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85" r:id="rId3"/>
    <p:sldId id="287" r:id="rId4"/>
    <p:sldId id="292" r:id="rId5"/>
    <p:sldId id="298" r:id="rId6"/>
    <p:sldId id="299" r:id="rId7"/>
    <p:sldId id="275" r:id="rId8"/>
    <p:sldId id="300" r:id="rId9"/>
    <p:sldId id="279" r:id="rId10"/>
    <p:sldId id="293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CC3300"/>
    <a:srgbClr val="FFFFCC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234" autoAdjust="0"/>
  </p:normalViewPr>
  <p:slideViewPr>
    <p:cSldViewPr>
      <p:cViewPr varScale="1">
        <p:scale>
          <a:sx n="81" d="100"/>
          <a:sy n="81" d="100"/>
        </p:scale>
        <p:origin x="-12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1452" y="2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ata\15-16%20Accountablity%20and%20FSA\Final2015%20and%202016%20Test%20Scores%20for%20All%20Subjects%20Areas%20Updated%20File%20w%20Label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2015 and 2016 FSA ELA % Levels</a:t>
            </a:r>
            <a:r>
              <a:rPr lang="en-US" b="1" baseline="0">
                <a:solidFill>
                  <a:schemeClr val="accent1">
                    <a:lumMod val="75000"/>
                  </a:schemeClr>
                </a:solidFill>
              </a:rPr>
              <a:t> 3-5: All Students by Grade 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c:rich>
      </c:tx>
      <c:layout>
        <c:manualLayout>
          <c:xMode val="edge"/>
          <c:yMode val="edge"/>
          <c:x val="0.32700771153771702"/>
          <c:y val="3.439138411517240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9733463912796499E-2"/>
          <c:y val="0.14506387150398928"/>
          <c:w val="0.88135099791780136"/>
          <c:h val="0.53607649561571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'WITH STATE'!$D$2</c:f>
              <c:strCache>
                <c:ptCount val="1"/>
                <c:pt idx="0">
                  <c:v>2014-15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'WITH STATE'!$A$3:$B$18</c:f>
              <c:multiLvlStrCache>
                <c:ptCount val="16"/>
                <c:lvl>
                  <c:pt idx="0">
                    <c:v>District</c:v>
                  </c:pt>
                  <c:pt idx="1">
                    <c:v>State</c:v>
                  </c:pt>
                  <c:pt idx="2">
                    <c:v>District</c:v>
                  </c:pt>
                  <c:pt idx="3">
                    <c:v>State</c:v>
                  </c:pt>
                  <c:pt idx="4">
                    <c:v>District</c:v>
                  </c:pt>
                  <c:pt idx="5">
                    <c:v>State</c:v>
                  </c:pt>
                  <c:pt idx="6">
                    <c:v>District</c:v>
                  </c:pt>
                  <c:pt idx="7">
                    <c:v>State</c:v>
                  </c:pt>
                  <c:pt idx="8">
                    <c:v>District</c:v>
                  </c:pt>
                  <c:pt idx="9">
                    <c:v>State</c:v>
                  </c:pt>
                  <c:pt idx="10">
                    <c:v>District</c:v>
                  </c:pt>
                  <c:pt idx="11">
                    <c:v>State</c:v>
                  </c:pt>
                  <c:pt idx="12">
                    <c:v>District</c:v>
                  </c:pt>
                  <c:pt idx="13">
                    <c:v>State</c:v>
                  </c:pt>
                  <c:pt idx="14">
                    <c:v>District</c:v>
                  </c:pt>
                  <c:pt idx="15">
                    <c:v>State</c:v>
                  </c:pt>
                </c:lvl>
                <c:lvl>
                  <c:pt idx="0">
                    <c:v>Grade 3</c:v>
                  </c:pt>
                  <c:pt idx="2">
                    <c:v>Grade 4</c:v>
                  </c:pt>
                  <c:pt idx="4">
                    <c:v>Grade 5</c:v>
                  </c:pt>
                  <c:pt idx="6">
                    <c:v>Grade 6</c:v>
                  </c:pt>
                  <c:pt idx="8">
                    <c:v>Grade 7</c:v>
                  </c:pt>
                  <c:pt idx="10">
                    <c:v>Grade 8</c:v>
                  </c:pt>
                  <c:pt idx="12">
                    <c:v>Grade 9</c:v>
                  </c:pt>
                  <c:pt idx="14">
                    <c:v>Grade 10</c:v>
                  </c:pt>
                </c:lvl>
              </c:multiLvlStrCache>
            </c:multiLvlStrRef>
          </c:cat>
          <c:val>
            <c:numRef>
              <c:f>'WITH STATE'!$D$3:$D$18</c:f>
              <c:numCache>
                <c:formatCode>0%</c:formatCode>
                <c:ptCount val="16"/>
                <c:pt idx="0">
                  <c:v>0.52659135736058815</c:v>
                </c:pt>
                <c:pt idx="1">
                  <c:v>0.52659135736058815</c:v>
                </c:pt>
                <c:pt idx="2">
                  <c:v>0.5448699915605032</c:v>
                </c:pt>
                <c:pt idx="3">
                  <c:v>0.5448699915605032</c:v>
                </c:pt>
                <c:pt idx="4">
                  <c:v>0.5364742243531323</c:v>
                </c:pt>
                <c:pt idx="5">
                  <c:v>0.52</c:v>
                </c:pt>
                <c:pt idx="6">
                  <c:v>0.48894551156409249</c:v>
                </c:pt>
                <c:pt idx="7">
                  <c:v>0.51</c:v>
                </c:pt>
                <c:pt idx="8">
                  <c:v>0.49923705935286983</c:v>
                </c:pt>
                <c:pt idx="9">
                  <c:v>0.51</c:v>
                </c:pt>
                <c:pt idx="10">
                  <c:v>0.54728370221327971</c:v>
                </c:pt>
                <c:pt idx="11">
                  <c:v>0.54728370221327971</c:v>
                </c:pt>
                <c:pt idx="12">
                  <c:v>0.52074129539498315</c:v>
                </c:pt>
                <c:pt idx="13">
                  <c:v>0.53</c:v>
                </c:pt>
                <c:pt idx="14">
                  <c:v>0.48953488372093024</c:v>
                </c:pt>
                <c:pt idx="15">
                  <c:v>0.51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EF-4917-96BB-146E39249C84}"/>
            </c:ext>
          </c:extLst>
        </c:ser>
        <c:ser>
          <c:idx val="1"/>
          <c:order val="1"/>
          <c:tx>
            <c:strRef>
              <c:f>'WITH STATE'!$F$2</c:f>
              <c:strCache>
                <c:ptCount val="1"/>
                <c:pt idx="0">
                  <c:v>2015-16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'WITH STATE'!$A$3:$B$18</c:f>
              <c:multiLvlStrCache>
                <c:ptCount val="16"/>
                <c:lvl>
                  <c:pt idx="0">
                    <c:v>District</c:v>
                  </c:pt>
                  <c:pt idx="1">
                    <c:v>State</c:v>
                  </c:pt>
                  <c:pt idx="2">
                    <c:v>District</c:v>
                  </c:pt>
                  <c:pt idx="3">
                    <c:v>State</c:v>
                  </c:pt>
                  <c:pt idx="4">
                    <c:v>District</c:v>
                  </c:pt>
                  <c:pt idx="5">
                    <c:v>State</c:v>
                  </c:pt>
                  <c:pt idx="6">
                    <c:v>District</c:v>
                  </c:pt>
                  <c:pt idx="7">
                    <c:v>State</c:v>
                  </c:pt>
                  <c:pt idx="8">
                    <c:v>District</c:v>
                  </c:pt>
                  <c:pt idx="9">
                    <c:v>State</c:v>
                  </c:pt>
                  <c:pt idx="10">
                    <c:v>District</c:v>
                  </c:pt>
                  <c:pt idx="11">
                    <c:v>State</c:v>
                  </c:pt>
                  <c:pt idx="12">
                    <c:v>District</c:v>
                  </c:pt>
                  <c:pt idx="13">
                    <c:v>State</c:v>
                  </c:pt>
                  <c:pt idx="14">
                    <c:v>District</c:v>
                  </c:pt>
                  <c:pt idx="15">
                    <c:v>State</c:v>
                  </c:pt>
                </c:lvl>
                <c:lvl>
                  <c:pt idx="0">
                    <c:v>Grade 3</c:v>
                  </c:pt>
                  <c:pt idx="2">
                    <c:v>Grade 4</c:v>
                  </c:pt>
                  <c:pt idx="4">
                    <c:v>Grade 5</c:v>
                  </c:pt>
                  <c:pt idx="6">
                    <c:v>Grade 6</c:v>
                  </c:pt>
                  <c:pt idx="8">
                    <c:v>Grade 7</c:v>
                  </c:pt>
                  <c:pt idx="10">
                    <c:v>Grade 8</c:v>
                  </c:pt>
                  <c:pt idx="12">
                    <c:v>Grade 9</c:v>
                  </c:pt>
                  <c:pt idx="14">
                    <c:v>Grade 10</c:v>
                  </c:pt>
                </c:lvl>
              </c:multiLvlStrCache>
            </c:multiLvlStrRef>
          </c:cat>
          <c:val>
            <c:numRef>
              <c:f>'WITH STATE'!$F$3:$F$18</c:f>
              <c:numCache>
                <c:formatCode>0%</c:formatCode>
                <c:ptCount val="16"/>
                <c:pt idx="0">
                  <c:v>0.54</c:v>
                </c:pt>
                <c:pt idx="1">
                  <c:v>0.54</c:v>
                </c:pt>
                <c:pt idx="2">
                  <c:v>0.53</c:v>
                </c:pt>
                <c:pt idx="3">
                  <c:v>0.52</c:v>
                </c:pt>
                <c:pt idx="4">
                  <c:v>0.54</c:v>
                </c:pt>
                <c:pt idx="5">
                  <c:v>0.52</c:v>
                </c:pt>
                <c:pt idx="6">
                  <c:v>0.51</c:v>
                </c:pt>
                <c:pt idx="7">
                  <c:v>0.52</c:v>
                </c:pt>
                <c:pt idx="8">
                  <c:v>0.48</c:v>
                </c:pt>
                <c:pt idx="9">
                  <c:v>0.49</c:v>
                </c:pt>
                <c:pt idx="10">
                  <c:v>0.56000000000000005</c:v>
                </c:pt>
                <c:pt idx="11">
                  <c:v>0.56999999999999995</c:v>
                </c:pt>
                <c:pt idx="12">
                  <c:v>0.52</c:v>
                </c:pt>
                <c:pt idx="13">
                  <c:v>0.51</c:v>
                </c:pt>
                <c:pt idx="14">
                  <c:v>0.48</c:v>
                </c:pt>
                <c:pt idx="1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EF-4917-96BB-146E39249C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120384"/>
        <c:axId val="113122304"/>
      </c:barChart>
      <c:catAx>
        <c:axId val="113120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Grades</a:t>
                </a:r>
              </a:p>
            </c:rich>
          </c:tx>
          <c:layout>
            <c:manualLayout>
              <c:xMode val="edge"/>
              <c:yMode val="edge"/>
              <c:x val="0.48323471842464"/>
              <c:y val="0.855882260499937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3122304"/>
        <c:crosses val="autoZero"/>
        <c:auto val="1"/>
        <c:lblAlgn val="ctr"/>
        <c:lblOffset val="100"/>
        <c:noMultiLvlLbl val="0"/>
      </c:catAx>
      <c:valAx>
        <c:axId val="11312230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% Levels 3-5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3120384"/>
        <c:crosses val="autoZero"/>
        <c:crossBetween val="between"/>
        <c:majorUnit val="0.5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68890969851975803"/>
          <c:y val="0.88870243841219276"/>
          <c:w val="0.25123655776606102"/>
          <c:h val="7.57302686532772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>
                <a:effectLst/>
              </a:rPr>
              <a:t>2015 and 2016 FSA Math % Levels 3-5: All Students by Grade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32829076685565001"/>
          <c:y val="3.86912259032635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257047986468901E-2"/>
          <c:y val="0.16478313109243006"/>
          <c:w val="0.89335714293805302"/>
          <c:h val="0.59062007513568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'WITH STATE'!$D$20</c:f>
              <c:strCache>
                <c:ptCount val="1"/>
                <c:pt idx="0">
                  <c:v>2014-15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'WITH STATE'!$A$21:$B$32</c:f>
              <c:multiLvlStrCache>
                <c:ptCount val="12"/>
                <c:lvl>
                  <c:pt idx="0">
                    <c:v>District</c:v>
                  </c:pt>
                  <c:pt idx="1">
                    <c:v>State</c:v>
                  </c:pt>
                  <c:pt idx="2">
                    <c:v>District</c:v>
                  </c:pt>
                  <c:pt idx="3">
                    <c:v>State</c:v>
                  </c:pt>
                  <c:pt idx="4">
                    <c:v>District</c:v>
                  </c:pt>
                  <c:pt idx="5">
                    <c:v>State</c:v>
                  </c:pt>
                  <c:pt idx="6">
                    <c:v>District</c:v>
                  </c:pt>
                  <c:pt idx="7">
                    <c:v>State</c:v>
                  </c:pt>
                  <c:pt idx="8">
                    <c:v>District</c:v>
                  </c:pt>
                  <c:pt idx="9">
                    <c:v>State</c:v>
                  </c:pt>
                  <c:pt idx="10">
                    <c:v>District</c:v>
                  </c:pt>
                  <c:pt idx="11">
                    <c:v>State</c:v>
                  </c:pt>
                </c:lvl>
                <c:lvl>
                  <c:pt idx="0">
                    <c:v>Grade 3</c:v>
                  </c:pt>
                  <c:pt idx="2">
                    <c:v>Grade 4</c:v>
                  </c:pt>
                  <c:pt idx="4">
                    <c:v>Grade 5</c:v>
                  </c:pt>
                  <c:pt idx="6">
                    <c:v>Grade 6</c:v>
                  </c:pt>
                  <c:pt idx="8">
                    <c:v>Grade 7</c:v>
                  </c:pt>
                  <c:pt idx="10">
                    <c:v>Grade 8</c:v>
                  </c:pt>
                </c:lvl>
              </c:multiLvlStrCache>
            </c:multiLvlStrRef>
          </c:cat>
          <c:val>
            <c:numRef>
              <c:f>'WITH STATE'!$D$21:$D$32</c:f>
              <c:numCache>
                <c:formatCode>0%</c:formatCode>
                <c:ptCount val="12"/>
                <c:pt idx="0">
                  <c:v>0.60285878465737686</c:v>
                </c:pt>
                <c:pt idx="1">
                  <c:v>0.57999999999999996</c:v>
                </c:pt>
                <c:pt idx="2">
                  <c:v>0.61723751600512167</c:v>
                </c:pt>
                <c:pt idx="3">
                  <c:v>0.59</c:v>
                </c:pt>
                <c:pt idx="4">
                  <c:v>0.54231617068178239</c:v>
                </c:pt>
                <c:pt idx="5">
                  <c:v>0.55000000000000004</c:v>
                </c:pt>
                <c:pt idx="6">
                  <c:v>0.4913632949918969</c:v>
                </c:pt>
                <c:pt idx="7">
                  <c:v>0.5</c:v>
                </c:pt>
                <c:pt idx="8">
                  <c:v>0.45771735304470257</c:v>
                </c:pt>
                <c:pt idx="9">
                  <c:v>0.52</c:v>
                </c:pt>
                <c:pt idx="10">
                  <c:v>0.37519132653061227</c:v>
                </c:pt>
                <c:pt idx="11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59-45E1-AAFF-47D9545C3444}"/>
            </c:ext>
          </c:extLst>
        </c:ser>
        <c:ser>
          <c:idx val="1"/>
          <c:order val="1"/>
          <c:tx>
            <c:strRef>
              <c:f>'WITH STATE'!$F$20</c:f>
              <c:strCache>
                <c:ptCount val="1"/>
                <c:pt idx="0">
                  <c:v>2015-16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'WITH STATE'!$A$21:$B$32</c:f>
              <c:multiLvlStrCache>
                <c:ptCount val="12"/>
                <c:lvl>
                  <c:pt idx="0">
                    <c:v>District</c:v>
                  </c:pt>
                  <c:pt idx="1">
                    <c:v>State</c:v>
                  </c:pt>
                  <c:pt idx="2">
                    <c:v>District</c:v>
                  </c:pt>
                  <c:pt idx="3">
                    <c:v>State</c:v>
                  </c:pt>
                  <c:pt idx="4">
                    <c:v>District</c:v>
                  </c:pt>
                  <c:pt idx="5">
                    <c:v>State</c:v>
                  </c:pt>
                  <c:pt idx="6">
                    <c:v>District</c:v>
                  </c:pt>
                  <c:pt idx="7">
                    <c:v>State</c:v>
                  </c:pt>
                  <c:pt idx="8">
                    <c:v>District</c:v>
                  </c:pt>
                  <c:pt idx="9">
                    <c:v>State</c:v>
                  </c:pt>
                  <c:pt idx="10">
                    <c:v>District</c:v>
                  </c:pt>
                  <c:pt idx="11">
                    <c:v>State</c:v>
                  </c:pt>
                </c:lvl>
                <c:lvl>
                  <c:pt idx="0">
                    <c:v>Grade 3</c:v>
                  </c:pt>
                  <c:pt idx="2">
                    <c:v>Grade 4</c:v>
                  </c:pt>
                  <c:pt idx="4">
                    <c:v>Grade 5</c:v>
                  </c:pt>
                  <c:pt idx="6">
                    <c:v>Grade 6</c:v>
                  </c:pt>
                  <c:pt idx="8">
                    <c:v>Grade 7</c:v>
                  </c:pt>
                  <c:pt idx="10">
                    <c:v>Grade 8</c:v>
                  </c:pt>
                </c:lvl>
              </c:multiLvlStrCache>
            </c:multiLvlStrRef>
          </c:cat>
          <c:val>
            <c:numRef>
              <c:f>'WITH STATE'!$F$21:$F$32</c:f>
              <c:numCache>
                <c:formatCode>0%</c:formatCode>
                <c:ptCount val="12"/>
                <c:pt idx="0">
                  <c:v>0.65</c:v>
                </c:pt>
                <c:pt idx="1">
                  <c:v>0.61</c:v>
                </c:pt>
                <c:pt idx="2">
                  <c:v>0.61</c:v>
                </c:pt>
                <c:pt idx="3">
                  <c:v>0.59</c:v>
                </c:pt>
                <c:pt idx="4">
                  <c:v>0.57999999999999996</c:v>
                </c:pt>
                <c:pt idx="5">
                  <c:v>0.55000000000000004</c:v>
                </c:pt>
                <c:pt idx="6">
                  <c:v>0.49</c:v>
                </c:pt>
                <c:pt idx="7">
                  <c:v>0.5</c:v>
                </c:pt>
                <c:pt idx="8">
                  <c:v>0.47</c:v>
                </c:pt>
                <c:pt idx="9">
                  <c:v>0.52</c:v>
                </c:pt>
                <c:pt idx="10">
                  <c:v>0.41</c:v>
                </c:pt>
                <c:pt idx="11">
                  <c:v>0.48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59-45E1-AAFF-47D9545C34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662336"/>
        <c:axId val="39664256"/>
      </c:barChart>
      <c:catAx>
        <c:axId val="39662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Grades</a:t>
                </a:r>
              </a:p>
            </c:rich>
          </c:tx>
          <c:layout>
            <c:manualLayout>
              <c:xMode val="edge"/>
              <c:yMode val="edge"/>
              <c:x val="0.48179478562331968"/>
              <c:y val="0.9048737383089122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664256"/>
        <c:crosses val="autoZero"/>
        <c:auto val="1"/>
        <c:lblAlgn val="ctr"/>
        <c:lblOffset val="100"/>
        <c:noMultiLvlLbl val="0"/>
      </c:catAx>
      <c:valAx>
        <c:axId val="396642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% Levels 3-5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662336"/>
        <c:crosses val="autoZero"/>
        <c:crossBetween val="between"/>
        <c:majorUnit val="0.5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69151534142929905"/>
          <c:y val="0.92217592592592601"/>
          <c:w val="0.28765173993314602"/>
          <c:h val="1.4937299504228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0.099</cdr:x>
      <cdr:y>0.18519</cdr:y>
    </cdr:from>
    <cdr:to>
      <cdr:x>0.98175</cdr:x>
      <cdr:y>0.25926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864096" y="720080"/>
          <a:ext cx="77048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b="1" dirty="0" smtClean="0"/>
            <a:t>+1             </a:t>
          </a:r>
          <a:r>
            <a:rPr lang="en-US" dirty="0" smtClean="0"/>
            <a:t>+1           </a:t>
          </a:r>
          <a:r>
            <a:rPr lang="en-US" b="1" dirty="0" smtClean="0"/>
            <a:t>-1            </a:t>
          </a:r>
          <a:r>
            <a:rPr lang="en-US" dirty="0" smtClean="0"/>
            <a:t>-2            </a:t>
          </a:r>
          <a:r>
            <a:rPr lang="en-US" b="1" dirty="0" smtClean="0"/>
            <a:t>0 </a:t>
          </a:r>
          <a:r>
            <a:rPr lang="en-US" dirty="0" smtClean="0"/>
            <a:t>            0            </a:t>
          </a:r>
          <a:r>
            <a:rPr lang="en-US" b="1" dirty="0" smtClean="0"/>
            <a:t>+2           </a:t>
          </a:r>
          <a:r>
            <a:rPr lang="en-US" dirty="0" smtClean="0"/>
            <a:t>+1         </a:t>
          </a:r>
          <a:r>
            <a:rPr lang="en-US" b="1" dirty="0" smtClean="0"/>
            <a:t>-2           </a:t>
          </a:r>
          <a:r>
            <a:rPr lang="en-US" dirty="0" smtClean="0"/>
            <a:t>-2           </a:t>
          </a:r>
          <a:r>
            <a:rPr lang="en-US" b="1" dirty="0" smtClean="0"/>
            <a:t> +1            </a:t>
          </a:r>
          <a:r>
            <a:rPr lang="en-US" dirty="0" smtClean="0"/>
            <a:t>+2          </a:t>
          </a:r>
          <a:r>
            <a:rPr lang="en-US" b="1" dirty="0" smtClean="0"/>
            <a:t> 0             </a:t>
          </a:r>
          <a:r>
            <a:rPr lang="en-US" dirty="0" smtClean="0"/>
            <a:t>-2            </a:t>
          </a:r>
          <a:r>
            <a:rPr lang="en-US" b="1" dirty="0" smtClean="0"/>
            <a:t>-1            </a:t>
          </a:r>
          <a:r>
            <a:rPr lang="en-US" dirty="0" smtClean="0"/>
            <a:t>-1</a:t>
          </a:r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0.48543</cdr:x>
      <cdr:y>0.16667</cdr:y>
    </cdr:from>
    <cdr:to>
      <cdr:x>0.52728</cdr:x>
      <cdr:y>0.25926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176464" y="648072"/>
          <a:ext cx="3600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0.55239</cdr:x>
      <cdr:y>0.16667</cdr:y>
    </cdr:from>
    <cdr:to>
      <cdr:x>0.59424</cdr:x>
      <cdr:y>0.24074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752528" y="648072"/>
          <a:ext cx="3600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0.1088</cdr:x>
      <cdr:y>0.18519</cdr:y>
    </cdr:from>
    <cdr:to>
      <cdr:x>0.9625</cdr:x>
      <cdr:y>0.28539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936104" y="720080"/>
          <a:ext cx="7344816" cy="389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/>
            <a:t>+</a:t>
          </a:r>
          <a:r>
            <a:rPr lang="en-US" b="1" dirty="0"/>
            <a:t>5</a:t>
          </a:r>
          <a:r>
            <a:rPr lang="en-US" sz="1100" b="1" dirty="0" smtClean="0"/>
            <a:t>              </a:t>
          </a:r>
          <a:r>
            <a:rPr lang="en-US" sz="1100" dirty="0" smtClean="0"/>
            <a:t>+3                  </a:t>
          </a:r>
          <a:r>
            <a:rPr lang="en-US" sz="1100" b="1" dirty="0" smtClean="0"/>
            <a:t>-1                 </a:t>
          </a:r>
          <a:r>
            <a:rPr lang="en-US" sz="1100" dirty="0" smtClean="0"/>
            <a:t>0                 </a:t>
          </a:r>
          <a:r>
            <a:rPr lang="en-US" sz="1100" b="1" dirty="0" smtClean="0"/>
            <a:t>+4                </a:t>
          </a:r>
          <a:r>
            <a:rPr lang="en-US" sz="1100" dirty="0" smtClean="0"/>
            <a:t>0                </a:t>
          </a:r>
          <a:r>
            <a:rPr lang="en-US" sz="1100" b="1" dirty="0" smtClean="0"/>
            <a:t> 0                 </a:t>
          </a:r>
          <a:r>
            <a:rPr lang="en-US" sz="1100" dirty="0" smtClean="0"/>
            <a:t>0                 </a:t>
          </a:r>
          <a:r>
            <a:rPr lang="en-US" sz="1100" b="1" dirty="0" smtClean="0"/>
            <a:t> +1               </a:t>
          </a:r>
          <a:r>
            <a:rPr lang="en-US" sz="1100" dirty="0" smtClean="0"/>
            <a:t>0                 </a:t>
          </a:r>
          <a:r>
            <a:rPr lang="en-US" sz="1100" b="1" dirty="0" smtClean="0"/>
            <a:t> +3                </a:t>
          </a:r>
          <a:r>
            <a:rPr lang="en-US" sz="1100" dirty="0" smtClean="0"/>
            <a:t>+3</a:t>
          </a:r>
          <a:endParaRPr lang="es-E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93B85-F944-4080-8AAC-7B5EC5D4177B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8B451-46ED-4235-A5AF-6A73EF40D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63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BC0CA6-13B7-4608-BFAC-52B4AAA24C86}" type="datetimeFigureOut">
              <a:rPr lang="en-US"/>
              <a:pPr>
                <a:defRPr/>
              </a:pPr>
              <a:t>6/15/2016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02B455-E731-4A4C-A00E-9791FE6C6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63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June, FLDOE released results from the Spring 2016 administration of FSA, FCAT and the EOC assessments.</a:t>
            </a:r>
          </a:p>
          <a:p>
            <a:endParaRPr lang="en-US" dirty="0"/>
          </a:p>
          <a:p>
            <a:r>
              <a:rPr lang="en-US" dirty="0" smtClean="0"/>
              <a:t>The FSA, which is largely administered via computer, was first administered last year, with a myriad of computer-related problems, leading to concerns regarding the validity of the results.  As such, the results of this second administration were greatly anticipated.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48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90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FSA English Language Arts assessment is administered </a:t>
            </a:r>
            <a:r>
              <a:rPr lang="en-US" baseline="0" dirty="0" smtClean="0"/>
              <a:t>in Grades 3 through 10, with a writing component added in Grades 4 and up.  </a:t>
            </a:r>
          </a:p>
          <a:p>
            <a:endParaRPr lang="en-US" dirty="0"/>
          </a:p>
          <a:p>
            <a:r>
              <a:rPr lang="en-US" dirty="0" smtClean="0"/>
              <a:t>In Spring 2016, students in Grades 5-10 took the Reading portion on computer, and those in grades 8 -10 took the writing part on the computer as well.</a:t>
            </a:r>
          </a:p>
          <a:p>
            <a:endParaRPr lang="en-US" dirty="0"/>
          </a:p>
          <a:p>
            <a:r>
              <a:rPr lang="en-US" dirty="0" smtClean="0"/>
              <a:t>MDCPS was comparable to the state on the FSA ELA.  The most improvement was seen in Grade 6 with a 2 percentage point increase.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FSA Mathematics was administered via computer in grades 4 – 8, with only Grade 3 students taking math on paper</a:t>
            </a:r>
          </a:p>
          <a:p>
            <a:endParaRPr lang="en-US" dirty="0"/>
          </a:p>
          <a:p>
            <a:r>
              <a:rPr lang="en-US" dirty="0" smtClean="0"/>
              <a:t>M-DCPS students outpaced the state in 2016 in mathematics.   (measures of status and growth)</a:t>
            </a:r>
          </a:p>
          <a:p>
            <a:endParaRPr lang="en-US" dirty="0" smtClean="0"/>
          </a:p>
          <a:p>
            <a:r>
              <a:rPr lang="en-US" dirty="0" smtClean="0"/>
              <a:t>Higher percentages of M-DCPS  elementary students scored in Levels 3 or above in math than their counterparts statewide (Grades 3, 4, and 5).</a:t>
            </a:r>
          </a:p>
          <a:p>
            <a:endParaRPr lang="en-US" dirty="0"/>
          </a:p>
          <a:p>
            <a:r>
              <a:rPr lang="en-US" dirty="0" smtClean="0"/>
              <a:t>In grade 3,  there was </a:t>
            </a:r>
            <a:r>
              <a:rPr lang="en-US" dirty="0"/>
              <a:t>a 5 percentage point gain </a:t>
            </a:r>
            <a:r>
              <a:rPr lang="en-US" dirty="0" smtClean="0"/>
              <a:t>from </a:t>
            </a:r>
            <a:r>
              <a:rPr lang="en-US" dirty="0"/>
              <a:t>2015 to </a:t>
            </a:r>
            <a:r>
              <a:rPr lang="en-US" dirty="0" smtClean="0"/>
              <a:t>2016 in the M-DCPS, compared a 3 point gain statewide.</a:t>
            </a:r>
          </a:p>
          <a:p>
            <a:endParaRPr lang="en-US" dirty="0"/>
          </a:p>
          <a:p>
            <a:r>
              <a:rPr lang="en-US" dirty="0" smtClean="0"/>
              <a:t>In grade 5 there was a 4 percentage point increase in M-DCPS, compared to no gain statewide.</a:t>
            </a:r>
          </a:p>
          <a:p>
            <a:r>
              <a:rPr lang="en-US" dirty="0" smtClean="0"/>
              <a:t>In the middle grades, M-DCPS met or exceeded gains shown statewide, with a 3 percentage point increase in grade 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1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All EOCs are administered via computer. (except for students who qualify for paper-based accommodations)  EOC results  represent all students who were enrolled in the appropriate course, and are not grade-specific.</a:t>
            </a:r>
          </a:p>
          <a:p>
            <a:endParaRPr lang="en-US" dirty="0"/>
          </a:p>
          <a:p>
            <a:r>
              <a:rPr lang="en-US" dirty="0" smtClean="0"/>
              <a:t>The majority of the students  taking Algebra 1 were in Grade 9 (15,453  9</a:t>
            </a:r>
            <a:r>
              <a:rPr lang="en-US" baseline="30000" dirty="0" smtClean="0"/>
              <a:t>th</a:t>
            </a:r>
            <a:r>
              <a:rPr lang="en-US" dirty="0" smtClean="0"/>
              <a:t> graders; 6,494 8</a:t>
            </a:r>
            <a:r>
              <a:rPr lang="en-US" baseline="30000" dirty="0" smtClean="0"/>
              <a:t>th</a:t>
            </a:r>
            <a:r>
              <a:rPr lang="en-US" dirty="0" smtClean="0"/>
              <a:t> graders)</a:t>
            </a:r>
          </a:p>
          <a:p>
            <a:endParaRPr lang="en-US" dirty="0"/>
          </a:p>
          <a:p>
            <a:r>
              <a:rPr lang="en-US" dirty="0" smtClean="0"/>
              <a:t>On the FSA Algebra 1 assessment, M-DCPS overall performance remained stable while statewide there was a one percentage point decrease.</a:t>
            </a:r>
          </a:p>
          <a:p>
            <a:endParaRPr lang="en-US" dirty="0"/>
          </a:p>
          <a:p>
            <a:r>
              <a:rPr lang="en-US" dirty="0" smtClean="0"/>
              <a:t>Middle school students enrolled in Algebra 1 increased overall by 6 percentage points, with 86% scoring at or above Level 3.    </a:t>
            </a:r>
          </a:p>
          <a:p>
            <a:r>
              <a:rPr lang="en-US" dirty="0" smtClean="0"/>
              <a:t>(In grades 10 – 12 incredible growth was seen, but it represented fewer than 500 students who were taking the test for the first time.)</a:t>
            </a:r>
          </a:p>
          <a:p>
            <a:endParaRPr lang="en-US" dirty="0" smtClean="0"/>
          </a:p>
          <a:p>
            <a:r>
              <a:rPr lang="en-US" sz="1200" u="sng" kern="120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High School Mathematics EOC Strategic Academic</a:t>
            </a:r>
            <a:r>
              <a:rPr lang="en-US" sz="1200" u="sng" kern="1200" baseline="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Plan: </a:t>
            </a:r>
            <a:endParaRPr lang="en-US" sz="1200" u="sng" kern="1200" dirty="0" smtClean="0">
              <a:solidFill>
                <a:srgbClr val="FF0000"/>
              </a:solidFill>
              <a:effectLst/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endParaRPr lang="en-US" sz="1200" kern="1200" dirty="0" smtClean="0">
              <a:solidFill>
                <a:srgbClr val="FF0000"/>
              </a:solidFill>
              <a:effectLst/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pPr lvl="0"/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1. Implement new</a:t>
            </a:r>
            <a:r>
              <a:rPr lang="en-US" sz="1200" kern="1200" baseline="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standards</a:t>
            </a:r>
            <a:r>
              <a:rPr lang="en-US" sz="1200" kern="1200" baseline="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aligned instructional materials in </a:t>
            </a:r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AGA (Algebra 1, Geometry, Algebra 2) inclusive</a:t>
            </a:r>
            <a:r>
              <a:rPr lang="en-US" sz="1200" kern="1200" baseline="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of the</a:t>
            </a:r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5E instructional resources and the Personal Math Trainer (PMT), to facilitate personalized learning.</a:t>
            </a:r>
          </a:p>
          <a:p>
            <a:pPr lvl="0"/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2. Provide monthly regional frontload content clinics for Algebra I, Geometry, and Algebra 2 teachers.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3. Institute Algebra 1A and 1B courses for schools on a 4X4 schedule, in addition recommend all schools to minimally schedule either intensive math in addition to the core </a:t>
            </a:r>
            <a:r>
              <a:rPr lang="en-US" sz="1200" b="1" kern="120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or</a:t>
            </a:r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the Algebra 1A or 1B combo for </a:t>
            </a:r>
            <a:r>
              <a:rPr lang="en-US" sz="1200" b="1" kern="120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ALL</a:t>
            </a:r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Level 1 students.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4. Target</a:t>
            </a:r>
            <a:r>
              <a:rPr lang="en-US" sz="1200" kern="1200" baseline="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schools with 40% or less proficiency rates on the Algebra I, Geometry, and Algebra 2 EOC’s and provide them with job-embedded support and PLC/planning facilitation.</a:t>
            </a:r>
            <a:endParaRPr lang="en-US" sz="1200" kern="1200" dirty="0" smtClean="0">
              <a:solidFill>
                <a:srgbClr val="FF0000"/>
              </a:solidFill>
              <a:effectLst/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pPr lvl="0"/>
            <a:endParaRPr lang="en-US" sz="1200" kern="1200" dirty="0" smtClean="0">
              <a:solidFill>
                <a:srgbClr val="FF0000"/>
              </a:solidFill>
              <a:effectLst/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62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Algebra 2 assessment was introduced in 2015, and significant improvement was seen between that inaugural administration, and the second administration this year.</a:t>
            </a:r>
          </a:p>
          <a:p>
            <a:endParaRPr lang="en-US" dirty="0" smtClean="0"/>
          </a:p>
          <a:p>
            <a:r>
              <a:rPr lang="en-US" dirty="0"/>
              <a:t>The majority of the students  taking Algebra </a:t>
            </a:r>
            <a:r>
              <a:rPr lang="en-US" dirty="0" smtClean="0"/>
              <a:t>2 in 2016  </a:t>
            </a:r>
            <a:r>
              <a:rPr lang="en-US" dirty="0"/>
              <a:t>were in Grade </a:t>
            </a:r>
            <a:r>
              <a:rPr lang="en-US" dirty="0" smtClean="0"/>
              <a:t>11.  (9,933 11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graders; </a:t>
            </a:r>
            <a:r>
              <a:rPr lang="en-US" dirty="0" smtClean="0"/>
              <a:t>7,848 10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graders</a:t>
            </a:r>
            <a:r>
              <a:rPr lang="en-US" dirty="0" smtClean="0"/>
              <a:t>) 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In the M-DCPS,  an 8 percentage point increase was seen in the percentage of students scoring in Levels 3 or above, with a four point increase statewide.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44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majority of the students  taking </a:t>
            </a:r>
            <a:r>
              <a:rPr lang="en-US" dirty="0" smtClean="0"/>
              <a:t>Geometry were </a:t>
            </a:r>
            <a:r>
              <a:rPr lang="en-US" dirty="0"/>
              <a:t>in Grade </a:t>
            </a:r>
            <a:r>
              <a:rPr lang="en-US" dirty="0" smtClean="0"/>
              <a:t>10 (14,965  </a:t>
            </a:r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graders; </a:t>
            </a:r>
            <a:r>
              <a:rPr lang="en-US" dirty="0" smtClean="0"/>
              <a:t>7,301 9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graders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Over</a:t>
            </a:r>
            <a:r>
              <a:rPr lang="en-US" baseline="0" dirty="0" smtClean="0"/>
              <a:t> </a:t>
            </a:r>
            <a:r>
              <a:rPr lang="en-US" dirty="0" smtClean="0"/>
              <a:t>all the District’s performance mirrored that of the state, with a slight decrease in the percent scoring in Levels 3 or above.</a:t>
            </a:r>
          </a:p>
          <a:p>
            <a:endParaRPr lang="en-US" dirty="0" smtClean="0"/>
          </a:p>
          <a:p>
            <a:r>
              <a:rPr lang="en-US" sz="1200" u="sng" kern="120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High School Mathematics EOC Strategic Academic</a:t>
            </a:r>
            <a:r>
              <a:rPr lang="en-US" sz="1200" u="sng" kern="1200" baseline="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Plan: </a:t>
            </a:r>
            <a:endParaRPr lang="en-US" sz="1200" u="sng" kern="1200" dirty="0" smtClean="0">
              <a:solidFill>
                <a:srgbClr val="FF0000"/>
              </a:solidFill>
              <a:effectLst/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endParaRPr lang="en-US" sz="1200" kern="1200" dirty="0" smtClean="0">
              <a:solidFill>
                <a:srgbClr val="FF0000"/>
              </a:solidFill>
              <a:effectLst/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pPr lvl="0"/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1. Full Implementation of standards</a:t>
            </a:r>
            <a:r>
              <a:rPr lang="en-US" sz="1200" kern="1200" baseline="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aligned instructional materials in </a:t>
            </a:r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AGA (Algebra 1, Geometry, Algebra 2) inclusive</a:t>
            </a:r>
            <a:r>
              <a:rPr lang="en-US" sz="1200" kern="1200" baseline="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of the</a:t>
            </a:r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5E instructional resources and the Personal Math Trainer (PMT), which facilitates personalized learning.</a:t>
            </a:r>
          </a:p>
          <a:p>
            <a:pPr lvl="0"/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2. Monthly regional frontload content clinics for Algebra I, Geometry, and Algebra 2 teachers.</a:t>
            </a:r>
          </a:p>
          <a:p>
            <a:pPr lvl="0"/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3. Target</a:t>
            </a:r>
            <a:r>
              <a:rPr lang="en-US" sz="1200" kern="1200" baseline="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schools with 40% or less proficiency rates on the Algebra I, Geometry, and Algebra 2 EOC’s and provide them with job-embedded support and PLC/planning facilitation.</a:t>
            </a:r>
          </a:p>
          <a:p>
            <a:pPr lvl="0"/>
            <a:endParaRPr lang="en-US" sz="1200" kern="1200" dirty="0" smtClean="0">
              <a:solidFill>
                <a:srgbClr val="FF0000"/>
              </a:solidFill>
              <a:effectLst/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93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FCAT 2.0 Science is the one component of the program that remains a paper-based administration. </a:t>
            </a:r>
          </a:p>
          <a:p>
            <a:endParaRPr lang="en-US" dirty="0"/>
          </a:p>
          <a:p>
            <a:r>
              <a:rPr lang="en-US" dirty="0" smtClean="0"/>
              <a:t>District students continued to improve on the Science assessment, while statewide scores declined or remained stable.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25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Science and Social Studies EOCs are still aligned to the NGSSS.  They are computer-based assessments. </a:t>
            </a:r>
          </a:p>
          <a:p>
            <a:endParaRPr lang="en-US" dirty="0"/>
          </a:p>
          <a:p>
            <a:r>
              <a:rPr lang="en-US" dirty="0" smtClean="0"/>
              <a:t>There was a slight decline across the state, and in the M-DCPS.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Biology EOC Strategic Academic</a:t>
            </a:r>
            <a:r>
              <a:rPr lang="en-US" sz="1200" u="sng" kern="1200" baseline="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Plan: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u="sng" kern="1200" baseline="0" dirty="0" smtClean="0">
              <a:solidFill>
                <a:srgbClr val="FF0000"/>
              </a:solidFill>
              <a:effectLst/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u="none" kern="1200" baseline="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Re-evaluate and revise instructional resources for Biology and include additional thematic labs that provide high student engagement, critical thinking STEM activities, and hands-on investigations/applications.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u="none" kern="1200" baseline="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Streamline student BYOD resources to support flipped classroom learning experiences and provide Biology teachers with the necessary training to implement this strategy effectively.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Target</a:t>
            </a:r>
            <a:r>
              <a:rPr lang="en-US" sz="1200" kern="1200" baseline="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schools with 40% or less proficiency rates on the Biology EOC and provide them with job-embedded support and PLC/planning facilitation.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rgbClr val="FF0000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Provide monthly content aligned professional development in both face-to-face and virtual modalities to facilitate PLC’s and address classroom environment, instructional practices, new instructional resources, and depth of content knowledge.</a:t>
            </a:r>
            <a:endParaRPr lang="en-US" sz="1200" kern="1200" dirty="0" smtClean="0">
              <a:solidFill>
                <a:srgbClr val="FF0000"/>
              </a:solidFill>
              <a:effectLst/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87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M-DCPS students improved on both Social Studies EOCs.</a:t>
            </a:r>
          </a:p>
          <a:p>
            <a:endParaRPr lang="en-US" dirty="0"/>
          </a:p>
          <a:p>
            <a:r>
              <a:rPr lang="en-US" dirty="0" smtClean="0"/>
              <a:t>Civics is a middle-grades course, and most students take it while in grade 7 (n=25,925) </a:t>
            </a:r>
          </a:p>
          <a:p>
            <a:endParaRPr lang="en-US" dirty="0"/>
          </a:p>
          <a:p>
            <a:r>
              <a:rPr lang="en-US" dirty="0" smtClean="0"/>
              <a:t>Outpaced the state, with a 3 percentage point increase in Civics.</a:t>
            </a:r>
          </a:p>
          <a:p>
            <a:endParaRPr lang="en-US" dirty="0"/>
          </a:p>
          <a:p>
            <a:r>
              <a:rPr lang="en-US" dirty="0" smtClean="0"/>
              <a:t>US History is typically taken in Grade 11 (n= 22,196).  M-DCPS showed a 1 percentage point increase in U.S. History.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3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565C6-8CB7-493B-98C5-711E4EDE8E6B}" type="datetime1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F611B-0F67-45D7-8FEB-9818A61B1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1A2EF-C6F2-4A23-9B43-88E1F4974D49}" type="datetime1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59FFF-B554-4E77-AF93-2FE9C6207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758F7-EE7C-4737-BCDF-BB6C5C9B1728}" type="datetime1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CA03B-2446-4965-B8D0-A05848E72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025D-B621-4622-8C07-5F665B739612}" type="datetime1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64189-195C-4F8B-B29D-6495CAC9E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AB8BF-B681-4E64-84D6-26ED0C4A0630}" type="datetime1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1FCDA-9266-42DF-B821-00146E908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977FD-43BE-4196-870E-F9F6A50225B9}" type="datetime1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2995B-DF0F-4CDB-A79C-6611EF95B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F04F8-7937-4718-9DB3-BA157960D2C2}" type="datetime1">
              <a:rPr lang="en-US" smtClean="0"/>
              <a:t>6/15/2016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31B8F-8647-411A-9622-4521CF7E3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5942D-55A1-44A6-AD21-AB0E6F5A2340}" type="datetime1">
              <a:rPr lang="en-US" smtClean="0"/>
              <a:t>6/15/2016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CF425-C71F-4164-B8A4-5A822543B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2793-1EC1-440A-B75A-48C7180D46AA}" type="datetime1">
              <a:rPr lang="en-US" smtClean="0"/>
              <a:t>6/15/2016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DC8BC-9424-45E1-92A1-3A4340E63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75A5A-41A3-47AB-B5F1-A4CD08AAA2F6}" type="datetime1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934EB-7E21-4DC9-9820-0A9488205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BA10A-D328-45B3-88B4-133500DBE04A}" type="datetime1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9559F-167F-4F7A-B8FD-FD0F325A5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201B3F-D12B-48EB-8727-DD8F9C26E728}" type="datetime1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2650F0-4EB2-40F0-BF02-396D2637E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google.com/url?sa=i&amp;rct=j&amp;q=&amp;esrc=s&amp;frm=1&amp;source=images&amp;cd=&amp;cad=rja&amp;docid=Apvik5qwGPpjQM&amp;tbnid=1IJHyvmKuPHTMM:&amp;ved=0CAUQjRw&amp;url=http://gutsygalsinspireme.com/blog1/inspiration/in-the-news/less-opportunity-for-women-in-science/&amp;ei=Uxi2UbWlHs-s0AG-4IGoAQ&amp;bvm=bv.47534661,d.dmQ&amp;psig=AFQjCNFJNfld3JnrORgv5jssRiL9Ru5Tkw&amp;ust=1370974658045863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m/url?sa=i&amp;rct=j&amp;q=&amp;esrc=s&amp;frm=1&amp;source=images&amp;cd=&amp;cad=rja&amp;docid=fGQpEIgdYZi98M&amp;tbnid=vrSZ4k0ywGqrDM:&amp;ved=0CAUQjRw&amp;url=http://info.marygrove.edu/MATblog/bid/87918/Effective-Reading-Strategies-5-Dos-and-Don-ts&amp;ei=rhi2UZz4A7Pp0QHAooGgCw&amp;psig=AFQjCNExaIP7zZ7DE_dY5uIurCfl7KfSsA&amp;ust=1370974753741255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2016 </a:t>
            </a: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State Assessment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Highlights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8153400" y="60960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  <a:ea typeface="Arial" pitchFamily="-72" charset="0"/>
                <a:cs typeface="Arial" pitchFamily="-72" charset="0"/>
              </a:rPr>
              <a:t>A-1</a:t>
            </a:r>
          </a:p>
        </p:txBody>
      </p:sp>
      <p:pic>
        <p:nvPicPr>
          <p:cNvPr id="2050" name="Picture 2" descr="http://gutsygalsinspireme.com/files/3713/5017/9341/10746926-elementary-school-kids-in-science-class-using-a-microscope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02" y="4653136"/>
            <a:ext cx="3240858" cy="202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nfo.marygrove.edu/Portals/94958/images/students-reading-book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174" y="1697712"/>
            <a:ext cx="4176464" cy="279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0.gstatic.com/images?q=tbn:ANd9GcRdO3XHtby2h5q_sXx5mnrRBv0w6twwQL_ylbAoFCP62Qcktou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54" y="1697712"/>
            <a:ext cx="25622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82" y="3861048"/>
            <a:ext cx="4000968" cy="26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Bottom 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71907"/>
            <a:ext cx="8640960" cy="165618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Despite the fact that new Florida Standards are more rigorous, M-DCPS demonstrated increases in student achievement, oftentimes surpassing that of the State. </a:t>
            </a:r>
          </a:p>
          <a:p>
            <a:pPr marL="0" indent="0" algn="ctr">
              <a:buNone/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0" y="4653136"/>
            <a:ext cx="45029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357088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60683"/>
            <a:ext cx="3299163" cy="169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4189-195C-4F8B-B29D-6495CAC9E30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FFFF"/>
                </a:solidFill>
                <a:latin typeface="Arial" pitchFamily="-72" charset="0"/>
                <a:ea typeface="Arial" pitchFamily="-72" charset="0"/>
                <a:cs typeface="Arial" pitchFamily="-72" charset="0"/>
              </a:rPr>
              <a:t>FSA English Language Arts </a:t>
            </a:r>
            <a:br>
              <a:rPr lang="en-US" sz="3200" dirty="0" smtClean="0">
                <a:solidFill>
                  <a:srgbClr val="FFFFFF"/>
                </a:solidFill>
                <a:latin typeface="Arial" pitchFamily="-72" charset="0"/>
                <a:ea typeface="Arial" pitchFamily="-72" charset="0"/>
                <a:cs typeface="Arial" pitchFamily="-72" charset="0"/>
              </a:rPr>
            </a:br>
            <a:r>
              <a:rPr lang="en-US" sz="3200" dirty="0" smtClean="0">
                <a:solidFill>
                  <a:srgbClr val="FFFFFF"/>
                </a:solidFill>
                <a:latin typeface="Arial" pitchFamily="-72" charset="0"/>
                <a:ea typeface="Arial" pitchFamily="-72" charset="0"/>
                <a:cs typeface="Arial" pitchFamily="-72" charset="0"/>
              </a:rPr>
              <a:t>Miami-Dade and State</a:t>
            </a:r>
            <a:br>
              <a:rPr lang="en-US" sz="3200" dirty="0" smtClean="0">
                <a:solidFill>
                  <a:srgbClr val="FFFFFF"/>
                </a:solidFill>
                <a:latin typeface="Arial" pitchFamily="-72" charset="0"/>
                <a:ea typeface="Arial" pitchFamily="-72" charset="0"/>
                <a:cs typeface="Arial" pitchFamily="-72" charset="0"/>
              </a:rPr>
            </a:br>
            <a:r>
              <a:rPr lang="en-US" sz="2800" dirty="0" smtClean="0">
                <a:solidFill>
                  <a:srgbClr val="FFFFFF"/>
                </a:solidFill>
                <a:latin typeface="Arial" pitchFamily="-72" charset="0"/>
                <a:ea typeface="Arial" pitchFamily="-72" charset="0"/>
                <a:cs typeface="Arial" pitchFamily="-72" charset="0"/>
              </a:rPr>
              <a:t>Percent Scoring Levels 3-5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pPr>
              <a:defRPr/>
            </a:pPr>
            <a:fld id="{D80DC8BC-9424-45E1-92A1-3A4340E63D5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683783"/>
              </p:ext>
            </p:extLst>
          </p:nvPr>
        </p:nvGraphicFramePr>
        <p:xfrm>
          <a:off x="179512" y="1988840"/>
          <a:ext cx="872827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06843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rgbClr val="FFFFFF"/>
                </a:solidFill>
                <a:latin typeface="Arial" pitchFamily="-72" charset="0"/>
                <a:ea typeface="Arial" pitchFamily="-72" charset="0"/>
                <a:cs typeface="Arial" pitchFamily="-72" charset="0"/>
              </a:rPr>
              <a:t>FSA </a:t>
            </a:r>
            <a:r>
              <a:rPr lang="en-US" sz="3200" dirty="0" smtClean="0">
                <a:solidFill>
                  <a:srgbClr val="FFFFFF"/>
                </a:solidFill>
                <a:latin typeface="Arial" pitchFamily="-72" charset="0"/>
                <a:ea typeface="Arial" pitchFamily="-72" charset="0"/>
                <a:cs typeface="Arial" pitchFamily="-72" charset="0"/>
              </a:rPr>
              <a:t>Mathematics </a:t>
            </a:r>
            <a:r>
              <a:rPr lang="en-US" sz="3200" dirty="0">
                <a:solidFill>
                  <a:srgbClr val="FFFFFF"/>
                </a:solidFill>
                <a:latin typeface="Arial" pitchFamily="-72" charset="0"/>
                <a:ea typeface="Arial" pitchFamily="-72" charset="0"/>
                <a:cs typeface="Arial" pitchFamily="-72" charset="0"/>
              </a:rPr>
              <a:t/>
            </a:r>
            <a:br>
              <a:rPr lang="en-US" sz="3200" dirty="0">
                <a:solidFill>
                  <a:srgbClr val="FFFFFF"/>
                </a:solidFill>
                <a:latin typeface="Arial" pitchFamily="-72" charset="0"/>
                <a:ea typeface="Arial" pitchFamily="-72" charset="0"/>
                <a:cs typeface="Arial" pitchFamily="-72" charset="0"/>
              </a:rPr>
            </a:br>
            <a:r>
              <a:rPr lang="en-US" sz="3200" dirty="0">
                <a:solidFill>
                  <a:srgbClr val="FFFFFF"/>
                </a:solidFill>
                <a:latin typeface="Arial" pitchFamily="-72" charset="0"/>
                <a:ea typeface="Arial" pitchFamily="-72" charset="0"/>
                <a:cs typeface="Arial" pitchFamily="-72" charset="0"/>
              </a:rPr>
              <a:t>Miami-Dade and State</a:t>
            </a:r>
            <a:br>
              <a:rPr lang="en-US" sz="3200" dirty="0">
                <a:solidFill>
                  <a:srgbClr val="FFFFFF"/>
                </a:solidFill>
                <a:latin typeface="Arial" pitchFamily="-72" charset="0"/>
                <a:ea typeface="Arial" pitchFamily="-72" charset="0"/>
                <a:cs typeface="Arial" pitchFamily="-72" charset="0"/>
              </a:rPr>
            </a:br>
            <a:r>
              <a:rPr lang="en-US" sz="2800" dirty="0">
                <a:solidFill>
                  <a:srgbClr val="FFFFFF"/>
                </a:solidFill>
                <a:latin typeface="Arial" pitchFamily="-72" charset="0"/>
                <a:ea typeface="Arial" pitchFamily="-72" charset="0"/>
                <a:cs typeface="Arial" pitchFamily="-72" charset="0"/>
              </a:rPr>
              <a:t>Percent Scoring Levels 3-5 </a:t>
            </a:r>
            <a:endParaRPr lang="en-US" sz="2000" dirty="0" smtClean="0">
              <a:solidFill>
                <a:srgbClr val="FFFFFF"/>
              </a:solidFill>
              <a:latin typeface="Arial" pitchFamily="-72" charset="0"/>
              <a:ea typeface="Arial" pitchFamily="-72" charset="0"/>
              <a:cs typeface="Arial" pitchFamily="-7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DC8BC-9424-45E1-92A1-3A4340E63D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232136"/>
              </p:ext>
            </p:extLst>
          </p:nvPr>
        </p:nvGraphicFramePr>
        <p:xfrm>
          <a:off x="323528" y="2060848"/>
          <a:ext cx="860359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8674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2015 and 2016  Algebra </a:t>
            </a:r>
            <a:r>
              <a:rPr lang="en-US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  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EOC</a:t>
            </a:r>
            <a:b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Percent Scoring </a:t>
            </a:r>
            <a:r>
              <a:rPr lang="en-US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Levels 3-5</a:t>
            </a:r>
            <a:endParaRPr lang="en-US" sz="3200" dirty="0">
              <a:solidFill>
                <a:srgbClr val="FFFF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662593"/>
              </p:ext>
            </p:extLst>
          </p:nvPr>
        </p:nvGraphicFramePr>
        <p:xfrm>
          <a:off x="611560" y="1844824"/>
          <a:ext cx="7704857" cy="4147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2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32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2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531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Algebra</a:t>
                      </a:r>
                      <a:r>
                        <a:rPr lang="en-US" baseline="0" dirty="0" smtClean="0"/>
                        <a:t>  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</a:t>
                      </a:r>
                      <a:r>
                        <a:rPr lang="en-US" baseline="0" dirty="0" smtClean="0"/>
                        <a:t> 2015-2016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 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+7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 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+6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 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 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+18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 11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+20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 12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+34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  M-DCPS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52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52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s-E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State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4189-195C-4F8B-B29D-6495CAC9E3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051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2015 and 2016 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Algebra 2  EOC</a:t>
            </a:r>
            <a:br>
              <a:rPr lang="en-US" sz="3200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700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Percent Scoring Levels 3-5</a:t>
            </a:r>
            <a:endParaRPr lang="en-US" sz="2700" dirty="0">
              <a:solidFill>
                <a:srgbClr val="FFFF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909269"/>
              </p:ext>
            </p:extLst>
          </p:nvPr>
        </p:nvGraphicFramePr>
        <p:xfrm>
          <a:off x="683568" y="1988840"/>
          <a:ext cx="7704857" cy="368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2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53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531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Algebra</a:t>
                      </a:r>
                      <a:r>
                        <a:rPr lang="en-US" baseline="0" dirty="0" smtClean="0"/>
                        <a:t>  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</a:t>
                      </a:r>
                      <a:r>
                        <a:rPr lang="en-US" baseline="0" dirty="0" smtClean="0"/>
                        <a:t> 2015-2016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 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+10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 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 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+4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 11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+5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 12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  M-DCPS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27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35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+8</a:t>
                      </a:r>
                      <a:endParaRPr lang="es-E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State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+4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4189-195C-4F8B-B29D-6495CAC9E3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43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72819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2015 and 2016  </a:t>
            </a:r>
            <a:r>
              <a:rPr lang="en-US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Geometry 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EOC</a:t>
            </a:r>
            <a:b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Percent Scoring </a:t>
            </a:r>
            <a:r>
              <a:rPr lang="en-US" sz="2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Levels 3-5</a:t>
            </a:r>
            <a:endParaRPr lang="en-US" sz="3100" dirty="0">
              <a:solidFill>
                <a:srgbClr val="FFFF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236278"/>
              </p:ext>
            </p:extLst>
          </p:nvPr>
        </p:nvGraphicFramePr>
        <p:xfrm>
          <a:off x="1259632" y="2420888"/>
          <a:ext cx="6336704" cy="217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Geometry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2015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2016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Difference</a:t>
                      </a:r>
                      <a:r>
                        <a:rPr lang="en-US" baseline="0" dirty="0" smtClean="0"/>
                        <a:t> 15-16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District 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48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46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-2</a:t>
                      </a:r>
                      <a:endParaRPr lang="es-E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State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-2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4189-195C-4F8B-B29D-6495CAC9E3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9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51216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2015 and 2016 FCAT 2.0 </a:t>
            </a:r>
            <a:r>
              <a:rPr lang="en-US" sz="3600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Science </a:t>
            </a:r>
            <a:br>
              <a:rPr lang="en-US" sz="3600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3600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Grades 5 and 8 </a:t>
            </a:r>
            <a:r>
              <a:rPr lang="en-US" sz="3100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3100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3100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Percent Scoring Levels 3-5</a:t>
            </a:r>
            <a:endParaRPr lang="en-US" sz="3100" dirty="0">
              <a:solidFill>
                <a:srgbClr val="FFFF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582971"/>
              </p:ext>
            </p:extLst>
          </p:nvPr>
        </p:nvGraphicFramePr>
        <p:xfrm>
          <a:off x="1259632" y="1916832"/>
          <a:ext cx="6336704" cy="230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68085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Grade 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2015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2016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Difference</a:t>
                      </a:r>
                      <a:r>
                        <a:rPr lang="en-US" baseline="0" dirty="0" smtClean="0"/>
                        <a:t> 15-16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District 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49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50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+1</a:t>
                      </a:r>
                      <a:endParaRPr lang="es-E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State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-2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20454"/>
              </p:ext>
            </p:extLst>
          </p:nvPr>
        </p:nvGraphicFramePr>
        <p:xfrm>
          <a:off x="1259632" y="4437112"/>
          <a:ext cx="6336704" cy="217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Grade 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2015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2016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Difference</a:t>
                      </a:r>
                      <a:r>
                        <a:rPr lang="en-US" baseline="0" dirty="0" smtClean="0"/>
                        <a:t> 15-16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District 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41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42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+1</a:t>
                      </a:r>
                      <a:endParaRPr lang="es-E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State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4189-195C-4F8B-B29D-6495CAC9E3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5121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2015 and 2016  </a:t>
            </a: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Biology  </a:t>
            </a: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EOC</a:t>
            </a:r>
            <a:br>
              <a:rPr 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Percent </a:t>
            </a:r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Scoring Levels 3-5</a:t>
            </a:r>
            <a:endParaRPr lang="en-US" sz="3100" dirty="0">
              <a:solidFill>
                <a:srgbClr val="FFFF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152374"/>
              </p:ext>
            </p:extLst>
          </p:nvPr>
        </p:nvGraphicFramePr>
        <p:xfrm>
          <a:off x="1259632" y="2492896"/>
          <a:ext cx="6336704" cy="230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68085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Biology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2015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2016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Difference</a:t>
                      </a:r>
                      <a:r>
                        <a:rPr lang="en-US" baseline="0" dirty="0" smtClean="0"/>
                        <a:t> 15-16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District 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63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61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-2</a:t>
                      </a:r>
                      <a:endParaRPr lang="es-E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State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65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64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-1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4189-195C-4F8B-B29D-6495CAC9E3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07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2015 and 2016</a:t>
            </a:r>
            <a:b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Civics and US History EOC</a:t>
            </a:r>
            <a:b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Percent Scoring Levels 3-5  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405268"/>
              </p:ext>
            </p:extLst>
          </p:nvPr>
        </p:nvGraphicFramePr>
        <p:xfrm>
          <a:off x="395536" y="1988840"/>
          <a:ext cx="6336704" cy="2232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6077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Civics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2015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2016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Difference</a:t>
                      </a:r>
                      <a:r>
                        <a:rPr lang="en-US" baseline="0" dirty="0" smtClean="0"/>
                        <a:t> 15-16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District 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61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64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+3</a:t>
                      </a:r>
                      <a:endParaRPr lang="es-E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State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65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67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+2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292473"/>
              </p:ext>
            </p:extLst>
          </p:nvPr>
        </p:nvGraphicFramePr>
        <p:xfrm>
          <a:off x="1691680" y="4365104"/>
          <a:ext cx="6336704" cy="225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US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2015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2016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Difference</a:t>
                      </a:r>
                      <a:r>
                        <a:rPr lang="en-US" baseline="0" dirty="0" smtClean="0"/>
                        <a:t> 15-16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District 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59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60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+1</a:t>
                      </a:r>
                      <a:endParaRPr lang="es-E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State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66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66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4189-195C-4F8B-B29D-6495CAC9E3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3019</TotalTime>
  <Words>1381</Words>
  <Application>Microsoft Office PowerPoint</Application>
  <PresentationFormat>On-screen Show (4:3)</PresentationFormat>
  <Paragraphs>320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2016 State Assessment Highlights</vt:lpstr>
      <vt:lpstr>FSA English Language Arts  Miami-Dade and State Percent Scoring Levels 3-5 </vt:lpstr>
      <vt:lpstr>FSA Mathematics  Miami-Dade and State Percent Scoring Levels 3-5 </vt:lpstr>
      <vt:lpstr>2015 and 2016  Algebra 1  EOC Percent Scoring Levels 3-5</vt:lpstr>
      <vt:lpstr>2015 and 2016  Algebra 2  EOC Percent Scoring Levels 3-5</vt:lpstr>
      <vt:lpstr> 2015 and 2016  Geometry EOC Percent Scoring Levels 3-5</vt:lpstr>
      <vt:lpstr> 2015 and 2016 FCAT 2.0 Science  Grades 5 and 8  Percent Scoring Levels 3-5</vt:lpstr>
      <vt:lpstr>2015 and 2016   Biology  EOC Percent Scoring Levels 3-5</vt:lpstr>
      <vt:lpstr>2015 and 2016 Civics and US History EOC Percent Scoring Levels 3-5  </vt:lpstr>
      <vt:lpstr>The Bottom Line</vt:lpstr>
    </vt:vector>
  </TitlesOfParts>
  <Company>Miami-Dade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Feild, Gisela F.</dc:creator>
  <cp:lastModifiedBy>Feild, Gisela F.</cp:lastModifiedBy>
  <cp:revision>262</cp:revision>
  <cp:lastPrinted>2016-06-13T20:13:29Z</cp:lastPrinted>
  <dcterms:created xsi:type="dcterms:W3CDTF">2012-05-14T20:16:09Z</dcterms:created>
  <dcterms:modified xsi:type="dcterms:W3CDTF">2016-06-15T12:10:57Z</dcterms:modified>
</cp:coreProperties>
</file>