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5" r:id="rId3"/>
    <p:sldId id="301" r:id="rId4"/>
    <p:sldId id="304" r:id="rId5"/>
    <p:sldId id="306" r:id="rId6"/>
    <p:sldId id="287" r:id="rId7"/>
    <p:sldId id="302" r:id="rId8"/>
    <p:sldId id="305" r:id="rId9"/>
    <p:sldId id="307" r:id="rId10"/>
    <p:sldId id="292" r:id="rId11"/>
    <p:sldId id="298" r:id="rId12"/>
    <p:sldId id="299" r:id="rId13"/>
    <p:sldId id="275" r:id="rId14"/>
    <p:sldId id="300" r:id="rId15"/>
    <p:sldId id="279" r:id="rId16"/>
    <p:sldId id="303" r:id="rId17"/>
    <p:sldId id="293" r:id="rId1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1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C3300"/>
    <a:srgbClr val="FFFFCC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3262" autoAdjust="0"/>
  </p:normalViewPr>
  <p:slideViewPr>
    <p:cSldViewPr>
      <p:cViewPr varScale="1">
        <p:scale>
          <a:sx n="58" d="100"/>
          <a:sy n="58" d="100"/>
        </p:scale>
        <p:origin x="-19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1452" y="24"/>
      </p:cViewPr>
      <p:guideLst>
        <p:guide orient="horz" pos="2928"/>
        <p:guide orient="horz" pos="2931"/>
        <p:guide pos="2208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A2E93B85-F944-4080-8AAC-7B5EC5D4177B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1AA8B451-46ED-4235-A5AF-6A73EF40D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3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BC0CA6-13B7-4608-BFAC-52B4AAA24C86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02B455-E731-4A4C-A00E-9791FE6C6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48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EOCs are administered via computer (except for students who qualify for paper-based accommodations).  EOC results  represent all students who were enrolled in the appropriate course, and are not grade-specific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Over 26,000 students took the Algebra</a:t>
            </a:r>
            <a:r>
              <a:rPr lang="en-US" baseline="0" dirty="0" smtClean="0"/>
              <a:t> 1 EOC with grade 9 having the largest group with 16,143.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On the Algebra 1 EOC, 59 percent of M-DCPS students passed the test, scoring Level 3 or above on their first attempt in 2017, up seven percentage points from 2016.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62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ＭＳ Ｐゴシック" pitchFamily="-72" charset="-128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14,287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students took the assessment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Algebra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EOC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assessment – a decrease from last year.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In 2017, 49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percent of M-DCPS students scored in Levels 3 or above, up 14  percentage points from 2016, and outpacing the state’s 9 point increase.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44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majority of the students taking Geometry were in Grade 10</a:t>
            </a:r>
          </a:p>
          <a:p>
            <a:r>
              <a:rPr lang="en-US" dirty="0"/>
              <a:t>	14,955 10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  <a:r>
              <a:rPr lang="en-US" baseline="0" dirty="0"/>
              <a:t> </a:t>
            </a:r>
            <a:endParaRPr lang="en-US" dirty="0"/>
          </a:p>
          <a:p>
            <a:r>
              <a:rPr lang="en-US" dirty="0"/>
              <a:t>	6,272 9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On the Geometry EOC, 48 percent of M-DCPS students scored in Levels 3 or above up 2 percentage points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form the prior year.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93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FCAT 2.0 Science is the one component of the program that remains a paper-based administration. </a:t>
            </a:r>
          </a:p>
          <a:p>
            <a:endParaRPr lang="en-US" dirty="0"/>
          </a:p>
          <a:p>
            <a:r>
              <a:rPr lang="en-US" dirty="0"/>
              <a:t>District students continued to improve on the Grade 5 Science assessment, while statewide scores remained stable.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5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majority of the students taking Biology</a:t>
            </a:r>
            <a:r>
              <a:rPr lang="en-US" baseline="0" dirty="0"/>
              <a:t> </a:t>
            </a:r>
            <a:r>
              <a:rPr lang="en-US" dirty="0"/>
              <a:t> were in Grade 10</a:t>
            </a:r>
          </a:p>
          <a:p>
            <a:endParaRPr lang="en-US" dirty="0"/>
          </a:p>
          <a:p>
            <a:r>
              <a:rPr lang="en-US" dirty="0"/>
              <a:t>	14,826</a:t>
            </a:r>
            <a:r>
              <a:rPr lang="en-US" baseline="0" dirty="0"/>
              <a:t> </a:t>
            </a:r>
            <a:r>
              <a:rPr lang="en-US" dirty="0"/>
              <a:t> 10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  <a:r>
              <a:rPr lang="en-US" baseline="0" dirty="0"/>
              <a:t> </a:t>
            </a:r>
          </a:p>
          <a:p>
            <a:endParaRPr lang="en-US" dirty="0"/>
          </a:p>
          <a:p>
            <a:r>
              <a:rPr lang="en-US" dirty="0"/>
              <a:t>	7,215</a:t>
            </a:r>
            <a:r>
              <a:rPr lang="en-US" baseline="0" dirty="0"/>
              <a:t> 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endParaRPr lang="en-US" dirty="0"/>
          </a:p>
          <a:p>
            <a:r>
              <a:rPr lang="en-US" dirty="0"/>
              <a:t>M-DCPS</a:t>
            </a:r>
            <a:r>
              <a:rPr lang="en-US" baseline="0" dirty="0"/>
              <a:t>  improved in the percent of students scoring at levels 3 and above in Biology  from 61% to 62%. This growth continues to narrow the gap between M-DCPS and the State.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87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Civics is a middle-grades course</a:t>
            </a:r>
            <a:r>
              <a:rPr lang="en-US" baseline="0" dirty="0"/>
              <a:t> </a:t>
            </a:r>
            <a:r>
              <a:rPr lang="en-US" dirty="0"/>
              <a:t>and most students take it while in grade 7 (n=25,605) </a:t>
            </a:r>
          </a:p>
          <a:p>
            <a:endParaRPr lang="en-US" dirty="0"/>
          </a:p>
          <a:p>
            <a:r>
              <a:rPr lang="en-US" dirty="0"/>
              <a:t>US History is typically taken in Grade 11 and </a:t>
            </a:r>
            <a:r>
              <a:rPr lang="en-US" baseline="0" dirty="0"/>
              <a:t> </a:t>
            </a:r>
            <a:r>
              <a:rPr lang="en-US" dirty="0"/>
              <a:t>22,932</a:t>
            </a:r>
            <a:r>
              <a:rPr lang="en-US" baseline="0" dirty="0"/>
              <a:t> students tested in M-DCPS</a:t>
            </a:r>
            <a:r>
              <a:rPr lang="en-US" dirty="0"/>
              <a:t>.  </a:t>
            </a:r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M-DCPS students had tremendous gains</a:t>
            </a:r>
            <a:r>
              <a:rPr lang="en-US" baseline="0" dirty="0"/>
              <a:t> in the percent of students scoring on levels 3 and above in both Civics and Us History. </a:t>
            </a:r>
            <a:r>
              <a:rPr lang="en-US" dirty="0"/>
              <a:t>  The 5 percentage point gain </a:t>
            </a:r>
            <a:r>
              <a:rPr lang="en-US" baseline="0" dirty="0"/>
              <a:t>in both Civics and US History out paces the state and further reduces the gap between M-DCPS and the state.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7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As the chart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demonstrates, the growth in the percentage of students scoring at levels 3 and above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on Civics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and US History  from 2016 to 2017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exceeded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the state and all of the large districts.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 what is the bottom line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Despite the fact that Florida Standards are more rigorous and more students are being assessed on the computer, </a:t>
            </a:r>
            <a:r>
              <a:rPr lang="en-US" sz="1200" dirty="0">
                <a:solidFill>
                  <a:schemeClr val="bg1"/>
                </a:solidFill>
              </a:rPr>
              <a:t>M-DCPS showed continued success in 2017 across all statewide achievement tests as compared to the state and other large districts.</a:t>
            </a:r>
            <a:endParaRPr lang="es-E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9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June 8, the FLDOE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released results from the Spring 2017 administration of the Florida Standards Assessments (FSA) in English Language Arts (ELA) and Mathematics, the Florida Comprehensive Assessment Test (FCAT) 2.0 Science, and End-of-Course (EOC) assessments.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ＭＳ Ｐゴシック" pitchFamily="-72" charset="-128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Who tested: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	209,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995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Grades 3 through 10 took FSA ELA;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                  145,813 Grades 3 through 8 took FSA Mathematics;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	Over 25,000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students participated in each of the End-Of –Course assessment in Mathematics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	Over 75,000  students in Grades 5 and 8 participate  in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FCAT 2.0 Science  and Biology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	Over 50,000 students participated in the Civics and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NGSSS EOC.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Highlights: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ＭＳ Ｐゴシック" pitchFamily="-72" charset="-128"/>
            </a:endParaRPr>
          </a:p>
          <a:p>
            <a:pPr lvl="0"/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        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On the FSA English Language Arts (ELA) assessment, the percentage of M-DCPS students scoring in Levels 3 or above met or exceeded the percentages of students statewide in all Grades 3 through 10.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	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ＭＳ Ｐゴシック" pitchFamily="-72" charset="-128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The most growth was seen in Grades 3, 4, and 7, with a four percentage point increase on the FSA ELA assessment from 2016 to 2017. 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As the chart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demonstrates, the percentage of students scoring at levels 3 and above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on the ELA assessment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across grades 3-10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met or exceeded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the state and other large district. </a:t>
            </a:r>
          </a:p>
          <a:p>
            <a:pPr lvl="1"/>
            <a:endParaRPr lang="es-E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On the FSA English Language Arts (ELA) assessment, M-DCPS students outperformed the state, both in the percentage of M-DCPS students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scoring in Levels 3 or above, and looking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at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improvement from 2016 to 2017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Specifically, Black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 students improved the percent scoring levels 3 and above by 3 percentage points from 34% to 37% - surpassing the statewide rate of 36%. 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ELL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students improved the percent scoring levels 3 and above by 5 percentage points from 15% to 20%. – also surpassing the statewide rate of 17%. </a:t>
            </a:r>
            <a:endParaRPr lang="es-ES" dirty="0"/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tudents with disabilities  improved the percent scoring levels 3 and above by 3 percentage points from 20% to 23%. – also surpassing the statewide rate of 20%. </a:t>
            </a:r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35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chart above</a:t>
            </a:r>
            <a:r>
              <a:rPr lang="en-US" baseline="0" dirty="0"/>
              <a:t> further demonstrates that across each tier of schools, improvements occurred in grades 3-10 ELA.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FSA Mathematics was administered via computer in all grades 3 – 8</a:t>
            </a:r>
            <a:r>
              <a:rPr lang="en-US" baseline="0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On the FSA Mathematics assessment, the percentage of students scoring in Levels 3 or above exceeded the state in Grades 3 through 6.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M-DCPS students’ growth in mathematics met or exceeded that of students statewide in Grades 4 through 7.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lvl="0"/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lvl="0"/>
            <a:r>
              <a:rPr lang="es-ES" sz="1100" kern="1200" dirty="0" err="1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Additionally</a:t>
            </a:r>
            <a:r>
              <a:rPr lang="es-ES" sz="11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, 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the percentage of students scoring in Level 1 on the FSA Mathematics assessment decreased in five grade levels.</a:t>
            </a:r>
            <a:endParaRPr lang="es-ES" sz="11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As the chart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demonstrates, the percentage of students scoring at levels 3 and above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on the Mathematics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assessment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across grades 3-8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met or exceeded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 the state and all but one of the large districts.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+mn-cs"/>
              </a:rPr>
              <a:t>Additionally, the growth in proficiency rates for Miami-Dade (3%)  exceeded the statewide growth of  2%.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On the FSA Mathematics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assessment, the percentage of M-DCPS students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scoring in Levels 3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and above improved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across all subgroups at a higher pace than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the state.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Specifically, Black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 students improved the percent scoring levels 3 and above by 4 percentage points from 38% to 42% - surpassing the statewide rate of 41%. 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ＭＳ Ｐゴシック" pitchFamily="-72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ELL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students improved the percent scoring levels 3 and above by 6 percentage points from 32% to 38%. – also surpassing the statewide rate of 34%. </a:t>
            </a:r>
            <a:endParaRPr lang="es-ES" dirty="0"/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SWD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students improved the percent scoring levels 3 and above by 3 percentage points from 25% to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28%.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</a:rPr>
              <a:t>– meeting the statewide rate of 28%. </a:t>
            </a:r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chart above</a:t>
            </a:r>
            <a:r>
              <a:rPr lang="en-US" baseline="0" dirty="0"/>
              <a:t> further demonstrates that across each tier of schools, improvements occurred grades 3-8 Mathematics. Specifically, a 7 percentage point increase in proficiency rates  for Tier 3 schools.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2B455-E731-4A4C-A00E-9791FE6C65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65C6-8CB7-493B-98C5-711E4EDE8E6B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611B-0F67-45D7-8FEB-9818A61B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A2EF-C6F2-4A23-9B43-88E1F4974D49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9FFF-B554-4E77-AF93-2FE9C6207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58F7-EE7C-4737-BCDF-BB6C5C9B1728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CA03B-2446-4965-B8D0-A05848E72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8025D-B621-4622-8C07-5F665B739612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4189-195C-4F8B-B29D-6495CAC9E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B8BF-B681-4E64-84D6-26ED0C4A0630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FCDA-9266-42DF-B821-00146E908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77FD-43BE-4196-870E-F9F6A50225B9}" type="datetime1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995B-DF0F-4CDB-A79C-6611EF95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04F8-7937-4718-9DB3-BA157960D2C2}" type="datetime1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1B8F-8647-411A-9622-4521CF7E3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942D-55A1-44A6-AD21-AB0E6F5A2340}" type="datetime1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F425-C71F-4164-B8A4-5A822543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2793-1EC1-440A-B75A-48C7180D46AA}" type="datetime1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C8BC-9424-45E1-92A1-3A4340E63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5A5A-41A3-47AB-B5F1-A4CD08AAA2F6}" type="datetime1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934EB-7E21-4DC9-9820-0A948820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A10A-D328-45B3-88B4-133500DBE04A}" type="datetime1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559F-167F-4F7A-B8FD-FD0F325A5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201B3F-D12B-48EB-8727-DD8F9C26E728}" type="datetime1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2650F0-4EB2-40F0-BF02-396D2637E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Apvik5qwGPpjQM&amp;tbnid=1IJHyvmKuPHTMM:&amp;ved=0CAUQjRw&amp;url=http://gutsygalsinspireme.com/blog1/inspiration/in-the-news/less-opportunity-for-women-in-science/&amp;ei=Uxi2UbWlHs-s0AG-4IGoAQ&amp;bvm=bv.47534661,d.dmQ&amp;psig=AFQjCNFJNfld3JnrORgv5jssRiL9Ru5Tkw&amp;ust=1370974658045863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2017 State Assessment Highlights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8153400" y="60960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bg1"/>
                </a:solidFill>
                <a:ea typeface="Arial" pitchFamily="-72" charset="0"/>
                <a:cs typeface="Arial" pitchFamily="-72" charset="0"/>
              </a:rPr>
              <a:t>A-1</a:t>
            </a:r>
          </a:p>
        </p:txBody>
      </p:sp>
      <p:pic>
        <p:nvPicPr>
          <p:cNvPr id="2050" name="Picture 2" descr="http://gutsygalsinspireme.com/files/3713/5017/9341/10746926-elementary-school-kids-in-science-class-using-a-microscope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94" y="4393354"/>
            <a:ext cx="3240858" cy="202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88832"/>
            <a:ext cx="3384376" cy="271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486617" cy="26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99030"/>
            <a:ext cx="3623012" cy="241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cs typeface="Arial" pitchFamily="34" charset="0"/>
              </a:rPr>
              <a:t>2016 and 2017  Algebra 1 EOC</a:t>
            </a:r>
            <a:br>
              <a:rPr lang="en-US" sz="3200" dirty="0">
                <a:solidFill>
                  <a:srgbClr val="FFFFFF"/>
                </a:solidFill>
                <a:latin typeface="+mn-lt"/>
                <a:cs typeface="Arial" pitchFamily="34" charset="0"/>
              </a:rPr>
            </a:br>
            <a:r>
              <a:rPr lang="en-US" sz="2700" dirty="0">
                <a:solidFill>
                  <a:srgbClr val="FFFFFF"/>
                </a:solidFill>
                <a:latin typeface="+mn-lt"/>
                <a:cs typeface="Arial" pitchFamily="34" charset="0"/>
              </a:rPr>
              <a:t>Percent Scoring Levels 3-5</a:t>
            </a:r>
            <a:endParaRPr lang="en-US" sz="3200" dirty="0">
              <a:solidFill>
                <a:srgbClr val="FFFFFF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10633"/>
              </p:ext>
            </p:extLst>
          </p:nvPr>
        </p:nvGraphicFramePr>
        <p:xfrm>
          <a:off x="611560" y="1844824"/>
          <a:ext cx="7704857" cy="46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32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22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531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Algebra</a:t>
                      </a:r>
                      <a:r>
                        <a:rPr lang="en-US" baseline="0" dirty="0"/>
                        <a:t> 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+27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 M-DCPS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52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59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+7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+7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513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  <a:t>2016 and 2017 Algebra 2  EOC</a:t>
            </a:r>
            <a:br>
              <a:rPr lang="en-US" sz="32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</a:br>
            <a: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  <a:t>Percent Scoring Levels 3-5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54927"/>
              </p:ext>
            </p:extLst>
          </p:nvPr>
        </p:nvGraphicFramePr>
        <p:xfrm>
          <a:off x="683568" y="1988840"/>
          <a:ext cx="7704857" cy="414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0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5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531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Algebra</a:t>
                      </a:r>
                      <a:r>
                        <a:rPr lang="en-US" baseline="0" dirty="0"/>
                        <a:t> 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+26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+9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 M-DCPS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35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+14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+9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354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72819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+mn-lt"/>
                <a:cs typeface="Arial" pitchFamily="34" charset="0"/>
              </a:rPr>
              <a:t>2016 and 2017  Geometry EOC</a:t>
            </a:r>
            <a:br>
              <a:rPr lang="en-US" sz="3200" dirty="0">
                <a:solidFill>
                  <a:srgbClr val="FFFFFF"/>
                </a:solidFill>
                <a:latin typeface="+mn-lt"/>
                <a:cs typeface="Arial" pitchFamily="34" charset="0"/>
              </a:rPr>
            </a:br>
            <a:r>
              <a:rPr lang="en-US" sz="2700" dirty="0">
                <a:solidFill>
                  <a:srgbClr val="FFFFFF"/>
                </a:solidFill>
                <a:latin typeface="+mn-lt"/>
                <a:cs typeface="Arial" pitchFamily="34" charset="0"/>
              </a:rPr>
              <a:t>Percent Scoring Levels 3-5</a:t>
            </a:r>
            <a:endParaRPr lang="en-US" sz="3100" dirty="0">
              <a:solidFill>
                <a:srgbClr val="FFFFFF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64180"/>
              </p:ext>
            </p:extLst>
          </p:nvPr>
        </p:nvGraphicFramePr>
        <p:xfrm>
          <a:off x="1259632" y="2420888"/>
          <a:ext cx="6336704" cy="24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Geometry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46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48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+2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+3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943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121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Arial" pitchFamily="34" charset="0"/>
              </a:rPr>
              <a:t> </a:t>
            </a:r>
            <a:r>
              <a:rPr lang="en-US" sz="27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j-ea"/>
                <a:cs typeface="Arial" pitchFamily="34" charset="0"/>
              </a:rPr>
              <a:t>2016 and 2017 FCAT 2.0 </a:t>
            </a:r>
            <a: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  <a:t>Science </a:t>
            </a:r>
            <a:b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</a:br>
            <a: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  <a:t>Grades 5 and 8 </a:t>
            </a:r>
            <a:b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</a:br>
            <a:r>
              <a:rPr lang="en-US" sz="2700" dirty="0">
                <a:solidFill>
                  <a:srgbClr val="FFFFFF"/>
                </a:solidFill>
                <a:latin typeface="+mn-lt"/>
                <a:ea typeface="+mj-ea"/>
                <a:cs typeface="Arial" pitchFamily="34" charset="0"/>
              </a:rPr>
              <a:t>Percent Scoring Levels 3-5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307574"/>
              </p:ext>
            </p:extLst>
          </p:nvPr>
        </p:nvGraphicFramePr>
        <p:xfrm>
          <a:off x="1259632" y="1916832"/>
          <a:ext cx="6336704" cy="216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009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Grade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50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51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+1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4943"/>
              </p:ext>
            </p:extLst>
          </p:nvPr>
        </p:nvGraphicFramePr>
        <p:xfrm>
          <a:off x="1259632" y="4221088"/>
          <a:ext cx="6336704" cy="24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Grade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  <a:endParaRPr lang="es-ES" baseline="0" dirty="0"/>
                    </a:p>
                    <a:p>
                      <a:pPr algn="ctr"/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42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42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48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48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8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2016 and 2017  </a:t>
            </a:r>
            <a:br>
              <a:rPr lang="en-US" sz="2800" dirty="0">
                <a:solidFill>
                  <a:srgbClr val="FFFFFF"/>
                </a:solidFill>
                <a:latin typeface="+mn-lt"/>
                <a:cs typeface="Arial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Biology  EOC</a:t>
            </a:r>
            <a:br>
              <a:rPr lang="en-US" sz="2800" dirty="0">
                <a:solidFill>
                  <a:srgbClr val="FFFFFF"/>
                </a:solidFill>
                <a:latin typeface="+mn-lt"/>
                <a:cs typeface="Arial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+mn-lt"/>
                <a:cs typeface="Arial" pitchFamily="34" charset="0"/>
              </a:rPr>
              <a:t>Percent Scoring Levels 3-5</a:t>
            </a:r>
            <a:endParaRPr lang="en-US" sz="3100" dirty="0">
              <a:solidFill>
                <a:srgbClr val="FFFFFF"/>
              </a:solidFill>
              <a:latin typeface="+mn-lt"/>
              <a:ea typeface="+mj-ea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01905"/>
              </p:ext>
            </p:extLst>
          </p:nvPr>
        </p:nvGraphicFramePr>
        <p:xfrm>
          <a:off x="1259632" y="2492896"/>
          <a:ext cx="6336704" cy="24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Biology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61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+1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0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0755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2016 and 2017</a:t>
            </a:r>
            <a:b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</a:b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Civics and US History EOC</a:t>
            </a:r>
            <a:b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</a:b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Percent Scoring Levels 3-5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22853"/>
              </p:ext>
            </p:extLst>
          </p:nvPr>
        </p:nvGraphicFramePr>
        <p:xfrm>
          <a:off x="323528" y="1700808"/>
          <a:ext cx="6336704" cy="24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Civics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64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+5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70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+3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73340"/>
              </p:ext>
            </p:extLst>
          </p:nvPr>
        </p:nvGraphicFramePr>
        <p:xfrm>
          <a:off x="1619672" y="4293096"/>
          <a:ext cx="6336704" cy="245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US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2017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Difference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District 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60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b="1" dirty="0"/>
                        <a:t>+5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State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67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+1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Social Studies End-of-Course Assessments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Percent Levels 3-5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M-DCPS, State,  and Large Districts</a:t>
            </a:r>
            <a:endParaRPr lang="es-ES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64629"/>
              </p:ext>
            </p:extLst>
          </p:nvPr>
        </p:nvGraphicFramePr>
        <p:xfrm>
          <a:off x="755573" y="2204863"/>
          <a:ext cx="763285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05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5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59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45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27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375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580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Civics EOC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U.S. History EOC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Difference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Difference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DADE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63%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69%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+6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60%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65%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+5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BROWARD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DUVAL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HILLSBOROUGH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ORANGE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PALM BEACH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FLORIDA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67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71906"/>
            <a:ext cx="8640960" cy="189705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Despite the fact that Florida Standards are more rigorous and more students are being assessed on the computer, </a:t>
            </a:r>
            <a:r>
              <a:rPr lang="en-US" sz="2800" dirty="0">
                <a:solidFill>
                  <a:schemeClr val="bg1"/>
                </a:solidFill>
              </a:rPr>
              <a:t>M-DCPS showed continued success in 2017 across all statewide achievement tests as compared to the state and other large districts.</a:t>
            </a:r>
            <a:endParaRPr lang="es-ES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929" y="3573016"/>
            <a:ext cx="374483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461498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9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2016 and 2017 FSA English Language Arts </a:t>
            </a:r>
            <a:br>
              <a:rPr lang="en-US" sz="32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</a:br>
            <a:r>
              <a:rPr lang="en-US" sz="32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Miami-Dade and State</a:t>
            </a:r>
            <a:br>
              <a:rPr lang="en-US" sz="32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Percent Scoring Levels 3-5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pPr>
              <a:defRPr/>
            </a:pPr>
            <a:fld id="{D80DC8BC-9424-45E1-92A1-3A4340E63D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68436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Grade 3-10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FSA English Language Arts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Percent Scoring Levels 3-5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M-DCPS, State,  and Large Districts </a:t>
            </a:r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419003"/>
              </p:ext>
            </p:extLst>
          </p:nvPr>
        </p:nvGraphicFramePr>
        <p:xfrm>
          <a:off x="899589" y="2501106"/>
          <a:ext cx="7272810" cy="3592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97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0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0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19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2016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2017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Difference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DADE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52%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54%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+2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BROWARD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53%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DUVAL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HILLSBOROUGH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ORANGE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PALM BEACH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2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FLORIDA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DC8BC-9424-45E1-92A1-3A4340E63D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6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Grade 3-10  </a:t>
            </a: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FSA English Language Arts</a:t>
            </a:r>
            <a:b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</a:rPr>
              <a:t>Percent Scoring Levels 3-5  - </a:t>
            </a: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By Subgroup </a:t>
            </a:r>
            <a:endParaRPr lang="es-ES" sz="28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953836"/>
              </p:ext>
            </p:extLst>
          </p:nvPr>
        </p:nvGraphicFramePr>
        <p:xfrm>
          <a:off x="323528" y="1700808"/>
          <a:ext cx="8280922" cy="462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9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2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8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01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32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ELA</a:t>
                      </a:r>
                    </a:p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State </a:t>
                      </a:r>
                    </a:p>
                    <a:p>
                      <a:pPr algn="ctr" fontAlgn="b"/>
                      <a:endParaRPr lang="en-U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M-DCPS</a:t>
                      </a:r>
                    </a:p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2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Subgroup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Black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34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effectLst/>
                        </a:rPr>
                        <a:t>37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+3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Hispanic</a:t>
                      </a:r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55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56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+1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White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73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76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+3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18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English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Language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Learners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(ELL)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15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20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+5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18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Students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with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Disabilities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(SWD)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20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23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+3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7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Grade 3-10</a:t>
            </a:r>
            <a:b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FSA English Language Arts</a:t>
            </a:r>
            <a:b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</a:rPr>
              <a:t>Percent Scoring Levels 3-5 </a:t>
            </a:r>
            <a:br>
              <a:rPr lang="en-US" sz="2800" dirty="0">
                <a:solidFill>
                  <a:schemeClr val="bg1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By Tiers </a:t>
            </a:r>
            <a:endParaRPr lang="es-ES" sz="28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654"/>
              </p:ext>
            </p:extLst>
          </p:nvPr>
        </p:nvGraphicFramePr>
        <p:xfrm>
          <a:off x="395536" y="2708920"/>
          <a:ext cx="8280919" cy="2214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10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Subgroup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</a:p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Difference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1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2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3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2016 and 2017 FSA Mathematics </a:t>
            </a:r>
            <a:br>
              <a:rPr lang="en-US" sz="32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Miami-Dade and State</a:t>
            </a:r>
            <a:br>
              <a:rPr lang="en-US" sz="32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Percent Scoring Levels 3-5 </a:t>
            </a:r>
            <a:endParaRPr lang="en-US" sz="2000" dirty="0">
              <a:solidFill>
                <a:srgbClr val="FFFFFF"/>
              </a:solidFill>
              <a:latin typeface="+mn-lt"/>
              <a:ea typeface="Arial" pitchFamily="-72" charset="0"/>
              <a:cs typeface="Arial" pitchFamily="-7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DC8BC-9424-45E1-92A1-3A4340E63D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56084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6744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Grade 3-8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All Mathematics (FSA and EOCs)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Percent Scoring Levels 3-5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M-DCPS, State, and Large Districts</a:t>
            </a:r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510397"/>
              </p:ext>
            </p:extLst>
          </p:nvPr>
        </p:nvGraphicFramePr>
        <p:xfrm>
          <a:off x="899592" y="2492896"/>
          <a:ext cx="7128792" cy="38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9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29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97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0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Difference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DADE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57%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60%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+3</a:t>
                      </a:r>
                      <a:endParaRPr lang="es-E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BROWARD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DUVAL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HILLSBOROUGH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ORANGE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PALM BEACH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+1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6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FLORIDA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57%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+2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Grade 3-8 FSA Mathematics</a:t>
            </a:r>
            <a:br>
              <a:rPr lang="en-US" sz="28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chemeClr val="bg1"/>
                </a:solidFill>
              </a:rPr>
              <a:t>Percent Scoring Levels 3-5 - </a:t>
            </a:r>
            <a:r>
              <a:rPr lang="en-US" sz="2800" dirty="0">
                <a:solidFill>
                  <a:srgbClr val="FFFFFF"/>
                </a:solidFill>
                <a:ea typeface="Arial" pitchFamily="-72" charset="0"/>
                <a:cs typeface="Arial" pitchFamily="-72" charset="0"/>
              </a:rPr>
              <a:t>By Subgroup 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044289"/>
              </p:ext>
            </p:extLst>
          </p:nvPr>
        </p:nvGraphicFramePr>
        <p:xfrm>
          <a:off x="323528" y="1700808"/>
          <a:ext cx="8280922" cy="462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9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2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8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01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32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MATH</a:t>
                      </a:r>
                    </a:p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State </a:t>
                      </a:r>
                    </a:p>
                    <a:p>
                      <a:pPr algn="ctr" fontAlgn="b"/>
                      <a:endParaRPr lang="en-U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M-DCPS</a:t>
                      </a:r>
                    </a:p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2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Subgroup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Black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Hispanic</a:t>
                      </a:r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White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18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English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Language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Learners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(ELL)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+6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188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Students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with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Disabilities</a:t>
                      </a:r>
                      <a:r>
                        <a:rPr lang="es-ES" sz="2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(SWD)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28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Grade 3-8</a:t>
            </a:r>
            <a:b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FSA Mathematics</a:t>
            </a:r>
            <a:b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</a:rPr>
              <a:t>Percent Scoring Levels 3-5 </a:t>
            </a:r>
            <a:br>
              <a:rPr lang="en-US" sz="2800" dirty="0">
                <a:solidFill>
                  <a:schemeClr val="bg1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  <a:ea typeface="Arial" pitchFamily="-72" charset="0"/>
                <a:cs typeface="Arial" pitchFamily="-72" charset="0"/>
              </a:rPr>
              <a:t>By Tiers </a:t>
            </a:r>
            <a:endParaRPr lang="es-ES" sz="28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141633"/>
              </p:ext>
            </p:extLst>
          </p:nvPr>
        </p:nvGraphicFramePr>
        <p:xfrm>
          <a:off x="395536" y="2708920"/>
          <a:ext cx="8280919" cy="2214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10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Subgroup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s-ES" sz="2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 </a:t>
                      </a:r>
                    </a:p>
                    <a:p>
                      <a:pPr algn="ctr" fontAlgn="b"/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Difference</a:t>
                      </a:r>
                      <a:endParaRPr lang="es-ES" sz="2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1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2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Tier 3 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4189-195C-4F8B-B29D-6495CAC9E3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9511</TotalTime>
  <Words>1577</Words>
  <Application>Microsoft Office PowerPoint</Application>
  <PresentationFormat>On-screen Show (4:3)</PresentationFormat>
  <Paragraphs>602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2017 State Assessment Highlights</vt:lpstr>
      <vt:lpstr>2016 and 2017 FSA English Language Arts  Miami-Dade and State Percent Scoring Levels 3-5 </vt:lpstr>
      <vt:lpstr>Grade 3-10 FSA English Language Arts Percent Scoring Levels 3-5 M-DCPS, State,  and Large Districts </vt:lpstr>
      <vt:lpstr>Grade 3-10  FSA English Language Arts Percent Scoring Levels 3-5  - By Subgroup </vt:lpstr>
      <vt:lpstr>Grade 3-10 FSA English Language Arts Percent Scoring Levels 3-5  By Tiers </vt:lpstr>
      <vt:lpstr>2016 and 2017 FSA Mathematics  Miami-Dade and State Percent Scoring Levels 3-5 </vt:lpstr>
      <vt:lpstr>Grade 3-8 All Mathematics (FSA and EOCs) Percent Scoring Levels 3-5 M-DCPS, State, and Large Districts</vt:lpstr>
      <vt:lpstr>Grade 3-8 FSA Mathematics Percent Scoring Levels 3-5 - By Subgroup </vt:lpstr>
      <vt:lpstr>Grade 3-8 FSA Mathematics Percent Scoring Levels 3-5  By Tiers </vt:lpstr>
      <vt:lpstr>2016 and 2017  Algebra 1 EOC Percent Scoring Levels 3-5</vt:lpstr>
      <vt:lpstr>2016 and 2017 Algebra 2  EOC Percent Scoring Levels 3-5</vt:lpstr>
      <vt:lpstr> 2016 and 2017  Geometry EOC Percent Scoring Levels 3-5</vt:lpstr>
      <vt:lpstr> 2016 and 2017 FCAT 2.0 Science  Grades 5 and 8  Percent Scoring Levels 3-5</vt:lpstr>
      <vt:lpstr>2016 and 2017   Biology  EOC Percent Scoring Levels 3-5</vt:lpstr>
      <vt:lpstr>2016 and 2017 Civics and US History EOC Percent Scoring Levels 3-5  </vt:lpstr>
      <vt:lpstr>Social Studies End-of-Course Assessments Percent Levels 3-5 M-DCPS, State,  and Large Districts</vt:lpstr>
      <vt:lpstr>The Bottom Line</vt:lpstr>
    </vt:vector>
  </TitlesOfParts>
  <Company>Miami-Dade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Feild, Gisela F.</dc:creator>
  <cp:lastModifiedBy>Feild, Gisela F.</cp:lastModifiedBy>
  <cp:revision>316</cp:revision>
  <cp:lastPrinted>2017-06-14T17:49:08Z</cp:lastPrinted>
  <dcterms:created xsi:type="dcterms:W3CDTF">2012-05-14T20:16:09Z</dcterms:created>
  <dcterms:modified xsi:type="dcterms:W3CDTF">2017-06-21T21:58:01Z</dcterms:modified>
</cp:coreProperties>
</file>