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85" r:id="rId3"/>
    <p:sldId id="296" r:id="rId4"/>
    <p:sldId id="295" r:id="rId5"/>
    <p:sldId id="294" r:id="rId6"/>
    <p:sldId id="293" r:id="rId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C3300"/>
    <a:srgbClr val="FFFFCC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8369" autoAdjust="0"/>
  </p:normalViewPr>
  <p:slideViewPr>
    <p:cSldViewPr>
      <p:cViewPr varScale="1">
        <p:scale>
          <a:sx n="73" d="100"/>
          <a:sy n="73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1452" y="24"/>
      </p:cViewPr>
      <p:guideLst>
        <p:guide orient="horz" pos="2928"/>
        <p:guide pos="2208"/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1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A2E93B85-F944-4080-8AAC-7B5EC5D4177B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8724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4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1AA8B451-46ED-4235-A5AF-6A73EF40D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6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BC0CA6-13B7-4608-BFAC-52B4AAA24C86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02B455-E731-4A4C-A00E-9791FE6C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</a:t>
            </a:r>
            <a:r>
              <a:rPr lang="en-US" baseline="0" dirty="0"/>
              <a:t> is the third year of the Florida Standards Assessment.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Last week,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the Florida Department of Education (FLDOE) released results for Grade 3 students from the Spring 2017 administration of the Florida Standards Assessments (FSA) in English Language Arts (ELA) only. 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The State has released these results in advance of the remaining statewide assessment results to facilitate promotion decisions of students in Grade 3. 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FSA English Language Arts assessment is administered </a:t>
            </a:r>
            <a:r>
              <a:rPr lang="en-US" baseline="0" dirty="0"/>
              <a:t>in Grades 3 through 10, with a writing component added in Grades 4 and up. 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In Miami-Dade County Public Schools (M-DCPS),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28,421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 Grade 3 students participated in the Spring 2017 FSA administration. 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District Grade 3 students scored on par with state averages, both in the percentages scoring in Levels 3-5 and the four-point gain from 2016 to 2017.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M-DCPS reduced the percentage of students scoring in Level 1 by four percentage points, at a greater pace than the state’s three points.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 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Percent</a:t>
            </a:r>
            <a:r>
              <a:rPr lang="en-US" u="sng" baseline="0" dirty="0"/>
              <a:t> Proficiency Rates:</a:t>
            </a:r>
            <a:endParaRPr lang="en-US" baseline="0" dirty="0"/>
          </a:p>
          <a:p>
            <a:r>
              <a:rPr lang="en-US" baseline="0" dirty="0">
                <a:solidFill>
                  <a:schemeClr val="bg1"/>
                </a:solidFill>
              </a:rPr>
              <a:t>	</a:t>
            </a:r>
            <a:endParaRPr lang="en-US" baseline="0" dirty="0"/>
          </a:p>
          <a:p>
            <a:r>
              <a:rPr lang="en-US" baseline="0" dirty="0"/>
              <a:t>	Black	35(2016)  to 41(2017)	+6</a:t>
            </a:r>
          </a:p>
          <a:p>
            <a:r>
              <a:rPr lang="en-US" baseline="0" dirty="0"/>
              <a:t>	</a:t>
            </a:r>
          </a:p>
          <a:p>
            <a:r>
              <a:rPr lang="en-US" baseline="0" dirty="0"/>
              <a:t>	Hispanic  	58(2016)  to 61(2017)	+3</a:t>
            </a:r>
          </a:p>
          <a:p>
            <a:r>
              <a:rPr lang="en-US" baseline="0" dirty="0"/>
              <a:t>	</a:t>
            </a:r>
          </a:p>
          <a:p>
            <a:r>
              <a:rPr lang="en-US" baseline="0" dirty="0"/>
              <a:t>	White  	76(2016)  to 79(2017)	+3</a:t>
            </a:r>
          </a:p>
          <a:p>
            <a:endParaRPr lang="en-US" baseline="0" dirty="0"/>
          </a:p>
          <a:p>
            <a:r>
              <a:rPr lang="en-US" baseline="0" dirty="0"/>
              <a:t>	ELL	19(2016) to 39(2017)	+20</a:t>
            </a:r>
          </a:p>
          <a:p>
            <a:r>
              <a:rPr lang="en-US" baseline="0" dirty="0"/>
              <a:t>	</a:t>
            </a:r>
          </a:p>
          <a:p>
            <a:r>
              <a:rPr lang="en-US" baseline="0" dirty="0"/>
              <a:t>	SWD	23(2016) to 28(2017)	+5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Percent</a:t>
            </a:r>
            <a:r>
              <a:rPr lang="en-US" u="sng" baseline="0" dirty="0"/>
              <a:t> Proficiency Rates: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	Tier 2/3  	29(2016)  to 35(2017)	+6</a:t>
            </a:r>
          </a:p>
          <a:p>
            <a:endParaRPr lang="en-US" baseline="0" dirty="0"/>
          </a:p>
          <a:p>
            <a:r>
              <a:rPr lang="en-US" baseline="0" dirty="0">
                <a:solidFill>
                  <a:schemeClr val="bg1"/>
                </a:solidFill>
              </a:rPr>
              <a:t>	</a:t>
            </a:r>
            <a:r>
              <a:rPr lang="en-US" dirty="0"/>
              <a:t>Low 300 (22 traditional schools) 25(2016) to 33(2017)  +8</a:t>
            </a:r>
            <a:endParaRPr lang="en-US" baseline="0" dirty="0">
              <a:solidFill>
                <a:schemeClr val="bg1"/>
              </a:solidFill>
            </a:endParaRPr>
          </a:p>
          <a:p>
            <a:r>
              <a:rPr lang="en-US" baseline="0" dirty="0">
                <a:solidFill>
                  <a:schemeClr val="bg1"/>
                </a:solidFill>
              </a:rPr>
              <a:t>	</a:t>
            </a:r>
            <a:endParaRPr lang="en-US" baseline="0" dirty="0"/>
          </a:p>
          <a:p>
            <a:r>
              <a:rPr lang="en-US" baseline="0"/>
              <a:t>	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7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Miami-Dade outperformed all of the other large districts in the state with 58 percent of the Grade 3 students scoring in Levels 3 or above on the FSA ELA assessment.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The percentage of third grade students scoring in Levels 3-5 increased in the M-DCPS by four percentage points, from 54 percent in 2016 to 58 percent in 2017.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+mn-cs"/>
              </a:rPr>
              <a:t>These third grade gains outpaced most of the other large Florida districts, including Broward, Duval, Orange, and Palm Beach counties.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+mn-cs"/>
            </a:endParaRP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1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ＭＳ Ｐゴシック" pitchFamily="-72" charset="-128"/>
                <a:cs typeface="ＭＳ Ｐゴシック" pitchFamily="-72" charset="-128"/>
              </a:rPr>
              <a:t> </a:t>
            </a:r>
            <a:endParaRPr lang="es-ES" sz="1100" kern="1200" dirty="0">
              <a:solidFill>
                <a:schemeClr val="tx1"/>
              </a:solidFill>
              <a:effectLst/>
              <a:latin typeface="+mn-lt"/>
              <a:ea typeface="ＭＳ Ｐゴシック" pitchFamily="-72" charset="-128"/>
              <a:cs typeface="ＭＳ Ｐゴシック" pitchFamily="-72" charset="-128"/>
            </a:endParaRPr>
          </a:p>
          <a:p>
            <a:r>
              <a:rPr lang="en-US" sz="1100" dirty="0"/>
              <a:t>Promotion Options:</a:t>
            </a:r>
          </a:p>
          <a:p>
            <a:endParaRPr lang="en-US" sz="1100" dirty="0"/>
          </a:p>
          <a:p>
            <a:pPr defTabSz="915406">
              <a:defRPr/>
            </a:pPr>
            <a:r>
              <a:rPr lang="en-US" sz="1100" baseline="0" dirty="0"/>
              <a:t>	</a:t>
            </a:r>
            <a:r>
              <a:rPr lang="en-US" sz="1100" b="1" baseline="0" dirty="0"/>
              <a:t>see attached table </a:t>
            </a:r>
          </a:p>
          <a:p>
            <a:pPr defTabSz="915406">
              <a:defRPr/>
            </a:pPr>
            <a:endParaRPr lang="en-US" sz="1100" baseline="0" dirty="0"/>
          </a:p>
          <a:p>
            <a:pPr defTabSz="915406">
              <a:defRPr/>
            </a:pPr>
            <a:r>
              <a:rPr lang="en-US" sz="1100" baseline="0" dirty="0"/>
              <a:t>Additional opportunities for promotion in:</a:t>
            </a:r>
          </a:p>
          <a:p>
            <a:pPr defTabSz="915406">
              <a:defRPr/>
            </a:pPr>
            <a:r>
              <a:rPr lang="en-US" sz="1100" baseline="0" dirty="0"/>
              <a:t>     Summer reading camps  - SAT-10</a:t>
            </a:r>
          </a:p>
          <a:p>
            <a:pPr defTabSz="915406">
              <a:defRPr/>
            </a:pPr>
            <a:r>
              <a:rPr lang="en-US" sz="1100" baseline="0" dirty="0"/>
              <a:t>     Mid- Year December -  ITBS </a:t>
            </a:r>
          </a:p>
          <a:p>
            <a:pPr defTabSz="915406">
              <a:defRPr/>
            </a:pPr>
            <a:endParaRPr lang="en-US" baseline="0" dirty="0"/>
          </a:p>
          <a:p>
            <a:pPr defTabSz="915406">
              <a:defRPr/>
            </a:pPr>
            <a:endParaRPr lang="en-US" baseline="0" dirty="0"/>
          </a:p>
          <a:p>
            <a:pPr defTabSz="915406">
              <a:defRPr/>
            </a:pPr>
            <a:endParaRPr lang="en-US" baseline="0" dirty="0"/>
          </a:p>
          <a:p>
            <a:pPr defTabSz="915406">
              <a:defRPr/>
            </a:pPr>
            <a:r>
              <a:rPr lang="en-US" baseline="0" dirty="0"/>
              <a:t>	</a:t>
            </a:r>
          </a:p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E9E-CC6E-45A1-B483-F4C32B8D1EF5}" type="datetime1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611B-0F67-45D7-8FEB-9818A61B1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414A-A3EF-4220-82CF-DBBD41233852}" type="datetime1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9FFF-B554-4E77-AF93-2FE9C6207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62A2D-EED3-4B83-960F-1C6DBA26328E}" type="datetime1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A03B-2446-4965-B8D0-A05848E72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ECBC-4C82-416E-9C2F-BE14880BE4A6}" type="datetime1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4189-195C-4F8B-B29D-6495CAC9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9C17-9DC7-4895-96C9-25715EBF91E9}" type="datetime1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FCDA-9266-42DF-B821-00146E908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1C44-9565-4F29-AE2D-2735A4BBBE71}" type="datetime1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995B-DF0F-4CDB-A79C-6611EF95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E8FD-E885-45F7-AECC-00E57203CBAC}" type="datetime1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1B8F-8647-411A-9622-4521CF7E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8C49-A024-49EF-BF30-B05DE145A951}" type="datetime1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F425-C71F-4164-B8A4-5A822543B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AAF9-3812-41A4-AD15-271CA43F0FFD}" type="datetime1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C8BC-9424-45E1-92A1-3A4340E63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5BAD-D344-4467-AA33-87E290D01014}" type="datetime1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34EB-7E21-4DC9-9820-0A9488205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FD4E-2272-4F7F-A5E1-1A313D16AAE7}" type="datetime1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559F-167F-4F7A-B8FD-FD0F325A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tx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955B3C-2DDF-4220-BEA7-956E596C6707}" type="datetime1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2650F0-4EB2-40F0-BF02-396D2637E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GQpEIgdYZi98M&amp;tbnid=vrSZ4k0ywGqrDM:&amp;ved=0CAUQjRw&amp;url=http://info.marygrove.edu/MATblog/bid/87918/Effective-Reading-Strategies-5-Dos-and-Don-ts&amp;ei=rhi2UZz4A7Pp0QHAooGgCw&amp;psig=AFQjCNExaIP7zZ7DE_dY5uIurCfl7KfSsA&amp;ust=137097475374125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2017 FSA Grade 3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English Language Arts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153400" y="60960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Arial" pitchFamily="-72" charset="0"/>
                <a:cs typeface="Arial" pitchFamily="-72" charset="0"/>
              </a:rPr>
              <a:t>A-1</a:t>
            </a:r>
          </a:p>
        </p:txBody>
      </p:sp>
      <p:pic>
        <p:nvPicPr>
          <p:cNvPr id="2052" name="Picture 4" descr="http://info.marygrove.edu/Portals/94958/images/students-reading-book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1185"/>
            <a:ext cx="7056784" cy="47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Grade 3 FSA English Language Arts (ELA)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Percent of Students Scoring in Achievement Levels 1, 2, and 3-5</a:t>
            </a:r>
            <a:br>
              <a:rPr lang="es-ES" sz="2200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District and State, 2016 and 2017</a:t>
            </a:r>
            <a:br>
              <a:rPr lang="es-ES" sz="2800" dirty="0"/>
            </a:br>
            <a:r>
              <a:rPr lang="en-US" sz="2800" b="1" dirty="0"/>
              <a:t> </a:t>
            </a:r>
            <a:endParaRPr lang="es-ES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1613" y="2838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75166"/>
              </p:ext>
            </p:extLst>
          </p:nvPr>
        </p:nvGraphicFramePr>
        <p:xfrm>
          <a:off x="467544" y="1700808"/>
          <a:ext cx="8280920" cy="395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8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177"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DISTRICT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STATE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Percent ALL Students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Difference  2016-2017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Percent ALL Students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Difference  2016-2017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8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s-E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2016 FSA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2017 FSA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2016 FSA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2017 FSA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READING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4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Number tested: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27,786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28,421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 +635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220,663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228,104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+7,441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Level 1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24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20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-4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22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19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-3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Level 2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22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22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 0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24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23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-1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Levels 3-5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54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</a:rPr>
                        <a:t>58</a:t>
                      </a:r>
                      <a:endParaRPr lang="es-ES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+4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54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58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+4</a:t>
                      </a:r>
                      <a:endParaRPr lang="es-E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71613" y="2838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063" algn="l"/>
                <a:tab pos="492125" algn="l"/>
                <a:tab pos="739775" algn="l"/>
                <a:tab pos="985838" algn="l"/>
                <a:tab pos="1231900" algn="l"/>
                <a:tab pos="1477963" algn="l"/>
                <a:tab pos="1724025" algn="l"/>
                <a:tab pos="1971675" algn="l"/>
                <a:tab pos="2217738" algn="l"/>
                <a:tab pos="2463800" algn="l"/>
                <a:tab pos="2709863" algn="l"/>
                <a:tab pos="2955925" algn="l"/>
                <a:tab pos="3203575" algn="l"/>
                <a:tab pos="3449638" algn="l"/>
                <a:tab pos="3695700" algn="l"/>
                <a:tab pos="3941763" algn="l"/>
                <a:tab pos="4187825" algn="l"/>
                <a:tab pos="4435475" algn="l"/>
                <a:tab pos="4681538" algn="l"/>
                <a:tab pos="4927600" algn="l"/>
                <a:tab pos="5173663" algn="l"/>
                <a:tab pos="5419725" algn="l"/>
                <a:tab pos="5667375" algn="l"/>
                <a:tab pos="5913438" algn="l"/>
              </a:tabLst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2240" y="5949280"/>
            <a:ext cx="2133600" cy="653157"/>
          </a:xfrm>
        </p:spPr>
        <p:txBody>
          <a:bodyPr/>
          <a:lstStyle/>
          <a:p>
            <a:pPr>
              <a:defRPr/>
            </a:pPr>
            <a:fld id="{D80DC8BC-9424-45E1-92A1-3A4340E63D50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8436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Closing the Achievement Gap </a:t>
            </a:r>
            <a:r>
              <a:rPr lang="en-US" dirty="0"/>
              <a:t>	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The percentage of third grade students scoring in levels 3-5 increased for all ethnic groups including: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6 percentage point increase for African American students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3 percentage point increase for Hispanic students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3  percentage point increase for White students 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n-US" sz="2000" dirty="0">
                <a:solidFill>
                  <a:schemeClr val="bg1"/>
                </a:solidFill>
              </a:rPr>
              <a:t>The percentage of third grade students scoring in levels 3-5 increased for English Language Learners (ELL)  and for Students with Disabilities (SWD).   Specifically,</a:t>
            </a:r>
          </a:p>
          <a:p>
            <a:pPr lvl="3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20 percentage point increase for English Language Learners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5 percentage point increase for Students with Disabilities 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5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Tier 2/3 School Highlights </a:t>
            </a:r>
            <a:r>
              <a:rPr lang="en-US" dirty="0"/>
              <a:t>	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Tier 2/3 Schools: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percentage of third grade students scoring in levels 3-5 increased by six  percentage points, from 29 percent in 2016 to 35 percent in 2017.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percentage of third grade students scoring in level 1 decreased by  8  percentage points, from 44 percent in 2016 to 36 percent in 2017.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percentage of third grade students scoring in levels 3-5 increased in the Low 300  schools by eight percentage points.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9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s-ES" dirty="0"/>
            </a:br>
            <a:r>
              <a:rPr lang="en-US" sz="2400" b="1" dirty="0">
                <a:solidFill>
                  <a:schemeClr val="bg1"/>
                </a:solidFill>
              </a:rPr>
              <a:t>Grade 3 FSA English Language Arts (ELA)</a:t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Percent of Students Scoring in Achievement Levels 3-5</a:t>
            </a:r>
            <a:br>
              <a:rPr lang="es-E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Large Florida Districts and State, 2016 and 2017</a:t>
            </a:r>
            <a:br>
              <a:rPr lang="es-ES" dirty="0"/>
            </a:br>
            <a:r>
              <a:rPr lang="en-US" b="1" dirty="0"/>
              <a:t> </a:t>
            </a:r>
            <a:endParaRPr lang="es-E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764557"/>
              </p:ext>
            </p:extLst>
          </p:nvPr>
        </p:nvGraphicFramePr>
        <p:xfrm>
          <a:off x="755576" y="1916832"/>
          <a:ext cx="7416825" cy="4104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40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Percent ALL Students</a:t>
                      </a:r>
                      <a:endParaRPr lang="es-E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Difference  </a:t>
                      </a:r>
                      <a:endParaRPr lang="es-ES" sz="1400" b="1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2016-2017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 </a:t>
                      </a:r>
                      <a:endParaRPr lang="es-ES" sz="1400" b="1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2016 FSA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2017 FSA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MIAMI-DADE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54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58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+4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Broward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55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57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+2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Duval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50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51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+1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Hillsborough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52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56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+4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Orange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54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57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+3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Palm Beach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52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54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+2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FLORIDA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54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58</a:t>
                      </a:r>
                      <a:endParaRPr lang="es-ES" sz="1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6380" algn="l"/>
                          <a:tab pos="492760" algn="l"/>
                          <a:tab pos="739140" algn="l"/>
                          <a:tab pos="985520" algn="l"/>
                          <a:tab pos="1231900" algn="l"/>
                          <a:tab pos="1478280" algn="l"/>
                          <a:tab pos="1724660" algn="l"/>
                          <a:tab pos="1971040" algn="l"/>
                          <a:tab pos="2217420" algn="l"/>
                          <a:tab pos="2463800" algn="l"/>
                          <a:tab pos="2710180" algn="l"/>
                          <a:tab pos="2956560" algn="l"/>
                          <a:tab pos="3202940" algn="l"/>
                          <a:tab pos="3449320" algn="l"/>
                          <a:tab pos="3695700" algn="l"/>
                          <a:tab pos="3942080" algn="l"/>
                          <a:tab pos="4188460" algn="l"/>
                          <a:tab pos="4434840" algn="l"/>
                          <a:tab pos="4681220" algn="l"/>
                          <a:tab pos="4927600" algn="l"/>
                          <a:tab pos="5173980" algn="l"/>
                          <a:tab pos="5420360" algn="l"/>
                          <a:tab pos="5666740" algn="l"/>
                          <a:tab pos="591312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+4</a:t>
                      </a:r>
                      <a:endParaRPr lang="es-ES" sz="1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3384376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Miami-Dade outperformed all of the other large districts in the state with 58 percent of the Grade 3 students scoring in levels 3 or above on the FSA ELA assessment.</a:t>
            </a:r>
            <a:endParaRPr lang="es-E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The percentage of third grade students scoring in levels 3-5 increased in M-DCPS by four percentage points, from 54 percent in 2016 to 58 percent in 2017.</a:t>
            </a:r>
            <a:endParaRPr lang="es-E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These third grade gains outpaced most of the other large Florida districts, including Broward, Duval, Orange, and Palm Beach counties.</a:t>
            </a:r>
          </a:p>
          <a:p>
            <a:r>
              <a:rPr lang="en-US" sz="1800" dirty="0">
                <a:solidFill>
                  <a:schemeClr val="bg1"/>
                </a:solidFill>
              </a:rPr>
              <a:t>M-DCPS reduced the percentage of students scoring in Level 1 by four percentage points, at a greater pace than the state’s three points, resulting in almost 1,400 more students being promoted  to fourth grade on the results of the  FSA. </a:t>
            </a:r>
            <a:endParaRPr lang="es-ES" sz="1800" dirty="0">
              <a:solidFill>
                <a:schemeClr val="bg1"/>
              </a:solidFill>
            </a:endParaRPr>
          </a:p>
          <a:p>
            <a:endParaRPr lang="es-ES" sz="1800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   </a:t>
            </a:r>
            <a:r>
              <a:rPr lang="en-US" dirty="0"/>
              <a:t> 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2" y="3789040"/>
            <a:ext cx="770485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93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3468</TotalTime>
  <Words>620</Words>
  <Application>Microsoft Office PowerPoint</Application>
  <PresentationFormat>On-screen Show (4:3)</PresentationFormat>
  <Paragraphs>174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 New Roman</vt:lpstr>
      <vt:lpstr>Office Theme</vt:lpstr>
      <vt:lpstr>2017 FSA Grade 3 English Language Arts</vt:lpstr>
      <vt:lpstr>Grade 3 FSA English Language Arts (ELA) Percent of Students Scoring in Achievement Levels 1, 2, and 3-5 District and State, 2016 and 2017  </vt:lpstr>
      <vt:lpstr>Closing the Achievement Gap  </vt:lpstr>
      <vt:lpstr>Tier 2/3 School Highlights  </vt:lpstr>
      <vt:lpstr>  Grade 3 FSA English Language Arts (ELA) Percent of Students Scoring in Achievement Levels 3-5 Large Florida Districts and State, 2016 and 2017  </vt:lpstr>
      <vt:lpstr>The Bottom Line</vt:lpstr>
    </vt:vector>
  </TitlesOfParts>
  <Company>Miami-Dade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Feild, Gisela F.</dc:creator>
  <cp:lastModifiedBy>SANTTI, ALEJANDRO</cp:lastModifiedBy>
  <cp:revision>317</cp:revision>
  <cp:lastPrinted>2017-05-24T12:18:57Z</cp:lastPrinted>
  <dcterms:created xsi:type="dcterms:W3CDTF">2012-05-14T20:16:09Z</dcterms:created>
  <dcterms:modified xsi:type="dcterms:W3CDTF">2017-05-26T15:33:49Z</dcterms:modified>
</cp:coreProperties>
</file>