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9"/>
  </p:notesMasterIdLst>
  <p:handoutMasterIdLst>
    <p:handoutMasterId r:id="rId40"/>
  </p:handoutMasterIdLst>
  <p:sldIdLst>
    <p:sldId id="787" r:id="rId2"/>
    <p:sldId id="782" r:id="rId3"/>
    <p:sldId id="486" r:id="rId4"/>
    <p:sldId id="650" r:id="rId5"/>
    <p:sldId id="571" r:id="rId6"/>
    <p:sldId id="570" r:id="rId7"/>
    <p:sldId id="572" r:id="rId8"/>
    <p:sldId id="788" r:id="rId9"/>
    <p:sldId id="655" r:id="rId10"/>
    <p:sldId id="681" r:id="rId11"/>
    <p:sldId id="682" r:id="rId12"/>
    <p:sldId id="683" r:id="rId13"/>
    <p:sldId id="685" r:id="rId14"/>
    <p:sldId id="684" r:id="rId15"/>
    <p:sldId id="687" r:id="rId16"/>
    <p:sldId id="719" r:id="rId17"/>
    <p:sldId id="720" r:id="rId18"/>
    <p:sldId id="789" r:id="rId19"/>
    <p:sldId id="785" r:id="rId20"/>
    <p:sldId id="790" r:id="rId21"/>
    <p:sldId id="768" r:id="rId22"/>
    <p:sldId id="753" r:id="rId23"/>
    <p:sldId id="755" r:id="rId24"/>
    <p:sldId id="756" r:id="rId25"/>
    <p:sldId id="757" r:id="rId26"/>
    <p:sldId id="758" r:id="rId27"/>
    <p:sldId id="760" r:id="rId28"/>
    <p:sldId id="761" r:id="rId29"/>
    <p:sldId id="762" r:id="rId30"/>
    <p:sldId id="763" r:id="rId31"/>
    <p:sldId id="764" r:id="rId32"/>
    <p:sldId id="765" r:id="rId33"/>
    <p:sldId id="766" r:id="rId34"/>
    <p:sldId id="791" r:id="rId35"/>
    <p:sldId id="769" r:id="rId36"/>
    <p:sldId id="771" r:id="rId37"/>
    <p:sldId id="792" r:id="rId38"/>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9AD"/>
    <a:srgbClr val="009242"/>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8" autoAdjust="0"/>
    <p:restoredTop sz="83452" autoAdjust="0"/>
  </p:normalViewPr>
  <p:slideViewPr>
    <p:cSldViewPr>
      <p:cViewPr>
        <p:scale>
          <a:sx n="98" d="100"/>
          <a:sy n="98" d="100"/>
        </p:scale>
        <p:origin x="-438" y="1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322"/>
    </p:cViewPr>
  </p:sorterViewPr>
  <p:notesViewPr>
    <p:cSldViewPr>
      <p:cViewPr varScale="1">
        <p:scale>
          <a:sx n="72" d="100"/>
          <a:sy n="72" d="100"/>
        </p:scale>
        <p:origin x="-3198" y="-96"/>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D4F51F8F-48A5-4A9A-9BDF-6CC06CA521E1}" type="datetimeFigureOut">
              <a:rPr lang="en-US" smtClean="0"/>
              <a:pPr/>
              <a:t>9/26/2012</a:t>
            </a:fld>
            <a:endParaRPr lang="en-US" dirty="0"/>
          </a:p>
        </p:txBody>
      </p:sp>
      <p:sp>
        <p:nvSpPr>
          <p:cNvPr id="4" name="Footer Placeholder 3"/>
          <p:cNvSpPr>
            <a:spLocks noGrp="1"/>
          </p:cNvSpPr>
          <p:nvPr>
            <p:ph type="ftr" sz="quarter" idx="2"/>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80F58672-AA54-4308-9B18-A4E11B3DF93B}" type="slidenum">
              <a:rPr lang="en-US" smtClean="0"/>
              <a:pPr/>
              <a:t>‹#›</a:t>
            </a:fld>
            <a:endParaRPr lang="en-US" dirty="0"/>
          </a:p>
        </p:txBody>
      </p:sp>
    </p:spTree>
    <p:extLst>
      <p:ext uri="{BB962C8B-B14F-4D97-AF65-F5344CB8AC3E}">
        <p14:creationId xmlns:p14="http://schemas.microsoft.com/office/powerpoint/2010/main" val="11428768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5228D0FD-DAB7-41BB-9263-5E05C0279247}" type="datetimeFigureOut">
              <a:rPr lang="en-US"/>
              <a:pPr>
                <a:defRPr/>
              </a:pPr>
              <a:t>9/26/2012</a:t>
            </a:fld>
            <a:endParaRPr lang="en-US" dirty="0"/>
          </a:p>
        </p:txBody>
      </p:sp>
      <p:sp>
        <p:nvSpPr>
          <p:cNvPr id="4" name="Slide Image Placeholder 3"/>
          <p:cNvSpPr>
            <a:spLocks noGrp="1" noRot="1" noChangeAspect="1"/>
          </p:cNvSpPr>
          <p:nvPr>
            <p:ph type="sldImg" idx="2"/>
          </p:nvPr>
        </p:nvSpPr>
        <p:spPr>
          <a:xfrm>
            <a:off x="1196975" y="692150"/>
            <a:ext cx="4616450" cy="3463925"/>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2669"/>
            <a:ext cx="3037840" cy="461804"/>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652F797B-F67B-4576-84A4-F7ADE168D181}" type="slidenum">
              <a:rPr lang="en-US"/>
              <a:pPr>
                <a:defRPr/>
              </a:pPr>
              <a:t>‹#›</a:t>
            </a:fld>
            <a:endParaRPr lang="en-US" dirty="0"/>
          </a:p>
        </p:txBody>
      </p:sp>
    </p:spTree>
    <p:extLst>
      <p:ext uri="{BB962C8B-B14F-4D97-AF65-F5344CB8AC3E}">
        <p14:creationId xmlns:p14="http://schemas.microsoft.com/office/powerpoint/2010/main" val="12570996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Leading up to the SBE</a:t>
            </a:r>
            <a:r>
              <a:rPr lang="en-US" baseline="0" dirty="0" smtClean="0"/>
              <a:t> meeting on February 28, 2012, the Department of Education met several times in the preceding year with advisory and stakeholder groups, including AAAC and LPAC, and garnered input on changes that were being considered.  Key drivers of the changes included requirements in statute, scheduled changes in rule, and requirements for USED approval of Florida’s ESEA waiver application.</a:t>
            </a:r>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marL="0" lvl="2"/>
            <a:r>
              <a:rPr lang="en-US" sz="2200" smtClean="0"/>
              <a:t>If an Industry Certification program qualifies for inclusion in participation because it’s on the Industry Certification Funding List but does not have an articulation agreement, then it would be counted with a weighting of 1 successful completion for the performance component.</a:t>
            </a:r>
          </a:p>
          <a:p>
            <a:endParaRPr lang="en-US" smtClean="0"/>
          </a:p>
        </p:txBody>
      </p:sp>
      <p:sp>
        <p:nvSpPr>
          <p:cNvPr id="1136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FAC9A08-D86C-454C-9019-741D6FF0E679}" type="slidenum">
              <a:rPr lang="en-US" smtClean="0">
                <a:latin typeface="Arial" charset="0"/>
              </a:rPr>
              <a:pPr/>
              <a:t>32</a:t>
            </a:fld>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652F797B-F67B-4576-84A4-F7ADE168D181}"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FDB6BCC7-99B7-418E-A886-D4AE8CC490A1}"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BF51CE3A-9996-4ADD-888A-B157D19249AE}"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795BFC71-5F2E-47BD-B0B3-4C645631B30F}"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4" name="TextBox 6"/>
          <p:cNvSpPr txBox="1"/>
          <p:nvPr userDrawn="1"/>
        </p:nvSpPr>
        <p:spPr>
          <a:xfrm>
            <a:off x="4267200" y="6581775"/>
            <a:ext cx="4876800" cy="368300"/>
          </a:xfrm>
          <a:prstGeom prst="rect">
            <a:avLst/>
          </a:prstGeom>
          <a:noFill/>
        </p:spPr>
        <p:txBody>
          <a:bodyPr>
            <a:spAutoFit/>
          </a:bodyPr>
          <a:lstStyle/>
          <a:p>
            <a:pPr algn="r" fontAlgn="auto">
              <a:spcBef>
                <a:spcPts val="0"/>
              </a:spcBef>
              <a:spcAft>
                <a:spcPts val="0"/>
              </a:spcAft>
              <a:defRPr/>
            </a:pPr>
            <a:r>
              <a:rPr lang="en-US" b="1" dirty="0">
                <a:solidFill>
                  <a:schemeClr val="tx2">
                    <a:lumMod val="50000"/>
                    <a:lumOff val="50000"/>
                  </a:schemeClr>
                </a:solidFill>
                <a:latin typeface="+mn-lt"/>
              </a:rPr>
              <a:t>A</a:t>
            </a:r>
            <a:r>
              <a:rPr lang="en-US" sz="1600" dirty="0">
                <a:solidFill>
                  <a:schemeClr val="tx2">
                    <a:lumMod val="50000"/>
                    <a:lumOff val="50000"/>
                  </a:schemeClr>
                </a:solidFill>
                <a:latin typeface="+mn-lt"/>
              </a:rPr>
              <a:t>ccountability </a:t>
            </a:r>
            <a:r>
              <a:rPr lang="en-US" b="1" dirty="0">
                <a:solidFill>
                  <a:schemeClr val="tx2">
                    <a:lumMod val="50000"/>
                    <a:lumOff val="50000"/>
                  </a:schemeClr>
                </a:solidFill>
                <a:latin typeface="+mn-lt"/>
              </a:rPr>
              <a:t>R</a:t>
            </a:r>
            <a:r>
              <a:rPr lang="en-US" sz="1600" dirty="0">
                <a:solidFill>
                  <a:schemeClr val="tx2">
                    <a:lumMod val="50000"/>
                    <a:lumOff val="50000"/>
                  </a:schemeClr>
                </a:solidFill>
                <a:latin typeface="+mn-lt"/>
              </a:rPr>
              <a:t>esearch and </a:t>
            </a:r>
            <a:r>
              <a:rPr lang="en-US" b="1" dirty="0">
                <a:solidFill>
                  <a:schemeClr val="tx2">
                    <a:lumMod val="50000"/>
                    <a:lumOff val="50000"/>
                  </a:schemeClr>
                </a:solidFill>
                <a:latin typeface="+mn-lt"/>
              </a:rPr>
              <a:t>M</a:t>
            </a:r>
            <a:r>
              <a:rPr lang="en-US" sz="1600" dirty="0">
                <a:solidFill>
                  <a:schemeClr val="tx2">
                    <a:lumMod val="50000"/>
                    <a:lumOff val="50000"/>
                  </a:schemeClr>
                </a:solidFill>
                <a:latin typeface="+mn-lt"/>
              </a:rPr>
              <a:t>easurement</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6" name="Content Placeholder 2"/>
          <p:cNvSpPr>
            <a:spLocks noGrp="1"/>
          </p:cNvSpPr>
          <p:nvPr>
            <p:ph idx="1"/>
          </p:nvPr>
        </p:nvSpPr>
        <p:spPr>
          <a:xfrm>
            <a:off x="457200" y="1600200"/>
            <a:ext cx="8229600" cy="4506913"/>
          </a:xfrm>
        </p:spPr>
        <p:txBody>
          <a:bodyPr/>
          <a:lstStyle>
            <a:lvl3pPr marL="914400" indent="177800">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Slide Number Placeholder 2"/>
          <p:cNvSpPr>
            <a:spLocks noGrp="1"/>
          </p:cNvSpPr>
          <p:nvPr>
            <p:ph type="sldNum" sz="quarter" idx="10"/>
          </p:nvPr>
        </p:nvSpPr>
        <p:spPr/>
        <p:txBody>
          <a:bodyPr/>
          <a:lstStyle>
            <a:lvl1pPr>
              <a:defRPr>
                <a:solidFill>
                  <a:schemeClr val="bg1">
                    <a:lumMod val="65000"/>
                  </a:schemeClr>
                </a:solidFill>
              </a:defRPr>
            </a:lvl1pPr>
          </a:lstStyle>
          <a:p>
            <a:pPr>
              <a:defRPr/>
            </a:pPr>
            <a:fld id="{F3E7D15E-EA62-4CCC-8948-4B2F6F466DE8}" type="slidenum">
              <a:rPr lang="en-US"/>
              <a:pPr>
                <a:defRPr/>
              </a:pPr>
              <a:t>‹#›</a:t>
            </a:fld>
            <a:endParaRPr lang="en-US" dirty="0"/>
          </a:p>
        </p:txBody>
      </p:sp>
    </p:spTree>
  </p:cSld>
  <p:clrMapOvr>
    <a:masterClrMapping/>
  </p:clrMapOvr>
  <p:transition spd="med" advClick="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C73194EB-A9CD-4EC6-991A-43F5C192EE83}" type="slidenum">
              <a:rPr lang="en-US" smtClean="0"/>
              <a:pPr>
                <a:defRPr/>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DD390096-1729-4BA6-988A-1571559DC140}" type="slidenum">
              <a:rPr lang="en-US" smtClean="0"/>
              <a:pPr>
                <a:defRPr/>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dirty="0"/>
          </a:p>
        </p:txBody>
      </p:sp>
      <p:sp>
        <p:nvSpPr>
          <p:cNvPr id="6" name="Footer Placeholder 5"/>
          <p:cNvSpPr>
            <a:spLocks noGrp="1"/>
          </p:cNvSpPr>
          <p:nvPr>
            <p:ph type="ftr" sz="quarter" idx="11"/>
          </p:nvPr>
        </p:nvSpPr>
        <p:spPr/>
        <p:txBody>
          <a:bodyPr/>
          <a:lstStyle>
            <a:extLst/>
          </a:lstStyle>
          <a:p>
            <a:pPr>
              <a:defRPr/>
            </a:pPr>
            <a:endParaRPr lang="en-US" dirty="0"/>
          </a:p>
        </p:txBody>
      </p:sp>
      <p:sp>
        <p:nvSpPr>
          <p:cNvPr id="7" name="Slide Number Placeholder 6"/>
          <p:cNvSpPr>
            <a:spLocks noGrp="1"/>
          </p:cNvSpPr>
          <p:nvPr>
            <p:ph type="sldNum" sz="quarter" idx="12"/>
          </p:nvPr>
        </p:nvSpPr>
        <p:spPr/>
        <p:txBody>
          <a:bodyPr/>
          <a:lstStyle>
            <a:extLst/>
          </a:lstStyle>
          <a:p>
            <a:pPr>
              <a:defRPr/>
            </a:pPr>
            <a:fld id="{206E1A13-F248-4A01-8995-35137D4CE806}" type="slidenum">
              <a:rPr lang="en-US" smtClean="0"/>
              <a:pPr>
                <a:defRPr/>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dirty="0"/>
          </a:p>
        </p:txBody>
      </p:sp>
      <p:sp>
        <p:nvSpPr>
          <p:cNvPr id="8" name="Footer Placeholder 7"/>
          <p:cNvSpPr>
            <a:spLocks noGrp="1"/>
          </p:cNvSpPr>
          <p:nvPr>
            <p:ph type="ftr" sz="quarter" idx="11"/>
          </p:nvPr>
        </p:nvSpPr>
        <p:spPr/>
        <p:txBody>
          <a:bodyPr/>
          <a:lstStyle>
            <a:extLst/>
          </a:lstStyle>
          <a:p>
            <a:pPr>
              <a:defRPr/>
            </a:pPr>
            <a:endParaRPr lang="en-US" dirty="0"/>
          </a:p>
        </p:txBody>
      </p:sp>
      <p:sp>
        <p:nvSpPr>
          <p:cNvPr id="9" name="Slide Number Placeholder 8"/>
          <p:cNvSpPr>
            <a:spLocks noGrp="1"/>
          </p:cNvSpPr>
          <p:nvPr>
            <p:ph type="sldNum" sz="quarter" idx="12"/>
          </p:nvPr>
        </p:nvSpPr>
        <p:spPr/>
        <p:txBody>
          <a:bodyPr/>
          <a:lstStyle>
            <a:extLst/>
          </a:lstStyle>
          <a:p>
            <a:pPr>
              <a:defRPr/>
            </a:pPr>
            <a:fld id="{33A5162C-348F-4843-85AA-4AE86E02002D}"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dirty="0"/>
          </a:p>
        </p:txBody>
      </p:sp>
      <p:sp>
        <p:nvSpPr>
          <p:cNvPr id="4" name="Footer Placeholder 3"/>
          <p:cNvSpPr>
            <a:spLocks noGrp="1"/>
          </p:cNvSpPr>
          <p:nvPr>
            <p:ph type="ftr" sz="quarter" idx="11"/>
          </p:nvPr>
        </p:nvSpPr>
        <p:spPr/>
        <p:txBody>
          <a:bodyPr/>
          <a:lstStyle>
            <a:extLst/>
          </a:lstStyle>
          <a:p>
            <a:pPr>
              <a:defRPr/>
            </a:pPr>
            <a:endParaRPr lang="en-US" dirty="0"/>
          </a:p>
        </p:txBody>
      </p:sp>
      <p:sp>
        <p:nvSpPr>
          <p:cNvPr id="5" name="Slide Number Placeholder 4"/>
          <p:cNvSpPr>
            <a:spLocks noGrp="1"/>
          </p:cNvSpPr>
          <p:nvPr>
            <p:ph type="sldNum" sz="quarter" idx="12"/>
          </p:nvPr>
        </p:nvSpPr>
        <p:spPr/>
        <p:txBody>
          <a:bodyPr/>
          <a:lstStyle>
            <a:extLst/>
          </a:lstStyle>
          <a:p>
            <a:pPr>
              <a:defRPr/>
            </a:pPr>
            <a:fld id="{0DB02562-AB63-4F43-B44B-2AFDE92290B9}" type="slidenum">
              <a:rPr lang="en-US" smtClean="0"/>
              <a:pPr>
                <a:defRPr/>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dirty="0"/>
          </a:p>
        </p:txBody>
      </p:sp>
      <p:sp>
        <p:nvSpPr>
          <p:cNvPr id="3" name="Footer Placeholder 2"/>
          <p:cNvSpPr>
            <a:spLocks noGrp="1"/>
          </p:cNvSpPr>
          <p:nvPr>
            <p:ph type="ftr" sz="quarter" idx="11"/>
          </p:nvPr>
        </p:nvSpPr>
        <p:spPr/>
        <p:txBody>
          <a:bodyPr/>
          <a:lstStyle>
            <a:extLst/>
          </a:lstStyle>
          <a:p>
            <a:pPr>
              <a:defRPr/>
            </a:pPr>
            <a:endParaRPr lang="en-US" dirty="0"/>
          </a:p>
        </p:txBody>
      </p:sp>
      <p:sp>
        <p:nvSpPr>
          <p:cNvPr id="4" name="Slide Number Placeholder 3"/>
          <p:cNvSpPr>
            <a:spLocks noGrp="1"/>
          </p:cNvSpPr>
          <p:nvPr>
            <p:ph type="sldNum" sz="quarter" idx="12"/>
          </p:nvPr>
        </p:nvSpPr>
        <p:spPr/>
        <p:txBody>
          <a:bodyPr/>
          <a:lstStyle>
            <a:extLst/>
          </a:lstStyle>
          <a:p>
            <a:pPr>
              <a:defRPr/>
            </a:pPr>
            <a:fld id="{0C16F8CE-E084-4451-A26D-48626ADB4269}"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dirty="0"/>
          </a:p>
        </p:txBody>
      </p:sp>
      <p:sp>
        <p:nvSpPr>
          <p:cNvPr id="6" name="Footer Placeholder 5"/>
          <p:cNvSpPr>
            <a:spLocks noGrp="1"/>
          </p:cNvSpPr>
          <p:nvPr>
            <p:ph type="ftr" sz="quarter" idx="11"/>
          </p:nvPr>
        </p:nvSpPr>
        <p:spPr/>
        <p:txBody>
          <a:bodyPr/>
          <a:lstStyle>
            <a:extLst/>
          </a:lstStyle>
          <a:p>
            <a:pPr>
              <a:defRPr/>
            </a:pPr>
            <a:endParaRPr lang="en-US" dirty="0"/>
          </a:p>
        </p:txBody>
      </p:sp>
      <p:sp>
        <p:nvSpPr>
          <p:cNvPr id="7" name="Slide Number Placeholder 6"/>
          <p:cNvSpPr>
            <a:spLocks noGrp="1"/>
          </p:cNvSpPr>
          <p:nvPr>
            <p:ph type="sldNum" sz="quarter" idx="12"/>
          </p:nvPr>
        </p:nvSpPr>
        <p:spPr/>
        <p:txBody>
          <a:bodyPr/>
          <a:lstStyle>
            <a:extLst/>
          </a:lstStyle>
          <a:p>
            <a:pPr>
              <a:defRPr/>
            </a:pPr>
            <a:fld id="{2C0B7DCD-CDFA-428E-B2A7-AF19FD7B1CD1}"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397AD0E7-65C7-4EF2-A4B4-8BBACCBEF92D}" type="slidenum">
              <a:rPr lang="en-US" smtClean="0"/>
              <a:pPr>
                <a:defRPr/>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6F4EB433-676F-4639-AEC3-B1FFF3DA8A5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hyperlink" Target="http://www.fldoe.org/workforce/dwdframe/artic_indcert2aas.asp"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hyperlink" Target="http://www.fldoe.org/workforce/fcpea/pdf/1112icfl.pdf"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990601"/>
            <a:ext cx="7772400" cy="2133599"/>
          </a:xfrm>
        </p:spPr>
        <p:txBody>
          <a:bodyPr>
            <a:normAutofit fontScale="90000"/>
          </a:bodyPr>
          <a:lstStyle/>
          <a:p>
            <a:r>
              <a:rPr lang="en-US" dirty="0" smtClean="0"/>
              <a:t>2012-2013 Accountability Presentation </a:t>
            </a:r>
            <a:endParaRPr lang="en-US" dirty="0"/>
          </a:p>
        </p:txBody>
      </p:sp>
      <p:sp>
        <p:nvSpPr>
          <p:cNvPr id="6" name="Subtitle 5"/>
          <p:cNvSpPr>
            <a:spLocks noGrp="1"/>
          </p:cNvSpPr>
          <p:nvPr>
            <p:ph type="subTitle" idx="1"/>
          </p:nvPr>
        </p:nvSpPr>
        <p:spPr>
          <a:xfrm>
            <a:off x="685800" y="3276600"/>
            <a:ext cx="7772400" cy="1534711"/>
          </a:xfrm>
        </p:spPr>
        <p:txBody>
          <a:bodyPr>
            <a:normAutofit fontScale="92500" lnSpcReduction="20000"/>
          </a:bodyPr>
          <a:lstStyle/>
          <a:p>
            <a:r>
              <a:rPr lang="en-US" dirty="0" smtClean="0"/>
              <a:t>Student Services Meeting</a:t>
            </a:r>
          </a:p>
          <a:p>
            <a:r>
              <a:rPr lang="en-US" dirty="0" smtClean="0"/>
              <a:t>September </a:t>
            </a:r>
            <a:r>
              <a:rPr lang="en-US" dirty="0" smtClean="0"/>
              <a:t>2012</a:t>
            </a:r>
          </a:p>
          <a:p>
            <a:endParaRPr lang="en-US" dirty="0"/>
          </a:p>
          <a:p>
            <a:r>
              <a:rPr lang="en-US" dirty="0" smtClean="0"/>
              <a:t>Gisela Feild</a:t>
            </a:r>
            <a:endParaRPr lang="en-US" dirty="0"/>
          </a:p>
        </p:txBody>
      </p:sp>
      <p:sp>
        <p:nvSpPr>
          <p:cNvPr id="3" name="Slide Number Placeholder 2"/>
          <p:cNvSpPr>
            <a:spLocks noGrp="1"/>
          </p:cNvSpPr>
          <p:nvPr>
            <p:ph type="sldNum" sz="quarter" idx="12"/>
          </p:nvPr>
        </p:nvSpPr>
        <p:spPr/>
        <p:txBody>
          <a:bodyPr/>
          <a:lstStyle/>
          <a:p>
            <a:pPr>
              <a:defRPr/>
            </a:pPr>
            <a:fld id="{C73194EB-A9CD-4EC6-991A-43F5C192EE83}" type="slidenum">
              <a:rPr lang="en-US" smtClean="0"/>
              <a:pPr>
                <a:defRPr/>
              </a:pPr>
              <a:t>1</a:t>
            </a:fld>
            <a:endParaRPr lang="en-US" dirty="0"/>
          </a:p>
        </p:txBody>
      </p:sp>
    </p:spTree>
    <p:extLst>
      <p:ext uri="{BB962C8B-B14F-4D97-AF65-F5344CB8AC3E}">
        <p14:creationId xmlns:p14="http://schemas.microsoft.com/office/powerpoint/2010/main" val="1050707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r>
              <a:rPr lang="en-US" dirty="0" smtClean="0"/>
              <a:t>Changes for High Schools</a:t>
            </a:r>
            <a:br>
              <a:rPr lang="en-US" dirty="0" smtClean="0"/>
            </a:br>
            <a:endParaRPr lang="en-US" dirty="0"/>
          </a:p>
        </p:txBody>
      </p:sp>
      <p:sp>
        <p:nvSpPr>
          <p:cNvPr id="9" name="Content Placeholder 2"/>
          <p:cNvSpPr>
            <a:spLocks noGrp="1"/>
          </p:cNvSpPr>
          <p:nvPr>
            <p:ph idx="1"/>
          </p:nvPr>
        </p:nvSpPr>
        <p:spPr>
          <a:xfrm>
            <a:off x="304800" y="838200"/>
            <a:ext cx="8686800" cy="5638800"/>
          </a:xfrm>
        </p:spPr>
        <p:txBody>
          <a:bodyPr>
            <a:normAutofit/>
          </a:bodyPr>
          <a:lstStyle/>
          <a:p>
            <a:pPr marL="688975" indent="-688975">
              <a:buNone/>
            </a:pPr>
            <a:r>
              <a:rPr lang="en-US" sz="2400" dirty="0" smtClean="0"/>
              <a:t>End-of-course (EOC) assessments</a:t>
            </a:r>
          </a:p>
          <a:p>
            <a:pPr marL="688975" indent="-688975">
              <a:buNone/>
            </a:pPr>
            <a:endParaRPr lang="en-US" sz="2000" dirty="0" smtClean="0"/>
          </a:p>
          <a:p>
            <a:pPr marL="808038" indent="-342900">
              <a:buFont typeface="Wingdings" pitchFamily="2" charset="2"/>
              <a:buChar char="Ø"/>
            </a:pPr>
            <a:r>
              <a:rPr lang="en-US" sz="2000" dirty="0" smtClean="0"/>
              <a:t>Includes Algebra 1 in performance and learning gains.</a:t>
            </a:r>
          </a:p>
          <a:p>
            <a:pPr marL="465138" indent="0">
              <a:buNone/>
            </a:pPr>
            <a:r>
              <a:rPr lang="en-US" sz="2000" dirty="0" smtClean="0"/>
              <a:t> </a:t>
            </a:r>
          </a:p>
          <a:p>
            <a:pPr marL="1208088" lvl="1" indent="-342900">
              <a:buFont typeface="Wingdings" pitchFamily="2" charset="2"/>
              <a:buChar char="Ø"/>
            </a:pPr>
            <a:r>
              <a:rPr lang="en-US" sz="2000" dirty="0" smtClean="0"/>
              <a:t>(Note: Geometry will be added in 2012-13 for mathematics performance and learning gains. Biology will be added for Science performance in high schools in 2012-13.)</a:t>
            </a:r>
          </a:p>
          <a:p>
            <a:pPr marL="808038" indent="-342900">
              <a:buFont typeface="Wingdings" pitchFamily="2" charset="2"/>
              <a:buChar char="Ø"/>
            </a:pPr>
            <a:r>
              <a:rPr lang="en-US" sz="2000" dirty="0" smtClean="0"/>
              <a:t>Minimum cell size for math performance, math learning gains, and math learning gains for the Low 25% is set at 10.</a:t>
            </a:r>
          </a:p>
          <a:p>
            <a:pPr marL="808038" indent="-342900">
              <a:buFont typeface="Wingdings" pitchFamily="2" charset="2"/>
              <a:buChar char="Ø"/>
            </a:pPr>
            <a:endParaRPr lang="en-US" sz="2000" dirty="0" smtClean="0"/>
          </a:p>
          <a:p>
            <a:pPr marL="808038" indent="-342900">
              <a:buFont typeface="Wingdings" pitchFamily="2" charset="2"/>
              <a:buChar char="Ø"/>
            </a:pPr>
            <a:r>
              <a:rPr lang="en-US" sz="2000" dirty="0" smtClean="0"/>
              <a:t>The first EOC assessment score earned during high school is used for performance and learning gains.  </a:t>
            </a:r>
          </a:p>
          <a:p>
            <a:pPr marL="808038" indent="-342900">
              <a:buFont typeface="Wingdings" pitchFamily="2" charset="2"/>
              <a:buChar char="Ø"/>
            </a:pPr>
            <a:endParaRPr lang="en-US" sz="2000" dirty="0" smtClean="0"/>
          </a:p>
          <a:p>
            <a:pPr marL="808038" indent="-342900">
              <a:buFont typeface="Wingdings" pitchFamily="2" charset="2"/>
              <a:buChar char="Ø"/>
            </a:pPr>
            <a:r>
              <a:rPr lang="en-US" sz="2000" dirty="0"/>
              <a:t>	</a:t>
            </a:r>
            <a:r>
              <a:rPr lang="en-US" sz="2000" dirty="0" smtClean="0"/>
              <a:t>Other administrations are considered retakes.</a:t>
            </a:r>
          </a:p>
          <a:p>
            <a:pPr marL="865188" lvl="1" indent="0">
              <a:buNone/>
            </a:pPr>
            <a:endParaRPr lang="en-US" sz="2000" dirty="0" smtClean="0"/>
          </a:p>
          <a:p>
            <a:pPr marL="681038" indent="-215900">
              <a:buNone/>
            </a:pPr>
            <a:endParaRPr lang="en-US" sz="2800" dirty="0" smtClean="0"/>
          </a:p>
          <a:p>
            <a:pPr marL="681038" indent="-215900">
              <a:buNone/>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10</a:t>
            </a:fld>
            <a:endParaRPr lang="en-US" dirty="0"/>
          </a:p>
        </p:txBody>
      </p:sp>
    </p:spTree>
  </p:cSld>
  <p:clrMapOvr>
    <a:masterClrMapping/>
  </p:clrMapOvr>
  <p:transition spd="med" advClick="0">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458200" cy="1143000"/>
          </a:xfrm>
        </p:spPr>
        <p:txBody>
          <a:bodyPr>
            <a:normAutofit fontScale="90000"/>
          </a:bodyPr>
          <a:lstStyle/>
          <a:p>
            <a:r>
              <a:rPr lang="en-US" dirty="0" smtClean="0"/>
              <a:t>Changes for High Schools</a:t>
            </a:r>
            <a:br>
              <a:rPr lang="en-US" dirty="0" smtClean="0"/>
            </a:br>
            <a:endParaRPr lang="en-US" dirty="0"/>
          </a:p>
        </p:txBody>
      </p:sp>
      <p:sp>
        <p:nvSpPr>
          <p:cNvPr id="9" name="Content Placeholder 2"/>
          <p:cNvSpPr>
            <a:spLocks noGrp="1"/>
          </p:cNvSpPr>
          <p:nvPr>
            <p:ph idx="1"/>
          </p:nvPr>
        </p:nvSpPr>
        <p:spPr>
          <a:xfrm>
            <a:off x="0" y="914400"/>
            <a:ext cx="9144000" cy="5334000"/>
          </a:xfrm>
        </p:spPr>
        <p:txBody>
          <a:bodyPr>
            <a:normAutofit lnSpcReduction="10000"/>
          </a:bodyPr>
          <a:lstStyle/>
          <a:p>
            <a:pPr marL="688975" indent="-688975">
              <a:buNone/>
            </a:pPr>
            <a:r>
              <a:rPr lang="en-US" sz="2400" dirty="0" smtClean="0"/>
              <a:t>Banking of passing middle school scores on HS EOC assessments</a:t>
            </a:r>
          </a:p>
          <a:p>
            <a:pPr marL="688975" indent="-688975">
              <a:buNone/>
            </a:pPr>
            <a:endParaRPr lang="en-US" sz="2000" dirty="0" smtClean="0"/>
          </a:p>
          <a:p>
            <a:pPr marL="808038" indent="-342900">
              <a:buFont typeface="Wingdings" pitchFamily="2" charset="2"/>
              <a:buChar char="Ø"/>
            </a:pPr>
            <a:r>
              <a:rPr lang="en-US" sz="2000" dirty="0" smtClean="0"/>
              <a:t>We will bank scores for entering 9</a:t>
            </a:r>
            <a:r>
              <a:rPr lang="en-US" sz="2000" baseline="30000" dirty="0" smtClean="0"/>
              <a:t>th</a:t>
            </a:r>
            <a:r>
              <a:rPr lang="en-US" sz="2000" dirty="0" smtClean="0"/>
              <a:t> graders who scored at level 3 or higher on high school EOC assessments while in middle school. </a:t>
            </a:r>
          </a:p>
          <a:p>
            <a:pPr marL="808038" indent="-342900">
              <a:buFont typeface="Wingdings" pitchFamily="2" charset="2"/>
              <a:buChar char="Ø"/>
            </a:pPr>
            <a:endParaRPr lang="en-US" sz="2000" dirty="0" smtClean="0"/>
          </a:p>
          <a:p>
            <a:pPr marL="808038" indent="-342900">
              <a:buFont typeface="Wingdings" pitchFamily="2" charset="2"/>
              <a:buChar char="Ø"/>
            </a:pPr>
            <a:r>
              <a:rPr lang="en-US" sz="2000" dirty="0" smtClean="0"/>
              <a:t>The banked scores will be used in the math performance calculations for high schools (added to both the numerator and denominator).</a:t>
            </a:r>
          </a:p>
          <a:p>
            <a:pPr marL="808038" indent="-342900">
              <a:buFont typeface="Wingdings" pitchFamily="2" charset="2"/>
              <a:buChar char="Ø"/>
            </a:pPr>
            <a:endParaRPr lang="en-US" sz="2000" dirty="0" smtClean="0"/>
          </a:p>
          <a:p>
            <a:pPr marL="808038" indent="-342900">
              <a:buFont typeface="Wingdings" pitchFamily="2" charset="2"/>
              <a:buChar char="Ø"/>
            </a:pPr>
            <a:r>
              <a:rPr lang="en-US" sz="2000" dirty="0" smtClean="0"/>
              <a:t>Banked scores will </a:t>
            </a:r>
            <a:r>
              <a:rPr lang="en-US" sz="2000" u="sng" dirty="0" smtClean="0"/>
              <a:t>NOT</a:t>
            </a:r>
            <a:r>
              <a:rPr lang="en-US" sz="2000" dirty="0" smtClean="0"/>
              <a:t> be used for learning gains or the percent-tested calculations.</a:t>
            </a:r>
          </a:p>
          <a:p>
            <a:pPr marL="465138" indent="0">
              <a:buNone/>
            </a:pPr>
            <a:endParaRPr lang="en-US" sz="2000" dirty="0" smtClean="0"/>
          </a:p>
          <a:p>
            <a:pPr marL="808038" indent="-342900">
              <a:buFont typeface="Wingdings" pitchFamily="2" charset="2"/>
              <a:buChar char="Ø"/>
            </a:pPr>
            <a:r>
              <a:rPr lang="en-US" sz="2000" dirty="0" smtClean="0"/>
              <a:t>Students who enter grade 9 with the U.S. DOE Algebra 1 waiver will not be included in the “percent tested” calculation denominator for math. </a:t>
            </a:r>
          </a:p>
          <a:p>
            <a:pPr marL="1208088" lvl="1" indent="-342900">
              <a:buFont typeface="Wingdings" pitchFamily="2" charset="2"/>
              <a:buChar char="Ø"/>
            </a:pPr>
            <a:endParaRPr lang="en-US" sz="2000" dirty="0" smtClean="0"/>
          </a:p>
          <a:p>
            <a:pPr marL="1081088" lvl="1" indent="-215900"/>
            <a:endParaRPr lang="en-US" sz="2000" dirty="0" smtClean="0"/>
          </a:p>
          <a:p>
            <a:pPr marL="681038" indent="-215900">
              <a:buNone/>
            </a:pPr>
            <a:endParaRPr lang="en-US" sz="2800" dirty="0" smtClean="0"/>
          </a:p>
          <a:p>
            <a:pPr marL="681038" indent="-215900">
              <a:buNone/>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11</a:t>
            </a:fld>
            <a:endParaRPr lang="en-US" dirty="0"/>
          </a:p>
        </p:txBody>
      </p:sp>
    </p:spTree>
  </p:cSld>
  <p:clrMapOvr>
    <a:masterClrMapping/>
  </p:clrMapOvr>
  <p:transition spd="med" advClick="0">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fontScale="90000"/>
          </a:bodyPr>
          <a:lstStyle/>
          <a:p>
            <a:r>
              <a:rPr lang="en-US" dirty="0" smtClean="0"/>
              <a:t> Changes for High Schools</a:t>
            </a:r>
            <a:br>
              <a:rPr lang="en-US" dirty="0" smtClean="0"/>
            </a:br>
            <a:endParaRPr lang="en-US" dirty="0"/>
          </a:p>
        </p:txBody>
      </p:sp>
      <p:sp>
        <p:nvSpPr>
          <p:cNvPr id="9" name="Content Placeholder 2"/>
          <p:cNvSpPr>
            <a:spLocks noGrp="1"/>
          </p:cNvSpPr>
          <p:nvPr>
            <p:ph idx="1"/>
          </p:nvPr>
        </p:nvSpPr>
        <p:spPr>
          <a:xfrm>
            <a:off x="304800" y="1371600"/>
            <a:ext cx="8686800" cy="4506913"/>
          </a:xfrm>
        </p:spPr>
        <p:txBody>
          <a:bodyPr>
            <a:normAutofit lnSpcReduction="10000"/>
          </a:bodyPr>
          <a:lstStyle/>
          <a:p>
            <a:pPr marL="688975" indent="-688975">
              <a:buNone/>
            </a:pPr>
            <a:r>
              <a:rPr lang="en-US" sz="2400" dirty="0" smtClean="0"/>
              <a:t>Learning gains for EOC assessments</a:t>
            </a:r>
          </a:p>
          <a:p>
            <a:pPr marL="688975" indent="-688975">
              <a:buNone/>
            </a:pPr>
            <a:endParaRPr lang="en-US" sz="2400" dirty="0" smtClean="0"/>
          </a:p>
          <a:p>
            <a:pPr marL="806450" indent="-342900">
              <a:buFont typeface="Wingdings" pitchFamily="2" charset="2"/>
              <a:buChar char="Ø"/>
            </a:pPr>
            <a:r>
              <a:rPr lang="en-US" sz="2000" dirty="0" smtClean="0"/>
              <a:t>Ninth-grade students' Algebra 1 scores are compared with their prior-year FCAT 2.0 mathematics scores</a:t>
            </a:r>
          </a:p>
          <a:p>
            <a:pPr marL="806450" indent="-342900">
              <a:buFont typeface="Wingdings" pitchFamily="2" charset="2"/>
              <a:buChar char="Ø"/>
            </a:pPr>
            <a:endParaRPr lang="en-US" sz="2000" dirty="0" smtClean="0"/>
          </a:p>
          <a:p>
            <a:pPr marL="806450" indent="-342900">
              <a:buFont typeface="Wingdings" pitchFamily="2" charset="2"/>
              <a:buChar char="Ø"/>
            </a:pPr>
            <a:r>
              <a:rPr lang="en-US" sz="2000" dirty="0" smtClean="0"/>
              <a:t>A student is counted as making learning gains if </a:t>
            </a:r>
          </a:p>
          <a:p>
            <a:pPr marL="806450" indent="-342900">
              <a:buFont typeface="Wingdings" pitchFamily="2" charset="2"/>
              <a:buChar char="Ø"/>
            </a:pPr>
            <a:endParaRPr lang="en-US" sz="2000" dirty="0" smtClean="0"/>
          </a:p>
          <a:p>
            <a:pPr marL="1206500" lvl="1" indent="-342900">
              <a:buFont typeface="Wingdings" pitchFamily="2" charset="2"/>
              <a:buChar char="Ø"/>
            </a:pPr>
            <a:r>
              <a:rPr lang="en-US" sz="2000" dirty="0" smtClean="0"/>
              <a:t>the student increases an achievement level , or</a:t>
            </a:r>
          </a:p>
          <a:p>
            <a:pPr marL="1206500" lvl="1" indent="-342900">
              <a:buFont typeface="Wingdings" pitchFamily="2" charset="2"/>
              <a:buChar char="Ø"/>
            </a:pPr>
            <a:endParaRPr lang="en-US" sz="2000" dirty="0" smtClean="0"/>
          </a:p>
          <a:p>
            <a:pPr marL="1206500" lvl="1" indent="-342900">
              <a:buFont typeface="Wingdings" pitchFamily="2" charset="2"/>
              <a:buChar char="Ø"/>
            </a:pPr>
            <a:r>
              <a:rPr lang="en-US" sz="2000" dirty="0" smtClean="0"/>
              <a:t>maintains an achievement level at level 3 or higher, or</a:t>
            </a:r>
          </a:p>
          <a:p>
            <a:pPr marL="863600" lvl="1" indent="0">
              <a:buNone/>
            </a:pPr>
            <a:endParaRPr lang="en-US" sz="2000" dirty="0" smtClean="0"/>
          </a:p>
          <a:p>
            <a:pPr marL="1206500" lvl="1" indent="-342900">
              <a:buFont typeface="Wingdings" pitchFamily="2" charset="2"/>
              <a:buChar char="Ø"/>
            </a:pPr>
            <a:r>
              <a:rPr lang="en-US" sz="2000" dirty="0" smtClean="0"/>
              <a:t>for students remaining at level 1 or level 2, the common scale score increases</a:t>
            </a:r>
          </a:p>
          <a:p>
            <a:pPr marL="750888" indent="-285750">
              <a:buFont typeface="Wingdings" pitchFamily="2" charset="2"/>
              <a:buChar char="Ø"/>
            </a:pPr>
            <a:endParaRPr lang="en-US" sz="2000" dirty="0" smtClean="0"/>
          </a:p>
          <a:p>
            <a:pPr marL="1081088" lvl="1" indent="-215900">
              <a:buNone/>
            </a:pPr>
            <a:endParaRPr lang="en-US" sz="2000" dirty="0" smtClean="0"/>
          </a:p>
          <a:p>
            <a:pPr marL="1081088" lvl="1" indent="-215900"/>
            <a:endParaRPr lang="en-US" sz="2000" dirty="0" smtClean="0"/>
          </a:p>
          <a:p>
            <a:pPr marL="681038" indent="-215900">
              <a:buNone/>
            </a:pPr>
            <a:endParaRPr lang="en-US" sz="2800" dirty="0" smtClean="0"/>
          </a:p>
          <a:p>
            <a:pPr marL="681038" indent="-215900">
              <a:buNone/>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12</a:t>
            </a:fld>
            <a:endParaRPr lang="en-US" dirty="0"/>
          </a:p>
        </p:txBody>
      </p:sp>
    </p:spTree>
  </p:cSld>
  <p:clrMapOvr>
    <a:masterClrMapping/>
  </p:clrMapOvr>
  <p:transition spd="med" advClick="0">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591"/>
            <a:ext cx="8229600" cy="1143000"/>
          </a:xfrm>
        </p:spPr>
        <p:txBody>
          <a:bodyPr>
            <a:normAutofit fontScale="90000"/>
          </a:bodyPr>
          <a:lstStyle/>
          <a:p>
            <a:r>
              <a:rPr lang="en-US" sz="3600" dirty="0" smtClean="0"/>
              <a:t>Changes for High Schools</a:t>
            </a:r>
            <a:r>
              <a:rPr lang="en-US" dirty="0" smtClean="0"/>
              <a:t/>
            </a:r>
            <a:br>
              <a:rPr lang="en-US" dirty="0" smtClean="0"/>
            </a:br>
            <a:endParaRPr lang="en-US" dirty="0"/>
          </a:p>
        </p:txBody>
      </p:sp>
      <p:sp>
        <p:nvSpPr>
          <p:cNvPr id="9" name="Content Placeholder 2"/>
          <p:cNvSpPr>
            <a:spLocks noGrp="1"/>
          </p:cNvSpPr>
          <p:nvPr>
            <p:ph idx="1"/>
          </p:nvPr>
        </p:nvSpPr>
        <p:spPr>
          <a:xfrm>
            <a:off x="76200" y="609600"/>
            <a:ext cx="9067800" cy="4506913"/>
          </a:xfrm>
        </p:spPr>
        <p:txBody>
          <a:bodyPr/>
          <a:lstStyle/>
          <a:p>
            <a:pPr marL="688975" indent="-688975">
              <a:buNone/>
            </a:pPr>
            <a:r>
              <a:rPr lang="en-US" sz="2000" dirty="0" smtClean="0"/>
              <a:t>Cohort Graduation Rate Comparisons:</a:t>
            </a:r>
          </a:p>
          <a:p>
            <a:pPr marL="1081088" lvl="1" indent="-215900">
              <a:buNone/>
            </a:pPr>
            <a:endParaRPr lang="en-US" sz="1600" dirty="0" smtClean="0"/>
          </a:p>
          <a:p>
            <a:pPr marL="1081088" lvl="1" indent="-215900"/>
            <a:endParaRPr lang="en-US" sz="1600" dirty="0" smtClean="0"/>
          </a:p>
          <a:p>
            <a:pPr marL="681038" indent="-215900">
              <a:buNone/>
            </a:pPr>
            <a:endParaRPr lang="en-US" sz="2800" dirty="0" smtClean="0"/>
          </a:p>
          <a:p>
            <a:pPr marL="681038" indent="-215900">
              <a:buNone/>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13</a:t>
            </a:fld>
            <a:endParaRPr lang="en-US" dirty="0"/>
          </a:p>
        </p:txBody>
      </p:sp>
      <p:graphicFrame>
        <p:nvGraphicFramePr>
          <p:cNvPr id="5" name="Table 4"/>
          <p:cNvGraphicFramePr>
            <a:graphicFrameLocks noGrp="1"/>
          </p:cNvGraphicFramePr>
          <p:nvPr/>
        </p:nvGraphicFramePr>
        <p:xfrm>
          <a:off x="1" y="990600"/>
          <a:ext cx="9143999" cy="5378363"/>
        </p:xfrm>
        <a:graphic>
          <a:graphicData uri="http://schemas.openxmlformats.org/drawingml/2006/table">
            <a:tbl>
              <a:tblPr/>
              <a:tblGrid>
                <a:gridCol w="1414360"/>
                <a:gridCol w="2960287"/>
                <a:gridCol w="1968487"/>
                <a:gridCol w="2800865"/>
              </a:tblGrid>
              <a:tr h="218554">
                <a:tc>
                  <a:txBody>
                    <a:bodyPr/>
                    <a:lstStyle/>
                    <a:p>
                      <a:pPr marL="0" marR="0" algn="just">
                        <a:lnSpc>
                          <a:spcPct val="115000"/>
                        </a:lnSpc>
                        <a:spcBef>
                          <a:spcPts val="0"/>
                        </a:spcBef>
                        <a:spcAft>
                          <a:spcPts val="0"/>
                        </a:spcAft>
                      </a:pPr>
                      <a:endParaRPr lang="en-US" sz="1000" dirty="0">
                        <a:latin typeface="Arial"/>
                        <a:ea typeface="Calibri"/>
                        <a:cs typeface="Times New Roman"/>
                      </a:endParaRPr>
                    </a:p>
                  </a:txBody>
                  <a:tcPr marL="60697" marR="6069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Arial"/>
                        <a:ea typeface="Calibri"/>
                        <a:cs typeface="Times New Roman"/>
                      </a:endParaRPr>
                    </a:p>
                  </a:txBody>
                  <a:tcPr marL="60697" marR="60697"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400" b="1" dirty="0" smtClean="0">
                          <a:latin typeface="Arial"/>
                          <a:ea typeface="Calibri"/>
                          <a:cs typeface="Times New Roman"/>
                        </a:rPr>
                        <a:t>Adjusted Cohort</a:t>
                      </a:r>
                      <a:endParaRPr lang="en-US" sz="1400" b="1" dirty="0">
                        <a:latin typeface="Calibri"/>
                        <a:ea typeface="Calibri"/>
                        <a:cs typeface="Times New Roman"/>
                      </a:endParaRPr>
                    </a:p>
                  </a:txBody>
                  <a:tcPr marL="60697" marR="60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r>
              <a:tr h="682936">
                <a:tc>
                  <a:txBody>
                    <a:bodyPr/>
                    <a:lstStyle/>
                    <a:p>
                      <a:pPr marL="0" marR="0" algn="just">
                        <a:lnSpc>
                          <a:spcPct val="115000"/>
                        </a:lnSpc>
                        <a:spcBef>
                          <a:spcPts val="0"/>
                        </a:spcBef>
                        <a:spcAft>
                          <a:spcPts val="0"/>
                        </a:spcAft>
                      </a:pPr>
                      <a:endParaRPr lang="en-US" sz="1200" dirty="0">
                        <a:latin typeface="Arial"/>
                        <a:ea typeface="Calibri"/>
                        <a:cs typeface="Times New Roman"/>
                      </a:endParaRPr>
                    </a:p>
                  </a:txBody>
                  <a:tcPr marL="60697" marR="60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Arial"/>
                          <a:ea typeface="Calibri"/>
                          <a:cs typeface="Times New Roman"/>
                        </a:rPr>
                        <a:t>Cohort Adjustments</a:t>
                      </a:r>
                      <a:r>
                        <a:rPr lang="en-US" sz="1400" dirty="0">
                          <a:latin typeface="Arial"/>
                          <a:ea typeface="Calibri"/>
                          <a:cs typeface="Times New Roman"/>
                        </a:rPr>
                        <a:t> (Students Removed from the Denominator)</a:t>
                      </a:r>
                      <a:endParaRPr lang="en-US" sz="1400" dirty="0">
                        <a:latin typeface="Calibri"/>
                        <a:ea typeface="Calibri"/>
                        <a:cs typeface="Times New Roman"/>
                      </a:endParaRPr>
                    </a:p>
                  </a:txBody>
                  <a:tcPr marL="60697" marR="60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Arial"/>
                          <a:ea typeface="Calibri"/>
                          <a:cs typeface="Times New Roman"/>
                        </a:rPr>
                        <a:t>Graduates</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(On-Time Graduates from the Denominator)</a:t>
                      </a:r>
                      <a:endParaRPr lang="en-US" sz="1400" dirty="0">
                        <a:latin typeface="Calibri"/>
                        <a:ea typeface="Calibri"/>
                        <a:cs typeface="Times New Roman"/>
                      </a:endParaRPr>
                    </a:p>
                  </a:txBody>
                  <a:tcPr marL="60697" marR="60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Arial"/>
                          <a:ea typeface="Calibri"/>
                          <a:cs typeface="Times New Roman"/>
                        </a:rPr>
                        <a:t>Non-Graduates</a:t>
                      </a:r>
                      <a:endParaRPr lang="en-US" sz="1400" dirty="0">
                        <a:latin typeface="Calibri"/>
                        <a:ea typeface="Calibri"/>
                        <a:cs typeface="Times New Roman"/>
                      </a:endParaRPr>
                    </a:p>
                    <a:p>
                      <a:pPr marL="0" marR="0" algn="ctr">
                        <a:lnSpc>
                          <a:spcPct val="115000"/>
                        </a:lnSpc>
                        <a:spcBef>
                          <a:spcPts val="0"/>
                        </a:spcBef>
                        <a:spcAft>
                          <a:spcPts val="0"/>
                        </a:spcAft>
                      </a:pPr>
                      <a:r>
                        <a:rPr lang="en-US" sz="1400" dirty="0">
                          <a:latin typeface="Arial"/>
                          <a:ea typeface="Calibri"/>
                          <a:cs typeface="Times New Roman"/>
                        </a:rPr>
                        <a:t>(All Non-Grads Remaining in the Denominator)</a:t>
                      </a:r>
                      <a:endParaRPr lang="en-US" sz="1400" dirty="0">
                        <a:latin typeface="Calibri"/>
                        <a:ea typeface="Calibri"/>
                        <a:cs typeface="Times New Roman"/>
                      </a:endParaRPr>
                    </a:p>
                  </a:txBody>
                  <a:tcPr marL="60697" marR="60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0565">
                <a:tc>
                  <a:txBody>
                    <a:bodyPr/>
                    <a:lstStyle/>
                    <a:p>
                      <a:pPr marL="0" marR="0" algn="just">
                        <a:lnSpc>
                          <a:spcPct val="115000"/>
                        </a:lnSpc>
                        <a:spcBef>
                          <a:spcPts val="0"/>
                        </a:spcBef>
                        <a:spcAft>
                          <a:spcPts val="0"/>
                        </a:spcAft>
                      </a:pPr>
                      <a:endParaRPr lang="en-US" sz="1400" dirty="0">
                        <a:latin typeface="Arial"/>
                        <a:ea typeface="Calibri"/>
                        <a:cs typeface="Times New Roman"/>
                      </a:endParaRPr>
                    </a:p>
                    <a:p>
                      <a:pPr marL="0" marR="0" algn="just">
                        <a:lnSpc>
                          <a:spcPct val="115000"/>
                        </a:lnSpc>
                        <a:spcBef>
                          <a:spcPts val="0"/>
                        </a:spcBef>
                        <a:spcAft>
                          <a:spcPts val="0"/>
                        </a:spcAft>
                      </a:pPr>
                      <a:r>
                        <a:rPr lang="en-US" sz="1400" b="1" dirty="0">
                          <a:latin typeface="Arial"/>
                          <a:ea typeface="Calibri"/>
                          <a:cs typeface="Times New Roman"/>
                        </a:rPr>
                        <a:t>NGA Rate</a:t>
                      </a:r>
                      <a:endParaRPr lang="en-US" sz="1400" dirty="0">
                        <a:latin typeface="Calibri"/>
                        <a:ea typeface="Calibri"/>
                        <a:cs typeface="Times New Roman"/>
                      </a:endParaRPr>
                    </a:p>
                    <a:p>
                      <a:pPr marL="0" marR="0">
                        <a:lnSpc>
                          <a:spcPct val="115000"/>
                        </a:lnSpc>
                        <a:spcBef>
                          <a:spcPts val="0"/>
                        </a:spcBef>
                        <a:spcAft>
                          <a:spcPts val="0"/>
                        </a:spcAft>
                      </a:pPr>
                      <a:r>
                        <a:rPr lang="en-US" sz="1400" dirty="0">
                          <a:latin typeface="Arial"/>
                          <a:ea typeface="Calibri"/>
                          <a:cs typeface="Times New Roman"/>
                        </a:rPr>
                        <a:t>(Used for school years 2009-10 and 2010-11.)</a:t>
                      </a:r>
                      <a:endParaRPr lang="en-US" sz="1400" dirty="0">
                        <a:latin typeface="Calibri"/>
                        <a:ea typeface="Calibri"/>
                        <a:cs typeface="Times New Roman"/>
                      </a:endParaRPr>
                    </a:p>
                  </a:txBody>
                  <a:tcPr marL="60697" marR="60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300" dirty="0">
                          <a:latin typeface="Arial"/>
                          <a:ea typeface="Calibri"/>
                          <a:cs typeface="Times New Roman"/>
                        </a:rPr>
                        <a:t>Transfers to:  </a:t>
                      </a:r>
                      <a:endParaRPr lang="en-US" sz="1300" dirty="0">
                        <a:latin typeface="Calibri"/>
                        <a:ea typeface="Calibri"/>
                        <a:cs typeface="Times New Roman"/>
                      </a:endParaRPr>
                    </a:p>
                    <a:p>
                      <a:pPr marL="225425" marR="0" lvl="0" indent="-225425">
                        <a:lnSpc>
                          <a:spcPct val="100000"/>
                        </a:lnSpc>
                        <a:spcBef>
                          <a:spcPts val="0"/>
                        </a:spcBef>
                        <a:spcAft>
                          <a:spcPts val="0"/>
                        </a:spcAft>
                        <a:buFont typeface="Symbol"/>
                        <a:buChar char=""/>
                        <a:tabLst>
                          <a:tab pos="0" algn="l"/>
                        </a:tabLst>
                      </a:pPr>
                      <a:r>
                        <a:rPr lang="en-US" sz="1300" dirty="0">
                          <a:latin typeface="Arial"/>
                          <a:ea typeface="Calibri"/>
                          <a:cs typeface="Times New Roman"/>
                        </a:rPr>
                        <a:t>Other public high schools (including DJJs) or private high schools; </a:t>
                      </a:r>
                      <a:endParaRPr lang="en-US" sz="1300" dirty="0">
                        <a:latin typeface="Calibri"/>
                        <a:ea typeface="Calibri"/>
                        <a:cs typeface="Times New Roman"/>
                      </a:endParaRPr>
                    </a:p>
                    <a:p>
                      <a:pPr marL="225425" marR="0" lvl="0" indent="-225425">
                        <a:lnSpc>
                          <a:spcPct val="100000"/>
                        </a:lnSpc>
                        <a:spcBef>
                          <a:spcPts val="0"/>
                        </a:spcBef>
                        <a:spcAft>
                          <a:spcPts val="0"/>
                        </a:spcAft>
                        <a:buFont typeface="Symbol"/>
                        <a:buChar char=""/>
                        <a:tabLst>
                          <a:tab pos="0" algn="l"/>
                        </a:tabLst>
                      </a:pPr>
                      <a:r>
                        <a:rPr lang="en-US" sz="1300" dirty="0">
                          <a:latin typeface="Arial"/>
                          <a:ea typeface="Calibri"/>
                          <a:cs typeface="Times New Roman"/>
                        </a:rPr>
                        <a:t>Home-education programs;  </a:t>
                      </a:r>
                      <a:endParaRPr lang="en-US" sz="1300" dirty="0">
                        <a:latin typeface="Calibri"/>
                        <a:ea typeface="Calibri"/>
                        <a:cs typeface="Times New Roman"/>
                      </a:endParaRPr>
                    </a:p>
                    <a:p>
                      <a:pPr marL="225425" marR="0" lvl="0" indent="-225425">
                        <a:lnSpc>
                          <a:spcPct val="100000"/>
                        </a:lnSpc>
                        <a:spcBef>
                          <a:spcPts val="0"/>
                        </a:spcBef>
                        <a:spcAft>
                          <a:spcPts val="0"/>
                        </a:spcAft>
                        <a:buFont typeface="Symbol"/>
                        <a:buChar char=""/>
                        <a:tabLst>
                          <a:tab pos="0" algn="l"/>
                        </a:tabLst>
                      </a:pPr>
                      <a:r>
                        <a:rPr lang="en-US" sz="1300" u="sng" dirty="0">
                          <a:latin typeface="Arial"/>
                          <a:ea typeface="Calibri"/>
                          <a:cs typeface="Times New Roman"/>
                        </a:rPr>
                        <a:t>Adult-education programs</a:t>
                      </a:r>
                      <a:r>
                        <a:rPr lang="en-US" sz="1300" dirty="0" smtClean="0">
                          <a:latin typeface="Arial"/>
                          <a:ea typeface="Calibri"/>
                          <a:cs typeface="Times New Roman"/>
                        </a:rPr>
                        <a:t>* ; and</a:t>
                      </a:r>
                    </a:p>
                    <a:p>
                      <a:pPr marL="225425" marR="0" lvl="0" indent="-225425">
                        <a:lnSpc>
                          <a:spcPct val="100000"/>
                        </a:lnSpc>
                        <a:spcBef>
                          <a:spcPts val="0"/>
                        </a:spcBef>
                        <a:spcAft>
                          <a:spcPts val="0"/>
                        </a:spcAft>
                        <a:buFont typeface="Symbol"/>
                        <a:buChar char=""/>
                        <a:tabLst>
                          <a:tab pos="0" algn="l"/>
                        </a:tabLst>
                      </a:pPr>
                      <a:r>
                        <a:rPr lang="en-US" sz="1300" dirty="0" smtClean="0">
                          <a:latin typeface="Arial"/>
                          <a:ea typeface="Calibri"/>
                          <a:cs typeface="Times New Roman"/>
                        </a:rPr>
                        <a:t>Deceased </a:t>
                      </a:r>
                      <a:r>
                        <a:rPr lang="en-US" sz="1300" dirty="0">
                          <a:latin typeface="Arial"/>
                          <a:ea typeface="Calibri"/>
                          <a:cs typeface="Times New Roman"/>
                        </a:rPr>
                        <a:t>students.</a:t>
                      </a:r>
                      <a:endParaRPr lang="en-US" sz="1300" dirty="0">
                        <a:latin typeface="Calibri"/>
                        <a:ea typeface="Calibri"/>
                        <a:cs typeface="Times New Roman"/>
                      </a:endParaRPr>
                    </a:p>
                    <a:p>
                      <a:pPr marL="225425" marR="0" indent="-225425">
                        <a:lnSpc>
                          <a:spcPct val="100000"/>
                        </a:lnSpc>
                        <a:spcBef>
                          <a:spcPts val="0"/>
                        </a:spcBef>
                        <a:spcAft>
                          <a:spcPts val="0"/>
                        </a:spcAft>
                      </a:pPr>
                      <a:r>
                        <a:rPr lang="en-US" sz="1300" dirty="0" smtClean="0">
                          <a:latin typeface="Arial"/>
                          <a:ea typeface="Calibri"/>
                          <a:cs typeface="Times New Roman"/>
                        </a:rPr>
                        <a:t>  </a:t>
                      </a:r>
                      <a:r>
                        <a:rPr lang="en-US" sz="1400" dirty="0" smtClean="0">
                          <a:latin typeface="Arial"/>
                          <a:ea typeface="Calibri"/>
                          <a:cs typeface="Times New Roman"/>
                        </a:rPr>
                        <a:t> *</a:t>
                      </a:r>
                      <a:r>
                        <a:rPr lang="en-US" sz="1400" dirty="0">
                          <a:latin typeface="Arial"/>
                          <a:ea typeface="Calibri"/>
                          <a:cs typeface="Times New Roman"/>
                        </a:rPr>
                        <a:t>	</a:t>
                      </a:r>
                      <a:r>
                        <a:rPr lang="en-US" sz="1300" u="sng" dirty="0">
                          <a:latin typeface="Arial"/>
                          <a:ea typeface="Calibri"/>
                          <a:cs typeface="Times New Roman"/>
                        </a:rPr>
                        <a:t>Adult-Ed</a:t>
                      </a:r>
                      <a:r>
                        <a:rPr lang="en-US" sz="1300" dirty="0">
                          <a:latin typeface="Arial"/>
                          <a:ea typeface="Calibri"/>
                          <a:cs typeface="Times New Roman"/>
                        </a:rPr>
                        <a:t> GED diploma recipients are also classified as adult-education transfers for the NGA rate and are removed from the cohort.</a:t>
                      </a:r>
                      <a:endParaRPr lang="en-US" sz="1300" dirty="0">
                        <a:latin typeface="Calibri"/>
                        <a:ea typeface="Calibri"/>
                        <a:cs typeface="Times New Roman"/>
                      </a:endParaRPr>
                    </a:p>
                  </a:txBody>
                  <a:tcPr marL="60697" marR="60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0" lvl="0" indent="-225425">
                        <a:lnSpc>
                          <a:spcPct val="115000"/>
                        </a:lnSpc>
                        <a:spcBef>
                          <a:spcPts val="0"/>
                        </a:spcBef>
                        <a:spcAft>
                          <a:spcPts val="0"/>
                        </a:spcAft>
                        <a:buFont typeface="Symbol"/>
                        <a:buChar char=""/>
                        <a:tabLst>
                          <a:tab pos="0" algn="l"/>
                        </a:tabLst>
                      </a:pPr>
                      <a:r>
                        <a:rPr lang="en-US" sz="1300" dirty="0" smtClean="0">
                          <a:latin typeface="Arial"/>
                          <a:ea typeface="Calibri"/>
                          <a:cs typeface="Times New Roman"/>
                        </a:rPr>
                        <a:t>Standard </a:t>
                      </a:r>
                      <a:r>
                        <a:rPr lang="en-US" sz="1300" dirty="0">
                          <a:latin typeface="Arial"/>
                          <a:ea typeface="Calibri"/>
                          <a:cs typeface="Times New Roman"/>
                        </a:rPr>
                        <a:t>diploma recipients, </a:t>
                      </a:r>
                      <a:endParaRPr lang="en-US" sz="1300" dirty="0">
                        <a:latin typeface="Calibri"/>
                        <a:ea typeface="Calibri"/>
                        <a:cs typeface="Times New Roman"/>
                      </a:endParaRPr>
                    </a:p>
                    <a:p>
                      <a:pPr marL="225425" marR="0" lvl="0" indent="-225425">
                        <a:lnSpc>
                          <a:spcPct val="115000"/>
                        </a:lnSpc>
                        <a:spcBef>
                          <a:spcPts val="0"/>
                        </a:spcBef>
                        <a:spcAft>
                          <a:spcPts val="0"/>
                        </a:spcAft>
                        <a:buFont typeface="Symbol"/>
                        <a:buChar char=""/>
                        <a:tabLst>
                          <a:tab pos="0" algn="l"/>
                        </a:tabLst>
                      </a:pPr>
                      <a:r>
                        <a:rPr lang="en-US" sz="1300" dirty="0">
                          <a:latin typeface="Arial"/>
                          <a:ea typeface="Calibri"/>
                          <a:cs typeface="Times New Roman"/>
                        </a:rPr>
                        <a:t>Special diploma recipients.</a:t>
                      </a:r>
                      <a:endParaRPr lang="en-US" sz="1300" dirty="0">
                        <a:latin typeface="Calibri"/>
                        <a:ea typeface="Calibri"/>
                        <a:cs typeface="Times New Roman"/>
                      </a:endParaRPr>
                    </a:p>
                  </a:txBody>
                  <a:tcPr marL="60697" marR="60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0" lvl="0" indent="-225425" algn="just">
                        <a:lnSpc>
                          <a:spcPct val="100000"/>
                        </a:lnSpc>
                        <a:spcBef>
                          <a:spcPts val="0"/>
                        </a:spcBef>
                        <a:spcAft>
                          <a:spcPts val="0"/>
                        </a:spcAft>
                        <a:buFont typeface="Symbol"/>
                        <a:buChar char=""/>
                        <a:tabLst>
                          <a:tab pos="0" algn="l"/>
                        </a:tabLst>
                      </a:pPr>
                      <a:r>
                        <a:rPr lang="en-US" sz="1300" dirty="0" smtClean="0">
                          <a:latin typeface="Arial"/>
                          <a:ea typeface="Calibri"/>
                          <a:cs typeface="Times New Roman"/>
                        </a:rPr>
                        <a:t>Dropouts</a:t>
                      </a:r>
                      <a:r>
                        <a:rPr lang="en-US" sz="1300" dirty="0">
                          <a:latin typeface="Arial"/>
                          <a:ea typeface="Calibri"/>
                          <a:cs typeface="Times New Roman"/>
                        </a:rPr>
                        <a:t>,</a:t>
                      </a:r>
                      <a:endParaRPr lang="en-US" sz="1300" dirty="0">
                        <a:latin typeface="Calibri"/>
                        <a:ea typeface="Calibri"/>
                        <a:cs typeface="Times New Roman"/>
                      </a:endParaRPr>
                    </a:p>
                    <a:p>
                      <a:pPr marL="225425" marR="0" lvl="0" indent="-225425" algn="just">
                        <a:lnSpc>
                          <a:spcPct val="100000"/>
                        </a:lnSpc>
                        <a:spcBef>
                          <a:spcPts val="0"/>
                        </a:spcBef>
                        <a:spcAft>
                          <a:spcPts val="0"/>
                        </a:spcAft>
                        <a:buFont typeface="Symbol"/>
                        <a:buChar char=""/>
                        <a:tabLst>
                          <a:tab pos="0" algn="l"/>
                        </a:tabLst>
                      </a:pPr>
                      <a:r>
                        <a:rPr lang="en-US" sz="1300" dirty="0">
                          <a:latin typeface="Arial"/>
                          <a:ea typeface="Calibri"/>
                          <a:cs typeface="Times New Roman"/>
                        </a:rPr>
                        <a:t>Certificate recipients,</a:t>
                      </a:r>
                      <a:endParaRPr lang="en-US" sz="1300" dirty="0">
                        <a:latin typeface="Calibri"/>
                        <a:ea typeface="Calibri"/>
                        <a:cs typeface="Times New Roman"/>
                      </a:endParaRPr>
                    </a:p>
                    <a:p>
                      <a:pPr marL="225425" marR="0" lvl="0" indent="-225425">
                        <a:lnSpc>
                          <a:spcPct val="100000"/>
                        </a:lnSpc>
                        <a:spcBef>
                          <a:spcPts val="0"/>
                        </a:spcBef>
                        <a:spcAft>
                          <a:spcPts val="0"/>
                        </a:spcAft>
                        <a:buFont typeface="Symbol"/>
                        <a:buChar char=""/>
                        <a:tabLst>
                          <a:tab pos="0" algn="l"/>
                        </a:tabLst>
                      </a:pPr>
                      <a:r>
                        <a:rPr lang="en-US" sz="1300" dirty="0">
                          <a:latin typeface="Arial"/>
                          <a:ea typeface="Calibri"/>
                          <a:cs typeface="Times New Roman"/>
                        </a:rPr>
                        <a:t>HS Exit Option GED* diploma recipients, </a:t>
                      </a:r>
                      <a:endParaRPr lang="en-US" sz="1300" dirty="0">
                        <a:latin typeface="Calibri"/>
                        <a:ea typeface="Calibri"/>
                        <a:cs typeface="Times New Roman"/>
                      </a:endParaRPr>
                    </a:p>
                    <a:p>
                      <a:pPr marL="225425" marR="0" lvl="0" indent="-225425">
                        <a:lnSpc>
                          <a:spcPct val="100000"/>
                        </a:lnSpc>
                        <a:spcBef>
                          <a:spcPts val="0"/>
                        </a:spcBef>
                        <a:spcAft>
                          <a:spcPts val="0"/>
                        </a:spcAft>
                        <a:buFont typeface="Symbol"/>
                        <a:buChar char=""/>
                        <a:tabLst>
                          <a:tab pos="0" algn="l"/>
                        </a:tabLst>
                      </a:pPr>
                      <a:r>
                        <a:rPr lang="en-US" sz="1300" dirty="0">
                          <a:latin typeface="Arial"/>
                          <a:ea typeface="Calibri"/>
                          <a:cs typeface="Times New Roman"/>
                        </a:rPr>
                        <a:t>Continuing enrollees who are not on-time graduates.</a:t>
                      </a:r>
                      <a:endParaRPr lang="en-US" sz="1300" dirty="0">
                        <a:latin typeface="Calibri"/>
                        <a:ea typeface="Calibri"/>
                        <a:cs typeface="Times New Roman"/>
                      </a:endParaRPr>
                    </a:p>
                    <a:p>
                      <a:pPr marL="225425" marR="0" indent="-109538">
                        <a:lnSpc>
                          <a:spcPct val="100000"/>
                        </a:lnSpc>
                        <a:spcBef>
                          <a:spcPts val="0"/>
                        </a:spcBef>
                        <a:spcAft>
                          <a:spcPts val="0"/>
                        </a:spcAft>
                      </a:pPr>
                      <a:r>
                        <a:rPr lang="en-US" sz="1400" dirty="0">
                          <a:latin typeface="Arial"/>
                          <a:ea typeface="Calibri"/>
                          <a:cs typeface="Times New Roman"/>
                        </a:rPr>
                        <a:t>*</a:t>
                      </a:r>
                      <a:r>
                        <a:rPr lang="en-US" sz="1300" dirty="0">
                          <a:latin typeface="Arial"/>
                          <a:ea typeface="Calibri"/>
                          <a:cs typeface="Times New Roman"/>
                        </a:rPr>
                        <a:t> </a:t>
                      </a:r>
                      <a:r>
                        <a:rPr lang="en-US" sz="1300" baseline="0" dirty="0" smtClean="0">
                          <a:latin typeface="Arial"/>
                          <a:ea typeface="Calibri"/>
                          <a:cs typeface="Times New Roman"/>
                        </a:rPr>
                        <a:t> </a:t>
                      </a:r>
                      <a:r>
                        <a:rPr lang="en-US" sz="1300" u="sng" dirty="0" smtClean="0">
                          <a:latin typeface="Arial"/>
                          <a:ea typeface="Calibri"/>
                          <a:cs typeface="Times New Roman"/>
                        </a:rPr>
                        <a:t>Adult-Ed</a:t>
                      </a:r>
                      <a:r>
                        <a:rPr lang="en-US" sz="1300" dirty="0" smtClean="0">
                          <a:latin typeface="Arial"/>
                          <a:ea typeface="Calibri"/>
                          <a:cs typeface="Times New Roman"/>
                        </a:rPr>
                        <a:t> </a:t>
                      </a:r>
                      <a:r>
                        <a:rPr lang="en-US" sz="1300" dirty="0">
                          <a:latin typeface="Arial"/>
                          <a:ea typeface="Calibri"/>
                          <a:cs typeface="Times New Roman"/>
                        </a:rPr>
                        <a:t>GED diploma recipients are classified as adult-education transfers and removed from the cohort (they are not non-grads here).</a:t>
                      </a:r>
                      <a:endParaRPr lang="en-US" sz="1300" dirty="0">
                        <a:latin typeface="Calibri"/>
                        <a:ea typeface="Calibri"/>
                        <a:cs typeface="Times New Roman"/>
                      </a:endParaRPr>
                    </a:p>
                  </a:txBody>
                  <a:tcPr marL="60697" marR="60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6342">
                <a:tc>
                  <a:txBody>
                    <a:bodyPr/>
                    <a:lstStyle/>
                    <a:p>
                      <a:pPr marL="0" marR="0" algn="just">
                        <a:lnSpc>
                          <a:spcPct val="115000"/>
                        </a:lnSpc>
                        <a:spcBef>
                          <a:spcPts val="0"/>
                        </a:spcBef>
                        <a:spcAft>
                          <a:spcPts val="0"/>
                        </a:spcAft>
                      </a:pPr>
                      <a:endParaRPr lang="en-US" sz="1400" dirty="0">
                        <a:latin typeface="Arial"/>
                        <a:ea typeface="Calibri"/>
                        <a:cs typeface="Times New Roman"/>
                      </a:endParaRPr>
                    </a:p>
                    <a:p>
                      <a:pPr marL="0" marR="0" algn="just">
                        <a:lnSpc>
                          <a:spcPct val="115000"/>
                        </a:lnSpc>
                        <a:spcBef>
                          <a:spcPts val="0"/>
                        </a:spcBef>
                        <a:spcAft>
                          <a:spcPts val="0"/>
                        </a:spcAft>
                      </a:pPr>
                      <a:r>
                        <a:rPr lang="en-US" sz="1400" b="1" dirty="0">
                          <a:latin typeface="Arial"/>
                          <a:ea typeface="Calibri"/>
                          <a:cs typeface="Times New Roman"/>
                        </a:rPr>
                        <a:t>Federal </a:t>
                      </a:r>
                      <a:endParaRPr lang="en-US" sz="1400" dirty="0">
                        <a:latin typeface="Calibri"/>
                        <a:ea typeface="Calibri"/>
                        <a:cs typeface="Times New Roman"/>
                      </a:endParaRPr>
                    </a:p>
                    <a:p>
                      <a:pPr marL="0" marR="0" algn="just">
                        <a:lnSpc>
                          <a:spcPct val="115000"/>
                        </a:lnSpc>
                        <a:spcBef>
                          <a:spcPts val="0"/>
                        </a:spcBef>
                        <a:spcAft>
                          <a:spcPts val="0"/>
                        </a:spcAft>
                      </a:pPr>
                      <a:r>
                        <a:rPr lang="en-US" sz="1400" b="1" dirty="0">
                          <a:latin typeface="Arial"/>
                          <a:ea typeface="Calibri"/>
                          <a:cs typeface="Times New Roman"/>
                        </a:rPr>
                        <a:t>Uniform Rate</a:t>
                      </a:r>
                      <a:endParaRPr lang="en-US" sz="1400" dirty="0">
                        <a:latin typeface="Calibri"/>
                        <a:ea typeface="Calibri"/>
                        <a:cs typeface="Times New Roman"/>
                      </a:endParaRPr>
                    </a:p>
                    <a:p>
                      <a:pPr marL="0" marR="0">
                        <a:lnSpc>
                          <a:spcPct val="115000"/>
                        </a:lnSpc>
                        <a:spcBef>
                          <a:spcPts val="0"/>
                        </a:spcBef>
                        <a:spcAft>
                          <a:spcPts val="0"/>
                        </a:spcAft>
                      </a:pPr>
                      <a:r>
                        <a:rPr lang="en-US" sz="1400" dirty="0">
                          <a:latin typeface="Arial"/>
                          <a:ea typeface="Calibri"/>
                          <a:cs typeface="Times New Roman"/>
                        </a:rPr>
                        <a:t>(To be used for school years 2011-12 and beyond.)</a:t>
                      </a:r>
                      <a:endParaRPr lang="en-US" sz="1400" dirty="0">
                        <a:latin typeface="Calibri"/>
                        <a:ea typeface="Calibri"/>
                        <a:cs typeface="Times New Roman"/>
                      </a:endParaRPr>
                    </a:p>
                  </a:txBody>
                  <a:tcPr marL="60697" marR="60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300" dirty="0">
                        <a:latin typeface="Arial"/>
                        <a:ea typeface="Calibri"/>
                        <a:cs typeface="Times New Roman"/>
                      </a:endParaRPr>
                    </a:p>
                    <a:p>
                      <a:pPr marL="0" marR="0">
                        <a:lnSpc>
                          <a:spcPct val="115000"/>
                        </a:lnSpc>
                        <a:spcBef>
                          <a:spcPts val="0"/>
                        </a:spcBef>
                        <a:spcAft>
                          <a:spcPts val="0"/>
                        </a:spcAft>
                      </a:pPr>
                      <a:r>
                        <a:rPr lang="en-US" sz="1300" dirty="0">
                          <a:latin typeface="Arial"/>
                          <a:ea typeface="Calibri"/>
                          <a:cs typeface="Times New Roman"/>
                        </a:rPr>
                        <a:t>Transfers to:  </a:t>
                      </a:r>
                      <a:endParaRPr lang="en-US" sz="1300" dirty="0">
                        <a:latin typeface="Calibri"/>
                        <a:ea typeface="Calibri"/>
                        <a:cs typeface="Times New Roman"/>
                      </a:endParaRPr>
                    </a:p>
                    <a:p>
                      <a:pPr marL="225425" marR="0" lvl="0" indent="-225425">
                        <a:lnSpc>
                          <a:spcPct val="115000"/>
                        </a:lnSpc>
                        <a:spcBef>
                          <a:spcPts val="0"/>
                        </a:spcBef>
                        <a:spcAft>
                          <a:spcPts val="0"/>
                        </a:spcAft>
                        <a:buFont typeface="Symbol"/>
                        <a:buChar char=""/>
                        <a:tabLst>
                          <a:tab pos="0" algn="l"/>
                        </a:tabLst>
                      </a:pPr>
                      <a:r>
                        <a:rPr lang="en-US" sz="1300" dirty="0">
                          <a:latin typeface="Arial"/>
                          <a:ea typeface="Calibri"/>
                          <a:cs typeface="Times New Roman"/>
                        </a:rPr>
                        <a:t>Other public or private high schools (</a:t>
                      </a:r>
                      <a:r>
                        <a:rPr lang="en-US" sz="1300" u="sng" dirty="0">
                          <a:latin typeface="Arial"/>
                          <a:ea typeface="Calibri"/>
                          <a:cs typeface="Times New Roman"/>
                        </a:rPr>
                        <a:t>not including</a:t>
                      </a:r>
                      <a:r>
                        <a:rPr lang="en-US" sz="1300" dirty="0">
                          <a:latin typeface="Arial"/>
                          <a:ea typeface="Calibri"/>
                          <a:cs typeface="Times New Roman"/>
                        </a:rPr>
                        <a:t> DJJs</a:t>
                      </a:r>
                      <a:r>
                        <a:rPr lang="en-US" sz="1300" dirty="0" smtClean="0">
                          <a:latin typeface="Arial"/>
                          <a:ea typeface="Calibri"/>
                          <a:cs typeface="Times New Roman"/>
                        </a:rPr>
                        <a:t>)</a:t>
                      </a:r>
                      <a:r>
                        <a:rPr lang="en-US" sz="1300" baseline="0" dirty="0" smtClean="0">
                          <a:latin typeface="Arial"/>
                          <a:ea typeface="Calibri"/>
                          <a:cs typeface="Times New Roman"/>
                        </a:rPr>
                        <a:t> ;</a:t>
                      </a:r>
                      <a:endParaRPr lang="en-US" sz="1300" dirty="0">
                        <a:latin typeface="Calibri"/>
                        <a:ea typeface="Calibri"/>
                        <a:cs typeface="Times New Roman"/>
                      </a:endParaRPr>
                    </a:p>
                    <a:p>
                      <a:pPr marL="225425" marR="0" lvl="0" indent="-225425">
                        <a:lnSpc>
                          <a:spcPct val="115000"/>
                        </a:lnSpc>
                        <a:spcBef>
                          <a:spcPts val="0"/>
                        </a:spcBef>
                        <a:spcAft>
                          <a:spcPts val="0"/>
                        </a:spcAft>
                        <a:buFont typeface="Symbol"/>
                        <a:buChar char=""/>
                        <a:tabLst>
                          <a:tab pos="0" algn="l"/>
                        </a:tabLst>
                      </a:pPr>
                      <a:r>
                        <a:rPr lang="en-US" sz="1300" dirty="0">
                          <a:latin typeface="Arial"/>
                          <a:ea typeface="Calibri"/>
                          <a:cs typeface="Times New Roman"/>
                        </a:rPr>
                        <a:t>Home-education programs; </a:t>
                      </a:r>
                      <a:r>
                        <a:rPr lang="en-US" sz="1300" dirty="0" smtClean="0">
                          <a:latin typeface="Arial"/>
                          <a:ea typeface="Calibri"/>
                          <a:cs typeface="Times New Roman"/>
                        </a:rPr>
                        <a:t> </a:t>
                      </a:r>
                    </a:p>
                    <a:p>
                      <a:pPr marL="225425" marR="0" lvl="0" indent="-225425">
                        <a:lnSpc>
                          <a:spcPct val="115000"/>
                        </a:lnSpc>
                        <a:spcBef>
                          <a:spcPts val="0"/>
                        </a:spcBef>
                        <a:spcAft>
                          <a:spcPts val="0"/>
                        </a:spcAft>
                        <a:buFont typeface="Symbol"/>
                        <a:buNone/>
                        <a:tabLst>
                          <a:tab pos="0" algn="l"/>
                        </a:tabLst>
                      </a:pPr>
                      <a:r>
                        <a:rPr lang="en-US" sz="1300" dirty="0" smtClean="0">
                          <a:latin typeface="Arial"/>
                          <a:ea typeface="Calibri"/>
                          <a:cs typeface="Times New Roman"/>
                        </a:rPr>
                        <a:t>		and</a:t>
                      </a:r>
                    </a:p>
                    <a:p>
                      <a:pPr marL="225425" marR="0" lvl="0" indent="-225425">
                        <a:lnSpc>
                          <a:spcPct val="115000"/>
                        </a:lnSpc>
                        <a:spcBef>
                          <a:spcPts val="0"/>
                        </a:spcBef>
                        <a:spcAft>
                          <a:spcPts val="0"/>
                        </a:spcAft>
                        <a:buFont typeface="Symbol"/>
                        <a:buChar char=""/>
                        <a:tabLst>
                          <a:tab pos="0" algn="l"/>
                        </a:tabLst>
                      </a:pPr>
                      <a:r>
                        <a:rPr lang="en-US" sz="1300" dirty="0" smtClean="0">
                          <a:latin typeface="Arial"/>
                          <a:ea typeface="Calibri"/>
                          <a:cs typeface="Times New Roman"/>
                        </a:rPr>
                        <a:t>Deceased </a:t>
                      </a:r>
                      <a:r>
                        <a:rPr lang="en-US" sz="1300" dirty="0">
                          <a:latin typeface="Arial"/>
                          <a:ea typeface="Calibri"/>
                          <a:cs typeface="Times New Roman"/>
                        </a:rPr>
                        <a:t>students.</a:t>
                      </a:r>
                      <a:endParaRPr lang="en-US" sz="1300" dirty="0">
                        <a:latin typeface="Calibri"/>
                        <a:ea typeface="Calibri"/>
                        <a:cs typeface="Times New Roman"/>
                      </a:endParaRPr>
                    </a:p>
                  </a:txBody>
                  <a:tcPr marL="60697" marR="60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5425" marR="0" lvl="0" indent="-225425">
                        <a:lnSpc>
                          <a:spcPct val="115000"/>
                        </a:lnSpc>
                        <a:spcBef>
                          <a:spcPts val="0"/>
                        </a:spcBef>
                        <a:spcAft>
                          <a:spcPts val="0"/>
                        </a:spcAft>
                        <a:buFont typeface="Symbol"/>
                        <a:buChar char=""/>
                        <a:tabLst>
                          <a:tab pos="0" algn="l"/>
                        </a:tabLst>
                      </a:pPr>
                      <a:r>
                        <a:rPr lang="en-US" sz="1300" dirty="0" smtClean="0">
                          <a:latin typeface="Arial"/>
                          <a:ea typeface="Calibri"/>
                          <a:cs typeface="Times New Roman"/>
                        </a:rPr>
                        <a:t>Standard </a:t>
                      </a:r>
                      <a:r>
                        <a:rPr lang="en-US" sz="1300" dirty="0">
                          <a:latin typeface="Arial"/>
                          <a:ea typeface="Calibri"/>
                          <a:cs typeface="Times New Roman"/>
                        </a:rPr>
                        <a:t>diploma recipients.</a:t>
                      </a:r>
                      <a:endParaRPr lang="en-US" sz="1300" dirty="0">
                        <a:latin typeface="Calibri"/>
                        <a:ea typeface="Calibri"/>
                        <a:cs typeface="Times New Roman"/>
                      </a:endParaRPr>
                    </a:p>
                  </a:txBody>
                  <a:tcPr marL="60697" marR="60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3363" marR="0" lvl="0" indent="-233363" algn="just">
                        <a:lnSpc>
                          <a:spcPct val="100000"/>
                        </a:lnSpc>
                        <a:spcBef>
                          <a:spcPts val="0"/>
                        </a:spcBef>
                        <a:spcAft>
                          <a:spcPts val="0"/>
                        </a:spcAft>
                        <a:buFont typeface="Symbol"/>
                        <a:buChar char=""/>
                        <a:tabLst>
                          <a:tab pos="0" algn="l"/>
                        </a:tabLst>
                      </a:pPr>
                      <a:r>
                        <a:rPr lang="en-US" sz="1300" dirty="0">
                          <a:latin typeface="Arial" pitchFamily="34" charset="0"/>
                          <a:ea typeface="Calibri"/>
                          <a:cs typeface="Arial" pitchFamily="34" charset="0"/>
                        </a:rPr>
                        <a:t>Dropouts,</a:t>
                      </a:r>
                    </a:p>
                    <a:p>
                      <a:pPr marL="233363" marR="0" lvl="0" indent="-233363" algn="just">
                        <a:lnSpc>
                          <a:spcPct val="100000"/>
                        </a:lnSpc>
                        <a:spcBef>
                          <a:spcPts val="0"/>
                        </a:spcBef>
                        <a:spcAft>
                          <a:spcPts val="0"/>
                        </a:spcAft>
                        <a:buFont typeface="Symbol"/>
                        <a:buChar char=""/>
                        <a:tabLst>
                          <a:tab pos="0" algn="l"/>
                        </a:tabLst>
                      </a:pPr>
                      <a:r>
                        <a:rPr lang="en-US" sz="1300" dirty="0">
                          <a:latin typeface="Arial" pitchFamily="34" charset="0"/>
                          <a:ea typeface="Calibri"/>
                          <a:cs typeface="Arial" pitchFamily="34" charset="0"/>
                        </a:rPr>
                        <a:t>Certificate recipients,</a:t>
                      </a:r>
                    </a:p>
                    <a:p>
                      <a:pPr marL="233363" marR="0" lvl="0" indent="-233363">
                        <a:lnSpc>
                          <a:spcPct val="100000"/>
                        </a:lnSpc>
                        <a:spcBef>
                          <a:spcPts val="0"/>
                        </a:spcBef>
                        <a:spcAft>
                          <a:spcPts val="0"/>
                        </a:spcAft>
                        <a:buFont typeface="Symbol"/>
                        <a:buChar char=""/>
                        <a:tabLst>
                          <a:tab pos="0" algn="l"/>
                        </a:tabLst>
                      </a:pPr>
                      <a:r>
                        <a:rPr lang="en-US" sz="1300" dirty="0">
                          <a:latin typeface="Arial" pitchFamily="34" charset="0"/>
                          <a:ea typeface="Calibri"/>
                          <a:cs typeface="Arial" pitchFamily="34" charset="0"/>
                        </a:rPr>
                        <a:t>GED diploma recipients,</a:t>
                      </a:r>
                    </a:p>
                    <a:p>
                      <a:pPr marL="233363" marR="0" lvl="0" indent="-233363">
                        <a:lnSpc>
                          <a:spcPct val="100000"/>
                        </a:lnSpc>
                        <a:spcBef>
                          <a:spcPts val="0"/>
                        </a:spcBef>
                        <a:spcAft>
                          <a:spcPts val="0"/>
                        </a:spcAft>
                        <a:buFont typeface="Symbol"/>
                        <a:buChar char=""/>
                        <a:tabLst>
                          <a:tab pos="0" algn="l"/>
                        </a:tabLst>
                      </a:pPr>
                      <a:r>
                        <a:rPr lang="en-US" sz="1300" dirty="0">
                          <a:latin typeface="Arial" pitchFamily="34" charset="0"/>
                          <a:ea typeface="Calibri"/>
                          <a:cs typeface="Arial" pitchFamily="34" charset="0"/>
                        </a:rPr>
                        <a:t>Special diploma recipients, </a:t>
                      </a:r>
                    </a:p>
                    <a:p>
                      <a:pPr marL="233363" marR="0" lvl="0" indent="-233363" algn="just">
                        <a:lnSpc>
                          <a:spcPct val="100000"/>
                        </a:lnSpc>
                        <a:spcBef>
                          <a:spcPts val="0"/>
                        </a:spcBef>
                        <a:spcAft>
                          <a:spcPts val="0"/>
                        </a:spcAft>
                        <a:buFont typeface="Symbol"/>
                        <a:buChar char=""/>
                        <a:tabLst>
                          <a:tab pos="0" algn="l"/>
                        </a:tabLst>
                      </a:pPr>
                      <a:r>
                        <a:rPr lang="en-US" sz="1300" dirty="0">
                          <a:latin typeface="Arial" pitchFamily="34" charset="0"/>
                          <a:ea typeface="Calibri"/>
                          <a:cs typeface="Arial" pitchFamily="34" charset="0"/>
                        </a:rPr>
                        <a:t>Continuing </a:t>
                      </a:r>
                      <a:r>
                        <a:rPr lang="en-US" sz="1300" dirty="0" smtClean="0">
                          <a:latin typeface="Arial" pitchFamily="34" charset="0"/>
                          <a:ea typeface="Calibri"/>
                          <a:cs typeface="Arial" pitchFamily="34" charset="0"/>
                        </a:rPr>
                        <a:t>enrollees</a:t>
                      </a:r>
                      <a:r>
                        <a:rPr lang="en-US" sz="1300" baseline="0" dirty="0" smtClean="0">
                          <a:latin typeface="Arial" pitchFamily="34" charset="0"/>
                          <a:ea typeface="Calibri"/>
                          <a:cs typeface="Arial" pitchFamily="34" charset="0"/>
                        </a:rPr>
                        <a:t> </a:t>
                      </a:r>
                      <a:r>
                        <a:rPr lang="en-US" sz="1300" dirty="0" smtClean="0">
                          <a:latin typeface="Arial" pitchFamily="34" charset="0"/>
                          <a:ea typeface="Calibri"/>
                          <a:cs typeface="Arial" pitchFamily="34" charset="0"/>
                        </a:rPr>
                        <a:t>who</a:t>
                      </a:r>
                      <a:r>
                        <a:rPr lang="en-US" sz="1300" baseline="0" dirty="0" smtClean="0">
                          <a:latin typeface="Arial" pitchFamily="34" charset="0"/>
                          <a:ea typeface="Calibri"/>
                          <a:cs typeface="Arial" pitchFamily="34" charset="0"/>
                        </a:rPr>
                        <a:t> </a:t>
                      </a:r>
                      <a:r>
                        <a:rPr lang="en-US" sz="1300" dirty="0" smtClean="0">
                          <a:latin typeface="Arial" pitchFamily="34" charset="0"/>
                          <a:ea typeface="Calibri"/>
                          <a:cs typeface="Arial" pitchFamily="34" charset="0"/>
                        </a:rPr>
                        <a:t>are </a:t>
                      </a:r>
                      <a:r>
                        <a:rPr lang="en-US" sz="1300" dirty="0">
                          <a:latin typeface="Arial" pitchFamily="34" charset="0"/>
                          <a:ea typeface="Calibri"/>
                          <a:cs typeface="Arial" pitchFamily="34" charset="0"/>
                        </a:rPr>
                        <a:t>not on-time graduates, </a:t>
                      </a:r>
                    </a:p>
                    <a:p>
                      <a:pPr marL="233363" marR="0" lvl="0" indent="-233363">
                        <a:lnSpc>
                          <a:spcPct val="100000"/>
                        </a:lnSpc>
                        <a:spcBef>
                          <a:spcPts val="0"/>
                        </a:spcBef>
                        <a:spcAft>
                          <a:spcPts val="0"/>
                        </a:spcAft>
                        <a:buFont typeface="Symbol"/>
                        <a:buChar char=""/>
                        <a:tabLst>
                          <a:tab pos="0" algn="l"/>
                        </a:tabLst>
                      </a:pPr>
                      <a:r>
                        <a:rPr lang="en-US" sz="1300" u="sng" dirty="0">
                          <a:latin typeface="Arial"/>
                          <a:ea typeface="Calibri"/>
                          <a:cs typeface="Times New Roman"/>
                        </a:rPr>
                        <a:t>Transfers to adult education programs or DJJ centers who are not standard diploma recipients</a:t>
                      </a:r>
                      <a:r>
                        <a:rPr lang="en-US" sz="1300" dirty="0">
                          <a:latin typeface="Arial"/>
                          <a:ea typeface="Calibri"/>
                          <a:cs typeface="Times New Roman"/>
                        </a:rPr>
                        <a:t>.</a:t>
                      </a:r>
                      <a:endParaRPr lang="en-US" sz="1300" dirty="0">
                        <a:latin typeface="Calibri"/>
                        <a:ea typeface="Calibri"/>
                        <a:cs typeface="Times New Roman"/>
                      </a:endParaRPr>
                    </a:p>
                  </a:txBody>
                  <a:tcPr marL="60697" marR="6069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advClick="0">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610600" cy="838200"/>
          </a:xfrm>
        </p:spPr>
        <p:txBody>
          <a:bodyPr>
            <a:normAutofit fontScale="90000"/>
          </a:bodyPr>
          <a:lstStyle/>
          <a:p>
            <a:r>
              <a:rPr lang="en-US" dirty="0" smtClean="0"/>
              <a:t> </a:t>
            </a:r>
            <a:br>
              <a:rPr lang="en-US" dirty="0" smtClean="0"/>
            </a:br>
            <a:r>
              <a:rPr lang="en-US" dirty="0" smtClean="0"/>
              <a:t>Changes for High Schools</a:t>
            </a:r>
            <a:br>
              <a:rPr lang="en-US" dirty="0" smtClean="0"/>
            </a:br>
            <a:endParaRPr lang="en-US" dirty="0"/>
          </a:p>
        </p:txBody>
      </p:sp>
      <p:sp>
        <p:nvSpPr>
          <p:cNvPr id="9" name="Content Placeholder 2"/>
          <p:cNvSpPr>
            <a:spLocks noGrp="1"/>
          </p:cNvSpPr>
          <p:nvPr>
            <p:ph idx="1"/>
          </p:nvPr>
        </p:nvSpPr>
        <p:spPr>
          <a:xfrm>
            <a:off x="0" y="685800"/>
            <a:ext cx="8686800" cy="5791200"/>
          </a:xfrm>
        </p:spPr>
        <p:txBody>
          <a:bodyPr>
            <a:normAutofit fontScale="92500" lnSpcReduction="20000"/>
          </a:bodyPr>
          <a:lstStyle/>
          <a:p>
            <a:pPr marL="688975" indent="-688975">
              <a:buNone/>
            </a:pPr>
            <a:endParaRPr lang="en-US" sz="2000" dirty="0" smtClean="0"/>
          </a:p>
          <a:p>
            <a:pPr marL="688975" indent="-688975">
              <a:buNone/>
            </a:pPr>
            <a:endParaRPr lang="en-US" sz="2000" dirty="0" smtClean="0"/>
          </a:p>
          <a:p>
            <a:pPr marL="688975" indent="-688975">
              <a:buNone/>
            </a:pPr>
            <a:r>
              <a:rPr lang="en-US" sz="2600" dirty="0" smtClean="0"/>
              <a:t>Graduation Rate </a:t>
            </a:r>
          </a:p>
          <a:p>
            <a:pPr marL="688975" indent="-688975">
              <a:buNone/>
            </a:pPr>
            <a:endParaRPr lang="en-US" sz="2000" dirty="0" smtClean="0"/>
          </a:p>
          <a:p>
            <a:pPr marL="806450" indent="-342900">
              <a:buFont typeface="Wingdings" pitchFamily="2" charset="2"/>
              <a:buChar char="Ø"/>
            </a:pPr>
            <a:r>
              <a:rPr lang="en-US" sz="2000" dirty="0" smtClean="0"/>
              <a:t>The graduation rate measure (200 points) will now consist of two rates:</a:t>
            </a:r>
          </a:p>
          <a:p>
            <a:pPr marL="806450" indent="-342900">
              <a:buFont typeface="Wingdings" pitchFamily="2" charset="2"/>
              <a:buChar char="Ø"/>
            </a:pPr>
            <a:endParaRPr lang="en-US" sz="2000" dirty="0" smtClean="0"/>
          </a:p>
          <a:p>
            <a:pPr marL="1206500" lvl="1" indent="-342900">
              <a:buFont typeface="Wingdings" pitchFamily="2" charset="2"/>
              <a:buChar char="Ø"/>
            </a:pPr>
            <a:r>
              <a:rPr lang="en-US" sz="2000" dirty="0" smtClean="0"/>
              <a:t>Four-year federal uniform rate (100 points) – required under ESEA</a:t>
            </a:r>
          </a:p>
          <a:p>
            <a:pPr marL="863600" lvl="1" indent="0">
              <a:buNone/>
            </a:pPr>
            <a:endParaRPr lang="en-US" sz="2000" dirty="0" smtClean="0"/>
          </a:p>
          <a:p>
            <a:pPr marL="1206500" lvl="1" indent="-342900">
              <a:buFont typeface="Wingdings" pitchFamily="2" charset="2"/>
              <a:buChar char="Ø"/>
            </a:pPr>
            <a:r>
              <a:rPr lang="en-US" sz="2000" dirty="0" smtClean="0"/>
              <a:t>Modified five-year rate that counts special diploma recipients as graduates (100 points)</a:t>
            </a:r>
          </a:p>
          <a:p>
            <a:pPr marL="1206500" lvl="1" indent="-342900">
              <a:buFont typeface="Wingdings" pitchFamily="2" charset="2"/>
              <a:buChar char="Ø"/>
            </a:pPr>
            <a:endParaRPr lang="en-US" sz="2000" dirty="0" smtClean="0"/>
          </a:p>
          <a:p>
            <a:pPr marL="806450" indent="-342900">
              <a:buFont typeface="Wingdings" pitchFamily="2" charset="2"/>
              <a:buChar char="Ø"/>
            </a:pPr>
            <a:r>
              <a:rPr lang="en-US" sz="2000" dirty="0" smtClean="0"/>
              <a:t>Both rates will be calculated for 2010-11 as well as 2011-12 in order to calculate the annual growth/decline points.  </a:t>
            </a:r>
          </a:p>
          <a:p>
            <a:pPr marL="463550" indent="0">
              <a:buNone/>
            </a:pPr>
            <a:endParaRPr lang="en-US" sz="2000" dirty="0" smtClean="0"/>
          </a:p>
          <a:p>
            <a:pPr marL="1206500" lvl="1" indent="-342900">
              <a:buFont typeface="Wingdings" pitchFamily="2" charset="2"/>
              <a:buChar char="Ø"/>
            </a:pPr>
            <a:r>
              <a:rPr lang="en-US" sz="2000" dirty="0" smtClean="0"/>
              <a:t>The points-adjustment for annual growth/decline will be calculated separately for each rate and will be added together to determine the total points-adjustment for the combined graduation rate component.</a:t>
            </a:r>
          </a:p>
          <a:p>
            <a:pPr marL="922338" indent="-457200">
              <a:buFont typeface="Wingdings" pitchFamily="2" charset="2"/>
              <a:buChar char="Ø"/>
            </a:pPr>
            <a:endParaRPr lang="en-US" sz="2800" dirty="0" smtClean="0"/>
          </a:p>
          <a:p>
            <a:pPr marL="922338" indent="-457200">
              <a:buFont typeface="Wingdings" pitchFamily="2" charset="2"/>
              <a:buChar char="Ø"/>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14</a:t>
            </a:fld>
            <a:endParaRPr lang="en-US" dirty="0"/>
          </a:p>
        </p:txBody>
      </p:sp>
    </p:spTree>
  </p:cSld>
  <p:clrMapOvr>
    <a:masterClrMapping/>
  </p:clrMapOvr>
  <p:transition spd="med" advClick="0">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04" y="152400"/>
            <a:ext cx="8229600" cy="1143000"/>
          </a:xfrm>
        </p:spPr>
        <p:txBody>
          <a:bodyPr>
            <a:normAutofit fontScale="90000"/>
          </a:bodyPr>
          <a:lstStyle/>
          <a:p>
            <a:r>
              <a:rPr lang="en-US" dirty="0" smtClean="0"/>
              <a:t>Changes for High Schools</a:t>
            </a:r>
            <a:br>
              <a:rPr lang="en-US" dirty="0" smtClean="0"/>
            </a:br>
            <a:endParaRPr lang="en-US" dirty="0"/>
          </a:p>
        </p:txBody>
      </p:sp>
      <p:sp>
        <p:nvSpPr>
          <p:cNvPr id="9" name="Content Placeholder 2"/>
          <p:cNvSpPr>
            <a:spLocks noGrp="1"/>
          </p:cNvSpPr>
          <p:nvPr>
            <p:ph idx="1"/>
          </p:nvPr>
        </p:nvSpPr>
        <p:spPr>
          <a:xfrm>
            <a:off x="0" y="990600"/>
            <a:ext cx="9144000" cy="5638800"/>
          </a:xfrm>
        </p:spPr>
        <p:txBody>
          <a:bodyPr>
            <a:normAutofit/>
          </a:bodyPr>
          <a:lstStyle/>
          <a:p>
            <a:pPr marL="688975" indent="-688975">
              <a:spcBef>
                <a:spcPts val="400"/>
              </a:spcBef>
              <a:buNone/>
            </a:pPr>
            <a:r>
              <a:rPr lang="en-US" sz="2400" dirty="0" smtClean="0"/>
              <a:t>At-Risk </a:t>
            </a:r>
            <a:r>
              <a:rPr lang="en-US" sz="2400" dirty="0"/>
              <a:t>G</a:t>
            </a:r>
            <a:r>
              <a:rPr lang="en-US" sz="2400" dirty="0" smtClean="0"/>
              <a:t>raduation </a:t>
            </a:r>
            <a:r>
              <a:rPr lang="en-US" sz="2400" dirty="0"/>
              <a:t>R</a:t>
            </a:r>
            <a:r>
              <a:rPr lang="en-US" sz="2400" dirty="0" smtClean="0"/>
              <a:t>ate</a:t>
            </a:r>
          </a:p>
          <a:p>
            <a:pPr marL="688975" indent="-688975">
              <a:spcBef>
                <a:spcPts val="400"/>
              </a:spcBef>
              <a:buNone/>
            </a:pPr>
            <a:endParaRPr lang="en-US" sz="2000" dirty="0" smtClean="0"/>
          </a:p>
          <a:p>
            <a:pPr marL="806450" indent="-342900">
              <a:spcBef>
                <a:spcPts val="400"/>
              </a:spcBef>
              <a:buFont typeface="Wingdings" pitchFamily="2" charset="2"/>
              <a:buChar char="Ø"/>
            </a:pPr>
            <a:r>
              <a:rPr lang="en-US" sz="2000" dirty="0" smtClean="0"/>
              <a:t>Reset at 65% to accommodate the more rigorous federal uniform rate criteria.  Schools with a rate less than 65% can still meet the target by showing annual improvement.</a:t>
            </a:r>
          </a:p>
          <a:p>
            <a:pPr marL="806450" indent="-342900">
              <a:spcBef>
                <a:spcPts val="400"/>
              </a:spcBef>
              <a:buFont typeface="Wingdings" pitchFamily="2" charset="2"/>
              <a:buChar char="Ø"/>
            </a:pPr>
            <a:endParaRPr lang="en-US" sz="2000" dirty="0" smtClean="0"/>
          </a:p>
          <a:p>
            <a:pPr marL="806450" indent="-342900">
              <a:spcBef>
                <a:spcPts val="400"/>
              </a:spcBef>
              <a:buFont typeface="Wingdings" pitchFamily="2" charset="2"/>
              <a:buChar char="Ø"/>
            </a:pPr>
            <a:r>
              <a:rPr lang="en-US" sz="2000" dirty="0" smtClean="0"/>
              <a:t>The 65% at-risk target is measured using the four-year federal rate component </a:t>
            </a:r>
            <a:r>
              <a:rPr lang="en-US" sz="2000" u="sng" dirty="0" smtClean="0"/>
              <a:t>only.</a:t>
            </a:r>
            <a:r>
              <a:rPr lang="en-US" sz="2000" dirty="0" smtClean="0"/>
              <a:t>  </a:t>
            </a:r>
          </a:p>
          <a:p>
            <a:pPr marL="806450" indent="-342900">
              <a:spcBef>
                <a:spcPts val="400"/>
              </a:spcBef>
              <a:buFont typeface="Wingdings" pitchFamily="2" charset="2"/>
              <a:buChar char="Ø"/>
            </a:pPr>
            <a:endParaRPr lang="en-US" sz="2000" dirty="0"/>
          </a:p>
          <a:p>
            <a:pPr marL="806450" indent="-342900">
              <a:spcBef>
                <a:spcPts val="400"/>
              </a:spcBef>
              <a:buFont typeface="Wingdings" pitchFamily="2" charset="2"/>
              <a:buChar char="Ø"/>
            </a:pPr>
            <a:r>
              <a:rPr lang="en-US" sz="2000" dirty="0" smtClean="0"/>
              <a:t>At-risk graduation rate measure (100 points)</a:t>
            </a:r>
          </a:p>
          <a:p>
            <a:pPr marL="806450" indent="-342900">
              <a:spcBef>
                <a:spcPts val="400"/>
              </a:spcBef>
              <a:buFont typeface="Wingdings" pitchFamily="2" charset="2"/>
              <a:buChar char="Ø"/>
            </a:pPr>
            <a:endParaRPr lang="en-US" sz="2000" dirty="0" smtClean="0"/>
          </a:p>
          <a:p>
            <a:pPr marL="806450" indent="-342900">
              <a:spcBef>
                <a:spcPts val="400"/>
              </a:spcBef>
              <a:buFont typeface="Wingdings" pitchFamily="2" charset="2"/>
              <a:buChar char="Ø"/>
            </a:pPr>
            <a:r>
              <a:rPr lang="en-US" sz="2000" dirty="0" smtClean="0"/>
              <a:t>The at-risk graduation rate measure will consist of the same two rate components as for the overall graduation rate measure (50 points  for the 4-year rate; 50 points for the modified 5-year rate).</a:t>
            </a:r>
          </a:p>
          <a:p>
            <a:pPr marL="1150938" lvl="1" indent="-285750">
              <a:buFont typeface="Wingdings" pitchFamily="2" charset="2"/>
              <a:buChar char="Ø"/>
            </a:pPr>
            <a:endParaRPr lang="en-US" sz="2000" dirty="0" smtClean="0"/>
          </a:p>
          <a:p>
            <a:pPr marL="922338" indent="-457200">
              <a:buFont typeface="Wingdings" pitchFamily="2" charset="2"/>
              <a:buChar char="Ø"/>
            </a:pPr>
            <a:endParaRPr lang="en-US" sz="2800" dirty="0" smtClean="0"/>
          </a:p>
          <a:p>
            <a:pPr marL="681038" indent="-215900">
              <a:buNone/>
            </a:pPr>
            <a:endParaRPr lang="en-US" sz="2800" dirty="0" smtClean="0"/>
          </a:p>
          <a:p>
            <a:pPr>
              <a:buNone/>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15</a:t>
            </a:fld>
            <a:endParaRPr lang="en-US" dirty="0"/>
          </a:p>
        </p:txBody>
      </p:sp>
    </p:spTree>
  </p:cSld>
  <p:clrMapOvr>
    <a:masterClrMapping/>
  </p:clrMapOvr>
  <p:transition spd="med" advClick="0">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Changes for 2012-2013</a:t>
            </a:r>
            <a:endParaRPr lang="en-US" dirty="0"/>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16</a:t>
            </a:fld>
            <a:endParaRPr lang="en-US" dirty="0"/>
          </a:p>
        </p:txBody>
      </p:sp>
    </p:spTree>
  </p:cSld>
  <p:clrMapOvr>
    <a:masterClrMapping/>
  </p:clrMapOvr>
  <p:transition spd="med" advClick="0">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School Grades Changes for 2013</a:t>
            </a:r>
            <a:endParaRPr lang="en-US" dirty="0"/>
          </a:p>
        </p:txBody>
      </p:sp>
      <p:sp>
        <p:nvSpPr>
          <p:cNvPr id="3" name="Content Placeholder 2"/>
          <p:cNvSpPr>
            <a:spLocks noGrp="1"/>
          </p:cNvSpPr>
          <p:nvPr>
            <p:ph idx="1"/>
          </p:nvPr>
        </p:nvSpPr>
        <p:spPr>
          <a:xfrm>
            <a:off x="304800" y="990600"/>
            <a:ext cx="8610600" cy="5181600"/>
          </a:xfrm>
        </p:spPr>
        <p:txBody>
          <a:bodyPr>
            <a:normAutofit/>
          </a:bodyPr>
          <a:lstStyle/>
          <a:p>
            <a:pPr>
              <a:buFont typeface="Wingdings" pitchFamily="2" charset="2"/>
              <a:buChar char="Ø"/>
            </a:pPr>
            <a:r>
              <a:rPr lang="en-US" sz="2000" dirty="0" smtClean="0"/>
              <a:t>FCAT Writing Standard</a:t>
            </a:r>
          </a:p>
          <a:p>
            <a:pPr>
              <a:buFont typeface="Wingdings" pitchFamily="2" charset="2"/>
              <a:buChar char="Ø"/>
            </a:pPr>
            <a:endParaRPr lang="en-US" sz="2000" dirty="0" smtClean="0"/>
          </a:p>
          <a:p>
            <a:pPr lvl="1">
              <a:buFont typeface="Wingdings" pitchFamily="2" charset="2"/>
              <a:buChar char="Ø"/>
            </a:pPr>
            <a:r>
              <a:rPr lang="en-US" sz="2000" dirty="0" smtClean="0"/>
              <a:t>State Board review in October 2012</a:t>
            </a:r>
          </a:p>
          <a:p>
            <a:pPr marL="393192" lvl="1" indent="0">
              <a:buNone/>
            </a:pPr>
            <a:endParaRPr lang="en-US" sz="2000" dirty="0" smtClean="0"/>
          </a:p>
          <a:p>
            <a:pPr>
              <a:buFont typeface="Wingdings" pitchFamily="2" charset="2"/>
              <a:buChar char="Ø"/>
            </a:pPr>
            <a:r>
              <a:rPr lang="en-US" sz="2000" dirty="0" smtClean="0"/>
              <a:t>Scores credited back from students at alternative schools</a:t>
            </a:r>
          </a:p>
          <a:p>
            <a:pPr lvl="1">
              <a:buFont typeface="Wingdings" pitchFamily="2" charset="2"/>
              <a:buChar char="Ø"/>
            </a:pPr>
            <a:r>
              <a:rPr lang="en-US" sz="2000" dirty="0" smtClean="0"/>
              <a:t>State Board review in October 2012</a:t>
            </a:r>
          </a:p>
          <a:p>
            <a:pPr lvl="1">
              <a:buFont typeface="Wingdings" pitchFamily="2" charset="2"/>
              <a:buChar char="Ø"/>
            </a:pPr>
            <a:endParaRPr lang="en-US" sz="2000" dirty="0" smtClean="0"/>
          </a:p>
          <a:p>
            <a:pPr>
              <a:buFont typeface="Wingdings" pitchFamily="2" charset="2"/>
              <a:buChar char="Ø"/>
            </a:pPr>
            <a:r>
              <a:rPr lang="en-US" sz="2000" dirty="0" smtClean="0"/>
              <a:t>Reading performance threshold (25%) begins.</a:t>
            </a:r>
          </a:p>
          <a:p>
            <a:pPr>
              <a:buFont typeface="Wingdings" pitchFamily="2" charset="2"/>
              <a:buChar char="Ø"/>
            </a:pPr>
            <a:endParaRPr lang="en-US" sz="2000" dirty="0" smtClean="0"/>
          </a:p>
          <a:p>
            <a:pPr>
              <a:buFont typeface="Wingdings" pitchFamily="2" charset="2"/>
              <a:buChar char="Ø"/>
            </a:pPr>
            <a:r>
              <a:rPr lang="en-US" sz="2000" dirty="0" smtClean="0"/>
              <a:t>One-letter-grade drop limit expires (unless renewed by the State Board).</a:t>
            </a:r>
          </a:p>
          <a:p>
            <a:pPr>
              <a:buFont typeface="Wingdings" pitchFamily="2" charset="2"/>
              <a:buChar char="Ø"/>
            </a:pPr>
            <a:endParaRPr lang="en-US" sz="2000" dirty="0" smtClean="0"/>
          </a:p>
          <a:p>
            <a:pPr>
              <a:buFont typeface="Wingdings" pitchFamily="2" charset="2"/>
              <a:buChar char="Ø"/>
            </a:pPr>
            <a:r>
              <a:rPr lang="en-US" sz="2000" dirty="0" smtClean="0"/>
              <a:t>Adequate progress requirement for the Low 25% in reading and math resumes.</a:t>
            </a:r>
          </a:p>
          <a:p>
            <a:pPr>
              <a:buFont typeface="Wingdings" pitchFamily="2" charset="2"/>
              <a:buChar char="Ø"/>
            </a:pPr>
            <a:endParaRPr lang="en-US" sz="2000" dirty="0" smtClean="0"/>
          </a:p>
          <a:p>
            <a:endParaRPr lang="en-US" sz="2400" dirty="0" smtClean="0"/>
          </a:p>
          <a:p>
            <a:endParaRPr lang="en-US" dirty="0"/>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17</a:t>
            </a:fld>
            <a:endParaRPr lang="en-US" dirty="0"/>
          </a:p>
        </p:txBody>
      </p:sp>
    </p:spTree>
  </p:cSld>
  <p:clrMapOvr>
    <a:masterClrMapping/>
  </p:clrMapOvr>
  <p:transition spd="med" advClick="0">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School Grades Changes for 2013</a:t>
            </a:r>
            <a:endParaRPr lang="en-US" dirty="0"/>
          </a:p>
        </p:txBody>
      </p:sp>
      <p:sp>
        <p:nvSpPr>
          <p:cNvPr id="3" name="Content Placeholder 2"/>
          <p:cNvSpPr>
            <a:spLocks noGrp="1"/>
          </p:cNvSpPr>
          <p:nvPr>
            <p:ph idx="1"/>
          </p:nvPr>
        </p:nvSpPr>
        <p:spPr>
          <a:xfrm>
            <a:off x="304800" y="990600"/>
            <a:ext cx="8610600" cy="5334000"/>
          </a:xfrm>
        </p:spPr>
        <p:txBody>
          <a:bodyPr>
            <a:normAutofit fontScale="92500" lnSpcReduction="20000"/>
          </a:bodyPr>
          <a:lstStyle/>
          <a:p>
            <a:pPr>
              <a:buFont typeface="Wingdings" pitchFamily="2" charset="2"/>
              <a:buChar char="Ø"/>
            </a:pPr>
            <a:r>
              <a:rPr lang="en-US" sz="2000" dirty="0" smtClean="0"/>
              <a:t>New assessments (EOCs) and achievement levels – Biology, Geometry</a:t>
            </a:r>
          </a:p>
          <a:p>
            <a:pPr>
              <a:buFont typeface="Wingdings" pitchFamily="2" charset="2"/>
              <a:buChar char="Ø"/>
            </a:pPr>
            <a:endParaRPr lang="en-US" sz="2000" dirty="0" smtClean="0"/>
          </a:p>
          <a:p>
            <a:pPr>
              <a:buFont typeface="Wingdings" pitchFamily="2" charset="2"/>
              <a:buChar char="Ø"/>
            </a:pPr>
            <a:r>
              <a:rPr lang="en-US" sz="2000" dirty="0" smtClean="0"/>
              <a:t>Additional EOCs and Industry Certifications are included in middle school acceleration.</a:t>
            </a:r>
          </a:p>
          <a:p>
            <a:pPr>
              <a:buFont typeface="Wingdings" pitchFamily="2" charset="2"/>
              <a:buChar char="Ø"/>
            </a:pPr>
            <a:endParaRPr lang="en-US" sz="2000" dirty="0" smtClean="0"/>
          </a:p>
          <a:p>
            <a:pPr>
              <a:buFont typeface="Wingdings" pitchFamily="2" charset="2"/>
              <a:buChar char="Ø"/>
            </a:pPr>
            <a:r>
              <a:rPr lang="en-US" sz="2000" dirty="0" smtClean="0"/>
              <a:t>Geometry and Biology EOCs are included in math and science performance measures.</a:t>
            </a:r>
          </a:p>
          <a:p>
            <a:pPr>
              <a:buFont typeface="Wingdings" pitchFamily="2" charset="2"/>
              <a:buChar char="Ø"/>
            </a:pPr>
            <a:endParaRPr lang="en-US" sz="2000" dirty="0" smtClean="0"/>
          </a:p>
          <a:p>
            <a:pPr lvl="1">
              <a:buFont typeface="Wingdings" pitchFamily="2" charset="2"/>
              <a:buChar char="Ø"/>
            </a:pPr>
            <a:r>
              <a:rPr lang="en-US" sz="2000" dirty="0" smtClean="0"/>
              <a:t>Biology provides points for science for high schools.</a:t>
            </a:r>
          </a:p>
          <a:p>
            <a:pPr lvl="1">
              <a:buFont typeface="Wingdings" pitchFamily="2" charset="2"/>
              <a:buChar char="Ø"/>
            </a:pPr>
            <a:endParaRPr lang="en-US" sz="2000" dirty="0" smtClean="0"/>
          </a:p>
          <a:p>
            <a:pPr>
              <a:buFont typeface="Wingdings" pitchFamily="2" charset="2"/>
              <a:buChar char="Ø"/>
            </a:pPr>
            <a:r>
              <a:rPr lang="en-US" sz="2000" dirty="0" smtClean="0"/>
              <a:t>Geometry is included in learning gains calculations for math.</a:t>
            </a:r>
          </a:p>
          <a:p>
            <a:pPr>
              <a:buFont typeface="Wingdings" pitchFamily="2" charset="2"/>
              <a:buChar char="Ø"/>
            </a:pPr>
            <a:endParaRPr lang="en-US" sz="2000" dirty="0" smtClean="0"/>
          </a:p>
          <a:p>
            <a:pPr>
              <a:buFont typeface="Wingdings" pitchFamily="2" charset="2"/>
              <a:buChar char="Ø"/>
            </a:pPr>
            <a:r>
              <a:rPr lang="en-US" sz="2000" dirty="0" smtClean="0"/>
              <a:t>Algebra 1 is included in determining Low 25% group for math.</a:t>
            </a:r>
          </a:p>
          <a:p>
            <a:pPr>
              <a:buFont typeface="Wingdings" pitchFamily="2" charset="2"/>
              <a:buChar char="Ø"/>
            </a:pPr>
            <a:endParaRPr lang="en-US" sz="2000" dirty="0" smtClean="0"/>
          </a:p>
          <a:p>
            <a:pPr>
              <a:buFont typeface="Wingdings" pitchFamily="2" charset="2"/>
              <a:buChar char="Ø"/>
            </a:pPr>
            <a:r>
              <a:rPr lang="en-US" sz="2000" dirty="0" smtClean="0">
                <a:solidFill>
                  <a:srgbClr val="FF0000"/>
                </a:solidFill>
              </a:rPr>
              <a:t>Increased grade scale values for high schools in 2013 (points for an A, for a B, etc.)?  Contingent on HS grades for 2012 – whether 75% make A’s or B’s.</a:t>
            </a:r>
          </a:p>
          <a:p>
            <a:pPr>
              <a:buFont typeface="Wingdings" pitchFamily="2" charset="2"/>
              <a:buChar char="Ø"/>
            </a:pPr>
            <a:endParaRPr lang="en-US" sz="2000" dirty="0" smtClean="0"/>
          </a:p>
          <a:p>
            <a:pPr>
              <a:buFont typeface="Wingdings" pitchFamily="2" charset="2"/>
              <a:buChar char="Ø"/>
            </a:pPr>
            <a:endParaRPr lang="en-US" sz="2000" dirty="0" smtClean="0"/>
          </a:p>
          <a:p>
            <a:endParaRPr lang="en-US" sz="2400" dirty="0" smtClean="0"/>
          </a:p>
          <a:p>
            <a:endParaRPr lang="en-US" dirty="0"/>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18</a:t>
            </a:fld>
            <a:endParaRPr lang="en-US" dirty="0"/>
          </a:p>
        </p:txBody>
      </p:sp>
    </p:spTree>
    <p:extLst>
      <p:ext uri="{BB962C8B-B14F-4D97-AF65-F5344CB8AC3E}">
        <p14:creationId xmlns:p14="http://schemas.microsoft.com/office/powerpoint/2010/main" val="35852189"/>
      </p:ext>
    </p:extLst>
  </p:cSld>
  <p:clrMapOvr>
    <a:masterClrMapping/>
  </p:clrMapOvr>
  <p:transition spd="med" advClick="0">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z="3600" dirty="0" smtClean="0">
                <a:latin typeface="Calibri" pitchFamily="34" charset="0"/>
              </a:rPr>
              <a:t>Data Processes</a:t>
            </a:r>
          </a:p>
        </p:txBody>
      </p:sp>
      <p:sp>
        <p:nvSpPr>
          <p:cNvPr id="47107" name="Rectangle 3"/>
          <p:cNvSpPr>
            <a:spLocks noGrp="1" noChangeArrowheads="1"/>
          </p:cNvSpPr>
          <p:nvPr>
            <p:ph idx="1"/>
          </p:nvPr>
        </p:nvSpPr>
        <p:spPr>
          <a:xfrm>
            <a:off x="381000" y="1371600"/>
            <a:ext cx="7924800" cy="4800600"/>
          </a:xfrm>
        </p:spPr>
        <p:txBody>
          <a:bodyPr>
            <a:normAutofit/>
          </a:bodyPr>
          <a:lstStyle/>
          <a:p>
            <a:pPr marL="0" indent="0">
              <a:lnSpc>
                <a:spcPct val="80000"/>
              </a:lnSpc>
              <a:buNone/>
            </a:pPr>
            <a:r>
              <a:rPr lang="en-US" sz="1800" u="sng" dirty="0" smtClean="0">
                <a:latin typeface="+mj-lt"/>
              </a:rPr>
              <a:t>DOE Database Submission for High School Grades</a:t>
            </a:r>
            <a:r>
              <a:rPr lang="en-US" sz="1800" dirty="0" smtClean="0">
                <a:latin typeface="+mj-lt"/>
              </a:rPr>
              <a:t>: </a:t>
            </a:r>
          </a:p>
          <a:p>
            <a:pPr marL="285750" indent="-285750">
              <a:lnSpc>
                <a:spcPct val="80000"/>
              </a:lnSpc>
              <a:buFont typeface="Wingdings" pitchFamily="2" charset="2"/>
              <a:buChar char="Ø"/>
            </a:pPr>
            <a:endParaRPr lang="en-US" sz="1800" b="1" dirty="0" smtClean="0">
              <a:latin typeface="+mj-lt"/>
            </a:endParaRPr>
          </a:p>
          <a:p>
            <a:pPr marL="0" indent="0">
              <a:lnSpc>
                <a:spcPct val="80000"/>
              </a:lnSpc>
              <a:buNone/>
            </a:pPr>
            <a:r>
              <a:rPr lang="en-US" sz="1800" dirty="0" smtClean="0">
                <a:latin typeface="+mj-lt"/>
              </a:rPr>
              <a:t>Includes:</a:t>
            </a:r>
          </a:p>
          <a:p>
            <a:pPr marL="285750" indent="-285750">
              <a:lnSpc>
                <a:spcPct val="80000"/>
              </a:lnSpc>
              <a:buFont typeface="Wingdings" pitchFamily="2" charset="2"/>
              <a:buChar char="Ø"/>
            </a:pPr>
            <a:endParaRPr lang="en-US" sz="1800" dirty="0" smtClean="0">
              <a:latin typeface="+mj-lt"/>
            </a:endParaRPr>
          </a:p>
          <a:p>
            <a:pPr marL="285750" indent="-285750">
              <a:lnSpc>
                <a:spcPct val="80000"/>
              </a:lnSpc>
              <a:buFont typeface="Wingdings" pitchFamily="2" charset="2"/>
              <a:buChar char="Ø"/>
            </a:pPr>
            <a:r>
              <a:rPr lang="en-US" sz="1800" dirty="0" smtClean="0">
                <a:latin typeface="+mj-lt"/>
              </a:rPr>
              <a:t>Student Course Transcript data (Survey 5)*</a:t>
            </a:r>
          </a:p>
          <a:p>
            <a:pPr marL="285750" indent="-285750">
              <a:lnSpc>
                <a:spcPct val="80000"/>
              </a:lnSpc>
              <a:buFont typeface="Wingdings" pitchFamily="2" charset="2"/>
              <a:buChar char="Ø"/>
            </a:pPr>
            <a:endParaRPr lang="en-US" sz="1800" dirty="0" smtClean="0">
              <a:latin typeface="+mj-lt"/>
            </a:endParaRPr>
          </a:p>
          <a:p>
            <a:pPr marL="685800" lvl="1" indent="-285750">
              <a:lnSpc>
                <a:spcPct val="80000"/>
              </a:lnSpc>
              <a:buFont typeface="Wingdings" pitchFamily="2" charset="2"/>
              <a:buChar char="Ø"/>
            </a:pPr>
            <a:r>
              <a:rPr lang="en-US" sz="1800" dirty="0" smtClean="0">
                <a:latin typeface="+mj-lt"/>
              </a:rPr>
              <a:t>Dual Enrollment data</a:t>
            </a:r>
          </a:p>
          <a:p>
            <a:pPr marL="685800" lvl="1" indent="-285750">
              <a:lnSpc>
                <a:spcPct val="80000"/>
              </a:lnSpc>
              <a:buFont typeface="Wingdings" pitchFamily="2" charset="2"/>
              <a:buChar char="Ø"/>
            </a:pPr>
            <a:endParaRPr lang="en-US" sz="1800" dirty="0" smtClean="0">
              <a:latin typeface="+mj-lt"/>
            </a:endParaRPr>
          </a:p>
          <a:p>
            <a:pPr marL="285750" indent="-285750">
              <a:lnSpc>
                <a:spcPct val="80000"/>
              </a:lnSpc>
              <a:buFont typeface="Wingdings" pitchFamily="2" charset="2"/>
              <a:buChar char="Ø"/>
            </a:pPr>
            <a:r>
              <a:rPr lang="en-US" sz="1800" dirty="0" smtClean="0">
                <a:latin typeface="+mj-lt"/>
              </a:rPr>
              <a:t>Student Assessment records (Survey 5)*</a:t>
            </a:r>
          </a:p>
          <a:p>
            <a:pPr marL="685800" lvl="1" indent="-285750">
              <a:lnSpc>
                <a:spcPct val="80000"/>
              </a:lnSpc>
              <a:buFont typeface="Wingdings" pitchFamily="2" charset="2"/>
              <a:buChar char="Ø"/>
            </a:pPr>
            <a:r>
              <a:rPr lang="en-US" sz="1800" dirty="0" smtClean="0">
                <a:latin typeface="+mj-lt"/>
              </a:rPr>
              <a:t>AICE, AP, and IB data</a:t>
            </a:r>
          </a:p>
          <a:p>
            <a:pPr marL="400050" lvl="1" indent="0">
              <a:lnSpc>
                <a:spcPct val="80000"/>
              </a:lnSpc>
              <a:buNone/>
            </a:pPr>
            <a:endParaRPr lang="en-US" sz="1800" dirty="0" smtClean="0">
              <a:latin typeface="+mj-lt"/>
            </a:endParaRPr>
          </a:p>
          <a:p>
            <a:pPr marL="285750" indent="-285750">
              <a:lnSpc>
                <a:spcPct val="80000"/>
              </a:lnSpc>
              <a:buFont typeface="Wingdings" pitchFamily="2" charset="2"/>
              <a:buChar char="Ø"/>
            </a:pPr>
            <a:r>
              <a:rPr lang="en-US" sz="1800" dirty="0" smtClean="0">
                <a:latin typeface="+mj-lt"/>
              </a:rPr>
              <a:t>Career and Technical Education Student Course Schedule (Survey 5)*</a:t>
            </a:r>
          </a:p>
          <a:p>
            <a:pPr marL="285750" indent="-285750">
              <a:lnSpc>
                <a:spcPct val="80000"/>
              </a:lnSpc>
              <a:buFont typeface="Wingdings" pitchFamily="2" charset="2"/>
              <a:buChar char="Ø"/>
            </a:pPr>
            <a:endParaRPr lang="en-US" sz="1800" dirty="0" smtClean="0">
              <a:latin typeface="+mj-lt"/>
            </a:endParaRPr>
          </a:p>
          <a:p>
            <a:pPr marL="685800" lvl="1" indent="-285750">
              <a:lnSpc>
                <a:spcPct val="80000"/>
              </a:lnSpc>
              <a:buFont typeface="Wingdings" pitchFamily="2" charset="2"/>
              <a:buChar char="Ø"/>
            </a:pPr>
            <a:r>
              <a:rPr lang="en-US" sz="1800" dirty="0" smtClean="0">
                <a:latin typeface="+mj-lt"/>
              </a:rPr>
              <a:t>Industry Certification Outcomes</a:t>
            </a:r>
          </a:p>
          <a:p>
            <a:pPr marL="685800" lvl="1" indent="-285750">
              <a:lnSpc>
                <a:spcPct val="80000"/>
              </a:lnSpc>
              <a:buFont typeface="Wingdings" pitchFamily="2" charset="2"/>
              <a:buChar char="Ø"/>
            </a:pPr>
            <a:endParaRPr lang="en-US" sz="1800" dirty="0" smtClean="0">
              <a:latin typeface="+mj-lt"/>
            </a:endParaRPr>
          </a:p>
          <a:p>
            <a:pPr marL="685800" lvl="1" indent="-285750">
              <a:lnSpc>
                <a:spcPct val="80000"/>
              </a:lnSpc>
              <a:buFont typeface="Wingdings" pitchFamily="2" charset="2"/>
              <a:buChar char="Ø"/>
            </a:pPr>
            <a:r>
              <a:rPr lang="en-US" sz="1800" b="1" dirty="0" smtClean="0">
                <a:solidFill>
                  <a:srgbClr val="FF0000"/>
                </a:solidFill>
                <a:latin typeface="+mj-lt"/>
              </a:rPr>
              <a:t>Submission deadline for HS grades = October 12, 2012</a:t>
            </a:r>
          </a:p>
        </p:txBody>
      </p:sp>
      <p:sp>
        <p:nvSpPr>
          <p:cNvPr id="47108" name="Text Box 4"/>
          <p:cNvSpPr txBox="1">
            <a:spLocks noChangeArrowheads="1"/>
          </p:cNvSpPr>
          <p:nvPr/>
        </p:nvSpPr>
        <p:spPr bwMode="auto">
          <a:xfrm>
            <a:off x="8305800" y="6172200"/>
            <a:ext cx="533400" cy="307777"/>
          </a:xfrm>
          <a:prstGeom prst="rect">
            <a:avLst/>
          </a:prstGeom>
          <a:noFill/>
          <a:ln w="9525">
            <a:noFill/>
            <a:miter lim="800000"/>
            <a:headEnd/>
            <a:tailEnd/>
          </a:ln>
        </p:spPr>
        <p:txBody>
          <a:bodyPr>
            <a:spAutoFit/>
          </a:bodyPr>
          <a:lstStyle/>
          <a:p>
            <a:pPr>
              <a:spcBef>
                <a:spcPct val="50000"/>
              </a:spcBef>
            </a:pPr>
            <a:r>
              <a:rPr lang="en-US" sz="1400" dirty="0" smtClean="0"/>
              <a:t>88</a:t>
            </a:r>
            <a:endParaRPr lang="en-US" sz="1400" dirty="0"/>
          </a:p>
        </p:txBody>
      </p:sp>
    </p:spTree>
  </p:cSld>
  <p:clrMapOvr>
    <a:masterClrMapping/>
  </p:clrMapOvr>
  <p:transition spd="med" advClick="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State Board Adoption of School Grades Changes for 2012</a:t>
            </a:r>
            <a:endParaRPr lang="en-US" sz="3600" dirty="0"/>
          </a:p>
        </p:txBody>
      </p:sp>
      <p:sp>
        <p:nvSpPr>
          <p:cNvPr id="3" name="Content Placeholder 2"/>
          <p:cNvSpPr>
            <a:spLocks noGrp="1"/>
          </p:cNvSpPr>
          <p:nvPr>
            <p:ph idx="1"/>
          </p:nvPr>
        </p:nvSpPr>
        <p:spPr>
          <a:xfrm>
            <a:off x="228600" y="1600200"/>
            <a:ext cx="8686800" cy="4506913"/>
          </a:xfrm>
        </p:spPr>
        <p:txBody>
          <a:bodyPr>
            <a:normAutofit fontScale="92500"/>
          </a:bodyPr>
          <a:lstStyle/>
          <a:p>
            <a:pPr>
              <a:buFont typeface="Wingdings" pitchFamily="2" charset="2"/>
              <a:buChar char="Ø"/>
            </a:pPr>
            <a:r>
              <a:rPr lang="en-US" sz="2400" dirty="0" smtClean="0"/>
              <a:t>On February 28, 2012, the State Board of Education considered extensive changes to the school grades rule.</a:t>
            </a:r>
          </a:p>
          <a:p>
            <a:pPr lvl="1">
              <a:buFont typeface="Wingdings" pitchFamily="2" charset="2"/>
              <a:buChar char="Ø"/>
            </a:pPr>
            <a:r>
              <a:rPr lang="en-US" sz="2000" dirty="0" smtClean="0"/>
              <a:t>On that date, the Board also established a task force to make recommendations on implementing inclusion of students with disabilities, English Language Learners, and students with disabilities at ESE center schools. </a:t>
            </a:r>
          </a:p>
          <a:p>
            <a:pPr>
              <a:buFont typeface="Wingdings" pitchFamily="2" charset="2"/>
              <a:buChar char="Ø"/>
            </a:pPr>
            <a:r>
              <a:rPr lang="en-US" sz="2400" dirty="0" smtClean="0"/>
              <a:t>The Board met again on May 10, 2012, and adopted additional changes to the school grades rule based on the task force’s recommendations.</a:t>
            </a:r>
          </a:p>
          <a:p>
            <a:pPr>
              <a:buFont typeface="Wingdings" pitchFamily="2" charset="2"/>
              <a:buChar char="Ø"/>
            </a:pPr>
            <a:r>
              <a:rPr lang="en-US" sz="2400" dirty="0" smtClean="0"/>
              <a:t>The Board met once again in an emergency session on May 15, 2012, to address the FCAT Writing criterion.  A 90-day emergency rule was adopted for the writing change (expires 90 days after it goes into effect).</a:t>
            </a:r>
          </a:p>
          <a:p>
            <a:endParaRPr lang="en-US" dirty="0"/>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2</a:t>
            </a:fld>
            <a:endParaRPr lang="en-US" dirty="0"/>
          </a:p>
        </p:txBody>
      </p:sp>
    </p:spTree>
  </p:cSld>
  <p:clrMapOvr>
    <a:masterClrMapping/>
  </p:clrMapOvr>
  <p:transition spd="med" advClick="0">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High School Grades</a:t>
            </a:r>
            <a:br>
              <a:rPr lang="en-US" dirty="0" smtClean="0"/>
            </a:br>
            <a:r>
              <a:rPr lang="en-US" dirty="0" smtClean="0"/>
              <a:t>Non-FCAT Components </a:t>
            </a:r>
            <a:endParaRPr lang="en-US" dirty="0"/>
          </a:p>
        </p:txBody>
      </p:sp>
      <p:sp>
        <p:nvSpPr>
          <p:cNvPr id="48130" name="Content Placeholder 2"/>
          <p:cNvSpPr>
            <a:spLocks noGrp="1"/>
          </p:cNvSpPr>
          <p:nvPr>
            <p:ph type="subTitle" idx="1"/>
          </p:nvPr>
        </p:nvSpPr>
        <p:spPr/>
        <p:txBody>
          <a:bodyPr/>
          <a:lstStyle/>
          <a:p>
            <a:pPr>
              <a:buFont typeface="Wingdings" pitchFamily="2" charset="2"/>
              <a:buChar char="§"/>
            </a:pPr>
            <a:endParaRPr lang="en-US" sz="2100" dirty="0" smtClean="0">
              <a:latin typeface="Calibri" pitchFamily="34" charset="0"/>
            </a:endParaRPr>
          </a:p>
          <a:p>
            <a:pPr>
              <a:buFontTx/>
              <a:buNone/>
            </a:pPr>
            <a:r>
              <a:rPr lang="en-US" sz="2000" dirty="0" smtClean="0"/>
              <a:t> 	</a:t>
            </a:r>
            <a:endParaRPr lang="en-US" sz="2000" i="1" dirty="0" smtClean="0">
              <a:latin typeface="Impact" pitchFamily="34" charset="0"/>
            </a:endParaRPr>
          </a:p>
          <a:p>
            <a:pPr>
              <a:buFont typeface="Wingdings" pitchFamily="2" charset="2"/>
              <a:buNone/>
            </a:pPr>
            <a:endParaRPr lang="en-US" sz="2000" dirty="0" smtClean="0">
              <a:solidFill>
                <a:srgbClr val="FF0000"/>
              </a:solidFill>
            </a:endParaRPr>
          </a:p>
        </p:txBody>
      </p:sp>
      <p:sp>
        <p:nvSpPr>
          <p:cNvPr id="4" name="Slide Number Placeholder 3"/>
          <p:cNvSpPr txBox="1">
            <a:spLocks noGrp="1"/>
          </p:cNvSpPr>
          <p:nvPr/>
        </p:nvSpPr>
        <p:spPr bwMode="auto">
          <a:xfrm>
            <a:off x="6770688" y="6477000"/>
            <a:ext cx="2133600" cy="476250"/>
          </a:xfrm>
          <a:prstGeom prst="rect">
            <a:avLst/>
          </a:prstGeom>
          <a:noFill/>
          <a:ln>
            <a:miter lim="800000"/>
            <a:headEnd/>
            <a:tailEnd/>
          </a:ln>
        </p:spPr>
        <p:txBody>
          <a:bodyPr/>
          <a:lstStyle/>
          <a:p>
            <a:pPr algn="r">
              <a:defRPr/>
            </a:pPr>
            <a:fld id="{AA5699BA-1DF7-4B65-8687-8184B60F9346}" type="slidenum">
              <a:rPr lang="en-US" sz="1400">
                <a:solidFill>
                  <a:schemeClr val="bg1">
                    <a:lumMod val="65000"/>
                  </a:schemeClr>
                </a:solidFill>
                <a:latin typeface="+mn-lt"/>
              </a:rPr>
              <a:pPr algn="r">
                <a:defRPr/>
              </a:pPr>
              <a:t>20</a:t>
            </a:fld>
            <a:endParaRPr lang="en-US" sz="1400" dirty="0">
              <a:solidFill>
                <a:schemeClr val="bg1">
                  <a:lumMod val="65000"/>
                </a:schemeClr>
              </a:solidFill>
              <a:latin typeface="+mn-lt"/>
            </a:endParaRPr>
          </a:p>
        </p:txBody>
      </p:sp>
    </p:spTree>
    <p:extLst>
      <p:ext uri="{BB962C8B-B14F-4D97-AF65-F5344CB8AC3E}">
        <p14:creationId xmlns:p14="http://schemas.microsoft.com/office/powerpoint/2010/main" val="3613595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304800" y="228600"/>
            <a:ext cx="8229600" cy="1143000"/>
          </a:xfrm>
        </p:spPr>
        <p:txBody>
          <a:bodyPr>
            <a:normAutofit fontScale="90000"/>
          </a:bodyPr>
          <a:lstStyle/>
          <a:p>
            <a:r>
              <a:rPr lang="en-US" sz="3200" dirty="0" smtClean="0"/>
              <a:t>Summary, High School Grades </a:t>
            </a:r>
            <a:br>
              <a:rPr lang="en-US" sz="3200" dirty="0" smtClean="0"/>
            </a:br>
            <a:r>
              <a:rPr lang="en-US" sz="3200" dirty="0" smtClean="0"/>
              <a:t>(Non-State-Assessment Components)</a:t>
            </a:r>
            <a:br>
              <a:rPr lang="en-US" sz="3200" dirty="0" smtClean="0"/>
            </a:br>
            <a:endParaRPr lang="en-US" sz="2000" dirty="0" smtClean="0"/>
          </a:p>
        </p:txBody>
      </p:sp>
      <p:graphicFrame>
        <p:nvGraphicFramePr>
          <p:cNvPr id="7" name="Group 56"/>
          <p:cNvGraphicFramePr>
            <a:graphicFrameLocks noGrp="1"/>
          </p:cNvGraphicFramePr>
          <p:nvPr>
            <p:ph idx="1"/>
          </p:nvPr>
        </p:nvGraphicFramePr>
        <p:xfrm>
          <a:off x="457200" y="1219200"/>
          <a:ext cx="8229600" cy="3822192"/>
        </p:xfrm>
        <a:graphic>
          <a:graphicData uri="http://schemas.openxmlformats.org/drawingml/2006/table">
            <a:tbl>
              <a:tblPr/>
              <a:tblGrid>
                <a:gridCol w="2133600"/>
                <a:gridCol w="1600200"/>
                <a:gridCol w="1371600"/>
                <a:gridCol w="3124200"/>
              </a:tblGrid>
              <a:tr h="479425">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chemeClr val="tx1"/>
                          </a:solidFill>
                          <a:effectLst/>
                          <a:latin typeface="Arial" charset="0"/>
                          <a:cs typeface="Arial" charset="0"/>
                        </a:rPr>
                        <a:t>GRADUATION</a:t>
                      </a:r>
                      <a:endParaRPr kumimoji="1" lang="en-US" sz="1400" b="0" i="0"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chemeClr val="tx1"/>
                          </a:solidFill>
                          <a:effectLst/>
                          <a:latin typeface="Arial" charset="0"/>
                          <a:cs typeface="Arial" charset="0"/>
                        </a:rPr>
                        <a:t>ACCELERATION</a:t>
                      </a:r>
                      <a:endParaRPr kumimoji="1"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chemeClr val="tx1"/>
                          </a:solidFill>
                          <a:effectLst/>
                          <a:latin typeface="Arial" charset="0"/>
                          <a:cs typeface="Arial" charset="0"/>
                        </a:rPr>
                        <a:t>College</a:t>
                      </a:r>
                    </a:p>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chemeClr val="tx1"/>
                          </a:solidFill>
                          <a:effectLst/>
                          <a:latin typeface="Arial" charset="0"/>
                          <a:cs typeface="Arial" charset="0"/>
                        </a:rPr>
                        <a:t>READINESS</a:t>
                      </a:r>
                      <a:endParaRPr kumimoji="1" lang="en-US" sz="1400" b="0" i="0" u="none" strike="noStrike" cap="none" normalizeH="0" baseline="0" dirty="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chemeClr val="tx1"/>
                          </a:solidFill>
                          <a:effectLst/>
                          <a:latin typeface="Arial" charset="0"/>
                          <a:cs typeface="Arial" charset="0"/>
                        </a:rPr>
                        <a:t>GROWTH/DECLINE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r>
              <a:tr h="1049338">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rgbClr val="0038EA"/>
                          </a:solidFill>
                          <a:effectLst/>
                          <a:latin typeface="Arial" charset="0"/>
                          <a:cs typeface="Arial" charset="0"/>
                        </a:rPr>
                        <a:t>Overall Rate</a:t>
                      </a:r>
                    </a:p>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rgbClr val="FF0000"/>
                          </a:solidFill>
                          <a:effectLst/>
                          <a:latin typeface="Arial" charset="0"/>
                          <a:cs typeface="Arial" charset="0"/>
                        </a:rPr>
                        <a:t>200</a:t>
                      </a:r>
                    </a:p>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rgbClr val="FF0000"/>
                          </a:solidFill>
                          <a:effectLst/>
                          <a:latin typeface="Arial" charset="0"/>
                          <a:cs typeface="Arial" charset="0"/>
                        </a:rPr>
                        <a:t>100 for 4-Year Federal</a:t>
                      </a:r>
                    </a:p>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rgbClr val="FF0000"/>
                          </a:solidFill>
                          <a:effectLst/>
                          <a:latin typeface="Arial" charset="0"/>
                          <a:cs typeface="Arial" charset="0"/>
                        </a:rPr>
                        <a:t>100 for 5-Year Modified</a:t>
                      </a:r>
                    </a:p>
                    <a:p>
                      <a:pPr marL="0" marR="0" lvl="0" indent="0" algn="ctr" defTabSz="914400" rtl="0" eaLnBrk="0" fontAlgn="ctr" latinLnBrk="0" hangingPunct="0">
                        <a:lnSpc>
                          <a:spcPct val="100000"/>
                        </a:lnSpc>
                        <a:spcBef>
                          <a:spcPct val="0"/>
                        </a:spcBef>
                        <a:spcAft>
                          <a:spcPct val="0"/>
                        </a:spcAft>
                        <a:buClrTx/>
                        <a:buSzTx/>
                        <a:buFontTx/>
                        <a:buNone/>
                        <a:tabLst/>
                      </a:pPr>
                      <a:endParaRPr kumimoji="1" lang="en-US" sz="1400" b="1" i="0" u="none" strike="noStrike" cap="none" normalizeH="0" baseline="0" dirty="0" smtClean="0">
                        <a:ln>
                          <a:noFill/>
                        </a:ln>
                        <a:solidFill>
                          <a:srgbClr val="FF0000"/>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rgbClr val="0038EA"/>
                          </a:solidFill>
                          <a:effectLst/>
                          <a:latin typeface="Arial" charset="0"/>
                          <a:cs typeface="Arial" charset="0"/>
                        </a:rPr>
                        <a:t>Participation</a:t>
                      </a:r>
                      <a:endParaRPr kumimoji="1" lang="en-US" sz="1400" b="1" i="0" u="none" strike="noStrike" cap="none" normalizeH="0" baseline="0" dirty="0" smtClean="0">
                        <a:ln>
                          <a:noFill/>
                        </a:ln>
                        <a:solidFill>
                          <a:srgbClr val="FF0000"/>
                        </a:solidFill>
                        <a:effectLst/>
                        <a:latin typeface="Arial" charset="0"/>
                        <a:cs typeface="Arial" charset="0"/>
                      </a:endParaRPr>
                    </a:p>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rgbClr val="FF0000"/>
                          </a:solidFill>
                          <a:effectLst/>
                          <a:latin typeface="Arial" charset="0"/>
                          <a:cs typeface="Arial" charset="0"/>
                        </a:rPr>
                        <a:t>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rgbClr val="0038EA"/>
                          </a:solidFill>
                          <a:effectLst/>
                          <a:latin typeface="Arial" charset="0"/>
                          <a:cs typeface="Arial" charset="0"/>
                        </a:rPr>
                        <a:t>Reading</a:t>
                      </a:r>
                    </a:p>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rgbClr val="FF0000"/>
                          </a:solidFill>
                          <a:effectLst/>
                          <a:latin typeface="Arial" charset="0"/>
                          <a:cs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rgbClr val="0000FF"/>
                          </a:solidFill>
                          <a:effectLst/>
                          <a:latin typeface="Arial" charset="0"/>
                          <a:cs typeface="Arial" charset="0"/>
                        </a:rPr>
                        <a:t>For each component schools may earn up to </a:t>
                      </a:r>
                      <a:r>
                        <a:rPr kumimoji="1" lang="en-US" sz="1400" b="1" i="0" u="none" strike="noStrike" cap="none" normalizeH="0" baseline="0" dirty="0" smtClean="0">
                          <a:ln>
                            <a:noFill/>
                          </a:ln>
                          <a:solidFill>
                            <a:srgbClr val="FF0000"/>
                          </a:solidFill>
                          <a:effectLst/>
                          <a:latin typeface="Arial" charset="0"/>
                          <a:cs typeface="Arial" charset="0"/>
                        </a:rPr>
                        <a:t>10</a:t>
                      </a:r>
                      <a:r>
                        <a:rPr kumimoji="1" lang="en-US" sz="1400" b="1" i="0" u="none" strike="noStrike" cap="none" normalizeH="0" baseline="0" dirty="0" smtClean="0">
                          <a:ln>
                            <a:noFill/>
                          </a:ln>
                          <a:solidFill>
                            <a:srgbClr val="0000FF"/>
                          </a:solidFill>
                          <a:effectLst/>
                          <a:latin typeface="Arial" charset="0"/>
                          <a:cs typeface="Arial" charset="0"/>
                        </a:rPr>
                        <a:t> additional points for GROWTH</a:t>
                      </a:r>
                    </a:p>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rgbClr val="0000FF"/>
                          </a:solidFill>
                          <a:effectLst/>
                          <a:latin typeface="Arial" charset="0"/>
                          <a:cs typeface="Arial" charset="0"/>
                        </a:rPr>
                        <a:t>(</a:t>
                      </a:r>
                      <a:r>
                        <a:rPr kumimoji="1" lang="en-US" sz="1400" b="1" i="0" u="none" strike="noStrike" cap="none" normalizeH="0" baseline="0" dirty="0" smtClean="0">
                          <a:ln>
                            <a:noFill/>
                          </a:ln>
                          <a:solidFill>
                            <a:srgbClr val="FF0000"/>
                          </a:solidFill>
                          <a:effectLst/>
                          <a:latin typeface="Arial" charset="0"/>
                          <a:cs typeface="Arial" charset="0"/>
                        </a:rPr>
                        <a:t>20 </a:t>
                      </a:r>
                      <a:r>
                        <a:rPr kumimoji="1" lang="en-US" sz="1400" b="1" i="0" u="none" strike="noStrike" cap="none" normalizeH="0" baseline="0" dirty="0" smtClean="0">
                          <a:ln>
                            <a:noFill/>
                          </a:ln>
                          <a:solidFill>
                            <a:srgbClr val="0000FF"/>
                          </a:solidFill>
                          <a:effectLst/>
                          <a:latin typeface="Arial" charset="0"/>
                          <a:cs typeface="Arial" charset="0"/>
                        </a:rPr>
                        <a:t>points for a factor worth 200 points)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1049338">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rgbClr val="0038EA"/>
                          </a:solidFill>
                          <a:effectLst/>
                          <a:latin typeface="Arial" charset="0"/>
                          <a:cs typeface="Arial" charset="0"/>
                        </a:rPr>
                        <a:t>At-Risk Rate</a:t>
                      </a:r>
                    </a:p>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rgbClr val="FF0000"/>
                          </a:solidFill>
                          <a:effectLst/>
                          <a:latin typeface="Arial" charset="0"/>
                          <a:cs typeface="Arial" charset="0"/>
                        </a:rPr>
                        <a:t>100</a:t>
                      </a:r>
                    </a:p>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rgbClr val="FF0000"/>
                          </a:solidFill>
                          <a:effectLst/>
                          <a:latin typeface="Arial" charset="0"/>
                          <a:cs typeface="Arial" charset="0"/>
                        </a:rPr>
                        <a:t>50 for 4-Year Federal</a:t>
                      </a:r>
                    </a:p>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rgbClr val="FF0000"/>
                          </a:solidFill>
                          <a:effectLst/>
                          <a:latin typeface="Arial" charset="0"/>
                          <a:cs typeface="Arial" charset="0"/>
                        </a:rPr>
                        <a:t>50 for 5-Year Modified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rgbClr val="0038EA"/>
                          </a:solidFill>
                          <a:effectLst/>
                          <a:latin typeface="Arial" charset="0"/>
                          <a:cs typeface="Arial" charset="0"/>
                        </a:rPr>
                        <a:t>Performance</a:t>
                      </a:r>
                    </a:p>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rgbClr val="FF0000"/>
                          </a:solidFill>
                          <a:effectLst/>
                          <a:latin typeface="Arial" charset="0"/>
                          <a:cs typeface="Arial" charset="0"/>
                        </a:rPr>
                        <a:t>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rgbClr val="0038EA"/>
                          </a:solidFill>
                          <a:effectLst/>
                          <a:latin typeface="Arial" charset="0"/>
                          <a:cs typeface="Arial" charset="0"/>
                        </a:rPr>
                        <a:t>Mathematics</a:t>
                      </a:r>
                    </a:p>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rgbClr val="FF0000"/>
                          </a:solidFill>
                          <a:effectLst/>
                          <a:latin typeface="Arial" charset="0"/>
                          <a:cs typeface="Arial" charset="0"/>
                        </a:rPr>
                        <a:t>100</a:t>
                      </a:r>
                      <a:endParaRPr kumimoji="1" lang="en-US" sz="1400" b="1" i="0" u="none" strike="noStrike" cap="none" normalizeH="0" baseline="0" dirty="0" smtClean="0">
                        <a:ln>
                          <a:noFill/>
                        </a:ln>
                        <a:solidFill>
                          <a:srgbClr val="0038EA"/>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rgbClr val="0000FF"/>
                          </a:solidFill>
                          <a:effectLst/>
                          <a:latin typeface="Arial" charset="0"/>
                          <a:cs typeface="Arial" charset="0"/>
                        </a:rPr>
                        <a:t>For each component schools may lose </a:t>
                      </a:r>
                    </a:p>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rgbClr val="FF0000"/>
                          </a:solidFill>
                          <a:effectLst/>
                          <a:latin typeface="Arial" charset="0"/>
                          <a:cs typeface="Arial" charset="0"/>
                        </a:rPr>
                        <a:t>5</a:t>
                      </a:r>
                      <a:r>
                        <a:rPr kumimoji="1" lang="en-US" sz="1400" b="1" i="0" u="none" strike="noStrike" cap="none" normalizeH="0" baseline="0" dirty="0" smtClean="0">
                          <a:ln>
                            <a:noFill/>
                          </a:ln>
                          <a:solidFill>
                            <a:srgbClr val="0000FF"/>
                          </a:solidFill>
                          <a:effectLst/>
                          <a:latin typeface="Arial" charset="0"/>
                          <a:cs typeface="Arial" charset="0"/>
                        </a:rPr>
                        <a:t> additional points for DECLINE</a:t>
                      </a:r>
                    </a:p>
                    <a:p>
                      <a:pPr marL="0" marR="0" lvl="0" indent="0" algn="ctr" defTabSz="914400" rtl="0" eaLnBrk="0" fontAlgn="ctr" latinLnBrk="0" hangingPunct="0">
                        <a:lnSpc>
                          <a:spcPct val="100000"/>
                        </a:lnSpc>
                        <a:spcBef>
                          <a:spcPct val="0"/>
                        </a:spcBef>
                        <a:spcAft>
                          <a:spcPct val="0"/>
                        </a:spcAft>
                        <a:buClrTx/>
                        <a:buSzTx/>
                        <a:buFontTx/>
                        <a:buNone/>
                        <a:tabLst/>
                      </a:pPr>
                      <a:r>
                        <a:rPr kumimoji="1" lang="en-US" sz="1400" b="1" i="0" u="none" strike="noStrike" cap="none" normalizeH="0" baseline="0" dirty="0" smtClean="0">
                          <a:ln>
                            <a:noFill/>
                          </a:ln>
                          <a:solidFill>
                            <a:srgbClr val="0000FF"/>
                          </a:solidFill>
                          <a:effectLst/>
                          <a:latin typeface="Arial" charset="0"/>
                          <a:cs typeface="Arial" charset="0"/>
                        </a:rPr>
                        <a:t>(</a:t>
                      </a:r>
                      <a:r>
                        <a:rPr kumimoji="1" lang="en-US" sz="1400" b="1" i="0" u="none" strike="noStrike" cap="none" normalizeH="0" baseline="0" dirty="0" smtClean="0">
                          <a:ln>
                            <a:noFill/>
                          </a:ln>
                          <a:solidFill>
                            <a:srgbClr val="FF0000"/>
                          </a:solidFill>
                          <a:effectLst/>
                          <a:latin typeface="Arial" charset="0"/>
                          <a:cs typeface="Arial" charset="0"/>
                        </a:rPr>
                        <a:t>10</a:t>
                      </a:r>
                      <a:r>
                        <a:rPr kumimoji="1" lang="en-US" sz="1400" b="1" i="0" u="none" strike="noStrike" cap="none" normalizeH="0" baseline="0" dirty="0" smtClean="0">
                          <a:ln>
                            <a:noFill/>
                          </a:ln>
                          <a:solidFill>
                            <a:srgbClr val="0000FF"/>
                          </a:solidFill>
                          <a:effectLst/>
                          <a:latin typeface="Arial" charset="0"/>
                          <a:cs typeface="Arial" charset="0"/>
                        </a:rPr>
                        <a:t> points for a factor worth 200 points)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9271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smtClean="0">
                          <a:ln>
                            <a:noFill/>
                          </a:ln>
                          <a:solidFill>
                            <a:srgbClr val="0000FF"/>
                          </a:solidFill>
                          <a:effectLst/>
                          <a:latin typeface="Arial" charset="0"/>
                        </a:rPr>
                        <a:t>Total Graduation Points</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smtClean="0">
                          <a:ln>
                            <a:noFill/>
                          </a:ln>
                          <a:solidFill>
                            <a:srgbClr val="FF0000"/>
                          </a:solidFill>
                          <a:effectLst/>
                          <a:latin typeface="Arial" charset="0"/>
                        </a:rPr>
                        <a:t>300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smtClean="0">
                          <a:ln>
                            <a:noFill/>
                          </a:ln>
                          <a:solidFill>
                            <a:srgbClr val="0000FF"/>
                          </a:solidFill>
                          <a:effectLst/>
                          <a:latin typeface="Arial" charset="0"/>
                        </a:rPr>
                        <a:t>Total Acceleration Points </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smtClean="0">
                          <a:ln>
                            <a:noFill/>
                          </a:ln>
                          <a:solidFill>
                            <a:srgbClr val="FF0000"/>
                          </a:solidFill>
                          <a:effectLst/>
                          <a:latin typeface="Arial" charset="0"/>
                        </a:rPr>
                        <a:t>300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smtClean="0">
                          <a:ln>
                            <a:noFill/>
                          </a:ln>
                          <a:solidFill>
                            <a:srgbClr val="0000FF"/>
                          </a:solidFill>
                          <a:effectLst/>
                          <a:latin typeface="Arial" charset="0"/>
                        </a:rPr>
                        <a:t>Total Readiness Points </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smtClean="0">
                          <a:ln>
                            <a:noFill/>
                          </a:ln>
                          <a:solidFill>
                            <a:srgbClr val="FF0000"/>
                          </a:solidFill>
                          <a:effectLst/>
                          <a:latin typeface="Arial" charset="0"/>
                        </a:rPr>
                        <a:t>200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rgbClr val="0000FF"/>
                          </a:solidFill>
                          <a:effectLst/>
                          <a:latin typeface="Arial" charset="0"/>
                        </a:rPr>
                        <a:t>Total Non-Assessment Points Possible</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rgbClr val="FF0000"/>
                          </a:solidFill>
                          <a:effectLst/>
                          <a:latin typeface="Arial" charset="0"/>
                        </a:rPr>
                        <a:t>800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sp>
        <p:nvSpPr>
          <p:cNvPr id="4" name="Slide Number Placeholder 3"/>
          <p:cNvSpPr txBox="1">
            <a:spLocks noGrp="1"/>
          </p:cNvSpPr>
          <p:nvPr/>
        </p:nvSpPr>
        <p:spPr bwMode="auto">
          <a:xfrm>
            <a:off x="6770688" y="6477000"/>
            <a:ext cx="2133600" cy="476250"/>
          </a:xfrm>
          <a:prstGeom prst="rect">
            <a:avLst/>
          </a:prstGeom>
          <a:noFill/>
          <a:ln>
            <a:miter lim="800000"/>
            <a:headEnd/>
            <a:tailEnd/>
          </a:ln>
        </p:spPr>
        <p:txBody>
          <a:bodyPr/>
          <a:lstStyle/>
          <a:p>
            <a:pPr algn="r">
              <a:defRPr/>
            </a:pPr>
            <a:fld id="{7DF442D4-C27A-42BA-940C-98FC9D96C607}" type="slidenum">
              <a:rPr lang="en-US" sz="1400">
                <a:solidFill>
                  <a:schemeClr val="bg1">
                    <a:lumMod val="65000"/>
                  </a:schemeClr>
                </a:solidFill>
                <a:latin typeface="+mn-lt"/>
              </a:rPr>
              <a:pPr algn="r">
                <a:defRPr/>
              </a:pPr>
              <a:t>21</a:t>
            </a:fld>
            <a:endParaRPr lang="en-US" sz="1400" dirty="0">
              <a:solidFill>
                <a:schemeClr val="bg1">
                  <a:lumMod val="65000"/>
                </a:schemeClr>
              </a:solidFill>
              <a:latin typeface="+mn-lt"/>
            </a:endParaRPr>
          </a:p>
        </p:txBody>
      </p:sp>
      <p:sp>
        <p:nvSpPr>
          <p:cNvPr id="65567" name="Rectangle 41"/>
          <p:cNvSpPr>
            <a:spLocks noChangeArrowheads="1"/>
          </p:cNvSpPr>
          <p:nvPr/>
        </p:nvSpPr>
        <p:spPr bwMode="auto">
          <a:xfrm>
            <a:off x="381000" y="5257800"/>
            <a:ext cx="8382000" cy="1371600"/>
          </a:xfrm>
          <a:prstGeom prst="rect">
            <a:avLst/>
          </a:prstGeom>
          <a:noFill/>
          <a:ln w="9525">
            <a:noFill/>
            <a:miter lim="800000"/>
            <a:headEnd/>
            <a:tailEnd/>
          </a:ln>
        </p:spPr>
        <p:txBody>
          <a:bodyPr/>
          <a:lstStyle/>
          <a:p>
            <a:pPr marL="230188" indent="-230188">
              <a:lnSpc>
                <a:spcPct val="90000"/>
              </a:lnSpc>
              <a:spcBef>
                <a:spcPct val="20000"/>
              </a:spcBef>
              <a:buClr>
                <a:schemeClr val="bg2"/>
              </a:buClr>
              <a:buSzPct val="75000"/>
            </a:pPr>
            <a:r>
              <a:rPr lang="en-US" sz="1400" dirty="0" smtClean="0"/>
              <a:t>	</a:t>
            </a:r>
            <a:r>
              <a:rPr lang="en-US" dirty="0" smtClean="0">
                <a:latin typeface="+mn-lt"/>
              </a:rPr>
              <a:t>All </a:t>
            </a:r>
            <a:r>
              <a:rPr lang="en-US" dirty="0">
                <a:latin typeface="+mn-lt"/>
              </a:rPr>
              <a:t>component values are capped at their maximum values.  That is, if a school earns points in excess of the total for a particular component – through the growth adjustment or the escalating weights in the acceleration components – the school will receive the maximum points for that component.</a:t>
            </a:r>
          </a:p>
        </p:txBody>
      </p:sp>
    </p:spTree>
  </p:cSld>
  <p:clrMapOvr>
    <a:masterClrMapping/>
  </p:clrMapOvr>
  <p:transition spd="med" advClick="0">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304800" y="228600"/>
            <a:ext cx="8229600" cy="1143000"/>
          </a:xfrm>
        </p:spPr>
        <p:txBody>
          <a:bodyPr>
            <a:normAutofit/>
          </a:bodyPr>
          <a:lstStyle/>
          <a:p>
            <a:r>
              <a:rPr lang="en-US" sz="2800" dirty="0" smtClean="0"/>
              <a:t>Components Outside State Assessments</a:t>
            </a:r>
            <a:br>
              <a:rPr lang="en-US" sz="2800" dirty="0" smtClean="0"/>
            </a:br>
            <a:r>
              <a:rPr lang="en-US" sz="2400" dirty="0" smtClean="0"/>
              <a:t> </a:t>
            </a:r>
            <a:r>
              <a:rPr lang="en-US" sz="2400" dirty="0"/>
              <a:t>(</a:t>
            </a:r>
            <a:r>
              <a:rPr lang="en-US" sz="2400" dirty="0" smtClean="0"/>
              <a:t>50</a:t>
            </a:r>
            <a:r>
              <a:rPr lang="en-US" sz="2400" dirty="0" smtClean="0"/>
              <a:t>% of High School </a:t>
            </a:r>
            <a:r>
              <a:rPr lang="en-US" sz="2400" dirty="0" smtClean="0"/>
              <a:t>Grade)</a:t>
            </a:r>
            <a:endParaRPr lang="en-US" sz="2400" dirty="0" smtClean="0"/>
          </a:p>
        </p:txBody>
      </p:sp>
      <p:sp>
        <p:nvSpPr>
          <p:cNvPr id="4" name="Slide Number Placeholder 3"/>
          <p:cNvSpPr txBox="1">
            <a:spLocks noGrp="1"/>
          </p:cNvSpPr>
          <p:nvPr/>
        </p:nvSpPr>
        <p:spPr bwMode="auto">
          <a:xfrm>
            <a:off x="6770688" y="6477000"/>
            <a:ext cx="2133600" cy="476250"/>
          </a:xfrm>
          <a:prstGeom prst="rect">
            <a:avLst/>
          </a:prstGeom>
          <a:noFill/>
          <a:ln>
            <a:miter lim="800000"/>
            <a:headEnd/>
            <a:tailEnd/>
          </a:ln>
        </p:spPr>
        <p:txBody>
          <a:bodyPr/>
          <a:lstStyle/>
          <a:p>
            <a:pPr algn="r">
              <a:defRPr/>
            </a:pPr>
            <a:fld id="{28994C5C-F13C-470C-B61C-A74F6D72C7C0}" type="slidenum">
              <a:rPr lang="en-US" sz="1400">
                <a:solidFill>
                  <a:schemeClr val="bg1">
                    <a:lumMod val="65000"/>
                  </a:schemeClr>
                </a:solidFill>
                <a:latin typeface="+mn-lt"/>
              </a:rPr>
              <a:pPr algn="r">
                <a:defRPr/>
              </a:pPr>
              <a:t>22</a:t>
            </a:fld>
            <a:endParaRPr lang="en-US" sz="1400" dirty="0">
              <a:solidFill>
                <a:schemeClr val="bg1">
                  <a:lumMod val="65000"/>
                </a:schemeClr>
              </a:solidFill>
              <a:latin typeface="+mn-lt"/>
            </a:endParaRPr>
          </a:p>
        </p:txBody>
      </p:sp>
      <p:sp>
        <p:nvSpPr>
          <p:cNvPr id="9" name="Rectangle 3"/>
          <p:cNvSpPr txBox="1">
            <a:spLocks noChangeArrowheads="1"/>
          </p:cNvSpPr>
          <p:nvPr/>
        </p:nvSpPr>
        <p:spPr bwMode="auto">
          <a:xfrm>
            <a:off x="381000" y="1447800"/>
            <a:ext cx="8229600" cy="5029200"/>
          </a:xfrm>
          <a:prstGeom prst="rect">
            <a:avLst/>
          </a:prstGeom>
          <a:noFill/>
          <a:ln w="9525">
            <a:noFill/>
            <a:miter lim="800000"/>
            <a:headEnd/>
            <a:tailEnd/>
          </a:ln>
        </p:spPr>
        <p:txBody>
          <a:bodyPr/>
          <a:lstStyle/>
          <a:p>
            <a:pPr marL="682625" lvl="2" indent="-342900">
              <a:lnSpc>
                <a:spcPct val="90000"/>
              </a:lnSpc>
              <a:spcBef>
                <a:spcPct val="20000"/>
              </a:spcBef>
              <a:buClr>
                <a:schemeClr val="bg2">
                  <a:lumMod val="50000"/>
                </a:schemeClr>
              </a:buClr>
              <a:buFont typeface="Wingdings" pitchFamily="2" charset="2"/>
              <a:buChar char="Ø"/>
              <a:defRPr/>
            </a:pPr>
            <a:r>
              <a:rPr lang="en-US" kern="0" dirty="0">
                <a:latin typeface="+mn-lt"/>
              </a:rPr>
              <a:t>Graduation </a:t>
            </a:r>
            <a:r>
              <a:rPr lang="en-US" kern="0" dirty="0" smtClean="0">
                <a:latin typeface="+mn-lt"/>
              </a:rPr>
              <a:t>rate and Graduation Rate for At-Risk.  </a:t>
            </a:r>
          </a:p>
          <a:p>
            <a:pPr marL="2054225" lvl="5" indent="-342900">
              <a:lnSpc>
                <a:spcPct val="90000"/>
              </a:lnSpc>
              <a:spcBef>
                <a:spcPct val="20000"/>
              </a:spcBef>
              <a:buClr>
                <a:schemeClr val="bg2">
                  <a:lumMod val="50000"/>
                </a:schemeClr>
              </a:buClr>
              <a:buFont typeface="Wingdings" pitchFamily="2" charset="2"/>
              <a:buChar char="Ø"/>
              <a:defRPr/>
            </a:pPr>
            <a:r>
              <a:rPr lang="en-US" kern="0" dirty="0" smtClean="0">
                <a:latin typeface="+mn-lt"/>
              </a:rPr>
              <a:t>Federal </a:t>
            </a:r>
            <a:r>
              <a:rPr lang="en-US" kern="0" dirty="0">
                <a:latin typeface="+mn-lt"/>
              </a:rPr>
              <a:t>4-year rate </a:t>
            </a:r>
            <a:r>
              <a:rPr lang="en-US" kern="0" dirty="0" smtClean="0">
                <a:latin typeface="+mn-lt"/>
              </a:rPr>
              <a:t>and modified </a:t>
            </a:r>
            <a:r>
              <a:rPr lang="en-US" kern="0" dirty="0">
                <a:latin typeface="+mn-lt"/>
              </a:rPr>
              <a:t>5-year rate </a:t>
            </a:r>
            <a:r>
              <a:rPr lang="en-US" kern="0" dirty="0" smtClean="0">
                <a:latin typeface="+mn-lt"/>
              </a:rPr>
              <a:t> </a:t>
            </a:r>
          </a:p>
          <a:p>
            <a:pPr marL="2054225" lvl="5" indent="-342900">
              <a:lnSpc>
                <a:spcPct val="90000"/>
              </a:lnSpc>
              <a:spcBef>
                <a:spcPct val="20000"/>
              </a:spcBef>
              <a:buClr>
                <a:schemeClr val="bg2">
                  <a:lumMod val="50000"/>
                </a:schemeClr>
              </a:buClr>
              <a:buFont typeface="Wingdings" pitchFamily="2" charset="2"/>
              <a:buChar char="Ø"/>
              <a:defRPr/>
            </a:pPr>
            <a:endParaRPr lang="en-US" kern="0" dirty="0" smtClean="0">
              <a:latin typeface="+mn-lt"/>
            </a:endParaRPr>
          </a:p>
          <a:p>
            <a:pPr marL="682625" lvl="2" indent="-342900">
              <a:lnSpc>
                <a:spcPct val="90000"/>
              </a:lnSpc>
              <a:spcBef>
                <a:spcPct val="20000"/>
              </a:spcBef>
              <a:buClr>
                <a:schemeClr val="bg2">
                  <a:lumMod val="50000"/>
                </a:schemeClr>
              </a:buClr>
              <a:buFont typeface="Wingdings" pitchFamily="2" charset="2"/>
              <a:buChar char="Ø"/>
              <a:defRPr/>
            </a:pPr>
            <a:r>
              <a:rPr lang="en-US" kern="0" dirty="0" smtClean="0">
                <a:latin typeface="+mn-lt"/>
              </a:rPr>
              <a:t>Accelerated curriculum participation  </a:t>
            </a:r>
          </a:p>
          <a:p>
            <a:pPr marL="1139825" lvl="3" indent="-342900">
              <a:lnSpc>
                <a:spcPct val="90000"/>
              </a:lnSpc>
              <a:spcBef>
                <a:spcPct val="20000"/>
              </a:spcBef>
              <a:buClr>
                <a:schemeClr val="bg2">
                  <a:lumMod val="50000"/>
                </a:schemeClr>
              </a:buClr>
              <a:buFont typeface="Wingdings" pitchFamily="2" charset="2"/>
              <a:buChar char="Ø"/>
              <a:defRPr/>
            </a:pPr>
            <a:r>
              <a:rPr lang="en-US" kern="0" dirty="0" smtClean="0">
                <a:latin typeface="+mn-lt"/>
              </a:rPr>
              <a:t>(AP, IB, Dual Enrollment, AICE, Industry Certification)</a:t>
            </a:r>
          </a:p>
          <a:p>
            <a:pPr marL="682625" lvl="2" indent="-342900">
              <a:lnSpc>
                <a:spcPct val="90000"/>
              </a:lnSpc>
              <a:spcBef>
                <a:spcPct val="20000"/>
              </a:spcBef>
              <a:buClr>
                <a:schemeClr val="bg2">
                  <a:lumMod val="50000"/>
                </a:schemeClr>
              </a:buClr>
              <a:buFont typeface="Wingdings" pitchFamily="2" charset="2"/>
              <a:buChar char="Ø"/>
              <a:defRPr/>
            </a:pPr>
            <a:endParaRPr lang="en-US" kern="0" dirty="0" smtClean="0">
              <a:latin typeface="+mn-lt"/>
            </a:endParaRPr>
          </a:p>
          <a:p>
            <a:pPr marL="682625" lvl="2" indent="-342900">
              <a:lnSpc>
                <a:spcPct val="90000"/>
              </a:lnSpc>
              <a:spcBef>
                <a:spcPct val="20000"/>
              </a:spcBef>
              <a:buClr>
                <a:schemeClr val="bg2">
                  <a:lumMod val="50000"/>
                </a:schemeClr>
              </a:buClr>
              <a:buFont typeface="Wingdings" pitchFamily="2" charset="2"/>
              <a:buChar char="Ø"/>
              <a:defRPr/>
            </a:pPr>
            <a:r>
              <a:rPr lang="en-US" kern="0" dirty="0" smtClean="0">
                <a:latin typeface="+mn-lt"/>
              </a:rPr>
              <a:t>Accelerated </a:t>
            </a:r>
            <a:r>
              <a:rPr lang="en-US" kern="0" dirty="0">
                <a:latin typeface="+mn-lt"/>
              </a:rPr>
              <a:t>curriculum performance </a:t>
            </a:r>
            <a:r>
              <a:rPr lang="en-US" kern="0" dirty="0" smtClean="0">
                <a:latin typeface="+mn-lt"/>
              </a:rPr>
              <a:t> </a:t>
            </a:r>
          </a:p>
          <a:p>
            <a:pPr marL="682625" lvl="2" indent="-342900">
              <a:lnSpc>
                <a:spcPct val="90000"/>
              </a:lnSpc>
              <a:spcBef>
                <a:spcPct val="20000"/>
              </a:spcBef>
              <a:buClr>
                <a:schemeClr val="bg2">
                  <a:lumMod val="50000"/>
                </a:schemeClr>
              </a:buClr>
              <a:buFont typeface="Wingdings" pitchFamily="2" charset="2"/>
              <a:buChar char="Ø"/>
              <a:defRPr/>
            </a:pPr>
            <a:endParaRPr lang="en-US" kern="0" dirty="0">
              <a:latin typeface="+mn-lt"/>
            </a:endParaRPr>
          </a:p>
          <a:p>
            <a:pPr marL="682625" lvl="2" indent="-342900">
              <a:lnSpc>
                <a:spcPct val="90000"/>
              </a:lnSpc>
              <a:spcBef>
                <a:spcPct val="20000"/>
              </a:spcBef>
              <a:buClr>
                <a:schemeClr val="bg2">
                  <a:lumMod val="50000"/>
                </a:schemeClr>
              </a:buClr>
              <a:buFont typeface="Wingdings" pitchFamily="2" charset="2"/>
              <a:buChar char="Ø"/>
              <a:defRPr/>
            </a:pPr>
            <a:r>
              <a:rPr lang="en-US" kern="0" dirty="0">
                <a:latin typeface="+mn-lt"/>
              </a:rPr>
              <a:t>Postsecondary readiness of students as measured by the SAT, ACT, or the </a:t>
            </a:r>
            <a:r>
              <a:rPr lang="en-US" kern="0" dirty="0" smtClean="0">
                <a:latin typeface="+mn-lt"/>
              </a:rPr>
              <a:t>CPT</a:t>
            </a:r>
            <a:r>
              <a:rPr lang="en-US" kern="0" dirty="0">
                <a:latin typeface="+mn-lt"/>
              </a:rPr>
              <a:t> </a:t>
            </a:r>
            <a:endParaRPr lang="en-US" kern="0" dirty="0" smtClean="0">
              <a:latin typeface="+mn-lt"/>
            </a:endParaRPr>
          </a:p>
          <a:p>
            <a:pPr marL="339725" lvl="2">
              <a:lnSpc>
                <a:spcPct val="90000"/>
              </a:lnSpc>
              <a:spcBef>
                <a:spcPct val="20000"/>
              </a:spcBef>
              <a:buClr>
                <a:schemeClr val="bg2">
                  <a:lumMod val="50000"/>
                </a:schemeClr>
              </a:buClr>
              <a:defRPr/>
            </a:pPr>
            <a:endParaRPr lang="en-US" kern="0" dirty="0">
              <a:latin typeface="+mn-lt"/>
            </a:endParaRPr>
          </a:p>
          <a:p>
            <a:pPr marL="682625" lvl="2" indent="-342900">
              <a:lnSpc>
                <a:spcPct val="90000"/>
              </a:lnSpc>
              <a:spcBef>
                <a:spcPct val="20000"/>
              </a:spcBef>
              <a:spcAft>
                <a:spcPct val="25000"/>
              </a:spcAft>
              <a:buClr>
                <a:schemeClr val="bg2">
                  <a:lumMod val="50000"/>
                </a:schemeClr>
              </a:buClr>
              <a:buFont typeface="Wingdings" pitchFamily="2" charset="2"/>
              <a:buChar char="Ø"/>
              <a:defRPr/>
            </a:pPr>
            <a:r>
              <a:rPr lang="en-US" kern="0" dirty="0">
                <a:latin typeface="+mn-lt"/>
              </a:rPr>
              <a:t>Growth or decline in the data components of these measures from year to year</a:t>
            </a:r>
            <a:r>
              <a:rPr lang="en-US" kern="0" dirty="0" smtClean="0">
                <a:latin typeface="+mn-lt"/>
              </a:rPr>
              <a:t>.</a:t>
            </a:r>
          </a:p>
          <a:p>
            <a:pPr marL="457200" lvl="2" indent="-117475">
              <a:lnSpc>
                <a:spcPct val="90000"/>
              </a:lnSpc>
              <a:spcBef>
                <a:spcPct val="20000"/>
              </a:spcBef>
              <a:spcAft>
                <a:spcPct val="25000"/>
              </a:spcAft>
              <a:buClr>
                <a:schemeClr val="bg2">
                  <a:lumMod val="50000"/>
                </a:schemeClr>
              </a:buClr>
              <a:defRPr/>
            </a:pPr>
            <a:endParaRPr lang="en-US" kern="0" dirty="0">
              <a:latin typeface="+mn-lt"/>
            </a:endParaRPr>
          </a:p>
          <a:p>
            <a:pPr marL="682625" lvl="2" indent="-342900">
              <a:lnSpc>
                <a:spcPct val="90000"/>
              </a:lnSpc>
              <a:spcBef>
                <a:spcPct val="20000"/>
              </a:spcBef>
              <a:buClr>
                <a:schemeClr val="bg2">
                  <a:lumMod val="50000"/>
                </a:schemeClr>
              </a:buClr>
              <a:buFont typeface="Wingdings" pitchFamily="2" charset="2"/>
              <a:buChar char="Ø"/>
              <a:defRPr/>
            </a:pPr>
            <a:r>
              <a:rPr lang="en-US" kern="0" dirty="0" smtClean="0">
                <a:latin typeface="+mn-lt"/>
              </a:rPr>
              <a:t>Additionally</a:t>
            </a:r>
            <a:r>
              <a:rPr lang="en-US" kern="0" dirty="0">
                <a:latin typeface="+mn-lt"/>
              </a:rPr>
              <a:t>, to receive an “A”, a school must demonstrate that at-risk students in the school are making adequate progress.</a:t>
            </a:r>
          </a:p>
        </p:txBody>
      </p:sp>
    </p:spTree>
  </p:cSld>
  <p:clrMapOvr>
    <a:masterClrMapping/>
  </p:clrMapOvr>
  <p:transition spd="med" advClick="0">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304800" y="0"/>
            <a:ext cx="8229600" cy="838200"/>
          </a:xfrm>
        </p:spPr>
        <p:txBody>
          <a:bodyPr>
            <a:normAutofit fontScale="90000"/>
          </a:bodyPr>
          <a:lstStyle/>
          <a:p>
            <a:r>
              <a:rPr lang="en-US" sz="3200" dirty="0" smtClean="0"/>
              <a:t/>
            </a:r>
            <a:br>
              <a:rPr lang="en-US" sz="3200" dirty="0" smtClean="0"/>
            </a:br>
            <a:r>
              <a:rPr lang="en-US" sz="3200" dirty="0" smtClean="0"/>
              <a:t>Graduation Rate [200 points]</a:t>
            </a:r>
          </a:p>
        </p:txBody>
      </p:sp>
      <p:sp>
        <p:nvSpPr>
          <p:cNvPr id="4" name="Slide Number Placeholder 3"/>
          <p:cNvSpPr txBox="1">
            <a:spLocks noGrp="1"/>
          </p:cNvSpPr>
          <p:nvPr/>
        </p:nvSpPr>
        <p:spPr bwMode="auto">
          <a:xfrm>
            <a:off x="6770688" y="6477000"/>
            <a:ext cx="2133600" cy="476250"/>
          </a:xfrm>
          <a:prstGeom prst="rect">
            <a:avLst/>
          </a:prstGeom>
          <a:noFill/>
          <a:ln>
            <a:miter lim="800000"/>
            <a:headEnd/>
            <a:tailEnd/>
          </a:ln>
        </p:spPr>
        <p:txBody>
          <a:bodyPr/>
          <a:lstStyle/>
          <a:p>
            <a:pPr algn="r">
              <a:defRPr/>
            </a:pPr>
            <a:fld id="{0C07B608-D2A3-4FF9-BE03-080DF099F1C6}" type="slidenum">
              <a:rPr lang="en-US" sz="1400">
                <a:solidFill>
                  <a:schemeClr val="bg1">
                    <a:lumMod val="65000"/>
                  </a:schemeClr>
                </a:solidFill>
                <a:latin typeface="+mn-lt"/>
              </a:rPr>
              <a:pPr algn="r">
                <a:defRPr/>
              </a:pPr>
              <a:t>23</a:t>
            </a:fld>
            <a:endParaRPr lang="en-US" sz="1400" dirty="0">
              <a:solidFill>
                <a:schemeClr val="bg1">
                  <a:lumMod val="65000"/>
                </a:schemeClr>
              </a:solidFill>
              <a:latin typeface="+mn-lt"/>
            </a:endParaRPr>
          </a:p>
        </p:txBody>
      </p:sp>
      <p:sp>
        <p:nvSpPr>
          <p:cNvPr id="5" name="Rectangle 3"/>
          <p:cNvSpPr txBox="1">
            <a:spLocks noChangeArrowheads="1"/>
          </p:cNvSpPr>
          <p:nvPr/>
        </p:nvSpPr>
        <p:spPr bwMode="auto">
          <a:xfrm>
            <a:off x="304800" y="990600"/>
            <a:ext cx="8534400" cy="5486400"/>
          </a:xfrm>
          <a:prstGeom prst="rect">
            <a:avLst/>
          </a:prstGeom>
          <a:noFill/>
          <a:ln w="9525">
            <a:noFill/>
            <a:miter lim="800000"/>
            <a:headEnd/>
            <a:tailEnd/>
          </a:ln>
        </p:spPr>
        <p:txBody>
          <a:bodyPr/>
          <a:lstStyle/>
          <a:p>
            <a:pPr marL="465138" indent="-1588">
              <a:spcAft>
                <a:spcPts val="600"/>
              </a:spcAft>
              <a:defRPr/>
            </a:pPr>
            <a:r>
              <a:rPr lang="en-US" dirty="0" smtClean="0">
                <a:latin typeface="+mj-lt"/>
              </a:rPr>
              <a:t>The </a:t>
            </a:r>
            <a:r>
              <a:rPr lang="en-US" dirty="0">
                <a:latin typeface="+mj-lt"/>
              </a:rPr>
              <a:t>graduation rate measure will consist of two rates</a:t>
            </a:r>
            <a:r>
              <a:rPr lang="en-US" dirty="0" smtClean="0">
                <a:latin typeface="+mj-lt"/>
              </a:rPr>
              <a:t>:</a:t>
            </a:r>
          </a:p>
          <a:p>
            <a:pPr marL="465138" indent="-1588">
              <a:spcAft>
                <a:spcPts val="600"/>
              </a:spcAft>
              <a:defRPr/>
            </a:pPr>
            <a:endParaRPr lang="en-US" dirty="0">
              <a:latin typeface="+mj-lt"/>
            </a:endParaRPr>
          </a:p>
          <a:p>
            <a:pPr marL="1206500" lvl="1" indent="-342900">
              <a:buClr>
                <a:schemeClr val="bg2">
                  <a:lumMod val="50000"/>
                </a:schemeClr>
              </a:buClr>
              <a:buFont typeface="Wingdings" pitchFamily="2" charset="2"/>
              <a:buChar char="Ø"/>
              <a:defRPr/>
            </a:pPr>
            <a:r>
              <a:rPr lang="en-US" dirty="0">
                <a:latin typeface="+mj-lt"/>
              </a:rPr>
              <a:t>Four-year federal uniform rate </a:t>
            </a:r>
            <a:r>
              <a:rPr lang="en-US" dirty="0" smtClean="0">
                <a:latin typeface="+mj-lt"/>
              </a:rPr>
              <a:t> </a:t>
            </a:r>
            <a:endParaRPr lang="en-US" dirty="0">
              <a:latin typeface="+mj-lt"/>
            </a:endParaRPr>
          </a:p>
          <a:p>
            <a:pPr marL="1663700" lvl="2" indent="-342900">
              <a:buClr>
                <a:schemeClr val="bg2">
                  <a:lumMod val="50000"/>
                </a:schemeClr>
              </a:buClr>
              <a:buFont typeface="Wingdings" pitchFamily="2" charset="2"/>
              <a:buChar char="Ø"/>
              <a:defRPr/>
            </a:pPr>
            <a:r>
              <a:rPr lang="en-US" dirty="0" smtClean="0">
                <a:latin typeface="+mj-lt"/>
              </a:rPr>
              <a:t>Required </a:t>
            </a:r>
            <a:r>
              <a:rPr lang="en-US" dirty="0">
                <a:latin typeface="+mj-lt"/>
              </a:rPr>
              <a:t>under ESEA (34 CFR §200.19). </a:t>
            </a:r>
            <a:endParaRPr lang="en-US" dirty="0" smtClean="0">
              <a:latin typeface="+mj-lt"/>
            </a:endParaRPr>
          </a:p>
          <a:p>
            <a:pPr marL="1663700" lvl="2" indent="-342900">
              <a:buClr>
                <a:schemeClr val="bg2">
                  <a:lumMod val="50000"/>
                </a:schemeClr>
              </a:buClr>
              <a:buFont typeface="Wingdings" pitchFamily="2" charset="2"/>
              <a:buChar char="Ø"/>
              <a:defRPr/>
            </a:pPr>
            <a:endParaRPr lang="en-US" dirty="0">
              <a:latin typeface="+mj-lt"/>
            </a:endParaRPr>
          </a:p>
          <a:p>
            <a:pPr marL="1663700" lvl="2" indent="-342900">
              <a:spcAft>
                <a:spcPts val="600"/>
              </a:spcAft>
              <a:buClr>
                <a:schemeClr val="bg2">
                  <a:lumMod val="50000"/>
                </a:schemeClr>
              </a:buClr>
              <a:buFont typeface="Wingdings" pitchFamily="2" charset="2"/>
              <a:buChar char="Ø"/>
              <a:defRPr/>
            </a:pPr>
            <a:r>
              <a:rPr lang="en-US" u="sng" dirty="0" smtClean="0">
                <a:latin typeface="+mj-lt"/>
              </a:rPr>
              <a:t>Only </a:t>
            </a:r>
            <a:r>
              <a:rPr lang="en-US" u="sng" dirty="0">
                <a:latin typeface="+mj-lt"/>
              </a:rPr>
              <a:t>standard diploma </a:t>
            </a:r>
            <a:r>
              <a:rPr lang="en-US" dirty="0">
                <a:latin typeface="+mj-lt"/>
              </a:rPr>
              <a:t>recipients count as graduates</a:t>
            </a:r>
            <a:r>
              <a:rPr lang="en-US" dirty="0" smtClean="0">
                <a:latin typeface="+mj-lt"/>
              </a:rPr>
              <a:t>.</a:t>
            </a:r>
          </a:p>
          <a:p>
            <a:pPr marL="1663700" lvl="2" indent="-342900">
              <a:spcAft>
                <a:spcPts val="600"/>
              </a:spcAft>
              <a:buClr>
                <a:schemeClr val="bg2">
                  <a:lumMod val="50000"/>
                </a:schemeClr>
              </a:buClr>
              <a:buFont typeface="Wingdings" pitchFamily="2" charset="2"/>
              <a:buChar char="Ø"/>
              <a:defRPr/>
            </a:pPr>
            <a:endParaRPr lang="en-US" dirty="0">
              <a:latin typeface="+mj-lt"/>
            </a:endParaRPr>
          </a:p>
          <a:p>
            <a:pPr marL="1206500" lvl="1" indent="-342900">
              <a:buClr>
                <a:schemeClr val="bg2">
                  <a:lumMod val="50000"/>
                </a:schemeClr>
              </a:buClr>
              <a:buFont typeface="Wingdings" pitchFamily="2" charset="2"/>
              <a:buChar char="Ø"/>
              <a:defRPr/>
            </a:pPr>
            <a:r>
              <a:rPr lang="en-US" dirty="0">
                <a:latin typeface="+mj-lt"/>
              </a:rPr>
              <a:t>Modified five-year rate </a:t>
            </a:r>
            <a:r>
              <a:rPr lang="en-US" dirty="0" smtClean="0">
                <a:latin typeface="+mj-lt"/>
              </a:rPr>
              <a:t> </a:t>
            </a:r>
            <a:endParaRPr lang="en-US" dirty="0">
              <a:latin typeface="+mj-lt"/>
            </a:endParaRPr>
          </a:p>
          <a:p>
            <a:pPr marL="1663700" lvl="2" indent="-342900">
              <a:buClr>
                <a:schemeClr val="bg2">
                  <a:lumMod val="50000"/>
                </a:schemeClr>
              </a:buClr>
              <a:buFont typeface="Wingdings" pitchFamily="2" charset="2"/>
              <a:buChar char="Ø"/>
              <a:defRPr/>
            </a:pPr>
            <a:r>
              <a:rPr lang="en-US" dirty="0" smtClean="0">
                <a:latin typeface="+mj-lt"/>
              </a:rPr>
              <a:t>Counts </a:t>
            </a:r>
            <a:r>
              <a:rPr lang="en-US" dirty="0">
                <a:latin typeface="+mj-lt"/>
              </a:rPr>
              <a:t>special diploma recipients as </a:t>
            </a:r>
            <a:r>
              <a:rPr lang="en-US" dirty="0" smtClean="0">
                <a:latin typeface="+mj-lt"/>
              </a:rPr>
              <a:t>graduates.</a:t>
            </a:r>
          </a:p>
          <a:p>
            <a:pPr marL="1663700" lvl="2" indent="-342900">
              <a:buClr>
                <a:schemeClr val="bg2">
                  <a:lumMod val="50000"/>
                </a:schemeClr>
              </a:buClr>
              <a:buFont typeface="Wingdings" pitchFamily="2" charset="2"/>
              <a:buChar char="Ø"/>
              <a:defRPr/>
            </a:pPr>
            <a:endParaRPr lang="en-US" dirty="0" smtClean="0">
              <a:latin typeface="+mj-lt"/>
            </a:endParaRPr>
          </a:p>
          <a:p>
            <a:pPr marL="1663700" lvl="2" indent="-342900">
              <a:buClr>
                <a:schemeClr val="bg2">
                  <a:lumMod val="50000"/>
                </a:schemeClr>
              </a:buClr>
              <a:buFont typeface="Wingdings" pitchFamily="2" charset="2"/>
              <a:buChar char="Ø"/>
              <a:defRPr/>
            </a:pPr>
            <a:r>
              <a:rPr lang="en-US" dirty="0" smtClean="0">
                <a:latin typeface="+mj-lt"/>
              </a:rPr>
              <a:t>Calculated </a:t>
            </a:r>
            <a:r>
              <a:rPr lang="en-US" dirty="0">
                <a:latin typeface="+mj-lt"/>
              </a:rPr>
              <a:t>as follow-up to prior-year federal 4-year rate</a:t>
            </a:r>
            <a:r>
              <a:rPr lang="en-US" dirty="0" smtClean="0">
                <a:latin typeface="+mj-lt"/>
              </a:rPr>
              <a:t>.</a:t>
            </a:r>
          </a:p>
          <a:p>
            <a:pPr marL="1663700" lvl="2" indent="-342900">
              <a:buClr>
                <a:schemeClr val="bg2">
                  <a:lumMod val="50000"/>
                </a:schemeClr>
              </a:buClr>
              <a:buFont typeface="Wingdings" pitchFamily="2" charset="2"/>
              <a:buChar char="Ø"/>
              <a:defRPr/>
            </a:pPr>
            <a:endParaRPr lang="en-US" dirty="0">
              <a:latin typeface="+mj-lt"/>
            </a:endParaRPr>
          </a:p>
          <a:p>
            <a:pPr marL="1663700" lvl="2" indent="-342900">
              <a:buClr>
                <a:schemeClr val="bg2">
                  <a:lumMod val="50000"/>
                </a:schemeClr>
              </a:buClr>
              <a:buFont typeface="Wingdings" pitchFamily="2" charset="2"/>
              <a:buChar char="Ø"/>
              <a:defRPr/>
            </a:pPr>
            <a:r>
              <a:rPr lang="en-US" dirty="0" smtClean="0">
                <a:latin typeface="+mj-lt"/>
              </a:rPr>
              <a:t>Uses </a:t>
            </a:r>
            <a:r>
              <a:rPr lang="en-US" dirty="0">
                <a:latin typeface="+mj-lt"/>
              </a:rPr>
              <a:t>same denominator as prior-year 4-year rate but </a:t>
            </a:r>
            <a:r>
              <a:rPr lang="en-US" dirty="0" smtClean="0">
                <a:latin typeface="+mj-lt"/>
              </a:rPr>
              <a:t>add 5</a:t>
            </a:r>
            <a:r>
              <a:rPr lang="en-US" baseline="30000" dirty="0" smtClean="0">
                <a:latin typeface="+mj-lt"/>
              </a:rPr>
              <a:t>th</a:t>
            </a:r>
            <a:r>
              <a:rPr lang="en-US" dirty="0" smtClean="0">
                <a:latin typeface="+mj-lt"/>
              </a:rPr>
              <a:t> </a:t>
            </a:r>
            <a:r>
              <a:rPr lang="en-US" dirty="0">
                <a:latin typeface="+mj-lt"/>
              </a:rPr>
              <a:t>year graduates to the </a:t>
            </a:r>
            <a:r>
              <a:rPr lang="en-US" dirty="0" smtClean="0">
                <a:latin typeface="+mj-lt"/>
              </a:rPr>
              <a:t>numerator</a:t>
            </a:r>
          </a:p>
          <a:p>
            <a:pPr marL="1663700" lvl="2" indent="-342900">
              <a:buClr>
                <a:schemeClr val="bg2">
                  <a:lumMod val="50000"/>
                </a:schemeClr>
              </a:buClr>
              <a:buFont typeface="Wingdings" pitchFamily="2" charset="2"/>
              <a:buChar char="Ø"/>
              <a:defRPr/>
            </a:pPr>
            <a:endParaRPr lang="en-US" dirty="0" smtClean="0">
              <a:latin typeface="+mj-lt"/>
            </a:endParaRPr>
          </a:p>
          <a:p>
            <a:pPr marL="863600" lvl="1">
              <a:buClr>
                <a:schemeClr val="bg2">
                  <a:lumMod val="50000"/>
                </a:schemeClr>
              </a:buClr>
              <a:defRPr/>
            </a:pPr>
            <a:r>
              <a:rPr lang="en-US" dirty="0" smtClean="0">
                <a:latin typeface="+mj-lt"/>
              </a:rPr>
              <a:t>NOTE: For </a:t>
            </a:r>
            <a:r>
              <a:rPr lang="en-US" dirty="0">
                <a:latin typeface="+mj-lt"/>
              </a:rPr>
              <a:t>new schools that do not have enough students for a five-year cohort rate, we will substitute a modified four-year rate (counting special diploma recipients as graduates).</a:t>
            </a:r>
          </a:p>
          <a:p>
            <a:pPr marL="806450" indent="-342900">
              <a:buClr>
                <a:schemeClr val="bg2">
                  <a:lumMod val="50000"/>
                </a:schemeClr>
              </a:buClr>
              <a:buFont typeface="Wingdings" pitchFamily="2" charset="2"/>
              <a:buChar char="Ø"/>
              <a:defRPr/>
            </a:pPr>
            <a:endParaRPr lang="en-US" sz="2000" dirty="0">
              <a:latin typeface="+mj-lt"/>
            </a:endParaRPr>
          </a:p>
        </p:txBody>
      </p:sp>
    </p:spTree>
  </p:cSld>
  <p:clrMapOvr>
    <a:masterClrMapping/>
  </p:clrMapOvr>
  <p:transition spd="med" advClick="0">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304800" y="-76200"/>
            <a:ext cx="8229600" cy="914400"/>
          </a:xfrm>
        </p:spPr>
        <p:txBody>
          <a:bodyPr>
            <a:normAutofit fontScale="90000"/>
          </a:bodyPr>
          <a:lstStyle/>
          <a:p>
            <a:r>
              <a:rPr lang="en-US" sz="3200" dirty="0" smtClean="0"/>
              <a:t/>
            </a:r>
            <a:br>
              <a:rPr lang="en-US" sz="3200" dirty="0" smtClean="0"/>
            </a:br>
            <a:r>
              <a:rPr lang="en-US" sz="3200" dirty="0" smtClean="0"/>
              <a:t>Graduation Rate</a:t>
            </a:r>
          </a:p>
        </p:txBody>
      </p:sp>
      <p:sp>
        <p:nvSpPr>
          <p:cNvPr id="4" name="Slide Number Placeholder 3"/>
          <p:cNvSpPr txBox="1">
            <a:spLocks noGrp="1"/>
          </p:cNvSpPr>
          <p:nvPr/>
        </p:nvSpPr>
        <p:spPr bwMode="auto">
          <a:xfrm>
            <a:off x="6770688" y="6477000"/>
            <a:ext cx="2133600" cy="476250"/>
          </a:xfrm>
          <a:prstGeom prst="rect">
            <a:avLst/>
          </a:prstGeom>
          <a:noFill/>
          <a:ln>
            <a:miter lim="800000"/>
            <a:headEnd/>
            <a:tailEnd/>
          </a:ln>
        </p:spPr>
        <p:txBody>
          <a:bodyPr/>
          <a:lstStyle/>
          <a:p>
            <a:pPr algn="r">
              <a:defRPr/>
            </a:pPr>
            <a:fld id="{C0FD8BD6-98C9-46E4-9B10-329F15168E04}" type="slidenum">
              <a:rPr lang="en-US" sz="1400">
                <a:solidFill>
                  <a:schemeClr val="bg1">
                    <a:lumMod val="65000"/>
                  </a:schemeClr>
                </a:solidFill>
                <a:latin typeface="+mn-lt"/>
              </a:rPr>
              <a:pPr algn="r">
                <a:defRPr/>
              </a:pPr>
              <a:t>24</a:t>
            </a:fld>
            <a:endParaRPr lang="en-US" sz="1400" dirty="0">
              <a:solidFill>
                <a:schemeClr val="bg1">
                  <a:lumMod val="65000"/>
                </a:schemeClr>
              </a:solidFill>
              <a:latin typeface="+mn-lt"/>
            </a:endParaRPr>
          </a:p>
        </p:txBody>
      </p:sp>
      <p:sp>
        <p:nvSpPr>
          <p:cNvPr id="5" name="Rectangle 3"/>
          <p:cNvSpPr txBox="1">
            <a:spLocks noChangeArrowheads="1"/>
          </p:cNvSpPr>
          <p:nvPr/>
        </p:nvSpPr>
        <p:spPr bwMode="auto">
          <a:xfrm>
            <a:off x="381000" y="990600"/>
            <a:ext cx="8458200" cy="5029200"/>
          </a:xfrm>
          <a:prstGeom prst="rect">
            <a:avLst/>
          </a:prstGeom>
          <a:noFill/>
          <a:ln w="9525">
            <a:noFill/>
            <a:miter lim="800000"/>
            <a:headEnd/>
            <a:tailEnd/>
          </a:ln>
        </p:spPr>
        <p:txBody>
          <a:bodyPr/>
          <a:lstStyle/>
          <a:p>
            <a:pPr marL="342900" lvl="2" indent="-3175">
              <a:spcBef>
                <a:spcPct val="20000"/>
              </a:spcBef>
              <a:defRPr/>
            </a:pPr>
            <a:r>
              <a:rPr lang="en-US" sz="2000" dirty="0">
                <a:latin typeface="+mn-lt"/>
              </a:rPr>
              <a:t>Who counts as </a:t>
            </a:r>
            <a:r>
              <a:rPr lang="en-US" sz="2000" u="sng" dirty="0">
                <a:latin typeface="+mn-lt"/>
              </a:rPr>
              <a:t>graduates</a:t>
            </a:r>
            <a:r>
              <a:rPr lang="en-US" sz="2000" dirty="0">
                <a:latin typeface="+mn-lt"/>
              </a:rPr>
              <a:t>?  </a:t>
            </a:r>
          </a:p>
          <a:p>
            <a:pPr marL="342900" lvl="2" indent="-3175">
              <a:spcBef>
                <a:spcPct val="20000"/>
              </a:spcBef>
              <a:defRPr/>
            </a:pPr>
            <a:r>
              <a:rPr lang="en-US" sz="2000" b="1" dirty="0" smtClean="0">
                <a:latin typeface="+mn-lt"/>
              </a:rPr>
              <a:t>		Answer</a:t>
            </a:r>
            <a:r>
              <a:rPr lang="en-US" sz="2000" b="1" dirty="0">
                <a:latin typeface="+mn-lt"/>
              </a:rPr>
              <a:t>:</a:t>
            </a:r>
            <a:r>
              <a:rPr lang="en-US" sz="2000" dirty="0">
                <a:latin typeface="+mn-lt"/>
              </a:rPr>
              <a:t> Standard diploma recipients only for the federal 4-year rate and standard + special diploma recipients for the 5-year rate</a:t>
            </a:r>
          </a:p>
          <a:p>
            <a:pPr marL="342900" lvl="2" indent="-3175">
              <a:spcBef>
                <a:spcPts val="0"/>
              </a:spcBef>
              <a:defRPr/>
            </a:pPr>
            <a:endParaRPr lang="en-US" sz="2000" dirty="0">
              <a:latin typeface="+mn-lt"/>
            </a:endParaRPr>
          </a:p>
          <a:p>
            <a:pPr marL="342900" lvl="2" indent="-3175">
              <a:spcBef>
                <a:spcPts val="0"/>
              </a:spcBef>
              <a:defRPr/>
            </a:pPr>
            <a:r>
              <a:rPr lang="en-US" sz="2000" dirty="0">
                <a:latin typeface="+mn-lt"/>
              </a:rPr>
              <a:t>Who counts as </a:t>
            </a:r>
            <a:r>
              <a:rPr lang="en-US" sz="2000" u="sng" dirty="0">
                <a:latin typeface="+mn-lt"/>
              </a:rPr>
              <a:t>non-graduates</a:t>
            </a:r>
            <a:r>
              <a:rPr lang="en-US" sz="2000" dirty="0">
                <a:latin typeface="+mn-lt"/>
              </a:rPr>
              <a:t>? </a:t>
            </a:r>
          </a:p>
          <a:p>
            <a:pPr marL="342900" lvl="2" indent="-3175">
              <a:spcBef>
                <a:spcPct val="20000"/>
              </a:spcBef>
              <a:defRPr/>
            </a:pPr>
            <a:r>
              <a:rPr lang="en-US" sz="2000" b="1" dirty="0" smtClean="0">
                <a:latin typeface="+mn-lt"/>
              </a:rPr>
              <a:t>		Answer</a:t>
            </a:r>
            <a:r>
              <a:rPr lang="en-US" sz="2000" b="1" dirty="0">
                <a:latin typeface="+mn-lt"/>
              </a:rPr>
              <a:t>:</a:t>
            </a:r>
            <a:r>
              <a:rPr lang="en-US" sz="2000" dirty="0">
                <a:latin typeface="+mn-lt"/>
              </a:rPr>
              <a:t> All students in the adjusted cohort who did not get counted as graduates, including:</a:t>
            </a:r>
          </a:p>
          <a:p>
            <a:pPr marL="1597025" lvl="4" indent="-342900">
              <a:spcBef>
                <a:spcPts val="0"/>
              </a:spcBef>
              <a:buClr>
                <a:schemeClr val="bg2">
                  <a:lumMod val="50000"/>
                </a:schemeClr>
              </a:buClr>
              <a:buFont typeface="Wingdings" pitchFamily="2" charset="2"/>
              <a:buChar char="Ø"/>
              <a:defRPr/>
            </a:pPr>
            <a:r>
              <a:rPr lang="en-US" sz="2000" dirty="0">
                <a:latin typeface="+mn-lt"/>
              </a:rPr>
              <a:t>Dropouts</a:t>
            </a:r>
          </a:p>
          <a:p>
            <a:pPr marL="1597025" lvl="4" indent="-342900">
              <a:spcBef>
                <a:spcPts val="0"/>
              </a:spcBef>
              <a:buClr>
                <a:schemeClr val="bg2">
                  <a:lumMod val="50000"/>
                </a:schemeClr>
              </a:buClr>
              <a:buFont typeface="Wingdings" pitchFamily="2" charset="2"/>
              <a:buChar char="Ø"/>
              <a:defRPr/>
            </a:pPr>
            <a:r>
              <a:rPr lang="en-US" sz="2000" dirty="0">
                <a:latin typeface="+mn-lt"/>
              </a:rPr>
              <a:t>Certificate recipients</a:t>
            </a:r>
          </a:p>
          <a:p>
            <a:pPr marL="1597025" lvl="4" indent="-342900">
              <a:spcBef>
                <a:spcPts val="0"/>
              </a:spcBef>
              <a:buClr>
                <a:schemeClr val="bg2">
                  <a:lumMod val="50000"/>
                </a:schemeClr>
              </a:buClr>
              <a:buFont typeface="Wingdings" pitchFamily="2" charset="2"/>
              <a:buChar char="Ø"/>
              <a:defRPr/>
            </a:pPr>
            <a:r>
              <a:rPr lang="en-US" sz="2000" dirty="0">
                <a:latin typeface="+mn-lt"/>
              </a:rPr>
              <a:t>GED diploma recipients</a:t>
            </a:r>
          </a:p>
          <a:p>
            <a:pPr marL="1597025" lvl="4" indent="-342900">
              <a:spcBef>
                <a:spcPts val="0"/>
              </a:spcBef>
              <a:buClr>
                <a:schemeClr val="bg2">
                  <a:lumMod val="50000"/>
                </a:schemeClr>
              </a:buClr>
              <a:buFont typeface="Wingdings" pitchFamily="2" charset="2"/>
              <a:buChar char="Ø"/>
              <a:defRPr/>
            </a:pPr>
            <a:r>
              <a:rPr lang="en-US" sz="2000" dirty="0">
                <a:latin typeface="+mn-lt"/>
              </a:rPr>
              <a:t>Students who are still enrolled but haven’t yet graduated.</a:t>
            </a:r>
          </a:p>
          <a:p>
            <a:pPr marL="1597025" lvl="4" indent="-342900">
              <a:spcBef>
                <a:spcPts val="0"/>
              </a:spcBef>
              <a:buClr>
                <a:schemeClr val="bg2">
                  <a:lumMod val="50000"/>
                </a:schemeClr>
              </a:buClr>
              <a:buFont typeface="Wingdings" pitchFamily="2" charset="2"/>
              <a:buChar char="Ø"/>
              <a:defRPr/>
            </a:pPr>
            <a:r>
              <a:rPr lang="en-US" sz="2000" dirty="0">
                <a:latin typeface="+mn-lt"/>
              </a:rPr>
              <a:t>Recipients of any other diploma types that do not meet criteria for numerator.</a:t>
            </a:r>
          </a:p>
        </p:txBody>
      </p:sp>
    </p:spTree>
  </p:cSld>
  <p:clrMapOvr>
    <a:masterClrMapping/>
  </p:clrMapOvr>
  <p:transition spd="med" advClick="0">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304800" y="-228600"/>
            <a:ext cx="8229600" cy="1143000"/>
          </a:xfrm>
        </p:spPr>
        <p:txBody>
          <a:bodyPr/>
          <a:lstStyle/>
          <a:p>
            <a:r>
              <a:rPr lang="en-US" sz="3200" smtClean="0"/>
              <a:t/>
            </a:r>
            <a:br>
              <a:rPr lang="en-US" sz="3200" smtClean="0"/>
            </a:br>
            <a:r>
              <a:rPr lang="en-US" sz="3200" smtClean="0"/>
              <a:t>Graduation Rate Summary Information</a:t>
            </a:r>
          </a:p>
        </p:txBody>
      </p:sp>
      <p:sp>
        <p:nvSpPr>
          <p:cNvPr id="4" name="Slide Number Placeholder 3"/>
          <p:cNvSpPr txBox="1">
            <a:spLocks noGrp="1"/>
          </p:cNvSpPr>
          <p:nvPr/>
        </p:nvSpPr>
        <p:spPr bwMode="auto">
          <a:xfrm>
            <a:off x="6770688" y="6477000"/>
            <a:ext cx="2133600" cy="476250"/>
          </a:xfrm>
          <a:prstGeom prst="rect">
            <a:avLst/>
          </a:prstGeom>
          <a:noFill/>
          <a:ln>
            <a:miter lim="800000"/>
            <a:headEnd/>
            <a:tailEnd/>
          </a:ln>
        </p:spPr>
        <p:txBody>
          <a:bodyPr/>
          <a:lstStyle/>
          <a:p>
            <a:pPr algn="r">
              <a:defRPr/>
            </a:pPr>
            <a:fld id="{4E72973F-4F7A-4E3E-9790-B9130C3C235D}" type="slidenum">
              <a:rPr lang="en-US" sz="1400">
                <a:solidFill>
                  <a:schemeClr val="bg1">
                    <a:lumMod val="65000"/>
                  </a:schemeClr>
                </a:solidFill>
                <a:latin typeface="+mn-lt"/>
              </a:rPr>
              <a:pPr algn="r">
                <a:defRPr/>
              </a:pPr>
              <a:t>25</a:t>
            </a:fld>
            <a:endParaRPr lang="en-US" sz="1400" dirty="0">
              <a:solidFill>
                <a:schemeClr val="bg1">
                  <a:lumMod val="65000"/>
                </a:schemeClr>
              </a:solidFill>
              <a:latin typeface="+mn-lt"/>
            </a:endParaRPr>
          </a:p>
        </p:txBody>
      </p:sp>
      <p:graphicFrame>
        <p:nvGraphicFramePr>
          <p:cNvPr id="5" name="Group 26"/>
          <p:cNvGraphicFramePr>
            <a:graphicFrameLocks noGrp="1"/>
          </p:cNvGraphicFramePr>
          <p:nvPr/>
        </p:nvGraphicFramePr>
        <p:xfrm>
          <a:off x="381000" y="1066800"/>
          <a:ext cx="8458200" cy="4905587"/>
        </p:xfrm>
        <a:graphic>
          <a:graphicData uri="http://schemas.openxmlformats.org/drawingml/2006/table">
            <a:tbl>
              <a:tblPr/>
              <a:tblGrid>
                <a:gridCol w="2114550"/>
                <a:gridCol w="2114550"/>
                <a:gridCol w="1409700"/>
                <a:gridCol w="2819400"/>
              </a:tblGrid>
              <a:tr h="10075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charset="0"/>
                        </a:rPr>
                        <a:t>Graduation Rate Method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charset="0"/>
                        </a:rPr>
                        <a:t>Students Not Included in the Calculation (Adjustments to Cohort)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charset="0"/>
                        </a:rPr>
                        <a:t>Graduates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500" b="1" i="0" u="none" strike="noStrike" cap="none" normalizeH="0" baseline="0" dirty="0" smtClean="0">
                          <a:ln>
                            <a:noFill/>
                          </a:ln>
                          <a:solidFill>
                            <a:schemeClr val="tx1"/>
                          </a:solidFill>
                          <a:effectLst/>
                          <a:latin typeface="Arial" charset="0"/>
                        </a:rPr>
                        <a:t>Non-Graduates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27262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Federal Four-Year Rate</a:t>
                      </a:r>
                      <a:r>
                        <a:rPr kumimoji="0" lang="en-US" sz="1400" b="0" i="0" u="none" strike="noStrike" cap="none" normalizeH="0" baseline="0" dirty="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1125" marR="0" lvl="0" indent="-111125"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Students reported as having transferred to:</a:t>
                      </a:r>
                    </a:p>
                    <a:p>
                      <a:pPr marL="111125" marR="0" lvl="0" indent="-111125"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rPr>
                        <a:t>Other schools (public or private) and</a:t>
                      </a:r>
                    </a:p>
                    <a:p>
                      <a:pPr marL="111125" marR="0" lvl="0" indent="-111125"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rPr>
                        <a:t>Home-education programs; and</a:t>
                      </a:r>
                    </a:p>
                    <a:p>
                      <a:pPr marL="111125" marR="0" lvl="0" indent="-111125"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Deceased students</a:t>
                      </a:r>
                    </a:p>
                    <a:p>
                      <a:pPr marL="111125" marR="0" lvl="0" indent="-111125"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1125" marR="0" lvl="0" indent="-111125"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rPr>
                        <a:t>Standard Diploma recipients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1125" marR="0" lvl="0" indent="-111125"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rPr>
                        <a:t>Dropouts</a:t>
                      </a:r>
                    </a:p>
                    <a:p>
                      <a:pPr marL="111125" marR="0" lvl="0" indent="-111125"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rPr>
                        <a:t>Certificate of Completion recipients</a:t>
                      </a:r>
                    </a:p>
                    <a:p>
                      <a:pPr marL="111125" marR="0" lvl="0" indent="-111125"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rPr>
                        <a:t>GED recipients</a:t>
                      </a:r>
                    </a:p>
                    <a:p>
                      <a:pPr marL="111125" marR="0" lvl="0" indent="-111125"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rPr>
                        <a:t>Continuing enrollees who are not on-time graduates</a:t>
                      </a:r>
                    </a:p>
                    <a:p>
                      <a:pPr marL="111125" marR="0" lvl="0" indent="-111125" algn="l" defTabSz="914400" rtl="0" eaLnBrk="1" fontAlgn="base" latinLnBrk="0" hangingPunct="1">
                        <a:lnSpc>
                          <a:spcPct val="100000"/>
                        </a:lnSpc>
                        <a:spcBef>
                          <a:spcPct val="20000"/>
                        </a:spcBef>
                        <a:spcAft>
                          <a:spcPct val="0"/>
                        </a:spcAft>
                        <a:buClrTx/>
                        <a:buSzTx/>
                        <a:buFontTx/>
                        <a:buChar char="•"/>
                        <a:tabLst/>
                      </a:pPr>
                      <a:r>
                        <a:rPr kumimoji="0" lang="en-US" sz="1400" b="1" i="0" u="sng" strike="noStrike" cap="none" normalizeH="0" baseline="0" dirty="0" smtClean="0">
                          <a:ln>
                            <a:noFill/>
                          </a:ln>
                          <a:solidFill>
                            <a:schemeClr val="tx1"/>
                          </a:solidFill>
                          <a:effectLst/>
                          <a:latin typeface="Arial" charset="0"/>
                        </a:rPr>
                        <a:t>Special Diplomas</a:t>
                      </a:r>
                    </a:p>
                    <a:p>
                      <a:pPr marL="111125" marR="0" lvl="0" indent="-111125" algn="l" defTabSz="914400" rtl="0" eaLnBrk="1" fontAlgn="base" latinLnBrk="0" hangingPunct="1">
                        <a:lnSpc>
                          <a:spcPct val="100000"/>
                        </a:lnSpc>
                        <a:spcBef>
                          <a:spcPct val="20000"/>
                        </a:spcBef>
                        <a:spcAft>
                          <a:spcPct val="0"/>
                        </a:spcAft>
                        <a:buClrTx/>
                        <a:buSzTx/>
                        <a:buFontTx/>
                        <a:buChar char="•"/>
                        <a:tabLst/>
                      </a:pPr>
                      <a:r>
                        <a:rPr kumimoji="0" lang="en-US" sz="1400" b="1" i="0" u="sng" strike="noStrike" cap="none" normalizeH="0" baseline="0" dirty="0" smtClean="0">
                          <a:ln>
                            <a:noFill/>
                          </a:ln>
                          <a:solidFill>
                            <a:schemeClr val="tx1"/>
                          </a:solidFill>
                          <a:effectLst/>
                          <a:latin typeface="Arial" charset="0"/>
                        </a:rPr>
                        <a:t>Transfers to Adult education programs or Dept. of Juvenile Justice facilities who are not standard diploma recipients.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98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Five-Year Modified Rate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1125" marR="0" lvl="0" indent="-111125"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Same as for prior year ‘s federal four-year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1125" marR="0" lvl="0" indent="-111125"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rPr>
                        <a:t>Standard +</a:t>
                      </a:r>
                    </a:p>
                    <a:p>
                      <a:pPr marL="111125" marR="0" lvl="0" indent="-111125"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rPr>
                        <a:t>Special Diplomas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1125" marR="0" lvl="0" indent="-111125" algn="l" defTabSz="914400" rtl="0" eaLnBrk="1" fontAlgn="base" latinLnBrk="0" hangingPunct="1">
                        <a:lnSpc>
                          <a:spcPct val="100000"/>
                        </a:lnSpc>
                        <a:spcBef>
                          <a:spcPct val="20000"/>
                        </a:spcBef>
                        <a:spcAft>
                          <a:spcPct val="0"/>
                        </a:spcAft>
                        <a:buClrTx/>
                        <a:buSzTx/>
                        <a:buFontTx/>
                        <a:buChar char="•"/>
                        <a:tabLst/>
                      </a:pPr>
                      <a:r>
                        <a:rPr kumimoji="0" lang="en-US" sz="1400" b="0" i="0" u="none" strike="noStrike" cap="none" normalizeH="0" baseline="0" dirty="0" smtClean="0">
                          <a:ln>
                            <a:noFill/>
                          </a:ln>
                          <a:solidFill>
                            <a:schemeClr val="tx1"/>
                          </a:solidFill>
                          <a:effectLst/>
                          <a:latin typeface="Arial" charset="0"/>
                        </a:rPr>
                        <a:t> Same as above, except special diploma recipients are counted as graduates instead of non-graduates.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advClick="0">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81000" y="152400"/>
            <a:ext cx="8229600" cy="762000"/>
          </a:xfrm>
        </p:spPr>
        <p:txBody>
          <a:bodyPr>
            <a:normAutofit fontScale="90000"/>
          </a:bodyPr>
          <a:lstStyle/>
          <a:p>
            <a:r>
              <a:rPr lang="en-US" sz="3200" dirty="0" smtClean="0"/>
              <a:t/>
            </a:r>
            <a:br>
              <a:rPr lang="en-US" sz="3200" dirty="0" smtClean="0"/>
            </a:br>
            <a:r>
              <a:rPr lang="en-US" sz="2800" dirty="0" smtClean="0"/>
              <a:t>Graduation Rate for At-Risk </a:t>
            </a:r>
            <a:r>
              <a:rPr lang="en-US" sz="2800" dirty="0" smtClean="0"/>
              <a:t>Students</a:t>
            </a:r>
            <a:endParaRPr lang="en-US" sz="2800" dirty="0" smtClean="0"/>
          </a:p>
        </p:txBody>
      </p:sp>
      <p:sp>
        <p:nvSpPr>
          <p:cNvPr id="4" name="Slide Number Placeholder 3"/>
          <p:cNvSpPr txBox="1">
            <a:spLocks noGrp="1"/>
          </p:cNvSpPr>
          <p:nvPr/>
        </p:nvSpPr>
        <p:spPr bwMode="auto">
          <a:xfrm>
            <a:off x="6770688" y="6477000"/>
            <a:ext cx="2133600" cy="476250"/>
          </a:xfrm>
          <a:prstGeom prst="rect">
            <a:avLst/>
          </a:prstGeom>
          <a:noFill/>
          <a:ln>
            <a:miter lim="800000"/>
            <a:headEnd/>
            <a:tailEnd/>
          </a:ln>
        </p:spPr>
        <p:txBody>
          <a:bodyPr/>
          <a:lstStyle/>
          <a:p>
            <a:pPr algn="r">
              <a:defRPr/>
            </a:pPr>
            <a:fld id="{5D32B0BB-C8BC-47AC-B4AB-34E9875400F9}" type="slidenum">
              <a:rPr lang="en-US" sz="1400">
                <a:solidFill>
                  <a:schemeClr val="bg1">
                    <a:lumMod val="65000"/>
                  </a:schemeClr>
                </a:solidFill>
                <a:latin typeface="+mn-lt"/>
              </a:rPr>
              <a:pPr algn="r">
                <a:defRPr/>
              </a:pPr>
              <a:t>26</a:t>
            </a:fld>
            <a:endParaRPr lang="en-US" sz="1400" dirty="0">
              <a:solidFill>
                <a:schemeClr val="bg1">
                  <a:lumMod val="65000"/>
                </a:schemeClr>
              </a:solidFill>
              <a:latin typeface="+mn-lt"/>
            </a:endParaRPr>
          </a:p>
        </p:txBody>
      </p:sp>
      <p:sp>
        <p:nvSpPr>
          <p:cNvPr id="6" name="Rectangle 3"/>
          <p:cNvSpPr txBox="1">
            <a:spLocks noChangeArrowheads="1"/>
          </p:cNvSpPr>
          <p:nvPr/>
        </p:nvSpPr>
        <p:spPr bwMode="auto">
          <a:xfrm>
            <a:off x="381000" y="1143000"/>
            <a:ext cx="8458200" cy="5181600"/>
          </a:xfrm>
          <a:prstGeom prst="rect">
            <a:avLst/>
          </a:prstGeom>
          <a:noFill/>
          <a:ln w="9525">
            <a:noFill/>
            <a:miter lim="800000"/>
            <a:headEnd/>
            <a:tailEnd/>
          </a:ln>
        </p:spPr>
        <p:txBody>
          <a:bodyPr/>
          <a:lstStyle/>
          <a:p>
            <a:pPr marL="342900" lvl="2" indent="-3175">
              <a:lnSpc>
                <a:spcPct val="90000"/>
              </a:lnSpc>
              <a:spcBef>
                <a:spcPct val="20000"/>
              </a:spcBef>
              <a:defRPr/>
            </a:pPr>
            <a:endParaRPr lang="en-US" sz="2000" kern="0" dirty="0">
              <a:latin typeface="+mn-lt"/>
            </a:endParaRPr>
          </a:p>
          <a:p>
            <a:pPr marL="342900" lvl="2" indent="-3175">
              <a:lnSpc>
                <a:spcPct val="90000"/>
              </a:lnSpc>
              <a:spcBef>
                <a:spcPct val="20000"/>
              </a:spcBef>
              <a:defRPr/>
            </a:pPr>
            <a:r>
              <a:rPr lang="en-US" b="1" kern="0" dirty="0">
                <a:latin typeface="+mn-lt"/>
              </a:rPr>
              <a:t>Denominator</a:t>
            </a:r>
            <a:r>
              <a:rPr lang="en-US" kern="0" dirty="0">
                <a:latin typeface="+mn-lt"/>
              </a:rPr>
              <a:t> = a subset of the adjusted cohort for the graduation rate. Includes all students from the adjusted cohort who scored at level 2 or lower on the grade 8 FCAT in </a:t>
            </a:r>
            <a:r>
              <a:rPr lang="en-US" u="sng" kern="0" dirty="0">
                <a:latin typeface="+mn-lt"/>
              </a:rPr>
              <a:t>both</a:t>
            </a:r>
            <a:r>
              <a:rPr lang="en-US" kern="0" dirty="0">
                <a:latin typeface="+mn-lt"/>
              </a:rPr>
              <a:t> math and reading.</a:t>
            </a:r>
          </a:p>
          <a:p>
            <a:pPr marL="342900" lvl="2" indent="-3175">
              <a:lnSpc>
                <a:spcPct val="90000"/>
              </a:lnSpc>
              <a:spcBef>
                <a:spcPct val="20000"/>
              </a:spcBef>
              <a:defRPr/>
            </a:pPr>
            <a:endParaRPr lang="en-US" kern="0" dirty="0">
              <a:latin typeface="+mn-lt"/>
            </a:endParaRPr>
          </a:p>
          <a:p>
            <a:pPr marL="806450" indent="-342900">
              <a:spcBef>
                <a:spcPts val="400"/>
              </a:spcBef>
              <a:buClr>
                <a:schemeClr val="bg2">
                  <a:lumMod val="50000"/>
                </a:schemeClr>
              </a:buClr>
              <a:buFont typeface="Wingdings" pitchFamily="2" charset="2"/>
              <a:buChar char="Ø"/>
              <a:defRPr/>
            </a:pPr>
            <a:r>
              <a:rPr lang="en-US" dirty="0">
                <a:latin typeface="+mn-lt"/>
              </a:rPr>
              <a:t>The at-risk graduation rate will consist of the same two rate measures as for the overall graduation </a:t>
            </a:r>
            <a:r>
              <a:rPr lang="en-US" dirty="0" smtClean="0">
                <a:latin typeface="+mn-lt"/>
              </a:rPr>
              <a:t>rate.	</a:t>
            </a:r>
          </a:p>
          <a:p>
            <a:pPr marL="806450" indent="-342900">
              <a:spcBef>
                <a:spcPts val="400"/>
              </a:spcBef>
              <a:buClr>
                <a:schemeClr val="bg2">
                  <a:lumMod val="50000"/>
                </a:schemeClr>
              </a:buClr>
              <a:buFont typeface="Wingdings" pitchFamily="2" charset="2"/>
              <a:buChar char="Ø"/>
              <a:defRPr/>
            </a:pPr>
            <a:endParaRPr lang="en-US" dirty="0">
              <a:latin typeface="+mn-lt"/>
            </a:endParaRPr>
          </a:p>
          <a:p>
            <a:pPr marL="806450" indent="-342900">
              <a:spcBef>
                <a:spcPts val="400"/>
              </a:spcBef>
              <a:buClr>
                <a:schemeClr val="bg2">
                  <a:lumMod val="50000"/>
                </a:schemeClr>
              </a:buClr>
              <a:buFont typeface="Wingdings" pitchFamily="2" charset="2"/>
              <a:buChar char="Ø"/>
              <a:defRPr/>
            </a:pPr>
            <a:r>
              <a:rPr lang="en-US" dirty="0">
                <a:latin typeface="+mn-lt"/>
              </a:rPr>
              <a:t>As with the overall graduation rate, components for 2010-11 will be calculated using the same criteria as for 2011-12 in order to measure for annual growth/decline.   </a:t>
            </a:r>
          </a:p>
          <a:p>
            <a:pPr marL="682625" lvl="2" indent="-342900">
              <a:lnSpc>
                <a:spcPct val="90000"/>
              </a:lnSpc>
              <a:spcBef>
                <a:spcPct val="20000"/>
              </a:spcBef>
              <a:buClr>
                <a:schemeClr val="bg2">
                  <a:lumMod val="50000"/>
                </a:schemeClr>
              </a:buClr>
              <a:buFont typeface="Wingdings" pitchFamily="2" charset="2"/>
              <a:buChar char="Ø"/>
              <a:defRPr/>
            </a:pPr>
            <a:endParaRPr lang="en-US" kern="0" dirty="0">
              <a:latin typeface="+mn-lt"/>
            </a:endParaRPr>
          </a:p>
          <a:p>
            <a:pPr marL="342900" lvl="2" indent="-3175">
              <a:lnSpc>
                <a:spcPct val="90000"/>
              </a:lnSpc>
              <a:spcBef>
                <a:spcPct val="20000"/>
              </a:spcBef>
              <a:defRPr/>
            </a:pPr>
            <a:r>
              <a:rPr lang="en-US" kern="0" dirty="0" smtClean="0">
                <a:latin typeface="+mn-lt"/>
              </a:rPr>
              <a:t>NOTE: If </a:t>
            </a:r>
            <a:r>
              <a:rPr lang="en-US" kern="0" dirty="0">
                <a:latin typeface="+mn-lt"/>
              </a:rPr>
              <a:t>a school does not have at least 10 students in the at-risk subgroup, the school’s overall graduation rate will be substituted for this measure.</a:t>
            </a:r>
          </a:p>
          <a:p>
            <a:pPr marL="342900" lvl="2" indent="-3175">
              <a:lnSpc>
                <a:spcPct val="90000"/>
              </a:lnSpc>
              <a:spcBef>
                <a:spcPct val="20000"/>
              </a:spcBef>
              <a:defRPr/>
            </a:pPr>
            <a:endParaRPr lang="en-US" kern="0" dirty="0"/>
          </a:p>
        </p:txBody>
      </p:sp>
    </p:spTree>
  </p:cSld>
  <p:clrMapOvr>
    <a:masterClrMapping/>
  </p:clrMapOvr>
  <p:transition spd="med" advClick="0">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228600" y="381000"/>
            <a:ext cx="8229600" cy="762000"/>
          </a:xfrm>
        </p:spPr>
        <p:txBody>
          <a:bodyPr>
            <a:normAutofit fontScale="90000"/>
          </a:bodyPr>
          <a:lstStyle/>
          <a:p>
            <a:r>
              <a:rPr lang="en-US" sz="3200" dirty="0" smtClean="0"/>
              <a:t/>
            </a:r>
            <a:br>
              <a:rPr lang="en-US" sz="3200" dirty="0" smtClean="0"/>
            </a:br>
            <a:r>
              <a:rPr lang="en-US" sz="3200" dirty="0" smtClean="0"/>
              <a:t>HS Grades: Accelerated Participation</a:t>
            </a:r>
            <a:br>
              <a:rPr lang="en-US" sz="3200" dirty="0" smtClean="0"/>
            </a:br>
            <a:endParaRPr lang="en-US" sz="2000" dirty="0" smtClean="0"/>
          </a:p>
        </p:txBody>
      </p:sp>
      <p:sp>
        <p:nvSpPr>
          <p:cNvPr id="4" name="Slide Number Placeholder 3"/>
          <p:cNvSpPr txBox="1">
            <a:spLocks noGrp="1"/>
          </p:cNvSpPr>
          <p:nvPr/>
        </p:nvSpPr>
        <p:spPr bwMode="auto">
          <a:xfrm>
            <a:off x="6770688" y="6477000"/>
            <a:ext cx="2133600" cy="476250"/>
          </a:xfrm>
          <a:prstGeom prst="rect">
            <a:avLst/>
          </a:prstGeom>
          <a:noFill/>
          <a:ln>
            <a:miter lim="800000"/>
            <a:headEnd/>
            <a:tailEnd/>
          </a:ln>
        </p:spPr>
        <p:txBody>
          <a:bodyPr/>
          <a:lstStyle/>
          <a:p>
            <a:pPr algn="r">
              <a:defRPr/>
            </a:pPr>
            <a:fld id="{9031656C-0989-4DF5-87D1-8674E550DBCA}" type="slidenum">
              <a:rPr lang="en-US" sz="1400">
                <a:solidFill>
                  <a:schemeClr val="bg1">
                    <a:lumMod val="65000"/>
                  </a:schemeClr>
                </a:solidFill>
                <a:latin typeface="+mn-lt"/>
              </a:rPr>
              <a:pPr algn="r">
                <a:defRPr/>
              </a:pPr>
              <a:t>27</a:t>
            </a:fld>
            <a:endParaRPr lang="en-US" sz="1400" dirty="0">
              <a:solidFill>
                <a:schemeClr val="bg1">
                  <a:lumMod val="65000"/>
                </a:schemeClr>
              </a:solidFill>
              <a:latin typeface="+mn-lt"/>
            </a:endParaRPr>
          </a:p>
        </p:txBody>
      </p:sp>
      <p:sp>
        <p:nvSpPr>
          <p:cNvPr id="57348" name="Rectangle 2"/>
          <p:cNvSpPr>
            <a:spLocks noChangeArrowheads="1"/>
          </p:cNvSpPr>
          <p:nvPr/>
        </p:nvSpPr>
        <p:spPr bwMode="auto">
          <a:xfrm>
            <a:off x="457200" y="90612"/>
            <a:ext cx="7696200" cy="6463308"/>
          </a:xfrm>
          <a:prstGeom prst="rect">
            <a:avLst/>
          </a:prstGeom>
          <a:noFill/>
          <a:ln w="9525">
            <a:noFill/>
            <a:miter lim="800000"/>
            <a:headEnd/>
            <a:tailEnd/>
          </a:ln>
        </p:spPr>
        <p:txBody>
          <a:bodyPr wrap="square" anchor="ctr">
            <a:spAutoFit/>
          </a:bodyPr>
          <a:lstStyle/>
          <a:p>
            <a:pPr marL="285750" indent="-285750">
              <a:buClr>
                <a:schemeClr val="bg2">
                  <a:lumMod val="50000"/>
                </a:schemeClr>
              </a:buClr>
              <a:buFont typeface="Wingdings" pitchFamily="2" charset="2"/>
              <a:buChar char="Ø"/>
            </a:pPr>
            <a:endParaRPr lang="en-US" dirty="0" smtClean="0">
              <a:latin typeface="+mn-lt"/>
              <a:cs typeface="Times New Roman" pitchFamily="18" charset="0"/>
            </a:endParaRPr>
          </a:p>
          <a:p>
            <a:pPr marL="285750" indent="-285750">
              <a:buClr>
                <a:schemeClr val="bg2">
                  <a:lumMod val="50000"/>
                </a:schemeClr>
              </a:buClr>
              <a:buFont typeface="Wingdings" pitchFamily="2" charset="2"/>
              <a:buChar char="Ø"/>
            </a:pPr>
            <a:endParaRPr lang="en-US" dirty="0" smtClean="0">
              <a:latin typeface="+mn-lt"/>
              <a:cs typeface="Times New Roman" pitchFamily="18" charset="0"/>
            </a:endParaRPr>
          </a:p>
          <a:p>
            <a:pPr marL="285750" indent="-285750">
              <a:buClr>
                <a:schemeClr val="bg2">
                  <a:lumMod val="50000"/>
                </a:schemeClr>
              </a:buClr>
              <a:buFont typeface="Wingdings" pitchFamily="2" charset="2"/>
              <a:buChar char="Ø"/>
            </a:pPr>
            <a:endParaRPr lang="en-US" dirty="0">
              <a:latin typeface="+mn-lt"/>
              <a:cs typeface="Times New Roman" pitchFamily="18" charset="0"/>
            </a:endParaRPr>
          </a:p>
          <a:p>
            <a:pPr marL="285750" indent="-285750">
              <a:buClr>
                <a:schemeClr val="bg2">
                  <a:lumMod val="50000"/>
                </a:schemeClr>
              </a:buClr>
              <a:buFont typeface="Wingdings" pitchFamily="2" charset="2"/>
              <a:buChar char="Ø"/>
            </a:pPr>
            <a:endParaRPr lang="en-US" dirty="0" smtClean="0">
              <a:latin typeface="+mn-lt"/>
              <a:cs typeface="Times New Roman" pitchFamily="18" charset="0"/>
            </a:endParaRPr>
          </a:p>
          <a:p>
            <a:pPr marL="285750" indent="-285750">
              <a:buClr>
                <a:schemeClr val="bg2">
                  <a:lumMod val="50000"/>
                </a:schemeClr>
              </a:buClr>
              <a:buFont typeface="Wingdings" pitchFamily="2" charset="2"/>
              <a:buChar char="Ø"/>
            </a:pPr>
            <a:r>
              <a:rPr lang="en-US" dirty="0" smtClean="0">
                <a:latin typeface="+mn-lt"/>
                <a:cs typeface="Times New Roman" pitchFamily="18" charset="0"/>
              </a:rPr>
              <a:t>Accelerated </a:t>
            </a:r>
            <a:r>
              <a:rPr lang="en-US" dirty="0">
                <a:latin typeface="+mn-lt"/>
                <a:cs typeface="Times New Roman" pitchFamily="18" charset="0"/>
              </a:rPr>
              <a:t>coursework participation for students in grades 9 – 12, based on exams taken for </a:t>
            </a:r>
            <a:endParaRPr lang="en-US" dirty="0" smtClean="0">
              <a:latin typeface="+mn-lt"/>
              <a:cs typeface="Times New Roman" pitchFamily="18" charset="0"/>
            </a:endParaRPr>
          </a:p>
          <a:p>
            <a:pPr marL="285750" indent="-285750">
              <a:buClr>
                <a:schemeClr val="bg2">
                  <a:lumMod val="50000"/>
                </a:schemeClr>
              </a:buClr>
              <a:buFont typeface="Wingdings" pitchFamily="2" charset="2"/>
              <a:buChar char="Ø"/>
            </a:pPr>
            <a:endParaRPr lang="en-US" dirty="0" smtClean="0">
              <a:latin typeface="+mn-lt"/>
              <a:cs typeface="Times New Roman" pitchFamily="18" charset="0"/>
            </a:endParaRPr>
          </a:p>
          <a:p>
            <a:pPr marL="742950" lvl="1" indent="-285750">
              <a:buClr>
                <a:schemeClr val="bg2">
                  <a:lumMod val="50000"/>
                </a:schemeClr>
              </a:buClr>
              <a:buFont typeface="Wingdings" pitchFamily="2" charset="2"/>
              <a:buChar char="Ø"/>
            </a:pPr>
            <a:r>
              <a:rPr lang="en-US" dirty="0" smtClean="0">
                <a:latin typeface="+mn-lt"/>
                <a:cs typeface="Times New Roman" pitchFamily="18" charset="0"/>
              </a:rPr>
              <a:t>AP</a:t>
            </a:r>
            <a:r>
              <a:rPr lang="en-US" dirty="0">
                <a:latin typeface="+mn-lt"/>
                <a:cs typeface="Times New Roman" pitchFamily="18" charset="0"/>
              </a:rPr>
              <a:t>, IB, </a:t>
            </a:r>
            <a:r>
              <a:rPr lang="en-US" dirty="0" smtClean="0">
                <a:latin typeface="+mn-lt"/>
                <a:cs typeface="Times New Roman" pitchFamily="18" charset="0"/>
              </a:rPr>
              <a:t>AICE </a:t>
            </a:r>
          </a:p>
          <a:p>
            <a:pPr marL="742950" lvl="1" indent="-285750">
              <a:buClr>
                <a:schemeClr val="bg2">
                  <a:lumMod val="50000"/>
                </a:schemeClr>
              </a:buClr>
              <a:buFont typeface="Wingdings" pitchFamily="2" charset="2"/>
              <a:buChar char="Ø"/>
            </a:pPr>
            <a:endParaRPr lang="en-US" dirty="0" smtClean="0">
              <a:latin typeface="+mn-lt"/>
              <a:cs typeface="Times New Roman" pitchFamily="18" charset="0"/>
            </a:endParaRPr>
          </a:p>
          <a:p>
            <a:pPr marL="742950" lvl="1" indent="-285750">
              <a:buClr>
                <a:schemeClr val="bg2">
                  <a:lumMod val="50000"/>
                </a:schemeClr>
              </a:buClr>
              <a:buFont typeface="Wingdings" pitchFamily="2" charset="2"/>
              <a:buChar char="Ø"/>
            </a:pPr>
            <a:r>
              <a:rPr lang="en-US" dirty="0" smtClean="0">
                <a:latin typeface="+mn-lt"/>
                <a:cs typeface="Times New Roman" pitchFamily="18" charset="0"/>
              </a:rPr>
              <a:t>industry certifications</a:t>
            </a:r>
          </a:p>
          <a:p>
            <a:pPr marL="742950" lvl="1" indent="-285750">
              <a:buClr>
                <a:schemeClr val="bg2">
                  <a:lumMod val="50000"/>
                </a:schemeClr>
              </a:buClr>
              <a:buFont typeface="Wingdings" pitchFamily="2" charset="2"/>
              <a:buChar char="Ø"/>
            </a:pPr>
            <a:endParaRPr lang="en-US" dirty="0" smtClean="0">
              <a:latin typeface="+mn-lt"/>
              <a:cs typeface="Times New Roman" pitchFamily="18" charset="0"/>
            </a:endParaRPr>
          </a:p>
          <a:p>
            <a:pPr marL="742950" lvl="1" indent="-285750">
              <a:buClr>
                <a:schemeClr val="bg2">
                  <a:lumMod val="50000"/>
                </a:schemeClr>
              </a:buClr>
              <a:buFont typeface="Wingdings" pitchFamily="2" charset="2"/>
              <a:buChar char="Ø"/>
            </a:pPr>
            <a:r>
              <a:rPr lang="en-US" dirty="0" smtClean="0">
                <a:latin typeface="+mn-lt"/>
                <a:cs typeface="Times New Roman" pitchFamily="18" charset="0"/>
              </a:rPr>
              <a:t>dual </a:t>
            </a:r>
            <a:r>
              <a:rPr lang="en-US" dirty="0" smtClean="0">
                <a:latin typeface="+mn-lt"/>
                <a:cs typeface="Times New Roman" pitchFamily="18" charset="0"/>
              </a:rPr>
              <a:t>enrollment </a:t>
            </a:r>
            <a:r>
              <a:rPr lang="en-US" dirty="0" smtClean="0">
                <a:latin typeface="+mn-lt"/>
                <a:cs typeface="Times New Roman" pitchFamily="18" charset="0"/>
              </a:rPr>
              <a:t>courses </a:t>
            </a:r>
            <a:endParaRPr lang="en-US" dirty="0">
              <a:latin typeface="+mn-lt"/>
              <a:cs typeface="Times New Roman" pitchFamily="18" charset="0"/>
            </a:endParaRPr>
          </a:p>
          <a:p>
            <a:pPr marL="285750" indent="-285750">
              <a:buClr>
                <a:schemeClr val="bg2">
                  <a:lumMod val="50000"/>
                </a:schemeClr>
              </a:buClr>
              <a:buFont typeface="Wingdings" pitchFamily="2" charset="2"/>
              <a:buChar char="Ø"/>
            </a:pPr>
            <a:endParaRPr lang="en-US" dirty="0" smtClean="0">
              <a:latin typeface="+mn-lt"/>
              <a:cs typeface="Times New Roman" pitchFamily="18" charset="0"/>
            </a:endParaRPr>
          </a:p>
          <a:p>
            <a:pPr marL="285750" indent="-285750">
              <a:buClr>
                <a:schemeClr val="bg2">
                  <a:lumMod val="50000"/>
                </a:schemeClr>
              </a:buClr>
              <a:buFont typeface="Wingdings" pitchFamily="2" charset="2"/>
              <a:buChar char="Ø"/>
            </a:pPr>
            <a:endParaRPr lang="en-US" dirty="0">
              <a:latin typeface="+mn-lt"/>
              <a:cs typeface="Times New Roman" pitchFamily="18" charset="0"/>
            </a:endParaRPr>
          </a:p>
          <a:p>
            <a:pPr marL="285750" indent="-285750">
              <a:buClr>
                <a:schemeClr val="bg2">
                  <a:lumMod val="50000"/>
                </a:schemeClr>
              </a:buClr>
              <a:buFont typeface="Wingdings" pitchFamily="2" charset="2"/>
              <a:buChar char="Ø"/>
            </a:pPr>
            <a:r>
              <a:rPr lang="en-US" dirty="0">
                <a:latin typeface="+mn-lt"/>
                <a:cs typeface="Times New Roman" pitchFamily="18" charset="0"/>
              </a:rPr>
              <a:t>This component measures the combined weighted student participation count divided by the membership count of students in grades 11-12 (minus SWDs tested on the FAA).  </a:t>
            </a:r>
            <a:endParaRPr lang="en-US" dirty="0" smtClean="0">
              <a:latin typeface="+mn-lt"/>
              <a:cs typeface="Times New Roman" pitchFamily="18" charset="0"/>
            </a:endParaRPr>
          </a:p>
          <a:p>
            <a:pPr marL="285750" indent="-285750">
              <a:buClr>
                <a:schemeClr val="bg2">
                  <a:lumMod val="50000"/>
                </a:schemeClr>
              </a:buClr>
              <a:buFont typeface="Wingdings" pitchFamily="2" charset="2"/>
              <a:buChar char="Ø"/>
            </a:pPr>
            <a:endParaRPr lang="en-US" dirty="0">
              <a:latin typeface="+mn-lt"/>
              <a:cs typeface="Times New Roman" pitchFamily="18" charset="0"/>
            </a:endParaRPr>
          </a:p>
          <a:p>
            <a:pPr marL="285750" indent="-285750">
              <a:buClr>
                <a:schemeClr val="bg2">
                  <a:lumMod val="50000"/>
                </a:schemeClr>
              </a:buClr>
              <a:buFont typeface="Wingdings" pitchFamily="2" charset="2"/>
              <a:buChar char="Ø"/>
            </a:pPr>
            <a:r>
              <a:rPr lang="en-US" dirty="0" smtClean="0">
                <a:latin typeface="+mn-lt"/>
                <a:cs typeface="Times New Roman" pitchFamily="18" charset="0"/>
              </a:rPr>
              <a:t>Students </a:t>
            </a:r>
            <a:r>
              <a:rPr lang="en-US" dirty="0">
                <a:latin typeface="+mn-lt"/>
                <a:cs typeface="Times New Roman" pitchFamily="18" charset="0"/>
              </a:rPr>
              <a:t>are weighted extra if they have more than 1 instance of participation (extra weighting of 0.1 for each additional dual enrollment course or accelerated exam taken</a:t>
            </a:r>
            <a:r>
              <a:rPr lang="en-US" dirty="0" smtClean="0">
                <a:latin typeface="+mn-lt"/>
                <a:cs typeface="Times New Roman" pitchFamily="18" charset="0"/>
              </a:rPr>
              <a:t>).</a:t>
            </a:r>
          </a:p>
          <a:p>
            <a:pPr>
              <a:buClr>
                <a:schemeClr val="bg2">
                  <a:lumMod val="50000"/>
                </a:schemeClr>
              </a:buClr>
            </a:pPr>
            <a:endParaRPr lang="en-US" dirty="0">
              <a:latin typeface="+mn-lt"/>
              <a:cs typeface="Times New Roman" pitchFamily="18" charset="0"/>
            </a:endParaRPr>
          </a:p>
          <a:p>
            <a:pPr marL="285750" indent="-285750">
              <a:buClr>
                <a:schemeClr val="bg2">
                  <a:lumMod val="50000"/>
                </a:schemeClr>
              </a:buClr>
              <a:buFont typeface="Wingdings" pitchFamily="2" charset="2"/>
              <a:buChar char="Ø"/>
            </a:pPr>
            <a:endParaRPr lang="en-US" dirty="0">
              <a:latin typeface="+mn-lt"/>
              <a:cs typeface="Times New Roman" pitchFamily="18" charset="0"/>
            </a:endParaRPr>
          </a:p>
        </p:txBody>
      </p:sp>
    </p:spTree>
  </p:cSld>
  <p:clrMapOvr>
    <a:masterClrMapping/>
  </p:clrMapOvr>
  <p:transition spd="med" advClick="0">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228600" y="228600"/>
            <a:ext cx="8229600" cy="609600"/>
          </a:xfrm>
        </p:spPr>
        <p:txBody>
          <a:bodyPr>
            <a:normAutofit fontScale="90000"/>
          </a:bodyPr>
          <a:lstStyle/>
          <a:p>
            <a:r>
              <a:rPr lang="en-US" sz="3200" dirty="0" smtClean="0"/>
              <a:t/>
            </a:r>
            <a:br>
              <a:rPr lang="en-US" sz="3200" dirty="0" smtClean="0"/>
            </a:br>
            <a:r>
              <a:rPr lang="en-US" sz="3200" dirty="0" smtClean="0"/>
              <a:t>HS Grades: Accelerated Performance</a:t>
            </a:r>
            <a:br>
              <a:rPr lang="en-US" sz="3200" dirty="0" smtClean="0"/>
            </a:br>
            <a:endParaRPr lang="en-US" sz="2000" dirty="0" smtClean="0"/>
          </a:p>
        </p:txBody>
      </p:sp>
      <p:sp>
        <p:nvSpPr>
          <p:cNvPr id="4" name="Slide Number Placeholder 3"/>
          <p:cNvSpPr txBox="1">
            <a:spLocks noGrp="1"/>
          </p:cNvSpPr>
          <p:nvPr/>
        </p:nvSpPr>
        <p:spPr bwMode="auto">
          <a:xfrm>
            <a:off x="6770688" y="6477000"/>
            <a:ext cx="2133600" cy="476250"/>
          </a:xfrm>
          <a:prstGeom prst="rect">
            <a:avLst/>
          </a:prstGeom>
          <a:noFill/>
          <a:ln>
            <a:miter lim="800000"/>
            <a:headEnd/>
            <a:tailEnd/>
          </a:ln>
        </p:spPr>
        <p:txBody>
          <a:bodyPr/>
          <a:lstStyle/>
          <a:p>
            <a:pPr algn="r">
              <a:defRPr/>
            </a:pPr>
            <a:fld id="{A32146DE-1CA6-462D-AE70-A403BDD42A48}" type="slidenum">
              <a:rPr lang="en-US" sz="1400">
                <a:solidFill>
                  <a:schemeClr val="bg1">
                    <a:lumMod val="65000"/>
                  </a:schemeClr>
                </a:solidFill>
                <a:latin typeface="+mn-lt"/>
              </a:rPr>
              <a:pPr algn="r">
                <a:defRPr/>
              </a:pPr>
              <a:t>28</a:t>
            </a:fld>
            <a:endParaRPr lang="en-US" sz="1400" dirty="0">
              <a:solidFill>
                <a:schemeClr val="bg1">
                  <a:lumMod val="65000"/>
                </a:schemeClr>
              </a:solidFill>
              <a:latin typeface="+mn-lt"/>
            </a:endParaRPr>
          </a:p>
        </p:txBody>
      </p:sp>
      <p:sp>
        <p:nvSpPr>
          <p:cNvPr id="58372" name="Rectangle 2"/>
          <p:cNvSpPr>
            <a:spLocks noChangeArrowheads="1"/>
          </p:cNvSpPr>
          <p:nvPr/>
        </p:nvSpPr>
        <p:spPr bwMode="auto">
          <a:xfrm>
            <a:off x="304800" y="757060"/>
            <a:ext cx="7772400" cy="4862870"/>
          </a:xfrm>
          <a:prstGeom prst="rect">
            <a:avLst/>
          </a:prstGeom>
          <a:noFill/>
          <a:ln w="9525">
            <a:noFill/>
            <a:miter lim="800000"/>
            <a:headEnd/>
            <a:tailEnd/>
          </a:ln>
        </p:spPr>
        <p:txBody>
          <a:bodyPr wrap="square" anchor="ctr">
            <a:spAutoFit/>
          </a:bodyPr>
          <a:lstStyle/>
          <a:p>
            <a:pPr marL="231775" indent="-231775">
              <a:buFont typeface="Arial" charset="0"/>
              <a:buChar char="•"/>
            </a:pPr>
            <a:endParaRPr lang="en-US" sz="2200" dirty="0" smtClean="0">
              <a:latin typeface="+mn-lt"/>
            </a:endParaRPr>
          </a:p>
          <a:p>
            <a:pPr marL="285750" indent="-285750">
              <a:buClr>
                <a:schemeClr val="bg2">
                  <a:lumMod val="50000"/>
                </a:schemeClr>
              </a:buClr>
              <a:buFont typeface="Wingdings" pitchFamily="2" charset="2"/>
              <a:buChar char="Ø"/>
            </a:pPr>
            <a:r>
              <a:rPr lang="en-US" sz="2400" dirty="0" smtClean="0">
                <a:latin typeface="+mn-lt"/>
              </a:rPr>
              <a:t>Accelerated </a:t>
            </a:r>
            <a:r>
              <a:rPr lang="en-US" sz="2400" dirty="0">
                <a:latin typeface="+mn-lt"/>
              </a:rPr>
              <a:t>coursework performance: </a:t>
            </a:r>
            <a:endParaRPr lang="en-US" sz="2400" dirty="0" smtClean="0">
              <a:latin typeface="+mn-lt"/>
            </a:endParaRPr>
          </a:p>
          <a:p>
            <a:pPr marL="285750" indent="-285750">
              <a:buClr>
                <a:schemeClr val="bg2">
                  <a:lumMod val="50000"/>
                </a:schemeClr>
              </a:buClr>
              <a:buFont typeface="Wingdings" pitchFamily="2" charset="2"/>
              <a:buChar char="Ø"/>
            </a:pPr>
            <a:endParaRPr lang="en-US" sz="2400" dirty="0" smtClean="0">
              <a:latin typeface="+mn-lt"/>
            </a:endParaRPr>
          </a:p>
          <a:p>
            <a:pPr marL="742950" lvl="1" indent="-285750">
              <a:buClr>
                <a:schemeClr val="bg2">
                  <a:lumMod val="50000"/>
                </a:schemeClr>
              </a:buClr>
              <a:buFont typeface="Wingdings" pitchFamily="2" charset="2"/>
              <a:buChar char="Ø"/>
            </a:pPr>
            <a:r>
              <a:rPr lang="en-US" sz="2400" dirty="0" smtClean="0">
                <a:latin typeface="+mn-lt"/>
              </a:rPr>
              <a:t>the </a:t>
            </a:r>
            <a:r>
              <a:rPr lang="en-US" sz="2400" dirty="0">
                <a:latin typeface="+mn-lt"/>
              </a:rPr>
              <a:t>weighted count of successful completions in accelerated coursework divided by the </a:t>
            </a:r>
            <a:r>
              <a:rPr lang="en-US" sz="2400" u="sng" dirty="0" err="1">
                <a:latin typeface="+mn-lt"/>
              </a:rPr>
              <a:t>unweighted</a:t>
            </a:r>
            <a:r>
              <a:rPr lang="en-US" sz="2400" u="sng" dirty="0">
                <a:latin typeface="+mn-lt"/>
              </a:rPr>
              <a:t> </a:t>
            </a:r>
            <a:r>
              <a:rPr lang="en-US" sz="2400" dirty="0">
                <a:latin typeface="+mn-lt"/>
              </a:rPr>
              <a:t>count of accelerated coursework participants. </a:t>
            </a:r>
          </a:p>
          <a:p>
            <a:pPr marL="285750" indent="-285750">
              <a:buClr>
                <a:schemeClr val="bg2">
                  <a:lumMod val="50000"/>
                </a:schemeClr>
              </a:buClr>
              <a:buFont typeface="Wingdings" pitchFamily="2" charset="2"/>
              <a:buChar char="Ø"/>
            </a:pPr>
            <a:endParaRPr lang="en-US" sz="2400" dirty="0">
              <a:latin typeface="+mn-lt"/>
            </a:endParaRPr>
          </a:p>
          <a:p>
            <a:pPr marL="285750" indent="-285750">
              <a:buClr>
                <a:schemeClr val="bg2">
                  <a:lumMod val="50000"/>
                </a:schemeClr>
              </a:buClr>
              <a:buFont typeface="Wingdings" pitchFamily="2" charset="2"/>
              <a:buChar char="Ø"/>
            </a:pPr>
            <a:r>
              <a:rPr lang="en-US" sz="2400" dirty="0">
                <a:latin typeface="+mn-lt"/>
              </a:rPr>
              <a:t>Students receive additional weighting in the numerator if they have more than 1 successful completion (an additional 0.1 weighting for each additional successful completion).</a:t>
            </a:r>
          </a:p>
          <a:p>
            <a:pPr marL="285750" indent="-285750">
              <a:buClr>
                <a:schemeClr val="bg2">
                  <a:lumMod val="50000"/>
                </a:schemeClr>
              </a:buClr>
              <a:buFont typeface="Wingdings" pitchFamily="2" charset="2"/>
              <a:buChar char="Ø"/>
            </a:pPr>
            <a:endParaRPr lang="en-US" sz="2400" dirty="0">
              <a:latin typeface="+mn-lt"/>
              <a:cs typeface="Times New Roman" pitchFamily="18" charset="0"/>
            </a:endParaRPr>
          </a:p>
        </p:txBody>
      </p:sp>
    </p:spTree>
  </p:cSld>
  <p:clrMapOvr>
    <a:masterClrMapping/>
  </p:clrMapOvr>
  <p:transition spd="med" advClick="0">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228600" y="228600"/>
            <a:ext cx="8229600" cy="1143000"/>
          </a:xfrm>
        </p:spPr>
        <p:txBody>
          <a:bodyPr>
            <a:normAutofit fontScale="90000"/>
          </a:bodyPr>
          <a:lstStyle/>
          <a:p>
            <a:r>
              <a:rPr lang="en-US" sz="3200" dirty="0" smtClean="0"/>
              <a:t/>
            </a:r>
            <a:br>
              <a:rPr lang="en-US" sz="3200" dirty="0" smtClean="0"/>
            </a:br>
            <a:r>
              <a:rPr lang="en-US" sz="3200" dirty="0" smtClean="0"/>
              <a:t>Survey 5 Data Used in Accelerated Participation and Performance Components</a:t>
            </a:r>
            <a:br>
              <a:rPr lang="en-US" sz="3200" dirty="0" smtClean="0"/>
            </a:br>
            <a:endParaRPr lang="en-US" sz="2000" dirty="0" smtClean="0"/>
          </a:p>
        </p:txBody>
      </p:sp>
      <p:sp>
        <p:nvSpPr>
          <p:cNvPr id="4" name="Slide Number Placeholder 3"/>
          <p:cNvSpPr txBox="1">
            <a:spLocks noGrp="1"/>
          </p:cNvSpPr>
          <p:nvPr/>
        </p:nvSpPr>
        <p:spPr bwMode="auto">
          <a:xfrm>
            <a:off x="6770688" y="6477000"/>
            <a:ext cx="2133600" cy="476250"/>
          </a:xfrm>
          <a:prstGeom prst="rect">
            <a:avLst/>
          </a:prstGeom>
          <a:noFill/>
          <a:ln>
            <a:miter lim="800000"/>
            <a:headEnd/>
            <a:tailEnd/>
          </a:ln>
        </p:spPr>
        <p:txBody>
          <a:bodyPr/>
          <a:lstStyle/>
          <a:p>
            <a:pPr algn="r">
              <a:defRPr/>
            </a:pPr>
            <a:fld id="{DC48BCE6-A145-4764-857B-D4919CE3A098}" type="slidenum">
              <a:rPr lang="en-US" sz="1400">
                <a:solidFill>
                  <a:schemeClr val="bg1">
                    <a:lumMod val="65000"/>
                  </a:schemeClr>
                </a:solidFill>
                <a:latin typeface="+mn-lt"/>
              </a:rPr>
              <a:pPr algn="r">
                <a:defRPr/>
              </a:pPr>
              <a:t>29</a:t>
            </a:fld>
            <a:endParaRPr lang="en-US" sz="1400" dirty="0">
              <a:solidFill>
                <a:schemeClr val="bg1">
                  <a:lumMod val="65000"/>
                </a:schemeClr>
              </a:solidFill>
              <a:latin typeface="+mn-lt"/>
            </a:endParaRPr>
          </a:p>
        </p:txBody>
      </p:sp>
      <p:sp>
        <p:nvSpPr>
          <p:cNvPr id="59396" name="Rectangle 2"/>
          <p:cNvSpPr>
            <a:spLocks noChangeArrowheads="1"/>
          </p:cNvSpPr>
          <p:nvPr/>
        </p:nvSpPr>
        <p:spPr bwMode="auto">
          <a:xfrm>
            <a:off x="457200" y="1489187"/>
            <a:ext cx="7543800" cy="4579715"/>
          </a:xfrm>
          <a:prstGeom prst="rect">
            <a:avLst/>
          </a:prstGeom>
          <a:noFill/>
          <a:ln w="9525">
            <a:noFill/>
            <a:miter lim="800000"/>
            <a:headEnd/>
            <a:tailEnd/>
          </a:ln>
        </p:spPr>
        <p:txBody>
          <a:bodyPr wrap="square" anchor="ctr">
            <a:spAutoFit/>
          </a:bodyPr>
          <a:lstStyle/>
          <a:p>
            <a:pPr marL="633413" lvl="2" indent="-293688">
              <a:lnSpc>
                <a:spcPct val="90000"/>
              </a:lnSpc>
              <a:buClr>
                <a:schemeClr val="bg2">
                  <a:lumMod val="50000"/>
                </a:schemeClr>
              </a:buClr>
              <a:buFont typeface="Wingdings" pitchFamily="2" charset="2"/>
              <a:buChar char="Ø"/>
            </a:pPr>
            <a:r>
              <a:rPr lang="en-US" dirty="0">
                <a:latin typeface="+mn-lt"/>
              </a:rPr>
              <a:t>AICE, AP, and IB data: reported by Florida school districts on the </a:t>
            </a:r>
            <a:r>
              <a:rPr lang="en-US" u="sng" dirty="0">
                <a:latin typeface="+mn-lt"/>
              </a:rPr>
              <a:t>Student Assessment</a:t>
            </a:r>
            <a:r>
              <a:rPr lang="en-US" dirty="0">
                <a:latin typeface="+mn-lt"/>
              </a:rPr>
              <a:t> record format, Survey 5.</a:t>
            </a:r>
          </a:p>
          <a:p>
            <a:pPr marL="633413" lvl="2" indent="-293688">
              <a:lnSpc>
                <a:spcPct val="90000"/>
              </a:lnSpc>
              <a:buClr>
                <a:schemeClr val="bg2">
                  <a:lumMod val="50000"/>
                </a:schemeClr>
              </a:buClr>
              <a:buFont typeface="Wingdings" pitchFamily="2" charset="2"/>
              <a:buChar char="Ø"/>
            </a:pPr>
            <a:endParaRPr lang="en-US" dirty="0">
              <a:latin typeface="+mn-lt"/>
            </a:endParaRPr>
          </a:p>
          <a:p>
            <a:pPr marL="633413" lvl="2" indent="-293688">
              <a:lnSpc>
                <a:spcPct val="90000"/>
              </a:lnSpc>
              <a:buClr>
                <a:schemeClr val="bg2">
                  <a:lumMod val="50000"/>
                </a:schemeClr>
              </a:buClr>
              <a:buFont typeface="Wingdings" pitchFamily="2" charset="2"/>
              <a:buChar char="Ø"/>
            </a:pPr>
            <a:r>
              <a:rPr lang="en-US" dirty="0">
                <a:latin typeface="+mn-lt"/>
              </a:rPr>
              <a:t>Dual enrollment data reported by Florida school districts on the </a:t>
            </a:r>
            <a:r>
              <a:rPr lang="en-US" u="sng" dirty="0">
                <a:latin typeface="+mn-lt"/>
              </a:rPr>
              <a:t>Student Course Transcript Information</a:t>
            </a:r>
            <a:r>
              <a:rPr lang="en-US" dirty="0">
                <a:latin typeface="+mn-lt"/>
              </a:rPr>
              <a:t> record format, Survey 5.</a:t>
            </a:r>
          </a:p>
          <a:p>
            <a:pPr marL="633413" lvl="2" indent="-293688">
              <a:lnSpc>
                <a:spcPct val="90000"/>
              </a:lnSpc>
              <a:buClr>
                <a:schemeClr val="bg2">
                  <a:lumMod val="50000"/>
                </a:schemeClr>
              </a:buClr>
              <a:buFont typeface="Wingdings" pitchFamily="2" charset="2"/>
              <a:buChar char="Ø"/>
            </a:pPr>
            <a:endParaRPr lang="en-US" dirty="0">
              <a:latin typeface="+mn-lt"/>
            </a:endParaRPr>
          </a:p>
          <a:p>
            <a:pPr marL="633413" lvl="2" indent="-293688">
              <a:lnSpc>
                <a:spcPct val="90000"/>
              </a:lnSpc>
              <a:buClr>
                <a:schemeClr val="bg2">
                  <a:lumMod val="50000"/>
                </a:schemeClr>
              </a:buClr>
              <a:buFont typeface="Wingdings" pitchFamily="2" charset="2"/>
              <a:buChar char="Ø"/>
            </a:pPr>
            <a:r>
              <a:rPr lang="en-US" dirty="0">
                <a:latin typeface="+mn-lt"/>
              </a:rPr>
              <a:t>Industry certification data (Industry Certification Outcomes): reported by Florida school districts on the </a:t>
            </a:r>
            <a:r>
              <a:rPr lang="en-US" u="sng" dirty="0">
                <a:latin typeface="+mn-lt"/>
              </a:rPr>
              <a:t>Career and Technical Education Student Course Schedule</a:t>
            </a:r>
            <a:r>
              <a:rPr lang="en-US" dirty="0">
                <a:latin typeface="+mn-lt"/>
              </a:rPr>
              <a:t> record format, Survey 5.</a:t>
            </a:r>
          </a:p>
          <a:p>
            <a:pPr marL="633413" lvl="2" indent="-293688">
              <a:lnSpc>
                <a:spcPct val="90000"/>
              </a:lnSpc>
              <a:buClr>
                <a:schemeClr val="bg2">
                  <a:lumMod val="50000"/>
                </a:schemeClr>
              </a:buClr>
              <a:buFont typeface="Wingdings" pitchFamily="2" charset="2"/>
              <a:buChar char="Ø"/>
            </a:pPr>
            <a:endParaRPr lang="en-US" dirty="0">
              <a:latin typeface="+mn-lt"/>
            </a:endParaRPr>
          </a:p>
          <a:p>
            <a:pPr marL="633413" lvl="2" indent="-293688">
              <a:lnSpc>
                <a:spcPct val="90000"/>
              </a:lnSpc>
              <a:buClr>
                <a:schemeClr val="bg2">
                  <a:lumMod val="50000"/>
                </a:schemeClr>
              </a:buClr>
              <a:buFont typeface="Wingdings" pitchFamily="2" charset="2"/>
              <a:buChar char="Ø"/>
            </a:pPr>
            <a:r>
              <a:rPr lang="en-US" dirty="0">
                <a:latin typeface="+mn-lt"/>
              </a:rPr>
              <a:t>Deadline for submission of amended Survey 5 records for inclusion in the 2011-12 high school </a:t>
            </a:r>
            <a:r>
              <a:rPr lang="en-US" dirty="0" smtClean="0">
                <a:latin typeface="+mn-lt"/>
              </a:rPr>
              <a:t>grades is</a:t>
            </a:r>
          </a:p>
          <a:p>
            <a:pPr marL="2462213" lvl="6" indent="-293688">
              <a:lnSpc>
                <a:spcPct val="90000"/>
              </a:lnSpc>
              <a:buClr>
                <a:schemeClr val="bg2">
                  <a:lumMod val="50000"/>
                </a:schemeClr>
              </a:buClr>
              <a:buFont typeface="Wingdings" pitchFamily="2" charset="2"/>
              <a:buChar char="Ø"/>
            </a:pPr>
            <a:r>
              <a:rPr lang="en-US" b="1" u="sng" dirty="0" smtClean="0">
                <a:solidFill>
                  <a:srgbClr val="FF0000"/>
                </a:solidFill>
                <a:latin typeface="+mn-lt"/>
              </a:rPr>
              <a:t>October </a:t>
            </a:r>
            <a:r>
              <a:rPr lang="en-US" b="1" u="sng" dirty="0">
                <a:solidFill>
                  <a:srgbClr val="FF0000"/>
                </a:solidFill>
                <a:latin typeface="+mn-lt"/>
              </a:rPr>
              <a:t>12, 2012</a:t>
            </a:r>
            <a:r>
              <a:rPr lang="en-US" b="1" u="sng" dirty="0" smtClean="0">
                <a:solidFill>
                  <a:srgbClr val="FF0000"/>
                </a:solidFill>
                <a:latin typeface="+mn-lt"/>
              </a:rPr>
              <a:t>.</a:t>
            </a:r>
          </a:p>
          <a:p>
            <a:pPr marL="2462213" lvl="6" indent="-293688">
              <a:lnSpc>
                <a:spcPct val="90000"/>
              </a:lnSpc>
              <a:buClr>
                <a:schemeClr val="bg2">
                  <a:lumMod val="50000"/>
                </a:schemeClr>
              </a:buClr>
              <a:buFont typeface="Wingdings" pitchFamily="2" charset="2"/>
              <a:buChar char="Ø"/>
            </a:pPr>
            <a:endParaRPr lang="en-US" b="1" u="sng" dirty="0">
              <a:solidFill>
                <a:srgbClr val="FF0000"/>
              </a:solidFill>
              <a:latin typeface="+mn-lt"/>
            </a:endParaRPr>
          </a:p>
          <a:p>
            <a:pPr marL="2462213" lvl="6" indent="-293688">
              <a:lnSpc>
                <a:spcPct val="90000"/>
              </a:lnSpc>
              <a:buClr>
                <a:schemeClr val="bg2">
                  <a:lumMod val="50000"/>
                </a:schemeClr>
              </a:buClr>
              <a:buFont typeface="Wingdings" pitchFamily="2" charset="2"/>
              <a:buChar char="Ø"/>
            </a:pPr>
            <a:endParaRPr lang="en-US" dirty="0">
              <a:solidFill>
                <a:srgbClr val="FF0000"/>
              </a:solidFill>
              <a:latin typeface="+mn-lt"/>
            </a:endParaRPr>
          </a:p>
          <a:p>
            <a:pPr marL="633413" lvl="2" indent="-293688">
              <a:lnSpc>
                <a:spcPct val="90000"/>
              </a:lnSpc>
              <a:buClr>
                <a:schemeClr val="bg2">
                  <a:lumMod val="50000"/>
                </a:schemeClr>
              </a:buClr>
              <a:buFont typeface="Wingdings" pitchFamily="2" charset="2"/>
              <a:buChar char="Ø"/>
            </a:pPr>
            <a:r>
              <a:rPr lang="en-US" b="1" dirty="0">
                <a:latin typeface="+mn-lt"/>
              </a:rPr>
              <a:t>	</a:t>
            </a:r>
            <a:r>
              <a:rPr lang="en-US" b="1" dirty="0" smtClean="0">
                <a:latin typeface="+mn-lt"/>
              </a:rPr>
              <a:t>		</a:t>
            </a:r>
            <a:r>
              <a:rPr lang="en-US" i="1" dirty="0" smtClean="0">
                <a:latin typeface="+mn-lt"/>
              </a:rPr>
              <a:t>This </a:t>
            </a:r>
            <a:r>
              <a:rPr lang="en-US" i="1" dirty="0">
                <a:latin typeface="+mn-lt"/>
              </a:rPr>
              <a:t>is a non-appealable issue.</a:t>
            </a:r>
            <a:endParaRPr lang="en-US" b="1" i="1" dirty="0">
              <a:latin typeface="+mn-lt"/>
            </a:endParaRPr>
          </a:p>
        </p:txBody>
      </p:sp>
    </p:spTree>
  </p:cSld>
  <p:clrMapOvr>
    <a:masterClrMapping/>
  </p:clrMapOvr>
  <p:transition spd="med" advClick="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a:xfrm>
            <a:off x="457200" y="228600"/>
            <a:ext cx="8229600" cy="914400"/>
          </a:xfrm>
        </p:spPr>
        <p:txBody>
          <a:bodyPr/>
          <a:lstStyle/>
          <a:p>
            <a:pPr eaLnBrk="1" hangingPunct="1"/>
            <a:r>
              <a:rPr lang="en-US" dirty="0" smtClean="0"/>
              <a:t>Statutory Changes </a:t>
            </a:r>
            <a:endParaRPr lang="en-US" b="1" dirty="0" smtClean="0">
              <a:latin typeface="Calibri" pitchFamily="34" charset="0"/>
            </a:endParaRPr>
          </a:p>
        </p:txBody>
      </p:sp>
      <p:sp>
        <p:nvSpPr>
          <p:cNvPr id="7" name="Content Placeholder 2"/>
          <p:cNvSpPr>
            <a:spLocks noGrp="1"/>
          </p:cNvSpPr>
          <p:nvPr>
            <p:ph idx="1"/>
          </p:nvPr>
        </p:nvSpPr>
        <p:spPr>
          <a:xfrm>
            <a:off x="381000" y="1295400"/>
            <a:ext cx="8534400" cy="4525963"/>
          </a:xfrm>
        </p:spPr>
        <p:txBody>
          <a:bodyPr>
            <a:normAutofit lnSpcReduction="10000"/>
          </a:bodyPr>
          <a:lstStyle/>
          <a:p>
            <a:pPr>
              <a:spcAft>
                <a:spcPts val="1200"/>
              </a:spcAft>
            </a:pPr>
            <a:r>
              <a:rPr lang="en-US" sz="2400" dirty="0" smtClean="0"/>
              <a:t>New assessments and achievement levels for FCAT 2.0.</a:t>
            </a:r>
          </a:p>
          <a:p>
            <a:pPr>
              <a:spcAft>
                <a:spcPts val="1200"/>
              </a:spcAft>
            </a:pPr>
            <a:r>
              <a:rPr lang="en-US" sz="2400" dirty="0" smtClean="0"/>
              <a:t>Include EOCs in the school grades model after Achievement Levels are established (Algebra 1 for 2011-12, and Biology [2012-13], Geometry [2012-13], U.S. History [2013-14]).</a:t>
            </a:r>
          </a:p>
          <a:p>
            <a:pPr>
              <a:spcAft>
                <a:spcPts val="1200"/>
              </a:spcAft>
            </a:pPr>
            <a:r>
              <a:rPr lang="en-US" sz="2400" dirty="0" smtClean="0"/>
              <a:t>Incorporate learning gains for FCAT 2.0 Reading and Mathematics, and EOC assessments (math subjects).</a:t>
            </a:r>
          </a:p>
          <a:p>
            <a:pPr>
              <a:spcAft>
                <a:spcPts val="1200"/>
              </a:spcAft>
            </a:pPr>
            <a:r>
              <a:rPr lang="en-US" sz="2400" dirty="0" smtClean="0"/>
              <a:t>Add new acceleration component to the middle school grades (HS EOCs for 2011-12 and Industry Certifications [2012-13]).</a:t>
            </a:r>
          </a:p>
          <a:p>
            <a:endParaRPr lang="en-US" sz="2800" dirty="0" smtClean="0"/>
          </a:p>
          <a:p>
            <a:endParaRPr lang="en-US" dirty="0" smtClean="0"/>
          </a:p>
          <a:p>
            <a:pPr>
              <a:buNone/>
            </a:pPr>
            <a:endParaRPr lang="en-US" dirty="0" smtClean="0"/>
          </a:p>
        </p:txBody>
      </p:sp>
      <p:sp>
        <p:nvSpPr>
          <p:cNvPr id="11" name="Slide Number Placeholder 10"/>
          <p:cNvSpPr txBox="1">
            <a:spLocks noGrp="1"/>
          </p:cNvSpPr>
          <p:nvPr/>
        </p:nvSpPr>
        <p:spPr bwMode="auto">
          <a:xfrm>
            <a:off x="6770688" y="6477000"/>
            <a:ext cx="2133600" cy="476250"/>
          </a:xfrm>
          <a:prstGeom prst="rect">
            <a:avLst/>
          </a:prstGeom>
          <a:noFill/>
          <a:ln>
            <a:miter lim="800000"/>
            <a:headEnd/>
            <a:tailEnd/>
          </a:ln>
        </p:spPr>
        <p:txBody>
          <a:bodyPr/>
          <a:lstStyle/>
          <a:p>
            <a:pPr algn="r">
              <a:defRPr/>
            </a:pPr>
            <a:fld id="{FE51DE48-B81F-4033-88B9-7A31E7CE5E93}" type="slidenum">
              <a:rPr lang="en-US" sz="1400">
                <a:solidFill>
                  <a:schemeClr val="bg1">
                    <a:lumMod val="65000"/>
                  </a:schemeClr>
                </a:solidFill>
                <a:latin typeface="+mn-lt"/>
              </a:rPr>
              <a:pPr algn="r">
                <a:defRPr/>
              </a:pPr>
              <a:t>3</a:t>
            </a:fld>
            <a:endParaRPr lang="en-US" sz="1400" dirty="0">
              <a:solidFill>
                <a:schemeClr val="bg1">
                  <a:lumMod val="65000"/>
                </a:schemeClr>
              </a:solidFill>
              <a:latin typeface="+mn-lt"/>
            </a:endParaRPr>
          </a:p>
        </p:txBody>
      </p:sp>
      <p:sp>
        <p:nvSpPr>
          <p:cNvPr id="8" name="Rectangle 3"/>
          <p:cNvSpPr txBox="1">
            <a:spLocks noChangeArrowheads="1"/>
          </p:cNvSpPr>
          <p:nvPr/>
        </p:nvSpPr>
        <p:spPr bwMode="auto">
          <a:xfrm>
            <a:off x="440988" y="1143000"/>
            <a:ext cx="8229600" cy="5076217"/>
          </a:xfrm>
          <a:prstGeom prst="rect">
            <a:avLst/>
          </a:prstGeom>
          <a:noFill/>
          <a:ln w="9525">
            <a:noFill/>
            <a:miter lim="800000"/>
            <a:headEnd/>
            <a:tailEnd/>
          </a:ln>
        </p:spPr>
        <p:txBody>
          <a:bodyPr/>
          <a:lstStyle/>
          <a:p>
            <a:pPr marL="800100" lvl="1" indent="-342900">
              <a:lnSpc>
                <a:spcPct val="90000"/>
              </a:lnSpc>
              <a:spcBef>
                <a:spcPct val="20000"/>
              </a:spcBef>
              <a:defRPr/>
            </a:pPr>
            <a:endParaRPr lang="en-US" sz="2400" b="1" kern="0" dirty="0"/>
          </a:p>
          <a:p>
            <a:pPr marL="800100" lvl="1" indent="-342900">
              <a:lnSpc>
                <a:spcPct val="90000"/>
              </a:lnSpc>
              <a:spcBef>
                <a:spcPct val="20000"/>
              </a:spcBef>
              <a:defRPr/>
            </a:pPr>
            <a:endParaRPr lang="en-US" sz="2800" kern="0" dirty="0">
              <a:latin typeface="Calibri" pitchFamily="34" charset="0"/>
            </a:endParaRPr>
          </a:p>
        </p:txBody>
      </p:sp>
    </p:spTree>
  </p:cSld>
  <p:clrMapOvr>
    <a:masterClrMapping/>
  </p:clrMapOvr>
  <p:transition spd="med" advClick="0">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228600" y="0"/>
            <a:ext cx="8229600" cy="914400"/>
          </a:xfrm>
        </p:spPr>
        <p:txBody>
          <a:bodyPr>
            <a:normAutofit fontScale="90000"/>
          </a:bodyPr>
          <a:lstStyle/>
          <a:p>
            <a:r>
              <a:rPr lang="en-US" sz="3200" dirty="0" smtClean="0"/>
              <a:t/>
            </a:r>
            <a:br>
              <a:rPr lang="en-US" sz="3200" dirty="0" smtClean="0"/>
            </a:br>
            <a:r>
              <a:rPr lang="en-US" sz="3200" dirty="0" smtClean="0"/>
              <a:t>Survey 5 Data Used in Accelerated Participation and Performance Components</a:t>
            </a:r>
            <a:br>
              <a:rPr lang="en-US" sz="3200" dirty="0" smtClean="0"/>
            </a:br>
            <a:endParaRPr lang="en-US" sz="2000" dirty="0" smtClean="0"/>
          </a:p>
        </p:txBody>
      </p:sp>
      <p:sp>
        <p:nvSpPr>
          <p:cNvPr id="4" name="Slide Number Placeholder 3"/>
          <p:cNvSpPr txBox="1">
            <a:spLocks noGrp="1"/>
          </p:cNvSpPr>
          <p:nvPr/>
        </p:nvSpPr>
        <p:spPr bwMode="auto">
          <a:xfrm>
            <a:off x="6770688" y="6477000"/>
            <a:ext cx="2133600" cy="476250"/>
          </a:xfrm>
          <a:prstGeom prst="rect">
            <a:avLst/>
          </a:prstGeom>
          <a:noFill/>
          <a:ln>
            <a:miter lim="800000"/>
            <a:headEnd/>
            <a:tailEnd/>
          </a:ln>
        </p:spPr>
        <p:txBody>
          <a:bodyPr/>
          <a:lstStyle/>
          <a:p>
            <a:pPr algn="r">
              <a:defRPr/>
            </a:pPr>
            <a:fld id="{4F1410D1-B7E9-4749-869A-5E77B48C01D2}" type="slidenum">
              <a:rPr lang="en-US" sz="1400">
                <a:solidFill>
                  <a:schemeClr val="bg1">
                    <a:lumMod val="65000"/>
                  </a:schemeClr>
                </a:solidFill>
                <a:latin typeface="+mn-lt"/>
              </a:rPr>
              <a:pPr algn="r">
                <a:defRPr/>
              </a:pPr>
              <a:t>30</a:t>
            </a:fld>
            <a:endParaRPr lang="en-US" sz="1400" dirty="0">
              <a:solidFill>
                <a:schemeClr val="bg1">
                  <a:lumMod val="65000"/>
                </a:schemeClr>
              </a:solidFill>
              <a:latin typeface="+mn-lt"/>
            </a:endParaRPr>
          </a:p>
        </p:txBody>
      </p:sp>
      <p:sp>
        <p:nvSpPr>
          <p:cNvPr id="117762" name="Rectangle 2"/>
          <p:cNvSpPr>
            <a:spLocks noChangeArrowheads="1"/>
          </p:cNvSpPr>
          <p:nvPr/>
        </p:nvSpPr>
        <p:spPr bwMode="auto">
          <a:xfrm>
            <a:off x="304800" y="1136670"/>
            <a:ext cx="8229600" cy="5327612"/>
          </a:xfrm>
          <a:prstGeom prst="rect">
            <a:avLst/>
          </a:prstGeom>
          <a:noFill/>
          <a:ln w="9525">
            <a:noFill/>
            <a:miter lim="800000"/>
            <a:headEnd/>
            <a:tailEnd/>
          </a:ln>
          <a:effectLst/>
        </p:spPr>
        <p:txBody>
          <a:bodyPr wrap="square" anchor="ctr">
            <a:spAutoFit/>
          </a:bodyPr>
          <a:lstStyle/>
          <a:p>
            <a:pPr marL="339725" lvl="2">
              <a:lnSpc>
                <a:spcPct val="90000"/>
              </a:lnSpc>
              <a:buClr>
                <a:schemeClr val="bg2">
                  <a:lumMod val="50000"/>
                </a:schemeClr>
              </a:buClr>
              <a:defRPr/>
            </a:pPr>
            <a:r>
              <a:rPr lang="en-US" sz="2400" dirty="0" smtClean="0">
                <a:latin typeface="+mn-lt"/>
              </a:rPr>
              <a:t>Dual </a:t>
            </a:r>
            <a:r>
              <a:rPr lang="en-US" sz="2400" dirty="0">
                <a:latin typeface="+mn-lt"/>
              </a:rPr>
              <a:t>Enrollment Courses</a:t>
            </a:r>
          </a:p>
          <a:p>
            <a:pPr marL="682625" lvl="2" indent="-342900">
              <a:lnSpc>
                <a:spcPct val="90000"/>
              </a:lnSpc>
              <a:buClr>
                <a:schemeClr val="bg2">
                  <a:lumMod val="50000"/>
                </a:schemeClr>
              </a:buClr>
              <a:buFont typeface="Wingdings" pitchFamily="2" charset="2"/>
              <a:buChar char="Ø"/>
              <a:defRPr/>
            </a:pPr>
            <a:endParaRPr lang="en-US" sz="2400" dirty="0">
              <a:latin typeface="+mn-lt"/>
            </a:endParaRPr>
          </a:p>
          <a:p>
            <a:pPr marL="682625" lvl="2" indent="-342900">
              <a:lnSpc>
                <a:spcPct val="90000"/>
              </a:lnSpc>
              <a:buClr>
                <a:schemeClr val="bg2">
                  <a:lumMod val="50000"/>
                </a:schemeClr>
              </a:buClr>
              <a:buFont typeface="Wingdings" pitchFamily="2" charset="2"/>
              <a:buChar char="Ø"/>
              <a:defRPr/>
            </a:pPr>
            <a:r>
              <a:rPr lang="en-US" sz="2400" dirty="0">
                <a:latin typeface="+mn-lt"/>
              </a:rPr>
              <a:t>To be included in high school grades, a dual enrollment course must qualify for college credit toward an academic degree. The Bureau of Accountability Reporting will provide districts with a file containing course numbers that meet dual enrollment criteria</a:t>
            </a:r>
            <a:r>
              <a:rPr lang="en-US" sz="2400" dirty="0" smtClean="0">
                <a:latin typeface="+mn-lt"/>
              </a:rPr>
              <a:t>. </a:t>
            </a:r>
          </a:p>
          <a:p>
            <a:pPr marL="682625" lvl="2" indent="-342900">
              <a:lnSpc>
                <a:spcPct val="90000"/>
              </a:lnSpc>
              <a:buClr>
                <a:schemeClr val="bg2">
                  <a:lumMod val="50000"/>
                </a:schemeClr>
              </a:buClr>
              <a:buFont typeface="Wingdings" pitchFamily="2" charset="2"/>
              <a:buChar char="Ø"/>
              <a:defRPr/>
            </a:pPr>
            <a:endParaRPr lang="en-US" sz="2400" dirty="0" smtClean="0">
              <a:latin typeface="+mn-lt"/>
            </a:endParaRPr>
          </a:p>
          <a:p>
            <a:pPr marL="1254125" lvl="4">
              <a:lnSpc>
                <a:spcPct val="90000"/>
              </a:lnSpc>
              <a:buClr>
                <a:schemeClr val="bg2">
                  <a:lumMod val="50000"/>
                </a:schemeClr>
              </a:buClr>
              <a:defRPr/>
            </a:pPr>
            <a:r>
              <a:rPr lang="en-US" dirty="0" smtClean="0">
                <a:latin typeface="+mn-lt"/>
              </a:rPr>
              <a:t>NOTE: ARDA website has last year’s list available. </a:t>
            </a:r>
            <a:endParaRPr lang="en-US" dirty="0" smtClean="0">
              <a:latin typeface="+mn-lt"/>
            </a:endParaRPr>
          </a:p>
          <a:p>
            <a:pPr marL="682625" lvl="2" indent="-342900">
              <a:lnSpc>
                <a:spcPct val="90000"/>
              </a:lnSpc>
              <a:buClr>
                <a:schemeClr val="bg2">
                  <a:lumMod val="50000"/>
                </a:schemeClr>
              </a:buClr>
              <a:buFont typeface="Wingdings" pitchFamily="2" charset="2"/>
              <a:buChar char="Ø"/>
              <a:defRPr/>
            </a:pPr>
            <a:endParaRPr lang="en-US" sz="2400" dirty="0">
              <a:latin typeface="+mn-lt"/>
            </a:endParaRPr>
          </a:p>
          <a:p>
            <a:pPr marL="682625" lvl="2" indent="-342900">
              <a:lnSpc>
                <a:spcPct val="90000"/>
              </a:lnSpc>
              <a:buClr>
                <a:schemeClr val="bg2">
                  <a:lumMod val="50000"/>
                </a:schemeClr>
              </a:buClr>
              <a:buFont typeface="Wingdings" pitchFamily="2" charset="2"/>
              <a:buChar char="Ø"/>
              <a:defRPr/>
            </a:pPr>
            <a:r>
              <a:rPr lang="en-US" sz="2400" dirty="0">
                <a:latin typeface="+mn-lt"/>
              </a:rPr>
              <a:t>Will also include college credit-earning courses taught at private postsecondary Florida colleges.</a:t>
            </a:r>
          </a:p>
          <a:p>
            <a:pPr marL="974725" lvl="2" indent="-342900">
              <a:lnSpc>
                <a:spcPct val="90000"/>
              </a:lnSpc>
              <a:buClr>
                <a:schemeClr val="bg2">
                  <a:lumMod val="50000"/>
                </a:schemeClr>
              </a:buClr>
              <a:buFont typeface="Wingdings" pitchFamily="2" charset="2"/>
              <a:buChar char="Ø"/>
              <a:defRPr/>
            </a:pPr>
            <a:endParaRPr lang="en-US" sz="2400" dirty="0">
              <a:latin typeface="+mn-lt"/>
            </a:endParaRPr>
          </a:p>
          <a:p>
            <a:pPr marL="682625" lvl="2" indent="-342900">
              <a:lnSpc>
                <a:spcPct val="90000"/>
              </a:lnSpc>
              <a:buClr>
                <a:schemeClr val="bg2">
                  <a:lumMod val="50000"/>
                </a:schemeClr>
              </a:buClr>
              <a:buFont typeface="Wingdings" pitchFamily="2" charset="2"/>
              <a:buChar char="Ø"/>
              <a:defRPr/>
            </a:pPr>
            <a:endParaRPr lang="en-US" sz="2400" dirty="0">
              <a:latin typeface="+mn-lt"/>
            </a:endParaRPr>
          </a:p>
          <a:p>
            <a:pPr marL="682625" lvl="2" indent="-342900">
              <a:lnSpc>
                <a:spcPct val="90000"/>
              </a:lnSpc>
              <a:buClr>
                <a:schemeClr val="bg2">
                  <a:lumMod val="50000"/>
                </a:schemeClr>
              </a:buClr>
              <a:buFont typeface="Wingdings" pitchFamily="2" charset="2"/>
              <a:buChar char="Ø"/>
              <a:defRPr/>
            </a:pPr>
            <a:endParaRPr lang="en-US" sz="2400" dirty="0"/>
          </a:p>
        </p:txBody>
      </p:sp>
    </p:spTree>
  </p:cSld>
  <p:clrMapOvr>
    <a:masterClrMapping/>
  </p:clrMapOvr>
  <p:transition spd="med" advClick="0">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228600" y="228600"/>
            <a:ext cx="8229600" cy="1219200"/>
          </a:xfrm>
        </p:spPr>
        <p:txBody>
          <a:bodyPr>
            <a:normAutofit fontScale="90000"/>
          </a:bodyPr>
          <a:lstStyle/>
          <a:p>
            <a:r>
              <a:rPr lang="en-US" sz="3200" dirty="0" smtClean="0"/>
              <a:t/>
            </a:r>
            <a:br>
              <a:rPr lang="en-US" sz="3200" dirty="0" smtClean="0"/>
            </a:br>
            <a:r>
              <a:rPr lang="en-US" sz="3200" dirty="0" smtClean="0"/>
              <a:t>Survey 5 Data Used in Accelerated Participation and Performance Components</a:t>
            </a:r>
            <a:br>
              <a:rPr lang="en-US" sz="3200" dirty="0" smtClean="0"/>
            </a:br>
            <a:endParaRPr lang="en-US" sz="2000" dirty="0" smtClean="0"/>
          </a:p>
        </p:txBody>
      </p:sp>
      <p:sp>
        <p:nvSpPr>
          <p:cNvPr id="4" name="Slide Number Placeholder 3"/>
          <p:cNvSpPr txBox="1">
            <a:spLocks noGrp="1"/>
          </p:cNvSpPr>
          <p:nvPr/>
        </p:nvSpPr>
        <p:spPr bwMode="auto">
          <a:xfrm>
            <a:off x="6770688" y="6477000"/>
            <a:ext cx="2133600" cy="476250"/>
          </a:xfrm>
          <a:prstGeom prst="rect">
            <a:avLst/>
          </a:prstGeom>
          <a:noFill/>
          <a:ln>
            <a:miter lim="800000"/>
            <a:headEnd/>
            <a:tailEnd/>
          </a:ln>
        </p:spPr>
        <p:txBody>
          <a:bodyPr/>
          <a:lstStyle/>
          <a:p>
            <a:pPr algn="r">
              <a:defRPr/>
            </a:pPr>
            <a:fld id="{6E8A29C2-67C8-4928-8660-6DACFCC04D96}" type="slidenum">
              <a:rPr lang="en-US" sz="1400">
                <a:solidFill>
                  <a:schemeClr val="bg1">
                    <a:lumMod val="65000"/>
                  </a:schemeClr>
                </a:solidFill>
                <a:latin typeface="+mn-lt"/>
              </a:rPr>
              <a:pPr algn="r">
                <a:defRPr/>
              </a:pPr>
              <a:t>31</a:t>
            </a:fld>
            <a:endParaRPr lang="en-US" sz="1400" dirty="0">
              <a:solidFill>
                <a:schemeClr val="bg1">
                  <a:lumMod val="65000"/>
                </a:schemeClr>
              </a:solidFill>
              <a:latin typeface="+mn-lt"/>
            </a:endParaRPr>
          </a:p>
        </p:txBody>
      </p:sp>
      <p:sp>
        <p:nvSpPr>
          <p:cNvPr id="61444" name="Rectangle 2"/>
          <p:cNvSpPr>
            <a:spLocks noChangeArrowheads="1"/>
          </p:cNvSpPr>
          <p:nvPr/>
        </p:nvSpPr>
        <p:spPr bwMode="auto">
          <a:xfrm>
            <a:off x="304800" y="2043103"/>
            <a:ext cx="8153400" cy="3416320"/>
          </a:xfrm>
          <a:prstGeom prst="rect">
            <a:avLst/>
          </a:prstGeom>
          <a:noFill/>
          <a:ln w="9525">
            <a:noFill/>
            <a:miter lim="800000"/>
            <a:headEnd/>
            <a:tailEnd/>
          </a:ln>
        </p:spPr>
        <p:txBody>
          <a:bodyPr wrap="square" anchor="ctr">
            <a:spAutoFit/>
          </a:bodyPr>
          <a:lstStyle/>
          <a:p>
            <a:pPr marL="339725" lvl="2">
              <a:lnSpc>
                <a:spcPct val="90000"/>
              </a:lnSpc>
            </a:pPr>
            <a:r>
              <a:rPr lang="en-US" sz="2000" dirty="0">
                <a:latin typeface="+mn-lt"/>
              </a:rPr>
              <a:t>Weightings for Successful Completions in Performance Component</a:t>
            </a:r>
          </a:p>
          <a:p>
            <a:pPr marL="682625" lvl="2" indent="-342900">
              <a:lnSpc>
                <a:spcPct val="90000"/>
              </a:lnSpc>
              <a:buClr>
                <a:schemeClr val="bg2">
                  <a:lumMod val="50000"/>
                </a:schemeClr>
              </a:buClr>
              <a:buFont typeface="Wingdings" pitchFamily="2" charset="2"/>
              <a:buChar char="Ø"/>
            </a:pPr>
            <a:endParaRPr lang="en-US" sz="2000" dirty="0">
              <a:latin typeface="+mn-lt"/>
            </a:endParaRPr>
          </a:p>
          <a:p>
            <a:pPr marL="1139825" lvl="3" indent="-342900">
              <a:lnSpc>
                <a:spcPct val="90000"/>
              </a:lnSpc>
              <a:buClr>
                <a:schemeClr val="bg2">
                  <a:lumMod val="50000"/>
                </a:schemeClr>
              </a:buClr>
              <a:buFont typeface="Wingdings" pitchFamily="2" charset="2"/>
              <a:buChar char="Ø"/>
            </a:pPr>
            <a:r>
              <a:rPr lang="en-US" sz="2000" dirty="0">
                <a:latin typeface="+mn-lt"/>
              </a:rPr>
              <a:t>AP, IB, AICE successful completions may earn additional weighting for higher exam scores. </a:t>
            </a:r>
          </a:p>
          <a:p>
            <a:pPr marL="682625" lvl="2" indent="-342900">
              <a:lnSpc>
                <a:spcPct val="90000"/>
              </a:lnSpc>
              <a:buClr>
                <a:schemeClr val="bg2">
                  <a:lumMod val="50000"/>
                </a:schemeClr>
              </a:buClr>
              <a:buFont typeface="Wingdings" pitchFamily="2" charset="2"/>
              <a:buChar char="Ø"/>
            </a:pPr>
            <a:endParaRPr lang="en-US" sz="2000" dirty="0">
              <a:latin typeface="+mn-lt"/>
            </a:endParaRPr>
          </a:p>
          <a:p>
            <a:pPr marL="1139825" lvl="3" indent="-342900">
              <a:lnSpc>
                <a:spcPct val="90000"/>
              </a:lnSpc>
              <a:buClr>
                <a:schemeClr val="bg2">
                  <a:lumMod val="50000"/>
                </a:schemeClr>
              </a:buClr>
              <a:buFont typeface="Wingdings" pitchFamily="2" charset="2"/>
              <a:buChar char="Ø"/>
            </a:pPr>
            <a:r>
              <a:rPr lang="en-US" sz="2000" dirty="0">
                <a:latin typeface="+mn-lt"/>
              </a:rPr>
              <a:t>Minimum credit hours of 3 = 1 successful completion </a:t>
            </a:r>
          </a:p>
          <a:p>
            <a:pPr marL="1139825" lvl="3" indent="-342900">
              <a:lnSpc>
                <a:spcPct val="90000"/>
              </a:lnSpc>
              <a:buClr>
                <a:schemeClr val="bg2">
                  <a:lumMod val="50000"/>
                </a:schemeClr>
              </a:buClr>
              <a:buFont typeface="Wingdings" pitchFamily="2" charset="2"/>
              <a:buChar char="Ø"/>
            </a:pPr>
            <a:r>
              <a:rPr lang="en-US" sz="2000" dirty="0">
                <a:latin typeface="+mn-lt"/>
              </a:rPr>
              <a:t>Minimum credit hours of 6 = 2 successful completions</a:t>
            </a:r>
          </a:p>
          <a:p>
            <a:pPr marL="1139825" lvl="3" indent="-342900">
              <a:lnSpc>
                <a:spcPct val="90000"/>
              </a:lnSpc>
              <a:buClr>
                <a:schemeClr val="bg2">
                  <a:lumMod val="50000"/>
                </a:schemeClr>
              </a:buClr>
              <a:buFont typeface="Wingdings" pitchFamily="2" charset="2"/>
              <a:buChar char="Ø"/>
            </a:pPr>
            <a:r>
              <a:rPr lang="en-US" sz="2000" dirty="0">
                <a:latin typeface="+mn-lt"/>
              </a:rPr>
              <a:t>Minimum credit hours of 9 = 3 </a:t>
            </a:r>
            <a:r>
              <a:rPr lang="en-US" sz="2000" dirty="0" smtClean="0">
                <a:latin typeface="+mn-lt"/>
              </a:rPr>
              <a:t>successful completions</a:t>
            </a:r>
            <a:endParaRPr lang="en-US" sz="2000" dirty="0">
              <a:latin typeface="+mn-lt"/>
            </a:endParaRPr>
          </a:p>
          <a:p>
            <a:pPr marL="1139825" lvl="3" indent="-342900">
              <a:lnSpc>
                <a:spcPct val="90000"/>
              </a:lnSpc>
              <a:buClr>
                <a:schemeClr val="bg2">
                  <a:lumMod val="50000"/>
                </a:schemeClr>
              </a:buClr>
              <a:buFont typeface="Wingdings" pitchFamily="2" charset="2"/>
              <a:buChar char="Ø"/>
            </a:pPr>
            <a:r>
              <a:rPr lang="en-US" sz="2000" dirty="0">
                <a:latin typeface="+mn-lt"/>
              </a:rPr>
              <a:t>And so on . . .</a:t>
            </a:r>
          </a:p>
          <a:p>
            <a:pPr marL="682625" lvl="2" indent="-342900">
              <a:lnSpc>
                <a:spcPct val="90000"/>
              </a:lnSpc>
              <a:buClr>
                <a:schemeClr val="bg2">
                  <a:lumMod val="50000"/>
                </a:schemeClr>
              </a:buClr>
              <a:buFont typeface="Wingdings" pitchFamily="2" charset="2"/>
              <a:buChar char="Ø"/>
            </a:pPr>
            <a:endParaRPr lang="en-US" sz="2000" dirty="0">
              <a:latin typeface="+mn-lt"/>
            </a:endParaRPr>
          </a:p>
          <a:p>
            <a:pPr marL="633413" lvl="2" indent="-293688">
              <a:lnSpc>
                <a:spcPct val="90000"/>
              </a:lnSpc>
              <a:buFont typeface="Arial" charset="0"/>
              <a:buChar char="•"/>
            </a:pPr>
            <a:endParaRPr lang="en-US" sz="2000" dirty="0"/>
          </a:p>
        </p:txBody>
      </p:sp>
    </p:spTree>
  </p:cSld>
  <p:clrMapOvr>
    <a:masterClrMapping/>
  </p:clrMapOvr>
  <p:transition spd="med" advClick="0">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228600" y="0"/>
            <a:ext cx="8229600" cy="1295400"/>
          </a:xfrm>
        </p:spPr>
        <p:txBody>
          <a:bodyPr>
            <a:normAutofit fontScale="90000"/>
          </a:bodyPr>
          <a:lstStyle/>
          <a:p>
            <a:r>
              <a:rPr lang="en-US" sz="3200" dirty="0" smtClean="0"/>
              <a:t/>
            </a:r>
            <a:br>
              <a:rPr lang="en-US" sz="3200" dirty="0" smtClean="0"/>
            </a:br>
            <a:r>
              <a:rPr lang="en-US" sz="3200" dirty="0" smtClean="0"/>
              <a:t>Survey 5 Data Used in Accelerated Participation and Performance Components</a:t>
            </a:r>
            <a:br>
              <a:rPr lang="en-US" sz="3200" dirty="0" smtClean="0"/>
            </a:br>
            <a:endParaRPr lang="en-US" sz="2000" dirty="0" smtClean="0"/>
          </a:p>
        </p:txBody>
      </p:sp>
      <p:sp>
        <p:nvSpPr>
          <p:cNvPr id="4" name="Slide Number Placeholder 3"/>
          <p:cNvSpPr txBox="1">
            <a:spLocks noGrp="1"/>
          </p:cNvSpPr>
          <p:nvPr/>
        </p:nvSpPr>
        <p:spPr bwMode="auto">
          <a:xfrm>
            <a:off x="6770688" y="6477000"/>
            <a:ext cx="2133600" cy="476250"/>
          </a:xfrm>
          <a:prstGeom prst="rect">
            <a:avLst/>
          </a:prstGeom>
          <a:noFill/>
          <a:ln>
            <a:miter lim="800000"/>
            <a:headEnd/>
            <a:tailEnd/>
          </a:ln>
        </p:spPr>
        <p:txBody>
          <a:bodyPr/>
          <a:lstStyle/>
          <a:p>
            <a:pPr algn="r">
              <a:defRPr/>
            </a:pPr>
            <a:fld id="{87E8BEFD-5B71-4A7D-8BCC-DE2EFE58D642}" type="slidenum">
              <a:rPr lang="en-US" sz="1400">
                <a:solidFill>
                  <a:schemeClr val="bg1">
                    <a:lumMod val="65000"/>
                  </a:schemeClr>
                </a:solidFill>
                <a:latin typeface="+mn-lt"/>
              </a:rPr>
              <a:pPr algn="r">
                <a:defRPr/>
              </a:pPr>
              <a:t>32</a:t>
            </a:fld>
            <a:endParaRPr lang="en-US" sz="1400" dirty="0">
              <a:solidFill>
                <a:schemeClr val="bg1">
                  <a:lumMod val="65000"/>
                </a:schemeClr>
              </a:solidFill>
              <a:latin typeface="+mn-lt"/>
            </a:endParaRPr>
          </a:p>
        </p:txBody>
      </p:sp>
      <p:sp>
        <p:nvSpPr>
          <p:cNvPr id="62468" name="Rectangle 2"/>
          <p:cNvSpPr>
            <a:spLocks noChangeArrowheads="1"/>
          </p:cNvSpPr>
          <p:nvPr/>
        </p:nvSpPr>
        <p:spPr bwMode="auto">
          <a:xfrm>
            <a:off x="228600" y="1738501"/>
            <a:ext cx="8382000" cy="4031873"/>
          </a:xfrm>
          <a:prstGeom prst="rect">
            <a:avLst/>
          </a:prstGeom>
          <a:noFill/>
          <a:ln w="9525">
            <a:noFill/>
            <a:miter lim="800000"/>
            <a:headEnd/>
            <a:tailEnd/>
          </a:ln>
        </p:spPr>
        <p:txBody>
          <a:bodyPr anchor="ctr">
            <a:spAutoFit/>
          </a:bodyPr>
          <a:lstStyle/>
          <a:p>
            <a:pPr marL="633413" lvl="2" indent="-293688">
              <a:lnSpc>
                <a:spcPct val="90000"/>
              </a:lnSpc>
              <a:buClr>
                <a:schemeClr val="bg2">
                  <a:lumMod val="50000"/>
                </a:schemeClr>
              </a:buClr>
              <a:buFont typeface="Wingdings" pitchFamily="2" charset="2"/>
              <a:buChar char="Ø"/>
            </a:pPr>
            <a:r>
              <a:rPr lang="en-US" dirty="0">
                <a:latin typeface="+mn-lt"/>
              </a:rPr>
              <a:t>Weightings for Successful Completions in Performance Component</a:t>
            </a:r>
          </a:p>
          <a:p>
            <a:pPr marL="633413" lvl="2" indent="-293688">
              <a:lnSpc>
                <a:spcPct val="90000"/>
              </a:lnSpc>
              <a:spcBef>
                <a:spcPts val="1200"/>
              </a:spcBef>
              <a:buClr>
                <a:schemeClr val="bg2">
                  <a:lumMod val="50000"/>
                </a:schemeClr>
              </a:buClr>
              <a:buFont typeface="Wingdings" pitchFamily="2" charset="2"/>
              <a:buChar char="Ø"/>
            </a:pPr>
            <a:r>
              <a:rPr lang="en-US" dirty="0">
                <a:latin typeface="+mn-lt"/>
              </a:rPr>
              <a:t>Industry Certification Outcomes that are reported with a “P” (passing) code on the Vocational Student Course Schedule may earn additional weighting depending on the minimum number of equivalent credit hours established for the program area by statewide articulation agreements.</a:t>
            </a:r>
          </a:p>
          <a:p>
            <a:pPr marL="633413" lvl="2" indent="-293688">
              <a:lnSpc>
                <a:spcPct val="90000"/>
              </a:lnSpc>
              <a:spcBef>
                <a:spcPts val="1200"/>
              </a:spcBef>
              <a:buClr>
                <a:schemeClr val="bg2">
                  <a:lumMod val="50000"/>
                </a:schemeClr>
              </a:buClr>
              <a:buFont typeface="Wingdings" pitchFamily="2" charset="2"/>
              <a:buChar char="Ø"/>
            </a:pPr>
            <a:r>
              <a:rPr lang="en-US" dirty="0">
                <a:latin typeface="+mn-lt"/>
              </a:rPr>
              <a:t>The statewide articulation agreements for Industry Certification programs is available online at </a:t>
            </a:r>
            <a:r>
              <a:rPr lang="en-US" u="sng" dirty="0">
                <a:latin typeface="+mn-lt"/>
                <a:hlinkClick r:id="rId3"/>
              </a:rPr>
              <a:t>http://www.fldoe.org/workforce/dwdframe/artic_indcert2aas.asp</a:t>
            </a:r>
            <a:endParaRPr lang="en-US" u="sng" dirty="0">
              <a:latin typeface="+mn-lt"/>
            </a:endParaRPr>
          </a:p>
          <a:p>
            <a:pPr marL="633413" lvl="2" indent="-293688">
              <a:lnSpc>
                <a:spcPct val="90000"/>
              </a:lnSpc>
              <a:spcBef>
                <a:spcPts val="1200"/>
              </a:spcBef>
              <a:buClr>
                <a:schemeClr val="bg2">
                  <a:lumMod val="50000"/>
                </a:schemeClr>
              </a:buClr>
              <a:buFont typeface="Wingdings" pitchFamily="2" charset="2"/>
              <a:buChar char="Ø"/>
            </a:pPr>
            <a:r>
              <a:rPr lang="en-US" dirty="0">
                <a:latin typeface="+mn-lt"/>
              </a:rPr>
              <a:t>Weighting for Industry Certifications without articulation agreements (but on the funding list).</a:t>
            </a:r>
          </a:p>
          <a:p>
            <a:pPr marL="633413" lvl="2" indent="-293688">
              <a:lnSpc>
                <a:spcPct val="90000"/>
              </a:lnSpc>
              <a:spcBef>
                <a:spcPts val="1200"/>
              </a:spcBef>
              <a:buClr>
                <a:schemeClr val="bg2">
                  <a:lumMod val="50000"/>
                </a:schemeClr>
              </a:buClr>
              <a:buFont typeface="Wingdings" pitchFamily="2" charset="2"/>
              <a:buChar char="Ø"/>
            </a:pPr>
            <a:r>
              <a:rPr lang="en-US" dirty="0">
                <a:latin typeface="+mn-lt"/>
              </a:rPr>
              <a:t>CAPE Industry Certification Funding List URL:</a:t>
            </a:r>
          </a:p>
          <a:p>
            <a:pPr marL="633413" lvl="2" indent="-293688">
              <a:lnSpc>
                <a:spcPct val="90000"/>
              </a:lnSpc>
              <a:buClr>
                <a:schemeClr val="bg2">
                  <a:lumMod val="50000"/>
                </a:schemeClr>
              </a:buClr>
              <a:buFont typeface="Wingdings" pitchFamily="2" charset="2"/>
              <a:buChar char="Ø"/>
            </a:pPr>
            <a:r>
              <a:rPr lang="en-US" dirty="0">
                <a:latin typeface="+mn-lt"/>
              </a:rPr>
              <a:t>	 </a:t>
            </a:r>
            <a:r>
              <a:rPr lang="en-US" dirty="0">
                <a:latin typeface="+mn-lt"/>
                <a:hlinkClick r:id="rId4"/>
              </a:rPr>
              <a:t>http://www.fldoe.org/workforce/fcpea/pdf/1112icfl.pdf</a:t>
            </a:r>
            <a:r>
              <a:rPr lang="en-US" dirty="0">
                <a:latin typeface="+mn-lt"/>
              </a:rPr>
              <a:t> </a:t>
            </a:r>
          </a:p>
        </p:txBody>
      </p:sp>
    </p:spTree>
  </p:cSld>
  <p:clrMapOvr>
    <a:masterClrMapping/>
  </p:clrMapOvr>
  <p:transition spd="med" advClick="0">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228600" y="-152400"/>
            <a:ext cx="8229600" cy="1143000"/>
          </a:xfrm>
        </p:spPr>
        <p:txBody>
          <a:bodyPr>
            <a:normAutofit fontScale="90000"/>
          </a:bodyPr>
          <a:lstStyle/>
          <a:p>
            <a:r>
              <a:rPr lang="en-US" sz="3200" smtClean="0"/>
              <a:t/>
            </a:r>
            <a:br>
              <a:rPr lang="en-US" sz="3200" smtClean="0"/>
            </a:br>
            <a:r>
              <a:rPr lang="en-US" sz="3200" smtClean="0"/>
              <a:t>Postsecondary Readiness Components</a:t>
            </a:r>
            <a:br>
              <a:rPr lang="en-US" sz="3200" smtClean="0"/>
            </a:br>
            <a:endParaRPr lang="en-US" sz="2000" smtClean="0"/>
          </a:p>
        </p:txBody>
      </p:sp>
      <p:graphicFrame>
        <p:nvGraphicFramePr>
          <p:cNvPr id="5" name="Group 23"/>
          <p:cNvGraphicFramePr>
            <a:graphicFrameLocks noGrp="1"/>
          </p:cNvGraphicFramePr>
          <p:nvPr>
            <p:ph idx="1"/>
          </p:nvPr>
        </p:nvGraphicFramePr>
        <p:xfrm>
          <a:off x="381000" y="1295400"/>
          <a:ext cx="8153400" cy="1905000"/>
        </p:xfrm>
        <a:graphic>
          <a:graphicData uri="http://schemas.openxmlformats.org/drawingml/2006/table">
            <a:tbl>
              <a:tblPr/>
              <a:tblGrid>
                <a:gridCol w="4252913"/>
                <a:gridCol w="3900487"/>
              </a:tblGrid>
              <a:tr h="56197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tx1"/>
                          </a:solidFill>
                          <a:effectLst/>
                          <a:latin typeface="Arial" charset="0"/>
                        </a:rPr>
                        <a:t>Numerator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tx1"/>
                          </a:solidFill>
                          <a:effectLst/>
                          <a:latin typeface="Arial" charset="0"/>
                        </a:rPr>
                        <a:t>Denominator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r>
              <a:tr h="13430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tx1"/>
                          </a:solidFill>
                          <a:effectLst/>
                          <a:latin typeface="Arial" charset="0"/>
                        </a:rPr>
                        <a:t>Number of on-time graduates scoring “ready” on SAT, ACT, and/or CPT any time during their high school careers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rgbClr val="FF0000"/>
                          </a:solidFill>
                          <a:effectLst/>
                          <a:latin typeface="Arial" charset="0"/>
                        </a:rPr>
                        <a:t>All on-time graduates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sp>
        <p:nvSpPr>
          <p:cNvPr id="4" name="Slide Number Placeholder 3"/>
          <p:cNvSpPr txBox="1">
            <a:spLocks noGrp="1"/>
          </p:cNvSpPr>
          <p:nvPr/>
        </p:nvSpPr>
        <p:spPr bwMode="auto">
          <a:xfrm>
            <a:off x="6770688" y="6477000"/>
            <a:ext cx="2133600" cy="476250"/>
          </a:xfrm>
          <a:prstGeom prst="rect">
            <a:avLst/>
          </a:prstGeom>
          <a:noFill/>
          <a:ln>
            <a:miter lim="800000"/>
            <a:headEnd/>
            <a:tailEnd/>
          </a:ln>
        </p:spPr>
        <p:txBody>
          <a:bodyPr/>
          <a:lstStyle/>
          <a:p>
            <a:pPr algn="r">
              <a:defRPr/>
            </a:pPr>
            <a:fld id="{1AF862D5-9DF2-4405-8DAB-8DCBCCE65A4A}" type="slidenum">
              <a:rPr lang="en-US" sz="1400">
                <a:solidFill>
                  <a:schemeClr val="bg1">
                    <a:lumMod val="65000"/>
                  </a:schemeClr>
                </a:solidFill>
                <a:latin typeface="+mn-lt"/>
              </a:rPr>
              <a:pPr algn="r">
                <a:defRPr/>
              </a:pPr>
              <a:t>33</a:t>
            </a:fld>
            <a:endParaRPr lang="en-US" sz="1400" dirty="0">
              <a:solidFill>
                <a:schemeClr val="bg1">
                  <a:lumMod val="65000"/>
                </a:schemeClr>
              </a:solidFill>
              <a:latin typeface="+mn-lt"/>
            </a:endParaRPr>
          </a:p>
        </p:txBody>
      </p:sp>
      <p:sp>
        <p:nvSpPr>
          <p:cNvPr id="63503" name="Rectangle 5"/>
          <p:cNvSpPr>
            <a:spLocks noChangeArrowheads="1"/>
          </p:cNvSpPr>
          <p:nvPr/>
        </p:nvSpPr>
        <p:spPr bwMode="auto">
          <a:xfrm>
            <a:off x="381000" y="3581400"/>
            <a:ext cx="8229600" cy="1754326"/>
          </a:xfrm>
          <a:prstGeom prst="rect">
            <a:avLst/>
          </a:prstGeom>
          <a:noFill/>
          <a:ln w="9525">
            <a:noFill/>
            <a:miter lim="800000"/>
            <a:headEnd/>
            <a:tailEnd/>
          </a:ln>
        </p:spPr>
        <p:txBody>
          <a:bodyPr wrap="square">
            <a:spAutoFit/>
          </a:bodyPr>
          <a:lstStyle/>
          <a:p>
            <a:pPr marL="285750" indent="-285750">
              <a:buClr>
                <a:schemeClr val="bg2">
                  <a:lumMod val="50000"/>
                </a:schemeClr>
              </a:buClr>
              <a:buFont typeface="Wingdings" pitchFamily="2" charset="2"/>
              <a:buChar char="Ø"/>
            </a:pPr>
            <a:r>
              <a:rPr lang="en-US" dirty="0">
                <a:latin typeface="+mn-lt"/>
              </a:rPr>
              <a:t>Calculated separately for reading and math, the count of on-time graduates scoring “ready” or higher on ACT, SAT, or Common Placement Test (CPT) examinations divided by the total count of on-time graduates. </a:t>
            </a:r>
          </a:p>
          <a:p>
            <a:pPr marL="285750" indent="-285750">
              <a:buClr>
                <a:schemeClr val="bg2">
                  <a:lumMod val="50000"/>
                </a:schemeClr>
              </a:buClr>
              <a:buFont typeface="Wingdings" pitchFamily="2" charset="2"/>
              <a:buChar char="Ø"/>
            </a:pPr>
            <a:endParaRPr lang="en-US" dirty="0">
              <a:latin typeface="+mn-lt"/>
            </a:endParaRPr>
          </a:p>
          <a:p>
            <a:pPr marL="285750" indent="-285750">
              <a:buClr>
                <a:schemeClr val="bg2">
                  <a:lumMod val="50000"/>
                </a:schemeClr>
              </a:buClr>
              <a:buFont typeface="Wingdings" pitchFamily="2" charset="2"/>
              <a:buChar char="Ø"/>
            </a:pPr>
            <a:r>
              <a:rPr lang="en-US" dirty="0">
                <a:latin typeface="+mn-lt"/>
              </a:rPr>
              <a:t>Cut scores for readiness are provided in rule 6A-10.0315, FAC. </a:t>
            </a:r>
          </a:p>
        </p:txBody>
      </p:sp>
    </p:spTree>
  </p:cSld>
  <p:clrMapOvr>
    <a:masterClrMapping/>
  </p:clrMapOvr>
  <p:transition spd="med" advClick="0">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228600" y="228600"/>
            <a:ext cx="8229600" cy="1143000"/>
          </a:xfrm>
        </p:spPr>
        <p:txBody>
          <a:bodyPr>
            <a:normAutofit fontScale="90000"/>
          </a:bodyPr>
          <a:lstStyle/>
          <a:p>
            <a:r>
              <a:rPr lang="en-US" sz="3200" smtClean="0"/>
              <a:t/>
            </a:r>
            <a:br>
              <a:rPr lang="en-US" sz="3200" smtClean="0"/>
            </a:br>
            <a:r>
              <a:rPr lang="en-US" sz="3200" smtClean="0"/>
              <a:t>Postsecondary Readiness Components</a:t>
            </a:r>
            <a:br>
              <a:rPr lang="en-US" sz="3200" smtClean="0"/>
            </a:br>
            <a:r>
              <a:rPr lang="en-US" sz="3200" smtClean="0"/>
              <a:t>Cut Scores</a:t>
            </a:r>
            <a:br>
              <a:rPr lang="en-US" sz="3200" smtClean="0"/>
            </a:br>
            <a:endParaRPr lang="en-US" sz="2000" smtClean="0"/>
          </a:p>
        </p:txBody>
      </p:sp>
      <p:sp>
        <p:nvSpPr>
          <p:cNvPr id="4" name="Slide Number Placeholder 3"/>
          <p:cNvSpPr txBox="1">
            <a:spLocks noGrp="1"/>
          </p:cNvSpPr>
          <p:nvPr/>
        </p:nvSpPr>
        <p:spPr bwMode="auto">
          <a:xfrm>
            <a:off x="6770688" y="6477000"/>
            <a:ext cx="2133600" cy="476250"/>
          </a:xfrm>
          <a:prstGeom prst="rect">
            <a:avLst/>
          </a:prstGeom>
          <a:noFill/>
          <a:ln>
            <a:miter lim="800000"/>
            <a:headEnd/>
            <a:tailEnd/>
          </a:ln>
        </p:spPr>
        <p:txBody>
          <a:bodyPr/>
          <a:lstStyle/>
          <a:p>
            <a:pPr algn="r">
              <a:defRPr/>
            </a:pPr>
            <a:fld id="{4A717662-FE22-4836-BD81-4EE7D7681B21}" type="slidenum">
              <a:rPr lang="en-US" sz="1400">
                <a:solidFill>
                  <a:schemeClr val="bg1">
                    <a:lumMod val="65000"/>
                  </a:schemeClr>
                </a:solidFill>
                <a:latin typeface="+mn-lt"/>
              </a:rPr>
              <a:pPr algn="r">
                <a:defRPr/>
              </a:pPr>
              <a:t>34</a:t>
            </a:fld>
            <a:endParaRPr lang="en-US" sz="1400" dirty="0">
              <a:solidFill>
                <a:schemeClr val="bg1">
                  <a:lumMod val="65000"/>
                </a:schemeClr>
              </a:solidFill>
              <a:latin typeface="+mn-lt"/>
            </a:endParaRPr>
          </a:p>
        </p:txBody>
      </p:sp>
      <p:graphicFrame>
        <p:nvGraphicFramePr>
          <p:cNvPr id="8" name="Table 7"/>
          <p:cNvGraphicFramePr>
            <a:graphicFrameLocks noGrp="1"/>
          </p:cNvGraphicFramePr>
          <p:nvPr>
            <p:extLst>
              <p:ext uri="{D42A27DB-BD31-4B8C-83A1-F6EECF244321}">
                <p14:modId xmlns:p14="http://schemas.microsoft.com/office/powerpoint/2010/main" val="2096070645"/>
              </p:ext>
            </p:extLst>
          </p:nvPr>
        </p:nvGraphicFramePr>
        <p:xfrm>
          <a:off x="1600200" y="1828800"/>
          <a:ext cx="4419600" cy="3462307"/>
        </p:xfrm>
        <a:graphic>
          <a:graphicData uri="http://schemas.openxmlformats.org/drawingml/2006/table">
            <a:tbl>
              <a:tblPr/>
              <a:tblGrid>
                <a:gridCol w="2247254"/>
                <a:gridCol w="2172346"/>
              </a:tblGrid>
              <a:tr h="272944">
                <a:tc>
                  <a:txBody>
                    <a:bodyPr/>
                    <a:lstStyle/>
                    <a:p>
                      <a:r>
                        <a:rPr lang="en-US" sz="1800" b="1" dirty="0"/>
                        <a:t>CPT</a:t>
                      </a:r>
                      <a:endParaRPr lang="en-US" sz="1800" dirty="0"/>
                    </a:p>
                  </a:txBody>
                  <a:tcPr marL="3722" marR="3722" marT="3722" marB="3722">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sz="1800" dirty="0"/>
                        <a:t> </a:t>
                      </a:r>
                    </a:p>
                  </a:txBody>
                  <a:tcPr marL="3722" marR="3722" marT="3722" marB="3722">
                    <a:lnL>
                      <a:noFill/>
                    </a:lnL>
                    <a:lnR>
                      <a:noFill/>
                    </a:lnR>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72944">
                <a:tc>
                  <a:txBody>
                    <a:bodyPr/>
                    <a:lstStyle/>
                    <a:p>
                      <a:r>
                        <a:rPr lang="en-US" sz="1800" dirty="0" smtClean="0"/>
                        <a:t>Math</a:t>
                      </a:r>
                      <a:endParaRPr lang="en-US" sz="1800" dirty="0"/>
                    </a:p>
                  </a:txBody>
                  <a:tcPr marL="3722" marR="3722" marT="3722" marB="3722">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sz="1800" dirty="0"/>
                        <a:t>72</a:t>
                      </a:r>
                    </a:p>
                  </a:txBody>
                  <a:tcPr marL="3722" marR="3722" marT="3722" marB="3722">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72944">
                <a:tc>
                  <a:txBody>
                    <a:bodyPr/>
                    <a:lstStyle/>
                    <a:p>
                      <a:r>
                        <a:rPr lang="en-US" sz="1800" dirty="0"/>
                        <a:t>Reading</a:t>
                      </a:r>
                    </a:p>
                  </a:txBody>
                  <a:tcPr marL="3722" marR="3722" marT="3722" marB="3722">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sz="1800" dirty="0"/>
                        <a:t>83</a:t>
                      </a:r>
                    </a:p>
                  </a:txBody>
                  <a:tcPr marL="3722" marR="3722" marT="3722" marB="3722">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72944">
                <a:tc>
                  <a:txBody>
                    <a:bodyPr/>
                    <a:lstStyle/>
                    <a:p>
                      <a:r>
                        <a:rPr lang="en-US" sz="1800" b="1" dirty="0" smtClean="0"/>
                        <a:t>SAT</a:t>
                      </a:r>
                      <a:endParaRPr lang="en-US" sz="1800" dirty="0"/>
                    </a:p>
                  </a:txBody>
                  <a:tcPr marL="3722" marR="3722" marT="3722" marB="3722">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sz="1800" dirty="0"/>
                        <a:t> </a:t>
                      </a:r>
                    </a:p>
                  </a:txBody>
                  <a:tcPr marL="3722" marR="3722" marT="3722" marB="3722">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304992">
                <a:tc>
                  <a:txBody>
                    <a:bodyPr/>
                    <a:lstStyle/>
                    <a:p>
                      <a:r>
                        <a:rPr lang="en-US" sz="1800" dirty="0"/>
                        <a:t>Verbal</a:t>
                      </a:r>
                    </a:p>
                  </a:txBody>
                  <a:tcPr marL="3722" marR="3722" marT="3722" marB="3722">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sz="1800" dirty="0"/>
                        <a:t>440</a:t>
                      </a:r>
                    </a:p>
                  </a:txBody>
                  <a:tcPr marL="3722" marR="3722" marT="3722" marB="3722">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304992">
                <a:tc>
                  <a:txBody>
                    <a:bodyPr/>
                    <a:lstStyle/>
                    <a:p>
                      <a:r>
                        <a:rPr lang="en-US" sz="1800" dirty="0"/>
                        <a:t>Math</a:t>
                      </a:r>
                    </a:p>
                  </a:txBody>
                  <a:tcPr marL="3722" marR="3722" marT="3722" marB="3722">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sz="1800" dirty="0"/>
                        <a:t>440</a:t>
                      </a:r>
                    </a:p>
                  </a:txBody>
                  <a:tcPr marL="3722" marR="3722" marT="3722" marB="3722">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72944">
                <a:tc>
                  <a:txBody>
                    <a:bodyPr/>
                    <a:lstStyle/>
                    <a:p>
                      <a:r>
                        <a:rPr lang="en-US" sz="1800" b="1" dirty="0"/>
                        <a:t>ACT</a:t>
                      </a:r>
                      <a:endParaRPr lang="en-US" sz="1800" dirty="0"/>
                    </a:p>
                  </a:txBody>
                  <a:tcPr marL="3722" marR="3722" marT="3722" marB="3722">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sz="1800" dirty="0"/>
                        <a:t> </a:t>
                      </a:r>
                    </a:p>
                  </a:txBody>
                  <a:tcPr marL="3722" marR="3722" marT="3722" marB="3722">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72944">
                <a:tc>
                  <a:txBody>
                    <a:bodyPr/>
                    <a:lstStyle/>
                    <a:p>
                      <a:r>
                        <a:rPr lang="en-US" sz="1800" dirty="0"/>
                        <a:t>Reading</a:t>
                      </a:r>
                    </a:p>
                  </a:txBody>
                  <a:tcPr marL="3722" marR="3722" marT="3722" marB="3722">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sz="1800" dirty="0"/>
                        <a:t>18</a:t>
                      </a:r>
                    </a:p>
                  </a:txBody>
                  <a:tcPr marL="3722" marR="3722" marT="3722" marB="3722">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72944">
                <a:tc>
                  <a:txBody>
                    <a:bodyPr/>
                    <a:lstStyle/>
                    <a:p>
                      <a:r>
                        <a:rPr lang="en-US" sz="1800" dirty="0"/>
                        <a:t>Math</a:t>
                      </a:r>
                    </a:p>
                  </a:txBody>
                  <a:tcPr marL="3722" marR="3722" marT="3722" marB="3722">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sz="1800" dirty="0"/>
                        <a:t>19</a:t>
                      </a:r>
                    </a:p>
                  </a:txBody>
                  <a:tcPr marL="3722" marR="3722" marT="3722" marB="3722">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316447">
                <a:tc>
                  <a:txBody>
                    <a:bodyPr/>
                    <a:lstStyle/>
                    <a:p>
                      <a:r>
                        <a:rPr lang="en-US" sz="1800" b="1" dirty="0" smtClean="0"/>
                        <a:t>P.E.R.T.</a:t>
                      </a:r>
                      <a:endParaRPr lang="en-US" sz="1800" b="1" dirty="0"/>
                    </a:p>
                  </a:txBody>
                  <a:tcPr marL="3722" marR="3722" marT="3722" marB="3722" anchor="b">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endParaRPr lang="en-US" sz="1800" dirty="0"/>
                    </a:p>
                  </a:txBody>
                  <a:tcPr marL="3722" marR="3722" marT="3722" marB="3722">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72944">
                <a:tc>
                  <a:txBody>
                    <a:bodyPr/>
                    <a:lstStyle/>
                    <a:p>
                      <a:r>
                        <a:rPr lang="en-US" sz="1800" dirty="0" smtClean="0"/>
                        <a:t>Reading</a:t>
                      </a:r>
                      <a:endParaRPr lang="en-US" sz="1800" dirty="0"/>
                    </a:p>
                  </a:txBody>
                  <a:tcPr marL="3722" marR="3722" marT="3722" marB="3722">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sz="1800" dirty="0" smtClean="0"/>
                        <a:t>104</a:t>
                      </a:r>
                      <a:endParaRPr lang="en-US" sz="1800" dirty="0"/>
                    </a:p>
                  </a:txBody>
                  <a:tcPr marL="3722" marR="3722" marT="3722" marB="3722">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72944">
                <a:tc>
                  <a:txBody>
                    <a:bodyPr/>
                    <a:lstStyle/>
                    <a:p>
                      <a:r>
                        <a:rPr lang="en-US" sz="1800" dirty="0" smtClean="0"/>
                        <a:t>Math</a:t>
                      </a:r>
                      <a:endParaRPr lang="en-US" sz="1800" dirty="0"/>
                    </a:p>
                  </a:txBody>
                  <a:tcPr marL="3722" marR="3722" marT="3722" marB="3722">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sz="1800" dirty="0" smtClean="0"/>
                        <a:t>113</a:t>
                      </a:r>
                      <a:endParaRPr lang="en-US" sz="1800" dirty="0"/>
                    </a:p>
                  </a:txBody>
                  <a:tcPr marL="3722" marR="3722" marT="3722" marB="3722">
                    <a:lnL>
                      <a:noFill/>
                    </a:lnL>
                    <a:lnR>
                      <a:noFill/>
                    </a:lnR>
                    <a:lnT>
                      <a:noFill/>
                    </a:lnT>
                    <a:lnB>
                      <a:noFill/>
                    </a:ln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Tree>
    <p:extLst>
      <p:ext uri="{BB962C8B-B14F-4D97-AF65-F5344CB8AC3E}">
        <p14:creationId xmlns:p14="http://schemas.microsoft.com/office/powerpoint/2010/main" val="3463573167"/>
      </p:ext>
    </p:extLst>
  </p:cSld>
  <p:clrMapOvr>
    <a:masterClrMapping/>
  </p:clrMapOvr>
  <p:transition spd="med" advClick="0">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381000" y="304800"/>
            <a:ext cx="8229600" cy="1143000"/>
          </a:xfrm>
        </p:spPr>
        <p:txBody>
          <a:bodyPr>
            <a:normAutofit fontScale="90000"/>
          </a:bodyPr>
          <a:lstStyle/>
          <a:p>
            <a:r>
              <a:rPr lang="en-US" sz="3200" dirty="0" smtClean="0"/>
              <a:t>Additional Requirement for “A” High Schools</a:t>
            </a:r>
            <a:br>
              <a:rPr lang="en-US" sz="3200" dirty="0" smtClean="0"/>
            </a:br>
            <a:endParaRPr lang="en-US" sz="2000" dirty="0" smtClean="0"/>
          </a:p>
        </p:txBody>
      </p:sp>
      <p:sp>
        <p:nvSpPr>
          <p:cNvPr id="66564" name="Rectangle 3"/>
          <p:cNvSpPr>
            <a:spLocks noGrp="1" noChangeArrowheads="1"/>
          </p:cNvSpPr>
          <p:nvPr>
            <p:ph idx="1"/>
          </p:nvPr>
        </p:nvSpPr>
        <p:spPr/>
        <p:txBody>
          <a:bodyPr>
            <a:normAutofit/>
          </a:bodyPr>
          <a:lstStyle/>
          <a:p>
            <a:pPr eaLnBrk="1" hangingPunct="1">
              <a:lnSpc>
                <a:spcPct val="80000"/>
              </a:lnSpc>
              <a:buClr>
                <a:schemeClr val="bg2">
                  <a:lumMod val="50000"/>
                </a:schemeClr>
              </a:buClr>
              <a:buFont typeface="Wingdings" pitchFamily="2" charset="2"/>
              <a:buChar char="Ø"/>
            </a:pPr>
            <a:r>
              <a:rPr lang="en-US" sz="2000" dirty="0" smtClean="0">
                <a:latin typeface="+mj-lt"/>
              </a:rPr>
              <a:t>In order for a high school that earns enough points for an “A” to be awarded an “A”, the school’s at-risk graduation rate must meet a certain threshold to ensure “adequate progress.”</a:t>
            </a:r>
          </a:p>
          <a:p>
            <a:pPr eaLnBrk="1" hangingPunct="1">
              <a:lnSpc>
                <a:spcPct val="80000"/>
              </a:lnSpc>
              <a:buClr>
                <a:schemeClr val="bg2">
                  <a:lumMod val="50000"/>
                </a:schemeClr>
              </a:buClr>
              <a:buFont typeface="Wingdings" pitchFamily="2" charset="2"/>
              <a:buChar char="Ø"/>
            </a:pPr>
            <a:endParaRPr lang="en-US" sz="2000" dirty="0" smtClean="0">
              <a:latin typeface="+mj-lt"/>
            </a:endParaRPr>
          </a:p>
          <a:p>
            <a:pPr eaLnBrk="1" hangingPunct="1">
              <a:lnSpc>
                <a:spcPct val="80000"/>
              </a:lnSpc>
              <a:buClr>
                <a:schemeClr val="bg2">
                  <a:lumMod val="50000"/>
                </a:schemeClr>
              </a:buClr>
              <a:buFont typeface="Wingdings" pitchFamily="2" charset="2"/>
              <a:buChar char="Ø"/>
            </a:pPr>
            <a:r>
              <a:rPr lang="en-US" sz="2000" dirty="0" smtClean="0">
                <a:latin typeface="+mj-lt"/>
              </a:rPr>
              <a:t>Threshold:</a:t>
            </a:r>
          </a:p>
          <a:p>
            <a:pPr lvl="1" eaLnBrk="1" hangingPunct="1">
              <a:lnSpc>
                <a:spcPct val="80000"/>
              </a:lnSpc>
              <a:buClr>
                <a:schemeClr val="bg2">
                  <a:lumMod val="50000"/>
                </a:schemeClr>
              </a:buClr>
              <a:buFont typeface="Wingdings" pitchFamily="2" charset="2"/>
              <a:buChar char="Ø"/>
            </a:pPr>
            <a:r>
              <a:rPr lang="en-US" sz="2000" dirty="0" smtClean="0">
                <a:latin typeface="+mj-lt"/>
              </a:rPr>
              <a:t>65% (based on 4-year federal rate component); </a:t>
            </a:r>
            <a:r>
              <a:rPr lang="en-US" sz="2000" dirty="0" smtClean="0">
                <a:latin typeface="+mj-lt"/>
              </a:rPr>
              <a:t>or</a:t>
            </a:r>
          </a:p>
          <a:p>
            <a:pPr lvl="1" eaLnBrk="1" hangingPunct="1">
              <a:lnSpc>
                <a:spcPct val="80000"/>
              </a:lnSpc>
              <a:buClr>
                <a:schemeClr val="bg2">
                  <a:lumMod val="50000"/>
                </a:schemeClr>
              </a:buClr>
              <a:buFont typeface="Wingdings" pitchFamily="2" charset="2"/>
              <a:buChar char="Ø"/>
            </a:pPr>
            <a:endParaRPr lang="en-US" sz="2000" dirty="0" smtClean="0">
              <a:latin typeface="+mj-lt"/>
            </a:endParaRPr>
          </a:p>
          <a:p>
            <a:pPr marL="1373188" lvl="2" indent="-342900" eaLnBrk="1" hangingPunct="1">
              <a:lnSpc>
                <a:spcPct val="80000"/>
              </a:lnSpc>
              <a:buClr>
                <a:schemeClr val="bg2">
                  <a:lumMod val="50000"/>
                </a:schemeClr>
              </a:buClr>
              <a:buFont typeface="Wingdings" pitchFamily="2" charset="2"/>
              <a:buChar char="Ø"/>
            </a:pPr>
            <a:r>
              <a:rPr lang="en-US" sz="2000" dirty="0" smtClean="0">
                <a:latin typeface="+mj-lt"/>
              </a:rPr>
              <a:t>1 percentage point improvement over the prior year if percentage is within 10 points of the target </a:t>
            </a:r>
            <a:endParaRPr lang="en-US" sz="2000" dirty="0" smtClean="0">
              <a:latin typeface="+mj-lt"/>
            </a:endParaRPr>
          </a:p>
          <a:p>
            <a:pPr marL="1373188" lvl="2" indent="-342900" eaLnBrk="1" hangingPunct="1">
              <a:lnSpc>
                <a:spcPct val="80000"/>
              </a:lnSpc>
              <a:buClr>
                <a:schemeClr val="bg2">
                  <a:lumMod val="50000"/>
                </a:schemeClr>
              </a:buClr>
              <a:buFont typeface="Wingdings" pitchFamily="2" charset="2"/>
              <a:buChar char="Ø"/>
            </a:pPr>
            <a:endParaRPr lang="en-US" sz="2000" dirty="0" smtClean="0">
              <a:latin typeface="+mj-lt"/>
            </a:endParaRPr>
          </a:p>
          <a:p>
            <a:pPr marL="1373188" lvl="2" indent="-342900" eaLnBrk="1" hangingPunct="1">
              <a:lnSpc>
                <a:spcPct val="80000"/>
              </a:lnSpc>
              <a:buClr>
                <a:schemeClr val="bg2">
                  <a:lumMod val="50000"/>
                </a:schemeClr>
              </a:buClr>
              <a:buFont typeface="Wingdings" pitchFamily="2" charset="2"/>
              <a:buChar char="Ø"/>
            </a:pPr>
            <a:r>
              <a:rPr lang="en-US" sz="2000" dirty="0" smtClean="0">
                <a:latin typeface="+mj-lt"/>
              </a:rPr>
              <a:t>5 percentage point improvement over the prior year if percentage is more than 10 points lower than the target</a:t>
            </a:r>
          </a:p>
        </p:txBody>
      </p:sp>
      <p:sp>
        <p:nvSpPr>
          <p:cNvPr id="4" name="Slide Number Placeholder 3"/>
          <p:cNvSpPr txBox="1">
            <a:spLocks noGrp="1"/>
          </p:cNvSpPr>
          <p:nvPr/>
        </p:nvSpPr>
        <p:spPr bwMode="auto">
          <a:xfrm>
            <a:off x="6770688" y="6477000"/>
            <a:ext cx="2133600" cy="476250"/>
          </a:xfrm>
          <a:prstGeom prst="rect">
            <a:avLst/>
          </a:prstGeom>
          <a:noFill/>
          <a:ln>
            <a:miter lim="800000"/>
            <a:headEnd/>
            <a:tailEnd/>
          </a:ln>
        </p:spPr>
        <p:txBody>
          <a:bodyPr/>
          <a:lstStyle/>
          <a:p>
            <a:pPr algn="r">
              <a:defRPr/>
            </a:pPr>
            <a:fld id="{D40213D3-62FE-4223-9581-C118E8717478}" type="slidenum">
              <a:rPr lang="en-US" sz="1400">
                <a:solidFill>
                  <a:schemeClr val="bg1">
                    <a:lumMod val="65000"/>
                  </a:schemeClr>
                </a:solidFill>
                <a:latin typeface="+mn-lt"/>
              </a:rPr>
              <a:pPr algn="r">
                <a:defRPr/>
              </a:pPr>
              <a:t>35</a:t>
            </a:fld>
            <a:endParaRPr lang="en-US" sz="1400" dirty="0">
              <a:solidFill>
                <a:schemeClr val="bg1">
                  <a:lumMod val="65000"/>
                </a:schemeClr>
              </a:solidFill>
              <a:latin typeface="+mn-lt"/>
            </a:endParaRPr>
          </a:p>
        </p:txBody>
      </p:sp>
    </p:spTree>
  </p:cSld>
  <p:clrMapOvr>
    <a:masterClrMapping/>
  </p:clrMapOvr>
  <p:transition spd="med" advClick="0">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228600"/>
            <a:ext cx="8229600" cy="1143000"/>
          </a:xfrm>
        </p:spPr>
        <p:txBody>
          <a:bodyPr/>
          <a:lstStyle/>
          <a:p>
            <a:pPr eaLnBrk="1" hangingPunct="1"/>
            <a:r>
              <a:rPr lang="en-US" sz="3200" dirty="0" smtClean="0">
                <a:latin typeface="Calibri" pitchFamily="34" charset="0"/>
              </a:rPr>
              <a:t>Data Reporting for High School Grading, </a:t>
            </a:r>
            <a:br>
              <a:rPr lang="en-US" sz="3200" dirty="0" smtClean="0">
                <a:latin typeface="Calibri" pitchFamily="34" charset="0"/>
              </a:rPr>
            </a:br>
            <a:r>
              <a:rPr lang="en-US" sz="3200" dirty="0" smtClean="0">
                <a:latin typeface="Calibri" pitchFamily="34" charset="0"/>
              </a:rPr>
              <a:t>Key Points:</a:t>
            </a:r>
            <a:endParaRPr lang="en-US" sz="3200" dirty="0" smtClean="0">
              <a:solidFill>
                <a:srgbClr val="FF0000"/>
              </a:solidFill>
              <a:latin typeface="Calibri" pitchFamily="34" charset="0"/>
            </a:endParaRPr>
          </a:p>
        </p:txBody>
      </p:sp>
      <p:sp>
        <p:nvSpPr>
          <p:cNvPr id="6" name="TextBox 5"/>
          <p:cNvSpPr txBox="1"/>
          <p:nvPr/>
        </p:nvSpPr>
        <p:spPr>
          <a:xfrm>
            <a:off x="4267200" y="6581775"/>
            <a:ext cx="4876800" cy="368300"/>
          </a:xfrm>
          <a:prstGeom prst="rect">
            <a:avLst/>
          </a:prstGeom>
          <a:noFill/>
        </p:spPr>
        <p:txBody>
          <a:bodyPr>
            <a:spAutoFit/>
          </a:bodyPr>
          <a:lstStyle/>
          <a:p>
            <a:pPr algn="r">
              <a:defRPr/>
            </a:pPr>
            <a:r>
              <a:rPr lang="en-US" b="1" dirty="0">
                <a:solidFill>
                  <a:schemeClr val="tx2">
                    <a:lumMod val="50000"/>
                    <a:lumOff val="50000"/>
                  </a:schemeClr>
                </a:solidFill>
              </a:rPr>
              <a:t>A</a:t>
            </a:r>
            <a:r>
              <a:rPr lang="en-US" sz="1600" dirty="0">
                <a:solidFill>
                  <a:schemeClr val="tx2">
                    <a:lumMod val="50000"/>
                    <a:lumOff val="50000"/>
                  </a:schemeClr>
                </a:solidFill>
              </a:rPr>
              <a:t>ccountability </a:t>
            </a:r>
            <a:r>
              <a:rPr lang="en-US" b="1" dirty="0">
                <a:solidFill>
                  <a:schemeClr val="tx2">
                    <a:lumMod val="50000"/>
                    <a:lumOff val="50000"/>
                  </a:schemeClr>
                </a:solidFill>
              </a:rPr>
              <a:t>R</a:t>
            </a:r>
            <a:r>
              <a:rPr lang="en-US" sz="1600" dirty="0">
                <a:solidFill>
                  <a:schemeClr val="tx2">
                    <a:lumMod val="50000"/>
                    <a:lumOff val="50000"/>
                  </a:schemeClr>
                </a:solidFill>
              </a:rPr>
              <a:t>esearch and </a:t>
            </a:r>
            <a:r>
              <a:rPr lang="en-US" b="1" dirty="0">
                <a:solidFill>
                  <a:schemeClr val="tx2">
                    <a:lumMod val="50000"/>
                    <a:lumOff val="50000"/>
                  </a:schemeClr>
                </a:solidFill>
              </a:rPr>
              <a:t>M</a:t>
            </a:r>
            <a:r>
              <a:rPr lang="en-US" sz="1600" dirty="0">
                <a:solidFill>
                  <a:schemeClr val="tx2">
                    <a:lumMod val="50000"/>
                    <a:lumOff val="50000"/>
                  </a:schemeClr>
                </a:solidFill>
              </a:rPr>
              <a:t>easurement</a:t>
            </a:r>
          </a:p>
        </p:txBody>
      </p:sp>
      <p:sp>
        <p:nvSpPr>
          <p:cNvPr id="11" name="Slide Number Placeholder 10"/>
          <p:cNvSpPr txBox="1">
            <a:spLocks noGrp="1"/>
          </p:cNvSpPr>
          <p:nvPr/>
        </p:nvSpPr>
        <p:spPr bwMode="auto">
          <a:xfrm>
            <a:off x="6770688" y="6477000"/>
            <a:ext cx="2133600" cy="476250"/>
          </a:xfrm>
          <a:prstGeom prst="rect">
            <a:avLst/>
          </a:prstGeom>
          <a:noFill/>
          <a:ln>
            <a:miter lim="800000"/>
            <a:headEnd/>
            <a:tailEnd/>
          </a:ln>
        </p:spPr>
        <p:txBody>
          <a:bodyPr/>
          <a:lstStyle/>
          <a:p>
            <a:pPr algn="r">
              <a:defRPr/>
            </a:pPr>
            <a:fld id="{45508CE3-387C-464D-8455-1B5D88990545}" type="slidenum">
              <a:rPr lang="en-US" sz="1400">
                <a:solidFill>
                  <a:schemeClr val="bg1">
                    <a:lumMod val="65000"/>
                  </a:schemeClr>
                </a:solidFill>
                <a:latin typeface="+mn-lt"/>
              </a:rPr>
              <a:pPr algn="r">
                <a:defRPr/>
              </a:pPr>
              <a:t>36</a:t>
            </a:fld>
            <a:endParaRPr lang="en-US" sz="1400" dirty="0">
              <a:solidFill>
                <a:schemeClr val="bg1">
                  <a:lumMod val="65000"/>
                </a:schemeClr>
              </a:solidFill>
              <a:latin typeface="+mn-lt"/>
            </a:endParaRPr>
          </a:p>
        </p:txBody>
      </p:sp>
      <p:sp>
        <p:nvSpPr>
          <p:cNvPr id="68613" name="Rectangle 6"/>
          <p:cNvSpPr>
            <a:spLocks noChangeArrowheads="1"/>
          </p:cNvSpPr>
          <p:nvPr/>
        </p:nvSpPr>
        <p:spPr bwMode="auto">
          <a:xfrm>
            <a:off x="228600" y="1371600"/>
            <a:ext cx="8534400" cy="5181600"/>
          </a:xfrm>
          <a:prstGeom prst="rect">
            <a:avLst/>
          </a:prstGeom>
          <a:noFill/>
          <a:ln w="9525">
            <a:noFill/>
            <a:miter lim="800000"/>
            <a:headEnd/>
            <a:tailEnd/>
          </a:ln>
        </p:spPr>
        <p:txBody>
          <a:bodyPr/>
          <a:lstStyle/>
          <a:p>
            <a:pPr marL="633413" lvl="2" indent="-293688" eaLnBrk="0" hangingPunct="0">
              <a:lnSpc>
                <a:spcPct val="90000"/>
              </a:lnSpc>
              <a:spcBef>
                <a:spcPct val="20000"/>
              </a:spcBef>
            </a:pPr>
            <a:endParaRPr lang="en-US" sz="2400" dirty="0">
              <a:latin typeface="Calibri" pitchFamily="34" charset="0"/>
            </a:endParaRPr>
          </a:p>
          <a:p>
            <a:pPr marL="633413" lvl="2" indent="-293688" eaLnBrk="0" hangingPunct="0">
              <a:lnSpc>
                <a:spcPct val="90000"/>
              </a:lnSpc>
              <a:spcBef>
                <a:spcPct val="20000"/>
              </a:spcBef>
              <a:buFontTx/>
              <a:buChar char="•"/>
            </a:pPr>
            <a:r>
              <a:rPr lang="en-US" sz="2400" dirty="0">
                <a:latin typeface="Calibri" pitchFamily="34" charset="0"/>
              </a:rPr>
              <a:t>Deadline for submission of amended/new Survey 5 records for use in the 2012 HS grades is </a:t>
            </a:r>
            <a:r>
              <a:rPr lang="en-US" sz="2400" b="1" u="sng" dirty="0">
                <a:latin typeface="Calibri" pitchFamily="34" charset="0"/>
              </a:rPr>
              <a:t>October 12, 2012</a:t>
            </a:r>
            <a:r>
              <a:rPr lang="en-US" sz="2400" dirty="0">
                <a:latin typeface="Calibri" pitchFamily="34" charset="0"/>
              </a:rPr>
              <a:t>.  Non-appealable</a:t>
            </a:r>
            <a:r>
              <a:rPr lang="en-US" sz="2400" dirty="0" smtClean="0">
                <a:latin typeface="Calibri" pitchFamily="34" charset="0"/>
              </a:rPr>
              <a:t>.</a:t>
            </a:r>
          </a:p>
          <a:p>
            <a:pPr marL="633413" lvl="2" indent="-293688" eaLnBrk="0" hangingPunct="0">
              <a:lnSpc>
                <a:spcPct val="90000"/>
              </a:lnSpc>
              <a:spcBef>
                <a:spcPct val="20000"/>
              </a:spcBef>
              <a:buFontTx/>
              <a:buChar char="•"/>
            </a:pPr>
            <a:endParaRPr lang="en-US" sz="2400" dirty="0">
              <a:latin typeface="Calibri" pitchFamily="34" charset="0"/>
            </a:endParaRPr>
          </a:p>
          <a:p>
            <a:pPr marL="633413" lvl="2" indent="-293688" eaLnBrk="0" hangingPunct="0">
              <a:lnSpc>
                <a:spcPct val="90000"/>
              </a:lnSpc>
              <a:spcBef>
                <a:spcPct val="20000"/>
              </a:spcBef>
              <a:buFontTx/>
              <a:buChar char="•"/>
            </a:pPr>
            <a:r>
              <a:rPr lang="en-US" sz="2400" dirty="0">
                <a:latin typeface="Calibri" pitchFamily="34" charset="0"/>
              </a:rPr>
              <a:t>Deadline for submission of corrected files for the cohort graduation rate for use in the 2011 HS grades is </a:t>
            </a:r>
            <a:r>
              <a:rPr lang="en-US" sz="2400" b="1" u="sng" dirty="0">
                <a:latin typeface="Calibri" pitchFamily="34" charset="0"/>
              </a:rPr>
              <a:t>October 12, 2012</a:t>
            </a:r>
            <a:r>
              <a:rPr lang="en-US" sz="2400" dirty="0">
                <a:latin typeface="Calibri" pitchFamily="34" charset="0"/>
              </a:rPr>
              <a:t>.  </a:t>
            </a:r>
            <a:r>
              <a:rPr lang="en-US" sz="2400" dirty="0" smtClean="0">
                <a:latin typeface="Calibri" pitchFamily="34" charset="0"/>
              </a:rPr>
              <a:t>(Sept. 28, 2012, for five-year rate files)  Non-appealable.</a:t>
            </a:r>
          </a:p>
          <a:p>
            <a:pPr marL="633413" lvl="2" indent="-293688" eaLnBrk="0" hangingPunct="0">
              <a:lnSpc>
                <a:spcPct val="90000"/>
              </a:lnSpc>
              <a:spcBef>
                <a:spcPct val="20000"/>
              </a:spcBef>
              <a:buFontTx/>
              <a:buChar char="•"/>
            </a:pPr>
            <a:endParaRPr lang="en-US" sz="2400" dirty="0">
              <a:latin typeface="Calibri" pitchFamily="34" charset="0"/>
            </a:endParaRPr>
          </a:p>
          <a:p>
            <a:pPr marL="633413" lvl="2" indent="-293688" eaLnBrk="0" hangingPunct="0">
              <a:lnSpc>
                <a:spcPct val="90000"/>
              </a:lnSpc>
              <a:spcBef>
                <a:spcPct val="20000"/>
              </a:spcBef>
              <a:buFontTx/>
              <a:buChar char="•"/>
            </a:pPr>
            <a:r>
              <a:rPr lang="en-US" sz="2400" dirty="0">
                <a:latin typeface="Calibri" pitchFamily="34" charset="0"/>
              </a:rPr>
              <a:t>A separate corrections/review period will be set in October/November 2012 for AP, IB, ACT, SAT, CPT/PERT data to focus on maximizing records matching.</a:t>
            </a:r>
          </a:p>
          <a:p>
            <a:pPr marL="633413" lvl="2" indent="-293688" eaLnBrk="0" hangingPunct="0">
              <a:lnSpc>
                <a:spcPct val="90000"/>
              </a:lnSpc>
              <a:spcBef>
                <a:spcPct val="20000"/>
              </a:spcBef>
              <a:buFontTx/>
              <a:buChar char="•"/>
            </a:pPr>
            <a:endParaRPr lang="en-US" sz="2800" dirty="0">
              <a:latin typeface="Calibri" pitchFamily="34" charset="0"/>
            </a:endParaRPr>
          </a:p>
        </p:txBody>
      </p:sp>
    </p:spTree>
  </p:cSld>
  <p:clrMapOvr>
    <a:masterClrMapping/>
  </p:clrMapOvr>
  <p:transition spd="med" advClick="0">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109728" indent="0" algn="ctr">
              <a:buNone/>
            </a:pPr>
            <a:r>
              <a:rPr lang="en-US" sz="5400" dirty="0" smtClean="0"/>
              <a:t>Questions </a:t>
            </a:r>
          </a:p>
          <a:p>
            <a:pPr marL="109728" indent="0" algn="ctr">
              <a:buNone/>
            </a:pPr>
            <a:endParaRPr lang="en-US" sz="5400" dirty="0" smtClean="0"/>
          </a:p>
          <a:p>
            <a:pPr marL="109728" indent="0">
              <a:buNone/>
            </a:pPr>
            <a:r>
              <a:rPr lang="en-US" sz="2800" dirty="0" smtClean="0"/>
              <a:t>ARDA website: </a:t>
            </a:r>
          </a:p>
          <a:p>
            <a:pPr marL="109728" indent="0">
              <a:buNone/>
            </a:pPr>
            <a:endParaRPr lang="en-US" sz="2800" dirty="0" smtClean="0"/>
          </a:p>
          <a:p>
            <a:pPr marL="109728" indent="0">
              <a:buNone/>
            </a:pPr>
            <a:r>
              <a:rPr lang="en-US" sz="2800" dirty="0"/>
              <a:t>	</a:t>
            </a:r>
            <a:r>
              <a:rPr lang="en-US" sz="2800" dirty="0" smtClean="0"/>
              <a:t>	http</a:t>
            </a:r>
            <a:r>
              <a:rPr lang="en-US" sz="2800" dirty="0"/>
              <a:t>://oada.dadeschools.net/</a:t>
            </a: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37</a:t>
            </a:fld>
            <a:endParaRPr lang="en-US" dirty="0"/>
          </a:p>
        </p:txBody>
      </p:sp>
    </p:spTree>
    <p:extLst>
      <p:ext uri="{BB962C8B-B14F-4D97-AF65-F5344CB8AC3E}">
        <p14:creationId xmlns:p14="http://schemas.microsoft.com/office/powerpoint/2010/main" val="2015601110"/>
      </p:ext>
    </p:extLst>
  </p:cSld>
  <p:clrMapOvr>
    <a:masterClrMapping/>
  </p:clrMapOvr>
  <p:transition spd="med" advClick="0">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Statutory Changes </a:t>
            </a:r>
            <a:r>
              <a:rPr lang="en-US" sz="3200" dirty="0" smtClean="0"/>
              <a:t>(cont.)</a:t>
            </a:r>
            <a:endParaRPr lang="en-US" sz="3200" dirty="0"/>
          </a:p>
        </p:txBody>
      </p:sp>
      <p:sp>
        <p:nvSpPr>
          <p:cNvPr id="3" name="Content Placeholder 2"/>
          <p:cNvSpPr>
            <a:spLocks noGrp="1"/>
          </p:cNvSpPr>
          <p:nvPr>
            <p:ph idx="1"/>
          </p:nvPr>
        </p:nvSpPr>
        <p:spPr>
          <a:xfrm>
            <a:off x="457200" y="1295400"/>
            <a:ext cx="8458200" cy="4506913"/>
          </a:xfrm>
        </p:spPr>
        <p:txBody>
          <a:bodyPr/>
          <a:lstStyle/>
          <a:p>
            <a:pPr>
              <a:spcAft>
                <a:spcPts val="1200"/>
              </a:spcAft>
              <a:buFont typeface="Wingdings" pitchFamily="2" charset="2"/>
              <a:buChar char="Ø"/>
            </a:pPr>
            <a:r>
              <a:rPr lang="en-US" sz="2400" dirty="0" smtClean="0"/>
              <a:t>Greater emphasis on reading performance – reading threshold.  (not implemented until 2012-13) Schools will need to have at least 25% of students scoring at or above grade level in reading to meet the requirement.</a:t>
            </a:r>
          </a:p>
          <a:p>
            <a:pPr>
              <a:spcAft>
                <a:spcPts val="1200"/>
              </a:spcAft>
              <a:buFont typeface="Wingdings" pitchFamily="2" charset="2"/>
              <a:buChar char="Ø"/>
            </a:pPr>
            <a:r>
              <a:rPr lang="en-US" sz="2400" dirty="0" smtClean="0"/>
              <a:t>Remove Level 3 students from the Low 25%.</a:t>
            </a:r>
          </a:p>
          <a:p>
            <a:pPr>
              <a:spcAft>
                <a:spcPts val="1200"/>
              </a:spcAft>
              <a:buFont typeface="Wingdings" pitchFamily="2" charset="2"/>
              <a:buChar char="Ø"/>
            </a:pPr>
            <a:r>
              <a:rPr lang="en-US" sz="2400" u="sng" dirty="0" smtClean="0"/>
              <a:t>Reassign</a:t>
            </a:r>
            <a:r>
              <a:rPr lang="en-US" sz="2400" dirty="0" smtClean="0"/>
              <a:t> scores of hospital/homebound students to home schools reported on Survey 3.  (Scores are removed from the H/H center and re-assigned to home schools.)</a:t>
            </a:r>
          </a:p>
          <a:p>
            <a:pPr>
              <a:spcAft>
                <a:spcPts val="1200"/>
              </a:spcAft>
              <a:buNone/>
            </a:pPr>
            <a:endParaRPr lang="en-US" dirty="0" smtClean="0"/>
          </a:p>
          <a:p>
            <a:pPr>
              <a:spcAft>
                <a:spcPts val="1200"/>
              </a:spcAft>
            </a:pPr>
            <a:endParaRPr lang="en-US" dirty="0"/>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4</a:t>
            </a:fld>
            <a:endParaRPr lang="en-US" dirty="0"/>
          </a:p>
        </p:txBody>
      </p:sp>
    </p:spTree>
  </p:cSld>
  <p:clrMapOvr>
    <a:masterClrMapping/>
  </p:clrMapOvr>
  <p:transition spd="med" advClick="0">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Arising from ESEA Waiver</a:t>
            </a:r>
            <a:endParaRPr lang="en-US" sz="2800" dirty="0"/>
          </a:p>
        </p:txBody>
      </p:sp>
      <p:sp>
        <p:nvSpPr>
          <p:cNvPr id="3" name="Content Placeholder 2"/>
          <p:cNvSpPr>
            <a:spLocks noGrp="1"/>
          </p:cNvSpPr>
          <p:nvPr>
            <p:ph idx="1"/>
          </p:nvPr>
        </p:nvSpPr>
        <p:spPr>
          <a:xfrm>
            <a:off x="457200" y="1360487"/>
            <a:ext cx="8229600" cy="4506913"/>
          </a:xfrm>
        </p:spPr>
        <p:txBody>
          <a:bodyPr>
            <a:normAutofit fontScale="92500"/>
          </a:bodyPr>
          <a:lstStyle/>
          <a:p>
            <a:pPr>
              <a:spcBef>
                <a:spcPts val="0"/>
              </a:spcBef>
              <a:spcAft>
                <a:spcPts val="1200"/>
              </a:spcAft>
              <a:buFont typeface="Wingdings" pitchFamily="2" charset="2"/>
              <a:buChar char="Ø"/>
            </a:pPr>
            <a:r>
              <a:rPr lang="en-US" sz="2400" dirty="0" smtClean="0"/>
              <a:t>Include students with disabilities and English language learners in their second year of instruction in all components of the school grades model.  (Add to performance measures.)</a:t>
            </a:r>
          </a:p>
          <a:p>
            <a:pPr>
              <a:spcBef>
                <a:spcPts val="0"/>
              </a:spcBef>
              <a:spcAft>
                <a:spcPts val="1200"/>
              </a:spcAft>
              <a:buFont typeface="Wingdings" pitchFamily="2" charset="2"/>
              <a:buChar char="Ø"/>
            </a:pPr>
            <a:r>
              <a:rPr lang="en-US" sz="2400" dirty="0" smtClean="0"/>
              <a:t>Bank middle school satisfactory performance on HS level EOC assessments (Algebra 1 for 2011-12) for high school grades.  (Allowed by ESEA, not required by ESEA).</a:t>
            </a:r>
          </a:p>
          <a:p>
            <a:pPr>
              <a:spcBef>
                <a:spcPts val="0"/>
              </a:spcBef>
              <a:spcAft>
                <a:spcPts val="1200"/>
              </a:spcAft>
              <a:buFont typeface="Wingdings" pitchFamily="2" charset="2"/>
              <a:buChar char="Ø"/>
            </a:pPr>
            <a:r>
              <a:rPr lang="en-US" sz="2400" dirty="0" smtClean="0"/>
              <a:t>Use the federal uniform graduation rate.</a:t>
            </a:r>
          </a:p>
          <a:p>
            <a:pPr>
              <a:spcBef>
                <a:spcPts val="0"/>
              </a:spcBef>
              <a:spcAft>
                <a:spcPts val="1200"/>
              </a:spcAft>
              <a:buFont typeface="Wingdings" pitchFamily="2" charset="2"/>
              <a:buChar char="Ø"/>
            </a:pPr>
            <a:r>
              <a:rPr lang="en-US" sz="2400" dirty="0" smtClean="0"/>
              <a:t>Allow for substitution of more rigorous assessments (e.g., Algebra 1 EOC rather than FCAT 2.0 Mathematics).</a:t>
            </a:r>
            <a:r>
              <a:rPr lang="en-US" sz="2400" dirty="0" smtClean="0">
                <a:solidFill>
                  <a:schemeClr val="bg1">
                    <a:lumMod val="50000"/>
                  </a:schemeClr>
                </a:solidFill>
              </a:rPr>
              <a:t> </a:t>
            </a:r>
            <a:r>
              <a:rPr lang="en-US" sz="2400" dirty="0" smtClean="0"/>
              <a:t>– </a:t>
            </a:r>
            <a:r>
              <a:rPr lang="en-US" sz="2400" dirty="0" smtClean="0">
                <a:solidFill>
                  <a:srgbClr val="FF0000"/>
                </a:solidFill>
              </a:rPr>
              <a:t>Still under discussion with USED.</a:t>
            </a:r>
          </a:p>
          <a:p>
            <a:endParaRPr lang="en-US" sz="2400" dirty="0"/>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5</a:t>
            </a:fld>
            <a:endParaRPr lang="en-US" dirty="0"/>
          </a:p>
        </p:txBody>
      </p:sp>
    </p:spTree>
  </p:cSld>
  <p:clrMapOvr>
    <a:masterClrMapping/>
  </p:clrMapOvr>
  <p:transition spd="med" advClick="0">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Changes Already in Rule, and Policy-Based Adjustments </a:t>
            </a:r>
            <a:endParaRPr lang="en-US" dirty="0"/>
          </a:p>
        </p:txBody>
      </p:sp>
      <p:sp>
        <p:nvSpPr>
          <p:cNvPr id="3" name="Content Placeholder 2"/>
          <p:cNvSpPr>
            <a:spLocks noGrp="1"/>
          </p:cNvSpPr>
          <p:nvPr>
            <p:ph idx="1"/>
          </p:nvPr>
        </p:nvSpPr>
        <p:spPr>
          <a:xfrm>
            <a:off x="304800" y="1600200"/>
            <a:ext cx="8153400" cy="5257800"/>
          </a:xfrm>
        </p:spPr>
        <p:txBody>
          <a:bodyPr/>
          <a:lstStyle/>
          <a:p>
            <a:pPr>
              <a:spcBef>
                <a:spcPct val="0"/>
              </a:spcBef>
              <a:spcAft>
                <a:spcPts val="0"/>
              </a:spcAft>
              <a:buFont typeface="Wingdings" pitchFamily="2" charset="2"/>
              <a:buChar char="Ø"/>
            </a:pPr>
            <a:endParaRPr lang="en-US" sz="2000" dirty="0" smtClean="0"/>
          </a:p>
          <a:p>
            <a:pPr>
              <a:spcBef>
                <a:spcPct val="0"/>
              </a:spcBef>
              <a:spcAft>
                <a:spcPts val="0"/>
              </a:spcAft>
              <a:buFont typeface="Wingdings" pitchFamily="2" charset="2"/>
              <a:buChar char="Ø"/>
            </a:pPr>
            <a:r>
              <a:rPr lang="en-US" sz="2000" dirty="0" smtClean="0"/>
              <a:t>Continue </a:t>
            </a:r>
            <a:r>
              <a:rPr lang="en-US" sz="2000" dirty="0" smtClean="0"/>
              <a:t>with changes already in rule for 2011-12  which increase rigor for high school grades.</a:t>
            </a:r>
          </a:p>
          <a:p>
            <a:pPr>
              <a:spcBef>
                <a:spcPct val="0"/>
              </a:spcBef>
              <a:spcAft>
                <a:spcPts val="0"/>
              </a:spcAft>
              <a:buFont typeface="Wingdings" pitchFamily="2" charset="2"/>
              <a:buChar char="Ø"/>
            </a:pPr>
            <a:endParaRPr lang="en-US" sz="2000" dirty="0"/>
          </a:p>
          <a:p>
            <a:pPr>
              <a:spcBef>
                <a:spcPct val="0"/>
              </a:spcBef>
              <a:spcAft>
                <a:spcPts val="0"/>
              </a:spcAft>
              <a:buFont typeface="Wingdings" pitchFamily="2" charset="2"/>
              <a:buChar char="Ø"/>
            </a:pPr>
            <a:r>
              <a:rPr lang="en-US" sz="2000" dirty="0" smtClean="0"/>
              <a:t>Add learning gains on the Florida Alternate Assessment for students who remain at the lowest levels (below performance level 4).</a:t>
            </a:r>
          </a:p>
          <a:p>
            <a:pPr>
              <a:spcBef>
                <a:spcPct val="0"/>
              </a:spcBef>
              <a:spcAft>
                <a:spcPts val="0"/>
              </a:spcAft>
              <a:buFont typeface="Wingdings" pitchFamily="2" charset="2"/>
              <a:buChar char="Ø"/>
            </a:pPr>
            <a:endParaRPr lang="en-US" sz="2000" dirty="0" smtClean="0"/>
          </a:p>
          <a:p>
            <a:pPr>
              <a:spcBef>
                <a:spcPct val="0"/>
              </a:spcBef>
              <a:buFont typeface="Wingdings" pitchFamily="2" charset="2"/>
              <a:buChar char="Ø"/>
            </a:pPr>
            <a:r>
              <a:rPr lang="en-US" sz="2000" dirty="0" smtClean="0"/>
              <a:t>Provide extra weighting for students who move from a lower level to level 4 or 5 on the FCAT 2.0.</a:t>
            </a:r>
          </a:p>
          <a:p>
            <a:pPr marL="342900" indent="-342900">
              <a:spcBef>
                <a:spcPct val="0"/>
              </a:spcBef>
              <a:buFont typeface="Wingdings" pitchFamily="2" charset="2"/>
              <a:buChar char="Ø"/>
            </a:pPr>
            <a:endParaRPr lang="en-US" sz="2000" dirty="0" smtClean="0"/>
          </a:p>
          <a:p>
            <a:pPr>
              <a:spcBef>
                <a:spcPct val="0"/>
              </a:spcBef>
              <a:buFont typeface="Wingdings" pitchFamily="2" charset="2"/>
              <a:buChar char="Ø"/>
            </a:pPr>
            <a:r>
              <a:rPr lang="en-US" sz="2000" dirty="0" smtClean="0"/>
              <a:t>Provide extra weighting for prior-year low performers on the FAA and FCAT 2.0 who make greater-than-expected gains.</a:t>
            </a:r>
          </a:p>
          <a:p>
            <a:pPr>
              <a:spcBef>
                <a:spcPct val="0"/>
              </a:spcBef>
            </a:pPr>
            <a:endParaRPr lang="en-US" sz="2400" dirty="0" smtClean="0"/>
          </a:p>
          <a:p>
            <a:endParaRPr lang="en-US" sz="3000" dirty="0"/>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6</a:t>
            </a:fld>
            <a:endParaRPr lang="en-US" dirty="0"/>
          </a:p>
        </p:txBody>
      </p:sp>
    </p:spTree>
  </p:cSld>
  <p:clrMapOvr>
    <a:masterClrMapping/>
  </p:clrMapOvr>
  <p:transition spd="med" advClick="0">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r>
              <a:rPr lang="en-US" dirty="0" smtClean="0"/>
              <a:t> </a:t>
            </a:r>
            <a:r>
              <a:rPr lang="en-US" sz="3600" dirty="0" smtClean="0"/>
              <a:t>Additional Policy-Based Changes (cont.)</a:t>
            </a:r>
            <a:endParaRPr lang="en-US" sz="3600" dirty="0"/>
          </a:p>
        </p:txBody>
      </p:sp>
      <p:sp>
        <p:nvSpPr>
          <p:cNvPr id="3" name="Content Placeholder 2"/>
          <p:cNvSpPr>
            <a:spLocks noGrp="1"/>
          </p:cNvSpPr>
          <p:nvPr>
            <p:ph idx="1"/>
          </p:nvPr>
        </p:nvSpPr>
        <p:spPr>
          <a:xfrm>
            <a:off x="457200" y="1219200"/>
            <a:ext cx="8458200" cy="5257800"/>
          </a:xfrm>
        </p:spPr>
        <p:txBody>
          <a:bodyPr>
            <a:normAutofit fontScale="92500" lnSpcReduction="10000"/>
          </a:bodyPr>
          <a:lstStyle/>
          <a:p>
            <a:pPr>
              <a:buFont typeface="Wingdings" pitchFamily="2" charset="2"/>
              <a:buChar char="Ø"/>
            </a:pPr>
            <a:r>
              <a:rPr lang="en-US" sz="2000" dirty="0" smtClean="0"/>
              <a:t>One-year waiver for the low 25% learning gains target (adequate progress requirement).</a:t>
            </a:r>
          </a:p>
          <a:p>
            <a:pPr>
              <a:buFont typeface="Wingdings" pitchFamily="2" charset="2"/>
              <a:buChar char="Ø"/>
            </a:pPr>
            <a:endParaRPr lang="en-US" sz="2000" dirty="0" smtClean="0"/>
          </a:p>
          <a:p>
            <a:pPr>
              <a:buFont typeface="Wingdings" pitchFamily="2" charset="2"/>
              <a:buChar char="Ø"/>
            </a:pPr>
            <a:r>
              <a:rPr lang="en-US" sz="2000" dirty="0" smtClean="0"/>
              <a:t>Allow ESE center schools to choose whether to receive a regular school grade or a school improvement rating.  Credit back scores to home schools.</a:t>
            </a:r>
          </a:p>
          <a:p>
            <a:pPr>
              <a:buFont typeface="Wingdings" pitchFamily="2" charset="2"/>
              <a:buChar char="Ø"/>
            </a:pPr>
            <a:endParaRPr lang="en-US" sz="2000" dirty="0" smtClean="0"/>
          </a:p>
          <a:p>
            <a:pPr>
              <a:buFont typeface="Wingdings" pitchFamily="2" charset="2"/>
              <a:buChar char="Ø"/>
            </a:pPr>
            <a:r>
              <a:rPr lang="en-US" sz="2000" dirty="0" smtClean="0"/>
              <a:t>Apply two graduation rate measures (federal four-year rate, modified five-year rate).</a:t>
            </a:r>
          </a:p>
          <a:p>
            <a:pPr>
              <a:buFont typeface="Wingdings" pitchFamily="2" charset="2"/>
              <a:buChar char="Ø"/>
            </a:pPr>
            <a:endParaRPr lang="en-US" sz="2000" dirty="0" smtClean="0"/>
          </a:p>
          <a:p>
            <a:pPr>
              <a:buFont typeface="Wingdings" pitchFamily="2" charset="2"/>
              <a:buChar char="Ø"/>
            </a:pPr>
            <a:r>
              <a:rPr lang="en-US" sz="2000" dirty="0" smtClean="0"/>
              <a:t>Change the at-risk graduation rate target to 65%.</a:t>
            </a:r>
          </a:p>
          <a:p>
            <a:pPr>
              <a:buFont typeface="Wingdings" pitchFamily="2" charset="2"/>
              <a:buChar char="Ø"/>
            </a:pPr>
            <a:endParaRPr lang="en-US" sz="2000" dirty="0" smtClean="0"/>
          </a:p>
          <a:p>
            <a:pPr>
              <a:buFont typeface="Wingdings" pitchFamily="2" charset="2"/>
              <a:buChar char="Ø"/>
            </a:pPr>
            <a:r>
              <a:rPr lang="en-US" sz="2000" dirty="0" smtClean="0"/>
              <a:t>Limit any lowering of school grades in 2011-12 to a one-letter-grade drop.</a:t>
            </a:r>
          </a:p>
          <a:p>
            <a:pPr>
              <a:buFont typeface="Wingdings" pitchFamily="2" charset="2"/>
              <a:buChar char="Ø"/>
            </a:pPr>
            <a:endParaRPr lang="en-US" sz="2000" dirty="0" smtClean="0"/>
          </a:p>
          <a:p>
            <a:pPr>
              <a:buFont typeface="Wingdings" pitchFamily="2" charset="2"/>
              <a:buChar char="Ø"/>
            </a:pPr>
            <a:r>
              <a:rPr lang="en-US" sz="2000" dirty="0" smtClean="0"/>
              <a:t>Change the FCAT Writing criterion to 3.0 (from 4.0) – emergency provision.</a:t>
            </a:r>
          </a:p>
          <a:p>
            <a:pPr>
              <a:buFont typeface="Wingdings" pitchFamily="2" charset="2"/>
              <a:buChar char="Ø"/>
            </a:pPr>
            <a:endParaRPr lang="en-US" sz="2000" dirty="0" smtClean="0"/>
          </a:p>
          <a:p>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7</a:t>
            </a:fld>
            <a:endParaRPr lang="en-US" dirty="0"/>
          </a:p>
        </p:txBody>
      </p:sp>
    </p:spTree>
  </p:cSld>
  <p:clrMapOvr>
    <a:masterClrMapping/>
  </p:clrMapOvr>
  <p:transition spd="med" advClick="0">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905000"/>
            <a:ext cx="8229600" cy="2971800"/>
          </a:xfrm>
        </p:spPr>
        <p:txBody>
          <a:bodyPr>
            <a:normAutofit/>
          </a:bodyPr>
          <a:lstStyle/>
          <a:p>
            <a:pPr algn="ctr"/>
            <a:r>
              <a:rPr lang="en-US" dirty="0" smtClean="0"/>
              <a:t>School Grade Models </a:t>
            </a:r>
            <a:br>
              <a:rPr lang="en-US" dirty="0" smtClean="0"/>
            </a:br>
            <a:r>
              <a:rPr lang="en-US" dirty="0" smtClean="0"/>
              <a:t>High School </a:t>
            </a:r>
            <a:br>
              <a:rPr lang="en-US" dirty="0" smtClean="0"/>
            </a:br>
            <a:r>
              <a:rPr lang="en-US" dirty="0" smtClean="0"/>
              <a:t/>
            </a:r>
            <a:br>
              <a:rPr lang="en-US" dirty="0" smtClean="0"/>
            </a:br>
            <a:r>
              <a:rPr lang="en-US" sz="2200" dirty="0"/>
              <a:t>Text in </a:t>
            </a:r>
            <a:r>
              <a:rPr lang="en-US" sz="2200" u="sng" dirty="0">
                <a:solidFill>
                  <a:srgbClr val="FF0000"/>
                </a:solidFill>
              </a:rPr>
              <a:t>red</a:t>
            </a:r>
            <a:r>
              <a:rPr lang="en-US" sz="2200" dirty="0">
                <a:solidFill>
                  <a:srgbClr val="FF0000"/>
                </a:solidFill>
              </a:rPr>
              <a:t> [underscored] </a:t>
            </a:r>
            <a:r>
              <a:rPr lang="en-US" sz="2200" dirty="0"/>
              <a:t>indicates a new or changed requirement</a:t>
            </a:r>
            <a:r>
              <a:rPr lang="en-US" sz="2200" dirty="0" smtClean="0"/>
              <a:t>.</a:t>
            </a:r>
            <a:endParaRPr lang="en-US" sz="2200" dirty="0"/>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8</a:t>
            </a:fld>
            <a:endParaRPr lang="en-US" dirty="0"/>
          </a:p>
        </p:txBody>
      </p:sp>
    </p:spTree>
    <p:extLst>
      <p:ext uri="{BB962C8B-B14F-4D97-AF65-F5344CB8AC3E}">
        <p14:creationId xmlns:p14="http://schemas.microsoft.com/office/powerpoint/2010/main" val="715314744"/>
      </p:ext>
    </p:extLst>
  </p:cSld>
  <p:clrMapOvr>
    <a:masterClrMapping/>
  </p:clrMapOvr>
  <p:transition spd="med" advClick="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533400"/>
          </a:xfrm>
        </p:spPr>
        <p:txBody>
          <a:bodyPr>
            <a:normAutofit fontScale="90000"/>
          </a:bodyPr>
          <a:lstStyle/>
          <a:p>
            <a:r>
              <a:rPr lang="en-US" dirty="0" smtClean="0"/>
              <a:t>High Schools</a:t>
            </a:r>
            <a:br>
              <a:rPr lang="en-US" dirty="0" smtClean="0"/>
            </a:br>
            <a:r>
              <a:rPr lang="en-US" sz="2000" dirty="0" smtClean="0"/>
              <a:t>(Text in </a:t>
            </a:r>
            <a:r>
              <a:rPr lang="en-US" sz="2000" u="sng" dirty="0" smtClean="0">
                <a:solidFill>
                  <a:srgbClr val="FF0000"/>
                </a:solidFill>
              </a:rPr>
              <a:t>red</a:t>
            </a:r>
            <a:r>
              <a:rPr lang="en-US" sz="2000" dirty="0" smtClean="0">
                <a:solidFill>
                  <a:srgbClr val="FF0000"/>
                </a:solidFill>
              </a:rPr>
              <a:t> [underscored] </a:t>
            </a:r>
            <a:r>
              <a:rPr lang="en-US" sz="2000" dirty="0" smtClean="0"/>
              <a:t>indicates a new or changed requirement.)</a:t>
            </a:r>
            <a:endParaRPr lang="en-US" sz="2000" dirty="0"/>
          </a:p>
        </p:txBody>
      </p:sp>
      <p:sp>
        <p:nvSpPr>
          <p:cNvPr id="4" name="Slide Number Placeholder 3"/>
          <p:cNvSpPr>
            <a:spLocks noGrp="1"/>
          </p:cNvSpPr>
          <p:nvPr>
            <p:ph type="sldNum" sz="quarter" idx="10"/>
          </p:nvPr>
        </p:nvSpPr>
        <p:spPr/>
        <p:txBody>
          <a:bodyPr/>
          <a:lstStyle/>
          <a:p>
            <a:pPr>
              <a:defRPr/>
            </a:pPr>
            <a:fld id="{F3E7D15E-EA62-4CCC-8948-4B2F6F466DE8}" type="slidenum">
              <a:rPr lang="en-US" smtClean="0"/>
              <a:pPr>
                <a:defRPr/>
              </a:pPr>
              <a:t>9</a:t>
            </a:fld>
            <a:endParaRPr lang="en-US" dirty="0"/>
          </a:p>
        </p:txBody>
      </p:sp>
      <p:graphicFrame>
        <p:nvGraphicFramePr>
          <p:cNvPr id="34" name="Table 33"/>
          <p:cNvGraphicFramePr>
            <a:graphicFrameLocks noGrp="1"/>
          </p:cNvGraphicFramePr>
          <p:nvPr/>
        </p:nvGraphicFramePr>
        <p:xfrm>
          <a:off x="228600" y="990600"/>
          <a:ext cx="8610600" cy="5473407"/>
        </p:xfrm>
        <a:graphic>
          <a:graphicData uri="http://schemas.openxmlformats.org/drawingml/2006/table">
            <a:tbl>
              <a:tblPr/>
              <a:tblGrid>
                <a:gridCol w="1120020"/>
                <a:gridCol w="1056682"/>
                <a:gridCol w="1039045"/>
                <a:gridCol w="1065502"/>
                <a:gridCol w="1159303"/>
                <a:gridCol w="1077528"/>
                <a:gridCol w="1154494"/>
                <a:gridCol w="938026"/>
              </a:tblGrid>
              <a:tr h="232011">
                <a:tc gridSpan="4">
                  <a:txBody>
                    <a:bodyPr/>
                    <a:lstStyle/>
                    <a:p>
                      <a:pPr marL="0" marR="0" algn="ctr">
                        <a:lnSpc>
                          <a:spcPct val="115000"/>
                        </a:lnSpc>
                        <a:spcBef>
                          <a:spcPts val="0"/>
                        </a:spcBef>
                        <a:spcAft>
                          <a:spcPts val="0"/>
                        </a:spcAft>
                      </a:pPr>
                      <a:r>
                        <a:rPr lang="en-US" sz="1400" b="1" dirty="0">
                          <a:latin typeface="Arial" pitchFamily="34" charset="0"/>
                          <a:ea typeface="Calibri"/>
                          <a:cs typeface="Arial" pitchFamily="34" charset="0"/>
                        </a:rPr>
                        <a:t>Assessment Components – 50% </a:t>
                      </a:r>
                      <a:endParaRPr lang="en-US" sz="1400" dirty="0">
                        <a:latin typeface="Arial" pitchFamily="34" charset="0"/>
                        <a:ea typeface="Calibri"/>
                        <a:cs typeface="Arial" pitchFamily="34" charset="0"/>
                      </a:endParaRPr>
                    </a:p>
                  </a:txBody>
                  <a:tcPr marL="14216" marR="14216" marT="2451" marB="0" anchor="b">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9AD"/>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lnSpc>
                          <a:spcPct val="115000"/>
                        </a:lnSpc>
                        <a:spcBef>
                          <a:spcPts val="0"/>
                        </a:spcBef>
                        <a:spcAft>
                          <a:spcPts val="0"/>
                        </a:spcAft>
                      </a:pPr>
                      <a:r>
                        <a:rPr lang="en-US" sz="1400" b="1" dirty="0">
                          <a:latin typeface="Arial" pitchFamily="34" charset="0"/>
                          <a:ea typeface="Calibri"/>
                          <a:cs typeface="Arial" pitchFamily="34" charset="0"/>
                        </a:rPr>
                        <a:t>“Other” Components – 50% </a:t>
                      </a:r>
                      <a:endParaRPr lang="en-US" sz="1400" dirty="0">
                        <a:latin typeface="Arial" pitchFamily="34" charset="0"/>
                        <a:ea typeface="Calibri"/>
                        <a:cs typeface="Arial" pitchFamily="34" charset="0"/>
                      </a:endParaRPr>
                    </a:p>
                  </a:txBody>
                  <a:tcPr marL="19609" marR="19609" marT="9804" marB="9804" anchor="b">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9AD"/>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624152">
                <a:tc>
                  <a:txBody>
                    <a:bodyPr/>
                    <a:lstStyle/>
                    <a:p>
                      <a:pPr marL="0" marR="0" algn="ctr">
                        <a:lnSpc>
                          <a:spcPct val="115000"/>
                        </a:lnSpc>
                        <a:spcBef>
                          <a:spcPts val="0"/>
                        </a:spcBef>
                        <a:spcAft>
                          <a:spcPts val="0"/>
                        </a:spcAft>
                      </a:pPr>
                      <a:r>
                        <a:rPr lang="en-US" sz="1200" b="1" dirty="0">
                          <a:latin typeface="Arial" pitchFamily="34" charset="0"/>
                          <a:ea typeface="Calibri"/>
                          <a:cs typeface="Arial" pitchFamily="34" charset="0"/>
                        </a:rPr>
                        <a:t>Reading </a:t>
                      </a:r>
                      <a:endParaRPr lang="en-US" sz="1200" dirty="0">
                        <a:latin typeface="Arial" pitchFamily="34" charset="0"/>
                        <a:ea typeface="Calibri"/>
                        <a:cs typeface="Arial" pitchFamily="34" charset="0"/>
                      </a:endParaRPr>
                    </a:p>
                  </a:txBody>
                  <a:tcPr marL="14216" marR="14216" marT="2451" marB="0" anchor="b">
                    <a:lnL w="38100" cap="flat" cmpd="sng" algn="ctr">
                      <a:solidFill>
                        <a:srgbClr val="007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9AD"/>
                    </a:solidFill>
                  </a:tcPr>
                </a:tc>
                <a:tc>
                  <a:txBody>
                    <a:bodyPr/>
                    <a:lstStyle/>
                    <a:p>
                      <a:pPr marL="0" marR="0" algn="ctr">
                        <a:lnSpc>
                          <a:spcPct val="115000"/>
                        </a:lnSpc>
                        <a:spcBef>
                          <a:spcPts val="0"/>
                        </a:spcBef>
                        <a:spcAft>
                          <a:spcPts val="0"/>
                        </a:spcAft>
                      </a:pPr>
                      <a:r>
                        <a:rPr lang="en-US" sz="1200" b="1" dirty="0">
                          <a:latin typeface="Arial" pitchFamily="34" charset="0"/>
                          <a:ea typeface="Calibri"/>
                          <a:cs typeface="Arial" pitchFamily="34" charset="0"/>
                        </a:rPr>
                        <a:t>Math </a:t>
                      </a:r>
                      <a:r>
                        <a:rPr lang="en-US" sz="1200" b="1" u="sng" dirty="0">
                          <a:solidFill>
                            <a:srgbClr val="FF0000"/>
                          </a:solidFill>
                          <a:latin typeface="Arial" pitchFamily="34" charset="0"/>
                          <a:ea typeface="Calibri"/>
                          <a:cs typeface="Arial" pitchFamily="34" charset="0"/>
                        </a:rPr>
                        <a:t>(Algebra, Geometry</a:t>
                      </a:r>
                      <a:r>
                        <a:rPr lang="en-US" sz="1200" b="1" u="sng" dirty="0" smtClean="0">
                          <a:solidFill>
                            <a:srgbClr val="FF0000"/>
                          </a:solidFill>
                          <a:latin typeface="Arial" pitchFamily="34" charset="0"/>
                          <a:ea typeface="Calibri"/>
                          <a:cs typeface="Arial" pitchFamily="34" charset="0"/>
                        </a:rPr>
                        <a:t>)</a:t>
                      </a:r>
                      <a:r>
                        <a:rPr lang="en-US" sz="1200" b="1" u="sng" dirty="0" smtClean="0">
                          <a:latin typeface="Arial" pitchFamily="34" charset="0"/>
                          <a:ea typeface="Calibri"/>
                          <a:cs typeface="Arial" pitchFamily="34" charset="0"/>
                        </a:rPr>
                        <a:t> </a:t>
                      </a:r>
                      <a:endParaRPr lang="en-US" sz="1200" u="sng" dirty="0">
                        <a:latin typeface="Arial" pitchFamily="34" charset="0"/>
                        <a:ea typeface="Calibri"/>
                        <a:cs typeface="Arial" pitchFamily="34" charset="0"/>
                      </a:endParaRPr>
                    </a:p>
                  </a:txBody>
                  <a:tcPr marL="14216" marR="14216" marT="2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9AD"/>
                    </a:solidFill>
                  </a:tcPr>
                </a:tc>
                <a:tc>
                  <a:txBody>
                    <a:bodyPr/>
                    <a:lstStyle/>
                    <a:p>
                      <a:pPr marL="0" marR="0" algn="ctr">
                        <a:lnSpc>
                          <a:spcPct val="115000"/>
                        </a:lnSpc>
                        <a:spcBef>
                          <a:spcPts val="0"/>
                        </a:spcBef>
                        <a:spcAft>
                          <a:spcPts val="0"/>
                        </a:spcAft>
                      </a:pPr>
                      <a:r>
                        <a:rPr lang="en-US" sz="1200" b="1" dirty="0">
                          <a:latin typeface="Arial" pitchFamily="34" charset="0"/>
                          <a:ea typeface="Calibri"/>
                          <a:cs typeface="Arial" pitchFamily="34" charset="0"/>
                        </a:rPr>
                        <a:t>Writing </a:t>
                      </a:r>
                      <a:endParaRPr lang="en-US" sz="1200" dirty="0">
                        <a:latin typeface="Arial" pitchFamily="34" charset="0"/>
                        <a:ea typeface="Calibri"/>
                        <a:cs typeface="Arial" pitchFamily="34" charset="0"/>
                      </a:endParaRPr>
                    </a:p>
                  </a:txBody>
                  <a:tcPr marL="14216" marR="14216" marT="245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9AD"/>
                    </a:solidFill>
                  </a:tcPr>
                </a:tc>
                <a:tc>
                  <a:txBody>
                    <a:bodyPr/>
                    <a:lstStyle/>
                    <a:p>
                      <a:pPr marL="0" marR="0" algn="ctr">
                        <a:lnSpc>
                          <a:spcPct val="115000"/>
                        </a:lnSpc>
                        <a:spcBef>
                          <a:spcPts val="0"/>
                        </a:spcBef>
                        <a:spcAft>
                          <a:spcPts val="0"/>
                        </a:spcAft>
                      </a:pPr>
                      <a:r>
                        <a:rPr lang="en-US" sz="1200" b="1" dirty="0">
                          <a:latin typeface="Arial" pitchFamily="34" charset="0"/>
                          <a:ea typeface="Calibri"/>
                          <a:cs typeface="Arial" pitchFamily="34" charset="0"/>
                        </a:rPr>
                        <a:t>Biology (Science) </a:t>
                      </a:r>
                      <a:endParaRPr lang="en-US" sz="1200" dirty="0">
                        <a:latin typeface="Arial" pitchFamily="34" charset="0"/>
                        <a:ea typeface="Calibri"/>
                        <a:cs typeface="Arial" pitchFamily="34" charset="0"/>
                      </a:endParaRPr>
                    </a:p>
                  </a:txBody>
                  <a:tcPr marL="14216" marR="14216" marT="2451" marB="0" anchor="b">
                    <a:lnL w="12700" cap="flat" cmpd="sng" algn="ctr">
                      <a:solidFill>
                        <a:srgbClr val="000000"/>
                      </a:solid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9AD"/>
                    </a:solidFill>
                  </a:tcPr>
                </a:tc>
                <a:tc>
                  <a:txBody>
                    <a:bodyPr/>
                    <a:lstStyle/>
                    <a:p>
                      <a:pPr marL="0" marR="0" algn="ctr">
                        <a:lnSpc>
                          <a:spcPct val="115000"/>
                        </a:lnSpc>
                        <a:spcBef>
                          <a:spcPts val="0"/>
                        </a:spcBef>
                        <a:spcAft>
                          <a:spcPts val="0"/>
                        </a:spcAft>
                      </a:pPr>
                      <a:r>
                        <a:rPr lang="en-US" sz="1200" b="1" dirty="0">
                          <a:latin typeface="Arial" pitchFamily="34" charset="0"/>
                          <a:ea typeface="Calibri"/>
                          <a:cs typeface="Arial" pitchFamily="34" charset="0"/>
                        </a:rPr>
                        <a:t>Acceleration </a:t>
                      </a:r>
                      <a:endParaRPr lang="en-US" sz="1200" dirty="0">
                        <a:latin typeface="Arial" pitchFamily="34" charset="0"/>
                        <a:ea typeface="Calibri"/>
                        <a:cs typeface="Arial" pitchFamily="34" charset="0"/>
                      </a:endParaRPr>
                    </a:p>
                  </a:txBody>
                  <a:tcPr marL="19609" marR="19609" marT="9804" marB="9804" anchor="b">
                    <a:lnL w="38100" cap="flat" cmpd="sng" algn="ctr">
                      <a:solidFill>
                        <a:srgbClr val="007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9AD"/>
                    </a:solidFill>
                  </a:tcPr>
                </a:tc>
                <a:tc>
                  <a:txBody>
                    <a:bodyPr/>
                    <a:lstStyle/>
                    <a:p>
                      <a:pPr marL="0" marR="0" algn="ctr">
                        <a:lnSpc>
                          <a:spcPct val="115000"/>
                        </a:lnSpc>
                        <a:spcBef>
                          <a:spcPts val="0"/>
                        </a:spcBef>
                        <a:spcAft>
                          <a:spcPts val="0"/>
                        </a:spcAft>
                      </a:pPr>
                      <a:r>
                        <a:rPr lang="en-US" sz="1200" b="1" dirty="0">
                          <a:latin typeface="Arial" pitchFamily="34" charset="0"/>
                          <a:ea typeface="Calibri"/>
                          <a:cs typeface="Arial" pitchFamily="34" charset="0"/>
                        </a:rPr>
                        <a:t>Grad Rate </a:t>
                      </a:r>
                      <a:endParaRPr lang="en-US" sz="1200" dirty="0">
                        <a:latin typeface="Arial" pitchFamily="34" charset="0"/>
                        <a:ea typeface="Calibri"/>
                        <a:cs typeface="Arial" pitchFamily="34" charset="0"/>
                      </a:endParaRPr>
                    </a:p>
                  </a:txBody>
                  <a:tcPr marL="19609" marR="19609" marT="9804" marB="980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9AD"/>
                    </a:solidFill>
                  </a:tcPr>
                </a:tc>
                <a:tc>
                  <a:txBody>
                    <a:bodyPr/>
                    <a:lstStyle/>
                    <a:p>
                      <a:pPr marL="0" marR="0" algn="ctr">
                        <a:lnSpc>
                          <a:spcPct val="115000"/>
                        </a:lnSpc>
                        <a:spcBef>
                          <a:spcPts val="0"/>
                        </a:spcBef>
                        <a:spcAft>
                          <a:spcPts val="0"/>
                        </a:spcAft>
                      </a:pPr>
                      <a:r>
                        <a:rPr lang="en-US" sz="1200" b="1" dirty="0">
                          <a:latin typeface="Arial" pitchFamily="34" charset="0"/>
                          <a:ea typeface="Calibri"/>
                          <a:cs typeface="Arial" pitchFamily="34" charset="0"/>
                        </a:rPr>
                        <a:t>College Readiness </a:t>
                      </a:r>
                      <a:endParaRPr lang="en-US" sz="1200" dirty="0">
                        <a:latin typeface="Arial" pitchFamily="34" charset="0"/>
                        <a:ea typeface="Calibri"/>
                        <a:cs typeface="Arial" pitchFamily="34" charset="0"/>
                      </a:endParaRPr>
                    </a:p>
                  </a:txBody>
                  <a:tcPr marL="19609" marR="19609" marT="9804" marB="9804"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9AD"/>
                    </a:solidFill>
                  </a:tcPr>
                </a:tc>
                <a:tc>
                  <a:txBody>
                    <a:bodyPr/>
                    <a:lstStyle/>
                    <a:p>
                      <a:pPr marL="0" marR="0" algn="ctr">
                        <a:lnSpc>
                          <a:spcPct val="115000"/>
                        </a:lnSpc>
                        <a:spcBef>
                          <a:spcPts val="0"/>
                        </a:spcBef>
                        <a:spcAft>
                          <a:spcPts val="0"/>
                        </a:spcAft>
                      </a:pPr>
                      <a:r>
                        <a:rPr lang="en-US" sz="1200" b="1" u="sng" dirty="0">
                          <a:solidFill>
                            <a:srgbClr val="FF0000"/>
                          </a:solidFill>
                          <a:latin typeface="Arial" pitchFamily="34" charset="0"/>
                          <a:ea typeface="Calibri"/>
                          <a:cs typeface="Arial" pitchFamily="34" charset="0"/>
                        </a:rPr>
                        <a:t>US </a:t>
                      </a:r>
                      <a:r>
                        <a:rPr lang="en-US" sz="1200" b="1" u="sng" dirty="0" smtClean="0">
                          <a:solidFill>
                            <a:srgbClr val="FF0000"/>
                          </a:solidFill>
                          <a:latin typeface="Arial" pitchFamily="34" charset="0"/>
                          <a:ea typeface="Calibri"/>
                          <a:cs typeface="Arial" pitchFamily="34" charset="0"/>
                        </a:rPr>
                        <a:t>History </a:t>
                      </a:r>
                      <a:endParaRPr lang="en-US" sz="1200" u="sng" dirty="0">
                        <a:latin typeface="Arial" pitchFamily="34" charset="0"/>
                        <a:ea typeface="Calibri"/>
                        <a:cs typeface="Arial" pitchFamily="34" charset="0"/>
                      </a:endParaRPr>
                    </a:p>
                  </a:txBody>
                  <a:tcPr marL="10295" marR="10295" marT="10295" marB="0" anchor="b">
                    <a:lnL w="19050" cap="flat" cmpd="sng" algn="ctr">
                      <a:solidFill>
                        <a:srgbClr val="000000"/>
                      </a:solid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210134">
                <a:tc gridSpan="4">
                  <a:txBody>
                    <a:bodyPr/>
                    <a:lstStyle/>
                    <a:p>
                      <a:pPr marL="0" marR="0">
                        <a:lnSpc>
                          <a:spcPct val="115000"/>
                        </a:lnSpc>
                        <a:spcBef>
                          <a:spcPts val="0"/>
                        </a:spcBef>
                        <a:spcAft>
                          <a:spcPts val="0"/>
                        </a:spcAft>
                      </a:pPr>
                      <a:r>
                        <a:rPr lang="en-US" sz="1200" b="1" dirty="0">
                          <a:latin typeface="Arial" pitchFamily="34" charset="0"/>
                          <a:ea typeface="Calibri"/>
                          <a:cs typeface="Arial" pitchFamily="34" charset="0"/>
                        </a:rPr>
                        <a:t>Performance </a:t>
                      </a:r>
                      <a:endParaRPr lang="en-US" sz="1200" dirty="0">
                        <a:latin typeface="Arial" pitchFamily="34" charset="0"/>
                        <a:ea typeface="Calibri"/>
                        <a:cs typeface="Arial" pitchFamily="34" charset="0"/>
                      </a:endParaRPr>
                    </a:p>
                  </a:txBody>
                  <a:tcPr marL="14216" marR="14216" marT="2451" marB="0" anchor="b">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lnSpc>
                          <a:spcPct val="115000"/>
                        </a:lnSpc>
                        <a:spcBef>
                          <a:spcPts val="0"/>
                        </a:spcBef>
                        <a:spcAft>
                          <a:spcPts val="0"/>
                        </a:spcAft>
                      </a:pPr>
                      <a:r>
                        <a:rPr lang="en-US" sz="1200" dirty="0">
                          <a:latin typeface="Arial" pitchFamily="34" charset="0"/>
                          <a:ea typeface="Calibri"/>
                          <a:cs typeface="Arial" pitchFamily="34" charset="0"/>
                        </a:rPr>
                        <a:t>Participation</a:t>
                      </a:r>
                    </a:p>
                    <a:p>
                      <a:pPr marL="0" marR="0" algn="ctr">
                        <a:lnSpc>
                          <a:spcPct val="115000"/>
                        </a:lnSpc>
                        <a:spcBef>
                          <a:spcPts val="0"/>
                        </a:spcBef>
                        <a:spcAft>
                          <a:spcPts val="0"/>
                        </a:spcAft>
                      </a:pPr>
                      <a:r>
                        <a:rPr lang="en-US" sz="1200" dirty="0">
                          <a:latin typeface="Arial" pitchFamily="34" charset="0"/>
                          <a:ea typeface="Calibri"/>
                          <a:cs typeface="Arial" pitchFamily="34" charset="0"/>
                        </a:rPr>
                        <a:t>(150 points)</a:t>
                      </a:r>
                    </a:p>
                    <a:p>
                      <a:pPr marL="0" marR="0" algn="ctr">
                        <a:lnSpc>
                          <a:spcPct val="115000"/>
                        </a:lnSpc>
                        <a:spcBef>
                          <a:spcPts val="0"/>
                        </a:spcBef>
                        <a:spcAft>
                          <a:spcPts val="0"/>
                        </a:spcAft>
                      </a:pPr>
                      <a:r>
                        <a:rPr lang="en-US" sz="1200" u="sng" dirty="0">
                          <a:solidFill>
                            <a:srgbClr val="FF0000"/>
                          </a:solidFill>
                          <a:latin typeface="Arial" pitchFamily="34" charset="0"/>
                          <a:ea typeface="Calibri"/>
                          <a:cs typeface="Arial" pitchFamily="34" charset="0"/>
                        </a:rPr>
                        <a:t>2013-14</a:t>
                      </a:r>
                      <a:endParaRPr lang="en-US" sz="1200" u="sng" dirty="0">
                        <a:latin typeface="Arial" pitchFamily="34" charset="0"/>
                        <a:ea typeface="Calibri"/>
                        <a:cs typeface="Arial" pitchFamily="34" charset="0"/>
                      </a:endParaRPr>
                    </a:p>
                    <a:p>
                      <a:pPr marL="0" marR="0" algn="ctr">
                        <a:lnSpc>
                          <a:spcPct val="115000"/>
                        </a:lnSpc>
                        <a:spcBef>
                          <a:spcPts val="0"/>
                        </a:spcBef>
                        <a:spcAft>
                          <a:spcPts val="0"/>
                        </a:spcAft>
                      </a:pPr>
                      <a:r>
                        <a:rPr lang="en-US" sz="1200" u="sng" dirty="0">
                          <a:solidFill>
                            <a:srgbClr val="FF0000"/>
                          </a:solidFill>
                          <a:latin typeface="Arial" pitchFamily="34" charset="0"/>
                          <a:ea typeface="Calibri"/>
                          <a:cs typeface="Arial" pitchFamily="34" charset="0"/>
                        </a:rPr>
                        <a:t>(100 points)</a:t>
                      </a:r>
                      <a:endParaRPr lang="en-US" sz="1200" u="sng" dirty="0">
                        <a:latin typeface="Arial" pitchFamily="34" charset="0"/>
                        <a:ea typeface="Calibri"/>
                        <a:cs typeface="Arial" pitchFamily="34" charset="0"/>
                      </a:endParaRPr>
                    </a:p>
                  </a:txBody>
                  <a:tcPr marL="19609" marR="19609" marT="9804" marB="9804" anchor="ctr">
                    <a:lnL w="38100" cap="flat" cmpd="sng" algn="ctr">
                      <a:solidFill>
                        <a:srgbClr val="007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rowSpan="2">
                  <a:txBody>
                    <a:bodyPr/>
                    <a:lstStyle/>
                    <a:p>
                      <a:pPr marL="0" marR="0" algn="ctr">
                        <a:lnSpc>
                          <a:spcPct val="115000"/>
                        </a:lnSpc>
                        <a:spcBef>
                          <a:spcPts val="0"/>
                        </a:spcBef>
                        <a:spcAft>
                          <a:spcPts val="0"/>
                        </a:spcAft>
                      </a:pPr>
                      <a:r>
                        <a:rPr lang="en-US" sz="1200" dirty="0">
                          <a:latin typeface="Arial" pitchFamily="34" charset="0"/>
                          <a:ea typeface="Calibri"/>
                          <a:cs typeface="Arial" pitchFamily="34" charset="0"/>
                        </a:rPr>
                        <a:t>Overall</a:t>
                      </a:r>
                    </a:p>
                    <a:p>
                      <a:pPr marL="0" marR="0" algn="ctr">
                        <a:lnSpc>
                          <a:spcPct val="115000"/>
                        </a:lnSpc>
                        <a:spcBef>
                          <a:spcPts val="0"/>
                        </a:spcBef>
                        <a:spcAft>
                          <a:spcPts val="0"/>
                        </a:spcAft>
                      </a:pPr>
                      <a:r>
                        <a:rPr lang="en-US" sz="1200" dirty="0">
                          <a:latin typeface="Arial" pitchFamily="34" charset="0"/>
                          <a:ea typeface="Calibri"/>
                          <a:cs typeface="Arial" pitchFamily="34" charset="0"/>
                        </a:rPr>
                        <a:t>(200 points</a:t>
                      </a:r>
                      <a:r>
                        <a:rPr lang="en-US" sz="1200" dirty="0" smtClean="0">
                          <a:latin typeface="Arial" pitchFamily="34" charset="0"/>
                          <a:ea typeface="Calibri"/>
                          <a:cs typeface="Arial" pitchFamily="34" charset="0"/>
                        </a:rPr>
                        <a:t>)</a:t>
                      </a:r>
                    </a:p>
                    <a:p>
                      <a:pPr marL="0" marR="0" algn="ctr">
                        <a:lnSpc>
                          <a:spcPct val="115000"/>
                        </a:lnSpc>
                        <a:spcBef>
                          <a:spcPts val="0"/>
                        </a:spcBef>
                        <a:spcAft>
                          <a:spcPts val="0"/>
                        </a:spcAft>
                      </a:pPr>
                      <a:r>
                        <a:rPr lang="en-US" sz="1200" dirty="0" smtClean="0">
                          <a:latin typeface="Arial" pitchFamily="34" charset="0"/>
                          <a:ea typeface="Calibri"/>
                          <a:cs typeface="Arial" pitchFamily="34" charset="0"/>
                        </a:rPr>
                        <a:t>100 - Federal</a:t>
                      </a:r>
                    </a:p>
                    <a:p>
                      <a:pPr marL="0" marR="0" algn="ctr">
                        <a:lnSpc>
                          <a:spcPct val="115000"/>
                        </a:lnSpc>
                        <a:spcBef>
                          <a:spcPts val="0"/>
                        </a:spcBef>
                        <a:spcAft>
                          <a:spcPts val="0"/>
                        </a:spcAft>
                      </a:pPr>
                      <a:r>
                        <a:rPr lang="en-US" sz="1200" dirty="0" smtClean="0">
                          <a:latin typeface="Arial" pitchFamily="34" charset="0"/>
                          <a:ea typeface="Calibri"/>
                          <a:cs typeface="Arial" pitchFamily="34" charset="0"/>
                        </a:rPr>
                        <a:t>100 - Modified 5-year</a:t>
                      </a:r>
                      <a:endParaRPr lang="en-US" sz="1200" dirty="0">
                        <a:latin typeface="Arial" pitchFamily="34" charset="0"/>
                        <a:ea typeface="Calibri"/>
                        <a:cs typeface="Arial" pitchFamily="34" charset="0"/>
                      </a:endParaRPr>
                    </a:p>
                  </a:txBody>
                  <a:tcPr marL="19609" marR="19609" marT="9804" marB="98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rowSpan="2">
                  <a:txBody>
                    <a:bodyPr/>
                    <a:lstStyle/>
                    <a:p>
                      <a:pPr marL="0" marR="0" algn="ctr">
                        <a:lnSpc>
                          <a:spcPct val="115000"/>
                        </a:lnSpc>
                        <a:spcBef>
                          <a:spcPts val="0"/>
                        </a:spcBef>
                        <a:spcAft>
                          <a:spcPts val="0"/>
                        </a:spcAft>
                      </a:pPr>
                      <a:r>
                        <a:rPr lang="en-US" sz="1200" dirty="0">
                          <a:latin typeface="Arial" pitchFamily="34" charset="0"/>
                          <a:ea typeface="Calibri"/>
                          <a:cs typeface="Arial" pitchFamily="34" charset="0"/>
                        </a:rPr>
                        <a:t>Reading</a:t>
                      </a:r>
                    </a:p>
                    <a:p>
                      <a:pPr marL="0" marR="0" algn="ctr">
                        <a:lnSpc>
                          <a:spcPct val="115000"/>
                        </a:lnSpc>
                        <a:spcBef>
                          <a:spcPts val="0"/>
                        </a:spcBef>
                        <a:spcAft>
                          <a:spcPts val="0"/>
                        </a:spcAft>
                      </a:pPr>
                      <a:r>
                        <a:rPr lang="en-US" sz="1200" dirty="0">
                          <a:latin typeface="Arial" pitchFamily="34" charset="0"/>
                          <a:ea typeface="Calibri"/>
                          <a:cs typeface="Arial" pitchFamily="34" charset="0"/>
                        </a:rPr>
                        <a:t>(100 points)</a:t>
                      </a:r>
                    </a:p>
                  </a:txBody>
                  <a:tcPr marL="19609" marR="19609" marT="9804" marB="9804"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rowSpan="6">
                  <a:txBody>
                    <a:bodyPr/>
                    <a:lstStyle/>
                    <a:p>
                      <a:pPr marL="0" marR="0" algn="ctr">
                        <a:lnSpc>
                          <a:spcPct val="115000"/>
                        </a:lnSpc>
                        <a:spcBef>
                          <a:spcPts val="0"/>
                        </a:spcBef>
                        <a:spcAft>
                          <a:spcPts val="0"/>
                        </a:spcAft>
                      </a:pPr>
                      <a:r>
                        <a:rPr lang="en-US" sz="1200" u="sng" dirty="0">
                          <a:solidFill>
                            <a:srgbClr val="FF0000"/>
                          </a:solidFill>
                          <a:latin typeface="Arial" pitchFamily="34" charset="0"/>
                          <a:ea typeface="Calibri"/>
                          <a:cs typeface="Arial" pitchFamily="34" charset="0"/>
                        </a:rPr>
                        <a:t>2013-14</a:t>
                      </a:r>
                      <a:endParaRPr lang="en-US" sz="1200" u="sng" dirty="0">
                        <a:latin typeface="Arial" pitchFamily="34" charset="0"/>
                        <a:ea typeface="Calibri"/>
                        <a:cs typeface="Arial" pitchFamily="34" charset="0"/>
                      </a:endParaRPr>
                    </a:p>
                    <a:p>
                      <a:pPr marL="0" marR="0" algn="ctr">
                        <a:lnSpc>
                          <a:spcPct val="115000"/>
                        </a:lnSpc>
                        <a:spcBef>
                          <a:spcPts val="0"/>
                        </a:spcBef>
                        <a:spcAft>
                          <a:spcPts val="0"/>
                        </a:spcAft>
                      </a:pPr>
                      <a:r>
                        <a:rPr lang="en-US" sz="1200" u="sng" dirty="0">
                          <a:solidFill>
                            <a:srgbClr val="FF0000"/>
                          </a:solidFill>
                          <a:latin typeface="Arial" pitchFamily="34" charset="0"/>
                          <a:ea typeface="Calibri"/>
                          <a:cs typeface="Arial" pitchFamily="34" charset="0"/>
                        </a:rPr>
                        <a:t>EOC (100 points)</a:t>
                      </a:r>
                      <a:endParaRPr lang="en-US" sz="1200" u="sng" dirty="0">
                        <a:latin typeface="Arial" pitchFamily="34" charset="0"/>
                        <a:ea typeface="Calibri"/>
                        <a:cs typeface="Arial" pitchFamily="34" charset="0"/>
                      </a:endParaRPr>
                    </a:p>
                  </a:txBody>
                  <a:tcPr marL="10295" marR="10295" marT="10295" marB="0" anchor="ctr">
                    <a:lnL w="19050" cap="flat" cmpd="sng" algn="ctr">
                      <a:solidFill>
                        <a:srgbClr val="000000"/>
                      </a:solid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r>
              <a:tr h="642902">
                <a:tc>
                  <a:txBody>
                    <a:bodyPr/>
                    <a:lstStyle/>
                    <a:p>
                      <a:pPr marL="0" marR="0" algn="ctr">
                        <a:lnSpc>
                          <a:spcPct val="115000"/>
                        </a:lnSpc>
                        <a:spcBef>
                          <a:spcPts val="0"/>
                        </a:spcBef>
                        <a:spcAft>
                          <a:spcPts val="0"/>
                        </a:spcAft>
                      </a:pPr>
                      <a:r>
                        <a:rPr lang="en-US" sz="1200" dirty="0">
                          <a:latin typeface="Arial" pitchFamily="34" charset="0"/>
                          <a:ea typeface="Calibri"/>
                          <a:cs typeface="Arial" pitchFamily="34" charset="0"/>
                        </a:rPr>
                        <a:t>FCAT </a:t>
                      </a:r>
                      <a:r>
                        <a:rPr lang="en-US" sz="1200" dirty="0" smtClean="0">
                          <a:latin typeface="Arial" pitchFamily="34" charset="0"/>
                          <a:ea typeface="Calibri"/>
                          <a:cs typeface="Arial" pitchFamily="34" charset="0"/>
                        </a:rPr>
                        <a:t>2.0, </a:t>
                      </a:r>
                      <a:r>
                        <a:rPr lang="en-US" sz="1200" u="sng" dirty="0" smtClean="0">
                          <a:solidFill>
                            <a:srgbClr val="FF0000"/>
                          </a:solidFill>
                          <a:latin typeface="Arial" pitchFamily="34" charset="0"/>
                          <a:ea typeface="Calibri"/>
                          <a:cs typeface="Arial" pitchFamily="34" charset="0"/>
                        </a:rPr>
                        <a:t>FAA</a:t>
                      </a:r>
                      <a:endParaRPr lang="en-US" sz="1200" u="sng" dirty="0">
                        <a:solidFill>
                          <a:srgbClr val="FF0000"/>
                        </a:solidFill>
                        <a:latin typeface="Arial" pitchFamily="34" charset="0"/>
                        <a:ea typeface="Calibri"/>
                        <a:cs typeface="Arial" pitchFamily="34" charset="0"/>
                      </a:endParaRPr>
                    </a:p>
                    <a:p>
                      <a:pPr marL="0" marR="0" algn="ctr">
                        <a:lnSpc>
                          <a:spcPct val="115000"/>
                        </a:lnSpc>
                        <a:spcBef>
                          <a:spcPts val="0"/>
                        </a:spcBef>
                        <a:spcAft>
                          <a:spcPts val="0"/>
                        </a:spcAft>
                      </a:pPr>
                      <a:r>
                        <a:rPr lang="en-US" sz="1200" dirty="0">
                          <a:latin typeface="Arial" pitchFamily="34" charset="0"/>
                          <a:ea typeface="Calibri"/>
                          <a:cs typeface="Arial" pitchFamily="34" charset="0"/>
                        </a:rPr>
                        <a:t>(100 points)</a:t>
                      </a:r>
                    </a:p>
                  </a:txBody>
                  <a:tcPr marL="14216" marR="14216" marT="2451" marB="0" anchor="ctr">
                    <a:lnL w="38100" cap="flat" cmpd="sng" algn="ctr">
                      <a:solidFill>
                        <a:srgbClr val="007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u="sng" dirty="0" smtClean="0">
                          <a:solidFill>
                            <a:srgbClr val="FF0000"/>
                          </a:solidFill>
                          <a:latin typeface="Arial" pitchFamily="34" charset="0"/>
                          <a:ea typeface="Calibri"/>
                          <a:cs typeface="Arial" pitchFamily="34" charset="0"/>
                        </a:rPr>
                        <a:t>EOC, FAA</a:t>
                      </a:r>
                      <a:endParaRPr lang="en-US" sz="1200" u="sng" dirty="0">
                        <a:latin typeface="Arial" pitchFamily="34" charset="0"/>
                        <a:ea typeface="Calibri"/>
                        <a:cs typeface="Arial" pitchFamily="34" charset="0"/>
                      </a:endParaRPr>
                    </a:p>
                    <a:p>
                      <a:pPr marL="0" marR="0" algn="ctr">
                        <a:lnSpc>
                          <a:spcPct val="115000"/>
                        </a:lnSpc>
                        <a:spcBef>
                          <a:spcPts val="0"/>
                        </a:spcBef>
                        <a:spcAft>
                          <a:spcPts val="0"/>
                        </a:spcAft>
                      </a:pPr>
                      <a:r>
                        <a:rPr lang="en-US" sz="1200" dirty="0">
                          <a:latin typeface="Arial" pitchFamily="34" charset="0"/>
                          <a:ea typeface="Calibri"/>
                          <a:cs typeface="Arial" pitchFamily="34" charset="0"/>
                        </a:rPr>
                        <a:t>(100 points)</a:t>
                      </a:r>
                    </a:p>
                  </a:txBody>
                  <a:tcPr marL="14216" marR="14216" marT="2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dirty="0" smtClean="0">
                          <a:latin typeface="Arial" pitchFamily="34" charset="0"/>
                          <a:ea typeface="Calibri"/>
                          <a:cs typeface="Arial" pitchFamily="34" charset="0"/>
                        </a:rPr>
                        <a:t>FCAT</a:t>
                      </a:r>
                      <a:r>
                        <a:rPr lang="en-US" sz="1200" dirty="0" smtClean="0">
                          <a:solidFill>
                            <a:srgbClr val="FF0000"/>
                          </a:solidFill>
                          <a:latin typeface="Arial" pitchFamily="34" charset="0"/>
                          <a:ea typeface="Calibri"/>
                          <a:cs typeface="Arial" pitchFamily="34" charset="0"/>
                        </a:rPr>
                        <a:t>, </a:t>
                      </a:r>
                      <a:r>
                        <a:rPr lang="en-US" sz="1200" u="sng" dirty="0" smtClean="0">
                          <a:solidFill>
                            <a:srgbClr val="FF0000"/>
                          </a:solidFill>
                          <a:latin typeface="Arial" pitchFamily="34" charset="0"/>
                          <a:ea typeface="Calibri"/>
                          <a:cs typeface="Arial" pitchFamily="34" charset="0"/>
                        </a:rPr>
                        <a:t>FAA</a:t>
                      </a:r>
                      <a:endParaRPr lang="en-US" sz="1200" u="sng" dirty="0">
                        <a:solidFill>
                          <a:srgbClr val="FF0000"/>
                        </a:solidFill>
                        <a:latin typeface="Arial" pitchFamily="34" charset="0"/>
                        <a:ea typeface="Calibri"/>
                        <a:cs typeface="Arial" pitchFamily="34" charset="0"/>
                      </a:endParaRPr>
                    </a:p>
                    <a:p>
                      <a:pPr marL="0" marR="0" algn="ctr">
                        <a:lnSpc>
                          <a:spcPct val="115000"/>
                        </a:lnSpc>
                        <a:spcBef>
                          <a:spcPts val="0"/>
                        </a:spcBef>
                        <a:spcAft>
                          <a:spcPts val="0"/>
                        </a:spcAft>
                      </a:pPr>
                      <a:r>
                        <a:rPr lang="en-US" sz="1200" dirty="0">
                          <a:latin typeface="Arial" pitchFamily="34" charset="0"/>
                          <a:ea typeface="Calibri"/>
                          <a:cs typeface="Arial" pitchFamily="34" charset="0"/>
                        </a:rPr>
                        <a:t>(100 points)</a:t>
                      </a:r>
                    </a:p>
                  </a:txBody>
                  <a:tcPr marL="14216" marR="14216" marT="2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u="sng" dirty="0" smtClean="0">
                          <a:solidFill>
                            <a:srgbClr val="FF0000"/>
                          </a:solidFill>
                          <a:latin typeface="Arial" pitchFamily="34" charset="0"/>
                          <a:ea typeface="Calibri"/>
                          <a:cs typeface="Arial" pitchFamily="34" charset="0"/>
                        </a:rPr>
                        <a:t>EOC, FAA</a:t>
                      </a:r>
                      <a:endParaRPr lang="en-US" sz="1200" u="sng" dirty="0">
                        <a:solidFill>
                          <a:srgbClr val="FF0000"/>
                        </a:solidFill>
                        <a:latin typeface="Arial" pitchFamily="34" charset="0"/>
                        <a:ea typeface="Calibri"/>
                        <a:cs typeface="Arial" pitchFamily="34" charset="0"/>
                      </a:endParaRPr>
                    </a:p>
                    <a:p>
                      <a:pPr marL="0" marR="0" algn="ctr">
                        <a:lnSpc>
                          <a:spcPct val="115000"/>
                        </a:lnSpc>
                        <a:spcBef>
                          <a:spcPts val="0"/>
                        </a:spcBef>
                        <a:spcAft>
                          <a:spcPts val="0"/>
                        </a:spcAft>
                      </a:pPr>
                      <a:r>
                        <a:rPr lang="en-US" sz="1200" dirty="0" smtClean="0">
                          <a:latin typeface="Arial" pitchFamily="34" charset="0"/>
                          <a:ea typeface="Calibri"/>
                          <a:cs typeface="Arial" pitchFamily="34" charset="0"/>
                        </a:rPr>
                        <a:t>(100 points)</a:t>
                      </a:r>
                      <a:endParaRPr lang="en-US" sz="1200" dirty="0">
                        <a:latin typeface="Arial" pitchFamily="34" charset="0"/>
                        <a:ea typeface="Calibri"/>
                        <a:cs typeface="Arial" pitchFamily="34" charset="0"/>
                      </a:endParaRPr>
                    </a:p>
                  </a:txBody>
                  <a:tcPr marL="14216" marR="14216" marT="2451" marB="0" anchor="ctr">
                    <a:lnL w="12700" cap="flat" cmpd="sng" algn="ctr">
                      <a:solidFill>
                        <a:srgbClr val="000000"/>
                      </a:solid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417142">
                <a:tc gridSpan="2">
                  <a:txBody>
                    <a:bodyPr/>
                    <a:lstStyle/>
                    <a:p>
                      <a:pPr marL="0" marR="0" algn="ctr">
                        <a:lnSpc>
                          <a:spcPct val="115000"/>
                        </a:lnSpc>
                        <a:spcBef>
                          <a:spcPts val="0"/>
                        </a:spcBef>
                        <a:spcAft>
                          <a:spcPts val="0"/>
                        </a:spcAft>
                      </a:pPr>
                      <a:r>
                        <a:rPr lang="en-US" sz="1200" b="1" dirty="0">
                          <a:latin typeface="Arial" pitchFamily="34" charset="0"/>
                          <a:ea typeface="Calibri"/>
                          <a:cs typeface="Arial" pitchFamily="34" charset="0"/>
                        </a:rPr>
                        <a:t>Learning Gains All Students </a:t>
                      </a:r>
                      <a:endParaRPr lang="en-US" sz="1200" dirty="0">
                        <a:latin typeface="Arial" pitchFamily="34" charset="0"/>
                        <a:ea typeface="Calibri"/>
                        <a:cs typeface="Arial" pitchFamily="34" charset="0"/>
                      </a:endParaRPr>
                    </a:p>
                  </a:txBody>
                  <a:tcPr marL="14216" marR="14216" marT="2451" marB="0" anchor="b">
                    <a:lnL w="38100" cap="flat" cmpd="sng" algn="ctr">
                      <a:solidFill>
                        <a:srgbClr val="007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en-US"/>
                    </a:p>
                  </a:txBody>
                  <a:tcPr/>
                </a:tc>
                <a:tc rowSpan="4" gridSpan="2">
                  <a:txBody>
                    <a:bodyPr/>
                    <a:lstStyle/>
                    <a:p>
                      <a:pPr>
                        <a:lnSpc>
                          <a:spcPct val="115000"/>
                        </a:lnSpc>
                      </a:pPr>
                      <a:endParaRPr lang="en-US" sz="1200" dirty="0">
                        <a:latin typeface="Arial" pitchFamily="34" charset="0"/>
                        <a:cs typeface="Arial" pitchFamily="34" charset="0"/>
                      </a:endParaRPr>
                    </a:p>
                  </a:txBody>
                  <a:tcPr marL="14216" marR="14216" marT="2451" marB="0" anchor="b">
                    <a:lnL w="12700" cap="flat" cmpd="sng" algn="ctr">
                      <a:solidFill>
                        <a:srgbClr val="000000"/>
                      </a:solid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rowSpan="4" hMerge="1">
                  <a:txBody>
                    <a:bodyPr/>
                    <a:lstStyle/>
                    <a:p>
                      <a:endParaRPr lang="en-US"/>
                    </a:p>
                  </a:txBody>
                  <a:tcPr/>
                </a:tc>
                <a:tc rowSpan="2">
                  <a:txBody>
                    <a:bodyPr/>
                    <a:lstStyle/>
                    <a:p>
                      <a:pPr marL="0" marR="0" algn="ctr">
                        <a:lnSpc>
                          <a:spcPct val="115000"/>
                        </a:lnSpc>
                        <a:spcBef>
                          <a:spcPts val="0"/>
                        </a:spcBef>
                        <a:spcAft>
                          <a:spcPts val="0"/>
                        </a:spcAft>
                      </a:pPr>
                      <a:r>
                        <a:rPr lang="en-US" sz="1200" dirty="0">
                          <a:latin typeface="Arial" pitchFamily="34" charset="0"/>
                          <a:ea typeface="Calibri"/>
                          <a:cs typeface="Arial" pitchFamily="34" charset="0"/>
                        </a:rPr>
                        <a:t>Performance</a:t>
                      </a:r>
                    </a:p>
                    <a:p>
                      <a:pPr marL="0" marR="0" algn="ctr">
                        <a:lnSpc>
                          <a:spcPct val="115000"/>
                        </a:lnSpc>
                        <a:spcBef>
                          <a:spcPts val="0"/>
                        </a:spcBef>
                        <a:spcAft>
                          <a:spcPts val="0"/>
                        </a:spcAft>
                      </a:pPr>
                      <a:r>
                        <a:rPr lang="en-US" sz="1200" dirty="0">
                          <a:latin typeface="Arial" pitchFamily="34" charset="0"/>
                          <a:ea typeface="Calibri"/>
                          <a:cs typeface="Arial" pitchFamily="34" charset="0"/>
                        </a:rPr>
                        <a:t>(150 points)</a:t>
                      </a:r>
                    </a:p>
                    <a:p>
                      <a:pPr marL="0" marR="0" algn="ctr">
                        <a:lnSpc>
                          <a:spcPct val="115000"/>
                        </a:lnSpc>
                        <a:spcBef>
                          <a:spcPts val="0"/>
                        </a:spcBef>
                        <a:spcAft>
                          <a:spcPts val="0"/>
                        </a:spcAft>
                      </a:pPr>
                      <a:r>
                        <a:rPr lang="en-US" sz="1200" u="sng" dirty="0">
                          <a:solidFill>
                            <a:srgbClr val="FF0000"/>
                          </a:solidFill>
                          <a:latin typeface="Arial" pitchFamily="34" charset="0"/>
                          <a:ea typeface="Calibri"/>
                          <a:cs typeface="Arial" pitchFamily="34" charset="0"/>
                        </a:rPr>
                        <a:t>2013-14</a:t>
                      </a:r>
                      <a:endParaRPr lang="en-US" sz="1200" u="sng" dirty="0">
                        <a:latin typeface="Arial" pitchFamily="34" charset="0"/>
                        <a:ea typeface="Calibri"/>
                        <a:cs typeface="Arial" pitchFamily="34" charset="0"/>
                      </a:endParaRPr>
                    </a:p>
                    <a:p>
                      <a:pPr marL="0" marR="0" algn="ctr">
                        <a:lnSpc>
                          <a:spcPct val="115000"/>
                        </a:lnSpc>
                        <a:spcBef>
                          <a:spcPts val="0"/>
                        </a:spcBef>
                        <a:spcAft>
                          <a:spcPts val="0"/>
                        </a:spcAft>
                      </a:pPr>
                      <a:r>
                        <a:rPr lang="en-US" sz="1200" u="sng" dirty="0">
                          <a:solidFill>
                            <a:srgbClr val="FF0000"/>
                          </a:solidFill>
                          <a:latin typeface="Arial" pitchFamily="34" charset="0"/>
                          <a:ea typeface="Calibri"/>
                          <a:cs typeface="Arial" pitchFamily="34" charset="0"/>
                        </a:rPr>
                        <a:t>(100 points)</a:t>
                      </a:r>
                      <a:endParaRPr lang="en-US" sz="1200" u="sng" dirty="0">
                        <a:latin typeface="Arial" pitchFamily="34" charset="0"/>
                        <a:ea typeface="Calibri"/>
                        <a:cs typeface="Arial" pitchFamily="34" charset="0"/>
                      </a:endParaRPr>
                    </a:p>
                  </a:txBody>
                  <a:tcPr marL="19609" marR="19609" marT="9804" marB="9804" anchor="ctr">
                    <a:lnL w="38100" cap="flat" cmpd="sng" algn="ctr">
                      <a:solidFill>
                        <a:srgbClr val="007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rowSpan="2">
                  <a:txBody>
                    <a:bodyPr/>
                    <a:lstStyle/>
                    <a:p>
                      <a:pPr marL="0" marR="0" algn="ctr">
                        <a:lnSpc>
                          <a:spcPct val="115000"/>
                        </a:lnSpc>
                        <a:spcBef>
                          <a:spcPts val="0"/>
                        </a:spcBef>
                        <a:spcAft>
                          <a:spcPts val="0"/>
                        </a:spcAft>
                      </a:pPr>
                      <a:r>
                        <a:rPr lang="en-US" sz="1200" dirty="0" smtClean="0">
                          <a:latin typeface="Arial" pitchFamily="34" charset="0"/>
                          <a:ea typeface="Calibri"/>
                          <a:cs typeface="Arial" pitchFamily="34" charset="0"/>
                        </a:rPr>
                        <a:t>At-Risk</a:t>
                      </a:r>
                      <a:endParaRPr lang="en-US" sz="1200" dirty="0">
                        <a:latin typeface="Arial" pitchFamily="34" charset="0"/>
                        <a:ea typeface="Calibri"/>
                        <a:cs typeface="Arial" pitchFamily="34" charset="0"/>
                      </a:endParaRPr>
                    </a:p>
                    <a:p>
                      <a:pPr marL="0" marR="0" algn="ctr">
                        <a:lnSpc>
                          <a:spcPct val="115000"/>
                        </a:lnSpc>
                        <a:spcBef>
                          <a:spcPts val="0"/>
                        </a:spcBef>
                        <a:spcAft>
                          <a:spcPts val="0"/>
                        </a:spcAft>
                      </a:pPr>
                      <a:r>
                        <a:rPr lang="en-US" sz="1200" dirty="0">
                          <a:latin typeface="Arial" pitchFamily="34" charset="0"/>
                          <a:ea typeface="Calibri"/>
                          <a:cs typeface="Arial" pitchFamily="34" charset="0"/>
                        </a:rPr>
                        <a:t>(100 points</a:t>
                      </a:r>
                      <a:r>
                        <a:rPr lang="en-US" sz="1200" dirty="0" smtClean="0">
                          <a:latin typeface="Arial" pitchFamily="34" charset="0"/>
                          <a:ea typeface="Calibri"/>
                          <a:cs typeface="Arial" pitchFamily="34" charset="0"/>
                        </a:rPr>
                        <a:t>)</a:t>
                      </a:r>
                    </a:p>
                    <a:p>
                      <a:pPr marL="0" marR="0" algn="ctr">
                        <a:lnSpc>
                          <a:spcPct val="115000"/>
                        </a:lnSpc>
                        <a:spcBef>
                          <a:spcPts val="0"/>
                        </a:spcBef>
                        <a:spcAft>
                          <a:spcPts val="0"/>
                        </a:spcAft>
                      </a:pPr>
                      <a:r>
                        <a:rPr lang="en-US" sz="1200" dirty="0" smtClean="0">
                          <a:latin typeface="Arial" pitchFamily="34" charset="0"/>
                          <a:ea typeface="Calibri"/>
                          <a:cs typeface="Arial" pitchFamily="34" charset="0"/>
                        </a:rPr>
                        <a:t>50 – Federal</a:t>
                      </a:r>
                    </a:p>
                    <a:p>
                      <a:pPr marL="0" marR="0" algn="ctr">
                        <a:lnSpc>
                          <a:spcPct val="115000"/>
                        </a:lnSpc>
                        <a:spcBef>
                          <a:spcPts val="0"/>
                        </a:spcBef>
                        <a:spcAft>
                          <a:spcPts val="0"/>
                        </a:spcAft>
                      </a:pPr>
                      <a:r>
                        <a:rPr lang="en-US" sz="1200" dirty="0" smtClean="0">
                          <a:latin typeface="Arial" pitchFamily="34" charset="0"/>
                          <a:ea typeface="Calibri"/>
                          <a:cs typeface="Arial" pitchFamily="34" charset="0"/>
                        </a:rPr>
                        <a:t>50 – Mod 5 Yr</a:t>
                      </a:r>
                      <a:endParaRPr lang="en-US" sz="1200" dirty="0">
                        <a:latin typeface="Arial" pitchFamily="34" charset="0"/>
                        <a:ea typeface="Calibri"/>
                        <a:cs typeface="Arial" pitchFamily="34" charset="0"/>
                      </a:endParaRPr>
                    </a:p>
                  </a:txBody>
                  <a:tcPr marL="19609" marR="19609" marT="9804" marB="98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rowSpan="2">
                  <a:txBody>
                    <a:bodyPr/>
                    <a:lstStyle/>
                    <a:p>
                      <a:pPr marL="0" marR="0" algn="ctr">
                        <a:lnSpc>
                          <a:spcPct val="115000"/>
                        </a:lnSpc>
                        <a:spcBef>
                          <a:spcPts val="0"/>
                        </a:spcBef>
                        <a:spcAft>
                          <a:spcPts val="0"/>
                        </a:spcAft>
                      </a:pPr>
                      <a:r>
                        <a:rPr lang="en-US" sz="1200" dirty="0">
                          <a:latin typeface="Arial" pitchFamily="34" charset="0"/>
                          <a:ea typeface="Calibri"/>
                          <a:cs typeface="Arial" pitchFamily="34" charset="0"/>
                        </a:rPr>
                        <a:t>Math</a:t>
                      </a:r>
                    </a:p>
                    <a:p>
                      <a:pPr marL="0" marR="0" algn="ctr">
                        <a:lnSpc>
                          <a:spcPct val="115000"/>
                        </a:lnSpc>
                        <a:spcBef>
                          <a:spcPts val="0"/>
                        </a:spcBef>
                        <a:spcAft>
                          <a:spcPts val="0"/>
                        </a:spcAft>
                      </a:pPr>
                      <a:r>
                        <a:rPr lang="en-US" sz="1200" dirty="0">
                          <a:latin typeface="Arial" pitchFamily="34" charset="0"/>
                          <a:ea typeface="Calibri"/>
                          <a:cs typeface="Arial" pitchFamily="34" charset="0"/>
                        </a:rPr>
                        <a:t>(100 points)</a:t>
                      </a:r>
                    </a:p>
                  </a:txBody>
                  <a:tcPr marL="19609" marR="19609" marT="9804" marB="9804"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vMerge="1">
                  <a:txBody>
                    <a:bodyPr/>
                    <a:lstStyle/>
                    <a:p>
                      <a:endParaRPr lang="en-US"/>
                    </a:p>
                  </a:txBody>
                  <a:tcPr/>
                </a:tc>
              </a:tr>
              <a:tr h="435895">
                <a:tc>
                  <a:txBody>
                    <a:bodyPr/>
                    <a:lstStyle/>
                    <a:p>
                      <a:pPr marL="0" marR="0" algn="ctr">
                        <a:lnSpc>
                          <a:spcPct val="115000"/>
                        </a:lnSpc>
                        <a:spcBef>
                          <a:spcPts val="0"/>
                        </a:spcBef>
                        <a:spcAft>
                          <a:spcPts val="0"/>
                        </a:spcAft>
                      </a:pPr>
                      <a:r>
                        <a:rPr lang="en-US" sz="1200" dirty="0">
                          <a:latin typeface="Arial" pitchFamily="34" charset="0"/>
                          <a:ea typeface="Calibri"/>
                          <a:cs typeface="Arial" pitchFamily="34" charset="0"/>
                        </a:rPr>
                        <a:t>FCAT </a:t>
                      </a:r>
                      <a:r>
                        <a:rPr lang="en-US" sz="1200" dirty="0" smtClean="0">
                          <a:latin typeface="Arial" pitchFamily="34" charset="0"/>
                          <a:ea typeface="Calibri"/>
                          <a:cs typeface="Arial" pitchFamily="34" charset="0"/>
                        </a:rPr>
                        <a:t>2.0, FAA</a:t>
                      </a:r>
                      <a:endParaRPr lang="en-US" sz="1200" dirty="0">
                        <a:latin typeface="Arial" pitchFamily="34" charset="0"/>
                        <a:ea typeface="Calibri"/>
                        <a:cs typeface="Arial" pitchFamily="34" charset="0"/>
                      </a:endParaRPr>
                    </a:p>
                    <a:p>
                      <a:pPr marL="0" marR="0" algn="ctr">
                        <a:lnSpc>
                          <a:spcPct val="115000"/>
                        </a:lnSpc>
                        <a:spcBef>
                          <a:spcPts val="0"/>
                        </a:spcBef>
                        <a:spcAft>
                          <a:spcPts val="0"/>
                        </a:spcAft>
                      </a:pPr>
                      <a:r>
                        <a:rPr lang="en-US" sz="1200" dirty="0">
                          <a:latin typeface="Arial" pitchFamily="34" charset="0"/>
                          <a:ea typeface="Calibri"/>
                          <a:cs typeface="Arial" pitchFamily="34" charset="0"/>
                        </a:rPr>
                        <a:t>(100 points)</a:t>
                      </a:r>
                    </a:p>
                  </a:txBody>
                  <a:tcPr marL="14216" marR="14216" marT="2451" marB="0" anchor="ctr">
                    <a:lnL w="38100" cap="flat" cmpd="sng" algn="ctr">
                      <a:solidFill>
                        <a:srgbClr val="007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dirty="0" smtClean="0">
                          <a:solidFill>
                            <a:srgbClr val="FF0000"/>
                          </a:solidFill>
                          <a:latin typeface="Arial" pitchFamily="34" charset="0"/>
                          <a:ea typeface="Calibri"/>
                          <a:cs typeface="Arial" pitchFamily="34" charset="0"/>
                        </a:rPr>
                        <a:t>EOC, </a:t>
                      </a:r>
                      <a:r>
                        <a:rPr lang="en-US" sz="1200" dirty="0" smtClean="0">
                          <a:solidFill>
                            <a:schemeClr val="tx1"/>
                          </a:solidFill>
                          <a:latin typeface="Arial" pitchFamily="34" charset="0"/>
                          <a:ea typeface="Calibri"/>
                          <a:cs typeface="Arial" pitchFamily="34" charset="0"/>
                        </a:rPr>
                        <a:t>FAA</a:t>
                      </a:r>
                      <a:endParaRPr lang="en-US" sz="1200" dirty="0">
                        <a:solidFill>
                          <a:schemeClr val="tx1"/>
                        </a:solidFill>
                        <a:latin typeface="Arial" pitchFamily="34" charset="0"/>
                        <a:ea typeface="Calibri"/>
                        <a:cs typeface="Arial" pitchFamily="34" charset="0"/>
                      </a:endParaRPr>
                    </a:p>
                    <a:p>
                      <a:pPr marL="0" marR="0" algn="ctr">
                        <a:lnSpc>
                          <a:spcPct val="115000"/>
                        </a:lnSpc>
                        <a:spcBef>
                          <a:spcPts val="0"/>
                        </a:spcBef>
                        <a:spcAft>
                          <a:spcPts val="0"/>
                        </a:spcAft>
                      </a:pPr>
                      <a:r>
                        <a:rPr lang="en-US" sz="1200" dirty="0">
                          <a:latin typeface="Arial" pitchFamily="34" charset="0"/>
                          <a:ea typeface="Calibri"/>
                          <a:cs typeface="Arial" pitchFamily="34" charset="0"/>
                        </a:rPr>
                        <a:t>(100 points)</a:t>
                      </a:r>
                    </a:p>
                  </a:txBody>
                  <a:tcPr marL="14216" marR="14216" marT="2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26260">
                <a:tc gridSpan="2">
                  <a:txBody>
                    <a:bodyPr/>
                    <a:lstStyle/>
                    <a:p>
                      <a:pPr marL="0" marR="0" algn="ctr">
                        <a:lnSpc>
                          <a:spcPct val="115000"/>
                        </a:lnSpc>
                        <a:spcBef>
                          <a:spcPts val="0"/>
                        </a:spcBef>
                        <a:spcAft>
                          <a:spcPts val="0"/>
                        </a:spcAft>
                      </a:pPr>
                      <a:r>
                        <a:rPr lang="en-US" sz="1200" b="1" dirty="0">
                          <a:latin typeface="Arial" pitchFamily="34" charset="0"/>
                          <a:ea typeface="Calibri"/>
                          <a:cs typeface="Arial" pitchFamily="34" charset="0"/>
                        </a:rPr>
                        <a:t>Low 25% Learning Gains </a:t>
                      </a:r>
                      <a:endParaRPr lang="en-US" sz="1200" dirty="0">
                        <a:latin typeface="Arial" pitchFamily="34" charset="0"/>
                        <a:ea typeface="Calibri"/>
                        <a:cs typeface="Arial" pitchFamily="34" charset="0"/>
                      </a:endParaRPr>
                    </a:p>
                  </a:txBody>
                  <a:tcPr marL="14216" marR="14216" marT="2451" marB="0" anchor="b">
                    <a:lnL w="38100" cap="flat" cmpd="sng" algn="ctr">
                      <a:solidFill>
                        <a:srgbClr val="007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hMerge="1">
                  <a:txBody>
                    <a:bodyPr/>
                    <a:lstStyle/>
                    <a:p>
                      <a:endParaRPr lang="en-US"/>
                    </a:p>
                  </a:txBody>
                  <a:tcPr/>
                </a:tc>
                <a:tc gridSpan="2" vMerge="1">
                  <a:txBody>
                    <a:bodyPr/>
                    <a:lstStyle/>
                    <a:p>
                      <a:endParaRPr lang="en-US"/>
                    </a:p>
                  </a:txBody>
                  <a:tcPr/>
                </a:tc>
                <a:tc hMerge="1" vMerge="1">
                  <a:txBody>
                    <a:bodyPr/>
                    <a:lstStyle/>
                    <a:p>
                      <a:endParaRPr lang="en-US"/>
                    </a:p>
                  </a:txBody>
                  <a:tcPr/>
                </a:tc>
                <a:tc rowSpan="2">
                  <a:txBody>
                    <a:bodyPr/>
                    <a:lstStyle/>
                    <a:p>
                      <a:pPr>
                        <a:lnSpc>
                          <a:spcPct val="115000"/>
                        </a:lnSpc>
                      </a:pPr>
                      <a:endParaRPr lang="en-US" sz="1200" dirty="0">
                        <a:latin typeface="Arial" pitchFamily="34" charset="0"/>
                        <a:cs typeface="Arial" pitchFamily="34" charset="0"/>
                      </a:endParaRPr>
                    </a:p>
                  </a:txBody>
                  <a:tcPr marL="19609" marR="19609" marT="9804" marB="9804" anchor="b">
                    <a:lnL w="38100" cap="flat" cmpd="sng" algn="ctr">
                      <a:solidFill>
                        <a:srgbClr val="007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rowSpan="2">
                  <a:txBody>
                    <a:bodyPr/>
                    <a:lstStyle/>
                    <a:p>
                      <a:pPr>
                        <a:lnSpc>
                          <a:spcPct val="115000"/>
                        </a:lnSpc>
                      </a:pPr>
                      <a:endParaRPr lang="en-US" sz="1200" dirty="0">
                        <a:latin typeface="Arial" pitchFamily="34" charset="0"/>
                        <a:cs typeface="Arial" pitchFamily="34" charset="0"/>
                      </a:endParaRPr>
                    </a:p>
                  </a:txBody>
                  <a:tcPr marL="19609" marR="19609" marT="9804" marB="9804"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rowSpan="2">
                  <a:txBody>
                    <a:bodyPr/>
                    <a:lstStyle/>
                    <a:p>
                      <a:pPr>
                        <a:lnSpc>
                          <a:spcPct val="115000"/>
                        </a:lnSpc>
                      </a:pPr>
                      <a:endParaRPr lang="en-US" sz="1200" dirty="0">
                        <a:latin typeface="Arial" pitchFamily="34" charset="0"/>
                        <a:cs typeface="Arial" pitchFamily="34" charset="0"/>
                      </a:endParaRPr>
                    </a:p>
                  </a:txBody>
                  <a:tcPr marL="19609" marR="19609" marT="9804" marB="9804"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vMerge="1">
                  <a:txBody>
                    <a:bodyPr/>
                    <a:lstStyle/>
                    <a:p>
                      <a:endParaRPr lang="en-US"/>
                    </a:p>
                  </a:txBody>
                  <a:tcPr/>
                </a:tc>
              </a:tr>
              <a:tr h="501897">
                <a:tc>
                  <a:txBody>
                    <a:bodyPr/>
                    <a:lstStyle/>
                    <a:p>
                      <a:pPr marL="0" marR="0" algn="ctr">
                        <a:lnSpc>
                          <a:spcPct val="115000"/>
                        </a:lnSpc>
                        <a:spcBef>
                          <a:spcPts val="0"/>
                        </a:spcBef>
                        <a:spcAft>
                          <a:spcPts val="0"/>
                        </a:spcAft>
                      </a:pPr>
                      <a:r>
                        <a:rPr lang="en-US" sz="1200" dirty="0">
                          <a:latin typeface="Arial" pitchFamily="34" charset="0"/>
                          <a:ea typeface="Calibri"/>
                          <a:cs typeface="Arial" pitchFamily="34" charset="0"/>
                        </a:rPr>
                        <a:t>FCAT </a:t>
                      </a:r>
                      <a:r>
                        <a:rPr lang="en-US" sz="1200" dirty="0" smtClean="0">
                          <a:latin typeface="Arial" pitchFamily="34" charset="0"/>
                          <a:ea typeface="Calibri"/>
                          <a:cs typeface="Arial" pitchFamily="34" charset="0"/>
                        </a:rPr>
                        <a:t>2.0</a:t>
                      </a:r>
                      <a:endParaRPr lang="en-US" sz="1200" dirty="0">
                        <a:latin typeface="Arial" pitchFamily="34" charset="0"/>
                        <a:ea typeface="Calibri"/>
                        <a:cs typeface="Arial" pitchFamily="34" charset="0"/>
                      </a:endParaRPr>
                    </a:p>
                    <a:p>
                      <a:pPr marL="0" marR="0" algn="ctr">
                        <a:lnSpc>
                          <a:spcPct val="115000"/>
                        </a:lnSpc>
                        <a:spcBef>
                          <a:spcPts val="0"/>
                        </a:spcBef>
                        <a:spcAft>
                          <a:spcPts val="0"/>
                        </a:spcAft>
                      </a:pPr>
                      <a:r>
                        <a:rPr lang="en-US" sz="1200" dirty="0">
                          <a:latin typeface="Arial" pitchFamily="34" charset="0"/>
                          <a:ea typeface="Calibri"/>
                          <a:cs typeface="Arial" pitchFamily="34" charset="0"/>
                        </a:rPr>
                        <a:t>(100 points)</a:t>
                      </a:r>
                    </a:p>
                  </a:txBody>
                  <a:tcPr marL="14216" marR="14216" marT="2451" marB="0" anchor="ctr">
                    <a:lnL w="38100" cap="flat" cmpd="sng" algn="ctr">
                      <a:solidFill>
                        <a:srgbClr val="007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dirty="0" smtClean="0">
                          <a:solidFill>
                            <a:srgbClr val="FF0000"/>
                          </a:solidFill>
                          <a:latin typeface="Arial" pitchFamily="34" charset="0"/>
                          <a:ea typeface="Calibri"/>
                          <a:cs typeface="Arial" pitchFamily="34" charset="0"/>
                        </a:rPr>
                        <a:t>EOC</a:t>
                      </a:r>
                      <a:endParaRPr lang="en-US" sz="1200" dirty="0">
                        <a:solidFill>
                          <a:schemeClr val="tx1"/>
                        </a:solidFill>
                        <a:latin typeface="Arial" pitchFamily="34" charset="0"/>
                        <a:ea typeface="Calibri"/>
                        <a:cs typeface="Arial" pitchFamily="34" charset="0"/>
                      </a:endParaRPr>
                    </a:p>
                    <a:p>
                      <a:pPr marL="0" marR="0" algn="ctr">
                        <a:lnSpc>
                          <a:spcPct val="115000"/>
                        </a:lnSpc>
                        <a:spcBef>
                          <a:spcPts val="0"/>
                        </a:spcBef>
                        <a:spcAft>
                          <a:spcPts val="0"/>
                        </a:spcAft>
                      </a:pPr>
                      <a:r>
                        <a:rPr lang="en-US" sz="1200" dirty="0">
                          <a:latin typeface="Arial" pitchFamily="34" charset="0"/>
                          <a:ea typeface="Calibri"/>
                          <a:cs typeface="Arial" pitchFamily="34" charset="0"/>
                        </a:rPr>
                        <a:t>(100 points)</a:t>
                      </a:r>
                    </a:p>
                  </a:txBody>
                  <a:tcPr marL="14216" marR="14216" marT="2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853037">
                <a:tc>
                  <a:txBody>
                    <a:bodyPr/>
                    <a:lstStyle/>
                    <a:p>
                      <a:pPr marL="0" marR="0" algn="ctr">
                        <a:lnSpc>
                          <a:spcPct val="115000"/>
                        </a:lnSpc>
                        <a:spcBef>
                          <a:spcPts val="0"/>
                        </a:spcBef>
                        <a:spcAft>
                          <a:spcPts val="0"/>
                        </a:spcAft>
                      </a:pPr>
                      <a:r>
                        <a:rPr lang="en-US" sz="1200" dirty="0">
                          <a:latin typeface="Arial" pitchFamily="34" charset="0"/>
                          <a:ea typeface="Calibri"/>
                          <a:cs typeface="Arial" pitchFamily="34" charset="0"/>
                        </a:rPr>
                        <a:t>(300 points)</a:t>
                      </a:r>
                    </a:p>
                  </a:txBody>
                  <a:tcPr marL="14216" marR="14216" marT="2451" marB="0" anchor="ctr">
                    <a:lnL w="38100" cap="flat" cmpd="sng" algn="ctr">
                      <a:solidFill>
                        <a:srgbClr val="007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dirty="0">
                          <a:latin typeface="Arial" pitchFamily="34" charset="0"/>
                          <a:ea typeface="Calibri"/>
                          <a:cs typeface="Arial" pitchFamily="34" charset="0"/>
                        </a:rPr>
                        <a:t>(300 points)</a:t>
                      </a:r>
                    </a:p>
                  </a:txBody>
                  <a:tcPr marL="14216" marR="14216" marT="2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dirty="0">
                          <a:latin typeface="Arial" pitchFamily="34" charset="0"/>
                          <a:ea typeface="Calibri"/>
                          <a:cs typeface="Arial" pitchFamily="34" charset="0"/>
                        </a:rPr>
                        <a:t>(100 points)</a:t>
                      </a:r>
                    </a:p>
                  </a:txBody>
                  <a:tcPr marL="14216" marR="14216" marT="245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u="sng" dirty="0">
                          <a:solidFill>
                            <a:srgbClr val="FF0000"/>
                          </a:solidFill>
                          <a:latin typeface="Arial" pitchFamily="34" charset="0"/>
                          <a:ea typeface="Calibri"/>
                          <a:cs typeface="Arial" pitchFamily="34" charset="0"/>
                        </a:rPr>
                        <a:t>(0 points in 2011-12)</a:t>
                      </a:r>
                      <a:endParaRPr lang="en-US" sz="1200" u="sng" dirty="0">
                        <a:latin typeface="Arial" pitchFamily="34" charset="0"/>
                        <a:ea typeface="Calibri"/>
                        <a:cs typeface="Arial" pitchFamily="34" charset="0"/>
                      </a:endParaRPr>
                    </a:p>
                    <a:p>
                      <a:pPr marL="0" marR="0" algn="ctr">
                        <a:lnSpc>
                          <a:spcPct val="115000"/>
                        </a:lnSpc>
                        <a:spcBef>
                          <a:spcPts val="0"/>
                        </a:spcBef>
                        <a:spcAft>
                          <a:spcPts val="0"/>
                        </a:spcAft>
                      </a:pPr>
                      <a:r>
                        <a:rPr lang="en-US" sz="1200" dirty="0">
                          <a:latin typeface="Arial" pitchFamily="34" charset="0"/>
                          <a:ea typeface="Calibri"/>
                          <a:cs typeface="Arial" pitchFamily="34" charset="0"/>
                        </a:rPr>
                        <a:t>(100 points)</a:t>
                      </a:r>
                    </a:p>
                  </a:txBody>
                  <a:tcPr marL="14216" marR="14216" marT="2451" marB="0" anchor="ctr">
                    <a:lnL w="12700" cap="flat" cmpd="sng" algn="ctr">
                      <a:solidFill>
                        <a:srgbClr val="000000"/>
                      </a:solid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0"/>
                        </a:spcBef>
                        <a:spcAft>
                          <a:spcPts val="0"/>
                        </a:spcAft>
                      </a:pPr>
                      <a:r>
                        <a:rPr lang="en-US" sz="1200" dirty="0">
                          <a:latin typeface="Arial" pitchFamily="34" charset="0"/>
                          <a:ea typeface="Calibri"/>
                          <a:cs typeface="Arial" pitchFamily="34" charset="0"/>
                        </a:rPr>
                        <a:t>(300points)</a:t>
                      </a:r>
                    </a:p>
                    <a:p>
                      <a:pPr marL="0" marR="0" algn="ctr">
                        <a:lnSpc>
                          <a:spcPct val="115000"/>
                        </a:lnSpc>
                        <a:spcBef>
                          <a:spcPts val="0"/>
                        </a:spcBef>
                        <a:spcAft>
                          <a:spcPts val="0"/>
                        </a:spcAft>
                      </a:pPr>
                      <a:r>
                        <a:rPr lang="en-US" sz="1200" u="sng" dirty="0">
                          <a:solidFill>
                            <a:srgbClr val="FF0000"/>
                          </a:solidFill>
                          <a:latin typeface="Arial" pitchFamily="34" charset="0"/>
                          <a:ea typeface="Calibri"/>
                          <a:cs typeface="Arial" pitchFamily="34" charset="0"/>
                        </a:rPr>
                        <a:t>(200 points beginning 2013-14)</a:t>
                      </a:r>
                      <a:endParaRPr lang="en-US" sz="1200" u="sng" dirty="0">
                        <a:latin typeface="Arial" pitchFamily="34" charset="0"/>
                        <a:ea typeface="Calibri"/>
                        <a:cs typeface="Arial" pitchFamily="34" charset="0"/>
                      </a:endParaRPr>
                    </a:p>
                  </a:txBody>
                  <a:tcPr marL="19609" marR="19609" marT="9804" marB="9804" anchor="ctr">
                    <a:lnL w="38100" cap="flat" cmpd="sng" algn="ctr">
                      <a:solidFill>
                        <a:srgbClr val="007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a:txBody>
                    <a:bodyPr/>
                    <a:lstStyle/>
                    <a:p>
                      <a:pPr marL="0" marR="0" algn="ctr">
                        <a:lnSpc>
                          <a:spcPct val="115000"/>
                        </a:lnSpc>
                        <a:spcBef>
                          <a:spcPts val="0"/>
                        </a:spcBef>
                        <a:spcAft>
                          <a:spcPts val="0"/>
                        </a:spcAft>
                      </a:pPr>
                      <a:r>
                        <a:rPr lang="en-US" sz="1200" dirty="0">
                          <a:latin typeface="Arial" pitchFamily="34" charset="0"/>
                          <a:ea typeface="Calibri"/>
                          <a:cs typeface="Arial" pitchFamily="34" charset="0"/>
                        </a:rPr>
                        <a:t>(300 points)</a:t>
                      </a:r>
                    </a:p>
                  </a:txBody>
                  <a:tcPr marL="19609" marR="19609" marT="9804" marB="980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a:txBody>
                    <a:bodyPr/>
                    <a:lstStyle/>
                    <a:p>
                      <a:pPr marL="0" marR="0" algn="ctr">
                        <a:lnSpc>
                          <a:spcPct val="115000"/>
                        </a:lnSpc>
                        <a:spcBef>
                          <a:spcPts val="0"/>
                        </a:spcBef>
                        <a:spcAft>
                          <a:spcPts val="0"/>
                        </a:spcAft>
                      </a:pPr>
                      <a:r>
                        <a:rPr lang="en-US" sz="1200" dirty="0">
                          <a:latin typeface="Arial" pitchFamily="34" charset="0"/>
                          <a:ea typeface="Calibri"/>
                          <a:cs typeface="Arial" pitchFamily="34" charset="0"/>
                        </a:rPr>
                        <a:t>(200 points)</a:t>
                      </a:r>
                    </a:p>
                  </a:txBody>
                  <a:tcPr marL="19609" marR="19609" marT="9804" marB="9804"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a:txBody>
                    <a:bodyPr/>
                    <a:lstStyle/>
                    <a:p>
                      <a:pPr marL="0" marR="0" algn="ctr">
                        <a:lnSpc>
                          <a:spcPct val="115000"/>
                        </a:lnSpc>
                        <a:spcBef>
                          <a:spcPts val="0"/>
                        </a:spcBef>
                        <a:spcAft>
                          <a:spcPts val="0"/>
                        </a:spcAft>
                      </a:pPr>
                      <a:r>
                        <a:rPr lang="en-US" sz="1200" u="sng" dirty="0">
                          <a:solidFill>
                            <a:srgbClr val="FF0000"/>
                          </a:solidFill>
                          <a:latin typeface="Arial" pitchFamily="34" charset="0"/>
                          <a:ea typeface="Calibri"/>
                          <a:cs typeface="Arial" pitchFamily="34" charset="0"/>
                        </a:rPr>
                        <a:t>(100 points)</a:t>
                      </a:r>
                      <a:endParaRPr lang="en-US" sz="1200" u="sng" dirty="0">
                        <a:latin typeface="Arial" pitchFamily="34" charset="0"/>
                        <a:ea typeface="Calibri"/>
                        <a:cs typeface="Arial" pitchFamily="34" charset="0"/>
                      </a:endParaRPr>
                    </a:p>
                  </a:txBody>
                  <a:tcPr marL="10295" marR="10295" marT="10295" marB="0" anchor="ctr">
                    <a:lnL w="19050" cap="flat" cmpd="sng" algn="ctr">
                      <a:solidFill>
                        <a:srgbClr val="000000"/>
                      </a:solid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r>
              <a:tr h="1038170">
                <a:tc gridSpan="8">
                  <a:txBody>
                    <a:bodyPr/>
                    <a:lstStyle/>
                    <a:p>
                      <a:pPr marL="0" marR="0">
                        <a:lnSpc>
                          <a:spcPct val="115000"/>
                        </a:lnSpc>
                        <a:spcBef>
                          <a:spcPts val="0"/>
                        </a:spcBef>
                        <a:spcAft>
                          <a:spcPts val="0"/>
                        </a:spcAft>
                      </a:pPr>
                      <a:r>
                        <a:rPr lang="en-US" sz="1200" b="1" dirty="0">
                          <a:latin typeface="Arial" pitchFamily="34" charset="0"/>
                          <a:ea typeface="Calibri"/>
                          <a:cs typeface="Arial" pitchFamily="34" charset="0"/>
                        </a:rPr>
                        <a:t>Additional </a:t>
                      </a:r>
                      <a:r>
                        <a:rPr lang="en-US" sz="1200" b="1" dirty="0" smtClean="0">
                          <a:latin typeface="Arial" pitchFamily="34" charset="0"/>
                          <a:ea typeface="Calibri"/>
                          <a:cs typeface="Arial" pitchFamily="34" charset="0"/>
                        </a:rPr>
                        <a:t>Requirements:</a:t>
                      </a:r>
                      <a:endParaRPr lang="en-US" sz="1200" dirty="0">
                        <a:latin typeface="Arial" pitchFamily="34" charset="0"/>
                        <a:ea typeface="Calibri"/>
                        <a:cs typeface="Arial" pitchFamily="34" charset="0"/>
                      </a:endParaRPr>
                    </a:p>
                    <a:p>
                      <a:pPr marL="342900" marR="0" lvl="0" indent="-342900">
                        <a:lnSpc>
                          <a:spcPct val="115000"/>
                        </a:lnSpc>
                        <a:spcBef>
                          <a:spcPts val="0"/>
                        </a:spcBef>
                        <a:spcAft>
                          <a:spcPts val="0"/>
                        </a:spcAft>
                        <a:buFont typeface="Symbol"/>
                        <a:buChar char=""/>
                      </a:pPr>
                      <a:r>
                        <a:rPr lang="en-US" sz="1200" u="sng" dirty="0">
                          <a:solidFill>
                            <a:srgbClr val="FF0000"/>
                          </a:solidFill>
                          <a:latin typeface="Arial" pitchFamily="34" charset="0"/>
                          <a:ea typeface="Calibri"/>
                          <a:cs typeface="Arial" pitchFamily="34" charset="0"/>
                        </a:rPr>
                        <a:t>For 2011-12 only, the adequate progress requirement for the Low 25% will not be applied. </a:t>
                      </a:r>
                      <a:endParaRPr lang="en-US" sz="1200" dirty="0">
                        <a:latin typeface="Arial" pitchFamily="34" charset="0"/>
                        <a:ea typeface="Calibri"/>
                        <a:cs typeface="Arial" pitchFamily="34" charset="0"/>
                      </a:endParaRPr>
                    </a:p>
                    <a:p>
                      <a:pPr marL="342900" marR="0" lvl="0" indent="-342900">
                        <a:lnSpc>
                          <a:spcPct val="115000"/>
                        </a:lnSpc>
                        <a:spcBef>
                          <a:spcPts val="0"/>
                        </a:spcBef>
                        <a:spcAft>
                          <a:spcPts val="0"/>
                        </a:spcAft>
                        <a:buFont typeface="Symbol"/>
                        <a:buChar char=""/>
                        <a:tabLst>
                          <a:tab pos="457200" algn="l"/>
                        </a:tabLst>
                      </a:pPr>
                      <a:r>
                        <a:rPr lang="en-US" sz="1200" dirty="0">
                          <a:latin typeface="Arial" pitchFamily="34" charset="0"/>
                          <a:ea typeface="Calibri"/>
                          <a:cs typeface="Arial" pitchFamily="34" charset="0"/>
                        </a:rPr>
                        <a:t>Test at Least 90% of students, 95% to earn an “A.”</a:t>
                      </a:r>
                    </a:p>
                    <a:p>
                      <a:pPr marL="342900" marR="0" lvl="0" indent="-342900">
                        <a:lnSpc>
                          <a:spcPct val="115000"/>
                        </a:lnSpc>
                        <a:spcBef>
                          <a:spcPts val="0"/>
                        </a:spcBef>
                        <a:spcAft>
                          <a:spcPts val="0"/>
                        </a:spcAft>
                        <a:buFont typeface="Symbol"/>
                        <a:buChar char=""/>
                        <a:tabLst>
                          <a:tab pos="457200" algn="l"/>
                        </a:tabLst>
                      </a:pPr>
                      <a:r>
                        <a:rPr lang="en-US" sz="1200" dirty="0">
                          <a:latin typeface="Arial" pitchFamily="34" charset="0"/>
                          <a:ea typeface="Calibri"/>
                          <a:cs typeface="Arial" pitchFamily="34" charset="0"/>
                        </a:rPr>
                        <a:t>Meet the at-risk graduation rate target - </a:t>
                      </a:r>
                      <a:r>
                        <a:rPr lang="en-US" sz="1200" u="sng" dirty="0">
                          <a:solidFill>
                            <a:srgbClr val="FF0000"/>
                          </a:solidFill>
                          <a:latin typeface="Arial" pitchFamily="34" charset="0"/>
                          <a:ea typeface="Calibri"/>
                          <a:cs typeface="Arial" pitchFamily="34" charset="0"/>
                        </a:rPr>
                        <a:t>65%</a:t>
                      </a:r>
                      <a:r>
                        <a:rPr lang="en-US" sz="1200" dirty="0">
                          <a:latin typeface="Arial" pitchFamily="34" charset="0"/>
                          <a:ea typeface="Calibri"/>
                          <a:cs typeface="Arial" pitchFamily="34" charset="0"/>
                        </a:rPr>
                        <a:t> or improvement targets.</a:t>
                      </a:r>
                    </a:p>
                    <a:p>
                      <a:pPr marL="342900" marR="0" lvl="0" indent="-342900">
                        <a:lnSpc>
                          <a:spcPct val="115000"/>
                        </a:lnSpc>
                        <a:spcBef>
                          <a:spcPts val="0"/>
                        </a:spcBef>
                        <a:spcAft>
                          <a:spcPts val="0"/>
                        </a:spcAft>
                        <a:buFont typeface="Symbol"/>
                        <a:buChar char=""/>
                        <a:tabLst>
                          <a:tab pos="457200" algn="l"/>
                        </a:tabLst>
                      </a:pPr>
                      <a:r>
                        <a:rPr lang="en-US" sz="1200" u="sng" dirty="0">
                          <a:solidFill>
                            <a:srgbClr val="FF0000"/>
                          </a:solidFill>
                          <a:latin typeface="Arial" pitchFamily="34" charset="0"/>
                          <a:ea typeface="Calibri"/>
                          <a:cs typeface="Arial" pitchFamily="34" charset="0"/>
                        </a:rPr>
                        <a:t>Beginning in 2012-13 - Performance threshold in Reading </a:t>
                      </a:r>
                      <a:r>
                        <a:rPr lang="en-US" sz="1200" u="sng" dirty="0" smtClean="0">
                          <a:solidFill>
                            <a:srgbClr val="FF0000"/>
                          </a:solidFill>
                          <a:latin typeface="Arial" pitchFamily="34" charset="0"/>
                          <a:ea typeface="Calibri"/>
                          <a:cs typeface="Arial" pitchFamily="34" charset="0"/>
                        </a:rPr>
                        <a:t>(25%) - </a:t>
                      </a:r>
                      <a:r>
                        <a:rPr lang="en-US" sz="1200" u="sng" dirty="0">
                          <a:solidFill>
                            <a:srgbClr val="FF0000"/>
                          </a:solidFill>
                          <a:latin typeface="Arial" pitchFamily="34" charset="0"/>
                          <a:ea typeface="Calibri"/>
                          <a:cs typeface="Arial" pitchFamily="34" charset="0"/>
                        </a:rPr>
                        <a:t>Grade lowered one letter grade if not met.</a:t>
                      </a:r>
                      <a:endParaRPr lang="en-US" sz="1200" dirty="0">
                        <a:latin typeface="Arial" pitchFamily="34" charset="0"/>
                        <a:ea typeface="Calibri"/>
                        <a:cs typeface="Arial" pitchFamily="34" charset="0"/>
                      </a:endParaRPr>
                    </a:p>
                  </a:txBody>
                  <a:tcPr marL="14216" marR="14216" marT="2451" marB="0" anchor="b">
                    <a:lnL w="38100" cap="flat" cmpd="sng" algn="ctr">
                      <a:solidFill>
                        <a:srgbClr val="0070C0"/>
                      </a:solidFill>
                      <a:prstDash val="solid"/>
                      <a:round/>
                      <a:headEnd type="none" w="med" len="med"/>
                      <a:tailEnd type="none" w="med" len="med"/>
                    </a:lnL>
                    <a:lnR w="38100" cap="flat" cmpd="sng" algn="ctr">
                      <a:solidFill>
                        <a:srgbClr val="007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70C0"/>
                      </a:solidFill>
                      <a:prstDash val="solid"/>
                      <a:round/>
                      <a:headEnd type="none" w="med" len="med"/>
                      <a:tailEnd type="none" w="med" len="med"/>
                    </a:lnB>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ransition spd="med" advClick="0">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15975</TotalTime>
  <Words>3116</Words>
  <Application>Microsoft Office PowerPoint</Application>
  <PresentationFormat>On-screen Show (4:3)</PresentationFormat>
  <Paragraphs>559</Paragraphs>
  <Slides>37</Slides>
  <Notes>18</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Concourse</vt:lpstr>
      <vt:lpstr>2012-2013 Accountability Presentation </vt:lpstr>
      <vt:lpstr>State Board Adoption of School Grades Changes for 2012</vt:lpstr>
      <vt:lpstr>Statutory Changes </vt:lpstr>
      <vt:lpstr>Statutory Changes (cont.)</vt:lpstr>
      <vt:lpstr>Changes Arising from ESEA Waiver</vt:lpstr>
      <vt:lpstr>Changes Already in Rule, and Policy-Based Adjustments </vt:lpstr>
      <vt:lpstr> Additional Policy-Based Changes (cont.)</vt:lpstr>
      <vt:lpstr>School Grade Models  High School   Text in red [underscored] indicates a new or changed requirement.</vt:lpstr>
      <vt:lpstr>High Schools (Text in red [underscored] indicates a new or changed requirement.)</vt:lpstr>
      <vt:lpstr>Changes for High Schools </vt:lpstr>
      <vt:lpstr>Changes for High Schools </vt:lpstr>
      <vt:lpstr> Changes for High Schools </vt:lpstr>
      <vt:lpstr>Changes for High Schools </vt:lpstr>
      <vt:lpstr>  Changes for High Schools </vt:lpstr>
      <vt:lpstr>Changes for High Schools </vt:lpstr>
      <vt:lpstr>       Changes for 2012-2013</vt:lpstr>
      <vt:lpstr>School Grades Changes for 2013</vt:lpstr>
      <vt:lpstr>School Grades Changes for 2013</vt:lpstr>
      <vt:lpstr>Data Processes</vt:lpstr>
      <vt:lpstr>High School Grades Non-FCAT Components </vt:lpstr>
      <vt:lpstr>Summary, High School Grades  (Non-State-Assessment Components) </vt:lpstr>
      <vt:lpstr>Components Outside State Assessments  (50% of High School Grade)</vt:lpstr>
      <vt:lpstr> Graduation Rate [200 points]</vt:lpstr>
      <vt:lpstr> Graduation Rate</vt:lpstr>
      <vt:lpstr> Graduation Rate Summary Information</vt:lpstr>
      <vt:lpstr> Graduation Rate for At-Risk Students</vt:lpstr>
      <vt:lpstr> HS Grades: Accelerated Participation </vt:lpstr>
      <vt:lpstr> HS Grades: Accelerated Performance </vt:lpstr>
      <vt:lpstr> Survey 5 Data Used in Accelerated Participation and Performance Components </vt:lpstr>
      <vt:lpstr> Survey 5 Data Used in Accelerated Participation and Performance Components </vt:lpstr>
      <vt:lpstr> Survey 5 Data Used in Accelerated Participation and Performance Components </vt:lpstr>
      <vt:lpstr> Survey 5 Data Used in Accelerated Participation and Performance Components </vt:lpstr>
      <vt:lpstr> Postsecondary Readiness Components </vt:lpstr>
      <vt:lpstr> Postsecondary Readiness Components Cut Scores </vt:lpstr>
      <vt:lpstr>Additional Requirement for “A” High Schools </vt:lpstr>
      <vt:lpstr>Data Reporting for High School Grading,  Key Points: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Possible Middle School Grades Model, 2011-12  (New Assessments in Red; Points in Parentheses)</dc:title>
  <dc:creator>Edward Croft</dc:creator>
  <cp:lastModifiedBy>Feild, Gisela F.</cp:lastModifiedBy>
  <cp:revision>1061</cp:revision>
  <cp:lastPrinted>2012-09-26T16:42:19Z</cp:lastPrinted>
  <dcterms:created xsi:type="dcterms:W3CDTF">2006-08-16T00:00:00Z</dcterms:created>
  <dcterms:modified xsi:type="dcterms:W3CDTF">2012-09-26T16:42:56Z</dcterms:modified>
</cp:coreProperties>
</file>