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430" r:id="rId3"/>
    <p:sldId id="494" r:id="rId4"/>
    <p:sldId id="503" r:id="rId5"/>
    <p:sldId id="457" r:id="rId6"/>
    <p:sldId id="458" r:id="rId7"/>
    <p:sldId id="459" r:id="rId8"/>
    <p:sldId id="460" r:id="rId9"/>
    <p:sldId id="461" r:id="rId10"/>
    <p:sldId id="462" r:id="rId11"/>
    <p:sldId id="557" r:id="rId12"/>
    <p:sldId id="558" r:id="rId13"/>
    <p:sldId id="567" r:id="rId14"/>
    <p:sldId id="549" r:id="rId15"/>
    <p:sldId id="550" r:id="rId16"/>
    <p:sldId id="551" r:id="rId17"/>
    <p:sldId id="552" r:id="rId18"/>
    <p:sldId id="553" r:id="rId19"/>
    <p:sldId id="554" r:id="rId20"/>
    <p:sldId id="555" r:id="rId21"/>
    <p:sldId id="556" r:id="rId22"/>
    <p:sldId id="528" r:id="rId23"/>
    <p:sldId id="291" r:id="rId24"/>
    <p:sldId id="548" r:id="rId25"/>
    <p:sldId id="547" r:id="rId26"/>
    <p:sldId id="529" r:id="rId27"/>
    <p:sldId id="530" r:id="rId28"/>
    <p:sldId id="562" r:id="rId29"/>
    <p:sldId id="566" r:id="rId30"/>
    <p:sldId id="531" r:id="rId31"/>
    <p:sldId id="532" r:id="rId32"/>
    <p:sldId id="533" r:id="rId33"/>
    <p:sldId id="561" r:id="rId34"/>
    <p:sldId id="560" r:id="rId35"/>
    <p:sldId id="568" r:id="rId36"/>
    <p:sldId id="559" r:id="rId37"/>
    <p:sldId id="429" r:id="rId38"/>
    <p:sldId id="546" r:id="rId39"/>
    <p:sldId id="508" r:id="rId40"/>
    <p:sldId id="520" r:id="rId41"/>
    <p:sldId id="506" r:id="rId42"/>
    <p:sldId id="538" r:id="rId43"/>
    <p:sldId id="539" r:id="rId44"/>
    <p:sldId id="519" r:id="rId45"/>
    <p:sldId id="521" r:id="rId46"/>
    <p:sldId id="509" r:id="rId47"/>
    <p:sldId id="510" r:id="rId48"/>
    <p:sldId id="511" r:id="rId49"/>
    <p:sldId id="512" r:id="rId50"/>
    <p:sldId id="514" r:id="rId51"/>
    <p:sldId id="515" r:id="rId52"/>
    <p:sldId id="513" r:id="rId53"/>
    <p:sldId id="516" r:id="rId54"/>
    <p:sldId id="517" r:id="rId55"/>
    <p:sldId id="407" r:id="rId56"/>
    <p:sldId id="571" r:id="rId57"/>
    <p:sldId id="535" r:id="rId58"/>
    <p:sldId id="536" r:id="rId59"/>
    <p:sldId id="537" r:id="rId60"/>
    <p:sldId id="563" r:id="rId61"/>
    <p:sldId id="522" r:id="rId62"/>
    <p:sldId id="569" r:id="rId63"/>
    <p:sldId id="386" r:id="rId64"/>
    <p:sldId id="570" r:id="rId65"/>
    <p:sldId id="540" r:id="rId66"/>
    <p:sldId id="541" r:id="rId67"/>
    <p:sldId id="542" r:id="rId68"/>
    <p:sldId id="543" r:id="rId69"/>
    <p:sldId id="432" r:id="rId70"/>
    <p:sldId id="434" r:id="rId71"/>
    <p:sldId id="496" r:id="rId72"/>
    <p:sldId id="436" r:id="rId73"/>
    <p:sldId id="564" r:id="rId74"/>
    <p:sldId id="437" r:id="rId75"/>
    <p:sldId id="443" r:id="rId76"/>
    <p:sldId id="444" r:id="rId77"/>
    <p:sldId id="446" r:id="rId78"/>
    <p:sldId id="447" r:id="rId79"/>
    <p:sldId id="544" r:id="rId80"/>
    <p:sldId id="545" r:id="rId81"/>
    <p:sldId id="349" r:id="rId82"/>
    <p:sldId id="497" r:id="rId83"/>
    <p:sldId id="504" r:id="rId84"/>
    <p:sldId id="505" r:id="rId85"/>
    <p:sldId id="479" r:id="rId8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F84"/>
    <a:srgbClr val="00A249"/>
    <a:srgbClr val="FF6600"/>
    <a:srgbClr val="FF3399"/>
    <a:srgbClr val="663300"/>
    <a:srgbClr val="EBECED"/>
    <a:srgbClr val="BA2632"/>
    <a:srgbClr val="33CCCC"/>
    <a:srgbClr val="CC0099"/>
    <a:srgbClr val="8B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93525" autoAdjust="0"/>
  </p:normalViewPr>
  <p:slideViewPr>
    <p:cSldViewPr>
      <p:cViewPr varScale="1">
        <p:scale>
          <a:sx n="86" d="100"/>
          <a:sy n="86" d="100"/>
        </p:scale>
        <p:origin x="-1050" y="-84"/>
      </p:cViewPr>
      <p:guideLst>
        <p:guide orient="horz" pos="2160"/>
        <p:guide pos="2880"/>
      </p:guideLst>
    </p:cSldViewPr>
  </p:slideViewPr>
  <p:outlineViewPr>
    <p:cViewPr>
      <p:scale>
        <a:sx n="33" d="100"/>
        <a:sy n="33" d="100"/>
      </p:scale>
      <p:origin x="0" y="35382"/>
    </p:cViewPr>
  </p:outlineViewPr>
  <p:notesTextViewPr>
    <p:cViewPr>
      <p:scale>
        <a:sx n="100" d="100"/>
        <a:sy n="100" d="100"/>
      </p:scale>
      <p:origin x="0" y="0"/>
    </p:cViewPr>
  </p:notesTextViewPr>
  <p:sorterViewPr>
    <p:cViewPr>
      <p:scale>
        <a:sx n="66" d="100"/>
        <a:sy n="66" d="100"/>
      </p:scale>
      <p:origin x="0" y="5268"/>
    </p:cViewPr>
  </p:sorterViewPr>
  <p:notesViewPr>
    <p:cSldViewPr>
      <p:cViewPr varScale="1">
        <p:scale>
          <a:sx n="69" d="100"/>
          <a:sy n="69" d="100"/>
        </p:scale>
        <p:origin x="-323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0C945A0F-14AB-4717-BF6E-462303C0196D}" type="datetimeFigureOut">
              <a:rPr lang="en-US"/>
              <a:pPr>
                <a:defRPr/>
              </a:pPr>
              <a:t>8/15/2013</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FA2BDBF7-7CBF-4A7B-902B-EEB50B5E4A3C}" type="slidenum">
              <a:rPr lang="en-US"/>
              <a:pPr>
                <a:defRPr/>
              </a:pPr>
              <a:t>‹#›</a:t>
            </a:fld>
            <a:endParaRPr lang="en-US" dirty="0"/>
          </a:p>
        </p:txBody>
      </p:sp>
    </p:spTree>
    <p:extLst>
      <p:ext uri="{BB962C8B-B14F-4D97-AF65-F5344CB8AC3E}">
        <p14:creationId xmlns:p14="http://schemas.microsoft.com/office/powerpoint/2010/main" val="221249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dirty="0"/>
          </a:p>
        </p:txBody>
      </p:sp>
      <p:sp>
        <p:nvSpPr>
          <p:cNvPr id="108547"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dirty="0"/>
          </a:p>
        </p:txBody>
      </p:sp>
      <p:sp>
        <p:nvSpPr>
          <p:cNvPr id="1249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dirty="0"/>
          </a:p>
        </p:txBody>
      </p:sp>
      <p:sp>
        <p:nvSpPr>
          <p:cNvPr id="108551"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B3F36D3-C92B-41AA-8432-85738EEF1D64}" type="slidenum">
              <a:rPr lang="en-US"/>
              <a:pPr>
                <a:defRPr/>
              </a:pPr>
              <a:t>‹#›</a:t>
            </a:fld>
            <a:endParaRPr lang="en-US" dirty="0"/>
          </a:p>
        </p:txBody>
      </p:sp>
    </p:spTree>
    <p:extLst>
      <p:ext uri="{BB962C8B-B14F-4D97-AF65-F5344CB8AC3E}">
        <p14:creationId xmlns:p14="http://schemas.microsoft.com/office/powerpoint/2010/main" val="609804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a:t>
            </a:fld>
            <a:endParaRPr lang="en-US" dirty="0"/>
          </a:p>
        </p:txBody>
      </p:sp>
    </p:spTree>
    <p:extLst>
      <p:ext uri="{BB962C8B-B14F-4D97-AF65-F5344CB8AC3E}">
        <p14:creationId xmlns:p14="http://schemas.microsoft.com/office/powerpoint/2010/main" val="209183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10</a:t>
            </a:fld>
            <a:endParaRPr lang="en-US" dirty="0"/>
          </a:p>
        </p:txBody>
      </p:sp>
    </p:spTree>
    <p:extLst>
      <p:ext uri="{BB962C8B-B14F-4D97-AF65-F5344CB8AC3E}">
        <p14:creationId xmlns:p14="http://schemas.microsoft.com/office/powerpoint/2010/main" val="24373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11</a:t>
            </a:fld>
            <a:endParaRPr lang="en-US" dirty="0"/>
          </a:p>
        </p:txBody>
      </p:sp>
    </p:spTree>
    <p:extLst>
      <p:ext uri="{BB962C8B-B14F-4D97-AF65-F5344CB8AC3E}">
        <p14:creationId xmlns:p14="http://schemas.microsoft.com/office/powerpoint/2010/main" val="275439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12</a:t>
            </a:fld>
            <a:endParaRPr lang="en-US" dirty="0"/>
          </a:p>
        </p:txBody>
      </p:sp>
    </p:spTree>
    <p:extLst>
      <p:ext uri="{BB962C8B-B14F-4D97-AF65-F5344CB8AC3E}">
        <p14:creationId xmlns:p14="http://schemas.microsoft.com/office/powerpoint/2010/main" val="398579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spcBef>
                <a:spcPts val="0"/>
              </a:spcBef>
              <a:spcAft>
                <a:spcPts val="0"/>
              </a:spcAft>
              <a:buSzPct val="75000"/>
              <a:buFont typeface="Wingdings" pitchFamily="2" charset="2"/>
              <a:buNone/>
              <a:defRPr/>
            </a:pPr>
            <a:endParaRPr lang="en-US" sz="1200" dirty="0">
              <a:latin typeface="Arial" pitchFamily="34" charset="0"/>
              <a:cs typeface="Arial"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F21BDA-5985-4C7C-8702-587E9A827B78}" type="slidenum">
              <a:rPr lang="en-US" smtClean="0"/>
              <a:pPr eaLnBrk="1" hangingPunct="1"/>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600"/>
              </a:spcAft>
              <a:buFontTx/>
              <a:buNone/>
              <a:defRPr/>
            </a:pPr>
            <a:endParaRPr lang="en-US" sz="120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600"/>
              </a:spcAft>
              <a:buFontTx/>
              <a:buNone/>
              <a:defRPr/>
            </a:pPr>
            <a:endParaRPr lang="en-US" sz="120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600"/>
              </a:spcAft>
              <a:buFontTx/>
              <a:buNone/>
              <a:defRPr/>
            </a:pPr>
            <a:endParaRPr lang="en-US" sz="120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Courier New" pitchFamily="49" charset="0"/>
              <a:buChar char="o"/>
              <a:defRPr/>
            </a:pPr>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Tx/>
              <a:buNone/>
              <a:defRPr/>
            </a:pPr>
            <a:endParaRPr lang="en-US" sz="120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19</a:t>
            </a:fld>
            <a:endParaRPr lang="en-US" dirty="0"/>
          </a:p>
        </p:txBody>
      </p:sp>
    </p:spTree>
    <p:extLst>
      <p:ext uri="{BB962C8B-B14F-4D97-AF65-F5344CB8AC3E}">
        <p14:creationId xmlns:p14="http://schemas.microsoft.com/office/powerpoint/2010/main" val="12988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a:t>
            </a:fld>
            <a:endParaRPr lang="en-US" dirty="0"/>
          </a:p>
        </p:txBody>
      </p:sp>
    </p:spTree>
    <p:extLst>
      <p:ext uri="{BB962C8B-B14F-4D97-AF65-F5344CB8AC3E}">
        <p14:creationId xmlns:p14="http://schemas.microsoft.com/office/powerpoint/2010/main" val="2840869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defRPr/>
            </a:pPr>
            <a:endParaRPr lang="en-US" sz="120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21</a:t>
            </a:fld>
            <a:endParaRPr lang="en-US" dirty="0"/>
          </a:p>
        </p:txBody>
      </p:sp>
    </p:spTree>
    <p:extLst>
      <p:ext uri="{BB962C8B-B14F-4D97-AF65-F5344CB8AC3E}">
        <p14:creationId xmlns:p14="http://schemas.microsoft.com/office/powerpoint/2010/main" val="129880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buFont typeface="Tahoma"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23</a:t>
            </a:fld>
            <a:endParaRPr lang="en-US" dirty="0"/>
          </a:p>
        </p:txBody>
      </p:sp>
    </p:spTree>
    <p:extLst>
      <p:ext uri="{BB962C8B-B14F-4D97-AF65-F5344CB8AC3E}">
        <p14:creationId xmlns:p14="http://schemas.microsoft.com/office/powerpoint/2010/main" val="2312293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dirty="0" smtClean="0"/>
          </a:p>
        </p:txBody>
      </p:sp>
      <p:sp>
        <p:nvSpPr>
          <p:cNvPr id="117764" name="Slide Number Placeholder 3"/>
          <p:cNvSpPr>
            <a:spLocks noGrp="1"/>
          </p:cNvSpPr>
          <p:nvPr>
            <p:ph type="sldNum" sz="quarter" idx="5"/>
          </p:nvPr>
        </p:nvSpPr>
        <p:spPr>
          <a:noFill/>
        </p:spPr>
        <p:txBody>
          <a:bodyPr/>
          <a:lstStyle/>
          <a:p>
            <a:fld id="{48C2B7B8-B2D5-4ECD-B425-B8CD974F2F7A}"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b="0" kern="1200" baseline="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27</a:t>
            </a:fld>
            <a:endParaRPr lang="en-US" dirty="0"/>
          </a:p>
        </p:txBody>
      </p:sp>
    </p:spTree>
    <p:extLst>
      <p:ext uri="{BB962C8B-B14F-4D97-AF65-F5344CB8AC3E}">
        <p14:creationId xmlns:p14="http://schemas.microsoft.com/office/powerpoint/2010/main" val="3582670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3</a:t>
            </a:fld>
            <a:endParaRPr lang="en-US" dirty="0"/>
          </a:p>
        </p:txBody>
      </p:sp>
    </p:spTree>
    <p:extLst>
      <p:ext uri="{BB962C8B-B14F-4D97-AF65-F5344CB8AC3E}">
        <p14:creationId xmlns:p14="http://schemas.microsoft.com/office/powerpoint/2010/main" val="2181963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200" dirty="0" smtClean="0"/>
          </a:p>
          <a:p>
            <a:pPr eaLnBrk="1" hangingPunct="1">
              <a:spcBef>
                <a:spcPct val="0"/>
              </a:spcBef>
            </a:pPr>
            <a:endParaRPr lang="en-US" sz="1200" b="0" dirty="0" smtClean="0">
              <a:latin typeface="+mn-lt"/>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F8116712-6F48-4261-A6D7-90FFAB1FD74F}" type="slidenum">
              <a:rPr lang="en-US" sz="1200" b="0" smtClean="0">
                <a:latin typeface="Arial" charset="0"/>
              </a:rPr>
              <a:pPr eaLnBrk="1" hangingPunct="1"/>
              <a:t>30</a:t>
            </a:fld>
            <a:endParaRPr lang="en-US" sz="1200" b="0"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ln/>
        </p:spPr>
        <p:txBody>
          <a:bodyPr/>
          <a:lstStyle/>
          <a:p>
            <a:pPr lvl="1" eaLnBrk="1" hangingPunct="1">
              <a:buNone/>
            </a:pPr>
            <a:endParaRPr lang="en-US" sz="2400" dirty="0" smtClean="0"/>
          </a:p>
          <a:p>
            <a:pPr marL="0" lvl="1">
              <a:spcBef>
                <a:spcPct val="0"/>
              </a:spcBef>
              <a:buClr>
                <a:schemeClr val="tx2"/>
              </a:buClr>
              <a:defRPr/>
            </a:pPr>
            <a:endParaRPr lang="en-US" dirty="0" smtClean="0"/>
          </a:p>
        </p:txBody>
      </p:sp>
      <p:sp>
        <p:nvSpPr>
          <p:cNvPr id="140292" name="Slide Number Placeholder 3"/>
          <p:cNvSpPr>
            <a:spLocks noGrp="1"/>
          </p:cNvSpPr>
          <p:nvPr>
            <p:ph type="sldNum" sz="quarter" idx="5"/>
          </p:nvPr>
        </p:nvSpPr>
        <p:spPr>
          <a:noFill/>
        </p:spPr>
        <p:txBody>
          <a:bodyPr/>
          <a:lstStyle/>
          <a:p>
            <a:fld id="{CE3CE49C-0AA3-4236-9D02-038E1D6A179C}"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lnSpc>
                <a:spcPct val="90000"/>
              </a:lnSpc>
            </a:pPr>
            <a:endParaRPr lang="en-US" dirty="0" smtClean="0"/>
          </a:p>
        </p:txBody>
      </p:sp>
      <p:sp>
        <p:nvSpPr>
          <p:cNvPr id="142340" name="Slide Number Placeholder 3"/>
          <p:cNvSpPr>
            <a:spLocks noGrp="1"/>
          </p:cNvSpPr>
          <p:nvPr>
            <p:ph type="sldNum" sz="quarter" idx="5"/>
          </p:nvPr>
        </p:nvSpPr>
        <p:spPr>
          <a:noFill/>
        </p:spPr>
        <p:txBody>
          <a:bodyPr/>
          <a:lstStyle/>
          <a:p>
            <a:fld id="{CDF0D7D4-4E28-4DEE-9865-A6A08A11E0ED}"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ln/>
        </p:spPr>
        <p:txBody>
          <a:bodyPr/>
          <a:lstStyle/>
          <a:p>
            <a:pPr marL="0" lvl="1" eaLnBrk="1" hangingPunct="1">
              <a:defRPr/>
            </a:pPr>
            <a:endParaRPr lang="en-US" dirty="0" smtClean="0"/>
          </a:p>
          <a:p>
            <a:pPr>
              <a:defRPr/>
            </a:pPr>
            <a:endParaRPr lang="en-US" dirty="0"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25F0D3-FDD1-47F7-B3D5-DD807F129196}" type="slidenum">
              <a:rPr lang="en-US" smtClean="0"/>
              <a:pPr eaLnBrk="1" hangingPunct="1"/>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7C436E-F9D0-490E-ACCE-308A4CFB0F25}" type="slidenum">
              <a:rPr lang="en-US" smtClean="0"/>
              <a:pPr eaLnBrk="1" hangingPunct="1"/>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35</a:t>
            </a:fld>
            <a:endParaRPr lang="en-US" dirty="0"/>
          </a:p>
        </p:txBody>
      </p:sp>
    </p:spTree>
    <p:extLst>
      <p:ext uri="{BB962C8B-B14F-4D97-AF65-F5344CB8AC3E}">
        <p14:creationId xmlns:p14="http://schemas.microsoft.com/office/powerpoint/2010/main" val="2389253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36</a:t>
            </a:fld>
            <a:endParaRPr lang="en-US" dirty="0"/>
          </a:p>
        </p:txBody>
      </p:sp>
    </p:spTree>
    <p:extLst>
      <p:ext uri="{BB962C8B-B14F-4D97-AF65-F5344CB8AC3E}">
        <p14:creationId xmlns:p14="http://schemas.microsoft.com/office/powerpoint/2010/main" val="3461297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37</a:t>
            </a:fld>
            <a:endParaRPr lang="en-US" dirty="0"/>
          </a:p>
        </p:txBody>
      </p:sp>
    </p:spTree>
    <p:extLst>
      <p:ext uri="{BB962C8B-B14F-4D97-AF65-F5344CB8AC3E}">
        <p14:creationId xmlns:p14="http://schemas.microsoft.com/office/powerpoint/2010/main" val="664003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38</a:t>
            </a:fld>
            <a:endParaRPr lang="en-US" dirty="0"/>
          </a:p>
        </p:txBody>
      </p:sp>
    </p:spTree>
    <p:extLst>
      <p:ext uri="{BB962C8B-B14F-4D97-AF65-F5344CB8AC3E}">
        <p14:creationId xmlns:p14="http://schemas.microsoft.com/office/powerpoint/2010/main" val="325308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39</a:t>
            </a:fld>
            <a:endParaRPr lang="en-US" dirty="0"/>
          </a:p>
        </p:txBody>
      </p:sp>
    </p:spTree>
    <p:extLst>
      <p:ext uri="{BB962C8B-B14F-4D97-AF65-F5344CB8AC3E}">
        <p14:creationId xmlns:p14="http://schemas.microsoft.com/office/powerpoint/2010/main" val="108969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a:t>
            </a:fld>
            <a:endParaRPr lang="en-US" dirty="0"/>
          </a:p>
        </p:txBody>
      </p:sp>
    </p:spTree>
    <p:extLst>
      <p:ext uri="{BB962C8B-B14F-4D97-AF65-F5344CB8AC3E}">
        <p14:creationId xmlns:p14="http://schemas.microsoft.com/office/powerpoint/2010/main" val="3124453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40</a:t>
            </a:fld>
            <a:endParaRPr lang="en-US" dirty="0"/>
          </a:p>
        </p:txBody>
      </p:sp>
    </p:spTree>
    <p:extLst>
      <p:ext uri="{BB962C8B-B14F-4D97-AF65-F5344CB8AC3E}">
        <p14:creationId xmlns:p14="http://schemas.microsoft.com/office/powerpoint/2010/main" val="3858952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41</a:t>
            </a:fld>
            <a:endParaRPr lang="en-US" dirty="0"/>
          </a:p>
        </p:txBody>
      </p:sp>
    </p:spTree>
    <p:extLst>
      <p:ext uri="{BB962C8B-B14F-4D97-AF65-F5344CB8AC3E}">
        <p14:creationId xmlns:p14="http://schemas.microsoft.com/office/powerpoint/2010/main" val="2053248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a:noFill/>
        </p:spPr>
        <p:txBody>
          <a:bodyPr/>
          <a:lstStyle/>
          <a:p>
            <a:fld id="{2B33A936-ED9C-4DAB-BEC1-4AD5DD4A085C}"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sz="1000" dirty="0" smtClean="0"/>
          </a:p>
        </p:txBody>
      </p:sp>
      <p:sp>
        <p:nvSpPr>
          <p:cNvPr id="172036" name="Slide Number Placeholder 3"/>
          <p:cNvSpPr>
            <a:spLocks noGrp="1"/>
          </p:cNvSpPr>
          <p:nvPr>
            <p:ph type="sldNum" sz="quarter" idx="5"/>
          </p:nvPr>
        </p:nvSpPr>
        <p:spPr>
          <a:noFill/>
        </p:spPr>
        <p:txBody>
          <a:bodyPr/>
          <a:lstStyle/>
          <a:p>
            <a:fld id="{6D47CC7C-C312-4A7B-9107-A0E2E5F8A617}" type="slidenum">
              <a:rPr lang="en-US" smtClean="0"/>
              <a:pPr/>
              <a:t>43</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44</a:t>
            </a:fld>
            <a:endParaRPr lang="en-US" dirty="0"/>
          </a:p>
        </p:txBody>
      </p:sp>
    </p:spTree>
    <p:extLst>
      <p:ext uri="{BB962C8B-B14F-4D97-AF65-F5344CB8AC3E}">
        <p14:creationId xmlns:p14="http://schemas.microsoft.com/office/powerpoint/2010/main" val="2527832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45</a:t>
            </a:fld>
            <a:endParaRPr lang="en-US" dirty="0"/>
          </a:p>
        </p:txBody>
      </p:sp>
    </p:spTree>
    <p:extLst>
      <p:ext uri="{BB962C8B-B14F-4D97-AF65-F5344CB8AC3E}">
        <p14:creationId xmlns:p14="http://schemas.microsoft.com/office/powerpoint/2010/main" val="1108900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46</a:t>
            </a:fld>
            <a:endParaRPr lang="en-US" dirty="0"/>
          </a:p>
        </p:txBody>
      </p:sp>
    </p:spTree>
    <p:extLst>
      <p:ext uri="{BB962C8B-B14F-4D97-AF65-F5344CB8AC3E}">
        <p14:creationId xmlns:p14="http://schemas.microsoft.com/office/powerpoint/2010/main" val="2493712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47</a:t>
            </a:fld>
            <a:endParaRPr lang="en-US" dirty="0"/>
          </a:p>
        </p:txBody>
      </p:sp>
    </p:spTree>
    <p:extLst>
      <p:ext uri="{BB962C8B-B14F-4D97-AF65-F5344CB8AC3E}">
        <p14:creationId xmlns:p14="http://schemas.microsoft.com/office/powerpoint/2010/main" val="3382459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48</a:t>
            </a:fld>
            <a:endParaRPr lang="en-US" dirty="0"/>
          </a:p>
        </p:txBody>
      </p:sp>
    </p:spTree>
    <p:extLst>
      <p:ext uri="{BB962C8B-B14F-4D97-AF65-F5344CB8AC3E}">
        <p14:creationId xmlns:p14="http://schemas.microsoft.com/office/powerpoint/2010/main" val="1003776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49</a:t>
            </a:fld>
            <a:endParaRPr lang="en-US" dirty="0"/>
          </a:p>
        </p:txBody>
      </p:sp>
    </p:spTree>
    <p:extLst>
      <p:ext uri="{BB962C8B-B14F-4D97-AF65-F5344CB8AC3E}">
        <p14:creationId xmlns:p14="http://schemas.microsoft.com/office/powerpoint/2010/main" val="3614464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5</a:t>
            </a:fld>
            <a:endParaRPr lang="en-US" dirty="0"/>
          </a:p>
        </p:txBody>
      </p:sp>
    </p:spTree>
    <p:extLst>
      <p:ext uri="{BB962C8B-B14F-4D97-AF65-F5344CB8AC3E}">
        <p14:creationId xmlns:p14="http://schemas.microsoft.com/office/powerpoint/2010/main" val="623409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i="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50</a:t>
            </a:fld>
            <a:endParaRPr lang="en-US" dirty="0"/>
          </a:p>
        </p:txBody>
      </p:sp>
    </p:spTree>
    <p:extLst>
      <p:ext uri="{BB962C8B-B14F-4D97-AF65-F5344CB8AC3E}">
        <p14:creationId xmlns:p14="http://schemas.microsoft.com/office/powerpoint/2010/main" val="898588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sz="1200" b="1"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51</a:t>
            </a:fld>
            <a:endParaRPr lang="en-US" dirty="0"/>
          </a:p>
        </p:txBody>
      </p:sp>
    </p:spTree>
    <p:extLst>
      <p:ext uri="{BB962C8B-B14F-4D97-AF65-F5344CB8AC3E}">
        <p14:creationId xmlns:p14="http://schemas.microsoft.com/office/powerpoint/2010/main" val="3771647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52</a:t>
            </a:fld>
            <a:endParaRPr lang="en-US" dirty="0"/>
          </a:p>
        </p:txBody>
      </p:sp>
    </p:spTree>
    <p:extLst>
      <p:ext uri="{BB962C8B-B14F-4D97-AF65-F5344CB8AC3E}">
        <p14:creationId xmlns:p14="http://schemas.microsoft.com/office/powerpoint/2010/main" val="3577526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53</a:t>
            </a:fld>
            <a:endParaRPr lang="en-US" dirty="0"/>
          </a:p>
        </p:txBody>
      </p:sp>
    </p:spTree>
    <p:extLst>
      <p:ext uri="{BB962C8B-B14F-4D97-AF65-F5344CB8AC3E}">
        <p14:creationId xmlns:p14="http://schemas.microsoft.com/office/powerpoint/2010/main" val="2623697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54</a:t>
            </a:fld>
            <a:endParaRPr lang="en-US" dirty="0"/>
          </a:p>
        </p:txBody>
      </p:sp>
    </p:spTree>
    <p:extLst>
      <p:ext uri="{BB962C8B-B14F-4D97-AF65-F5344CB8AC3E}">
        <p14:creationId xmlns:p14="http://schemas.microsoft.com/office/powerpoint/2010/main" val="1367166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t>
            </a:r>
          </a:p>
          <a:p>
            <a:pPr>
              <a:buFontTx/>
              <a:buNone/>
            </a:pP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55</a:t>
            </a:fld>
            <a:endParaRPr lang="en-US" dirty="0"/>
          </a:p>
        </p:txBody>
      </p:sp>
    </p:spTree>
    <p:extLst>
      <p:ext uri="{BB962C8B-B14F-4D97-AF65-F5344CB8AC3E}">
        <p14:creationId xmlns:p14="http://schemas.microsoft.com/office/powerpoint/2010/main" val="2234430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56</a:t>
            </a:fld>
            <a:endParaRPr lang="en-US" dirty="0"/>
          </a:p>
        </p:txBody>
      </p:sp>
    </p:spTree>
    <p:extLst>
      <p:ext uri="{BB962C8B-B14F-4D97-AF65-F5344CB8AC3E}">
        <p14:creationId xmlns:p14="http://schemas.microsoft.com/office/powerpoint/2010/main" val="16250891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200" kern="1200" dirty="0" smtClean="0">
              <a:solidFill>
                <a:schemeClr val="tx1"/>
              </a:solidFill>
              <a:effectLst/>
              <a:latin typeface="Arial" pitchFamily="34" charset="0"/>
              <a:ea typeface="+mn-ea"/>
              <a:cs typeface="+mn-cs"/>
            </a:endParaRPr>
          </a:p>
          <a:p>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57</a:t>
            </a:fld>
            <a:endParaRPr lang="en-US" dirty="0"/>
          </a:p>
        </p:txBody>
      </p:sp>
    </p:spTree>
    <p:extLst>
      <p:ext uri="{BB962C8B-B14F-4D97-AF65-F5344CB8AC3E}">
        <p14:creationId xmlns:p14="http://schemas.microsoft.com/office/powerpoint/2010/main" val="3739937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200" b="1" u="none" baseline="0" dirty="0" smtClean="0">
              <a:solidFill>
                <a:srgbClr val="BA2632"/>
              </a:solidFill>
            </a:endParaRPr>
          </a:p>
        </p:txBody>
      </p:sp>
      <p:sp>
        <p:nvSpPr>
          <p:cNvPr id="136196" name="Slide Number Placeholder 3"/>
          <p:cNvSpPr>
            <a:spLocks noGrp="1"/>
          </p:cNvSpPr>
          <p:nvPr>
            <p:ph type="sldNum" sz="quarter" idx="5"/>
          </p:nvPr>
        </p:nvSpPr>
        <p:spPr>
          <a:noFill/>
        </p:spPr>
        <p:txBody>
          <a:bodyPr/>
          <a:lstStyle/>
          <a:p>
            <a:fld id="{A058398A-6BA2-4BF4-82CC-D0A1675D3F37}" type="slidenum">
              <a:rPr lang="en-US" smtClean="0"/>
              <a:pPr/>
              <a:t>58</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a:t>
            </a:fld>
            <a:endParaRPr lang="en-US" dirty="0"/>
          </a:p>
        </p:txBody>
      </p:sp>
    </p:spTree>
    <p:extLst>
      <p:ext uri="{BB962C8B-B14F-4D97-AF65-F5344CB8AC3E}">
        <p14:creationId xmlns:p14="http://schemas.microsoft.com/office/powerpoint/2010/main" val="22945809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60</a:t>
            </a:fld>
            <a:endParaRPr lang="en-US" dirty="0"/>
          </a:p>
        </p:txBody>
      </p:sp>
    </p:spTree>
    <p:extLst>
      <p:ext uri="{BB962C8B-B14F-4D97-AF65-F5344CB8AC3E}">
        <p14:creationId xmlns:p14="http://schemas.microsoft.com/office/powerpoint/2010/main" val="2683234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61</a:t>
            </a:fld>
            <a:endParaRPr lang="en-US" dirty="0"/>
          </a:p>
        </p:txBody>
      </p:sp>
    </p:spTree>
    <p:extLst>
      <p:ext uri="{BB962C8B-B14F-4D97-AF65-F5344CB8AC3E}">
        <p14:creationId xmlns:p14="http://schemas.microsoft.com/office/powerpoint/2010/main" val="26832346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62</a:t>
            </a:fld>
            <a:endParaRPr lang="en-US" dirty="0"/>
          </a:p>
        </p:txBody>
      </p:sp>
    </p:spTree>
    <p:extLst>
      <p:ext uri="{BB962C8B-B14F-4D97-AF65-F5344CB8AC3E}">
        <p14:creationId xmlns:p14="http://schemas.microsoft.com/office/powerpoint/2010/main" val="2389253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63</a:t>
            </a:fld>
            <a:endParaRPr lang="en-US" dirty="0"/>
          </a:p>
        </p:txBody>
      </p:sp>
    </p:spTree>
    <p:extLst>
      <p:ext uri="{BB962C8B-B14F-4D97-AF65-F5344CB8AC3E}">
        <p14:creationId xmlns:p14="http://schemas.microsoft.com/office/powerpoint/2010/main" val="10366437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64</a:t>
            </a:fld>
            <a:endParaRPr lang="en-US" dirty="0"/>
          </a:p>
        </p:txBody>
      </p:sp>
    </p:spTree>
    <p:extLst>
      <p:ext uri="{BB962C8B-B14F-4D97-AF65-F5344CB8AC3E}">
        <p14:creationId xmlns:p14="http://schemas.microsoft.com/office/powerpoint/2010/main" val="23892531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65</a:t>
            </a:fld>
            <a:endParaRPr lang="en-US" dirty="0"/>
          </a:p>
        </p:txBody>
      </p:sp>
    </p:spTree>
    <p:extLst>
      <p:ext uri="{BB962C8B-B14F-4D97-AF65-F5344CB8AC3E}">
        <p14:creationId xmlns:p14="http://schemas.microsoft.com/office/powerpoint/2010/main" val="33455458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endParaRPr lang="en-US" sz="120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66</a:t>
            </a:fld>
            <a:endParaRPr lang="en-US" dirty="0"/>
          </a:p>
        </p:txBody>
      </p:sp>
    </p:spTree>
    <p:extLst>
      <p:ext uri="{BB962C8B-B14F-4D97-AF65-F5344CB8AC3E}">
        <p14:creationId xmlns:p14="http://schemas.microsoft.com/office/powerpoint/2010/main" val="36025670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sz="1100" dirty="0">
              <a:latin typeface="+mj-lt"/>
            </a:endParaRPr>
          </a:p>
        </p:txBody>
      </p:sp>
      <p:sp>
        <p:nvSpPr>
          <p:cNvPr id="177156" name="Slide Number Placeholder 3"/>
          <p:cNvSpPr>
            <a:spLocks noGrp="1"/>
          </p:cNvSpPr>
          <p:nvPr>
            <p:ph type="sldNum" sz="quarter" idx="5"/>
          </p:nvPr>
        </p:nvSpPr>
        <p:spPr>
          <a:noFill/>
        </p:spPr>
        <p:txBody>
          <a:bodyPr/>
          <a:lstStyle/>
          <a:p>
            <a:fld id="{3CDB575D-C577-4E55-942F-331C060B1212}" type="slidenum">
              <a:rPr lang="en-US" smtClean="0"/>
              <a:pPr/>
              <a:t>67</a:t>
            </a:fld>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68</a:t>
            </a:fld>
            <a:endParaRPr lang="en-US" dirty="0"/>
          </a:p>
        </p:txBody>
      </p:sp>
    </p:spTree>
    <p:extLst>
      <p:ext uri="{BB962C8B-B14F-4D97-AF65-F5344CB8AC3E}">
        <p14:creationId xmlns:p14="http://schemas.microsoft.com/office/powerpoint/2010/main" val="26294157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 </a:t>
            </a:r>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69</a:t>
            </a:fld>
            <a:endParaRPr lang="en-US" dirty="0"/>
          </a:p>
        </p:txBody>
      </p:sp>
    </p:spTree>
    <p:extLst>
      <p:ext uri="{BB962C8B-B14F-4D97-AF65-F5344CB8AC3E}">
        <p14:creationId xmlns:p14="http://schemas.microsoft.com/office/powerpoint/2010/main" val="317788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a:t>
            </a:fld>
            <a:endParaRPr lang="en-US" dirty="0"/>
          </a:p>
        </p:txBody>
      </p:sp>
    </p:spTree>
    <p:extLst>
      <p:ext uri="{BB962C8B-B14F-4D97-AF65-F5344CB8AC3E}">
        <p14:creationId xmlns:p14="http://schemas.microsoft.com/office/powerpoint/2010/main" val="8296832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70</a:t>
            </a:fld>
            <a:endParaRPr lang="en-US" dirty="0"/>
          </a:p>
        </p:txBody>
      </p:sp>
    </p:spTree>
    <p:extLst>
      <p:ext uri="{BB962C8B-B14F-4D97-AF65-F5344CB8AC3E}">
        <p14:creationId xmlns:p14="http://schemas.microsoft.com/office/powerpoint/2010/main" val="26160069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71</a:t>
            </a:fld>
            <a:endParaRPr lang="en-US" dirty="0"/>
          </a:p>
        </p:txBody>
      </p:sp>
    </p:spTree>
    <p:extLst>
      <p:ext uri="{BB962C8B-B14F-4D97-AF65-F5344CB8AC3E}">
        <p14:creationId xmlns:p14="http://schemas.microsoft.com/office/powerpoint/2010/main" val="19009017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72</a:t>
            </a:fld>
            <a:endParaRPr lang="en-US" dirty="0"/>
          </a:p>
        </p:txBody>
      </p:sp>
    </p:spTree>
    <p:extLst>
      <p:ext uri="{BB962C8B-B14F-4D97-AF65-F5344CB8AC3E}">
        <p14:creationId xmlns:p14="http://schemas.microsoft.com/office/powerpoint/2010/main" val="257223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sz="1000" b="1" kern="1200" dirty="0" smtClean="0">
              <a:solidFill>
                <a:schemeClr val="tx1"/>
              </a:solidFill>
              <a:latin typeface="Arial" pitchFamily="34" charset="0"/>
              <a:ea typeface="+mn-ea"/>
              <a:cs typeface="+mn-cs"/>
            </a:endParaRPr>
          </a:p>
          <a:p>
            <a:pPr marL="0" indent="0">
              <a:buFont typeface="Arial" pitchFamily="34" charset="0"/>
              <a:buNone/>
              <a:defRPr/>
            </a:pPr>
            <a:endParaRPr lang="en-US" sz="1000" kern="1200" dirty="0" smtClean="0">
              <a:solidFill>
                <a:schemeClr val="tx1"/>
              </a:solidFill>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eaLnBrk="1" hangingPunct="1">
              <a:lnSpc>
                <a:spcPct val="90000"/>
              </a:lnSpc>
              <a:spcBef>
                <a:spcPct val="0"/>
              </a:spcBef>
              <a:spcAft>
                <a:spcPts val="600"/>
              </a:spcAft>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74</a:t>
            </a:fld>
            <a:endParaRPr lang="en-US" dirty="0"/>
          </a:p>
        </p:txBody>
      </p:sp>
    </p:spTree>
    <p:extLst>
      <p:ext uri="{BB962C8B-B14F-4D97-AF65-F5344CB8AC3E}">
        <p14:creationId xmlns:p14="http://schemas.microsoft.com/office/powerpoint/2010/main" val="27417740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75</a:t>
            </a:fld>
            <a:endParaRPr lang="en-US" dirty="0"/>
          </a:p>
        </p:txBody>
      </p:sp>
    </p:spTree>
    <p:extLst>
      <p:ext uri="{BB962C8B-B14F-4D97-AF65-F5344CB8AC3E}">
        <p14:creationId xmlns:p14="http://schemas.microsoft.com/office/powerpoint/2010/main" val="3049878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76</a:t>
            </a:fld>
            <a:endParaRPr lang="en-US" dirty="0"/>
          </a:p>
        </p:txBody>
      </p:sp>
    </p:spTree>
    <p:extLst>
      <p:ext uri="{BB962C8B-B14F-4D97-AF65-F5344CB8AC3E}">
        <p14:creationId xmlns:p14="http://schemas.microsoft.com/office/powerpoint/2010/main" val="33074894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7663" eaLnBrk="1" hangingPunct="1">
              <a:spcBef>
                <a:spcPts val="600"/>
              </a:spcBef>
              <a:spcAft>
                <a:spcPts val="600"/>
              </a:spcAft>
            </a:pPr>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77</a:t>
            </a:fld>
            <a:endParaRPr lang="en-US" dirty="0"/>
          </a:p>
        </p:txBody>
      </p:sp>
    </p:spTree>
    <p:extLst>
      <p:ext uri="{BB962C8B-B14F-4D97-AF65-F5344CB8AC3E}">
        <p14:creationId xmlns:p14="http://schemas.microsoft.com/office/powerpoint/2010/main" val="11643426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78</a:t>
            </a:fld>
            <a:endParaRPr lang="en-US" dirty="0"/>
          </a:p>
        </p:txBody>
      </p:sp>
    </p:spTree>
    <p:extLst>
      <p:ext uri="{BB962C8B-B14F-4D97-AF65-F5344CB8AC3E}">
        <p14:creationId xmlns:p14="http://schemas.microsoft.com/office/powerpoint/2010/main" val="29099730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buFont typeface="Arial" pitchFamily="34" charset="0"/>
              <a:buNone/>
              <a:defRPr/>
            </a:pPr>
            <a:endParaRPr lang="en-US" dirty="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66A17062-2E18-4711-A4A9-7F74620C8084}" type="slidenum">
              <a:rPr lang="en-US" sz="1200" b="0" smtClean="0">
                <a:latin typeface="Arial" charset="0"/>
              </a:rPr>
              <a:pPr eaLnBrk="1" hangingPunct="1"/>
              <a:t>79</a:t>
            </a:fld>
            <a:endParaRPr lang="en-US" sz="1200" b="0"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8</a:t>
            </a:fld>
            <a:endParaRPr lang="en-US" dirty="0"/>
          </a:p>
        </p:txBody>
      </p:sp>
    </p:spTree>
    <p:extLst>
      <p:ext uri="{BB962C8B-B14F-4D97-AF65-F5344CB8AC3E}">
        <p14:creationId xmlns:p14="http://schemas.microsoft.com/office/powerpoint/2010/main" val="10029290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auto" latinLnBrk="0" hangingPunct="1"/>
            <a:endParaRPr lang="en-US" sz="1200" b="1" i="0" u="none" strike="noStrike" kern="1200" baseline="0" dirty="0" smtClean="0">
              <a:solidFill>
                <a:schemeClr val="tx1"/>
              </a:solidFill>
              <a:effectLst/>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81</a:t>
            </a:fld>
            <a:endParaRPr lang="en-US" dirty="0"/>
          </a:p>
        </p:txBody>
      </p:sp>
    </p:spTree>
    <p:extLst>
      <p:ext uri="{BB962C8B-B14F-4D97-AF65-F5344CB8AC3E}">
        <p14:creationId xmlns:p14="http://schemas.microsoft.com/office/powerpoint/2010/main" val="24531448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82</a:t>
            </a:fld>
            <a:endParaRPr lang="en-US" dirty="0"/>
          </a:p>
        </p:txBody>
      </p:sp>
    </p:spTree>
    <p:extLst>
      <p:ext uri="{BB962C8B-B14F-4D97-AF65-F5344CB8AC3E}">
        <p14:creationId xmlns:p14="http://schemas.microsoft.com/office/powerpoint/2010/main" val="26263785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83</a:t>
            </a:fld>
            <a:endParaRPr lang="en-US" dirty="0"/>
          </a:p>
        </p:txBody>
      </p:sp>
    </p:spTree>
    <p:extLst>
      <p:ext uri="{BB962C8B-B14F-4D97-AF65-F5344CB8AC3E}">
        <p14:creationId xmlns:p14="http://schemas.microsoft.com/office/powerpoint/2010/main" val="28152644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dirty="0" smtClean="0"/>
          </a:p>
          <a:p>
            <a:r>
              <a:rPr lang="en-US" dirty="0" smtClean="0"/>
              <a:t> </a:t>
            </a:r>
          </a:p>
          <a:p>
            <a:endParaRPr lang="en-US" dirty="0"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BC6E76-F255-491F-8C5E-C2E31EF80DDA}" type="slidenum">
              <a:rPr lang="en-US" smtClean="0"/>
              <a:pPr eaLnBrk="1" hangingPunct="1"/>
              <a:t>84</a:t>
            </a:fld>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85</a:t>
            </a:fld>
            <a:endParaRPr lang="en-US" dirty="0"/>
          </a:p>
        </p:txBody>
      </p:sp>
    </p:spTree>
    <p:extLst>
      <p:ext uri="{BB962C8B-B14F-4D97-AF65-F5344CB8AC3E}">
        <p14:creationId xmlns:p14="http://schemas.microsoft.com/office/powerpoint/2010/main" val="407673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9</a:t>
            </a:fld>
            <a:endParaRPr lang="en-US" dirty="0"/>
          </a:p>
        </p:txBody>
      </p:sp>
    </p:spTree>
    <p:extLst>
      <p:ext uri="{BB962C8B-B14F-4D97-AF65-F5344CB8AC3E}">
        <p14:creationId xmlns:p14="http://schemas.microsoft.com/office/powerpoint/2010/main" val="219719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AB2520B5-80A8-4B55-AC17-45A579CA439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2587C7-B968-4D15-ACCD-64CFC0556C3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27C1A1-4C43-4953-9A18-A48F0D3A212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B89DCD-E54E-4198-B998-8822C8D55F3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953793FF-B7EA-4F87-88BD-9C5D2F22EA7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7C7DDE6E-EB25-47E3-B580-C0B5B837439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EE1028-F88F-4B9B-8341-B3825F01CC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4E77C61-9239-4F65-AE83-9800DD3445F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50D109E-0E3D-4E85-889B-C853EAFDCA5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8A03DBC-469B-49AF-967D-63F2F845356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25FDD-06E9-4F60-873B-99496539F7C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7D9E10-4670-49A1-AF3B-05A6C2B97E9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D40459D-54ED-4F3A-8BFD-3494B41BD8B0}" type="slidenum">
              <a:rPr lang="en-US"/>
              <a:pPr>
                <a:defRPr/>
              </a:pPr>
              <a:t>‹#›</a:t>
            </a:fld>
            <a:endParaRPr lang="en-US" dirty="0"/>
          </a:p>
        </p:txBody>
      </p:sp>
      <p:sp>
        <p:nvSpPr>
          <p:cNvPr id="1039" name="Line 15"/>
          <p:cNvSpPr>
            <a:spLocks noChangeShapeType="1"/>
          </p:cNvSpPr>
          <p:nvPr/>
        </p:nvSpPr>
        <p:spPr bwMode="auto">
          <a:xfrm>
            <a:off x="0" y="1752600"/>
            <a:ext cx="9144000" cy="0"/>
          </a:xfrm>
          <a:prstGeom prst="line">
            <a:avLst/>
          </a:prstGeom>
          <a:noFill/>
          <a:ln w="50800">
            <a:solidFill>
              <a:schemeClr val="tx1"/>
            </a:solidFill>
            <a:round/>
            <a:headEnd/>
            <a:tailEnd/>
          </a:ln>
          <a:effectLst/>
        </p:spPr>
        <p:txBody>
          <a:bodyPr/>
          <a:lstStyle/>
          <a:p>
            <a:pPr>
              <a:defRPr/>
            </a:pPr>
            <a:endParaRPr lang="en-US" dirty="0">
              <a:latin typeface="Arial" pitchFamily="34" charset="0"/>
            </a:endParaRPr>
          </a:p>
        </p:txBody>
      </p:sp>
      <p:sp>
        <p:nvSpPr>
          <p:cNvPr id="1096" name="Text Box 72"/>
          <p:cNvSpPr txBox="1">
            <a:spLocks noChangeArrowheads="1"/>
          </p:cNvSpPr>
          <p:nvPr/>
        </p:nvSpPr>
        <p:spPr bwMode="auto">
          <a:xfrm>
            <a:off x="1219200" y="2743200"/>
            <a:ext cx="6248400" cy="366713"/>
          </a:xfrm>
          <a:prstGeom prst="rect">
            <a:avLst/>
          </a:prstGeom>
          <a:noFill/>
          <a:ln w="9525">
            <a:noFill/>
            <a:miter lim="800000"/>
            <a:headEnd/>
            <a:tailEnd/>
          </a:ln>
          <a:effectLst/>
        </p:spPr>
        <p:txBody>
          <a:bodyPr>
            <a:spAutoFit/>
          </a:bodyPr>
          <a:lstStyle/>
          <a:p>
            <a:pPr>
              <a:spcBef>
                <a:spcPct val="50000"/>
              </a:spcBef>
              <a:defRPr/>
            </a:pPr>
            <a:endParaRPr lang="en-US" dirty="0">
              <a:latin typeface="Arial" pitchFamily="34" charset="0"/>
            </a:endParaRPr>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11"/>
          <p:cNvSpPr/>
          <p:nvPr/>
        </p:nvSpPr>
        <p:spPr>
          <a:xfrm>
            <a:off x="0" y="0"/>
            <a:ext cx="9144000" cy="1752600"/>
          </a:xfrm>
          <a:prstGeom prst="rect">
            <a:avLst/>
          </a:prstGeom>
          <a:solidFill>
            <a:srgbClr val="DF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p:cNvPicPr>
            <a:picLocks noChangeAspect="1" noChangeArrowheads="1"/>
          </p:cNvPicPr>
          <p:nvPr/>
        </p:nvPicPr>
        <p:blipFill>
          <a:blip r:embed="rId14" cstate="print"/>
          <a:srcRect/>
          <a:stretch>
            <a:fillRect/>
          </a:stretch>
        </p:blipFill>
        <p:spPr bwMode="auto">
          <a:xfrm>
            <a:off x="6780899" y="1"/>
            <a:ext cx="2363101" cy="17525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assessments.com/ePA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urveymonkey.com/s/FYF3MZ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lassessments.com/CBTTraining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lassessments.com/EOCStudentCommentFor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hyperlink" Target="http://www.pearsonaccess.com/f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flassessments.com/SpringEOC"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flassessments.com/ePAT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pearsonaccess.com/SpringEOC"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Florida@support.pearson.com"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mailto:RAvila@dadeschools.net" TargetMode="External"/><Relationship Id="rId5" Type="http://schemas.openxmlformats.org/officeDocument/2006/relationships/hyperlink" Target="mailto:JPerez@dadeschools.net" TargetMode="External"/><Relationship Id="rId4" Type="http://schemas.openxmlformats.org/officeDocument/2006/relationships/hyperlink" Target="mailto:mugando@dadeschools.net"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2362200"/>
            <a:ext cx="8686800" cy="2003425"/>
          </a:xfrm>
        </p:spPr>
        <p:txBody>
          <a:bodyPr/>
          <a:lstStyle/>
          <a:p>
            <a:pPr algn="ctr" eaLnBrk="1" hangingPunct="1">
              <a:lnSpc>
                <a:spcPct val="115000"/>
              </a:lnSpc>
            </a:pPr>
            <a:r>
              <a:rPr lang="en-US" sz="3600" b="1" dirty="0" smtClean="0"/>
              <a:t>Fall 2013</a:t>
            </a:r>
            <a:br>
              <a:rPr lang="en-US" sz="3600" b="1" dirty="0" smtClean="0"/>
            </a:br>
            <a:r>
              <a:rPr lang="en-US" sz="3600" b="1" dirty="0" smtClean="0"/>
              <a:t>End-of-Course Assessments</a:t>
            </a:r>
            <a:br>
              <a:rPr lang="en-US" sz="3600" b="1" dirty="0" smtClean="0"/>
            </a:br>
            <a:r>
              <a:rPr lang="en-US" sz="3600" b="1" dirty="0" smtClean="0"/>
              <a:t>Training Materials</a:t>
            </a:r>
            <a:br>
              <a:rPr lang="en-US" sz="3600" b="1" dirty="0" smtClean="0"/>
            </a:br>
            <a:r>
              <a:rPr lang="en-US" sz="3600" b="1" dirty="0" smtClean="0"/>
              <a:t>for </a:t>
            </a:r>
            <a:r>
              <a:rPr lang="en-US" sz="3600" b="1" dirty="0" smtClean="0">
                <a:solidFill>
                  <a:srgbClr val="C00000"/>
                </a:solidFill>
              </a:rPr>
              <a:t>School Assessment Coordinators</a:t>
            </a:r>
            <a:r>
              <a:rPr lang="en-US" sz="3600" dirty="0" smtClean="0"/>
              <a:t/>
            </a:r>
            <a:br>
              <a:rPr lang="en-US" sz="3600" dirty="0" smtClean="0"/>
            </a:br>
            <a:endParaRPr lang="en-US" sz="3200" dirty="0" smtClean="0"/>
          </a:p>
        </p:txBody>
      </p:sp>
      <p:sp>
        <p:nvSpPr>
          <p:cNvPr id="5123" name="Rectangle 3"/>
          <p:cNvSpPr>
            <a:spLocks noGrp="1" noChangeArrowheads="1"/>
          </p:cNvSpPr>
          <p:nvPr>
            <p:ph type="subTitle" idx="1"/>
          </p:nvPr>
        </p:nvSpPr>
        <p:spPr>
          <a:xfrm>
            <a:off x="609600" y="4495800"/>
            <a:ext cx="8001000" cy="2057400"/>
          </a:xfrm>
          <a:noFill/>
        </p:spPr>
        <p:txBody>
          <a:bodyPr/>
          <a:lstStyle/>
          <a:p>
            <a:r>
              <a:rPr lang="en-US" dirty="0" smtClean="0"/>
              <a:t>Algebra 1</a:t>
            </a:r>
          </a:p>
          <a:p>
            <a:r>
              <a:rPr lang="en-US" dirty="0" smtClean="0"/>
              <a:t>Biology 1</a:t>
            </a:r>
          </a:p>
          <a:p>
            <a:r>
              <a:rPr lang="en-US" dirty="0" smtClean="0"/>
              <a:t>Geometry</a:t>
            </a:r>
          </a:p>
          <a:p>
            <a:r>
              <a:rPr lang="en-US" dirty="0" smtClean="0"/>
              <a:t>U.S. History</a:t>
            </a:r>
          </a:p>
        </p:txBody>
      </p:sp>
      <p:sp>
        <p:nvSpPr>
          <p:cNvPr id="5124" name="Slide Number Placeholder 5"/>
          <p:cNvSpPr>
            <a:spLocks noGrp="1"/>
          </p:cNvSpPr>
          <p:nvPr>
            <p:ph type="sldNum" sz="quarter" idx="12"/>
          </p:nvPr>
        </p:nvSpPr>
        <p:spPr>
          <a:noFill/>
        </p:spPr>
        <p:txBody>
          <a:bodyPr/>
          <a:lstStyle/>
          <a:p>
            <a:fld id="{17FF1ECC-D9CE-42DD-ABC8-9A50128A0DD3}" type="slidenum">
              <a:rPr lang="en-US" smtClean="0">
                <a:latin typeface="Arial" charset="0"/>
              </a:rPr>
              <a:pPr/>
              <a:t>1</a:t>
            </a:fld>
            <a:endParaRPr lang="en-US" dirty="0" smtClean="0">
              <a:latin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2011955" y="152400"/>
            <a:ext cx="2712445" cy="14478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228600" y="304800"/>
            <a:ext cx="6829425" cy="1257300"/>
          </a:xfrm>
        </p:spPr>
        <p:txBody>
          <a:bodyPr/>
          <a:lstStyle/>
          <a:p>
            <a:pPr eaLnBrk="1" hangingPunct="1"/>
            <a:r>
              <a:rPr lang="en-US" dirty="0" smtClean="0"/>
              <a:t>Glossary of Terms</a:t>
            </a:r>
          </a:p>
        </p:txBody>
      </p:sp>
      <p:sp>
        <p:nvSpPr>
          <p:cNvPr id="14339" name="Content Placeholder 2"/>
          <p:cNvSpPr>
            <a:spLocks noGrp="1"/>
          </p:cNvSpPr>
          <p:nvPr>
            <p:ph idx="1"/>
          </p:nvPr>
        </p:nvSpPr>
        <p:spPr>
          <a:xfrm>
            <a:off x="457200" y="1905000"/>
            <a:ext cx="8458200" cy="3962400"/>
          </a:xfrm>
        </p:spPr>
        <p:txBody>
          <a:bodyPr/>
          <a:lstStyle/>
          <a:p>
            <a:pPr eaLnBrk="1" hangingPunct="1">
              <a:buFontTx/>
              <a:buNone/>
            </a:pPr>
            <a:r>
              <a:rPr lang="en-US" sz="2800" b="1" dirty="0" smtClean="0"/>
              <a:t>ePAT</a:t>
            </a:r>
            <a:r>
              <a:rPr lang="en-US" sz="2200" b="1" dirty="0" smtClean="0"/>
              <a:t> </a:t>
            </a:r>
            <a:r>
              <a:rPr lang="en-US" sz="2200" dirty="0" smtClean="0"/>
              <a:t>(</a:t>
            </a:r>
            <a:r>
              <a:rPr lang="en-US" sz="2200" b="1" dirty="0" smtClean="0">
                <a:cs typeface="Tahoma" pitchFamily="34" charset="0"/>
              </a:rPr>
              <a:t>E</a:t>
            </a:r>
            <a:r>
              <a:rPr lang="en-US" sz="2200" dirty="0" smtClean="0">
                <a:cs typeface="Tahoma" pitchFamily="34" charset="0"/>
              </a:rPr>
              <a:t>lectronic </a:t>
            </a:r>
            <a:r>
              <a:rPr lang="en-US" sz="2200" b="1" dirty="0" smtClean="0">
                <a:cs typeface="Tahoma" pitchFamily="34" charset="0"/>
              </a:rPr>
              <a:t>P</a:t>
            </a:r>
            <a:r>
              <a:rPr lang="en-US" sz="2200" dirty="0" smtClean="0">
                <a:cs typeface="Tahoma" pitchFamily="34" charset="0"/>
              </a:rPr>
              <a:t>ractice </a:t>
            </a:r>
            <a:r>
              <a:rPr lang="en-US" sz="2200" b="1" dirty="0" smtClean="0">
                <a:cs typeface="Tahoma" pitchFamily="34" charset="0"/>
              </a:rPr>
              <a:t>A</a:t>
            </a:r>
            <a:r>
              <a:rPr lang="en-US" sz="2200" dirty="0" smtClean="0">
                <a:cs typeface="Tahoma" pitchFamily="34" charset="0"/>
              </a:rPr>
              <a:t>ssessment </a:t>
            </a:r>
            <a:r>
              <a:rPr lang="en-US" sz="2200" b="1" dirty="0" smtClean="0">
                <a:cs typeface="Tahoma" pitchFamily="34" charset="0"/>
              </a:rPr>
              <a:t>T</a:t>
            </a:r>
            <a:r>
              <a:rPr lang="en-US" sz="2200" dirty="0" smtClean="0">
                <a:cs typeface="Tahoma" pitchFamily="34" charset="0"/>
              </a:rPr>
              <a:t>ool)</a:t>
            </a:r>
          </a:p>
          <a:p>
            <a:pPr eaLnBrk="1" hangingPunct="1">
              <a:buFont typeface="Arial" charset="0"/>
              <a:buChar char="•"/>
            </a:pPr>
            <a:r>
              <a:rPr lang="en-US" sz="2200" dirty="0" smtClean="0">
                <a:cs typeface="Tahoma" pitchFamily="34" charset="0"/>
              </a:rPr>
              <a:t>Provides students an opportunity to practice using the computer-based platform prior to testing. </a:t>
            </a:r>
          </a:p>
          <a:p>
            <a:pPr eaLnBrk="1" hangingPunct="1">
              <a:buFont typeface="Arial" charset="0"/>
              <a:buChar char="•"/>
            </a:pPr>
            <a:r>
              <a:rPr lang="en-US" sz="2200" dirty="0" smtClean="0">
                <a:cs typeface="Tahoma" pitchFamily="34" charset="0"/>
              </a:rPr>
              <a:t>Available for download at </a:t>
            </a:r>
            <a:r>
              <a:rPr lang="en-US" sz="2200" dirty="0" smtClean="0">
                <a:cs typeface="Tahoma" pitchFamily="34" charset="0"/>
                <a:hlinkClick r:id="rId3"/>
              </a:rPr>
              <a:t>www.FLAssessments.com/ePATs</a:t>
            </a:r>
            <a:r>
              <a:rPr lang="en-US" sz="2200" dirty="0" smtClean="0">
                <a:cs typeface="Tahoma" pitchFamily="34" charset="0"/>
              </a:rPr>
              <a:t>. </a:t>
            </a:r>
          </a:p>
          <a:p>
            <a:pPr eaLnBrk="1" hangingPunct="1">
              <a:buFont typeface="Arial" charset="0"/>
              <a:buChar char="•"/>
            </a:pPr>
            <a:r>
              <a:rPr lang="en-US" sz="2200" dirty="0" smtClean="0">
                <a:cs typeface="Tahoma" pitchFamily="34" charset="0"/>
              </a:rPr>
              <a:t>Download ePAT launcher separately from practice test content.</a:t>
            </a:r>
          </a:p>
          <a:p>
            <a:pPr eaLnBrk="1" hangingPunct="1">
              <a:buFont typeface="Arial" charset="0"/>
              <a:buChar char="•"/>
            </a:pPr>
            <a:r>
              <a:rPr lang="en-US" sz="2200" dirty="0" smtClean="0">
                <a:cs typeface="Tahoma" pitchFamily="34" charset="0"/>
              </a:rPr>
              <a:t>Accommodated ePATs are also available. Launcher is bundled with the practice test content for accommodated forms. </a:t>
            </a:r>
          </a:p>
          <a:p>
            <a:pPr eaLnBrk="1" hangingPunct="1">
              <a:buFont typeface="Arial" charset="0"/>
              <a:buChar char="•"/>
            </a:pPr>
            <a:r>
              <a:rPr lang="en-US" sz="2200" dirty="0" smtClean="0">
                <a:cs typeface="Tahoma" pitchFamily="34" charset="0"/>
              </a:rPr>
              <a:t>Scripts and instructions for downloading ePATs are under the </a:t>
            </a:r>
            <a:r>
              <a:rPr lang="en-US" sz="2200" i="1" dirty="0" smtClean="0">
                <a:cs typeface="Tahoma" pitchFamily="34" charset="0"/>
              </a:rPr>
              <a:t>Resources</a:t>
            </a:r>
            <a:r>
              <a:rPr lang="en-US" sz="2200" dirty="0" smtClean="0">
                <a:cs typeface="Tahoma" pitchFamily="34" charset="0"/>
              </a:rPr>
              <a:t> tab.  </a:t>
            </a:r>
          </a:p>
          <a:p>
            <a:pPr lvl="1" eaLnBrk="1" hangingPunct="1">
              <a:buFont typeface="Wingdings" pitchFamily="2" charset="2"/>
              <a:buChar char="§"/>
            </a:pPr>
            <a:endParaRPr lang="en-US" sz="2000" dirty="0" smtClean="0">
              <a:cs typeface="Tahoma" pitchFamily="34" charset="0"/>
            </a:endParaRPr>
          </a:p>
          <a:p>
            <a:pPr lvl="1" eaLnBrk="1" hangingPunct="1">
              <a:buFont typeface="Wingdings" pitchFamily="2" charset="2"/>
              <a:buChar char="§"/>
            </a:pPr>
            <a:endParaRPr lang="en-US" sz="2000" dirty="0" smtClean="0">
              <a:cs typeface="Tahoma" pitchFamily="34" charset="0"/>
            </a:endParaRPr>
          </a:p>
          <a:p>
            <a:pPr eaLnBrk="1" hangingPunct="1">
              <a:buFontTx/>
              <a:buNone/>
            </a:pPr>
            <a:endParaRPr lang="en-US" dirty="0" smtClean="0"/>
          </a:p>
        </p:txBody>
      </p:sp>
      <p:sp>
        <p:nvSpPr>
          <p:cNvPr id="14340" name="Slide Number Placeholder 3"/>
          <p:cNvSpPr>
            <a:spLocks noGrp="1"/>
          </p:cNvSpPr>
          <p:nvPr>
            <p:ph type="sldNum" sz="quarter" idx="12"/>
          </p:nvPr>
        </p:nvSpPr>
        <p:spPr>
          <a:noFill/>
        </p:spPr>
        <p:txBody>
          <a:bodyPr/>
          <a:lstStyle/>
          <a:p>
            <a:fld id="{4541EE6C-6E09-4327-B230-C9E2FDABFADE}" type="slidenum">
              <a:rPr lang="en-US" smtClean="0">
                <a:latin typeface="Arial" charset="0"/>
              </a:rPr>
              <a:pPr/>
              <a:t>10</a:t>
            </a:fld>
            <a:endParaRPr lang="en-US" dirty="0" smtClean="0">
              <a:latin typeface="Arial" charset="0"/>
            </a:endParaRPr>
          </a:p>
        </p:txBody>
      </p:sp>
      <p:pic>
        <p:nvPicPr>
          <p:cNvPr id="5" name="Picture 4"/>
          <p:cNvPicPr>
            <a:picLocks noChangeAspect="1" noChangeArrowheads="1"/>
          </p:cNvPicPr>
          <p:nvPr/>
        </p:nvPicPr>
        <p:blipFill>
          <a:blip r:embed="rId4" cstate="email"/>
          <a:srcRect/>
          <a:stretch>
            <a:fillRect/>
          </a:stretch>
        </p:blipFill>
        <p:spPr bwMode="auto">
          <a:xfrm>
            <a:off x="2895600" y="5105400"/>
            <a:ext cx="3779959" cy="1152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495800" y="6488668"/>
            <a:ext cx="2209800" cy="369332"/>
          </a:xfrm>
          <a:prstGeom prst="rect">
            <a:avLst/>
          </a:prstGeom>
          <a:noFill/>
        </p:spPr>
        <p:txBody>
          <a:bodyPr wrap="square" rtlCol="0">
            <a:spAutoFit/>
          </a:bodyPr>
          <a:lstStyle/>
          <a:p>
            <a:r>
              <a:rPr lang="en-US" b="1" dirty="0" smtClean="0"/>
              <a:t>EOC Manual 2, 22 </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EOC Test Administration</a:t>
            </a:r>
            <a:br>
              <a:rPr lang="en-US" dirty="0" smtClean="0"/>
            </a:br>
            <a:r>
              <a:rPr lang="en-US" dirty="0" smtClean="0"/>
              <a:t>Schedule</a:t>
            </a:r>
          </a:p>
        </p:txBody>
      </p:sp>
      <p:sp>
        <p:nvSpPr>
          <p:cNvPr id="18435" name="Rectangle 3"/>
          <p:cNvSpPr>
            <a:spLocks noGrp="1" noChangeArrowheads="1"/>
          </p:cNvSpPr>
          <p:nvPr>
            <p:ph idx="1"/>
          </p:nvPr>
        </p:nvSpPr>
        <p:spPr>
          <a:xfrm>
            <a:off x="272716" y="1905000"/>
            <a:ext cx="8610600" cy="5105400"/>
          </a:xfrm>
        </p:spPr>
        <p:txBody>
          <a:bodyPr>
            <a:noAutofit/>
          </a:bodyPr>
          <a:lstStyle/>
          <a:p>
            <a:r>
              <a:rPr lang="en-US" sz="2000" b="1" dirty="0" smtClean="0"/>
              <a:t>The Fall 2013 EOC testing schedule* is September 16 – 27, 2013.</a:t>
            </a:r>
          </a:p>
          <a:p>
            <a:pPr lvl="1"/>
            <a:r>
              <a:rPr lang="en-US" sz="2000" dirty="0" smtClean="0"/>
              <a:t>US History</a:t>
            </a:r>
          </a:p>
          <a:p>
            <a:pPr lvl="1"/>
            <a:r>
              <a:rPr lang="en-US" sz="2000" dirty="0" smtClean="0"/>
              <a:t>Biology 1</a:t>
            </a:r>
          </a:p>
          <a:p>
            <a:pPr lvl="1"/>
            <a:r>
              <a:rPr lang="en-US" sz="2000" dirty="0" smtClean="0"/>
              <a:t>Algebra 1 </a:t>
            </a:r>
          </a:p>
          <a:p>
            <a:pPr lvl="1"/>
            <a:r>
              <a:rPr lang="en-US" sz="2000" dirty="0" smtClean="0"/>
              <a:t>Geometry</a:t>
            </a:r>
          </a:p>
          <a:p>
            <a:pPr marL="0" indent="0">
              <a:buNone/>
            </a:pPr>
            <a:r>
              <a:rPr lang="en-US" sz="1800" dirty="0" smtClean="0"/>
              <a:t>*For CBT, subjects must be tested in this order. Testing </a:t>
            </a:r>
            <a:r>
              <a:rPr lang="en-US" sz="1800" dirty="0"/>
              <a:t>for one subject must </a:t>
            </a:r>
            <a:r>
              <a:rPr lang="en-US" sz="1800" dirty="0" smtClean="0"/>
              <a:t>be completed </a:t>
            </a:r>
            <a:r>
              <a:rPr lang="en-US" sz="1800" dirty="0"/>
              <a:t>in a school before testing for another subject may begin.</a:t>
            </a:r>
          </a:p>
          <a:p>
            <a:pPr lvl="1"/>
            <a:r>
              <a:rPr lang="en-US" sz="1800" dirty="0" smtClean="0"/>
              <a:t>Paper-based </a:t>
            </a:r>
            <a:r>
              <a:rPr lang="en-US" sz="1800" dirty="0"/>
              <a:t>accommodations </a:t>
            </a:r>
            <a:r>
              <a:rPr lang="en-US" sz="1800" dirty="0" smtClean="0"/>
              <a:t>for all subjects must </a:t>
            </a:r>
            <a:r>
              <a:rPr lang="en-US" sz="1800" dirty="0"/>
              <a:t>be </a:t>
            </a:r>
            <a:r>
              <a:rPr lang="en-US" sz="1800" dirty="0" smtClean="0"/>
              <a:t>administered during </a:t>
            </a:r>
            <a:r>
              <a:rPr lang="en-US" sz="1800" dirty="0"/>
              <a:t>the first three days of the testing window to meet the </a:t>
            </a:r>
            <a:r>
              <a:rPr lang="en-US" sz="1800" dirty="0" smtClean="0"/>
              <a:t>accelerated return </a:t>
            </a:r>
            <a:r>
              <a:rPr lang="en-US" sz="1800" dirty="0"/>
              <a:t>deadline </a:t>
            </a:r>
            <a:r>
              <a:rPr lang="en-US" sz="1800" dirty="0" smtClean="0"/>
              <a:t>to ensure </a:t>
            </a:r>
            <a:r>
              <a:rPr lang="en-US" sz="1800" dirty="0"/>
              <a:t>timely reporting of test results.</a:t>
            </a:r>
          </a:p>
          <a:p>
            <a:pPr marL="0" indent="0">
              <a:buNone/>
            </a:pPr>
            <a:endParaRPr lang="en-US" sz="1800" b="1" u="sng" dirty="0" smtClean="0"/>
          </a:p>
          <a:p>
            <a:pPr marL="0" indent="0">
              <a:buNone/>
            </a:pPr>
            <a:r>
              <a:rPr lang="en-US" sz="1800" b="1" u="sng" dirty="0" smtClean="0"/>
              <a:t>Note</a:t>
            </a:r>
            <a:r>
              <a:rPr lang="en-US" sz="1800" b="1" dirty="0" smtClean="0"/>
              <a:t>:</a:t>
            </a:r>
            <a:r>
              <a:rPr lang="en-US" sz="1800" dirty="0" smtClean="0"/>
              <a:t> No testing on September 26; Secondary Early Release Day.</a:t>
            </a:r>
          </a:p>
          <a:p>
            <a:pPr marL="0" indent="0">
              <a:buNone/>
            </a:pPr>
            <a:endParaRPr lang="en-US" sz="1800" dirty="0"/>
          </a:p>
          <a:p>
            <a:pPr marL="0" indent="0">
              <a:buNone/>
            </a:pPr>
            <a:r>
              <a:rPr lang="en-US" sz="1400" dirty="0" smtClean="0"/>
              <a:t>Any deviation from the test administration schedule requires written approval from the Florida Department of Education (FDOE) prior to implementation.</a:t>
            </a:r>
          </a:p>
        </p:txBody>
      </p:sp>
      <p:sp>
        <p:nvSpPr>
          <p:cNvPr id="18436" name="Slide Number Placeholder 5"/>
          <p:cNvSpPr>
            <a:spLocks noGrp="1"/>
          </p:cNvSpPr>
          <p:nvPr>
            <p:ph type="sldNum" sz="quarter" idx="12"/>
          </p:nvPr>
        </p:nvSpPr>
        <p:spPr>
          <a:noFill/>
        </p:spPr>
        <p:txBody>
          <a:bodyPr/>
          <a:lstStyle/>
          <a:p>
            <a:fld id="{916BAA78-790D-48E1-8B03-4BFF3C11FF66}" type="slidenum">
              <a:rPr lang="en-US" smtClean="0">
                <a:latin typeface="Arial" charset="0"/>
              </a:rPr>
              <a:pPr/>
              <a:t>11</a:t>
            </a:fld>
            <a:endParaRPr lang="en-US" dirty="0" smtClean="0">
              <a:latin typeface="Arial" charset="0"/>
            </a:endParaRPr>
          </a:p>
        </p:txBody>
      </p:sp>
      <p:sp>
        <p:nvSpPr>
          <p:cNvPr id="5" name="TextBox 4"/>
          <p:cNvSpPr txBox="1"/>
          <p:nvPr/>
        </p:nvSpPr>
        <p:spPr>
          <a:xfrm>
            <a:off x="3473116" y="6488486"/>
            <a:ext cx="2209800" cy="369332"/>
          </a:xfrm>
          <a:prstGeom prst="rect">
            <a:avLst/>
          </a:prstGeom>
          <a:noFill/>
        </p:spPr>
        <p:txBody>
          <a:bodyPr wrap="square" rtlCol="0">
            <a:spAutoFit/>
          </a:bodyPr>
          <a:lstStyle/>
          <a:p>
            <a:r>
              <a:rPr lang="en-US" b="1" dirty="0" smtClean="0"/>
              <a:t>Training Packet</a:t>
            </a:r>
            <a:endParaRPr lang="en-US" b="1" dirty="0"/>
          </a:p>
        </p:txBody>
      </p:sp>
    </p:spTree>
    <p:extLst>
      <p:ext uri="{BB962C8B-B14F-4D97-AF65-F5344CB8AC3E}">
        <p14:creationId xmlns:p14="http://schemas.microsoft.com/office/powerpoint/2010/main" val="1887543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EOC Test Administration</a:t>
            </a:r>
            <a:br>
              <a:rPr lang="en-US" dirty="0" smtClean="0"/>
            </a:br>
            <a:r>
              <a:rPr lang="en-US" dirty="0" smtClean="0"/>
              <a:t>Schedule, </a:t>
            </a:r>
            <a:r>
              <a:rPr lang="en-US" sz="2000" dirty="0" smtClean="0"/>
              <a:t>cont.</a:t>
            </a:r>
          </a:p>
        </p:txBody>
      </p:sp>
      <p:sp>
        <p:nvSpPr>
          <p:cNvPr id="19459" name="Rectangle 3"/>
          <p:cNvSpPr>
            <a:spLocks noGrp="1" noChangeArrowheads="1"/>
          </p:cNvSpPr>
          <p:nvPr>
            <p:ph idx="1"/>
          </p:nvPr>
        </p:nvSpPr>
        <p:spPr>
          <a:xfrm>
            <a:off x="381000" y="1905000"/>
            <a:ext cx="8534400" cy="4343400"/>
          </a:xfrm>
        </p:spPr>
        <p:txBody>
          <a:bodyPr/>
          <a:lstStyle/>
          <a:p>
            <a:pPr>
              <a:buFontTx/>
              <a:buNone/>
            </a:pPr>
            <a:r>
              <a:rPr lang="en-US" sz="2800" b="1" dirty="0" smtClean="0"/>
              <a:t>Testing Duration</a:t>
            </a:r>
          </a:p>
          <a:p>
            <a:pPr>
              <a:spcAft>
                <a:spcPts val="600"/>
              </a:spcAft>
            </a:pPr>
            <a:r>
              <a:rPr lang="en-US" sz="2200" dirty="0" smtClean="0"/>
              <a:t>Each Algebra 1, Biology 1, Geometry, and U.S. History EOC Assessment will be administered in one 160-minute session with a scheduled 10-minute break after 80 minutes. Students are not allowed to talk during the break. Individual restroom breaks are permitted as needed. </a:t>
            </a:r>
          </a:p>
          <a:p>
            <a:pPr>
              <a:spcAft>
                <a:spcPts val="600"/>
              </a:spcAft>
            </a:pPr>
            <a:r>
              <a:rPr lang="en-US" sz="2200" dirty="0" smtClean="0"/>
              <a:t>Students may be dismissed from the testing room after the 10-minute break as they complete testing. However, no special incentives should be given to students to encourage them to finish early.</a:t>
            </a:r>
          </a:p>
          <a:p>
            <a:pPr>
              <a:spcAft>
                <a:spcPts val="600"/>
              </a:spcAft>
            </a:pPr>
            <a:r>
              <a:rPr lang="en-US" sz="2200" dirty="0" smtClean="0"/>
              <a:t>Any student who has not completed the test by the end of the allotted time may continue working; however, </a:t>
            </a:r>
            <a:r>
              <a:rPr lang="en-US" sz="2200" b="1" dirty="0" smtClean="0"/>
              <a:t>testing must be completed within one school day</a:t>
            </a:r>
            <a:r>
              <a:rPr lang="en-US" sz="2200" dirty="0" smtClean="0"/>
              <a:t>.</a:t>
            </a:r>
            <a:endParaRPr lang="en-US" sz="1400" b="1" dirty="0" smtClean="0">
              <a:solidFill>
                <a:srgbClr val="8BBC00"/>
              </a:solidFill>
            </a:endParaRPr>
          </a:p>
          <a:p>
            <a:pPr>
              <a:spcAft>
                <a:spcPts val="600"/>
              </a:spcAft>
            </a:pPr>
            <a:endParaRPr lang="en-US" sz="1400" dirty="0" smtClean="0">
              <a:solidFill>
                <a:srgbClr val="8BBC00"/>
              </a:solidFill>
            </a:endParaRPr>
          </a:p>
        </p:txBody>
      </p:sp>
      <p:sp>
        <p:nvSpPr>
          <p:cNvPr id="19460" name="Slide Number Placeholder 5"/>
          <p:cNvSpPr>
            <a:spLocks noGrp="1"/>
          </p:cNvSpPr>
          <p:nvPr>
            <p:ph type="sldNum" sz="quarter" idx="12"/>
          </p:nvPr>
        </p:nvSpPr>
        <p:spPr>
          <a:noFill/>
        </p:spPr>
        <p:txBody>
          <a:bodyPr/>
          <a:lstStyle/>
          <a:p>
            <a:fld id="{94F82725-FB58-4935-974E-17CCDED46B4B}" type="slidenum">
              <a:rPr lang="en-US" smtClean="0">
                <a:latin typeface="Arial" charset="0"/>
              </a:rPr>
              <a:pPr/>
              <a:t>12</a:t>
            </a:fld>
            <a:endParaRPr lang="en-US" dirty="0" smtClean="0">
              <a:latin typeface="Arial" charset="0"/>
            </a:endParaRPr>
          </a:p>
        </p:txBody>
      </p:sp>
      <p:sp>
        <p:nvSpPr>
          <p:cNvPr id="5" name="TextBox 4"/>
          <p:cNvSpPr txBox="1"/>
          <p:nvPr/>
        </p:nvSpPr>
        <p:spPr>
          <a:xfrm>
            <a:off x="4495800" y="6488668"/>
            <a:ext cx="2209800" cy="369332"/>
          </a:xfrm>
          <a:prstGeom prst="rect">
            <a:avLst/>
          </a:prstGeom>
          <a:noFill/>
        </p:spPr>
        <p:txBody>
          <a:bodyPr wrap="square" rtlCol="0">
            <a:spAutoFit/>
          </a:bodyPr>
          <a:lstStyle/>
          <a:p>
            <a:r>
              <a:rPr lang="en-US" b="1" dirty="0" smtClean="0"/>
              <a:t>EOC Manual 3 </a:t>
            </a:r>
            <a:endParaRPr lang="en-US" b="1" dirty="0"/>
          </a:p>
        </p:txBody>
      </p:sp>
    </p:spTree>
    <p:extLst>
      <p:ext uri="{BB962C8B-B14F-4D97-AF65-F5344CB8AC3E}">
        <p14:creationId xmlns:p14="http://schemas.microsoft.com/office/powerpoint/2010/main" val="4008884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457200"/>
            <a:ext cx="8229600" cy="1143000"/>
          </a:xfrm>
        </p:spPr>
        <p:txBody>
          <a:bodyPr/>
          <a:lstStyle/>
          <a:p>
            <a:pPr>
              <a:lnSpc>
                <a:spcPct val="100000"/>
              </a:lnSpc>
            </a:pPr>
            <a:r>
              <a:rPr lang="en-US" dirty="0" smtClean="0"/>
              <a:t/>
            </a:r>
            <a:br>
              <a:rPr lang="en-US" dirty="0" smtClean="0"/>
            </a:br>
            <a:r>
              <a:rPr lang="en-US" dirty="0" smtClean="0"/>
              <a:t>Fall/Winter Infrastructure Trial</a:t>
            </a:r>
            <a:br>
              <a:rPr lang="en-US" dirty="0" smtClean="0"/>
            </a:br>
            <a:endParaRPr lang="en-US" dirty="0" smtClean="0"/>
          </a:p>
        </p:txBody>
      </p:sp>
      <p:sp>
        <p:nvSpPr>
          <p:cNvPr id="80899" name="Content Placeholder 2"/>
          <p:cNvSpPr>
            <a:spLocks noGrp="1"/>
          </p:cNvSpPr>
          <p:nvPr>
            <p:ph idx="1"/>
          </p:nvPr>
        </p:nvSpPr>
        <p:spPr>
          <a:xfrm>
            <a:off x="381000" y="1905000"/>
            <a:ext cx="8610600" cy="4783138"/>
          </a:xfrm>
        </p:spPr>
        <p:txBody>
          <a:bodyPr>
            <a:normAutofit fontScale="92500" lnSpcReduction="10000"/>
          </a:bodyPr>
          <a:lstStyle/>
          <a:p>
            <a:pPr>
              <a:buFontTx/>
              <a:buNone/>
              <a:defRPr/>
            </a:pPr>
            <a:r>
              <a:rPr lang="en-US" sz="2800" b="1" dirty="0" smtClean="0"/>
              <a:t>Infrastructure Trial: September 3-11</a:t>
            </a:r>
          </a:p>
          <a:p>
            <a:pPr>
              <a:lnSpc>
                <a:spcPct val="110000"/>
              </a:lnSpc>
              <a:spcBef>
                <a:spcPts val="0"/>
              </a:spcBef>
              <a:defRPr/>
            </a:pPr>
            <a:r>
              <a:rPr lang="en-US" sz="2200" dirty="0" smtClean="0"/>
              <a:t>Simulates </a:t>
            </a:r>
            <a:r>
              <a:rPr lang="en-US" sz="2200" dirty="0"/>
              <a:t>a computer-based test using mock test items </a:t>
            </a:r>
            <a:r>
              <a:rPr lang="en-US" sz="2200" dirty="0" smtClean="0"/>
              <a:t>to </a:t>
            </a:r>
            <a:r>
              <a:rPr lang="en-US" sz="2200" dirty="0"/>
              <a:t>test the vendor’s, District’s, and schools’ hardware and network capacity prior to the operational administration</a:t>
            </a:r>
            <a:r>
              <a:rPr lang="en-US" sz="2200" b="1" dirty="0"/>
              <a:t>. </a:t>
            </a:r>
            <a:endParaRPr lang="en-US" sz="2200" dirty="0"/>
          </a:p>
          <a:p>
            <a:pPr>
              <a:lnSpc>
                <a:spcPct val="110000"/>
              </a:lnSpc>
              <a:spcBef>
                <a:spcPts val="0"/>
              </a:spcBef>
              <a:defRPr/>
            </a:pPr>
            <a:r>
              <a:rPr lang="en-US" sz="2200" dirty="0" smtClean="0"/>
              <a:t>Set </a:t>
            </a:r>
            <a:r>
              <a:rPr lang="en-US" sz="2200" dirty="0"/>
              <a:t>up the Trial to use all computers scheduled to be used concurrently during the </a:t>
            </a:r>
            <a:r>
              <a:rPr lang="en-US" sz="2200" dirty="0" smtClean="0"/>
              <a:t>Fall and Winter 2013 CBT administrations.</a:t>
            </a:r>
            <a:endParaRPr lang="en-US" sz="2200" dirty="0"/>
          </a:p>
          <a:p>
            <a:pPr>
              <a:lnSpc>
                <a:spcPct val="110000"/>
              </a:lnSpc>
              <a:spcBef>
                <a:spcPts val="0"/>
              </a:spcBef>
              <a:defRPr/>
            </a:pPr>
            <a:r>
              <a:rPr lang="en-US" sz="2200" b="1" dirty="0" smtClean="0"/>
              <a:t>Manage </a:t>
            </a:r>
            <a:r>
              <a:rPr lang="en-US" sz="2200" b="1" dirty="0"/>
              <a:t>the test sessions in the PearsonAccess Training Center </a:t>
            </a:r>
            <a:endParaRPr lang="en-US" sz="2200" b="1" dirty="0" smtClean="0"/>
          </a:p>
          <a:p>
            <a:pPr lvl="1">
              <a:lnSpc>
                <a:spcPct val="110000"/>
              </a:lnSpc>
              <a:spcBef>
                <a:spcPts val="0"/>
              </a:spcBef>
              <a:defRPr/>
            </a:pPr>
            <a:r>
              <a:rPr lang="en-US" sz="2200" dirty="0" smtClean="0"/>
              <a:t>Use </a:t>
            </a:r>
            <a:r>
              <a:rPr lang="en-US" sz="2200" dirty="0"/>
              <a:t>the tools provided by Pearson to determine network user capacity and bandwidth </a:t>
            </a:r>
            <a:r>
              <a:rPr lang="en-US" sz="2200" dirty="0" smtClean="0"/>
              <a:t>requirements</a:t>
            </a:r>
            <a:endParaRPr lang="en-US" sz="2200" dirty="0"/>
          </a:p>
          <a:p>
            <a:pPr lvl="1">
              <a:lnSpc>
                <a:spcPct val="110000"/>
              </a:lnSpc>
              <a:spcBef>
                <a:spcPts val="0"/>
              </a:spcBef>
              <a:defRPr/>
            </a:pPr>
            <a:r>
              <a:rPr lang="en-US" sz="2200" dirty="0" smtClean="0"/>
              <a:t>Takes approximately </a:t>
            </a:r>
            <a:r>
              <a:rPr lang="en-US" sz="2200" b="1" dirty="0"/>
              <a:t>thirty minutes</a:t>
            </a:r>
            <a:r>
              <a:rPr lang="en-US" sz="2200" dirty="0"/>
              <a:t> for users to log in, complete the exercise and submit the </a:t>
            </a:r>
            <a:r>
              <a:rPr lang="en-US" sz="2200" dirty="0" smtClean="0"/>
              <a:t>test</a:t>
            </a:r>
            <a:endParaRPr lang="en-US" sz="2200" dirty="0"/>
          </a:p>
          <a:p>
            <a:pPr>
              <a:lnSpc>
                <a:spcPct val="110000"/>
              </a:lnSpc>
              <a:spcBef>
                <a:spcPts val="0"/>
              </a:spcBef>
              <a:defRPr/>
            </a:pPr>
            <a:r>
              <a:rPr lang="en-US" sz="2200" dirty="0" smtClean="0"/>
              <a:t>Complete </a:t>
            </a:r>
            <a:r>
              <a:rPr lang="en-US" sz="2200" dirty="0"/>
              <a:t>a brief survey </a:t>
            </a:r>
            <a:r>
              <a:rPr lang="en-US" sz="2200" dirty="0" smtClean="0"/>
              <a:t>at </a:t>
            </a:r>
            <a:r>
              <a:rPr lang="en-US" sz="2400" u="sng" dirty="0" smtClean="0">
                <a:hlinkClick r:id="rId3"/>
              </a:rPr>
              <a:t>http</a:t>
            </a:r>
            <a:r>
              <a:rPr lang="en-US" sz="2400" u="sng" dirty="0">
                <a:hlinkClick r:id="rId3"/>
              </a:rPr>
              <a:t>://</a:t>
            </a:r>
            <a:r>
              <a:rPr lang="en-US" sz="2400" u="sng" dirty="0" smtClean="0">
                <a:hlinkClick r:id="rId3"/>
              </a:rPr>
              <a:t>www.surveymonkey.com/s/FYF3MZ3</a:t>
            </a:r>
            <a:r>
              <a:rPr lang="en-US" sz="2400" dirty="0"/>
              <a:t> </a:t>
            </a:r>
            <a:r>
              <a:rPr lang="en-US" sz="2200" dirty="0" smtClean="0"/>
              <a:t>by </a:t>
            </a:r>
            <a:r>
              <a:rPr lang="en-US" sz="2200" b="1" dirty="0" smtClean="0"/>
              <a:t>September 13 </a:t>
            </a:r>
            <a:r>
              <a:rPr lang="en-US" sz="2200" dirty="0" smtClean="0"/>
              <a:t>to </a:t>
            </a:r>
            <a:r>
              <a:rPr lang="en-US" sz="2200" dirty="0"/>
              <a:t>certify that the trial was conducted </a:t>
            </a:r>
            <a:r>
              <a:rPr lang="en-US" sz="2200" dirty="0" smtClean="0"/>
              <a:t>to identify </a:t>
            </a:r>
            <a:r>
              <a:rPr lang="en-US" sz="2200" dirty="0"/>
              <a:t>any problems that need to be addressed prior test administration</a:t>
            </a:r>
            <a:r>
              <a:rPr lang="en-US" sz="2200" b="1" dirty="0"/>
              <a:t>.</a:t>
            </a:r>
            <a:endParaRPr lang="en-US" sz="2200" dirty="0"/>
          </a:p>
          <a:p>
            <a:pPr>
              <a:buFontTx/>
              <a:buNone/>
              <a:defRPr/>
            </a:pPr>
            <a:endParaRPr lang="en-US" sz="2200" dirty="0" smtClean="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CDCDEB-3CB0-4553-8AA9-AA892226D8AC}" type="slidenum">
              <a:rPr lang="en-US" smtClean="0"/>
              <a:pPr eaLnBrk="1" hangingPunct="1"/>
              <a:t>13</a:t>
            </a:fld>
            <a:endParaRPr lang="en-US" dirty="0" smtClean="0"/>
          </a:p>
        </p:txBody>
      </p:sp>
      <p:sp>
        <p:nvSpPr>
          <p:cNvPr id="5" name="TextBox 4"/>
          <p:cNvSpPr txBox="1"/>
          <p:nvPr/>
        </p:nvSpPr>
        <p:spPr>
          <a:xfrm>
            <a:off x="4495800" y="6488668"/>
            <a:ext cx="3429000" cy="369332"/>
          </a:xfrm>
          <a:prstGeom prst="rect">
            <a:avLst/>
          </a:prstGeom>
          <a:noFill/>
        </p:spPr>
        <p:txBody>
          <a:bodyPr wrap="square" rtlCol="0">
            <a:spAutoFit/>
          </a:bodyPr>
          <a:lstStyle/>
          <a:p>
            <a:r>
              <a:rPr lang="en-US" b="1" dirty="0" smtClean="0"/>
              <a:t>EOC Manual 2, 7, 279, 292 </a:t>
            </a:r>
            <a:endParaRPr lang="en-US" b="1" dirty="0"/>
          </a:p>
        </p:txBody>
      </p:sp>
    </p:spTree>
    <p:extLst>
      <p:ext uri="{BB962C8B-B14F-4D97-AF65-F5344CB8AC3E}">
        <p14:creationId xmlns:p14="http://schemas.microsoft.com/office/powerpoint/2010/main" val="4164578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Students to be Tested</a:t>
            </a:r>
          </a:p>
        </p:txBody>
      </p:sp>
      <p:sp>
        <p:nvSpPr>
          <p:cNvPr id="32771" name="Rectangle 3"/>
          <p:cNvSpPr>
            <a:spLocks noGrp="1" noChangeArrowheads="1"/>
          </p:cNvSpPr>
          <p:nvPr>
            <p:ph idx="1"/>
          </p:nvPr>
        </p:nvSpPr>
        <p:spPr>
          <a:xfrm>
            <a:off x="228600" y="1805225"/>
            <a:ext cx="8915400" cy="4678363"/>
          </a:xfrm>
        </p:spPr>
        <p:txBody>
          <a:bodyPr/>
          <a:lstStyle/>
          <a:p>
            <a:pPr eaLnBrk="1" hangingPunct="1">
              <a:buFontTx/>
              <a:buNone/>
              <a:defRPr/>
            </a:pPr>
            <a:r>
              <a:rPr lang="en-US" sz="2800" b="1" dirty="0" smtClean="0"/>
              <a:t>Algebra 1</a:t>
            </a:r>
            <a:endParaRPr lang="en-US" sz="2400" b="1" dirty="0" smtClean="0"/>
          </a:p>
          <a:p>
            <a:pPr marL="0" indent="0">
              <a:spcAft>
                <a:spcPts val="600"/>
              </a:spcAft>
              <a:buFontTx/>
              <a:buNone/>
              <a:defRPr/>
            </a:pPr>
            <a:r>
              <a:rPr lang="en-US" sz="2400" dirty="0" smtClean="0"/>
              <a:t>The following students </a:t>
            </a:r>
            <a:r>
              <a:rPr lang="en-US" sz="2400" u="sng" dirty="0" smtClean="0"/>
              <a:t>must take</a:t>
            </a:r>
            <a:r>
              <a:rPr lang="en-US" sz="2400" dirty="0" smtClean="0"/>
              <a:t> the Fall 2013 Algebra 1 EOC Assessment:</a:t>
            </a:r>
          </a:p>
          <a:p>
            <a:pPr>
              <a:spcAft>
                <a:spcPts val="600"/>
              </a:spcAft>
              <a:defRPr/>
            </a:pPr>
            <a:r>
              <a:rPr lang="en-US" sz="2400" dirty="0" smtClean="0"/>
              <a:t>All students who were enrolled in and completed one of the following courses during the summer:</a:t>
            </a:r>
          </a:p>
          <a:p>
            <a:pPr lvl="1">
              <a:spcAft>
                <a:spcPts val="600"/>
              </a:spcAft>
              <a:buFont typeface="Courier New" pitchFamily="49" charset="0"/>
              <a:buChar char="o"/>
              <a:defRPr/>
            </a:pPr>
            <a:r>
              <a:rPr lang="en-US" sz="1800" dirty="0" smtClean="0">
                <a:ea typeface="+mn-ea"/>
                <a:cs typeface="+mn-cs"/>
              </a:rPr>
              <a:t>Algebra 1 – 1200310</a:t>
            </a:r>
          </a:p>
          <a:p>
            <a:pPr lvl="1">
              <a:spcAft>
                <a:spcPts val="600"/>
              </a:spcAft>
              <a:buFont typeface="Courier New" pitchFamily="49" charset="0"/>
              <a:buChar char="o"/>
              <a:defRPr/>
            </a:pPr>
            <a:r>
              <a:rPr lang="en-US" sz="1800" dirty="0" smtClean="0">
                <a:ea typeface="+mn-ea"/>
                <a:cs typeface="+mn-cs"/>
              </a:rPr>
              <a:t>Algebra 1 Honors – 1200320</a:t>
            </a:r>
          </a:p>
          <a:p>
            <a:pPr lvl="1">
              <a:spcAft>
                <a:spcPts val="600"/>
              </a:spcAft>
              <a:buFont typeface="Courier New" pitchFamily="49" charset="0"/>
              <a:buChar char="o"/>
              <a:defRPr/>
            </a:pPr>
            <a:r>
              <a:rPr lang="en-US" sz="1800" dirty="0" smtClean="0">
                <a:ea typeface="+mn-ea"/>
                <a:cs typeface="+mn-cs"/>
              </a:rPr>
              <a:t>Algebra 1-B – 1200380</a:t>
            </a:r>
          </a:p>
          <a:p>
            <a:pPr lvl="1">
              <a:spcAft>
                <a:spcPts val="600"/>
              </a:spcAft>
              <a:buFont typeface="Courier New" pitchFamily="49" charset="0"/>
              <a:buChar char="o"/>
              <a:defRPr/>
            </a:pPr>
            <a:r>
              <a:rPr lang="en-US" sz="1800" dirty="0" smtClean="0">
                <a:ea typeface="+mn-ea"/>
                <a:cs typeface="+mn-cs"/>
              </a:rPr>
              <a:t>Pre-AICE Mathematics 1 – 1209810</a:t>
            </a:r>
          </a:p>
          <a:p>
            <a:pPr lvl="1">
              <a:spcAft>
                <a:spcPts val="600"/>
              </a:spcAft>
              <a:buFont typeface="Courier New" pitchFamily="49" charset="0"/>
              <a:buChar char="o"/>
              <a:defRPr/>
            </a:pPr>
            <a:r>
              <a:rPr lang="en-US" sz="1800" dirty="0" smtClean="0">
                <a:ea typeface="+mn-ea"/>
                <a:cs typeface="+mn-cs"/>
              </a:rPr>
              <a:t>IB Middle Years Program/Algebra 1 Honors – 1200390</a:t>
            </a:r>
          </a:p>
          <a:p>
            <a:pPr lvl="1">
              <a:spcAft>
                <a:spcPts val="600"/>
              </a:spcAft>
              <a:buFont typeface="Courier New" pitchFamily="49" charset="0"/>
              <a:buChar char="o"/>
              <a:defRPr/>
            </a:pPr>
            <a:r>
              <a:rPr lang="en-US" sz="1800" dirty="0" smtClean="0"/>
              <a:t>Algebra 1 for Credit Recovery - 1200315 </a:t>
            </a:r>
          </a:p>
          <a:p>
            <a:pPr lvl="1">
              <a:spcAft>
                <a:spcPts val="600"/>
              </a:spcAft>
              <a:buFont typeface="Courier New" pitchFamily="49" charset="0"/>
              <a:buChar char="o"/>
              <a:defRPr/>
            </a:pPr>
            <a:r>
              <a:rPr lang="en-US" sz="1800" dirty="0" smtClean="0"/>
              <a:t>Algebra 1B for Credit Recovery - 1200385 </a:t>
            </a:r>
          </a:p>
          <a:p>
            <a:pPr lvl="1">
              <a:spcAft>
                <a:spcPts val="600"/>
              </a:spcAft>
              <a:buFont typeface="Courier New" pitchFamily="49" charset="0"/>
              <a:buChar char="o"/>
              <a:defRPr/>
            </a:pPr>
            <a:endParaRPr lang="en-US" sz="1800" dirty="0" smtClean="0">
              <a:ea typeface="+mn-ea"/>
              <a:cs typeface="+mn-cs"/>
            </a:endParaRPr>
          </a:p>
        </p:txBody>
      </p:sp>
      <p:sp>
        <p:nvSpPr>
          <p:cNvPr id="34820" name="Slide Number Placeholder 5"/>
          <p:cNvSpPr>
            <a:spLocks noGrp="1"/>
          </p:cNvSpPr>
          <p:nvPr>
            <p:ph type="sldNum" sz="quarter" idx="12"/>
          </p:nvPr>
        </p:nvSpPr>
        <p:spPr>
          <a:noFill/>
        </p:spPr>
        <p:txBody>
          <a:bodyPr/>
          <a:lstStyle/>
          <a:p>
            <a:fld id="{5251D7C4-A7A0-4EF4-B4A3-2B76D0195143}" type="slidenum">
              <a:rPr lang="en-US" smtClean="0">
                <a:latin typeface="Arial" charset="0"/>
              </a:rPr>
              <a:pPr/>
              <a:t>14</a:t>
            </a:fld>
            <a:endParaRPr lang="en-US" dirty="0" smtClean="0">
              <a:latin typeface="Arial" charset="0"/>
            </a:endParaRPr>
          </a:p>
        </p:txBody>
      </p:sp>
      <p:sp>
        <p:nvSpPr>
          <p:cNvPr id="5" name="TextBox 4"/>
          <p:cNvSpPr txBox="1"/>
          <p:nvPr/>
        </p:nvSpPr>
        <p:spPr>
          <a:xfrm>
            <a:off x="4495800" y="6488668"/>
            <a:ext cx="2209800" cy="369332"/>
          </a:xfrm>
          <a:prstGeom prst="rect">
            <a:avLst/>
          </a:prstGeom>
          <a:noFill/>
        </p:spPr>
        <p:txBody>
          <a:bodyPr wrap="square" rtlCol="0">
            <a:spAutoFit/>
          </a:bodyPr>
          <a:lstStyle/>
          <a:p>
            <a:r>
              <a:rPr lang="en-US" b="1" dirty="0" smtClean="0"/>
              <a:t>EOC Manual 3 </a:t>
            </a:r>
            <a:endParaRPr lang="en-US" b="1" dirty="0"/>
          </a:p>
        </p:txBody>
      </p:sp>
    </p:spTree>
    <p:extLst>
      <p:ext uri="{BB962C8B-B14F-4D97-AF65-F5344CB8AC3E}">
        <p14:creationId xmlns:p14="http://schemas.microsoft.com/office/powerpoint/2010/main" val="1079590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Students to be Tested, </a:t>
            </a:r>
            <a:r>
              <a:rPr lang="en-US" sz="2000" dirty="0"/>
              <a:t>(cont</a:t>
            </a:r>
            <a:r>
              <a:rPr lang="en-US" sz="2000" dirty="0" smtClean="0"/>
              <a:t>.)</a:t>
            </a:r>
          </a:p>
        </p:txBody>
      </p:sp>
      <p:sp>
        <p:nvSpPr>
          <p:cNvPr id="32771" name="Rectangle 3"/>
          <p:cNvSpPr>
            <a:spLocks noGrp="1" noChangeArrowheads="1"/>
          </p:cNvSpPr>
          <p:nvPr>
            <p:ph idx="1"/>
          </p:nvPr>
        </p:nvSpPr>
        <p:spPr>
          <a:xfrm>
            <a:off x="228600" y="1905000"/>
            <a:ext cx="8686800" cy="4678363"/>
          </a:xfrm>
        </p:spPr>
        <p:txBody>
          <a:bodyPr/>
          <a:lstStyle/>
          <a:p>
            <a:pPr eaLnBrk="1" hangingPunct="1">
              <a:buFontTx/>
              <a:buNone/>
              <a:defRPr/>
            </a:pPr>
            <a:r>
              <a:rPr lang="en-US" sz="2800" b="1" dirty="0" smtClean="0"/>
              <a:t>Algebra 1</a:t>
            </a:r>
          </a:p>
          <a:p>
            <a:pPr eaLnBrk="1" hangingPunct="1">
              <a:buFontTx/>
              <a:buNone/>
              <a:defRPr/>
            </a:pPr>
            <a:endParaRPr lang="en-US" sz="2000" b="1" u="sng" dirty="0" smtClean="0"/>
          </a:p>
          <a:p>
            <a:pPr marL="0" indent="0">
              <a:spcAft>
                <a:spcPts val="600"/>
              </a:spcAft>
              <a:buFontTx/>
              <a:buNone/>
              <a:defRPr/>
            </a:pPr>
            <a:r>
              <a:rPr lang="en-US" sz="2200" dirty="0" smtClean="0"/>
              <a:t>The following students </a:t>
            </a:r>
            <a:r>
              <a:rPr lang="en-US" sz="2200" u="sng" dirty="0" smtClean="0"/>
              <a:t>are eligible to participate</a:t>
            </a:r>
            <a:r>
              <a:rPr lang="en-US" sz="2200" dirty="0" smtClean="0"/>
              <a:t> in the Fall 2013 Algebra 1 EOC Assessment administration:</a:t>
            </a:r>
          </a:p>
          <a:p>
            <a:pPr>
              <a:spcAft>
                <a:spcPts val="600"/>
              </a:spcAft>
              <a:defRPr/>
            </a:pPr>
            <a:r>
              <a:rPr lang="en-US" sz="2000" dirty="0" smtClean="0"/>
              <a:t>Students who need to retake the assessment to earn a passing score for course credit, including students enrolled in credit recovery courses</a:t>
            </a:r>
          </a:p>
          <a:p>
            <a:pPr>
              <a:spcAft>
                <a:spcPts val="600"/>
              </a:spcAft>
              <a:defRPr/>
            </a:pPr>
            <a:r>
              <a:rPr lang="en-US" sz="2000" dirty="0" smtClean="0"/>
              <a:t>Students who entered 9th grade in the 2010–11 school year</a:t>
            </a:r>
          </a:p>
          <a:p>
            <a:pPr lvl="1">
              <a:spcAft>
                <a:spcPts val="600"/>
              </a:spcAft>
              <a:defRPr/>
            </a:pPr>
            <a:r>
              <a:rPr lang="en-US" sz="1800" dirty="0" smtClean="0">
                <a:ea typeface="+mn-ea"/>
                <a:cs typeface="+mn-cs"/>
              </a:rPr>
              <a:t>who have not yet taken the assessment to be averaged as 30% of their final course grade </a:t>
            </a:r>
          </a:p>
          <a:p>
            <a:pPr lvl="1">
              <a:spcAft>
                <a:spcPts val="600"/>
              </a:spcAft>
              <a:defRPr/>
            </a:pPr>
            <a:r>
              <a:rPr lang="en-US" sz="1800" dirty="0" smtClean="0">
                <a:ea typeface="+mn-ea"/>
                <a:cs typeface="+mn-cs"/>
              </a:rPr>
              <a:t>who are in grade forgiveness programs and wish to retake the assessment to improve their course grade</a:t>
            </a:r>
          </a:p>
          <a:p>
            <a:pPr>
              <a:spcAft>
                <a:spcPts val="600"/>
              </a:spcAft>
              <a:defRPr/>
            </a:pPr>
            <a:r>
              <a:rPr lang="en-US" sz="2000" dirty="0" smtClean="0"/>
              <a:t>Students in a credit acceleration program (CAP) who wish to take the assessment to earn course credit</a:t>
            </a:r>
          </a:p>
        </p:txBody>
      </p:sp>
      <p:sp>
        <p:nvSpPr>
          <p:cNvPr id="35844" name="Slide Number Placeholder 5"/>
          <p:cNvSpPr>
            <a:spLocks noGrp="1"/>
          </p:cNvSpPr>
          <p:nvPr>
            <p:ph type="sldNum" sz="quarter" idx="12"/>
          </p:nvPr>
        </p:nvSpPr>
        <p:spPr>
          <a:noFill/>
        </p:spPr>
        <p:txBody>
          <a:bodyPr/>
          <a:lstStyle/>
          <a:p>
            <a:fld id="{C441F070-079C-4395-BAEA-19B1775CAF89}" type="slidenum">
              <a:rPr lang="en-US" smtClean="0">
                <a:latin typeface="Arial" charset="0"/>
              </a:rPr>
              <a:pPr/>
              <a:t>15</a:t>
            </a:fld>
            <a:endParaRPr lang="en-US" dirty="0" smtClean="0">
              <a:latin typeface="Arial" charset="0"/>
            </a:endParaRPr>
          </a:p>
        </p:txBody>
      </p:sp>
      <p:sp>
        <p:nvSpPr>
          <p:cNvPr id="5" name="TextBox 4"/>
          <p:cNvSpPr txBox="1"/>
          <p:nvPr/>
        </p:nvSpPr>
        <p:spPr>
          <a:xfrm>
            <a:off x="3581400" y="6366748"/>
            <a:ext cx="2209800" cy="369332"/>
          </a:xfrm>
          <a:prstGeom prst="rect">
            <a:avLst/>
          </a:prstGeom>
          <a:noFill/>
        </p:spPr>
        <p:txBody>
          <a:bodyPr wrap="square" rtlCol="0">
            <a:spAutoFit/>
          </a:bodyPr>
          <a:lstStyle/>
          <a:p>
            <a:r>
              <a:rPr lang="en-US" b="1" dirty="0" smtClean="0"/>
              <a:t>EOC Manual 3 </a:t>
            </a:r>
            <a:endParaRPr lang="en-US" b="1" dirty="0"/>
          </a:p>
        </p:txBody>
      </p:sp>
    </p:spTree>
    <p:extLst>
      <p:ext uri="{BB962C8B-B14F-4D97-AF65-F5344CB8AC3E}">
        <p14:creationId xmlns:p14="http://schemas.microsoft.com/office/powerpoint/2010/main" val="921497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Students to be Tested</a:t>
            </a:r>
          </a:p>
        </p:txBody>
      </p:sp>
      <p:sp>
        <p:nvSpPr>
          <p:cNvPr id="5" name="Text Placeholder 4"/>
          <p:cNvSpPr>
            <a:spLocks noGrp="1"/>
          </p:cNvSpPr>
          <p:nvPr>
            <p:ph type="body" idx="1"/>
          </p:nvPr>
        </p:nvSpPr>
        <p:spPr>
          <a:xfrm>
            <a:off x="152400" y="1752600"/>
            <a:ext cx="8991600" cy="1828800"/>
          </a:xfrm>
        </p:spPr>
        <p:txBody>
          <a:bodyPr/>
          <a:lstStyle/>
          <a:p>
            <a:pPr eaLnBrk="1" hangingPunct="1">
              <a:lnSpc>
                <a:spcPct val="100000"/>
              </a:lnSpc>
              <a:defRPr/>
            </a:pPr>
            <a:r>
              <a:rPr lang="en-US" sz="2800" dirty="0" smtClean="0"/>
              <a:t>Biology 1</a:t>
            </a:r>
          </a:p>
          <a:p>
            <a:pPr>
              <a:spcAft>
                <a:spcPts val="600"/>
              </a:spcAft>
              <a:defRPr/>
            </a:pPr>
            <a:r>
              <a:rPr lang="en-US" sz="2200" b="0" dirty="0" smtClean="0"/>
              <a:t>The following students </a:t>
            </a:r>
            <a:r>
              <a:rPr lang="en-US" sz="2200" b="0" u="sng" dirty="0" smtClean="0"/>
              <a:t>must take</a:t>
            </a:r>
            <a:r>
              <a:rPr lang="en-US" sz="2200" b="0" dirty="0" smtClean="0"/>
              <a:t> the Fall 2013 Biology 1 EOC Assessment:</a:t>
            </a:r>
          </a:p>
          <a:p>
            <a:pPr marL="347663" indent="-347663">
              <a:spcAft>
                <a:spcPts val="600"/>
              </a:spcAft>
              <a:buFont typeface="Tahoma" pitchFamily="34" charset="0"/>
              <a:buChar char="•"/>
              <a:defRPr/>
            </a:pPr>
            <a:r>
              <a:rPr lang="en-US" sz="2000" b="0" dirty="0" smtClean="0"/>
              <a:t>All </a:t>
            </a:r>
            <a:r>
              <a:rPr lang="en-US" sz="2000" b="0" dirty="0"/>
              <a:t>students who were enrolled in </a:t>
            </a:r>
            <a:r>
              <a:rPr lang="en-US" sz="2000" b="0" dirty="0" smtClean="0"/>
              <a:t>and completed </a:t>
            </a:r>
            <a:r>
              <a:rPr lang="en-US" sz="2000" b="0" dirty="0"/>
              <a:t>one of the following courses during the </a:t>
            </a:r>
            <a:r>
              <a:rPr lang="en-US" sz="2000" b="0" dirty="0" smtClean="0"/>
              <a:t>summer:</a:t>
            </a:r>
            <a:endParaRPr lang="en-US" sz="2000" b="0" dirty="0"/>
          </a:p>
        </p:txBody>
      </p:sp>
      <p:sp>
        <p:nvSpPr>
          <p:cNvPr id="33795" name="Rectangle 3"/>
          <p:cNvSpPr>
            <a:spLocks noGrp="1" noChangeArrowheads="1"/>
          </p:cNvSpPr>
          <p:nvPr>
            <p:ph sz="half" idx="2"/>
          </p:nvPr>
        </p:nvSpPr>
        <p:spPr>
          <a:xfrm>
            <a:off x="35560" y="3564374"/>
            <a:ext cx="4114800" cy="2971800"/>
          </a:xfrm>
        </p:spPr>
        <p:txBody>
          <a:bodyPr>
            <a:normAutofit fontScale="77500" lnSpcReduction="20000"/>
          </a:bodyPr>
          <a:lstStyle/>
          <a:p>
            <a:pPr marL="347663" lvl="1" indent="-228600">
              <a:spcAft>
                <a:spcPts val="600"/>
              </a:spcAft>
              <a:buFont typeface="Courier New" pitchFamily="49" charset="0"/>
              <a:buChar char="o"/>
              <a:defRPr/>
            </a:pPr>
            <a:r>
              <a:rPr lang="en-US" sz="2300" dirty="0" smtClean="0">
                <a:ea typeface="+mn-ea"/>
                <a:cs typeface="+mn-cs"/>
              </a:rPr>
              <a:t>Biology 1 – 2000310</a:t>
            </a:r>
          </a:p>
          <a:p>
            <a:pPr marL="347663" lvl="1" indent="-228600">
              <a:spcAft>
                <a:spcPts val="600"/>
              </a:spcAft>
              <a:buFont typeface="Courier New" pitchFamily="49" charset="0"/>
              <a:buChar char="o"/>
              <a:defRPr/>
            </a:pPr>
            <a:r>
              <a:rPr lang="en-US" sz="2300" dirty="0" smtClean="0">
                <a:ea typeface="+mn-ea"/>
                <a:cs typeface="+mn-cs"/>
              </a:rPr>
              <a:t>Biology 1 Honors – 2000320</a:t>
            </a:r>
          </a:p>
          <a:p>
            <a:pPr marL="347663" lvl="1" indent="-228600">
              <a:spcAft>
                <a:spcPts val="600"/>
              </a:spcAft>
              <a:buFont typeface="Courier New" pitchFamily="49" charset="0"/>
              <a:buChar char="o"/>
              <a:defRPr/>
            </a:pPr>
            <a:r>
              <a:rPr lang="en-US" sz="2300" dirty="0" smtClean="0">
                <a:ea typeface="+mn-ea"/>
                <a:cs typeface="+mn-cs"/>
              </a:rPr>
              <a:t>Pre-AICE Biology – 2000322</a:t>
            </a:r>
          </a:p>
          <a:p>
            <a:pPr marL="347663" lvl="1" indent="-228600">
              <a:spcAft>
                <a:spcPts val="600"/>
              </a:spcAft>
              <a:buFont typeface="Courier New" pitchFamily="49" charset="0"/>
              <a:buChar char="o"/>
              <a:defRPr/>
            </a:pPr>
            <a:r>
              <a:rPr lang="en-US" sz="2300" dirty="0" smtClean="0">
                <a:ea typeface="+mn-ea"/>
                <a:cs typeface="+mn-cs"/>
              </a:rPr>
              <a:t>Biology Technology – 2000430</a:t>
            </a:r>
          </a:p>
          <a:p>
            <a:pPr marL="347663" lvl="1" indent="-228600">
              <a:spcAft>
                <a:spcPts val="600"/>
              </a:spcAft>
              <a:buFont typeface="Courier New" pitchFamily="49" charset="0"/>
              <a:buChar char="o"/>
              <a:defRPr/>
            </a:pPr>
            <a:r>
              <a:rPr lang="en-US" sz="2300" dirty="0" smtClean="0">
                <a:ea typeface="+mn-ea"/>
                <a:cs typeface="+mn-cs"/>
              </a:rPr>
              <a:t>Biology 1 PreIB – 2000800</a:t>
            </a:r>
          </a:p>
          <a:p>
            <a:pPr marL="347663" lvl="1" indent="-228600">
              <a:spcAft>
                <a:spcPts val="600"/>
              </a:spcAft>
              <a:buFont typeface="Courier New" pitchFamily="49" charset="0"/>
              <a:buChar char="o"/>
              <a:defRPr/>
            </a:pPr>
            <a:r>
              <a:rPr lang="en-US" sz="2300" dirty="0" smtClean="0"/>
              <a:t>IB Middle Years Program Biology Honors – 2000850</a:t>
            </a:r>
          </a:p>
          <a:p>
            <a:pPr marL="347663" lvl="1" indent="-228600">
              <a:spcAft>
                <a:spcPts val="600"/>
              </a:spcAft>
              <a:buFont typeface="Courier New" pitchFamily="49" charset="0"/>
              <a:buChar char="o"/>
              <a:defRPr/>
            </a:pPr>
            <a:r>
              <a:rPr lang="en-US" sz="2300" dirty="0" smtClean="0"/>
              <a:t>Integrated Science 3 – 2002440</a:t>
            </a:r>
          </a:p>
          <a:p>
            <a:pPr marL="347663" lvl="1" indent="-228600">
              <a:spcAft>
                <a:spcPts val="600"/>
              </a:spcAft>
              <a:buNone/>
              <a:defRPr/>
            </a:pPr>
            <a:endParaRPr lang="en-US" sz="1900" dirty="0" smtClean="0"/>
          </a:p>
          <a:p>
            <a:pPr lvl="1">
              <a:spcAft>
                <a:spcPts val="600"/>
              </a:spcAft>
              <a:defRPr/>
            </a:pPr>
            <a:endParaRPr lang="en-US" dirty="0" smtClean="0"/>
          </a:p>
          <a:p>
            <a:pPr lvl="1">
              <a:spcAft>
                <a:spcPts val="600"/>
              </a:spcAft>
              <a:buNone/>
              <a:defRPr/>
            </a:pPr>
            <a:endParaRPr lang="en-US" dirty="0" smtClean="0">
              <a:ea typeface="+mn-ea"/>
              <a:cs typeface="+mn-cs"/>
            </a:endParaRPr>
          </a:p>
        </p:txBody>
      </p:sp>
      <p:sp>
        <p:nvSpPr>
          <p:cNvPr id="7" name="Content Placeholder 6"/>
          <p:cNvSpPr>
            <a:spLocks noGrp="1"/>
          </p:cNvSpPr>
          <p:nvPr>
            <p:ph sz="quarter" idx="4"/>
          </p:nvPr>
        </p:nvSpPr>
        <p:spPr>
          <a:xfrm>
            <a:off x="4038600" y="3505200"/>
            <a:ext cx="5105400" cy="2667000"/>
          </a:xfrm>
        </p:spPr>
        <p:txBody>
          <a:bodyPr/>
          <a:lstStyle/>
          <a:p>
            <a:pPr marL="347663" lvl="1" indent="-228600">
              <a:spcAft>
                <a:spcPts val="600"/>
              </a:spcAft>
              <a:buFont typeface="Courier New" pitchFamily="49" charset="0"/>
              <a:buChar char="o"/>
              <a:defRPr/>
            </a:pPr>
            <a:r>
              <a:rPr lang="en-US" sz="1800" dirty="0" smtClean="0"/>
              <a:t>Integrated Science 3 Honors – 2002450</a:t>
            </a:r>
          </a:p>
          <a:p>
            <a:pPr marL="347663" lvl="1" indent="-228600">
              <a:spcAft>
                <a:spcPts val="600"/>
              </a:spcAft>
              <a:buFont typeface="Courier New" pitchFamily="49" charset="0"/>
              <a:buChar char="o"/>
              <a:defRPr/>
            </a:pPr>
            <a:r>
              <a:rPr lang="en-US" sz="1800" dirty="0" smtClean="0"/>
              <a:t>AP Biology – 2000340 (if taken to satisfy the high school Biology 1 graduation requirement) </a:t>
            </a:r>
            <a:r>
              <a:rPr lang="en-US" sz="1800" i="1" dirty="0" smtClean="0"/>
              <a:t>This course was omitted from the list in the manual.</a:t>
            </a:r>
          </a:p>
          <a:p>
            <a:pPr marL="347663" lvl="1" indent="-228600">
              <a:spcAft>
                <a:spcPts val="600"/>
              </a:spcAft>
              <a:buFont typeface="Courier New" pitchFamily="49" charset="0"/>
              <a:buChar char="o"/>
              <a:defRPr/>
            </a:pPr>
            <a:r>
              <a:rPr lang="en-US" sz="1800" dirty="0" smtClean="0"/>
              <a:t>Biology 1 for Credit Recovery - 2000315 </a:t>
            </a:r>
          </a:p>
          <a:p>
            <a:pPr marL="347663" lvl="1" indent="-228600">
              <a:spcAft>
                <a:spcPts val="600"/>
              </a:spcAft>
              <a:buFont typeface="Courier New" pitchFamily="49" charset="0"/>
              <a:buChar char="o"/>
              <a:defRPr/>
            </a:pPr>
            <a:r>
              <a:rPr lang="en-US" sz="1800" dirty="0" smtClean="0"/>
              <a:t>Integrated Science 3 for Credit Recovery - 2002445 </a:t>
            </a:r>
          </a:p>
          <a:p>
            <a:pPr marL="347663" lvl="1" indent="-228600">
              <a:spcAft>
                <a:spcPts val="600"/>
              </a:spcAft>
              <a:buFont typeface="Courier New" pitchFamily="49" charset="0"/>
              <a:buChar char="o"/>
              <a:defRPr/>
            </a:pPr>
            <a:endParaRPr lang="en-US" sz="1800" dirty="0" smtClean="0"/>
          </a:p>
        </p:txBody>
      </p:sp>
      <p:sp>
        <p:nvSpPr>
          <p:cNvPr id="36868" name="Slide Number Placeholder 5"/>
          <p:cNvSpPr>
            <a:spLocks noGrp="1"/>
          </p:cNvSpPr>
          <p:nvPr>
            <p:ph type="sldNum" sz="quarter" idx="12"/>
          </p:nvPr>
        </p:nvSpPr>
        <p:spPr>
          <a:noFill/>
        </p:spPr>
        <p:txBody>
          <a:bodyPr/>
          <a:lstStyle/>
          <a:p>
            <a:fld id="{F6D8677E-DFBB-4A4C-A1A2-BF7C8B86A29E}" type="slidenum">
              <a:rPr lang="en-US" smtClean="0">
                <a:latin typeface="Arial" charset="0"/>
              </a:rPr>
              <a:pPr/>
              <a:t>16</a:t>
            </a:fld>
            <a:endParaRPr lang="en-US" dirty="0" smtClean="0">
              <a:latin typeface="Arial" charset="0"/>
            </a:endParaRPr>
          </a:p>
        </p:txBody>
      </p:sp>
      <p:sp>
        <p:nvSpPr>
          <p:cNvPr id="8" name="TextBox 7"/>
          <p:cNvSpPr txBox="1"/>
          <p:nvPr/>
        </p:nvSpPr>
        <p:spPr>
          <a:xfrm>
            <a:off x="3581400" y="6366748"/>
            <a:ext cx="2209800" cy="369332"/>
          </a:xfrm>
          <a:prstGeom prst="rect">
            <a:avLst/>
          </a:prstGeom>
          <a:noFill/>
        </p:spPr>
        <p:txBody>
          <a:bodyPr wrap="square" rtlCol="0">
            <a:spAutoFit/>
          </a:bodyPr>
          <a:lstStyle/>
          <a:p>
            <a:r>
              <a:rPr lang="en-US" b="1" dirty="0" smtClean="0"/>
              <a:t>EOC Manual 4 </a:t>
            </a:r>
            <a:endParaRPr lang="en-US" b="1" dirty="0"/>
          </a:p>
        </p:txBody>
      </p:sp>
    </p:spTree>
    <p:extLst>
      <p:ext uri="{BB962C8B-B14F-4D97-AF65-F5344CB8AC3E}">
        <p14:creationId xmlns:p14="http://schemas.microsoft.com/office/powerpoint/2010/main" val="450126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Students to be </a:t>
            </a:r>
            <a:r>
              <a:rPr lang="en-US" dirty="0"/>
              <a:t>Tested, </a:t>
            </a:r>
            <a:r>
              <a:rPr lang="en-US" sz="2000" dirty="0"/>
              <a:t>(cont.)</a:t>
            </a:r>
            <a:endParaRPr lang="en-US" sz="2000" dirty="0" smtClean="0"/>
          </a:p>
        </p:txBody>
      </p:sp>
      <p:sp>
        <p:nvSpPr>
          <p:cNvPr id="37891" name="Rectangle 3"/>
          <p:cNvSpPr>
            <a:spLocks noGrp="1" noChangeArrowheads="1"/>
          </p:cNvSpPr>
          <p:nvPr>
            <p:ph idx="1"/>
          </p:nvPr>
        </p:nvSpPr>
        <p:spPr>
          <a:xfrm>
            <a:off x="304800" y="1905000"/>
            <a:ext cx="8686800" cy="4449763"/>
          </a:xfrm>
        </p:spPr>
        <p:txBody>
          <a:bodyPr/>
          <a:lstStyle/>
          <a:p>
            <a:pPr eaLnBrk="1" hangingPunct="1">
              <a:lnSpc>
                <a:spcPct val="90000"/>
              </a:lnSpc>
              <a:buFontTx/>
              <a:buNone/>
            </a:pPr>
            <a:r>
              <a:rPr lang="en-US" sz="2800" b="1" dirty="0" smtClean="0"/>
              <a:t>Biology 1</a:t>
            </a:r>
          </a:p>
          <a:p>
            <a:pPr eaLnBrk="1" hangingPunct="1">
              <a:lnSpc>
                <a:spcPct val="90000"/>
              </a:lnSpc>
              <a:buFontTx/>
              <a:buNone/>
            </a:pPr>
            <a:endParaRPr lang="en-US" sz="2400" u="sng" dirty="0" smtClean="0">
              <a:solidFill>
                <a:srgbClr val="8BBC00"/>
              </a:solidFill>
            </a:endParaRPr>
          </a:p>
          <a:p>
            <a:pPr marL="0" indent="0">
              <a:spcAft>
                <a:spcPts val="600"/>
              </a:spcAft>
              <a:buFontTx/>
              <a:buNone/>
              <a:defRPr/>
            </a:pPr>
            <a:r>
              <a:rPr lang="en-US" sz="2200" dirty="0" smtClean="0"/>
              <a:t>The following students </a:t>
            </a:r>
            <a:r>
              <a:rPr lang="en-US" sz="2200" u="sng" dirty="0" smtClean="0"/>
              <a:t>are eligible to participate</a:t>
            </a:r>
            <a:r>
              <a:rPr lang="en-US" sz="2200" dirty="0" smtClean="0"/>
              <a:t> in the Fall 2013 Biology 1 EOC Assessment administration:</a:t>
            </a:r>
          </a:p>
          <a:p>
            <a:pPr>
              <a:spcAft>
                <a:spcPts val="600"/>
              </a:spcAft>
              <a:defRPr/>
            </a:pPr>
            <a:r>
              <a:rPr lang="en-US" sz="2000" dirty="0" smtClean="0"/>
              <a:t>Students who entered 9th grade in the 2011–12  school year and beyond</a:t>
            </a:r>
          </a:p>
          <a:p>
            <a:pPr lvl="1">
              <a:spcAft>
                <a:spcPts val="600"/>
              </a:spcAft>
              <a:defRPr/>
            </a:pPr>
            <a:r>
              <a:rPr lang="en-US" sz="1800" dirty="0" smtClean="0"/>
              <a:t>who have not yet taken the assessment to be averaged as 30% of their final course grade </a:t>
            </a:r>
          </a:p>
          <a:p>
            <a:pPr lvl="1">
              <a:spcAft>
                <a:spcPts val="600"/>
              </a:spcAft>
              <a:defRPr/>
            </a:pPr>
            <a:r>
              <a:rPr lang="en-US" sz="1800" dirty="0" smtClean="0"/>
              <a:t>who are in grade forgiveness programs and wish to retake the assessment to improve their course grade</a:t>
            </a:r>
          </a:p>
          <a:p>
            <a:pPr>
              <a:spcAft>
                <a:spcPts val="600"/>
              </a:spcAft>
              <a:defRPr/>
            </a:pPr>
            <a:r>
              <a:rPr lang="en-US" sz="2000" dirty="0" smtClean="0"/>
              <a:t>Students in a credit acceleration program (CAP) who wish to take the assessment to earn course credit</a:t>
            </a:r>
          </a:p>
        </p:txBody>
      </p:sp>
      <p:sp>
        <p:nvSpPr>
          <p:cNvPr id="37892" name="Slide Number Placeholder 5"/>
          <p:cNvSpPr>
            <a:spLocks noGrp="1"/>
          </p:cNvSpPr>
          <p:nvPr>
            <p:ph type="sldNum" sz="quarter" idx="12"/>
          </p:nvPr>
        </p:nvSpPr>
        <p:spPr>
          <a:noFill/>
        </p:spPr>
        <p:txBody>
          <a:bodyPr/>
          <a:lstStyle/>
          <a:p>
            <a:fld id="{D11B72AA-0A30-448E-8514-18FC301D1DF3}" type="slidenum">
              <a:rPr lang="en-US" smtClean="0">
                <a:latin typeface="Arial" charset="0"/>
              </a:rPr>
              <a:pPr/>
              <a:t>17</a:t>
            </a:fld>
            <a:endParaRPr lang="en-US" dirty="0" smtClean="0">
              <a:latin typeface="Arial" charset="0"/>
            </a:endParaRPr>
          </a:p>
        </p:txBody>
      </p:sp>
      <p:sp>
        <p:nvSpPr>
          <p:cNvPr id="5" name="TextBox 4"/>
          <p:cNvSpPr txBox="1"/>
          <p:nvPr/>
        </p:nvSpPr>
        <p:spPr>
          <a:xfrm>
            <a:off x="3581400" y="6366748"/>
            <a:ext cx="2209800" cy="369332"/>
          </a:xfrm>
          <a:prstGeom prst="rect">
            <a:avLst/>
          </a:prstGeom>
          <a:noFill/>
        </p:spPr>
        <p:txBody>
          <a:bodyPr wrap="square" rtlCol="0">
            <a:spAutoFit/>
          </a:bodyPr>
          <a:lstStyle/>
          <a:p>
            <a:r>
              <a:rPr lang="en-US" b="1" dirty="0" smtClean="0"/>
              <a:t>EOC Manual 4 </a:t>
            </a:r>
            <a:endParaRPr lang="en-US" b="1" dirty="0"/>
          </a:p>
        </p:txBody>
      </p:sp>
    </p:spTree>
    <p:extLst>
      <p:ext uri="{BB962C8B-B14F-4D97-AF65-F5344CB8AC3E}">
        <p14:creationId xmlns:p14="http://schemas.microsoft.com/office/powerpoint/2010/main" val="1141175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Students to be Tested</a:t>
            </a:r>
          </a:p>
        </p:txBody>
      </p:sp>
      <p:sp>
        <p:nvSpPr>
          <p:cNvPr id="3" name="Content Placeholder 2"/>
          <p:cNvSpPr>
            <a:spLocks noGrp="1"/>
          </p:cNvSpPr>
          <p:nvPr>
            <p:ph idx="1"/>
          </p:nvPr>
        </p:nvSpPr>
        <p:spPr>
          <a:xfrm>
            <a:off x="304800" y="1905000"/>
            <a:ext cx="8610600" cy="4678363"/>
          </a:xfrm>
        </p:spPr>
        <p:txBody>
          <a:bodyPr/>
          <a:lstStyle/>
          <a:p>
            <a:pPr>
              <a:buFontTx/>
              <a:buNone/>
              <a:defRPr/>
            </a:pPr>
            <a:r>
              <a:rPr lang="en-US" sz="2800" b="1" dirty="0" smtClean="0"/>
              <a:t>Geometry</a:t>
            </a:r>
            <a:endParaRPr lang="en-US" sz="2400" u="sng" dirty="0" smtClean="0"/>
          </a:p>
          <a:p>
            <a:pPr marL="0" indent="0">
              <a:buFontTx/>
              <a:buNone/>
              <a:defRPr/>
            </a:pPr>
            <a:r>
              <a:rPr lang="en-US" sz="2400" dirty="0" smtClean="0"/>
              <a:t>The following students </a:t>
            </a:r>
            <a:r>
              <a:rPr lang="en-US" sz="2400" u="sng" dirty="0" smtClean="0"/>
              <a:t>must take</a:t>
            </a:r>
            <a:r>
              <a:rPr lang="en-US" sz="2400" dirty="0" smtClean="0"/>
              <a:t> the Fall 2013 Geometry EOC Assessment:</a:t>
            </a:r>
          </a:p>
          <a:p>
            <a:pPr marL="0" indent="0">
              <a:buFontTx/>
              <a:buNone/>
              <a:defRPr/>
            </a:pPr>
            <a:endParaRPr lang="en-US" sz="2400" dirty="0" smtClean="0"/>
          </a:p>
          <a:p>
            <a:pPr marL="347663" indent="-347663">
              <a:spcAft>
                <a:spcPts val="600"/>
              </a:spcAft>
              <a:buFont typeface="Tahoma" pitchFamily="34" charset="0"/>
              <a:buChar char="•"/>
              <a:defRPr/>
            </a:pPr>
            <a:r>
              <a:rPr lang="en-US" sz="2400" dirty="0"/>
              <a:t>All students who were enrolled in and </a:t>
            </a:r>
            <a:r>
              <a:rPr lang="en-US" sz="2400" dirty="0" smtClean="0"/>
              <a:t>completed </a:t>
            </a:r>
            <a:r>
              <a:rPr lang="en-US" sz="2400" dirty="0"/>
              <a:t>one of the following courses during the summer:</a:t>
            </a:r>
          </a:p>
          <a:p>
            <a:pPr lvl="1">
              <a:buFont typeface="Courier New" pitchFamily="49" charset="0"/>
              <a:buChar char="o"/>
              <a:defRPr/>
            </a:pPr>
            <a:r>
              <a:rPr lang="en-US" sz="1800" dirty="0" smtClean="0">
                <a:ea typeface="+mn-ea"/>
                <a:cs typeface="+mn-cs"/>
              </a:rPr>
              <a:t>Geometry – 1206310</a:t>
            </a:r>
          </a:p>
          <a:p>
            <a:pPr lvl="1">
              <a:buFont typeface="Courier New" pitchFamily="49" charset="0"/>
              <a:buChar char="o"/>
              <a:defRPr/>
            </a:pPr>
            <a:r>
              <a:rPr lang="en-US" sz="1800" dirty="0" smtClean="0">
                <a:ea typeface="+mn-ea"/>
                <a:cs typeface="+mn-cs"/>
              </a:rPr>
              <a:t>Geometry Honors – 1206320</a:t>
            </a:r>
          </a:p>
          <a:p>
            <a:pPr lvl="1">
              <a:buFont typeface="Courier New" pitchFamily="49" charset="0"/>
              <a:buChar char="o"/>
              <a:defRPr/>
            </a:pPr>
            <a:r>
              <a:rPr lang="en-US" sz="1800" dirty="0" smtClean="0">
                <a:ea typeface="+mn-ea"/>
                <a:cs typeface="+mn-cs"/>
              </a:rPr>
              <a:t>IB Middle Years Program Geometry Honors – 1206810</a:t>
            </a:r>
          </a:p>
          <a:p>
            <a:pPr lvl="1">
              <a:buFont typeface="Courier New" pitchFamily="49" charset="0"/>
              <a:buChar char="o"/>
              <a:defRPr/>
            </a:pPr>
            <a:r>
              <a:rPr lang="en-US" sz="1800" dirty="0" smtClean="0">
                <a:ea typeface="+mn-ea"/>
                <a:cs typeface="+mn-cs"/>
              </a:rPr>
              <a:t>Pre-AICE Mathematics 2 – 1209820</a:t>
            </a:r>
          </a:p>
          <a:p>
            <a:pPr lvl="1">
              <a:buFont typeface="Courier New" pitchFamily="49" charset="0"/>
              <a:buChar char="o"/>
              <a:defRPr/>
            </a:pPr>
            <a:r>
              <a:rPr lang="en-US" sz="1800" dirty="0" smtClean="0"/>
              <a:t>Geometry for Credit Recovery - 1206315 </a:t>
            </a:r>
            <a:endParaRPr lang="en-US" sz="1800" dirty="0" smtClean="0">
              <a:ea typeface="+mn-ea"/>
              <a:cs typeface="+mn-cs"/>
            </a:endParaRPr>
          </a:p>
          <a:p>
            <a:pPr lvl="1">
              <a:defRPr/>
            </a:pPr>
            <a:endParaRPr lang="en-US" sz="1800" dirty="0" smtClean="0">
              <a:solidFill>
                <a:srgbClr val="8BBC00"/>
              </a:solidFill>
              <a:ea typeface="+mn-ea"/>
              <a:cs typeface="+mn-cs"/>
            </a:endParaRPr>
          </a:p>
        </p:txBody>
      </p:sp>
      <p:sp>
        <p:nvSpPr>
          <p:cNvPr id="38916" name="Slide Number Placeholder 3"/>
          <p:cNvSpPr>
            <a:spLocks noGrp="1"/>
          </p:cNvSpPr>
          <p:nvPr>
            <p:ph type="sldNum" sz="quarter" idx="12"/>
          </p:nvPr>
        </p:nvSpPr>
        <p:spPr>
          <a:noFill/>
        </p:spPr>
        <p:txBody>
          <a:bodyPr/>
          <a:lstStyle/>
          <a:p>
            <a:fld id="{C53F8EEE-39CC-4067-9486-76BC371EDAF5}" type="slidenum">
              <a:rPr lang="en-US" smtClean="0">
                <a:latin typeface="Arial" charset="0"/>
              </a:rPr>
              <a:pPr/>
              <a:t>18</a:t>
            </a:fld>
            <a:endParaRPr lang="en-US" dirty="0" smtClean="0">
              <a:latin typeface="Arial" charset="0"/>
            </a:endParaRPr>
          </a:p>
        </p:txBody>
      </p:sp>
      <p:sp>
        <p:nvSpPr>
          <p:cNvPr id="5" name="TextBox 4"/>
          <p:cNvSpPr txBox="1"/>
          <p:nvPr/>
        </p:nvSpPr>
        <p:spPr>
          <a:xfrm>
            <a:off x="3581400" y="6366748"/>
            <a:ext cx="2209800" cy="369332"/>
          </a:xfrm>
          <a:prstGeom prst="rect">
            <a:avLst/>
          </a:prstGeom>
          <a:noFill/>
        </p:spPr>
        <p:txBody>
          <a:bodyPr wrap="square" rtlCol="0">
            <a:spAutoFit/>
          </a:bodyPr>
          <a:lstStyle/>
          <a:p>
            <a:r>
              <a:rPr lang="en-US" b="1" dirty="0" smtClean="0"/>
              <a:t>EOC Manual 4 </a:t>
            </a:r>
            <a:endParaRPr lang="en-US" b="1" dirty="0"/>
          </a:p>
        </p:txBody>
      </p:sp>
    </p:spTree>
    <p:extLst>
      <p:ext uri="{BB962C8B-B14F-4D97-AF65-F5344CB8AC3E}">
        <p14:creationId xmlns:p14="http://schemas.microsoft.com/office/powerpoint/2010/main" val="653680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Students to be </a:t>
            </a:r>
            <a:r>
              <a:rPr lang="en-US" dirty="0"/>
              <a:t>Tested, </a:t>
            </a:r>
            <a:r>
              <a:rPr lang="en-US" sz="2000" dirty="0"/>
              <a:t>(cont.)</a:t>
            </a:r>
            <a:endParaRPr lang="en-US" sz="2000" dirty="0" smtClean="0"/>
          </a:p>
        </p:txBody>
      </p:sp>
      <p:sp>
        <p:nvSpPr>
          <p:cNvPr id="37891" name="Rectangle 3"/>
          <p:cNvSpPr>
            <a:spLocks noGrp="1" noChangeArrowheads="1"/>
          </p:cNvSpPr>
          <p:nvPr>
            <p:ph idx="1"/>
          </p:nvPr>
        </p:nvSpPr>
        <p:spPr>
          <a:xfrm>
            <a:off x="304800" y="1828800"/>
            <a:ext cx="8686800" cy="4525963"/>
          </a:xfrm>
        </p:spPr>
        <p:txBody>
          <a:bodyPr/>
          <a:lstStyle/>
          <a:p>
            <a:pPr eaLnBrk="1" hangingPunct="1">
              <a:lnSpc>
                <a:spcPct val="90000"/>
              </a:lnSpc>
              <a:buFontTx/>
              <a:buNone/>
            </a:pPr>
            <a:r>
              <a:rPr lang="en-US" sz="2800" b="1" dirty="0" smtClean="0"/>
              <a:t>Geometry  </a:t>
            </a:r>
          </a:p>
          <a:p>
            <a:pPr eaLnBrk="1" hangingPunct="1">
              <a:lnSpc>
                <a:spcPct val="90000"/>
              </a:lnSpc>
              <a:buFontTx/>
              <a:buNone/>
            </a:pPr>
            <a:endParaRPr lang="en-US" sz="2400" u="sng" dirty="0" smtClean="0">
              <a:solidFill>
                <a:srgbClr val="8BBC00"/>
              </a:solidFill>
            </a:endParaRPr>
          </a:p>
          <a:p>
            <a:pPr marL="0" indent="0">
              <a:spcAft>
                <a:spcPts val="600"/>
              </a:spcAft>
              <a:buFontTx/>
              <a:buNone/>
              <a:defRPr/>
            </a:pPr>
            <a:r>
              <a:rPr lang="en-US" sz="2200" dirty="0" smtClean="0"/>
              <a:t>The following students </a:t>
            </a:r>
            <a:r>
              <a:rPr lang="en-US" sz="2200" u="sng" dirty="0" smtClean="0"/>
              <a:t>are eligible to participate</a:t>
            </a:r>
            <a:r>
              <a:rPr lang="en-US" sz="2200" dirty="0" smtClean="0"/>
              <a:t> in the Fall 2013 Geometry EOC Assessment administration:</a:t>
            </a:r>
          </a:p>
          <a:p>
            <a:pPr>
              <a:spcAft>
                <a:spcPts val="600"/>
              </a:spcAft>
              <a:defRPr/>
            </a:pPr>
            <a:r>
              <a:rPr lang="en-US" sz="2000" dirty="0"/>
              <a:t>Students who entered 9th grade in the 2011–12  school year and beyond</a:t>
            </a:r>
          </a:p>
          <a:p>
            <a:pPr lvl="1">
              <a:spcAft>
                <a:spcPts val="600"/>
              </a:spcAft>
              <a:defRPr/>
            </a:pPr>
            <a:r>
              <a:rPr lang="en-US" sz="1800" dirty="0" smtClean="0"/>
              <a:t>who have not yet taken the assessment to be averaged as 30% of their final course grade </a:t>
            </a:r>
          </a:p>
          <a:p>
            <a:pPr lvl="1">
              <a:spcAft>
                <a:spcPts val="600"/>
              </a:spcAft>
              <a:defRPr/>
            </a:pPr>
            <a:r>
              <a:rPr lang="en-US" sz="1800" dirty="0" smtClean="0"/>
              <a:t>who are in grade forgiveness programs and wish to retake the assessment to improve their course grade</a:t>
            </a:r>
          </a:p>
          <a:p>
            <a:pPr>
              <a:spcAft>
                <a:spcPts val="600"/>
              </a:spcAft>
              <a:defRPr/>
            </a:pPr>
            <a:r>
              <a:rPr lang="en-US" sz="2000" dirty="0" smtClean="0"/>
              <a:t>Students in a credit acceleration program (CAP) who wish to take the assessment to earn course credit</a:t>
            </a:r>
          </a:p>
        </p:txBody>
      </p:sp>
      <p:sp>
        <p:nvSpPr>
          <p:cNvPr id="37892" name="Slide Number Placeholder 5"/>
          <p:cNvSpPr>
            <a:spLocks noGrp="1"/>
          </p:cNvSpPr>
          <p:nvPr>
            <p:ph type="sldNum" sz="quarter" idx="12"/>
          </p:nvPr>
        </p:nvSpPr>
        <p:spPr>
          <a:noFill/>
        </p:spPr>
        <p:txBody>
          <a:bodyPr/>
          <a:lstStyle/>
          <a:p>
            <a:fld id="{D11B72AA-0A30-448E-8514-18FC301D1DF3}" type="slidenum">
              <a:rPr lang="en-US" smtClean="0">
                <a:latin typeface="Arial" charset="0"/>
              </a:rPr>
              <a:pPr/>
              <a:t>19</a:t>
            </a:fld>
            <a:endParaRPr lang="en-US" dirty="0" smtClean="0">
              <a:latin typeface="Arial" charset="0"/>
            </a:endParaRPr>
          </a:p>
        </p:txBody>
      </p:sp>
      <p:sp>
        <p:nvSpPr>
          <p:cNvPr id="5" name="TextBox 4"/>
          <p:cNvSpPr txBox="1"/>
          <p:nvPr/>
        </p:nvSpPr>
        <p:spPr>
          <a:xfrm>
            <a:off x="3581400" y="6366748"/>
            <a:ext cx="2209800" cy="369332"/>
          </a:xfrm>
          <a:prstGeom prst="rect">
            <a:avLst/>
          </a:prstGeom>
          <a:noFill/>
        </p:spPr>
        <p:txBody>
          <a:bodyPr wrap="square" rtlCol="0">
            <a:spAutoFit/>
          </a:bodyPr>
          <a:lstStyle/>
          <a:p>
            <a:r>
              <a:rPr lang="en-US" b="1" dirty="0" smtClean="0"/>
              <a:t>EOC Manual 4 </a:t>
            </a:r>
            <a:endParaRPr lang="en-US" b="1" dirty="0"/>
          </a:p>
        </p:txBody>
      </p:sp>
    </p:spTree>
    <p:extLst>
      <p:ext uri="{BB962C8B-B14F-4D97-AF65-F5344CB8AC3E}">
        <p14:creationId xmlns:p14="http://schemas.microsoft.com/office/powerpoint/2010/main" val="25856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457200"/>
            <a:ext cx="7289800" cy="1292225"/>
          </a:xfrm>
        </p:spPr>
        <p:txBody>
          <a:bodyPr/>
          <a:lstStyle/>
          <a:p>
            <a:r>
              <a:rPr lang="en-US" dirty="0" smtClean="0"/>
              <a:t>Test Administration Manual</a:t>
            </a:r>
          </a:p>
        </p:txBody>
      </p:sp>
      <p:sp>
        <p:nvSpPr>
          <p:cNvPr id="4" name="Slide Number Placeholder 3"/>
          <p:cNvSpPr>
            <a:spLocks noGrp="1"/>
          </p:cNvSpPr>
          <p:nvPr>
            <p:ph type="sldNum" sz="quarter" idx="12"/>
          </p:nvPr>
        </p:nvSpPr>
        <p:spPr/>
        <p:txBody>
          <a:bodyPr/>
          <a:lstStyle/>
          <a:p>
            <a:pPr>
              <a:defRPr/>
            </a:pPr>
            <a:fld id="{7C406391-9AFF-4297-B052-A88003A002E4}" type="slidenum">
              <a:rPr lang="en-US" smtClean="0">
                <a:latin typeface="+mn-lt"/>
              </a:rPr>
              <a:pPr>
                <a:defRPr/>
              </a:pPr>
              <a:t>2</a:t>
            </a:fld>
            <a:endParaRPr lang="en-US" dirty="0">
              <a:latin typeface="+mn-lt"/>
            </a:endParaRPr>
          </a:p>
        </p:txBody>
      </p:sp>
      <p:sp>
        <p:nvSpPr>
          <p:cNvPr id="9" name="Rectangle 3"/>
          <p:cNvSpPr txBox="1">
            <a:spLocks noChangeArrowheads="1"/>
          </p:cNvSpPr>
          <p:nvPr/>
        </p:nvSpPr>
        <p:spPr bwMode="auto">
          <a:xfrm>
            <a:off x="304800" y="1905000"/>
            <a:ext cx="4191000" cy="4572000"/>
          </a:xfrm>
          <a:prstGeom prst="rect">
            <a:avLst/>
          </a:prstGeom>
          <a:noFill/>
          <a:ln w="9525">
            <a:noFill/>
            <a:miter lim="800000"/>
            <a:headEnd/>
            <a:tailEnd/>
          </a:ln>
        </p:spPr>
        <p:txBody>
          <a:bodyPr>
            <a:normAutofit/>
          </a:bodyPr>
          <a:lstStyle/>
          <a:p>
            <a:pPr marL="342900" indent="-342900" fontAlgn="auto">
              <a:lnSpc>
                <a:spcPct val="90000"/>
              </a:lnSpc>
              <a:spcBef>
                <a:spcPct val="20000"/>
              </a:spcBef>
              <a:spcAft>
                <a:spcPts val="600"/>
              </a:spcAft>
              <a:defRPr/>
            </a:pPr>
            <a:r>
              <a:rPr lang="en-US" sz="2400" dirty="0" smtClean="0">
                <a:latin typeface="+mj-lt"/>
                <a:cs typeface="Tahoma" pitchFamily="34" charset="0"/>
              </a:rPr>
              <a:t>	One </a:t>
            </a:r>
            <a:r>
              <a:rPr lang="en-US" sz="2400" dirty="0">
                <a:latin typeface="+mj-lt"/>
                <a:cs typeface="Tahoma" pitchFamily="34" charset="0"/>
              </a:rPr>
              <a:t>manual </a:t>
            </a:r>
            <a:r>
              <a:rPr lang="en-US" sz="2400" dirty="0" smtClean="0">
                <a:latin typeface="+mj-lt"/>
                <a:cs typeface="Tahoma" pitchFamily="34" charset="0"/>
              </a:rPr>
              <a:t>(2012-2013 </a:t>
            </a:r>
            <a:r>
              <a:rPr lang="en-US" sz="2400" dirty="0">
                <a:latin typeface="+mj-lt"/>
                <a:cs typeface="Tahoma" pitchFamily="34" charset="0"/>
              </a:rPr>
              <a:t>EOC Manual) is provided for </a:t>
            </a:r>
            <a:r>
              <a:rPr lang="en-US" sz="2400" dirty="0" smtClean="0">
                <a:latin typeface="+mj-lt"/>
              </a:rPr>
              <a:t>the Winter 2012, Spring 2013, Summer 2013 and Fall 2013 EOC administrations.</a:t>
            </a:r>
            <a:r>
              <a:rPr lang="en-US" sz="2400" dirty="0" smtClean="0">
                <a:latin typeface="+mj-lt"/>
                <a:cs typeface="Tahoma" pitchFamily="34" charset="0"/>
              </a:rPr>
              <a:t> </a:t>
            </a:r>
          </a:p>
          <a:p>
            <a:pPr marL="342900" indent="-342900" fontAlgn="auto">
              <a:lnSpc>
                <a:spcPct val="90000"/>
              </a:lnSpc>
              <a:spcBef>
                <a:spcPct val="20000"/>
              </a:spcBef>
              <a:spcAft>
                <a:spcPts val="600"/>
              </a:spcAft>
              <a:defRPr/>
            </a:pPr>
            <a:r>
              <a:rPr lang="en-US" sz="2400" dirty="0" smtClean="0">
                <a:latin typeface="+mj-lt"/>
                <a:cs typeface="Tahoma" pitchFamily="34" charset="0"/>
              </a:rPr>
              <a:t>	Instructions </a:t>
            </a:r>
            <a:r>
              <a:rPr lang="en-US" sz="2400" dirty="0">
                <a:latin typeface="+mj-lt"/>
                <a:cs typeface="Tahoma" pitchFamily="34" charset="0"/>
              </a:rPr>
              <a:t>for computer-based </a:t>
            </a:r>
            <a:r>
              <a:rPr lang="en-US" sz="2400" dirty="0" smtClean="0">
                <a:latin typeface="+mj-lt"/>
                <a:cs typeface="Tahoma" pitchFamily="34" charset="0"/>
              </a:rPr>
              <a:t>test (CBT</a:t>
            </a:r>
            <a:r>
              <a:rPr lang="en-US" sz="2400" dirty="0">
                <a:latin typeface="+mj-lt"/>
                <a:cs typeface="Tahoma" pitchFamily="34" charset="0"/>
              </a:rPr>
              <a:t>), paper-based </a:t>
            </a:r>
            <a:r>
              <a:rPr lang="en-US" sz="2400" dirty="0" smtClean="0">
                <a:latin typeface="+mj-lt"/>
                <a:cs typeface="Tahoma" pitchFamily="34" charset="0"/>
              </a:rPr>
              <a:t>test (PBT</a:t>
            </a:r>
            <a:r>
              <a:rPr lang="en-US" sz="2400" dirty="0">
                <a:latin typeface="+mj-lt"/>
                <a:cs typeface="Tahoma" pitchFamily="34" charset="0"/>
              </a:rPr>
              <a:t>), and accommodated </a:t>
            </a:r>
            <a:r>
              <a:rPr lang="en-US" sz="2400" dirty="0" smtClean="0">
                <a:latin typeface="+mj-lt"/>
                <a:cs typeface="Tahoma" pitchFamily="34" charset="0"/>
              </a:rPr>
              <a:t>form </a:t>
            </a:r>
            <a:r>
              <a:rPr lang="en-US" sz="2400" dirty="0">
                <a:latin typeface="+mj-lt"/>
                <a:cs typeface="Tahoma" pitchFamily="34" charset="0"/>
              </a:rPr>
              <a:t>administrations are </a:t>
            </a:r>
            <a:r>
              <a:rPr lang="en-US" sz="2400" dirty="0" smtClean="0">
                <a:latin typeface="+mj-lt"/>
                <a:cs typeface="Tahoma" pitchFamily="34" charset="0"/>
              </a:rPr>
              <a:t>included </a:t>
            </a:r>
            <a:r>
              <a:rPr lang="en-US" sz="2400" dirty="0">
                <a:latin typeface="+mj-lt"/>
                <a:cs typeface="Tahoma" pitchFamily="34" charset="0"/>
              </a:rPr>
              <a:t>in this manual.  </a:t>
            </a:r>
          </a:p>
          <a:p>
            <a:pPr marL="342900" indent="-342900" fontAlgn="auto">
              <a:lnSpc>
                <a:spcPct val="90000"/>
              </a:lnSpc>
              <a:spcBef>
                <a:spcPct val="20000"/>
              </a:spcBef>
              <a:spcAft>
                <a:spcPts val="0"/>
              </a:spcAft>
              <a:buFont typeface="Arial" charset="0"/>
              <a:buNone/>
              <a:defRPr/>
            </a:pPr>
            <a:endParaRPr lang="en-US" sz="1500" dirty="0">
              <a:cs typeface="Tahoma" pitchFamily="34" charset="0"/>
            </a:endParaRPr>
          </a:p>
          <a:p>
            <a:pPr marL="1143000" lvl="2" indent="-228600" fontAlgn="auto">
              <a:lnSpc>
                <a:spcPct val="90000"/>
              </a:lnSpc>
              <a:spcBef>
                <a:spcPct val="20000"/>
              </a:spcBef>
              <a:spcAft>
                <a:spcPts val="600"/>
              </a:spcAft>
              <a:buFont typeface="Arial" charset="0"/>
              <a:buNone/>
              <a:defRPr/>
            </a:pPr>
            <a:endParaRPr lang="en-US" sz="1500" dirty="0">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5181600" y="2209800"/>
            <a:ext cx="2698069" cy="35814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Students to be Tested</a:t>
            </a:r>
          </a:p>
        </p:txBody>
      </p:sp>
      <p:sp>
        <p:nvSpPr>
          <p:cNvPr id="3" name="Content Placeholder 2"/>
          <p:cNvSpPr>
            <a:spLocks noGrp="1"/>
          </p:cNvSpPr>
          <p:nvPr>
            <p:ph idx="1"/>
          </p:nvPr>
        </p:nvSpPr>
        <p:spPr>
          <a:xfrm>
            <a:off x="304800" y="1905000"/>
            <a:ext cx="8610600" cy="4678363"/>
          </a:xfrm>
        </p:spPr>
        <p:txBody>
          <a:bodyPr/>
          <a:lstStyle/>
          <a:p>
            <a:pPr>
              <a:buFontTx/>
              <a:buNone/>
              <a:defRPr/>
            </a:pPr>
            <a:r>
              <a:rPr lang="en-US" sz="2800" b="1" dirty="0" smtClean="0"/>
              <a:t>U.S. History</a:t>
            </a:r>
          </a:p>
          <a:p>
            <a:pPr>
              <a:buFontTx/>
              <a:buNone/>
              <a:defRPr/>
            </a:pPr>
            <a:endParaRPr lang="en-US" sz="2800" b="1" dirty="0" smtClean="0"/>
          </a:p>
          <a:p>
            <a:pPr marL="0" indent="0">
              <a:buFontTx/>
              <a:buNone/>
              <a:defRPr/>
            </a:pPr>
            <a:r>
              <a:rPr lang="en-US" sz="2400" dirty="0" smtClean="0"/>
              <a:t>The following students </a:t>
            </a:r>
            <a:r>
              <a:rPr lang="en-US" sz="2400" u="sng" dirty="0" smtClean="0"/>
              <a:t>must take</a:t>
            </a:r>
            <a:r>
              <a:rPr lang="en-US" sz="2400" dirty="0" smtClean="0"/>
              <a:t> the Fall 2013 U.S. History EOC Assessment:</a:t>
            </a:r>
          </a:p>
          <a:p>
            <a:pPr marL="347663" indent="-347663">
              <a:spcAft>
                <a:spcPts val="600"/>
              </a:spcAft>
              <a:buFont typeface="Tahoma" pitchFamily="34" charset="0"/>
              <a:buChar char="•"/>
              <a:defRPr/>
            </a:pPr>
            <a:r>
              <a:rPr lang="en-US" sz="2400" dirty="0"/>
              <a:t>All students who were enrolled in and </a:t>
            </a:r>
            <a:r>
              <a:rPr lang="en-US" sz="2400" dirty="0" smtClean="0"/>
              <a:t>completed </a:t>
            </a:r>
            <a:r>
              <a:rPr lang="en-US" sz="2400" dirty="0"/>
              <a:t>one of the following courses during the summer:</a:t>
            </a:r>
          </a:p>
          <a:p>
            <a:pPr lvl="1">
              <a:buFont typeface="Courier New" pitchFamily="49" charset="0"/>
              <a:buChar char="o"/>
              <a:defRPr/>
            </a:pPr>
            <a:r>
              <a:rPr lang="en-US" sz="2400" dirty="0" smtClean="0"/>
              <a:t>United States History – 2100310</a:t>
            </a:r>
          </a:p>
          <a:p>
            <a:pPr lvl="1">
              <a:buFont typeface="Courier New" pitchFamily="49" charset="0"/>
              <a:buChar char="o"/>
              <a:defRPr/>
            </a:pPr>
            <a:r>
              <a:rPr lang="en-US" sz="2400" dirty="0" smtClean="0"/>
              <a:t>United States History Honors – 2100320</a:t>
            </a:r>
          </a:p>
          <a:p>
            <a:pPr marL="0" lvl="1">
              <a:buFont typeface="Courier New" pitchFamily="49" charset="0"/>
              <a:buChar char="o"/>
              <a:defRPr/>
            </a:pPr>
            <a:endParaRPr lang="en-US" sz="2000" dirty="0" smtClean="0"/>
          </a:p>
          <a:p>
            <a:pPr>
              <a:buNone/>
              <a:defRPr/>
            </a:pPr>
            <a:endParaRPr lang="en-US" sz="2400" dirty="0" smtClean="0"/>
          </a:p>
          <a:p>
            <a:pPr lvl="1">
              <a:buNone/>
              <a:defRPr/>
            </a:pPr>
            <a:endParaRPr lang="en-US" sz="1800" dirty="0" smtClean="0"/>
          </a:p>
          <a:p>
            <a:pPr lvl="1">
              <a:buNone/>
              <a:defRPr/>
            </a:pPr>
            <a:endParaRPr lang="en-US" sz="1800" dirty="0" smtClean="0"/>
          </a:p>
          <a:p>
            <a:pPr lvl="1">
              <a:defRPr/>
            </a:pPr>
            <a:endParaRPr lang="en-US" sz="1800" dirty="0" smtClean="0"/>
          </a:p>
          <a:p>
            <a:pPr lvl="1">
              <a:buNone/>
              <a:defRPr/>
            </a:pPr>
            <a:endParaRPr lang="en-US" sz="1800" dirty="0" smtClean="0"/>
          </a:p>
        </p:txBody>
      </p:sp>
      <p:sp>
        <p:nvSpPr>
          <p:cNvPr id="38916" name="Slide Number Placeholder 3"/>
          <p:cNvSpPr>
            <a:spLocks noGrp="1"/>
          </p:cNvSpPr>
          <p:nvPr>
            <p:ph type="sldNum" sz="quarter" idx="12"/>
          </p:nvPr>
        </p:nvSpPr>
        <p:spPr>
          <a:noFill/>
        </p:spPr>
        <p:txBody>
          <a:bodyPr/>
          <a:lstStyle/>
          <a:p>
            <a:fld id="{C53F8EEE-39CC-4067-9486-76BC371EDAF5}" type="slidenum">
              <a:rPr lang="en-US" smtClean="0">
                <a:latin typeface="Arial" charset="0"/>
              </a:rPr>
              <a:pPr/>
              <a:t>20</a:t>
            </a:fld>
            <a:endParaRPr lang="en-US" dirty="0" smtClean="0">
              <a:latin typeface="Arial" charset="0"/>
            </a:endParaRPr>
          </a:p>
        </p:txBody>
      </p:sp>
      <p:sp>
        <p:nvSpPr>
          <p:cNvPr id="5" name="TextBox 4"/>
          <p:cNvSpPr txBox="1"/>
          <p:nvPr/>
        </p:nvSpPr>
        <p:spPr>
          <a:xfrm>
            <a:off x="3581400" y="6366748"/>
            <a:ext cx="2209800" cy="369332"/>
          </a:xfrm>
          <a:prstGeom prst="rect">
            <a:avLst/>
          </a:prstGeom>
          <a:noFill/>
        </p:spPr>
        <p:txBody>
          <a:bodyPr wrap="square" rtlCol="0">
            <a:spAutoFit/>
          </a:bodyPr>
          <a:lstStyle/>
          <a:p>
            <a:r>
              <a:rPr lang="en-US" b="1" dirty="0" smtClean="0"/>
              <a:t>EOC Manual 4-5 </a:t>
            </a:r>
            <a:endParaRPr lang="en-US" b="1" dirty="0"/>
          </a:p>
        </p:txBody>
      </p:sp>
    </p:spTree>
    <p:extLst>
      <p:ext uri="{BB962C8B-B14F-4D97-AF65-F5344CB8AC3E}">
        <p14:creationId xmlns:p14="http://schemas.microsoft.com/office/powerpoint/2010/main" val="758838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Students to be </a:t>
            </a:r>
            <a:r>
              <a:rPr lang="en-US" dirty="0"/>
              <a:t>Tested, </a:t>
            </a:r>
            <a:r>
              <a:rPr lang="en-US" sz="2000" dirty="0"/>
              <a:t>(cont.)</a:t>
            </a:r>
            <a:endParaRPr lang="en-US" sz="2000" dirty="0" smtClean="0"/>
          </a:p>
        </p:txBody>
      </p:sp>
      <p:sp>
        <p:nvSpPr>
          <p:cNvPr id="37891" name="Rectangle 3"/>
          <p:cNvSpPr>
            <a:spLocks noGrp="1" noChangeArrowheads="1"/>
          </p:cNvSpPr>
          <p:nvPr>
            <p:ph idx="1"/>
          </p:nvPr>
        </p:nvSpPr>
        <p:spPr>
          <a:xfrm>
            <a:off x="304800" y="1828800"/>
            <a:ext cx="8686800" cy="4525963"/>
          </a:xfrm>
        </p:spPr>
        <p:txBody>
          <a:bodyPr/>
          <a:lstStyle/>
          <a:p>
            <a:pPr eaLnBrk="1" hangingPunct="1">
              <a:lnSpc>
                <a:spcPct val="90000"/>
              </a:lnSpc>
              <a:buFontTx/>
              <a:buNone/>
            </a:pPr>
            <a:r>
              <a:rPr lang="en-US" sz="2800" b="1" dirty="0" smtClean="0"/>
              <a:t>US History  </a:t>
            </a:r>
          </a:p>
          <a:p>
            <a:pPr eaLnBrk="1" hangingPunct="1">
              <a:lnSpc>
                <a:spcPct val="90000"/>
              </a:lnSpc>
              <a:buFontTx/>
              <a:buNone/>
            </a:pPr>
            <a:endParaRPr lang="en-US" sz="2400" u="sng" dirty="0" smtClean="0">
              <a:solidFill>
                <a:srgbClr val="8BBC00"/>
              </a:solidFill>
            </a:endParaRPr>
          </a:p>
          <a:p>
            <a:pPr marL="0" indent="0">
              <a:spcAft>
                <a:spcPts val="600"/>
              </a:spcAft>
              <a:buFontTx/>
              <a:buNone/>
              <a:defRPr/>
            </a:pPr>
            <a:r>
              <a:rPr lang="en-US" sz="2200" dirty="0" smtClean="0"/>
              <a:t>The following students </a:t>
            </a:r>
            <a:r>
              <a:rPr lang="en-US" sz="2200" u="sng" dirty="0" smtClean="0"/>
              <a:t>are eligible to participate</a:t>
            </a:r>
            <a:r>
              <a:rPr lang="en-US" sz="2200" dirty="0" smtClean="0"/>
              <a:t> in the Fall 2013 US History EOC Assessment administration:</a:t>
            </a:r>
          </a:p>
          <a:p>
            <a:pPr>
              <a:spcAft>
                <a:spcPts val="600"/>
              </a:spcAft>
              <a:defRPr/>
            </a:pPr>
            <a:r>
              <a:rPr lang="en-US" sz="2000" dirty="0" smtClean="0"/>
              <a:t>Students who entered 9th grade in the 2012-13 school year and beyond</a:t>
            </a:r>
          </a:p>
          <a:p>
            <a:pPr lvl="1">
              <a:spcAft>
                <a:spcPts val="600"/>
              </a:spcAft>
              <a:defRPr/>
            </a:pPr>
            <a:r>
              <a:rPr lang="en-US" sz="1800" dirty="0" smtClean="0"/>
              <a:t>who have not yet taken the assessment to be averaged as 30% of their final course grade </a:t>
            </a:r>
          </a:p>
          <a:p>
            <a:pPr lvl="1">
              <a:spcAft>
                <a:spcPts val="600"/>
              </a:spcAft>
              <a:defRPr/>
            </a:pPr>
            <a:r>
              <a:rPr lang="en-US" sz="1800" dirty="0" smtClean="0"/>
              <a:t>who are in grade forgiveness programs and wish to retake the assessment to improve their course grade</a:t>
            </a:r>
          </a:p>
          <a:p>
            <a:pPr>
              <a:spcAft>
                <a:spcPts val="600"/>
              </a:spcAft>
              <a:defRPr/>
            </a:pPr>
            <a:r>
              <a:rPr lang="en-US" sz="2000" dirty="0" smtClean="0"/>
              <a:t>Students in a credit acceleration program (CAP) who wish to take the assessment to earn course credit</a:t>
            </a:r>
          </a:p>
        </p:txBody>
      </p:sp>
      <p:sp>
        <p:nvSpPr>
          <p:cNvPr id="37892" name="Slide Number Placeholder 5"/>
          <p:cNvSpPr>
            <a:spLocks noGrp="1"/>
          </p:cNvSpPr>
          <p:nvPr>
            <p:ph type="sldNum" sz="quarter" idx="12"/>
          </p:nvPr>
        </p:nvSpPr>
        <p:spPr>
          <a:noFill/>
        </p:spPr>
        <p:txBody>
          <a:bodyPr/>
          <a:lstStyle/>
          <a:p>
            <a:fld id="{D11B72AA-0A30-448E-8514-18FC301D1DF3}" type="slidenum">
              <a:rPr lang="en-US" smtClean="0">
                <a:latin typeface="Arial" charset="0"/>
              </a:rPr>
              <a:pPr/>
              <a:t>21</a:t>
            </a:fld>
            <a:endParaRPr lang="en-US" dirty="0" smtClean="0">
              <a:latin typeface="Arial" charset="0"/>
            </a:endParaRPr>
          </a:p>
        </p:txBody>
      </p:sp>
      <p:sp>
        <p:nvSpPr>
          <p:cNvPr id="5" name="TextBox 4"/>
          <p:cNvSpPr txBox="1"/>
          <p:nvPr/>
        </p:nvSpPr>
        <p:spPr>
          <a:xfrm>
            <a:off x="3581400" y="6366748"/>
            <a:ext cx="2209800" cy="369332"/>
          </a:xfrm>
          <a:prstGeom prst="rect">
            <a:avLst/>
          </a:prstGeom>
          <a:noFill/>
        </p:spPr>
        <p:txBody>
          <a:bodyPr wrap="square" rtlCol="0">
            <a:spAutoFit/>
          </a:bodyPr>
          <a:lstStyle/>
          <a:p>
            <a:r>
              <a:rPr lang="en-US" b="1" dirty="0" smtClean="0"/>
              <a:t>EOC Manual 4 </a:t>
            </a:r>
            <a:endParaRPr lang="en-US" b="1" dirty="0"/>
          </a:p>
        </p:txBody>
      </p:sp>
    </p:spTree>
    <p:extLst>
      <p:ext uri="{BB962C8B-B14F-4D97-AF65-F5344CB8AC3E}">
        <p14:creationId xmlns:p14="http://schemas.microsoft.com/office/powerpoint/2010/main" val="376770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to be Tested:</a:t>
            </a:r>
            <a:br>
              <a:rPr lang="en-US" dirty="0" smtClean="0"/>
            </a:br>
            <a:r>
              <a:rPr lang="en-US" dirty="0" smtClean="0"/>
              <a:t>Special Programs</a:t>
            </a:r>
            <a:endParaRPr lang="en-US"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86236391"/>
              </p:ext>
            </p:extLst>
          </p:nvPr>
        </p:nvGraphicFramePr>
        <p:xfrm>
          <a:off x="114300" y="1887976"/>
          <a:ext cx="8762999" cy="4712526"/>
        </p:xfrm>
        <a:graphic>
          <a:graphicData uri="http://schemas.openxmlformats.org/drawingml/2006/table">
            <a:tbl>
              <a:tblPr firstRow="1" bandRow="1">
                <a:tableStyleId>{46F890A9-2807-4EBB-B81D-B2AA78EC7F39}</a:tableStyleId>
              </a:tblPr>
              <a:tblGrid>
                <a:gridCol w="1115290"/>
                <a:gridCol w="2121493"/>
                <a:gridCol w="947351"/>
                <a:gridCol w="1027014"/>
                <a:gridCol w="1420310"/>
                <a:gridCol w="2131541"/>
              </a:tblGrid>
              <a:tr h="565427">
                <a:tc gridSpan="2">
                  <a:txBody>
                    <a:bodyPr/>
                    <a:lstStyle/>
                    <a:p>
                      <a:pPr marL="0" marR="0">
                        <a:lnSpc>
                          <a:spcPct val="115000"/>
                        </a:lnSpc>
                        <a:spcBef>
                          <a:spcPts val="0"/>
                        </a:spcBef>
                        <a:spcAft>
                          <a:spcPts val="0"/>
                        </a:spcAft>
                      </a:pPr>
                      <a:r>
                        <a:rPr lang="en-US" sz="1300" b="1" kern="1200" dirty="0">
                          <a:effectLst/>
                        </a:rPr>
                        <a:t>Program </a:t>
                      </a:r>
                      <a:endParaRPr lang="en-US" sz="1300" b="1" dirty="0">
                        <a:solidFill>
                          <a:schemeClr val="tx1"/>
                        </a:solidFill>
                        <a:effectLst/>
                        <a:latin typeface="Calibri"/>
                        <a:ea typeface="Calibri"/>
                        <a:cs typeface="Times New Roman"/>
                      </a:endParaRPr>
                    </a:p>
                  </a:txBody>
                  <a:tcPr marL="85979" marR="85979" marT="42975" marB="42975">
                    <a:solidFill>
                      <a:schemeClr val="bg2">
                        <a:lumMod val="75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300" b="1" kern="1200" dirty="0">
                          <a:effectLst/>
                        </a:rPr>
                        <a:t>District Number</a:t>
                      </a:r>
                      <a:endParaRPr lang="en-US" sz="1300" b="1" dirty="0">
                        <a:solidFill>
                          <a:schemeClr val="tx1"/>
                        </a:solidFill>
                        <a:effectLst/>
                        <a:latin typeface="Calibri"/>
                        <a:ea typeface="Calibri"/>
                        <a:cs typeface="Times New Roman"/>
                      </a:endParaRPr>
                    </a:p>
                  </a:txBody>
                  <a:tcPr marL="85979" marR="85979" marT="42975" marB="42975">
                    <a:solidFill>
                      <a:schemeClr val="bg2">
                        <a:lumMod val="75000"/>
                      </a:schemeClr>
                    </a:solidFill>
                  </a:tcPr>
                </a:tc>
                <a:tc>
                  <a:txBody>
                    <a:bodyPr/>
                    <a:lstStyle/>
                    <a:p>
                      <a:pPr marL="0" marR="0" algn="ctr">
                        <a:lnSpc>
                          <a:spcPct val="115000"/>
                        </a:lnSpc>
                        <a:spcBef>
                          <a:spcPts val="0"/>
                        </a:spcBef>
                        <a:spcAft>
                          <a:spcPts val="0"/>
                        </a:spcAft>
                      </a:pPr>
                      <a:r>
                        <a:rPr lang="en-US" sz="1300" b="1" kern="1200" dirty="0">
                          <a:effectLst/>
                        </a:rPr>
                        <a:t>School Number</a:t>
                      </a:r>
                      <a:endParaRPr lang="en-US" sz="1300" b="1" dirty="0">
                        <a:solidFill>
                          <a:schemeClr val="tx1"/>
                        </a:solidFill>
                        <a:effectLst/>
                        <a:latin typeface="Calibri"/>
                        <a:ea typeface="Calibri"/>
                        <a:cs typeface="Times New Roman"/>
                      </a:endParaRPr>
                    </a:p>
                  </a:txBody>
                  <a:tcPr marL="85979" marR="85979" marT="42975" marB="42975">
                    <a:solidFill>
                      <a:schemeClr val="bg2">
                        <a:lumMod val="75000"/>
                      </a:schemeClr>
                    </a:solidFill>
                  </a:tcPr>
                </a:tc>
                <a:tc>
                  <a:txBody>
                    <a:bodyPr/>
                    <a:lstStyle/>
                    <a:p>
                      <a:pPr marL="0" marR="0" algn="ctr">
                        <a:lnSpc>
                          <a:spcPct val="115000"/>
                        </a:lnSpc>
                        <a:spcBef>
                          <a:spcPts val="0"/>
                        </a:spcBef>
                        <a:spcAft>
                          <a:spcPts val="0"/>
                        </a:spcAft>
                      </a:pPr>
                      <a:r>
                        <a:rPr lang="en-US" sz="1300" b="1" kern="1200" dirty="0">
                          <a:effectLst/>
                        </a:rPr>
                        <a:t>Participation </a:t>
                      </a:r>
                      <a:endParaRPr lang="en-US" sz="1300" b="1" dirty="0">
                        <a:effectLst/>
                      </a:endParaRPr>
                    </a:p>
                    <a:p>
                      <a:pPr marL="0" marR="0" algn="ctr">
                        <a:lnSpc>
                          <a:spcPct val="115000"/>
                        </a:lnSpc>
                        <a:spcBef>
                          <a:spcPts val="0"/>
                        </a:spcBef>
                        <a:spcAft>
                          <a:spcPts val="0"/>
                        </a:spcAft>
                      </a:pPr>
                      <a:r>
                        <a:rPr lang="en-US" sz="1300" b="1" kern="1200" dirty="0">
                          <a:effectLst/>
                        </a:rPr>
                        <a:t>Status</a:t>
                      </a:r>
                      <a:endParaRPr lang="en-US" sz="1300" b="1" dirty="0">
                        <a:solidFill>
                          <a:schemeClr val="tx1"/>
                        </a:solidFill>
                        <a:effectLst/>
                        <a:latin typeface="Calibri"/>
                        <a:ea typeface="Calibri"/>
                        <a:cs typeface="Times New Roman"/>
                      </a:endParaRPr>
                    </a:p>
                  </a:txBody>
                  <a:tcPr marL="85979" marR="85979" marT="42975" marB="42975">
                    <a:solidFill>
                      <a:schemeClr val="bg2">
                        <a:lumMod val="75000"/>
                      </a:schemeClr>
                    </a:solidFill>
                  </a:tcPr>
                </a:tc>
                <a:tc>
                  <a:txBody>
                    <a:bodyPr/>
                    <a:lstStyle/>
                    <a:p>
                      <a:pPr marL="0" marR="0">
                        <a:lnSpc>
                          <a:spcPct val="115000"/>
                        </a:lnSpc>
                        <a:spcBef>
                          <a:spcPts val="0"/>
                        </a:spcBef>
                        <a:spcAft>
                          <a:spcPts val="0"/>
                        </a:spcAft>
                      </a:pPr>
                      <a:r>
                        <a:rPr lang="en-US" sz="1300" b="1" kern="1200" dirty="0">
                          <a:effectLst/>
                        </a:rPr>
                        <a:t>Registration/</a:t>
                      </a:r>
                      <a:endParaRPr lang="en-US" sz="1300" b="1" dirty="0">
                        <a:effectLst/>
                      </a:endParaRPr>
                    </a:p>
                    <a:p>
                      <a:pPr marL="0" marR="0">
                        <a:lnSpc>
                          <a:spcPct val="115000"/>
                        </a:lnSpc>
                        <a:spcBef>
                          <a:spcPts val="0"/>
                        </a:spcBef>
                        <a:spcAft>
                          <a:spcPts val="0"/>
                        </a:spcAft>
                      </a:pPr>
                      <a:r>
                        <a:rPr lang="en-US" sz="1300" b="1" kern="1200" dirty="0">
                          <a:effectLst/>
                        </a:rPr>
                        <a:t>Reports </a:t>
                      </a:r>
                      <a:endParaRPr lang="en-US" sz="1300" b="1" dirty="0">
                        <a:solidFill>
                          <a:schemeClr val="tx1"/>
                        </a:solidFill>
                        <a:effectLst/>
                        <a:latin typeface="Calibri"/>
                        <a:ea typeface="Calibri"/>
                        <a:cs typeface="Times New Roman"/>
                      </a:endParaRPr>
                    </a:p>
                  </a:txBody>
                  <a:tcPr marL="85979" marR="85979" marT="42975" marB="42975">
                    <a:solidFill>
                      <a:schemeClr val="bg2">
                        <a:lumMod val="75000"/>
                      </a:schemeClr>
                    </a:solidFill>
                  </a:tcPr>
                </a:tc>
              </a:tr>
              <a:tr h="477298">
                <a:tc rowSpan="3">
                  <a:txBody>
                    <a:bodyPr/>
                    <a:lstStyle/>
                    <a:p>
                      <a:pPr marL="0" marR="0">
                        <a:lnSpc>
                          <a:spcPct val="115000"/>
                        </a:lnSpc>
                        <a:spcBef>
                          <a:spcPts val="0"/>
                        </a:spcBef>
                        <a:spcAft>
                          <a:spcPts val="0"/>
                        </a:spcAft>
                      </a:pPr>
                      <a:r>
                        <a:rPr lang="en-US" sz="1300" b="1" kern="1200" dirty="0">
                          <a:effectLst/>
                        </a:rPr>
                        <a:t>FLVS</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nSpc>
                          <a:spcPct val="115000"/>
                        </a:lnSpc>
                        <a:spcBef>
                          <a:spcPts val="0"/>
                        </a:spcBef>
                        <a:spcAft>
                          <a:spcPts val="0"/>
                        </a:spcAft>
                      </a:pPr>
                      <a:r>
                        <a:rPr lang="en-US" sz="1300" b="1" kern="1200" dirty="0">
                          <a:effectLst/>
                        </a:rPr>
                        <a:t>Full-Time K-8</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71</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0300</a:t>
                      </a:r>
                      <a:endParaRPr lang="en-US" sz="1300" b="1" dirty="0">
                        <a:effectLst/>
                        <a:latin typeface="Calibri"/>
                        <a:ea typeface="Calibri"/>
                        <a:cs typeface="Times New Roman"/>
                      </a:endParaRPr>
                    </a:p>
                  </a:txBody>
                  <a:tcPr marL="85979" marR="85979" marT="42975" marB="42975">
                    <a:solidFill>
                      <a:srgbClr val="EBECED"/>
                    </a:solidFill>
                  </a:tcPr>
                </a:tc>
                <a:tc rowSpan="3">
                  <a:txBody>
                    <a:bodyPr/>
                    <a:lstStyle/>
                    <a:p>
                      <a:pPr marL="0" marR="0" algn="ctr">
                        <a:lnSpc>
                          <a:spcPct val="115000"/>
                        </a:lnSpc>
                        <a:spcBef>
                          <a:spcPts val="0"/>
                        </a:spcBef>
                        <a:spcAft>
                          <a:spcPts val="0"/>
                        </a:spcAft>
                      </a:pPr>
                      <a:r>
                        <a:rPr lang="en-US" sz="1300" b="1" kern="1200" dirty="0">
                          <a:effectLst/>
                        </a:rPr>
                        <a:t>MUST</a:t>
                      </a:r>
                      <a:endParaRPr lang="en-US" sz="1300" b="1" dirty="0">
                        <a:effectLst/>
                        <a:latin typeface="Calibri"/>
                        <a:ea typeface="Calibri"/>
                        <a:cs typeface="Times New Roman"/>
                      </a:endParaRPr>
                    </a:p>
                  </a:txBody>
                  <a:tcPr marL="85979" marR="85979" marT="42975" marB="42975">
                    <a:solidFill>
                      <a:srgbClr val="EBECED"/>
                    </a:solidFill>
                  </a:tcPr>
                </a:tc>
                <a:tc rowSpan="3">
                  <a:txBody>
                    <a:bodyPr/>
                    <a:lstStyle/>
                    <a:p>
                      <a:pPr marL="0" marR="0">
                        <a:lnSpc>
                          <a:spcPct val="115000"/>
                        </a:lnSpc>
                        <a:spcBef>
                          <a:spcPts val="0"/>
                        </a:spcBef>
                        <a:spcAft>
                          <a:spcPts val="0"/>
                        </a:spcAft>
                      </a:pPr>
                      <a:r>
                        <a:rPr lang="en-US" sz="1300" b="1" kern="1200" dirty="0">
                          <a:effectLst/>
                        </a:rPr>
                        <a:t>Florida Virtual School Program </a:t>
                      </a:r>
                      <a:endParaRPr lang="en-US" sz="1300" b="1" dirty="0">
                        <a:effectLst/>
                        <a:latin typeface="Calibri"/>
                        <a:ea typeface="Calibri"/>
                        <a:cs typeface="Times New Roman"/>
                      </a:endParaRPr>
                    </a:p>
                  </a:txBody>
                  <a:tcPr marL="85979" marR="85979" marT="42975" marB="42975">
                    <a:solidFill>
                      <a:srgbClr val="EBECED"/>
                    </a:solidFill>
                  </a:tcPr>
                </a:tc>
              </a:tr>
              <a:tr h="477298">
                <a:tc vMerge="1">
                  <a:txBody>
                    <a:bodyPr/>
                    <a:lstStyle/>
                    <a:p>
                      <a:endParaRPr lang="en-US"/>
                    </a:p>
                  </a:txBody>
                  <a:tcPr/>
                </a:tc>
                <a:tc>
                  <a:txBody>
                    <a:bodyPr/>
                    <a:lstStyle/>
                    <a:p>
                      <a:pPr marL="0" marR="0">
                        <a:lnSpc>
                          <a:spcPct val="115000"/>
                        </a:lnSpc>
                        <a:spcBef>
                          <a:spcPts val="0"/>
                        </a:spcBef>
                        <a:spcAft>
                          <a:spcPts val="0"/>
                        </a:spcAft>
                      </a:pPr>
                      <a:r>
                        <a:rPr lang="en-US" sz="1300" b="1" kern="1200" dirty="0">
                          <a:effectLst/>
                        </a:rPr>
                        <a:t>Full-Time 9-12</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71</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0400</a:t>
                      </a:r>
                      <a:endParaRPr lang="en-US" sz="1300" b="1" dirty="0">
                        <a:effectLst/>
                        <a:latin typeface="Calibri"/>
                        <a:ea typeface="Calibri"/>
                        <a:cs typeface="Times New Roman"/>
                      </a:endParaRPr>
                    </a:p>
                  </a:txBody>
                  <a:tcPr marL="85979" marR="85979" marT="42975" marB="42975">
                    <a:solidFill>
                      <a:srgbClr val="EBECED"/>
                    </a:solidFill>
                  </a:tcPr>
                </a:tc>
                <a:tc vMerge="1">
                  <a:txBody>
                    <a:bodyPr/>
                    <a:lstStyle/>
                    <a:p>
                      <a:endParaRPr lang="en-US"/>
                    </a:p>
                  </a:txBody>
                  <a:tcPr/>
                </a:tc>
                <a:tc vMerge="1">
                  <a:txBody>
                    <a:bodyPr/>
                    <a:lstStyle/>
                    <a:p>
                      <a:endParaRPr lang="en-US"/>
                    </a:p>
                  </a:txBody>
                  <a:tcPr/>
                </a:tc>
              </a:tr>
              <a:tr h="477298">
                <a:tc vMerge="1">
                  <a:txBody>
                    <a:bodyPr/>
                    <a:lstStyle/>
                    <a:p>
                      <a:endParaRPr lang="en-US"/>
                    </a:p>
                  </a:txBody>
                  <a:tcPr/>
                </a:tc>
                <a:tc>
                  <a:txBody>
                    <a:bodyPr/>
                    <a:lstStyle/>
                    <a:p>
                      <a:pPr marL="0" marR="0">
                        <a:lnSpc>
                          <a:spcPct val="115000"/>
                        </a:lnSpc>
                        <a:spcBef>
                          <a:spcPts val="0"/>
                        </a:spcBef>
                        <a:spcAft>
                          <a:spcPts val="0"/>
                        </a:spcAft>
                      </a:pPr>
                      <a:r>
                        <a:rPr lang="en-US" sz="1300" b="1" kern="1200" dirty="0">
                          <a:effectLst/>
                        </a:rPr>
                        <a:t>FL Virtual </a:t>
                      </a:r>
                      <a:r>
                        <a:rPr lang="en-US" sz="1300" b="1" kern="1200" dirty="0" smtClean="0">
                          <a:effectLst/>
                        </a:rPr>
                        <a:t>Academy K-8</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50</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7079</a:t>
                      </a:r>
                      <a:endParaRPr lang="en-US" sz="1300" b="1" dirty="0">
                        <a:effectLst/>
                        <a:latin typeface="Calibri"/>
                        <a:ea typeface="Calibri"/>
                        <a:cs typeface="Times New Roman"/>
                      </a:endParaRPr>
                    </a:p>
                  </a:txBody>
                  <a:tcPr marL="85979" marR="85979" marT="42975" marB="42975">
                    <a:solidFill>
                      <a:srgbClr val="EBECED"/>
                    </a:solidFill>
                  </a:tcPr>
                </a:tc>
                <a:tc vMerge="1">
                  <a:txBody>
                    <a:bodyPr/>
                    <a:lstStyle/>
                    <a:p>
                      <a:endParaRPr lang="en-US"/>
                    </a:p>
                  </a:txBody>
                  <a:tcPr/>
                </a:tc>
                <a:tc vMerge="1">
                  <a:txBody>
                    <a:bodyPr/>
                    <a:lstStyle/>
                    <a:p>
                      <a:endParaRPr lang="en-US"/>
                    </a:p>
                  </a:txBody>
                  <a:tcPr/>
                </a:tc>
              </a:tr>
              <a:tr h="565427">
                <a:tc gridSpan="2">
                  <a:txBody>
                    <a:bodyPr/>
                    <a:lstStyle/>
                    <a:p>
                      <a:pPr marL="0" marR="0">
                        <a:lnSpc>
                          <a:spcPct val="115000"/>
                        </a:lnSpc>
                        <a:spcBef>
                          <a:spcPts val="0"/>
                        </a:spcBef>
                        <a:spcAft>
                          <a:spcPts val="0"/>
                        </a:spcAft>
                      </a:pPr>
                      <a:r>
                        <a:rPr lang="en-US" sz="1300" b="1" kern="1200" dirty="0">
                          <a:effectLst/>
                        </a:rPr>
                        <a:t>Miami-Dade Online Academy </a:t>
                      </a:r>
                      <a:endParaRPr lang="en-US" sz="1300" b="1" dirty="0">
                        <a:effectLst/>
                        <a:latin typeface="Calibri"/>
                        <a:ea typeface="Calibri"/>
                        <a:cs typeface="Times New Roman"/>
                      </a:endParaRPr>
                    </a:p>
                  </a:txBody>
                  <a:tcPr marL="85979" marR="85979" marT="42975" marB="42975">
                    <a:solidFill>
                      <a:srgbClr val="EBECED"/>
                    </a:solidFill>
                  </a:tcPr>
                </a:tc>
                <a:tc hMerge="1">
                  <a:txBody>
                    <a:bodyPr/>
                    <a:lstStyle/>
                    <a:p>
                      <a:endParaRPr lang="en-US"/>
                    </a:p>
                  </a:txBody>
                  <a:tcPr/>
                </a:tc>
                <a:tc>
                  <a:txBody>
                    <a:bodyPr/>
                    <a:lstStyle/>
                    <a:p>
                      <a:pPr marL="0" marR="0" algn="ctr">
                        <a:lnSpc>
                          <a:spcPct val="115000"/>
                        </a:lnSpc>
                        <a:spcBef>
                          <a:spcPts val="0"/>
                        </a:spcBef>
                        <a:spcAft>
                          <a:spcPts val="0"/>
                        </a:spcAft>
                      </a:pPr>
                      <a:r>
                        <a:rPr lang="en-US" sz="1300" b="1" kern="1200" dirty="0">
                          <a:effectLst/>
                        </a:rPr>
                        <a:t>13</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7001</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MUST</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nSpc>
                          <a:spcPct val="115000"/>
                        </a:lnSpc>
                        <a:spcBef>
                          <a:spcPts val="0"/>
                        </a:spcBef>
                        <a:spcAft>
                          <a:spcPts val="0"/>
                        </a:spcAft>
                      </a:pPr>
                      <a:r>
                        <a:rPr lang="en-US" sz="1300" b="1" kern="1200" dirty="0">
                          <a:effectLst/>
                        </a:rPr>
                        <a:t>Miami-Dade Online Academy</a:t>
                      </a:r>
                      <a:endParaRPr lang="en-US" sz="1300" b="1" dirty="0">
                        <a:effectLst/>
                        <a:latin typeface="Calibri"/>
                        <a:ea typeface="Calibri"/>
                        <a:cs typeface="Times New Roman"/>
                      </a:endParaRPr>
                    </a:p>
                  </a:txBody>
                  <a:tcPr marL="85979" marR="85979" marT="42975" marB="42975">
                    <a:solidFill>
                      <a:srgbClr val="EBECED"/>
                    </a:solidFill>
                  </a:tcPr>
                </a:tc>
              </a:tr>
              <a:tr h="477298">
                <a:tc gridSpan="2">
                  <a:txBody>
                    <a:bodyPr/>
                    <a:lstStyle/>
                    <a:p>
                      <a:pPr marL="0" marR="0">
                        <a:lnSpc>
                          <a:spcPct val="115000"/>
                        </a:lnSpc>
                        <a:spcBef>
                          <a:spcPts val="0"/>
                        </a:spcBef>
                        <a:spcAft>
                          <a:spcPts val="0"/>
                        </a:spcAft>
                      </a:pPr>
                      <a:r>
                        <a:rPr lang="en-US" sz="1300" b="1" kern="1200" dirty="0">
                          <a:effectLst/>
                        </a:rPr>
                        <a:t>Florida Home Education </a:t>
                      </a:r>
                      <a:endParaRPr lang="en-US" sz="1300" b="1" dirty="0">
                        <a:effectLst/>
                        <a:latin typeface="Calibri"/>
                        <a:ea typeface="Calibri"/>
                        <a:cs typeface="Times New Roman"/>
                      </a:endParaRPr>
                    </a:p>
                  </a:txBody>
                  <a:tcPr marL="85979" marR="85979" marT="42975" marB="42975">
                    <a:solidFill>
                      <a:srgbClr val="EBECED"/>
                    </a:solidFill>
                  </a:tcPr>
                </a:tc>
                <a:tc hMerge="1">
                  <a:txBody>
                    <a:bodyPr/>
                    <a:lstStyle/>
                    <a:p>
                      <a:endParaRPr lang="en-US"/>
                    </a:p>
                  </a:txBody>
                  <a:tcPr/>
                </a:tc>
                <a:tc>
                  <a:txBody>
                    <a:bodyPr/>
                    <a:lstStyle/>
                    <a:p>
                      <a:pPr marL="0" marR="0" algn="ctr">
                        <a:lnSpc>
                          <a:spcPct val="115000"/>
                        </a:lnSpc>
                        <a:spcBef>
                          <a:spcPts val="0"/>
                        </a:spcBef>
                        <a:spcAft>
                          <a:spcPts val="0"/>
                        </a:spcAft>
                      </a:pPr>
                      <a:r>
                        <a:rPr lang="en-US" sz="1300" b="1" kern="1200" dirty="0">
                          <a:effectLst/>
                        </a:rPr>
                        <a:t>13</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9998</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MAY</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nSpc>
                          <a:spcPct val="115000"/>
                        </a:lnSpc>
                        <a:spcBef>
                          <a:spcPts val="0"/>
                        </a:spcBef>
                        <a:spcAft>
                          <a:spcPts val="0"/>
                        </a:spcAft>
                      </a:pPr>
                      <a:r>
                        <a:rPr lang="en-US" sz="1300" b="1" kern="1200" dirty="0">
                          <a:effectLst/>
                        </a:rPr>
                        <a:t>Home Education Office</a:t>
                      </a:r>
                      <a:endParaRPr lang="en-US" sz="1300" b="1" dirty="0">
                        <a:effectLst/>
                        <a:latin typeface="Calibri"/>
                        <a:ea typeface="Calibri"/>
                        <a:cs typeface="Times New Roman"/>
                      </a:endParaRPr>
                    </a:p>
                  </a:txBody>
                  <a:tcPr marL="85979" marR="85979" marT="42975" marB="42975">
                    <a:solidFill>
                      <a:srgbClr val="EBECED"/>
                    </a:solidFill>
                  </a:tcPr>
                </a:tc>
              </a:tr>
              <a:tr h="565427">
                <a:tc gridSpan="2">
                  <a:txBody>
                    <a:bodyPr/>
                    <a:lstStyle/>
                    <a:p>
                      <a:pPr marL="0" marR="0">
                        <a:lnSpc>
                          <a:spcPct val="115000"/>
                        </a:lnSpc>
                        <a:spcBef>
                          <a:spcPts val="0"/>
                        </a:spcBef>
                        <a:spcAft>
                          <a:spcPts val="0"/>
                        </a:spcAft>
                      </a:pPr>
                      <a:r>
                        <a:rPr lang="en-US" sz="1300" b="1" kern="1200" dirty="0">
                          <a:effectLst/>
                        </a:rPr>
                        <a:t>McKay Scholarship </a:t>
                      </a:r>
                      <a:endParaRPr lang="en-US" sz="1300" b="1" dirty="0">
                        <a:effectLst/>
                        <a:latin typeface="Calibri"/>
                        <a:ea typeface="Calibri"/>
                        <a:cs typeface="Times New Roman"/>
                      </a:endParaRPr>
                    </a:p>
                  </a:txBody>
                  <a:tcPr marL="85979" marR="85979" marT="42975" marB="42975">
                    <a:solidFill>
                      <a:srgbClr val="EBECED"/>
                    </a:solidFill>
                  </a:tcPr>
                </a:tc>
                <a:tc hMerge="1">
                  <a:txBody>
                    <a:bodyPr/>
                    <a:lstStyle/>
                    <a:p>
                      <a:endParaRPr lang="en-US"/>
                    </a:p>
                  </a:txBody>
                  <a:tcPr/>
                </a:tc>
                <a:tc>
                  <a:txBody>
                    <a:bodyPr/>
                    <a:lstStyle/>
                    <a:p>
                      <a:pPr marL="0" marR="0" algn="ctr">
                        <a:lnSpc>
                          <a:spcPct val="115000"/>
                        </a:lnSpc>
                        <a:spcBef>
                          <a:spcPts val="0"/>
                        </a:spcBef>
                        <a:spcAft>
                          <a:spcPts val="0"/>
                        </a:spcAft>
                      </a:pPr>
                      <a:r>
                        <a:rPr lang="en-US" sz="1300" b="1" kern="1200" dirty="0">
                          <a:effectLst/>
                        </a:rPr>
                        <a:t>13</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3518</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Private-MAY</a:t>
                      </a:r>
                      <a:endParaRPr lang="en-US" sz="1300" b="1" dirty="0">
                        <a:effectLst/>
                      </a:endParaRPr>
                    </a:p>
                    <a:p>
                      <a:pPr marL="0" marR="0" algn="ctr">
                        <a:lnSpc>
                          <a:spcPct val="115000"/>
                        </a:lnSpc>
                        <a:spcBef>
                          <a:spcPts val="0"/>
                        </a:spcBef>
                        <a:spcAft>
                          <a:spcPts val="0"/>
                        </a:spcAft>
                      </a:pPr>
                      <a:r>
                        <a:rPr lang="en-US" sz="1300" b="1" kern="1200" dirty="0">
                          <a:effectLst/>
                        </a:rPr>
                        <a:t>Public-MUST</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nSpc>
                          <a:spcPct val="115000"/>
                        </a:lnSpc>
                        <a:spcBef>
                          <a:spcPts val="0"/>
                        </a:spcBef>
                        <a:spcAft>
                          <a:spcPts val="0"/>
                        </a:spcAft>
                      </a:pPr>
                      <a:r>
                        <a:rPr lang="en-US" sz="1300" b="1" kern="1200" dirty="0">
                          <a:effectLst/>
                        </a:rPr>
                        <a:t>ESE Office </a:t>
                      </a:r>
                      <a:endParaRPr lang="en-US" sz="1300" b="1" dirty="0">
                        <a:effectLst/>
                        <a:latin typeface="Calibri"/>
                        <a:ea typeface="Calibri"/>
                        <a:cs typeface="Times New Roman"/>
                      </a:endParaRPr>
                    </a:p>
                  </a:txBody>
                  <a:tcPr marL="85979" marR="85979" marT="42975" marB="42975">
                    <a:solidFill>
                      <a:srgbClr val="EBECED"/>
                    </a:solidFill>
                  </a:tcPr>
                </a:tc>
              </a:tr>
              <a:tr h="565427">
                <a:tc gridSpan="2">
                  <a:txBody>
                    <a:bodyPr/>
                    <a:lstStyle/>
                    <a:p>
                      <a:pPr marL="0" marR="0">
                        <a:lnSpc>
                          <a:spcPct val="115000"/>
                        </a:lnSpc>
                        <a:spcBef>
                          <a:spcPts val="0"/>
                        </a:spcBef>
                        <a:spcAft>
                          <a:spcPts val="0"/>
                        </a:spcAft>
                      </a:pPr>
                      <a:r>
                        <a:rPr lang="en-US" sz="1300" b="1" kern="1200" dirty="0">
                          <a:effectLst/>
                        </a:rPr>
                        <a:t>Florida Tax Credit Scholarship</a:t>
                      </a:r>
                      <a:endParaRPr lang="en-US" sz="1300" b="1" dirty="0">
                        <a:effectLst/>
                        <a:latin typeface="Calibri"/>
                        <a:ea typeface="Calibri"/>
                        <a:cs typeface="Times New Roman"/>
                      </a:endParaRPr>
                    </a:p>
                  </a:txBody>
                  <a:tcPr marL="85979" marR="85979" marT="42975" marB="42975">
                    <a:solidFill>
                      <a:srgbClr val="EBECED"/>
                    </a:solidFill>
                  </a:tcPr>
                </a:tc>
                <a:tc hMerge="1">
                  <a:txBody>
                    <a:bodyPr/>
                    <a:lstStyle/>
                    <a:p>
                      <a:endParaRPr lang="en-US"/>
                    </a:p>
                  </a:txBody>
                  <a:tcPr/>
                </a:tc>
                <a:tc>
                  <a:txBody>
                    <a:bodyPr/>
                    <a:lstStyle/>
                    <a:p>
                      <a:pPr marL="0" marR="0" algn="ctr">
                        <a:lnSpc>
                          <a:spcPct val="115000"/>
                        </a:lnSpc>
                        <a:spcBef>
                          <a:spcPts val="0"/>
                        </a:spcBef>
                        <a:spcAft>
                          <a:spcPts val="0"/>
                        </a:spcAft>
                      </a:pPr>
                      <a:r>
                        <a:rPr lang="en-US" sz="1300" b="1" kern="1200" dirty="0">
                          <a:effectLst/>
                        </a:rPr>
                        <a:t>97</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9999</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MAY</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nSpc>
                          <a:spcPct val="115000"/>
                        </a:lnSpc>
                        <a:spcBef>
                          <a:spcPts val="0"/>
                        </a:spcBef>
                        <a:spcAft>
                          <a:spcPts val="0"/>
                        </a:spcAft>
                      </a:pPr>
                      <a:r>
                        <a:rPr lang="en-US" sz="1300" b="1" kern="1200" dirty="0">
                          <a:effectLst/>
                        </a:rPr>
                        <a:t>Registration - Region </a:t>
                      </a:r>
                      <a:endParaRPr lang="en-US" sz="1300" b="1" dirty="0">
                        <a:effectLst/>
                      </a:endParaRPr>
                    </a:p>
                    <a:p>
                      <a:pPr marL="0" marR="0">
                        <a:lnSpc>
                          <a:spcPct val="115000"/>
                        </a:lnSpc>
                        <a:spcBef>
                          <a:spcPts val="0"/>
                        </a:spcBef>
                        <a:spcAft>
                          <a:spcPts val="0"/>
                        </a:spcAft>
                      </a:pPr>
                      <a:r>
                        <a:rPr lang="en-US" sz="1300" b="1" kern="1200" dirty="0">
                          <a:effectLst/>
                        </a:rPr>
                        <a:t>Reports - FLDOE</a:t>
                      </a:r>
                      <a:endParaRPr lang="en-US" sz="1300" b="1" dirty="0">
                        <a:effectLst/>
                        <a:latin typeface="Calibri"/>
                        <a:ea typeface="Calibri"/>
                        <a:cs typeface="Times New Roman"/>
                      </a:endParaRPr>
                    </a:p>
                  </a:txBody>
                  <a:tcPr marL="85979" marR="85979" marT="42975" marB="42975">
                    <a:solidFill>
                      <a:srgbClr val="EBECED"/>
                    </a:solidFill>
                  </a:tcPr>
                </a:tc>
              </a:tr>
              <a:tr h="477298">
                <a:tc gridSpan="2">
                  <a:txBody>
                    <a:bodyPr/>
                    <a:lstStyle/>
                    <a:p>
                      <a:pPr marL="0" marR="0">
                        <a:lnSpc>
                          <a:spcPct val="115000"/>
                        </a:lnSpc>
                        <a:spcBef>
                          <a:spcPts val="0"/>
                        </a:spcBef>
                        <a:spcAft>
                          <a:spcPts val="0"/>
                        </a:spcAft>
                      </a:pPr>
                      <a:r>
                        <a:rPr lang="en-US" sz="1300" b="1" kern="1200" dirty="0" smtClean="0">
                          <a:effectLst/>
                        </a:rPr>
                        <a:t>Brucie Ball Educational</a:t>
                      </a:r>
                      <a:r>
                        <a:rPr lang="en-US" sz="1300" b="1" kern="1200" baseline="0" dirty="0" smtClean="0">
                          <a:effectLst/>
                        </a:rPr>
                        <a:t> Center</a:t>
                      </a:r>
                    </a:p>
                    <a:p>
                      <a:pPr marL="0" marR="0">
                        <a:lnSpc>
                          <a:spcPct val="115000"/>
                        </a:lnSpc>
                        <a:spcBef>
                          <a:spcPts val="0"/>
                        </a:spcBef>
                        <a:spcAft>
                          <a:spcPts val="0"/>
                        </a:spcAft>
                      </a:pPr>
                      <a:r>
                        <a:rPr lang="en-US" sz="1300" b="1" kern="1200" baseline="0" dirty="0" smtClean="0">
                          <a:effectLst/>
                        </a:rPr>
                        <a:t>(Hospital/Homebound Program HHIP)</a:t>
                      </a:r>
                      <a:r>
                        <a:rPr lang="en-US" sz="1300" b="1" kern="1200" dirty="0" smtClean="0">
                          <a:effectLst/>
                        </a:rPr>
                        <a:t> </a:t>
                      </a:r>
                      <a:endParaRPr lang="en-US" sz="1300" b="1" dirty="0">
                        <a:effectLst/>
                        <a:latin typeface="Calibri"/>
                        <a:ea typeface="Calibri"/>
                        <a:cs typeface="Times New Roman"/>
                      </a:endParaRPr>
                    </a:p>
                  </a:txBody>
                  <a:tcPr marL="85979" marR="85979" marT="42975" marB="42975">
                    <a:solidFill>
                      <a:srgbClr val="EBECED"/>
                    </a:solidFill>
                  </a:tcPr>
                </a:tc>
                <a:tc hMerge="1">
                  <a:txBody>
                    <a:bodyPr/>
                    <a:lstStyle/>
                    <a:p>
                      <a:endParaRPr lang="en-US"/>
                    </a:p>
                  </a:txBody>
                  <a:tcPr/>
                </a:tc>
                <a:tc>
                  <a:txBody>
                    <a:bodyPr/>
                    <a:lstStyle/>
                    <a:p>
                      <a:pPr marL="0" marR="0" algn="ctr">
                        <a:lnSpc>
                          <a:spcPct val="115000"/>
                        </a:lnSpc>
                        <a:spcBef>
                          <a:spcPts val="0"/>
                        </a:spcBef>
                        <a:spcAft>
                          <a:spcPts val="0"/>
                        </a:spcAft>
                      </a:pPr>
                      <a:r>
                        <a:rPr lang="en-US" sz="1300" b="1" kern="1200" dirty="0">
                          <a:effectLst/>
                        </a:rPr>
                        <a:t>13</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9732</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gn="ctr">
                        <a:lnSpc>
                          <a:spcPct val="115000"/>
                        </a:lnSpc>
                        <a:spcBef>
                          <a:spcPts val="0"/>
                        </a:spcBef>
                        <a:spcAft>
                          <a:spcPts val="0"/>
                        </a:spcAft>
                      </a:pPr>
                      <a:r>
                        <a:rPr lang="en-US" sz="1300" b="1" kern="1200" dirty="0">
                          <a:effectLst/>
                        </a:rPr>
                        <a:t>MUST </a:t>
                      </a:r>
                      <a:endParaRPr lang="en-US" sz="1300" b="1" dirty="0">
                        <a:effectLst/>
                        <a:latin typeface="Calibri"/>
                        <a:ea typeface="Calibri"/>
                        <a:cs typeface="Times New Roman"/>
                      </a:endParaRPr>
                    </a:p>
                  </a:txBody>
                  <a:tcPr marL="85979" marR="85979" marT="42975" marB="42975">
                    <a:solidFill>
                      <a:srgbClr val="EBECED"/>
                    </a:solidFill>
                  </a:tcPr>
                </a:tc>
                <a:tc>
                  <a:txBody>
                    <a:bodyPr/>
                    <a:lstStyle/>
                    <a:p>
                      <a:pPr marL="0" marR="0">
                        <a:lnSpc>
                          <a:spcPct val="115000"/>
                        </a:lnSpc>
                        <a:spcBef>
                          <a:spcPts val="0"/>
                        </a:spcBef>
                        <a:spcAft>
                          <a:spcPts val="0"/>
                        </a:spcAft>
                      </a:pPr>
                      <a:r>
                        <a:rPr lang="en-US" sz="1300" b="1" kern="1200" dirty="0" smtClean="0">
                          <a:effectLst/>
                        </a:rPr>
                        <a:t>Brucie Ball </a:t>
                      </a:r>
                      <a:r>
                        <a:rPr lang="en-US" sz="1300" b="1" kern="1200" dirty="0">
                          <a:effectLst/>
                        </a:rPr>
                        <a:t>HHIP</a:t>
                      </a:r>
                      <a:endParaRPr lang="en-US" sz="1300" b="1" dirty="0">
                        <a:effectLst/>
                        <a:latin typeface="Calibri"/>
                        <a:ea typeface="Calibri"/>
                        <a:cs typeface="Times New Roman"/>
                      </a:endParaRPr>
                    </a:p>
                  </a:txBody>
                  <a:tcPr marL="85979" marR="85979" marT="42975" marB="42975">
                    <a:solidFill>
                      <a:srgbClr val="EBECED"/>
                    </a:solidFill>
                  </a:tcPr>
                </a:tc>
              </a:tr>
            </a:tbl>
          </a:graphicData>
        </a:graphic>
      </p:graphicFrame>
      <p:sp>
        <p:nvSpPr>
          <p:cNvPr id="5" name="TextBox 4"/>
          <p:cNvSpPr txBox="1"/>
          <p:nvPr/>
        </p:nvSpPr>
        <p:spPr>
          <a:xfrm>
            <a:off x="1752600" y="6516171"/>
            <a:ext cx="5486400" cy="307777"/>
          </a:xfrm>
          <a:prstGeom prst="rect">
            <a:avLst/>
          </a:prstGeom>
          <a:noFill/>
        </p:spPr>
        <p:txBody>
          <a:bodyPr wrap="square" rtlCol="0">
            <a:spAutoFit/>
          </a:bodyPr>
          <a:lstStyle/>
          <a:p>
            <a:pPr algn="ctr"/>
            <a:r>
              <a:rPr lang="en-US" sz="1400" b="1" dirty="0" smtClean="0"/>
              <a:t>EOC Manual 5-6; 107; 125; Training Packet  </a:t>
            </a:r>
            <a:endParaRPr lang="en-US" sz="1400" b="1" dirty="0"/>
          </a:p>
        </p:txBody>
      </p:sp>
    </p:spTree>
    <p:extLst>
      <p:ext uri="{BB962C8B-B14F-4D97-AF65-F5344CB8AC3E}">
        <p14:creationId xmlns:p14="http://schemas.microsoft.com/office/powerpoint/2010/main" val="3383955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Students to be Tested: SWD</a:t>
            </a:r>
          </a:p>
        </p:txBody>
      </p:sp>
      <p:sp>
        <p:nvSpPr>
          <p:cNvPr id="41987" name="Rectangle 5"/>
          <p:cNvSpPr>
            <a:spLocks noGrp="1" noChangeArrowheads="1"/>
          </p:cNvSpPr>
          <p:nvPr>
            <p:ph idx="1"/>
          </p:nvPr>
        </p:nvSpPr>
        <p:spPr>
          <a:xfrm>
            <a:off x="304800" y="1905000"/>
            <a:ext cx="8610600" cy="4678363"/>
          </a:xfrm>
        </p:spPr>
        <p:txBody>
          <a:bodyPr/>
          <a:lstStyle/>
          <a:p>
            <a:pPr eaLnBrk="1" hangingPunct="1">
              <a:lnSpc>
                <a:spcPct val="90000"/>
              </a:lnSpc>
              <a:buFontTx/>
              <a:buNone/>
            </a:pPr>
            <a:r>
              <a:rPr lang="en-US" sz="2800" b="1" dirty="0" smtClean="0"/>
              <a:t>Students with Disabilities (SWD)</a:t>
            </a:r>
          </a:p>
          <a:p>
            <a:pPr eaLnBrk="1" hangingPunct="1">
              <a:lnSpc>
                <a:spcPct val="90000"/>
              </a:lnSpc>
            </a:pPr>
            <a:r>
              <a:rPr lang="en-US" sz="2200" dirty="0" smtClean="0"/>
              <a:t>All students with disabilities participate in the statewide assessment program by taking one of the following: </a:t>
            </a:r>
          </a:p>
          <a:p>
            <a:pPr lvl="1" eaLnBrk="1" hangingPunct="1">
              <a:lnSpc>
                <a:spcPct val="90000"/>
              </a:lnSpc>
              <a:buFont typeface="Tahoma" pitchFamily="34" charset="0"/>
              <a:buChar char="̶"/>
            </a:pPr>
            <a:r>
              <a:rPr lang="en-US" sz="2200" dirty="0" smtClean="0"/>
              <a:t>EOC assessment without accommodations,</a:t>
            </a:r>
          </a:p>
          <a:p>
            <a:pPr lvl="1" eaLnBrk="1" hangingPunct="1">
              <a:lnSpc>
                <a:spcPct val="90000"/>
              </a:lnSpc>
              <a:buFont typeface="Tahoma" pitchFamily="34" charset="0"/>
              <a:buChar char="̶"/>
            </a:pPr>
            <a:r>
              <a:rPr lang="en-US" sz="2200" dirty="0" smtClean="0"/>
              <a:t>EOC assessment with accommodations, or</a:t>
            </a:r>
          </a:p>
          <a:p>
            <a:pPr lvl="1" eaLnBrk="1" hangingPunct="1">
              <a:lnSpc>
                <a:spcPct val="90000"/>
              </a:lnSpc>
              <a:buFont typeface="Tahoma" pitchFamily="34" charset="0"/>
              <a:buChar char="̶"/>
            </a:pPr>
            <a:r>
              <a:rPr lang="en-US" sz="2200" dirty="0" smtClean="0"/>
              <a:t>Florida Alternate Assessment.</a:t>
            </a:r>
          </a:p>
          <a:p>
            <a:pPr lvl="1" eaLnBrk="1" hangingPunct="1">
              <a:lnSpc>
                <a:spcPct val="90000"/>
              </a:lnSpc>
            </a:pPr>
            <a:endParaRPr lang="en-US" sz="2200" dirty="0" smtClean="0"/>
          </a:p>
          <a:p>
            <a:pPr eaLnBrk="1" hangingPunct="1">
              <a:lnSpc>
                <a:spcPct val="90000"/>
              </a:lnSpc>
            </a:pPr>
            <a:r>
              <a:rPr lang="en-US" sz="2200" dirty="0" smtClean="0"/>
              <a:t>All determinations regarding participation in the statewide assessment program must be documented in the student’s IEP or Section 504 plan.</a:t>
            </a:r>
          </a:p>
          <a:p>
            <a:pPr eaLnBrk="1" hangingPunct="1">
              <a:lnSpc>
                <a:spcPct val="90000"/>
              </a:lnSpc>
            </a:pPr>
            <a:endParaRPr lang="en-US" sz="2200" dirty="0" smtClean="0"/>
          </a:p>
          <a:p>
            <a:pPr eaLnBrk="1" hangingPunct="1">
              <a:lnSpc>
                <a:spcPct val="90000"/>
              </a:lnSpc>
            </a:pPr>
            <a:r>
              <a:rPr lang="en-US" sz="2200" dirty="0" smtClean="0"/>
              <a:t>See Appendix A of the manual for information regarding accommodations.</a:t>
            </a:r>
          </a:p>
        </p:txBody>
      </p:sp>
      <p:sp>
        <p:nvSpPr>
          <p:cNvPr id="41988" name="Slide Number Placeholder 5"/>
          <p:cNvSpPr>
            <a:spLocks noGrp="1"/>
          </p:cNvSpPr>
          <p:nvPr>
            <p:ph type="sldNum" sz="quarter" idx="12"/>
          </p:nvPr>
        </p:nvSpPr>
        <p:spPr>
          <a:noFill/>
        </p:spPr>
        <p:txBody>
          <a:bodyPr/>
          <a:lstStyle/>
          <a:p>
            <a:fld id="{D9199842-8AED-4B44-A106-F6A01BBC0234}" type="slidenum">
              <a:rPr lang="en-US" smtClean="0">
                <a:latin typeface="Arial" charset="0"/>
              </a:rPr>
              <a:pPr/>
              <a:t>23</a:t>
            </a:fld>
            <a:endParaRPr lang="en-US" dirty="0" smtClean="0">
              <a:latin typeface="Arial" charset="0"/>
            </a:endParaRPr>
          </a:p>
        </p:txBody>
      </p:sp>
      <p:sp>
        <p:nvSpPr>
          <p:cNvPr id="5" name="TextBox 4"/>
          <p:cNvSpPr txBox="1"/>
          <p:nvPr/>
        </p:nvSpPr>
        <p:spPr>
          <a:xfrm>
            <a:off x="4495800" y="6488668"/>
            <a:ext cx="3581400" cy="369332"/>
          </a:xfrm>
          <a:prstGeom prst="rect">
            <a:avLst/>
          </a:prstGeom>
          <a:noFill/>
        </p:spPr>
        <p:txBody>
          <a:bodyPr wrap="square" rtlCol="0">
            <a:spAutoFit/>
          </a:bodyPr>
          <a:lstStyle/>
          <a:p>
            <a:r>
              <a:rPr lang="en-US" b="1" dirty="0" smtClean="0"/>
              <a:t>EOC Manual 7, Appendix A </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609600"/>
            <a:ext cx="8229600" cy="1143000"/>
          </a:xfrm>
        </p:spPr>
        <p:txBody>
          <a:bodyPr/>
          <a:lstStyle/>
          <a:p>
            <a:pPr eaLnBrk="1" hangingPunct="1"/>
            <a:r>
              <a:rPr lang="en-US" sz="3000" dirty="0" smtClean="0"/>
              <a:t>Students with Disabilities</a:t>
            </a:r>
            <a:r>
              <a:rPr lang="en-US" dirty="0" smtClean="0"/>
              <a:t/>
            </a:r>
            <a:br>
              <a:rPr lang="en-US" dirty="0" smtClean="0"/>
            </a:br>
            <a:r>
              <a:rPr lang="en-US" dirty="0" smtClean="0"/>
              <a:t>Accommodations</a:t>
            </a:r>
          </a:p>
        </p:txBody>
      </p:sp>
      <p:sp>
        <p:nvSpPr>
          <p:cNvPr id="41987" name="Rectangle 5"/>
          <p:cNvSpPr>
            <a:spLocks noGrp="1" noChangeArrowheads="1"/>
          </p:cNvSpPr>
          <p:nvPr>
            <p:ph idx="1"/>
          </p:nvPr>
        </p:nvSpPr>
        <p:spPr>
          <a:xfrm>
            <a:off x="304800" y="1905000"/>
            <a:ext cx="8610600" cy="4800600"/>
          </a:xfrm>
        </p:spPr>
        <p:txBody>
          <a:bodyPr/>
          <a:lstStyle/>
          <a:p>
            <a:pPr eaLnBrk="1" hangingPunct="1">
              <a:lnSpc>
                <a:spcPct val="90000"/>
              </a:lnSpc>
              <a:spcBef>
                <a:spcPts val="600"/>
              </a:spcBef>
              <a:spcAft>
                <a:spcPts val="600"/>
              </a:spcAft>
              <a:defRPr/>
            </a:pPr>
            <a:r>
              <a:rPr lang="en-US" sz="2300" dirty="0" smtClean="0"/>
              <a:t>Administration </a:t>
            </a:r>
            <a:r>
              <a:rPr lang="en-US" sz="2300" dirty="0"/>
              <a:t>Accommodations</a:t>
            </a:r>
          </a:p>
          <a:p>
            <a:pPr lvl="1" eaLnBrk="1" hangingPunct="1">
              <a:lnSpc>
                <a:spcPct val="90000"/>
              </a:lnSpc>
              <a:spcBef>
                <a:spcPts val="0"/>
              </a:spcBef>
              <a:spcAft>
                <a:spcPts val="0"/>
              </a:spcAft>
              <a:buFont typeface="Tahoma" pitchFamily="34" charset="0"/>
              <a:buChar char="−"/>
              <a:defRPr/>
            </a:pPr>
            <a:r>
              <a:rPr lang="en-US" sz="2300" dirty="0">
                <a:cs typeface="Tahoma" pitchFamily="34" charset="0"/>
              </a:rPr>
              <a:t>Flexible presentation</a:t>
            </a:r>
          </a:p>
          <a:p>
            <a:pPr lvl="1" eaLnBrk="1" hangingPunct="1">
              <a:lnSpc>
                <a:spcPct val="90000"/>
              </a:lnSpc>
              <a:spcBef>
                <a:spcPts val="0"/>
              </a:spcBef>
              <a:spcAft>
                <a:spcPts val="0"/>
              </a:spcAft>
              <a:buFont typeface="Tahoma" pitchFamily="34" charset="0"/>
              <a:buChar char="−"/>
              <a:defRPr/>
            </a:pPr>
            <a:r>
              <a:rPr lang="en-US" sz="2300" dirty="0">
                <a:cs typeface="Tahoma" pitchFamily="34" charset="0"/>
              </a:rPr>
              <a:t>Flexible responding</a:t>
            </a:r>
          </a:p>
          <a:p>
            <a:pPr lvl="1" eaLnBrk="1" hangingPunct="1">
              <a:lnSpc>
                <a:spcPct val="90000"/>
              </a:lnSpc>
              <a:spcBef>
                <a:spcPts val="0"/>
              </a:spcBef>
              <a:spcAft>
                <a:spcPts val="0"/>
              </a:spcAft>
              <a:buFont typeface="Tahoma" pitchFamily="34" charset="0"/>
              <a:buChar char="−"/>
              <a:defRPr/>
            </a:pPr>
            <a:r>
              <a:rPr lang="en-US" sz="2300" dirty="0">
                <a:cs typeface="Tahoma" pitchFamily="34" charset="0"/>
              </a:rPr>
              <a:t>Flexible setting</a:t>
            </a:r>
          </a:p>
          <a:p>
            <a:pPr lvl="1" eaLnBrk="1" hangingPunct="1">
              <a:lnSpc>
                <a:spcPct val="90000"/>
              </a:lnSpc>
              <a:spcBef>
                <a:spcPts val="0"/>
              </a:spcBef>
              <a:spcAft>
                <a:spcPts val="0"/>
              </a:spcAft>
              <a:buFont typeface="Tahoma" pitchFamily="34" charset="0"/>
              <a:buChar char="−"/>
              <a:defRPr/>
            </a:pPr>
            <a:r>
              <a:rPr lang="en-US" sz="2300" dirty="0">
                <a:cs typeface="Tahoma" pitchFamily="34" charset="0"/>
              </a:rPr>
              <a:t>Flexible </a:t>
            </a:r>
            <a:r>
              <a:rPr lang="en-US" sz="2300" dirty="0" smtClean="0">
                <a:cs typeface="Tahoma" pitchFamily="34" charset="0"/>
              </a:rPr>
              <a:t>scheduling</a:t>
            </a:r>
          </a:p>
          <a:p>
            <a:pPr lvl="1" eaLnBrk="1" hangingPunct="1">
              <a:lnSpc>
                <a:spcPct val="90000"/>
              </a:lnSpc>
              <a:spcBef>
                <a:spcPts val="0"/>
              </a:spcBef>
              <a:spcAft>
                <a:spcPts val="0"/>
              </a:spcAft>
              <a:buFont typeface="Tahoma" pitchFamily="34" charset="0"/>
              <a:buChar char="−"/>
              <a:defRPr/>
            </a:pPr>
            <a:r>
              <a:rPr lang="en-US" sz="2300" dirty="0" smtClean="0">
                <a:cs typeface="Tahoma" pitchFamily="34" charset="0"/>
              </a:rPr>
              <a:t>Assistive Devices and Tools </a:t>
            </a:r>
            <a:endParaRPr lang="en-US" sz="2300" dirty="0">
              <a:cs typeface="Tahoma" pitchFamily="34" charset="0"/>
            </a:endParaRPr>
          </a:p>
          <a:p>
            <a:pPr eaLnBrk="1" hangingPunct="1">
              <a:lnSpc>
                <a:spcPct val="90000"/>
              </a:lnSpc>
              <a:spcBef>
                <a:spcPts val="600"/>
              </a:spcBef>
              <a:spcAft>
                <a:spcPts val="600"/>
              </a:spcAft>
              <a:defRPr/>
            </a:pPr>
            <a:r>
              <a:rPr lang="en-US" sz="2300" dirty="0"/>
              <a:t>Paper-based Accommodations</a:t>
            </a:r>
          </a:p>
          <a:p>
            <a:pPr lvl="1" eaLnBrk="1" hangingPunct="1">
              <a:lnSpc>
                <a:spcPct val="90000"/>
              </a:lnSpc>
              <a:spcBef>
                <a:spcPts val="0"/>
              </a:spcBef>
              <a:spcAft>
                <a:spcPts val="0"/>
              </a:spcAft>
              <a:buFont typeface="Tahoma" pitchFamily="34" charset="0"/>
              <a:buChar char="−"/>
              <a:defRPr/>
            </a:pPr>
            <a:r>
              <a:rPr lang="en-US" sz="2300" dirty="0">
                <a:cs typeface="Tahoma" pitchFamily="34" charset="0"/>
              </a:rPr>
              <a:t>Regular print</a:t>
            </a:r>
          </a:p>
          <a:p>
            <a:pPr lvl="1" eaLnBrk="1" hangingPunct="1">
              <a:lnSpc>
                <a:spcPct val="90000"/>
              </a:lnSpc>
              <a:spcBef>
                <a:spcPts val="0"/>
              </a:spcBef>
              <a:spcAft>
                <a:spcPts val="0"/>
              </a:spcAft>
              <a:buFont typeface="Tahoma" pitchFamily="34" charset="0"/>
              <a:buChar char="−"/>
              <a:defRPr/>
            </a:pPr>
            <a:r>
              <a:rPr lang="en-US" sz="2300" dirty="0">
                <a:cs typeface="Tahoma" pitchFamily="34" charset="0"/>
              </a:rPr>
              <a:t>Braille</a:t>
            </a:r>
          </a:p>
          <a:p>
            <a:pPr marL="742950" lvl="2" indent="-342900" eaLnBrk="1" hangingPunct="1">
              <a:lnSpc>
                <a:spcPct val="90000"/>
              </a:lnSpc>
              <a:spcBef>
                <a:spcPts val="0"/>
              </a:spcBef>
              <a:spcAft>
                <a:spcPts val="0"/>
              </a:spcAft>
              <a:buFont typeface="Tahoma" pitchFamily="34" charset="0"/>
              <a:buChar char="−"/>
              <a:defRPr/>
            </a:pPr>
            <a:r>
              <a:rPr lang="en-US" sz="2300" dirty="0" smtClean="0">
                <a:cs typeface="Tahoma" pitchFamily="34" charset="0"/>
              </a:rPr>
              <a:t>Large </a:t>
            </a:r>
            <a:r>
              <a:rPr lang="en-US" sz="2300" dirty="0">
                <a:cs typeface="Tahoma" pitchFamily="34" charset="0"/>
              </a:rPr>
              <a:t>print (New as Unique Accommodation for CBT; beginning in Spring 2013</a:t>
            </a:r>
            <a:r>
              <a:rPr lang="en-US" sz="2300" dirty="0" smtClean="0">
                <a:cs typeface="Tahoma" pitchFamily="34" charset="0"/>
              </a:rPr>
              <a:t>)</a:t>
            </a:r>
          </a:p>
          <a:p>
            <a:pPr marL="400050" lvl="2" indent="0" eaLnBrk="1" hangingPunct="1">
              <a:lnSpc>
                <a:spcPct val="90000"/>
              </a:lnSpc>
              <a:spcBef>
                <a:spcPts val="600"/>
              </a:spcBef>
              <a:spcAft>
                <a:spcPts val="600"/>
              </a:spcAft>
              <a:buNone/>
              <a:defRPr/>
            </a:pPr>
            <a:endParaRPr lang="en-US" dirty="0">
              <a:cs typeface="Tahoma" pitchFamily="34" charset="0"/>
            </a:endParaRPr>
          </a:p>
          <a:p>
            <a:pPr eaLnBrk="1" hangingPunct="1">
              <a:lnSpc>
                <a:spcPct val="90000"/>
              </a:lnSpc>
            </a:pPr>
            <a:endParaRPr lang="en-US" sz="2200" dirty="0" smtClean="0"/>
          </a:p>
        </p:txBody>
      </p:sp>
      <p:sp>
        <p:nvSpPr>
          <p:cNvPr id="41988" name="Slide Number Placeholder 5"/>
          <p:cNvSpPr>
            <a:spLocks noGrp="1"/>
          </p:cNvSpPr>
          <p:nvPr>
            <p:ph type="sldNum" sz="quarter" idx="12"/>
          </p:nvPr>
        </p:nvSpPr>
        <p:spPr>
          <a:noFill/>
        </p:spPr>
        <p:txBody>
          <a:bodyPr/>
          <a:lstStyle/>
          <a:p>
            <a:fld id="{D9199842-8AED-4B44-A106-F6A01BBC0234}" type="slidenum">
              <a:rPr lang="en-US" smtClean="0">
                <a:latin typeface="Arial" charset="0"/>
              </a:rPr>
              <a:pPr/>
              <a:t>24</a:t>
            </a:fld>
            <a:endParaRPr lang="en-US" dirty="0" smtClean="0">
              <a:latin typeface="Arial" charset="0"/>
            </a:endParaRPr>
          </a:p>
        </p:txBody>
      </p:sp>
      <p:sp>
        <p:nvSpPr>
          <p:cNvPr id="6" name="TextBox 5"/>
          <p:cNvSpPr txBox="1"/>
          <p:nvPr/>
        </p:nvSpPr>
        <p:spPr>
          <a:xfrm>
            <a:off x="2057400" y="6217920"/>
            <a:ext cx="6934200" cy="369332"/>
          </a:xfrm>
          <a:prstGeom prst="rect">
            <a:avLst/>
          </a:prstGeom>
          <a:noFill/>
        </p:spPr>
        <p:txBody>
          <a:bodyPr wrap="square" rtlCol="0">
            <a:spAutoFit/>
          </a:bodyPr>
          <a:lstStyle/>
          <a:p>
            <a:r>
              <a:rPr lang="en-US" b="1" dirty="0" smtClean="0"/>
              <a:t>EOC Manual 6-7; 103-104; 152-170; Appendix A </a:t>
            </a:r>
            <a:endParaRPr lang="en-US" b="1" dirty="0"/>
          </a:p>
        </p:txBody>
      </p:sp>
    </p:spTree>
    <p:extLst>
      <p:ext uri="{BB962C8B-B14F-4D97-AF65-F5344CB8AC3E}">
        <p14:creationId xmlns:p14="http://schemas.microsoft.com/office/powerpoint/2010/main" val="2868512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609600"/>
            <a:ext cx="8224838" cy="963613"/>
          </a:xfrm>
        </p:spPr>
        <p:txBody>
          <a:bodyPr/>
          <a:lstStyle/>
          <a:p>
            <a:pPr eaLnBrk="1" hangingPunct="1"/>
            <a:r>
              <a:rPr lang="en-US" sz="3000" dirty="0" smtClean="0"/>
              <a:t/>
            </a:r>
            <a:br>
              <a:rPr lang="en-US" sz="3000" dirty="0" smtClean="0"/>
            </a:br>
            <a:r>
              <a:rPr lang="en-US" sz="3000" dirty="0" smtClean="0"/>
              <a:t>Students </a:t>
            </a:r>
            <a:r>
              <a:rPr lang="en-US" sz="3000" dirty="0"/>
              <a:t>with Disabilities </a:t>
            </a:r>
            <a:r>
              <a:rPr lang="en-US" sz="3000" dirty="0" smtClean="0"/>
              <a:t/>
            </a:r>
            <a:br>
              <a:rPr lang="en-US" sz="3000" dirty="0" smtClean="0"/>
            </a:br>
            <a:r>
              <a:rPr lang="en-US" dirty="0" smtClean="0"/>
              <a:t>Accommodated Test Forms</a:t>
            </a:r>
            <a:br>
              <a:rPr lang="en-US" dirty="0" smtClean="0"/>
            </a:br>
            <a:endParaRPr lang="en-US" dirty="0" smtClean="0"/>
          </a:p>
        </p:txBody>
      </p:sp>
      <p:sp>
        <p:nvSpPr>
          <p:cNvPr id="22531" name="Rectangle 3"/>
          <p:cNvSpPr>
            <a:spLocks noGrp="1" noChangeArrowheads="1"/>
          </p:cNvSpPr>
          <p:nvPr>
            <p:ph idx="1"/>
          </p:nvPr>
        </p:nvSpPr>
        <p:spPr>
          <a:xfrm>
            <a:off x="304800" y="1752600"/>
            <a:ext cx="8763000" cy="5240338"/>
          </a:xfrm>
        </p:spPr>
        <p:txBody>
          <a:bodyPr/>
          <a:lstStyle/>
          <a:p>
            <a:pPr marL="0" indent="0" eaLnBrk="1" hangingPunct="1">
              <a:spcBef>
                <a:spcPct val="0"/>
              </a:spcBef>
              <a:buFontTx/>
              <a:buNone/>
            </a:pPr>
            <a:r>
              <a:rPr lang="en-US" sz="2400" b="1" dirty="0" smtClean="0"/>
              <a:t>Test Hear: Assigning an Accommodated Form </a:t>
            </a:r>
          </a:p>
          <a:p>
            <a:pPr marL="0" indent="0" eaLnBrk="1" hangingPunct="1">
              <a:spcBef>
                <a:spcPct val="0"/>
              </a:spcBef>
              <a:buFontTx/>
              <a:buNone/>
            </a:pPr>
            <a:r>
              <a:rPr lang="en-US" sz="2000" dirty="0" smtClean="0"/>
              <a:t>Click “Specify” or “Override” on the Session Details screen to assign a specific form. </a:t>
            </a:r>
          </a:p>
          <a:p>
            <a:pPr lvl="1" eaLnBrk="1" hangingPunct="1">
              <a:spcBef>
                <a:spcPct val="0"/>
              </a:spcBef>
              <a:buFont typeface="Wingdings" pitchFamily="2" charset="2"/>
              <a:buChar char="§"/>
            </a:pPr>
            <a:endParaRPr lang="en-US" sz="2000" dirty="0" smtClean="0">
              <a:latin typeface="Tahoma" pitchFamily="34" charset="0"/>
              <a:cs typeface="Tahoma" pitchFamily="34" charset="0"/>
            </a:endParaRPr>
          </a:p>
        </p:txBody>
      </p:sp>
      <p:sp>
        <p:nvSpPr>
          <p:cNvPr id="22532" name="Slide Number Placeholder 5"/>
          <p:cNvSpPr>
            <a:spLocks noGrp="1"/>
          </p:cNvSpPr>
          <p:nvPr>
            <p:ph type="sldNum" sz="quarter" idx="12"/>
          </p:nvPr>
        </p:nvSpPr>
        <p:spPr>
          <a:noFill/>
        </p:spPr>
        <p:txBody>
          <a:bodyPr/>
          <a:lstStyle/>
          <a:p>
            <a:fld id="{4351CBB4-A456-42B0-9FF7-462EC08DDC57}" type="slidenum">
              <a:rPr lang="en-US" smtClean="0"/>
              <a:pPr/>
              <a:t>25</a:t>
            </a:fld>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738278862"/>
              </p:ext>
            </p:extLst>
          </p:nvPr>
        </p:nvGraphicFramePr>
        <p:xfrm>
          <a:off x="457200" y="2590800"/>
          <a:ext cx="8135938" cy="4038601"/>
        </p:xfrm>
        <a:graphic>
          <a:graphicData uri="http://schemas.openxmlformats.org/drawingml/2006/table">
            <a:tbl>
              <a:tblPr/>
              <a:tblGrid>
                <a:gridCol w="3056420"/>
                <a:gridCol w="5079518"/>
              </a:tblGrid>
              <a:tr h="569582">
                <a:tc>
                  <a:txBody>
                    <a:bodyPr/>
                    <a:lstStyle/>
                    <a:p>
                      <a:pPr marL="0" marR="0">
                        <a:spcBef>
                          <a:spcPts val="200"/>
                        </a:spcBef>
                        <a:spcAft>
                          <a:spcPts val="200"/>
                        </a:spcAft>
                      </a:pPr>
                      <a:r>
                        <a:rPr lang="en-US" sz="1800" b="1" dirty="0">
                          <a:latin typeface="Tahoma" pitchFamily="34" charset="0"/>
                          <a:ea typeface="Times New Roman"/>
                          <a:cs typeface="Tahoma" pitchFamily="34" charset="0"/>
                        </a:rPr>
                        <a:t>Form Name in PearsonAccess</a:t>
                      </a:r>
                      <a:endParaRPr lang="en-US" sz="1800" dirty="0">
                        <a:latin typeface="Tahoma" pitchFamily="34" charset="0"/>
                        <a:ea typeface="Times New Roman"/>
                        <a:cs typeface="Tahoma"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spcBef>
                          <a:spcPts val="200"/>
                        </a:spcBef>
                        <a:spcAft>
                          <a:spcPts val="200"/>
                        </a:spcAft>
                      </a:pPr>
                      <a:r>
                        <a:rPr lang="en-US" sz="1800" b="1" dirty="0">
                          <a:latin typeface="Tahoma" pitchFamily="34" charset="0"/>
                          <a:ea typeface="Times New Roman"/>
                          <a:cs typeface="Tahoma" pitchFamily="34" charset="0"/>
                        </a:rPr>
                        <a:t>Accommodations Offered</a:t>
                      </a:r>
                      <a:endParaRPr lang="en-US" sz="1800" dirty="0">
                        <a:latin typeface="Tahoma" pitchFamily="34" charset="0"/>
                        <a:ea typeface="Times New Roman"/>
                        <a:cs typeface="Tahoma"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Lrg Prt</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Large Print</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Zoom</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Zoom</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Con</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Color Contrast</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Scr Rdr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Screen Reader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Lrg Prt+ Con</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Large Print and Color Contrast</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Lrg Prt+Scr Rdr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Large Print and Screen Reader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310380">
                <a:tc>
                  <a:txBody>
                    <a:bodyPr/>
                    <a:lstStyle/>
                    <a:p>
                      <a:pPr marL="0" marR="0">
                        <a:spcBef>
                          <a:spcPts val="200"/>
                        </a:spcBef>
                        <a:spcAft>
                          <a:spcPts val="200"/>
                        </a:spcAft>
                      </a:pPr>
                      <a:r>
                        <a:rPr lang="en-US" sz="1800" dirty="0">
                          <a:latin typeface="Tahoma" pitchFamily="34" charset="0"/>
                          <a:ea typeface="Times New Roman"/>
                          <a:cs typeface="Tahoma" pitchFamily="34" charset="0"/>
                        </a:rPr>
                        <a:t>Lrg Prt+ Con+Scr Rdr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Large Print, Color Contrast, and Screen Reader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Zoom+ Con</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Zoom and Color Contrast</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Zoom+Scr Rdr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Zoom and Screen Reader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310729">
                <a:tc>
                  <a:txBody>
                    <a:bodyPr/>
                    <a:lstStyle/>
                    <a:p>
                      <a:pPr marL="0" marR="0">
                        <a:spcBef>
                          <a:spcPts val="200"/>
                        </a:spcBef>
                        <a:spcAft>
                          <a:spcPts val="200"/>
                        </a:spcAft>
                      </a:pPr>
                      <a:r>
                        <a:rPr lang="en-US" sz="1800" dirty="0" smtClean="0">
                          <a:latin typeface="Tahoma" pitchFamily="34" charset="0"/>
                          <a:ea typeface="Times New Roman"/>
                          <a:cs typeface="Tahoma" pitchFamily="34" charset="0"/>
                        </a:rPr>
                        <a:t>Zoom+Col </a:t>
                      </a:r>
                      <a:r>
                        <a:rPr lang="en-US" sz="1800" dirty="0">
                          <a:latin typeface="Tahoma" pitchFamily="34" charset="0"/>
                          <a:ea typeface="Times New Roman"/>
                          <a:cs typeface="Tahoma" pitchFamily="34" charset="0"/>
                        </a:rPr>
                        <a:t>Con +Scr Rdr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Zoom, Color Contrast, and Screen Reader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Con+Scr Rdr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Color Contrast and Screen Reader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r h="284791">
                <a:tc>
                  <a:txBody>
                    <a:bodyPr/>
                    <a:lstStyle/>
                    <a:p>
                      <a:pPr marL="0" marR="0">
                        <a:spcBef>
                          <a:spcPts val="200"/>
                        </a:spcBef>
                        <a:spcAft>
                          <a:spcPts val="200"/>
                        </a:spcAft>
                      </a:pPr>
                      <a:r>
                        <a:rPr lang="en-US" sz="1800" dirty="0">
                          <a:latin typeface="Tahoma" pitchFamily="34" charset="0"/>
                          <a:ea typeface="Times New Roman"/>
                          <a:cs typeface="Tahoma" pitchFamily="34" charset="0"/>
                        </a:rPr>
                        <a:t>Assistive Devices</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c>
                  <a:txBody>
                    <a:bodyPr/>
                    <a:lstStyle/>
                    <a:p>
                      <a:pPr marL="0" marR="0">
                        <a:spcBef>
                          <a:spcPts val="200"/>
                        </a:spcBef>
                        <a:spcAft>
                          <a:spcPts val="200"/>
                        </a:spcAft>
                      </a:pPr>
                      <a:r>
                        <a:rPr lang="en-US" sz="1800" dirty="0">
                          <a:latin typeface="Tahoma" pitchFamily="34" charset="0"/>
                          <a:ea typeface="Times New Roman"/>
                          <a:cs typeface="Tahoma" pitchFamily="34" charset="0"/>
                        </a:rPr>
                        <a:t>Assistive Devices</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CED"/>
                    </a:solidFill>
                  </a:tcPr>
                </a:tc>
              </a:tr>
            </a:tbl>
          </a:graphicData>
        </a:graphic>
      </p:graphicFrame>
      <p:sp>
        <p:nvSpPr>
          <p:cNvPr id="6" name="TextBox 5"/>
          <p:cNvSpPr txBox="1"/>
          <p:nvPr/>
        </p:nvSpPr>
        <p:spPr>
          <a:xfrm>
            <a:off x="5410200" y="6488668"/>
            <a:ext cx="3733800" cy="369332"/>
          </a:xfrm>
          <a:prstGeom prst="rect">
            <a:avLst/>
          </a:prstGeom>
          <a:noFill/>
        </p:spPr>
        <p:txBody>
          <a:bodyPr wrap="square" rtlCol="0">
            <a:spAutoFit/>
          </a:bodyPr>
          <a:lstStyle/>
          <a:p>
            <a:r>
              <a:rPr lang="en-US" b="1" dirty="0" smtClean="0"/>
              <a:t>EOC Manual 103-104 </a:t>
            </a:r>
            <a:endParaRPr lang="en-US" b="1" dirty="0"/>
          </a:p>
        </p:txBody>
      </p:sp>
    </p:spTree>
    <p:extLst>
      <p:ext uri="{BB962C8B-B14F-4D97-AF65-F5344CB8AC3E}">
        <p14:creationId xmlns:p14="http://schemas.microsoft.com/office/powerpoint/2010/main" val="136337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to be Tested: ELLs</a:t>
            </a:r>
            <a:endParaRPr lang="en-US" dirty="0"/>
          </a:p>
        </p:txBody>
      </p:sp>
      <p:sp>
        <p:nvSpPr>
          <p:cNvPr id="3" name="Content Placeholder 2"/>
          <p:cNvSpPr>
            <a:spLocks noGrp="1"/>
          </p:cNvSpPr>
          <p:nvPr>
            <p:ph idx="1"/>
          </p:nvPr>
        </p:nvSpPr>
        <p:spPr/>
        <p:txBody>
          <a:bodyPr/>
          <a:lstStyle/>
          <a:p>
            <a:pPr eaLnBrk="1" hangingPunct="1">
              <a:lnSpc>
                <a:spcPct val="90000"/>
              </a:lnSpc>
              <a:buFontTx/>
              <a:buNone/>
            </a:pPr>
            <a:r>
              <a:rPr lang="en-US" sz="3000" b="1" dirty="0"/>
              <a:t>English Language Learners (ELLs)</a:t>
            </a:r>
          </a:p>
          <a:p>
            <a:pPr>
              <a:buNone/>
            </a:pPr>
            <a:r>
              <a:rPr lang="en-US" sz="3600" dirty="0"/>
              <a:t>	</a:t>
            </a:r>
            <a:r>
              <a:rPr lang="en-US" sz="2800" dirty="0"/>
              <a:t>All ELLs who complete the appropriate courses are expected to participate in EOC assessments no matter how long these students have been receiving services</a:t>
            </a:r>
            <a:r>
              <a:rPr lang="en-US" sz="2800" dirty="0" smtClean="0"/>
              <a:t>.</a:t>
            </a:r>
          </a:p>
          <a:p>
            <a:pPr>
              <a:buNone/>
            </a:pPr>
            <a:endParaRPr lang="en-US" sz="2800" b="1" dirty="0" smtClean="0"/>
          </a:p>
          <a:p>
            <a:pPr>
              <a:buNone/>
            </a:pPr>
            <a:r>
              <a:rPr lang="en-US" sz="2800" dirty="0" smtClean="0"/>
              <a:t>	See Appendix A of the manual for information regarding accommodations.</a:t>
            </a:r>
          </a:p>
          <a:p>
            <a:pPr>
              <a:buNone/>
            </a:pPr>
            <a:endParaRPr lang="en-US" sz="2800" b="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26</a:t>
            </a:fld>
            <a:endParaRPr lang="en-US" dirty="0"/>
          </a:p>
        </p:txBody>
      </p:sp>
      <p:sp>
        <p:nvSpPr>
          <p:cNvPr id="5" name="TextBox 4"/>
          <p:cNvSpPr txBox="1"/>
          <p:nvPr/>
        </p:nvSpPr>
        <p:spPr>
          <a:xfrm>
            <a:off x="2743200" y="6366748"/>
            <a:ext cx="3429000" cy="369332"/>
          </a:xfrm>
          <a:prstGeom prst="rect">
            <a:avLst/>
          </a:prstGeom>
          <a:noFill/>
        </p:spPr>
        <p:txBody>
          <a:bodyPr wrap="square" rtlCol="0">
            <a:spAutoFit/>
          </a:bodyPr>
          <a:lstStyle/>
          <a:p>
            <a:r>
              <a:rPr lang="en-US" b="1" dirty="0" smtClean="0"/>
              <a:t>EOC Manual 6-7; Appendix A  </a:t>
            </a:r>
            <a:endParaRPr lang="en-US" b="1" dirty="0"/>
          </a:p>
        </p:txBody>
      </p:sp>
    </p:spTree>
    <p:extLst>
      <p:ext uri="{BB962C8B-B14F-4D97-AF65-F5344CB8AC3E}">
        <p14:creationId xmlns:p14="http://schemas.microsoft.com/office/powerpoint/2010/main" val="389823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sz="3000" dirty="0" smtClean="0"/>
              <a:t>English Language Learners </a:t>
            </a:r>
            <a:r>
              <a:rPr lang="en-US" dirty="0" smtClean="0"/>
              <a:t>Accommodations </a:t>
            </a:r>
            <a:endParaRPr lang="en-US" dirty="0"/>
          </a:p>
        </p:txBody>
      </p:sp>
      <p:sp>
        <p:nvSpPr>
          <p:cNvPr id="3" name="Content Placeholder 2"/>
          <p:cNvSpPr>
            <a:spLocks noGrp="1"/>
          </p:cNvSpPr>
          <p:nvPr>
            <p:ph idx="1"/>
          </p:nvPr>
        </p:nvSpPr>
        <p:spPr>
          <a:xfrm>
            <a:off x="304800" y="1905000"/>
            <a:ext cx="8610600" cy="4449763"/>
          </a:xfrm>
        </p:spPr>
        <p:txBody>
          <a:bodyPr/>
          <a:lstStyle/>
          <a:p>
            <a:pPr>
              <a:spcAft>
                <a:spcPts val="300"/>
              </a:spcAft>
              <a:buClr>
                <a:schemeClr val="tx1"/>
              </a:buClr>
              <a:tabLst>
                <a:tab pos="228600" algn="l"/>
              </a:tabLst>
              <a:defRPr/>
            </a:pPr>
            <a:r>
              <a:rPr lang="en-US" sz="2600" dirty="0" smtClean="0">
                <a:cs typeface="Tahoma" pitchFamily="34" charset="0"/>
              </a:rPr>
              <a:t>ESOL </a:t>
            </a:r>
            <a:r>
              <a:rPr lang="en-US" sz="2600" dirty="0">
                <a:cs typeface="Tahoma" pitchFamily="34" charset="0"/>
              </a:rPr>
              <a:t>Levels 1-4 Only </a:t>
            </a:r>
            <a:endParaRPr lang="en-US" sz="2600" dirty="0" smtClean="0">
              <a:cs typeface="Tahoma" pitchFamily="34" charset="0"/>
            </a:endParaRPr>
          </a:p>
          <a:p>
            <a:pPr lvl="1">
              <a:spcAft>
                <a:spcPts val="300"/>
              </a:spcAft>
              <a:buClr>
                <a:schemeClr val="tx1"/>
              </a:buClr>
              <a:tabLst>
                <a:tab pos="228600" algn="l"/>
              </a:tabLst>
              <a:defRPr/>
            </a:pPr>
            <a:r>
              <a:rPr lang="en-US" sz="2400" dirty="0" smtClean="0">
                <a:cs typeface="Tahoma" pitchFamily="34" charset="0"/>
              </a:rPr>
              <a:t>Students </a:t>
            </a:r>
            <a:r>
              <a:rPr lang="en-US" sz="2400" dirty="0">
                <a:cs typeface="Tahoma" pitchFamily="34" charset="0"/>
              </a:rPr>
              <a:t>who are currently receiving services in a program operated in accordance with an approved district LEP plan:</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Flexible Setting</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Flexible Scheduling </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Additional Time</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Assistance In Heritage Language </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Approved Dictionary</a:t>
            </a:r>
          </a:p>
          <a:p>
            <a:endParaRPr lang="en-US" dirty="0"/>
          </a:p>
        </p:txBody>
      </p:sp>
      <p:sp>
        <p:nvSpPr>
          <p:cNvPr id="4" name="Slide Number Placeholder 3"/>
          <p:cNvSpPr>
            <a:spLocks noGrp="1"/>
          </p:cNvSpPr>
          <p:nvPr>
            <p:ph type="sldNum" sz="quarter" idx="12"/>
          </p:nvPr>
        </p:nvSpPr>
        <p:spPr/>
        <p:txBody>
          <a:bodyPr/>
          <a:lstStyle/>
          <a:p>
            <a:pPr>
              <a:defRPr/>
            </a:pPr>
            <a:fld id="{5C74817F-6FA5-4E8D-99B7-BCABB5A8C126}" type="slidenum">
              <a:rPr lang="en-US" smtClean="0"/>
              <a:pPr>
                <a:defRPr/>
              </a:pPr>
              <a:t>27</a:t>
            </a:fld>
            <a:endParaRPr lang="en-US" dirty="0"/>
          </a:p>
        </p:txBody>
      </p:sp>
      <p:sp>
        <p:nvSpPr>
          <p:cNvPr id="5" name="TextBox 4"/>
          <p:cNvSpPr txBox="1"/>
          <p:nvPr/>
        </p:nvSpPr>
        <p:spPr>
          <a:xfrm>
            <a:off x="4495800" y="6488668"/>
            <a:ext cx="2209800" cy="369332"/>
          </a:xfrm>
          <a:prstGeom prst="rect">
            <a:avLst/>
          </a:prstGeom>
          <a:noFill/>
        </p:spPr>
        <p:txBody>
          <a:bodyPr wrap="square" rtlCol="0">
            <a:spAutoFit/>
          </a:bodyPr>
          <a:lstStyle/>
          <a:p>
            <a:r>
              <a:rPr lang="en-US" b="1" dirty="0" smtClean="0"/>
              <a:t>EOC Manual 160 </a:t>
            </a:r>
            <a:endParaRPr lang="en-US" b="1" dirty="0"/>
          </a:p>
        </p:txBody>
      </p:sp>
    </p:spTree>
    <p:extLst>
      <p:ext uri="{BB962C8B-B14F-4D97-AF65-F5344CB8AC3E}">
        <p14:creationId xmlns:p14="http://schemas.microsoft.com/office/powerpoint/2010/main" val="189310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000" dirty="0" smtClean="0"/>
              <a:t>SWD and ELL</a:t>
            </a:r>
            <a:r>
              <a:rPr lang="en-US" dirty="0" smtClean="0"/>
              <a:t/>
            </a:r>
            <a:br>
              <a:rPr lang="en-US" dirty="0" smtClean="0"/>
            </a:br>
            <a:r>
              <a:rPr lang="en-US" dirty="0" smtClean="0"/>
              <a:t>Recording Accommodations</a:t>
            </a:r>
          </a:p>
        </p:txBody>
      </p:sp>
      <p:sp>
        <p:nvSpPr>
          <p:cNvPr id="32771" name="Rectangle 3"/>
          <p:cNvSpPr>
            <a:spLocks noGrp="1" noChangeArrowheads="1"/>
          </p:cNvSpPr>
          <p:nvPr>
            <p:ph idx="1"/>
          </p:nvPr>
        </p:nvSpPr>
        <p:spPr>
          <a:xfrm>
            <a:off x="0" y="1828800"/>
            <a:ext cx="4876800" cy="4800600"/>
          </a:xfrm>
        </p:spPr>
        <p:txBody>
          <a:bodyPr/>
          <a:lstStyle/>
          <a:p>
            <a:pPr eaLnBrk="1" hangingPunct="1">
              <a:buFontTx/>
              <a:buNone/>
            </a:pPr>
            <a:r>
              <a:rPr lang="en-US" sz="2800" b="1" dirty="0" smtClean="0"/>
              <a:t>NEW!</a:t>
            </a:r>
          </a:p>
          <a:p>
            <a:r>
              <a:rPr lang="en-US" sz="2400" dirty="0" smtClean="0"/>
              <a:t>Student accommodations can now be recorded in </a:t>
            </a:r>
            <a:r>
              <a:rPr lang="en-US" sz="2400" dirty="0"/>
              <a:t>the </a:t>
            </a:r>
            <a:r>
              <a:rPr lang="en-US" sz="2400" dirty="0" smtClean="0"/>
              <a:t>Test </a:t>
            </a:r>
            <a:r>
              <a:rPr lang="en-US" sz="2400" dirty="0"/>
              <a:t>Session </a:t>
            </a:r>
            <a:r>
              <a:rPr lang="en-US" sz="2400" dirty="0" smtClean="0"/>
              <a:t>Details </a:t>
            </a:r>
            <a:r>
              <a:rPr lang="en-US" sz="2400" dirty="0"/>
              <a:t>screen </a:t>
            </a:r>
            <a:r>
              <a:rPr lang="en-US" sz="2400" dirty="0" smtClean="0"/>
              <a:t>in “Manage Test Sessions” by </a:t>
            </a:r>
            <a:r>
              <a:rPr lang="en-US" sz="2400" dirty="0"/>
              <a:t>clicking on a student’s </a:t>
            </a:r>
            <a:r>
              <a:rPr lang="en-US" sz="2400" dirty="0" smtClean="0"/>
              <a:t>name.  </a:t>
            </a:r>
          </a:p>
          <a:p>
            <a:pPr lvl="1"/>
            <a:r>
              <a:rPr lang="en-US" sz="2000" b="1" dirty="0"/>
              <a:t>Click the Edit button.</a:t>
            </a:r>
          </a:p>
          <a:p>
            <a:pPr lvl="0"/>
            <a:r>
              <a:rPr lang="en-US" sz="2400" dirty="0"/>
              <a:t>Select the accommodations used by the student in the drop-down menus. </a:t>
            </a:r>
          </a:p>
          <a:p>
            <a:pPr lvl="0"/>
            <a:r>
              <a:rPr lang="en-US" sz="2400" dirty="0"/>
              <a:t>Click the Save button. </a:t>
            </a:r>
          </a:p>
          <a:p>
            <a:r>
              <a:rPr lang="en-US" sz="2400" dirty="0"/>
              <a:t>Click “Go back to Session Detail” to record accommodations for additional students</a:t>
            </a:r>
            <a:endParaRPr lang="en-US" sz="2400" dirty="0" smtClean="0"/>
          </a:p>
          <a:p>
            <a:endParaRPr lang="en-US" sz="2400" dirty="0" smtClean="0"/>
          </a:p>
        </p:txBody>
      </p:sp>
      <p:sp>
        <p:nvSpPr>
          <p:cNvPr id="32772" name="Slide Number Placeholder 5"/>
          <p:cNvSpPr>
            <a:spLocks noGrp="1"/>
          </p:cNvSpPr>
          <p:nvPr>
            <p:ph type="sldNum" sz="quarter" idx="12"/>
          </p:nvPr>
        </p:nvSpPr>
        <p:spPr>
          <a:noFill/>
        </p:spPr>
        <p:txBody>
          <a:bodyPr/>
          <a:lstStyle/>
          <a:p>
            <a:fld id="{88890AD8-123B-4C6B-9FB2-732ECF35529E}" type="slidenum">
              <a:rPr lang="en-US" smtClean="0"/>
              <a:pPr/>
              <a:t>28</a:t>
            </a:fld>
            <a:endParaRPr lang="en-US" dirty="0" smtClean="0"/>
          </a:p>
        </p:txBody>
      </p:sp>
      <p:pic>
        <p:nvPicPr>
          <p:cNvPr id="6" name="Picture 5"/>
          <p:cNvPicPr/>
          <p:nvPr/>
        </p:nvPicPr>
        <p:blipFill>
          <a:blip r:embed="rId3" cstate="print"/>
          <a:stretch>
            <a:fillRect/>
          </a:stretch>
        </p:blipFill>
        <p:spPr>
          <a:xfrm>
            <a:off x="4759960" y="1828801"/>
            <a:ext cx="4216400" cy="2362200"/>
          </a:xfrm>
          <a:prstGeom prst="rect">
            <a:avLst/>
          </a:prstGeom>
        </p:spPr>
      </p:pic>
      <p:pic>
        <p:nvPicPr>
          <p:cNvPr id="7" name="Picture 6"/>
          <p:cNvPicPr/>
          <p:nvPr/>
        </p:nvPicPr>
        <p:blipFill>
          <a:blip r:embed="rId4" cstate="print"/>
          <a:stretch>
            <a:fillRect/>
          </a:stretch>
        </p:blipFill>
        <p:spPr>
          <a:xfrm>
            <a:off x="4785360" y="4238625"/>
            <a:ext cx="4191000" cy="2619375"/>
          </a:xfrm>
          <a:prstGeom prst="rect">
            <a:avLst/>
          </a:prstGeom>
        </p:spPr>
      </p:pic>
    </p:spTree>
    <p:extLst>
      <p:ext uri="{BB962C8B-B14F-4D97-AF65-F5344CB8AC3E}">
        <p14:creationId xmlns:p14="http://schemas.microsoft.com/office/powerpoint/2010/main" val="1280354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Download Manager (FDM)</a:t>
            </a:r>
            <a:endParaRPr lang="en-US"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29</a:t>
            </a:fld>
            <a:endParaRPr lang="en-US" dirty="0"/>
          </a:p>
        </p:txBody>
      </p:sp>
      <p:pic>
        <p:nvPicPr>
          <p:cNvPr id="5" name="Picture 4"/>
          <p:cNvPicPr/>
          <p:nvPr/>
        </p:nvPicPr>
        <p:blipFill>
          <a:blip r:embed="rId3" cstate="print"/>
          <a:stretch>
            <a:fillRect/>
          </a:stretch>
        </p:blipFill>
        <p:spPr>
          <a:xfrm>
            <a:off x="152400" y="1905000"/>
            <a:ext cx="5454967" cy="3331464"/>
          </a:xfrm>
          <a:prstGeom prst="rect">
            <a:avLst/>
          </a:prstGeom>
        </p:spPr>
      </p:pic>
      <p:sp>
        <p:nvSpPr>
          <p:cNvPr id="3" name="Rectangle 2"/>
          <p:cNvSpPr/>
          <p:nvPr/>
        </p:nvSpPr>
        <p:spPr>
          <a:xfrm>
            <a:off x="5029199" y="2819400"/>
            <a:ext cx="3962401" cy="3785652"/>
          </a:xfrm>
          <a:prstGeom prst="rect">
            <a:avLst/>
          </a:prstGeom>
          <a:gradFill>
            <a:gsLst>
              <a:gs pos="0">
                <a:schemeClr val="accent1">
                  <a:shade val="30000"/>
                  <a:satMod val="115000"/>
                </a:schemeClr>
              </a:gs>
              <a:gs pos="12000">
                <a:schemeClr val="accent1">
                  <a:shade val="67500"/>
                  <a:satMod val="115000"/>
                </a:schemeClr>
              </a:gs>
              <a:gs pos="100000">
                <a:schemeClr val="accent1">
                  <a:shade val="100000"/>
                  <a:satMod val="115000"/>
                </a:schemeClr>
              </a:gs>
            </a:gsLst>
            <a:lin ang="5400000" scaled="0"/>
          </a:gradFill>
          <a:ln w="12700">
            <a:solidFill>
              <a:schemeClr val="tx1"/>
            </a:solidFill>
          </a:ln>
        </p:spPr>
        <p:txBody>
          <a:bodyPr wrap="square">
            <a:spAutoFit/>
          </a:bodyPr>
          <a:lstStyle/>
          <a:p>
            <a:r>
              <a:rPr lang="en-US" sz="1600" dirty="0">
                <a:latin typeface="+mj-lt"/>
              </a:rPr>
              <a:t>The following briefings provide pertinent information regarding the </a:t>
            </a:r>
            <a:r>
              <a:rPr lang="en-US" sz="1600" dirty="0" smtClean="0">
                <a:latin typeface="+mj-lt"/>
              </a:rPr>
              <a:t>EOC:</a:t>
            </a:r>
            <a:endParaRPr lang="en-US" sz="1600" dirty="0">
              <a:latin typeface="+mj-lt"/>
            </a:endParaRPr>
          </a:p>
          <a:p>
            <a:pPr marL="742950" lvl="1" indent="-285750">
              <a:buFont typeface="Arial" pitchFamily="34" charset="0"/>
              <a:buChar char="•"/>
            </a:pPr>
            <a:r>
              <a:rPr lang="en-US" sz="1600" b="1" dirty="0" smtClean="0">
                <a:latin typeface="+mj-lt"/>
              </a:rPr>
              <a:t>Briefing ID # 14070: </a:t>
            </a:r>
            <a:r>
              <a:rPr lang="en-US" sz="1600" dirty="0" smtClean="0">
                <a:latin typeface="+mj-lt"/>
              </a:rPr>
              <a:t>Procedures </a:t>
            </a:r>
            <a:r>
              <a:rPr lang="en-US" sz="1600" dirty="0">
                <a:latin typeface="+mj-lt"/>
              </a:rPr>
              <a:t>to Record Courses in the Transcript Review and Course Evaluation (TRACE) </a:t>
            </a:r>
            <a:r>
              <a:rPr lang="en-US" sz="1600" dirty="0" smtClean="0">
                <a:latin typeface="+mj-lt"/>
              </a:rPr>
              <a:t>System</a:t>
            </a:r>
          </a:p>
          <a:p>
            <a:pPr marL="742950" lvl="1" indent="-285750">
              <a:buFont typeface="Arial" pitchFamily="34" charset="0"/>
              <a:buChar char="•"/>
            </a:pPr>
            <a:r>
              <a:rPr lang="en-US" sz="1600" b="1" dirty="0" smtClean="0">
                <a:latin typeface="+mj-lt"/>
              </a:rPr>
              <a:t>Briefing </a:t>
            </a:r>
            <a:r>
              <a:rPr lang="en-US" sz="1600" b="1" dirty="0">
                <a:latin typeface="+mj-lt"/>
              </a:rPr>
              <a:t>ID #: 12664: </a:t>
            </a:r>
            <a:r>
              <a:rPr lang="en-US" sz="1600" dirty="0">
                <a:latin typeface="+mj-lt"/>
              </a:rPr>
              <a:t>Modification of End of Course (EOC) screen in ISIS</a:t>
            </a:r>
          </a:p>
          <a:p>
            <a:pPr marL="742950" lvl="1" indent="-285750">
              <a:buFont typeface="Arial" pitchFamily="34" charset="0"/>
              <a:buChar char="•"/>
            </a:pPr>
            <a:r>
              <a:rPr lang="en-US" sz="1600" b="1" dirty="0">
                <a:latin typeface="+mj-lt"/>
              </a:rPr>
              <a:t>Briefing ID #: 11986: </a:t>
            </a:r>
            <a:r>
              <a:rPr lang="en-US" sz="1600" dirty="0">
                <a:latin typeface="+mj-lt"/>
              </a:rPr>
              <a:t>New ISIS/TRACE End Of Course Processes</a:t>
            </a:r>
          </a:p>
          <a:p>
            <a:pPr marL="742950" lvl="1" indent="-285750">
              <a:buFont typeface="Arial" pitchFamily="34" charset="0"/>
              <a:buChar char="•"/>
            </a:pPr>
            <a:r>
              <a:rPr lang="en-US" sz="1600" b="1" dirty="0">
                <a:latin typeface="+mj-lt"/>
              </a:rPr>
              <a:t>Briefing ID #: 11579</a:t>
            </a:r>
            <a:r>
              <a:rPr lang="en-US" sz="1600" dirty="0">
                <a:latin typeface="+mj-lt"/>
              </a:rPr>
              <a:t>: End of Course Guidelines as of March 1, 2012</a:t>
            </a:r>
          </a:p>
        </p:txBody>
      </p:sp>
    </p:spTree>
    <p:extLst>
      <p:ext uri="{BB962C8B-B14F-4D97-AF65-F5344CB8AC3E}">
        <p14:creationId xmlns:p14="http://schemas.microsoft.com/office/powerpoint/2010/main" val="819754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t>CBT Training Resources</a:t>
            </a:r>
          </a:p>
        </p:txBody>
      </p:sp>
      <p:sp>
        <p:nvSpPr>
          <p:cNvPr id="29699" name="Rectangle 3"/>
          <p:cNvSpPr>
            <a:spLocks noGrp="1" noChangeArrowheads="1"/>
          </p:cNvSpPr>
          <p:nvPr>
            <p:ph idx="1"/>
          </p:nvPr>
        </p:nvSpPr>
        <p:spPr>
          <a:xfrm>
            <a:off x="457200" y="1905000"/>
            <a:ext cx="4038600" cy="4800600"/>
          </a:xfrm>
        </p:spPr>
        <p:txBody>
          <a:bodyPr/>
          <a:lstStyle/>
          <a:p>
            <a:pPr marL="0" indent="0">
              <a:buNone/>
            </a:pPr>
            <a:r>
              <a:rPr lang="en-US" sz="2400" b="1" dirty="0"/>
              <a:t>NEW!</a:t>
            </a:r>
          </a:p>
          <a:p>
            <a:endParaRPr lang="en-US" sz="2400" dirty="0" smtClean="0"/>
          </a:p>
          <a:p>
            <a:r>
              <a:rPr lang="en-US" sz="2200" dirty="0" smtClean="0"/>
              <a:t>A new website has been created to compile several resources for computer-based testing. The site includes information about test setup, best practices, and training resources. </a:t>
            </a:r>
          </a:p>
          <a:p>
            <a:endParaRPr lang="en-US" sz="2200" dirty="0" smtClean="0"/>
          </a:p>
          <a:p>
            <a:r>
              <a:rPr lang="en-US" sz="2200" dirty="0" smtClean="0"/>
              <a:t>This site is located at </a:t>
            </a:r>
            <a:r>
              <a:rPr lang="en-US" sz="2200" dirty="0" smtClean="0">
                <a:hlinkClick r:id="rId3"/>
              </a:rPr>
              <a:t>www.FLAssessments.com/CBTTrainingResources</a:t>
            </a:r>
            <a:r>
              <a:rPr lang="en-US" sz="2200" dirty="0" smtClean="0"/>
              <a:t>. </a:t>
            </a:r>
          </a:p>
        </p:txBody>
      </p:sp>
      <p:sp>
        <p:nvSpPr>
          <p:cNvPr id="29700" name="Slide Number Placeholder 5"/>
          <p:cNvSpPr>
            <a:spLocks noGrp="1"/>
          </p:cNvSpPr>
          <p:nvPr>
            <p:ph type="sldNum" sz="quarter" idx="12"/>
          </p:nvPr>
        </p:nvSpPr>
        <p:spPr>
          <a:noFill/>
        </p:spPr>
        <p:txBody>
          <a:bodyPr/>
          <a:lstStyle/>
          <a:p>
            <a:fld id="{03232895-B58A-414C-9390-642AC89D9933}" type="slidenum">
              <a:rPr lang="en-US" smtClean="0">
                <a:latin typeface="+mn-lt"/>
              </a:rPr>
              <a:pPr/>
              <a:t>3</a:t>
            </a:fld>
            <a:endParaRPr lang="en-US" dirty="0" smtClean="0">
              <a:latin typeface="+mn-lt"/>
            </a:endParaRPr>
          </a:p>
        </p:txBody>
      </p:sp>
      <p:pic>
        <p:nvPicPr>
          <p:cNvPr id="6" name="Picture 5"/>
          <p:cNvPicPr/>
          <p:nvPr/>
        </p:nvPicPr>
        <p:blipFill>
          <a:blip r:embed="rId4" cstate="print"/>
          <a:stretch>
            <a:fillRect/>
          </a:stretch>
        </p:blipFill>
        <p:spPr>
          <a:xfrm>
            <a:off x="4800600" y="2438400"/>
            <a:ext cx="4175760" cy="33623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457200"/>
            <a:ext cx="8686801" cy="1094147"/>
          </a:xfrm>
          <a:ln>
            <a:miter lim="800000"/>
            <a:headEnd/>
            <a:tailEnd/>
          </a:ln>
        </p:spPr>
        <p:txBody>
          <a:bodyPr/>
          <a:lstStyle/>
          <a:p>
            <a:pPr>
              <a:defRPr/>
            </a:pPr>
            <a:r>
              <a:rPr lang="en-US" dirty="0" smtClean="0"/>
              <a:t/>
            </a:r>
            <a:br>
              <a:rPr lang="en-US" dirty="0" smtClean="0"/>
            </a:br>
            <a:r>
              <a:rPr lang="en-US" dirty="0" smtClean="0"/>
              <a:t>State and District Requirements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533400" y="1828800"/>
            <a:ext cx="4502150" cy="4800600"/>
          </a:xfrm>
        </p:spPr>
        <p:txBody>
          <a:bodyPr/>
          <a:lstStyle/>
          <a:p>
            <a:pPr marL="457200" indent="-347472">
              <a:spcBef>
                <a:spcPts val="672"/>
              </a:spcBef>
              <a:buSzPct val="100000"/>
              <a:buFont typeface="Arial" pitchFamily="34" charset="0"/>
              <a:buChar char="•"/>
              <a:defRPr/>
            </a:pPr>
            <a:r>
              <a:rPr lang="en-US" sz="2400" dirty="0" smtClean="0"/>
              <a:t>Standards, Guidelines, and Procedures for Test Administration and Test Security available at </a:t>
            </a:r>
            <a:r>
              <a:rPr lang="en-US" sz="2400" u="sng" dirty="0" smtClean="0">
                <a:hlinkClick r:id="rId3"/>
              </a:rPr>
              <a:t>http://oada.dadeschools.net/TestChairInfo/InfoForTestChair.asp</a:t>
            </a:r>
            <a:r>
              <a:rPr lang="en-US" sz="2400" u="sng" dirty="0" smtClean="0"/>
              <a:t> </a:t>
            </a:r>
          </a:p>
          <a:p>
            <a:pPr lvl="1" indent="-347472">
              <a:spcBef>
                <a:spcPts val="672"/>
              </a:spcBef>
              <a:buSzPct val="100000"/>
              <a:buFont typeface="Arial" pitchFamily="34" charset="0"/>
              <a:buChar char="–"/>
              <a:defRPr/>
            </a:pPr>
            <a:r>
              <a:rPr lang="en-US" sz="2200" dirty="0" smtClean="0">
                <a:latin typeface="Tahoma" pitchFamily="34" charset="0"/>
                <a:cs typeface="Tahoma" pitchFamily="34" charset="0"/>
              </a:rPr>
              <a:t>Adopted by School Board</a:t>
            </a:r>
          </a:p>
          <a:p>
            <a:pPr lvl="1" indent="-347472">
              <a:spcBef>
                <a:spcPts val="672"/>
              </a:spcBef>
              <a:buSzPct val="100000"/>
              <a:buFont typeface="Arial" pitchFamily="34" charset="0"/>
              <a:buChar char="–"/>
              <a:defRPr/>
            </a:pPr>
            <a:r>
              <a:rPr lang="en-US" sz="2200" dirty="0" smtClean="0">
                <a:latin typeface="Tahoma" pitchFamily="34" charset="0"/>
                <a:cs typeface="Tahoma" pitchFamily="34" charset="0"/>
              </a:rPr>
              <a:t>General Guidelines</a:t>
            </a:r>
            <a:endParaRPr lang="en-US" sz="2200" u="sng" dirty="0" smtClean="0">
              <a:latin typeface="Tahoma" pitchFamily="34" charset="0"/>
              <a:cs typeface="Tahoma" pitchFamily="34" charset="0"/>
            </a:endParaRPr>
          </a:p>
          <a:p>
            <a:pPr marL="457200" indent="-347472">
              <a:spcBef>
                <a:spcPts val="672"/>
              </a:spcBef>
              <a:buSzPct val="100000"/>
              <a:buFont typeface="Arial" pitchFamily="34" charset="0"/>
              <a:buChar char="•"/>
              <a:defRPr/>
            </a:pPr>
            <a:r>
              <a:rPr lang="en-US" sz="2400" dirty="0" smtClean="0"/>
              <a:t>Florida Test Security Statute      and Rule</a:t>
            </a:r>
          </a:p>
          <a:p>
            <a:pPr marL="457200" indent="-347472">
              <a:spcBef>
                <a:spcPts val="672"/>
              </a:spcBef>
              <a:buSzPct val="100000"/>
              <a:buFont typeface="Arial" pitchFamily="34" charset="0"/>
              <a:buChar char="•"/>
              <a:defRPr/>
            </a:pPr>
            <a:r>
              <a:rPr lang="en-US" sz="2400" dirty="0" smtClean="0"/>
              <a:t>School Procedural Checklist (FM-6927)</a:t>
            </a:r>
          </a:p>
          <a:p>
            <a:pPr marL="457200" indent="-347472">
              <a:spcBef>
                <a:spcPts val="672"/>
              </a:spcBef>
              <a:buSzPct val="100000"/>
              <a:buFont typeface="Arial" pitchFamily="34" charset="0"/>
              <a:buChar char="•"/>
              <a:defRPr/>
            </a:pPr>
            <a:r>
              <a:rPr lang="en-US" sz="2400" dirty="0" smtClean="0"/>
              <a:t>District Monitors</a:t>
            </a:r>
            <a:endParaRPr lang="en-US" sz="2400" dirty="0"/>
          </a:p>
          <a:p>
            <a:pPr marL="457200" indent="-347472">
              <a:spcBef>
                <a:spcPts val="672"/>
              </a:spcBef>
              <a:buSzPct val="100000"/>
              <a:buFont typeface="Arial" pitchFamily="34" charset="0"/>
              <a:buChar char="•"/>
              <a:defRPr/>
            </a:pPr>
            <a:endParaRPr lang="en-US" sz="2400" u="sng" dirty="0" smtClean="0"/>
          </a:p>
          <a:p>
            <a:pPr>
              <a:buFontTx/>
              <a:buNone/>
              <a:defRPr/>
            </a:pPr>
            <a:endParaRPr lang="en-US" dirty="0"/>
          </a:p>
        </p:txBody>
      </p:sp>
      <p:sp>
        <p:nvSpPr>
          <p:cNvPr id="31748" name="Slide Number Placeholder 3"/>
          <p:cNvSpPr>
            <a:spLocks noGrp="1"/>
          </p:cNvSpPr>
          <p:nvPr>
            <p:ph type="sldNum" sz="quarter" idx="12"/>
          </p:nvPr>
        </p:nvSpPr>
        <p:spPr/>
        <p:txBody>
          <a:bodyPr/>
          <a:lstStyle/>
          <a:p>
            <a:pPr>
              <a:defRPr/>
            </a:pPr>
            <a:fld id="{B17C4494-6966-4119-880B-D80ECAF08739}" type="slidenum">
              <a:rPr lang="en-US" smtClean="0">
                <a:latin typeface="Arial" pitchFamily="34" charset="0"/>
              </a:rPr>
              <a:pPr>
                <a:defRPr/>
              </a:pPr>
              <a:t>30</a:t>
            </a:fld>
            <a:endParaRPr lang="en-US" dirty="0" smtClean="0">
              <a:latin typeface="Arial"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979002"/>
            <a:ext cx="3289073"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05000" y="6581001"/>
            <a:ext cx="5867400" cy="276999"/>
          </a:xfrm>
          <a:prstGeom prst="rect">
            <a:avLst/>
          </a:prstGeom>
          <a:noFill/>
        </p:spPr>
        <p:txBody>
          <a:bodyPr wrap="square" rtlCol="0">
            <a:spAutoFit/>
          </a:bodyPr>
          <a:lstStyle/>
          <a:p>
            <a:pPr algn="ctr"/>
            <a:r>
              <a:rPr lang="en-US" sz="1200" b="1" dirty="0" smtClean="0"/>
              <a:t>EOC Manual 13-14; Appendix B;  Training Packet  </a:t>
            </a:r>
            <a:endParaRPr lang="en-US" sz="1200" b="1" dirty="0"/>
          </a:p>
        </p:txBody>
      </p:sp>
    </p:spTree>
    <p:extLst>
      <p:ext uri="{BB962C8B-B14F-4D97-AF65-F5344CB8AC3E}">
        <p14:creationId xmlns:p14="http://schemas.microsoft.com/office/powerpoint/2010/main" val="3330321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609600"/>
            <a:ext cx="8001000" cy="1143000"/>
          </a:xfrm>
        </p:spPr>
        <p:txBody>
          <a:bodyPr/>
          <a:lstStyle/>
          <a:p>
            <a:r>
              <a:rPr lang="en-US" dirty="0" smtClean="0"/>
              <a:t>Test Security Policies and Procedures: Prohibited </a:t>
            </a:r>
            <a:br>
              <a:rPr lang="en-US" dirty="0" smtClean="0"/>
            </a:br>
            <a:r>
              <a:rPr lang="en-US" dirty="0" smtClean="0"/>
              <a:t>Activities </a:t>
            </a:r>
            <a:br>
              <a:rPr lang="en-US" dirty="0" smtClean="0"/>
            </a:br>
            <a:endParaRPr lang="en-US" dirty="0" smtClean="0"/>
          </a:p>
        </p:txBody>
      </p:sp>
      <p:sp>
        <p:nvSpPr>
          <p:cNvPr id="47107" name="Content Placeholder 2"/>
          <p:cNvSpPr>
            <a:spLocks noGrp="1"/>
          </p:cNvSpPr>
          <p:nvPr>
            <p:ph idx="1"/>
          </p:nvPr>
        </p:nvSpPr>
        <p:spPr>
          <a:xfrm>
            <a:off x="457200" y="2055813"/>
            <a:ext cx="8229600" cy="4525962"/>
          </a:xfrm>
        </p:spPr>
        <p:txBody>
          <a:bodyPr/>
          <a:lstStyle/>
          <a:p>
            <a:pPr marL="342900" lvl="1" indent="-342900">
              <a:spcBef>
                <a:spcPct val="0"/>
              </a:spcBef>
              <a:buClr>
                <a:schemeClr val="tx2"/>
              </a:buClr>
              <a:buFont typeface="Arial" pitchFamily="34" charset="0"/>
              <a:buChar char="•"/>
            </a:pPr>
            <a:r>
              <a:rPr lang="en-US" sz="2400" dirty="0" smtClean="0">
                <a:cs typeface="Tahoma" pitchFamily="34" charset="0"/>
              </a:rPr>
              <a:t>Reading the passages, test items, or performance tasks.</a:t>
            </a:r>
          </a:p>
          <a:p>
            <a:pPr marL="342900" lvl="1" indent="-342900">
              <a:spcBef>
                <a:spcPct val="0"/>
              </a:spcBef>
              <a:buClr>
                <a:schemeClr val="tx2"/>
              </a:buClr>
              <a:buFont typeface="Arial" pitchFamily="34" charset="0"/>
              <a:buChar char="•"/>
            </a:pPr>
            <a:r>
              <a:rPr lang="en-US" sz="2400" dirty="0" smtClean="0">
                <a:cs typeface="Tahoma" pitchFamily="34" charset="0"/>
              </a:rPr>
              <a:t>Revealing the passages, test items, or performance tasks.</a:t>
            </a:r>
          </a:p>
          <a:p>
            <a:pPr marL="342900" lvl="1" indent="-342900">
              <a:spcBef>
                <a:spcPct val="0"/>
              </a:spcBef>
              <a:buClr>
                <a:schemeClr val="tx2"/>
              </a:buClr>
              <a:buFont typeface="Arial" pitchFamily="34" charset="0"/>
              <a:buChar char="•"/>
            </a:pPr>
            <a:r>
              <a:rPr lang="en-US" sz="2400" dirty="0" smtClean="0">
                <a:cs typeface="Tahoma" pitchFamily="34" charset="0"/>
              </a:rPr>
              <a:t>Copying the passages, test items, or performance tasks.</a:t>
            </a:r>
          </a:p>
          <a:p>
            <a:pPr marL="342900" lvl="1" indent="-342900">
              <a:spcBef>
                <a:spcPct val="0"/>
              </a:spcBef>
              <a:buClr>
                <a:schemeClr val="tx2"/>
              </a:buClr>
              <a:buFont typeface="Arial" pitchFamily="34" charset="0"/>
              <a:buChar char="•"/>
            </a:pPr>
            <a:r>
              <a:rPr lang="en-US" sz="2400" dirty="0" smtClean="0">
                <a:cs typeface="Tahoma" pitchFamily="34" charset="0"/>
              </a:rPr>
              <a:t>Explaining or reading test items or passages for students.</a:t>
            </a:r>
          </a:p>
          <a:p>
            <a:pPr marL="342900" lvl="1" indent="-342900">
              <a:spcBef>
                <a:spcPct val="0"/>
              </a:spcBef>
              <a:buClr>
                <a:schemeClr val="tx2"/>
              </a:buClr>
              <a:buFont typeface="Arial" pitchFamily="34" charset="0"/>
              <a:buChar char="•"/>
            </a:pPr>
            <a:r>
              <a:rPr lang="en-US" sz="2400" dirty="0" smtClean="0">
                <a:cs typeface="Tahoma" pitchFamily="34" charset="0"/>
              </a:rPr>
              <a:t>Changing or otherwise interfering with student responses to test items.</a:t>
            </a:r>
          </a:p>
          <a:p>
            <a:pPr marL="342900" lvl="1" indent="-342900">
              <a:spcBef>
                <a:spcPct val="0"/>
              </a:spcBef>
              <a:buClr>
                <a:schemeClr val="tx2"/>
              </a:buClr>
              <a:buFont typeface="Arial" pitchFamily="34" charset="0"/>
              <a:buChar char="•"/>
            </a:pPr>
            <a:r>
              <a:rPr lang="en-US" sz="2400" dirty="0" smtClean="0">
                <a:cs typeface="Tahoma" pitchFamily="34" charset="0"/>
              </a:rPr>
              <a:t>Causing achievement of schools to be inaccurately measured or reported.</a:t>
            </a:r>
          </a:p>
          <a:p>
            <a:pPr marL="342900" lvl="1" indent="-342900">
              <a:spcBef>
                <a:spcPct val="0"/>
              </a:spcBef>
              <a:buClr>
                <a:schemeClr val="tx2"/>
              </a:buClr>
              <a:buFont typeface="Arial" pitchFamily="34" charset="0"/>
              <a:buChar char="•"/>
            </a:pPr>
            <a:r>
              <a:rPr lang="en-US" sz="2400" dirty="0" smtClean="0">
                <a:cs typeface="Tahoma" pitchFamily="34" charset="0"/>
              </a:rPr>
              <a:t>Copying or reading student responses.</a:t>
            </a:r>
          </a:p>
          <a:p>
            <a:endParaRPr lang="en-US" sz="2000" dirty="0" smtClean="0"/>
          </a:p>
        </p:txBody>
      </p:sp>
      <p:sp>
        <p:nvSpPr>
          <p:cNvPr id="47108" name="Slide Number Placeholder 3"/>
          <p:cNvSpPr>
            <a:spLocks noGrp="1"/>
          </p:cNvSpPr>
          <p:nvPr>
            <p:ph type="sldNum" sz="quarter" idx="12"/>
          </p:nvPr>
        </p:nvSpPr>
        <p:spPr>
          <a:noFill/>
        </p:spPr>
        <p:txBody>
          <a:bodyPr/>
          <a:lstStyle/>
          <a:p>
            <a:fld id="{1053BD72-D06C-47EB-9C54-6C3CBD2CDEB7}" type="slidenum">
              <a:rPr lang="en-US" smtClean="0"/>
              <a:pPr/>
              <a:t>31</a:t>
            </a:fld>
            <a:endParaRPr lang="en-US" dirty="0" smtClean="0"/>
          </a:p>
        </p:txBody>
      </p:sp>
      <p:sp>
        <p:nvSpPr>
          <p:cNvPr id="5" name="TextBox 4"/>
          <p:cNvSpPr txBox="1"/>
          <p:nvPr/>
        </p:nvSpPr>
        <p:spPr>
          <a:xfrm>
            <a:off x="2895600" y="6397942"/>
            <a:ext cx="3581400" cy="369332"/>
          </a:xfrm>
          <a:prstGeom prst="rect">
            <a:avLst/>
          </a:prstGeom>
          <a:noFill/>
        </p:spPr>
        <p:txBody>
          <a:bodyPr wrap="square" rtlCol="0">
            <a:spAutoFit/>
          </a:bodyPr>
          <a:lstStyle/>
          <a:p>
            <a:r>
              <a:rPr lang="en-US" b="1" dirty="0" smtClean="0"/>
              <a:t>EOC Manual 13; Appendix B</a:t>
            </a:r>
            <a:endParaRPr lang="en-US" b="1" dirty="0"/>
          </a:p>
        </p:txBody>
      </p:sp>
    </p:spTree>
    <p:extLst>
      <p:ext uri="{BB962C8B-B14F-4D97-AF65-F5344CB8AC3E}">
        <p14:creationId xmlns:p14="http://schemas.microsoft.com/office/powerpoint/2010/main" val="2110021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DBD70E7D-E264-4762-96A5-9A8338AFF8FD}" type="slidenum">
              <a:rPr lang="en-US" smtClean="0"/>
              <a:pPr/>
              <a:t>32</a:t>
            </a:fld>
            <a:endParaRPr lang="en-US" dirty="0" smtClean="0"/>
          </a:p>
        </p:txBody>
      </p:sp>
      <p:sp>
        <p:nvSpPr>
          <p:cNvPr id="49155" name="Rectangle 2"/>
          <p:cNvSpPr>
            <a:spLocks noGrp="1" noChangeArrowheads="1"/>
          </p:cNvSpPr>
          <p:nvPr>
            <p:ph type="title"/>
          </p:nvPr>
        </p:nvSpPr>
        <p:spPr/>
        <p:txBody>
          <a:bodyPr/>
          <a:lstStyle/>
          <a:p>
            <a:pPr eaLnBrk="1" hangingPunct="1"/>
            <a:r>
              <a:rPr lang="en-US" dirty="0" smtClean="0"/>
              <a:t>Test Security Policies and Procedures: Electronic Devices</a:t>
            </a:r>
          </a:p>
        </p:txBody>
      </p:sp>
      <p:sp>
        <p:nvSpPr>
          <p:cNvPr id="49156" name="Rectangle 3"/>
          <p:cNvSpPr>
            <a:spLocks noGrp="1" noChangeArrowheads="1"/>
          </p:cNvSpPr>
          <p:nvPr>
            <p:ph type="body" idx="1"/>
          </p:nvPr>
        </p:nvSpPr>
        <p:spPr>
          <a:xfrm>
            <a:off x="228600" y="1913374"/>
            <a:ext cx="8458200" cy="4724400"/>
          </a:xfrm>
          <a:noFill/>
        </p:spPr>
        <p:txBody>
          <a:bodyPr/>
          <a:lstStyle/>
          <a:p>
            <a:pPr eaLnBrk="1" hangingPunct="1">
              <a:lnSpc>
                <a:spcPct val="90000"/>
              </a:lnSpc>
            </a:pPr>
            <a:r>
              <a:rPr lang="en-US" sz="2200" dirty="0" smtClean="0"/>
              <a:t>School personnel must ensure that students do not have access to their cell phones or other electronic devices at any time during testing, </a:t>
            </a:r>
            <a:r>
              <a:rPr lang="en-US" sz="2200" b="1" dirty="0" smtClean="0"/>
              <a:t>including breaks</a:t>
            </a:r>
            <a:r>
              <a:rPr lang="en-US" sz="2200" dirty="0" smtClean="0"/>
              <a:t> (restroom breaks, etc.), even if they do not use them.</a:t>
            </a:r>
          </a:p>
          <a:p>
            <a:pPr marL="857250" lvl="1" indent="-346075">
              <a:spcBef>
                <a:spcPct val="0"/>
              </a:spcBef>
              <a:buFontTx/>
              <a:buChar char="−"/>
            </a:pPr>
            <a:r>
              <a:rPr lang="en-US" sz="2000" dirty="0" smtClean="0">
                <a:cs typeface="Tahoma" pitchFamily="34" charset="0"/>
              </a:rPr>
              <a:t>“Possession” is defined as “within arm’s reach,” even if the electronic device is not visible.</a:t>
            </a:r>
          </a:p>
          <a:p>
            <a:pPr marL="857250" lvl="1" indent="-346075">
              <a:spcBef>
                <a:spcPct val="0"/>
              </a:spcBef>
              <a:buFontTx/>
              <a:buChar char="−"/>
            </a:pPr>
            <a:r>
              <a:rPr lang="en-US" sz="2000" dirty="0" smtClean="0">
                <a:cs typeface="Tahoma" pitchFamily="34" charset="0"/>
              </a:rPr>
              <a:t>Students should not have cell phones in their pockets, clipped to their belts, at their desks, or anywhere they can be easily accessed during testing or breaks. </a:t>
            </a:r>
          </a:p>
          <a:p>
            <a:pPr eaLnBrk="1" hangingPunct="1">
              <a:lnSpc>
                <a:spcPct val="90000"/>
              </a:lnSpc>
            </a:pPr>
            <a:r>
              <a:rPr lang="en-US" sz="2200" dirty="0" smtClean="0"/>
              <a:t>If a student is found to be in possession of ANY electronic devices during testing or during a break, his or her test must be invalidated.</a:t>
            </a:r>
          </a:p>
          <a:p>
            <a:pPr eaLnBrk="1" hangingPunct="1">
              <a:lnSpc>
                <a:spcPct val="90000"/>
              </a:lnSpc>
            </a:pPr>
            <a:r>
              <a:rPr lang="en-US" sz="2200" dirty="0" smtClean="0"/>
              <a:t>Students and parents/guardians must be made aware of this policy prior to testing.</a:t>
            </a:r>
          </a:p>
          <a:p>
            <a:pPr eaLnBrk="1" hangingPunct="1">
              <a:lnSpc>
                <a:spcPct val="85000"/>
              </a:lnSpc>
            </a:pPr>
            <a:endParaRPr lang="en-US" sz="2400" b="1" dirty="0" smtClean="0"/>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20</a:t>
            </a:r>
            <a:endParaRPr lang="en-US" b="1" dirty="0"/>
          </a:p>
        </p:txBody>
      </p:sp>
    </p:spTree>
    <p:extLst>
      <p:ext uri="{BB962C8B-B14F-4D97-AF65-F5344CB8AC3E}">
        <p14:creationId xmlns:p14="http://schemas.microsoft.com/office/powerpoint/2010/main" val="1578426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Reporting Testing </a:t>
            </a:r>
            <a:br>
              <a:rPr lang="en-US" dirty="0" smtClean="0"/>
            </a:br>
            <a:r>
              <a:rPr lang="en-US" dirty="0" smtClean="0"/>
              <a:t>Irregularities  </a:t>
            </a:r>
          </a:p>
        </p:txBody>
      </p:sp>
      <p:sp>
        <p:nvSpPr>
          <p:cNvPr id="3" name="Content Placeholder 2"/>
          <p:cNvSpPr>
            <a:spLocks noGrp="1"/>
          </p:cNvSpPr>
          <p:nvPr>
            <p:ph idx="1"/>
          </p:nvPr>
        </p:nvSpPr>
        <p:spPr>
          <a:xfrm>
            <a:off x="304800" y="2057400"/>
            <a:ext cx="8763000" cy="4525963"/>
          </a:xfrm>
        </p:spPr>
        <p:txBody>
          <a:bodyPr/>
          <a:lstStyle/>
          <a:p>
            <a:pPr marL="342900" lvl="1" indent="-342900">
              <a:lnSpc>
                <a:spcPct val="80000"/>
              </a:lnSpc>
              <a:buFontTx/>
              <a:buChar char="•"/>
              <a:defRPr/>
            </a:pPr>
            <a:r>
              <a:rPr lang="en-US" sz="2000" dirty="0">
                <a:cs typeface="Tahoma" pitchFamily="34" charset="0"/>
              </a:rPr>
              <a:t>All school staff are professionally responsible for ensuring appropriate test administration procedures and reporting any irregularities.</a:t>
            </a:r>
          </a:p>
          <a:p>
            <a:pPr>
              <a:defRPr/>
            </a:pPr>
            <a:r>
              <a:rPr lang="en-US" sz="2000" b="1" dirty="0"/>
              <a:t>Security Breaches:</a:t>
            </a:r>
            <a:r>
              <a:rPr lang="en-US" sz="2000" dirty="0"/>
              <a:t> Test administrators should report any test irregularities (e.g., disruptive students) and possible security breaches to the school assessment coordinator immediately. </a:t>
            </a:r>
          </a:p>
          <a:p>
            <a:pPr marL="342900" lvl="1" indent="-342900">
              <a:lnSpc>
                <a:spcPct val="80000"/>
              </a:lnSpc>
              <a:buFontTx/>
              <a:buChar char="•"/>
              <a:defRPr/>
            </a:pPr>
            <a:r>
              <a:rPr lang="en-US" sz="2000" b="1" dirty="0"/>
              <a:t>Missing Materials:  </a:t>
            </a:r>
            <a:r>
              <a:rPr lang="en-US" sz="2000" dirty="0"/>
              <a:t>Schools must investigate ANY report of missing materials immediately. </a:t>
            </a:r>
          </a:p>
          <a:p>
            <a:pPr marL="742950" lvl="2" indent="-342900">
              <a:lnSpc>
                <a:spcPct val="80000"/>
              </a:lnSpc>
              <a:buFont typeface="Arial" pitchFamily="34" charset="0"/>
              <a:buChar char="−"/>
              <a:defRPr/>
            </a:pPr>
            <a:r>
              <a:rPr lang="en-US" sz="2000" dirty="0">
                <a:cs typeface="Tahoma" pitchFamily="34" charset="0"/>
              </a:rPr>
              <a:t>Specified in </a:t>
            </a:r>
            <a:r>
              <a:rPr lang="en-US" sz="2000" i="1" dirty="0">
                <a:cs typeface="Tahoma" pitchFamily="34" charset="0"/>
              </a:rPr>
              <a:t>Standards, Guidelines, and Procedures  for Test Administration and Test Securit</a:t>
            </a:r>
            <a:r>
              <a:rPr lang="en-US" sz="2000" dirty="0">
                <a:cs typeface="Tahoma" pitchFamily="34" charset="0"/>
              </a:rPr>
              <a:t>y</a:t>
            </a:r>
            <a:endParaRPr lang="en-US" sz="2000" dirty="0"/>
          </a:p>
          <a:p>
            <a:pPr marL="1257300" lvl="2" indent="-346075">
              <a:spcBef>
                <a:spcPct val="0"/>
              </a:spcBef>
              <a:buClr>
                <a:schemeClr val="tx2"/>
              </a:buClr>
              <a:buFont typeface="Wingdings" pitchFamily="2" charset="2"/>
              <a:buChar char="§"/>
              <a:defRPr/>
            </a:pPr>
            <a:r>
              <a:rPr lang="en-US" sz="2000" dirty="0" smtClean="0">
                <a:cs typeface="Tahoma" pitchFamily="34" charset="0"/>
              </a:rPr>
              <a:t>School Assessment Coordinator/Principal</a:t>
            </a:r>
          </a:p>
          <a:p>
            <a:pPr marL="1257300" lvl="2" indent="-346075">
              <a:spcBef>
                <a:spcPct val="0"/>
              </a:spcBef>
              <a:buClr>
                <a:schemeClr val="tx2"/>
              </a:buClr>
              <a:buFont typeface="Wingdings" pitchFamily="2" charset="2"/>
              <a:buChar char="§"/>
              <a:defRPr/>
            </a:pPr>
            <a:r>
              <a:rPr lang="en-US" sz="2000" dirty="0" smtClean="0">
                <a:cs typeface="Tahoma" pitchFamily="34" charset="0"/>
              </a:rPr>
              <a:t>Student Assessment and Educational Testing</a:t>
            </a:r>
          </a:p>
          <a:p>
            <a:pPr marL="1257300" lvl="2" indent="-346075">
              <a:spcBef>
                <a:spcPct val="0"/>
              </a:spcBef>
              <a:buClr>
                <a:schemeClr val="tx2"/>
              </a:buClr>
              <a:buFont typeface="Wingdings" pitchFamily="2" charset="2"/>
              <a:buChar char="§"/>
              <a:defRPr/>
            </a:pPr>
            <a:r>
              <a:rPr lang="en-US" sz="2000" dirty="0" smtClean="0">
                <a:cs typeface="Tahoma" pitchFamily="34" charset="0"/>
              </a:rPr>
              <a:t>Region Center and/or appropriate District Administrative Office</a:t>
            </a:r>
          </a:p>
          <a:p>
            <a:pPr marL="1257300" lvl="2" indent="-346075">
              <a:spcBef>
                <a:spcPct val="0"/>
              </a:spcBef>
              <a:buClr>
                <a:schemeClr val="tx2"/>
              </a:buClr>
              <a:buFont typeface="Wingdings" pitchFamily="2" charset="2"/>
              <a:buChar char="§"/>
              <a:defRPr/>
            </a:pPr>
            <a:r>
              <a:rPr lang="en-US" sz="2000" dirty="0" smtClean="0">
                <a:cs typeface="Tahoma" pitchFamily="34" charset="0"/>
              </a:rPr>
              <a:t>Appropriate investigative unit, if applicable</a:t>
            </a:r>
          </a:p>
          <a:p>
            <a:pPr marL="0" lvl="1" indent="0">
              <a:lnSpc>
                <a:spcPct val="80000"/>
              </a:lnSpc>
              <a:buFontTx/>
              <a:buNone/>
              <a:defRPr/>
            </a:pPr>
            <a:endParaRPr lang="en-US" sz="2000" u="sng" dirty="0" smtClean="0">
              <a:cs typeface="Tahoma" pitchFamily="34" charset="0"/>
            </a:endParaRPr>
          </a:p>
          <a:p>
            <a:pPr marL="0" lvl="1" indent="0">
              <a:lnSpc>
                <a:spcPct val="80000"/>
              </a:lnSpc>
              <a:buFontTx/>
              <a:buNone/>
              <a:defRPr/>
            </a:pPr>
            <a:r>
              <a:rPr lang="en-US" sz="2000" u="sng" dirty="0" smtClean="0">
                <a:cs typeface="Tahoma" pitchFamily="34" charset="0"/>
              </a:rPr>
              <a:t>Note</a:t>
            </a:r>
            <a:r>
              <a:rPr lang="en-US" sz="2000" dirty="0">
                <a:cs typeface="Tahoma" pitchFamily="34" charset="0"/>
              </a:rPr>
              <a:t>:  School personnel must be prepared to provide documentation and information in support of investigations of any testing irregularity</a:t>
            </a:r>
            <a:r>
              <a:rPr lang="en-US" sz="2000" dirty="0" smtClean="0">
                <a:cs typeface="Tahoma" pitchFamily="34" charset="0"/>
              </a:rPr>
              <a:t>.</a:t>
            </a:r>
            <a:endParaRPr lang="en-US" sz="2000" dirty="0">
              <a:cs typeface="Tahoma" pitchFamily="34" charset="0"/>
            </a:endParaRPr>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257908-2887-4122-98FB-4560E333325E}" type="slidenum">
              <a:rPr lang="en-US" smtClean="0"/>
              <a:pPr eaLnBrk="1" hangingPunct="1"/>
              <a:t>33</a:t>
            </a:fld>
            <a:endParaRPr lang="en-US" dirty="0" smtClean="0"/>
          </a:p>
        </p:txBody>
      </p:sp>
      <p:sp>
        <p:nvSpPr>
          <p:cNvPr id="50181" name="TextBox 4"/>
          <p:cNvSpPr txBox="1">
            <a:spLocks noChangeArrowheads="1"/>
          </p:cNvSpPr>
          <p:nvPr/>
        </p:nvSpPr>
        <p:spPr bwMode="auto">
          <a:xfrm>
            <a:off x="4313238" y="6519863"/>
            <a:ext cx="1975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smtClean="0"/>
              <a:t>EOC </a:t>
            </a:r>
            <a:r>
              <a:rPr lang="en-US" sz="1600" b="1" dirty="0"/>
              <a:t>Manual </a:t>
            </a:r>
            <a:r>
              <a:rPr lang="en-US" sz="1600" b="1" dirty="0" smtClean="0"/>
              <a:t>15-16</a:t>
            </a:r>
            <a:endParaRPr lang="en-US" sz="1600" b="1" dirty="0"/>
          </a:p>
        </p:txBody>
      </p:sp>
    </p:spTree>
    <p:extLst>
      <p:ext uri="{BB962C8B-B14F-4D97-AF65-F5344CB8AC3E}">
        <p14:creationId xmlns:p14="http://schemas.microsoft.com/office/powerpoint/2010/main" val="2159132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381000"/>
            <a:ext cx="8229600" cy="1143000"/>
          </a:xfrm>
        </p:spPr>
        <p:txBody>
          <a:bodyPr/>
          <a:lstStyle/>
          <a:p>
            <a:r>
              <a:rPr lang="en-US" dirty="0" smtClean="0"/>
              <a:t>Caveon Forensic Analyses</a:t>
            </a:r>
          </a:p>
        </p:txBody>
      </p:sp>
      <p:sp>
        <p:nvSpPr>
          <p:cNvPr id="51203" name="Content Placeholder 2"/>
          <p:cNvSpPr>
            <a:spLocks noGrp="1"/>
          </p:cNvSpPr>
          <p:nvPr>
            <p:ph idx="1"/>
          </p:nvPr>
        </p:nvSpPr>
        <p:spPr>
          <a:xfrm>
            <a:off x="381000" y="2133600"/>
            <a:ext cx="8229600" cy="4525962"/>
          </a:xfrm>
        </p:spPr>
        <p:txBody>
          <a:bodyPr/>
          <a:lstStyle/>
          <a:p>
            <a:r>
              <a:rPr lang="en-US" sz="2800" dirty="0" smtClean="0"/>
              <a:t>Caveon will analyze data to identify highly unusual test results for two primary groups: </a:t>
            </a:r>
          </a:p>
          <a:p>
            <a:pPr lvl="1"/>
            <a:r>
              <a:rPr lang="en-US" dirty="0" smtClean="0">
                <a:cs typeface="Tahoma" pitchFamily="34" charset="0"/>
              </a:rPr>
              <a:t>Students with extremely similar test responses; and </a:t>
            </a:r>
          </a:p>
          <a:p>
            <a:pPr lvl="1"/>
            <a:r>
              <a:rPr lang="en-US" dirty="0" smtClean="0">
                <a:cs typeface="Tahoma" pitchFamily="34" charset="0"/>
              </a:rPr>
              <a:t>Schools with improbable levels of similarity, gains and/or erasures.</a:t>
            </a:r>
          </a:p>
          <a:p>
            <a:r>
              <a:rPr lang="en-US" sz="2800" dirty="0" smtClean="0">
                <a:ea typeface="MS PGothic" pitchFamily="34" charset="-128"/>
              </a:rPr>
              <a:t>Only the </a:t>
            </a:r>
            <a:r>
              <a:rPr lang="en-US" sz="2800" b="1" i="1" u="sng" dirty="0" smtClean="0">
                <a:ea typeface="MS PGothic" pitchFamily="34" charset="-128"/>
              </a:rPr>
              <a:t>most extreme </a:t>
            </a:r>
            <a:r>
              <a:rPr lang="en-US" sz="2800" dirty="0" smtClean="0">
                <a:ea typeface="MS PGothic" pitchFamily="34" charset="-128"/>
              </a:rPr>
              <a:t>results are flagged and withheld</a:t>
            </a:r>
          </a:p>
          <a:p>
            <a:pPr lvl="1"/>
            <a:r>
              <a:rPr lang="en-US" sz="2400" dirty="0" smtClean="0">
                <a:ea typeface="MS PGothic" pitchFamily="34" charset="-128"/>
              </a:rPr>
              <a:t>One in a trillion chance of the pattern occurring by chance </a:t>
            </a:r>
          </a:p>
          <a:p>
            <a:endParaRPr lang="en-US" dirty="0" smtClean="0"/>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8161A1-A8C0-406A-A562-DD32967E74E9}" type="slidenum">
              <a:rPr lang="en-US" smtClean="0"/>
              <a:pPr eaLnBrk="1" hangingPunct="1"/>
              <a:t>34</a:t>
            </a:fld>
            <a:endParaRPr lang="en-US" dirty="0" smtClean="0"/>
          </a:p>
        </p:txBody>
      </p:sp>
    </p:spTree>
    <p:extLst>
      <p:ext uri="{BB962C8B-B14F-4D97-AF65-F5344CB8AC3E}">
        <p14:creationId xmlns:p14="http://schemas.microsoft.com/office/powerpoint/2010/main" val="610779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sz="4400" dirty="0" smtClean="0"/>
          </a:p>
          <a:p>
            <a:pPr marL="0" indent="0" algn="ctr">
              <a:buNone/>
            </a:pPr>
            <a:r>
              <a:rPr lang="en-US" sz="4400" b="1" dirty="0" smtClean="0"/>
              <a:t>Preparing for Testing </a:t>
            </a:r>
            <a:endParaRPr lang="en-US" sz="4400" b="1"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35</a:t>
            </a:fld>
            <a:endParaRPr lang="en-US" dirty="0"/>
          </a:p>
        </p:txBody>
      </p:sp>
      <p:pic>
        <p:nvPicPr>
          <p:cNvPr id="1029" name="Picture 5" descr="C:\Users\199198\AppData\Local\Microsoft\Windows\Temporary Internet Files\Content.IE5\UT449I89\MP9004423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81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dirty="0"/>
              <a:t>Communicate Testing Policies</a:t>
            </a:r>
            <a:endParaRPr lang="en-US" dirty="0" smtClean="0"/>
          </a:p>
        </p:txBody>
      </p:sp>
      <p:sp>
        <p:nvSpPr>
          <p:cNvPr id="68611" name="Content Placeholder 2"/>
          <p:cNvSpPr>
            <a:spLocks noGrp="1"/>
          </p:cNvSpPr>
          <p:nvPr>
            <p:ph idx="1"/>
          </p:nvPr>
        </p:nvSpPr>
        <p:spPr>
          <a:xfrm>
            <a:off x="304800" y="1905000"/>
            <a:ext cx="8610600" cy="4678363"/>
          </a:xfrm>
        </p:spPr>
        <p:txBody>
          <a:bodyPr/>
          <a:lstStyle/>
          <a:p>
            <a:pPr marL="0" indent="0" eaLnBrk="1" hangingPunct="1">
              <a:buFontTx/>
              <a:buNone/>
            </a:pPr>
            <a:r>
              <a:rPr lang="en-US" sz="2800" b="1" dirty="0" smtClean="0"/>
              <a:t>Communicate Testing Policies to Parents/Guardians and Students</a:t>
            </a:r>
          </a:p>
          <a:p>
            <a:pPr>
              <a:spcBef>
                <a:spcPts val="1200"/>
              </a:spcBef>
            </a:pPr>
            <a:r>
              <a:rPr lang="en-US" sz="2000" b="1" dirty="0" smtClean="0"/>
              <a:t>Electronic Devices Policy</a:t>
            </a:r>
            <a:r>
              <a:rPr lang="en-US" sz="2000" dirty="0" smtClean="0"/>
              <a:t>—If students are found with ANY electronic devices during testing OR during breaks, their tests will be invalidated. The best practice would be for students to leave devices at home or in their lockers on the day of testing.</a:t>
            </a:r>
          </a:p>
          <a:p>
            <a:pPr>
              <a:spcBef>
                <a:spcPts val="1200"/>
              </a:spcBef>
            </a:pPr>
            <a:r>
              <a:rPr lang="en-US" sz="2000" b="1" dirty="0" smtClean="0"/>
              <a:t>Leaving Campus</a:t>
            </a:r>
            <a:r>
              <a:rPr lang="en-US" sz="2000" dirty="0" smtClean="0"/>
              <a:t>—If students leave campus before completing the test (for lunch, an appointment, or illness, etc.), they WILL NOT be allowed to complete the test. If a student does not feel well on the day of testing, it may be best for the student to wait and be tested on a make-up day.</a:t>
            </a:r>
          </a:p>
          <a:p>
            <a:pPr>
              <a:spcBef>
                <a:spcPts val="1200"/>
              </a:spcBef>
            </a:pPr>
            <a:r>
              <a:rPr lang="en-US" sz="2000" b="1" dirty="0" smtClean="0"/>
              <a:t>Testing Rules Acknowledgment</a:t>
            </a:r>
            <a:r>
              <a:rPr lang="en-US" sz="2000" dirty="0" smtClean="0"/>
              <a:t>—Students will click a checkbox (TestNav) or circle (TestHear) next to a Testing Rules Acknowledgment that reads: “I understand the testing rules that were just read to me. If I do not follow these rules, my test score may be invalidated.”</a:t>
            </a:r>
          </a:p>
          <a:p>
            <a:pPr>
              <a:buNone/>
            </a:pPr>
            <a:endParaRPr lang="en-US" sz="2000" dirty="0" smtClean="0"/>
          </a:p>
        </p:txBody>
      </p:sp>
      <p:sp>
        <p:nvSpPr>
          <p:cNvPr id="68612" name="Slide Number Placeholder 3"/>
          <p:cNvSpPr>
            <a:spLocks noGrp="1"/>
          </p:cNvSpPr>
          <p:nvPr>
            <p:ph type="sldNum" sz="quarter" idx="12"/>
          </p:nvPr>
        </p:nvSpPr>
        <p:spPr>
          <a:xfrm>
            <a:off x="6781800" y="6477000"/>
            <a:ext cx="2133600" cy="476250"/>
          </a:xfrm>
          <a:noFill/>
        </p:spPr>
        <p:txBody>
          <a:bodyPr/>
          <a:lstStyle/>
          <a:p>
            <a:fld id="{1E4AAEB8-2B05-4696-9488-F2A642D1844C}" type="slidenum">
              <a:rPr lang="en-US" smtClean="0">
                <a:latin typeface="Arial" charset="0"/>
              </a:rPr>
              <a:pPr/>
              <a:t>36</a:t>
            </a:fld>
            <a:endParaRPr lang="en-US" dirty="0" smtClean="0">
              <a:latin typeface="Arial" charset="0"/>
            </a:endParaRPr>
          </a:p>
        </p:txBody>
      </p:sp>
      <p:sp>
        <p:nvSpPr>
          <p:cNvPr id="6" name="TextBox 5"/>
          <p:cNvSpPr txBox="1"/>
          <p:nvPr/>
        </p:nvSpPr>
        <p:spPr>
          <a:xfrm>
            <a:off x="3124200" y="6488668"/>
            <a:ext cx="3962400" cy="369332"/>
          </a:xfrm>
          <a:prstGeom prst="rect">
            <a:avLst/>
          </a:prstGeom>
          <a:noFill/>
        </p:spPr>
        <p:txBody>
          <a:bodyPr wrap="square" rtlCol="0">
            <a:spAutoFit/>
          </a:bodyPr>
          <a:lstStyle/>
          <a:p>
            <a:r>
              <a:rPr lang="en-US" b="1" dirty="0" smtClean="0"/>
              <a:t>EOC Manual 27, 325</a:t>
            </a:r>
            <a:endParaRPr lang="en-US" b="1" dirty="0"/>
          </a:p>
        </p:txBody>
      </p:sp>
    </p:spTree>
    <p:extLst>
      <p:ext uri="{BB962C8B-B14F-4D97-AF65-F5344CB8AC3E}">
        <p14:creationId xmlns:p14="http://schemas.microsoft.com/office/powerpoint/2010/main" val="3540037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spcAft>
                <a:spcPts val="600"/>
              </a:spcAft>
            </a:pPr>
            <a:r>
              <a:rPr lang="en-US" dirty="0" smtClean="0"/>
              <a:t>Receive Test Materials/</a:t>
            </a:r>
            <a:br>
              <a:rPr lang="en-US" dirty="0" smtClean="0"/>
            </a:br>
            <a:r>
              <a:rPr lang="en-US" dirty="0" smtClean="0"/>
              <a:t>Maintain Test Security</a:t>
            </a:r>
            <a:endParaRPr lang="en-US" dirty="0"/>
          </a:p>
        </p:txBody>
      </p:sp>
      <p:sp>
        <p:nvSpPr>
          <p:cNvPr id="80899" name="Content Placeholder 2"/>
          <p:cNvSpPr>
            <a:spLocks noGrp="1"/>
          </p:cNvSpPr>
          <p:nvPr>
            <p:ph idx="1"/>
          </p:nvPr>
        </p:nvSpPr>
        <p:spPr>
          <a:xfrm>
            <a:off x="304800" y="1905000"/>
            <a:ext cx="8610600" cy="4678363"/>
          </a:xfrm>
        </p:spPr>
        <p:txBody>
          <a:bodyPr>
            <a:normAutofit/>
          </a:bodyPr>
          <a:lstStyle/>
          <a:p>
            <a:pPr>
              <a:spcAft>
                <a:spcPts val="600"/>
              </a:spcAft>
            </a:pPr>
            <a:r>
              <a:rPr lang="en-US" sz="2600" dirty="0" smtClean="0"/>
              <a:t>Keep materials secure at all times.</a:t>
            </a:r>
          </a:p>
          <a:p>
            <a:pPr>
              <a:spcAft>
                <a:spcPts val="600"/>
              </a:spcAft>
            </a:pPr>
            <a:r>
              <a:rPr lang="en-US" sz="2600" dirty="0" smtClean="0"/>
              <a:t>Maintain the </a:t>
            </a:r>
            <a:r>
              <a:rPr lang="en-US" sz="2600" i="1" dirty="0" smtClean="0"/>
              <a:t>Test Materials Chain of Custody Form </a:t>
            </a:r>
            <a:r>
              <a:rPr lang="en-US" sz="2600" dirty="0" smtClean="0"/>
              <a:t>at all times.</a:t>
            </a:r>
          </a:p>
          <a:p>
            <a:pPr>
              <a:spcAft>
                <a:spcPts val="600"/>
              </a:spcAft>
            </a:pPr>
            <a:r>
              <a:rPr lang="en-US" sz="2600" dirty="0" smtClean="0"/>
              <a:t>No more than three individuals may have access to the locked storage area.</a:t>
            </a:r>
          </a:p>
          <a:p>
            <a:pPr>
              <a:spcAft>
                <a:spcPts val="600"/>
              </a:spcAft>
            </a:pPr>
            <a:r>
              <a:rPr lang="en-US" sz="2600" dirty="0" smtClean="0"/>
              <a:t>Do not open shrink-wrapped materials or begin preparing </a:t>
            </a:r>
            <a:r>
              <a:rPr lang="en-US" sz="2600" dirty="0" smtClean="0"/>
              <a:t>them more </a:t>
            </a:r>
            <a:r>
              <a:rPr lang="en-US" sz="2600" dirty="0" smtClean="0"/>
              <a:t>than </a:t>
            </a:r>
            <a:r>
              <a:rPr lang="en-US" sz="2600" b="1" dirty="0" smtClean="0"/>
              <a:t>three days </a:t>
            </a:r>
            <a:r>
              <a:rPr lang="en-US" sz="2600" dirty="0" smtClean="0"/>
              <a:t>prior to testing.</a:t>
            </a:r>
          </a:p>
          <a:p>
            <a:pPr>
              <a:spcAft>
                <a:spcPts val="600"/>
              </a:spcAft>
            </a:pPr>
            <a:r>
              <a:rPr lang="en-US" sz="2600" dirty="0" smtClean="0"/>
              <a:t>Save the original boxes for returning TO BE SCORED special document materials. </a:t>
            </a:r>
          </a:p>
          <a:p>
            <a:pPr>
              <a:spcAft>
                <a:spcPts val="600"/>
              </a:spcAft>
            </a:pPr>
            <a:r>
              <a:rPr lang="en-US" sz="2600" dirty="0" smtClean="0"/>
              <a:t>If you need additional materials, contact the Test Distribution Center at 305-995-3743.</a:t>
            </a:r>
          </a:p>
          <a:p>
            <a:endParaRPr lang="en-US" sz="2400" dirty="0" smtClean="0"/>
          </a:p>
        </p:txBody>
      </p:sp>
      <p:sp>
        <p:nvSpPr>
          <p:cNvPr id="4" name="Slide Number Placeholder 3"/>
          <p:cNvSpPr>
            <a:spLocks noGrp="1"/>
          </p:cNvSpPr>
          <p:nvPr>
            <p:ph type="sldNum" sz="quarter" idx="12"/>
          </p:nvPr>
        </p:nvSpPr>
        <p:spPr/>
        <p:txBody>
          <a:bodyPr/>
          <a:lstStyle/>
          <a:p>
            <a:pPr>
              <a:defRPr/>
            </a:pPr>
            <a:fld id="{643AC0F3-0B21-40F6-8DA4-1312F797AE1B}" type="slidenum">
              <a:rPr lang="en-US" smtClean="0"/>
              <a:pPr>
                <a:defRPr/>
              </a:pPr>
              <a:t>37</a:t>
            </a:fld>
            <a:endParaRPr lang="en-US" dirty="0"/>
          </a:p>
        </p:txBody>
      </p:sp>
      <p:sp>
        <p:nvSpPr>
          <p:cNvPr id="5" name="TextBox 4"/>
          <p:cNvSpPr txBox="1"/>
          <p:nvPr/>
        </p:nvSpPr>
        <p:spPr>
          <a:xfrm>
            <a:off x="3124200" y="6488668"/>
            <a:ext cx="6934200" cy="369332"/>
          </a:xfrm>
          <a:prstGeom prst="rect">
            <a:avLst/>
          </a:prstGeom>
          <a:noFill/>
        </p:spPr>
        <p:txBody>
          <a:bodyPr wrap="square" rtlCol="0">
            <a:spAutoFit/>
          </a:bodyPr>
          <a:lstStyle/>
          <a:p>
            <a:r>
              <a:rPr lang="en-US" b="1" dirty="0" smtClean="0"/>
              <a:t>EOC Manual 84-86 and Training Packet</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
            </a:r>
            <a:br>
              <a:rPr lang="en-US" dirty="0" smtClean="0"/>
            </a:br>
            <a:r>
              <a:rPr lang="en-US" dirty="0" smtClean="0"/>
              <a:t/>
            </a:r>
            <a:br>
              <a:rPr lang="en-US" dirty="0" smtClean="0"/>
            </a:br>
            <a:r>
              <a:rPr lang="en-US" dirty="0" smtClean="0"/>
              <a:t>Create/Update </a:t>
            </a:r>
            <a:r>
              <a:rPr lang="en-US" dirty="0"/>
              <a:t>School User Accounts</a:t>
            </a:r>
            <a:r>
              <a:rPr lang="en-US" b="1" dirty="0"/>
              <a:t/>
            </a:r>
            <a:br>
              <a:rPr lang="en-US" b="1" dirty="0"/>
            </a:br>
            <a:r>
              <a:rPr lang="en-US" dirty="0" smtClean="0"/>
              <a:t/>
            </a:r>
            <a:br>
              <a:rPr lang="en-US" dirty="0" smtClean="0"/>
            </a:br>
            <a:endParaRPr lang="en-US" dirty="0"/>
          </a:p>
        </p:txBody>
      </p:sp>
      <p:sp>
        <p:nvSpPr>
          <p:cNvPr id="3" name="Content Placeholder 2"/>
          <p:cNvSpPr>
            <a:spLocks noGrp="1"/>
          </p:cNvSpPr>
          <p:nvPr>
            <p:ph idx="1"/>
          </p:nvPr>
        </p:nvSpPr>
        <p:spPr>
          <a:xfrm>
            <a:off x="228600" y="1861066"/>
            <a:ext cx="8763000" cy="4724400"/>
          </a:xfrm>
        </p:spPr>
        <p:txBody>
          <a:bodyPr/>
          <a:lstStyle/>
          <a:p>
            <a:pPr>
              <a:buFont typeface="Arial" pitchFamily="34" charset="0"/>
              <a:buChar char="•"/>
              <a:defRPr/>
            </a:pPr>
            <a:r>
              <a:rPr lang="en-US" sz="2200" dirty="0" smtClean="0"/>
              <a:t>School </a:t>
            </a:r>
            <a:r>
              <a:rPr lang="en-US" sz="2200" dirty="0"/>
              <a:t>user accounts are necessary to complete the CBT test activities.</a:t>
            </a:r>
          </a:p>
          <a:p>
            <a:pPr>
              <a:buFont typeface="Arial" pitchFamily="34" charset="0"/>
              <a:buChar char="•"/>
              <a:defRPr/>
            </a:pPr>
            <a:r>
              <a:rPr lang="en-US" sz="2200" dirty="0"/>
              <a:t>Create or reset your password for each Pearson site (operational and training center).</a:t>
            </a:r>
          </a:p>
          <a:p>
            <a:pPr>
              <a:buFont typeface="Arial" pitchFamily="34" charset="0"/>
              <a:buChar char="•"/>
              <a:defRPr/>
            </a:pPr>
            <a:r>
              <a:rPr lang="en-US" sz="2200" dirty="0"/>
              <a:t>Create school user accounts for test administrators in </a:t>
            </a:r>
            <a:r>
              <a:rPr lang="en-US" sz="2200" dirty="0" smtClean="0"/>
              <a:t>Pearson’s operational </a:t>
            </a:r>
            <a:r>
              <a:rPr lang="en-US" sz="2200" dirty="0"/>
              <a:t>site </a:t>
            </a:r>
            <a:r>
              <a:rPr lang="en-US" sz="2200" dirty="0" smtClean="0"/>
              <a:t>(optional).    </a:t>
            </a:r>
          </a:p>
          <a:p>
            <a:pPr>
              <a:buFont typeface="Arial" pitchFamily="34" charset="0"/>
              <a:buChar char="•"/>
              <a:defRPr/>
            </a:pPr>
            <a:r>
              <a:rPr lang="en-US" sz="2200" dirty="0">
                <a:cs typeface="Tahoma" pitchFamily="34" charset="0"/>
              </a:rPr>
              <a:t>Two different school user accounts may be set up:</a:t>
            </a:r>
          </a:p>
          <a:p>
            <a:pPr marL="744538" lvl="2" indent="-342900">
              <a:buFont typeface="Tahoma" pitchFamily="34" charset="0"/>
              <a:buChar char="−"/>
              <a:defRPr/>
            </a:pPr>
            <a:r>
              <a:rPr lang="en-US" sz="2200" dirty="0">
                <a:cs typeface="Tahoma" pitchFamily="34" charset="0"/>
              </a:rPr>
              <a:t>Individual accounts for each test administrator</a:t>
            </a:r>
          </a:p>
          <a:p>
            <a:pPr marL="1146175" lvl="3" indent="-342900">
              <a:buFont typeface="Wingdings" pitchFamily="2" charset="2"/>
              <a:buChar char="§"/>
              <a:defRPr/>
            </a:pPr>
            <a:r>
              <a:rPr lang="en-US" sz="2200" dirty="0">
                <a:cs typeface="Tahoma" pitchFamily="34" charset="0"/>
              </a:rPr>
              <a:t>Test administrator will set up unique password.</a:t>
            </a:r>
          </a:p>
          <a:p>
            <a:pPr marL="744538" lvl="2" indent="-342900">
              <a:buFont typeface="Tahoma" pitchFamily="34" charset="0"/>
              <a:buChar char="−"/>
              <a:defRPr/>
            </a:pPr>
            <a:r>
              <a:rPr lang="en-US" sz="2200" dirty="0">
                <a:cs typeface="Tahoma" pitchFamily="34" charset="0"/>
              </a:rPr>
              <a:t>Generic accounts linked to the school assessment coordinator</a:t>
            </a:r>
          </a:p>
          <a:p>
            <a:pPr marL="1146175" lvl="3" indent="-342900">
              <a:buFont typeface="Wingdings" pitchFamily="2" charset="2"/>
              <a:buChar char="§"/>
              <a:defRPr/>
            </a:pPr>
            <a:r>
              <a:rPr lang="en-US" sz="2200" dirty="0">
                <a:cs typeface="Tahoma" pitchFamily="34" charset="0"/>
              </a:rPr>
              <a:t>The password will be the same </a:t>
            </a:r>
            <a:r>
              <a:rPr lang="en-US" dirty="0">
                <a:cs typeface="Tahoma" pitchFamily="34" charset="0"/>
              </a:rPr>
              <a:t>for all test administrators.</a:t>
            </a:r>
          </a:p>
          <a:p>
            <a:pPr marL="1146175" lvl="3" indent="-342900">
              <a:buFont typeface="Wingdings" pitchFamily="2" charset="2"/>
              <a:buChar char="§"/>
              <a:defRPr/>
            </a:pPr>
            <a:r>
              <a:rPr lang="en-US" dirty="0">
                <a:cs typeface="Tahoma" pitchFamily="34" charset="0"/>
              </a:rPr>
              <a:t>These accounts can be randomly assigned.</a:t>
            </a:r>
          </a:p>
          <a:p>
            <a:pPr marL="342900" lvl="1" indent="-342900">
              <a:lnSpc>
                <a:spcPct val="80000"/>
              </a:lnSpc>
              <a:buFont typeface="Arial" pitchFamily="34" charset="0"/>
              <a:buChar char="•"/>
              <a:defRPr/>
            </a:pPr>
            <a:r>
              <a:rPr lang="en-US" sz="2200" dirty="0" smtClean="0">
                <a:cs typeface="Tahoma" pitchFamily="34" charset="0"/>
              </a:rPr>
              <a:t>Test </a:t>
            </a:r>
            <a:r>
              <a:rPr lang="en-US" sz="2200" dirty="0">
                <a:cs typeface="Tahoma" pitchFamily="34" charset="0"/>
              </a:rPr>
              <a:t>administrators may monitor and resume students with a school user account.</a:t>
            </a:r>
          </a:p>
          <a:p>
            <a:endParaRPr lang="en-US" dirty="0"/>
          </a:p>
        </p:txBody>
      </p:sp>
      <p:sp>
        <p:nvSpPr>
          <p:cNvPr id="4" name="Slide Number Placeholder 3"/>
          <p:cNvSpPr>
            <a:spLocks noGrp="1"/>
          </p:cNvSpPr>
          <p:nvPr>
            <p:ph type="sldNum" sz="quarter" idx="12"/>
          </p:nvPr>
        </p:nvSpPr>
        <p:spPr/>
        <p:txBody>
          <a:bodyPr/>
          <a:lstStyle/>
          <a:p>
            <a:pPr>
              <a:defRPr/>
            </a:pPr>
            <a:fld id="{5C74817F-6FA5-4E8D-99B7-BCABB5A8C126}" type="slidenum">
              <a:rPr lang="en-US" smtClean="0"/>
              <a:pPr>
                <a:defRPr/>
              </a:pPr>
              <a:t>38</a:t>
            </a:fld>
            <a:endParaRPr lang="en-US" dirty="0"/>
          </a:p>
        </p:txBody>
      </p:sp>
      <p:sp>
        <p:nvSpPr>
          <p:cNvPr id="5" name="Rectangle 4"/>
          <p:cNvSpPr/>
          <p:nvPr/>
        </p:nvSpPr>
        <p:spPr>
          <a:xfrm>
            <a:off x="2590800" y="6488668"/>
            <a:ext cx="4572000" cy="369332"/>
          </a:xfrm>
          <a:prstGeom prst="rect">
            <a:avLst/>
          </a:prstGeom>
        </p:spPr>
        <p:txBody>
          <a:bodyPr>
            <a:spAutoFit/>
          </a:bodyPr>
          <a:lstStyle/>
          <a:p>
            <a:pPr algn="ctr"/>
            <a:r>
              <a:rPr lang="en-US" b="1" dirty="0" smtClean="0"/>
              <a:t>See back of Training Packet</a:t>
            </a:r>
            <a:endParaRPr lang="en-US" dirty="0"/>
          </a:p>
        </p:txBody>
      </p:sp>
    </p:spTree>
    <p:extLst>
      <p:ext uri="{BB962C8B-B14F-4D97-AF65-F5344CB8AC3E}">
        <p14:creationId xmlns:p14="http://schemas.microsoft.com/office/powerpoint/2010/main" val="4127026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2012-13 EOC Manual</a:t>
            </a:r>
          </a:p>
        </p:txBody>
      </p:sp>
      <p:sp>
        <p:nvSpPr>
          <p:cNvPr id="49155" name="Content Placeholder 2"/>
          <p:cNvSpPr>
            <a:spLocks noGrp="1"/>
          </p:cNvSpPr>
          <p:nvPr>
            <p:ph idx="1"/>
          </p:nvPr>
        </p:nvSpPr>
        <p:spPr>
          <a:xfrm>
            <a:off x="152400" y="1752600"/>
            <a:ext cx="6477000" cy="4800600"/>
          </a:xfrm>
        </p:spPr>
        <p:txBody>
          <a:bodyPr>
            <a:normAutofit fontScale="92500" lnSpcReduction="10000"/>
          </a:bodyPr>
          <a:lstStyle/>
          <a:p>
            <a:pPr eaLnBrk="1" hangingPunct="1">
              <a:lnSpc>
                <a:spcPct val="100000"/>
              </a:lnSpc>
              <a:spcBef>
                <a:spcPts val="600"/>
              </a:spcBef>
              <a:spcAft>
                <a:spcPts val="600"/>
              </a:spcAft>
            </a:pPr>
            <a:r>
              <a:rPr lang="en-US" sz="2200" dirty="0"/>
              <a:t>To read the test administration script(s) to students.</a:t>
            </a:r>
          </a:p>
          <a:p>
            <a:pPr eaLnBrk="1" hangingPunct="1">
              <a:lnSpc>
                <a:spcPct val="100000"/>
              </a:lnSpc>
              <a:spcBef>
                <a:spcPts val="600"/>
              </a:spcBef>
              <a:spcAft>
                <a:spcPts val="600"/>
              </a:spcAft>
            </a:pPr>
            <a:r>
              <a:rPr lang="en-US" sz="2200" dirty="0"/>
              <a:t>To identify script modifications for LP and One-Item-Per-Page test administrations, as applicable.</a:t>
            </a:r>
          </a:p>
          <a:p>
            <a:pPr lvl="1" eaLnBrk="1" hangingPunct="1">
              <a:spcBef>
                <a:spcPts val="600"/>
              </a:spcBef>
              <a:spcAft>
                <a:spcPts val="600"/>
              </a:spcAft>
            </a:pPr>
            <a:r>
              <a:rPr lang="en-US" sz="2200" dirty="0"/>
              <a:t>Do not interpret this as permission to paraphrase test items.</a:t>
            </a:r>
          </a:p>
          <a:p>
            <a:pPr eaLnBrk="1" hangingPunct="1">
              <a:lnSpc>
                <a:spcPct val="100000"/>
              </a:lnSpc>
              <a:spcBef>
                <a:spcPts val="600"/>
              </a:spcBef>
              <a:spcAft>
                <a:spcPts val="600"/>
              </a:spcAft>
            </a:pPr>
            <a:r>
              <a:rPr lang="en-US" sz="2200" dirty="0"/>
              <a:t>To read scripts and instructions for the administration of accommodated CBT(TestHear) forms and paper-based forms are provided in Appendix A.</a:t>
            </a:r>
          </a:p>
          <a:p>
            <a:pPr eaLnBrk="1" hangingPunct="1">
              <a:lnSpc>
                <a:spcPct val="100000"/>
              </a:lnSpc>
              <a:spcBef>
                <a:spcPts val="600"/>
              </a:spcBef>
              <a:spcAft>
                <a:spcPts val="600"/>
              </a:spcAft>
            </a:pPr>
            <a:r>
              <a:rPr lang="en-US" sz="2200" dirty="0"/>
              <a:t>To reference Appendix D on page 284 is the </a:t>
            </a:r>
            <a:r>
              <a:rPr lang="en-US" sz="2200" b="1" i="1" dirty="0"/>
              <a:t>CBT Test Administrator Quick Reference Guide</a:t>
            </a:r>
          </a:p>
          <a:p>
            <a:pPr lvl="1" eaLnBrk="1" hangingPunct="1">
              <a:spcBef>
                <a:spcPts val="600"/>
              </a:spcBef>
              <a:spcAft>
                <a:spcPts val="600"/>
              </a:spcAft>
            </a:pPr>
            <a:r>
              <a:rPr lang="en-US" sz="2200" dirty="0"/>
              <a:t>This guide lists possible error messages students may encounter, explanations for each message, and possible solutions.</a:t>
            </a:r>
          </a:p>
          <a:p>
            <a:pPr eaLnBrk="1" hangingPunct="1">
              <a:lnSpc>
                <a:spcPct val="100000"/>
              </a:lnSpc>
              <a:spcBef>
                <a:spcPts val="600"/>
              </a:spcBef>
              <a:spcAft>
                <a:spcPts val="600"/>
              </a:spcAft>
            </a:pPr>
            <a:endParaRPr lang="en-US" sz="2200" dirty="0" smtClean="0"/>
          </a:p>
        </p:txBody>
      </p:sp>
      <p:sp>
        <p:nvSpPr>
          <p:cNvPr id="49156" name="Slide Number Placeholder 3"/>
          <p:cNvSpPr>
            <a:spLocks noGrp="1"/>
          </p:cNvSpPr>
          <p:nvPr>
            <p:ph type="sldNum" sz="quarter" idx="12"/>
          </p:nvPr>
        </p:nvSpPr>
        <p:spPr>
          <a:noFill/>
        </p:spPr>
        <p:txBody>
          <a:bodyPr/>
          <a:lstStyle/>
          <a:p>
            <a:fld id="{594C0E6E-E2E1-4297-B970-7CE972E9A18C}" type="slidenum">
              <a:rPr lang="en-US" smtClean="0">
                <a:latin typeface="Arial" charset="0"/>
              </a:rPr>
              <a:pPr/>
              <a:t>39</a:t>
            </a:fld>
            <a:endParaRPr lang="en-US" dirty="0" smtClean="0">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312160"/>
            <a:ext cx="255980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24200" y="6488668"/>
            <a:ext cx="3962400" cy="369332"/>
          </a:xfrm>
          <a:prstGeom prst="rect">
            <a:avLst/>
          </a:prstGeom>
          <a:noFill/>
        </p:spPr>
        <p:txBody>
          <a:bodyPr wrap="square" rtlCol="0">
            <a:spAutoFit/>
          </a:bodyPr>
          <a:lstStyle/>
          <a:p>
            <a:r>
              <a:rPr lang="en-US" b="1" dirty="0" smtClean="0"/>
              <a:t>EOC Manual 268, 284</a:t>
            </a:r>
            <a:endParaRPr lang="en-US" b="1" dirty="0"/>
          </a:p>
        </p:txBody>
      </p:sp>
    </p:spTree>
    <p:extLst>
      <p:ext uri="{BB962C8B-B14F-4D97-AF65-F5344CB8AC3E}">
        <p14:creationId xmlns:p14="http://schemas.microsoft.com/office/powerpoint/2010/main" val="387008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457200"/>
            <a:ext cx="8229600" cy="1143000"/>
          </a:xfrm>
        </p:spPr>
        <p:txBody>
          <a:bodyPr/>
          <a:lstStyle/>
          <a:p>
            <a:pPr eaLnBrk="1" hangingPunct="1"/>
            <a:r>
              <a:rPr lang="en-US" dirty="0"/>
              <a:t>Technology Coordinator Guide</a:t>
            </a:r>
          </a:p>
        </p:txBody>
      </p:sp>
      <p:sp>
        <p:nvSpPr>
          <p:cNvPr id="21507" name="Rectangle 3"/>
          <p:cNvSpPr>
            <a:spLocks noGrp="1" noChangeArrowheads="1"/>
          </p:cNvSpPr>
          <p:nvPr>
            <p:ph idx="1"/>
          </p:nvPr>
        </p:nvSpPr>
        <p:spPr>
          <a:xfrm>
            <a:off x="381000" y="1981200"/>
            <a:ext cx="4800600" cy="4735830"/>
          </a:xfrm>
        </p:spPr>
        <p:txBody>
          <a:bodyPr/>
          <a:lstStyle/>
          <a:p>
            <a:r>
              <a:rPr lang="en-US" sz="2400" dirty="0" smtClean="0"/>
              <a:t>Information and instructions for technology coordinators to follow before, during, and after testing are now provided in a separate online Technology Coordinator Guide posted at </a:t>
            </a:r>
            <a:r>
              <a:rPr lang="en-US" sz="2400" dirty="0" smtClean="0">
                <a:hlinkClick r:id="rId3"/>
              </a:rPr>
              <a:t>www.FLAssessments.com/EOC</a:t>
            </a:r>
            <a:r>
              <a:rPr lang="en-US" sz="2400" dirty="0" smtClean="0"/>
              <a:t>. </a:t>
            </a:r>
          </a:p>
          <a:p>
            <a:endParaRPr lang="en-US" sz="2400" b="1" dirty="0" smtClean="0">
              <a:solidFill>
                <a:srgbClr val="FF9900"/>
              </a:solidFill>
            </a:endParaRPr>
          </a:p>
          <a:p>
            <a:r>
              <a:rPr lang="en-US" sz="2400" dirty="0" smtClean="0"/>
              <a:t>Technology coordinators must familiarize themselves with all information in this guide prior to the test administration. </a:t>
            </a:r>
          </a:p>
        </p:txBody>
      </p:sp>
      <p:sp>
        <p:nvSpPr>
          <p:cNvPr id="21508" name="Slide Number Placeholder 5"/>
          <p:cNvSpPr>
            <a:spLocks noGrp="1"/>
          </p:cNvSpPr>
          <p:nvPr>
            <p:ph type="sldNum" sz="quarter" idx="12"/>
          </p:nvPr>
        </p:nvSpPr>
        <p:spPr>
          <a:noFill/>
        </p:spPr>
        <p:txBody>
          <a:bodyPr/>
          <a:lstStyle/>
          <a:p>
            <a:fld id="{DE88842C-C824-4F81-AEF5-0393793D545D}" type="slidenum">
              <a:rPr lang="en-US" smtClean="0">
                <a:latin typeface="Arial" charset="0"/>
              </a:rPr>
              <a:pPr/>
              <a:t>4</a:t>
            </a:fld>
            <a:endParaRPr lang="en-US" dirty="0" smtClean="0">
              <a:latin typeface="Arial" charset="0"/>
            </a:endParaRP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133600"/>
            <a:ext cx="3048000" cy="3897630"/>
          </a:xfrm>
          <a:prstGeom prst="rect">
            <a:avLst/>
          </a:prstGeom>
          <a:noFill/>
          <a:ln>
            <a:solidFill>
              <a:schemeClr val="tx1"/>
            </a:solidFill>
          </a:ln>
        </p:spPr>
      </p:pic>
      <p:sp>
        <p:nvSpPr>
          <p:cNvPr id="6" name="TextBox 5"/>
          <p:cNvSpPr txBox="1"/>
          <p:nvPr/>
        </p:nvSpPr>
        <p:spPr>
          <a:xfrm>
            <a:off x="1447800" y="6488668"/>
            <a:ext cx="4495800" cy="369332"/>
          </a:xfrm>
          <a:prstGeom prst="rect">
            <a:avLst/>
          </a:prstGeom>
          <a:noFill/>
        </p:spPr>
        <p:txBody>
          <a:bodyPr wrap="square" rtlCol="0">
            <a:spAutoFit/>
          </a:bodyPr>
          <a:lstStyle/>
          <a:p>
            <a:r>
              <a:rPr lang="en-US" b="1" i="1" dirty="0" smtClean="0"/>
              <a:t>Technology Coordinator Guide (TCG)</a:t>
            </a:r>
            <a:endParaRPr lang="en-US" b="1" i="1" dirty="0"/>
          </a:p>
        </p:txBody>
      </p:sp>
    </p:spTree>
    <p:extLst>
      <p:ext uri="{BB962C8B-B14F-4D97-AF65-F5344CB8AC3E}">
        <p14:creationId xmlns:p14="http://schemas.microsoft.com/office/powerpoint/2010/main" val="336660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 Test Administrators</a:t>
            </a:r>
            <a:br>
              <a:rPr lang="en-US" dirty="0" smtClean="0"/>
            </a:br>
            <a:r>
              <a:rPr lang="en-US" dirty="0" smtClean="0"/>
              <a:t>and Proctors</a:t>
            </a:r>
            <a:endParaRPr lang="en-US" dirty="0"/>
          </a:p>
        </p:txBody>
      </p:sp>
      <p:sp>
        <p:nvSpPr>
          <p:cNvPr id="3" name="Content Placeholder 2"/>
          <p:cNvSpPr>
            <a:spLocks noGrp="1"/>
          </p:cNvSpPr>
          <p:nvPr>
            <p:ph idx="1"/>
          </p:nvPr>
        </p:nvSpPr>
        <p:spPr>
          <a:xfrm>
            <a:off x="228600" y="1844040"/>
            <a:ext cx="6172200" cy="4815840"/>
          </a:xfrm>
        </p:spPr>
        <p:txBody>
          <a:bodyPr/>
          <a:lstStyle/>
          <a:p>
            <a:pPr eaLnBrk="1" hangingPunct="1"/>
            <a:r>
              <a:rPr lang="en-US" sz="2100" dirty="0"/>
              <a:t>R</a:t>
            </a:r>
            <a:r>
              <a:rPr lang="en-US" sz="2100" dirty="0" smtClean="0"/>
              <a:t>ead the Florida Test Security Statute and the State Board of Education Test Security Rule (Appendix B) in the test administration manual.</a:t>
            </a:r>
          </a:p>
          <a:p>
            <a:pPr eaLnBrk="1" hangingPunct="1"/>
            <a:r>
              <a:rPr lang="en-US" sz="2100" dirty="0" smtClean="0"/>
              <a:t>Ensure that test administrators sign the </a:t>
            </a:r>
            <a:r>
              <a:rPr lang="en-US" sz="2100" i="1" dirty="0" smtClean="0"/>
              <a:t>Florida </a:t>
            </a:r>
            <a:r>
              <a:rPr lang="en-US" sz="2100" i="1" dirty="0"/>
              <a:t>EOC Test Administration and Security </a:t>
            </a:r>
            <a:r>
              <a:rPr lang="en-US" sz="2100" i="1" dirty="0" smtClean="0"/>
              <a:t>Agreement</a:t>
            </a:r>
            <a:r>
              <a:rPr lang="en-US" sz="2100" dirty="0"/>
              <a:t> </a:t>
            </a:r>
            <a:r>
              <a:rPr lang="en-US" sz="2100" dirty="0" smtClean="0"/>
              <a:t> and Test</a:t>
            </a:r>
            <a:r>
              <a:rPr lang="en-US" sz="2100" i="1" dirty="0" smtClean="0"/>
              <a:t> Administrator Prohibited Activities Agreement</a:t>
            </a:r>
            <a:r>
              <a:rPr lang="en-US" sz="2100" dirty="0" smtClean="0"/>
              <a:t>.</a:t>
            </a:r>
          </a:p>
          <a:p>
            <a:pPr eaLnBrk="1" hangingPunct="1"/>
            <a:r>
              <a:rPr lang="en-US" sz="2100" dirty="0" smtClean="0"/>
              <a:t>Train your test administrators and proctors, </a:t>
            </a:r>
            <a:r>
              <a:rPr lang="en-US" sz="2100" b="1" dirty="0" smtClean="0"/>
              <a:t>including non-school-based instructors (e.g., itinerant teachers)</a:t>
            </a:r>
            <a:r>
              <a:rPr lang="en-US" sz="2100" dirty="0" smtClean="0"/>
              <a:t>. </a:t>
            </a:r>
          </a:p>
          <a:p>
            <a:r>
              <a:rPr lang="en-US" sz="2100" dirty="0"/>
              <a:t>Communicate the process for collecting required administration information to your test administrators.</a:t>
            </a:r>
          </a:p>
          <a:p>
            <a:r>
              <a:rPr lang="en-US" sz="2100" dirty="0" smtClean="0"/>
              <a:t>If </a:t>
            </a:r>
            <a:r>
              <a:rPr lang="en-US" sz="2100" dirty="0"/>
              <a:t>any students who require accommodations are testing at your school, discuss with test administrators how accommodations will be provided (Appendix A).</a:t>
            </a:r>
          </a:p>
          <a:p>
            <a:endParaRPr lang="en-US" sz="2000"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40</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828800"/>
            <a:ext cx="2362200" cy="2438400"/>
          </a:xfrm>
          <a:prstGeom prst="rect">
            <a:avLst/>
          </a:prstGeom>
          <a:noFill/>
          <a:ln>
            <a:solidFill>
              <a:schemeClr val="tx1"/>
            </a:solid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343400"/>
            <a:ext cx="2362200" cy="2316480"/>
          </a:xfrm>
          <a:prstGeom prst="rect">
            <a:avLst/>
          </a:prstGeom>
          <a:noFill/>
          <a:ln>
            <a:solidFill>
              <a:schemeClr val="tx1"/>
            </a:solidFill>
          </a:ln>
        </p:spPr>
      </p:pic>
      <p:sp>
        <p:nvSpPr>
          <p:cNvPr id="7" name="TextBox 6"/>
          <p:cNvSpPr txBox="1"/>
          <p:nvPr/>
        </p:nvSpPr>
        <p:spPr>
          <a:xfrm>
            <a:off x="2362200" y="6477000"/>
            <a:ext cx="4724400" cy="369332"/>
          </a:xfrm>
          <a:prstGeom prst="rect">
            <a:avLst/>
          </a:prstGeom>
          <a:noFill/>
        </p:spPr>
        <p:txBody>
          <a:bodyPr wrap="square" rtlCol="0">
            <a:spAutoFit/>
          </a:bodyPr>
          <a:lstStyle/>
          <a:p>
            <a:r>
              <a:rPr lang="en-US" b="1" dirty="0" smtClean="0"/>
              <a:t>EOC Manual 13, 305, 307, Appendix A </a:t>
            </a:r>
            <a:endParaRPr lang="en-US" b="1" dirty="0"/>
          </a:p>
        </p:txBody>
      </p:sp>
    </p:spTree>
    <p:extLst>
      <p:ext uri="{BB962C8B-B14F-4D97-AF65-F5344CB8AC3E}">
        <p14:creationId xmlns:p14="http://schemas.microsoft.com/office/powerpoint/2010/main" val="1388093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Training - Proctors</a:t>
            </a:r>
          </a:p>
        </p:txBody>
      </p:sp>
      <p:sp>
        <p:nvSpPr>
          <p:cNvPr id="43012" name="Slide Number Placeholder 5"/>
          <p:cNvSpPr>
            <a:spLocks noGrp="1"/>
          </p:cNvSpPr>
          <p:nvPr>
            <p:ph type="sldNum" sz="quarter" idx="12"/>
          </p:nvPr>
        </p:nvSpPr>
        <p:spPr>
          <a:noFill/>
        </p:spPr>
        <p:txBody>
          <a:bodyPr/>
          <a:lstStyle/>
          <a:p>
            <a:fld id="{5E3212F4-9646-4C08-8064-FBD1DB5C85EB}" type="slidenum">
              <a:rPr lang="en-US" smtClean="0">
                <a:latin typeface="Arial" charset="0"/>
              </a:rPr>
              <a:pPr/>
              <a:t>41</a:t>
            </a:fld>
            <a:endParaRPr lang="en-US" dirty="0" smtClean="0">
              <a:latin typeface="Arial" charset="0"/>
            </a:endParaRPr>
          </a:p>
        </p:txBody>
      </p:sp>
      <p:sp>
        <p:nvSpPr>
          <p:cNvPr id="5" name="Content Placeholder 2"/>
          <p:cNvSpPr>
            <a:spLocks noGrp="1"/>
          </p:cNvSpPr>
          <p:nvPr>
            <p:ph idx="1"/>
          </p:nvPr>
        </p:nvSpPr>
        <p:spPr>
          <a:xfrm>
            <a:off x="304800" y="1905000"/>
            <a:ext cx="8686800" cy="4678363"/>
          </a:xfrm>
        </p:spPr>
        <p:txBody>
          <a:bodyPr/>
          <a:lstStyle/>
          <a:p>
            <a:r>
              <a:rPr lang="en-US" sz="2800" dirty="0" smtClean="0"/>
              <a:t>When testing a large group of students, proctors must be assigned to the room. Refer to the table below for the required number of proctors. </a:t>
            </a:r>
          </a:p>
          <a:p>
            <a:endParaRPr lang="en-US" dirty="0" smtClean="0"/>
          </a:p>
          <a:p>
            <a:endParaRPr lang="en-US" dirty="0" smtClean="0"/>
          </a:p>
          <a:p>
            <a:endParaRPr lang="en-US" dirty="0" smtClean="0"/>
          </a:p>
          <a:p>
            <a:pPr>
              <a:buFontTx/>
              <a:buNone/>
            </a:pPr>
            <a:r>
              <a:rPr lang="en-US" sz="2000" dirty="0" smtClean="0"/>
              <a:t>	</a:t>
            </a:r>
            <a:endParaRPr lang="en-US" dirty="0" smtClean="0"/>
          </a:p>
          <a:p>
            <a:pPr marL="342900" lvl="1" indent="-342900">
              <a:lnSpc>
                <a:spcPct val="80000"/>
              </a:lnSpc>
              <a:buNone/>
            </a:pPr>
            <a:r>
              <a:rPr lang="en-US" dirty="0" smtClean="0"/>
              <a:t> *It is </a:t>
            </a:r>
            <a:r>
              <a:rPr lang="en-US" b="1" dirty="0" smtClean="0"/>
              <a:t>strongly recommended </a:t>
            </a:r>
            <a:r>
              <a:rPr lang="en-US" dirty="0" smtClean="0"/>
              <a:t>that a proctor be     assigned to rooms with 25 or fewer students whenever possible.</a:t>
            </a:r>
          </a:p>
          <a:p>
            <a:pPr marL="342900" lvl="1" indent="-342900">
              <a:lnSpc>
                <a:spcPct val="80000"/>
              </a:lnSpc>
              <a:buNone/>
            </a:pPr>
            <a:endParaRPr lang="en-US" sz="2600" dirty="0" smtClean="0"/>
          </a:p>
          <a:p>
            <a:pPr marL="342900" lvl="1" indent="-342900">
              <a:lnSpc>
                <a:spcPct val="80000"/>
              </a:lnSpc>
              <a:buNone/>
            </a:pPr>
            <a:r>
              <a:rPr lang="en-US" sz="2600" u="sng" dirty="0" smtClean="0"/>
              <a:t>Note</a:t>
            </a:r>
            <a:r>
              <a:rPr lang="en-US" sz="2600" dirty="0" smtClean="0"/>
              <a:t>: Students cannot serve as proctors or volunteers.</a:t>
            </a:r>
          </a:p>
          <a:p>
            <a:endParaRPr lang="en-US" sz="2000" dirty="0" smtClean="0"/>
          </a:p>
        </p:txBody>
      </p:sp>
      <p:graphicFrame>
        <p:nvGraphicFramePr>
          <p:cNvPr id="6" name="Table 5"/>
          <p:cNvGraphicFramePr>
            <a:graphicFrameLocks noGrp="1"/>
          </p:cNvGraphicFramePr>
          <p:nvPr/>
        </p:nvGraphicFramePr>
        <p:xfrm>
          <a:off x="685800" y="3200400"/>
          <a:ext cx="7772400" cy="1600200"/>
        </p:xfrm>
        <a:graphic>
          <a:graphicData uri="http://schemas.openxmlformats.org/drawingml/2006/table">
            <a:tbl>
              <a:tblPr firstRow="1" bandRow="1">
                <a:tableStyleId>{2D5ABB26-0587-4C30-8999-92F81FD0307C}</a:tableStyleId>
              </a:tblPr>
              <a:tblGrid>
                <a:gridCol w="3002973"/>
                <a:gridCol w="4769427"/>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ysClr val="windowText" lastClr="000000"/>
                          </a:solidFill>
                          <a:latin typeface="+mj-lt"/>
                        </a:rPr>
                        <a:t>1-25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ysClr val="windowText" lastClr="000000"/>
                          </a:solidFill>
                          <a:latin typeface="+mj-lt"/>
                        </a:rPr>
                        <a:t>Test Administrator*</a:t>
                      </a:r>
                      <a:endParaRPr lang="en-US" sz="2400" b="1" baseline="0" dirty="0" smtClean="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ysClr val="windowText" lastClr="000000"/>
                          </a:solidFill>
                          <a:latin typeface="+mj-lt"/>
                        </a:rPr>
                        <a:t>26-50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solidFill>
                            <a:sysClr val="windowText" lastClr="000000"/>
                          </a:solidFill>
                          <a:latin typeface="+mj-lt"/>
                        </a:rPr>
                        <a:t>Test Administrator and 1 Proctor</a:t>
                      </a:r>
                      <a:endParaRPr lang="en-US" sz="2400" dirty="0" smtClean="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ysClr val="windowText" lastClr="000000"/>
                          </a:solidFill>
                          <a:latin typeface="+mj-lt"/>
                        </a:rPr>
                        <a:t>51-75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solidFill>
                            <a:sysClr val="windowText" lastClr="000000"/>
                          </a:solidFill>
                          <a:latin typeface="+mj-lt"/>
                        </a:rPr>
                        <a:t>Test Administrator and 2 Proctors</a:t>
                      </a:r>
                      <a:endParaRPr lang="en-US" sz="2400" dirty="0" smtClean="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4038600" y="7315200"/>
          <a:ext cx="208280" cy="365760"/>
        </p:xfrm>
        <a:graphic>
          <a:graphicData uri="http://schemas.openxmlformats.org/drawingml/2006/table">
            <a:tbl>
              <a:tblPr/>
              <a:tblGrid>
                <a:gridCol w="208280"/>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 name="TextBox 7"/>
          <p:cNvSpPr txBox="1"/>
          <p:nvPr/>
        </p:nvSpPr>
        <p:spPr>
          <a:xfrm>
            <a:off x="3124200" y="6488668"/>
            <a:ext cx="3962400" cy="369332"/>
          </a:xfrm>
          <a:prstGeom prst="rect">
            <a:avLst/>
          </a:prstGeom>
          <a:noFill/>
        </p:spPr>
        <p:txBody>
          <a:bodyPr wrap="square" rtlCol="0">
            <a:spAutoFit/>
          </a:bodyPr>
          <a:lstStyle/>
          <a:p>
            <a:r>
              <a:rPr lang="en-US" b="1" dirty="0" smtClean="0"/>
              <a:t>EOC Manual 14-15</a:t>
            </a:r>
            <a:endParaRPr lang="en-US" b="1" dirty="0"/>
          </a:p>
        </p:txBody>
      </p:sp>
    </p:spTree>
    <p:extLst>
      <p:ext uri="{BB962C8B-B14F-4D97-AF65-F5344CB8AC3E}">
        <p14:creationId xmlns:p14="http://schemas.microsoft.com/office/powerpoint/2010/main" val="653973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8A444D28-2499-4746-A1FE-D9866C317D29}" type="slidenum">
              <a:rPr lang="en-US" smtClean="0"/>
              <a:pPr/>
              <a:t>42</a:t>
            </a:fld>
            <a:endParaRPr lang="en-US" dirty="0" smtClean="0"/>
          </a:p>
        </p:txBody>
      </p:sp>
      <p:sp>
        <p:nvSpPr>
          <p:cNvPr id="77827" name="Rectangle 2"/>
          <p:cNvSpPr>
            <a:spLocks noGrp="1" noChangeArrowheads="1"/>
          </p:cNvSpPr>
          <p:nvPr>
            <p:ph type="title"/>
          </p:nvPr>
        </p:nvSpPr>
        <p:spPr>
          <a:xfrm>
            <a:off x="150813" y="228600"/>
            <a:ext cx="6919912" cy="1143000"/>
          </a:xfrm>
          <a:noFill/>
        </p:spPr>
        <p:txBody>
          <a:bodyPr anchor="b"/>
          <a:lstStyle/>
          <a:p>
            <a:pPr eaLnBrk="1" hangingPunct="1"/>
            <a:r>
              <a:rPr lang="en-US" dirty="0"/>
              <a:t>Training - Testing Location</a:t>
            </a:r>
            <a:endParaRPr lang="en-US" dirty="0" smtClean="0"/>
          </a:p>
        </p:txBody>
      </p:sp>
      <p:sp>
        <p:nvSpPr>
          <p:cNvPr id="77828" name="Rectangle 4"/>
          <p:cNvSpPr>
            <a:spLocks noGrp="1" noChangeArrowheads="1"/>
          </p:cNvSpPr>
          <p:nvPr>
            <p:ph type="body" idx="1"/>
          </p:nvPr>
        </p:nvSpPr>
        <p:spPr>
          <a:xfrm>
            <a:off x="3124200" y="1803400"/>
            <a:ext cx="5867400" cy="5080000"/>
          </a:xfrm>
        </p:spPr>
        <p:txBody>
          <a:bodyPr/>
          <a:lstStyle/>
          <a:p>
            <a:pPr eaLnBrk="1" hangingPunct="1">
              <a:spcBef>
                <a:spcPts val="0"/>
              </a:spcBef>
              <a:spcAft>
                <a:spcPts val="0"/>
              </a:spcAft>
            </a:pPr>
            <a:r>
              <a:rPr lang="en-US" sz="2000" dirty="0" smtClean="0"/>
              <a:t>Use classrooms whenever possible.</a:t>
            </a:r>
          </a:p>
          <a:p>
            <a:pPr eaLnBrk="1" hangingPunct="1">
              <a:spcBef>
                <a:spcPts val="0"/>
              </a:spcBef>
              <a:spcAft>
                <a:spcPts val="0"/>
              </a:spcAft>
            </a:pPr>
            <a:r>
              <a:rPr lang="en-US" sz="2000" dirty="0" smtClean="0"/>
              <a:t>Make sure that each room is free of distractions and has</a:t>
            </a:r>
          </a:p>
          <a:p>
            <a:pPr lvl="1" eaLnBrk="1" hangingPunct="1">
              <a:spcBef>
                <a:spcPts val="0"/>
              </a:spcBef>
              <a:spcAft>
                <a:spcPts val="0"/>
              </a:spcAft>
            </a:pPr>
            <a:r>
              <a:rPr lang="en-US" sz="2000" dirty="0" smtClean="0">
                <a:cs typeface="Tahoma" pitchFamily="34" charset="0"/>
              </a:rPr>
              <a:t>Comfortable seating</a:t>
            </a:r>
          </a:p>
          <a:p>
            <a:pPr lvl="1" eaLnBrk="1" hangingPunct="1">
              <a:spcBef>
                <a:spcPts val="0"/>
              </a:spcBef>
              <a:spcAft>
                <a:spcPts val="0"/>
              </a:spcAft>
            </a:pPr>
            <a:r>
              <a:rPr lang="en-US" sz="2000" dirty="0" smtClean="0">
                <a:cs typeface="Tahoma" pitchFamily="34" charset="0"/>
              </a:rPr>
              <a:t>Good lighting</a:t>
            </a:r>
          </a:p>
          <a:p>
            <a:pPr lvl="1" eaLnBrk="1" hangingPunct="1">
              <a:spcBef>
                <a:spcPts val="0"/>
              </a:spcBef>
              <a:spcAft>
                <a:spcPts val="0"/>
              </a:spcAft>
            </a:pPr>
            <a:r>
              <a:rPr lang="en-US" sz="2000" dirty="0" smtClean="0">
                <a:cs typeface="Tahoma" pitchFamily="34" charset="0"/>
              </a:rPr>
              <a:t>Sufficient workspace</a:t>
            </a:r>
          </a:p>
          <a:p>
            <a:pPr lvl="1" eaLnBrk="1" hangingPunct="1">
              <a:spcBef>
                <a:spcPts val="0"/>
              </a:spcBef>
              <a:spcAft>
                <a:spcPts val="0"/>
              </a:spcAft>
            </a:pPr>
            <a:r>
              <a:rPr lang="en-US" sz="2000" dirty="0" smtClean="0">
                <a:cs typeface="Tahoma" pitchFamily="34" charset="0"/>
              </a:rPr>
              <a:t>Adequate ventilation </a:t>
            </a:r>
          </a:p>
          <a:p>
            <a:pPr eaLnBrk="1" hangingPunct="1">
              <a:spcBef>
                <a:spcPts val="0"/>
              </a:spcBef>
              <a:spcAft>
                <a:spcPts val="0"/>
              </a:spcAft>
            </a:pPr>
            <a:r>
              <a:rPr lang="en-US" sz="2000" dirty="0" smtClean="0"/>
              <a:t>Make sure that:</a:t>
            </a:r>
          </a:p>
          <a:p>
            <a:pPr lvl="1" eaLnBrk="1" hangingPunct="1">
              <a:spcBef>
                <a:spcPts val="0"/>
              </a:spcBef>
              <a:spcAft>
                <a:spcPts val="0"/>
              </a:spcAft>
            </a:pPr>
            <a:r>
              <a:rPr lang="en-US" sz="2000" dirty="0" smtClean="0">
                <a:cs typeface="Tahoma" pitchFamily="34" charset="0"/>
              </a:rPr>
              <a:t>students are not facing each other when seated at tables</a:t>
            </a:r>
          </a:p>
          <a:p>
            <a:pPr lvl="1" eaLnBrk="1" hangingPunct="1">
              <a:spcBef>
                <a:spcPts val="0"/>
              </a:spcBef>
              <a:spcAft>
                <a:spcPts val="0"/>
              </a:spcAft>
            </a:pPr>
            <a:r>
              <a:rPr lang="en-US" sz="2000" dirty="0" smtClean="0">
                <a:cs typeface="Tahoma" pitchFamily="34" charset="0"/>
              </a:rPr>
              <a:t>there is at least three feet between students</a:t>
            </a:r>
          </a:p>
          <a:p>
            <a:pPr lvl="1" eaLnBrk="1" hangingPunct="1">
              <a:spcBef>
                <a:spcPts val="0"/>
              </a:spcBef>
              <a:spcAft>
                <a:spcPts val="0"/>
              </a:spcAft>
            </a:pPr>
            <a:r>
              <a:rPr lang="en-US" sz="2000" dirty="0" smtClean="0">
                <a:cs typeface="Tahoma" pitchFamily="34" charset="0"/>
              </a:rPr>
              <a:t>students cannot view others’ computer screens (visual barriers are installed)</a:t>
            </a:r>
          </a:p>
          <a:p>
            <a:pPr eaLnBrk="1" hangingPunct="1">
              <a:spcBef>
                <a:spcPts val="0"/>
              </a:spcBef>
              <a:spcAft>
                <a:spcPts val="0"/>
              </a:spcAft>
            </a:pPr>
            <a:r>
              <a:rPr lang="en-US" sz="2000" dirty="0" smtClean="0"/>
              <a:t>Remove or cover all visual aids on student desks or displayed in the room, such as posters showing mathematical and scientific concepts.</a:t>
            </a:r>
          </a:p>
        </p:txBody>
      </p:sp>
      <p:pic>
        <p:nvPicPr>
          <p:cNvPr id="77832" name="Picture 1" descr="Corrugated Study Carrels"/>
          <p:cNvPicPr>
            <a:picLocks noChangeAspect="1" noChangeArrowheads="1"/>
          </p:cNvPicPr>
          <p:nvPr/>
        </p:nvPicPr>
        <p:blipFill>
          <a:blip r:embed="rId3" cstate="print"/>
          <a:srcRect/>
          <a:stretch>
            <a:fillRect/>
          </a:stretch>
        </p:blipFill>
        <p:spPr bwMode="auto">
          <a:xfrm>
            <a:off x="0" y="1752600"/>
            <a:ext cx="3124200" cy="1604624"/>
          </a:xfrm>
          <a:prstGeom prst="rect">
            <a:avLst/>
          </a:prstGeom>
          <a:noFill/>
          <a:ln w="9525">
            <a:noFill/>
            <a:miter lim="800000"/>
            <a:headEnd/>
            <a:tailEnd/>
          </a:ln>
        </p:spPr>
      </p:pic>
      <p:sp>
        <p:nvSpPr>
          <p:cNvPr id="9" name="TextBox 8"/>
          <p:cNvSpPr txBox="1"/>
          <p:nvPr/>
        </p:nvSpPr>
        <p:spPr>
          <a:xfrm>
            <a:off x="7239000" y="838200"/>
            <a:ext cx="2286000" cy="369332"/>
          </a:xfrm>
          <a:prstGeom prst="rect">
            <a:avLst/>
          </a:prstGeom>
          <a:noFill/>
        </p:spPr>
        <p:txBody>
          <a:bodyPr wrap="square" rtlCol="0">
            <a:spAutoFit/>
          </a:bodyPr>
          <a:lstStyle/>
          <a:p>
            <a:r>
              <a:rPr lang="en-US" b="1" dirty="0" smtClean="0"/>
              <a:t>EOC Manual 86-87</a:t>
            </a:r>
            <a:endParaRPr lang="en-US" b="1" dirty="0"/>
          </a:p>
        </p:txBody>
      </p:sp>
      <p:sp>
        <p:nvSpPr>
          <p:cNvPr id="7" name="TextBox 6"/>
          <p:cNvSpPr txBox="1"/>
          <p:nvPr/>
        </p:nvSpPr>
        <p:spPr>
          <a:xfrm>
            <a:off x="0" y="6488668"/>
            <a:ext cx="3733800" cy="369332"/>
          </a:xfrm>
          <a:prstGeom prst="rect">
            <a:avLst/>
          </a:prstGeom>
          <a:noFill/>
        </p:spPr>
        <p:txBody>
          <a:bodyPr wrap="square" rtlCol="0">
            <a:spAutoFit/>
          </a:bodyPr>
          <a:lstStyle/>
          <a:p>
            <a:r>
              <a:rPr lang="en-US" b="1" dirty="0" smtClean="0"/>
              <a:t>EOC Manual 22-23</a:t>
            </a:r>
            <a:endParaRPr lang="en-US" b="1" dirty="0"/>
          </a:p>
        </p:txBody>
      </p:sp>
    </p:spTree>
    <p:extLst>
      <p:ext uri="{BB962C8B-B14F-4D97-AF65-F5344CB8AC3E}">
        <p14:creationId xmlns:p14="http://schemas.microsoft.com/office/powerpoint/2010/main" val="2527140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304800"/>
            <a:ext cx="6924675" cy="1143000"/>
          </a:xfrm>
        </p:spPr>
        <p:txBody>
          <a:bodyPr anchor="b"/>
          <a:lstStyle/>
          <a:p>
            <a:pPr eaLnBrk="1" hangingPunct="1"/>
            <a:r>
              <a:rPr lang="en-US" dirty="0" smtClean="0"/>
              <a:t/>
            </a:r>
            <a:br>
              <a:rPr lang="en-US" dirty="0" smtClean="0"/>
            </a:br>
            <a:r>
              <a:rPr lang="en-US" dirty="0" smtClean="0"/>
              <a:t>Training – Preparing CBT</a:t>
            </a:r>
          </a:p>
        </p:txBody>
      </p:sp>
      <p:sp>
        <p:nvSpPr>
          <p:cNvPr id="78851" name="Rectangle 3"/>
          <p:cNvSpPr>
            <a:spLocks noGrp="1" noChangeArrowheads="1"/>
          </p:cNvSpPr>
          <p:nvPr>
            <p:ph idx="1"/>
          </p:nvPr>
        </p:nvSpPr>
        <p:spPr>
          <a:xfrm>
            <a:off x="533400" y="1828800"/>
            <a:ext cx="7924800" cy="4953000"/>
          </a:xfrm>
        </p:spPr>
        <p:txBody>
          <a:bodyPr/>
          <a:lstStyle/>
          <a:p>
            <a:pPr eaLnBrk="1" hangingPunct="1">
              <a:spcAft>
                <a:spcPts val="200"/>
              </a:spcAft>
            </a:pPr>
            <a:r>
              <a:rPr lang="en-US" sz="2000" dirty="0" smtClean="0"/>
              <a:t>Ensure that all software applications, including Internet browsers, are closed on all student workstations.</a:t>
            </a:r>
          </a:p>
          <a:p>
            <a:pPr eaLnBrk="1" hangingPunct="1">
              <a:spcAft>
                <a:spcPts val="200"/>
              </a:spcAft>
            </a:pPr>
            <a:r>
              <a:rPr lang="en-US" sz="2000" dirty="0" smtClean="0"/>
              <a:t>Start TestNav, type in the correct URL, and open each student workstation to the student login </a:t>
            </a:r>
            <a:r>
              <a:rPr lang="en-US" sz="2000" dirty="0"/>
              <a:t>screen, but </a:t>
            </a:r>
            <a:r>
              <a:rPr lang="en-US" sz="2000" b="1" dirty="0"/>
              <a:t>do not log in for students</a:t>
            </a:r>
            <a:r>
              <a:rPr lang="en-US" sz="2000" dirty="0"/>
              <a:t>.</a:t>
            </a:r>
            <a:r>
              <a:rPr lang="en-US" sz="2000" b="1" dirty="0"/>
              <a:t> </a:t>
            </a:r>
            <a:endParaRPr lang="en-US" sz="2000" dirty="0" smtClean="0"/>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endParaRPr lang="en-US" sz="2000" dirty="0" smtClean="0"/>
          </a:p>
          <a:p>
            <a:r>
              <a:rPr lang="en-US" sz="2000" dirty="0" smtClean="0"/>
              <a:t>Display </a:t>
            </a:r>
            <a:r>
              <a:rPr lang="en-US" sz="2000" dirty="0"/>
              <a:t>the student comment form URL (</a:t>
            </a:r>
            <a:r>
              <a:rPr lang="en-US" sz="2000" dirty="0">
                <a:hlinkClick r:id="rId3"/>
              </a:rPr>
              <a:t>www.FLAssessments.com/EOCStudentCommentForm</a:t>
            </a:r>
            <a:r>
              <a:rPr lang="en-US" sz="2000" dirty="0"/>
              <a:t>) on the day of testing, or create shortcuts on student workstations to ensure each student is able to complete the form after testing.</a:t>
            </a:r>
          </a:p>
          <a:p>
            <a:pPr eaLnBrk="1" hangingPunct="1">
              <a:spcAft>
                <a:spcPts val="200"/>
              </a:spcAft>
            </a:pPr>
            <a:r>
              <a:rPr lang="en-US" sz="2000" dirty="0" smtClean="0"/>
              <a:t>Ensure that the test administrator has a way to contact the technology coordinator or school coordinator during testing without leaving the room unattended.</a:t>
            </a:r>
          </a:p>
        </p:txBody>
      </p:sp>
      <p:pic>
        <p:nvPicPr>
          <p:cNvPr id="78852" name="Picture 9"/>
          <p:cNvPicPr>
            <a:picLocks noChangeAspect="1" noChangeArrowheads="1"/>
          </p:cNvPicPr>
          <p:nvPr/>
        </p:nvPicPr>
        <p:blipFill>
          <a:blip r:embed="rId4" cstate="print"/>
          <a:srcRect t="12320" b="9785"/>
          <a:stretch>
            <a:fillRect/>
          </a:stretch>
        </p:blipFill>
        <p:spPr bwMode="auto">
          <a:xfrm>
            <a:off x="2895600" y="2971800"/>
            <a:ext cx="2913063" cy="1660525"/>
          </a:xfrm>
          <a:prstGeom prst="rect">
            <a:avLst/>
          </a:prstGeom>
          <a:noFill/>
          <a:ln w="19050">
            <a:solidFill>
              <a:schemeClr val="tx1"/>
            </a:solidFill>
            <a:miter lim="800000"/>
            <a:headEnd/>
            <a:tailEnd/>
          </a:ln>
        </p:spPr>
      </p:pic>
      <p:sp>
        <p:nvSpPr>
          <p:cNvPr id="78853" name="Slide Number Placeholder 6"/>
          <p:cNvSpPr>
            <a:spLocks noGrp="1"/>
          </p:cNvSpPr>
          <p:nvPr>
            <p:ph type="sldNum" sz="quarter" idx="12"/>
          </p:nvPr>
        </p:nvSpPr>
        <p:spPr>
          <a:noFill/>
        </p:spPr>
        <p:txBody>
          <a:bodyPr/>
          <a:lstStyle/>
          <a:p>
            <a:fld id="{7B801FD8-312A-4599-891C-026D4C965D30}" type="slidenum">
              <a:rPr lang="en-US" smtClean="0"/>
              <a:pPr/>
              <a:t>43</a:t>
            </a:fld>
            <a:endParaRPr lang="en-US" dirty="0" smtClean="0"/>
          </a:p>
        </p:txBody>
      </p:sp>
      <p:sp>
        <p:nvSpPr>
          <p:cNvPr id="6" name="TextBox 5"/>
          <p:cNvSpPr txBox="1"/>
          <p:nvPr/>
        </p:nvSpPr>
        <p:spPr>
          <a:xfrm>
            <a:off x="6324600" y="6488668"/>
            <a:ext cx="2514600" cy="369332"/>
          </a:xfrm>
          <a:prstGeom prst="rect">
            <a:avLst/>
          </a:prstGeom>
          <a:noFill/>
        </p:spPr>
        <p:txBody>
          <a:bodyPr wrap="square" rtlCol="0">
            <a:spAutoFit/>
          </a:bodyPr>
          <a:lstStyle/>
          <a:p>
            <a:r>
              <a:rPr lang="en-US" b="1" dirty="0" smtClean="0"/>
              <a:t>EOC Manual 31-32 </a:t>
            </a:r>
            <a:endParaRPr lang="en-US" b="1" dirty="0"/>
          </a:p>
        </p:txBody>
      </p:sp>
    </p:spTree>
    <p:extLst>
      <p:ext uri="{BB962C8B-B14F-4D97-AF65-F5344CB8AC3E}">
        <p14:creationId xmlns:p14="http://schemas.microsoft.com/office/powerpoint/2010/main" val="211854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smtClean="0"/>
              <a:t>Training – Supervision of </a:t>
            </a:r>
            <a:br>
              <a:rPr lang="en-US" dirty="0" smtClean="0"/>
            </a:br>
            <a:r>
              <a:rPr lang="en-US" dirty="0" smtClean="0"/>
              <a:t>Test Administration</a:t>
            </a:r>
          </a:p>
        </p:txBody>
      </p:sp>
      <p:sp>
        <p:nvSpPr>
          <p:cNvPr id="72707" name="Content Placeholder 2"/>
          <p:cNvSpPr>
            <a:spLocks noGrp="1"/>
          </p:cNvSpPr>
          <p:nvPr>
            <p:ph idx="1"/>
          </p:nvPr>
        </p:nvSpPr>
        <p:spPr>
          <a:xfrm>
            <a:off x="228600" y="1828800"/>
            <a:ext cx="8686800" cy="4800600"/>
          </a:xfrm>
        </p:spPr>
        <p:txBody>
          <a:bodyPr/>
          <a:lstStyle/>
          <a:p>
            <a:pPr>
              <a:lnSpc>
                <a:spcPct val="100000"/>
              </a:lnSpc>
              <a:spcBef>
                <a:spcPts val="0"/>
              </a:spcBef>
            </a:pPr>
            <a:r>
              <a:rPr lang="en-US" sz="2000" dirty="0" smtClean="0"/>
              <a:t>Students have cleared the area around their workstations of all </a:t>
            </a:r>
            <a:r>
              <a:rPr lang="en-US" sz="2000" dirty="0"/>
              <a:t>materials except for Student Authorization Tickets, pens or pencils, and, as applicable, calculators, work folders, worksheets, reference sheets, and periodic tables.</a:t>
            </a:r>
            <a:endParaRPr lang="en-US" sz="2000" dirty="0" smtClean="0"/>
          </a:p>
          <a:p>
            <a:pPr>
              <a:lnSpc>
                <a:spcPct val="100000"/>
              </a:lnSpc>
              <a:spcBef>
                <a:spcPts val="0"/>
              </a:spcBef>
            </a:pPr>
            <a:r>
              <a:rPr lang="en-US" sz="2000" dirty="0" smtClean="0"/>
              <a:t>Students check the Testing Rules Acknowledgment box and enter the correct test group code.</a:t>
            </a:r>
          </a:p>
          <a:p>
            <a:pPr>
              <a:lnSpc>
                <a:spcPct val="100000"/>
              </a:lnSpc>
              <a:spcBef>
                <a:spcPts val="0"/>
              </a:spcBef>
            </a:pPr>
            <a:r>
              <a:rPr lang="en-US" sz="2000" dirty="0" smtClean="0"/>
              <a:t>Students do not have electronic devices (except for approved calculators) of any kind during testing, even if they do not use them.</a:t>
            </a:r>
          </a:p>
          <a:p>
            <a:pPr>
              <a:lnSpc>
                <a:spcPct val="100000"/>
              </a:lnSpc>
              <a:spcBef>
                <a:spcPts val="0"/>
              </a:spcBef>
            </a:pPr>
            <a:r>
              <a:rPr lang="en-US" sz="2000" dirty="0" smtClean="0"/>
              <a:t>Students do not talk to other students or make any disturbance.</a:t>
            </a:r>
          </a:p>
          <a:p>
            <a:pPr>
              <a:lnSpc>
                <a:spcPct val="100000"/>
              </a:lnSpc>
              <a:spcBef>
                <a:spcPts val="0"/>
              </a:spcBef>
            </a:pPr>
            <a:r>
              <a:rPr lang="en-US" sz="2000" dirty="0" smtClean="0"/>
              <a:t>Students are working independently.</a:t>
            </a:r>
          </a:p>
          <a:p>
            <a:pPr>
              <a:lnSpc>
                <a:spcPct val="100000"/>
              </a:lnSpc>
              <a:spcBef>
                <a:spcPts val="0"/>
              </a:spcBef>
            </a:pPr>
            <a:r>
              <a:rPr lang="en-US" sz="2000" dirty="0" smtClean="0"/>
              <a:t>Students are working in the correct test.</a:t>
            </a:r>
          </a:p>
          <a:p>
            <a:pPr eaLnBrk="1" hangingPunct="1">
              <a:lnSpc>
                <a:spcPct val="100000"/>
              </a:lnSpc>
              <a:spcBef>
                <a:spcPts val="0"/>
              </a:spcBef>
            </a:pPr>
            <a:r>
              <a:rPr lang="en-US" sz="2000" dirty="0" smtClean="0"/>
              <a:t>If </a:t>
            </a:r>
            <a:r>
              <a:rPr lang="en-US" sz="2000" dirty="0"/>
              <a:t>students finish the test in the first 80 minutes before the 10-minute break, you may encourage them to go back and check their work.</a:t>
            </a:r>
          </a:p>
          <a:p>
            <a:pPr eaLnBrk="1" hangingPunct="1">
              <a:lnSpc>
                <a:spcPct val="100000"/>
              </a:lnSpc>
              <a:spcBef>
                <a:spcPts val="0"/>
              </a:spcBef>
            </a:pPr>
            <a:r>
              <a:rPr lang="en-US" sz="2000" dirty="0"/>
              <a:t>As students complete the test, assist them with accessing the student comment form, as needed. </a:t>
            </a:r>
          </a:p>
          <a:p>
            <a:pPr>
              <a:spcBef>
                <a:spcPts val="1200"/>
              </a:spcBef>
            </a:pPr>
            <a:endParaRPr lang="en-US" sz="2000" dirty="0"/>
          </a:p>
          <a:p>
            <a:pPr>
              <a:spcBef>
                <a:spcPts val="1200"/>
              </a:spcBef>
            </a:pPr>
            <a:endParaRPr lang="en-US" sz="2000" dirty="0" smtClean="0"/>
          </a:p>
        </p:txBody>
      </p:sp>
      <p:sp>
        <p:nvSpPr>
          <p:cNvPr id="72708" name="Slide Number Placeholder 3"/>
          <p:cNvSpPr>
            <a:spLocks noGrp="1"/>
          </p:cNvSpPr>
          <p:nvPr>
            <p:ph type="sldNum" sz="quarter" idx="12"/>
          </p:nvPr>
        </p:nvSpPr>
        <p:spPr>
          <a:noFill/>
        </p:spPr>
        <p:txBody>
          <a:bodyPr/>
          <a:lstStyle/>
          <a:p>
            <a:fld id="{31D7DEB8-5026-41A6-BC46-2A7921AF7369}" type="slidenum">
              <a:rPr lang="en-US" smtClean="0">
                <a:latin typeface="Arial" charset="0"/>
              </a:rPr>
              <a:pPr/>
              <a:t>44</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30</a:t>
            </a:r>
            <a:endParaRPr lang="en-US" b="1" dirty="0"/>
          </a:p>
        </p:txBody>
      </p:sp>
    </p:spTree>
    <p:extLst>
      <p:ext uri="{BB962C8B-B14F-4D97-AF65-F5344CB8AC3E}">
        <p14:creationId xmlns:p14="http://schemas.microsoft.com/office/powerpoint/2010/main" val="2191639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457200"/>
            <a:ext cx="8229600" cy="1143000"/>
          </a:xfrm>
        </p:spPr>
        <p:txBody>
          <a:bodyPr/>
          <a:lstStyle/>
          <a:p>
            <a:pPr eaLnBrk="1" hangingPunct="1"/>
            <a:r>
              <a:rPr lang="en-US" dirty="0"/>
              <a:t>Training - Testing Rules Acknowledgment</a:t>
            </a:r>
            <a:endParaRPr lang="en-US" sz="3200" dirty="0"/>
          </a:p>
        </p:txBody>
      </p:sp>
      <p:sp>
        <p:nvSpPr>
          <p:cNvPr id="20483" name="Rectangle 3"/>
          <p:cNvSpPr>
            <a:spLocks noGrp="1" noChangeArrowheads="1"/>
          </p:cNvSpPr>
          <p:nvPr>
            <p:ph idx="1"/>
          </p:nvPr>
        </p:nvSpPr>
        <p:spPr>
          <a:xfrm>
            <a:off x="457200" y="1905000"/>
            <a:ext cx="8458200" cy="4267200"/>
          </a:xfrm>
        </p:spPr>
        <p:txBody>
          <a:bodyPr/>
          <a:lstStyle/>
          <a:p>
            <a:r>
              <a:rPr lang="en-US" sz="2400" dirty="0" smtClean="0"/>
              <a:t>All EOC assessments include a Testing Rules Acknowledgment that reads, “I understand the testing rules that were just read to me. If I do not follow these rules, my test score may be invalidated.” </a:t>
            </a:r>
          </a:p>
          <a:p>
            <a:endParaRPr lang="en-US" sz="2400" b="1" dirty="0" smtClean="0"/>
          </a:p>
          <a:p>
            <a:r>
              <a:rPr lang="en-US" sz="2400" dirty="0" smtClean="0"/>
              <a:t>Prior to testing, students must acknowledge the testing rules that the test administrator reads to them by checking a box (in TestNav) or clicking a circle (in TestHear) next to the statement. </a:t>
            </a:r>
          </a:p>
          <a:p>
            <a:endParaRPr lang="en-US" sz="2400" dirty="0"/>
          </a:p>
          <a:p>
            <a:r>
              <a:rPr lang="en-US" sz="2400" dirty="0" smtClean="0"/>
              <a:t>Students taking a paper-based test will sign below the acknowledgment.</a:t>
            </a:r>
            <a:endParaRPr lang="en-US" sz="2000" dirty="0" smtClean="0"/>
          </a:p>
        </p:txBody>
      </p:sp>
      <p:sp>
        <p:nvSpPr>
          <p:cNvPr id="20484" name="Slide Number Placeholder 5"/>
          <p:cNvSpPr>
            <a:spLocks noGrp="1"/>
          </p:cNvSpPr>
          <p:nvPr>
            <p:ph type="sldNum" sz="quarter" idx="12"/>
          </p:nvPr>
        </p:nvSpPr>
        <p:spPr>
          <a:noFill/>
        </p:spPr>
        <p:txBody>
          <a:bodyPr/>
          <a:lstStyle/>
          <a:p>
            <a:fld id="{2D3C694E-57EB-4878-8A65-A0B72F4C98F7}" type="slidenum">
              <a:rPr lang="en-US" smtClean="0">
                <a:latin typeface="Arial" charset="0"/>
              </a:rPr>
              <a:pPr/>
              <a:t>45</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29</a:t>
            </a:r>
            <a:endParaRPr lang="en-US" b="1" dirty="0"/>
          </a:p>
        </p:txBody>
      </p:sp>
    </p:spTree>
    <p:extLst>
      <p:ext uri="{BB962C8B-B14F-4D97-AF65-F5344CB8AC3E}">
        <p14:creationId xmlns:p14="http://schemas.microsoft.com/office/powerpoint/2010/main" val="1568732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3"/>
          <p:cNvSpPr>
            <a:spLocks noGrp="1" noChangeArrowheads="1"/>
          </p:cNvSpPr>
          <p:nvPr>
            <p:ph type="title"/>
          </p:nvPr>
        </p:nvSpPr>
        <p:spPr/>
        <p:txBody>
          <a:bodyPr/>
          <a:lstStyle/>
          <a:p>
            <a:pPr eaLnBrk="1" hangingPunct="1"/>
            <a:r>
              <a:rPr lang="en-US" dirty="0" smtClean="0"/>
              <a:t>Student </a:t>
            </a:r>
            <a:r>
              <a:rPr lang="en-US" dirty="0"/>
              <a:t>Authorization Tickets</a:t>
            </a:r>
            <a:endParaRPr lang="en-US" sz="2800" dirty="0"/>
          </a:p>
        </p:txBody>
      </p:sp>
      <p:sp>
        <p:nvSpPr>
          <p:cNvPr id="51203" name="Content Placeholder 50"/>
          <p:cNvSpPr>
            <a:spLocks noGrp="1"/>
          </p:cNvSpPr>
          <p:nvPr>
            <p:ph idx="1"/>
          </p:nvPr>
        </p:nvSpPr>
        <p:spPr>
          <a:xfrm>
            <a:off x="152400" y="1905000"/>
            <a:ext cx="4876800" cy="4724400"/>
          </a:xfrm>
        </p:spPr>
        <p:txBody>
          <a:bodyPr/>
          <a:lstStyle/>
          <a:p>
            <a:pPr eaLnBrk="1" hangingPunct="1">
              <a:lnSpc>
                <a:spcPct val="100000"/>
              </a:lnSpc>
              <a:spcBef>
                <a:spcPts val="0"/>
              </a:spcBef>
            </a:pPr>
            <a:r>
              <a:rPr lang="en-US" sz="1800" dirty="0" smtClean="0"/>
              <a:t>For each test session, each student needs a Login ID and a 6-character test code (password), which are printed on the Student Authorization Tickets. </a:t>
            </a:r>
          </a:p>
          <a:p>
            <a:pPr eaLnBrk="1" hangingPunct="1">
              <a:lnSpc>
                <a:spcPct val="100000"/>
              </a:lnSpc>
              <a:spcBef>
                <a:spcPts val="0"/>
              </a:spcBef>
            </a:pPr>
            <a:r>
              <a:rPr lang="en-US" sz="1800" dirty="0" smtClean="0"/>
              <a:t>Students will need a pen or pencil during testing to sign their tickets. </a:t>
            </a:r>
          </a:p>
          <a:p>
            <a:pPr eaLnBrk="1" hangingPunct="1">
              <a:lnSpc>
                <a:spcPct val="100000"/>
              </a:lnSpc>
              <a:spcBef>
                <a:spcPts val="0"/>
              </a:spcBef>
            </a:pPr>
            <a:r>
              <a:rPr lang="en-US" sz="1800" b="1" dirty="0" smtClean="0"/>
              <a:t>Provide each student a ticket only AFTER all students have entered the testing room, and all tickets must be collected BEFORE students leave the testing room</a:t>
            </a:r>
            <a:r>
              <a:rPr lang="en-US" sz="1800" dirty="0" smtClean="0"/>
              <a:t>.</a:t>
            </a:r>
          </a:p>
          <a:p>
            <a:pPr eaLnBrk="1" hangingPunct="1">
              <a:lnSpc>
                <a:spcPct val="100000"/>
              </a:lnSpc>
              <a:spcBef>
                <a:spcPts val="0"/>
              </a:spcBef>
            </a:pPr>
            <a:r>
              <a:rPr lang="en-US" sz="1800" b="1" dirty="0" smtClean="0"/>
              <a:t>Student Authorization Tickets must be handled in a secure manner and returned to the school assessment coordinator immediately after each day of testing is completed. </a:t>
            </a:r>
          </a:p>
          <a:p>
            <a:pPr eaLnBrk="1" hangingPunct="1">
              <a:spcBef>
                <a:spcPts val="0"/>
              </a:spcBef>
            </a:pPr>
            <a:endParaRPr lang="en-US" sz="1400" dirty="0" smtClean="0"/>
          </a:p>
          <a:p>
            <a:pPr eaLnBrk="1" hangingPunct="1">
              <a:spcBef>
                <a:spcPts val="0"/>
              </a:spcBef>
              <a:buNone/>
            </a:pPr>
            <a:endParaRPr lang="en-US" sz="2400" dirty="0" smtClean="0"/>
          </a:p>
        </p:txBody>
      </p:sp>
      <p:sp>
        <p:nvSpPr>
          <p:cNvPr id="51204" name="Slide Number Placeholder 5"/>
          <p:cNvSpPr>
            <a:spLocks noGrp="1"/>
          </p:cNvSpPr>
          <p:nvPr>
            <p:ph type="sldNum" sz="quarter" idx="12"/>
          </p:nvPr>
        </p:nvSpPr>
        <p:spPr>
          <a:noFill/>
        </p:spPr>
        <p:txBody>
          <a:bodyPr/>
          <a:lstStyle/>
          <a:p>
            <a:fld id="{DED8657D-0268-450C-A6E9-D3BF1F7C127B}" type="slidenum">
              <a:rPr lang="en-US" smtClean="0">
                <a:latin typeface="Arial" charset="0"/>
              </a:rPr>
              <a:pPr/>
              <a:t>46</a:t>
            </a:fld>
            <a:endParaRPr lang="en-US" dirty="0" smtClean="0">
              <a:latin typeface="Arial" charset="0"/>
            </a:endParaRPr>
          </a:p>
        </p:txBody>
      </p:sp>
      <p:pic>
        <p:nvPicPr>
          <p:cNvPr id="5" name="Picture 6"/>
          <p:cNvPicPr>
            <a:picLocks noChangeAspect="1" noChangeArrowheads="1"/>
          </p:cNvPicPr>
          <p:nvPr/>
        </p:nvPicPr>
        <p:blipFill>
          <a:blip r:embed="rId3" cstate="print"/>
          <a:srcRect/>
          <a:stretch>
            <a:fillRect/>
          </a:stretch>
        </p:blipFill>
        <p:spPr bwMode="auto">
          <a:xfrm>
            <a:off x="5273430" y="2133600"/>
            <a:ext cx="3682610" cy="2895600"/>
          </a:xfrm>
          <a:prstGeom prst="rect">
            <a:avLst/>
          </a:prstGeom>
          <a:noFill/>
          <a:ln w="9525">
            <a:noFill/>
            <a:miter lim="800000"/>
            <a:headEnd/>
            <a:tailEnd/>
          </a:ln>
        </p:spPr>
      </p:pic>
      <p:sp>
        <p:nvSpPr>
          <p:cNvPr id="6" name="TextBox 5"/>
          <p:cNvSpPr txBox="1"/>
          <p:nvPr/>
        </p:nvSpPr>
        <p:spPr>
          <a:xfrm>
            <a:off x="3124200" y="6488668"/>
            <a:ext cx="3962400" cy="369332"/>
          </a:xfrm>
          <a:prstGeom prst="rect">
            <a:avLst/>
          </a:prstGeom>
          <a:noFill/>
        </p:spPr>
        <p:txBody>
          <a:bodyPr wrap="square" rtlCol="0">
            <a:spAutoFit/>
          </a:bodyPr>
          <a:lstStyle/>
          <a:p>
            <a:r>
              <a:rPr lang="en-US" b="1" dirty="0" smtClean="0"/>
              <a:t>EOC Manual 8, 105, </a:t>
            </a:r>
            <a:endParaRPr lang="en-US" b="1" dirty="0"/>
          </a:p>
        </p:txBody>
      </p:sp>
    </p:spTree>
    <p:extLst>
      <p:ext uri="{BB962C8B-B14F-4D97-AF65-F5344CB8AC3E}">
        <p14:creationId xmlns:p14="http://schemas.microsoft.com/office/powerpoint/2010/main" val="3615210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1"/>
          <p:cNvSpPr>
            <a:spLocks noGrp="1"/>
          </p:cNvSpPr>
          <p:nvPr>
            <p:ph type="title"/>
          </p:nvPr>
        </p:nvSpPr>
        <p:spPr/>
        <p:txBody>
          <a:bodyPr/>
          <a:lstStyle/>
          <a:p>
            <a:pPr eaLnBrk="1" hangingPunct="1">
              <a:defRPr/>
            </a:pPr>
            <a:r>
              <a:rPr lang="en-US" dirty="0"/>
              <a:t>Session </a:t>
            </a:r>
            <a:r>
              <a:rPr lang="en-US" dirty="0" smtClean="0"/>
              <a:t>Rosters</a:t>
            </a:r>
            <a:endParaRPr lang="en-US" dirty="0"/>
          </a:p>
        </p:txBody>
      </p:sp>
      <p:sp>
        <p:nvSpPr>
          <p:cNvPr id="53" name="Content Placeholder 52"/>
          <p:cNvSpPr>
            <a:spLocks noGrp="1"/>
          </p:cNvSpPr>
          <p:nvPr>
            <p:ph idx="1"/>
          </p:nvPr>
        </p:nvSpPr>
        <p:spPr>
          <a:xfrm>
            <a:off x="304800" y="1905000"/>
            <a:ext cx="4572000" cy="4800600"/>
          </a:xfrm>
        </p:spPr>
        <p:txBody>
          <a:bodyPr/>
          <a:lstStyle/>
          <a:p>
            <a:pPr eaLnBrk="1" hangingPunct="1">
              <a:spcBef>
                <a:spcPts val="0"/>
              </a:spcBef>
              <a:defRPr/>
            </a:pPr>
            <a:r>
              <a:rPr lang="en-US" sz="1800" dirty="0" smtClean="0"/>
              <a:t>A Session Roster is a list of all students scheduled in a test session that displays important information including: </a:t>
            </a:r>
          </a:p>
          <a:p>
            <a:pPr lvl="1" eaLnBrk="1" hangingPunct="1">
              <a:spcBef>
                <a:spcPts val="0"/>
              </a:spcBef>
              <a:buFont typeface="Tahoma" pitchFamily="34" charset="0"/>
              <a:buChar char="̶"/>
              <a:defRPr/>
            </a:pPr>
            <a:r>
              <a:rPr lang="en-US" sz="1400" dirty="0" smtClean="0">
                <a:ea typeface="+mn-ea"/>
                <a:cs typeface="+mn-cs"/>
              </a:rPr>
              <a:t>Test Administration</a:t>
            </a:r>
          </a:p>
          <a:p>
            <a:pPr lvl="1" eaLnBrk="1" hangingPunct="1">
              <a:spcBef>
                <a:spcPts val="0"/>
              </a:spcBef>
              <a:buFont typeface="Tahoma" pitchFamily="34" charset="0"/>
              <a:buChar char="̶"/>
              <a:defRPr/>
            </a:pPr>
            <a:r>
              <a:rPr lang="en-US" sz="1400" dirty="0" smtClean="0">
                <a:ea typeface="+mn-ea"/>
                <a:cs typeface="+mn-cs"/>
              </a:rPr>
              <a:t>Session Name</a:t>
            </a:r>
          </a:p>
          <a:p>
            <a:pPr lvl="1" eaLnBrk="1" hangingPunct="1">
              <a:spcBef>
                <a:spcPts val="0"/>
              </a:spcBef>
              <a:buFont typeface="Tahoma" pitchFamily="34" charset="0"/>
              <a:buChar char="̶"/>
              <a:defRPr/>
            </a:pPr>
            <a:r>
              <a:rPr lang="en-US" sz="1400" dirty="0" smtClean="0">
                <a:ea typeface="+mn-ea"/>
                <a:cs typeface="+mn-cs"/>
              </a:rPr>
              <a:t>Test to be Administered</a:t>
            </a:r>
          </a:p>
          <a:p>
            <a:pPr lvl="1" eaLnBrk="1" hangingPunct="1">
              <a:spcBef>
                <a:spcPts val="0"/>
              </a:spcBef>
              <a:buFont typeface="Tahoma" pitchFamily="34" charset="0"/>
              <a:buChar char="̶"/>
              <a:defRPr/>
            </a:pPr>
            <a:r>
              <a:rPr lang="en-US" sz="1400" dirty="0" smtClean="0">
                <a:ea typeface="+mn-ea"/>
                <a:cs typeface="+mn-cs"/>
              </a:rPr>
              <a:t>Test Code (password) </a:t>
            </a:r>
          </a:p>
          <a:p>
            <a:pPr lvl="1" eaLnBrk="1" hangingPunct="1">
              <a:spcBef>
                <a:spcPts val="0"/>
              </a:spcBef>
              <a:buFont typeface="Tahoma" pitchFamily="34" charset="0"/>
              <a:buChar char="̶"/>
              <a:defRPr/>
            </a:pPr>
            <a:r>
              <a:rPr lang="en-US" sz="1400" dirty="0" smtClean="0">
                <a:ea typeface="+mn-ea"/>
                <a:cs typeface="+mn-cs"/>
              </a:rPr>
              <a:t>Student Names</a:t>
            </a:r>
          </a:p>
          <a:p>
            <a:pPr lvl="1" eaLnBrk="1" hangingPunct="1">
              <a:spcBef>
                <a:spcPts val="0"/>
              </a:spcBef>
              <a:buFont typeface="Tahoma" pitchFamily="34" charset="0"/>
              <a:buChar char="̶"/>
              <a:defRPr/>
            </a:pPr>
            <a:r>
              <a:rPr lang="en-US" sz="1400" dirty="0" smtClean="0">
                <a:ea typeface="+mn-ea"/>
                <a:cs typeface="+mn-cs"/>
              </a:rPr>
              <a:t>Florida ID Numbers</a:t>
            </a:r>
          </a:p>
          <a:p>
            <a:pPr lvl="1" eaLnBrk="1" hangingPunct="1">
              <a:spcBef>
                <a:spcPts val="0"/>
              </a:spcBef>
              <a:buFont typeface="Tahoma" pitchFamily="34" charset="0"/>
              <a:buChar char="̶"/>
              <a:defRPr/>
            </a:pPr>
            <a:r>
              <a:rPr lang="en-US" sz="1400" dirty="0" smtClean="0"/>
              <a:t>S</a:t>
            </a:r>
            <a:r>
              <a:rPr lang="en-US" sz="1400" dirty="0" smtClean="0">
                <a:ea typeface="+mn-ea"/>
                <a:cs typeface="+mn-cs"/>
              </a:rPr>
              <a:t>tudent Birth Dates</a:t>
            </a:r>
          </a:p>
          <a:p>
            <a:pPr lvl="1" eaLnBrk="1" hangingPunct="1">
              <a:spcBef>
                <a:spcPts val="0"/>
              </a:spcBef>
              <a:buFont typeface="Tahoma" pitchFamily="34" charset="0"/>
              <a:buChar char="̶"/>
              <a:defRPr/>
            </a:pPr>
            <a:r>
              <a:rPr lang="en-US" sz="1400" dirty="0" smtClean="0">
                <a:ea typeface="+mn-ea"/>
                <a:cs typeface="+mn-cs"/>
              </a:rPr>
              <a:t>Class Information</a:t>
            </a:r>
          </a:p>
          <a:p>
            <a:pPr lvl="1" eaLnBrk="1" hangingPunct="1">
              <a:spcBef>
                <a:spcPts val="0"/>
              </a:spcBef>
              <a:buFont typeface="Tahoma" pitchFamily="34" charset="0"/>
              <a:buChar char="̶"/>
              <a:defRPr/>
            </a:pPr>
            <a:r>
              <a:rPr lang="en-US" sz="1400" dirty="0" smtClean="0">
                <a:ea typeface="+mn-ea"/>
                <a:cs typeface="+mn-cs"/>
              </a:rPr>
              <a:t>Login IDs</a:t>
            </a:r>
          </a:p>
          <a:p>
            <a:pPr lvl="1" eaLnBrk="1" hangingPunct="1">
              <a:spcBef>
                <a:spcPts val="0"/>
              </a:spcBef>
              <a:buFont typeface="Tahoma" pitchFamily="34" charset="0"/>
              <a:buChar char="̶"/>
              <a:defRPr/>
            </a:pPr>
            <a:r>
              <a:rPr lang="en-US" sz="1400" dirty="0" smtClean="0">
                <a:ea typeface="+mn-ea"/>
                <a:cs typeface="+mn-cs"/>
              </a:rPr>
              <a:t>Blank space to record attendance information and accommodations used </a:t>
            </a:r>
          </a:p>
          <a:p>
            <a:pPr eaLnBrk="1" hangingPunct="1">
              <a:spcBef>
                <a:spcPts val="0"/>
              </a:spcBef>
              <a:defRPr/>
            </a:pPr>
            <a:r>
              <a:rPr lang="en-US" sz="1800" dirty="0" smtClean="0"/>
              <a:t>The Session Roster may be used to record required administration information.</a:t>
            </a:r>
          </a:p>
          <a:p>
            <a:pPr eaLnBrk="1" hangingPunct="1">
              <a:spcBef>
                <a:spcPts val="0"/>
              </a:spcBef>
              <a:defRPr/>
            </a:pPr>
            <a:r>
              <a:rPr lang="en-US" sz="1800" b="1" dirty="0" smtClean="0"/>
              <a:t>Session Rosters must be handled in a secure manner and returned to the school assessment coordinator immediately after each test session is completed</a:t>
            </a:r>
            <a:r>
              <a:rPr lang="en-US" sz="1800" dirty="0" smtClean="0"/>
              <a:t>.</a:t>
            </a:r>
          </a:p>
          <a:p>
            <a:pPr eaLnBrk="1" hangingPunct="1">
              <a:spcBef>
                <a:spcPts val="0"/>
              </a:spcBef>
              <a:defRPr/>
            </a:pPr>
            <a:endParaRPr lang="en-US" sz="2400" dirty="0" smtClean="0"/>
          </a:p>
        </p:txBody>
      </p:sp>
      <p:sp>
        <p:nvSpPr>
          <p:cNvPr id="54276" name="Slide Number Placeholder 5"/>
          <p:cNvSpPr>
            <a:spLocks noGrp="1"/>
          </p:cNvSpPr>
          <p:nvPr>
            <p:ph type="sldNum" sz="quarter" idx="12"/>
          </p:nvPr>
        </p:nvSpPr>
        <p:spPr>
          <a:noFill/>
        </p:spPr>
        <p:txBody>
          <a:bodyPr/>
          <a:lstStyle/>
          <a:p>
            <a:fld id="{DC45CC34-3B24-43F2-AF21-CCCCABCB105D}" type="slidenum">
              <a:rPr lang="en-US" smtClean="0">
                <a:latin typeface="Arial" charset="0"/>
              </a:rPr>
              <a:pPr/>
              <a:t>47</a:t>
            </a:fld>
            <a:endParaRPr lang="en-US" dirty="0" smtClean="0">
              <a:latin typeface="Arial" charset="0"/>
            </a:endParaRPr>
          </a:p>
        </p:txBody>
      </p:sp>
      <p:pic>
        <p:nvPicPr>
          <p:cNvPr id="5" name="Picture 2"/>
          <p:cNvPicPr>
            <a:picLocks noChangeAspect="1" noChangeArrowheads="1"/>
          </p:cNvPicPr>
          <p:nvPr/>
        </p:nvPicPr>
        <p:blipFill>
          <a:blip r:embed="rId3" cstate="print"/>
          <a:srcRect/>
          <a:stretch>
            <a:fillRect/>
          </a:stretch>
        </p:blipFill>
        <p:spPr bwMode="auto">
          <a:xfrm>
            <a:off x="5257800" y="2514600"/>
            <a:ext cx="3417147" cy="2286000"/>
          </a:xfrm>
          <a:prstGeom prst="rect">
            <a:avLst/>
          </a:prstGeom>
          <a:noFill/>
          <a:ln w="9525">
            <a:noFill/>
            <a:miter lim="800000"/>
            <a:headEnd/>
            <a:tailEnd/>
          </a:ln>
        </p:spPr>
      </p:pic>
      <p:sp>
        <p:nvSpPr>
          <p:cNvPr id="6" name="TextBox 5"/>
          <p:cNvSpPr txBox="1"/>
          <p:nvPr/>
        </p:nvSpPr>
        <p:spPr>
          <a:xfrm>
            <a:off x="4876800" y="6488668"/>
            <a:ext cx="3962400" cy="369332"/>
          </a:xfrm>
          <a:prstGeom prst="rect">
            <a:avLst/>
          </a:prstGeom>
          <a:noFill/>
        </p:spPr>
        <p:txBody>
          <a:bodyPr wrap="square" rtlCol="0">
            <a:spAutoFit/>
          </a:bodyPr>
          <a:lstStyle/>
          <a:p>
            <a:r>
              <a:rPr lang="en-US" b="1" dirty="0" smtClean="0"/>
              <a:t>EOC Manual 9, 105</a:t>
            </a:r>
            <a:endParaRPr lang="en-US" b="1" dirty="0"/>
          </a:p>
        </p:txBody>
      </p:sp>
    </p:spTree>
    <p:extLst>
      <p:ext uri="{BB962C8B-B14F-4D97-AF65-F5344CB8AC3E}">
        <p14:creationId xmlns:p14="http://schemas.microsoft.com/office/powerpoint/2010/main" val="3886648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Test </a:t>
            </a:r>
            <a:r>
              <a:rPr lang="en-US" dirty="0"/>
              <a:t>Group Code</a:t>
            </a:r>
            <a:br>
              <a:rPr lang="en-US" dirty="0"/>
            </a:br>
            <a:endParaRPr lang="en-US" dirty="0" smtClean="0"/>
          </a:p>
        </p:txBody>
      </p:sp>
      <p:sp>
        <p:nvSpPr>
          <p:cNvPr id="57347" name="Content Placeholder 5"/>
          <p:cNvSpPr>
            <a:spLocks noGrp="1"/>
          </p:cNvSpPr>
          <p:nvPr>
            <p:ph idx="1"/>
          </p:nvPr>
        </p:nvSpPr>
        <p:spPr>
          <a:xfrm>
            <a:off x="228600" y="1905000"/>
            <a:ext cx="8686800" cy="4572000"/>
          </a:xfrm>
        </p:spPr>
        <p:txBody>
          <a:bodyPr/>
          <a:lstStyle/>
          <a:p>
            <a:pPr eaLnBrk="1" hangingPunct="1"/>
            <a:r>
              <a:rPr lang="en-US" sz="2400" dirty="0" smtClean="0"/>
              <a:t>A test group code is a unique four-digit number used to identify a group of students testing together. </a:t>
            </a:r>
          </a:p>
          <a:p>
            <a:pPr eaLnBrk="1" hangingPunct="1"/>
            <a:endParaRPr lang="en-US" sz="2400" dirty="0" smtClean="0"/>
          </a:p>
          <a:p>
            <a:pPr eaLnBrk="1" hangingPunct="1"/>
            <a:r>
              <a:rPr lang="en-US" sz="2400" dirty="0" smtClean="0"/>
              <a:t>Create and distribute a unique four-digit number test group code to all test administrators each day of testing. </a:t>
            </a:r>
          </a:p>
          <a:p>
            <a:pPr eaLnBrk="1" hangingPunct="1"/>
            <a:endParaRPr lang="en-US" sz="2400" dirty="0" smtClean="0"/>
          </a:p>
          <a:p>
            <a:pPr eaLnBrk="1" hangingPunct="1"/>
            <a:r>
              <a:rPr lang="en-US" sz="2400" dirty="0" smtClean="0"/>
              <a:t>Each group of students, by testing room, initial and make-up, should receive a unique test group code.</a:t>
            </a:r>
          </a:p>
          <a:p>
            <a:pPr eaLnBrk="1" hangingPunct="1"/>
            <a:endParaRPr lang="en-US" sz="2400" dirty="0" smtClean="0"/>
          </a:p>
          <a:p>
            <a:pPr eaLnBrk="1" hangingPunct="1"/>
            <a:r>
              <a:rPr lang="en-US" sz="2400" dirty="0" smtClean="0"/>
              <a:t>Students will enter the test group code before beginning the test, as indicated in the scripts.</a:t>
            </a:r>
          </a:p>
          <a:p>
            <a:pPr eaLnBrk="1" hangingPunct="1">
              <a:buNone/>
            </a:pPr>
            <a:r>
              <a:rPr lang="en-US" sz="2400" dirty="0" smtClean="0">
                <a:solidFill>
                  <a:srgbClr val="8BBC00"/>
                </a:solidFill>
              </a:rPr>
              <a:t>  </a:t>
            </a:r>
          </a:p>
        </p:txBody>
      </p:sp>
      <p:sp>
        <p:nvSpPr>
          <p:cNvPr id="57348" name="Slide Number Placeholder 5"/>
          <p:cNvSpPr>
            <a:spLocks noGrp="1"/>
          </p:cNvSpPr>
          <p:nvPr>
            <p:ph type="sldNum" sz="quarter" idx="12"/>
          </p:nvPr>
        </p:nvSpPr>
        <p:spPr>
          <a:noFill/>
        </p:spPr>
        <p:txBody>
          <a:bodyPr/>
          <a:lstStyle/>
          <a:p>
            <a:fld id="{7C9A943B-B2ED-4545-AFC0-262ADA66E0EB}" type="slidenum">
              <a:rPr lang="en-US" smtClean="0">
                <a:latin typeface="Arial" charset="0"/>
              </a:rPr>
              <a:pPr/>
              <a:t>48</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24</a:t>
            </a:r>
            <a:endParaRPr lang="en-US" b="1" dirty="0"/>
          </a:p>
        </p:txBody>
      </p:sp>
    </p:spTree>
    <p:extLst>
      <p:ext uri="{BB962C8B-B14F-4D97-AF65-F5344CB8AC3E}">
        <p14:creationId xmlns:p14="http://schemas.microsoft.com/office/powerpoint/2010/main" val="1384472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304800"/>
            <a:ext cx="7239000" cy="1295400"/>
          </a:xfrm>
        </p:spPr>
        <p:txBody>
          <a:bodyPr/>
          <a:lstStyle/>
          <a:p>
            <a:pPr eaLnBrk="1" hangingPunct="1"/>
            <a:r>
              <a:rPr lang="en-US" dirty="0" smtClean="0"/>
              <a:t>Test Code vs. Test Group Code</a:t>
            </a:r>
          </a:p>
        </p:txBody>
      </p:sp>
      <p:graphicFrame>
        <p:nvGraphicFramePr>
          <p:cNvPr id="26640" name="Group 16"/>
          <p:cNvGraphicFramePr>
            <a:graphicFrameLocks noGrp="1"/>
          </p:cNvGraphicFramePr>
          <p:nvPr>
            <p:ph type="tbl" idx="1"/>
            <p:extLst>
              <p:ext uri="{D42A27DB-BD31-4B8C-83A1-F6EECF244321}">
                <p14:modId xmlns:p14="http://schemas.microsoft.com/office/powerpoint/2010/main" val="1662726658"/>
              </p:ext>
            </p:extLst>
          </p:nvPr>
        </p:nvGraphicFramePr>
        <p:xfrm>
          <a:off x="533400" y="1981200"/>
          <a:ext cx="8162926" cy="1981200"/>
        </p:xfrm>
        <a:graphic>
          <a:graphicData uri="http://schemas.openxmlformats.org/drawingml/2006/table">
            <a:tbl>
              <a:tblPr firstRow="1">
                <a:tableStyleId>{5940675A-B579-460E-94D1-54222C63F5DA}</a:tableStyleId>
              </a:tblPr>
              <a:tblGrid>
                <a:gridCol w="4115434"/>
                <a:gridCol w="4047492"/>
              </a:tblGrid>
              <a:tr h="341851">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defRPr/>
                      </a:pPr>
                      <a:r>
                        <a:rPr kumimoji="0" lang="en-US" sz="2800" u="none" strike="noStrike" cap="none" normalizeH="0" baseline="0" dirty="0" smtClean="0">
                          <a:ln>
                            <a:noFill/>
                          </a:ln>
                          <a:solidFill>
                            <a:schemeClr val="tx1"/>
                          </a:solidFill>
                          <a:effectLst/>
                          <a:latin typeface="Tahoma" pitchFamily="34" charset="0"/>
                          <a:cs typeface="Tahoma" pitchFamily="34" charset="0"/>
                        </a:rPr>
                        <a:t>Test Code</a:t>
                      </a:r>
                      <a:endParaRPr kumimoji="0" lang="en-US" sz="2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defRPr/>
                      </a:pPr>
                      <a:r>
                        <a:rPr kumimoji="0" lang="en-US" sz="2800" u="none" strike="noStrike" cap="none" normalizeH="0" baseline="0" dirty="0" smtClean="0">
                          <a:ln>
                            <a:noFill/>
                          </a:ln>
                          <a:solidFill>
                            <a:schemeClr val="tx1"/>
                          </a:solidFill>
                          <a:effectLst/>
                          <a:latin typeface="Tahoma" pitchFamily="34" charset="0"/>
                          <a:cs typeface="Tahoma" pitchFamily="34" charset="0"/>
                        </a:rPr>
                        <a:t>Test Group Code</a:t>
                      </a:r>
                      <a:endParaRPr kumimoji="0" lang="en-US" sz="2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r>
              <a:tr h="1210724">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defRPr/>
                      </a:pPr>
                      <a:r>
                        <a:rPr kumimoji="0" lang="en-US" sz="1500" u="none" strike="noStrike" cap="none" normalizeH="0" baseline="0" dirty="0" smtClean="0">
                          <a:ln>
                            <a:noFill/>
                          </a:ln>
                          <a:solidFill>
                            <a:schemeClr val="tx1"/>
                          </a:solidFill>
                          <a:effectLst/>
                          <a:latin typeface="Tahoma" pitchFamily="34" charset="0"/>
                          <a:cs typeface="Tahoma" pitchFamily="34" charset="0"/>
                        </a:rPr>
                        <a:t>A six-character code (password) created by PearsonAccess and printed on Student Authorization Tickets and Session Rosters.  The Login ID and the test code are required to log in to TestNav and TestHear. </a:t>
                      </a:r>
                      <a:endParaRPr kumimoji="0" lang="en-US" sz="1500" b="0"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defRPr/>
                      </a:pPr>
                      <a:r>
                        <a:rPr kumimoji="0" lang="en-US" sz="1500" u="none" strike="noStrike" cap="none" normalizeH="0" baseline="0" dirty="0" smtClean="0">
                          <a:ln>
                            <a:noFill/>
                          </a:ln>
                          <a:solidFill>
                            <a:schemeClr val="tx1"/>
                          </a:solidFill>
                          <a:effectLst/>
                          <a:latin typeface="Tahoma" pitchFamily="34" charset="0"/>
                          <a:cs typeface="Tahoma" pitchFamily="34" charset="0"/>
                        </a:rPr>
                        <a:t>A unique four-digit number created by school assessment coordinators used to identify groups of students tested together.  The test group code is entered after the Testing Rules Acknowledgment and before students see the first question.  </a:t>
                      </a:r>
                      <a:endParaRPr kumimoji="0" lang="en-US" sz="1500" b="0"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r>
            </a:tbl>
          </a:graphicData>
        </a:graphic>
      </p:graphicFrame>
      <p:pic>
        <p:nvPicPr>
          <p:cNvPr id="58382" name="Picture 4" descr="Test Code Description.JPG"/>
          <p:cNvPicPr>
            <a:picLocks noChangeAspect="1"/>
          </p:cNvPicPr>
          <p:nvPr/>
        </p:nvPicPr>
        <p:blipFill>
          <a:blip r:embed="rId3" cstate="print"/>
          <a:srcRect/>
          <a:stretch>
            <a:fillRect/>
          </a:stretch>
        </p:blipFill>
        <p:spPr bwMode="auto">
          <a:xfrm>
            <a:off x="1432076" y="3733800"/>
            <a:ext cx="2479524" cy="3124200"/>
          </a:xfrm>
          <a:prstGeom prst="rect">
            <a:avLst/>
          </a:prstGeom>
          <a:noFill/>
          <a:ln w="9525">
            <a:solidFill>
              <a:schemeClr val="accent1"/>
            </a:solidFill>
            <a:miter lim="800000"/>
            <a:headEnd/>
            <a:tailEnd/>
          </a:ln>
        </p:spPr>
      </p:pic>
      <p:sp>
        <p:nvSpPr>
          <p:cNvPr id="58383" name="Slide Number Placeholder 7"/>
          <p:cNvSpPr>
            <a:spLocks noGrp="1"/>
          </p:cNvSpPr>
          <p:nvPr>
            <p:ph type="sldNum" sz="quarter" idx="12"/>
          </p:nvPr>
        </p:nvSpPr>
        <p:spPr>
          <a:noFill/>
        </p:spPr>
        <p:txBody>
          <a:bodyPr/>
          <a:lstStyle/>
          <a:p>
            <a:fld id="{51933618-9685-4E44-BCE0-862DB56AF5F0}" type="slidenum">
              <a:rPr lang="en-US" smtClean="0">
                <a:latin typeface="Arial" charset="0"/>
              </a:rPr>
              <a:pPr/>
              <a:t>49</a:t>
            </a:fld>
            <a:endParaRPr lang="en-US" dirty="0" smtClean="0">
              <a:latin typeface="Arial" charset="0"/>
            </a:endParaRPr>
          </a:p>
        </p:txBody>
      </p:sp>
      <p:pic>
        <p:nvPicPr>
          <p:cNvPr id="58384" name="Picture 17"/>
          <p:cNvPicPr>
            <a:picLocks noChangeAspect="1" noChangeArrowheads="1"/>
          </p:cNvPicPr>
          <p:nvPr/>
        </p:nvPicPr>
        <p:blipFill>
          <a:blip r:embed="rId4" cstate="print"/>
          <a:srcRect/>
          <a:stretch>
            <a:fillRect/>
          </a:stretch>
        </p:blipFill>
        <p:spPr bwMode="auto">
          <a:xfrm>
            <a:off x="6553200" y="4071938"/>
            <a:ext cx="914400" cy="2786062"/>
          </a:xfrm>
          <a:prstGeom prst="rect">
            <a:avLst/>
          </a:prstGeom>
          <a:noFill/>
          <a:ln w="9525">
            <a:solidFill>
              <a:schemeClr val="tx1"/>
            </a:solidFill>
            <a:miter lim="800000"/>
            <a:headEnd/>
            <a:tailEnd/>
          </a:ln>
        </p:spPr>
      </p:pic>
      <p:sp>
        <p:nvSpPr>
          <p:cNvPr id="7" name="TextBox 6"/>
          <p:cNvSpPr txBox="1"/>
          <p:nvPr/>
        </p:nvSpPr>
        <p:spPr>
          <a:xfrm>
            <a:off x="4114800" y="6488668"/>
            <a:ext cx="3962400" cy="369332"/>
          </a:xfrm>
          <a:prstGeom prst="rect">
            <a:avLst/>
          </a:prstGeom>
          <a:noFill/>
        </p:spPr>
        <p:txBody>
          <a:bodyPr wrap="square" rtlCol="0">
            <a:spAutoFit/>
          </a:bodyPr>
          <a:lstStyle/>
          <a:p>
            <a:r>
              <a:rPr lang="en-US" b="1" dirty="0" smtClean="0"/>
              <a:t>EOC Manual 24, 26</a:t>
            </a:r>
            <a:endParaRPr lang="en-US" b="1" dirty="0"/>
          </a:p>
        </p:txBody>
      </p:sp>
    </p:spTree>
    <p:extLst>
      <p:ext uri="{BB962C8B-B14F-4D97-AF65-F5344CB8AC3E}">
        <p14:creationId xmlns:p14="http://schemas.microsoft.com/office/powerpoint/2010/main" val="253631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04800" y="228600"/>
            <a:ext cx="6829425" cy="1257300"/>
          </a:xfrm>
        </p:spPr>
        <p:txBody>
          <a:bodyPr/>
          <a:lstStyle/>
          <a:p>
            <a:pPr eaLnBrk="1" hangingPunct="1"/>
            <a:r>
              <a:rPr lang="en-US" dirty="0" smtClean="0"/>
              <a:t>Glossary of Terms</a:t>
            </a:r>
          </a:p>
        </p:txBody>
      </p:sp>
      <p:sp>
        <p:nvSpPr>
          <p:cNvPr id="9219" name="Rectangle 3"/>
          <p:cNvSpPr>
            <a:spLocks noGrp="1" noChangeArrowheads="1"/>
          </p:cNvSpPr>
          <p:nvPr>
            <p:ph idx="1"/>
          </p:nvPr>
        </p:nvSpPr>
        <p:spPr>
          <a:xfrm>
            <a:off x="228600" y="1905000"/>
            <a:ext cx="8915400" cy="2667000"/>
          </a:xfrm>
        </p:spPr>
        <p:txBody>
          <a:bodyPr/>
          <a:lstStyle/>
          <a:p>
            <a:pPr eaLnBrk="1" hangingPunct="1">
              <a:lnSpc>
                <a:spcPct val="90000"/>
              </a:lnSpc>
              <a:spcAft>
                <a:spcPts val="300"/>
              </a:spcAft>
              <a:buFontTx/>
              <a:buNone/>
            </a:pPr>
            <a:r>
              <a:rPr lang="en-US" sz="2800" b="1" dirty="0" smtClean="0"/>
              <a:t>PearsonAccess</a:t>
            </a:r>
            <a:r>
              <a:rPr lang="en-US" sz="2200" b="1" dirty="0" smtClean="0"/>
              <a:t> </a:t>
            </a:r>
            <a:r>
              <a:rPr lang="en-US" sz="2200" dirty="0" smtClean="0"/>
              <a:t>– </a:t>
            </a:r>
            <a:r>
              <a:rPr lang="en-US" sz="2200" dirty="0" smtClean="0">
                <a:hlinkClick r:id="rId3"/>
              </a:rPr>
              <a:t>www.pearsonaccess.com/fl</a:t>
            </a:r>
            <a:r>
              <a:rPr lang="en-US" sz="2200" dirty="0" smtClean="0"/>
              <a:t>  </a:t>
            </a:r>
          </a:p>
          <a:p>
            <a:pPr lvl="1" eaLnBrk="1" hangingPunct="1">
              <a:lnSpc>
                <a:spcPct val="90000"/>
              </a:lnSpc>
              <a:spcAft>
                <a:spcPts val="300"/>
              </a:spcAft>
              <a:buFont typeface="Arial" charset="0"/>
              <a:buChar char="•"/>
            </a:pPr>
            <a:r>
              <a:rPr lang="en-US" sz="2000" dirty="0" smtClean="0">
                <a:cs typeface="Tahoma" pitchFamily="34" charset="0"/>
              </a:rPr>
              <a:t>A website used for almost all test preparation (e.g., PreID), setup, administration, and reporting tasks.</a:t>
            </a:r>
          </a:p>
          <a:p>
            <a:pPr lvl="1" eaLnBrk="1" hangingPunct="1">
              <a:lnSpc>
                <a:spcPct val="90000"/>
              </a:lnSpc>
              <a:spcAft>
                <a:spcPts val="300"/>
              </a:spcAft>
              <a:buFont typeface="Arial" charset="0"/>
              <a:buChar char="•"/>
            </a:pPr>
            <a:r>
              <a:rPr lang="en-US" sz="2000" dirty="0" smtClean="0">
                <a:cs typeface="Tahoma" pitchFamily="34" charset="0"/>
              </a:rPr>
              <a:t>Requires a username and password.</a:t>
            </a:r>
          </a:p>
          <a:p>
            <a:pPr lvl="1" eaLnBrk="1" hangingPunct="1">
              <a:lnSpc>
                <a:spcPct val="90000"/>
              </a:lnSpc>
              <a:spcAft>
                <a:spcPts val="300"/>
              </a:spcAft>
              <a:buFont typeface="Arial" charset="0"/>
              <a:buChar char="•"/>
            </a:pPr>
            <a:r>
              <a:rPr lang="en-US" sz="2000" dirty="0" smtClean="0">
                <a:cs typeface="Tahoma" pitchFamily="34" charset="0"/>
              </a:rPr>
              <a:t>Link to support materials: </a:t>
            </a:r>
            <a:r>
              <a:rPr lang="en-US" sz="2000" dirty="0" smtClean="0">
                <a:hlinkClick r:id="rId4"/>
              </a:rPr>
              <a:t>www.FLAssessments.com/EOC</a:t>
            </a:r>
            <a:r>
              <a:rPr lang="en-US" sz="2000" dirty="0" smtClean="0"/>
              <a:t>  </a:t>
            </a:r>
          </a:p>
          <a:p>
            <a:pPr lvl="1" eaLnBrk="1" hangingPunct="1">
              <a:lnSpc>
                <a:spcPct val="90000"/>
              </a:lnSpc>
              <a:spcAft>
                <a:spcPts val="300"/>
              </a:spcAft>
              <a:buFont typeface="Arial" charset="0"/>
              <a:buChar char="•"/>
            </a:pPr>
            <a:r>
              <a:rPr lang="en-US" sz="2000" dirty="0" smtClean="0">
                <a:cs typeface="Tahoma" pitchFamily="34" charset="0"/>
              </a:rPr>
              <a:t>Verify the correct test administration is selected each time you log in.</a:t>
            </a:r>
          </a:p>
          <a:p>
            <a:pPr lvl="1" eaLnBrk="1" hangingPunct="1">
              <a:lnSpc>
                <a:spcPct val="90000"/>
              </a:lnSpc>
              <a:spcAft>
                <a:spcPts val="300"/>
              </a:spcAft>
              <a:buFont typeface="Arial" charset="0"/>
              <a:buChar char="•"/>
            </a:pPr>
            <a:r>
              <a:rPr lang="en-US" sz="2000" b="1" dirty="0" smtClean="0">
                <a:cs typeface="Tahoma" pitchFamily="34" charset="0"/>
              </a:rPr>
              <a:t>PearsonAccess will timeout after 14 minutes of inactivity</a:t>
            </a:r>
            <a:r>
              <a:rPr lang="en-US" sz="2000" dirty="0" smtClean="0">
                <a:cs typeface="Tahoma" pitchFamily="34" charset="0"/>
              </a:rPr>
              <a:t>.</a:t>
            </a:r>
          </a:p>
          <a:p>
            <a:pPr lvl="1" eaLnBrk="1" hangingPunct="1">
              <a:lnSpc>
                <a:spcPct val="90000"/>
              </a:lnSpc>
              <a:spcAft>
                <a:spcPts val="300"/>
              </a:spcAft>
              <a:buNone/>
            </a:pPr>
            <a:endParaRPr lang="en-US" sz="2000" dirty="0" smtClean="0">
              <a:cs typeface="Tahoma" pitchFamily="34" charset="0"/>
            </a:endParaRPr>
          </a:p>
          <a:p>
            <a:pPr eaLnBrk="1" hangingPunct="1">
              <a:lnSpc>
                <a:spcPct val="90000"/>
              </a:lnSpc>
              <a:spcAft>
                <a:spcPts val="300"/>
              </a:spcAft>
              <a:buFontTx/>
              <a:buNone/>
            </a:pPr>
            <a:endParaRPr lang="en-US" sz="2000" dirty="0" smtClean="0"/>
          </a:p>
        </p:txBody>
      </p:sp>
      <p:sp>
        <p:nvSpPr>
          <p:cNvPr id="9220" name="Slide Number Placeholder 7"/>
          <p:cNvSpPr>
            <a:spLocks noGrp="1"/>
          </p:cNvSpPr>
          <p:nvPr>
            <p:ph type="sldNum" sz="quarter" idx="12"/>
          </p:nvPr>
        </p:nvSpPr>
        <p:spPr>
          <a:noFill/>
        </p:spPr>
        <p:txBody>
          <a:bodyPr/>
          <a:lstStyle/>
          <a:p>
            <a:fld id="{C0CCFFBA-4BDC-48D7-9FEA-8013C51806F9}" type="slidenum">
              <a:rPr lang="en-US" smtClean="0">
                <a:latin typeface="Arial" charset="0"/>
              </a:rPr>
              <a:pPr/>
              <a:t>5</a:t>
            </a:fld>
            <a:endParaRPr lang="en-US" dirty="0" smtClean="0">
              <a:latin typeface="Arial" charset="0"/>
            </a:endParaRPr>
          </a:p>
        </p:txBody>
      </p:sp>
      <p:pic>
        <p:nvPicPr>
          <p:cNvPr id="9221" name="Picture 7"/>
          <p:cNvPicPr>
            <a:picLocks noChangeAspect="1" noChangeArrowheads="1"/>
          </p:cNvPicPr>
          <p:nvPr/>
        </p:nvPicPr>
        <p:blipFill>
          <a:blip r:embed="rId5" cstate="print"/>
          <a:srcRect/>
          <a:stretch>
            <a:fillRect/>
          </a:stretch>
        </p:blipFill>
        <p:spPr bwMode="auto">
          <a:xfrm>
            <a:off x="2743200" y="4495800"/>
            <a:ext cx="3505200" cy="2268534"/>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1"/>
          <p:cNvSpPr>
            <a:spLocks noGrp="1"/>
          </p:cNvSpPr>
          <p:nvPr>
            <p:ph type="title"/>
          </p:nvPr>
        </p:nvSpPr>
        <p:spPr/>
        <p:txBody>
          <a:bodyPr/>
          <a:lstStyle/>
          <a:p>
            <a:pPr eaLnBrk="1" hangingPunct="1"/>
            <a:r>
              <a:rPr lang="en-US" dirty="0"/>
              <a:t>Four-Function Calculators</a:t>
            </a:r>
            <a:r>
              <a:rPr lang="en-US" b="1" dirty="0"/>
              <a:t> </a:t>
            </a:r>
            <a:r>
              <a:rPr lang="en-US" b="1" dirty="0" smtClean="0"/>
              <a:t> </a:t>
            </a:r>
            <a:endParaRPr lang="en-US" b="1" dirty="0"/>
          </a:p>
        </p:txBody>
      </p:sp>
      <p:sp>
        <p:nvSpPr>
          <p:cNvPr id="61443" name="Content Placeholder 12"/>
          <p:cNvSpPr>
            <a:spLocks noGrp="1"/>
          </p:cNvSpPr>
          <p:nvPr>
            <p:ph idx="1"/>
          </p:nvPr>
        </p:nvSpPr>
        <p:spPr>
          <a:xfrm>
            <a:off x="228600" y="1905000"/>
            <a:ext cx="8610600" cy="4525963"/>
          </a:xfrm>
        </p:spPr>
        <p:txBody>
          <a:bodyPr/>
          <a:lstStyle/>
          <a:p>
            <a:pPr eaLnBrk="1" hangingPunct="1">
              <a:spcBef>
                <a:spcPts val="0"/>
              </a:spcBef>
              <a:spcAft>
                <a:spcPts val="0"/>
              </a:spcAft>
              <a:buFontTx/>
              <a:buNone/>
            </a:pPr>
            <a:r>
              <a:rPr lang="en-US" sz="2800" b="1" dirty="0" smtClean="0"/>
              <a:t>TestNav </a:t>
            </a:r>
          </a:p>
          <a:p>
            <a:pPr eaLnBrk="1" hangingPunct="1">
              <a:lnSpc>
                <a:spcPct val="100000"/>
              </a:lnSpc>
              <a:spcBef>
                <a:spcPts val="0"/>
              </a:spcBef>
              <a:spcAft>
                <a:spcPts val="0"/>
              </a:spcAft>
            </a:pPr>
            <a:r>
              <a:rPr lang="en-US" sz="2400" dirty="0" smtClean="0"/>
              <a:t>The computer-based TestNav Algebra 1 and Biology 1 EOC assessments have a built-in four-function calculator.</a:t>
            </a:r>
          </a:p>
          <a:p>
            <a:pPr eaLnBrk="1" hangingPunct="1">
              <a:spcBef>
                <a:spcPts val="0"/>
              </a:spcBef>
              <a:spcAft>
                <a:spcPts val="0"/>
              </a:spcAft>
            </a:pPr>
            <a:r>
              <a:rPr lang="en-US" sz="2400" dirty="0" smtClean="0"/>
              <a:t>Students may use the built-in calculator, or they may use a handheld four-function calculator.</a:t>
            </a:r>
          </a:p>
          <a:p>
            <a:pPr marL="0" indent="0" eaLnBrk="1" hangingPunct="1">
              <a:spcBef>
                <a:spcPts val="0"/>
              </a:spcBef>
              <a:spcAft>
                <a:spcPts val="0"/>
              </a:spcAft>
              <a:buNone/>
            </a:pPr>
            <a:endParaRPr lang="en-US" sz="2200" dirty="0" smtClean="0"/>
          </a:p>
          <a:p>
            <a:pPr marL="0" indent="0" eaLnBrk="1" hangingPunct="1">
              <a:buNone/>
            </a:pPr>
            <a:r>
              <a:rPr lang="en-US" sz="2800" b="1" dirty="0"/>
              <a:t>TestHear </a:t>
            </a:r>
          </a:p>
          <a:p>
            <a:pPr eaLnBrk="1" hangingPunct="1">
              <a:spcBef>
                <a:spcPts val="0"/>
              </a:spcBef>
              <a:spcAft>
                <a:spcPts val="600"/>
              </a:spcAft>
            </a:pPr>
            <a:r>
              <a:rPr lang="en-US" sz="2400" b="1" dirty="0"/>
              <a:t>Test Hear does NOT have a built-in four-function calculator.</a:t>
            </a:r>
          </a:p>
          <a:p>
            <a:pPr eaLnBrk="1" hangingPunct="1">
              <a:spcBef>
                <a:spcPts val="0"/>
              </a:spcBef>
              <a:spcAft>
                <a:spcPts val="600"/>
              </a:spcAft>
            </a:pPr>
            <a:r>
              <a:rPr lang="en-US" sz="2400" dirty="0"/>
              <a:t>Students who will test using TestHear accommodated forms of the Algebra 1 and Biology 1 EOC Assessments </a:t>
            </a:r>
            <a:r>
              <a:rPr lang="en-US" sz="2400" b="1" dirty="0"/>
              <a:t>MUST</a:t>
            </a:r>
            <a:r>
              <a:rPr lang="en-US" sz="2400" dirty="0"/>
              <a:t> be provided handheld four-function calculators. </a:t>
            </a:r>
          </a:p>
          <a:p>
            <a:pPr eaLnBrk="1" hangingPunct="1"/>
            <a:endParaRPr lang="en-US" sz="2200" dirty="0" smtClean="0">
              <a:solidFill>
                <a:srgbClr val="8BBC00"/>
              </a:solidFill>
            </a:endParaRPr>
          </a:p>
        </p:txBody>
      </p:sp>
      <p:sp>
        <p:nvSpPr>
          <p:cNvPr id="61444" name="Slide Number Placeholder 5"/>
          <p:cNvSpPr>
            <a:spLocks noGrp="1"/>
          </p:cNvSpPr>
          <p:nvPr>
            <p:ph type="sldNum" sz="quarter" idx="12"/>
          </p:nvPr>
        </p:nvSpPr>
        <p:spPr>
          <a:noFill/>
        </p:spPr>
        <p:txBody>
          <a:bodyPr/>
          <a:lstStyle/>
          <a:p>
            <a:fld id="{D67E4D6B-D427-4384-9460-7C0D6DD35D73}" type="slidenum">
              <a:rPr lang="en-US" smtClean="0">
                <a:latin typeface="Arial" charset="0"/>
              </a:rPr>
              <a:pPr/>
              <a:t>50</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10-11, 27</a:t>
            </a:r>
            <a:endParaRPr lang="en-US" b="1" dirty="0"/>
          </a:p>
        </p:txBody>
      </p:sp>
    </p:spTree>
    <p:extLst>
      <p:ext uri="{BB962C8B-B14F-4D97-AF65-F5344CB8AC3E}">
        <p14:creationId xmlns:p14="http://schemas.microsoft.com/office/powerpoint/2010/main" val="3030980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1"/>
          <p:cNvSpPr>
            <a:spLocks noGrp="1"/>
          </p:cNvSpPr>
          <p:nvPr>
            <p:ph type="title"/>
          </p:nvPr>
        </p:nvSpPr>
        <p:spPr/>
        <p:txBody>
          <a:bodyPr/>
          <a:lstStyle/>
          <a:p>
            <a:pPr eaLnBrk="1" hangingPunct="1"/>
            <a:r>
              <a:rPr lang="en-US" dirty="0"/>
              <a:t>Scientific Calculators</a:t>
            </a:r>
            <a:endParaRPr lang="en-US" dirty="0" smtClean="0"/>
          </a:p>
        </p:txBody>
      </p:sp>
      <p:sp>
        <p:nvSpPr>
          <p:cNvPr id="62467" name="Content Placeholder 12"/>
          <p:cNvSpPr>
            <a:spLocks noGrp="1"/>
          </p:cNvSpPr>
          <p:nvPr>
            <p:ph idx="1"/>
          </p:nvPr>
        </p:nvSpPr>
        <p:spPr>
          <a:xfrm>
            <a:off x="228600" y="1905000"/>
            <a:ext cx="8610600" cy="4953000"/>
          </a:xfrm>
        </p:spPr>
        <p:txBody>
          <a:bodyPr/>
          <a:lstStyle/>
          <a:p>
            <a:pPr eaLnBrk="1" hangingPunct="1">
              <a:buFontTx/>
              <a:buNone/>
            </a:pPr>
            <a:r>
              <a:rPr lang="en-US" sz="2800" b="1" dirty="0" smtClean="0"/>
              <a:t>TestNav</a:t>
            </a:r>
          </a:p>
          <a:p>
            <a:pPr eaLnBrk="1" hangingPunct="1">
              <a:spcBef>
                <a:spcPts val="0"/>
              </a:spcBef>
              <a:spcAft>
                <a:spcPts val="600"/>
              </a:spcAft>
            </a:pPr>
            <a:r>
              <a:rPr lang="en-US" sz="2000" dirty="0" smtClean="0"/>
              <a:t>The TestNav Geometry EOC Assessment has a built-in scientific calculator.</a:t>
            </a:r>
          </a:p>
          <a:p>
            <a:pPr eaLnBrk="1" hangingPunct="1">
              <a:spcBef>
                <a:spcPts val="0"/>
              </a:spcBef>
              <a:spcAft>
                <a:spcPts val="600"/>
              </a:spcAft>
            </a:pPr>
            <a:r>
              <a:rPr lang="en-US" sz="2000" dirty="0" smtClean="0"/>
              <a:t>Students may use handheld scientific calculators, if the school has chosen to provide them. </a:t>
            </a:r>
          </a:p>
          <a:p>
            <a:pPr eaLnBrk="1" hangingPunct="1">
              <a:spcBef>
                <a:spcPts val="0"/>
              </a:spcBef>
              <a:spcAft>
                <a:spcPts val="600"/>
              </a:spcAft>
            </a:pPr>
            <a:r>
              <a:rPr lang="en-US" sz="2000" dirty="0" smtClean="0"/>
              <a:t>Handheld scientific calculators will </a:t>
            </a:r>
            <a:r>
              <a:rPr lang="en-US" sz="2000" b="1" dirty="0" smtClean="0"/>
              <a:t>not </a:t>
            </a:r>
            <a:r>
              <a:rPr lang="en-US" sz="2000" dirty="0" smtClean="0"/>
              <a:t>be provided by the FDOE for students taking the Geometry EOC Assessment using TestNav.</a:t>
            </a:r>
          </a:p>
          <a:p>
            <a:pPr eaLnBrk="1" hangingPunct="1">
              <a:buNone/>
            </a:pPr>
            <a:r>
              <a:rPr lang="en-US" sz="2800" b="1" dirty="0"/>
              <a:t>TestHear </a:t>
            </a:r>
          </a:p>
          <a:p>
            <a:pPr>
              <a:spcBef>
                <a:spcPts val="0"/>
              </a:spcBef>
              <a:spcAft>
                <a:spcPts val="600"/>
              </a:spcAft>
            </a:pPr>
            <a:r>
              <a:rPr lang="en-US" sz="2000" b="1" dirty="0"/>
              <a:t>The TestHear Geometry EOC Assessment does </a:t>
            </a:r>
            <a:r>
              <a:rPr lang="en-US" sz="2000" b="1" dirty="0" smtClean="0"/>
              <a:t>NOT include </a:t>
            </a:r>
            <a:r>
              <a:rPr lang="en-US" sz="2000" b="1" dirty="0"/>
              <a:t>an online scientific calculator. </a:t>
            </a:r>
          </a:p>
          <a:p>
            <a:pPr>
              <a:spcBef>
                <a:spcPts val="0"/>
              </a:spcBef>
              <a:spcAft>
                <a:spcPts val="600"/>
              </a:spcAft>
            </a:pPr>
            <a:r>
              <a:rPr lang="en-US" sz="2000" dirty="0"/>
              <a:t>Handheld scientific calculators will be provided by FDOE for students taking the Geometry EOC Assessment using TestHear accommodated CBT forms.</a:t>
            </a:r>
          </a:p>
          <a:p>
            <a:pPr>
              <a:spcBef>
                <a:spcPts val="0"/>
              </a:spcBef>
              <a:spcAft>
                <a:spcPts val="600"/>
              </a:spcAft>
            </a:pPr>
            <a:r>
              <a:rPr lang="en-US" sz="2000" dirty="0" smtClean="0"/>
              <a:t>The </a:t>
            </a:r>
            <a:r>
              <a:rPr lang="en-US" sz="2000" dirty="0"/>
              <a:t>approved talking scientific calculator is the Orion TI-36X or one that is comparable in function to the Orion TI-36X. </a:t>
            </a:r>
            <a:r>
              <a:rPr lang="en-US" sz="2000" b="1" dirty="0"/>
              <a:t>No other calculators may be used.</a:t>
            </a:r>
            <a:endParaRPr lang="en-US" sz="2000" dirty="0"/>
          </a:p>
          <a:p>
            <a:pPr eaLnBrk="1" hangingPunct="1">
              <a:buFontTx/>
              <a:buNone/>
            </a:pPr>
            <a:endParaRPr lang="en-US" sz="2000" dirty="0" smtClean="0"/>
          </a:p>
        </p:txBody>
      </p:sp>
      <p:sp>
        <p:nvSpPr>
          <p:cNvPr id="62468" name="Slide Number Placeholder 5"/>
          <p:cNvSpPr>
            <a:spLocks noGrp="1"/>
          </p:cNvSpPr>
          <p:nvPr>
            <p:ph type="sldNum" sz="quarter" idx="12"/>
          </p:nvPr>
        </p:nvSpPr>
        <p:spPr>
          <a:noFill/>
        </p:spPr>
        <p:txBody>
          <a:bodyPr/>
          <a:lstStyle/>
          <a:p>
            <a:fld id="{F5653976-2EDC-46E7-811F-51035D13BE00}" type="slidenum">
              <a:rPr lang="en-US" smtClean="0">
                <a:latin typeface="Arial" charset="0"/>
              </a:rPr>
              <a:pPr/>
              <a:t>51</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10-11, 27</a:t>
            </a:r>
            <a:endParaRPr lang="en-US" b="1" dirty="0"/>
          </a:p>
        </p:txBody>
      </p:sp>
    </p:spTree>
    <p:extLst>
      <p:ext uri="{BB962C8B-B14F-4D97-AF65-F5344CB8AC3E}">
        <p14:creationId xmlns:p14="http://schemas.microsoft.com/office/powerpoint/2010/main" val="1553478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Additional EOC </a:t>
            </a:r>
            <a:r>
              <a:rPr lang="en-US" dirty="0"/>
              <a:t>Materials </a:t>
            </a:r>
            <a:endParaRPr lang="en-US" dirty="0" smtClean="0"/>
          </a:p>
        </p:txBody>
      </p:sp>
      <p:sp>
        <p:nvSpPr>
          <p:cNvPr id="57347" name="Content Placeholder 5"/>
          <p:cNvSpPr>
            <a:spLocks noGrp="1"/>
          </p:cNvSpPr>
          <p:nvPr>
            <p:ph idx="1"/>
          </p:nvPr>
        </p:nvSpPr>
        <p:spPr>
          <a:xfrm>
            <a:off x="228600" y="1828800"/>
            <a:ext cx="8686800" cy="4953000"/>
          </a:xfrm>
        </p:spPr>
        <p:txBody>
          <a:bodyPr/>
          <a:lstStyle/>
          <a:p>
            <a:pPr eaLnBrk="1" hangingPunct="1">
              <a:spcBef>
                <a:spcPts val="0"/>
              </a:spcBef>
            </a:pPr>
            <a:r>
              <a:rPr lang="en-US" sz="2400" dirty="0"/>
              <a:t>Florida Computer-Based Testing Work </a:t>
            </a:r>
            <a:r>
              <a:rPr lang="en-US" sz="2400" dirty="0" smtClean="0"/>
              <a:t>Folder is a blank 11x17 yellow paper folded in half with grid paper on the back cover. </a:t>
            </a:r>
          </a:p>
          <a:p>
            <a:pPr lvl="1" eaLnBrk="1" hangingPunct="1">
              <a:spcBef>
                <a:spcPts val="0"/>
              </a:spcBef>
            </a:pPr>
            <a:r>
              <a:rPr lang="en-US" sz="2200" dirty="0" smtClean="0"/>
              <a:t>Algebra 1, Biology 1, and Geometry </a:t>
            </a:r>
          </a:p>
          <a:p>
            <a:pPr eaLnBrk="1" hangingPunct="1">
              <a:spcBef>
                <a:spcPts val="0"/>
              </a:spcBef>
            </a:pPr>
            <a:r>
              <a:rPr lang="en-US" sz="2400" dirty="0" smtClean="0"/>
              <a:t>CBT Worksheet is an 8 ½ x 11 page that </a:t>
            </a:r>
            <a:r>
              <a:rPr lang="en-US" sz="2400" i="1" dirty="0" smtClean="0"/>
              <a:t>may</a:t>
            </a:r>
            <a:r>
              <a:rPr lang="en-US" sz="2400" dirty="0" smtClean="0"/>
              <a:t> be copied and distributed to students. </a:t>
            </a:r>
          </a:p>
          <a:p>
            <a:pPr lvl="1" eaLnBrk="1" hangingPunct="1">
              <a:spcBef>
                <a:spcPts val="0"/>
              </a:spcBef>
            </a:pPr>
            <a:r>
              <a:rPr lang="en-US" sz="2200" dirty="0" smtClean="0"/>
              <a:t>US History only </a:t>
            </a:r>
            <a:endParaRPr lang="en-US" sz="2200" b="1" dirty="0"/>
          </a:p>
          <a:p>
            <a:pPr eaLnBrk="1" hangingPunct="1">
              <a:spcBef>
                <a:spcPts val="0"/>
              </a:spcBef>
            </a:pPr>
            <a:r>
              <a:rPr lang="en-US" sz="2400" dirty="0" smtClean="0"/>
              <a:t>Reference </a:t>
            </a:r>
            <a:r>
              <a:rPr lang="en-US" sz="2400" dirty="0"/>
              <a:t>sheets and periodic tables are provided in an online format only for CBT testers. </a:t>
            </a:r>
            <a:r>
              <a:rPr lang="en-US" sz="2400" dirty="0" smtClean="0"/>
              <a:t>Schools </a:t>
            </a:r>
            <a:r>
              <a:rPr lang="en-US" sz="2400" i="1" dirty="0"/>
              <a:t>may</a:t>
            </a:r>
            <a:r>
              <a:rPr lang="en-US" sz="2400" dirty="0"/>
              <a:t> provide hardcopy reference sheets or periodic tables to </a:t>
            </a:r>
            <a:r>
              <a:rPr lang="en-US" sz="2400" dirty="0" smtClean="0"/>
              <a:t>students.</a:t>
            </a:r>
          </a:p>
          <a:p>
            <a:pPr eaLnBrk="1" hangingPunct="1">
              <a:spcBef>
                <a:spcPts val="0"/>
              </a:spcBef>
            </a:pPr>
            <a:r>
              <a:rPr lang="en-US" sz="2400" dirty="0" smtClean="0"/>
              <a:t>Pens </a:t>
            </a:r>
            <a:r>
              <a:rPr lang="en-US" sz="2400" dirty="0"/>
              <a:t>and/or </a:t>
            </a:r>
            <a:r>
              <a:rPr lang="en-US" sz="2400" dirty="0" smtClean="0"/>
              <a:t>pencils </a:t>
            </a:r>
          </a:p>
          <a:p>
            <a:pPr eaLnBrk="1" hangingPunct="1">
              <a:spcBef>
                <a:spcPts val="0"/>
              </a:spcBef>
              <a:defRPr/>
            </a:pPr>
            <a:r>
              <a:rPr lang="en-US" sz="2400" dirty="0" smtClean="0"/>
              <a:t>Clock </a:t>
            </a:r>
            <a:r>
              <a:rPr lang="en-US" sz="2400" dirty="0"/>
              <a:t>or watch</a:t>
            </a:r>
          </a:p>
          <a:p>
            <a:pPr eaLnBrk="1" hangingPunct="1">
              <a:spcBef>
                <a:spcPts val="0"/>
              </a:spcBef>
              <a:defRPr/>
            </a:pPr>
            <a:r>
              <a:rPr lang="en-US" sz="2400" dirty="0" smtClean="0"/>
              <a:t>Signs </a:t>
            </a:r>
            <a:r>
              <a:rPr lang="en-US" sz="2400" dirty="0"/>
              <a:t>(Appendix E)</a:t>
            </a:r>
          </a:p>
          <a:p>
            <a:pPr marL="0" indent="0" eaLnBrk="1" hangingPunct="1">
              <a:buNone/>
            </a:pPr>
            <a:r>
              <a:rPr lang="en-US" sz="2400" b="1" u="sng" dirty="0"/>
              <a:t>Note</a:t>
            </a:r>
            <a:r>
              <a:rPr lang="en-US" sz="2400" b="1" dirty="0"/>
              <a:t>: All used materials are secure materials and must be collected from students at the end of the test session.</a:t>
            </a:r>
          </a:p>
          <a:p>
            <a:pPr marL="0" indent="0" eaLnBrk="1" hangingPunct="1">
              <a:buNone/>
            </a:pPr>
            <a:endParaRPr lang="en-US" sz="2400" dirty="0"/>
          </a:p>
          <a:p>
            <a:pPr eaLnBrk="1" hangingPunct="1"/>
            <a:endParaRPr lang="en-US" sz="1000" dirty="0" smtClean="0"/>
          </a:p>
          <a:p>
            <a:pPr eaLnBrk="1" hangingPunct="1">
              <a:buNone/>
            </a:pPr>
            <a:r>
              <a:rPr lang="en-US" sz="2400" dirty="0" smtClean="0">
                <a:solidFill>
                  <a:srgbClr val="8BBC00"/>
                </a:solidFill>
              </a:rPr>
              <a:t>  </a:t>
            </a:r>
          </a:p>
        </p:txBody>
      </p:sp>
      <p:sp>
        <p:nvSpPr>
          <p:cNvPr id="57348" name="Slide Number Placeholder 5"/>
          <p:cNvSpPr>
            <a:spLocks noGrp="1"/>
          </p:cNvSpPr>
          <p:nvPr>
            <p:ph type="sldNum" sz="quarter" idx="12"/>
          </p:nvPr>
        </p:nvSpPr>
        <p:spPr>
          <a:noFill/>
        </p:spPr>
        <p:txBody>
          <a:bodyPr/>
          <a:lstStyle/>
          <a:p>
            <a:fld id="{7C9A943B-B2ED-4545-AFC0-262ADA66E0EB}" type="slidenum">
              <a:rPr lang="en-US" smtClean="0">
                <a:latin typeface="Arial" charset="0"/>
              </a:rPr>
              <a:pPr/>
              <a:t>52</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24-27, Appendix E</a:t>
            </a:r>
            <a:endParaRPr lang="en-US" b="1" dirty="0"/>
          </a:p>
        </p:txBody>
      </p:sp>
    </p:spTree>
    <p:extLst>
      <p:ext uri="{BB962C8B-B14F-4D97-AF65-F5344CB8AC3E}">
        <p14:creationId xmlns:p14="http://schemas.microsoft.com/office/powerpoint/2010/main" val="1369444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dirty="0"/>
              <a:t>Security Log</a:t>
            </a:r>
          </a:p>
        </p:txBody>
      </p:sp>
      <p:sp>
        <p:nvSpPr>
          <p:cNvPr id="65539" name="Content Placeholder 2"/>
          <p:cNvSpPr>
            <a:spLocks noGrp="1"/>
          </p:cNvSpPr>
          <p:nvPr>
            <p:ph idx="1"/>
          </p:nvPr>
        </p:nvSpPr>
        <p:spPr>
          <a:xfrm>
            <a:off x="304800" y="1905000"/>
            <a:ext cx="8610600" cy="4678363"/>
          </a:xfrm>
        </p:spPr>
        <p:txBody>
          <a:bodyPr/>
          <a:lstStyle/>
          <a:p>
            <a:pPr marL="0" indent="0" eaLnBrk="1" hangingPunct="1">
              <a:buNone/>
            </a:pPr>
            <a:endParaRPr lang="en-US" dirty="0" smtClean="0"/>
          </a:p>
        </p:txBody>
      </p:sp>
      <p:sp>
        <p:nvSpPr>
          <p:cNvPr id="65540" name="Slide Number Placeholder 3"/>
          <p:cNvSpPr>
            <a:spLocks noGrp="1"/>
          </p:cNvSpPr>
          <p:nvPr>
            <p:ph type="sldNum" sz="quarter" idx="12"/>
          </p:nvPr>
        </p:nvSpPr>
        <p:spPr>
          <a:noFill/>
        </p:spPr>
        <p:txBody>
          <a:bodyPr/>
          <a:lstStyle/>
          <a:p>
            <a:fld id="{0BC7307B-3DF8-4981-B64E-BE673B0C4CFD}" type="slidenum">
              <a:rPr lang="en-US" smtClean="0">
                <a:latin typeface="Arial" charset="0"/>
              </a:rPr>
              <a:pPr/>
              <a:t>53</a:t>
            </a:fld>
            <a:endParaRPr lang="en-US" dirty="0" smtClean="0">
              <a:latin typeface="Arial" charset="0"/>
            </a:endParaRPr>
          </a:p>
        </p:txBody>
      </p:sp>
      <p:sp>
        <p:nvSpPr>
          <p:cNvPr id="82949" name="Text Box 4"/>
          <p:cNvSpPr txBox="1">
            <a:spLocks noChangeArrowheads="1"/>
          </p:cNvSpPr>
          <p:nvPr/>
        </p:nvSpPr>
        <p:spPr bwMode="auto">
          <a:xfrm>
            <a:off x="6019800" y="2000726"/>
            <a:ext cx="2565400" cy="3632200"/>
          </a:xfrm>
          <a:prstGeom prst="rect">
            <a:avLst/>
          </a:prstGeom>
          <a:noFill/>
          <a:ln w="9525">
            <a:noFill/>
            <a:miter lim="800000"/>
            <a:headEnd/>
            <a:tailEnd/>
          </a:ln>
        </p:spPr>
        <p:txBody>
          <a:bodyPr>
            <a:spAutoFit/>
          </a:bodyPr>
          <a:lstStyle/>
          <a:p>
            <a:pPr>
              <a:spcBef>
                <a:spcPct val="50000"/>
              </a:spcBef>
              <a:defRPr/>
            </a:pPr>
            <a:r>
              <a:rPr lang="en-US" sz="2000" dirty="0">
                <a:latin typeface="+mj-lt"/>
              </a:rPr>
              <a:t>A Security Log must be maintained for each testing room. </a:t>
            </a:r>
          </a:p>
          <a:p>
            <a:pPr>
              <a:spcBef>
                <a:spcPct val="50000"/>
              </a:spcBef>
              <a:defRPr/>
            </a:pPr>
            <a:endParaRPr lang="en-US" sz="2000" dirty="0">
              <a:latin typeface="+mj-lt"/>
            </a:endParaRPr>
          </a:p>
          <a:p>
            <a:pPr>
              <a:defRPr/>
            </a:pPr>
            <a:r>
              <a:rPr lang="en-US" sz="2000" dirty="0">
                <a:latin typeface="+mj-lt"/>
              </a:rPr>
              <a:t>Anyone who enters a room for the purpose of monitoring a test MUST sign the log for that testing room.</a:t>
            </a:r>
          </a:p>
        </p:txBody>
      </p:sp>
      <p:pic>
        <p:nvPicPr>
          <p:cNvPr id="1026" name="Picture 2"/>
          <p:cNvPicPr>
            <a:picLocks noChangeAspect="1" noChangeArrowheads="1"/>
          </p:cNvPicPr>
          <p:nvPr/>
        </p:nvPicPr>
        <p:blipFill>
          <a:blip r:embed="rId3" cstate="print"/>
          <a:srcRect/>
          <a:stretch>
            <a:fillRect/>
          </a:stretch>
        </p:blipFill>
        <p:spPr bwMode="auto">
          <a:xfrm>
            <a:off x="228600" y="1904999"/>
            <a:ext cx="5029200" cy="3823653"/>
          </a:xfrm>
          <a:prstGeom prst="rect">
            <a:avLst/>
          </a:prstGeom>
          <a:noFill/>
          <a:ln w="9525">
            <a:solidFill>
              <a:schemeClr val="tx1"/>
            </a:solidFill>
            <a:miter lim="800000"/>
            <a:headEnd/>
            <a:tailEnd/>
          </a:ln>
        </p:spPr>
      </p:pic>
      <p:sp>
        <p:nvSpPr>
          <p:cNvPr id="7" name="TextBox 6"/>
          <p:cNvSpPr txBox="1"/>
          <p:nvPr/>
        </p:nvSpPr>
        <p:spPr>
          <a:xfrm>
            <a:off x="3124200" y="6488668"/>
            <a:ext cx="3962400" cy="369332"/>
          </a:xfrm>
          <a:prstGeom prst="rect">
            <a:avLst/>
          </a:prstGeom>
          <a:noFill/>
        </p:spPr>
        <p:txBody>
          <a:bodyPr wrap="square" rtlCol="0">
            <a:spAutoFit/>
          </a:bodyPr>
          <a:lstStyle/>
          <a:p>
            <a:r>
              <a:rPr lang="en-US" b="1" dirty="0" smtClean="0"/>
              <a:t>EOC Manual 311</a:t>
            </a:r>
            <a:endParaRPr lang="en-US" b="1" dirty="0"/>
          </a:p>
        </p:txBody>
      </p:sp>
    </p:spTree>
    <p:extLst>
      <p:ext uri="{BB962C8B-B14F-4D97-AF65-F5344CB8AC3E}">
        <p14:creationId xmlns:p14="http://schemas.microsoft.com/office/powerpoint/2010/main" val="118525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dirty="0"/>
              <a:t>Seating Chart</a:t>
            </a:r>
          </a:p>
        </p:txBody>
      </p:sp>
      <p:sp>
        <p:nvSpPr>
          <p:cNvPr id="66563" name="Content Placeholder 2"/>
          <p:cNvSpPr>
            <a:spLocks noGrp="1"/>
          </p:cNvSpPr>
          <p:nvPr>
            <p:ph idx="1"/>
          </p:nvPr>
        </p:nvSpPr>
        <p:spPr>
          <a:xfrm>
            <a:off x="304800" y="1905000"/>
            <a:ext cx="8686800" cy="4953000"/>
          </a:xfrm>
        </p:spPr>
        <p:txBody>
          <a:bodyPr/>
          <a:lstStyle/>
          <a:p>
            <a:pPr eaLnBrk="1" hangingPunct="1">
              <a:lnSpc>
                <a:spcPct val="85000"/>
              </a:lnSpc>
            </a:pPr>
            <a:r>
              <a:rPr lang="en-US" sz="2000" dirty="0" smtClean="0"/>
              <a:t>An accurate seating chart must be maintained for each testing room for each test session. Seating charts must capture the following information:</a:t>
            </a:r>
          </a:p>
          <a:p>
            <a:pPr lvl="1" eaLnBrk="1" hangingPunct="1">
              <a:lnSpc>
                <a:spcPct val="80000"/>
              </a:lnSpc>
              <a:buFont typeface="Tahoma" pitchFamily="34" charset="0"/>
              <a:buChar char="−"/>
            </a:pPr>
            <a:r>
              <a:rPr lang="en-US" sz="1800" dirty="0" smtClean="0"/>
              <a:t>The room name/number</a:t>
            </a:r>
          </a:p>
          <a:p>
            <a:pPr lvl="1" eaLnBrk="1" hangingPunct="1">
              <a:lnSpc>
                <a:spcPct val="80000"/>
              </a:lnSpc>
              <a:buFont typeface="Tahoma" pitchFamily="34" charset="0"/>
              <a:buChar char="−"/>
            </a:pPr>
            <a:r>
              <a:rPr lang="en-US" sz="1800" dirty="0" smtClean="0"/>
              <a:t>Student names and their location in the room during testing</a:t>
            </a:r>
          </a:p>
          <a:p>
            <a:pPr lvl="1" eaLnBrk="1" hangingPunct="1">
              <a:lnSpc>
                <a:spcPct val="80000"/>
              </a:lnSpc>
              <a:buFont typeface="Tahoma" pitchFamily="34" charset="0"/>
              <a:buChar char="−"/>
            </a:pPr>
            <a:r>
              <a:rPr lang="en-US" sz="1800" dirty="0" smtClean="0"/>
              <a:t>The front and back of the room</a:t>
            </a:r>
          </a:p>
          <a:p>
            <a:pPr lvl="1" eaLnBrk="1" hangingPunct="1">
              <a:lnSpc>
                <a:spcPct val="80000"/>
              </a:lnSpc>
              <a:buFont typeface="Tahoma" pitchFamily="34" charset="0"/>
              <a:buChar char="−"/>
            </a:pPr>
            <a:r>
              <a:rPr lang="en-US" sz="1800" dirty="0" smtClean="0"/>
              <a:t>Direction students are facing</a:t>
            </a:r>
          </a:p>
          <a:p>
            <a:pPr lvl="1" eaLnBrk="1" hangingPunct="1">
              <a:lnSpc>
                <a:spcPct val="80000"/>
              </a:lnSpc>
              <a:buFont typeface="Tahoma" pitchFamily="34" charset="0"/>
              <a:buChar char="−"/>
            </a:pPr>
            <a:r>
              <a:rPr lang="en-US" sz="1800" dirty="0" smtClean="0"/>
              <a:t>Date</a:t>
            </a:r>
          </a:p>
          <a:p>
            <a:pPr lvl="1" eaLnBrk="1" hangingPunct="1">
              <a:lnSpc>
                <a:spcPct val="80000"/>
              </a:lnSpc>
              <a:buFont typeface="Tahoma" pitchFamily="34" charset="0"/>
              <a:buChar char="−"/>
            </a:pPr>
            <a:r>
              <a:rPr lang="en-US" sz="1800" dirty="0" smtClean="0"/>
              <a:t>Session starting time</a:t>
            </a:r>
          </a:p>
          <a:p>
            <a:pPr lvl="1" eaLnBrk="1" hangingPunct="1">
              <a:lnSpc>
                <a:spcPct val="80000"/>
              </a:lnSpc>
              <a:buFont typeface="Tahoma" pitchFamily="34" charset="0"/>
              <a:buChar char="−"/>
            </a:pPr>
            <a:r>
              <a:rPr lang="en-US" sz="1800" dirty="0" smtClean="0"/>
              <a:t>Test administrator name</a:t>
            </a:r>
          </a:p>
          <a:p>
            <a:pPr lvl="1" eaLnBrk="1" hangingPunct="1">
              <a:lnSpc>
                <a:spcPct val="80000"/>
              </a:lnSpc>
              <a:buFont typeface="Tahoma" pitchFamily="34" charset="0"/>
              <a:buChar char="−"/>
            </a:pPr>
            <a:r>
              <a:rPr lang="en-US" sz="1800" dirty="0" smtClean="0"/>
              <a:t>Names of proctors (if applicable)</a:t>
            </a:r>
          </a:p>
          <a:p>
            <a:pPr lvl="1" eaLnBrk="1" hangingPunct="1">
              <a:lnSpc>
                <a:spcPct val="80000"/>
              </a:lnSpc>
              <a:buFont typeface="Tahoma" pitchFamily="34" charset="0"/>
              <a:buChar char="−"/>
            </a:pPr>
            <a:r>
              <a:rPr lang="en-US" sz="1800" dirty="0" smtClean="0"/>
              <a:t>Test group code</a:t>
            </a:r>
          </a:p>
          <a:p>
            <a:pPr lvl="1" eaLnBrk="1" hangingPunct="1">
              <a:lnSpc>
                <a:spcPct val="80000"/>
              </a:lnSpc>
              <a:buFont typeface="Tahoma" pitchFamily="34" charset="0"/>
              <a:buChar char="−"/>
            </a:pPr>
            <a:r>
              <a:rPr lang="en-US" sz="1800" dirty="0" smtClean="0"/>
              <a:t>Session name in PearsonAccess (CBT)</a:t>
            </a:r>
          </a:p>
          <a:p>
            <a:pPr eaLnBrk="1" hangingPunct="1">
              <a:lnSpc>
                <a:spcPct val="90000"/>
              </a:lnSpc>
            </a:pPr>
            <a:r>
              <a:rPr lang="en-US" sz="2000" dirty="0" smtClean="0"/>
              <a:t>If students are moved to a new location or the seating configuration changes during testing, a new seating chart must be created.</a:t>
            </a:r>
            <a:endParaRPr lang="en-US" b="1" dirty="0" smtClean="0"/>
          </a:p>
        </p:txBody>
      </p:sp>
      <p:sp>
        <p:nvSpPr>
          <p:cNvPr id="66564" name="Slide Number Placeholder 3"/>
          <p:cNvSpPr>
            <a:spLocks noGrp="1"/>
          </p:cNvSpPr>
          <p:nvPr>
            <p:ph type="sldNum" sz="quarter" idx="12"/>
          </p:nvPr>
        </p:nvSpPr>
        <p:spPr>
          <a:noFill/>
        </p:spPr>
        <p:txBody>
          <a:bodyPr/>
          <a:lstStyle/>
          <a:p>
            <a:fld id="{08EBFBC1-3163-4056-A90C-222DC0F68F1F}" type="slidenum">
              <a:rPr lang="en-US" smtClean="0">
                <a:latin typeface="Arial" charset="0"/>
              </a:rPr>
              <a:pPr/>
              <a:t>54</a:t>
            </a:fld>
            <a:endParaRPr lang="en-US" dirty="0" smtClean="0">
              <a:latin typeface="Arial" charset="0"/>
            </a:endParaRPr>
          </a:p>
        </p:txBody>
      </p:sp>
      <p:sp>
        <p:nvSpPr>
          <p:cNvPr id="5" name="TextBox 4"/>
          <p:cNvSpPr txBox="1"/>
          <p:nvPr/>
        </p:nvSpPr>
        <p:spPr>
          <a:xfrm>
            <a:off x="3124200" y="6488668"/>
            <a:ext cx="4343400" cy="369332"/>
          </a:xfrm>
          <a:prstGeom prst="rect">
            <a:avLst/>
          </a:prstGeom>
          <a:noFill/>
        </p:spPr>
        <p:txBody>
          <a:bodyPr wrap="square" rtlCol="0">
            <a:spAutoFit/>
          </a:bodyPr>
          <a:lstStyle/>
          <a:p>
            <a:r>
              <a:rPr lang="en-US" b="1" dirty="0" smtClean="0"/>
              <a:t>EOC Manual 24 and Training Packet</a:t>
            </a:r>
            <a:endParaRPr lang="en-US" b="1" dirty="0"/>
          </a:p>
        </p:txBody>
      </p:sp>
    </p:spTree>
    <p:extLst>
      <p:ext uri="{BB962C8B-B14F-4D97-AF65-F5344CB8AC3E}">
        <p14:creationId xmlns:p14="http://schemas.microsoft.com/office/powerpoint/2010/main" val="2037119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t>Arrange ePats</a:t>
            </a:r>
          </a:p>
        </p:txBody>
      </p:sp>
      <p:sp>
        <p:nvSpPr>
          <p:cNvPr id="82947" name="Content Placeholder 2"/>
          <p:cNvSpPr>
            <a:spLocks noGrp="1"/>
          </p:cNvSpPr>
          <p:nvPr>
            <p:ph idx="1"/>
          </p:nvPr>
        </p:nvSpPr>
        <p:spPr>
          <a:xfrm>
            <a:off x="457200" y="1828800"/>
            <a:ext cx="8534400" cy="4754563"/>
          </a:xfrm>
        </p:spPr>
        <p:txBody>
          <a:bodyPr/>
          <a:lstStyle/>
          <a:p>
            <a:r>
              <a:rPr lang="en-US" sz="2200" dirty="0" smtClean="0"/>
              <a:t>Schedule and arrange ePAT practice sessions, as described in the 2012-2013 EOC Manual. </a:t>
            </a:r>
          </a:p>
          <a:p>
            <a:r>
              <a:rPr lang="en-US" sz="2200" dirty="0" smtClean="0"/>
              <a:t>Before a student can participate in a computer-based administration, the student must complete the appropriate ePAT(s) to learn how to use the computer-based system. </a:t>
            </a:r>
          </a:p>
          <a:p>
            <a:pPr lvl="1"/>
            <a:r>
              <a:rPr lang="en-US" sz="2000" b="1" dirty="0" smtClean="0"/>
              <a:t>Students who previously participated in an ePAT for the subject test they are scheduled to take are NOT required to participate in an ePAT session for this administration.</a:t>
            </a:r>
            <a:endParaRPr lang="en-US" sz="2000" dirty="0" smtClean="0"/>
          </a:p>
          <a:p>
            <a:r>
              <a:rPr lang="en-US" sz="2200" dirty="0"/>
              <a:t>Students who require accommodated CBT forms (e.g., large print, color contrast, zoom, screen reader, assistive devices) must complete a practice test using the TestHear ePAT with the specific accommodated form or form combination they will use during testing.</a:t>
            </a:r>
          </a:p>
          <a:p>
            <a:r>
              <a:rPr lang="en-US" sz="2200" dirty="0" smtClean="0"/>
              <a:t>To access instructions for downloading and installing the ePAT Launcher, practice test content, and scripts for administering the ePATs, go to </a:t>
            </a:r>
            <a:r>
              <a:rPr lang="en-US" sz="2200" dirty="0" smtClean="0">
                <a:hlinkClick r:id="rId3"/>
              </a:rPr>
              <a:t>www.FLAssessments.com/ePATs</a:t>
            </a:r>
            <a:r>
              <a:rPr lang="en-US" sz="2200" dirty="0" smtClean="0"/>
              <a:t>. </a:t>
            </a:r>
          </a:p>
          <a:p>
            <a:pPr>
              <a:buFontTx/>
              <a:buNone/>
            </a:pPr>
            <a:endParaRPr lang="en-US" sz="2000" b="1" dirty="0" smtClean="0"/>
          </a:p>
        </p:txBody>
      </p:sp>
      <p:sp>
        <p:nvSpPr>
          <p:cNvPr id="82948" name="Slide Number Placeholder 3"/>
          <p:cNvSpPr>
            <a:spLocks noGrp="1"/>
          </p:cNvSpPr>
          <p:nvPr>
            <p:ph type="sldNum" sz="quarter" idx="12"/>
          </p:nvPr>
        </p:nvSpPr>
        <p:spPr>
          <a:noFill/>
        </p:spPr>
        <p:txBody>
          <a:bodyPr/>
          <a:lstStyle/>
          <a:p>
            <a:fld id="{0875EB73-24C3-4C86-8F81-54C7DF2CA006}" type="slidenum">
              <a:rPr lang="en-US" smtClean="0">
                <a:latin typeface="Arial" charset="0"/>
              </a:rPr>
              <a:pPr/>
              <a:t>55</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89</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CBT Tools</a:t>
            </a:r>
            <a:endParaRPr lang="en-US"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56</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05000"/>
            <a:ext cx="713422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164-170</a:t>
            </a:r>
            <a:endParaRPr lang="en-US" b="1" dirty="0"/>
          </a:p>
        </p:txBody>
      </p:sp>
    </p:spTree>
    <p:extLst>
      <p:ext uri="{BB962C8B-B14F-4D97-AF65-F5344CB8AC3E}">
        <p14:creationId xmlns:p14="http://schemas.microsoft.com/office/powerpoint/2010/main" val="2284402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8600" y="685800"/>
            <a:ext cx="8229600" cy="1143000"/>
          </a:xfrm>
        </p:spPr>
        <p:txBody>
          <a:bodyPr/>
          <a:lstStyle/>
          <a:p>
            <a:pPr>
              <a:lnSpc>
                <a:spcPct val="100000"/>
              </a:lnSpc>
            </a:pPr>
            <a:r>
              <a:rPr lang="en-US" b="1" dirty="0" smtClean="0"/>
              <a:t/>
            </a:r>
            <a:br>
              <a:rPr lang="en-US" b="1" dirty="0" smtClean="0"/>
            </a:br>
            <a:r>
              <a:rPr lang="en-US" dirty="0" smtClean="0"/>
              <a:t>PreID </a:t>
            </a:r>
            <a:r>
              <a:rPr lang="en-US" dirty="0"/>
              <a:t>File and Test Sessions</a:t>
            </a:r>
            <a:br>
              <a:rPr lang="en-US" dirty="0"/>
            </a:br>
            <a:r>
              <a:rPr lang="en-US" dirty="0" smtClean="0"/>
              <a:t/>
            </a:r>
            <a:br>
              <a:rPr lang="en-US" dirty="0" smtClean="0"/>
            </a:br>
            <a:endParaRPr lang="en-US" dirty="0" smtClean="0"/>
          </a:p>
        </p:txBody>
      </p:sp>
      <p:sp>
        <p:nvSpPr>
          <p:cNvPr id="87043" name="Content Placeholder 2"/>
          <p:cNvSpPr>
            <a:spLocks noGrp="1"/>
          </p:cNvSpPr>
          <p:nvPr>
            <p:ph idx="1"/>
          </p:nvPr>
        </p:nvSpPr>
        <p:spPr>
          <a:xfrm>
            <a:off x="228600" y="1828800"/>
            <a:ext cx="8610600" cy="5029200"/>
          </a:xfrm>
        </p:spPr>
        <p:txBody>
          <a:bodyPr/>
          <a:lstStyle/>
          <a:p>
            <a:pPr eaLnBrk="1" hangingPunct="1">
              <a:spcBef>
                <a:spcPct val="0"/>
              </a:spcBef>
            </a:pPr>
            <a:r>
              <a:rPr lang="en-US" sz="2200" dirty="0" smtClean="0"/>
              <a:t>PreID </a:t>
            </a:r>
            <a:r>
              <a:rPr lang="en-US" sz="2200" dirty="0"/>
              <a:t>file </a:t>
            </a:r>
            <a:r>
              <a:rPr lang="en-US" sz="2200" dirty="0" smtClean="0"/>
              <a:t>is based on student information as of </a:t>
            </a:r>
            <a:r>
              <a:rPr lang="en-US" sz="2200" b="1" u="sng" dirty="0" smtClean="0">
                <a:solidFill>
                  <a:srgbClr val="C00000"/>
                </a:solidFill>
              </a:rPr>
              <a:t>August 30 </a:t>
            </a:r>
            <a:r>
              <a:rPr lang="en-US" sz="2200" b="1" dirty="0" smtClean="0"/>
              <a:t>and will NOT include students with paper-based accommodations</a:t>
            </a:r>
          </a:p>
          <a:p>
            <a:pPr marL="742950" lvl="2" indent="-342900" eaLnBrk="1" hangingPunct="1">
              <a:spcBef>
                <a:spcPts val="576"/>
              </a:spcBef>
              <a:buFont typeface="Tahoma" pitchFamily="34" charset="0"/>
              <a:buChar char="−"/>
            </a:pPr>
            <a:r>
              <a:rPr lang="en-US" sz="2200" kern="1200" dirty="0" smtClean="0">
                <a:latin typeface="Arial" pitchFamily="34" charset="0"/>
              </a:rPr>
              <a:t>New </a:t>
            </a:r>
            <a:r>
              <a:rPr lang="en-US" sz="2200" kern="1200" dirty="0">
                <a:latin typeface="Arial" pitchFamily="34" charset="0"/>
              </a:rPr>
              <a:t>students or changes to student demographics after August </a:t>
            </a:r>
            <a:r>
              <a:rPr lang="en-US" sz="2200" kern="1200" dirty="0" smtClean="0">
                <a:latin typeface="Arial" pitchFamily="34" charset="0"/>
              </a:rPr>
              <a:t>30 </a:t>
            </a:r>
            <a:r>
              <a:rPr lang="en-US" sz="2200" kern="1200" dirty="0">
                <a:latin typeface="Arial" pitchFamily="34" charset="0"/>
              </a:rPr>
              <a:t>will not be included in PearsonAccess. </a:t>
            </a:r>
            <a:endParaRPr lang="en-US" sz="2200" dirty="0"/>
          </a:p>
          <a:p>
            <a:pPr eaLnBrk="1" hangingPunct="1">
              <a:lnSpc>
                <a:spcPct val="100000"/>
              </a:lnSpc>
              <a:spcBef>
                <a:spcPts val="576"/>
              </a:spcBef>
            </a:pPr>
            <a:r>
              <a:rPr lang="en-US" sz="2200" b="1" u="sng" dirty="0"/>
              <a:t>Important Note</a:t>
            </a:r>
            <a:r>
              <a:rPr lang="en-US" sz="2200" b="1" dirty="0"/>
              <a:t>: </a:t>
            </a:r>
            <a:r>
              <a:rPr lang="en-US" sz="2200" dirty="0"/>
              <a:t>PreID file </a:t>
            </a:r>
            <a:r>
              <a:rPr lang="en-US" sz="2200" i="1" u="sng" dirty="0"/>
              <a:t>may</a:t>
            </a:r>
            <a:r>
              <a:rPr lang="en-US" sz="2200" dirty="0"/>
              <a:t> not reflect the results from the Summer 2013 EOC assessments.  </a:t>
            </a:r>
          </a:p>
          <a:p>
            <a:pPr eaLnBrk="1" hangingPunct="1">
              <a:lnSpc>
                <a:spcPct val="100000"/>
              </a:lnSpc>
              <a:spcBef>
                <a:spcPts val="576"/>
              </a:spcBef>
            </a:pPr>
            <a:r>
              <a:rPr lang="en-US" sz="2200" dirty="0" smtClean="0"/>
              <a:t>All </a:t>
            </a:r>
            <a:r>
              <a:rPr lang="en-US" sz="2200" dirty="0"/>
              <a:t>students testing on the computer that were captured in the PreID file will be </a:t>
            </a:r>
            <a:r>
              <a:rPr lang="en-US" sz="2200" dirty="0" smtClean="0"/>
              <a:t>in </a:t>
            </a:r>
            <a:r>
              <a:rPr lang="en-US" sz="2200" dirty="0"/>
              <a:t>a class called </a:t>
            </a:r>
            <a:r>
              <a:rPr lang="en-US" sz="2200" b="1" dirty="0">
                <a:solidFill>
                  <a:srgbClr val="C00000"/>
                </a:solidFill>
              </a:rPr>
              <a:t>FL </a:t>
            </a:r>
            <a:r>
              <a:rPr lang="en-US" sz="2200" b="1" dirty="0" smtClean="0">
                <a:solidFill>
                  <a:srgbClr val="C00000"/>
                </a:solidFill>
              </a:rPr>
              <a:t>CLASS</a:t>
            </a:r>
            <a:endParaRPr lang="en-US" sz="2200" b="1" dirty="0">
              <a:solidFill>
                <a:srgbClr val="C00000"/>
              </a:solidFill>
            </a:endParaRPr>
          </a:p>
          <a:p>
            <a:r>
              <a:rPr lang="en-US" sz="2200" dirty="0"/>
              <a:t>Test sessions were automatically created via the PreID upload. Test sessions are named:</a:t>
            </a:r>
          </a:p>
          <a:p>
            <a:pPr lvl="1">
              <a:spcBef>
                <a:spcPts val="0"/>
              </a:spcBef>
            </a:pPr>
            <a:r>
              <a:rPr lang="en-US" sz="2200" b="1" dirty="0">
                <a:solidFill>
                  <a:srgbClr val="C00000"/>
                </a:solidFill>
              </a:rPr>
              <a:t>Algebra   </a:t>
            </a:r>
          </a:p>
          <a:p>
            <a:pPr lvl="1">
              <a:spcBef>
                <a:spcPts val="0"/>
              </a:spcBef>
            </a:pPr>
            <a:r>
              <a:rPr lang="en-US" sz="2200" b="1" dirty="0">
                <a:solidFill>
                  <a:srgbClr val="C00000"/>
                </a:solidFill>
              </a:rPr>
              <a:t>Biology </a:t>
            </a:r>
          </a:p>
          <a:p>
            <a:pPr lvl="1">
              <a:spcBef>
                <a:spcPts val="0"/>
              </a:spcBef>
            </a:pPr>
            <a:r>
              <a:rPr lang="en-US" sz="2200" b="1" dirty="0">
                <a:solidFill>
                  <a:srgbClr val="C00000"/>
                </a:solidFill>
              </a:rPr>
              <a:t>Geometry </a:t>
            </a:r>
          </a:p>
          <a:p>
            <a:pPr lvl="1">
              <a:spcBef>
                <a:spcPts val="0"/>
              </a:spcBef>
            </a:pPr>
            <a:r>
              <a:rPr lang="en-US" sz="2200" b="1" dirty="0" smtClean="0">
                <a:solidFill>
                  <a:srgbClr val="C00000"/>
                </a:solidFill>
              </a:rPr>
              <a:t>US History</a:t>
            </a:r>
          </a:p>
          <a:p>
            <a:pPr lvl="1"/>
            <a:endParaRPr lang="en-US" sz="2000" b="1" dirty="0" smtClean="0">
              <a:solidFill>
                <a:srgbClr val="C00000"/>
              </a:solidFill>
            </a:endParaRPr>
          </a:p>
          <a:p>
            <a:pPr marL="457200" lvl="1" indent="0">
              <a:buNone/>
            </a:pPr>
            <a:endParaRPr lang="en-US" sz="2000" b="1" dirty="0">
              <a:solidFill>
                <a:srgbClr val="C00000"/>
              </a:solidFill>
            </a:endParaRPr>
          </a:p>
        </p:txBody>
      </p:sp>
      <p:sp>
        <p:nvSpPr>
          <p:cNvPr id="87044" name="Slide Number Placeholder 3"/>
          <p:cNvSpPr>
            <a:spLocks noGrp="1"/>
          </p:cNvSpPr>
          <p:nvPr>
            <p:ph type="sldNum" sz="quarter" idx="12"/>
          </p:nvPr>
        </p:nvSpPr>
        <p:spPr>
          <a:noFill/>
        </p:spPr>
        <p:txBody>
          <a:bodyPr/>
          <a:lstStyle/>
          <a:p>
            <a:fld id="{1199F8C4-B8EE-4346-9FA1-BE0F12F208EC}" type="slidenum">
              <a:rPr lang="en-US" smtClean="0"/>
              <a:pPr/>
              <a:t>57</a:t>
            </a:fld>
            <a:endParaRPr lang="en-US" dirty="0" smtClean="0"/>
          </a:p>
        </p:txBody>
      </p:sp>
      <p:sp>
        <p:nvSpPr>
          <p:cNvPr id="5" name="TextBox 4"/>
          <p:cNvSpPr txBox="1"/>
          <p:nvPr/>
        </p:nvSpPr>
        <p:spPr>
          <a:xfrm>
            <a:off x="3124200" y="6477000"/>
            <a:ext cx="4648200" cy="369332"/>
          </a:xfrm>
          <a:prstGeom prst="rect">
            <a:avLst/>
          </a:prstGeom>
          <a:noFill/>
        </p:spPr>
        <p:txBody>
          <a:bodyPr wrap="square" rtlCol="0">
            <a:spAutoFit/>
          </a:bodyPr>
          <a:lstStyle/>
          <a:p>
            <a:r>
              <a:rPr lang="en-US" b="1" dirty="0" smtClean="0"/>
              <a:t>EOC Manual 90-93 and Training Packet</a:t>
            </a:r>
            <a:endParaRPr lang="en-US" b="1" dirty="0"/>
          </a:p>
        </p:txBody>
      </p:sp>
    </p:spTree>
    <p:extLst>
      <p:ext uri="{BB962C8B-B14F-4D97-AF65-F5344CB8AC3E}">
        <p14:creationId xmlns:p14="http://schemas.microsoft.com/office/powerpoint/2010/main" val="1014358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defRPr/>
            </a:pPr>
            <a:r>
              <a:rPr lang="en-US" dirty="0"/>
              <a:t>Verify Student </a:t>
            </a:r>
            <a:r>
              <a:rPr lang="en-US" dirty="0" smtClean="0"/>
              <a:t>Information &amp; </a:t>
            </a:r>
            <a:r>
              <a:rPr lang="en-US" dirty="0"/>
              <a:t>Create Test Sessions </a:t>
            </a:r>
          </a:p>
        </p:txBody>
      </p:sp>
      <p:sp>
        <p:nvSpPr>
          <p:cNvPr id="3" name="Content Placeholder 2"/>
          <p:cNvSpPr>
            <a:spLocks noGrp="1"/>
          </p:cNvSpPr>
          <p:nvPr>
            <p:ph idx="1"/>
          </p:nvPr>
        </p:nvSpPr>
        <p:spPr>
          <a:xfrm>
            <a:off x="228600" y="1905000"/>
            <a:ext cx="8686800" cy="4678363"/>
          </a:xfrm>
        </p:spPr>
        <p:txBody>
          <a:bodyPr/>
          <a:lstStyle/>
          <a:p>
            <a:pPr eaLnBrk="1" hangingPunct="1">
              <a:spcBef>
                <a:spcPct val="0"/>
              </a:spcBef>
              <a:defRPr/>
            </a:pPr>
            <a:r>
              <a:rPr lang="en-US" sz="2400" dirty="0" smtClean="0"/>
              <a:t>Print the Session Roster for each test session (Algebra 1, Biology 1, etc.) as applicable</a:t>
            </a:r>
          </a:p>
          <a:p>
            <a:pPr eaLnBrk="1" hangingPunct="1">
              <a:spcBef>
                <a:spcPct val="0"/>
              </a:spcBef>
              <a:defRPr/>
            </a:pPr>
            <a:r>
              <a:rPr lang="en-US" sz="2400" dirty="0" smtClean="0"/>
              <a:t>Compare against school generated list to verify:</a:t>
            </a:r>
          </a:p>
          <a:p>
            <a:pPr lvl="1" eaLnBrk="1" hangingPunct="1">
              <a:spcBef>
                <a:spcPct val="0"/>
              </a:spcBef>
              <a:defRPr/>
            </a:pPr>
            <a:r>
              <a:rPr lang="en-US" sz="2200" dirty="0" smtClean="0"/>
              <a:t>Student </a:t>
            </a:r>
            <a:r>
              <a:rPr lang="en-US" sz="2200" b="1" dirty="0" smtClean="0"/>
              <a:t>eligibility</a:t>
            </a:r>
            <a:r>
              <a:rPr lang="en-US" sz="2200" dirty="0" smtClean="0"/>
              <a:t>, and</a:t>
            </a:r>
          </a:p>
          <a:p>
            <a:pPr lvl="1" eaLnBrk="1" hangingPunct="1">
              <a:spcBef>
                <a:spcPct val="0"/>
              </a:spcBef>
              <a:defRPr/>
            </a:pPr>
            <a:r>
              <a:rPr lang="en-US" sz="2200" b="1" dirty="0" smtClean="0"/>
              <a:t>Student Name</a:t>
            </a:r>
            <a:r>
              <a:rPr lang="en-US" sz="2200" dirty="0" smtClean="0"/>
              <a:t> and </a:t>
            </a:r>
            <a:r>
              <a:rPr lang="en-US" sz="2200" b="1" dirty="0" smtClean="0"/>
              <a:t>Florida ID number </a:t>
            </a:r>
            <a:r>
              <a:rPr lang="en-US" sz="2200" dirty="0" smtClean="0"/>
              <a:t>for accuracy</a:t>
            </a:r>
          </a:p>
          <a:p>
            <a:pPr>
              <a:defRPr/>
            </a:pPr>
            <a:r>
              <a:rPr lang="en-US" sz="2400" dirty="0" smtClean="0"/>
              <a:t>Place verified students in new test sessions or keep them in the original sessions.</a:t>
            </a:r>
          </a:p>
          <a:p>
            <a:pPr>
              <a:defRPr/>
            </a:pPr>
            <a:r>
              <a:rPr lang="en-US" sz="2400" dirty="0" smtClean="0"/>
              <a:t>Add new students using the “Create New Student wizard” and place them in test sessions.</a:t>
            </a:r>
          </a:p>
          <a:p>
            <a:pPr marL="742950" lvl="2" indent="-342900">
              <a:lnSpc>
                <a:spcPct val="80000"/>
              </a:lnSpc>
              <a:buFont typeface="Tahoma" pitchFamily="34" charset="0"/>
              <a:buChar char="−"/>
              <a:defRPr/>
            </a:pPr>
            <a:r>
              <a:rPr lang="en-US" sz="2200" b="1" u="sng" dirty="0" smtClean="0"/>
              <a:t>Note</a:t>
            </a:r>
            <a:r>
              <a:rPr lang="en-US" sz="2200" b="1" dirty="0" smtClean="0"/>
              <a:t>: Management of student information in PearsonAccess can begin </a:t>
            </a:r>
            <a:r>
              <a:rPr lang="en-US" sz="2200" b="1" u="sng" dirty="0" smtClean="0">
                <a:solidFill>
                  <a:srgbClr val="C00000"/>
                </a:solidFill>
              </a:rPr>
              <a:t>no earlier than September 9.</a:t>
            </a:r>
            <a:endParaRPr lang="en-US" sz="2200" b="1" u="sng" dirty="0">
              <a:solidFill>
                <a:srgbClr val="C00000"/>
              </a:solidFill>
            </a:endParaRPr>
          </a:p>
          <a:p>
            <a:pPr>
              <a:defRPr/>
            </a:pPr>
            <a:r>
              <a:rPr lang="en-US" sz="2400" dirty="0" smtClean="0"/>
              <a:t>Maintain a list of test sessions to cache test content for all sessions.</a:t>
            </a:r>
          </a:p>
          <a:p>
            <a:pPr lvl="1">
              <a:defRPr/>
            </a:pPr>
            <a:r>
              <a:rPr lang="en-US" sz="2200" dirty="0" smtClean="0"/>
              <a:t>Test sessions can be cached beginning on </a:t>
            </a:r>
            <a:r>
              <a:rPr lang="en-US" sz="2200" b="1" u="sng" dirty="0" smtClean="0">
                <a:solidFill>
                  <a:srgbClr val="BA2632"/>
                </a:solidFill>
              </a:rPr>
              <a:t>September 9.</a:t>
            </a:r>
            <a:endParaRPr lang="en-US" sz="2200" b="1" dirty="0" smtClean="0">
              <a:solidFill>
                <a:srgbClr val="BA2632"/>
              </a:solidFill>
            </a:endParaRPr>
          </a:p>
        </p:txBody>
      </p:sp>
      <p:sp>
        <p:nvSpPr>
          <p:cNvPr id="43012" name="Slide Number Placeholder 3"/>
          <p:cNvSpPr>
            <a:spLocks noGrp="1"/>
          </p:cNvSpPr>
          <p:nvPr>
            <p:ph type="sldNum" sz="quarter" idx="12"/>
          </p:nvPr>
        </p:nvSpPr>
        <p:spPr>
          <a:noFill/>
        </p:spPr>
        <p:txBody>
          <a:bodyPr/>
          <a:lstStyle/>
          <a:p>
            <a:fld id="{75DCB54D-6EC5-4DB9-81F0-EFEC7241C274}" type="slidenum">
              <a:rPr lang="en-US" smtClean="0"/>
              <a:pPr/>
              <a:t>58</a:t>
            </a:fld>
            <a:endParaRPr lang="en-US" dirty="0" smtClean="0"/>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90-97</a:t>
            </a:r>
            <a:endParaRPr lang="en-US" b="1" dirty="0"/>
          </a:p>
        </p:txBody>
      </p:sp>
    </p:spTree>
    <p:extLst>
      <p:ext uri="{BB962C8B-B14F-4D97-AF65-F5344CB8AC3E}">
        <p14:creationId xmlns:p14="http://schemas.microsoft.com/office/powerpoint/2010/main" val="1604190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Updates to Student Information</a:t>
            </a:r>
            <a:br>
              <a:rPr lang="en-US" dirty="0" smtClean="0"/>
            </a:br>
            <a:endParaRPr lang="en-US" dirty="0" smtClean="0"/>
          </a:p>
        </p:txBody>
      </p:sp>
      <p:sp>
        <p:nvSpPr>
          <p:cNvPr id="32771" name="Rectangle 3"/>
          <p:cNvSpPr>
            <a:spLocks noGrp="1" noChangeArrowheads="1"/>
          </p:cNvSpPr>
          <p:nvPr>
            <p:ph idx="1"/>
          </p:nvPr>
        </p:nvSpPr>
        <p:spPr>
          <a:xfrm>
            <a:off x="457200" y="2057400"/>
            <a:ext cx="8229600" cy="4800600"/>
          </a:xfrm>
        </p:spPr>
        <p:txBody>
          <a:bodyPr/>
          <a:lstStyle/>
          <a:p>
            <a:pPr eaLnBrk="1" hangingPunct="1">
              <a:buFontTx/>
              <a:buNone/>
            </a:pPr>
            <a:r>
              <a:rPr lang="en-US" sz="2800" b="1" dirty="0" smtClean="0"/>
              <a:t>NEW!</a:t>
            </a:r>
          </a:p>
          <a:p>
            <a:pPr eaLnBrk="1" hangingPunct="1">
              <a:buFontTx/>
              <a:buNone/>
            </a:pPr>
            <a:endParaRPr lang="en-US" sz="2000" b="1" dirty="0" smtClean="0"/>
          </a:p>
          <a:p>
            <a:r>
              <a:rPr lang="en-US" sz="2400" dirty="0" smtClean="0"/>
              <a:t>A new process has been established to allow incorrect student profiles that were added to PearsonAccess via the Create New Student Wizard to be updated before or after testing.</a:t>
            </a:r>
          </a:p>
          <a:p>
            <a:endParaRPr lang="en-US" sz="2400" dirty="0" smtClean="0"/>
          </a:p>
          <a:p>
            <a:endParaRPr lang="en-US" sz="2400" dirty="0" smtClean="0"/>
          </a:p>
          <a:p>
            <a:r>
              <a:rPr lang="en-US" sz="2400" dirty="0" smtClean="0"/>
              <a:t>Note: Updates may not be made to student profiles that were created via the PreID upload.</a:t>
            </a:r>
          </a:p>
        </p:txBody>
      </p:sp>
      <p:sp>
        <p:nvSpPr>
          <p:cNvPr id="32772" name="Slide Number Placeholder 5"/>
          <p:cNvSpPr>
            <a:spLocks noGrp="1"/>
          </p:cNvSpPr>
          <p:nvPr>
            <p:ph type="sldNum" sz="quarter" idx="12"/>
          </p:nvPr>
        </p:nvSpPr>
        <p:spPr>
          <a:noFill/>
        </p:spPr>
        <p:txBody>
          <a:bodyPr/>
          <a:lstStyle/>
          <a:p>
            <a:fld id="{88890AD8-123B-4C6B-9FB2-732ECF35529E}" type="slidenum">
              <a:rPr lang="en-US" smtClean="0"/>
              <a:pPr/>
              <a:t>59</a:t>
            </a:fld>
            <a:endParaRPr lang="en-US" dirty="0" smtClean="0"/>
          </a:p>
        </p:txBody>
      </p:sp>
    </p:spTree>
    <p:extLst>
      <p:ext uri="{BB962C8B-B14F-4D97-AF65-F5344CB8AC3E}">
        <p14:creationId xmlns:p14="http://schemas.microsoft.com/office/powerpoint/2010/main" val="249636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cstate="print"/>
          <a:srcRect/>
          <a:stretch>
            <a:fillRect/>
          </a:stretch>
        </p:blipFill>
        <p:spPr bwMode="auto">
          <a:xfrm>
            <a:off x="5334000" y="2590800"/>
            <a:ext cx="3462338" cy="2595563"/>
          </a:xfrm>
          <a:prstGeom prst="rect">
            <a:avLst/>
          </a:prstGeom>
          <a:noFill/>
          <a:ln w="19050">
            <a:solidFill>
              <a:schemeClr val="tx1"/>
            </a:solidFill>
            <a:miter lim="800000"/>
            <a:headEnd/>
            <a:tailEnd/>
          </a:ln>
        </p:spPr>
      </p:pic>
      <p:sp>
        <p:nvSpPr>
          <p:cNvPr id="10243" name="Title 5"/>
          <p:cNvSpPr>
            <a:spLocks noGrp="1"/>
          </p:cNvSpPr>
          <p:nvPr>
            <p:ph type="title"/>
          </p:nvPr>
        </p:nvSpPr>
        <p:spPr>
          <a:xfrm>
            <a:off x="304800" y="304800"/>
            <a:ext cx="6829425" cy="1257300"/>
          </a:xfrm>
        </p:spPr>
        <p:txBody>
          <a:bodyPr/>
          <a:lstStyle/>
          <a:p>
            <a:pPr eaLnBrk="1" hangingPunct="1"/>
            <a:r>
              <a:rPr lang="en-US" dirty="0" smtClean="0"/>
              <a:t>Glossary of Terms</a:t>
            </a:r>
          </a:p>
        </p:txBody>
      </p:sp>
      <p:sp>
        <p:nvSpPr>
          <p:cNvPr id="10244" name="Rectangle 3"/>
          <p:cNvSpPr>
            <a:spLocks noGrp="1" noChangeArrowheads="1"/>
          </p:cNvSpPr>
          <p:nvPr>
            <p:ph idx="1"/>
          </p:nvPr>
        </p:nvSpPr>
        <p:spPr>
          <a:xfrm>
            <a:off x="381000" y="2667000"/>
            <a:ext cx="4876800" cy="4038600"/>
          </a:xfrm>
        </p:spPr>
        <p:txBody>
          <a:bodyPr/>
          <a:lstStyle/>
          <a:p>
            <a:pPr eaLnBrk="1" hangingPunct="1">
              <a:lnSpc>
                <a:spcPct val="90000"/>
              </a:lnSpc>
              <a:spcAft>
                <a:spcPts val="300"/>
              </a:spcAft>
            </a:pPr>
            <a:r>
              <a:rPr lang="en-US" sz="2400" dirty="0" smtClean="0">
                <a:cs typeface="Tahoma" pitchFamily="34" charset="0"/>
              </a:rPr>
              <a:t>Accessed from the Training Center tab on PearsonAccess home page.</a:t>
            </a:r>
          </a:p>
          <a:p>
            <a:pPr eaLnBrk="1" hangingPunct="1">
              <a:lnSpc>
                <a:spcPct val="90000"/>
              </a:lnSpc>
              <a:spcAft>
                <a:spcPts val="300"/>
              </a:spcAft>
            </a:pPr>
            <a:r>
              <a:rPr lang="en-US" sz="2400" dirty="0" smtClean="0">
                <a:cs typeface="Tahoma" pitchFamily="34" charset="0"/>
              </a:rPr>
              <a:t>Provides an opportunity to</a:t>
            </a:r>
          </a:p>
          <a:p>
            <a:pPr lvl="1" eaLnBrk="1" hangingPunct="1">
              <a:lnSpc>
                <a:spcPct val="90000"/>
              </a:lnSpc>
              <a:spcAft>
                <a:spcPts val="300"/>
              </a:spcAft>
              <a:buFont typeface="Tahoma" pitchFamily="34" charset="0"/>
              <a:buChar char="̶"/>
            </a:pPr>
            <a:r>
              <a:rPr lang="en-US" sz="2000" dirty="0" smtClean="0">
                <a:cs typeface="Tahoma" pitchFamily="34" charset="0"/>
              </a:rPr>
              <a:t>practice PearsonAccess tasks</a:t>
            </a:r>
          </a:p>
          <a:p>
            <a:pPr lvl="1" eaLnBrk="1" hangingPunct="1">
              <a:lnSpc>
                <a:spcPct val="90000"/>
              </a:lnSpc>
              <a:spcAft>
                <a:spcPts val="300"/>
              </a:spcAft>
              <a:buFont typeface="Tahoma" pitchFamily="34" charset="0"/>
              <a:buChar char="̶"/>
            </a:pPr>
            <a:r>
              <a:rPr lang="en-US" sz="2000" dirty="0" smtClean="0">
                <a:cs typeface="Tahoma" pitchFamily="34" charset="0"/>
              </a:rPr>
              <a:t>manage the Infrastructure Trial in preparation for testing</a:t>
            </a:r>
          </a:p>
          <a:p>
            <a:pPr eaLnBrk="1" hangingPunct="1">
              <a:lnSpc>
                <a:spcPct val="90000"/>
              </a:lnSpc>
              <a:spcAft>
                <a:spcPts val="300"/>
              </a:spcAft>
            </a:pPr>
            <a:r>
              <a:rPr lang="en-US" sz="2400" dirty="0" smtClean="0">
                <a:cs typeface="Tahoma" pitchFamily="34" charset="0"/>
              </a:rPr>
              <a:t>Requires a username and password.</a:t>
            </a:r>
          </a:p>
          <a:p>
            <a:pPr eaLnBrk="1" hangingPunct="1">
              <a:lnSpc>
                <a:spcPct val="90000"/>
              </a:lnSpc>
              <a:spcAft>
                <a:spcPts val="300"/>
              </a:spcAft>
              <a:buFontTx/>
              <a:buNone/>
            </a:pPr>
            <a:endParaRPr lang="en-US" sz="2200" dirty="0" smtClean="0"/>
          </a:p>
        </p:txBody>
      </p:sp>
      <p:sp>
        <p:nvSpPr>
          <p:cNvPr id="10245" name="Slide Number Placeholder 7"/>
          <p:cNvSpPr>
            <a:spLocks noGrp="1"/>
          </p:cNvSpPr>
          <p:nvPr>
            <p:ph type="sldNum" sz="quarter" idx="12"/>
          </p:nvPr>
        </p:nvSpPr>
        <p:spPr>
          <a:noFill/>
        </p:spPr>
        <p:txBody>
          <a:bodyPr/>
          <a:lstStyle/>
          <a:p>
            <a:fld id="{240EB596-66A0-4871-A5A5-73FDFD026BDC}" type="slidenum">
              <a:rPr lang="en-US" smtClean="0">
                <a:latin typeface="Arial" charset="0"/>
              </a:rPr>
              <a:pPr/>
              <a:t>6</a:t>
            </a:fld>
            <a:endParaRPr lang="en-US" dirty="0" smtClean="0">
              <a:latin typeface="Arial" charset="0"/>
            </a:endParaRPr>
          </a:p>
        </p:txBody>
      </p:sp>
      <p:sp>
        <p:nvSpPr>
          <p:cNvPr id="6" name="TextBox 5"/>
          <p:cNvSpPr txBox="1"/>
          <p:nvPr/>
        </p:nvSpPr>
        <p:spPr>
          <a:xfrm>
            <a:off x="228600" y="1905000"/>
            <a:ext cx="5748690" cy="800219"/>
          </a:xfrm>
          <a:prstGeom prst="rect">
            <a:avLst/>
          </a:prstGeom>
          <a:noFill/>
        </p:spPr>
        <p:txBody>
          <a:bodyPr wrap="none" rtlCol="0">
            <a:spAutoFit/>
          </a:bodyPr>
          <a:lstStyle/>
          <a:p>
            <a:r>
              <a:rPr lang="en-US" sz="2800" b="1" dirty="0" smtClean="0">
                <a:latin typeface="+mj-lt"/>
              </a:rPr>
              <a:t>PearsonAccess Training Center</a:t>
            </a:r>
          </a:p>
          <a:p>
            <a:endParaRPr lang="en-US" dirty="0"/>
          </a:p>
        </p:txBody>
      </p:sp>
      <p:sp>
        <p:nvSpPr>
          <p:cNvPr id="7" name="TextBox 6"/>
          <p:cNvSpPr txBox="1"/>
          <p:nvPr/>
        </p:nvSpPr>
        <p:spPr>
          <a:xfrm>
            <a:off x="3810000" y="6488668"/>
            <a:ext cx="2895600" cy="369332"/>
          </a:xfrm>
          <a:prstGeom prst="rect">
            <a:avLst/>
          </a:prstGeom>
          <a:noFill/>
        </p:spPr>
        <p:txBody>
          <a:bodyPr wrap="square" rtlCol="0">
            <a:spAutoFit/>
          </a:bodyPr>
          <a:lstStyle/>
          <a:p>
            <a:r>
              <a:rPr lang="en-US" b="1" dirty="0" smtClean="0"/>
              <a:t>EOC Manual 279-282 </a:t>
            </a:r>
            <a:endParaRPr lang="en-US"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CBT Preparations</a:t>
            </a:r>
            <a:endParaRPr lang="en-US" sz="1800" dirty="0"/>
          </a:p>
        </p:txBody>
      </p:sp>
      <p:sp>
        <p:nvSpPr>
          <p:cNvPr id="84995" name="Content Placeholder 2"/>
          <p:cNvSpPr>
            <a:spLocks noGrp="1"/>
          </p:cNvSpPr>
          <p:nvPr>
            <p:ph idx="1"/>
          </p:nvPr>
        </p:nvSpPr>
        <p:spPr>
          <a:xfrm>
            <a:off x="304800" y="1676400"/>
            <a:ext cx="8610600" cy="4953000"/>
          </a:xfrm>
        </p:spPr>
        <p:txBody>
          <a:bodyPr/>
          <a:lstStyle/>
          <a:p>
            <a:pPr marL="457200" lvl="1">
              <a:spcBef>
                <a:spcPts val="0"/>
              </a:spcBef>
              <a:buFont typeface="Arial" pitchFamily="34" charset="0"/>
              <a:buChar char="•"/>
            </a:pPr>
            <a:r>
              <a:rPr lang="en-US" sz="2400" b="1" dirty="0"/>
              <a:t>Please </a:t>
            </a:r>
            <a:r>
              <a:rPr lang="en-US" sz="2400" b="1" dirty="0" smtClean="0"/>
              <a:t>ensure </a:t>
            </a:r>
            <a:r>
              <a:rPr lang="en-US" sz="2400" b="1" dirty="0"/>
              <a:t>that:</a:t>
            </a:r>
          </a:p>
          <a:p>
            <a:pPr marL="971550" lvl="2" indent="-342900">
              <a:spcBef>
                <a:spcPts val="0"/>
              </a:spcBef>
              <a:buFont typeface="Tahoma" pitchFamily="34" charset="0"/>
              <a:buChar char="−"/>
            </a:pPr>
            <a:r>
              <a:rPr lang="en-US" sz="1900" dirty="0"/>
              <a:t>TestNav has been properly installed and tested before the first day of testing.</a:t>
            </a:r>
          </a:p>
          <a:p>
            <a:pPr marL="971550" lvl="2" indent="-342900">
              <a:spcBef>
                <a:spcPts val="0"/>
              </a:spcBef>
              <a:buFont typeface="Tahoma" pitchFamily="34" charset="0"/>
              <a:buChar char="−"/>
            </a:pPr>
            <a:r>
              <a:rPr lang="en-US" sz="1900" dirty="0" smtClean="0"/>
              <a:t>Proctor </a:t>
            </a:r>
            <a:r>
              <a:rPr lang="en-US" sz="1900" dirty="0"/>
              <a:t>Caching computers have been set up properly</a:t>
            </a:r>
            <a:r>
              <a:rPr lang="en-US" sz="1900" dirty="0" smtClean="0"/>
              <a:t>.</a:t>
            </a:r>
          </a:p>
          <a:p>
            <a:pPr marL="1428750" lvl="3" indent="-342900">
              <a:spcBef>
                <a:spcPts val="0"/>
              </a:spcBef>
              <a:buFont typeface="Arial" pitchFamily="34" charset="0"/>
              <a:buChar char="•"/>
            </a:pPr>
            <a:r>
              <a:rPr lang="en-US" sz="1800" dirty="0"/>
              <a:t>Each testing computer is configured to refer to a Proctor Caching computer in order to obtain test content.</a:t>
            </a:r>
          </a:p>
          <a:p>
            <a:pPr marL="971550" lvl="2" indent="-342900">
              <a:spcBef>
                <a:spcPts val="0"/>
              </a:spcBef>
              <a:buFont typeface="Tahoma" pitchFamily="34" charset="0"/>
              <a:buChar char="−"/>
            </a:pPr>
            <a:r>
              <a:rPr lang="en-US" sz="1900" dirty="0" smtClean="0"/>
              <a:t>Test </a:t>
            </a:r>
            <a:r>
              <a:rPr lang="en-US" sz="1900" dirty="0"/>
              <a:t>content has been cached for all scheduled test sessions. </a:t>
            </a:r>
            <a:endParaRPr lang="en-US" sz="1900" dirty="0" smtClean="0"/>
          </a:p>
          <a:p>
            <a:pPr marL="971550" lvl="2" indent="-342900">
              <a:spcBef>
                <a:spcPts val="0"/>
              </a:spcBef>
              <a:buFont typeface="Tahoma" pitchFamily="34" charset="0"/>
              <a:buChar char="−"/>
            </a:pPr>
            <a:r>
              <a:rPr lang="en-US" sz="1900" dirty="0" smtClean="0"/>
              <a:t>Each </a:t>
            </a:r>
            <a:r>
              <a:rPr lang="en-US" sz="1900" dirty="0"/>
              <a:t>computer station is equipped with a keyboard and mouse (or other pointing device).</a:t>
            </a:r>
          </a:p>
          <a:p>
            <a:pPr marL="971550" lvl="2" indent="-342900">
              <a:spcBef>
                <a:spcPts val="0"/>
              </a:spcBef>
              <a:buFont typeface="Tahoma" pitchFamily="34" charset="0"/>
              <a:buChar char="−"/>
            </a:pPr>
            <a:r>
              <a:rPr lang="en-US" sz="1900" dirty="0" smtClean="0"/>
              <a:t>Monitors are correctly </a:t>
            </a:r>
            <a:r>
              <a:rPr lang="en-US" sz="1900" dirty="0"/>
              <a:t>displaying test items with shading.</a:t>
            </a:r>
          </a:p>
          <a:p>
            <a:pPr marL="971550" lvl="2" indent="-342900">
              <a:spcBef>
                <a:spcPts val="0"/>
              </a:spcBef>
              <a:buFont typeface="Tahoma" pitchFamily="34" charset="0"/>
              <a:buChar char="−"/>
            </a:pPr>
            <a:r>
              <a:rPr lang="en-US" sz="1900" dirty="0" smtClean="0"/>
              <a:t>Instant </a:t>
            </a:r>
            <a:r>
              <a:rPr lang="en-US" sz="1900" dirty="0"/>
              <a:t>messaging, email notification, screen savers, power savers, and remote </a:t>
            </a:r>
            <a:r>
              <a:rPr lang="en-US" sz="1900" dirty="0" smtClean="0"/>
              <a:t>desktop are disabled.</a:t>
            </a:r>
            <a:endParaRPr lang="en-US" sz="1900" dirty="0"/>
          </a:p>
          <a:p>
            <a:pPr marL="971550" lvl="2" indent="-342900">
              <a:spcBef>
                <a:spcPts val="0"/>
              </a:spcBef>
              <a:buFont typeface="Tahoma" pitchFamily="34" charset="0"/>
              <a:buChar char="−"/>
            </a:pPr>
            <a:r>
              <a:rPr lang="en-US" sz="1900" dirty="0" smtClean="0"/>
              <a:t>Anti-virus</a:t>
            </a:r>
            <a:r>
              <a:rPr lang="en-US" sz="1900" dirty="0"/>
              <a:t>, auto-scan and/or auto-update, system restore utilities, Windows Security Firewall, web content filtering, or other software that may impact CPU speed or scan/block information transferred between the workstation and the </a:t>
            </a:r>
            <a:r>
              <a:rPr lang="en-US" sz="1900" dirty="0" smtClean="0"/>
              <a:t>servers is disabled or delayed.</a:t>
            </a:r>
          </a:p>
          <a:p>
            <a:pPr marL="971550" lvl="2" indent="-342900">
              <a:spcBef>
                <a:spcPts val="0"/>
              </a:spcBef>
              <a:buFont typeface="Tahoma" pitchFamily="34" charset="0"/>
              <a:buChar char="−"/>
            </a:pPr>
            <a:endParaRPr lang="en-US" sz="2000" dirty="0"/>
          </a:p>
        </p:txBody>
      </p:sp>
      <p:sp>
        <p:nvSpPr>
          <p:cNvPr id="84996" name="Slide Number Placeholder 3"/>
          <p:cNvSpPr>
            <a:spLocks noGrp="1"/>
          </p:cNvSpPr>
          <p:nvPr>
            <p:ph type="sldNum" sz="quarter" idx="12"/>
          </p:nvPr>
        </p:nvSpPr>
        <p:spPr>
          <a:xfrm>
            <a:off x="6781800" y="6477000"/>
            <a:ext cx="2133600" cy="476250"/>
          </a:xfrm>
          <a:noFill/>
        </p:spPr>
        <p:txBody>
          <a:bodyPr/>
          <a:lstStyle/>
          <a:p>
            <a:fld id="{216450BB-1A34-4AE9-A5A1-6F9E0EA2EF9D}" type="slidenum">
              <a:rPr lang="en-US" smtClean="0">
                <a:latin typeface="Arial" charset="0"/>
              </a:rPr>
              <a:pPr/>
              <a:t>60</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86-88</a:t>
            </a:r>
            <a:endParaRPr lang="en-US" b="1" dirty="0"/>
          </a:p>
        </p:txBody>
      </p:sp>
    </p:spTree>
    <p:extLst>
      <p:ext uri="{BB962C8B-B14F-4D97-AF65-F5344CB8AC3E}">
        <p14:creationId xmlns:p14="http://schemas.microsoft.com/office/powerpoint/2010/main" val="14605127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CBT </a:t>
            </a:r>
            <a:r>
              <a:rPr lang="en-US" dirty="0"/>
              <a:t>Preparations, </a:t>
            </a:r>
            <a:r>
              <a:rPr lang="en-US" sz="2000" dirty="0"/>
              <a:t>cont.</a:t>
            </a:r>
          </a:p>
        </p:txBody>
      </p:sp>
      <p:sp>
        <p:nvSpPr>
          <p:cNvPr id="84995" name="Content Placeholder 2"/>
          <p:cNvSpPr>
            <a:spLocks noGrp="1"/>
          </p:cNvSpPr>
          <p:nvPr>
            <p:ph idx="1"/>
          </p:nvPr>
        </p:nvSpPr>
        <p:spPr>
          <a:xfrm>
            <a:off x="304800" y="1828800"/>
            <a:ext cx="8610600" cy="4953000"/>
          </a:xfrm>
        </p:spPr>
        <p:txBody>
          <a:bodyPr/>
          <a:lstStyle/>
          <a:p>
            <a:pPr marL="342900" lvl="1" indent="-342900">
              <a:spcBef>
                <a:spcPts val="0"/>
              </a:spcBef>
              <a:buFont typeface="Arial" pitchFamily="34" charset="0"/>
              <a:buChar char="•"/>
            </a:pPr>
            <a:r>
              <a:rPr lang="en-US" sz="2400" b="1" dirty="0"/>
              <a:t>Please ensure that:</a:t>
            </a:r>
          </a:p>
          <a:p>
            <a:pPr marL="742950" lvl="2" indent="-342900">
              <a:spcBef>
                <a:spcPts val="0"/>
              </a:spcBef>
              <a:buFont typeface="Tahoma" pitchFamily="34" charset="0"/>
              <a:buChar char="−"/>
            </a:pPr>
            <a:r>
              <a:rPr lang="en-US" sz="2200" dirty="0" smtClean="0"/>
              <a:t>Test </a:t>
            </a:r>
            <a:r>
              <a:rPr lang="en-US" sz="2200" dirty="0"/>
              <a:t>administrators are familiar with how to access TestNav and TestHear software from student workstations and how to access the student comment forms. </a:t>
            </a:r>
            <a:endParaRPr lang="en-US" sz="2200" dirty="0" smtClean="0"/>
          </a:p>
          <a:p>
            <a:pPr marL="742950" lvl="2" indent="-342900">
              <a:spcBef>
                <a:spcPts val="0"/>
              </a:spcBef>
              <a:buFont typeface="Tahoma" pitchFamily="34" charset="0"/>
              <a:buChar char="−"/>
            </a:pPr>
            <a:r>
              <a:rPr lang="en-US" sz="2200" dirty="0" smtClean="0"/>
              <a:t>Proctor Caching computer and Proctor Caching software are turned on and remain running each day of testing.</a:t>
            </a:r>
          </a:p>
          <a:p>
            <a:pPr marL="742950" lvl="2" indent="-342900">
              <a:spcBef>
                <a:spcPts val="0"/>
              </a:spcBef>
              <a:buFont typeface="Tahoma" pitchFamily="34" charset="0"/>
              <a:buChar char="−"/>
            </a:pPr>
            <a:r>
              <a:rPr lang="en-US" sz="2200" dirty="0" smtClean="0"/>
              <a:t>Appendix </a:t>
            </a:r>
            <a:r>
              <a:rPr lang="en-US" sz="2200" dirty="0"/>
              <a:t>D—CBT Test Administrator Quick Reference Guide is used to help diagnose technical issues during testing</a:t>
            </a:r>
            <a:r>
              <a:rPr lang="en-US" sz="2200" dirty="0" smtClean="0"/>
              <a:t>.</a:t>
            </a:r>
          </a:p>
          <a:p>
            <a:pPr marL="742950" lvl="2" indent="-342900">
              <a:spcBef>
                <a:spcPts val="0"/>
              </a:spcBef>
              <a:buFont typeface="Tahoma" pitchFamily="34" charset="0"/>
              <a:buChar char="−"/>
            </a:pPr>
            <a:r>
              <a:rPr lang="en-US" sz="2200" dirty="0"/>
              <a:t>Students and teachers not testing refrain from using any streaming media or other high-bandwidth applications while students are testing.</a:t>
            </a:r>
          </a:p>
          <a:p>
            <a:pPr marL="400050" lvl="2" indent="0">
              <a:spcBef>
                <a:spcPts val="0"/>
              </a:spcBef>
              <a:buNone/>
            </a:pPr>
            <a:endParaRPr lang="en-US" sz="2200" dirty="0"/>
          </a:p>
          <a:p>
            <a:pPr marL="400050" lvl="2" indent="0">
              <a:spcBef>
                <a:spcPts val="0"/>
              </a:spcBef>
              <a:buNone/>
            </a:pPr>
            <a:endParaRPr lang="en-US" sz="2000" dirty="0" smtClean="0"/>
          </a:p>
          <a:p>
            <a:pPr marL="400050" lvl="2" indent="0">
              <a:spcBef>
                <a:spcPts val="0"/>
              </a:spcBef>
              <a:buNone/>
            </a:pPr>
            <a:endParaRPr lang="en-US" sz="2000" dirty="0"/>
          </a:p>
        </p:txBody>
      </p:sp>
      <p:sp>
        <p:nvSpPr>
          <p:cNvPr id="84996" name="Slide Number Placeholder 3"/>
          <p:cNvSpPr>
            <a:spLocks noGrp="1"/>
          </p:cNvSpPr>
          <p:nvPr>
            <p:ph type="sldNum" sz="quarter" idx="12"/>
          </p:nvPr>
        </p:nvSpPr>
        <p:spPr>
          <a:xfrm>
            <a:off x="6781800" y="6477000"/>
            <a:ext cx="2133600" cy="476250"/>
          </a:xfrm>
          <a:noFill/>
        </p:spPr>
        <p:txBody>
          <a:bodyPr/>
          <a:lstStyle/>
          <a:p>
            <a:fld id="{216450BB-1A34-4AE9-A5A1-6F9E0EA2EF9D}" type="slidenum">
              <a:rPr lang="en-US" smtClean="0">
                <a:latin typeface="Arial" charset="0"/>
              </a:rPr>
              <a:pPr/>
              <a:t>61</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86-88, Appendix D</a:t>
            </a:r>
            <a:endParaRPr lang="en-US" b="1" dirty="0"/>
          </a:p>
        </p:txBody>
      </p:sp>
    </p:spTree>
    <p:extLst>
      <p:ext uri="{BB962C8B-B14F-4D97-AF65-F5344CB8AC3E}">
        <p14:creationId xmlns:p14="http://schemas.microsoft.com/office/powerpoint/2010/main" val="16449755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sz="4400" dirty="0" smtClean="0"/>
          </a:p>
          <a:p>
            <a:pPr marL="0" indent="0" algn="ctr">
              <a:buNone/>
            </a:pPr>
            <a:r>
              <a:rPr lang="en-US" sz="4400" b="1" dirty="0" smtClean="0"/>
              <a:t>During Testing </a:t>
            </a:r>
            <a:endParaRPr lang="en-US" sz="4400" b="1"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62</a:t>
            </a:fld>
            <a:endParaRPr lang="en-US" dirty="0"/>
          </a:p>
        </p:txBody>
      </p:sp>
      <p:pic>
        <p:nvPicPr>
          <p:cNvPr id="1028" name="Picture 4" descr="C:\Users\199198\AppData\Local\Microsoft\Windows\Temporary Internet Files\Content.IE5\L3X95XDY\MP9004265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 y="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9600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75000"/>
              </a:lnSpc>
              <a:spcBef>
                <a:spcPts val="1200"/>
              </a:spcBef>
            </a:pPr>
            <a:r>
              <a:rPr lang="en-US" dirty="0" smtClean="0"/>
              <a:t>Supervision of  </a:t>
            </a:r>
            <a:br>
              <a:rPr lang="en-US" dirty="0" smtClean="0"/>
            </a:br>
            <a:r>
              <a:rPr lang="en-US" dirty="0" smtClean="0"/>
              <a:t>Test </a:t>
            </a:r>
            <a:r>
              <a:rPr lang="en-US" dirty="0"/>
              <a:t>Administration</a:t>
            </a:r>
          </a:p>
        </p:txBody>
      </p:sp>
      <p:sp>
        <p:nvSpPr>
          <p:cNvPr id="87043" name="Content Placeholder 2"/>
          <p:cNvSpPr>
            <a:spLocks noGrp="1"/>
          </p:cNvSpPr>
          <p:nvPr>
            <p:ph idx="1"/>
          </p:nvPr>
        </p:nvSpPr>
        <p:spPr>
          <a:xfrm>
            <a:off x="304800" y="1828800"/>
            <a:ext cx="8686800" cy="5029200"/>
          </a:xfrm>
        </p:spPr>
        <p:txBody>
          <a:bodyPr/>
          <a:lstStyle/>
          <a:p>
            <a:pPr>
              <a:lnSpc>
                <a:spcPct val="75000"/>
              </a:lnSpc>
              <a:spcBef>
                <a:spcPts val="0"/>
              </a:spcBef>
              <a:buFont typeface="Arial" pitchFamily="34" charset="0"/>
              <a:buChar char="•"/>
            </a:pPr>
            <a:r>
              <a:rPr lang="en-US" sz="2200" dirty="0" smtClean="0"/>
              <a:t>Ensure that test sessions have been </a:t>
            </a:r>
            <a:r>
              <a:rPr lang="en-US" sz="2200" b="1" dirty="0" smtClean="0"/>
              <a:t>started</a:t>
            </a:r>
            <a:r>
              <a:rPr lang="en-US" sz="2200" dirty="0" smtClean="0"/>
              <a:t> in PearsonAccess</a:t>
            </a:r>
            <a:endParaRPr lang="en-US" sz="2200" dirty="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r>
              <a:rPr lang="en-US" sz="2200" dirty="0" smtClean="0"/>
              <a:t>Provide test administrators with additional materials, as necessary.</a:t>
            </a:r>
          </a:p>
          <a:p>
            <a:pPr>
              <a:lnSpc>
                <a:spcPct val="75000"/>
              </a:lnSpc>
              <a:spcBef>
                <a:spcPts val="0"/>
              </a:spcBef>
              <a:buFont typeface="Arial" pitchFamily="34" charset="0"/>
              <a:buChar char="•"/>
            </a:pPr>
            <a:r>
              <a:rPr lang="en-US" sz="2200" dirty="0" smtClean="0"/>
              <a:t>Monitor each testing room to ensure that test administration and test security policies and procedures are followed, seating charts and Security Logs are properly completed, and required administration information is collected.</a:t>
            </a:r>
          </a:p>
          <a:p>
            <a:pPr>
              <a:lnSpc>
                <a:spcPct val="75000"/>
              </a:lnSpc>
              <a:spcBef>
                <a:spcPts val="0"/>
              </a:spcBef>
              <a:buFont typeface="Arial" pitchFamily="34" charset="0"/>
              <a:buChar char="•"/>
            </a:pPr>
            <a:r>
              <a:rPr lang="en-US" sz="2200" dirty="0" smtClean="0"/>
              <a:t>Be </a:t>
            </a:r>
            <a:r>
              <a:rPr lang="en-US" sz="2200" dirty="0"/>
              <a:t>available during testing to answer questions from test </a:t>
            </a:r>
            <a:r>
              <a:rPr lang="en-US" sz="2200" dirty="0" smtClean="0"/>
              <a:t>administrators and </a:t>
            </a:r>
            <a:r>
              <a:rPr lang="en-US" sz="2200" dirty="0"/>
              <a:t>to ensure that there are no technical issues.</a:t>
            </a:r>
          </a:p>
          <a:p>
            <a:pPr>
              <a:lnSpc>
                <a:spcPct val="75000"/>
              </a:lnSpc>
              <a:spcBef>
                <a:spcPts val="0"/>
              </a:spcBef>
              <a:buFont typeface="Arial" pitchFamily="34" charset="0"/>
              <a:buChar char="•"/>
            </a:pPr>
            <a:r>
              <a:rPr lang="en-US" sz="2200" dirty="0" smtClean="0"/>
              <a:t>In PearsonAccess, monitor session status and resume students’ tests, if necessary </a:t>
            </a:r>
          </a:p>
          <a:p>
            <a:pPr>
              <a:lnSpc>
                <a:spcPct val="75000"/>
              </a:lnSpc>
              <a:spcBef>
                <a:spcPts val="0"/>
              </a:spcBef>
              <a:buFont typeface="Arial" pitchFamily="34" charset="0"/>
              <a:buChar char="•"/>
            </a:pPr>
            <a:r>
              <a:rPr lang="en-US" sz="2200" dirty="0" smtClean="0"/>
              <a:t>Arrange for and supervise make-up administrations.</a:t>
            </a:r>
          </a:p>
        </p:txBody>
      </p:sp>
      <p:sp>
        <p:nvSpPr>
          <p:cNvPr id="87044" name="Slide Number Placeholder 3"/>
          <p:cNvSpPr>
            <a:spLocks noGrp="1"/>
          </p:cNvSpPr>
          <p:nvPr>
            <p:ph type="sldNum" sz="quarter" idx="12"/>
          </p:nvPr>
        </p:nvSpPr>
        <p:spPr>
          <a:noFill/>
        </p:spPr>
        <p:txBody>
          <a:bodyPr/>
          <a:lstStyle/>
          <a:p>
            <a:fld id="{0F050B4B-38D3-424D-9B4D-519A6507AA53}" type="slidenum">
              <a:rPr lang="en-US" smtClean="0">
                <a:latin typeface="Arial" charset="0"/>
              </a:rPr>
              <a:pPr/>
              <a:t>63</a:t>
            </a:fld>
            <a:endParaRPr lang="en-US" dirty="0" smtClean="0">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1920" y="2133600"/>
            <a:ext cx="37528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24200" y="6488668"/>
            <a:ext cx="3962400" cy="369332"/>
          </a:xfrm>
          <a:prstGeom prst="rect">
            <a:avLst/>
          </a:prstGeom>
          <a:noFill/>
        </p:spPr>
        <p:txBody>
          <a:bodyPr wrap="square" rtlCol="0">
            <a:spAutoFit/>
          </a:bodyPr>
          <a:lstStyle/>
          <a:p>
            <a:r>
              <a:rPr lang="en-US" b="1" dirty="0" smtClean="0"/>
              <a:t>EOC Manual 113-117</a:t>
            </a:r>
            <a:endParaRPr lang="en-US"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sz="4400" dirty="0" smtClean="0"/>
          </a:p>
          <a:p>
            <a:pPr marL="0" indent="0" algn="ctr">
              <a:buNone/>
            </a:pPr>
            <a:r>
              <a:rPr lang="en-US" sz="4400" b="1" dirty="0" smtClean="0"/>
              <a:t>Concluding Testing </a:t>
            </a:r>
            <a:endParaRPr lang="en-US" sz="4400" b="1"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64</a:t>
            </a:fld>
            <a:endParaRPr lang="en-US" dirty="0"/>
          </a:p>
        </p:txBody>
      </p:sp>
      <p:pic>
        <p:nvPicPr>
          <p:cNvPr id="3074" name="Picture 2" descr="C:\Users\199198\AppData\Local\Microsoft\Windows\Temporary Internet Files\Content.IE5\O5KNPKEK\MP9004278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00600" cy="305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03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lnSpc>
                <a:spcPct val="100000"/>
              </a:lnSpc>
            </a:pPr>
            <a:r>
              <a:rPr lang="en-US" dirty="0" smtClean="0"/>
              <a:t>Test Invalidation</a:t>
            </a:r>
          </a:p>
        </p:txBody>
      </p:sp>
      <p:sp>
        <p:nvSpPr>
          <p:cNvPr id="43011" name="Rectangle 3"/>
          <p:cNvSpPr>
            <a:spLocks noGrp="1" noChangeArrowheads="1"/>
          </p:cNvSpPr>
          <p:nvPr>
            <p:ph idx="1"/>
          </p:nvPr>
        </p:nvSpPr>
        <p:spPr>
          <a:xfrm>
            <a:off x="304800" y="1828800"/>
            <a:ext cx="8686800" cy="5029200"/>
          </a:xfrm>
        </p:spPr>
        <p:txBody>
          <a:bodyPr>
            <a:normAutofit fontScale="55000" lnSpcReduction="20000"/>
          </a:bodyPr>
          <a:lstStyle/>
          <a:p>
            <a:pPr eaLnBrk="1" hangingPunct="1">
              <a:lnSpc>
                <a:spcPct val="90000"/>
              </a:lnSpc>
            </a:pPr>
            <a:r>
              <a:rPr lang="en-US" sz="3500" b="1" dirty="0" smtClean="0"/>
              <a:t>A test MUST be invalidated if either of the following circumstances occurs:</a:t>
            </a:r>
          </a:p>
          <a:p>
            <a:pPr lvl="1" eaLnBrk="1" hangingPunct="1">
              <a:lnSpc>
                <a:spcPct val="90000"/>
              </a:lnSpc>
              <a:buFont typeface="Tahoma" pitchFamily="34" charset="0"/>
              <a:buChar char="̶"/>
            </a:pPr>
            <a:r>
              <a:rPr lang="en-US" sz="3500" dirty="0" smtClean="0"/>
              <a:t>A student has an electronic device during testing</a:t>
            </a:r>
          </a:p>
          <a:p>
            <a:pPr lvl="1" eaLnBrk="1" hangingPunct="1">
              <a:lnSpc>
                <a:spcPct val="90000"/>
              </a:lnSpc>
              <a:buFont typeface="Tahoma" pitchFamily="34" charset="0"/>
              <a:buChar char="̶"/>
            </a:pPr>
            <a:r>
              <a:rPr lang="en-US" sz="3500" dirty="0" smtClean="0"/>
              <a:t>A student is cheating during testing</a:t>
            </a:r>
          </a:p>
          <a:p>
            <a:pPr lvl="1" eaLnBrk="1" hangingPunct="1">
              <a:lnSpc>
                <a:spcPct val="90000"/>
              </a:lnSpc>
              <a:buFont typeface="Tahoma" pitchFamily="34" charset="0"/>
              <a:buChar char="̶"/>
            </a:pPr>
            <a:r>
              <a:rPr lang="en-US" sz="3500" dirty="0" smtClean="0"/>
              <a:t>A student is given an accommodation not allowed on EOC assessments</a:t>
            </a:r>
          </a:p>
          <a:p>
            <a:pPr lvl="1" eaLnBrk="1" hangingPunct="1">
              <a:lnSpc>
                <a:spcPct val="90000"/>
              </a:lnSpc>
              <a:buFont typeface="Tahoma" pitchFamily="34" charset="0"/>
              <a:buChar char="̶"/>
            </a:pPr>
            <a:r>
              <a:rPr lang="en-US" sz="3500" dirty="0" smtClean="0"/>
              <a:t>A student is given an accommodation not indicated on the student’s IEP, Section 504 plan, or ELL plan</a:t>
            </a:r>
          </a:p>
          <a:p>
            <a:pPr lvl="1" eaLnBrk="1" hangingPunct="1">
              <a:lnSpc>
                <a:spcPct val="90000"/>
              </a:lnSpc>
              <a:buFont typeface="Tahoma" pitchFamily="34" charset="0"/>
              <a:buChar char="̶"/>
            </a:pPr>
            <a:r>
              <a:rPr lang="en-US" sz="3500" dirty="0" smtClean="0"/>
              <a:t>An error occurs in test administration or procedures that could compromise the validity of test results</a:t>
            </a:r>
          </a:p>
          <a:p>
            <a:pPr lvl="1" eaLnBrk="1" hangingPunct="1">
              <a:lnSpc>
                <a:spcPct val="90000"/>
              </a:lnSpc>
              <a:buFont typeface="Tahoma" pitchFamily="34" charset="0"/>
              <a:buChar char="̶"/>
            </a:pPr>
            <a:r>
              <a:rPr lang="en-US" sz="3500" dirty="0" smtClean="0"/>
              <a:t>A student is given unauthorized help during testing</a:t>
            </a:r>
          </a:p>
          <a:p>
            <a:pPr lvl="1" eaLnBrk="1" hangingPunct="1">
              <a:lnSpc>
                <a:spcPct val="90000"/>
              </a:lnSpc>
              <a:buFontTx/>
              <a:buNone/>
            </a:pPr>
            <a:endParaRPr lang="en-US" sz="3500" dirty="0" smtClean="0"/>
          </a:p>
          <a:p>
            <a:pPr eaLnBrk="1" hangingPunct="1">
              <a:lnSpc>
                <a:spcPct val="90000"/>
              </a:lnSpc>
            </a:pPr>
            <a:r>
              <a:rPr lang="en-US" sz="3500" b="1" dirty="0" smtClean="0"/>
              <a:t>A test MAY be invalidated if one of the following circumstances occurs:</a:t>
            </a:r>
          </a:p>
          <a:p>
            <a:pPr lvl="1" eaLnBrk="1" hangingPunct="1">
              <a:lnSpc>
                <a:spcPct val="90000"/>
              </a:lnSpc>
              <a:buFont typeface="Tahoma" pitchFamily="34" charset="0"/>
              <a:buChar char="̶"/>
            </a:pPr>
            <a:r>
              <a:rPr lang="en-US" sz="3500" dirty="0" smtClean="0"/>
              <a:t>A student becomes ill and is unable to finish</a:t>
            </a:r>
          </a:p>
          <a:p>
            <a:pPr lvl="1" eaLnBrk="1" hangingPunct="1">
              <a:lnSpc>
                <a:spcPct val="90000"/>
              </a:lnSpc>
              <a:buFont typeface="Tahoma" pitchFamily="34" charset="0"/>
              <a:buChar char="̶"/>
            </a:pPr>
            <a:r>
              <a:rPr lang="en-US" sz="3500" dirty="0" smtClean="0"/>
              <a:t>A student is not allowed the correct amount of time</a:t>
            </a:r>
          </a:p>
          <a:p>
            <a:pPr lvl="1" eaLnBrk="1" hangingPunct="1">
              <a:lnSpc>
                <a:spcPct val="90000"/>
              </a:lnSpc>
              <a:buFont typeface="Tahoma" pitchFamily="34" charset="0"/>
              <a:buChar char="̶"/>
            </a:pPr>
            <a:r>
              <a:rPr lang="en-US" sz="3500" dirty="0" smtClean="0"/>
              <a:t>A student was not provided an allowable accommodation indicated on the student’s IEP, Section 504 plan, or ELL plan</a:t>
            </a:r>
          </a:p>
          <a:p>
            <a:pPr lvl="1" eaLnBrk="1" hangingPunct="1">
              <a:lnSpc>
                <a:spcPct val="90000"/>
              </a:lnSpc>
              <a:buFont typeface="Tahoma" pitchFamily="34" charset="0"/>
              <a:buChar char="̶"/>
            </a:pPr>
            <a:r>
              <a:rPr lang="en-US" sz="3500" dirty="0" smtClean="0"/>
              <a:t>A disruption occurs during testing (e.g., severe weather)</a:t>
            </a:r>
          </a:p>
          <a:p>
            <a:pPr lvl="1" eaLnBrk="1" hangingPunct="1">
              <a:lnSpc>
                <a:spcPct val="90000"/>
              </a:lnSpc>
              <a:buFont typeface="Tahoma" pitchFamily="34" charset="0"/>
              <a:buChar char="̶"/>
            </a:pPr>
            <a:r>
              <a:rPr lang="en-US" sz="3500" dirty="0" smtClean="0"/>
              <a:t>A student is disruptive during testing</a:t>
            </a:r>
          </a:p>
          <a:p>
            <a:pPr lvl="1" eaLnBrk="1" hangingPunct="1">
              <a:lnSpc>
                <a:spcPct val="90000"/>
              </a:lnSpc>
              <a:buFontTx/>
              <a:buNone/>
            </a:pPr>
            <a:endParaRPr lang="en-US" sz="2000" dirty="0" smtClean="0"/>
          </a:p>
          <a:p>
            <a:pPr eaLnBrk="1" hangingPunct="1">
              <a:lnSpc>
                <a:spcPct val="70000"/>
              </a:lnSpc>
            </a:pPr>
            <a:endParaRPr lang="en-US" sz="2400" dirty="0" smtClean="0"/>
          </a:p>
        </p:txBody>
      </p:sp>
      <p:sp>
        <p:nvSpPr>
          <p:cNvPr id="43012" name="Slide Number Placeholder 5"/>
          <p:cNvSpPr>
            <a:spLocks noGrp="1"/>
          </p:cNvSpPr>
          <p:nvPr>
            <p:ph type="sldNum" sz="quarter" idx="12"/>
          </p:nvPr>
        </p:nvSpPr>
        <p:spPr>
          <a:noFill/>
        </p:spPr>
        <p:txBody>
          <a:bodyPr/>
          <a:lstStyle/>
          <a:p>
            <a:fld id="{5E3212F4-9646-4C08-8064-FBD1DB5C85EB}" type="slidenum">
              <a:rPr lang="en-US" smtClean="0">
                <a:latin typeface="Arial" charset="0"/>
              </a:rPr>
              <a:pPr/>
              <a:t>65</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18, 20-21, 121-122</a:t>
            </a:r>
            <a:endParaRPr lang="en-US" b="1" dirty="0"/>
          </a:p>
        </p:txBody>
      </p:sp>
    </p:spTree>
    <p:extLst>
      <p:ext uri="{BB962C8B-B14F-4D97-AF65-F5344CB8AC3E}">
        <p14:creationId xmlns:p14="http://schemas.microsoft.com/office/powerpoint/2010/main" val="40046888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Marking Tests Complete</a:t>
            </a:r>
          </a:p>
        </p:txBody>
      </p:sp>
      <p:sp>
        <p:nvSpPr>
          <p:cNvPr id="38915" name="Rectangle 3"/>
          <p:cNvSpPr>
            <a:spLocks noGrp="1" noChangeArrowheads="1"/>
          </p:cNvSpPr>
          <p:nvPr>
            <p:ph idx="1"/>
          </p:nvPr>
        </p:nvSpPr>
        <p:spPr>
          <a:xfrm>
            <a:off x="381000" y="1905000"/>
            <a:ext cx="8229600" cy="4876800"/>
          </a:xfrm>
        </p:spPr>
        <p:txBody>
          <a:bodyPr/>
          <a:lstStyle/>
          <a:p>
            <a:pPr marL="0" indent="0">
              <a:spcBef>
                <a:spcPts val="1200"/>
              </a:spcBef>
              <a:buNone/>
            </a:pPr>
            <a:r>
              <a:rPr lang="en-US" sz="2400" dirty="0" smtClean="0"/>
              <a:t>Students should be in “Completed” status after they submit the test.  </a:t>
            </a:r>
          </a:p>
          <a:p>
            <a:pPr marL="0" indent="0">
              <a:spcBef>
                <a:spcPts val="1200"/>
              </a:spcBef>
              <a:buNone/>
            </a:pPr>
            <a:r>
              <a:rPr lang="en-US" sz="2400" dirty="0" smtClean="0"/>
              <a:t>Student tests should </a:t>
            </a:r>
            <a:r>
              <a:rPr lang="en-US" sz="2400" b="1" dirty="0" smtClean="0">
                <a:solidFill>
                  <a:srgbClr val="C00000"/>
                </a:solidFill>
              </a:rPr>
              <a:t>only</a:t>
            </a:r>
            <a:r>
              <a:rPr lang="en-US" sz="2400" dirty="0" smtClean="0"/>
              <a:t> be Marked Complete in one of the following circumstances</a:t>
            </a:r>
            <a:r>
              <a:rPr lang="en-US" sz="2400" b="1" dirty="0" smtClean="0"/>
              <a:t>:</a:t>
            </a:r>
          </a:p>
          <a:p>
            <a:pPr>
              <a:spcBef>
                <a:spcPts val="1200"/>
              </a:spcBef>
            </a:pPr>
            <a:r>
              <a:rPr lang="en-US" sz="2400" dirty="0" smtClean="0"/>
              <a:t>A student had to leave the test (e.g., cheating, illness) and will not finish the test. (After being marked complete, school personnel will invalidate the test.)</a:t>
            </a:r>
          </a:p>
          <a:p>
            <a:pPr>
              <a:spcBef>
                <a:spcPts val="1200"/>
              </a:spcBef>
            </a:pPr>
            <a:r>
              <a:rPr lang="en-US" sz="2400" dirty="0" smtClean="0"/>
              <a:t>A student finished the test but exited instead of submitting the test and the test should be scored.</a:t>
            </a:r>
          </a:p>
          <a:p>
            <a:pPr>
              <a:spcBef>
                <a:spcPts val="1200"/>
              </a:spcBef>
            </a:pPr>
            <a:r>
              <a:rPr lang="en-US" sz="2400" dirty="0" smtClean="0"/>
              <a:t>As otherwise directed by FDOE or Pearson after a technical difficulty or other extenuating circumstance.</a:t>
            </a:r>
          </a:p>
          <a:p>
            <a:pPr marL="0" indent="0">
              <a:spcBef>
                <a:spcPts val="1200"/>
              </a:spcBef>
              <a:buNone/>
            </a:pPr>
            <a:endParaRPr lang="en-US" sz="2400" dirty="0" smtClean="0"/>
          </a:p>
          <a:p>
            <a:pPr>
              <a:spcBef>
                <a:spcPts val="1200"/>
              </a:spcBef>
            </a:pPr>
            <a:endParaRPr lang="en-US" sz="1800" dirty="0" smtClean="0"/>
          </a:p>
        </p:txBody>
      </p:sp>
      <p:sp>
        <p:nvSpPr>
          <p:cNvPr id="38916" name="Slide Number Placeholder 5"/>
          <p:cNvSpPr>
            <a:spLocks noGrp="1"/>
          </p:cNvSpPr>
          <p:nvPr>
            <p:ph type="sldNum" sz="quarter" idx="12"/>
          </p:nvPr>
        </p:nvSpPr>
        <p:spPr>
          <a:xfrm>
            <a:off x="8077200" y="6245225"/>
            <a:ext cx="609600" cy="476250"/>
          </a:xfrm>
          <a:noFill/>
        </p:spPr>
        <p:txBody>
          <a:bodyPr/>
          <a:lstStyle/>
          <a:p>
            <a:fld id="{5643AC22-625A-4C89-A186-4E540E40A4A8}" type="slidenum">
              <a:rPr lang="en-US" smtClean="0"/>
              <a:pPr/>
              <a:t>66</a:t>
            </a:fld>
            <a:endParaRPr lang="en-US" dirty="0" smtClean="0"/>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120-121</a:t>
            </a:r>
            <a:endParaRPr lang="en-US" b="1" dirty="0"/>
          </a:p>
        </p:txBody>
      </p:sp>
    </p:spTree>
    <p:extLst>
      <p:ext uri="{BB962C8B-B14F-4D97-AF65-F5344CB8AC3E}">
        <p14:creationId xmlns:p14="http://schemas.microsoft.com/office/powerpoint/2010/main" val="26891567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z="1600" dirty="0" smtClean="0"/>
              <a:t/>
            </a:r>
            <a:br>
              <a:rPr lang="en-US" sz="1600" dirty="0" smtClean="0"/>
            </a:br>
            <a:r>
              <a:rPr lang="en-US" i="1" dirty="0" smtClean="0"/>
              <a:t/>
            </a:r>
            <a:br>
              <a:rPr lang="en-US" i="1" dirty="0" smtClean="0"/>
            </a:br>
            <a:endParaRPr lang="en-US" dirty="0" smtClean="0"/>
          </a:p>
        </p:txBody>
      </p:sp>
      <p:sp>
        <p:nvSpPr>
          <p:cNvPr id="83971" name="Content Placeholder 2"/>
          <p:cNvSpPr>
            <a:spLocks noGrp="1"/>
          </p:cNvSpPr>
          <p:nvPr>
            <p:ph idx="1"/>
          </p:nvPr>
        </p:nvSpPr>
        <p:spPr>
          <a:xfrm>
            <a:off x="228600" y="1828800"/>
            <a:ext cx="8382000" cy="4953000"/>
          </a:xfrm>
        </p:spPr>
        <p:txBody>
          <a:bodyPr/>
          <a:lstStyle/>
          <a:p>
            <a:r>
              <a:rPr lang="en-US" sz="2200" b="1" dirty="0"/>
              <a:t>CBT clean-up activities </a:t>
            </a:r>
            <a:r>
              <a:rPr lang="en-US" sz="2200" b="1" dirty="0" smtClean="0"/>
              <a:t>must </a:t>
            </a:r>
            <a:r>
              <a:rPr lang="en-US" sz="2200" b="1" dirty="0"/>
              <a:t>be completed by </a:t>
            </a:r>
            <a:r>
              <a:rPr lang="en-US" sz="2200" b="1" u="sng" dirty="0">
                <a:solidFill>
                  <a:srgbClr val="C00000"/>
                </a:solidFill>
              </a:rPr>
              <a:t>4:00 pm on September 27.</a:t>
            </a:r>
            <a:endParaRPr lang="en-US" sz="2200" u="sng" dirty="0">
              <a:solidFill>
                <a:srgbClr val="C00000"/>
              </a:solidFill>
            </a:endParaRPr>
          </a:p>
          <a:p>
            <a:r>
              <a:rPr lang="en-US" sz="2000" dirty="0" smtClean="0"/>
              <a:t>“Delete” </a:t>
            </a:r>
            <a:r>
              <a:rPr lang="en-US" sz="2000" u="sng" dirty="0" smtClean="0"/>
              <a:t>all</a:t>
            </a:r>
            <a:r>
              <a:rPr lang="en-US" sz="2000" dirty="0" smtClean="0"/>
              <a:t> not started sessions and “Stop” </a:t>
            </a:r>
            <a:r>
              <a:rPr lang="en-US" sz="2000" u="sng" dirty="0" smtClean="0"/>
              <a:t>all</a:t>
            </a:r>
            <a:r>
              <a:rPr lang="en-US" sz="2000" dirty="0" smtClean="0"/>
              <a:t> started sessions</a:t>
            </a:r>
          </a:p>
          <a:p>
            <a:r>
              <a:rPr lang="en-US" sz="2000" dirty="0" smtClean="0"/>
              <a:t>Please remember the following:</a:t>
            </a:r>
          </a:p>
          <a:p>
            <a:pPr lvl="1">
              <a:spcBef>
                <a:spcPts val="232"/>
              </a:spcBef>
            </a:pPr>
            <a:r>
              <a:rPr lang="en-US" sz="1800" dirty="0" smtClean="0"/>
              <a:t>Absent students should be removed from the test session (not marked complete).</a:t>
            </a:r>
          </a:p>
          <a:p>
            <a:pPr lvl="2">
              <a:spcBef>
                <a:spcPts val="232"/>
              </a:spcBef>
              <a:buFont typeface="Wingdings" pitchFamily="2" charset="2"/>
              <a:buChar char="§"/>
            </a:pPr>
            <a:r>
              <a:rPr lang="en-US" sz="1800" dirty="0" smtClean="0"/>
              <a:t>If absent students have already been marked complete, nothing else needs to be done.  </a:t>
            </a:r>
          </a:p>
          <a:p>
            <a:pPr lvl="1">
              <a:spcBef>
                <a:spcPts val="232"/>
              </a:spcBef>
            </a:pPr>
            <a:r>
              <a:rPr lang="en-US" sz="1800" dirty="0" smtClean="0"/>
              <a:t>Students in “Ready” status must be removed from the session before it can be stopped. </a:t>
            </a:r>
          </a:p>
          <a:p>
            <a:pPr lvl="1">
              <a:spcBef>
                <a:spcPts val="232"/>
              </a:spcBef>
            </a:pPr>
            <a:r>
              <a:rPr lang="en-US" sz="1800" dirty="0" smtClean="0"/>
              <a:t>If students are in “Active,” “Exited,” or “Resumed” status, they will need to be marked complete.</a:t>
            </a:r>
            <a:r>
              <a:rPr lang="en-US" sz="2000" dirty="0" smtClean="0"/>
              <a:t> </a:t>
            </a:r>
          </a:p>
          <a:p>
            <a:r>
              <a:rPr lang="en-US" sz="2000" dirty="0" smtClean="0"/>
              <a:t>Invalidate tests, if applicable. </a:t>
            </a:r>
          </a:p>
          <a:p>
            <a:r>
              <a:rPr lang="en-US" sz="2000" dirty="0" smtClean="0"/>
              <a:t>Record accommodations for ESE and ELL students, if applicable.</a:t>
            </a:r>
          </a:p>
          <a:p>
            <a:r>
              <a:rPr lang="en-US" sz="2000" dirty="0"/>
              <a:t>Ensure that school technology coordinators </a:t>
            </a:r>
            <a:r>
              <a:rPr lang="en-US" sz="2000" b="1" dirty="0"/>
              <a:t>purged </a:t>
            </a:r>
            <a:r>
              <a:rPr lang="en-US" sz="2000" dirty="0"/>
              <a:t>test content from the Proctor Caching computer(s). </a:t>
            </a:r>
          </a:p>
          <a:p>
            <a:endParaRPr lang="en-US" sz="2000" dirty="0" smtClean="0"/>
          </a:p>
        </p:txBody>
      </p:sp>
      <p:sp>
        <p:nvSpPr>
          <p:cNvPr id="83972" name="Slide Number Placeholder 3"/>
          <p:cNvSpPr>
            <a:spLocks noGrp="1"/>
          </p:cNvSpPr>
          <p:nvPr>
            <p:ph type="sldNum" sz="quarter" idx="12"/>
          </p:nvPr>
        </p:nvSpPr>
        <p:spPr>
          <a:noFill/>
        </p:spPr>
        <p:txBody>
          <a:bodyPr/>
          <a:lstStyle/>
          <a:p>
            <a:fld id="{44F46350-8D1F-47A3-8C2A-9229B88A62EB}" type="slidenum">
              <a:rPr lang="en-US" smtClean="0"/>
              <a:pPr/>
              <a:t>67</a:t>
            </a:fld>
            <a:endParaRPr lang="en-US" dirty="0" smtClean="0"/>
          </a:p>
        </p:txBody>
      </p:sp>
      <p:sp>
        <p:nvSpPr>
          <p:cNvPr id="2" name="Rectangle 1"/>
          <p:cNvSpPr/>
          <p:nvPr/>
        </p:nvSpPr>
        <p:spPr>
          <a:xfrm>
            <a:off x="228600" y="457200"/>
            <a:ext cx="8458200" cy="707886"/>
          </a:xfrm>
          <a:prstGeom prst="rect">
            <a:avLst/>
          </a:prstGeom>
        </p:spPr>
        <p:txBody>
          <a:bodyPr wrap="square">
            <a:spAutoFit/>
          </a:bodyPr>
          <a:lstStyle/>
          <a:p>
            <a:r>
              <a:rPr lang="en-US" sz="4000" dirty="0" smtClean="0">
                <a:latin typeface="+mj-lt"/>
              </a:rPr>
              <a:t>CBT Clean-up Activities</a:t>
            </a:r>
            <a:endParaRPr lang="en-US" sz="4000" dirty="0">
              <a:latin typeface="+mj-lt"/>
            </a:endParaRPr>
          </a:p>
        </p:txBody>
      </p:sp>
      <p:sp>
        <p:nvSpPr>
          <p:cNvPr id="6" name="TextBox 5"/>
          <p:cNvSpPr txBox="1"/>
          <p:nvPr/>
        </p:nvSpPr>
        <p:spPr>
          <a:xfrm>
            <a:off x="3124200" y="6488668"/>
            <a:ext cx="3962400" cy="369332"/>
          </a:xfrm>
          <a:prstGeom prst="rect">
            <a:avLst/>
          </a:prstGeom>
          <a:noFill/>
        </p:spPr>
        <p:txBody>
          <a:bodyPr wrap="square" rtlCol="0">
            <a:spAutoFit/>
          </a:bodyPr>
          <a:lstStyle/>
          <a:p>
            <a:r>
              <a:rPr lang="en-US" b="1" dirty="0" smtClean="0"/>
              <a:t>EOC Manual 120-123</a:t>
            </a:r>
            <a:endParaRPr lang="en-US" b="1" dirty="0"/>
          </a:p>
        </p:txBody>
      </p:sp>
    </p:spTree>
    <p:extLst>
      <p:ext uri="{BB962C8B-B14F-4D97-AF65-F5344CB8AC3E}">
        <p14:creationId xmlns:p14="http://schemas.microsoft.com/office/powerpoint/2010/main" val="13058853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smtClean="0"/>
              <a:t>Organizing CBT Materials</a:t>
            </a:r>
          </a:p>
        </p:txBody>
      </p:sp>
      <p:sp>
        <p:nvSpPr>
          <p:cNvPr id="89091" name="Content Placeholder 2"/>
          <p:cNvSpPr>
            <a:spLocks noGrp="1"/>
          </p:cNvSpPr>
          <p:nvPr>
            <p:ph idx="1"/>
          </p:nvPr>
        </p:nvSpPr>
        <p:spPr>
          <a:xfrm>
            <a:off x="228600" y="1828800"/>
            <a:ext cx="8610600" cy="5029200"/>
          </a:xfrm>
        </p:spPr>
        <p:txBody>
          <a:bodyPr/>
          <a:lstStyle/>
          <a:p>
            <a:pPr>
              <a:lnSpc>
                <a:spcPct val="75000"/>
              </a:lnSpc>
              <a:spcBef>
                <a:spcPts val="0"/>
              </a:spcBef>
              <a:buFont typeface="Arial" pitchFamily="34" charset="0"/>
              <a:buChar char="•"/>
            </a:pPr>
            <a:r>
              <a:rPr lang="en-US" sz="2000" dirty="0" smtClean="0"/>
              <a:t>Verify that all distributed secure materials have been returned. Complete the </a:t>
            </a:r>
            <a:r>
              <a:rPr lang="en-US" sz="2000" i="1" dirty="0" smtClean="0"/>
              <a:t>Test Materials Chain of Custody Form</a:t>
            </a:r>
            <a:r>
              <a:rPr lang="en-US" sz="2000" dirty="0" smtClean="0"/>
              <a:t>. Report any missing materials to Student Assessment &amp; Educational Testing and conduct the necessary investigation.</a:t>
            </a:r>
          </a:p>
          <a:p>
            <a:pPr>
              <a:lnSpc>
                <a:spcPct val="75000"/>
              </a:lnSpc>
              <a:spcBef>
                <a:spcPts val="0"/>
              </a:spcBef>
              <a:buFont typeface="Arial" pitchFamily="34" charset="0"/>
              <a:buChar char="•"/>
            </a:pPr>
            <a:r>
              <a:rPr lang="en-US" sz="2000" dirty="0" smtClean="0"/>
              <a:t>Organize materials and return them as instructed in the “Friendly Reminder” (Training Packet).</a:t>
            </a:r>
          </a:p>
          <a:p>
            <a:pPr lvl="1">
              <a:lnSpc>
                <a:spcPct val="75000"/>
              </a:lnSpc>
              <a:spcBef>
                <a:spcPts val="0"/>
              </a:spcBef>
              <a:buFont typeface="Tahoma" pitchFamily="34" charset="0"/>
              <a:buChar char="−"/>
            </a:pPr>
            <a:r>
              <a:rPr lang="en-US" sz="2000" dirty="0" smtClean="0"/>
              <a:t>Copy the seating charts, required administration information, Session Rosters, Chain of Custody forms, and Security Logs, file the copies, and return the originals in the District Assessment Coordinator ONLY boxes.</a:t>
            </a:r>
          </a:p>
          <a:p>
            <a:pPr lvl="1">
              <a:lnSpc>
                <a:spcPct val="75000"/>
              </a:lnSpc>
              <a:spcBef>
                <a:spcPts val="0"/>
              </a:spcBef>
              <a:buFont typeface="Tahoma" pitchFamily="34" charset="0"/>
              <a:buChar char="−"/>
            </a:pPr>
            <a:r>
              <a:rPr lang="en-US" sz="2000" dirty="0" smtClean="0"/>
              <a:t>Return used and unused work folders and CBT Worksheets in the District Assessment Coordinator ONLY Box.</a:t>
            </a:r>
          </a:p>
          <a:p>
            <a:pPr lvl="1">
              <a:lnSpc>
                <a:spcPct val="75000"/>
              </a:lnSpc>
              <a:spcBef>
                <a:spcPts val="0"/>
              </a:spcBef>
              <a:buFont typeface="Tahoma" pitchFamily="34" charset="0"/>
              <a:buChar char="−"/>
            </a:pPr>
            <a:r>
              <a:rPr lang="en-US" sz="2000" dirty="0" smtClean="0"/>
              <a:t>Securely return used reference sheets and used periodic tables </a:t>
            </a:r>
            <a:r>
              <a:rPr lang="en-US" sz="2000" dirty="0"/>
              <a:t>in the District Assessment Coordinator ONLY Box. </a:t>
            </a:r>
            <a:endParaRPr lang="en-US" sz="2000" dirty="0" smtClean="0"/>
          </a:p>
          <a:p>
            <a:pPr lvl="1">
              <a:lnSpc>
                <a:spcPct val="75000"/>
              </a:lnSpc>
              <a:spcBef>
                <a:spcPts val="0"/>
              </a:spcBef>
              <a:buFont typeface="Tahoma" pitchFamily="34" charset="0"/>
              <a:buChar char="−"/>
            </a:pPr>
            <a:r>
              <a:rPr lang="en-US" sz="2000" dirty="0" smtClean="0"/>
              <a:t>Inventory and securely store handheld calculators.</a:t>
            </a:r>
          </a:p>
          <a:p>
            <a:pPr lvl="1">
              <a:lnSpc>
                <a:spcPct val="75000"/>
              </a:lnSpc>
              <a:spcBef>
                <a:spcPts val="0"/>
              </a:spcBef>
              <a:buFont typeface="Tahoma" pitchFamily="34" charset="0"/>
              <a:buChar char="−"/>
            </a:pPr>
            <a:r>
              <a:rPr lang="en-US" sz="2000" dirty="0" smtClean="0"/>
              <a:t>Keep test administration manuals until test results are report, then recycle them.</a:t>
            </a:r>
          </a:p>
          <a:p>
            <a:pPr lvl="1">
              <a:lnSpc>
                <a:spcPct val="75000"/>
              </a:lnSpc>
              <a:spcBef>
                <a:spcPts val="0"/>
              </a:spcBef>
              <a:buFont typeface="Tahoma" pitchFamily="34" charset="0"/>
              <a:buChar char="−"/>
            </a:pPr>
            <a:r>
              <a:rPr lang="en-US" sz="2000" dirty="0" smtClean="0"/>
              <a:t>Keep Student Authorization Tickets</a:t>
            </a:r>
            <a:r>
              <a:rPr lang="en-US" sz="2000" dirty="0"/>
              <a:t>, </a:t>
            </a:r>
            <a:r>
              <a:rPr lang="en-US" sz="2000" dirty="0" smtClean="0"/>
              <a:t>signed copies of the </a:t>
            </a:r>
            <a:r>
              <a:rPr lang="en-US" sz="2000" i="1" dirty="0" smtClean="0"/>
              <a:t>Florida </a:t>
            </a:r>
            <a:r>
              <a:rPr lang="en-US" sz="2000" i="1" dirty="0"/>
              <a:t>EOC Test Administration and Security Agreement</a:t>
            </a:r>
            <a:r>
              <a:rPr lang="en-US" sz="2000" dirty="0"/>
              <a:t>  and Test</a:t>
            </a:r>
            <a:r>
              <a:rPr lang="en-US" sz="2000" i="1" dirty="0"/>
              <a:t> Administrator Prohibited Activities </a:t>
            </a:r>
            <a:r>
              <a:rPr lang="en-US" sz="2000" i="1" dirty="0" smtClean="0"/>
              <a:t>Agreement</a:t>
            </a:r>
            <a:r>
              <a:rPr lang="en-US" sz="2000" dirty="0"/>
              <a:t> </a:t>
            </a:r>
            <a:r>
              <a:rPr lang="en-US" sz="2000" dirty="0" smtClean="0"/>
              <a:t> Forms for one calendar school year, and then destroy them.</a:t>
            </a:r>
          </a:p>
        </p:txBody>
      </p:sp>
      <p:sp>
        <p:nvSpPr>
          <p:cNvPr id="89092" name="Slide Number Placeholder 3"/>
          <p:cNvSpPr>
            <a:spLocks noGrp="1"/>
          </p:cNvSpPr>
          <p:nvPr>
            <p:ph type="sldNum" sz="quarter" idx="12"/>
          </p:nvPr>
        </p:nvSpPr>
        <p:spPr>
          <a:xfrm>
            <a:off x="6781800" y="6457950"/>
            <a:ext cx="2133600" cy="476250"/>
          </a:xfrm>
          <a:noFill/>
        </p:spPr>
        <p:txBody>
          <a:bodyPr/>
          <a:lstStyle/>
          <a:p>
            <a:fld id="{ECDAB3F9-86A0-4135-9982-36B272F1E97E}" type="slidenum">
              <a:rPr lang="en-US" smtClean="0">
                <a:latin typeface="Arial" charset="0"/>
              </a:rPr>
              <a:pPr/>
              <a:t>68</a:t>
            </a:fld>
            <a:endParaRPr lang="en-US" dirty="0" smtClean="0">
              <a:latin typeface="Arial" charset="0"/>
            </a:endParaRPr>
          </a:p>
        </p:txBody>
      </p:sp>
      <p:sp>
        <p:nvSpPr>
          <p:cNvPr id="5" name="TextBox 4"/>
          <p:cNvSpPr txBox="1"/>
          <p:nvPr/>
        </p:nvSpPr>
        <p:spPr>
          <a:xfrm>
            <a:off x="304800" y="6553200"/>
            <a:ext cx="7848600" cy="369332"/>
          </a:xfrm>
          <a:prstGeom prst="rect">
            <a:avLst/>
          </a:prstGeom>
          <a:noFill/>
        </p:spPr>
        <p:txBody>
          <a:bodyPr wrap="square" rtlCol="0">
            <a:spAutoFit/>
          </a:bodyPr>
          <a:lstStyle/>
          <a:p>
            <a:r>
              <a:rPr lang="en-US" b="1" dirty="0" smtClean="0"/>
              <a:t>EOC Manual 18, 124 and Training Packet (see </a:t>
            </a:r>
            <a:r>
              <a:rPr lang="en-US" b="1" i="1" dirty="0" smtClean="0"/>
              <a:t>Friendly Reminder</a:t>
            </a:r>
            <a:r>
              <a:rPr lang="en-US" b="1" dirty="0" smtClean="0"/>
              <a:t>)</a:t>
            </a:r>
            <a:endParaRPr lang="en-US" b="1" dirty="0"/>
          </a:p>
        </p:txBody>
      </p:sp>
    </p:spTree>
    <p:extLst>
      <p:ext uri="{BB962C8B-B14F-4D97-AF65-F5344CB8AC3E}">
        <p14:creationId xmlns:p14="http://schemas.microsoft.com/office/powerpoint/2010/main" val="29815623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3400" y="1981200"/>
            <a:ext cx="8077200" cy="4648200"/>
          </a:xfrm>
        </p:spPr>
        <p:txBody>
          <a:bodyPr/>
          <a:lstStyle/>
          <a:p>
            <a:pPr algn="l">
              <a:defRPr/>
            </a:pPr>
            <a:r>
              <a:rPr lang="en-US" sz="2400" dirty="0" smtClean="0"/>
              <a:t>The following slides relate to the administration of paper-based tests (regular print, large print, or braille), which are available for eligible students who have such accommodations identified in their IEPs or Section 504 plans.  Paper-based large print is available as a unique accommodation for eligible students.</a:t>
            </a:r>
          </a:p>
          <a:p>
            <a:pPr algn="l">
              <a:defRPr/>
            </a:pPr>
            <a:endParaRPr lang="en-US" sz="1100" dirty="0" smtClean="0"/>
          </a:p>
          <a:p>
            <a:pPr algn="l">
              <a:defRPr/>
            </a:pPr>
            <a:r>
              <a:rPr lang="en-US" sz="2400" dirty="0" smtClean="0"/>
              <a:t>The upper-left corner of the following slides show an image of a pencil and a paper-based test (see below) to indicate that this information pertains to paper-based tests only</a:t>
            </a:r>
            <a:r>
              <a:rPr lang="en-US" sz="2800" dirty="0" smtClean="0"/>
              <a:t>.  </a:t>
            </a:r>
          </a:p>
          <a:p>
            <a:endParaRPr lang="en-US" dirty="0"/>
          </a:p>
        </p:txBody>
      </p:sp>
      <p:sp>
        <p:nvSpPr>
          <p:cNvPr id="4" name="Slide Number Placeholder 3"/>
          <p:cNvSpPr>
            <a:spLocks noGrp="1"/>
          </p:cNvSpPr>
          <p:nvPr>
            <p:ph type="sldNum" sz="quarter" idx="12"/>
          </p:nvPr>
        </p:nvSpPr>
        <p:spPr/>
        <p:txBody>
          <a:bodyPr/>
          <a:lstStyle/>
          <a:p>
            <a:pPr>
              <a:defRPr/>
            </a:pPr>
            <a:fld id="{DF89E2B7-EAF7-4134-89E4-19301ED444E6}" type="slidenum">
              <a:rPr lang="en-US" smtClean="0">
                <a:latin typeface="+mn-lt"/>
              </a:rPr>
              <a:pPr>
                <a:defRPr/>
              </a:pPr>
              <a:t>69</a:t>
            </a:fld>
            <a:endParaRPr lang="en-US" dirty="0">
              <a:latin typeface="+mn-lt"/>
            </a:endParaRPr>
          </a:p>
        </p:txBody>
      </p:sp>
      <p:pic>
        <p:nvPicPr>
          <p:cNvPr id="106500"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3886200" y="5410200"/>
            <a:ext cx="1173009" cy="1125538"/>
          </a:xfrm>
          <a:prstGeom prst="rect">
            <a:avLst/>
          </a:prstGeom>
          <a:noFill/>
          <a:ln w="9525">
            <a:solidFill>
              <a:schemeClr val="tx1"/>
            </a:solidFill>
            <a:miter lim="800000"/>
            <a:headEnd/>
            <a:tailEnd/>
          </a:ln>
        </p:spPr>
      </p:pic>
      <p:sp>
        <p:nvSpPr>
          <p:cNvPr id="8" name="Title 1"/>
          <p:cNvSpPr txBox="1">
            <a:spLocks/>
          </p:cNvSpPr>
          <p:nvPr/>
        </p:nvSpPr>
        <p:spPr bwMode="auto">
          <a:xfrm>
            <a:off x="1371600" y="511175"/>
            <a:ext cx="6477000" cy="784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80000"/>
              </a:lnSpc>
              <a:spcBef>
                <a:spcPct val="0"/>
              </a:spcBef>
              <a:spcAft>
                <a:spcPct val="0"/>
              </a:spcAft>
              <a:buClrTx/>
              <a:buSzTx/>
              <a:buFontTx/>
              <a:buNone/>
              <a:tabLst/>
              <a:defRPr/>
            </a:pPr>
            <a:r>
              <a:rPr kumimoji="0" lang="en-US" sz="4000" i="0" u="none" strike="noStrike" kern="0" cap="none" spc="0" normalizeH="0" baseline="0" noProof="0" dirty="0" smtClean="0">
                <a:ln>
                  <a:noFill/>
                </a:ln>
                <a:solidFill>
                  <a:schemeClr val="tx2"/>
                </a:solidFill>
                <a:effectLst/>
                <a:uLnTx/>
                <a:uFillTx/>
                <a:latin typeface="+mj-lt"/>
                <a:ea typeface="+mj-ea"/>
                <a:cs typeface="+mj-cs"/>
              </a:rPr>
              <a:t>Paper-Based Tests (PBT)</a:t>
            </a:r>
          </a:p>
        </p:txBody>
      </p:sp>
      <p:pic>
        <p:nvPicPr>
          <p:cNvPr id="7"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1" y="0"/>
            <a:ext cx="1371599" cy="1316092"/>
          </a:xfrm>
          <a:prstGeom prst="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228600" y="304800"/>
            <a:ext cx="6829425" cy="1257300"/>
          </a:xfrm>
        </p:spPr>
        <p:txBody>
          <a:bodyPr/>
          <a:lstStyle/>
          <a:p>
            <a:pPr eaLnBrk="1" hangingPunct="1"/>
            <a:r>
              <a:rPr lang="en-US" dirty="0" smtClean="0"/>
              <a:t>Glossary of Terms</a:t>
            </a:r>
          </a:p>
        </p:txBody>
      </p:sp>
      <p:sp>
        <p:nvSpPr>
          <p:cNvPr id="11267" name="Rectangle 3"/>
          <p:cNvSpPr>
            <a:spLocks noGrp="1" noChangeArrowheads="1"/>
          </p:cNvSpPr>
          <p:nvPr>
            <p:ph idx="1"/>
          </p:nvPr>
        </p:nvSpPr>
        <p:spPr>
          <a:xfrm>
            <a:off x="381000" y="1905000"/>
            <a:ext cx="8558213" cy="4648200"/>
          </a:xfrm>
        </p:spPr>
        <p:txBody>
          <a:bodyPr/>
          <a:lstStyle/>
          <a:p>
            <a:pPr eaLnBrk="1" hangingPunct="1">
              <a:buFontTx/>
              <a:buNone/>
            </a:pPr>
            <a:r>
              <a:rPr lang="en-US" sz="2800" b="1" dirty="0" smtClean="0"/>
              <a:t>Proctor Caching</a:t>
            </a:r>
          </a:p>
          <a:p>
            <a:pPr eaLnBrk="1" hangingPunct="1"/>
            <a:r>
              <a:rPr lang="en-US" sz="2000" dirty="0" smtClean="0"/>
              <a:t>A process of locally loading or “caching” test content on a computer at the school level.</a:t>
            </a:r>
          </a:p>
          <a:p>
            <a:pPr eaLnBrk="1" hangingPunct="1"/>
            <a:r>
              <a:rPr lang="en-US" sz="2000" dirty="0" smtClean="0">
                <a:cs typeface="Tahoma" pitchFamily="34" charset="0"/>
              </a:rPr>
              <a:t>Does not require a separate caching server and can run on any workstation on the network that meets minimum requirements.</a:t>
            </a:r>
          </a:p>
          <a:p>
            <a:pPr eaLnBrk="1" hangingPunct="1"/>
            <a:r>
              <a:rPr lang="en-US" sz="2000" dirty="0" smtClean="0">
                <a:cs typeface="Tahoma" pitchFamily="34" charset="0"/>
              </a:rPr>
              <a:t>Software is provided by Pearson.</a:t>
            </a:r>
          </a:p>
          <a:p>
            <a:pPr eaLnBrk="1" hangingPunct="1"/>
            <a:r>
              <a:rPr lang="en-US" sz="2000" dirty="0" smtClean="0">
                <a:cs typeface="Tahoma" pitchFamily="34" charset="0"/>
              </a:rPr>
              <a:t>Reduces test delays due to network congestion.</a:t>
            </a:r>
          </a:p>
          <a:p>
            <a:pPr eaLnBrk="1" hangingPunct="1"/>
            <a:r>
              <a:rPr lang="en-US" sz="2000" dirty="0" smtClean="0">
                <a:cs typeface="Tahoma" pitchFamily="34" charset="0"/>
              </a:rPr>
              <a:t>Provides students with a more seamless testing experience.</a:t>
            </a:r>
          </a:p>
          <a:p>
            <a:pPr eaLnBrk="1" hangingPunct="1"/>
            <a:r>
              <a:rPr lang="en-US" sz="2000" b="1" dirty="0" smtClean="0">
                <a:cs typeface="Tahoma" pitchFamily="34" charset="0"/>
              </a:rPr>
              <a:t>Required</a:t>
            </a:r>
            <a:r>
              <a:rPr lang="en-US" sz="2000" dirty="0" smtClean="0">
                <a:cs typeface="Tahoma" pitchFamily="34" charset="0"/>
              </a:rPr>
              <a:t> </a:t>
            </a:r>
            <a:r>
              <a:rPr lang="en-US" sz="2000" b="1" dirty="0" smtClean="0">
                <a:cs typeface="Tahoma" pitchFamily="34" charset="0"/>
              </a:rPr>
              <a:t>for all FCAT 2.0/EOC computer-based testing in Florida</a:t>
            </a:r>
            <a:r>
              <a:rPr lang="en-US" sz="2000" dirty="0" smtClean="0">
                <a:cs typeface="Tahoma" pitchFamily="34" charset="0"/>
              </a:rPr>
              <a:t>.</a:t>
            </a:r>
          </a:p>
        </p:txBody>
      </p:sp>
      <p:sp>
        <p:nvSpPr>
          <p:cNvPr id="11268" name="Slide Number Placeholder 7"/>
          <p:cNvSpPr>
            <a:spLocks noGrp="1"/>
          </p:cNvSpPr>
          <p:nvPr>
            <p:ph type="sldNum" sz="quarter" idx="12"/>
          </p:nvPr>
        </p:nvSpPr>
        <p:spPr>
          <a:noFill/>
        </p:spPr>
        <p:txBody>
          <a:bodyPr/>
          <a:lstStyle/>
          <a:p>
            <a:fld id="{DB0F34E8-C48E-471A-912B-7A310D9AC529}" type="slidenum">
              <a:rPr lang="en-US" smtClean="0">
                <a:latin typeface="Arial" charset="0"/>
              </a:rPr>
              <a:pPr/>
              <a:t>7</a:t>
            </a:fld>
            <a:endParaRPr lang="en-US" dirty="0" smtClean="0">
              <a:latin typeface="Arial" charset="0"/>
            </a:endParaRPr>
          </a:p>
        </p:txBody>
      </p:sp>
      <p:pic>
        <p:nvPicPr>
          <p:cNvPr id="11269" name="Picture 7"/>
          <p:cNvPicPr>
            <a:picLocks noChangeAspect="1" noChangeArrowheads="1"/>
          </p:cNvPicPr>
          <p:nvPr/>
        </p:nvPicPr>
        <p:blipFill>
          <a:blip r:embed="rId3" cstate="print"/>
          <a:srcRect/>
          <a:stretch>
            <a:fillRect/>
          </a:stretch>
        </p:blipFill>
        <p:spPr bwMode="auto">
          <a:xfrm>
            <a:off x="2286000" y="4800600"/>
            <a:ext cx="4767263" cy="1949450"/>
          </a:xfrm>
          <a:prstGeom prst="rect">
            <a:avLst/>
          </a:prstGeom>
          <a:noFill/>
          <a:ln w="9525">
            <a:solidFill>
              <a:srgbClr val="000000"/>
            </a:solidFill>
            <a:miter lim="800000"/>
            <a:headEnd/>
            <a:tailEnd/>
          </a:ln>
        </p:spPr>
      </p:pic>
      <p:sp>
        <p:nvSpPr>
          <p:cNvPr id="6" name="TextBox 5"/>
          <p:cNvSpPr txBox="1"/>
          <p:nvPr/>
        </p:nvSpPr>
        <p:spPr>
          <a:xfrm>
            <a:off x="4419600" y="6550223"/>
            <a:ext cx="4724400" cy="307777"/>
          </a:xfrm>
          <a:prstGeom prst="rect">
            <a:avLst/>
          </a:prstGeom>
          <a:noFill/>
        </p:spPr>
        <p:txBody>
          <a:bodyPr wrap="square" rtlCol="0">
            <a:spAutoFit/>
          </a:bodyPr>
          <a:lstStyle/>
          <a:p>
            <a:r>
              <a:rPr lang="en-US" sz="1400" b="1" dirty="0" smtClean="0"/>
              <a:t>EOC Manual 2, 98 and </a:t>
            </a:r>
            <a:r>
              <a:rPr lang="en-US" sz="1400" b="1" i="1" dirty="0" smtClean="0"/>
              <a:t>TCG</a:t>
            </a:r>
            <a:endParaRPr lang="en-US" sz="1400" b="1"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71600" y="228600"/>
            <a:ext cx="7315200" cy="1295400"/>
          </a:xfrm>
        </p:spPr>
        <p:txBody>
          <a:bodyPr/>
          <a:lstStyle/>
          <a:p>
            <a:pPr eaLnBrk="1" hangingPunct="1"/>
            <a:r>
              <a:rPr lang="en-US" dirty="0" smtClean="0"/>
              <a:t>Paper-Based Tests</a:t>
            </a:r>
          </a:p>
        </p:txBody>
      </p:sp>
      <p:sp>
        <p:nvSpPr>
          <p:cNvPr id="108547" name="Rectangle 3"/>
          <p:cNvSpPr>
            <a:spLocks noGrp="1" noChangeArrowheads="1"/>
          </p:cNvSpPr>
          <p:nvPr>
            <p:ph idx="1"/>
          </p:nvPr>
        </p:nvSpPr>
        <p:spPr>
          <a:xfrm>
            <a:off x="304800" y="1905000"/>
            <a:ext cx="8686800" cy="4800600"/>
          </a:xfrm>
        </p:spPr>
        <p:txBody>
          <a:bodyPr/>
          <a:lstStyle/>
          <a:p>
            <a:pPr eaLnBrk="1" hangingPunct="1">
              <a:spcAft>
                <a:spcPts val="600"/>
              </a:spcAft>
              <a:buNone/>
            </a:pPr>
            <a:r>
              <a:rPr lang="en-US" sz="2800" b="1" dirty="0" smtClean="0"/>
              <a:t>Materials Needed for Testing</a:t>
            </a:r>
          </a:p>
          <a:p>
            <a:pPr eaLnBrk="1" hangingPunct="1">
              <a:spcBef>
                <a:spcPts val="1200"/>
              </a:spcBef>
              <a:spcAft>
                <a:spcPts val="600"/>
              </a:spcAft>
            </a:pPr>
            <a:r>
              <a:rPr lang="en-US" sz="2400" dirty="0" smtClean="0"/>
              <a:t>Test Documents</a:t>
            </a:r>
          </a:p>
          <a:p>
            <a:pPr lvl="1" eaLnBrk="1" hangingPunct="1">
              <a:spcBef>
                <a:spcPts val="600"/>
              </a:spcBef>
              <a:buFont typeface="Tahoma" pitchFamily="34" charset="0"/>
              <a:buChar char="̶"/>
            </a:pPr>
            <a:r>
              <a:rPr lang="en-US" sz="2000" dirty="0" smtClean="0">
                <a:cs typeface="Tahoma" pitchFamily="34" charset="0"/>
              </a:rPr>
              <a:t>Algebra 1 EOC Test and Answer Books</a:t>
            </a:r>
          </a:p>
          <a:p>
            <a:pPr lvl="1" eaLnBrk="1" hangingPunct="1">
              <a:spcBef>
                <a:spcPts val="600"/>
              </a:spcBef>
              <a:buFont typeface="Tahoma" pitchFamily="34" charset="0"/>
              <a:buChar char="̶"/>
            </a:pPr>
            <a:r>
              <a:rPr lang="en-US" sz="2000" dirty="0" smtClean="0">
                <a:cs typeface="Tahoma" pitchFamily="34" charset="0"/>
              </a:rPr>
              <a:t>Biology 1 EOC Test and Answer Books</a:t>
            </a:r>
          </a:p>
          <a:p>
            <a:pPr lvl="1" eaLnBrk="1" hangingPunct="1">
              <a:spcBef>
                <a:spcPts val="600"/>
              </a:spcBef>
              <a:buFont typeface="Tahoma" pitchFamily="34" charset="0"/>
              <a:buChar char="̶"/>
            </a:pPr>
            <a:r>
              <a:rPr lang="en-US" sz="2000" dirty="0" smtClean="0">
                <a:cs typeface="Tahoma" pitchFamily="34" charset="0"/>
              </a:rPr>
              <a:t>Geometry EOC Test and Answer Books</a:t>
            </a:r>
          </a:p>
          <a:p>
            <a:pPr lvl="1" eaLnBrk="1" hangingPunct="1">
              <a:spcBef>
                <a:spcPts val="600"/>
              </a:spcBef>
              <a:buFont typeface="Tahoma" pitchFamily="34" charset="0"/>
              <a:buChar char="̶"/>
            </a:pPr>
            <a:r>
              <a:rPr lang="en-US" sz="2000" dirty="0" smtClean="0">
                <a:cs typeface="Tahoma" pitchFamily="34" charset="0"/>
              </a:rPr>
              <a:t>U.S. History EOC Test and Answer Books</a:t>
            </a:r>
            <a:endParaRPr lang="en-US" sz="2000" i="1" dirty="0" smtClean="0">
              <a:cs typeface="Tahoma" pitchFamily="34" charset="0"/>
            </a:endParaRPr>
          </a:p>
          <a:p>
            <a:pPr eaLnBrk="1" hangingPunct="1">
              <a:spcBef>
                <a:spcPts val="1200"/>
              </a:spcBef>
            </a:pPr>
            <a:r>
              <a:rPr lang="en-US" sz="2400" dirty="0" smtClean="0">
                <a:cs typeface="Tahoma" pitchFamily="34" charset="0"/>
              </a:rPr>
              <a:t>Reference Sheets and Periodic Tables</a:t>
            </a:r>
          </a:p>
          <a:p>
            <a:pPr eaLnBrk="1" hangingPunct="1">
              <a:spcBef>
                <a:spcPts val="1200"/>
              </a:spcBef>
            </a:pPr>
            <a:r>
              <a:rPr lang="en-US" sz="2400" dirty="0" smtClean="0">
                <a:cs typeface="Tahoma" pitchFamily="34" charset="0"/>
              </a:rPr>
              <a:t>Calculators (approved four-function and scientific)</a:t>
            </a:r>
            <a:endParaRPr lang="en-US" sz="2400" dirty="0" smtClean="0"/>
          </a:p>
        </p:txBody>
      </p:sp>
      <p:sp>
        <p:nvSpPr>
          <p:cNvPr id="7" name="Slide Number Placeholder 6"/>
          <p:cNvSpPr>
            <a:spLocks noGrp="1"/>
          </p:cNvSpPr>
          <p:nvPr>
            <p:ph type="sldNum" sz="quarter" idx="12"/>
          </p:nvPr>
        </p:nvSpPr>
        <p:spPr/>
        <p:txBody>
          <a:bodyPr/>
          <a:lstStyle/>
          <a:p>
            <a:pPr>
              <a:defRPr/>
            </a:pPr>
            <a:fld id="{1B28737A-929B-416D-8DA6-8B35C4F76A9E}" type="slidenum">
              <a:rPr lang="en-US"/>
              <a:pPr>
                <a:defRPr/>
              </a:pPr>
              <a:t>70</a:t>
            </a:fld>
            <a:endParaRPr lang="en-US" dirty="0"/>
          </a:p>
        </p:txBody>
      </p:sp>
      <p:pic>
        <p:nvPicPr>
          <p:cNvPr id="108549"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1" y="0"/>
            <a:ext cx="1371599" cy="1316092"/>
          </a:xfrm>
          <a:prstGeom prst="rect">
            <a:avLst/>
          </a:prstGeom>
          <a:noFill/>
          <a:ln w="9525">
            <a:solidFill>
              <a:schemeClr val="tx1"/>
            </a:solidFill>
            <a:miter lim="800000"/>
            <a:headEnd/>
            <a:tailEnd/>
          </a:ln>
        </p:spPr>
      </p:pic>
      <p:sp>
        <p:nvSpPr>
          <p:cNvPr id="6" name="TextBox 5"/>
          <p:cNvSpPr txBox="1"/>
          <p:nvPr/>
        </p:nvSpPr>
        <p:spPr>
          <a:xfrm>
            <a:off x="3124200" y="6488668"/>
            <a:ext cx="3962400" cy="369332"/>
          </a:xfrm>
          <a:prstGeom prst="rect">
            <a:avLst/>
          </a:prstGeom>
          <a:noFill/>
        </p:spPr>
        <p:txBody>
          <a:bodyPr wrap="square" rtlCol="0">
            <a:spAutoFit/>
          </a:bodyPr>
          <a:lstStyle/>
          <a:p>
            <a:r>
              <a:rPr lang="en-US" b="1" dirty="0" smtClean="0"/>
              <a:t>EOC Manual 84-85</a:t>
            </a: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a:t>Chain of Custody Form</a:t>
            </a:r>
            <a:endParaRPr lang="en-US" sz="2800" dirty="0"/>
          </a:p>
        </p:txBody>
      </p:sp>
      <p:sp>
        <p:nvSpPr>
          <p:cNvPr id="24579" name="Content Placeholder 2"/>
          <p:cNvSpPr>
            <a:spLocks noGrp="1"/>
          </p:cNvSpPr>
          <p:nvPr>
            <p:ph idx="1"/>
          </p:nvPr>
        </p:nvSpPr>
        <p:spPr>
          <a:xfrm>
            <a:off x="228600" y="1828800"/>
            <a:ext cx="4800600" cy="5029200"/>
          </a:xfrm>
        </p:spPr>
        <p:txBody>
          <a:bodyPr/>
          <a:lstStyle/>
          <a:p>
            <a:pPr>
              <a:spcAft>
                <a:spcPts val="600"/>
              </a:spcAft>
            </a:pPr>
            <a:r>
              <a:rPr lang="en-US" sz="1800" dirty="0" smtClean="0"/>
              <a:t>Schools </a:t>
            </a:r>
            <a:r>
              <a:rPr lang="en-US" sz="1800" dirty="0"/>
              <a:t>are required to maintain a </a:t>
            </a:r>
            <a:r>
              <a:rPr lang="en-US" sz="1800" i="1" dirty="0"/>
              <a:t>Test Materials Chain of Custody Form </a:t>
            </a:r>
            <a:r>
              <a:rPr lang="en-US" sz="1800" dirty="0"/>
              <a:t>posted at </a:t>
            </a:r>
            <a:r>
              <a:rPr lang="en-US" sz="1800" dirty="0">
                <a:solidFill>
                  <a:srgbClr val="FF9900"/>
                </a:solidFill>
                <a:hlinkClick r:id="rId3"/>
              </a:rPr>
              <a:t>www.FLAssessments.com/EOC</a:t>
            </a:r>
            <a:r>
              <a:rPr lang="en-US" sz="1800" dirty="0">
                <a:solidFill>
                  <a:srgbClr val="FF9900"/>
                </a:solidFill>
              </a:rPr>
              <a:t> </a:t>
            </a:r>
            <a:r>
              <a:rPr lang="en-US" sz="1800" dirty="0"/>
              <a:t>and located in Appendix E. </a:t>
            </a:r>
          </a:p>
          <a:p>
            <a:pPr lvl="1">
              <a:spcBef>
                <a:spcPct val="0"/>
              </a:spcBef>
            </a:pPr>
            <a:r>
              <a:rPr lang="en-US" sz="1800" b="1" dirty="0"/>
              <a:t>Record accurate information </a:t>
            </a:r>
            <a:r>
              <a:rPr lang="en-US" sz="1800" dirty="0"/>
              <a:t>on the form, including the dates activities are completed, the names of the persons performing activities involving the materials, and information about the locked storage room.</a:t>
            </a:r>
          </a:p>
          <a:p>
            <a:pPr lvl="1">
              <a:spcBef>
                <a:spcPct val="0"/>
              </a:spcBef>
            </a:pPr>
            <a:r>
              <a:rPr lang="en-US" sz="1800" b="1" dirty="0" smtClean="0"/>
              <a:t>Retain </a:t>
            </a:r>
            <a:r>
              <a:rPr lang="en-US" sz="1800" b="1" dirty="0"/>
              <a:t>electronic or hard copies of completed forms </a:t>
            </a:r>
            <a:r>
              <a:rPr lang="en-US" sz="1800" dirty="0"/>
              <a:t>after materials are packaged for pickup, and </a:t>
            </a:r>
            <a:r>
              <a:rPr lang="en-US" sz="1800" dirty="0" smtClean="0"/>
              <a:t>return </a:t>
            </a:r>
            <a:r>
              <a:rPr lang="en-US" sz="1800" dirty="0"/>
              <a:t>the originals </a:t>
            </a:r>
            <a:r>
              <a:rPr lang="en-US" sz="1800" dirty="0" smtClean="0"/>
              <a:t>in District Assessment Coordinator ONLY box.</a:t>
            </a:r>
            <a:endParaRPr lang="en-US" sz="1800" b="1" dirty="0"/>
          </a:p>
          <a:p>
            <a:pPr>
              <a:spcAft>
                <a:spcPts val="600"/>
              </a:spcAft>
            </a:pPr>
            <a:r>
              <a:rPr lang="en-US" sz="1800" dirty="0" smtClean="0"/>
              <a:t>A </a:t>
            </a:r>
            <a:r>
              <a:rPr lang="en-US" sz="1800" dirty="0"/>
              <a:t>certified educator must be present at all times that test materials are handled directly. </a:t>
            </a:r>
          </a:p>
        </p:txBody>
      </p:sp>
      <p:sp>
        <p:nvSpPr>
          <p:cNvPr id="24580" name="Slide Number Placeholder 3"/>
          <p:cNvSpPr>
            <a:spLocks noGrp="1"/>
          </p:cNvSpPr>
          <p:nvPr>
            <p:ph type="sldNum" sz="quarter" idx="12"/>
          </p:nvPr>
        </p:nvSpPr>
        <p:spPr>
          <a:noFill/>
        </p:spPr>
        <p:txBody>
          <a:bodyPr/>
          <a:lstStyle/>
          <a:p>
            <a:fld id="{A5E4520E-D315-4AA7-BCBE-4FCDC37E9B1F}" type="slidenum">
              <a:rPr lang="en-US" smtClean="0">
                <a:latin typeface="Arial" charset="0"/>
              </a:rPr>
              <a:pPr/>
              <a:t>71</a:t>
            </a:fld>
            <a:endParaRPr lang="en-US" dirty="0" smtClean="0">
              <a:latin typeface="Arial" charset="0"/>
            </a:endParaRP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981200"/>
            <a:ext cx="3505200" cy="4332923"/>
          </a:xfrm>
          <a:prstGeom prst="rect">
            <a:avLst/>
          </a:prstGeom>
          <a:noFill/>
          <a:ln>
            <a:solidFill>
              <a:schemeClr val="tx1"/>
            </a:solidFill>
          </a:ln>
        </p:spPr>
      </p:pic>
      <p:sp>
        <p:nvSpPr>
          <p:cNvPr id="6" name="TextBox 5"/>
          <p:cNvSpPr txBox="1"/>
          <p:nvPr/>
        </p:nvSpPr>
        <p:spPr>
          <a:xfrm>
            <a:off x="3124200" y="6488668"/>
            <a:ext cx="3962400" cy="369332"/>
          </a:xfrm>
          <a:prstGeom prst="rect">
            <a:avLst/>
          </a:prstGeom>
          <a:noFill/>
        </p:spPr>
        <p:txBody>
          <a:bodyPr wrap="square" rtlCol="0">
            <a:spAutoFit/>
          </a:bodyPr>
          <a:lstStyle/>
          <a:p>
            <a:r>
              <a:rPr lang="en-US" b="1" dirty="0" smtClean="0"/>
              <a:t>EOC Manual 86, 309</a:t>
            </a:r>
            <a:endParaRPr lang="en-US" b="1" dirty="0"/>
          </a:p>
        </p:txBody>
      </p:sp>
    </p:spTree>
    <p:extLst>
      <p:ext uri="{BB962C8B-B14F-4D97-AF65-F5344CB8AC3E}">
        <p14:creationId xmlns:p14="http://schemas.microsoft.com/office/powerpoint/2010/main" val="14852594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71600" y="381000"/>
            <a:ext cx="4814888" cy="1101725"/>
          </a:xfrm>
        </p:spPr>
        <p:txBody>
          <a:bodyPr/>
          <a:lstStyle/>
          <a:p>
            <a:pPr eaLnBrk="1" hangingPunct="1"/>
            <a:r>
              <a:rPr lang="en-US" dirty="0" smtClean="0"/>
              <a:t>Paper-Based Tests</a:t>
            </a:r>
          </a:p>
        </p:txBody>
      </p:sp>
      <p:sp>
        <p:nvSpPr>
          <p:cNvPr id="110595" name="Rectangle 3"/>
          <p:cNvSpPr>
            <a:spLocks noGrp="1" noChangeArrowheads="1"/>
          </p:cNvSpPr>
          <p:nvPr>
            <p:ph idx="1"/>
          </p:nvPr>
        </p:nvSpPr>
        <p:spPr>
          <a:xfrm>
            <a:off x="132080" y="1752600"/>
            <a:ext cx="8478520" cy="2667000"/>
          </a:xfrm>
        </p:spPr>
        <p:txBody>
          <a:bodyPr/>
          <a:lstStyle/>
          <a:p>
            <a:pPr eaLnBrk="1" hangingPunct="1">
              <a:lnSpc>
                <a:spcPct val="90000"/>
              </a:lnSpc>
              <a:spcBef>
                <a:spcPct val="0"/>
              </a:spcBef>
              <a:spcAft>
                <a:spcPts val="600"/>
              </a:spcAft>
              <a:buNone/>
            </a:pPr>
            <a:r>
              <a:rPr lang="en-US" sz="2400" b="1" dirty="0" smtClean="0"/>
              <a:t>Security Numbers</a:t>
            </a:r>
          </a:p>
          <a:p>
            <a:pPr eaLnBrk="1" hangingPunct="1">
              <a:lnSpc>
                <a:spcPct val="90000"/>
              </a:lnSpc>
              <a:spcBef>
                <a:spcPct val="0"/>
              </a:spcBef>
              <a:spcAft>
                <a:spcPts val="600"/>
              </a:spcAft>
            </a:pPr>
            <a:r>
              <a:rPr lang="en-US" sz="1800" dirty="0" smtClean="0"/>
              <a:t>Used to account for each test and answer book.</a:t>
            </a:r>
          </a:p>
          <a:p>
            <a:pPr eaLnBrk="1" hangingPunct="1">
              <a:lnSpc>
                <a:spcPct val="90000"/>
              </a:lnSpc>
              <a:spcBef>
                <a:spcPct val="0"/>
              </a:spcBef>
              <a:spcAft>
                <a:spcPts val="600"/>
              </a:spcAft>
            </a:pPr>
            <a:r>
              <a:rPr lang="en-US" sz="1800" dirty="0" smtClean="0"/>
              <a:t>Consists of a nine-digit number followed by a check digit located in the upper right corner of test and answer books.</a:t>
            </a:r>
          </a:p>
          <a:p>
            <a:pPr eaLnBrk="1" hangingPunct="1">
              <a:lnSpc>
                <a:spcPct val="90000"/>
              </a:lnSpc>
              <a:spcBef>
                <a:spcPct val="0"/>
              </a:spcBef>
              <a:spcAft>
                <a:spcPts val="600"/>
              </a:spcAft>
            </a:pPr>
            <a:r>
              <a:rPr lang="en-US" sz="1800" dirty="0" smtClean="0"/>
              <a:t>Packing list shows the number ranges assigned to each school, and written documentation of the number ranges must be maintained at all times during distribution and return of books. </a:t>
            </a:r>
          </a:p>
        </p:txBody>
      </p:sp>
      <p:sp>
        <p:nvSpPr>
          <p:cNvPr id="6" name="Slide Number Placeholder 5"/>
          <p:cNvSpPr>
            <a:spLocks noGrp="1"/>
          </p:cNvSpPr>
          <p:nvPr>
            <p:ph type="sldNum" sz="quarter" idx="12"/>
          </p:nvPr>
        </p:nvSpPr>
        <p:spPr/>
        <p:txBody>
          <a:bodyPr/>
          <a:lstStyle/>
          <a:p>
            <a:pPr>
              <a:defRPr/>
            </a:pPr>
            <a:fld id="{5D1D38F1-D44A-4BE8-98CD-9D0FEDA0724C}" type="slidenum">
              <a:rPr lang="en-US"/>
              <a:pPr>
                <a:defRPr/>
              </a:pPr>
              <a:t>72</a:t>
            </a:fld>
            <a:endParaRPr lang="en-US" dirty="0"/>
          </a:p>
        </p:txBody>
      </p:sp>
      <p:pic>
        <p:nvPicPr>
          <p:cNvPr id="110597"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0" y="0"/>
            <a:ext cx="1371600" cy="1316094"/>
          </a:xfrm>
          <a:prstGeom prst="rect">
            <a:avLst/>
          </a:prstGeom>
          <a:noFill/>
          <a:ln w="9525">
            <a:solidFill>
              <a:schemeClr val="tx1"/>
            </a:solidFill>
            <a:miter lim="800000"/>
            <a:headEnd/>
            <a:tailEnd/>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651935"/>
            <a:ext cx="3079750" cy="2438400"/>
          </a:xfrm>
          <a:prstGeom prst="rect">
            <a:avLst/>
          </a:prstGeom>
          <a:noFill/>
          <a:ln>
            <a:noFill/>
          </a:ln>
        </p:spPr>
      </p:pic>
      <p:sp>
        <p:nvSpPr>
          <p:cNvPr id="2" name="Rectangle 1"/>
          <p:cNvSpPr/>
          <p:nvPr/>
        </p:nvSpPr>
        <p:spPr>
          <a:xfrm>
            <a:off x="132080" y="4038600"/>
            <a:ext cx="5887720" cy="1665071"/>
          </a:xfrm>
          <a:prstGeom prst="rect">
            <a:avLst/>
          </a:prstGeom>
        </p:spPr>
        <p:txBody>
          <a:bodyPr wrap="square">
            <a:spAutoFit/>
          </a:bodyPr>
          <a:lstStyle/>
          <a:p>
            <a:pPr marL="285750" indent="-285750">
              <a:lnSpc>
                <a:spcPct val="90000"/>
              </a:lnSpc>
              <a:spcAft>
                <a:spcPts val="600"/>
              </a:spcAft>
              <a:buSzPct val="100000"/>
              <a:buFont typeface="Wingdings" pitchFamily="2" charset="2"/>
              <a:buChar char="v"/>
            </a:pPr>
            <a:r>
              <a:rPr lang="en-US" dirty="0"/>
              <a:t>Pre-populated Administration Record/Security Checklists with security numbers for all test and answer books are provided in PearsonAccess.</a:t>
            </a:r>
          </a:p>
          <a:p>
            <a:pPr marL="742950" lvl="1" indent="-285750">
              <a:lnSpc>
                <a:spcPct val="90000"/>
              </a:lnSpc>
              <a:spcAft>
                <a:spcPts val="600"/>
              </a:spcAft>
              <a:buFont typeface="Arial" pitchFamily="34" charset="0"/>
              <a:buChar char="−"/>
            </a:pPr>
            <a:r>
              <a:rPr lang="en-US" dirty="0"/>
              <a:t>Blank Administration Record/Security Checklist also provided in PearsonAccess and in Appendix E of the manual.  </a:t>
            </a:r>
          </a:p>
        </p:txBody>
      </p:sp>
      <p:sp>
        <p:nvSpPr>
          <p:cNvPr id="4" name="Rectangle 3"/>
          <p:cNvSpPr/>
          <p:nvPr/>
        </p:nvSpPr>
        <p:spPr>
          <a:xfrm>
            <a:off x="132080" y="6090335"/>
            <a:ext cx="8707120" cy="590931"/>
          </a:xfrm>
          <a:prstGeom prst="rect">
            <a:avLst/>
          </a:prstGeom>
        </p:spPr>
        <p:txBody>
          <a:bodyPr wrap="square">
            <a:spAutoFit/>
          </a:bodyPr>
          <a:lstStyle/>
          <a:p>
            <a:pPr marL="285750" indent="-285750">
              <a:lnSpc>
                <a:spcPct val="90000"/>
              </a:lnSpc>
              <a:spcAft>
                <a:spcPts val="600"/>
              </a:spcAft>
              <a:buSzPct val="150000"/>
              <a:buFont typeface="Arial" pitchFamily="34" charset="0"/>
              <a:buChar char="•"/>
            </a:pPr>
            <a:r>
              <a:rPr lang="en-US" dirty="0"/>
              <a:t>Test administrator should maintain a list of all secure materials assigned to him or her, including any additional materials assigned throughout the administration. </a:t>
            </a:r>
          </a:p>
        </p:txBody>
      </p:sp>
      <p:sp>
        <p:nvSpPr>
          <p:cNvPr id="9" name="TextBox 8"/>
          <p:cNvSpPr txBox="1"/>
          <p:nvPr/>
        </p:nvSpPr>
        <p:spPr>
          <a:xfrm>
            <a:off x="3581400" y="6500481"/>
            <a:ext cx="3962400" cy="369332"/>
          </a:xfrm>
          <a:prstGeom prst="rect">
            <a:avLst/>
          </a:prstGeom>
          <a:noFill/>
        </p:spPr>
        <p:txBody>
          <a:bodyPr wrap="square" rtlCol="0">
            <a:spAutoFit/>
          </a:bodyPr>
          <a:lstStyle/>
          <a:p>
            <a:r>
              <a:rPr lang="en-US" b="1" dirty="0" smtClean="0"/>
              <a:t>EOC Manual 15-17, 313</a:t>
            </a:r>
            <a:endParaRPr lang="en-US"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371600" y="228600"/>
            <a:ext cx="7239000" cy="1219200"/>
          </a:xfrm>
        </p:spPr>
        <p:txBody>
          <a:bodyPr/>
          <a:lstStyle/>
          <a:p>
            <a:pPr eaLnBrk="1" hangingPunct="1"/>
            <a:r>
              <a:rPr lang="en-US" dirty="0" smtClean="0"/>
              <a:t/>
            </a:r>
            <a:br>
              <a:rPr lang="en-US" dirty="0" smtClean="0"/>
            </a:br>
            <a:r>
              <a:rPr lang="en-US" dirty="0" smtClean="0"/>
              <a:t>Sample Student </a:t>
            </a:r>
            <a:br>
              <a:rPr lang="en-US" dirty="0" smtClean="0"/>
            </a:br>
            <a:r>
              <a:rPr lang="en-US" dirty="0" smtClean="0"/>
              <a:t>Grid Sheet  </a:t>
            </a:r>
            <a:br>
              <a:rPr lang="en-US" dirty="0" smtClean="0"/>
            </a:br>
            <a:endParaRPr lang="en-US" dirty="0" smtClean="0">
              <a:solidFill>
                <a:schemeClr val="tx1"/>
              </a:solidFill>
            </a:endParaRPr>
          </a:p>
        </p:txBody>
      </p:sp>
      <p:sp>
        <p:nvSpPr>
          <p:cNvPr id="6" name="Slide Number Placeholder 5"/>
          <p:cNvSpPr>
            <a:spLocks noGrp="1"/>
          </p:cNvSpPr>
          <p:nvPr>
            <p:ph type="sldNum" sz="quarter" idx="12"/>
          </p:nvPr>
        </p:nvSpPr>
        <p:spPr/>
        <p:txBody>
          <a:bodyPr/>
          <a:lstStyle/>
          <a:p>
            <a:pPr>
              <a:defRPr/>
            </a:pPr>
            <a:fld id="{96C3C4FA-E785-4F99-A0F0-40D288B65046}" type="slidenum">
              <a:rPr lang="en-US"/>
              <a:pPr>
                <a:defRPr/>
              </a:pPr>
              <a:t>73</a:t>
            </a:fld>
            <a:endParaRPr lang="en-US" dirty="0"/>
          </a:p>
        </p:txBody>
      </p:sp>
      <p:pic>
        <p:nvPicPr>
          <p:cNvPr id="109572"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0" y="0"/>
            <a:ext cx="1371600" cy="1316094"/>
          </a:xfrm>
          <a:prstGeom prst="rect">
            <a:avLst/>
          </a:prstGeom>
          <a:noFill/>
          <a:ln w="9525">
            <a:solidFill>
              <a:schemeClr val="tx1"/>
            </a:solid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4876800" y="1828800"/>
            <a:ext cx="4000500" cy="4400550"/>
          </a:xfrm>
          <a:prstGeom prst="rect">
            <a:avLst/>
          </a:prstGeom>
          <a:noFill/>
          <a:ln w="9525">
            <a:noFill/>
            <a:miter lim="800000"/>
            <a:headEnd/>
            <a:tailEnd/>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828800"/>
            <a:ext cx="4495800" cy="4648200"/>
          </a:xfrm>
          <a:prstGeom prst="rect">
            <a:avLst/>
          </a:prstGeom>
          <a:noFill/>
          <a:ln>
            <a:noFill/>
          </a:ln>
          <a:extLst/>
        </p:spPr>
      </p:pic>
      <p:sp>
        <p:nvSpPr>
          <p:cNvPr id="7" name="TextBox 6"/>
          <p:cNvSpPr txBox="1"/>
          <p:nvPr/>
        </p:nvSpPr>
        <p:spPr>
          <a:xfrm>
            <a:off x="3124200" y="6488668"/>
            <a:ext cx="3962400" cy="369332"/>
          </a:xfrm>
          <a:prstGeom prst="rect">
            <a:avLst/>
          </a:prstGeom>
          <a:noFill/>
        </p:spPr>
        <p:txBody>
          <a:bodyPr wrap="square" rtlCol="0">
            <a:spAutoFit/>
          </a:bodyPr>
          <a:lstStyle/>
          <a:p>
            <a:r>
              <a:rPr lang="en-US" b="1" dirty="0" smtClean="0"/>
              <a:t>EOC Manual 17, 106-109</a:t>
            </a:r>
            <a:endParaRPr lang="en-US" b="1" dirty="0"/>
          </a:p>
        </p:txBody>
      </p:sp>
    </p:spTree>
    <p:extLst>
      <p:ext uri="{BB962C8B-B14F-4D97-AF65-F5344CB8AC3E}">
        <p14:creationId xmlns:p14="http://schemas.microsoft.com/office/powerpoint/2010/main" val="13531379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524000" y="304800"/>
            <a:ext cx="7315200" cy="1131888"/>
          </a:xfrm>
        </p:spPr>
        <p:txBody>
          <a:bodyPr/>
          <a:lstStyle/>
          <a:p>
            <a:pPr eaLnBrk="1" hangingPunct="1"/>
            <a:r>
              <a:rPr lang="en-US" dirty="0" smtClean="0"/>
              <a:t>Paper-Based Tests</a:t>
            </a:r>
          </a:p>
        </p:txBody>
      </p:sp>
      <p:sp>
        <p:nvSpPr>
          <p:cNvPr id="111619" name="Rectangle 3"/>
          <p:cNvSpPr>
            <a:spLocks noGrp="1" noChangeArrowheads="1"/>
          </p:cNvSpPr>
          <p:nvPr>
            <p:ph idx="1"/>
          </p:nvPr>
        </p:nvSpPr>
        <p:spPr>
          <a:xfrm>
            <a:off x="152400" y="1905001"/>
            <a:ext cx="8763000" cy="4724400"/>
          </a:xfrm>
        </p:spPr>
        <p:txBody>
          <a:bodyPr/>
          <a:lstStyle/>
          <a:p>
            <a:pPr eaLnBrk="1" hangingPunct="1">
              <a:lnSpc>
                <a:spcPct val="90000"/>
              </a:lnSpc>
              <a:spcBef>
                <a:spcPct val="0"/>
              </a:spcBef>
              <a:spcAft>
                <a:spcPts val="600"/>
              </a:spcAft>
              <a:buNone/>
            </a:pPr>
            <a:r>
              <a:rPr lang="en-US" sz="2400" b="1" dirty="0" smtClean="0"/>
              <a:t>Defective Materials, DNS and UNDO Bubbles</a:t>
            </a:r>
          </a:p>
          <a:p>
            <a:pPr marL="342900" lvl="1" indent="-342900" eaLnBrk="1" hangingPunct="1">
              <a:lnSpc>
                <a:spcPct val="90000"/>
              </a:lnSpc>
              <a:spcBef>
                <a:spcPct val="0"/>
              </a:spcBef>
              <a:spcAft>
                <a:spcPts val="600"/>
              </a:spcAft>
              <a:buFontTx/>
              <a:buChar char="•"/>
            </a:pPr>
            <a:r>
              <a:rPr lang="en-US" sz="1800" dirty="0" smtClean="0"/>
              <a:t>If a defective test and answer book is identified </a:t>
            </a:r>
            <a:r>
              <a:rPr lang="en-US" sz="1800" b="1" dirty="0" smtClean="0"/>
              <a:t>before</a:t>
            </a:r>
            <a:r>
              <a:rPr lang="en-US" sz="1800" dirty="0" smtClean="0"/>
              <a:t> testing begins, the student should be given a replacement document and the defective document should be returned with all other NOT TO BE SCORED materials. </a:t>
            </a:r>
          </a:p>
          <a:p>
            <a:pPr eaLnBrk="1" hangingPunct="1">
              <a:lnSpc>
                <a:spcPct val="90000"/>
              </a:lnSpc>
              <a:spcBef>
                <a:spcPct val="0"/>
              </a:spcBef>
              <a:spcAft>
                <a:spcPts val="600"/>
              </a:spcAft>
            </a:pPr>
            <a:r>
              <a:rPr lang="en-US" sz="1800" dirty="0" smtClean="0"/>
              <a:t>If a DNS bubble has been gridded by mistake, erase the DNS bubble </a:t>
            </a:r>
            <a:r>
              <a:rPr lang="en-US" sz="1800" b="1" dirty="0" smtClean="0"/>
              <a:t>and</a:t>
            </a:r>
            <a:r>
              <a:rPr lang="en-US" sz="1800" dirty="0" smtClean="0"/>
              <a:t> grid the UNDO bubble. Package the document with other TO BE SCORED materials. </a:t>
            </a:r>
          </a:p>
          <a:p>
            <a:pPr eaLnBrk="1" hangingPunct="1">
              <a:lnSpc>
                <a:spcPct val="90000"/>
              </a:lnSpc>
              <a:spcBef>
                <a:spcPct val="0"/>
              </a:spcBef>
              <a:spcAft>
                <a:spcPts val="600"/>
              </a:spcAft>
            </a:pPr>
            <a:r>
              <a:rPr lang="en-US" sz="1800" dirty="0" smtClean="0"/>
              <a:t>The DNS bubble MUST be gridded in the follow circumstances:</a:t>
            </a:r>
          </a:p>
          <a:p>
            <a:pPr lvl="1" eaLnBrk="1" hangingPunct="1">
              <a:lnSpc>
                <a:spcPct val="90000"/>
              </a:lnSpc>
              <a:spcBef>
                <a:spcPct val="0"/>
              </a:spcBef>
              <a:spcAft>
                <a:spcPts val="600"/>
              </a:spcAft>
            </a:pPr>
            <a:r>
              <a:rPr lang="en-US" sz="1800" dirty="0" smtClean="0"/>
              <a:t>The document is defective and used.</a:t>
            </a:r>
          </a:p>
          <a:p>
            <a:pPr marL="339725" lvl="1" indent="-339725" eaLnBrk="1" hangingPunct="1">
              <a:lnSpc>
                <a:spcPct val="90000"/>
              </a:lnSpc>
              <a:spcBef>
                <a:spcPct val="0"/>
              </a:spcBef>
              <a:spcAft>
                <a:spcPts val="600"/>
              </a:spcAft>
              <a:buFont typeface="Arial" pitchFamily="34" charset="0"/>
              <a:buChar char="•"/>
            </a:pPr>
            <a:r>
              <a:rPr lang="en-US" sz="1800" dirty="0" smtClean="0"/>
              <a:t>If a student discovers a document is defective </a:t>
            </a:r>
            <a:r>
              <a:rPr lang="en-US" sz="1800" b="1" dirty="0" smtClean="0"/>
              <a:t>during</a:t>
            </a:r>
            <a:r>
              <a:rPr lang="en-US" sz="1800" dirty="0" smtClean="0"/>
              <a:t> testing, the student must be given a replacement and must, under close supervision, transcribe the exact responses from the defective document into the replacement when the test session is over.</a:t>
            </a:r>
          </a:p>
          <a:p>
            <a:pPr marL="739775" lvl="2" indent="-339725" eaLnBrk="1" hangingPunct="1">
              <a:lnSpc>
                <a:spcPct val="90000"/>
              </a:lnSpc>
              <a:spcBef>
                <a:spcPct val="0"/>
              </a:spcBef>
              <a:spcAft>
                <a:spcPts val="600"/>
              </a:spcAft>
              <a:buFont typeface="Tahoma" pitchFamily="34" charset="0"/>
              <a:buChar char="–"/>
            </a:pPr>
            <a:r>
              <a:rPr lang="en-US" sz="1800" dirty="0" smtClean="0"/>
              <a:t>The DNS bubble(s) must be gridded on the defective document and it should be returned with all other NOT TO BE SCORED materials.  </a:t>
            </a:r>
          </a:p>
          <a:p>
            <a:pPr eaLnBrk="1" hangingPunct="1">
              <a:lnSpc>
                <a:spcPct val="90000"/>
              </a:lnSpc>
              <a:spcBef>
                <a:spcPct val="0"/>
              </a:spcBef>
              <a:spcAft>
                <a:spcPts val="600"/>
              </a:spcAft>
            </a:pPr>
            <a:endParaRPr lang="en-US" sz="1600" dirty="0" smtClean="0"/>
          </a:p>
        </p:txBody>
      </p:sp>
      <p:sp>
        <p:nvSpPr>
          <p:cNvPr id="6" name="Slide Number Placeholder 5"/>
          <p:cNvSpPr>
            <a:spLocks noGrp="1"/>
          </p:cNvSpPr>
          <p:nvPr>
            <p:ph type="sldNum" sz="quarter" idx="12"/>
          </p:nvPr>
        </p:nvSpPr>
        <p:spPr/>
        <p:txBody>
          <a:bodyPr/>
          <a:lstStyle/>
          <a:p>
            <a:pPr>
              <a:defRPr/>
            </a:pPr>
            <a:fld id="{8D6BE939-1593-474C-9A2B-4491FFD98C10}" type="slidenum">
              <a:rPr lang="en-US"/>
              <a:pPr>
                <a:defRPr/>
              </a:pPr>
              <a:t>74</a:t>
            </a:fld>
            <a:endParaRPr lang="en-US" dirty="0"/>
          </a:p>
        </p:txBody>
      </p:sp>
      <p:pic>
        <p:nvPicPr>
          <p:cNvPr id="111621" name="Picture 2"/>
          <p:cNvPicPr>
            <a:picLocks noChangeAspect="1" noChangeArrowheads="1"/>
          </p:cNvPicPr>
          <p:nvPr/>
        </p:nvPicPr>
        <p:blipFill>
          <a:blip r:embed="rId3" cstate="print"/>
          <a:srcRect l="54086"/>
          <a:stretch>
            <a:fillRect/>
          </a:stretch>
        </p:blipFill>
        <p:spPr bwMode="auto">
          <a:xfrm>
            <a:off x="6705600" y="5822239"/>
            <a:ext cx="2286000" cy="891168"/>
          </a:xfrm>
          <a:prstGeom prst="rect">
            <a:avLst/>
          </a:prstGeom>
          <a:noFill/>
          <a:ln w="9525">
            <a:noFill/>
            <a:miter lim="800000"/>
            <a:headEnd/>
            <a:tailEnd/>
          </a:ln>
        </p:spPr>
      </p:pic>
      <p:pic>
        <p:nvPicPr>
          <p:cNvPr id="111622" name="Picture 12" descr="C:\Documents and Settings\tara.gardner\Local Settings\Temporary Internet Files\Content.IE5\KM3V6MXS\MP900439390[1].jpg"/>
          <p:cNvPicPr>
            <a:picLocks noChangeAspect="1" noChangeArrowheads="1"/>
          </p:cNvPicPr>
          <p:nvPr/>
        </p:nvPicPr>
        <p:blipFill>
          <a:blip r:embed="rId4" cstate="print"/>
          <a:srcRect l="30409"/>
          <a:stretch>
            <a:fillRect/>
          </a:stretch>
        </p:blipFill>
        <p:spPr bwMode="auto">
          <a:xfrm>
            <a:off x="0" y="0"/>
            <a:ext cx="1490663" cy="1430338"/>
          </a:xfrm>
          <a:prstGeom prst="rect">
            <a:avLst/>
          </a:prstGeom>
          <a:noFill/>
          <a:ln w="9525">
            <a:solidFill>
              <a:schemeClr val="tx1"/>
            </a:solidFill>
            <a:miter lim="800000"/>
            <a:headEnd/>
            <a:tailEnd/>
          </a:ln>
        </p:spPr>
      </p:pic>
      <p:sp>
        <p:nvSpPr>
          <p:cNvPr id="7" name="TextBox 6"/>
          <p:cNvSpPr txBox="1"/>
          <p:nvPr/>
        </p:nvSpPr>
        <p:spPr>
          <a:xfrm>
            <a:off x="2514600" y="6333469"/>
            <a:ext cx="3962400" cy="369332"/>
          </a:xfrm>
          <a:prstGeom prst="rect">
            <a:avLst/>
          </a:prstGeom>
          <a:noFill/>
        </p:spPr>
        <p:txBody>
          <a:bodyPr wrap="square" rtlCol="0">
            <a:spAutoFit/>
          </a:bodyPr>
          <a:lstStyle/>
          <a:p>
            <a:pPr algn="ctr"/>
            <a:r>
              <a:rPr lang="en-US" b="1" dirty="0" smtClean="0"/>
              <a:t>EOC Manual 18-19</a:t>
            </a:r>
            <a:endParaRPr lang="en-US"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371600" y="228600"/>
            <a:ext cx="7467600" cy="1295400"/>
          </a:xfrm>
        </p:spPr>
        <p:txBody>
          <a:bodyPr/>
          <a:lstStyle/>
          <a:p>
            <a:pPr eaLnBrk="1" hangingPunct="1"/>
            <a:r>
              <a:rPr lang="en-US" dirty="0" smtClean="0"/>
              <a:t>Paper-Based Tests</a:t>
            </a:r>
            <a:r>
              <a:rPr lang="en-US" sz="3500" dirty="0" smtClean="0"/>
              <a:t/>
            </a:r>
            <a:br>
              <a:rPr lang="en-US" sz="3500" dirty="0" smtClean="0"/>
            </a:br>
            <a:r>
              <a:rPr lang="en-US" sz="3200" dirty="0" smtClean="0"/>
              <a:t>Return Materials</a:t>
            </a:r>
          </a:p>
        </p:txBody>
      </p:sp>
      <p:sp>
        <p:nvSpPr>
          <p:cNvPr id="99331" name="Rectangle 3"/>
          <p:cNvSpPr>
            <a:spLocks noGrp="1" noChangeArrowheads="1"/>
          </p:cNvSpPr>
          <p:nvPr>
            <p:ph idx="1"/>
          </p:nvPr>
        </p:nvSpPr>
        <p:spPr>
          <a:xfrm>
            <a:off x="152400" y="1905000"/>
            <a:ext cx="8991600" cy="4800600"/>
          </a:xfrm>
        </p:spPr>
        <p:txBody>
          <a:bodyPr/>
          <a:lstStyle/>
          <a:p>
            <a:pPr eaLnBrk="1" hangingPunct="1">
              <a:spcBef>
                <a:spcPts val="600"/>
              </a:spcBef>
              <a:spcAft>
                <a:spcPts val="600"/>
              </a:spcAft>
              <a:buNone/>
              <a:defRPr/>
            </a:pPr>
            <a:r>
              <a:rPr lang="en-US" sz="2400" b="1" dirty="0" smtClean="0"/>
              <a:t>Return Materials to District Assessment Coordinator</a:t>
            </a:r>
          </a:p>
          <a:p>
            <a:pPr marL="228600" indent="-228600" eaLnBrk="1" hangingPunct="1">
              <a:spcBef>
                <a:spcPts val="600"/>
              </a:spcBef>
              <a:spcAft>
                <a:spcPts val="0"/>
              </a:spcAft>
              <a:buFont typeface="Wingdings" pitchFamily="2" charset="2"/>
              <a:buAutoNum type="arabicPeriod"/>
              <a:defRPr/>
            </a:pPr>
            <a:r>
              <a:rPr lang="en-US" sz="2000" dirty="0" smtClean="0"/>
              <a:t>Verify that all distributed secure materials have been returned. Complete your Chain of Custody form. Notify Student Assessment &amp; Educational Testing immediately if any secure materials are missing. </a:t>
            </a:r>
          </a:p>
          <a:p>
            <a:pPr marL="228600" indent="-228600" eaLnBrk="1" hangingPunct="1">
              <a:spcBef>
                <a:spcPts val="600"/>
              </a:spcBef>
              <a:spcAft>
                <a:spcPts val="0"/>
              </a:spcAft>
              <a:buFont typeface="Wingdings" pitchFamily="2" charset="2"/>
              <a:buAutoNum type="arabicPeriod"/>
              <a:defRPr/>
            </a:pPr>
            <a:r>
              <a:rPr lang="en-US" sz="2000" dirty="0" smtClean="0"/>
              <a:t>Check for and remove any stray reference sheets or periodic tables from the test and answer books. </a:t>
            </a:r>
          </a:p>
          <a:p>
            <a:pPr marL="228600" indent="-228600" eaLnBrk="1" hangingPunct="1">
              <a:spcBef>
                <a:spcPts val="600"/>
              </a:spcBef>
              <a:spcAft>
                <a:spcPts val="0"/>
              </a:spcAft>
              <a:buFont typeface="Wingdings" pitchFamily="2" charset="2"/>
              <a:buAutoNum type="arabicPeriod"/>
              <a:defRPr/>
            </a:pPr>
            <a:r>
              <a:rPr lang="en-US" sz="2000" dirty="0" smtClean="0"/>
              <a:t>Copy records of required administration information, Security Logs, and seating charts, and file the copies. </a:t>
            </a:r>
          </a:p>
          <a:p>
            <a:pPr marL="228600" indent="-228600" eaLnBrk="1" hangingPunct="1">
              <a:spcBef>
                <a:spcPts val="600"/>
              </a:spcBef>
              <a:spcAft>
                <a:spcPts val="0"/>
              </a:spcAft>
              <a:buFont typeface="Wingdings" pitchFamily="2" charset="2"/>
              <a:buAutoNum type="arabicPeriod"/>
              <a:defRPr/>
            </a:pPr>
            <a:r>
              <a:rPr lang="en-US" sz="2000" dirty="0" smtClean="0"/>
              <a:t>If a test has been invalidated, verify that the DNS bubble has been gridded and that the document is placed with TO BE SCORED materials. </a:t>
            </a:r>
          </a:p>
          <a:p>
            <a:pPr marL="228600" indent="0" eaLnBrk="1" hangingPunct="1">
              <a:spcBef>
                <a:spcPts val="600"/>
              </a:spcBef>
              <a:spcAft>
                <a:spcPts val="0"/>
              </a:spcAft>
              <a:buFont typeface="Arial" charset="0"/>
              <a:buNone/>
              <a:defRPr/>
            </a:pPr>
            <a:r>
              <a:rPr lang="en-US" sz="2000" dirty="0" smtClean="0"/>
              <a:t>Verify that the DNS bubble has been gridded on a defective document and that the document is placed with NOT TO BE SCORED materials. </a:t>
            </a:r>
          </a:p>
          <a:p>
            <a:pPr marL="228600" indent="0" eaLnBrk="1" hangingPunct="1">
              <a:spcBef>
                <a:spcPts val="600"/>
              </a:spcBef>
              <a:spcAft>
                <a:spcPts val="0"/>
              </a:spcAft>
              <a:buFont typeface="Arial" charset="0"/>
              <a:buNone/>
              <a:defRPr/>
            </a:pPr>
            <a:r>
              <a:rPr lang="en-US" sz="2000" dirty="0" smtClean="0"/>
              <a:t>Verify that no DNS bubble has been gridded by mistake. If it has, verify that the DNS bubble has been erased and the UNDO bubble has been gridded and place the document with TO BE SCORED materials. </a:t>
            </a:r>
          </a:p>
        </p:txBody>
      </p:sp>
      <p:sp>
        <p:nvSpPr>
          <p:cNvPr id="8" name="Slide Number Placeholder 7"/>
          <p:cNvSpPr>
            <a:spLocks noGrp="1"/>
          </p:cNvSpPr>
          <p:nvPr>
            <p:ph type="sldNum" sz="quarter" idx="12"/>
          </p:nvPr>
        </p:nvSpPr>
        <p:spPr>
          <a:xfrm>
            <a:off x="7391400" y="6245225"/>
            <a:ext cx="1295400" cy="476250"/>
          </a:xfrm>
        </p:spPr>
        <p:txBody>
          <a:bodyPr/>
          <a:lstStyle/>
          <a:p>
            <a:pPr>
              <a:defRPr/>
            </a:pPr>
            <a:fld id="{9FD5B7D9-553D-4E97-91A5-3DB5F1D6C197}" type="slidenum">
              <a:rPr lang="en-US"/>
              <a:pPr>
                <a:defRPr/>
              </a:pPr>
              <a:t>75</a:t>
            </a:fld>
            <a:endParaRPr lang="en-US" dirty="0"/>
          </a:p>
        </p:txBody>
      </p:sp>
      <p:pic>
        <p:nvPicPr>
          <p:cNvPr id="116741"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1" y="0"/>
            <a:ext cx="1371600" cy="1316093"/>
          </a:xfrm>
          <a:prstGeom prst="rect">
            <a:avLst/>
          </a:prstGeom>
          <a:noFill/>
          <a:ln w="9525">
            <a:solidFill>
              <a:schemeClr val="tx1"/>
            </a:solidFill>
            <a:miter lim="800000"/>
            <a:headEnd/>
            <a:tailEnd/>
          </a:ln>
        </p:spPr>
      </p:pic>
      <p:sp>
        <p:nvSpPr>
          <p:cNvPr id="6" name="TextBox 5"/>
          <p:cNvSpPr txBox="1"/>
          <p:nvPr/>
        </p:nvSpPr>
        <p:spPr>
          <a:xfrm>
            <a:off x="3124200" y="6488668"/>
            <a:ext cx="3962400" cy="369332"/>
          </a:xfrm>
          <a:prstGeom prst="rect">
            <a:avLst/>
          </a:prstGeom>
          <a:noFill/>
        </p:spPr>
        <p:txBody>
          <a:bodyPr wrap="square" rtlCol="0">
            <a:spAutoFit/>
          </a:bodyPr>
          <a:lstStyle/>
          <a:p>
            <a:r>
              <a:rPr lang="en-US" b="1" dirty="0" smtClean="0"/>
              <a:t>EOC Manual 124, 309</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371600" y="152400"/>
            <a:ext cx="7315200" cy="1447800"/>
          </a:xfrm>
        </p:spPr>
        <p:txBody>
          <a:bodyPr/>
          <a:lstStyle/>
          <a:p>
            <a:pPr eaLnBrk="1" hangingPunct="1"/>
            <a:r>
              <a:rPr lang="en-US" dirty="0" smtClean="0"/>
              <a:t/>
            </a:r>
            <a:br>
              <a:rPr lang="en-US" dirty="0" smtClean="0"/>
            </a:br>
            <a:r>
              <a:rPr lang="en-US" dirty="0" smtClean="0"/>
              <a:t>Paper-Based Tests </a:t>
            </a:r>
            <a:r>
              <a:rPr lang="en-US" sz="3200" dirty="0" smtClean="0"/>
              <a:t/>
            </a:r>
            <a:br>
              <a:rPr lang="en-US" sz="3200" dirty="0" smtClean="0"/>
            </a:br>
            <a:r>
              <a:rPr lang="en-US" sz="3200" dirty="0"/>
              <a:t>Document Count Forms</a:t>
            </a:r>
            <a:br>
              <a:rPr lang="en-US" sz="3200" dirty="0"/>
            </a:br>
            <a:endParaRPr lang="en-US" sz="3000" i="1" dirty="0" smtClean="0"/>
          </a:p>
        </p:txBody>
      </p:sp>
      <p:sp>
        <p:nvSpPr>
          <p:cNvPr id="117763" name="Rectangle 3"/>
          <p:cNvSpPr>
            <a:spLocks noGrp="1" noChangeArrowheads="1"/>
          </p:cNvSpPr>
          <p:nvPr>
            <p:ph idx="1"/>
          </p:nvPr>
        </p:nvSpPr>
        <p:spPr>
          <a:xfrm>
            <a:off x="228600" y="1828800"/>
            <a:ext cx="4648200" cy="4800600"/>
          </a:xfrm>
        </p:spPr>
        <p:txBody>
          <a:bodyPr/>
          <a:lstStyle/>
          <a:p>
            <a:pPr marL="0" indent="0" eaLnBrk="1" hangingPunct="1">
              <a:spcBef>
                <a:spcPts val="600"/>
              </a:spcBef>
              <a:spcAft>
                <a:spcPts val="600"/>
              </a:spcAft>
              <a:buNone/>
            </a:pPr>
            <a:r>
              <a:rPr lang="en-US" sz="2400" b="1" dirty="0" smtClean="0"/>
              <a:t>Complete Document Count Forms</a:t>
            </a:r>
            <a:endParaRPr lang="en-US" sz="2400" dirty="0" smtClean="0"/>
          </a:p>
          <a:p>
            <a:pPr eaLnBrk="1" hangingPunct="1">
              <a:spcBef>
                <a:spcPts val="600"/>
              </a:spcBef>
              <a:spcAft>
                <a:spcPts val="600"/>
              </a:spcAft>
              <a:buFont typeface="Wingdings" pitchFamily="2" charset="2"/>
              <a:buAutoNum type="arabicPeriod"/>
            </a:pPr>
            <a:r>
              <a:rPr lang="en-US" sz="2000" dirty="0" smtClean="0"/>
              <a:t>Verify that all documents from make-up sessions are included. </a:t>
            </a:r>
          </a:p>
          <a:p>
            <a:pPr eaLnBrk="1" hangingPunct="1">
              <a:spcBef>
                <a:spcPts val="600"/>
              </a:spcBef>
              <a:spcAft>
                <a:spcPts val="600"/>
              </a:spcAft>
              <a:buFont typeface="Wingdings" pitchFamily="2" charset="2"/>
              <a:buAutoNum type="arabicPeriod"/>
            </a:pPr>
            <a:r>
              <a:rPr lang="en-US" sz="2000" dirty="0" smtClean="0"/>
              <a:t>Do </a:t>
            </a:r>
            <a:r>
              <a:rPr lang="en-US" sz="2000" b="1" dirty="0" smtClean="0"/>
              <a:t>not</a:t>
            </a:r>
            <a:r>
              <a:rPr lang="en-US" sz="2000" dirty="0" smtClean="0"/>
              <a:t> copy blank count forms; however, once the count forms are completed, you may copy them for your records. </a:t>
            </a:r>
          </a:p>
          <a:p>
            <a:pPr eaLnBrk="1" hangingPunct="1">
              <a:spcBef>
                <a:spcPts val="600"/>
              </a:spcBef>
              <a:spcAft>
                <a:spcPts val="600"/>
              </a:spcAft>
              <a:buFont typeface="Wingdings" pitchFamily="2" charset="2"/>
              <a:buAutoNum type="arabicPeriod"/>
            </a:pPr>
            <a:r>
              <a:rPr lang="en-US" sz="2000" dirty="0" smtClean="0"/>
              <a:t>Place each completed form on top of the first stack of corresponding TO BE SCORED test and answer books. </a:t>
            </a:r>
          </a:p>
          <a:p>
            <a:pPr eaLnBrk="1" hangingPunct="1">
              <a:spcBef>
                <a:spcPts val="600"/>
              </a:spcBef>
              <a:spcAft>
                <a:spcPts val="600"/>
              </a:spcAft>
              <a:buFont typeface="Wingdings" pitchFamily="2" charset="2"/>
              <a:buAutoNum type="arabicPeriod"/>
            </a:pPr>
            <a:endParaRPr lang="en-US" sz="2000" dirty="0" smtClean="0"/>
          </a:p>
        </p:txBody>
      </p:sp>
      <p:sp>
        <p:nvSpPr>
          <p:cNvPr id="8" name="Slide Number Placeholder 7"/>
          <p:cNvSpPr>
            <a:spLocks noGrp="1"/>
          </p:cNvSpPr>
          <p:nvPr>
            <p:ph type="sldNum" sz="quarter" idx="12"/>
          </p:nvPr>
        </p:nvSpPr>
        <p:spPr/>
        <p:txBody>
          <a:bodyPr/>
          <a:lstStyle/>
          <a:p>
            <a:pPr>
              <a:defRPr/>
            </a:pPr>
            <a:fld id="{8B359A49-78D5-4AF7-96D0-BEBA8BC2D5DA}" type="slidenum">
              <a:rPr lang="en-US"/>
              <a:pPr>
                <a:defRPr/>
              </a:pPr>
              <a:t>76</a:t>
            </a:fld>
            <a:endParaRPr lang="en-US" dirty="0"/>
          </a:p>
        </p:txBody>
      </p:sp>
      <p:pic>
        <p:nvPicPr>
          <p:cNvPr id="117765"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0" y="0"/>
            <a:ext cx="1350034" cy="1295400"/>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953000" y="2057400"/>
            <a:ext cx="3244598" cy="4396125"/>
          </a:xfrm>
          <a:prstGeom prst="rect">
            <a:avLst/>
          </a:prstGeom>
          <a:noFill/>
          <a:ln w="9525">
            <a:noFill/>
            <a:miter lim="800000"/>
            <a:headEnd/>
            <a:tailEnd/>
          </a:ln>
        </p:spPr>
      </p:pic>
      <p:sp>
        <p:nvSpPr>
          <p:cNvPr id="7" name="TextBox 6"/>
          <p:cNvSpPr txBox="1"/>
          <p:nvPr/>
        </p:nvSpPr>
        <p:spPr>
          <a:xfrm>
            <a:off x="3124200" y="6488668"/>
            <a:ext cx="3962400" cy="369332"/>
          </a:xfrm>
          <a:prstGeom prst="rect">
            <a:avLst/>
          </a:prstGeom>
          <a:noFill/>
        </p:spPr>
        <p:txBody>
          <a:bodyPr wrap="square" rtlCol="0">
            <a:spAutoFit/>
          </a:bodyPr>
          <a:lstStyle/>
          <a:p>
            <a:r>
              <a:rPr lang="en-US" b="1" dirty="0" smtClean="0"/>
              <a:t>EOC Manual 124-126</a:t>
            </a:r>
            <a:endParaRPr lang="en-US"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371600" y="152400"/>
            <a:ext cx="7543800" cy="1600200"/>
          </a:xfrm>
        </p:spPr>
        <p:txBody>
          <a:bodyPr/>
          <a:lstStyle/>
          <a:p>
            <a:pPr indent="-347663" eaLnBrk="1" hangingPunct="1">
              <a:spcBef>
                <a:spcPts val="0"/>
              </a:spcBef>
              <a:spcAft>
                <a:spcPts val="0"/>
              </a:spcAft>
            </a:pPr>
            <a:r>
              <a:rPr lang="en-US" dirty="0" smtClean="0"/>
              <a:t>Paper-Based Tests</a:t>
            </a:r>
            <a:r>
              <a:rPr lang="en-US" sz="3200" dirty="0"/>
              <a:t/>
            </a:r>
            <a:br>
              <a:rPr lang="en-US" sz="3200" dirty="0"/>
            </a:br>
            <a:r>
              <a:rPr lang="en-US" sz="3200" dirty="0" smtClean="0"/>
              <a:t>Paper </a:t>
            </a:r>
            <a:r>
              <a:rPr lang="en-US" sz="3200" dirty="0"/>
              <a:t>Bands</a:t>
            </a:r>
          </a:p>
        </p:txBody>
      </p:sp>
      <p:sp>
        <p:nvSpPr>
          <p:cNvPr id="119811" name="Rectangle 3"/>
          <p:cNvSpPr>
            <a:spLocks noGrp="1" noChangeArrowheads="1"/>
          </p:cNvSpPr>
          <p:nvPr>
            <p:ph idx="1"/>
          </p:nvPr>
        </p:nvSpPr>
        <p:spPr>
          <a:xfrm>
            <a:off x="228600" y="2057400"/>
            <a:ext cx="8686800" cy="2057400"/>
          </a:xfrm>
        </p:spPr>
        <p:txBody>
          <a:bodyPr/>
          <a:lstStyle/>
          <a:p>
            <a:pPr marL="347663" indent="-347663" eaLnBrk="1" hangingPunct="1">
              <a:spcBef>
                <a:spcPts val="600"/>
              </a:spcBef>
              <a:spcAft>
                <a:spcPts val="600"/>
              </a:spcAft>
            </a:pPr>
            <a:r>
              <a:rPr lang="en-US" sz="2400" dirty="0" smtClean="0"/>
              <a:t>Each document type must be banded separately. You may use more than one paper band per document type, if necessary. </a:t>
            </a:r>
          </a:p>
          <a:p>
            <a:pPr marL="347663" indent="-347663" eaLnBrk="1" hangingPunct="1">
              <a:spcBef>
                <a:spcPts val="600"/>
              </a:spcBef>
              <a:spcAft>
                <a:spcPts val="600"/>
              </a:spcAft>
            </a:pPr>
            <a:r>
              <a:rPr lang="en-US" sz="2400" dirty="0" smtClean="0"/>
              <a:t>Complete all fields on the paper band. </a:t>
            </a:r>
          </a:p>
        </p:txBody>
      </p:sp>
      <p:sp>
        <p:nvSpPr>
          <p:cNvPr id="8" name="Slide Number Placeholder 7"/>
          <p:cNvSpPr>
            <a:spLocks noGrp="1"/>
          </p:cNvSpPr>
          <p:nvPr>
            <p:ph type="sldNum" sz="quarter" idx="12"/>
          </p:nvPr>
        </p:nvSpPr>
        <p:spPr/>
        <p:txBody>
          <a:bodyPr/>
          <a:lstStyle/>
          <a:p>
            <a:pPr>
              <a:defRPr/>
            </a:pPr>
            <a:fld id="{6637C9DD-2EDA-4A04-AB06-21295CAF9D1C}" type="slidenum">
              <a:rPr lang="en-US"/>
              <a:pPr>
                <a:defRPr/>
              </a:pPr>
              <a:t>77</a:t>
            </a:fld>
            <a:endParaRPr lang="en-US" dirty="0"/>
          </a:p>
        </p:txBody>
      </p:sp>
      <p:pic>
        <p:nvPicPr>
          <p:cNvPr id="119813" name="Picture 2"/>
          <p:cNvPicPr>
            <a:picLocks noChangeAspect="1" noChangeArrowheads="1"/>
          </p:cNvPicPr>
          <p:nvPr/>
        </p:nvPicPr>
        <p:blipFill>
          <a:blip r:embed="rId3" cstate="print"/>
          <a:srcRect/>
          <a:stretch>
            <a:fillRect/>
          </a:stretch>
        </p:blipFill>
        <p:spPr bwMode="auto">
          <a:xfrm>
            <a:off x="990600" y="3962400"/>
            <a:ext cx="6408737" cy="1936984"/>
          </a:xfrm>
          <a:prstGeom prst="rect">
            <a:avLst/>
          </a:prstGeom>
          <a:noFill/>
          <a:ln w="9525">
            <a:noFill/>
            <a:miter lim="800000"/>
            <a:headEnd/>
            <a:tailEnd/>
          </a:ln>
        </p:spPr>
      </p:pic>
      <p:pic>
        <p:nvPicPr>
          <p:cNvPr id="119814" name="Picture 12" descr="C:\Documents and Settings\tara.gardner\Local Settings\Temporary Internet Files\Content.IE5\KM3V6MXS\MP900439390[1].jpg"/>
          <p:cNvPicPr>
            <a:picLocks noChangeAspect="1" noChangeArrowheads="1"/>
          </p:cNvPicPr>
          <p:nvPr/>
        </p:nvPicPr>
        <p:blipFill>
          <a:blip r:embed="rId4" cstate="print"/>
          <a:srcRect l="30409"/>
          <a:stretch>
            <a:fillRect/>
          </a:stretch>
        </p:blipFill>
        <p:spPr bwMode="auto">
          <a:xfrm>
            <a:off x="1" y="0"/>
            <a:ext cx="1371600" cy="1316093"/>
          </a:xfrm>
          <a:prstGeom prst="rect">
            <a:avLst/>
          </a:prstGeom>
          <a:noFill/>
          <a:ln w="9525">
            <a:solidFill>
              <a:schemeClr val="tx1"/>
            </a:solidFill>
            <a:miter lim="800000"/>
            <a:headEnd/>
            <a:tailEnd/>
          </a:ln>
        </p:spPr>
      </p:pic>
      <p:sp>
        <p:nvSpPr>
          <p:cNvPr id="7" name="TextBox 6"/>
          <p:cNvSpPr txBox="1"/>
          <p:nvPr/>
        </p:nvSpPr>
        <p:spPr>
          <a:xfrm>
            <a:off x="3124200" y="6488668"/>
            <a:ext cx="3962400" cy="369332"/>
          </a:xfrm>
          <a:prstGeom prst="rect">
            <a:avLst/>
          </a:prstGeom>
          <a:noFill/>
        </p:spPr>
        <p:txBody>
          <a:bodyPr wrap="square" rtlCol="0">
            <a:spAutoFit/>
          </a:bodyPr>
          <a:lstStyle/>
          <a:p>
            <a:r>
              <a:rPr lang="en-US" b="1" dirty="0" smtClean="0"/>
              <a:t>EOC Manual 127</a:t>
            </a:r>
            <a:endParaRPr lang="en-US"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371600" y="152400"/>
            <a:ext cx="7391400" cy="1347788"/>
          </a:xfrm>
        </p:spPr>
        <p:txBody>
          <a:bodyPr/>
          <a:lstStyle/>
          <a:p>
            <a:pPr indent="-465138">
              <a:defRPr/>
            </a:pPr>
            <a:r>
              <a:rPr lang="en-US" dirty="0" smtClean="0"/>
              <a:t>Paper-Based Tests</a:t>
            </a:r>
            <a:r>
              <a:rPr lang="en-US" sz="3200" dirty="0"/>
              <a:t> </a:t>
            </a:r>
            <a:r>
              <a:rPr lang="en-US" sz="3200" dirty="0" smtClean="0"/>
              <a:t/>
            </a:r>
            <a:br>
              <a:rPr lang="en-US" sz="3200" dirty="0" smtClean="0"/>
            </a:br>
            <a:r>
              <a:rPr lang="en-US" sz="3200" dirty="0" smtClean="0"/>
              <a:t>Package </a:t>
            </a:r>
            <a:r>
              <a:rPr lang="en-US" sz="3200" dirty="0"/>
              <a:t>Materials for Return</a:t>
            </a:r>
            <a:endParaRPr lang="en-US" sz="1800" dirty="0"/>
          </a:p>
        </p:txBody>
      </p:sp>
      <p:sp>
        <p:nvSpPr>
          <p:cNvPr id="8" name="Slide Number Placeholder 7"/>
          <p:cNvSpPr>
            <a:spLocks noGrp="1"/>
          </p:cNvSpPr>
          <p:nvPr>
            <p:ph type="sldNum" sz="quarter" idx="12"/>
          </p:nvPr>
        </p:nvSpPr>
        <p:spPr/>
        <p:txBody>
          <a:bodyPr/>
          <a:lstStyle/>
          <a:p>
            <a:pPr>
              <a:defRPr/>
            </a:pPr>
            <a:fld id="{6BA687FF-ED2F-46FF-86CF-FF40B8096784}" type="slidenum">
              <a:rPr lang="en-US"/>
              <a:pPr>
                <a:defRPr/>
              </a:pPr>
              <a:t>78</a:t>
            </a:fld>
            <a:endParaRPr lang="en-US" dirty="0"/>
          </a:p>
        </p:txBody>
      </p:sp>
      <p:sp>
        <p:nvSpPr>
          <p:cNvPr id="59396" name="TextBox 4"/>
          <p:cNvSpPr txBox="1">
            <a:spLocks noChangeArrowheads="1"/>
          </p:cNvSpPr>
          <p:nvPr/>
        </p:nvSpPr>
        <p:spPr bwMode="auto">
          <a:xfrm>
            <a:off x="0" y="1828800"/>
            <a:ext cx="8915400" cy="4693593"/>
          </a:xfrm>
          <a:prstGeom prst="rect">
            <a:avLst/>
          </a:prstGeom>
          <a:noFill/>
          <a:ln w="9525">
            <a:noFill/>
            <a:miter lim="800000"/>
            <a:headEnd/>
            <a:tailEnd/>
          </a:ln>
        </p:spPr>
        <p:txBody>
          <a:bodyPr wrap="square">
            <a:spAutoFit/>
          </a:bodyPr>
          <a:lstStyle/>
          <a:p>
            <a:pPr marL="460375" indent="-342900">
              <a:spcBef>
                <a:spcPts val="600"/>
              </a:spcBef>
              <a:buFont typeface="Arial" pitchFamily="34" charset="0"/>
              <a:buChar char="•"/>
              <a:defRPr/>
            </a:pPr>
            <a:r>
              <a:rPr lang="en-US" sz="2400" dirty="0" smtClean="0">
                <a:latin typeface="+mj-lt"/>
              </a:rPr>
              <a:t>Prepare </a:t>
            </a:r>
            <a:r>
              <a:rPr lang="en-US" sz="2400" dirty="0">
                <a:latin typeface="+mj-lt"/>
              </a:rPr>
              <a:t>the following types of boxes for return </a:t>
            </a:r>
            <a:r>
              <a:rPr lang="en-US" sz="2400" dirty="0" smtClean="0">
                <a:latin typeface="+mj-lt"/>
              </a:rPr>
              <a:t>to the Test Distribution Center (as </a:t>
            </a:r>
            <a:r>
              <a:rPr lang="en-US" sz="2400" dirty="0">
                <a:latin typeface="+mj-lt"/>
              </a:rPr>
              <a:t>appropriate</a:t>
            </a:r>
            <a:r>
              <a:rPr lang="en-US" sz="2400" dirty="0" smtClean="0">
                <a:latin typeface="+mj-lt"/>
              </a:rPr>
              <a:t>):</a:t>
            </a:r>
            <a:endParaRPr lang="en-US" sz="2400" dirty="0">
              <a:latin typeface="+mj-lt"/>
            </a:endParaRPr>
          </a:p>
          <a:p>
            <a:pPr marL="917575" lvl="1" indent="-342900">
              <a:spcBef>
                <a:spcPts val="0"/>
              </a:spcBef>
              <a:buFont typeface="Arial" pitchFamily="34" charset="0"/>
              <a:buChar char="−"/>
              <a:defRPr/>
            </a:pPr>
            <a:r>
              <a:rPr lang="en-US" sz="2200" dirty="0">
                <a:latin typeface="+mj-lt"/>
              </a:rPr>
              <a:t>Algebra 1 TO BE SCORED documents—</a:t>
            </a:r>
            <a:r>
              <a:rPr lang="en-US" sz="2200" b="1" dirty="0">
                <a:solidFill>
                  <a:srgbClr val="7030A0"/>
                </a:solidFill>
                <a:latin typeface="+mj-lt"/>
              </a:rPr>
              <a:t>PURPLE</a:t>
            </a:r>
            <a:r>
              <a:rPr lang="en-US" sz="2200" dirty="0">
                <a:latin typeface="+mj-lt"/>
              </a:rPr>
              <a:t>-labeled boxes</a:t>
            </a:r>
          </a:p>
          <a:p>
            <a:pPr marL="917575" lvl="1" indent="-342900">
              <a:spcBef>
                <a:spcPts val="0"/>
              </a:spcBef>
              <a:buFont typeface="Arial" pitchFamily="34" charset="0"/>
              <a:buChar char="−"/>
              <a:defRPr/>
            </a:pPr>
            <a:r>
              <a:rPr lang="en-US" sz="2200" dirty="0">
                <a:latin typeface="+mj-lt"/>
              </a:rPr>
              <a:t>Biology 1 TO BE SCORED documents—</a:t>
            </a:r>
            <a:r>
              <a:rPr lang="en-US" sz="2200" b="1" dirty="0">
                <a:solidFill>
                  <a:srgbClr val="FF9900"/>
                </a:solidFill>
                <a:latin typeface="+mj-lt"/>
              </a:rPr>
              <a:t>ORANGE</a:t>
            </a:r>
            <a:r>
              <a:rPr lang="en-US" sz="2200" dirty="0">
                <a:latin typeface="+mj-lt"/>
              </a:rPr>
              <a:t>-labeled boxes</a:t>
            </a:r>
          </a:p>
          <a:p>
            <a:pPr marL="917575" lvl="1" indent="-342900">
              <a:spcBef>
                <a:spcPts val="0"/>
              </a:spcBef>
              <a:buFont typeface="Arial" pitchFamily="34" charset="0"/>
              <a:buChar char="−"/>
              <a:defRPr/>
            </a:pPr>
            <a:r>
              <a:rPr lang="en-US" sz="2200" dirty="0">
                <a:latin typeface="+mj-lt"/>
              </a:rPr>
              <a:t>Geometry TO BE SCORED documents—</a:t>
            </a:r>
            <a:r>
              <a:rPr lang="en-US" sz="2200" b="1" dirty="0">
                <a:solidFill>
                  <a:srgbClr val="00B050"/>
                </a:solidFill>
                <a:latin typeface="+mj-lt"/>
              </a:rPr>
              <a:t>GREEN</a:t>
            </a:r>
            <a:r>
              <a:rPr lang="en-US" sz="2200" dirty="0">
                <a:latin typeface="+mj-lt"/>
              </a:rPr>
              <a:t>-labeled boxes</a:t>
            </a:r>
          </a:p>
          <a:p>
            <a:pPr marL="917575" lvl="1" indent="-342900">
              <a:spcBef>
                <a:spcPts val="0"/>
              </a:spcBef>
              <a:buFont typeface="Arial" pitchFamily="34" charset="0"/>
              <a:buChar char="−"/>
              <a:defRPr/>
            </a:pPr>
            <a:r>
              <a:rPr lang="en-US" sz="2200" dirty="0">
                <a:latin typeface="+mj-lt"/>
              </a:rPr>
              <a:t>U.S. History TO BE SCORED documents—</a:t>
            </a:r>
            <a:r>
              <a:rPr lang="en-US" sz="2200" b="1" dirty="0">
                <a:solidFill>
                  <a:srgbClr val="663300"/>
                </a:solidFill>
                <a:latin typeface="+mj-lt"/>
              </a:rPr>
              <a:t>BROWN</a:t>
            </a:r>
            <a:r>
              <a:rPr lang="en-US" sz="2200" dirty="0">
                <a:latin typeface="+mj-lt"/>
              </a:rPr>
              <a:t>-labeled boxes</a:t>
            </a:r>
          </a:p>
          <a:p>
            <a:pPr marL="917575" lvl="1" indent="-342900">
              <a:spcBef>
                <a:spcPts val="0"/>
              </a:spcBef>
              <a:buFont typeface="Arial" pitchFamily="34" charset="0"/>
              <a:buChar char="−"/>
              <a:defRPr/>
            </a:pPr>
            <a:r>
              <a:rPr lang="en-US" sz="2200" dirty="0">
                <a:latin typeface="+mj-lt"/>
              </a:rPr>
              <a:t>Large Print TO BE SCORED materials—</a:t>
            </a:r>
            <a:r>
              <a:rPr lang="en-US" sz="2200" b="1" dirty="0">
                <a:latin typeface="+mj-lt"/>
              </a:rPr>
              <a:t>WHITE</a:t>
            </a:r>
            <a:r>
              <a:rPr lang="en-US" sz="2200" dirty="0">
                <a:latin typeface="+mj-lt"/>
              </a:rPr>
              <a:t>-labeled boxes</a:t>
            </a:r>
          </a:p>
          <a:p>
            <a:pPr marL="917575" lvl="1" indent="-342900">
              <a:spcBef>
                <a:spcPts val="0"/>
              </a:spcBef>
              <a:buFont typeface="Arial" pitchFamily="34" charset="0"/>
              <a:buChar char="−"/>
              <a:defRPr/>
            </a:pPr>
            <a:r>
              <a:rPr lang="en-US" sz="2200" dirty="0">
                <a:latin typeface="+mj-lt"/>
              </a:rPr>
              <a:t>Braille TO BE SCORED materials—</a:t>
            </a:r>
            <a:r>
              <a:rPr lang="en-US" sz="2200" b="1" dirty="0">
                <a:solidFill>
                  <a:srgbClr val="FF3399"/>
                </a:solidFill>
                <a:latin typeface="+mj-lt"/>
              </a:rPr>
              <a:t>PINK</a:t>
            </a:r>
            <a:r>
              <a:rPr lang="en-US" sz="2200" dirty="0">
                <a:latin typeface="+mj-lt"/>
              </a:rPr>
              <a:t>-labeled boxes</a:t>
            </a:r>
          </a:p>
          <a:p>
            <a:pPr marL="917575" lvl="1" indent="-342900">
              <a:spcBef>
                <a:spcPts val="0"/>
              </a:spcBef>
              <a:buFont typeface="Arial" pitchFamily="34" charset="0"/>
              <a:buChar char="−"/>
              <a:defRPr/>
            </a:pPr>
            <a:r>
              <a:rPr lang="en-US" sz="2200" dirty="0">
                <a:latin typeface="+mj-lt"/>
              </a:rPr>
              <a:t>All NOT TO BE SCORED materials—</a:t>
            </a:r>
            <a:r>
              <a:rPr lang="en-US" sz="2200" b="1" dirty="0">
                <a:solidFill>
                  <a:srgbClr val="FFFF00"/>
                </a:solidFill>
                <a:latin typeface="+mj-lt"/>
              </a:rPr>
              <a:t>YELLOW</a:t>
            </a:r>
            <a:r>
              <a:rPr lang="en-US" sz="2200" dirty="0">
                <a:latin typeface="+mj-lt"/>
              </a:rPr>
              <a:t>-labeled boxes</a:t>
            </a:r>
          </a:p>
          <a:p>
            <a:pPr marL="917575" lvl="1" indent="-342900">
              <a:spcBef>
                <a:spcPts val="0"/>
              </a:spcBef>
              <a:buFont typeface="Arial" pitchFamily="34" charset="0"/>
              <a:buChar char="−"/>
              <a:defRPr/>
            </a:pPr>
            <a:r>
              <a:rPr lang="en-US" sz="2200" dirty="0">
                <a:latin typeface="+mj-lt"/>
              </a:rPr>
              <a:t>District Assessment Coordinator ONLY boxes</a:t>
            </a:r>
          </a:p>
          <a:p>
            <a:pPr marL="460375" lvl="1" indent="-342900">
              <a:spcBef>
                <a:spcPts val="600"/>
              </a:spcBef>
              <a:buFont typeface="Arial" pitchFamily="34" charset="0"/>
              <a:buChar char="•"/>
              <a:defRPr/>
            </a:pPr>
            <a:r>
              <a:rPr lang="en-US" sz="2400" dirty="0" smtClean="0">
                <a:latin typeface="+mj-lt"/>
              </a:rPr>
              <a:t>Refer to the packaging diagrams on pages 131, 134, and 137 of the 2012-2013 EOC Manual for guidance. </a:t>
            </a:r>
          </a:p>
        </p:txBody>
      </p:sp>
      <p:pic>
        <p:nvPicPr>
          <p:cNvPr id="120837"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0" y="0"/>
            <a:ext cx="1350033" cy="1295400"/>
          </a:xfrm>
          <a:prstGeom prst="rect">
            <a:avLst/>
          </a:prstGeom>
          <a:noFill/>
          <a:ln w="9525">
            <a:solidFill>
              <a:schemeClr val="tx1"/>
            </a:solidFill>
            <a:miter lim="800000"/>
            <a:headEnd/>
            <a:tailEnd/>
          </a:ln>
        </p:spPr>
      </p:pic>
      <p:sp>
        <p:nvSpPr>
          <p:cNvPr id="6" name="TextBox 5"/>
          <p:cNvSpPr txBox="1"/>
          <p:nvPr/>
        </p:nvSpPr>
        <p:spPr>
          <a:xfrm>
            <a:off x="3124200" y="6488668"/>
            <a:ext cx="5410200" cy="369332"/>
          </a:xfrm>
          <a:prstGeom prst="rect">
            <a:avLst/>
          </a:prstGeom>
          <a:noFill/>
        </p:spPr>
        <p:txBody>
          <a:bodyPr wrap="square" rtlCol="0">
            <a:spAutoFit/>
          </a:bodyPr>
          <a:lstStyle/>
          <a:p>
            <a:r>
              <a:rPr lang="en-US" b="1" dirty="0" smtClean="0"/>
              <a:t>EOC Manual 137-138 and Training Packet</a:t>
            </a:r>
            <a:endParaRPr lang="en-US"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203200" y="304800"/>
            <a:ext cx="8940800" cy="1417638"/>
          </a:xfrm>
        </p:spPr>
        <p:txBody>
          <a:bodyPr/>
          <a:lstStyle/>
          <a:p>
            <a:r>
              <a:rPr lang="en-US" sz="3700" dirty="0" smtClean="0"/>
              <a:t>District Assessment Coordinator </a:t>
            </a:r>
            <a:br>
              <a:rPr lang="en-US" sz="3700" dirty="0" smtClean="0"/>
            </a:br>
            <a:r>
              <a:rPr lang="en-US" sz="3700" dirty="0" smtClean="0"/>
              <a:t>ONLY Box</a:t>
            </a:r>
          </a:p>
        </p:txBody>
      </p:sp>
      <p:sp>
        <p:nvSpPr>
          <p:cNvPr id="94211" name="Slide Number Placeholder 3"/>
          <p:cNvSpPr>
            <a:spLocks noGrp="1"/>
          </p:cNvSpPr>
          <p:nvPr>
            <p:ph type="sldNum" sz="quarter" idx="12"/>
          </p:nvPr>
        </p:nvSpPr>
        <p:spPr/>
        <p:txBody>
          <a:bodyPr/>
          <a:lstStyle/>
          <a:p>
            <a:pPr>
              <a:defRPr/>
            </a:pPr>
            <a:fld id="{0F2F9159-9CF8-488D-8B91-FB3698F724FE}" type="slidenum">
              <a:rPr lang="en-US" smtClean="0">
                <a:latin typeface="Arial" pitchFamily="34" charset="0"/>
              </a:rPr>
              <a:pPr>
                <a:defRPr/>
              </a:pPr>
              <a:t>79</a:t>
            </a:fld>
            <a:endParaRPr lang="en-US" dirty="0" smtClean="0">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05835043"/>
              </p:ext>
            </p:extLst>
          </p:nvPr>
        </p:nvGraphicFramePr>
        <p:xfrm>
          <a:off x="457200" y="1828800"/>
          <a:ext cx="8229600" cy="4333321"/>
        </p:xfrm>
        <a:graphic>
          <a:graphicData uri="http://schemas.openxmlformats.org/drawingml/2006/table">
            <a:tbl>
              <a:tblPr>
                <a:tableStyleId>{775DCB02-9BB8-47FD-8907-85C794F793BA}</a:tableStyleId>
              </a:tblPr>
              <a:tblGrid>
                <a:gridCol w="2430081"/>
                <a:gridCol w="4351719"/>
                <a:gridCol w="1447800"/>
              </a:tblGrid>
              <a:tr h="7686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600" b="1" u="none" strike="noStrike" cap="none" normalizeH="0" baseline="0" dirty="0" smtClean="0">
                          <a:ln>
                            <a:noFill/>
                          </a:ln>
                          <a:effectLst/>
                          <a:latin typeface="+mj-lt"/>
                        </a:rPr>
                        <a:t>EOC TEST</a:t>
                      </a: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600" b="1" u="none" strike="noStrike" cap="none" normalizeH="0" baseline="0" dirty="0" smtClean="0">
                          <a:ln>
                            <a:noFill/>
                          </a:ln>
                          <a:effectLst/>
                          <a:latin typeface="+mj-lt"/>
                        </a:rPr>
                        <a:t>MATERIALS INCLUDED</a:t>
                      </a: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600" b="1" u="none" strike="noStrike" cap="none" normalizeH="0" baseline="0" dirty="0" smtClean="0">
                          <a:ln>
                            <a:noFill/>
                          </a:ln>
                          <a:effectLst/>
                          <a:latin typeface="+mj-lt"/>
                        </a:rPr>
                        <a:t>LABEL COLOR</a:t>
                      </a: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anchor="ctr" horzOverflow="overflow"/>
                </a:tc>
              </a:tr>
              <a:tr h="3564711">
                <a:tc>
                  <a:txBody>
                    <a:bodyPr/>
                    <a:lstStyle/>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b="1" u="none" strike="noStrike" cap="none" normalizeH="0" baseline="0" dirty="0" smtClean="0">
                          <a:ln>
                            <a:noFill/>
                          </a:ln>
                          <a:effectLst/>
                          <a:latin typeface="+mj-lt"/>
                        </a:rPr>
                        <a:t>US History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b="1" u="none" strike="noStrike" cap="none" normalizeH="0" baseline="0" dirty="0" smtClean="0">
                          <a:ln>
                            <a:noFill/>
                          </a:ln>
                          <a:effectLst/>
                          <a:latin typeface="+mj-lt"/>
                        </a:rPr>
                        <a:t>Algebra 1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b="1" u="none" strike="noStrike" cap="none" normalizeH="0" baseline="0" dirty="0" smtClean="0">
                          <a:ln>
                            <a:noFill/>
                          </a:ln>
                          <a:effectLst/>
                          <a:latin typeface="+mj-lt"/>
                        </a:rPr>
                        <a:t>Biology 1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b="1" u="none" strike="noStrike" cap="none" normalizeH="0" baseline="0" dirty="0" smtClean="0">
                          <a:ln>
                            <a:noFill/>
                          </a:ln>
                          <a:effectLst/>
                          <a:latin typeface="+mj-lt"/>
                        </a:rPr>
                        <a:t>Geometry </a:t>
                      </a: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defRPr/>
                      </a:pPr>
                      <a:endParaRPr kumimoji="0" lang="en-US" sz="1600" b="1" u="none" strike="noStrike" cap="none" normalizeH="0" baseline="0" dirty="0" smtClean="0">
                        <a:ln>
                          <a:noFill/>
                        </a:ln>
                        <a:effectLst/>
                        <a:latin typeface="+mj-lt"/>
                      </a:endParaRP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pP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horzOverflow="overflow"/>
                </a:tc>
                <a:tc>
                  <a:txBody>
                    <a:bodyPr/>
                    <a:lstStyle/>
                    <a:p>
                      <a:pPr marL="285750" lvl="0" indent="-285750">
                        <a:buFont typeface="Arial" pitchFamily="34" charset="0"/>
                        <a:buChar char="•"/>
                      </a:pPr>
                      <a:r>
                        <a:rPr lang="en-US" sz="1600" b="1" kern="1200" dirty="0" smtClean="0">
                          <a:latin typeface="+mj-lt"/>
                        </a:rPr>
                        <a:t>Original Administration Record / Security Checklist or school’s developed form</a:t>
                      </a:r>
                    </a:p>
                    <a:p>
                      <a:pPr marL="285750" lvl="0" indent="-285750">
                        <a:buFont typeface="Arial" pitchFamily="34" charset="0"/>
                        <a:buChar char="•"/>
                      </a:pPr>
                      <a:r>
                        <a:rPr lang="en-US" sz="1600" b="1" kern="1200" dirty="0" smtClean="0">
                          <a:latin typeface="+mj-lt"/>
                        </a:rPr>
                        <a:t>Chain of Custody Form (PBT only)</a:t>
                      </a:r>
                    </a:p>
                    <a:p>
                      <a:pPr marL="285750" lvl="0" indent="-285750">
                        <a:buFont typeface="Arial" pitchFamily="34" charset="0"/>
                        <a:buChar char="•"/>
                      </a:pPr>
                      <a:r>
                        <a:rPr lang="en-US" sz="1600" b="1" kern="1200" dirty="0" smtClean="0">
                          <a:latin typeface="+mj-lt"/>
                        </a:rPr>
                        <a:t>Original Security Logs</a:t>
                      </a:r>
                    </a:p>
                    <a:p>
                      <a:pPr marL="285750" lvl="0" indent="-285750">
                        <a:buFont typeface="Arial" pitchFamily="34" charset="0"/>
                        <a:buChar char="•"/>
                      </a:pPr>
                      <a:r>
                        <a:rPr lang="en-US" sz="1600" b="1" kern="1200" dirty="0" smtClean="0">
                          <a:latin typeface="+mj-lt"/>
                        </a:rPr>
                        <a:t>Original Seating Charts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kern="1200" dirty="0" smtClean="0">
                          <a:solidFill>
                            <a:srgbClr val="C00000"/>
                          </a:solidFill>
                          <a:latin typeface="+mj-lt"/>
                        </a:rPr>
                        <a:t>CBT Work Folders (used</a:t>
                      </a:r>
                      <a:r>
                        <a:rPr lang="en-US" sz="1600" b="1" kern="1200" baseline="0" dirty="0" smtClean="0">
                          <a:solidFill>
                            <a:srgbClr val="C00000"/>
                          </a:solidFill>
                          <a:latin typeface="+mj-lt"/>
                        </a:rPr>
                        <a:t> and unused)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kern="1200" baseline="0" dirty="0" smtClean="0">
                          <a:solidFill>
                            <a:srgbClr val="C00000"/>
                          </a:solidFill>
                          <a:latin typeface="+mj-lt"/>
                        </a:rPr>
                        <a:t>CBT Worksheets (used and unused)</a:t>
                      </a:r>
                      <a:endParaRPr lang="en-US" sz="1600" b="1" kern="1200" dirty="0" smtClean="0">
                        <a:solidFill>
                          <a:srgbClr val="C00000"/>
                        </a:solidFill>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kern="1200" dirty="0" smtClean="0">
                          <a:solidFill>
                            <a:srgbClr val="C00000"/>
                          </a:solidFill>
                          <a:latin typeface="+mj-lt"/>
                        </a:rPr>
                        <a:t>Reference Sheets (used and unused)</a:t>
                      </a:r>
                    </a:p>
                    <a:p>
                      <a:pPr marL="285750" lvl="0" indent="-285750">
                        <a:buFont typeface="Arial" pitchFamily="34" charset="0"/>
                        <a:buChar char="•"/>
                      </a:pPr>
                      <a:r>
                        <a:rPr lang="en-US" sz="1600" b="1" kern="1200" dirty="0" smtClean="0">
                          <a:solidFill>
                            <a:srgbClr val="C00000"/>
                          </a:solidFill>
                          <a:latin typeface="+mj-lt"/>
                        </a:rPr>
                        <a:t>Periodic Tables (used and unused)  </a:t>
                      </a:r>
                    </a:p>
                    <a:p>
                      <a:pPr marL="285750" lvl="0" indent="-285750">
                        <a:buFont typeface="Arial" pitchFamily="34" charset="0"/>
                        <a:buChar char="•"/>
                      </a:pPr>
                      <a:r>
                        <a:rPr lang="en-US" sz="1600" b="1" kern="1200" dirty="0" smtClean="0">
                          <a:solidFill>
                            <a:srgbClr val="C00000"/>
                          </a:solidFill>
                          <a:latin typeface="+mj-lt"/>
                        </a:rPr>
                        <a:t>Session Rosters  </a:t>
                      </a:r>
                    </a:p>
                    <a:p>
                      <a:pPr marL="285750" lvl="0" indent="-285750">
                        <a:buFont typeface="Arial" pitchFamily="34" charset="0"/>
                        <a:buChar char="•"/>
                      </a:pPr>
                      <a:r>
                        <a:rPr lang="en-US" sz="1600" b="1" kern="1200" dirty="0" smtClean="0">
                          <a:solidFill>
                            <a:srgbClr val="C00000"/>
                          </a:solidFill>
                          <a:latin typeface="+mj-lt"/>
                        </a:rPr>
                        <a:t>Original School Procedural Checklist</a:t>
                      </a:r>
                      <a:r>
                        <a:rPr lang="en-US" sz="1600" b="1" kern="1200" baseline="0" dirty="0" smtClean="0">
                          <a:solidFill>
                            <a:srgbClr val="C00000"/>
                          </a:solidFill>
                          <a:latin typeface="+mj-lt"/>
                        </a:rPr>
                        <a:t> </a:t>
                      </a:r>
                      <a:r>
                        <a:rPr lang="en-US" sz="1600" b="1" kern="1200" dirty="0" smtClean="0">
                          <a:solidFill>
                            <a:srgbClr val="C00000"/>
                          </a:solidFill>
                          <a:latin typeface="+mj-lt"/>
                        </a:rPr>
                        <a:t>(FM-6927)</a:t>
                      </a:r>
                      <a:endParaRPr lang="en-US" sz="1600" b="1" kern="1200" dirty="0">
                        <a:solidFill>
                          <a:srgbClr val="C00000"/>
                        </a:solidFill>
                        <a:latin typeface="+mj-lt"/>
                        <a:ea typeface="+mn-ea"/>
                        <a:cs typeface="Tahoma" pitchFamily="34"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r>
                        <a:rPr kumimoji="0" lang="en-US" sz="1600" b="1" u="none" strike="noStrike" cap="none" normalizeH="0" baseline="0" dirty="0" smtClean="0">
                          <a:ln>
                            <a:noFill/>
                          </a:ln>
                          <a:effectLst/>
                          <a:latin typeface="+mj-lt"/>
                        </a:rPr>
                        <a:t>No Return Label – Mark Box “District Coordinator ONLY”</a:t>
                      </a: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endParaRPr kumimoji="0" lang="en-US" sz="1600" b="1" i="1" u="none" strike="noStrike" cap="none" normalizeH="0" baseline="0" dirty="0" smtClean="0">
                        <a:ln>
                          <a:noFill/>
                        </a:ln>
                        <a:solidFill>
                          <a:schemeClr val="tx1"/>
                        </a:solidFill>
                        <a:effectLst/>
                        <a:latin typeface="+mj-lt"/>
                        <a:cs typeface="Tahoma" pitchFamily="34" charset="0"/>
                      </a:endParaRPr>
                    </a:p>
                  </a:txBody>
                  <a:tcPr marT="45718" marB="45718" horzOverflow="overflow"/>
                </a:tc>
              </a:tr>
            </a:tbl>
          </a:graphicData>
        </a:graphic>
      </p:graphicFrame>
      <p:sp>
        <p:nvSpPr>
          <p:cNvPr id="115733" name="TextBox 5"/>
          <p:cNvSpPr txBox="1">
            <a:spLocks noChangeArrowheads="1"/>
          </p:cNvSpPr>
          <p:nvPr/>
        </p:nvSpPr>
        <p:spPr bwMode="auto">
          <a:xfrm>
            <a:off x="431800" y="6096000"/>
            <a:ext cx="82296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r>
              <a:rPr lang="en-US" sz="1500" b="0" dirty="0">
                <a:latin typeface="+mj-lt"/>
              </a:rPr>
              <a:t>Keep copies of documentation for your records</a:t>
            </a:r>
            <a:r>
              <a:rPr lang="en-US" sz="1500" b="0" dirty="0" smtClean="0">
                <a:latin typeface="+mj-lt"/>
              </a:rPr>
              <a:t>. However, d</a:t>
            </a:r>
            <a:r>
              <a:rPr lang="en-US" sz="1500" b="0" dirty="0" smtClean="0">
                <a:latin typeface="+mj-lt"/>
                <a:cs typeface="Arial" pitchFamily="34" charset="0"/>
              </a:rPr>
              <a:t>o </a:t>
            </a:r>
            <a:r>
              <a:rPr lang="en-US" sz="1500" b="0" dirty="0">
                <a:latin typeface="+mj-lt"/>
                <a:cs typeface="Arial" pitchFamily="34" charset="0"/>
              </a:rPr>
              <a:t>not make copies of the work folders or worksheets</a:t>
            </a:r>
            <a:r>
              <a:rPr lang="en-US" sz="1500" b="0" dirty="0" smtClean="0">
                <a:latin typeface="+mj-lt"/>
                <a:cs typeface="Arial" pitchFamily="34" charset="0"/>
              </a:rPr>
              <a:t>. </a:t>
            </a:r>
            <a:r>
              <a:rPr lang="en-US" sz="1500" b="0" dirty="0">
                <a:latin typeface="+mj-lt"/>
                <a:cs typeface="Arial" pitchFamily="34" charset="0"/>
              </a:rPr>
              <a:t>Note that the Student Authorization Tickets must be kept at the school for one calendar school year. </a:t>
            </a:r>
          </a:p>
          <a:p>
            <a:pPr eaLnBrk="1" hangingPunct="1"/>
            <a:endParaRPr lang="en-US" dirty="0">
              <a:latin typeface="+mj-lt"/>
            </a:endParaRPr>
          </a:p>
        </p:txBody>
      </p:sp>
      <p:sp>
        <p:nvSpPr>
          <p:cNvPr id="6" name="TextBox 5"/>
          <p:cNvSpPr txBox="1"/>
          <p:nvPr/>
        </p:nvSpPr>
        <p:spPr>
          <a:xfrm>
            <a:off x="3124200" y="6553200"/>
            <a:ext cx="5791200" cy="307777"/>
          </a:xfrm>
          <a:prstGeom prst="rect">
            <a:avLst/>
          </a:prstGeom>
          <a:noFill/>
        </p:spPr>
        <p:txBody>
          <a:bodyPr wrap="square" rtlCol="0">
            <a:spAutoFit/>
          </a:bodyPr>
          <a:lstStyle/>
          <a:p>
            <a:r>
              <a:rPr lang="en-US" sz="1400" b="1" dirty="0" smtClean="0"/>
              <a:t>EOC Manual 138 and Training Packet (see Friendly Reminder)</a:t>
            </a:r>
            <a:endParaRPr lang="en-US" sz="1400" b="1" dirty="0"/>
          </a:p>
        </p:txBody>
      </p:sp>
    </p:spTree>
    <p:extLst>
      <p:ext uri="{BB962C8B-B14F-4D97-AF65-F5344CB8AC3E}">
        <p14:creationId xmlns:p14="http://schemas.microsoft.com/office/powerpoint/2010/main" val="2169082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228600" y="304800"/>
            <a:ext cx="6829425" cy="1257300"/>
          </a:xfrm>
        </p:spPr>
        <p:txBody>
          <a:bodyPr/>
          <a:lstStyle/>
          <a:p>
            <a:pPr eaLnBrk="1" hangingPunct="1"/>
            <a:r>
              <a:rPr lang="en-US" dirty="0" smtClean="0"/>
              <a:t>Glossary of Terms</a:t>
            </a:r>
          </a:p>
        </p:txBody>
      </p:sp>
      <p:sp>
        <p:nvSpPr>
          <p:cNvPr id="12291" name="Rectangle 3"/>
          <p:cNvSpPr>
            <a:spLocks noGrp="1" noChangeArrowheads="1"/>
          </p:cNvSpPr>
          <p:nvPr>
            <p:ph idx="1"/>
          </p:nvPr>
        </p:nvSpPr>
        <p:spPr>
          <a:xfrm>
            <a:off x="198120" y="2133600"/>
            <a:ext cx="4648200" cy="3276600"/>
          </a:xfrm>
        </p:spPr>
        <p:txBody>
          <a:bodyPr/>
          <a:lstStyle/>
          <a:p>
            <a:pPr eaLnBrk="1" hangingPunct="1">
              <a:buFontTx/>
              <a:buNone/>
            </a:pPr>
            <a:r>
              <a:rPr lang="en-US" sz="2800" b="1" dirty="0" smtClean="0"/>
              <a:t>TestNav 6.9 (TestNav)</a:t>
            </a:r>
          </a:p>
          <a:p>
            <a:pPr eaLnBrk="1" hangingPunct="1">
              <a:buFontTx/>
              <a:buNone/>
            </a:pPr>
            <a:endParaRPr lang="en-US" sz="2800" b="1" dirty="0" smtClean="0"/>
          </a:p>
          <a:p>
            <a:pPr eaLnBrk="1" hangingPunct="1">
              <a:buFont typeface="Arial" charset="0"/>
              <a:buChar char="•"/>
            </a:pPr>
            <a:r>
              <a:rPr lang="en-US" sz="2400" dirty="0" smtClean="0">
                <a:cs typeface="Tahoma" pitchFamily="34" charset="0"/>
              </a:rPr>
              <a:t>Platform for Florida’s FCAT 2.0/EOC computer-based statewide assessments.</a:t>
            </a:r>
          </a:p>
          <a:p>
            <a:pPr eaLnBrk="1" hangingPunct="1">
              <a:buFont typeface="Arial" charset="0"/>
              <a:buChar char="•"/>
            </a:pPr>
            <a:r>
              <a:rPr lang="en-US" sz="2400" dirty="0" smtClean="0">
                <a:cs typeface="Tahoma" pitchFamily="34" charset="0"/>
              </a:rPr>
              <a:t>Software application installed either on a file server or on each computer that will be used for testing.</a:t>
            </a:r>
          </a:p>
        </p:txBody>
      </p:sp>
      <p:sp>
        <p:nvSpPr>
          <p:cNvPr id="12292" name="Slide Number Placeholder 8"/>
          <p:cNvSpPr>
            <a:spLocks noGrp="1"/>
          </p:cNvSpPr>
          <p:nvPr>
            <p:ph type="sldNum" sz="quarter" idx="12"/>
          </p:nvPr>
        </p:nvSpPr>
        <p:spPr>
          <a:noFill/>
        </p:spPr>
        <p:txBody>
          <a:bodyPr/>
          <a:lstStyle/>
          <a:p>
            <a:fld id="{2A45A9B2-33AF-48A3-9134-753AA52FB08E}" type="slidenum">
              <a:rPr lang="en-US" smtClean="0">
                <a:latin typeface="Arial" charset="0"/>
              </a:rPr>
              <a:pPr/>
              <a:t>8</a:t>
            </a:fld>
            <a:endParaRPr lang="en-US" dirty="0" smtClean="0">
              <a:latin typeface="Arial" charset="0"/>
            </a:endParaRPr>
          </a:p>
        </p:txBody>
      </p:sp>
      <p:pic>
        <p:nvPicPr>
          <p:cNvPr id="12293" name="Picture 10"/>
          <p:cNvPicPr>
            <a:picLocks noChangeAspect="1" noChangeArrowheads="1"/>
          </p:cNvPicPr>
          <p:nvPr/>
        </p:nvPicPr>
        <p:blipFill>
          <a:blip r:embed="rId3" cstate="print"/>
          <a:srcRect/>
          <a:stretch>
            <a:fillRect/>
          </a:stretch>
        </p:blipFill>
        <p:spPr bwMode="auto">
          <a:xfrm>
            <a:off x="4876800" y="2209800"/>
            <a:ext cx="3952717" cy="3595185"/>
          </a:xfrm>
          <a:prstGeom prst="rect">
            <a:avLst/>
          </a:prstGeom>
          <a:noFill/>
          <a:ln w="9525">
            <a:solidFill>
              <a:srgbClr val="000000"/>
            </a:solidFill>
            <a:miter lim="800000"/>
            <a:headEnd/>
            <a:tailEnd/>
          </a:ln>
        </p:spPr>
      </p:pic>
      <p:sp>
        <p:nvSpPr>
          <p:cNvPr id="6" name="TextBox 5"/>
          <p:cNvSpPr txBox="1"/>
          <p:nvPr/>
        </p:nvSpPr>
        <p:spPr>
          <a:xfrm>
            <a:off x="3581400" y="6488668"/>
            <a:ext cx="3124200" cy="369332"/>
          </a:xfrm>
          <a:prstGeom prst="rect">
            <a:avLst/>
          </a:prstGeom>
          <a:noFill/>
        </p:spPr>
        <p:txBody>
          <a:bodyPr wrap="square" rtlCol="0">
            <a:spAutoFit/>
          </a:bodyPr>
          <a:lstStyle/>
          <a:p>
            <a:r>
              <a:rPr lang="en-US" b="1" dirty="0" smtClean="0"/>
              <a:t>EOC Manual 2 and </a:t>
            </a:r>
            <a:r>
              <a:rPr lang="en-US" b="1" i="1" dirty="0" smtClean="0"/>
              <a:t>TCG</a:t>
            </a:r>
            <a:r>
              <a:rPr lang="en-US" b="1" dirty="0" smtClean="0"/>
              <a:t> </a:t>
            </a:r>
            <a:endParaRPr lang="en-US"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Schedule</a:t>
            </a:r>
            <a:endParaRPr lang="en-US"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80</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529306645"/>
              </p:ext>
            </p:extLst>
          </p:nvPr>
        </p:nvGraphicFramePr>
        <p:xfrm>
          <a:off x="152400" y="1814930"/>
          <a:ext cx="8839200" cy="4365961"/>
        </p:xfrm>
        <a:graphic>
          <a:graphicData uri="http://schemas.openxmlformats.org/drawingml/2006/table">
            <a:tbl>
              <a:tblPr firstRow="1" bandRow="1">
                <a:tableStyleId>{D7AC3CCA-C797-4891-BE02-D94E43425B78}</a:tableStyleId>
              </a:tblPr>
              <a:tblGrid>
                <a:gridCol w="4800600"/>
                <a:gridCol w="4038600"/>
              </a:tblGrid>
              <a:tr h="865370">
                <a:tc gridSpan="2">
                  <a:txBody>
                    <a:bodyPr/>
                    <a:lstStyle/>
                    <a:p>
                      <a:pPr marL="0" marR="0" algn="ctr">
                        <a:spcBef>
                          <a:spcPts val="0"/>
                        </a:spcBef>
                        <a:spcAft>
                          <a:spcPts val="0"/>
                        </a:spcAft>
                        <a:buFont typeface="Arial" pitchFamily="34" charset="0"/>
                        <a:buNone/>
                      </a:pPr>
                      <a:r>
                        <a:rPr lang="en-US" sz="1800" kern="1200" cap="none" spc="0" baseline="0" dirty="0" smtClean="0">
                          <a:ln>
                            <a:noFill/>
                          </a:ln>
                          <a:effectLst/>
                          <a:latin typeface="+mj-lt"/>
                        </a:rPr>
                        <a:t>Hand-deliver </a:t>
                      </a:r>
                      <a:r>
                        <a:rPr lang="en-US" sz="1800" u="sng" kern="1200" cap="none" spc="0" baseline="0" dirty="0" smtClean="0">
                          <a:ln>
                            <a:noFill/>
                          </a:ln>
                          <a:effectLst/>
                          <a:latin typeface="+mj-lt"/>
                        </a:rPr>
                        <a:t>all</a:t>
                      </a:r>
                      <a:r>
                        <a:rPr lang="en-US" sz="1800" kern="1200" cap="none" spc="0" baseline="0" dirty="0" smtClean="0">
                          <a:ln>
                            <a:noFill/>
                          </a:ln>
                          <a:effectLst/>
                          <a:latin typeface="+mj-lt"/>
                        </a:rPr>
                        <a:t>  EOC “To Be Scored” and “Not To Be Scored” paper-based test materials to the Test Distribution Center (TDC) on:</a:t>
                      </a:r>
                      <a:endParaRPr lang="en-US" sz="1800" b="1" kern="1200" cap="none" spc="0" baseline="0" dirty="0" smtClean="0">
                        <a:ln>
                          <a:noFill/>
                        </a:ln>
                        <a:solidFill>
                          <a:schemeClr val="tx1"/>
                        </a:solidFill>
                        <a:effectLst/>
                        <a:latin typeface="+mj-lt"/>
                        <a:ea typeface="+mn-ea"/>
                        <a:cs typeface="+mn-cs"/>
                      </a:endParaRPr>
                    </a:p>
                  </a:txBody>
                  <a:tcPr marL="68580" marR="68580" marT="0" marB="0"/>
                </a:tc>
                <a:tc hMerge="1">
                  <a:txBody>
                    <a:bodyPr/>
                    <a:lstStyle/>
                    <a:p>
                      <a:pPr marL="0" marR="0">
                        <a:spcBef>
                          <a:spcPts val="0"/>
                        </a:spcBef>
                        <a:spcAft>
                          <a:spcPts val="0"/>
                        </a:spcAft>
                        <a:buFont typeface="Arial" pitchFamily="34" charset="0"/>
                        <a:buNone/>
                      </a:pPr>
                      <a:endParaRPr lang="en-US" sz="1200" b="1" dirty="0" smtClean="0">
                        <a:solidFill>
                          <a:schemeClr val="tx1"/>
                        </a:solidFill>
                        <a:latin typeface="+mj-lt"/>
                        <a:ea typeface="Times New Roman"/>
                        <a:cs typeface="Arial" pitchFamily="34" charset="0"/>
                      </a:endParaRPr>
                    </a:p>
                  </a:txBody>
                  <a:tcPr marL="68580" marR="68580" marT="0" marB="0"/>
                </a:tc>
              </a:tr>
              <a:tr h="734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kern="1200" cap="none" spc="0" baseline="0" dirty="0" smtClean="0">
                          <a:ln>
                            <a:noFill/>
                          </a:ln>
                          <a:effectLst/>
                          <a:latin typeface="+mj-lt"/>
                        </a:rPr>
                        <a:t>US HISTORY</a:t>
                      </a:r>
                      <a:r>
                        <a:rPr lang="en-US" sz="1400" kern="1200" cap="none" spc="0" baseline="0" dirty="0" smtClean="0">
                          <a:ln>
                            <a:noFill/>
                          </a:ln>
                          <a:effectLst/>
                          <a:latin typeface="+mj-lt"/>
                        </a:rPr>
                        <a:t>:  </a:t>
                      </a:r>
                      <a:r>
                        <a:rPr lang="en-US" sz="1400" b="1" kern="1200" cap="none" spc="0" baseline="0" dirty="0" smtClean="0">
                          <a:ln>
                            <a:noFill/>
                          </a:ln>
                          <a:solidFill>
                            <a:srgbClr val="663300"/>
                          </a:solidFill>
                          <a:effectLst/>
                          <a:latin typeface="+mj-lt"/>
                        </a:rPr>
                        <a:t>BROWN</a:t>
                      </a:r>
                      <a:r>
                        <a:rPr lang="en-US" sz="1400" kern="1200" cap="none" spc="0" baseline="0" dirty="0" smtClean="0">
                          <a:ln>
                            <a:noFill/>
                          </a:ln>
                          <a:effectLst/>
                          <a:latin typeface="+mj-lt"/>
                        </a:rPr>
                        <a:t>-”To Be Scored” (Regular 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3399"/>
                          </a:solidFill>
                          <a:effectLst/>
                          <a:latin typeface="+mj-lt"/>
                        </a:rPr>
                        <a:t>PINK</a:t>
                      </a:r>
                      <a:r>
                        <a:rPr lang="en-US" sz="1400" kern="1200" cap="none" spc="0" baseline="0" dirty="0" smtClean="0">
                          <a:ln>
                            <a:noFill/>
                          </a:ln>
                          <a:effectLst/>
                          <a:latin typeface="+mj-lt"/>
                        </a:rPr>
                        <a:t> “To Be Scored” (Braille)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FF00"/>
                          </a:solidFill>
                          <a:effectLst/>
                          <a:latin typeface="+mj-lt"/>
                        </a:rPr>
                        <a:t>YELLOW</a:t>
                      </a:r>
                      <a:r>
                        <a:rPr lang="en-US" sz="1400" kern="1200" cap="none" spc="0" baseline="0" dirty="0" smtClean="0">
                          <a:ln>
                            <a:noFill/>
                          </a:ln>
                          <a:effectLst/>
                          <a:latin typeface="+mj-lt"/>
                        </a:rPr>
                        <a:t> “Not To Be Scored”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cap="none" spc="0" baseline="0" dirty="0" smtClean="0">
                        <a:ln>
                          <a:noFill/>
                        </a:ln>
                        <a:solidFill>
                          <a:schemeClr val="tx1"/>
                        </a:solidFill>
                        <a:effectLst/>
                        <a:latin typeface="+mj-lt"/>
                      </a:endParaRPr>
                    </a:p>
                  </a:txBody>
                  <a:tcPr marL="68580" marR="68580" marT="0" marB="0"/>
                </a:tc>
                <a:tc rowSpan="4">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u="none" kern="1200" dirty="0" smtClean="0">
                        <a:effectLst/>
                        <a:latin typeface="+mj-l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u="none" kern="1200" dirty="0" smtClean="0">
                        <a:effectLst/>
                        <a:latin typeface="+mj-l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u="none" kern="1200" dirty="0" smtClean="0">
                        <a:effectLst/>
                        <a:latin typeface="+mj-l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200" b="1" u="none" kern="1200" dirty="0" smtClean="0">
                          <a:effectLst/>
                          <a:latin typeface="+mj-lt"/>
                        </a:rPr>
                        <a:t>Friday, September 20</a:t>
                      </a:r>
                      <a:endParaRPr lang="en-US" sz="2200" b="1" cap="none" spc="0" dirty="0" smtClean="0">
                        <a:ln>
                          <a:noFill/>
                        </a:ln>
                        <a:effectLst/>
                        <a:latin typeface="+mj-lt"/>
                      </a:endParaRPr>
                    </a:p>
                    <a:p>
                      <a:pPr marL="0" marR="0" algn="ctr">
                        <a:spcBef>
                          <a:spcPts val="0"/>
                        </a:spcBef>
                        <a:spcAft>
                          <a:spcPts val="0"/>
                        </a:spcAft>
                      </a:pPr>
                      <a:r>
                        <a:rPr lang="en-US" sz="2400" cap="none" spc="0" baseline="0" dirty="0" smtClean="0">
                          <a:ln>
                            <a:noFill/>
                          </a:ln>
                          <a:effectLst/>
                          <a:latin typeface="+mj-lt"/>
                        </a:rPr>
                        <a:t> </a:t>
                      </a:r>
                      <a:endParaRPr lang="en-US" sz="2400" cap="none" spc="0" dirty="0" smtClean="0">
                        <a:ln>
                          <a:noFill/>
                        </a:ln>
                        <a:effectLst/>
                        <a:latin typeface="+mj-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kern="1200" cap="none" spc="0" baseline="0" dirty="0" smtClean="0">
                          <a:ln>
                            <a:noFill/>
                          </a:ln>
                          <a:effectLst/>
                          <a:latin typeface="+mj-lt"/>
                        </a:rPr>
                        <a:t> </a:t>
                      </a:r>
                    </a:p>
                    <a:p>
                      <a:pPr marL="0" marR="0">
                        <a:spcBef>
                          <a:spcPts val="0"/>
                        </a:spcBef>
                        <a:spcAft>
                          <a:spcPts val="0"/>
                        </a:spcAft>
                        <a:buFont typeface="Arial" pitchFamily="34" charset="0"/>
                        <a:buNone/>
                      </a:pPr>
                      <a:r>
                        <a:rPr lang="en-US" sz="1400" cap="none" spc="0" dirty="0" smtClean="0">
                          <a:ln>
                            <a:noFill/>
                          </a:ln>
                          <a:effectLst/>
                          <a:latin typeface="+mj-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cap="none" spc="0" dirty="0" smtClean="0">
                          <a:ln>
                            <a:noFill/>
                          </a:ln>
                          <a:effectLst/>
                          <a:latin typeface="+mj-lt"/>
                        </a:rPr>
                        <a:t> </a:t>
                      </a:r>
                      <a:endParaRPr lang="en-US" sz="1400" b="1" cap="none" spc="0" baseline="0" dirty="0" smtClean="0">
                        <a:ln>
                          <a:noFill/>
                        </a:ln>
                        <a:solidFill>
                          <a:schemeClr val="tx1"/>
                        </a:solidFill>
                        <a:effectLst/>
                        <a:latin typeface="+mj-lt"/>
                        <a:ea typeface="Times New Roman"/>
                        <a:cs typeface="Arial" pitchFamily="34" charset="0"/>
                      </a:endParaRPr>
                    </a:p>
                  </a:txBody>
                  <a:tcPr marL="68580" marR="68580" marT="0" marB="0"/>
                </a:tc>
              </a:tr>
              <a:tr h="726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sng" strike="noStrike" cap="none" spc="0" normalizeH="0" baseline="0" dirty="0" smtClean="0">
                          <a:ln>
                            <a:noFill/>
                          </a:ln>
                          <a:effectLst/>
                          <a:latin typeface="+mj-lt"/>
                        </a:rPr>
                        <a:t>BIOLOGY 1</a:t>
                      </a:r>
                      <a:r>
                        <a:rPr kumimoji="0" lang="en-US" sz="1400" u="none" strike="noStrike" cap="none" spc="0" normalizeH="0" baseline="0" dirty="0" smtClean="0">
                          <a:ln>
                            <a:noFill/>
                          </a:ln>
                          <a:effectLst/>
                          <a:latin typeface="+mj-lt"/>
                        </a:rPr>
                        <a:t>: </a:t>
                      </a:r>
                      <a:r>
                        <a:rPr kumimoji="0" lang="en-US" sz="1400" b="1" u="none" strike="noStrike" cap="none" spc="0" normalizeH="0" baseline="0" dirty="0" smtClean="0">
                          <a:ln>
                            <a:noFill/>
                          </a:ln>
                          <a:solidFill>
                            <a:srgbClr val="FF6600"/>
                          </a:solidFill>
                          <a:effectLst/>
                          <a:latin typeface="+mj-lt"/>
                        </a:rPr>
                        <a:t>ORANGE</a:t>
                      </a:r>
                      <a:r>
                        <a:rPr kumimoji="0" lang="en-US" sz="1400" u="none" strike="noStrike" cap="none" spc="0" normalizeH="0" baseline="0" dirty="0" smtClean="0">
                          <a:ln>
                            <a:noFill/>
                          </a:ln>
                          <a:solidFill>
                            <a:srgbClr val="FF6600"/>
                          </a:solidFill>
                          <a:effectLst/>
                          <a:latin typeface="+mj-lt"/>
                        </a:rPr>
                        <a:t> </a:t>
                      </a:r>
                      <a:r>
                        <a:rPr kumimoji="0" lang="en-US" sz="1400" u="none" strike="noStrike" cap="none" spc="0" normalizeH="0" baseline="0" dirty="0" smtClean="0">
                          <a:ln>
                            <a:noFill/>
                          </a:ln>
                          <a:effectLst/>
                          <a:latin typeface="+mj-lt"/>
                        </a:rPr>
                        <a:t>-</a:t>
                      </a:r>
                      <a:r>
                        <a:rPr lang="en-US" sz="1400" kern="1200" cap="none" spc="0" dirty="0" smtClean="0">
                          <a:ln>
                            <a:noFill/>
                          </a:ln>
                          <a:effectLst/>
                          <a:latin typeface="+mj-lt"/>
                        </a:rPr>
                        <a:t>“To Be</a:t>
                      </a:r>
                      <a:r>
                        <a:rPr lang="en-US" sz="1400" kern="1200" cap="none" spc="0" baseline="0" dirty="0" smtClean="0">
                          <a:ln>
                            <a:noFill/>
                          </a:ln>
                          <a:effectLst/>
                          <a:latin typeface="+mj-lt"/>
                        </a:rPr>
                        <a:t> </a:t>
                      </a:r>
                      <a:r>
                        <a:rPr lang="en-US" sz="1400" kern="1200" cap="none" spc="0" dirty="0" smtClean="0">
                          <a:ln>
                            <a:noFill/>
                          </a:ln>
                          <a:effectLst/>
                          <a:latin typeface="+mj-lt"/>
                        </a:rPr>
                        <a:t>Scored”(Regular 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3399"/>
                          </a:solidFill>
                          <a:effectLst/>
                          <a:latin typeface="+mj-lt"/>
                        </a:rPr>
                        <a:t>PINK</a:t>
                      </a:r>
                      <a:r>
                        <a:rPr lang="en-US" sz="1400" kern="1200" cap="none" spc="0" baseline="0" dirty="0" smtClean="0">
                          <a:ln>
                            <a:noFill/>
                          </a:ln>
                          <a:effectLst/>
                          <a:latin typeface="+mj-lt"/>
                        </a:rPr>
                        <a:t> “To Be Scored” (Braille)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FF00"/>
                          </a:solidFill>
                          <a:effectLst/>
                          <a:latin typeface="+mj-lt"/>
                        </a:rPr>
                        <a:t>YELLOW</a:t>
                      </a:r>
                      <a:r>
                        <a:rPr lang="en-US" sz="1400" kern="1200" cap="none" spc="0" baseline="0" dirty="0" smtClean="0">
                          <a:ln>
                            <a:noFill/>
                          </a:ln>
                          <a:effectLst/>
                          <a:latin typeface="+mj-lt"/>
                        </a:rPr>
                        <a:t> “Not To Be Scored” </a:t>
                      </a:r>
                      <a:endParaRPr lang="en-US" sz="1400" b="1" kern="1200" cap="none" spc="0" baseline="0" dirty="0" smtClean="0">
                        <a:ln>
                          <a:noFill/>
                        </a:ln>
                        <a:solidFill>
                          <a:schemeClr val="tx1"/>
                        </a:solidFill>
                        <a:effectLst/>
                        <a:latin typeface="+mj-lt"/>
                      </a:endParaRPr>
                    </a:p>
                  </a:txBody>
                  <a:tcPr marL="68580" marR="68580" marT="0" marB="0"/>
                </a:tc>
                <a:tc vMerge="1">
                  <a:txBody>
                    <a:bodyPr/>
                    <a:lstStyle/>
                    <a:p>
                      <a:pPr marL="0" marR="0">
                        <a:spcBef>
                          <a:spcPts val="0"/>
                        </a:spcBef>
                        <a:spcAft>
                          <a:spcPts val="0"/>
                        </a:spcAft>
                      </a:pPr>
                      <a:endParaRPr lang="en-US" sz="1400" b="1" cap="none" spc="0" dirty="0" smtClean="0">
                        <a:ln>
                          <a:noFill/>
                        </a:ln>
                        <a:solidFill>
                          <a:schemeClr val="tx1"/>
                        </a:solidFill>
                        <a:effectLst/>
                        <a:latin typeface="+mn-lt"/>
                        <a:ea typeface="Times New Roman"/>
                        <a:cs typeface="Arial" pitchFamily="34" charset="0"/>
                      </a:endParaRPr>
                    </a:p>
                  </a:txBody>
                  <a:tcPr marL="68580" marR="68580" marT="0" marB="0"/>
                </a:tc>
              </a:tr>
              <a:tr h="754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sng" strike="noStrike" kern="1200" cap="none" spc="0" normalizeH="0" baseline="0" dirty="0" smtClean="0">
                          <a:ln>
                            <a:noFill/>
                          </a:ln>
                          <a:effectLst/>
                          <a:latin typeface="+mj-lt"/>
                        </a:rPr>
                        <a:t>ALGEBRA 1</a:t>
                      </a:r>
                      <a:r>
                        <a:rPr kumimoji="0" lang="en-US" sz="1400" u="none" strike="noStrike" kern="1200" cap="none" spc="0" normalizeH="0" baseline="0" dirty="0" smtClean="0">
                          <a:ln>
                            <a:noFill/>
                          </a:ln>
                          <a:effectLst/>
                          <a:latin typeface="+mj-lt"/>
                        </a:rPr>
                        <a:t>: </a:t>
                      </a:r>
                      <a:r>
                        <a:rPr kumimoji="0" lang="en-US" sz="1400" b="1" u="none" strike="noStrike" kern="1200" cap="none" spc="0" normalizeH="0" baseline="0" dirty="0" smtClean="0">
                          <a:ln>
                            <a:noFill/>
                          </a:ln>
                          <a:solidFill>
                            <a:srgbClr val="7030A0"/>
                          </a:solidFill>
                          <a:effectLst/>
                          <a:latin typeface="+mj-lt"/>
                        </a:rPr>
                        <a:t>PURPLE</a:t>
                      </a:r>
                      <a:r>
                        <a:rPr kumimoji="0" lang="en-US" sz="1400" u="none" strike="noStrike" kern="1200" cap="none" spc="0" normalizeH="0" baseline="0" dirty="0" smtClean="0">
                          <a:ln>
                            <a:noFill/>
                          </a:ln>
                          <a:effectLst/>
                          <a:latin typeface="+mj-lt"/>
                        </a:rPr>
                        <a:t> -</a:t>
                      </a:r>
                      <a:r>
                        <a:rPr lang="en-US" sz="1400" kern="1200" cap="none" spc="0" dirty="0" smtClean="0">
                          <a:ln>
                            <a:noFill/>
                          </a:ln>
                          <a:effectLst/>
                          <a:latin typeface="+mj-lt"/>
                        </a:rPr>
                        <a:t>“To Be Scored”(Regular 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3399"/>
                          </a:solidFill>
                          <a:effectLst/>
                          <a:latin typeface="+mj-lt"/>
                        </a:rPr>
                        <a:t>PINK</a:t>
                      </a:r>
                      <a:r>
                        <a:rPr lang="en-US" sz="1400" kern="1200" cap="none" spc="0" baseline="0" dirty="0" smtClean="0">
                          <a:ln>
                            <a:noFill/>
                          </a:ln>
                          <a:effectLst/>
                          <a:latin typeface="+mj-lt"/>
                        </a:rPr>
                        <a:t> “To Be Scored” (Braille)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FF00"/>
                          </a:solidFill>
                          <a:effectLst/>
                          <a:latin typeface="+mj-lt"/>
                        </a:rPr>
                        <a:t>YELLOW</a:t>
                      </a:r>
                      <a:r>
                        <a:rPr lang="en-US" sz="1400" kern="1200" cap="none" spc="0" baseline="0" dirty="0" smtClean="0">
                          <a:ln>
                            <a:noFill/>
                          </a:ln>
                          <a:effectLst/>
                          <a:latin typeface="+mj-lt"/>
                        </a:rPr>
                        <a:t> “Not To Be Scored”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cap="none" spc="0" baseline="0" dirty="0" smtClean="0">
                        <a:ln>
                          <a:noFill/>
                        </a:ln>
                        <a:solidFill>
                          <a:schemeClr val="tx1"/>
                        </a:solidFill>
                        <a:effectLst/>
                        <a:latin typeface="+mj-lt"/>
                        <a:ea typeface="+mn-ea"/>
                        <a:cs typeface="Arial" pitchFamily="34" charset="0"/>
                      </a:endParaRPr>
                    </a:p>
                  </a:txBody>
                  <a:tcPr marL="68580" marR="68580" marT="0" marB="0"/>
                </a:tc>
                <a:tc vMerge="1">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kern="1200" cap="none" spc="0" baseline="0" dirty="0" smtClean="0">
                        <a:ln>
                          <a:noFill/>
                        </a:ln>
                        <a:solidFill>
                          <a:schemeClr val="tx1"/>
                        </a:solidFill>
                        <a:effectLst/>
                        <a:latin typeface="+mn-lt"/>
                        <a:ea typeface="+mn-ea"/>
                        <a:cs typeface="+mn-cs"/>
                      </a:endParaRPr>
                    </a:p>
                  </a:txBody>
                  <a:tcPr marL="68580" marR="68580" marT="0" marB="0"/>
                </a:tc>
              </a:tr>
              <a:tr h="89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sng" strike="noStrike" kern="1200" cap="none" spc="0" normalizeH="0" baseline="0" dirty="0" smtClean="0">
                          <a:ln>
                            <a:noFill/>
                          </a:ln>
                          <a:effectLst/>
                          <a:latin typeface="+mj-lt"/>
                        </a:rPr>
                        <a:t>GEOMETRY</a:t>
                      </a:r>
                      <a:r>
                        <a:rPr kumimoji="0" lang="en-US" sz="1400" u="none" strike="noStrike" kern="1200" cap="none" spc="0" normalizeH="0" baseline="0" dirty="0" smtClean="0">
                          <a:ln>
                            <a:noFill/>
                          </a:ln>
                          <a:effectLst/>
                          <a:latin typeface="+mj-lt"/>
                        </a:rPr>
                        <a:t>: </a:t>
                      </a:r>
                      <a:r>
                        <a:rPr kumimoji="0" lang="en-US" sz="1400" b="1" u="none" strike="noStrike" kern="1200" cap="none" spc="0" normalizeH="0" baseline="0" dirty="0" smtClean="0">
                          <a:ln>
                            <a:noFill/>
                          </a:ln>
                          <a:solidFill>
                            <a:srgbClr val="00A249"/>
                          </a:solidFill>
                          <a:effectLst/>
                          <a:latin typeface="+mj-lt"/>
                        </a:rPr>
                        <a:t>GREEN</a:t>
                      </a:r>
                      <a:r>
                        <a:rPr kumimoji="0" lang="en-US" sz="1400" u="none" strike="noStrike" kern="1200" cap="none" spc="0" normalizeH="0" baseline="0" dirty="0" smtClean="0">
                          <a:ln>
                            <a:noFill/>
                          </a:ln>
                          <a:effectLst/>
                          <a:latin typeface="+mj-lt"/>
                        </a:rPr>
                        <a:t> -</a:t>
                      </a:r>
                      <a:r>
                        <a:rPr lang="en-US" sz="1400" kern="1200" cap="none" spc="0" dirty="0" smtClean="0">
                          <a:ln>
                            <a:noFill/>
                          </a:ln>
                          <a:effectLst/>
                          <a:latin typeface="+mj-lt"/>
                        </a:rPr>
                        <a:t>“To Be Scored”(Regular 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3399"/>
                          </a:solidFill>
                          <a:effectLst/>
                          <a:latin typeface="+mj-lt"/>
                        </a:rPr>
                        <a:t>PINK</a:t>
                      </a:r>
                      <a:r>
                        <a:rPr lang="en-US" sz="1400" kern="1200" cap="none" spc="0" baseline="0" dirty="0" smtClean="0">
                          <a:ln>
                            <a:noFill/>
                          </a:ln>
                          <a:effectLst/>
                          <a:latin typeface="+mj-lt"/>
                        </a:rPr>
                        <a:t> “To Be Scored” (Braille)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FF00"/>
                          </a:solidFill>
                          <a:effectLst/>
                          <a:latin typeface="+mj-lt"/>
                        </a:rPr>
                        <a:t>YELLOW</a:t>
                      </a:r>
                      <a:r>
                        <a:rPr lang="en-US" sz="1400" kern="1200" cap="none" spc="0" baseline="0" dirty="0" smtClean="0">
                          <a:ln>
                            <a:noFill/>
                          </a:ln>
                          <a:effectLst/>
                          <a:latin typeface="+mj-lt"/>
                        </a:rPr>
                        <a:t> “Not To Be Scored” </a:t>
                      </a:r>
                      <a:endParaRPr lang="en-US" sz="1400" b="1" kern="1200" cap="none" spc="0" baseline="0" dirty="0" smtClean="0">
                        <a:ln>
                          <a:noFill/>
                        </a:ln>
                        <a:solidFill>
                          <a:schemeClr val="tx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cap="none" spc="0" dirty="0" smtClean="0">
                        <a:ln>
                          <a:noFill/>
                        </a:ln>
                        <a:solidFill>
                          <a:schemeClr val="tx1"/>
                        </a:solidFill>
                        <a:effectLst/>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cap="none" spc="0" dirty="0" smtClean="0">
                        <a:ln>
                          <a:noFill/>
                        </a:ln>
                        <a:solidFill>
                          <a:schemeClr val="tx1"/>
                        </a:solidFill>
                        <a:effectLst/>
                        <a:latin typeface="+mj-lt"/>
                        <a:ea typeface="+mn-ea"/>
                        <a:cs typeface="Arial" pitchFamily="34" charset="0"/>
                      </a:endParaRPr>
                    </a:p>
                  </a:txBody>
                  <a:tcPr marL="68580" marR="68580" marT="0" marB="0"/>
                </a:tc>
                <a:tc vMerge="1">
                  <a:txBody>
                    <a:bodyPr/>
                    <a:lstStyle/>
                    <a:p>
                      <a:pPr marL="0" marR="0">
                        <a:spcBef>
                          <a:spcPts val="0"/>
                        </a:spcBef>
                        <a:spcAft>
                          <a:spcPts val="0"/>
                        </a:spcAft>
                        <a:buFont typeface="Arial" pitchFamily="34" charset="0"/>
                        <a:buNone/>
                      </a:pPr>
                      <a:endParaRPr lang="en-US" sz="1400" b="1" cap="none" spc="0" dirty="0" smtClean="0">
                        <a:ln>
                          <a:noFill/>
                        </a:ln>
                        <a:solidFill>
                          <a:schemeClr val="tx1"/>
                        </a:solidFill>
                        <a:effectLst/>
                        <a:latin typeface="+mn-lt"/>
                        <a:ea typeface="Times New Roman"/>
                        <a:cs typeface="Arial" pitchFamily="34" charset="0"/>
                      </a:endParaRPr>
                    </a:p>
                  </a:txBody>
                  <a:tcPr marL="68580" marR="68580" marT="0" marB="0"/>
                </a:tc>
              </a:tr>
            </a:tbl>
          </a:graphicData>
        </a:graphic>
      </p:graphicFrame>
      <p:sp>
        <p:nvSpPr>
          <p:cNvPr id="6" name="TextBox 5"/>
          <p:cNvSpPr txBox="1"/>
          <p:nvPr/>
        </p:nvSpPr>
        <p:spPr>
          <a:xfrm>
            <a:off x="3759200" y="6550223"/>
            <a:ext cx="4241800" cy="307777"/>
          </a:xfrm>
          <a:prstGeom prst="rect">
            <a:avLst/>
          </a:prstGeom>
          <a:noFill/>
        </p:spPr>
        <p:txBody>
          <a:bodyPr wrap="square" rtlCol="0">
            <a:spAutoFit/>
          </a:bodyPr>
          <a:lstStyle/>
          <a:p>
            <a:r>
              <a:rPr lang="en-US" sz="1400" b="1" dirty="0" smtClean="0"/>
              <a:t>Training Packet (see </a:t>
            </a:r>
            <a:r>
              <a:rPr lang="en-US" sz="1400" b="1" i="1" dirty="0" smtClean="0"/>
              <a:t>Friendly Reminder</a:t>
            </a:r>
            <a:r>
              <a:rPr lang="en-US" sz="1400" b="1" dirty="0" smtClean="0"/>
              <a:t>)</a:t>
            </a:r>
            <a:endParaRPr lang="en-US" sz="1400" b="1" dirty="0"/>
          </a:p>
        </p:txBody>
      </p:sp>
      <p:sp>
        <p:nvSpPr>
          <p:cNvPr id="7" name="TextBox 6"/>
          <p:cNvSpPr txBox="1"/>
          <p:nvPr/>
        </p:nvSpPr>
        <p:spPr>
          <a:xfrm>
            <a:off x="152400" y="6170731"/>
            <a:ext cx="8610600" cy="369332"/>
          </a:xfrm>
          <a:prstGeom prst="rect">
            <a:avLst/>
          </a:prstGeom>
          <a:noFill/>
        </p:spPr>
        <p:txBody>
          <a:bodyPr wrap="square" rtlCol="0">
            <a:spAutoFit/>
          </a:bodyPr>
          <a:lstStyle/>
          <a:p>
            <a:r>
              <a:rPr lang="en-US" u="sng" dirty="0" smtClean="0"/>
              <a:t>Note</a:t>
            </a:r>
            <a:r>
              <a:rPr lang="en-US" dirty="0" smtClean="0"/>
              <a:t>: District Assessment Coordinator ONLY Box is due to TDC by October 1.</a:t>
            </a:r>
            <a:endParaRPr lang="en-US" dirty="0"/>
          </a:p>
        </p:txBody>
      </p:sp>
    </p:spTree>
    <p:extLst>
      <p:ext uri="{BB962C8B-B14F-4D97-AF65-F5344CB8AC3E}">
        <p14:creationId xmlns:p14="http://schemas.microsoft.com/office/powerpoint/2010/main" val="7399917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dirty="0" smtClean="0"/>
              <a:t>Comment Forms</a:t>
            </a:r>
          </a:p>
        </p:txBody>
      </p:sp>
      <p:sp>
        <p:nvSpPr>
          <p:cNvPr id="123907" name="Slide Number Placeholder 5"/>
          <p:cNvSpPr>
            <a:spLocks noGrp="1"/>
          </p:cNvSpPr>
          <p:nvPr>
            <p:ph type="sldNum" sz="quarter" idx="12"/>
          </p:nvPr>
        </p:nvSpPr>
        <p:spPr>
          <a:noFill/>
        </p:spPr>
        <p:txBody>
          <a:bodyPr/>
          <a:lstStyle/>
          <a:p>
            <a:fld id="{B8199529-91F4-4D0F-A4C7-781523DB5B29}" type="slidenum">
              <a:rPr lang="en-US" smtClean="0">
                <a:latin typeface="Arial" charset="0"/>
              </a:rPr>
              <a:pPr/>
              <a:t>81</a:t>
            </a:fld>
            <a:endParaRPr lang="en-US" dirty="0" smtClean="0">
              <a:latin typeface="Arial" charset="0"/>
            </a:endParaRPr>
          </a:p>
        </p:txBody>
      </p:sp>
      <p:sp>
        <p:nvSpPr>
          <p:cNvPr id="103428" name="Content Placeholder 2"/>
          <p:cNvSpPr txBox="1">
            <a:spLocks/>
          </p:cNvSpPr>
          <p:nvPr/>
        </p:nvSpPr>
        <p:spPr bwMode="auto">
          <a:xfrm>
            <a:off x="457200" y="1905000"/>
            <a:ext cx="8382000" cy="4521200"/>
          </a:xfrm>
          <a:prstGeom prst="rect">
            <a:avLst/>
          </a:prstGeom>
          <a:noFill/>
          <a:ln w="9525">
            <a:noFill/>
            <a:miter lim="800000"/>
            <a:headEnd/>
            <a:tailEnd/>
          </a:ln>
        </p:spPr>
        <p:txBody>
          <a:bodyPr/>
          <a:lstStyle/>
          <a:p>
            <a:pPr marL="342900" indent="-342900">
              <a:spcBef>
                <a:spcPts val="1200"/>
              </a:spcBef>
              <a:buFontTx/>
              <a:buChar char="•"/>
              <a:defRPr/>
            </a:pPr>
            <a:r>
              <a:rPr lang="en-US" sz="2800" dirty="0">
                <a:latin typeface="+mj-lt"/>
              </a:rPr>
              <a:t>After testing, test administrators, school coordinators, </a:t>
            </a:r>
            <a:r>
              <a:rPr lang="en-US" sz="2800" dirty="0" smtClean="0">
                <a:latin typeface="+mj-lt"/>
              </a:rPr>
              <a:t>and technology coordinators are </a:t>
            </a:r>
            <a:r>
              <a:rPr lang="en-US" sz="2800" dirty="0">
                <a:latin typeface="+mj-lt"/>
              </a:rPr>
              <a:t>encouraged to complete a CBT comment form located at </a:t>
            </a:r>
            <a:r>
              <a:rPr lang="en-US" sz="2800" dirty="0" smtClean="0">
                <a:latin typeface="+mj-lt"/>
                <a:hlinkClick r:id="rId3"/>
              </a:rPr>
              <a:t>www.FLAssessments.com/EOC</a:t>
            </a:r>
            <a:r>
              <a:rPr lang="en-US" sz="2800" dirty="0" smtClean="0">
                <a:latin typeface="+mj-lt"/>
              </a:rPr>
              <a:t>. </a:t>
            </a:r>
          </a:p>
          <a:p>
            <a:pPr marL="342900" indent="-342900">
              <a:spcBef>
                <a:spcPts val="1200"/>
              </a:spcBef>
              <a:defRPr/>
            </a:pPr>
            <a:endParaRPr lang="en-US" sz="2800" dirty="0" smtClean="0">
              <a:latin typeface="+mj-lt"/>
            </a:endParaRPr>
          </a:p>
          <a:p>
            <a:pPr marL="342900" indent="-342900">
              <a:spcBef>
                <a:spcPts val="1200"/>
              </a:spcBef>
              <a:buFontTx/>
              <a:buChar char="•"/>
              <a:defRPr/>
            </a:pPr>
            <a:r>
              <a:rPr lang="en-US" sz="2800" dirty="0" smtClean="0">
                <a:latin typeface="+mj-lt"/>
              </a:rPr>
              <a:t>FDOE and Pearson appreciate feedback from district and school personnel.</a:t>
            </a:r>
          </a:p>
          <a:p>
            <a:pPr marL="342900" indent="-342900">
              <a:spcBef>
                <a:spcPct val="20000"/>
              </a:spcBef>
              <a:buFontTx/>
              <a:buChar char="•"/>
              <a:defRPr/>
            </a:pPr>
            <a:endParaRPr lang="en-US" sz="2000" dirty="0">
              <a:solidFill>
                <a:srgbClr val="0070C0"/>
              </a:solidFill>
              <a:latin typeface="Tahoma" pitchFamily="34" charset="0"/>
              <a:cs typeface="Tahoma" pitchFamily="34" charset="0"/>
            </a:endParaRPr>
          </a:p>
          <a:p>
            <a:pPr marL="342900" indent="-342900">
              <a:lnSpc>
                <a:spcPct val="80000"/>
              </a:lnSpc>
              <a:spcBef>
                <a:spcPct val="20000"/>
              </a:spcBef>
              <a:defRPr/>
            </a:pPr>
            <a:endParaRPr lang="en-US" sz="1000" dirty="0"/>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138</a:t>
            </a:r>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Reminders</a:t>
            </a:r>
          </a:p>
        </p:txBody>
      </p:sp>
      <p:sp>
        <p:nvSpPr>
          <p:cNvPr id="29699" name="Rectangle 3"/>
          <p:cNvSpPr>
            <a:spLocks noGrp="1" noChangeArrowheads="1"/>
          </p:cNvSpPr>
          <p:nvPr>
            <p:ph idx="1"/>
          </p:nvPr>
        </p:nvSpPr>
        <p:spPr>
          <a:xfrm>
            <a:off x="381000" y="1905000"/>
            <a:ext cx="8534400" cy="4800600"/>
          </a:xfrm>
        </p:spPr>
        <p:txBody>
          <a:bodyPr/>
          <a:lstStyle/>
          <a:p>
            <a:pPr>
              <a:spcBef>
                <a:spcPts val="1200"/>
              </a:spcBef>
              <a:buNone/>
            </a:pPr>
            <a:r>
              <a:rPr lang="en-US" sz="2800" b="1" dirty="0" smtClean="0"/>
              <a:t>Test Security Policies and Procedures</a:t>
            </a:r>
          </a:p>
          <a:p>
            <a:pPr>
              <a:spcBef>
                <a:spcPts val="600"/>
              </a:spcBef>
            </a:pPr>
            <a:r>
              <a:rPr lang="en-US" sz="2000" dirty="0" smtClean="0"/>
              <a:t>Per Florida State Board of Education Rule 6A-10.042, FAC, and Test Security Statute, s. 1008.24, F.S. (see Appendix B), district and school personnel are required to maintain test security before, during, and after testing.  </a:t>
            </a:r>
          </a:p>
          <a:p>
            <a:pPr>
              <a:spcBef>
                <a:spcPts val="600"/>
              </a:spcBef>
            </a:pPr>
            <a:r>
              <a:rPr lang="en-US" sz="2000" dirty="0" smtClean="0"/>
              <a:t>Please remember that inappropriate actions can result in student or classroom invalidations and/or loss of teaching certification. </a:t>
            </a:r>
          </a:p>
          <a:p>
            <a:pPr>
              <a:spcBef>
                <a:spcPts val="600"/>
              </a:spcBef>
            </a:pPr>
            <a:r>
              <a:rPr lang="en-US" sz="2000" dirty="0" smtClean="0"/>
              <a:t>All school personnel, including itinerant teachers and proctors, must receive thorough training in test administration and security policies and procedures, familiarize themselves with all relevant content of the test administration manual(s), read the Statute and Rule in Appendix B, and then sign a </a:t>
            </a:r>
            <a:r>
              <a:rPr lang="en-US" sz="2000" i="1" dirty="0" smtClean="0"/>
              <a:t>Florida</a:t>
            </a:r>
            <a:r>
              <a:rPr lang="en-US" sz="2000" dirty="0" smtClean="0"/>
              <a:t> </a:t>
            </a:r>
            <a:r>
              <a:rPr lang="en-US" sz="2000" i="1" dirty="0" smtClean="0"/>
              <a:t>EOC Test Administration and Security Agreement</a:t>
            </a:r>
            <a:r>
              <a:rPr lang="en-US" sz="2000" dirty="0" smtClean="0"/>
              <a:t>.</a:t>
            </a:r>
          </a:p>
          <a:p>
            <a:pPr lvl="1">
              <a:spcBef>
                <a:spcPts val="600"/>
              </a:spcBef>
            </a:pPr>
            <a:r>
              <a:rPr lang="en-US" sz="1800" dirty="0"/>
              <a:t>School assessment coordinators must file the signed forms with their signed security agreements.</a:t>
            </a:r>
          </a:p>
          <a:p>
            <a:pPr>
              <a:spcBef>
                <a:spcPts val="600"/>
              </a:spcBef>
            </a:pPr>
            <a:r>
              <a:rPr lang="en-US" sz="2000" dirty="0" smtClean="0"/>
              <a:t>All test administrators must be certified educators and must sign the </a:t>
            </a:r>
            <a:r>
              <a:rPr lang="en-US" sz="2000" i="1" dirty="0" smtClean="0"/>
              <a:t>Test Administrator Prohibited Activities Agreement</a:t>
            </a:r>
            <a:r>
              <a:rPr lang="en-US" sz="2000" dirty="0" smtClean="0"/>
              <a:t>.</a:t>
            </a:r>
          </a:p>
          <a:p>
            <a:pPr>
              <a:spcBef>
                <a:spcPts val="1200"/>
              </a:spcBef>
            </a:pPr>
            <a:endParaRPr lang="en-US" sz="2000" dirty="0" smtClean="0"/>
          </a:p>
        </p:txBody>
      </p:sp>
      <p:sp>
        <p:nvSpPr>
          <p:cNvPr id="29700" name="Slide Number Placeholder 5"/>
          <p:cNvSpPr>
            <a:spLocks noGrp="1"/>
          </p:cNvSpPr>
          <p:nvPr>
            <p:ph type="sldNum" sz="quarter" idx="12"/>
          </p:nvPr>
        </p:nvSpPr>
        <p:spPr>
          <a:noFill/>
        </p:spPr>
        <p:txBody>
          <a:bodyPr/>
          <a:lstStyle/>
          <a:p>
            <a:fld id="{31BCE0AE-88E2-4891-9EBC-0C19D02A5378}" type="slidenum">
              <a:rPr lang="en-US" smtClean="0">
                <a:latin typeface="Arial" charset="0"/>
              </a:rPr>
              <a:pPr/>
              <a:t>82</a:t>
            </a:fld>
            <a:endParaRPr lang="en-US" dirty="0" smtClean="0">
              <a:latin typeface="Arial" charset="0"/>
            </a:endParaRPr>
          </a:p>
        </p:txBody>
      </p:sp>
      <p:sp>
        <p:nvSpPr>
          <p:cNvPr id="5" name="TextBox 4"/>
          <p:cNvSpPr txBox="1"/>
          <p:nvPr/>
        </p:nvSpPr>
        <p:spPr>
          <a:xfrm>
            <a:off x="3733800" y="6551189"/>
            <a:ext cx="3962400" cy="369332"/>
          </a:xfrm>
          <a:prstGeom prst="rect">
            <a:avLst/>
          </a:prstGeom>
          <a:noFill/>
        </p:spPr>
        <p:txBody>
          <a:bodyPr wrap="square" rtlCol="0">
            <a:spAutoFit/>
          </a:bodyPr>
          <a:lstStyle/>
          <a:p>
            <a:r>
              <a:rPr lang="en-US" b="1" dirty="0" smtClean="0"/>
              <a:t>EOC Manual 273-276</a:t>
            </a:r>
            <a:endParaRPr lang="en-US" b="1" dirty="0"/>
          </a:p>
        </p:txBody>
      </p:sp>
    </p:spTree>
    <p:extLst>
      <p:ext uri="{BB962C8B-B14F-4D97-AF65-F5344CB8AC3E}">
        <p14:creationId xmlns:p14="http://schemas.microsoft.com/office/powerpoint/2010/main" val="28129558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01613"/>
            <a:ext cx="7878763" cy="1257300"/>
          </a:xfrm>
        </p:spPr>
        <p:txBody>
          <a:bodyPr/>
          <a:lstStyle/>
          <a:p>
            <a:pPr eaLnBrk="1" hangingPunct="1"/>
            <a:r>
              <a:rPr lang="en-US" dirty="0" smtClean="0"/>
              <a:t>Pearson Support and PearsonAccess</a:t>
            </a:r>
          </a:p>
        </p:txBody>
      </p:sp>
      <p:sp>
        <p:nvSpPr>
          <p:cNvPr id="9220" name="Rectangle 3"/>
          <p:cNvSpPr>
            <a:spLocks noGrp="1" noChangeArrowheads="1"/>
          </p:cNvSpPr>
          <p:nvPr>
            <p:ph idx="1"/>
          </p:nvPr>
        </p:nvSpPr>
        <p:spPr>
          <a:xfrm>
            <a:off x="352425" y="1905000"/>
            <a:ext cx="8477250" cy="4800600"/>
          </a:xfrm>
        </p:spPr>
        <p:txBody>
          <a:bodyPr rtlCol="0">
            <a:normAutofit fontScale="92500" lnSpcReduction="10000"/>
          </a:bodyPr>
          <a:lstStyle/>
          <a:p>
            <a:pPr eaLnBrk="1" fontAlgn="auto" hangingPunct="1">
              <a:lnSpc>
                <a:spcPct val="90000"/>
              </a:lnSpc>
              <a:spcAft>
                <a:spcPts val="0"/>
              </a:spcAft>
              <a:buFontTx/>
              <a:buNone/>
              <a:defRPr/>
            </a:pPr>
            <a:r>
              <a:rPr lang="en-US" sz="3300" dirty="0" smtClean="0"/>
              <a:t>Contact Pearson Support</a:t>
            </a:r>
          </a:p>
          <a:p>
            <a:pPr lvl="1" eaLnBrk="1" fontAlgn="auto" hangingPunct="1">
              <a:lnSpc>
                <a:spcPct val="90000"/>
              </a:lnSpc>
              <a:spcAft>
                <a:spcPts val="0"/>
              </a:spcAft>
              <a:buFont typeface="Arial" pitchFamily="34" charset="0"/>
              <a:buChar char="•"/>
              <a:defRPr/>
            </a:pPr>
            <a:r>
              <a:rPr lang="en-US" sz="2600" dirty="0" smtClean="0">
                <a:cs typeface="Tahoma" pitchFamily="34" charset="0"/>
              </a:rPr>
              <a:t>Phone Number:  1-877-847-3043</a:t>
            </a:r>
          </a:p>
          <a:p>
            <a:pPr lvl="1" eaLnBrk="1" fontAlgn="auto" hangingPunct="1">
              <a:lnSpc>
                <a:spcPct val="90000"/>
              </a:lnSpc>
              <a:spcAft>
                <a:spcPts val="0"/>
              </a:spcAft>
              <a:buFont typeface="Arial" pitchFamily="34" charset="0"/>
              <a:buChar char="•"/>
              <a:defRPr/>
            </a:pPr>
            <a:r>
              <a:rPr lang="en-US" sz="2600" dirty="0" smtClean="0">
                <a:cs typeface="Tahoma" pitchFamily="34" charset="0"/>
              </a:rPr>
              <a:t>E-mail: </a:t>
            </a:r>
            <a:r>
              <a:rPr lang="en-US" sz="2600" dirty="0" smtClean="0">
                <a:cs typeface="Tahoma" pitchFamily="34" charset="0"/>
                <a:hlinkClick r:id="rId3"/>
              </a:rPr>
              <a:t>Florida@support.pearson.com</a:t>
            </a:r>
            <a:r>
              <a:rPr lang="en-US" sz="2600" dirty="0" smtClean="0">
                <a:cs typeface="Tahoma" pitchFamily="34" charset="0"/>
              </a:rPr>
              <a:t> </a:t>
            </a:r>
          </a:p>
          <a:p>
            <a:pPr eaLnBrk="1" fontAlgn="auto" hangingPunct="1">
              <a:lnSpc>
                <a:spcPct val="90000"/>
              </a:lnSpc>
              <a:spcAft>
                <a:spcPts val="0"/>
              </a:spcAft>
              <a:buFont typeface="Arial" charset="0"/>
              <a:buNone/>
              <a:defRPr/>
            </a:pPr>
            <a:endParaRPr lang="en-US" sz="1500" dirty="0" smtClean="0"/>
          </a:p>
          <a:p>
            <a:pPr marL="0" indent="0" eaLnBrk="1" fontAlgn="auto" hangingPunct="1">
              <a:lnSpc>
                <a:spcPct val="90000"/>
              </a:lnSpc>
              <a:spcBef>
                <a:spcPts val="624"/>
              </a:spcBef>
              <a:spcAft>
                <a:spcPts val="0"/>
              </a:spcAft>
              <a:buFontTx/>
              <a:buNone/>
              <a:defRPr/>
            </a:pPr>
            <a:r>
              <a:rPr lang="en-US" sz="2800" dirty="0" smtClean="0"/>
              <a:t>Appendix C in the EOC Manual provides the following information:</a:t>
            </a:r>
          </a:p>
          <a:p>
            <a:pPr lvl="1" eaLnBrk="1" fontAlgn="auto" hangingPunct="1">
              <a:lnSpc>
                <a:spcPct val="90000"/>
              </a:lnSpc>
              <a:spcBef>
                <a:spcPts val="624"/>
              </a:spcBef>
              <a:spcAft>
                <a:spcPts val="0"/>
              </a:spcAft>
              <a:buFont typeface="Arial" pitchFamily="34" charset="0"/>
              <a:buChar char="•"/>
              <a:defRPr/>
            </a:pPr>
            <a:r>
              <a:rPr lang="en-US" dirty="0" smtClean="0">
                <a:cs typeface="Tahoma" pitchFamily="34" charset="0"/>
              </a:rPr>
              <a:t>PearsonAccess</a:t>
            </a:r>
          </a:p>
          <a:p>
            <a:pPr lvl="2" eaLnBrk="1" fontAlgn="auto" hangingPunct="1">
              <a:lnSpc>
                <a:spcPct val="90000"/>
              </a:lnSpc>
              <a:spcBef>
                <a:spcPts val="624"/>
              </a:spcBef>
              <a:spcAft>
                <a:spcPts val="0"/>
              </a:spcAft>
              <a:buFont typeface="Tahoma" pitchFamily="34" charset="0"/>
              <a:buChar char="̶"/>
              <a:defRPr/>
            </a:pPr>
            <a:r>
              <a:rPr lang="en-US" sz="2200" dirty="0" smtClean="0">
                <a:cs typeface="Tahoma" pitchFamily="34" charset="0"/>
              </a:rPr>
              <a:t>User accounts </a:t>
            </a:r>
          </a:p>
          <a:p>
            <a:pPr lvl="2" eaLnBrk="1" fontAlgn="auto" hangingPunct="1">
              <a:lnSpc>
                <a:spcPct val="90000"/>
              </a:lnSpc>
              <a:spcBef>
                <a:spcPts val="624"/>
              </a:spcBef>
              <a:spcAft>
                <a:spcPts val="0"/>
              </a:spcAft>
              <a:buFont typeface="Tahoma" pitchFamily="34" charset="0"/>
              <a:buChar char="̶"/>
              <a:defRPr/>
            </a:pPr>
            <a:r>
              <a:rPr lang="en-US" sz="2200" dirty="0" smtClean="0">
                <a:cs typeface="Tahoma" pitchFamily="34" charset="0"/>
              </a:rPr>
              <a:t>Browser requirements</a:t>
            </a:r>
          </a:p>
          <a:p>
            <a:pPr lvl="2" eaLnBrk="1" fontAlgn="auto" hangingPunct="1">
              <a:lnSpc>
                <a:spcPct val="90000"/>
              </a:lnSpc>
              <a:spcBef>
                <a:spcPts val="624"/>
              </a:spcBef>
              <a:spcAft>
                <a:spcPts val="0"/>
              </a:spcAft>
              <a:buFont typeface="Tahoma" pitchFamily="34" charset="0"/>
              <a:buChar char="̶"/>
              <a:defRPr/>
            </a:pPr>
            <a:r>
              <a:rPr lang="en-US" sz="2200" dirty="0" smtClean="0">
                <a:cs typeface="Tahoma" pitchFamily="34" charset="0"/>
              </a:rPr>
              <a:t>Logging in for the first time</a:t>
            </a:r>
          </a:p>
          <a:p>
            <a:pPr lvl="2" eaLnBrk="1" fontAlgn="auto" hangingPunct="1">
              <a:lnSpc>
                <a:spcPct val="90000"/>
              </a:lnSpc>
              <a:spcBef>
                <a:spcPts val="624"/>
              </a:spcBef>
              <a:spcAft>
                <a:spcPts val="0"/>
              </a:spcAft>
              <a:buFont typeface="Tahoma" pitchFamily="34" charset="0"/>
              <a:buChar char="̶"/>
              <a:defRPr/>
            </a:pPr>
            <a:r>
              <a:rPr lang="en-US" sz="2200" dirty="0" smtClean="0">
                <a:cs typeface="Tahoma" pitchFamily="34" charset="0"/>
              </a:rPr>
              <a:t>Resetting passwords</a:t>
            </a:r>
          </a:p>
          <a:p>
            <a:pPr lvl="1" eaLnBrk="1" fontAlgn="auto" hangingPunct="1">
              <a:lnSpc>
                <a:spcPct val="90000"/>
              </a:lnSpc>
              <a:spcBef>
                <a:spcPts val="624"/>
              </a:spcBef>
              <a:spcAft>
                <a:spcPts val="0"/>
              </a:spcAft>
              <a:buFont typeface="Arial" pitchFamily="34" charset="0"/>
              <a:buChar char="•"/>
              <a:defRPr/>
            </a:pPr>
            <a:r>
              <a:rPr lang="en-US" dirty="0" smtClean="0">
                <a:cs typeface="Tahoma" pitchFamily="34" charset="0"/>
              </a:rPr>
              <a:t>Training Center</a:t>
            </a:r>
          </a:p>
          <a:p>
            <a:pPr lvl="2" eaLnBrk="1" fontAlgn="auto" hangingPunct="1">
              <a:lnSpc>
                <a:spcPct val="90000"/>
              </a:lnSpc>
              <a:spcBef>
                <a:spcPts val="624"/>
              </a:spcBef>
              <a:spcAft>
                <a:spcPts val="0"/>
              </a:spcAft>
              <a:buFont typeface="Tahoma" pitchFamily="34" charset="0"/>
              <a:buChar char="̶"/>
              <a:defRPr/>
            </a:pPr>
            <a:r>
              <a:rPr lang="en-US" sz="2200" dirty="0" smtClean="0">
                <a:cs typeface="Tahoma" pitchFamily="34" charset="0"/>
              </a:rPr>
              <a:t>Test Setup Exercise</a:t>
            </a:r>
          </a:p>
          <a:p>
            <a:pPr lvl="2" eaLnBrk="1" fontAlgn="auto" hangingPunct="1">
              <a:lnSpc>
                <a:spcPct val="90000"/>
              </a:lnSpc>
              <a:spcAft>
                <a:spcPts val="600"/>
              </a:spcAft>
              <a:buFont typeface="Arial" charset="0"/>
              <a:buNone/>
              <a:defRPr/>
            </a:pPr>
            <a:endParaRPr lang="en-US" sz="1500" dirty="0" smtClean="0">
              <a:cs typeface="+mn-cs"/>
            </a:endParaRPr>
          </a:p>
        </p:txBody>
      </p:sp>
      <p:sp>
        <p:nvSpPr>
          <p:cNvPr id="15364" name="Slide Number Placeholder 5"/>
          <p:cNvSpPr>
            <a:spLocks noGrp="1"/>
          </p:cNvSpPr>
          <p:nvPr>
            <p:ph type="sldNum" sz="quarter" idx="12"/>
          </p:nvPr>
        </p:nvSpPr>
        <p:spPr>
          <a:noFill/>
        </p:spPr>
        <p:txBody>
          <a:bodyPr/>
          <a:lstStyle/>
          <a:p>
            <a:fld id="{01F2456D-D8E4-4AE5-B8EC-4D55492FF4D3}" type="slidenum">
              <a:rPr lang="en-US" smtClean="0">
                <a:latin typeface="Arial" charset="0"/>
              </a:rPr>
              <a:pPr/>
              <a:t>83</a:t>
            </a:fld>
            <a:endParaRPr lang="en-US" dirty="0" smtClean="0">
              <a:latin typeface="Arial" charset="0"/>
            </a:endParaRPr>
          </a:p>
        </p:txBody>
      </p:sp>
      <p:sp>
        <p:nvSpPr>
          <p:cNvPr id="5" name="TextBox 4"/>
          <p:cNvSpPr txBox="1"/>
          <p:nvPr/>
        </p:nvSpPr>
        <p:spPr>
          <a:xfrm>
            <a:off x="3124200" y="6488668"/>
            <a:ext cx="3962400" cy="369332"/>
          </a:xfrm>
          <a:prstGeom prst="rect">
            <a:avLst/>
          </a:prstGeom>
          <a:noFill/>
        </p:spPr>
        <p:txBody>
          <a:bodyPr wrap="square" rtlCol="0">
            <a:spAutoFit/>
          </a:bodyPr>
          <a:lstStyle/>
          <a:p>
            <a:r>
              <a:rPr lang="en-US" b="1" dirty="0" smtClean="0"/>
              <a:t>EOC Manual 277-282</a:t>
            </a:r>
            <a:endParaRPr lang="en-US" b="1" dirty="0"/>
          </a:p>
        </p:txBody>
      </p:sp>
    </p:spTree>
    <p:extLst>
      <p:ext uri="{BB962C8B-B14F-4D97-AF65-F5344CB8AC3E}">
        <p14:creationId xmlns:p14="http://schemas.microsoft.com/office/powerpoint/2010/main" val="10567274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FA600-6A4D-4CEC-B7FF-73E318A1BD39}" type="slidenum">
              <a:rPr lang="en-US" smtClean="0"/>
              <a:pPr eaLnBrk="1" hangingPunct="1"/>
              <a:t>84</a:t>
            </a:fld>
            <a:endParaRPr lang="en-US" dirty="0" smtClean="0"/>
          </a:p>
        </p:txBody>
      </p:sp>
      <p:sp>
        <p:nvSpPr>
          <p:cNvPr id="94211" name="Rectangle 3"/>
          <p:cNvSpPr>
            <a:spLocks noGrp="1" noChangeArrowheads="1"/>
          </p:cNvSpPr>
          <p:nvPr>
            <p:ph type="body" idx="1"/>
          </p:nvPr>
        </p:nvSpPr>
        <p:spPr>
          <a:xfrm>
            <a:off x="152400" y="1905000"/>
            <a:ext cx="4267200" cy="4876800"/>
          </a:xfrm>
        </p:spPr>
        <p:txBody>
          <a:bodyPr/>
          <a:lstStyle/>
          <a:p>
            <a:pPr algn="ctr">
              <a:spcBef>
                <a:spcPts val="480"/>
              </a:spcBef>
              <a:buFontTx/>
              <a:buNone/>
              <a:defRPr/>
            </a:pPr>
            <a:r>
              <a:rPr lang="en-US" sz="2000" b="1" dirty="0">
                <a:cs typeface="Tahoma" pitchFamily="34" charset="0"/>
              </a:rPr>
              <a:t>Student Assessment and Educational </a:t>
            </a:r>
            <a:r>
              <a:rPr lang="en-US" sz="2000" b="1" dirty="0" smtClean="0">
                <a:cs typeface="Tahoma" pitchFamily="34" charset="0"/>
              </a:rPr>
              <a:t>Testing  </a:t>
            </a:r>
          </a:p>
          <a:p>
            <a:pPr algn="ctr">
              <a:spcBef>
                <a:spcPts val="480"/>
              </a:spcBef>
              <a:buFontTx/>
              <a:buNone/>
              <a:defRPr/>
            </a:pPr>
            <a:endParaRPr lang="en-US" sz="2000" b="1" dirty="0">
              <a:cs typeface="Tahoma" pitchFamily="34" charset="0"/>
            </a:endParaRPr>
          </a:p>
          <a:p>
            <a:pPr lvl="1" algn="ctr">
              <a:lnSpc>
                <a:spcPct val="80000"/>
              </a:lnSpc>
              <a:spcBef>
                <a:spcPts val="480"/>
              </a:spcBef>
              <a:buFont typeface="Wingdings" pitchFamily="2" charset="2"/>
              <a:buNone/>
              <a:defRPr/>
            </a:pPr>
            <a:r>
              <a:rPr lang="en-US" sz="2000" dirty="0" smtClean="0">
                <a:cs typeface="Tahoma" pitchFamily="34" charset="0"/>
              </a:rPr>
              <a:t>Maria </a:t>
            </a:r>
            <a:r>
              <a:rPr lang="en-US" sz="2000" dirty="0">
                <a:cs typeface="Tahoma" pitchFamily="34" charset="0"/>
              </a:rPr>
              <a:t>C. Bruguera, Director </a:t>
            </a:r>
          </a:p>
          <a:p>
            <a:pPr lvl="1" algn="ctr">
              <a:lnSpc>
                <a:spcPct val="150000"/>
              </a:lnSpc>
              <a:spcBef>
                <a:spcPts val="0"/>
              </a:spcBef>
              <a:buFont typeface="Wingdings" pitchFamily="2" charset="2"/>
              <a:buNone/>
              <a:defRPr/>
            </a:pPr>
            <a:r>
              <a:rPr lang="en-US" sz="2000" dirty="0" smtClean="0">
                <a:solidFill>
                  <a:schemeClr val="accent6">
                    <a:lumMod val="90000"/>
                    <a:lumOff val="10000"/>
                  </a:schemeClr>
                </a:solidFill>
                <a:cs typeface="Tahoma" pitchFamily="34" charset="0"/>
                <a:hlinkClick r:id="rId3"/>
              </a:rPr>
              <a:t>mbruguera@dadeschools.net</a:t>
            </a:r>
            <a:r>
              <a:rPr lang="en-US" sz="2000" dirty="0" smtClean="0">
                <a:solidFill>
                  <a:schemeClr val="accent6">
                    <a:lumMod val="90000"/>
                    <a:lumOff val="10000"/>
                  </a:schemeClr>
                </a:solidFill>
                <a:cs typeface="Tahoma" pitchFamily="34" charset="0"/>
              </a:rPr>
              <a:t> </a:t>
            </a:r>
            <a:r>
              <a:rPr lang="en-US" sz="2000" dirty="0" smtClean="0">
                <a:cs typeface="Tahoma" pitchFamily="34" charset="0"/>
              </a:rPr>
              <a:t> </a:t>
            </a:r>
          </a:p>
          <a:p>
            <a:pPr lvl="1" algn="ctr">
              <a:lnSpc>
                <a:spcPct val="150000"/>
              </a:lnSpc>
              <a:spcBef>
                <a:spcPts val="0"/>
              </a:spcBef>
              <a:buFont typeface="Wingdings" pitchFamily="2" charset="2"/>
              <a:buNone/>
              <a:defRPr/>
            </a:pPr>
            <a:endParaRPr lang="en-US" sz="2000" dirty="0">
              <a:cs typeface="Tahoma" pitchFamily="34" charset="0"/>
            </a:endParaRPr>
          </a:p>
          <a:p>
            <a:pPr lvl="1" algn="ctr">
              <a:lnSpc>
                <a:spcPct val="150000"/>
              </a:lnSpc>
              <a:spcBef>
                <a:spcPts val="0"/>
              </a:spcBef>
              <a:buFont typeface="Wingdings" pitchFamily="2" charset="2"/>
              <a:buNone/>
              <a:defRPr/>
            </a:pPr>
            <a:r>
              <a:rPr lang="en-US" sz="2000" dirty="0" smtClean="0">
                <a:cs typeface="Tahoma" pitchFamily="34" charset="0"/>
              </a:rPr>
              <a:t>Mara </a:t>
            </a:r>
            <a:r>
              <a:rPr lang="en-US" sz="2000" dirty="0">
                <a:cs typeface="Tahoma" pitchFamily="34" charset="0"/>
              </a:rPr>
              <a:t>Ugando, Staff Specialist</a:t>
            </a:r>
          </a:p>
          <a:p>
            <a:pPr lvl="1" algn="ctr">
              <a:lnSpc>
                <a:spcPct val="150000"/>
              </a:lnSpc>
              <a:spcBef>
                <a:spcPts val="0"/>
              </a:spcBef>
              <a:buFont typeface="Wingdings" pitchFamily="2" charset="2"/>
              <a:buNone/>
              <a:defRPr/>
            </a:pPr>
            <a:r>
              <a:rPr lang="en-US" sz="2000" dirty="0" smtClean="0">
                <a:solidFill>
                  <a:srgbClr val="C00000"/>
                </a:solidFill>
                <a:cs typeface="Tahoma" pitchFamily="34" charset="0"/>
                <a:hlinkClick r:id="rId4"/>
              </a:rPr>
              <a:t>mugando@dadeschools.net</a:t>
            </a:r>
            <a:endParaRPr lang="en-US" sz="2000" dirty="0">
              <a:solidFill>
                <a:srgbClr val="C00000"/>
              </a:solidFill>
              <a:cs typeface="Tahoma" pitchFamily="34" charset="0"/>
            </a:endParaRPr>
          </a:p>
          <a:p>
            <a:pPr algn="ctr">
              <a:lnSpc>
                <a:spcPct val="150000"/>
              </a:lnSpc>
              <a:spcBef>
                <a:spcPts val="0"/>
              </a:spcBef>
              <a:buFontTx/>
              <a:buNone/>
              <a:defRPr/>
            </a:pPr>
            <a:endParaRPr lang="en-US" sz="2000" dirty="0" smtClean="0">
              <a:cs typeface="Tahoma" pitchFamily="34" charset="0"/>
            </a:endParaRPr>
          </a:p>
          <a:p>
            <a:pPr algn="ctr">
              <a:lnSpc>
                <a:spcPct val="150000"/>
              </a:lnSpc>
              <a:spcBef>
                <a:spcPts val="0"/>
              </a:spcBef>
              <a:buFontTx/>
              <a:buNone/>
              <a:defRPr/>
            </a:pPr>
            <a:r>
              <a:rPr lang="en-US" sz="2000" dirty="0" smtClean="0">
                <a:cs typeface="Tahoma" pitchFamily="34" charset="0"/>
              </a:rPr>
              <a:t>Phone</a:t>
            </a:r>
            <a:r>
              <a:rPr lang="en-US" sz="2000" dirty="0">
                <a:cs typeface="Tahoma" pitchFamily="34" charset="0"/>
              </a:rPr>
              <a:t>: 305-995-7520</a:t>
            </a:r>
          </a:p>
          <a:p>
            <a:pPr algn="ctr">
              <a:lnSpc>
                <a:spcPct val="150000"/>
              </a:lnSpc>
              <a:spcBef>
                <a:spcPts val="0"/>
              </a:spcBef>
              <a:buFontTx/>
              <a:buNone/>
              <a:defRPr/>
            </a:pPr>
            <a:r>
              <a:rPr lang="en-US" sz="2000" dirty="0">
                <a:cs typeface="Tahoma" pitchFamily="34" charset="0"/>
              </a:rPr>
              <a:t>Fax: 305-995-7522</a:t>
            </a:r>
          </a:p>
          <a:p>
            <a:pPr eaLnBrk="1" hangingPunct="1">
              <a:buFontTx/>
              <a:buNone/>
              <a:defRPr/>
            </a:pPr>
            <a:endParaRPr lang="en-US" sz="2000" dirty="0" smtClean="0"/>
          </a:p>
        </p:txBody>
      </p:sp>
      <p:sp>
        <p:nvSpPr>
          <p:cNvPr id="4" name="Rectangle 3"/>
          <p:cNvSpPr/>
          <p:nvPr/>
        </p:nvSpPr>
        <p:spPr>
          <a:xfrm>
            <a:off x="533400" y="685800"/>
            <a:ext cx="4715265" cy="707886"/>
          </a:xfrm>
          <a:prstGeom prst="rect">
            <a:avLst/>
          </a:prstGeom>
        </p:spPr>
        <p:txBody>
          <a:bodyPr wrap="none">
            <a:spAutoFit/>
          </a:bodyPr>
          <a:lstStyle/>
          <a:p>
            <a:pPr>
              <a:defRPr/>
            </a:pPr>
            <a:r>
              <a:rPr lang="en-US" sz="4000" dirty="0" smtClean="0">
                <a:latin typeface="+mj-lt"/>
              </a:rPr>
              <a:t>Contact </a:t>
            </a:r>
            <a:r>
              <a:rPr lang="en-US" sz="4000" dirty="0">
                <a:latin typeface="+mj-lt"/>
              </a:rPr>
              <a:t>Information</a:t>
            </a:r>
          </a:p>
        </p:txBody>
      </p:sp>
      <p:sp>
        <p:nvSpPr>
          <p:cNvPr id="5" name="Content Placeholder 2"/>
          <p:cNvSpPr txBox="1">
            <a:spLocks/>
          </p:cNvSpPr>
          <p:nvPr/>
        </p:nvSpPr>
        <p:spPr bwMode="auto">
          <a:xfrm>
            <a:off x="4800600" y="1905001"/>
            <a:ext cx="419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2000" b="1" kern="0" dirty="0" smtClean="0"/>
              <a:t>ITS - Infrastructure and System Support</a:t>
            </a:r>
            <a:endParaRPr lang="en-US" sz="2000" kern="0" dirty="0" smtClean="0"/>
          </a:p>
          <a:p>
            <a:pPr marL="0" indent="0" algn="ctr">
              <a:buFontTx/>
              <a:buNone/>
            </a:pPr>
            <a:endParaRPr lang="en-US" sz="2000" kern="0" dirty="0" smtClean="0"/>
          </a:p>
          <a:p>
            <a:pPr marL="0" indent="0" algn="ctr">
              <a:buFontTx/>
              <a:buNone/>
            </a:pPr>
            <a:r>
              <a:rPr lang="en-US" sz="2000" kern="0" dirty="0" smtClean="0"/>
              <a:t>Mr. Javier Perez, Executive Director</a:t>
            </a:r>
          </a:p>
          <a:p>
            <a:pPr marL="0" indent="0" algn="ctr">
              <a:buFontTx/>
              <a:buNone/>
            </a:pPr>
            <a:r>
              <a:rPr lang="en-US" sz="2000" u="sng" kern="0" dirty="0" smtClean="0">
                <a:hlinkClick r:id="rId5"/>
              </a:rPr>
              <a:t>JPerez@dadeschools.net</a:t>
            </a:r>
            <a:endParaRPr lang="en-US" sz="2000" kern="0" dirty="0" smtClean="0"/>
          </a:p>
          <a:p>
            <a:pPr marL="0" indent="0" algn="ctr">
              <a:buFontTx/>
              <a:buNone/>
            </a:pPr>
            <a:r>
              <a:rPr lang="en-US" sz="2000" kern="0" dirty="0" smtClean="0"/>
              <a:t>Telephone Number:  305-995-3331</a:t>
            </a:r>
          </a:p>
          <a:p>
            <a:pPr marL="0" indent="0" algn="ctr">
              <a:buFontTx/>
              <a:buNone/>
            </a:pPr>
            <a:r>
              <a:rPr lang="en-US" sz="2000" kern="0" dirty="0" smtClean="0"/>
              <a:t> </a:t>
            </a:r>
          </a:p>
          <a:p>
            <a:pPr marL="0" indent="0" algn="ctr">
              <a:buFontTx/>
              <a:buNone/>
            </a:pPr>
            <a:endParaRPr lang="en-US" sz="2000" kern="0" dirty="0" smtClean="0"/>
          </a:p>
          <a:p>
            <a:pPr marL="0" indent="0" algn="ctr">
              <a:buFontTx/>
              <a:buNone/>
            </a:pPr>
            <a:r>
              <a:rPr lang="en-US" sz="2000" kern="0" dirty="0" smtClean="0"/>
              <a:t>Mr. Roly Avila, Supervisor</a:t>
            </a:r>
          </a:p>
          <a:p>
            <a:pPr marL="0" indent="0" algn="ctr">
              <a:buFontTx/>
              <a:buNone/>
            </a:pPr>
            <a:r>
              <a:rPr lang="en-US" sz="2000" u="sng" kern="0" dirty="0" smtClean="0">
                <a:hlinkClick r:id="rId6"/>
              </a:rPr>
              <a:t>RAvila@dadeschools.net</a:t>
            </a:r>
            <a:endParaRPr lang="en-US" sz="2000" kern="0" dirty="0" smtClean="0"/>
          </a:p>
          <a:p>
            <a:pPr marL="0" indent="0" algn="ctr">
              <a:buFontTx/>
              <a:buNone/>
            </a:pPr>
            <a:r>
              <a:rPr lang="en-US" sz="2000" kern="0" dirty="0" smtClean="0"/>
              <a:t>Telephone Number:  305-995-3334</a:t>
            </a:r>
          </a:p>
          <a:p>
            <a:endParaRPr lang="en-US" sz="2000" kern="0" dirty="0"/>
          </a:p>
        </p:txBody>
      </p:sp>
    </p:spTree>
    <p:extLst>
      <p:ext uri="{BB962C8B-B14F-4D97-AF65-F5344CB8AC3E}">
        <p14:creationId xmlns:p14="http://schemas.microsoft.com/office/powerpoint/2010/main" val="37857131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610600" cy="4525963"/>
          </a:xfrm>
        </p:spPr>
        <p:txBody>
          <a:bodyPr/>
          <a:lstStyle/>
          <a:p>
            <a:pPr algn="ctr">
              <a:buFontTx/>
              <a:buNone/>
            </a:pPr>
            <a:r>
              <a:rPr lang="en-US" sz="4000" dirty="0" smtClean="0"/>
              <a:t>Thank you for ensuring a secure and successful Fall 2013 EOC Assessments administration.</a:t>
            </a:r>
          </a:p>
          <a:p>
            <a:pPr algn="ctr">
              <a:buFontTx/>
              <a:buNone/>
            </a:pPr>
            <a:endParaRPr lang="en-US" sz="4000" dirty="0" smtClean="0"/>
          </a:p>
          <a:p>
            <a:endParaRPr lang="en-US"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85</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2011955" y="152400"/>
            <a:ext cx="2712445" cy="14478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228600" y="228600"/>
            <a:ext cx="6829425" cy="1257300"/>
          </a:xfrm>
        </p:spPr>
        <p:txBody>
          <a:bodyPr/>
          <a:lstStyle/>
          <a:p>
            <a:pPr eaLnBrk="1" hangingPunct="1"/>
            <a:r>
              <a:rPr lang="en-US" dirty="0" smtClean="0"/>
              <a:t>Glossary of Terms</a:t>
            </a:r>
          </a:p>
        </p:txBody>
      </p:sp>
      <p:sp>
        <p:nvSpPr>
          <p:cNvPr id="13315" name="Rectangle 3"/>
          <p:cNvSpPr>
            <a:spLocks noGrp="1" noChangeArrowheads="1"/>
          </p:cNvSpPr>
          <p:nvPr>
            <p:ph idx="1"/>
          </p:nvPr>
        </p:nvSpPr>
        <p:spPr>
          <a:xfrm>
            <a:off x="304800" y="1905000"/>
            <a:ext cx="8521700" cy="4648200"/>
          </a:xfrm>
        </p:spPr>
        <p:txBody>
          <a:bodyPr/>
          <a:lstStyle/>
          <a:p>
            <a:pPr eaLnBrk="1" hangingPunct="1">
              <a:buFontTx/>
              <a:buNone/>
            </a:pPr>
            <a:r>
              <a:rPr lang="en-US" sz="2800" b="1" dirty="0" smtClean="0"/>
              <a:t>TestHear 2.1.0.7 (TestHear)</a:t>
            </a:r>
          </a:p>
          <a:p>
            <a:pPr eaLnBrk="1" hangingPunct="1">
              <a:buFont typeface="Arial" charset="0"/>
              <a:buChar char="•"/>
            </a:pPr>
            <a:r>
              <a:rPr lang="en-US" sz="2100" dirty="0" smtClean="0">
                <a:cs typeface="Tahoma" pitchFamily="34" charset="0"/>
              </a:rPr>
              <a:t>Platform used to deliver accommodated forms (e.g., large print, zoom, color contrast, screen reader, assistive devices) for Florida’s FCAT 2.0/EOC computer-based statewide assessments.</a:t>
            </a:r>
          </a:p>
          <a:p>
            <a:pPr eaLnBrk="1" hangingPunct="1">
              <a:buFont typeface="Arial" charset="0"/>
              <a:buChar char="•"/>
            </a:pPr>
            <a:r>
              <a:rPr lang="en-US" sz="2100" dirty="0" smtClean="0">
                <a:cs typeface="Tahoma" pitchFamily="34" charset="0"/>
              </a:rPr>
              <a:t>Software application installed on each computer that will be used to test students who require computer-based accommodated forms.</a:t>
            </a:r>
          </a:p>
          <a:p>
            <a:pPr eaLnBrk="1" hangingPunct="1">
              <a:buFont typeface="Arial" charset="0"/>
              <a:buChar char="•"/>
            </a:pPr>
            <a:r>
              <a:rPr lang="en-US" sz="2100" dirty="0" smtClean="0">
                <a:cs typeface="Tahoma" pitchFamily="34" charset="0"/>
              </a:rPr>
              <a:t>TestHear will operate on Windows PC workstations and on Macintosh workstations that have Mac OS 10.5 or later installed and are running Windows (e.g., via Boot Camp). </a:t>
            </a:r>
          </a:p>
          <a:p>
            <a:pPr marL="342900" lvl="1" indent="-342900" eaLnBrk="1" hangingPunct="1">
              <a:lnSpc>
                <a:spcPct val="80000"/>
              </a:lnSpc>
              <a:buFont typeface="Arial" charset="0"/>
              <a:buChar char="•"/>
            </a:pPr>
            <a:r>
              <a:rPr lang="en-US" sz="2100" dirty="0" smtClean="0">
                <a:cs typeface="Tahoma" pitchFamily="34" charset="0"/>
              </a:rPr>
              <a:t>TestHear will not work on Mac OS X 10.4 or on Macs that cannot also run Windows.   </a:t>
            </a:r>
          </a:p>
          <a:p>
            <a:pPr eaLnBrk="1" hangingPunct="1">
              <a:buFont typeface="Arial" charset="0"/>
              <a:buChar char="•"/>
            </a:pPr>
            <a:endParaRPr lang="en-US" sz="2200" dirty="0" smtClean="0">
              <a:cs typeface="Tahoma" pitchFamily="34" charset="0"/>
            </a:endParaRPr>
          </a:p>
        </p:txBody>
      </p:sp>
      <p:sp>
        <p:nvSpPr>
          <p:cNvPr id="13316" name="Slide Number Placeholder 8"/>
          <p:cNvSpPr>
            <a:spLocks noGrp="1"/>
          </p:cNvSpPr>
          <p:nvPr>
            <p:ph type="sldNum" sz="quarter" idx="12"/>
          </p:nvPr>
        </p:nvSpPr>
        <p:spPr>
          <a:noFill/>
        </p:spPr>
        <p:txBody>
          <a:bodyPr/>
          <a:lstStyle/>
          <a:p>
            <a:fld id="{16CCB1D3-2A85-4C18-A06B-23D865EA28E7}" type="slidenum">
              <a:rPr lang="en-US" smtClean="0">
                <a:latin typeface="Arial" charset="0"/>
              </a:rPr>
              <a:pPr/>
              <a:t>9</a:t>
            </a:fld>
            <a:endParaRPr lang="en-US" dirty="0" smtClean="0">
              <a:latin typeface="Arial" charset="0"/>
            </a:endParaRPr>
          </a:p>
        </p:txBody>
      </p:sp>
      <p:pic>
        <p:nvPicPr>
          <p:cNvPr id="13317" name="Picture 2"/>
          <p:cNvPicPr>
            <a:picLocks noChangeAspect="1" noChangeArrowheads="1"/>
          </p:cNvPicPr>
          <p:nvPr/>
        </p:nvPicPr>
        <p:blipFill>
          <a:blip r:embed="rId3" cstate="print"/>
          <a:srcRect/>
          <a:stretch>
            <a:fillRect/>
          </a:stretch>
        </p:blipFill>
        <p:spPr bwMode="auto">
          <a:xfrm>
            <a:off x="2185987" y="5486400"/>
            <a:ext cx="709613" cy="760413"/>
          </a:xfrm>
          <a:prstGeom prst="rect">
            <a:avLst/>
          </a:prstGeom>
          <a:noFill/>
          <a:ln w="9525">
            <a:noFill/>
            <a:miter lim="800000"/>
            <a:headEnd/>
            <a:tailEnd/>
          </a:ln>
        </p:spPr>
      </p:pic>
      <p:pic>
        <p:nvPicPr>
          <p:cNvPr id="8" name="Picture 7"/>
          <p:cNvPicPr/>
          <p:nvPr/>
        </p:nvPicPr>
        <p:blipFill>
          <a:blip r:embed="rId4" cstate="print"/>
          <a:srcRect l="9866" t="19735" r="61913" b="51720"/>
          <a:stretch>
            <a:fillRect/>
          </a:stretch>
        </p:blipFill>
        <p:spPr bwMode="auto">
          <a:xfrm>
            <a:off x="4267200" y="5257800"/>
            <a:ext cx="3048000" cy="1219200"/>
          </a:xfrm>
          <a:prstGeom prst="rect">
            <a:avLst/>
          </a:prstGeom>
          <a:noFill/>
          <a:ln w="9525">
            <a:noFill/>
            <a:miter lim="800000"/>
            <a:headEnd/>
            <a:tailEnd/>
          </a:ln>
        </p:spPr>
      </p:pic>
      <p:sp>
        <p:nvSpPr>
          <p:cNvPr id="7" name="TextBox 6"/>
          <p:cNvSpPr txBox="1"/>
          <p:nvPr/>
        </p:nvSpPr>
        <p:spPr>
          <a:xfrm>
            <a:off x="3733800" y="6488668"/>
            <a:ext cx="3657600" cy="369332"/>
          </a:xfrm>
          <a:prstGeom prst="rect">
            <a:avLst/>
          </a:prstGeom>
          <a:noFill/>
        </p:spPr>
        <p:txBody>
          <a:bodyPr wrap="square" rtlCol="0">
            <a:spAutoFit/>
          </a:bodyPr>
          <a:lstStyle/>
          <a:p>
            <a:r>
              <a:rPr lang="en-US" b="1" dirty="0" smtClean="0"/>
              <a:t>EOC Manual 2, 7 and </a:t>
            </a:r>
            <a:r>
              <a:rPr lang="en-US" b="1" i="1" dirty="0" smtClean="0"/>
              <a:t>TCG</a:t>
            </a:r>
            <a:r>
              <a:rPr lang="en-US" b="1" dirty="0" smtClean="0"/>
              <a:t> </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10271</TotalTime>
  <Words>7525</Words>
  <Application>Microsoft Office PowerPoint</Application>
  <PresentationFormat>On-screen Show (4:3)</PresentationFormat>
  <Paragraphs>1014</Paragraphs>
  <Slides>85</Slides>
  <Notes>85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Default Design</vt:lpstr>
      <vt:lpstr>Fall 2013 End-of-Course Assessments Training Materials for School Assessment Coordinators </vt:lpstr>
      <vt:lpstr>Test Administration Manual</vt:lpstr>
      <vt:lpstr>CBT Training Resources</vt:lpstr>
      <vt:lpstr>Technology Coordinator Guide</vt:lpstr>
      <vt:lpstr>Glossary of Terms</vt:lpstr>
      <vt:lpstr>Glossary of Terms</vt:lpstr>
      <vt:lpstr>Glossary of Terms</vt:lpstr>
      <vt:lpstr>Glossary of Terms</vt:lpstr>
      <vt:lpstr>Glossary of Terms</vt:lpstr>
      <vt:lpstr>Glossary of Terms</vt:lpstr>
      <vt:lpstr>EOC Test Administration Schedule</vt:lpstr>
      <vt:lpstr>EOC Test Administration Schedule, cont.</vt:lpstr>
      <vt:lpstr> Fall/Winter Infrastructure Trial </vt:lpstr>
      <vt:lpstr>Students to be Tested</vt:lpstr>
      <vt:lpstr>Students to be Tested, (cont.)</vt:lpstr>
      <vt:lpstr>Students to be Tested</vt:lpstr>
      <vt:lpstr>Students to be Tested, (cont.)</vt:lpstr>
      <vt:lpstr>Students to be Tested</vt:lpstr>
      <vt:lpstr>Students to be Tested, (cont.)</vt:lpstr>
      <vt:lpstr>Students to be Tested</vt:lpstr>
      <vt:lpstr>Students to be Tested, (cont.)</vt:lpstr>
      <vt:lpstr>Students to be Tested: Special Programs</vt:lpstr>
      <vt:lpstr>Students to be Tested: SWD</vt:lpstr>
      <vt:lpstr>Students with Disabilities Accommodations</vt:lpstr>
      <vt:lpstr> Students with Disabilities  Accommodated Test Forms </vt:lpstr>
      <vt:lpstr>Students to be Tested: ELLs</vt:lpstr>
      <vt:lpstr>English Language Learners Accommodations </vt:lpstr>
      <vt:lpstr>SWD and ELL Recording Accommodations</vt:lpstr>
      <vt:lpstr>File Download Manager (FDM)</vt:lpstr>
      <vt:lpstr> State and District Requirements </vt:lpstr>
      <vt:lpstr>Test Security Policies and Procedures: Prohibited  Activities  </vt:lpstr>
      <vt:lpstr>Test Security Policies and Procedures: Electronic Devices</vt:lpstr>
      <vt:lpstr>Reporting Testing  Irregularities  </vt:lpstr>
      <vt:lpstr>Caveon Forensic Analyses</vt:lpstr>
      <vt:lpstr>PowerPoint Presentation</vt:lpstr>
      <vt:lpstr>Communicate Testing Policies</vt:lpstr>
      <vt:lpstr>Receive Test Materials/ Maintain Test Security</vt:lpstr>
      <vt:lpstr>  Create/Update School User Accounts  </vt:lpstr>
      <vt:lpstr>2012-13 EOC Manual</vt:lpstr>
      <vt:lpstr>Training – Test Administrators and Proctors</vt:lpstr>
      <vt:lpstr>Training - Proctors</vt:lpstr>
      <vt:lpstr>Training - Testing Location</vt:lpstr>
      <vt:lpstr> Training – Preparing CBT</vt:lpstr>
      <vt:lpstr>Training – Supervision of  Test Administration</vt:lpstr>
      <vt:lpstr>Training - Testing Rules Acknowledgment</vt:lpstr>
      <vt:lpstr>Student Authorization Tickets</vt:lpstr>
      <vt:lpstr>Session Rosters</vt:lpstr>
      <vt:lpstr> Test Group Code </vt:lpstr>
      <vt:lpstr>Test Code vs. Test Group Code</vt:lpstr>
      <vt:lpstr>Four-Function Calculators  </vt:lpstr>
      <vt:lpstr>Scientific Calculators</vt:lpstr>
      <vt:lpstr>Additional EOC Materials </vt:lpstr>
      <vt:lpstr>Security Log</vt:lpstr>
      <vt:lpstr>Seating Chart</vt:lpstr>
      <vt:lpstr>Arrange ePats</vt:lpstr>
      <vt:lpstr>CBT Tools</vt:lpstr>
      <vt:lpstr> PreID File and Test Sessions  </vt:lpstr>
      <vt:lpstr>Verify Student Information &amp; Create Test Sessions </vt:lpstr>
      <vt:lpstr> Updates to Student Information </vt:lpstr>
      <vt:lpstr>CBT Preparations</vt:lpstr>
      <vt:lpstr>CBT Preparations, cont.</vt:lpstr>
      <vt:lpstr>PowerPoint Presentation</vt:lpstr>
      <vt:lpstr>Supervision of   Test Administration</vt:lpstr>
      <vt:lpstr>PowerPoint Presentation</vt:lpstr>
      <vt:lpstr>Test Invalidation</vt:lpstr>
      <vt:lpstr>Marking Tests Complete</vt:lpstr>
      <vt:lpstr>  </vt:lpstr>
      <vt:lpstr>Organizing CBT Materials</vt:lpstr>
      <vt:lpstr>PowerPoint Presentation</vt:lpstr>
      <vt:lpstr>Paper-Based Tests</vt:lpstr>
      <vt:lpstr>Chain of Custody Form</vt:lpstr>
      <vt:lpstr>Paper-Based Tests</vt:lpstr>
      <vt:lpstr> Sample Student  Grid Sheet   </vt:lpstr>
      <vt:lpstr>Paper-Based Tests</vt:lpstr>
      <vt:lpstr>Paper-Based Tests Return Materials</vt:lpstr>
      <vt:lpstr> Paper-Based Tests  Document Count Forms </vt:lpstr>
      <vt:lpstr>Paper-Based Tests Paper Bands</vt:lpstr>
      <vt:lpstr>Paper-Based Tests  Package Materials for Return</vt:lpstr>
      <vt:lpstr>District Assessment Coordinator  ONLY Box</vt:lpstr>
      <vt:lpstr>Return Schedule</vt:lpstr>
      <vt:lpstr>Comment Forms</vt:lpstr>
      <vt:lpstr>Reminders</vt:lpstr>
      <vt:lpstr>Pearson Support and PearsonAccess</vt:lpstr>
      <vt:lpstr>PowerPoint Presentation</vt:lpstr>
      <vt:lpstr>PowerPoint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Lee</dc:creator>
  <cp:lastModifiedBy>Bruguera, Maria C.</cp:lastModifiedBy>
  <cp:revision>873</cp:revision>
  <cp:lastPrinted>2013-08-06T18:19:12Z</cp:lastPrinted>
  <dcterms:created xsi:type="dcterms:W3CDTF">2012-01-09T14:03:07Z</dcterms:created>
  <dcterms:modified xsi:type="dcterms:W3CDTF">2013-08-15T12:04:43Z</dcterms:modified>
</cp:coreProperties>
</file>