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58" r:id="rId4"/>
    <p:sldId id="259" r:id="rId5"/>
    <p:sldId id="260" r:id="rId6"/>
    <p:sldId id="270" r:id="rId7"/>
    <p:sldId id="262" r:id="rId8"/>
    <p:sldId id="263" r:id="rId9"/>
    <p:sldId id="264" r:id="rId10"/>
    <p:sldId id="265" r:id="rId11"/>
    <p:sldId id="266" r:id="rId12"/>
    <p:sldId id="267" r:id="rId13"/>
    <p:sldId id="268" r:id="rId14"/>
    <p:sldId id="269" r:id="rId15"/>
    <p:sldId id="274" r:id="rId16"/>
    <p:sldId id="276" r:id="rId17"/>
    <p:sldId id="272" r:id="rId18"/>
    <p:sldId id="273" r:id="rId19"/>
    <p:sldId id="275" r:id="rId20"/>
    <p:sldId id="271" r:id="rId21"/>
  </p:sldIdLst>
  <p:sldSz cx="12192000" cy="6858000"/>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89" d="100"/>
          <a:sy n="89" d="100"/>
        </p:scale>
        <p:origin x="-126"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14EEEF26-3CC4-4ADD-B1D9-54F8B7246228}" type="datetimeFigureOut">
              <a:rPr lang="en-US" smtClean="0"/>
              <a:t>10/10/2014</a:t>
            </a:fld>
            <a:endParaRPr lang="en-US"/>
          </a:p>
        </p:txBody>
      </p:sp>
      <p:sp>
        <p:nvSpPr>
          <p:cNvPr id="4" name="Slide Image Placeholder 3"/>
          <p:cNvSpPr>
            <a:spLocks noGrp="1" noRot="1" noChangeAspect="1"/>
          </p:cNvSpPr>
          <p:nvPr>
            <p:ph type="sldImg" idx="2"/>
          </p:nvPr>
        </p:nvSpPr>
        <p:spPr>
          <a:xfrm>
            <a:off x="739775" y="1171575"/>
            <a:ext cx="5622925" cy="3162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08500"/>
            <a:ext cx="5683250" cy="36893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52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899525"/>
            <a:ext cx="3078163" cy="469900"/>
          </a:xfrm>
          <a:prstGeom prst="rect">
            <a:avLst/>
          </a:prstGeom>
        </p:spPr>
        <p:txBody>
          <a:bodyPr vert="horz" lIns="91440" tIns="45720" rIns="91440" bIns="45720" rtlCol="0" anchor="b"/>
          <a:lstStyle>
            <a:lvl1pPr algn="r">
              <a:defRPr sz="1200"/>
            </a:lvl1pPr>
          </a:lstStyle>
          <a:p>
            <a:fld id="{1658CE7D-1E3D-40BA-B78D-223D9FC536D1}" type="slidenum">
              <a:rPr lang="en-US" smtClean="0"/>
              <a:t>‹#›</a:t>
            </a:fld>
            <a:endParaRPr lang="en-US"/>
          </a:p>
        </p:txBody>
      </p:sp>
    </p:spTree>
    <p:extLst>
      <p:ext uri="{BB962C8B-B14F-4D97-AF65-F5344CB8AC3E}">
        <p14:creationId xmlns:p14="http://schemas.microsoft.com/office/powerpoint/2010/main" val="575844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58CE7D-1E3D-40BA-B78D-223D9FC536D1}" type="slidenum">
              <a:rPr lang="en-US" smtClean="0"/>
              <a:t>20</a:t>
            </a:fld>
            <a:endParaRPr lang="en-US"/>
          </a:p>
        </p:txBody>
      </p:sp>
    </p:spTree>
    <p:extLst>
      <p:ext uri="{BB962C8B-B14F-4D97-AF65-F5344CB8AC3E}">
        <p14:creationId xmlns:p14="http://schemas.microsoft.com/office/powerpoint/2010/main" val="239616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07FA9D-A13B-49BB-839F-FB5EB5C56D77}"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98F36-7FD9-4572-B9D0-767F2F74864C}"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640204-2A2B-4B19-9632-3334B2539D02}"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63CD8A-D40A-4FFC-AAAD-C6C7A6DB4276}"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B0EAED-8B98-4F71-8A85-E610424B630E}"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E3E697-7771-4C8A-9489-70DD1332D364}"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88CD9D-DFEF-4794-B6FD-8DAF7A2B289E}"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57D6AD-FC8F-44F8-9949-A23CFB3991DC}"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C03EA5-7344-4A70-B1B9-85ADFCFDB10E}"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622935-FCCD-474C-B2D0-ABC408E4A9B4}" type="datetime1">
              <a:rPr lang="en-US" smtClean="0"/>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5A22E2-DA8C-4E58-B86B-6A51FC6280DC}" type="datetime1">
              <a:rPr lang="en-US" smtClean="0"/>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58C7B9-8645-4888-BDD7-06B03E1D3DF1}" type="datetime1">
              <a:rPr lang="en-US" smtClean="0"/>
              <a:t>10/10/2014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DE65D3-D54B-4CF5-92C7-C5E63732433F}" type="datetime1">
              <a:rPr lang="en-US" smtClean="0"/>
              <a:t>10/10/2014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A92F-9360-46FE-BFB3-CEE7E8C2B51D}" type="datetime1">
              <a:rPr lang="en-US" smtClean="0"/>
              <a:t>10/10/2014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1E28B7-5CF3-4313-996D-77AEA51A480E}" type="datetime1">
              <a:rPr lang="en-US" smtClean="0"/>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943CC-97C6-4D6E-A978-7F2A426389EB}" type="datetime1">
              <a:rPr lang="en-US" smtClean="0"/>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12B103-378B-46DD-A112-DD086B7CBEC6}" type="datetime1">
              <a:rPr lang="en-US" smtClean="0"/>
              <a:t>10/10/2014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oada.dadeschools.net/TestChairInfo/InfoForTestChair.a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1253765"/>
            <a:ext cx="8381651" cy="2797071"/>
          </a:xfrm>
        </p:spPr>
        <p:txBody>
          <a:bodyPr/>
          <a:lstStyle/>
          <a:p>
            <a:pPr algn="l"/>
            <a:r>
              <a:rPr lang="en-US" dirty="0" smtClean="0">
                <a:solidFill>
                  <a:schemeClr val="accent2"/>
                </a:solidFill>
              </a:rPr>
              <a:t/>
            </a:r>
            <a:br>
              <a:rPr lang="en-US" dirty="0" smtClean="0">
                <a:solidFill>
                  <a:schemeClr val="accent2"/>
                </a:solidFill>
              </a:rPr>
            </a:br>
            <a:r>
              <a:rPr lang="en-US" dirty="0" smtClean="0">
                <a:solidFill>
                  <a:schemeClr val="accent2"/>
                </a:solidFill>
              </a:rPr>
              <a:t>Test Chair 101:</a:t>
            </a:r>
            <a:br>
              <a:rPr lang="en-US" dirty="0" smtClean="0">
                <a:solidFill>
                  <a:schemeClr val="accent2"/>
                </a:solidFill>
              </a:rPr>
            </a:br>
            <a:r>
              <a:rPr lang="en-US" dirty="0">
                <a:solidFill>
                  <a:schemeClr val="accent2"/>
                </a:solidFill>
              </a:rPr>
              <a:t/>
            </a:r>
            <a:br>
              <a:rPr lang="en-US" dirty="0">
                <a:solidFill>
                  <a:schemeClr val="accent2"/>
                </a:solidFill>
              </a:rPr>
            </a:br>
            <a:r>
              <a:rPr lang="en-US" dirty="0" smtClean="0">
                <a:solidFill>
                  <a:schemeClr val="accent2"/>
                </a:solidFill>
              </a:rPr>
              <a:t>Guidelines and Tips for </a:t>
            </a:r>
            <a:r>
              <a:rPr lang="en-US" b="1" dirty="0" smtClean="0">
                <a:solidFill>
                  <a:srgbClr val="FF0000"/>
                </a:solidFill>
              </a:rPr>
              <a:t>New Test Chairpersons</a:t>
            </a:r>
            <a:endParaRPr lang="en-US" b="1" dirty="0">
              <a:solidFill>
                <a:srgbClr val="FF0000"/>
              </a:solidFill>
            </a:endParaRPr>
          </a:p>
        </p:txBody>
      </p:sp>
      <p:sp>
        <p:nvSpPr>
          <p:cNvPr id="3" name="Subtitle 2"/>
          <p:cNvSpPr>
            <a:spLocks noGrp="1"/>
          </p:cNvSpPr>
          <p:nvPr>
            <p:ph type="subTitle" idx="1"/>
          </p:nvPr>
        </p:nvSpPr>
        <p:spPr>
          <a:xfrm>
            <a:off x="4306956" y="5549696"/>
            <a:ext cx="4769083" cy="652322"/>
          </a:xfrm>
        </p:spPr>
        <p:txBody>
          <a:bodyPr>
            <a:normAutofit fontScale="92500"/>
          </a:bodyPr>
          <a:lstStyle/>
          <a:p>
            <a:r>
              <a:rPr lang="en-US" sz="3600" b="1" i="1" dirty="0" smtClean="0">
                <a:solidFill>
                  <a:schemeClr val="accent2"/>
                </a:solidFill>
              </a:rPr>
              <a:t>Wanda L. Cunningham</a:t>
            </a:r>
            <a:endParaRPr lang="en-US" sz="3600" b="1" i="1" dirty="0">
              <a:solidFill>
                <a:schemeClr val="accent2"/>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2051" name="Picture 3" descr="C:\Users\171998\AppData\Local\Microsoft\Windows\Temporary Internet Files\Content.IE5\S1MJOS14\MP90040226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720" y="4371944"/>
            <a:ext cx="3375228" cy="2222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93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69" y="131805"/>
            <a:ext cx="6277231" cy="832023"/>
          </a:xfrm>
        </p:spPr>
        <p:txBody>
          <a:bodyPr>
            <a:normAutofit/>
          </a:bodyPr>
          <a:lstStyle/>
          <a:p>
            <a:r>
              <a:rPr lang="en-US" dirty="0" smtClean="0"/>
              <a:t>Preparing Test Materials </a:t>
            </a:r>
            <a:endParaRPr lang="en-US" dirty="0"/>
          </a:p>
        </p:txBody>
      </p:sp>
      <p:sp>
        <p:nvSpPr>
          <p:cNvPr id="3" name="Text Placeholder 2"/>
          <p:cNvSpPr>
            <a:spLocks noGrp="1"/>
          </p:cNvSpPr>
          <p:nvPr>
            <p:ph type="body" idx="1"/>
          </p:nvPr>
        </p:nvSpPr>
        <p:spPr>
          <a:xfrm>
            <a:off x="370702" y="1342768"/>
            <a:ext cx="10083113" cy="5280454"/>
          </a:xfrm>
        </p:spPr>
        <p:txBody>
          <a:bodyPr/>
          <a:lstStyle/>
          <a:p>
            <a:pPr marL="285750" indent="-285750">
              <a:buFont typeface="Arial" panose="020B0604020202020204" pitchFamily="34" charset="0"/>
              <a:buChar char="•"/>
            </a:pPr>
            <a:r>
              <a:rPr lang="en-US" sz="2800" b="1" dirty="0" smtClean="0">
                <a:solidFill>
                  <a:srgbClr val="FF0000"/>
                </a:solidFill>
              </a:rPr>
              <a:t>Place the following items in test bins:</a:t>
            </a:r>
          </a:p>
          <a:p>
            <a:pPr marL="1200150" lvl="2" indent="-285750">
              <a:buFont typeface="Arial" panose="020B0604020202020204" pitchFamily="34" charset="0"/>
              <a:buChar char="•"/>
            </a:pPr>
            <a:r>
              <a:rPr lang="en-US" sz="2000" b="1" dirty="0" smtClean="0">
                <a:solidFill>
                  <a:schemeClr val="accent2"/>
                </a:solidFill>
              </a:rPr>
              <a:t>Test Manual </a:t>
            </a:r>
          </a:p>
          <a:p>
            <a:pPr marL="1200150" lvl="2" indent="-285750">
              <a:buFont typeface="Arial" panose="020B0604020202020204" pitchFamily="34" charset="0"/>
              <a:buChar char="•"/>
            </a:pPr>
            <a:r>
              <a:rPr lang="en-US" sz="2000" b="1" dirty="0" smtClean="0">
                <a:solidFill>
                  <a:schemeClr val="accent2"/>
                </a:solidFill>
              </a:rPr>
              <a:t>Test Booklets/Answer Folders</a:t>
            </a:r>
          </a:p>
          <a:p>
            <a:pPr marL="1200150" lvl="2" indent="-285750">
              <a:buFont typeface="Arial" panose="020B0604020202020204" pitchFamily="34" charset="0"/>
              <a:buChar char="•"/>
            </a:pPr>
            <a:r>
              <a:rPr lang="en-US" sz="2000" b="1" dirty="0" smtClean="0">
                <a:solidFill>
                  <a:schemeClr val="accent2"/>
                </a:solidFill>
              </a:rPr>
              <a:t>Administration Record/Security Checklist</a:t>
            </a:r>
          </a:p>
          <a:p>
            <a:pPr marL="1200150" lvl="2" indent="-285750">
              <a:buFont typeface="Arial" panose="020B0604020202020204" pitchFamily="34" charset="0"/>
              <a:buChar char="•"/>
            </a:pPr>
            <a:r>
              <a:rPr lang="en-US" sz="2000" b="1" dirty="0" smtClean="0">
                <a:solidFill>
                  <a:schemeClr val="accent2"/>
                </a:solidFill>
              </a:rPr>
              <a:t>Security Log</a:t>
            </a:r>
          </a:p>
          <a:p>
            <a:pPr marL="1200150" lvl="2" indent="-285750">
              <a:buFont typeface="Arial" panose="020B0604020202020204" pitchFamily="34" charset="0"/>
              <a:buChar char="•"/>
            </a:pPr>
            <a:r>
              <a:rPr lang="en-US" sz="2000" b="1" dirty="0" smtClean="0">
                <a:solidFill>
                  <a:schemeClr val="accent2"/>
                </a:solidFill>
              </a:rPr>
              <a:t>Seating Chart</a:t>
            </a:r>
          </a:p>
          <a:p>
            <a:pPr marL="1200150" lvl="2" indent="-285750">
              <a:buFont typeface="Arial" panose="020B0604020202020204" pitchFamily="34" charset="0"/>
              <a:buChar char="•"/>
            </a:pPr>
            <a:r>
              <a:rPr lang="en-US" sz="2000" b="1" dirty="0" smtClean="0">
                <a:solidFill>
                  <a:schemeClr val="accent2"/>
                </a:solidFill>
              </a:rPr>
              <a:t>Electronic Devices and Testing (Do Not Disturb) Signs</a:t>
            </a:r>
          </a:p>
          <a:p>
            <a:pPr marL="1200150" lvl="2" indent="-285750">
              <a:buFont typeface="Arial" panose="020B0604020202020204" pitchFamily="34" charset="0"/>
              <a:buChar char="•"/>
            </a:pPr>
            <a:r>
              <a:rPr lang="en-US" sz="2000" b="1" dirty="0" smtClean="0">
                <a:solidFill>
                  <a:schemeClr val="accent2"/>
                </a:solidFill>
              </a:rPr>
              <a:t>Rulers/Mathematic Reference Sheets/Calculators (if applicable) </a:t>
            </a:r>
          </a:p>
          <a:p>
            <a:pPr marL="1200150" lvl="2" indent="-285750">
              <a:buFont typeface="Arial" panose="020B0604020202020204" pitchFamily="34" charset="0"/>
              <a:buChar char="•"/>
            </a:pPr>
            <a:r>
              <a:rPr lang="en-US" sz="2000" b="1" dirty="0" smtClean="0">
                <a:solidFill>
                  <a:schemeClr val="accent2"/>
                </a:solidFill>
              </a:rPr>
              <a:t># 2 Pencils</a:t>
            </a:r>
          </a:p>
          <a:p>
            <a:pPr marL="285750" indent="-285750">
              <a:buFont typeface="Arial" panose="020B0604020202020204" pitchFamily="34" charset="0"/>
              <a:buChar char="•"/>
            </a:pPr>
            <a:r>
              <a:rPr lang="en-US" sz="2800" dirty="0" smtClean="0"/>
              <a:t>Create sign out sheets for test administrators by grade level</a:t>
            </a:r>
          </a:p>
          <a:p>
            <a:pPr marL="285750" indent="-285750">
              <a:buFont typeface="Arial" panose="020B0604020202020204" pitchFamily="34" charset="0"/>
              <a:buChar char="•"/>
            </a:pPr>
            <a:endParaRPr lang="en-US" dirty="0"/>
          </a:p>
          <a:p>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133776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205" y="210066"/>
            <a:ext cx="5461687" cy="877330"/>
          </a:xfrm>
        </p:spPr>
        <p:txBody>
          <a:bodyPr/>
          <a:lstStyle/>
          <a:p>
            <a:r>
              <a:rPr lang="en-US" dirty="0" smtClean="0"/>
              <a:t>School-Site Training</a:t>
            </a:r>
            <a:endParaRPr lang="en-US" dirty="0"/>
          </a:p>
        </p:txBody>
      </p:sp>
      <p:sp>
        <p:nvSpPr>
          <p:cNvPr id="3" name="Text Placeholder 2"/>
          <p:cNvSpPr>
            <a:spLocks noGrp="1"/>
          </p:cNvSpPr>
          <p:nvPr>
            <p:ph type="body" idx="1"/>
          </p:nvPr>
        </p:nvSpPr>
        <p:spPr>
          <a:xfrm>
            <a:off x="677334" y="976184"/>
            <a:ext cx="9282211" cy="6215448"/>
          </a:xfrm>
        </p:spPr>
        <p:txBody>
          <a:bodyPr/>
          <a:lstStyle/>
          <a:p>
            <a:pPr marL="285750" indent="-285750">
              <a:buFont typeface="Arial" panose="020B0604020202020204" pitchFamily="34" charset="0"/>
              <a:buChar char="•"/>
            </a:pPr>
            <a:r>
              <a:rPr lang="en-US" sz="2000" b="1" dirty="0" smtClean="0">
                <a:solidFill>
                  <a:srgbClr val="FF0000"/>
                </a:solidFill>
              </a:rPr>
              <a:t>Create training packets to include:</a:t>
            </a:r>
          </a:p>
          <a:p>
            <a:r>
              <a:rPr lang="en-US" b="1" dirty="0" smtClean="0">
                <a:solidFill>
                  <a:schemeClr val="accent2"/>
                </a:solidFill>
              </a:rPr>
              <a:t>(Testing schedule, roster list of test administrators, proctors, test groups codes, room assignments and training documents)  </a:t>
            </a:r>
          </a:p>
          <a:p>
            <a:pPr marL="285750" indent="-285750">
              <a:buFont typeface="Arial" panose="020B0604020202020204" pitchFamily="34" charset="0"/>
              <a:buChar char="•"/>
            </a:pPr>
            <a:r>
              <a:rPr lang="en-US" sz="2000" dirty="0" smtClean="0"/>
              <a:t>Schedule training </a:t>
            </a:r>
            <a:r>
              <a:rPr lang="en-US" sz="2000" dirty="0"/>
              <a:t>one week prior to administration </a:t>
            </a:r>
            <a:r>
              <a:rPr lang="en-US" sz="2000" dirty="0" smtClean="0"/>
              <a:t>window</a:t>
            </a:r>
          </a:p>
          <a:p>
            <a:pPr marL="285750" indent="-285750">
              <a:buFont typeface="Arial" panose="020B0604020202020204" pitchFamily="34" charset="0"/>
              <a:buChar char="•"/>
            </a:pPr>
            <a:r>
              <a:rPr lang="en-US" sz="2000" dirty="0" smtClean="0"/>
              <a:t>Train all test administrators and proctors (all test administrators </a:t>
            </a:r>
            <a:r>
              <a:rPr lang="en-US" sz="2000" b="1" u="sng" dirty="0" smtClean="0">
                <a:solidFill>
                  <a:srgbClr val="FF0000"/>
                </a:solidFill>
              </a:rPr>
              <a:t>must</a:t>
            </a:r>
            <a:r>
              <a:rPr lang="en-US" sz="2000" dirty="0" smtClean="0"/>
              <a:t> be certified educators)</a:t>
            </a:r>
          </a:p>
          <a:p>
            <a:pPr marL="285750" indent="-285750">
              <a:buFont typeface="Arial" panose="020B0604020202020204" pitchFamily="34" charset="0"/>
              <a:buChar char="•"/>
            </a:pPr>
            <a:r>
              <a:rPr lang="en-US" sz="2000" dirty="0" smtClean="0"/>
              <a:t>Train additional personnel in case of absences </a:t>
            </a:r>
            <a:r>
              <a:rPr lang="en-US" sz="2000" b="1" dirty="0" smtClean="0">
                <a:solidFill>
                  <a:schemeClr val="accent2"/>
                </a:solidFill>
              </a:rPr>
              <a:t>(special area teachers, counselors, media specialists and reading/math coaches) </a:t>
            </a:r>
          </a:p>
          <a:p>
            <a:r>
              <a:rPr lang="en-US" sz="2000" b="1" dirty="0" smtClean="0">
                <a:solidFill>
                  <a:srgbClr val="FF0000"/>
                </a:solidFill>
              </a:rPr>
              <a:t>After Training</a:t>
            </a:r>
          </a:p>
          <a:p>
            <a:pPr marL="285750" indent="-285750">
              <a:buFont typeface="Arial" panose="020B0604020202020204" pitchFamily="34" charset="0"/>
              <a:buChar char="•"/>
            </a:pPr>
            <a:r>
              <a:rPr lang="en-US" sz="2000" dirty="0" smtClean="0"/>
              <a:t>Ensure that all test administrators and proctors sign a Test Administration and Security Agreement form</a:t>
            </a:r>
          </a:p>
          <a:p>
            <a:pPr marL="285750" indent="-285750">
              <a:buFont typeface="Arial" panose="020B0604020202020204" pitchFamily="34" charset="0"/>
              <a:buChar char="•"/>
            </a:pPr>
            <a:r>
              <a:rPr lang="en-US" sz="2000" dirty="0" smtClean="0"/>
              <a:t>Ensure that all test administrators sign a Test Administrator Prohibited Agreement form</a:t>
            </a:r>
          </a:p>
          <a:p>
            <a:endParaRPr lang="en-US" dirty="0" smtClean="0"/>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048874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779" y="111213"/>
            <a:ext cx="3361038" cy="667264"/>
          </a:xfrm>
        </p:spPr>
        <p:txBody>
          <a:bodyPr>
            <a:noAutofit/>
          </a:bodyPr>
          <a:lstStyle/>
          <a:p>
            <a:r>
              <a:rPr lang="en-US" dirty="0" smtClean="0"/>
              <a:t>Testing Day</a:t>
            </a:r>
            <a:endParaRPr lang="en-US" dirty="0"/>
          </a:p>
        </p:txBody>
      </p:sp>
      <p:sp>
        <p:nvSpPr>
          <p:cNvPr id="3" name="Text Placeholder 2"/>
          <p:cNvSpPr>
            <a:spLocks noGrp="1"/>
          </p:cNvSpPr>
          <p:nvPr>
            <p:ph type="body" idx="1"/>
          </p:nvPr>
        </p:nvSpPr>
        <p:spPr>
          <a:xfrm>
            <a:off x="234778" y="902043"/>
            <a:ext cx="10004853" cy="5955956"/>
          </a:xfrm>
        </p:spPr>
        <p:txBody>
          <a:bodyPr/>
          <a:lstStyle/>
          <a:p>
            <a:pPr marL="285750" indent="-285750">
              <a:buFont typeface="Arial" panose="020B0604020202020204" pitchFamily="34" charset="0"/>
              <a:buChar char="•"/>
            </a:pPr>
            <a:r>
              <a:rPr lang="en-US" sz="2400" dirty="0" smtClean="0"/>
              <a:t>Arrive to school early to prepare for distribution of testing materials</a:t>
            </a:r>
          </a:p>
          <a:p>
            <a:pPr marL="285750" indent="-285750">
              <a:buFont typeface="Arial" panose="020B0604020202020204" pitchFamily="34" charset="0"/>
              <a:buChar char="•"/>
            </a:pPr>
            <a:r>
              <a:rPr lang="en-US" sz="2400" dirty="0" smtClean="0"/>
              <a:t>Allow test administrators to count materials and sign them out on the count form</a:t>
            </a:r>
          </a:p>
          <a:p>
            <a:pPr marL="285750" indent="-285750">
              <a:buFont typeface="Arial" panose="020B0604020202020204" pitchFamily="34" charset="0"/>
              <a:buChar char="•"/>
            </a:pPr>
            <a:r>
              <a:rPr lang="en-US" sz="2400" dirty="0" smtClean="0"/>
              <a:t>Verify that the correct number of materials are documented on the count form</a:t>
            </a:r>
          </a:p>
          <a:p>
            <a:pPr marL="285750" indent="-285750">
              <a:buFont typeface="Arial" panose="020B0604020202020204" pitchFamily="34" charset="0"/>
              <a:buChar char="•"/>
            </a:pPr>
            <a:r>
              <a:rPr lang="en-US" sz="2400" dirty="0" smtClean="0"/>
              <a:t>Remind clerical staff not to use PA system during testing</a:t>
            </a:r>
          </a:p>
          <a:p>
            <a:pPr marL="285750" indent="-285750">
              <a:buFont typeface="Arial" panose="020B0604020202020204" pitchFamily="34" charset="0"/>
              <a:buChar char="•"/>
            </a:pPr>
            <a:r>
              <a:rPr lang="en-US" sz="2400" dirty="0" smtClean="0"/>
              <a:t>Monitor each testing room to ensure that test administration, test security policies and procedures are followed</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976028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09" y="197709"/>
            <a:ext cx="4831491" cy="741406"/>
          </a:xfrm>
        </p:spPr>
        <p:txBody>
          <a:bodyPr>
            <a:normAutofit fontScale="90000"/>
          </a:bodyPr>
          <a:lstStyle/>
          <a:p>
            <a:r>
              <a:rPr lang="en-US" dirty="0" smtClean="0"/>
              <a:t>Testing Day </a:t>
            </a:r>
            <a:endParaRPr lang="en-US" dirty="0"/>
          </a:p>
        </p:txBody>
      </p:sp>
      <p:sp>
        <p:nvSpPr>
          <p:cNvPr id="3" name="Text Placeholder 2"/>
          <p:cNvSpPr>
            <a:spLocks noGrp="1"/>
          </p:cNvSpPr>
          <p:nvPr>
            <p:ph type="body" idx="1"/>
          </p:nvPr>
        </p:nvSpPr>
        <p:spPr>
          <a:xfrm>
            <a:off x="234778" y="1161534"/>
            <a:ext cx="9860692" cy="5696465"/>
          </a:xfrm>
        </p:spPr>
        <p:txBody>
          <a:bodyPr/>
          <a:lstStyle/>
          <a:p>
            <a:r>
              <a:rPr lang="en-US" sz="2400" b="1" dirty="0" smtClean="0">
                <a:solidFill>
                  <a:srgbClr val="FF0000"/>
                </a:solidFill>
              </a:rPr>
              <a:t>As test administrators return materials</a:t>
            </a:r>
          </a:p>
          <a:p>
            <a:pPr marL="285750" indent="-285750">
              <a:buFont typeface="Arial" panose="020B0604020202020204" pitchFamily="34" charset="0"/>
              <a:buChar char="•"/>
            </a:pPr>
            <a:r>
              <a:rPr lang="en-US" sz="2400" dirty="0" smtClean="0"/>
              <a:t>Count and verify that all test booklets/answer folders have been returned</a:t>
            </a:r>
          </a:p>
          <a:p>
            <a:pPr marL="285750" indent="-285750">
              <a:buFont typeface="Arial" panose="020B0604020202020204" pitchFamily="34" charset="0"/>
              <a:buChar char="•"/>
            </a:pPr>
            <a:r>
              <a:rPr lang="en-US" sz="2400" dirty="0" smtClean="0"/>
              <a:t>Confirm that accommodations received have been bubbled on the test booklets/answer folders</a:t>
            </a:r>
          </a:p>
          <a:p>
            <a:pPr marL="285750" indent="-285750">
              <a:buFont typeface="Arial" panose="020B0604020202020204" pitchFamily="34" charset="0"/>
              <a:buChar char="•"/>
            </a:pPr>
            <a:r>
              <a:rPr lang="en-US" sz="2400" dirty="0" smtClean="0"/>
              <a:t>Prepare make-up list for students who were absent</a:t>
            </a:r>
          </a:p>
          <a:p>
            <a:pPr marL="285750" indent="-285750">
              <a:buFont typeface="Arial" panose="020B0604020202020204" pitchFamily="34" charset="0"/>
              <a:buChar char="•"/>
            </a:pPr>
            <a:r>
              <a:rPr lang="en-US" sz="2400" dirty="0" smtClean="0"/>
              <a:t>Ensure testing materials are accounted for, organized and ready for distribution the next day</a:t>
            </a:r>
          </a:p>
          <a:p>
            <a:pPr marL="285750" indent="-285750">
              <a:buFont typeface="Arial" panose="020B0604020202020204" pitchFamily="34" charset="0"/>
              <a:buChar char="•"/>
            </a:pPr>
            <a:r>
              <a:rPr lang="en-US" sz="2400" dirty="0" smtClean="0"/>
              <a:t>Secure all testing materials in a locked storage room daily</a:t>
            </a:r>
          </a:p>
          <a:p>
            <a:pPr marL="285750" indent="-285750">
              <a:buFont typeface="Arial" panose="020B0604020202020204" pitchFamily="34" charset="0"/>
              <a:buChar char="•"/>
            </a:pPr>
            <a:r>
              <a:rPr lang="en-US" sz="2400" dirty="0" smtClean="0"/>
              <a:t>Report any lost testing materials or security violations to Student Assessment  and Educational Testing</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197200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03" y="181232"/>
            <a:ext cx="3853475" cy="823784"/>
          </a:xfrm>
        </p:spPr>
        <p:txBody>
          <a:bodyPr/>
          <a:lstStyle/>
          <a:p>
            <a:r>
              <a:rPr lang="en-US" dirty="0" smtClean="0"/>
              <a:t>After Testing</a:t>
            </a:r>
            <a:endParaRPr lang="en-US" dirty="0"/>
          </a:p>
        </p:txBody>
      </p:sp>
      <p:sp>
        <p:nvSpPr>
          <p:cNvPr id="3" name="Text Placeholder 2"/>
          <p:cNvSpPr>
            <a:spLocks noGrp="1"/>
          </p:cNvSpPr>
          <p:nvPr>
            <p:ph type="body" idx="1"/>
          </p:nvPr>
        </p:nvSpPr>
        <p:spPr>
          <a:xfrm>
            <a:off x="543698" y="1079157"/>
            <a:ext cx="9424086" cy="4962205"/>
          </a:xfrm>
        </p:spPr>
        <p:txBody>
          <a:bodyPr>
            <a:noAutofit/>
          </a:bodyPr>
          <a:lstStyle/>
          <a:p>
            <a:pPr marL="285750" indent="-285750">
              <a:buFont typeface="Arial" panose="020B0604020202020204" pitchFamily="34" charset="0"/>
              <a:buChar char="•"/>
            </a:pPr>
            <a:r>
              <a:rPr lang="en-US" sz="2400" dirty="0" smtClean="0"/>
              <a:t>Utilize the packing list to verify that distributed secure materials have been returned</a:t>
            </a:r>
          </a:p>
          <a:p>
            <a:pPr marL="285750" indent="-285750">
              <a:buFont typeface="Arial" panose="020B0604020202020204" pitchFamily="34" charset="0"/>
              <a:buChar char="•"/>
            </a:pPr>
            <a:r>
              <a:rPr lang="en-US" sz="2400" dirty="0" smtClean="0"/>
              <a:t>Complete Chain of Custody Form</a:t>
            </a:r>
          </a:p>
          <a:p>
            <a:pPr marL="285750" indent="-285750">
              <a:buFont typeface="Arial" panose="020B0604020202020204" pitchFamily="34" charset="0"/>
              <a:buChar char="•"/>
            </a:pPr>
            <a:r>
              <a:rPr lang="en-US" sz="2400" dirty="0" smtClean="0"/>
              <a:t>Make copies of all required administration information      </a:t>
            </a:r>
            <a:r>
              <a:rPr lang="en-US" sz="2400" b="1" dirty="0" smtClean="0">
                <a:solidFill>
                  <a:srgbClr val="FF0000"/>
                </a:solidFill>
              </a:rPr>
              <a:t>seating charts, security logs, record/security checklists,      chain of custody </a:t>
            </a:r>
            <a:r>
              <a:rPr lang="en-US" sz="2400" b="1" dirty="0" smtClean="0">
                <a:solidFill>
                  <a:srgbClr val="FF0000"/>
                </a:solidFill>
              </a:rPr>
              <a:t>form, procedural checklist and the accounting for all form</a:t>
            </a:r>
            <a:endParaRPr lang="en-US" sz="2400" b="1" dirty="0" smtClean="0">
              <a:solidFill>
                <a:srgbClr val="FF0000"/>
              </a:solidFill>
            </a:endParaRPr>
          </a:p>
          <a:p>
            <a:pPr marL="285750" indent="-285750">
              <a:buFont typeface="Arial" panose="020B0604020202020204" pitchFamily="34" charset="0"/>
              <a:buChar char="•"/>
            </a:pPr>
            <a:r>
              <a:rPr lang="en-US" sz="2400" dirty="0" smtClean="0"/>
              <a:t>Organize and pack testing materials as outlined in test manual</a:t>
            </a:r>
          </a:p>
          <a:p>
            <a:pPr marL="285750" indent="-285750">
              <a:buFont typeface="Arial" panose="020B0604020202020204" pitchFamily="34" charset="0"/>
              <a:buChar char="•"/>
            </a:pPr>
            <a:r>
              <a:rPr lang="en-US" sz="2400" dirty="0" smtClean="0"/>
              <a:t>Deliver (To Be Scored) testing materials to TDC as outlined in training packet</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522519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15</a:t>
            </a:fld>
            <a:endParaRPr lang="en-US" dirty="0"/>
          </a:p>
        </p:txBody>
      </p:sp>
      <p:sp>
        <p:nvSpPr>
          <p:cNvPr id="3" name="TextBox 2"/>
          <p:cNvSpPr txBox="1"/>
          <p:nvPr/>
        </p:nvSpPr>
        <p:spPr>
          <a:xfrm>
            <a:off x="2259106" y="268941"/>
            <a:ext cx="5464885" cy="646331"/>
          </a:xfrm>
          <a:prstGeom prst="rect">
            <a:avLst/>
          </a:prstGeom>
          <a:noFill/>
        </p:spPr>
        <p:txBody>
          <a:bodyPr wrap="square" rtlCol="0">
            <a:spAutoFit/>
          </a:bodyPr>
          <a:lstStyle/>
          <a:p>
            <a:pPr algn="ctr"/>
            <a:r>
              <a:rPr lang="en-US" sz="3600" dirty="0" smtClean="0"/>
              <a:t>Samples </a:t>
            </a:r>
            <a:endParaRPr lang="en-US" sz="36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0411" y="1238598"/>
            <a:ext cx="4376798" cy="5161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775" y="1094874"/>
            <a:ext cx="4562278" cy="5593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3673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16</a:t>
            </a:fld>
            <a:endParaRPr lang="en-US" dirty="0"/>
          </a:p>
        </p:txBody>
      </p:sp>
      <p:sp>
        <p:nvSpPr>
          <p:cNvPr id="3" name="TextBox 2"/>
          <p:cNvSpPr txBox="1"/>
          <p:nvPr/>
        </p:nvSpPr>
        <p:spPr>
          <a:xfrm>
            <a:off x="2226833" y="182880"/>
            <a:ext cx="5755341" cy="584775"/>
          </a:xfrm>
          <a:prstGeom prst="rect">
            <a:avLst/>
          </a:prstGeom>
          <a:noFill/>
        </p:spPr>
        <p:txBody>
          <a:bodyPr wrap="square" rtlCol="0">
            <a:spAutoFit/>
          </a:bodyPr>
          <a:lstStyle/>
          <a:p>
            <a:pPr algn="ctr"/>
            <a:r>
              <a:rPr lang="en-US" sz="3200" dirty="0" smtClean="0"/>
              <a:t>Samples </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618" y="1127481"/>
            <a:ext cx="4367885" cy="5556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2345" y="1127481"/>
            <a:ext cx="4702267" cy="5556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1648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304" y="1390502"/>
            <a:ext cx="3979844" cy="4707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7565" y="1390502"/>
            <a:ext cx="3779821" cy="4707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871831" y="247427"/>
            <a:ext cx="6508376" cy="707886"/>
          </a:xfrm>
          <a:prstGeom prst="rect">
            <a:avLst/>
          </a:prstGeom>
          <a:noFill/>
        </p:spPr>
        <p:txBody>
          <a:bodyPr wrap="square" rtlCol="0">
            <a:spAutoFit/>
          </a:bodyPr>
          <a:lstStyle/>
          <a:p>
            <a:pPr algn="ctr"/>
            <a:r>
              <a:rPr lang="en-US" sz="4000" dirty="0" smtClean="0"/>
              <a:t>Samples </a:t>
            </a:r>
            <a:endParaRPr lang="en-US" sz="4000" dirty="0"/>
          </a:p>
        </p:txBody>
      </p:sp>
    </p:spTree>
    <p:extLst>
      <p:ext uri="{BB962C8B-B14F-4D97-AF65-F5344CB8AC3E}">
        <p14:creationId xmlns:p14="http://schemas.microsoft.com/office/powerpoint/2010/main" val="1302150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18</a:t>
            </a:fld>
            <a:endParaRPr lang="en-US" dirty="0"/>
          </a:p>
        </p:txBody>
      </p:sp>
      <p:sp>
        <p:nvSpPr>
          <p:cNvPr id="5" name="TextBox 4"/>
          <p:cNvSpPr txBox="1"/>
          <p:nvPr/>
        </p:nvSpPr>
        <p:spPr>
          <a:xfrm>
            <a:off x="1871831" y="258184"/>
            <a:ext cx="6131858" cy="707886"/>
          </a:xfrm>
          <a:prstGeom prst="rect">
            <a:avLst/>
          </a:prstGeom>
          <a:noFill/>
        </p:spPr>
        <p:txBody>
          <a:bodyPr wrap="square" rtlCol="0">
            <a:spAutoFit/>
          </a:bodyPr>
          <a:lstStyle/>
          <a:p>
            <a:pPr algn="ctr"/>
            <a:r>
              <a:rPr lang="en-US" sz="4000" dirty="0" smtClean="0"/>
              <a:t>Samples </a:t>
            </a:r>
            <a:endParaRPr lang="en-US" sz="4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962" y="1635112"/>
            <a:ext cx="4782496" cy="3432929"/>
          </a:xfrm>
          <a:prstGeom prst="rect">
            <a:avLst/>
          </a:prstGeom>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9952" y="1624354"/>
            <a:ext cx="4549665" cy="3432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04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19</a:t>
            </a:fld>
            <a:endParaRPr lang="en-US" dirty="0"/>
          </a:p>
        </p:txBody>
      </p:sp>
      <p:sp>
        <p:nvSpPr>
          <p:cNvPr id="3" name="TextBox 2"/>
          <p:cNvSpPr txBox="1"/>
          <p:nvPr/>
        </p:nvSpPr>
        <p:spPr>
          <a:xfrm>
            <a:off x="1936376" y="258184"/>
            <a:ext cx="6347012" cy="584775"/>
          </a:xfrm>
          <a:prstGeom prst="rect">
            <a:avLst/>
          </a:prstGeom>
          <a:noFill/>
        </p:spPr>
        <p:txBody>
          <a:bodyPr wrap="square" rtlCol="0">
            <a:spAutoFit/>
          </a:bodyPr>
          <a:lstStyle/>
          <a:p>
            <a:pPr algn="ctr"/>
            <a:r>
              <a:rPr lang="en-US" sz="3200" dirty="0" smtClean="0"/>
              <a:t>Samples </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618" y="1342297"/>
            <a:ext cx="4072442" cy="4663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9882" y="1342297"/>
            <a:ext cx="4420544" cy="4820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8009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346" y="148282"/>
            <a:ext cx="8695037" cy="1000896"/>
          </a:xfrm>
        </p:spPr>
        <p:txBody>
          <a:bodyPr>
            <a:normAutofit/>
          </a:bodyPr>
          <a:lstStyle/>
          <a:p>
            <a:r>
              <a:rPr lang="en-US" dirty="0" smtClean="0"/>
              <a:t>Your Role As Test Chairperson </a:t>
            </a:r>
            <a:endParaRPr lang="en-US" dirty="0"/>
          </a:p>
        </p:txBody>
      </p:sp>
      <p:sp>
        <p:nvSpPr>
          <p:cNvPr id="3" name="Text Placeholder 2"/>
          <p:cNvSpPr>
            <a:spLocks noGrp="1"/>
          </p:cNvSpPr>
          <p:nvPr>
            <p:ph type="body" idx="1"/>
          </p:nvPr>
        </p:nvSpPr>
        <p:spPr>
          <a:xfrm>
            <a:off x="358346" y="1149177"/>
            <a:ext cx="10787449" cy="5498757"/>
          </a:xfrm>
        </p:spPr>
        <p:txBody>
          <a:bodyPr/>
          <a:lstStyle/>
          <a:p>
            <a:pPr marL="285750" indent="-285750">
              <a:buFont typeface="Arial" panose="020B0604020202020204" pitchFamily="34" charset="0"/>
              <a:buChar char="•"/>
            </a:pPr>
            <a:r>
              <a:rPr lang="en-US" sz="2400" dirty="0" smtClean="0"/>
              <a:t>As the school site test chairperson, you are responsible for following standards, guidelines, and procedures to ensure the accuracy and validity of all test scores, and to safeguard the security of the test content</a:t>
            </a:r>
          </a:p>
          <a:p>
            <a:endParaRPr lang="en-US" sz="2400" dirty="0" smtClean="0"/>
          </a:p>
          <a:p>
            <a:r>
              <a:rPr lang="en-US" sz="2400" b="1" dirty="0" smtClean="0">
                <a:solidFill>
                  <a:srgbClr val="FF0000"/>
                </a:solidFill>
              </a:rPr>
              <a:t>Your responsibilities can be divided into three categories:</a:t>
            </a:r>
          </a:p>
          <a:p>
            <a:endParaRPr lang="en-US" sz="2400" b="1" dirty="0" smtClean="0">
              <a:solidFill>
                <a:srgbClr val="FF0000"/>
              </a:solidFill>
            </a:endParaRPr>
          </a:p>
          <a:p>
            <a:pPr marL="800100" lvl="1" indent="-342900">
              <a:buFont typeface="+mj-lt"/>
              <a:buAutoNum type="arabicPeriod"/>
            </a:pPr>
            <a:r>
              <a:rPr lang="en-US" sz="2400" dirty="0" smtClean="0">
                <a:solidFill>
                  <a:schemeClr val="tx1">
                    <a:lumMod val="75000"/>
                    <a:lumOff val="25000"/>
                  </a:schemeClr>
                </a:solidFill>
              </a:rPr>
              <a:t>Planning and facilitating test preparation activities befor</a:t>
            </a:r>
            <a:r>
              <a:rPr lang="en-US" sz="2400" dirty="0">
                <a:solidFill>
                  <a:schemeClr val="tx1">
                    <a:lumMod val="75000"/>
                    <a:lumOff val="25000"/>
                  </a:schemeClr>
                </a:solidFill>
              </a:rPr>
              <a:t>e</a:t>
            </a:r>
            <a:r>
              <a:rPr lang="en-US" sz="2400" dirty="0" smtClean="0">
                <a:solidFill>
                  <a:schemeClr val="tx1">
                    <a:lumMod val="75000"/>
                    <a:lumOff val="25000"/>
                  </a:schemeClr>
                </a:solidFill>
              </a:rPr>
              <a:t> testing</a:t>
            </a:r>
          </a:p>
          <a:p>
            <a:pPr marL="800100" lvl="1" indent="-342900">
              <a:buFont typeface="+mj-lt"/>
              <a:buAutoNum type="arabicPeriod"/>
            </a:pPr>
            <a:r>
              <a:rPr lang="en-US" sz="2400" dirty="0" smtClean="0">
                <a:solidFill>
                  <a:schemeClr val="tx1">
                    <a:lumMod val="75000"/>
                    <a:lumOff val="25000"/>
                  </a:schemeClr>
                </a:solidFill>
              </a:rPr>
              <a:t>Supervising and monitoring during the test administration window</a:t>
            </a:r>
          </a:p>
          <a:p>
            <a:pPr marL="800100" lvl="1" indent="-342900">
              <a:buFont typeface="+mj-lt"/>
              <a:buAutoNum type="arabicPeriod"/>
            </a:pPr>
            <a:r>
              <a:rPr lang="en-US" sz="2400" dirty="0" smtClean="0">
                <a:solidFill>
                  <a:schemeClr val="tx1">
                    <a:lumMod val="75000"/>
                    <a:lumOff val="25000"/>
                  </a:schemeClr>
                </a:solidFill>
              </a:rPr>
              <a:t>Packing and returning all materials after testing	</a:t>
            </a:r>
            <a:r>
              <a:rPr lang="en-US" sz="2400" dirty="0" smtClean="0">
                <a:solidFill>
                  <a:schemeClr val="accent2"/>
                </a:solidFill>
              </a:rPr>
              <a:t>	</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956894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90435" y="1474322"/>
            <a:ext cx="3768963" cy="3333349"/>
          </a:xfrm>
        </p:spPr>
      </p:pic>
      <p:sp>
        <p:nvSpPr>
          <p:cNvPr id="4" name="Title 3"/>
          <p:cNvSpPr>
            <a:spLocks noGrp="1"/>
          </p:cNvSpPr>
          <p:nvPr>
            <p:ph type="title"/>
          </p:nvPr>
        </p:nvSpPr>
        <p:spPr>
          <a:xfrm>
            <a:off x="413384" y="571893"/>
            <a:ext cx="9333932" cy="1320800"/>
          </a:xfrm>
        </p:spPr>
        <p:txBody>
          <a:bodyPr>
            <a:noAutofit/>
          </a:bodyPr>
          <a:lstStyle/>
          <a:p>
            <a:r>
              <a:rPr lang="en-US" sz="5400" dirty="0" smtClean="0"/>
              <a:t>Keep Calm and Happy Testing</a:t>
            </a:r>
            <a:endParaRPr lang="en-US" sz="5400" dirty="0"/>
          </a:p>
        </p:txBody>
      </p:sp>
      <p:sp>
        <p:nvSpPr>
          <p:cNvPr id="6" name="TextBox 5"/>
          <p:cNvSpPr txBox="1"/>
          <p:nvPr/>
        </p:nvSpPr>
        <p:spPr>
          <a:xfrm>
            <a:off x="597905" y="4821631"/>
            <a:ext cx="8964890" cy="369332"/>
          </a:xfrm>
          <a:prstGeom prst="rect">
            <a:avLst/>
          </a:prstGeom>
          <a:noFill/>
        </p:spPr>
        <p:txBody>
          <a:bodyPr wrap="square" rtlCol="0">
            <a:spAutoFit/>
          </a:bodyPr>
          <a:lstStyle/>
          <a:p>
            <a:pPr algn="ctr"/>
            <a:r>
              <a:rPr lang="en-US" dirty="0" smtClean="0">
                <a:solidFill>
                  <a:srgbClr val="FF0000"/>
                </a:solidFill>
              </a:rPr>
              <a:t>General information on testing is provided on the district’s test chairperson website</a:t>
            </a:r>
            <a:endParaRPr lang="en-US" dirty="0">
              <a:solidFill>
                <a:srgbClr val="FF0000"/>
              </a:solidFill>
            </a:endParaRPr>
          </a:p>
        </p:txBody>
      </p:sp>
      <p:sp>
        <p:nvSpPr>
          <p:cNvPr id="8" name="TextBox 7">
            <a:hlinkClick r:id="rId4"/>
          </p:cNvPr>
          <p:cNvSpPr txBox="1"/>
          <p:nvPr/>
        </p:nvSpPr>
        <p:spPr>
          <a:xfrm>
            <a:off x="1370204" y="5525434"/>
            <a:ext cx="7051249" cy="369332"/>
          </a:xfrm>
          <a:prstGeom prst="rect">
            <a:avLst/>
          </a:prstGeom>
          <a:noFill/>
        </p:spPr>
        <p:txBody>
          <a:bodyPr wrap="square" rtlCol="0">
            <a:spAutoFit/>
          </a:bodyPr>
          <a:lstStyle/>
          <a:p>
            <a:pPr algn="ctr"/>
            <a:r>
              <a:rPr lang="en-US" b="1" dirty="0" smtClean="0">
                <a:solidFill>
                  <a:schemeClr val="accent2">
                    <a:lumMod val="75000"/>
                  </a:schemeClr>
                </a:solidFill>
                <a:hlinkClick r:id="rId4"/>
              </a:rPr>
              <a:t>http://oada.dadeschools.net/TestChairInfo/InfoForTestChair.asp</a:t>
            </a:r>
            <a:endParaRPr lang="en-US" b="1" dirty="0">
              <a:solidFill>
                <a:schemeClr val="accent2">
                  <a:lumMod val="75000"/>
                </a:scheme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261566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660"/>
            <a:ext cx="3970638" cy="642551"/>
          </a:xfrm>
        </p:spPr>
        <p:txBody>
          <a:bodyPr>
            <a:normAutofit fontScale="90000"/>
          </a:bodyPr>
          <a:lstStyle/>
          <a:p>
            <a:r>
              <a:rPr lang="en-US" dirty="0" smtClean="0"/>
              <a:t>Before Testing</a:t>
            </a:r>
            <a:endParaRPr lang="en-US" dirty="0"/>
          </a:p>
        </p:txBody>
      </p:sp>
      <p:sp>
        <p:nvSpPr>
          <p:cNvPr id="3" name="Text Placeholder 2"/>
          <p:cNvSpPr>
            <a:spLocks noGrp="1"/>
          </p:cNvSpPr>
          <p:nvPr>
            <p:ph type="body" idx="1"/>
          </p:nvPr>
        </p:nvSpPr>
        <p:spPr>
          <a:xfrm>
            <a:off x="677335" y="1103871"/>
            <a:ext cx="8596668" cy="5560540"/>
          </a:xfrm>
        </p:spPr>
        <p:txBody>
          <a:bodyPr>
            <a:normAutofit/>
          </a:bodyPr>
          <a:lstStyle/>
          <a:p>
            <a:pPr marL="285750" indent="-285750">
              <a:buFont typeface="Arial" panose="020B0604020202020204" pitchFamily="34" charset="0"/>
              <a:buChar char="•"/>
            </a:pPr>
            <a:r>
              <a:rPr lang="en-US" sz="2000" dirty="0" smtClean="0"/>
              <a:t>Review the District 2014-2015 Testing Calendar</a:t>
            </a:r>
          </a:p>
          <a:p>
            <a:pPr marL="285750" indent="-285750">
              <a:buFont typeface="Arial" panose="020B0604020202020204" pitchFamily="34" charset="0"/>
              <a:buChar char="•"/>
            </a:pPr>
            <a:r>
              <a:rPr lang="en-US" sz="2000" dirty="0" smtClean="0"/>
              <a:t>Attend district trainings for each testing program</a:t>
            </a:r>
          </a:p>
          <a:p>
            <a:r>
              <a:rPr lang="en-US" b="1" dirty="0" smtClean="0">
                <a:solidFill>
                  <a:srgbClr val="FF0000"/>
                </a:solidFill>
              </a:rPr>
              <a:t>Request the following resources from the principal:</a:t>
            </a:r>
          </a:p>
          <a:p>
            <a:pPr marL="285750" indent="-285750">
              <a:buFont typeface="Arial" panose="020B0604020202020204" pitchFamily="34" charset="0"/>
              <a:buChar char="•"/>
            </a:pPr>
            <a:r>
              <a:rPr lang="en-US" sz="2000" dirty="0" smtClean="0"/>
              <a:t>Access to a locked storage room</a:t>
            </a:r>
          </a:p>
          <a:p>
            <a:pPr marL="285750" indent="-285750">
              <a:buFont typeface="Arial" panose="020B0604020202020204" pitchFamily="34" charset="0"/>
              <a:buChar char="•"/>
            </a:pPr>
            <a:r>
              <a:rPr lang="en-US" sz="2000" dirty="0" smtClean="0"/>
              <a:t>Access to Online Applications</a:t>
            </a:r>
          </a:p>
          <a:p>
            <a:r>
              <a:rPr lang="en-US" sz="2000" b="1" dirty="0"/>
              <a:t> </a:t>
            </a:r>
            <a:r>
              <a:rPr lang="en-US" sz="2000" b="1" dirty="0" smtClean="0"/>
              <a:t>            </a:t>
            </a:r>
            <a:r>
              <a:rPr lang="en-US" sz="2000" b="1" dirty="0" smtClean="0">
                <a:solidFill>
                  <a:schemeClr val="accent2"/>
                </a:solidFill>
              </a:rPr>
              <a:t>ISIS</a:t>
            </a:r>
          </a:p>
          <a:p>
            <a:r>
              <a:rPr lang="en-US" sz="2000" b="1" dirty="0">
                <a:solidFill>
                  <a:schemeClr val="accent2"/>
                </a:solidFill>
              </a:rPr>
              <a:t> </a:t>
            </a:r>
            <a:r>
              <a:rPr lang="en-US" sz="2000" b="1" dirty="0" smtClean="0">
                <a:solidFill>
                  <a:schemeClr val="accent2"/>
                </a:solidFill>
              </a:rPr>
              <a:t>           PARIS</a:t>
            </a:r>
          </a:p>
          <a:p>
            <a:r>
              <a:rPr lang="en-US" sz="2000" b="1" dirty="0">
                <a:solidFill>
                  <a:schemeClr val="accent2"/>
                </a:solidFill>
              </a:rPr>
              <a:t> </a:t>
            </a:r>
            <a:r>
              <a:rPr lang="en-US" sz="2000" b="1" dirty="0" smtClean="0">
                <a:solidFill>
                  <a:schemeClr val="accent2"/>
                </a:solidFill>
              </a:rPr>
              <a:t>           File Download Manager</a:t>
            </a:r>
          </a:p>
          <a:p>
            <a:pPr marL="285750" indent="-285750">
              <a:buFont typeface="Arial" panose="020B0604020202020204" pitchFamily="34" charset="0"/>
              <a:buChar char="•"/>
            </a:pPr>
            <a:r>
              <a:rPr lang="en-US" sz="2000" dirty="0" smtClean="0"/>
              <a:t>Order Testing Supplies</a:t>
            </a:r>
          </a:p>
          <a:p>
            <a:r>
              <a:rPr lang="en-US" sz="2000" dirty="0"/>
              <a:t> </a:t>
            </a:r>
            <a:r>
              <a:rPr lang="en-US" sz="2000" dirty="0" smtClean="0"/>
              <a:t>          </a:t>
            </a:r>
            <a:r>
              <a:rPr lang="en-US" sz="2000" b="1" dirty="0" smtClean="0">
                <a:solidFill>
                  <a:schemeClr val="accent2"/>
                </a:solidFill>
              </a:rPr>
              <a:t># 2 pencils</a:t>
            </a:r>
          </a:p>
          <a:p>
            <a:r>
              <a:rPr lang="en-US" sz="2000" b="1" dirty="0">
                <a:solidFill>
                  <a:schemeClr val="accent2"/>
                </a:solidFill>
              </a:rPr>
              <a:t> </a:t>
            </a:r>
            <a:r>
              <a:rPr lang="en-US" sz="2000" b="1" dirty="0" smtClean="0">
                <a:solidFill>
                  <a:schemeClr val="accent2"/>
                </a:solidFill>
              </a:rPr>
              <a:t>          Large plastic bins with lids</a:t>
            </a:r>
          </a:p>
          <a:p>
            <a:r>
              <a:rPr lang="en-US" sz="2000" b="1" dirty="0">
                <a:solidFill>
                  <a:schemeClr val="accent2"/>
                </a:solidFill>
              </a:rPr>
              <a:t> </a:t>
            </a:r>
            <a:r>
              <a:rPr lang="en-US" sz="2000" b="1" dirty="0" smtClean="0">
                <a:solidFill>
                  <a:schemeClr val="accent2"/>
                </a:solidFill>
              </a:rPr>
              <a:t>          Copy paper in variety colors</a:t>
            </a:r>
          </a:p>
          <a:p>
            <a:r>
              <a:rPr lang="en-US" sz="2000" b="1" dirty="0">
                <a:solidFill>
                  <a:schemeClr val="accent2"/>
                </a:solidFill>
              </a:rPr>
              <a:t> </a:t>
            </a:r>
            <a:r>
              <a:rPr lang="en-US" sz="2000" b="1" dirty="0" smtClean="0">
                <a:solidFill>
                  <a:schemeClr val="accent2"/>
                </a:solidFill>
              </a:rPr>
              <a:t>           Folders, etc.</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53868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465" y="230660"/>
            <a:ext cx="4670854" cy="675502"/>
          </a:xfrm>
        </p:spPr>
        <p:txBody>
          <a:bodyPr>
            <a:normAutofit fontScale="90000"/>
          </a:bodyPr>
          <a:lstStyle/>
          <a:p>
            <a:r>
              <a:rPr lang="en-US" dirty="0" smtClean="0"/>
              <a:t>Before Testing</a:t>
            </a:r>
            <a:endParaRPr lang="en-US" dirty="0"/>
          </a:p>
        </p:txBody>
      </p:sp>
      <p:sp>
        <p:nvSpPr>
          <p:cNvPr id="3" name="Text Placeholder 2"/>
          <p:cNvSpPr>
            <a:spLocks noGrp="1"/>
          </p:cNvSpPr>
          <p:nvPr>
            <p:ph type="body" idx="1"/>
          </p:nvPr>
        </p:nvSpPr>
        <p:spPr>
          <a:xfrm>
            <a:off x="677335" y="1359243"/>
            <a:ext cx="8639660" cy="4736757"/>
          </a:xfrm>
        </p:spPr>
        <p:txBody>
          <a:bodyPr/>
          <a:lstStyle/>
          <a:p>
            <a:r>
              <a:rPr lang="en-US" sz="2800" b="1" dirty="0" smtClean="0">
                <a:solidFill>
                  <a:srgbClr val="FF0000"/>
                </a:solidFill>
              </a:rPr>
              <a:t>Plan with SPED Teachers</a:t>
            </a:r>
          </a:p>
          <a:p>
            <a:endParaRPr lang="en-US" dirty="0" smtClean="0"/>
          </a:p>
          <a:p>
            <a:pPr marL="285750" indent="-285750">
              <a:buFont typeface="Arial" panose="020B0604020202020204" pitchFamily="34" charset="0"/>
              <a:buChar char="•"/>
            </a:pPr>
            <a:r>
              <a:rPr lang="en-US" sz="2400" dirty="0" smtClean="0"/>
              <a:t>Print testing accommodations from SPED EMS for all students who have an IEP or 504 Plan</a:t>
            </a:r>
          </a:p>
          <a:p>
            <a:pPr marL="285750" indent="-285750">
              <a:buFont typeface="Arial" panose="020B0604020202020204" pitchFamily="34" charset="0"/>
              <a:buChar char="•"/>
            </a:pPr>
            <a:r>
              <a:rPr lang="en-US" sz="2400" dirty="0" smtClean="0"/>
              <a:t>Meet with teachers to review the allowable accommodations </a:t>
            </a:r>
          </a:p>
          <a:p>
            <a:pPr marL="285750" indent="-285750">
              <a:buFont typeface="Arial" panose="020B0604020202020204" pitchFamily="34" charset="0"/>
              <a:buChar char="•"/>
            </a:pPr>
            <a:r>
              <a:rPr lang="en-US" sz="2400" dirty="0" smtClean="0"/>
              <a:t>Obtain an updated class list for each grade level that include primary exceptionality </a:t>
            </a:r>
          </a:p>
          <a:p>
            <a:pPr marL="285750" indent="-285750">
              <a:buFont typeface="Arial" panose="020B0604020202020204" pitchFamily="34" charset="0"/>
              <a:buChar char="•"/>
            </a:pPr>
            <a:r>
              <a:rPr lang="en-US" sz="2400" dirty="0" smtClean="0"/>
              <a:t>Create test group rosters for individual or small group students based on their IEP or 504 Plan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550353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85" y="214184"/>
            <a:ext cx="3756454" cy="733167"/>
          </a:xfrm>
        </p:spPr>
        <p:txBody>
          <a:bodyPr>
            <a:normAutofit fontScale="90000"/>
          </a:bodyPr>
          <a:lstStyle/>
          <a:p>
            <a:r>
              <a:rPr lang="en-US" dirty="0" smtClean="0"/>
              <a:t>Before Testing</a:t>
            </a:r>
            <a:endParaRPr lang="en-US" dirty="0"/>
          </a:p>
        </p:txBody>
      </p:sp>
      <p:sp>
        <p:nvSpPr>
          <p:cNvPr id="3" name="Text Placeholder 2"/>
          <p:cNvSpPr>
            <a:spLocks noGrp="1"/>
          </p:cNvSpPr>
          <p:nvPr>
            <p:ph type="body" idx="1"/>
          </p:nvPr>
        </p:nvSpPr>
        <p:spPr>
          <a:xfrm>
            <a:off x="323108" y="1079158"/>
            <a:ext cx="9825908" cy="5692346"/>
          </a:xfrm>
        </p:spPr>
        <p:txBody>
          <a:bodyPr>
            <a:normAutofit/>
          </a:bodyPr>
          <a:lstStyle/>
          <a:p>
            <a:r>
              <a:rPr lang="en-US" sz="3200" b="1" dirty="0" smtClean="0">
                <a:solidFill>
                  <a:srgbClr val="FF0000"/>
                </a:solidFill>
              </a:rPr>
              <a:t>Plan with ELL Teachers</a:t>
            </a:r>
          </a:p>
          <a:p>
            <a:endParaRPr lang="en-US" sz="1400" dirty="0" smtClean="0"/>
          </a:p>
          <a:p>
            <a:pPr marL="285750" indent="-285750">
              <a:buFont typeface="Arial" panose="020B0604020202020204" pitchFamily="34" charset="0"/>
              <a:buChar char="•"/>
            </a:pPr>
            <a:r>
              <a:rPr lang="en-US" sz="2600" dirty="0" smtClean="0"/>
              <a:t>Review the allowable accommodations for ELLs with teachers</a:t>
            </a:r>
          </a:p>
          <a:p>
            <a:pPr marL="285750" indent="-285750">
              <a:buFont typeface="Arial" panose="020B0604020202020204" pitchFamily="34" charset="0"/>
              <a:buChar char="•"/>
            </a:pPr>
            <a:r>
              <a:rPr lang="en-US" sz="2600" dirty="0" smtClean="0"/>
              <a:t>Obtain an updated class list for each grade level that includes the ELL levels (1-4) and the date of entry in the program</a:t>
            </a:r>
          </a:p>
          <a:p>
            <a:pPr marL="285750" indent="-285750">
              <a:buFont typeface="Arial" panose="020B0604020202020204" pitchFamily="34" charset="0"/>
              <a:buChar char="•"/>
            </a:pPr>
            <a:r>
              <a:rPr lang="en-US" sz="2600" dirty="0" smtClean="0"/>
              <a:t>Create ELL test group rosters for each grade level </a:t>
            </a:r>
          </a:p>
          <a:p>
            <a:pPr marL="285750" indent="-285750">
              <a:buFont typeface="Arial" panose="020B0604020202020204" pitchFamily="34" charset="0"/>
              <a:buChar char="•"/>
            </a:pPr>
            <a:r>
              <a:rPr lang="en-US" sz="2600" dirty="0" smtClean="0"/>
              <a:t>Ensure that the school has adequate approved dictionaries</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877300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33" y="238898"/>
            <a:ext cx="4069492" cy="502507"/>
          </a:xfrm>
        </p:spPr>
        <p:txBody>
          <a:bodyPr>
            <a:noAutofit/>
          </a:bodyPr>
          <a:lstStyle/>
          <a:p>
            <a:r>
              <a:rPr lang="en-US" sz="4000" dirty="0" smtClean="0"/>
              <a:t>Before Testing</a:t>
            </a:r>
            <a:endParaRPr lang="en-US" sz="4000" dirty="0"/>
          </a:p>
        </p:txBody>
      </p:sp>
      <p:sp>
        <p:nvSpPr>
          <p:cNvPr id="3" name="Text Placeholder 2"/>
          <p:cNvSpPr>
            <a:spLocks noGrp="1"/>
          </p:cNvSpPr>
          <p:nvPr>
            <p:ph type="body" idx="1"/>
          </p:nvPr>
        </p:nvSpPr>
        <p:spPr>
          <a:xfrm>
            <a:off x="776188" y="1145058"/>
            <a:ext cx="9397541" cy="5803557"/>
          </a:xfrm>
        </p:spPr>
        <p:txBody>
          <a:bodyPr>
            <a:normAutofit/>
          </a:bodyPr>
          <a:lstStyle/>
          <a:p>
            <a:pPr marL="342900" indent="-342900">
              <a:buFont typeface="Arial" panose="020B0604020202020204" pitchFamily="34" charset="0"/>
              <a:buChar char="•"/>
            </a:pPr>
            <a:r>
              <a:rPr lang="en-US" sz="2000" dirty="0"/>
              <a:t>Develop test group list from PARIS or File Download Manager</a:t>
            </a:r>
          </a:p>
          <a:p>
            <a:r>
              <a:rPr lang="en-US" sz="2000" b="1" dirty="0">
                <a:solidFill>
                  <a:srgbClr val="FF0000"/>
                </a:solidFill>
              </a:rPr>
              <a:t>Test Group List </a:t>
            </a:r>
            <a:r>
              <a:rPr lang="en-US" sz="2000" b="1" dirty="0" smtClean="0">
                <a:solidFill>
                  <a:srgbClr val="FF0000"/>
                </a:solidFill>
              </a:rPr>
              <a:t>Information:</a:t>
            </a:r>
          </a:p>
          <a:p>
            <a:r>
              <a:rPr lang="en-US" sz="2000" b="1" dirty="0">
                <a:solidFill>
                  <a:schemeClr val="accent2"/>
                </a:solidFill>
              </a:rPr>
              <a:t>	</a:t>
            </a:r>
            <a:r>
              <a:rPr lang="en-US" sz="1600" b="1" dirty="0" smtClean="0">
                <a:solidFill>
                  <a:schemeClr val="accent2"/>
                </a:solidFill>
              </a:rPr>
              <a:t>Name</a:t>
            </a:r>
          </a:p>
          <a:p>
            <a:r>
              <a:rPr lang="en-US" sz="1600" b="1" dirty="0">
                <a:solidFill>
                  <a:schemeClr val="accent2"/>
                </a:solidFill>
              </a:rPr>
              <a:t>	</a:t>
            </a:r>
            <a:r>
              <a:rPr lang="en-US" sz="1600" b="1" dirty="0" smtClean="0">
                <a:solidFill>
                  <a:schemeClr val="accent2"/>
                </a:solidFill>
              </a:rPr>
              <a:t>Florida </a:t>
            </a:r>
            <a:r>
              <a:rPr lang="en-US" sz="1600" b="1" dirty="0">
                <a:solidFill>
                  <a:schemeClr val="accent2"/>
                </a:solidFill>
              </a:rPr>
              <a:t>ID </a:t>
            </a:r>
            <a:r>
              <a:rPr lang="en-US" sz="1600" b="1" dirty="0" smtClean="0">
                <a:solidFill>
                  <a:schemeClr val="accent2"/>
                </a:solidFill>
              </a:rPr>
              <a:t>Number</a:t>
            </a:r>
          </a:p>
          <a:p>
            <a:r>
              <a:rPr lang="en-US" sz="1600" b="1" dirty="0">
                <a:solidFill>
                  <a:schemeClr val="accent2"/>
                </a:solidFill>
              </a:rPr>
              <a:t>	</a:t>
            </a:r>
            <a:r>
              <a:rPr lang="en-US" sz="1600" b="1" dirty="0" smtClean="0">
                <a:solidFill>
                  <a:schemeClr val="accent2"/>
                </a:solidFill>
              </a:rPr>
              <a:t>Grade</a:t>
            </a:r>
            <a:endParaRPr lang="en-US" sz="1600" b="1" dirty="0">
              <a:solidFill>
                <a:schemeClr val="accent2"/>
              </a:solidFill>
            </a:endParaRPr>
          </a:p>
          <a:p>
            <a:r>
              <a:rPr lang="en-US" sz="1600" b="1" dirty="0" smtClean="0">
                <a:solidFill>
                  <a:schemeClr val="accent2"/>
                </a:solidFill>
              </a:rPr>
              <a:t>	Homeroom </a:t>
            </a:r>
            <a:r>
              <a:rPr lang="en-US" sz="1600" b="1" dirty="0">
                <a:solidFill>
                  <a:schemeClr val="accent2"/>
                </a:solidFill>
              </a:rPr>
              <a:t>Teacher</a:t>
            </a:r>
          </a:p>
          <a:p>
            <a:r>
              <a:rPr lang="en-US" sz="1600" b="1" dirty="0" smtClean="0">
                <a:solidFill>
                  <a:schemeClr val="accent2"/>
                </a:solidFill>
              </a:rPr>
              <a:t>	ELL </a:t>
            </a:r>
            <a:r>
              <a:rPr lang="en-US" sz="1600" b="1" dirty="0">
                <a:solidFill>
                  <a:schemeClr val="accent2"/>
                </a:solidFill>
              </a:rPr>
              <a:t>Level</a:t>
            </a:r>
          </a:p>
          <a:p>
            <a:r>
              <a:rPr lang="en-US" sz="1600" b="1" dirty="0" smtClean="0">
                <a:solidFill>
                  <a:schemeClr val="accent2"/>
                </a:solidFill>
              </a:rPr>
              <a:t>	Primary </a:t>
            </a:r>
            <a:r>
              <a:rPr lang="en-US" sz="1600" b="1" dirty="0">
                <a:solidFill>
                  <a:schemeClr val="accent2"/>
                </a:solidFill>
              </a:rPr>
              <a:t>Exceptionality</a:t>
            </a:r>
          </a:p>
          <a:p>
            <a:pPr marL="285750" indent="-285750">
              <a:buFont typeface="Arial" panose="020B0604020202020204" pitchFamily="34" charset="0"/>
              <a:buChar char="•"/>
            </a:pPr>
            <a:r>
              <a:rPr lang="en-US" sz="2000" dirty="0"/>
              <a:t>Highlight ELL and SPED students</a:t>
            </a:r>
          </a:p>
          <a:p>
            <a:pPr marL="285750" indent="-285750">
              <a:buFont typeface="Arial" panose="020B0604020202020204" pitchFamily="34" charset="0"/>
              <a:buChar char="•"/>
            </a:pPr>
            <a:r>
              <a:rPr lang="en-US" sz="2000" dirty="0"/>
              <a:t>Create a separate test group for ELL and SPED students on each grade level</a:t>
            </a:r>
          </a:p>
          <a:p>
            <a:pPr marL="285750" indent="-285750">
              <a:buFont typeface="Arial" panose="020B0604020202020204" pitchFamily="34" charset="0"/>
              <a:buChar char="•"/>
            </a:pPr>
            <a:r>
              <a:rPr lang="en-US" sz="2000" dirty="0"/>
              <a:t>Assign an unique four-digit test group code to each </a:t>
            </a:r>
            <a:r>
              <a:rPr lang="en-US" sz="2000" dirty="0" smtClean="0"/>
              <a:t>testing </a:t>
            </a:r>
            <a:r>
              <a:rPr lang="en-US" sz="2000" dirty="0"/>
              <a:t>group</a:t>
            </a:r>
          </a:p>
          <a:p>
            <a:pPr marL="285750" indent="-285750">
              <a:buFont typeface="Arial" panose="020B0604020202020204" pitchFamily="34" charset="0"/>
              <a:buChar char="•"/>
            </a:pPr>
            <a:r>
              <a:rPr lang="en-US" sz="2000" dirty="0"/>
              <a:t>Check attendance daily for students who have registered or withdrew from school</a:t>
            </a:r>
          </a:p>
          <a:p>
            <a:pPr marL="285750" indent="-285750">
              <a:buFont typeface="Arial" panose="020B0604020202020204" pitchFamily="34" charset="0"/>
              <a:buChar char="•"/>
            </a:pPr>
            <a:r>
              <a:rPr lang="en-US" sz="2000" dirty="0"/>
              <a:t>Adjust test group list accordingly</a:t>
            </a:r>
          </a:p>
          <a:p>
            <a:endParaRPr lang="en-US"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870735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31" y="189470"/>
            <a:ext cx="4168346" cy="741406"/>
          </a:xfrm>
        </p:spPr>
        <p:txBody>
          <a:bodyPr>
            <a:normAutofit fontScale="90000"/>
          </a:bodyPr>
          <a:lstStyle/>
          <a:p>
            <a:r>
              <a:rPr lang="en-US" dirty="0" smtClean="0"/>
              <a:t>Test Preparation </a:t>
            </a:r>
            <a:endParaRPr lang="en-US" dirty="0"/>
          </a:p>
        </p:txBody>
      </p:sp>
      <p:sp>
        <p:nvSpPr>
          <p:cNvPr id="3" name="Text Placeholder 2"/>
          <p:cNvSpPr>
            <a:spLocks noGrp="1"/>
          </p:cNvSpPr>
          <p:nvPr>
            <p:ph type="body" idx="1"/>
          </p:nvPr>
        </p:nvSpPr>
        <p:spPr>
          <a:xfrm>
            <a:off x="677334" y="930875"/>
            <a:ext cx="9710579" cy="4934465"/>
          </a:xfrm>
        </p:spPr>
        <p:txBody>
          <a:bodyPr>
            <a:noAutofit/>
          </a:bodyPr>
          <a:lstStyle/>
          <a:p>
            <a:pPr marL="285750" indent="-285750">
              <a:buFont typeface="Arial" panose="020B0604020202020204" pitchFamily="34" charset="0"/>
              <a:buChar char="•"/>
            </a:pPr>
            <a:r>
              <a:rPr lang="en-US" sz="2800" dirty="0" smtClean="0"/>
              <a:t>Create a testing roster which include test administrators, proctors, test group codes and room numbers</a:t>
            </a:r>
          </a:p>
          <a:p>
            <a:pPr marL="285750" indent="-285750">
              <a:buFont typeface="Arial" panose="020B0604020202020204" pitchFamily="34" charset="0"/>
              <a:buChar char="•"/>
            </a:pPr>
            <a:r>
              <a:rPr lang="en-US" sz="2800" dirty="0" smtClean="0"/>
              <a:t>Check all testing classrooms for working air condition, intercoms, clocks and proper lighting </a:t>
            </a:r>
          </a:p>
          <a:p>
            <a:pPr marL="285750" indent="-285750">
              <a:buFont typeface="Arial" panose="020B0604020202020204" pitchFamily="34" charset="0"/>
              <a:buChar char="•"/>
            </a:pPr>
            <a:r>
              <a:rPr lang="en-US" sz="2800" dirty="0" smtClean="0"/>
              <a:t>Notify faculty and staff of training dates</a:t>
            </a:r>
          </a:p>
          <a:p>
            <a:pPr marL="285750" indent="-285750">
              <a:buFont typeface="Arial" panose="020B0604020202020204" pitchFamily="34" charset="0"/>
              <a:buChar char="•"/>
            </a:pPr>
            <a:r>
              <a:rPr lang="en-US" sz="2800" dirty="0" smtClean="0"/>
              <a:t>Send parent notification letters home</a:t>
            </a:r>
          </a:p>
          <a:p>
            <a:pPr marL="285750" indent="-285750">
              <a:buFont typeface="Arial" panose="020B0604020202020204" pitchFamily="34" charset="0"/>
              <a:buChar char="•"/>
            </a:pPr>
            <a:r>
              <a:rPr lang="en-US" sz="2800" dirty="0" smtClean="0"/>
              <a:t>Create bins and folders for test administrators</a:t>
            </a:r>
          </a:p>
          <a:p>
            <a:pPr marL="285750" indent="-285750">
              <a:buFont typeface="Arial" panose="020B0604020202020204" pitchFamily="34" charset="0"/>
              <a:buChar char="•"/>
            </a:pPr>
            <a:r>
              <a:rPr lang="en-US" sz="2800" dirty="0" smtClean="0"/>
              <a:t>Organize bins by grade level</a:t>
            </a: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323632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042" y="271850"/>
            <a:ext cx="8196649" cy="675502"/>
          </a:xfrm>
        </p:spPr>
        <p:txBody>
          <a:bodyPr>
            <a:normAutofit fontScale="90000"/>
          </a:bodyPr>
          <a:lstStyle/>
          <a:p>
            <a:r>
              <a:rPr lang="en-US" dirty="0" smtClean="0"/>
              <a:t>Receiving/Opening Test Materials </a:t>
            </a:r>
            <a:endParaRPr lang="en-US" dirty="0"/>
          </a:p>
        </p:txBody>
      </p:sp>
      <p:sp>
        <p:nvSpPr>
          <p:cNvPr id="3" name="Text Placeholder 2"/>
          <p:cNvSpPr>
            <a:spLocks noGrp="1"/>
          </p:cNvSpPr>
          <p:nvPr>
            <p:ph type="body" idx="1"/>
          </p:nvPr>
        </p:nvSpPr>
        <p:spPr>
          <a:xfrm>
            <a:off x="677335" y="1161535"/>
            <a:ext cx="9414016" cy="5696465"/>
          </a:xfrm>
        </p:spPr>
        <p:txBody>
          <a:bodyPr>
            <a:noAutofit/>
          </a:bodyPr>
          <a:lstStyle/>
          <a:p>
            <a:pPr marL="285750" indent="-285750">
              <a:buFont typeface="Arial" panose="020B0604020202020204" pitchFamily="34" charset="0"/>
              <a:buChar char="•"/>
            </a:pPr>
            <a:r>
              <a:rPr lang="en-US" sz="2600" dirty="0" smtClean="0"/>
              <a:t>Document the date and time testing materials arrived </a:t>
            </a:r>
          </a:p>
          <a:p>
            <a:pPr marL="285750" indent="-285750">
              <a:buFont typeface="Arial" panose="020B0604020202020204" pitchFamily="34" charset="0"/>
              <a:buChar char="•"/>
            </a:pPr>
            <a:r>
              <a:rPr lang="en-US" sz="2600" dirty="0" smtClean="0"/>
              <a:t>Verify the number of boxes and ensure that they all belong to your school </a:t>
            </a:r>
            <a:endParaRPr lang="en-US" sz="2600" dirty="0"/>
          </a:p>
          <a:p>
            <a:pPr marL="285750" indent="-285750">
              <a:buFont typeface="Arial" panose="020B0604020202020204" pitchFamily="34" charset="0"/>
              <a:buChar char="•"/>
            </a:pPr>
            <a:r>
              <a:rPr lang="en-US" sz="2600" dirty="0" smtClean="0"/>
              <a:t>Locate the packing list and count the actual testing materials received </a:t>
            </a:r>
            <a:r>
              <a:rPr lang="en-US" sz="2600" b="1" u="sng" dirty="0" smtClean="0">
                <a:solidFill>
                  <a:srgbClr val="FF0000"/>
                </a:solidFill>
              </a:rPr>
              <a:t>without</a:t>
            </a:r>
            <a:r>
              <a:rPr lang="en-US" sz="2600" dirty="0" smtClean="0"/>
              <a:t> opening any shrink-wrapped test booklets</a:t>
            </a:r>
          </a:p>
          <a:p>
            <a:pPr marL="285750" indent="-285750">
              <a:buFont typeface="Arial" panose="020B0604020202020204" pitchFamily="34" charset="0"/>
              <a:buChar char="•"/>
            </a:pPr>
            <a:r>
              <a:rPr lang="en-US" sz="2600" dirty="0" smtClean="0"/>
              <a:t>Report any discrepancies to Student Assessment and Educational Testing (SAET)</a:t>
            </a:r>
          </a:p>
          <a:p>
            <a:pPr marL="285750" indent="-285750">
              <a:buFont typeface="Arial" panose="020B0604020202020204" pitchFamily="34" charset="0"/>
              <a:buChar char="•"/>
            </a:pPr>
            <a:r>
              <a:rPr lang="en-US" sz="2600" dirty="0" smtClean="0"/>
              <a:t>Order additional testing materials (if needed) from Testing Distribution Center (TDC)</a:t>
            </a:r>
          </a:p>
          <a:p>
            <a:pPr marL="285750" indent="-285750">
              <a:buFont typeface="Arial" panose="020B0604020202020204" pitchFamily="34" charset="0"/>
              <a:buChar char="•"/>
            </a:pPr>
            <a:r>
              <a:rPr lang="en-US" sz="2600" dirty="0" smtClean="0"/>
              <a:t>Store all testing materials in a locked storage room</a:t>
            </a:r>
            <a:endParaRPr lang="en-US" sz="2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95258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19" y="98854"/>
            <a:ext cx="5857103" cy="609600"/>
          </a:xfrm>
        </p:spPr>
        <p:txBody>
          <a:bodyPr>
            <a:normAutofit fontScale="90000"/>
          </a:bodyPr>
          <a:lstStyle/>
          <a:p>
            <a:r>
              <a:rPr lang="en-US" dirty="0" smtClean="0"/>
              <a:t>Preparing Test Materials</a:t>
            </a:r>
            <a:endParaRPr lang="en-US" dirty="0"/>
          </a:p>
        </p:txBody>
      </p:sp>
      <p:sp>
        <p:nvSpPr>
          <p:cNvPr id="3" name="Text Placeholder 2"/>
          <p:cNvSpPr>
            <a:spLocks noGrp="1"/>
          </p:cNvSpPr>
          <p:nvPr>
            <p:ph type="body" idx="1"/>
          </p:nvPr>
        </p:nvSpPr>
        <p:spPr>
          <a:xfrm>
            <a:off x="677334" y="1013253"/>
            <a:ext cx="9076265" cy="5634681"/>
          </a:xfrm>
        </p:spPr>
        <p:txBody>
          <a:bodyPr/>
          <a:lstStyle/>
          <a:p>
            <a:pPr marL="285750" indent="-285750">
              <a:buFont typeface="Arial" panose="020B0604020202020204" pitchFamily="34" charset="0"/>
              <a:buChar char="•"/>
            </a:pPr>
            <a:r>
              <a:rPr lang="en-US" sz="2400" dirty="0" smtClean="0"/>
              <a:t>Maintain Chain of Custody form at all times</a:t>
            </a:r>
          </a:p>
          <a:p>
            <a:pPr marL="285750" indent="-285750">
              <a:buFont typeface="Arial" panose="020B0604020202020204" pitchFamily="34" charset="0"/>
              <a:buChar char="•"/>
            </a:pPr>
            <a:r>
              <a:rPr lang="en-US" sz="2400" dirty="0" smtClean="0"/>
              <a:t>Open shrink-wrapped test booklets as outline in test chair training packet</a:t>
            </a:r>
          </a:p>
          <a:p>
            <a:pPr marL="285750" indent="-285750">
              <a:buFont typeface="Arial" panose="020B0604020202020204" pitchFamily="34" charset="0"/>
              <a:buChar char="•"/>
            </a:pPr>
            <a:r>
              <a:rPr lang="en-US" sz="2400" dirty="0" smtClean="0"/>
              <a:t>Verify that the following five elements are correct on labels</a:t>
            </a:r>
            <a:r>
              <a:rPr lang="en-US" sz="2400" dirty="0"/>
              <a:t>	</a:t>
            </a:r>
            <a:r>
              <a:rPr lang="en-US" sz="1600" dirty="0" smtClean="0"/>
              <a:t>        </a:t>
            </a:r>
          </a:p>
          <a:p>
            <a:pPr marL="1257300" lvl="2" indent="-342900">
              <a:buFont typeface="+mj-lt"/>
              <a:buAutoNum type="arabicPeriod"/>
            </a:pPr>
            <a:r>
              <a:rPr lang="en-US" sz="1800" dirty="0" smtClean="0">
                <a:solidFill>
                  <a:schemeClr val="accent2"/>
                </a:solidFill>
              </a:rPr>
              <a:t>Student name </a:t>
            </a:r>
          </a:p>
          <a:p>
            <a:pPr marL="1257300" lvl="2" indent="-342900">
              <a:buFont typeface="+mj-lt"/>
              <a:buAutoNum type="arabicPeriod"/>
            </a:pPr>
            <a:r>
              <a:rPr lang="en-US" sz="1800" dirty="0" smtClean="0">
                <a:solidFill>
                  <a:schemeClr val="accent2"/>
                </a:solidFill>
              </a:rPr>
              <a:t>Florida ID number </a:t>
            </a:r>
          </a:p>
          <a:p>
            <a:pPr marL="1257300" lvl="2" indent="-342900">
              <a:buFont typeface="+mj-lt"/>
              <a:buAutoNum type="arabicPeriod"/>
            </a:pPr>
            <a:r>
              <a:rPr lang="en-US" sz="1800" dirty="0" smtClean="0">
                <a:solidFill>
                  <a:schemeClr val="accent2"/>
                </a:solidFill>
              </a:rPr>
              <a:t>District number </a:t>
            </a:r>
          </a:p>
          <a:p>
            <a:pPr marL="1257300" lvl="2" indent="-342900">
              <a:buFont typeface="+mj-lt"/>
              <a:buAutoNum type="arabicPeriod"/>
            </a:pPr>
            <a:r>
              <a:rPr lang="en-US" sz="1800" dirty="0" smtClean="0">
                <a:solidFill>
                  <a:schemeClr val="accent2"/>
                </a:solidFill>
              </a:rPr>
              <a:t>School number </a:t>
            </a:r>
          </a:p>
          <a:p>
            <a:pPr marL="1257300" lvl="2" indent="-342900">
              <a:buFont typeface="+mj-lt"/>
              <a:buAutoNum type="arabicPeriod"/>
            </a:pPr>
            <a:r>
              <a:rPr lang="en-US" sz="1800" dirty="0" smtClean="0">
                <a:solidFill>
                  <a:schemeClr val="accent2"/>
                </a:solidFill>
              </a:rPr>
              <a:t>Grade level</a:t>
            </a:r>
          </a:p>
          <a:p>
            <a:pPr marL="285750" indent="-285750">
              <a:buFont typeface="Arial" panose="020B0604020202020204" pitchFamily="34" charset="0"/>
              <a:buChar char="•"/>
            </a:pPr>
            <a:r>
              <a:rPr lang="en-US" sz="2400" dirty="0" smtClean="0"/>
              <a:t>Utilize test group list to count out and place labels on test booklets/answer folders</a:t>
            </a:r>
          </a:p>
          <a:p>
            <a:pPr marL="285750" indent="-285750">
              <a:buFont typeface="Arial" panose="020B0604020202020204" pitchFamily="34" charset="0"/>
              <a:buChar char="•"/>
            </a:pPr>
            <a:r>
              <a:rPr lang="en-US" sz="2400" dirty="0" smtClean="0"/>
              <a:t>Bubble demographic information for students </a:t>
            </a:r>
            <a:r>
              <a:rPr lang="en-US" sz="2400" u="sng" dirty="0" smtClean="0">
                <a:solidFill>
                  <a:srgbClr val="FF0000"/>
                </a:solidFill>
              </a:rPr>
              <a:t>without</a:t>
            </a:r>
            <a:r>
              <a:rPr lang="en-US" sz="2400" dirty="0" smtClean="0"/>
              <a:t> a label</a:t>
            </a:r>
          </a:p>
          <a:p>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97877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940</TotalTime>
  <Words>864</Words>
  <Application>Microsoft Office PowerPoint</Application>
  <PresentationFormat>Custom</PresentationFormat>
  <Paragraphs>146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 Test Chair 101:  Guidelines and Tips for New Test Chairpersons</vt:lpstr>
      <vt:lpstr>Your Role As Test Chairperson </vt:lpstr>
      <vt:lpstr>Before Testing</vt:lpstr>
      <vt:lpstr>Before Testing</vt:lpstr>
      <vt:lpstr>Before Testing</vt:lpstr>
      <vt:lpstr>Before Testing</vt:lpstr>
      <vt:lpstr>Test Preparation </vt:lpstr>
      <vt:lpstr>Receiving/Opening Test Materials </vt:lpstr>
      <vt:lpstr>Preparing Test Materials</vt:lpstr>
      <vt:lpstr>Preparing Test Materials </vt:lpstr>
      <vt:lpstr>School-Site Training</vt:lpstr>
      <vt:lpstr>Testing Day</vt:lpstr>
      <vt:lpstr>Testing Day </vt:lpstr>
      <vt:lpstr>After Testing</vt:lpstr>
      <vt:lpstr>PowerPoint Presentation</vt:lpstr>
      <vt:lpstr>PowerPoint Presentation</vt:lpstr>
      <vt:lpstr>PowerPoint Presentation</vt:lpstr>
      <vt:lpstr>PowerPoint Presentation</vt:lpstr>
      <vt:lpstr>PowerPoint Presentation</vt:lpstr>
      <vt:lpstr>Keep Calm and Happy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trevon cunningham</dc:creator>
  <cp:lastModifiedBy>Cunningham, Wanda L.</cp:lastModifiedBy>
  <cp:revision>96</cp:revision>
  <cp:lastPrinted>2014-09-29T03:28:51Z</cp:lastPrinted>
  <dcterms:created xsi:type="dcterms:W3CDTF">2014-09-27T17:05:11Z</dcterms:created>
  <dcterms:modified xsi:type="dcterms:W3CDTF">2014-10-10T19:18:04Z</dcterms:modified>
</cp:coreProperties>
</file>