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84" r:id="rId2"/>
  </p:sldMasterIdLst>
  <p:notesMasterIdLst>
    <p:notesMasterId r:id="rId96"/>
  </p:notesMasterIdLst>
  <p:handoutMasterIdLst>
    <p:handoutMasterId r:id="rId97"/>
  </p:handoutMasterIdLst>
  <p:sldIdLst>
    <p:sldId id="256" r:id="rId3"/>
    <p:sldId id="430" r:id="rId4"/>
    <p:sldId id="606" r:id="rId5"/>
    <p:sldId id="607" r:id="rId6"/>
    <p:sldId id="572" r:id="rId7"/>
    <p:sldId id="265" r:id="rId8"/>
    <p:sldId id="266" r:id="rId9"/>
    <p:sldId id="288" r:id="rId10"/>
    <p:sldId id="509" r:id="rId11"/>
    <p:sldId id="508" r:id="rId12"/>
    <p:sldId id="507" r:id="rId13"/>
    <p:sldId id="603" r:id="rId14"/>
    <p:sldId id="604" r:id="rId15"/>
    <p:sldId id="506" r:id="rId16"/>
    <p:sldId id="505" r:id="rId17"/>
    <p:sldId id="513" r:id="rId18"/>
    <p:sldId id="512" r:id="rId19"/>
    <p:sldId id="511" r:id="rId20"/>
    <p:sldId id="291" r:id="rId21"/>
    <p:sldId id="546" r:id="rId22"/>
    <p:sldId id="547" r:id="rId23"/>
    <p:sldId id="548" r:id="rId24"/>
    <p:sldId id="549" r:id="rId25"/>
    <p:sldId id="552" r:id="rId26"/>
    <p:sldId id="515" r:id="rId27"/>
    <p:sldId id="556" r:id="rId28"/>
    <p:sldId id="478" r:id="rId29"/>
    <p:sldId id="516" r:id="rId30"/>
    <p:sldId id="576" r:id="rId31"/>
    <p:sldId id="568" r:id="rId32"/>
    <p:sldId id="555" r:id="rId33"/>
    <p:sldId id="565" r:id="rId34"/>
    <p:sldId id="587" r:id="rId35"/>
    <p:sldId id="567" r:id="rId36"/>
    <p:sldId id="570" r:id="rId37"/>
    <p:sldId id="571" r:id="rId38"/>
    <p:sldId id="581" r:id="rId39"/>
    <p:sldId id="582" r:id="rId40"/>
    <p:sldId id="583" r:id="rId41"/>
    <p:sldId id="584" r:id="rId42"/>
    <p:sldId id="380" r:id="rId43"/>
    <p:sldId id="595" r:id="rId44"/>
    <p:sldId id="596" r:id="rId45"/>
    <p:sldId id="518" r:id="rId46"/>
    <p:sldId id="375" r:id="rId47"/>
    <p:sldId id="577" r:id="rId48"/>
    <p:sldId id="579" r:id="rId49"/>
    <p:sldId id="580" r:id="rId50"/>
    <p:sldId id="594" r:id="rId51"/>
    <p:sldId id="575" r:id="rId52"/>
    <p:sldId id="519" r:id="rId53"/>
    <p:sldId id="359" r:id="rId54"/>
    <p:sldId id="530" r:id="rId55"/>
    <p:sldId id="292" r:id="rId56"/>
    <p:sldId id="369" r:id="rId57"/>
    <p:sldId id="297" r:id="rId58"/>
    <p:sldId id="368" r:id="rId59"/>
    <p:sldId id="305" r:id="rId60"/>
    <p:sldId id="483" r:id="rId61"/>
    <p:sldId id="304" r:id="rId62"/>
    <p:sldId id="569" r:id="rId63"/>
    <p:sldId id="302" r:id="rId64"/>
    <p:sldId id="370" r:id="rId65"/>
    <p:sldId id="585" r:id="rId66"/>
    <p:sldId id="586" r:id="rId67"/>
    <p:sldId id="590" r:id="rId68"/>
    <p:sldId id="598" r:id="rId69"/>
    <p:sldId id="597" r:id="rId70"/>
    <p:sldId id="591" r:id="rId71"/>
    <p:sldId id="592" r:id="rId72"/>
    <p:sldId id="564" r:id="rId73"/>
    <p:sldId id="593" r:id="rId74"/>
    <p:sldId id="432" r:id="rId75"/>
    <p:sldId id="434" r:id="rId76"/>
    <p:sldId id="450" r:id="rId77"/>
    <p:sldId id="436" r:id="rId78"/>
    <p:sldId id="439" r:id="rId79"/>
    <p:sldId id="437" r:id="rId80"/>
    <p:sldId id="443" r:id="rId81"/>
    <p:sldId id="444" r:id="rId82"/>
    <p:sldId id="446" r:id="rId83"/>
    <p:sldId id="605" r:id="rId84"/>
    <p:sldId id="527" r:id="rId85"/>
    <p:sldId id="528" r:id="rId86"/>
    <p:sldId id="561" r:id="rId87"/>
    <p:sldId id="560" r:id="rId88"/>
    <p:sldId id="485" r:id="rId89"/>
    <p:sldId id="349" r:id="rId90"/>
    <p:sldId id="538" r:id="rId91"/>
    <p:sldId id="539" r:id="rId92"/>
    <p:sldId id="543" r:id="rId93"/>
    <p:sldId id="559" r:id="rId94"/>
    <p:sldId id="479" r:id="rId9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6699"/>
    <a:srgbClr val="663300"/>
    <a:srgbClr val="F15C22"/>
    <a:srgbClr val="FF9900"/>
    <a:srgbClr val="CCE9AD"/>
    <a:srgbClr val="A9DA74"/>
    <a:srgbClr val="7EC234"/>
    <a:srgbClr val="C6E6A2"/>
    <a:srgbClr val="660033"/>
    <a:srgbClr val="D3114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931" autoAdjust="0"/>
    <p:restoredTop sz="80576" autoAdjust="0"/>
  </p:normalViewPr>
  <p:slideViewPr>
    <p:cSldViewPr>
      <p:cViewPr varScale="1">
        <p:scale>
          <a:sx n="88" d="100"/>
          <a:sy n="88" d="100"/>
        </p:scale>
        <p:origin x="-384" y="-96"/>
      </p:cViewPr>
      <p:guideLst>
        <p:guide orient="horz" pos="2160"/>
        <p:guide pos="2880"/>
      </p:guideLst>
    </p:cSldViewPr>
  </p:slideViewPr>
  <p:outlineViewPr>
    <p:cViewPr>
      <p:scale>
        <a:sx n="33" d="100"/>
        <a:sy n="33" d="100"/>
      </p:scale>
      <p:origin x="0" y="35382"/>
    </p:cViewPr>
  </p:outlineViewPr>
  <p:notesTextViewPr>
    <p:cViewPr>
      <p:scale>
        <a:sx n="100" d="100"/>
        <a:sy n="100" d="100"/>
      </p:scale>
      <p:origin x="0" y="0"/>
    </p:cViewPr>
  </p:notesTextViewPr>
  <p:sorterViewPr>
    <p:cViewPr>
      <p:scale>
        <a:sx n="66" d="100"/>
        <a:sy n="66" d="100"/>
      </p:scale>
      <p:origin x="0" y="5268"/>
    </p:cViewPr>
  </p:sorterViewPr>
  <p:notesViewPr>
    <p:cSldViewPr>
      <p:cViewPr varScale="1">
        <p:scale>
          <a:sx n="69" d="100"/>
          <a:sy n="69" d="100"/>
        </p:scale>
        <p:origin x="-3234" y="-10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atin typeface="Arial" charset="0"/>
                <a:cs typeface="+mn-cs"/>
              </a:defRPr>
            </a:lvl1pPr>
          </a:lstStyle>
          <a:p>
            <a:pPr>
              <a:defRPr/>
            </a:pPr>
            <a:endParaRPr lang="en-US" dirty="0"/>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atin typeface="Arial" charset="0"/>
                <a:cs typeface="+mn-cs"/>
              </a:defRPr>
            </a:lvl1pPr>
          </a:lstStyle>
          <a:p>
            <a:pPr>
              <a:defRPr/>
            </a:pPr>
            <a:fld id="{11971D42-0ADF-48BD-93EB-F79080CB98FF}" type="datetimeFigureOut">
              <a:rPr lang="en-US"/>
              <a:pPr>
                <a:defRPr/>
              </a:pPr>
              <a:t>10/23/2014</a:t>
            </a:fld>
            <a:endParaRPr lang="en-US" dirty="0"/>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US" dirty="0"/>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atin typeface="Arial" charset="0"/>
                <a:cs typeface="+mn-cs"/>
              </a:defRPr>
            </a:lvl1pPr>
          </a:lstStyle>
          <a:p>
            <a:pPr>
              <a:defRPr/>
            </a:pPr>
            <a:fld id="{0395E94A-C851-4E45-9477-133885FB360B}" type="slidenum">
              <a:rPr lang="en-US"/>
              <a:pPr>
                <a:defRPr/>
              </a:pPr>
              <a:t>‹#›</a:t>
            </a:fld>
            <a:endParaRPr lang="en-US" dirty="0"/>
          </a:p>
        </p:txBody>
      </p:sp>
    </p:spTree>
    <p:extLst>
      <p:ext uri="{BB962C8B-B14F-4D97-AF65-F5344CB8AC3E}">
        <p14:creationId xmlns:p14="http://schemas.microsoft.com/office/powerpoint/2010/main" xmlns="" val="2755102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mn-cs"/>
              </a:defRPr>
            </a:lvl1pPr>
          </a:lstStyle>
          <a:p>
            <a:pPr>
              <a:defRPr/>
            </a:pPr>
            <a:endParaRPr lang="en-US" dirty="0"/>
          </a:p>
        </p:txBody>
      </p:sp>
      <p:sp>
        <p:nvSpPr>
          <p:cNvPr id="108547" name="Rectangle 3"/>
          <p:cNvSpPr>
            <a:spLocks noGrp="1" noChangeArrowheads="1"/>
          </p:cNvSpPr>
          <p:nvPr>
            <p:ph type="dt" idx="1"/>
          </p:nvPr>
        </p:nvSpPr>
        <p:spPr bwMode="auto">
          <a:xfrm>
            <a:off x="3970938"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mn-cs"/>
              </a:defRPr>
            </a:lvl1pPr>
          </a:lstStyle>
          <a:p>
            <a:pPr>
              <a:defRPr/>
            </a:pPr>
            <a:endParaRPr lang="en-US" dirty="0"/>
          </a:p>
        </p:txBody>
      </p:sp>
      <p:sp>
        <p:nvSpPr>
          <p:cNvPr id="143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08549" name="Rectangle 5"/>
          <p:cNvSpPr>
            <a:spLocks noGrp="1" noChangeArrowheads="1"/>
          </p:cNvSpPr>
          <p:nvPr>
            <p:ph type="body" sz="quarter" idx="3"/>
          </p:nvPr>
        </p:nvSpPr>
        <p:spPr bwMode="auto">
          <a:xfrm>
            <a:off x="701040" y="4416426"/>
            <a:ext cx="560832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8550" name="Rectangle 6"/>
          <p:cNvSpPr>
            <a:spLocks noGrp="1" noChangeArrowheads="1"/>
          </p:cNvSpPr>
          <p:nvPr>
            <p:ph type="ftr" sz="quarter" idx="4"/>
          </p:nvPr>
        </p:nvSpPr>
        <p:spPr bwMode="auto">
          <a:xfrm>
            <a:off x="0"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mn-cs"/>
              </a:defRPr>
            </a:lvl1pPr>
          </a:lstStyle>
          <a:p>
            <a:pPr>
              <a:defRPr/>
            </a:pPr>
            <a:endParaRPr lang="en-US" dirty="0"/>
          </a:p>
        </p:txBody>
      </p:sp>
      <p:sp>
        <p:nvSpPr>
          <p:cNvPr id="108551" name="Rectangle 7"/>
          <p:cNvSpPr>
            <a:spLocks noGrp="1" noChangeArrowheads="1"/>
          </p:cNvSpPr>
          <p:nvPr>
            <p:ph type="sldNum" sz="quarter" idx="5"/>
          </p:nvPr>
        </p:nvSpPr>
        <p:spPr bwMode="auto">
          <a:xfrm>
            <a:off x="3970938"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mn-cs"/>
              </a:defRPr>
            </a:lvl1pPr>
          </a:lstStyle>
          <a:p>
            <a:pPr>
              <a:defRPr/>
            </a:pPr>
            <a:fld id="{F89C0AE0-7DF2-43A2-9DB0-B55991242C45}" type="slidenum">
              <a:rPr lang="en-US"/>
              <a:pPr>
                <a:defRPr/>
              </a:pPr>
              <a:t>‹#›</a:t>
            </a:fld>
            <a:endParaRPr lang="en-US" dirty="0"/>
          </a:p>
        </p:txBody>
      </p:sp>
    </p:spTree>
    <p:extLst>
      <p:ext uri="{BB962C8B-B14F-4D97-AF65-F5344CB8AC3E}">
        <p14:creationId xmlns:p14="http://schemas.microsoft.com/office/powerpoint/2010/main" xmlns="" val="31628875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10</a:t>
            </a:fld>
            <a:endParaRPr lang="en-US" dirty="0"/>
          </a:p>
        </p:txBody>
      </p:sp>
    </p:spTree>
    <p:extLst>
      <p:ext uri="{BB962C8B-B14F-4D97-AF65-F5344CB8AC3E}">
        <p14:creationId xmlns:p14="http://schemas.microsoft.com/office/powerpoint/2010/main" xmlns="" val="1813315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11</a:t>
            </a:fld>
            <a:endParaRPr lang="en-US" dirty="0"/>
          </a:p>
        </p:txBody>
      </p:sp>
    </p:spTree>
    <p:extLst>
      <p:ext uri="{BB962C8B-B14F-4D97-AF65-F5344CB8AC3E}">
        <p14:creationId xmlns:p14="http://schemas.microsoft.com/office/powerpoint/2010/main" xmlns="" val="4107235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12</a:t>
            </a:fld>
            <a:endParaRPr lang="en-US" dirty="0"/>
          </a:p>
        </p:txBody>
      </p:sp>
    </p:spTree>
    <p:extLst>
      <p:ext uri="{BB962C8B-B14F-4D97-AF65-F5344CB8AC3E}">
        <p14:creationId xmlns:p14="http://schemas.microsoft.com/office/powerpoint/2010/main" xmlns="" val="1126018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13</a:t>
            </a:fld>
            <a:endParaRPr lang="en-US" dirty="0"/>
          </a:p>
        </p:txBody>
      </p:sp>
    </p:spTree>
    <p:extLst>
      <p:ext uri="{BB962C8B-B14F-4D97-AF65-F5344CB8AC3E}">
        <p14:creationId xmlns:p14="http://schemas.microsoft.com/office/powerpoint/2010/main" xmlns="" val="2051546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14</a:t>
            </a:fld>
            <a:endParaRPr lang="en-US" dirty="0"/>
          </a:p>
        </p:txBody>
      </p:sp>
    </p:spTree>
    <p:extLst>
      <p:ext uri="{BB962C8B-B14F-4D97-AF65-F5344CB8AC3E}">
        <p14:creationId xmlns:p14="http://schemas.microsoft.com/office/powerpoint/2010/main" xmlns="" val="1126018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dirty="0" smtClean="0">
              <a:solidFill>
                <a:srgbClr val="C00000"/>
              </a:solidFill>
            </a:endParaRPr>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15</a:t>
            </a:fld>
            <a:endParaRPr lang="en-US" dirty="0"/>
          </a:p>
        </p:txBody>
      </p:sp>
    </p:spTree>
    <p:extLst>
      <p:ext uri="{BB962C8B-B14F-4D97-AF65-F5344CB8AC3E}">
        <p14:creationId xmlns:p14="http://schemas.microsoft.com/office/powerpoint/2010/main" xmlns="" val="289308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16</a:t>
            </a:fld>
            <a:endParaRPr lang="en-US" dirty="0"/>
          </a:p>
        </p:txBody>
      </p:sp>
    </p:spTree>
    <p:extLst>
      <p:ext uri="{BB962C8B-B14F-4D97-AF65-F5344CB8AC3E}">
        <p14:creationId xmlns:p14="http://schemas.microsoft.com/office/powerpoint/2010/main" xmlns="" val="770776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17</a:t>
            </a:fld>
            <a:endParaRPr lang="en-US" dirty="0"/>
          </a:p>
        </p:txBody>
      </p:sp>
    </p:spTree>
    <p:extLst>
      <p:ext uri="{BB962C8B-B14F-4D97-AF65-F5344CB8AC3E}">
        <p14:creationId xmlns:p14="http://schemas.microsoft.com/office/powerpoint/2010/main" xmlns="" val="2051546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18</a:t>
            </a:fld>
            <a:endParaRPr lang="en-US" dirty="0"/>
          </a:p>
        </p:txBody>
      </p:sp>
    </p:spTree>
    <p:extLst>
      <p:ext uri="{BB962C8B-B14F-4D97-AF65-F5344CB8AC3E}">
        <p14:creationId xmlns:p14="http://schemas.microsoft.com/office/powerpoint/2010/main" xmlns="" val="1401291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2</a:t>
            </a:fld>
            <a:endParaRPr lang="en-US" dirty="0"/>
          </a:p>
        </p:txBody>
      </p:sp>
    </p:spTree>
    <p:extLst>
      <p:ext uri="{BB962C8B-B14F-4D97-AF65-F5344CB8AC3E}">
        <p14:creationId xmlns:p14="http://schemas.microsoft.com/office/powerpoint/2010/main" xmlns="" val="2439810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eaLnBrk="1" hangingPunct="1">
              <a:lnSpc>
                <a:spcPct val="90000"/>
              </a:lnSpc>
            </a:pPr>
            <a:endParaRPr lang="en-US" sz="12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endParaRPr lang="en-US" dirty="0" smtClean="0"/>
          </a:p>
        </p:txBody>
      </p:sp>
      <p:sp>
        <p:nvSpPr>
          <p:cNvPr id="117764" name="Slide Number Placeholder 3"/>
          <p:cNvSpPr>
            <a:spLocks noGrp="1"/>
          </p:cNvSpPr>
          <p:nvPr>
            <p:ph type="sldNum" sz="quarter" idx="5"/>
          </p:nvPr>
        </p:nvSpPr>
        <p:spPr>
          <a:noFill/>
        </p:spPr>
        <p:txBody>
          <a:bodyPr/>
          <a:lstStyle/>
          <a:p>
            <a:fld id="{48C2B7B8-B2D5-4ECD-B425-B8CD974F2F7A}" type="slidenum">
              <a:rPr lang="en-US" smtClean="0"/>
              <a:pPr/>
              <a:t>21</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200" b="0" kern="1200" baseline="0" dirty="0" smtClean="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D5322159-AE73-4ED4-9372-1F399F49E7FA}" type="slidenum">
              <a:rPr lang="en-US" smtClean="0"/>
              <a:pPr>
                <a:defRPr/>
              </a:pPr>
              <a:t>22</a:t>
            </a:fld>
            <a:endParaRPr lang="en-US" dirty="0"/>
          </a:p>
        </p:txBody>
      </p:sp>
    </p:spTree>
    <p:extLst>
      <p:ext uri="{BB962C8B-B14F-4D97-AF65-F5344CB8AC3E}">
        <p14:creationId xmlns:p14="http://schemas.microsoft.com/office/powerpoint/2010/main" xmlns="" val="3582670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600"/>
              </a:spcBef>
              <a:spcAft>
                <a:spcPts val="600"/>
              </a:spcAft>
            </a:pPr>
            <a:endParaRPr lang="en-US" sz="1200" dirty="0" smtClean="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25</a:t>
            </a:fld>
            <a:endParaRPr lang="en-US" dirty="0"/>
          </a:p>
        </p:txBody>
      </p:sp>
    </p:spTree>
    <p:extLst>
      <p:ext uri="{BB962C8B-B14F-4D97-AF65-F5344CB8AC3E}">
        <p14:creationId xmlns:p14="http://schemas.microsoft.com/office/powerpoint/2010/main" xmlns="" val="4270465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z="1200" b="0" dirty="0" smtClean="0">
              <a:latin typeface="+mn-lt"/>
            </a:endParaRPr>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ahoma" pitchFamily="34" charset="0"/>
              </a:defRPr>
            </a:lvl1pPr>
            <a:lvl2pPr marL="742950" indent="-285750" eaLnBrk="0" hangingPunct="0">
              <a:defRPr sz="1600" b="1">
                <a:solidFill>
                  <a:schemeClr val="tx1"/>
                </a:solidFill>
                <a:latin typeface="Tahoma" pitchFamily="34" charset="0"/>
              </a:defRPr>
            </a:lvl2pPr>
            <a:lvl3pPr marL="1143000" indent="-228600" eaLnBrk="0" hangingPunct="0">
              <a:defRPr sz="1600" b="1">
                <a:solidFill>
                  <a:schemeClr val="tx1"/>
                </a:solidFill>
                <a:latin typeface="Tahoma" pitchFamily="34" charset="0"/>
              </a:defRPr>
            </a:lvl3pPr>
            <a:lvl4pPr marL="1600200" indent="-228600" eaLnBrk="0" hangingPunct="0">
              <a:defRPr sz="1600" b="1">
                <a:solidFill>
                  <a:schemeClr val="tx1"/>
                </a:solidFill>
                <a:latin typeface="Tahoma" pitchFamily="34" charset="0"/>
              </a:defRPr>
            </a:lvl4pPr>
            <a:lvl5pPr marL="2057400" indent="-228600" eaLnBrk="0" hangingPunct="0">
              <a:defRPr sz="1600" b="1">
                <a:solidFill>
                  <a:schemeClr val="tx1"/>
                </a:solidFill>
                <a:latin typeface="Tahoma" pitchFamily="34" charset="0"/>
              </a:defRPr>
            </a:lvl5pPr>
            <a:lvl6pPr marL="2514600" indent="-228600" eaLnBrk="0" fontAlgn="base" hangingPunct="0">
              <a:spcBef>
                <a:spcPct val="0"/>
              </a:spcBef>
              <a:spcAft>
                <a:spcPct val="0"/>
              </a:spcAft>
              <a:defRPr sz="1600" b="1">
                <a:solidFill>
                  <a:schemeClr val="tx1"/>
                </a:solidFill>
                <a:latin typeface="Tahoma" pitchFamily="34" charset="0"/>
              </a:defRPr>
            </a:lvl6pPr>
            <a:lvl7pPr marL="2971800" indent="-228600" eaLnBrk="0" fontAlgn="base" hangingPunct="0">
              <a:spcBef>
                <a:spcPct val="0"/>
              </a:spcBef>
              <a:spcAft>
                <a:spcPct val="0"/>
              </a:spcAft>
              <a:defRPr sz="1600" b="1">
                <a:solidFill>
                  <a:schemeClr val="tx1"/>
                </a:solidFill>
                <a:latin typeface="Tahoma" pitchFamily="34" charset="0"/>
              </a:defRPr>
            </a:lvl7pPr>
            <a:lvl8pPr marL="3429000" indent="-228600" eaLnBrk="0" fontAlgn="base" hangingPunct="0">
              <a:spcBef>
                <a:spcPct val="0"/>
              </a:spcBef>
              <a:spcAft>
                <a:spcPct val="0"/>
              </a:spcAft>
              <a:defRPr sz="1600" b="1">
                <a:solidFill>
                  <a:schemeClr val="tx1"/>
                </a:solidFill>
                <a:latin typeface="Tahoma" pitchFamily="34" charset="0"/>
              </a:defRPr>
            </a:lvl8pPr>
            <a:lvl9pPr marL="3886200" indent="-228600" eaLnBrk="0" fontAlgn="base" hangingPunct="0">
              <a:spcBef>
                <a:spcPct val="0"/>
              </a:spcBef>
              <a:spcAft>
                <a:spcPct val="0"/>
              </a:spcAft>
              <a:defRPr sz="1600" b="1">
                <a:solidFill>
                  <a:schemeClr val="tx1"/>
                </a:solidFill>
                <a:latin typeface="Tahoma" pitchFamily="34" charset="0"/>
              </a:defRPr>
            </a:lvl9pPr>
          </a:lstStyle>
          <a:p>
            <a:pPr eaLnBrk="1" hangingPunct="1"/>
            <a:fld id="{F8116712-6F48-4261-A6D7-90FFAB1FD74F}" type="slidenum">
              <a:rPr lang="en-US" sz="1200" b="0" smtClean="0">
                <a:latin typeface="Arial" charset="0"/>
              </a:rPr>
              <a:pPr eaLnBrk="1" hangingPunct="1"/>
              <a:t>26</a:t>
            </a:fld>
            <a:endParaRPr lang="en-US" sz="1200" b="0" dirty="0"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p:spPr>
        <p:txBody>
          <a:bodyPr/>
          <a:lstStyle/>
          <a:p>
            <a:pPr marL="0" marR="0" indent="0" algn="l" defTabSz="914400" rtl="0" eaLnBrk="1" fontAlgn="base" latinLnBrk="0" hangingPunct="1">
              <a:lnSpc>
                <a:spcPct val="90000"/>
              </a:lnSpc>
              <a:spcBef>
                <a:spcPct val="30000"/>
              </a:spcBef>
              <a:spcAft>
                <a:spcPct val="0"/>
              </a:spcAft>
              <a:buClrTx/>
              <a:buSzTx/>
              <a:buFontTx/>
              <a:buNone/>
              <a:tabLst/>
              <a:defRPr/>
            </a:pPr>
            <a:endParaRPr lang="en-US" dirty="0" smtClean="0"/>
          </a:p>
        </p:txBody>
      </p:sp>
      <p:sp>
        <p:nvSpPr>
          <p:cNvPr id="142340" name="Slide Number Placeholder 3"/>
          <p:cNvSpPr>
            <a:spLocks noGrp="1"/>
          </p:cNvSpPr>
          <p:nvPr>
            <p:ph type="sldNum" sz="quarter" idx="5"/>
          </p:nvPr>
        </p:nvSpPr>
        <p:spPr>
          <a:noFill/>
        </p:spPr>
        <p:txBody>
          <a:bodyPr/>
          <a:lstStyle/>
          <a:p>
            <a:fld id="{CDF0D7D4-4E28-4DEE-9865-A6A08A11E0ED}" type="slidenum">
              <a:rPr lang="en-US" smtClean="0"/>
              <a:pPr/>
              <a:t>29</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3</a:t>
            </a:fld>
            <a:endParaRPr lang="en-US" dirty="0"/>
          </a:p>
        </p:txBody>
      </p:sp>
    </p:spTree>
    <p:extLst>
      <p:ext uri="{BB962C8B-B14F-4D97-AF65-F5344CB8AC3E}">
        <p14:creationId xmlns:p14="http://schemas.microsoft.com/office/powerpoint/2010/main" xmlns="" val="9225281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30</a:t>
            </a:fld>
            <a:endParaRPr lang="en-US" dirty="0"/>
          </a:p>
        </p:txBody>
      </p:sp>
    </p:spTree>
    <p:extLst>
      <p:ext uri="{BB962C8B-B14F-4D97-AF65-F5344CB8AC3E}">
        <p14:creationId xmlns:p14="http://schemas.microsoft.com/office/powerpoint/2010/main" xmlns="" val="6309807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57C436E-F9D0-490E-ACCE-308A4CFB0F25}" type="slidenum">
              <a:rPr lang="en-US" smtClean="0"/>
              <a:pPr eaLnBrk="1" hangingPunct="1"/>
              <a:t>31</a:t>
            </a:fld>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sz="1200" kern="1200" dirty="0">
              <a:solidFill>
                <a:schemeClr val="tx1"/>
              </a:solidFill>
              <a:effectLst/>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D5322159-AE73-4ED4-9372-1F399F49E7FA}" type="slidenum">
              <a:rPr lang="en-US" smtClean="0"/>
              <a:pPr>
                <a:defRPr/>
              </a:pPr>
              <a:t>32</a:t>
            </a:fld>
            <a:endParaRPr lang="en-US" dirty="0"/>
          </a:p>
        </p:txBody>
      </p:sp>
    </p:spTree>
    <p:extLst>
      <p:ext uri="{BB962C8B-B14F-4D97-AF65-F5344CB8AC3E}">
        <p14:creationId xmlns:p14="http://schemas.microsoft.com/office/powerpoint/2010/main" xmlns="" val="3739937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sz="1200" b="1" u="none" baseline="0" dirty="0" smtClean="0">
              <a:solidFill>
                <a:srgbClr val="BA2632"/>
              </a:solidFill>
            </a:endParaRPr>
          </a:p>
        </p:txBody>
      </p:sp>
      <p:sp>
        <p:nvSpPr>
          <p:cNvPr id="136196" name="Slide Number Placeholder 3"/>
          <p:cNvSpPr>
            <a:spLocks noGrp="1"/>
          </p:cNvSpPr>
          <p:nvPr>
            <p:ph type="sldNum" sz="quarter" idx="5"/>
          </p:nvPr>
        </p:nvSpPr>
        <p:spPr>
          <a:noFill/>
        </p:spPr>
        <p:txBody>
          <a:bodyPr/>
          <a:lstStyle/>
          <a:p>
            <a:fld id="{A058398A-6BA2-4BF4-82CC-D0A1675D3F37}" type="slidenum">
              <a:rPr lang="en-US" smtClean="0"/>
              <a:pPr/>
              <a:t>33</a:t>
            </a:fld>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34</a:t>
            </a:fld>
            <a:endParaRPr lang="en-US" dirty="0"/>
          </a:p>
        </p:txBody>
      </p:sp>
    </p:spTree>
    <p:extLst>
      <p:ext uri="{BB962C8B-B14F-4D97-AF65-F5344CB8AC3E}">
        <p14:creationId xmlns:p14="http://schemas.microsoft.com/office/powerpoint/2010/main" xmlns="" val="8962083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35</a:t>
            </a:fld>
            <a:endParaRPr lang="en-US" dirty="0"/>
          </a:p>
        </p:txBody>
      </p:sp>
    </p:spTree>
    <p:extLst>
      <p:ext uri="{BB962C8B-B14F-4D97-AF65-F5344CB8AC3E}">
        <p14:creationId xmlns:p14="http://schemas.microsoft.com/office/powerpoint/2010/main" xmlns="" val="11089119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endParaRPr lang="en-US" sz="2400" dirty="0" smtClean="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37</a:t>
            </a:fld>
            <a:endParaRPr lang="en-US" dirty="0"/>
          </a:p>
        </p:txBody>
      </p:sp>
    </p:spTree>
    <p:extLst>
      <p:ext uri="{BB962C8B-B14F-4D97-AF65-F5344CB8AC3E}">
        <p14:creationId xmlns:p14="http://schemas.microsoft.com/office/powerpoint/2010/main" xmlns="" val="12480511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38</a:t>
            </a:fld>
            <a:endParaRPr lang="en-US" dirty="0"/>
          </a:p>
        </p:txBody>
      </p:sp>
    </p:spTree>
    <p:extLst>
      <p:ext uri="{BB962C8B-B14F-4D97-AF65-F5344CB8AC3E}">
        <p14:creationId xmlns:p14="http://schemas.microsoft.com/office/powerpoint/2010/main" xmlns="" val="12747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39</a:t>
            </a:fld>
            <a:endParaRPr lang="en-US" dirty="0"/>
          </a:p>
        </p:txBody>
      </p:sp>
    </p:spTree>
    <p:extLst>
      <p:ext uri="{BB962C8B-B14F-4D97-AF65-F5344CB8AC3E}">
        <p14:creationId xmlns:p14="http://schemas.microsoft.com/office/powerpoint/2010/main" xmlns="" val="683173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4</a:t>
            </a:fld>
            <a:endParaRPr lang="en-US" dirty="0"/>
          </a:p>
        </p:txBody>
      </p:sp>
    </p:spTree>
    <p:extLst>
      <p:ext uri="{BB962C8B-B14F-4D97-AF65-F5344CB8AC3E}">
        <p14:creationId xmlns:p14="http://schemas.microsoft.com/office/powerpoint/2010/main" xmlns="" val="31244536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40</a:t>
            </a:fld>
            <a:endParaRPr lang="en-US" dirty="0"/>
          </a:p>
        </p:txBody>
      </p:sp>
    </p:spTree>
    <p:extLst>
      <p:ext uri="{BB962C8B-B14F-4D97-AF65-F5344CB8AC3E}">
        <p14:creationId xmlns:p14="http://schemas.microsoft.com/office/powerpoint/2010/main" xmlns="" val="22732694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42</a:t>
            </a:fld>
            <a:endParaRPr lang="en-US" dirty="0"/>
          </a:p>
        </p:txBody>
      </p:sp>
    </p:spTree>
    <p:extLst>
      <p:ext uri="{BB962C8B-B14F-4D97-AF65-F5344CB8AC3E}">
        <p14:creationId xmlns:p14="http://schemas.microsoft.com/office/powerpoint/2010/main" xmlns="" val="26832346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43</a:t>
            </a:fld>
            <a:endParaRPr lang="en-US" dirty="0"/>
          </a:p>
        </p:txBody>
      </p:sp>
    </p:spTree>
    <p:extLst>
      <p:ext uri="{BB962C8B-B14F-4D97-AF65-F5344CB8AC3E}">
        <p14:creationId xmlns:p14="http://schemas.microsoft.com/office/powerpoint/2010/main" xmlns="" val="26832346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p:spPr>
        <p:txBody>
          <a:bodyPr/>
          <a:lstStyle/>
          <a:p>
            <a:endParaRPr lang="en-US" baseline="0" dirty="0" smtClean="0"/>
          </a:p>
          <a:p>
            <a:endParaRPr lang="en-US" baseline="0" dirty="0" smtClean="0"/>
          </a:p>
        </p:txBody>
      </p:sp>
      <p:sp>
        <p:nvSpPr>
          <p:cNvPr id="4" name="Slide Number Placeholder 3"/>
          <p:cNvSpPr>
            <a:spLocks noGrp="1"/>
          </p:cNvSpPr>
          <p:nvPr>
            <p:ph type="sldNum" sz="quarter" idx="5"/>
          </p:nvPr>
        </p:nvSpPr>
        <p:spPr/>
        <p:txBody>
          <a:bodyPr/>
          <a:lstStyle/>
          <a:p>
            <a:pPr>
              <a:defRPr/>
            </a:pPr>
            <a:fld id="{0C11416B-F229-40F7-BDFF-0503458F04B1}" type="slidenum">
              <a:rPr lang="en-US" smtClean="0"/>
              <a:pPr>
                <a:defRPr/>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100000"/>
              </a:lnSpc>
              <a:spcBef>
                <a:spcPts val="600"/>
              </a:spcBef>
              <a:spcAft>
                <a:spcPts val="600"/>
              </a:spcAft>
            </a:pPr>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ts val="200"/>
              </a:spcBef>
              <a:spcAft>
                <a:spcPct val="0"/>
              </a:spcAft>
              <a:buClrTx/>
              <a:buSzTx/>
              <a:buFont typeface="Arial" pitchFamily="34" charset="0"/>
              <a:buNone/>
              <a:tabLst/>
              <a:defRPr/>
            </a:pPr>
            <a:endParaRPr lang="en-US" sz="1100" baseline="0" dirty="0" smtClean="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46</a:t>
            </a:fld>
            <a:endParaRPr lang="en-US" dirty="0"/>
          </a:p>
        </p:txBody>
      </p:sp>
    </p:spTree>
    <p:extLst>
      <p:ext uri="{BB962C8B-B14F-4D97-AF65-F5344CB8AC3E}">
        <p14:creationId xmlns:p14="http://schemas.microsoft.com/office/powerpoint/2010/main" xmlns="" val="38589523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47</a:t>
            </a:fld>
            <a:endParaRPr lang="en-US" dirty="0"/>
          </a:p>
        </p:txBody>
      </p:sp>
    </p:spTree>
    <p:extLst>
      <p:ext uri="{BB962C8B-B14F-4D97-AF65-F5344CB8AC3E}">
        <p14:creationId xmlns:p14="http://schemas.microsoft.com/office/powerpoint/2010/main" xmlns="" val="42439775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48</a:t>
            </a:fld>
            <a:endParaRPr lang="en-US" dirty="0"/>
          </a:p>
        </p:txBody>
      </p:sp>
    </p:spTree>
    <p:extLst>
      <p:ext uri="{BB962C8B-B14F-4D97-AF65-F5344CB8AC3E}">
        <p14:creationId xmlns:p14="http://schemas.microsoft.com/office/powerpoint/2010/main" xmlns="" val="14847697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p:spPr>
        <p:txBody>
          <a:bodyPr/>
          <a:lstStyle/>
          <a:p>
            <a:endParaRPr lang="en-US" sz="1000" dirty="0" smtClean="0"/>
          </a:p>
        </p:txBody>
      </p:sp>
      <p:sp>
        <p:nvSpPr>
          <p:cNvPr id="172036" name="Slide Number Placeholder 3"/>
          <p:cNvSpPr>
            <a:spLocks noGrp="1"/>
          </p:cNvSpPr>
          <p:nvPr>
            <p:ph type="sldNum" sz="quarter" idx="5"/>
          </p:nvPr>
        </p:nvSpPr>
        <p:spPr>
          <a:noFill/>
        </p:spPr>
        <p:txBody>
          <a:bodyPr/>
          <a:lstStyle/>
          <a:p>
            <a:fld id="{6D47CC7C-C312-4A7B-9107-A0E2E5F8A617}" type="slidenum">
              <a:rPr lang="en-US" smtClean="0"/>
              <a:pPr/>
              <a:t>49</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5</a:t>
            </a:fld>
            <a:endParaRPr lang="en-US" dirty="0"/>
          </a:p>
        </p:txBody>
      </p:sp>
    </p:spTree>
    <p:extLst>
      <p:ext uri="{BB962C8B-B14F-4D97-AF65-F5344CB8AC3E}">
        <p14:creationId xmlns:p14="http://schemas.microsoft.com/office/powerpoint/2010/main" xmlns="" val="3482221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8688"/>
            <a:endParaRPr lang="en-US" dirty="0" smtClean="0">
              <a:ea typeface="MS PGothic" pitchFamily="34" charset="-128"/>
            </a:endParaRPr>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sz="1200"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53</a:t>
            </a:fld>
            <a:endParaRPr lang="en-US" dirty="0"/>
          </a:p>
        </p:txBody>
      </p:sp>
    </p:spTree>
    <p:extLst>
      <p:ext uri="{BB962C8B-B14F-4D97-AF65-F5344CB8AC3E}">
        <p14:creationId xmlns:p14="http://schemas.microsoft.com/office/powerpoint/2010/main" xmlns="" val="22377328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55</a:t>
            </a:fld>
            <a:endParaRPr lang="en-US" dirty="0"/>
          </a:p>
        </p:txBody>
      </p:sp>
    </p:spTree>
    <p:extLst>
      <p:ext uri="{BB962C8B-B14F-4D97-AF65-F5344CB8AC3E}">
        <p14:creationId xmlns:p14="http://schemas.microsoft.com/office/powerpoint/2010/main" xmlns="" val="21492734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58</a:t>
            </a:fld>
            <a:endParaRPr lang="en-US" dirty="0"/>
          </a:p>
        </p:txBody>
      </p:sp>
    </p:spTree>
    <p:extLst>
      <p:ext uri="{BB962C8B-B14F-4D97-AF65-F5344CB8AC3E}">
        <p14:creationId xmlns:p14="http://schemas.microsoft.com/office/powerpoint/2010/main" xmlns="" val="30821382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0"/>
              </a:spcBef>
              <a:spcAft>
                <a:spcPts val="600"/>
              </a:spcAft>
            </a:pPr>
            <a:endParaRPr lang="en-US" sz="1200" b="1" dirty="0" smtClean="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59</a:t>
            </a:fld>
            <a:endParaRPr lang="en-US" dirty="0"/>
          </a:p>
        </p:txBody>
      </p:sp>
    </p:spTree>
    <p:extLst>
      <p:ext uri="{BB962C8B-B14F-4D97-AF65-F5344CB8AC3E}">
        <p14:creationId xmlns:p14="http://schemas.microsoft.com/office/powerpoint/2010/main" xmlns="" val="2517787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dirty="0" smtClean="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6</a:t>
            </a:fld>
            <a:endParaRPr lang="en-US" dirty="0"/>
          </a:p>
        </p:txBody>
      </p:sp>
    </p:spTree>
    <p:extLst>
      <p:ext uri="{BB962C8B-B14F-4D97-AF65-F5344CB8AC3E}">
        <p14:creationId xmlns:p14="http://schemas.microsoft.com/office/powerpoint/2010/main" xmlns="" val="360166308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60</a:t>
            </a:fld>
            <a:endParaRPr lang="en-US" dirty="0"/>
          </a:p>
        </p:txBody>
      </p:sp>
    </p:spTree>
    <p:extLst>
      <p:ext uri="{BB962C8B-B14F-4D97-AF65-F5344CB8AC3E}">
        <p14:creationId xmlns:p14="http://schemas.microsoft.com/office/powerpoint/2010/main" xmlns="" val="15552058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61</a:t>
            </a:fld>
            <a:endParaRPr lang="en-US" dirty="0"/>
          </a:p>
        </p:txBody>
      </p:sp>
    </p:spTree>
    <p:extLst>
      <p:ext uri="{BB962C8B-B14F-4D97-AF65-F5344CB8AC3E}">
        <p14:creationId xmlns:p14="http://schemas.microsoft.com/office/powerpoint/2010/main" xmlns="" val="15552058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62</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dirty="0" smtClean="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63</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baseline="0" dirty="0" smtClean="0">
              <a:solidFill>
                <a:schemeClr val="tx1"/>
              </a:solidFill>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64</a:t>
            </a:fld>
            <a:endParaRPr lang="en-US" dirty="0"/>
          </a:p>
        </p:txBody>
      </p:sp>
    </p:spTree>
    <p:extLst>
      <p:ext uri="{BB962C8B-B14F-4D97-AF65-F5344CB8AC3E}">
        <p14:creationId xmlns:p14="http://schemas.microsoft.com/office/powerpoint/2010/main" xmlns="" val="8962083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65</a:t>
            </a:fld>
            <a:endParaRPr lang="en-US" dirty="0"/>
          </a:p>
        </p:txBody>
      </p:sp>
    </p:spTree>
    <p:extLst>
      <p:ext uri="{BB962C8B-B14F-4D97-AF65-F5344CB8AC3E}">
        <p14:creationId xmlns:p14="http://schemas.microsoft.com/office/powerpoint/2010/main" xmlns="" val="10366437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66</a:t>
            </a:fld>
            <a:endParaRPr lang="en-US" dirty="0"/>
          </a:p>
        </p:txBody>
      </p:sp>
    </p:spTree>
    <p:extLst>
      <p:ext uri="{BB962C8B-B14F-4D97-AF65-F5344CB8AC3E}">
        <p14:creationId xmlns:p14="http://schemas.microsoft.com/office/powerpoint/2010/main" xmlns="" val="8962083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67</a:t>
            </a:fld>
            <a:endParaRPr lang="en-US" dirty="0"/>
          </a:p>
        </p:txBody>
      </p:sp>
    </p:spTree>
    <p:extLst>
      <p:ext uri="{BB962C8B-B14F-4D97-AF65-F5344CB8AC3E}">
        <p14:creationId xmlns:p14="http://schemas.microsoft.com/office/powerpoint/2010/main" xmlns="" val="307168671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68</a:t>
            </a:fld>
            <a:endParaRPr lang="en-US" dirty="0"/>
          </a:p>
        </p:txBody>
      </p:sp>
    </p:spTree>
    <p:extLst>
      <p:ext uri="{BB962C8B-B14F-4D97-AF65-F5344CB8AC3E}">
        <p14:creationId xmlns:p14="http://schemas.microsoft.com/office/powerpoint/2010/main" xmlns="" val="8962083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buFontTx/>
              <a:buNone/>
            </a:pP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69</a:t>
            </a:fld>
            <a:endParaRPr lang="en-US" dirty="0"/>
          </a:p>
        </p:txBody>
      </p:sp>
    </p:spTree>
    <p:extLst>
      <p:ext uri="{BB962C8B-B14F-4D97-AF65-F5344CB8AC3E}">
        <p14:creationId xmlns:p14="http://schemas.microsoft.com/office/powerpoint/2010/main" xmlns="" val="3345545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DEBC8017-0C73-4125-94AF-90A5E53E4249}" type="slidenum">
              <a:rPr lang="en-US" smtClean="0"/>
              <a:pPr>
                <a:defRPr/>
              </a:pPr>
              <a:t>7</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1200"/>
              </a:spcBef>
              <a:buNone/>
            </a:pPr>
            <a:endParaRPr lang="en-US" sz="1200" dirty="0" smtClean="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70</a:t>
            </a:fld>
            <a:endParaRPr lang="en-US" dirty="0"/>
          </a:p>
        </p:txBody>
      </p:sp>
    </p:spTree>
    <p:extLst>
      <p:ext uri="{BB962C8B-B14F-4D97-AF65-F5344CB8AC3E}">
        <p14:creationId xmlns:p14="http://schemas.microsoft.com/office/powerpoint/2010/main" xmlns="" val="360256701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sz="1200" dirty="0">
              <a:latin typeface="+mj-lt"/>
            </a:endParaRPr>
          </a:p>
        </p:txBody>
      </p:sp>
      <p:sp>
        <p:nvSpPr>
          <p:cNvPr id="177156" name="Slide Number Placeholder 3"/>
          <p:cNvSpPr>
            <a:spLocks noGrp="1"/>
          </p:cNvSpPr>
          <p:nvPr>
            <p:ph type="sldNum" sz="quarter" idx="5"/>
          </p:nvPr>
        </p:nvSpPr>
        <p:spPr>
          <a:noFill/>
        </p:spPr>
        <p:txBody>
          <a:bodyPr/>
          <a:lstStyle/>
          <a:p>
            <a:fld id="{3CDB575D-C577-4E55-942F-331C060B1212}" type="slidenum">
              <a:rPr lang="en-US" smtClean="0"/>
              <a:pPr/>
              <a:t>71</a:t>
            </a:fld>
            <a:endParaRPr lang="en-US"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75000"/>
              </a:lnSpc>
              <a:spcBef>
                <a:spcPts val="1200"/>
              </a:spcBef>
              <a:buFont typeface="Wingdings" pitchFamily="2" charset="2"/>
              <a:buNone/>
            </a:pPr>
            <a:endParaRPr lang="en-US" sz="1200" baseline="0" dirty="0" smtClean="0">
              <a:cs typeface="Tahoma" pitchFamily="34" charset="0"/>
            </a:endParaRPr>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72</a:t>
            </a:fld>
            <a:endParaRPr lang="en-US" dirty="0"/>
          </a:p>
        </p:txBody>
      </p:sp>
    </p:spTree>
    <p:extLst>
      <p:ext uri="{BB962C8B-B14F-4D97-AF65-F5344CB8AC3E}">
        <p14:creationId xmlns:p14="http://schemas.microsoft.com/office/powerpoint/2010/main" xmlns="" val="262941579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400" dirty="0" smtClean="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73</a:t>
            </a:fld>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74</a:t>
            </a:fld>
            <a:endParaRPr lang="en-US" dirty="0"/>
          </a:p>
        </p:txBody>
      </p:sp>
    </p:spTree>
    <p:extLst>
      <p:ext uri="{BB962C8B-B14F-4D97-AF65-F5344CB8AC3E}">
        <p14:creationId xmlns:p14="http://schemas.microsoft.com/office/powerpoint/2010/main" xmlns="" val="168713369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75</a:t>
            </a:fld>
            <a:endParaRPr lang="en-US" dirty="0"/>
          </a:p>
        </p:txBody>
      </p:sp>
    </p:spTree>
    <p:extLst>
      <p:ext uri="{BB962C8B-B14F-4D97-AF65-F5344CB8AC3E}">
        <p14:creationId xmlns:p14="http://schemas.microsoft.com/office/powerpoint/2010/main" xmlns="" val="151773802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76</a:t>
            </a:fld>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lnSpc>
                <a:spcPct val="90000"/>
              </a:lnSpc>
              <a:spcBef>
                <a:spcPts val="600"/>
              </a:spcBef>
              <a:spcAft>
                <a:spcPts val="600"/>
              </a:spcAft>
              <a:buFont typeface="Arial" panose="020B0604020202020204" pitchFamily="34" charset="0"/>
              <a:buNone/>
            </a:pPr>
            <a:endParaRPr lang="en-US" sz="1200" dirty="0" smtClean="0">
              <a:latin typeface="Tahoma" pitchFamily="34" charset="0"/>
            </a:endParaRPr>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77</a:t>
            </a:fld>
            <a:endParaRPr lang="en-US" dirty="0"/>
          </a:p>
        </p:txBody>
      </p:sp>
    </p:spTree>
    <p:extLst>
      <p:ext uri="{BB962C8B-B14F-4D97-AF65-F5344CB8AC3E}">
        <p14:creationId xmlns:p14="http://schemas.microsoft.com/office/powerpoint/2010/main" xmlns="" val="295056257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1" indent="-171450" eaLnBrk="1" hangingPunct="1">
              <a:lnSpc>
                <a:spcPct val="90000"/>
              </a:lnSpc>
              <a:spcBef>
                <a:spcPct val="0"/>
              </a:spcBef>
              <a:spcAft>
                <a:spcPts val="600"/>
              </a:spcAft>
              <a:buFont typeface="Arial" pitchFamily="34" charset="0"/>
              <a:buNone/>
            </a:pPr>
            <a:endParaRPr lang="en-US" sz="1200"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78</a:t>
            </a:fld>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eaLnBrk="1" hangingPunct="1">
              <a:spcBef>
                <a:spcPts val="600"/>
              </a:spcBef>
              <a:spcAft>
                <a:spcPts val="0"/>
              </a:spcAft>
              <a:buFont typeface="Wingdings" pitchFamily="2" charset="2"/>
              <a:buNone/>
              <a:defRPr/>
            </a:pPr>
            <a:endParaRPr lang="en-US" sz="1200" dirty="0" smtClean="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79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8</a:t>
            </a:fld>
            <a:endParaRPr lang="en-US" dirty="0"/>
          </a:p>
        </p:txBody>
      </p:sp>
    </p:spTree>
    <p:extLst>
      <p:ext uri="{BB962C8B-B14F-4D97-AF65-F5344CB8AC3E}">
        <p14:creationId xmlns:p14="http://schemas.microsoft.com/office/powerpoint/2010/main" xmlns="" val="143551872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80</a:t>
            </a:fld>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81</a:t>
            </a:fld>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82</a:t>
            </a:fld>
            <a:endParaRPr 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83</a:t>
            </a:fld>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84</a:t>
            </a:fld>
            <a:endParaRPr 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buFont typeface="Arial" pitchFamily="34" charset="0"/>
              <a:buNone/>
              <a:defRPr/>
            </a:pPr>
            <a:endParaRPr lang="en-US" dirty="0"/>
          </a:p>
        </p:txBody>
      </p:sp>
      <p:sp>
        <p:nvSpPr>
          <p:cNvPr id="2519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ahoma" pitchFamily="34" charset="0"/>
              </a:defRPr>
            </a:lvl1pPr>
            <a:lvl2pPr marL="742950" indent="-285750" eaLnBrk="0" hangingPunct="0">
              <a:defRPr sz="1600" b="1">
                <a:solidFill>
                  <a:schemeClr val="tx1"/>
                </a:solidFill>
                <a:latin typeface="Tahoma" pitchFamily="34" charset="0"/>
              </a:defRPr>
            </a:lvl2pPr>
            <a:lvl3pPr marL="1143000" indent="-228600" eaLnBrk="0" hangingPunct="0">
              <a:defRPr sz="1600" b="1">
                <a:solidFill>
                  <a:schemeClr val="tx1"/>
                </a:solidFill>
                <a:latin typeface="Tahoma" pitchFamily="34" charset="0"/>
              </a:defRPr>
            </a:lvl3pPr>
            <a:lvl4pPr marL="1600200" indent="-228600" eaLnBrk="0" hangingPunct="0">
              <a:defRPr sz="1600" b="1">
                <a:solidFill>
                  <a:schemeClr val="tx1"/>
                </a:solidFill>
                <a:latin typeface="Tahoma" pitchFamily="34" charset="0"/>
              </a:defRPr>
            </a:lvl4pPr>
            <a:lvl5pPr marL="2057400" indent="-228600" eaLnBrk="0" hangingPunct="0">
              <a:defRPr sz="1600" b="1">
                <a:solidFill>
                  <a:schemeClr val="tx1"/>
                </a:solidFill>
                <a:latin typeface="Tahoma" pitchFamily="34" charset="0"/>
              </a:defRPr>
            </a:lvl5pPr>
            <a:lvl6pPr marL="2514600" indent="-228600" eaLnBrk="0" fontAlgn="base" hangingPunct="0">
              <a:spcBef>
                <a:spcPct val="0"/>
              </a:spcBef>
              <a:spcAft>
                <a:spcPct val="0"/>
              </a:spcAft>
              <a:defRPr sz="1600" b="1">
                <a:solidFill>
                  <a:schemeClr val="tx1"/>
                </a:solidFill>
                <a:latin typeface="Tahoma" pitchFamily="34" charset="0"/>
              </a:defRPr>
            </a:lvl6pPr>
            <a:lvl7pPr marL="2971800" indent="-228600" eaLnBrk="0" fontAlgn="base" hangingPunct="0">
              <a:spcBef>
                <a:spcPct val="0"/>
              </a:spcBef>
              <a:spcAft>
                <a:spcPct val="0"/>
              </a:spcAft>
              <a:defRPr sz="1600" b="1">
                <a:solidFill>
                  <a:schemeClr val="tx1"/>
                </a:solidFill>
                <a:latin typeface="Tahoma" pitchFamily="34" charset="0"/>
              </a:defRPr>
            </a:lvl7pPr>
            <a:lvl8pPr marL="3429000" indent="-228600" eaLnBrk="0" fontAlgn="base" hangingPunct="0">
              <a:spcBef>
                <a:spcPct val="0"/>
              </a:spcBef>
              <a:spcAft>
                <a:spcPct val="0"/>
              </a:spcAft>
              <a:defRPr sz="1600" b="1">
                <a:solidFill>
                  <a:schemeClr val="tx1"/>
                </a:solidFill>
                <a:latin typeface="Tahoma" pitchFamily="34" charset="0"/>
              </a:defRPr>
            </a:lvl8pPr>
            <a:lvl9pPr marL="3886200" indent="-228600" eaLnBrk="0" fontAlgn="base" hangingPunct="0">
              <a:spcBef>
                <a:spcPct val="0"/>
              </a:spcBef>
              <a:spcAft>
                <a:spcPct val="0"/>
              </a:spcAft>
              <a:defRPr sz="1600" b="1">
                <a:solidFill>
                  <a:schemeClr val="tx1"/>
                </a:solidFill>
                <a:latin typeface="Tahoma" pitchFamily="34" charset="0"/>
              </a:defRPr>
            </a:lvl9pPr>
          </a:lstStyle>
          <a:p>
            <a:pPr eaLnBrk="1" hangingPunct="1"/>
            <a:fld id="{66A17062-2E18-4711-A4A9-7F74620C8084}" type="slidenum">
              <a:rPr lang="en-US" sz="1200" b="0" smtClean="0">
                <a:latin typeface="Arial" charset="0"/>
              </a:rPr>
              <a:pPr eaLnBrk="1" hangingPunct="1"/>
              <a:t>85</a:t>
            </a:fld>
            <a:endParaRPr lang="en-US" sz="1200" b="0" dirty="0" smtClean="0">
              <a:latin typeface="Arial"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86</a:t>
            </a:fld>
            <a:endParaRPr 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87</a:t>
            </a:fld>
            <a:endParaRPr lang="en-US" dirty="0"/>
          </a:p>
        </p:txBody>
      </p:sp>
    </p:spTree>
    <p:extLst>
      <p:ext uri="{BB962C8B-B14F-4D97-AF65-F5344CB8AC3E}">
        <p14:creationId xmlns:p14="http://schemas.microsoft.com/office/powerpoint/2010/main" xmlns="" val="127106649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88</a:t>
            </a:fld>
            <a:endParaRPr 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89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dirty="0" smtClean="0">
              <a:solidFill>
                <a:srgbClr val="C00000"/>
              </a:solidFill>
            </a:endParaRPr>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9</a:t>
            </a:fld>
            <a:endParaRPr lang="en-US" dirty="0"/>
          </a:p>
        </p:txBody>
      </p:sp>
    </p:spTree>
    <p:extLst>
      <p:ext uri="{BB962C8B-B14F-4D97-AF65-F5344CB8AC3E}">
        <p14:creationId xmlns:p14="http://schemas.microsoft.com/office/powerpoint/2010/main" xmlns="" val="391999724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90</a:t>
            </a:fld>
            <a:endParaRPr 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91</a:t>
            </a:fld>
            <a:endParaRPr lang="en-US"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a:p>
            <a:endParaRPr lang="en-US" dirty="0" smtClean="0"/>
          </a:p>
          <a:p>
            <a:r>
              <a:rPr lang="en-US" dirty="0" smtClean="0"/>
              <a:t> </a:t>
            </a:r>
          </a:p>
          <a:p>
            <a:endParaRPr lang="en-US" dirty="0" smtClean="0"/>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9BC6E76-F255-491F-8C5E-C2E31EF80DDA}" type="slidenum">
              <a:rPr lang="en-US" smtClean="0"/>
              <a:pPr eaLnBrk="1" hangingPunct="1"/>
              <a:t>92</a:t>
            </a:fld>
            <a:endParaRPr lang="en-US" dirty="0"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93</a:t>
            </a:fld>
            <a:endParaRPr lang="en-US" dirty="0"/>
          </a:p>
        </p:txBody>
      </p:sp>
    </p:spTree>
    <p:extLst>
      <p:ext uri="{BB962C8B-B14F-4D97-AF65-F5344CB8AC3E}">
        <p14:creationId xmlns:p14="http://schemas.microsoft.com/office/powerpoint/2010/main" xmlns="" val="3052783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mj-lt"/>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atin typeface="+mj-lt"/>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mj-lt"/>
              </a:defRPr>
            </a:lvl1pPr>
          </a:lstStyle>
          <a:p>
            <a:pPr>
              <a:defRPr/>
            </a:pPr>
            <a:fld id="{224457E2-F5D4-491E-92B5-8896C548394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68CC037-8E11-4B61-84F2-1615F32DB69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457200"/>
            <a:ext cx="215265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457200"/>
            <a:ext cx="630555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547CC23-B93B-4B0F-91B0-E3C7DBC0DA6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2057400"/>
            <a:ext cx="8610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DC6AF9-28FA-475A-A9BC-FD69AE78FDA9}"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762000"/>
            <a:ext cx="8229600" cy="5364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EE84FD0-2A2F-4A28-8480-C89E21AB8473}"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mj-lt"/>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atin typeface="+mj-lt"/>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mj-lt"/>
              </a:defRPr>
            </a:lvl1pPr>
          </a:lstStyle>
          <a:p>
            <a:pPr>
              <a:defRPr/>
            </a:pPr>
            <a:fld id="{224457E2-F5D4-491E-92B5-8896C5483943}"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mj-lt"/>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atin typeface="+mj-lt"/>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mj-lt"/>
              </a:defRPr>
            </a:lvl1pPr>
          </a:lstStyle>
          <a:p>
            <a:pPr>
              <a:defRPr/>
            </a:pPr>
            <a:fld id="{2CCA0BEC-BB11-4882-B8D6-FDCCFEFF8058}"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mj-lt"/>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atin typeface="+mj-lt"/>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mj-lt"/>
              </a:defRPr>
            </a:lvl1pPr>
          </a:lstStyle>
          <a:p>
            <a:pPr>
              <a:defRPr/>
            </a:pPr>
            <a:fld id="{E015B2D9-1D09-4AD5-8C19-D01607F9B55D}"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20574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20574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E4666A3-DF68-444D-B08D-6D72C828AA45}"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9DB39B02-20E3-440E-8A3A-4F6602B1D2CC}"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0A9801FE-F1F2-46A8-B269-685B2F9DC6F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mj-lt"/>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atin typeface="+mj-lt"/>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mj-lt"/>
              </a:defRPr>
            </a:lvl1pPr>
          </a:lstStyle>
          <a:p>
            <a:pPr>
              <a:defRPr/>
            </a:pPr>
            <a:fld id="{2CCA0BEC-BB11-4882-B8D6-FDCCFEFF8058}"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E25D258-223D-49A8-B310-BBB8020A7561}"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28909A8-60F0-45B4-825E-1636D8340353}"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343C6FD-A24A-4541-B2A7-8C21112F15A1}"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68CC037-8E11-4B61-84F2-1615F32DB693}"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457200"/>
            <a:ext cx="215265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457200"/>
            <a:ext cx="630555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547CC23-B93B-4B0F-91B0-E3C7DBC0DA62}"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2057400"/>
            <a:ext cx="8610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DC6AF9-28FA-475A-A9BC-FD69AE78FDA9}"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762000"/>
            <a:ext cx="8229600" cy="5364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EE84FD0-2A2F-4A28-8480-C89E21AB847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mj-lt"/>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atin typeface="+mj-lt"/>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mj-lt"/>
              </a:defRPr>
            </a:lvl1pPr>
          </a:lstStyle>
          <a:p>
            <a:pPr>
              <a:defRPr/>
            </a:pPr>
            <a:fld id="{E015B2D9-1D09-4AD5-8C19-D01607F9B55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20574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20574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E4666A3-DF68-444D-B08D-6D72C828AA4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9DB39B02-20E3-440E-8A3A-4F6602B1D2C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0A9801FE-F1F2-46A8-B269-685B2F9DC6F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E25D258-223D-49A8-B310-BBB8020A756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28909A8-60F0-45B4-825E-1636D834035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343C6FD-A24A-4541-B2A7-8C21112F15A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mn-cs"/>
              </a:defRPr>
            </a:lvl1pPr>
          </a:lstStyle>
          <a:p>
            <a:pPr>
              <a:defRPr/>
            </a:pPr>
            <a:endParaRPr lang="en-US" dirty="0"/>
          </a:p>
        </p:txBody>
      </p:sp>
      <p:sp>
        <p:nvSpPr>
          <p:cNvPr id="2"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mn-cs"/>
              </a:defRPr>
            </a:lvl1pPr>
          </a:lstStyle>
          <a:p>
            <a:pPr>
              <a:defRPr/>
            </a:pPr>
            <a:fld id="{6C16F05C-8605-4615-8EE3-54F1A6E175E9}" type="slidenum">
              <a:rPr lang="en-US"/>
              <a:pPr>
                <a:defRPr/>
              </a:pPr>
              <a:t>‹#›</a:t>
            </a:fld>
            <a:endParaRPr lang="en-US" dirty="0"/>
          </a:p>
        </p:txBody>
      </p:sp>
      <p:sp>
        <p:nvSpPr>
          <p:cNvPr id="3" name="Line 15"/>
          <p:cNvSpPr>
            <a:spLocks noChangeShapeType="1"/>
          </p:cNvSpPr>
          <p:nvPr/>
        </p:nvSpPr>
        <p:spPr bwMode="auto">
          <a:xfrm>
            <a:off x="0" y="1752600"/>
            <a:ext cx="9144000" cy="0"/>
          </a:xfrm>
          <a:prstGeom prst="line">
            <a:avLst/>
          </a:prstGeom>
          <a:noFill/>
          <a:ln w="50800">
            <a:solidFill>
              <a:schemeClr val="tx1"/>
            </a:solidFill>
            <a:round/>
            <a:headEnd/>
            <a:tailEnd/>
          </a:ln>
        </p:spPr>
        <p:txBody>
          <a:bodyPr/>
          <a:lstStyle/>
          <a:p>
            <a:pPr>
              <a:defRPr/>
            </a:pPr>
            <a:endParaRPr lang="en-US" dirty="0"/>
          </a:p>
        </p:txBody>
      </p:sp>
      <p:sp>
        <p:nvSpPr>
          <p:cNvPr id="1031" name="Text Box 72"/>
          <p:cNvSpPr txBox="1">
            <a:spLocks noChangeArrowheads="1"/>
          </p:cNvSpPr>
          <p:nvPr/>
        </p:nvSpPr>
        <p:spPr bwMode="auto">
          <a:xfrm>
            <a:off x="1219200" y="2743200"/>
            <a:ext cx="6248400" cy="366713"/>
          </a:xfrm>
          <a:prstGeom prst="rect">
            <a:avLst/>
          </a:prstGeom>
          <a:noFill/>
          <a:ln w="9525">
            <a:noFill/>
            <a:miter lim="800000"/>
            <a:headEnd/>
            <a:tailEnd/>
          </a:ln>
        </p:spPr>
        <p:txBody>
          <a:bodyPr>
            <a:spAutoFit/>
          </a:bodyPr>
          <a:lstStyle/>
          <a:p>
            <a:pPr>
              <a:spcBef>
                <a:spcPct val="50000"/>
              </a:spcBef>
              <a:defRPr/>
            </a:pPr>
            <a:endParaRPr lang="en-US" dirty="0"/>
          </a:p>
        </p:txBody>
      </p:sp>
      <p:sp>
        <p:nvSpPr>
          <p:cNvPr id="1032" name="Rectangle 73"/>
          <p:cNvSpPr>
            <a:spLocks noGrp="1" noChangeArrowheads="1"/>
          </p:cNvSpPr>
          <p:nvPr>
            <p:ph type="body" idx="1"/>
          </p:nvPr>
        </p:nvSpPr>
        <p:spPr bwMode="auto">
          <a:xfrm>
            <a:off x="304800" y="2057400"/>
            <a:ext cx="8610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Rectangle 11"/>
          <p:cNvSpPr/>
          <p:nvPr userDrawn="1"/>
        </p:nvSpPr>
        <p:spPr>
          <a:xfrm>
            <a:off x="0" y="0"/>
            <a:ext cx="9144000" cy="1752600"/>
          </a:xfrm>
          <a:prstGeom prst="rect">
            <a:avLst/>
          </a:prstGeom>
          <a:solidFill>
            <a:srgbClr val="D311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034" name="Picture 2"/>
          <p:cNvPicPr>
            <a:picLocks noChangeAspect="1" noChangeArrowheads="1"/>
          </p:cNvPicPr>
          <p:nvPr userDrawn="1"/>
        </p:nvPicPr>
        <p:blipFill>
          <a:blip r:embed="rId15" cstate="print"/>
          <a:srcRect b="2875"/>
          <a:stretch>
            <a:fillRect/>
          </a:stretch>
        </p:blipFill>
        <p:spPr bwMode="auto">
          <a:xfrm>
            <a:off x="7086600" y="0"/>
            <a:ext cx="2057400" cy="1752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Lst>
  <p:hf hdr="0" ftr="0" dt="0"/>
  <p:txStyles>
    <p:titleStyle>
      <a:lvl1pPr algn="l" rtl="0" eaLnBrk="0" fontAlgn="base" hangingPunct="0">
        <a:lnSpc>
          <a:spcPct val="80000"/>
        </a:lnSpc>
        <a:spcBef>
          <a:spcPct val="0"/>
        </a:spcBef>
        <a:spcAft>
          <a:spcPct val="0"/>
        </a:spcAft>
        <a:defRPr sz="4000">
          <a:solidFill>
            <a:schemeClr val="tx2"/>
          </a:solidFill>
          <a:latin typeface="+mj-lt"/>
          <a:ea typeface="+mj-ea"/>
          <a:cs typeface="+mj-cs"/>
        </a:defRPr>
      </a:lvl1pPr>
      <a:lvl2pPr algn="l" rtl="0" eaLnBrk="0" fontAlgn="base" hangingPunct="0">
        <a:lnSpc>
          <a:spcPct val="80000"/>
        </a:lnSpc>
        <a:spcBef>
          <a:spcPct val="0"/>
        </a:spcBef>
        <a:spcAft>
          <a:spcPct val="0"/>
        </a:spcAft>
        <a:defRPr sz="4000">
          <a:solidFill>
            <a:schemeClr val="tx2"/>
          </a:solidFill>
          <a:latin typeface="Tahoma" pitchFamily="34" charset="0"/>
        </a:defRPr>
      </a:lvl2pPr>
      <a:lvl3pPr algn="l" rtl="0" eaLnBrk="0" fontAlgn="base" hangingPunct="0">
        <a:lnSpc>
          <a:spcPct val="80000"/>
        </a:lnSpc>
        <a:spcBef>
          <a:spcPct val="0"/>
        </a:spcBef>
        <a:spcAft>
          <a:spcPct val="0"/>
        </a:spcAft>
        <a:defRPr sz="4000">
          <a:solidFill>
            <a:schemeClr val="tx2"/>
          </a:solidFill>
          <a:latin typeface="Tahoma" pitchFamily="34" charset="0"/>
        </a:defRPr>
      </a:lvl3pPr>
      <a:lvl4pPr algn="l" rtl="0" eaLnBrk="0" fontAlgn="base" hangingPunct="0">
        <a:lnSpc>
          <a:spcPct val="80000"/>
        </a:lnSpc>
        <a:spcBef>
          <a:spcPct val="0"/>
        </a:spcBef>
        <a:spcAft>
          <a:spcPct val="0"/>
        </a:spcAft>
        <a:defRPr sz="4000">
          <a:solidFill>
            <a:schemeClr val="tx2"/>
          </a:solidFill>
          <a:latin typeface="Tahoma" pitchFamily="34" charset="0"/>
        </a:defRPr>
      </a:lvl4pPr>
      <a:lvl5pPr algn="l" rtl="0" eaLnBrk="0" fontAlgn="base" hangingPunct="0">
        <a:lnSpc>
          <a:spcPct val="80000"/>
        </a:lnSpc>
        <a:spcBef>
          <a:spcPct val="0"/>
        </a:spcBef>
        <a:spcAft>
          <a:spcPct val="0"/>
        </a:spcAft>
        <a:defRPr sz="4000">
          <a:solidFill>
            <a:schemeClr val="tx2"/>
          </a:solidFill>
          <a:latin typeface="Tahoma" pitchFamily="34" charset="0"/>
        </a:defRPr>
      </a:lvl5pPr>
      <a:lvl6pPr marL="457200" algn="l" rtl="0" fontAlgn="base">
        <a:lnSpc>
          <a:spcPct val="80000"/>
        </a:lnSpc>
        <a:spcBef>
          <a:spcPct val="0"/>
        </a:spcBef>
        <a:spcAft>
          <a:spcPct val="0"/>
        </a:spcAft>
        <a:defRPr sz="4000">
          <a:solidFill>
            <a:schemeClr val="tx2"/>
          </a:solidFill>
          <a:latin typeface="Tahoma" pitchFamily="34" charset="0"/>
        </a:defRPr>
      </a:lvl6pPr>
      <a:lvl7pPr marL="914400" algn="l" rtl="0" fontAlgn="base">
        <a:lnSpc>
          <a:spcPct val="80000"/>
        </a:lnSpc>
        <a:spcBef>
          <a:spcPct val="0"/>
        </a:spcBef>
        <a:spcAft>
          <a:spcPct val="0"/>
        </a:spcAft>
        <a:defRPr sz="4000">
          <a:solidFill>
            <a:schemeClr val="tx2"/>
          </a:solidFill>
          <a:latin typeface="Tahoma" pitchFamily="34" charset="0"/>
        </a:defRPr>
      </a:lvl7pPr>
      <a:lvl8pPr marL="1371600" algn="l" rtl="0" fontAlgn="base">
        <a:lnSpc>
          <a:spcPct val="80000"/>
        </a:lnSpc>
        <a:spcBef>
          <a:spcPct val="0"/>
        </a:spcBef>
        <a:spcAft>
          <a:spcPct val="0"/>
        </a:spcAft>
        <a:defRPr sz="4000">
          <a:solidFill>
            <a:schemeClr val="tx2"/>
          </a:solidFill>
          <a:latin typeface="Tahoma" pitchFamily="34" charset="0"/>
        </a:defRPr>
      </a:lvl8pPr>
      <a:lvl9pPr marL="1828800" algn="l" rtl="0" fontAlgn="base">
        <a:lnSpc>
          <a:spcPct val="80000"/>
        </a:lnSpc>
        <a:spcBef>
          <a:spcPct val="0"/>
        </a:spcBef>
        <a:spcAft>
          <a:spcPct val="0"/>
        </a:spcAft>
        <a:defRPr sz="4000">
          <a:solidFill>
            <a:schemeClr val="tx2"/>
          </a:solidFill>
          <a:latin typeface="Tahoma" pitchFamily="34" charset="0"/>
        </a:defRPr>
      </a:lvl9pPr>
    </p:titleStyle>
    <p:bodyStyle>
      <a:lvl1pPr marL="342900" indent="-342900" algn="l" rtl="0" eaLnBrk="0" fontAlgn="base" hangingPunct="0">
        <a:lnSpc>
          <a:spcPct val="80000"/>
        </a:lnSpc>
        <a:spcBef>
          <a:spcPct val="20000"/>
        </a:spcBef>
        <a:spcAft>
          <a:spcPct val="0"/>
        </a:spcAft>
        <a:buChar char="•"/>
        <a:defRPr sz="3200">
          <a:solidFill>
            <a:schemeClr val="tx1"/>
          </a:solidFill>
          <a:latin typeface="+mj-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defRPr>
      </a:lvl2pPr>
      <a:lvl3pPr marL="1143000" indent="-228600" algn="l" rtl="0" eaLnBrk="0" fontAlgn="base" hangingPunct="0">
        <a:spcBef>
          <a:spcPct val="20000"/>
        </a:spcBef>
        <a:spcAft>
          <a:spcPct val="0"/>
        </a:spcAft>
        <a:buChar char="•"/>
        <a:defRPr sz="24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mn-cs"/>
              </a:defRPr>
            </a:lvl1pPr>
          </a:lstStyle>
          <a:p>
            <a:pPr>
              <a:defRPr/>
            </a:pPr>
            <a:endParaRPr lang="en-US" dirty="0"/>
          </a:p>
        </p:txBody>
      </p:sp>
      <p:sp>
        <p:nvSpPr>
          <p:cNvPr id="2"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mn-cs"/>
              </a:defRPr>
            </a:lvl1pPr>
          </a:lstStyle>
          <a:p>
            <a:pPr>
              <a:defRPr/>
            </a:pPr>
            <a:fld id="{6C16F05C-8605-4615-8EE3-54F1A6E175E9}" type="slidenum">
              <a:rPr lang="en-US"/>
              <a:pPr>
                <a:defRPr/>
              </a:pPr>
              <a:t>‹#›</a:t>
            </a:fld>
            <a:endParaRPr lang="en-US" dirty="0"/>
          </a:p>
        </p:txBody>
      </p:sp>
      <p:sp>
        <p:nvSpPr>
          <p:cNvPr id="3" name="Line 15"/>
          <p:cNvSpPr>
            <a:spLocks noChangeShapeType="1"/>
          </p:cNvSpPr>
          <p:nvPr/>
        </p:nvSpPr>
        <p:spPr bwMode="auto">
          <a:xfrm>
            <a:off x="0" y="1752600"/>
            <a:ext cx="9144000" cy="0"/>
          </a:xfrm>
          <a:prstGeom prst="line">
            <a:avLst/>
          </a:prstGeom>
          <a:noFill/>
          <a:ln w="50800">
            <a:solidFill>
              <a:schemeClr val="tx1"/>
            </a:solidFill>
            <a:round/>
            <a:headEnd/>
            <a:tailEnd/>
          </a:ln>
        </p:spPr>
        <p:txBody>
          <a:bodyPr/>
          <a:lstStyle/>
          <a:p>
            <a:pPr>
              <a:defRPr/>
            </a:pPr>
            <a:endParaRPr lang="en-US" dirty="0"/>
          </a:p>
        </p:txBody>
      </p:sp>
      <p:sp>
        <p:nvSpPr>
          <p:cNvPr id="1031" name="Text Box 72"/>
          <p:cNvSpPr txBox="1">
            <a:spLocks noChangeArrowheads="1"/>
          </p:cNvSpPr>
          <p:nvPr/>
        </p:nvSpPr>
        <p:spPr bwMode="auto">
          <a:xfrm>
            <a:off x="1219200" y="2743200"/>
            <a:ext cx="6248400" cy="366713"/>
          </a:xfrm>
          <a:prstGeom prst="rect">
            <a:avLst/>
          </a:prstGeom>
          <a:noFill/>
          <a:ln w="9525">
            <a:noFill/>
            <a:miter lim="800000"/>
            <a:headEnd/>
            <a:tailEnd/>
          </a:ln>
        </p:spPr>
        <p:txBody>
          <a:bodyPr>
            <a:spAutoFit/>
          </a:bodyPr>
          <a:lstStyle/>
          <a:p>
            <a:pPr>
              <a:spcBef>
                <a:spcPct val="50000"/>
              </a:spcBef>
              <a:defRPr/>
            </a:pPr>
            <a:endParaRPr lang="en-US" dirty="0"/>
          </a:p>
        </p:txBody>
      </p:sp>
      <p:sp>
        <p:nvSpPr>
          <p:cNvPr id="1032" name="Rectangle 73"/>
          <p:cNvSpPr>
            <a:spLocks noGrp="1" noChangeArrowheads="1"/>
          </p:cNvSpPr>
          <p:nvPr>
            <p:ph type="body" idx="1"/>
          </p:nvPr>
        </p:nvSpPr>
        <p:spPr bwMode="auto">
          <a:xfrm>
            <a:off x="304800" y="2057400"/>
            <a:ext cx="8610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Rectangle 11"/>
          <p:cNvSpPr/>
          <p:nvPr userDrawn="1"/>
        </p:nvSpPr>
        <p:spPr>
          <a:xfrm>
            <a:off x="0" y="0"/>
            <a:ext cx="9144000" cy="1752600"/>
          </a:xfrm>
          <a:prstGeom prst="rect">
            <a:avLst/>
          </a:prstGeom>
          <a:solidFill>
            <a:srgbClr val="D311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1" name="Picture 12" descr="C:\Documents and Settings\tara.gardner\Local Settings\Temporary Internet Files\Content.IE5\KM3V6MXS\MP900439390[1].jpg"/>
          <p:cNvPicPr>
            <a:picLocks noChangeAspect="1" noChangeArrowheads="1"/>
          </p:cNvPicPr>
          <p:nvPr userDrawn="1"/>
        </p:nvPicPr>
        <p:blipFill>
          <a:blip r:embed="rId15" cstate="print"/>
          <a:srcRect l="30409"/>
          <a:stretch>
            <a:fillRect/>
          </a:stretch>
        </p:blipFill>
        <p:spPr bwMode="auto">
          <a:xfrm>
            <a:off x="0" y="-1"/>
            <a:ext cx="1828800" cy="1754791"/>
          </a:xfrm>
          <a:prstGeom prst="rect">
            <a:avLst/>
          </a:prstGeom>
          <a:noFill/>
          <a:ln w="9525">
            <a:solidFill>
              <a:schemeClr val="tx1"/>
            </a:solidFill>
            <a:miter lim="800000"/>
            <a:headEnd/>
            <a:tailEnd/>
          </a:ln>
        </p:spPr>
      </p:pic>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Lst>
  <p:hf hdr="0" ftr="0" dt="0"/>
  <p:txStyles>
    <p:titleStyle>
      <a:lvl1pPr algn="l" rtl="0" eaLnBrk="0" fontAlgn="base" hangingPunct="0">
        <a:lnSpc>
          <a:spcPct val="80000"/>
        </a:lnSpc>
        <a:spcBef>
          <a:spcPct val="0"/>
        </a:spcBef>
        <a:spcAft>
          <a:spcPct val="0"/>
        </a:spcAft>
        <a:defRPr sz="4000">
          <a:solidFill>
            <a:schemeClr val="tx2"/>
          </a:solidFill>
          <a:latin typeface="+mj-lt"/>
          <a:ea typeface="+mj-ea"/>
          <a:cs typeface="+mj-cs"/>
        </a:defRPr>
      </a:lvl1pPr>
      <a:lvl2pPr algn="l" rtl="0" eaLnBrk="0" fontAlgn="base" hangingPunct="0">
        <a:lnSpc>
          <a:spcPct val="80000"/>
        </a:lnSpc>
        <a:spcBef>
          <a:spcPct val="0"/>
        </a:spcBef>
        <a:spcAft>
          <a:spcPct val="0"/>
        </a:spcAft>
        <a:defRPr sz="4000">
          <a:solidFill>
            <a:schemeClr val="tx2"/>
          </a:solidFill>
          <a:latin typeface="Tahoma" pitchFamily="34" charset="0"/>
        </a:defRPr>
      </a:lvl2pPr>
      <a:lvl3pPr algn="l" rtl="0" eaLnBrk="0" fontAlgn="base" hangingPunct="0">
        <a:lnSpc>
          <a:spcPct val="80000"/>
        </a:lnSpc>
        <a:spcBef>
          <a:spcPct val="0"/>
        </a:spcBef>
        <a:spcAft>
          <a:spcPct val="0"/>
        </a:spcAft>
        <a:defRPr sz="4000">
          <a:solidFill>
            <a:schemeClr val="tx2"/>
          </a:solidFill>
          <a:latin typeface="Tahoma" pitchFamily="34" charset="0"/>
        </a:defRPr>
      </a:lvl3pPr>
      <a:lvl4pPr algn="l" rtl="0" eaLnBrk="0" fontAlgn="base" hangingPunct="0">
        <a:lnSpc>
          <a:spcPct val="80000"/>
        </a:lnSpc>
        <a:spcBef>
          <a:spcPct val="0"/>
        </a:spcBef>
        <a:spcAft>
          <a:spcPct val="0"/>
        </a:spcAft>
        <a:defRPr sz="4000">
          <a:solidFill>
            <a:schemeClr val="tx2"/>
          </a:solidFill>
          <a:latin typeface="Tahoma" pitchFamily="34" charset="0"/>
        </a:defRPr>
      </a:lvl4pPr>
      <a:lvl5pPr algn="l" rtl="0" eaLnBrk="0" fontAlgn="base" hangingPunct="0">
        <a:lnSpc>
          <a:spcPct val="80000"/>
        </a:lnSpc>
        <a:spcBef>
          <a:spcPct val="0"/>
        </a:spcBef>
        <a:spcAft>
          <a:spcPct val="0"/>
        </a:spcAft>
        <a:defRPr sz="4000">
          <a:solidFill>
            <a:schemeClr val="tx2"/>
          </a:solidFill>
          <a:latin typeface="Tahoma" pitchFamily="34" charset="0"/>
        </a:defRPr>
      </a:lvl5pPr>
      <a:lvl6pPr marL="457200" algn="l" rtl="0" fontAlgn="base">
        <a:lnSpc>
          <a:spcPct val="80000"/>
        </a:lnSpc>
        <a:spcBef>
          <a:spcPct val="0"/>
        </a:spcBef>
        <a:spcAft>
          <a:spcPct val="0"/>
        </a:spcAft>
        <a:defRPr sz="4000">
          <a:solidFill>
            <a:schemeClr val="tx2"/>
          </a:solidFill>
          <a:latin typeface="Tahoma" pitchFamily="34" charset="0"/>
        </a:defRPr>
      </a:lvl6pPr>
      <a:lvl7pPr marL="914400" algn="l" rtl="0" fontAlgn="base">
        <a:lnSpc>
          <a:spcPct val="80000"/>
        </a:lnSpc>
        <a:spcBef>
          <a:spcPct val="0"/>
        </a:spcBef>
        <a:spcAft>
          <a:spcPct val="0"/>
        </a:spcAft>
        <a:defRPr sz="4000">
          <a:solidFill>
            <a:schemeClr val="tx2"/>
          </a:solidFill>
          <a:latin typeface="Tahoma" pitchFamily="34" charset="0"/>
        </a:defRPr>
      </a:lvl7pPr>
      <a:lvl8pPr marL="1371600" algn="l" rtl="0" fontAlgn="base">
        <a:lnSpc>
          <a:spcPct val="80000"/>
        </a:lnSpc>
        <a:spcBef>
          <a:spcPct val="0"/>
        </a:spcBef>
        <a:spcAft>
          <a:spcPct val="0"/>
        </a:spcAft>
        <a:defRPr sz="4000">
          <a:solidFill>
            <a:schemeClr val="tx2"/>
          </a:solidFill>
          <a:latin typeface="Tahoma" pitchFamily="34" charset="0"/>
        </a:defRPr>
      </a:lvl8pPr>
      <a:lvl9pPr marL="1828800" algn="l" rtl="0" fontAlgn="base">
        <a:lnSpc>
          <a:spcPct val="80000"/>
        </a:lnSpc>
        <a:spcBef>
          <a:spcPct val="0"/>
        </a:spcBef>
        <a:spcAft>
          <a:spcPct val="0"/>
        </a:spcAft>
        <a:defRPr sz="4000">
          <a:solidFill>
            <a:schemeClr val="tx2"/>
          </a:solidFill>
          <a:latin typeface="Tahoma" pitchFamily="34" charset="0"/>
        </a:defRPr>
      </a:lvl9pPr>
    </p:titleStyle>
    <p:bodyStyle>
      <a:lvl1pPr marL="342900" indent="-342900" algn="l" rtl="0" eaLnBrk="0" fontAlgn="base" hangingPunct="0">
        <a:lnSpc>
          <a:spcPct val="80000"/>
        </a:lnSpc>
        <a:spcBef>
          <a:spcPct val="20000"/>
        </a:spcBef>
        <a:spcAft>
          <a:spcPct val="0"/>
        </a:spcAft>
        <a:buChar char="•"/>
        <a:defRPr sz="3200">
          <a:solidFill>
            <a:schemeClr val="tx1"/>
          </a:solidFill>
          <a:latin typeface="+mj-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defRPr>
      </a:lvl2pPr>
      <a:lvl3pPr marL="1143000" indent="-228600" algn="l" rtl="0" eaLnBrk="0" fontAlgn="base" hangingPunct="0">
        <a:spcBef>
          <a:spcPct val="20000"/>
        </a:spcBef>
        <a:spcAft>
          <a:spcPct val="0"/>
        </a:spcAft>
        <a:buChar char="•"/>
        <a:defRPr sz="24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flassessments.com/EOC"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oada.dadeschools.net/TestChairInfo/InfoForTestChair.asp"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flassessments.com/TestNav8"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flassessments.com/ePATs"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flassessments.com/AdditionalResourc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www.flassessments.com/TestNav8"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flassessments.com/EOC"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flassessments.com/EOC"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flassessments.com/EOCStudentCommentForm"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hyperlink" Target="http://www.flassessments.com/AdditionalResources"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flassessments.com/EOC"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6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3.xml"/><Relationship Id="rId1" Type="http://schemas.openxmlformats.org/officeDocument/2006/relationships/slideLayout" Target="../slideLayouts/slideLayout15.xml"/><Relationship Id="rId4" Type="http://schemas.openxmlformats.org/officeDocument/2006/relationships/image" Target="../media/image30.jpe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3" Type="http://schemas.openxmlformats.org/officeDocument/2006/relationships/hyperlink" Target="http://www.flassessments.com/EOC" TargetMode="External"/><Relationship Id="rId2" Type="http://schemas.openxmlformats.org/officeDocument/2006/relationships/notesSlide" Target="../notesSlides/notesSlide75.xml"/><Relationship Id="rId1" Type="http://schemas.openxmlformats.org/officeDocument/2006/relationships/slideLayout" Target="../slideLayouts/slideLayout15.xml"/><Relationship Id="rId4" Type="http://schemas.openxmlformats.org/officeDocument/2006/relationships/image" Target="../media/image31.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7.xml"/><Relationship Id="rId1" Type="http://schemas.openxmlformats.org/officeDocument/2006/relationships/slideLayout" Target="../slideLayouts/slideLayout15.xml"/><Relationship Id="rId5" Type="http://schemas.openxmlformats.org/officeDocument/2006/relationships/image" Target="../media/image34.png"/><Relationship Id="rId4" Type="http://schemas.openxmlformats.org/officeDocument/2006/relationships/image" Target="../media/image33.png"/></Relationships>
</file>

<file path=ppt/slides/_rels/slide7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8.xml"/><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0.xml"/><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1.xml"/><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3.xml"/><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4.xml"/><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www.pearsonaccess.com/SpringEOC" TargetMode="External"/><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mailto:Florida@support.pearson.com" TargetMode="External"/><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mailto:mbruguera@dadeschools.net" TargetMode="External"/><Relationship Id="rId2" Type="http://schemas.openxmlformats.org/officeDocument/2006/relationships/notesSlide" Target="../notesSlides/notesSlide92.xml"/><Relationship Id="rId1" Type="http://schemas.openxmlformats.org/officeDocument/2006/relationships/slideLayout" Target="../slideLayouts/slideLayout2.xml"/><Relationship Id="rId6" Type="http://schemas.openxmlformats.org/officeDocument/2006/relationships/hyperlink" Target="mailto:RAvila@dadeschools.net" TargetMode="External"/><Relationship Id="rId5" Type="http://schemas.openxmlformats.org/officeDocument/2006/relationships/hyperlink" Target="mailto:JPerez@dadeschools.net" TargetMode="External"/><Relationship Id="rId4" Type="http://schemas.openxmlformats.org/officeDocument/2006/relationships/hyperlink" Target="mailto:mugando@dadeschools.net" TargetMode="External"/></Relationships>
</file>

<file path=ppt/slides/_rels/slide9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52400" y="2895600"/>
            <a:ext cx="8839200" cy="2590800"/>
          </a:xfrm>
        </p:spPr>
        <p:txBody>
          <a:bodyPr/>
          <a:lstStyle/>
          <a:p>
            <a:pPr algn="ctr" eaLnBrk="1" hangingPunct="1">
              <a:lnSpc>
                <a:spcPct val="115000"/>
              </a:lnSpc>
            </a:pPr>
            <a:r>
              <a:rPr lang="en-US" sz="3600" b="1" dirty="0" smtClean="0"/>
              <a:t>Winter 2014 Florida Next Generation Sunshine State Standards (NGSSS)</a:t>
            </a:r>
            <a:br>
              <a:rPr lang="en-US" sz="3600" b="1" dirty="0" smtClean="0"/>
            </a:br>
            <a:r>
              <a:rPr lang="en-US" sz="3600" b="1" dirty="0" smtClean="0"/>
              <a:t>End-of-Course (EOC) Assessments</a:t>
            </a:r>
            <a:br>
              <a:rPr lang="en-US" sz="3600" b="1" dirty="0" smtClean="0"/>
            </a:br>
            <a:r>
              <a:rPr lang="en-US" sz="3600" b="1" dirty="0" smtClean="0"/>
              <a:t>Training </a:t>
            </a:r>
            <a:r>
              <a:rPr lang="en-US" sz="3600" b="1" dirty="0"/>
              <a:t>Materials</a:t>
            </a:r>
            <a:br>
              <a:rPr lang="en-US" sz="3600" b="1" dirty="0"/>
            </a:br>
            <a:r>
              <a:rPr lang="en-US" sz="3600" b="1" dirty="0"/>
              <a:t>for </a:t>
            </a:r>
            <a:r>
              <a:rPr lang="en-US" sz="3600" b="1" dirty="0">
                <a:solidFill>
                  <a:srgbClr val="C00000"/>
                </a:solidFill>
              </a:rPr>
              <a:t>School </a:t>
            </a:r>
            <a:r>
              <a:rPr lang="en-US" sz="3600" b="1" dirty="0" smtClean="0">
                <a:solidFill>
                  <a:srgbClr val="C00000"/>
                </a:solidFill>
              </a:rPr>
              <a:t>Assessment </a:t>
            </a:r>
            <a:r>
              <a:rPr lang="en-US" sz="3600" b="1" dirty="0">
                <a:solidFill>
                  <a:srgbClr val="C00000"/>
                </a:solidFill>
              </a:rPr>
              <a:t>Coordinators</a:t>
            </a:r>
            <a:r>
              <a:rPr lang="en-US" sz="3600" dirty="0"/>
              <a:t/>
            </a:r>
            <a:br>
              <a:rPr lang="en-US" sz="3600" dirty="0"/>
            </a:br>
            <a:r>
              <a:rPr lang="en-US" sz="3600" dirty="0" smtClean="0"/>
              <a:t/>
            </a:r>
            <a:br>
              <a:rPr lang="en-US" sz="3600" dirty="0" smtClean="0"/>
            </a:br>
            <a:endParaRPr lang="en-US" sz="3200" dirty="0" smtClean="0"/>
          </a:p>
        </p:txBody>
      </p:sp>
      <p:sp>
        <p:nvSpPr>
          <p:cNvPr id="5123" name="Rectangle 3"/>
          <p:cNvSpPr>
            <a:spLocks noGrp="1" noChangeArrowheads="1"/>
          </p:cNvSpPr>
          <p:nvPr>
            <p:ph type="subTitle" idx="1"/>
          </p:nvPr>
        </p:nvSpPr>
        <p:spPr>
          <a:xfrm>
            <a:off x="609600" y="5486400"/>
            <a:ext cx="8001000" cy="1295400"/>
          </a:xfrm>
        </p:spPr>
        <p:txBody>
          <a:bodyPr/>
          <a:lstStyle/>
          <a:p>
            <a:r>
              <a:rPr lang="en-US" dirty="0" smtClean="0"/>
              <a:t>Algebra 1, Biology 1, Civics, </a:t>
            </a:r>
          </a:p>
          <a:p>
            <a:r>
              <a:rPr lang="en-US" dirty="0" smtClean="0"/>
              <a:t>Geometry, and U.S. History</a:t>
            </a:r>
          </a:p>
        </p:txBody>
      </p:sp>
      <p:sp>
        <p:nvSpPr>
          <p:cNvPr id="5124" name="Slide Number Placeholder 5"/>
          <p:cNvSpPr>
            <a:spLocks noGrp="1"/>
          </p:cNvSpPr>
          <p:nvPr>
            <p:ph type="sldNum" sz="quarter" idx="12"/>
          </p:nvPr>
        </p:nvSpPr>
        <p:spPr/>
        <p:txBody>
          <a:bodyPr/>
          <a:lstStyle/>
          <a:p>
            <a:pPr>
              <a:defRPr/>
            </a:pPr>
            <a:fld id="{7ADDFB9B-30DC-4F6A-A02E-9908EC7DB745}" type="slidenum">
              <a:rPr lang="en-US" smtClean="0">
                <a:latin typeface="Arial" pitchFamily="34" charset="0"/>
              </a:rPr>
              <a:pPr>
                <a:defRPr/>
              </a:pPr>
              <a:t>1</a:t>
            </a:fld>
            <a:endParaRPr lang="en-US" dirty="0" smtClean="0">
              <a:latin typeface="Arial" pitchFamily="34" charset="0"/>
            </a:endParaRPr>
          </a:p>
        </p:txBody>
      </p:sp>
      <p:pic>
        <p:nvPicPr>
          <p:cNvPr id="5125" name="Picture 4"/>
          <p:cNvPicPr>
            <a:picLocks noChangeAspect="1" noChangeArrowheads="1"/>
          </p:cNvPicPr>
          <p:nvPr/>
        </p:nvPicPr>
        <p:blipFill>
          <a:blip r:embed="rId3" cstate="print"/>
          <a:srcRect/>
          <a:stretch>
            <a:fillRect/>
          </a:stretch>
        </p:blipFill>
        <p:spPr bwMode="auto">
          <a:xfrm>
            <a:off x="1905000" y="92075"/>
            <a:ext cx="3352800" cy="158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dirty="0" smtClean="0"/>
              <a:t>Students to be Tested</a:t>
            </a:r>
          </a:p>
        </p:txBody>
      </p:sp>
      <p:sp>
        <p:nvSpPr>
          <p:cNvPr id="40963" name="Rectangle 3"/>
          <p:cNvSpPr>
            <a:spLocks noGrp="1" noChangeArrowheads="1"/>
          </p:cNvSpPr>
          <p:nvPr>
            <p:ph idx="1"/>
          </p:nvPr>
        </p:nvSpPr>
        <p:spPr>
          <a:xfrm>
            <a:off x="228600" y="1752600"/>
            <a:ext cx="8691664" cy="4905072"/>
          </a:xfrm>
        </p:spPr>
        <p:txBody>
          <a:bodyPr/>
          <a:lstStyle/>
          <a:p>
            <a:pPr eaLnBrk="1" hangingPunct="1">
              <a:lnSpc>
                <a:spcPct val="100000"/>
              </a:lnSpc>
              <a:spcAft>
                <a:spcPts val="600"/>
              </a:spcAft>
              <a:buFontTx/>
              <a:buNone/>
              <a:defRPr/>
            </a:pPr>
            <a:r>
              <a:rPr lang="en-US" sz="2800" b="1" dirty="0" smtClean="0"/>
              <a:t>Biology 1</a:t>
            </a:r>
          </a:p>
          <a:p>
            <a:pPr marL="0" indent="0">
              <a:spcBef>
                <a:spcPts val="600"/>
              </a:spcBef>
              <a:spcAft>
                <a:spcPts val="600"/>
              </a:spcAft>
              <a:buFontTx/>
              <a:buNone/>
              <a:defRPr/>
            </a:pPr>
            <a:r>
              <a:rPr lang="en-US" sz="2400" dirty="0" smtClean="0"/>
              <a:t>The following students </a:t>
            </a:r>
            <a:r>
              <a:rPr lang="en-US" sz="2400" u="sng" dirty="0" smtClean="0"/>
              <a:t>will take</a:t>
            </a:r>
            <a:r>
              <a:rPr lang="en-US" sz="2400" dirty="0" smtClean="0"/>
              <a:t> the Biology 1 EOC Assessment:</a:t>
            </a:r>
          </a:p>
          <a:p>
            <a:pPr marL="347663" indent="-347663">
              <a:spcBef>
                <a:spcPts val="600"/>
              </a:spcBef>
              <a:spcAft>
                <a:spcPts val="600"/>
              </a:spcAft>
              <a:buFont typeface="Tahoma" pitchFamily="34" charset="0"/>
              <a:buChar char="•"/>
              <a:defRPr/>
            </a:pPr>
            <a:r>
              <a:rPr lang="en-US" sz="2400" dirty="0" smtClean="0"/>
              <a:t>All students enrolled in and completing one of the following courses:</a:t>
            </a:r>
          </a:p>
          <a:p>
            <a:pPr eaLnBrk="1" hangingPunct="1">
              <a:lnSpc>
                <a:spcPct val="100000"/>
              </a:lnSpc>
              <a:buFontTx/>
              <a:buNone/>
              <a:defRPr/>
            </a:pPr>
            <a:endParaRPr lang="en-US" sz="2800" dirty="0" smtClean="0"/>
          </a:p>
          <a:p>
            <a:pPr eaLnBrk="1" hangingPunct="1">
              <a:lnSpc>
                <a:spcPct val="100000"/>
              </a:lnSpc>
              <a:buFontTx/>
              <a:buNone/>
              <a:defRPr/>
            </a:pPr>
            <a:endParaRPr lang="en-US" sz="2800" dirty="0" smtClean="0"/>
          </a:p>
        </p:txBody>
      </p:sp>
      <p:sp>
        <p:nvSpPr>
          <p:cNvPr id="46084" name="Slide Number Placeholder 5"/>
          <p:cNvSpPr>
            <a:spLocks noGrp="1"/>
          </p:cNvSpPr>
          <p:nvPr>
            <p:ph type="sldNum" sz="quarter" idx="12"/>
          </p:nvPr>
        </p:nvSpPr>
        <p:spPr/>
        <p:txBody>
          <a:bodyPr/>
          <a:lstStyle/>
          <a:p>
            <a:pPr>
              <a:defRPr/>
            </a:pPr>
            <a:fld id="{3841AEFD-75D8-46EB-85AF-D72B66C59B1F}" type="slidenum">
              <a:rPr lang="en-US" smtClean="0">
                <a:latin typeface="Arial" pitchFamily="34" charset="0"/>
              </a:rPr>
              <a:pPr>
                <a:defRPr/>
              </a:pPr>
              <a:t>10</a:t>
            </a:fld>
            <a:endParaRPr lang="en-US" dirty="0" smtClean="0">
              <a:latin typeface="Arial" pitchFamily="34" charset="0"/>
            </a:endParaRPr>
          </a:p>
        </p:txBody>
      </p:sp>
      <p:sp>
        <p:nvSpPr>
          <p:cNvPr id="5" name="Rectangle 3"/>
          <p:cNvSpPr txBox="1">
            <a:spLocks noChangeArrowheads="1"/>
          </p:cNvSpPr>
          <p:nvPr/>
        </p:nvSpPr>
        <p:spPr>
          <a:xfrm>
            <a:off x="270753" y="3698637"/>
            <a:ext cx="4114800" cy="2667000"/>
          </a:xfrm>
          <a:prstGeom prst="rect">
            <a:avLst/>
          </a:prstGeom>
        </p:spPr>
        <p:txBody>
          <a:bodyPr>
            <a:normAutofit/>
          </a:bodyPr>
          <a:lstStyle/>
          <a:p>
            <a:pPr marL="347663" lvl="1" indent="-228600" eaLnBrk="0" hangingPunct="0">
              <a:spcBef>
                <a:spcPts val="0"/>
              </a:spcBef>
              <a:spcAft>
                <a:spcPts val="0"/>
              </a:spcAft>
              <a:buFont typeface="Tahoma" pitchFamily="34" charset="0"/>
              <a:buChar char="–"/>
              <a:defRPr/>
            </a:pPr>
            <a:r>
              <a:rPr lang="en-US" sz="1900" b="1" kern="0" dirty="0">
                <a:solidFill>
                  <a:srgbClr val="C00000"/>
                </a:solidFill>
                <a:latin typeface="+mj-lt"/>
                <a:cs typeface="+mn-cs"/>
              </a:rPr>
              <a:t>Biology 1 – 2000310</a:t>
            </a:r>
          </a:p>
          <a:p>
            <a:pPr marL="347663" lvl="1" indent="-228600" eaLnBrk="0" hangingPunct="0">
              <a:spcBef>
                <a:spcPts val="0"/>
              </a:spcBef>
              <a:spcAft>
                <a:spcPts val="0"/>
              </a:spcAft>
              <a:buFont typeface="Tahoma" pitchFamily="34" charset="0"/>
              <a:buChar char="–"/>
              <a:defRPr/>
            </a:pPr>
            <a:r>
              <a:rPr lang="en-US" sz="1900" b="1" kern="0" dirty="0">
                <a:solidFill>
                  <a:srgbClr val="C00000"/>
                </a:solidFill>
                <a:latin typeface="+mj-lt"/>
                <a:cs typeface="+mn-cs"/>
              </a:rPr>
              <a:t>Biology 1 Honors – 2000320</a:t>
            </a:r>
          </a:p>
          <a:p>
            <a:pPr marL="347663" lvl="1" indent="-228600" eaLnBrk="0" hangingPunct="0">
              <a:spcBef>
                <a:spcPts val="0"/>
              </a:spcBef>
              <a:spcAft>
                <a:spcPts val="0"/>
              </a:spcAft>
              <a:buFont typeface="Tahoma" pitchFamily="34" charset="0"/>
              <a:buChar char="–"/>
              <a:defRPr/>
            </a:pPr>
            <a:r>
              <a:rPr lang="en-US" sz="1900" b="1" kern="0" dirty="0">
                <a:solidFill>
                  <a:srgbClr val="C00000"/>
                </a:solidFill>
                <a:latin typeface="+mj-lt"/>
                <a:cs typeface="+mn-cs"/>
              </a:rPr>
              <a:t>Pre-AICE Biology </a:t>
            </a:r>
            <a:r>
              <a:rPr lang="en-US" sz="1900" b="1" kern="0" dirty="0" smtClean="0">
                <a:solidFill>
                  <a:srgbClr val="C00000"/>
                </a:solidFill>
                <a:latin typeface="+mj-lt"/>
                <a:cs typeface="+mn-cs"/>
              </a:rPr>
              <a:t>IGCSE Level – </a:t>
            </a:r>
            <a:r>
              <a:rPr lang="en-US" sz="1900" b="1" kern="0" dirty="0">
                <a:solidFill>
                  <a:srgbClr val="C00000"/>
                </a:solidFill>
                <a:latin typeface="+mj-lt"/>
                <a:cs typeface="+mn-cs"/>
              </a:rPr>
              <a:t>2000322</a:t>
            </a:r>
          </a:p>
          <a:p>
            <a:pPr marL="347663" lvl="1" indent="-228600" eaLnBrk="0" hangingPunct="0">
              <a:spcBef>
                <a:spcPts val="0"/>
              </a:spcBef>
              <a:spcAft>
                <a:spcPts val="0"/>
              </a:spcAft>
              <a:buFont typeface="Tahoma" pitchFamily="34" charset="0"/>
              <a:buChar char="–"/>
              <a:defRPr/>
            </a:pPr>
            <a:r>
              <a:rPr lang="en-US" sz="1900" b="1" kern="0" dirty="0">
                <a:solidFill>
                  <a:srgbClr val="C00000"/>
                </a:solidFill>
                <a:latin typeface="+mj-lt"/>
                <a:cs typeface="+mn-cs"/>
              </a:rPr>
              <a:t>Biology Technology – 2000430</a:t>
            </a:r>
          </a:p>
          <a:p>
            <a:pPr marL="347663" lvl="1" indent="-228600" eaLnBrk="0" hangingPunct="0">
              <a:spcBef>
                <a:spcPts val="0"/>
              </a:spcBef>
              <a:spcAft>
                <a:spcPts val="0"/>
              </a:spcAft>
              <a:buFont typeface="Tahoma" pitchFamily="34" charset="0"/>
              <a:buChar char="–"/>
              <a:defRPr/>
            </a:pPr>
            <a:r>
              <a:rPr lang="en-US" sz="1900" b="1" kern="0" dirty="0" smtClean="0">
                <a:solidFill>
                  <a:srgbClr val="C00000"/>
                </a:solidFill>
                <a:latin typeface="+mj-lt"/>
                <a:cs typeface="+mn-cs"/>
              </a:rPr>
              <a:t>Florida’s Pre-IB Biology 1– 2000800</a:t>
            </a:r>
          </a:p>
        </p:txBody>
      </p:sp>
      <p:sp>
        <p:nvSpPr>
          <p:cNvPr id="6" name="Content Placeholder 6"/>
          <p:cNvSpPr txBox="1">
            <a:spLocks/>
          </p:cNvSpPr>
          <p:nvPr/>
        </p:nvSpPr>
        <p:spPr>
          <a:xfrm>
            <a:off x="4385553" y="3741362"/>
            <a:ext cx="4572000" cy="2667000"/>
          </a:xfrm>
          <a:prstGeom prst="rect">
            <a:avLst/>
          </a:prstGeom>
        </p:spPr>
        <p:txBody>
          <a:bodyPr/>
          <a:lstStyle/>
          <a:p>
            <a:pPr marL="347663" lvl="1" indent="-228600" eaLnBrk="0" hangingPunct="0">
              <a:spcBef>
                <a:spcPts val="0"/>
              </a:spcBef>
              <a:spcAft>
                <a:spcPts val="0"/>
              </a:spcAft>
              <a:buFont typeface="Tahoma" pitchFamily="34" charset="0"/>
              <a:buChar char="–"/>
              <a:defRPr/>
            </a:pPr>
            <a:r>
              <a:rPr lang="en-US" sz="1900" b="1" kern="0" dirty="0">
                <a:solidFill>
                  <a:srgbClr val="C00000"/>
                </a:solidFill>
                <a:latin typeface="+mj-lt"/>
              </a:rPr>
              <a:t>IB Biology 1 - 2000805</a:t>
            </a:r>
          </a:p>
          <a:p>
            <a:pPr marL="347663" lvl="1" indent="-228600" eaLnBrk="0" hangingPunct="0">
              <a:spcBef>
                <a:spcPts val="0"/>
              </a:spcBef>
              <a:spcAft>
                <a:spcPts val="0"/>
              </a:spcAft>
              <a:buFont typeface="Tahoma" pitchFamily="34" charset="0"/>
              <a:buChar char="–"/>
              <a:defRPr/>
            </a:pPr>
            <a:r>
              <a:rPr lang="en-US" sz="1900" b="1" kern="0" dirty="0" smtClean="0">
                <a:solidFill>
                  <a:srgbClr val="C00000"/>
                </a:solidFill>
                <a:latin typeface="+mj-lt"/>
              </a:rPr>
              <a:t>IB </a:t>
            </a:r>
            <a:r>
              <a:rPr lang="en-US" sz="1900" b="1" kern="0" dirty="0">
                <a:solidFill>
                  <a:srgbClr val="C00000"/>
                </a:solidFill>
                <a:latin typeface="+mj-lt"/>
              </a:rPr>
              <a:t>Middle Years Program Biology – 2000850</a:t>
            </a:r>
          </a:p>
          <a:p>
            <a:pPr marL="347663" lvl="1" indent="-228600" eaLnBrk="0" hangingPunct="0">
              <a:spcBef>
                <a:spcPts val="0"/>
              </a:spcBef>
              <a:spcAft>
                <a:spcPts val="0"/>
              </a:spcAft>
              <a:buFont typeface="Tahoma" pitchFamily="34" charset="0"/>
              <a:buChar char="–"/>
              <a:defRPr/>
            </a:pPr>
            <a:r>
              <a:rPr lang="en-US" sz="1900" b="1" kern="0" dirty="0" smtClean="0">
                <a:solidFill>
                  <a:srgbClr val="C00000"/>
                </a:solidFill>
                <a:latin typeface="+mj-lt"/>
                <a:cs typeface="+mn-cs"/>
              </a:rPr>
              <a:t>Integrated </a:t>
            </a:r>
            <a:r>
              <a:rPr lang="en-US" sz="1900" b="1" kern="0" dirty="0">
                <a:solidFill>
                  <a:srgbClr val="C00000"/>
                </a:solidFill>
                <a:latin typeface="+mj-lt"/>
                <a:cs typeface="+mn-cs"/>
              </a:rPr>
              <a:t>Science 3 – 2002440</a:t>
            </a:r>
          </a:p>
          <a:p>
            <a:pPr marL="347663" lvl="1" indent="-228600" eaLnBrk="0" hangingPunct="0">
              <a:spcBef>
                <a:spcPts val="0"/>
              </a:spcBef>
              <a:spcAft>
                <a:spcPts val="0"/>
              </a:spcAft>
              <a:buFont typeface="Tahoma" pitchFamily="34" charset="0"/>
              <a:buChar char="–"/>
              <a:defRPr/>
            </a:pPr>
            <a:r>
              <a:rPr lang="en-US" sz="1900" b="1" kern="0" dirty="0">
                <a:solidFill>
                  <a:srgbClr val="C00000"/>
                </a:solidFill>
                <a:latin typeface="+mj-lt"/>
                <a:cs typeface="+mn-cs"/>
              </a:rPr>
              <a:t>Integrated Science 3 Honors – </a:t>
            </a:r>
            <a:r>
              <a:rPr lang="en-US" sz="1900" b="1" kern="0" dirty="0" smtClean="0">
                <a:solidFill>
                  <a:srgbClr val="C00000"/>
                </a:solidFill>
                <a:latin typeface="+mj-lt"/>
                <a:cs typeface="+mn-cs"/>
              </a:rPr>
              <a:t>2002450</a:t>
            </a:r>
            <a:endParaRPr lang="en-US" sz="1900" b="1" kern="0" dirty="0">
              <a:solidFill>
                <a:srgbClr val="C00000"/>
              </a:solidFill>
              <a:latin typeface="+mj-lt"/>
              <a:cs typeface="+mn-cs"/>
            </a:endParaRPr>
          </a:p>
        </p:txBody>
      </p:sp>
      <p:sp>
        <p:nvSpPr>
          <p:cNvPr id="7" name="TextBox 6"/>
          <p:cNvSpPr txBox="1"/>
          <p:nvPr/>
        </p:nvSpPr>
        <p:spPr>
          <a:xfrm>
            <a:off x="3785687" y="6473006"/>
            <a:ext cx="1736373" cy="369332"/>
          </a:xfrm>
          <a:prstGeom prst="rect">
            <a:avLst/>
          </a:prstGeom>
          <a:noFill/>
        </p:spPr>
        <p:txBody>
          <a:bodyPr wrap="none" rtlCol="0">
            <a:spAutoFit/>
          </a:bodyPr>
          <a:lstStyle/>
          <a:p>
            <a:r>
              <a:rPr lang="en-US" b="1" dirty="0" smtClean="0"/>
              <a:t>EOC Manual 2</a:t>
            </a:r>
            <a:endParaRPr lang="en-US" b="1" dirty="0"/>
          </a:p>
        </p:txBody>
      </p:sp>
      <p:sp>
        <p:nvSpPr>
          <p:cNvPr id="2" name="Rectangle 1"/>
          <p:cNvSpPr/>
          <p:nvPr/>
        </p:nvSpPr>
        <p:spPr>
          <a:xfrm>
            <a:off x="2514600" y="6149236"/>
            <a:ext cx="6368374" cy="216401"/>
          </a:xfrm>
          <a:prstGeom prst="rect">
            <a:avLst/>
          </a:prstGeom>
        </p:spPr>
        <p:txBody>
          <a:bodyPr wrap="square">
            <a:spAutoFit/>
          </a:bodyPr>
          <a:lstStyle/>
          <a:p>
            <a:pPr marL="0" eaLnBrk="1" hangingPunct="1">
              <a:lnSpc>
                <a:spcPct val="100000"/>
              </a:lnSpc>
              <a:spcBef>
                <a:spcPts val="0"/>
              </a:spcBef>
              <a:buFontTx/>
              <a:buNone/>
              <a:defRPr/>
            </a:pPr>
            <a:endParaRPr lang="en-US" sz="2200" dirty="0"/>
          </a:p>
        </p:txBody>
      </p:sp>
      <p:sp>
        <p:nvSpPr>
          <p:cNvPr id="3" name="TextBox 2"/>
          <p:cNvSpPr txBox="1"/>
          <p:nvPr/>
        </p:nvSpPr>
        <p:spPr>
          <a:xfrm>
            <a:off x="457199" y="6102940"/>
            <a:ext cx="8219179" cy="369332"/>
          </a:xfrm>
          <a:prstGeom prst="rect">
            <a:avLst/>
          </a:prstGeom>
          <a:noFill/>
        </p:spPr>
        <p:txBody>
          <a:bodyPr wrap="square" rtlCol="0">
            <a:spAutoFit/>
          </a:bodyPr>
          <a:lstStyle/>
          <a:p>
            <a:r>
              <a:rPr lang="en-US" b="1" dirty="0"/>
              <a:t>Note: Students enrolled in an annual course will not test until the </a:t>
            </a:r>
            <a:r>
              <a:rPr lang="en-US" b="1" dirty="0" smtClean="0"/>
              <a:t>spring.</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dirty="0" smtClean="0"/>
              <a:t>Students to be Tested</a:t>
            </a:r>
          </a:p>
        </p:txBody>
      </p:sp>
      <p:sp>
        <p:nvSpPr>
          <p:cNvPr id="40963" name="Rectangle 3"/>
          <p:cNvSpPr>
            <a:spLocks noGrp="1" noChangeArrowheads="1"/>
          </p:cNvSpPr>
          <p:nvPr>
            <p:ph idx="1"/>
          </p:nvPr>
        </p:nvSpPr>
        <p:spPr>
          <a:xfrm>
            <a:off x="228600" y="1905000"/>
            <a:ext cx="8153400" cy="4800600"/>
          </a:xfrm>
        </p:spPr>
        <p:txBody>
          <a:bodyPr/>
          <a:lstStyle/>
          <a:p>
            <a:pPr eaLnBrk="1" hangingPunct="1">
              <a:lnSpc>
                <a:spcPct val="90000"/>
              </a:lnSpc>
              <a:spcAft>
                <a:spcPts val="600"/>
              </a:spcAft>
              <a:buFontTx/>
              <a:buNone/>
              <a:defRPr/>
            </a:pPr>
            <a:r>
              <a:rPr lang="en-US" sz="2800" b="1" dirty="0" smtClean="0"/>
              <a:t>Biology 1 (cont.)</a:t>
            </a:r>
          </a:p>
          <a:p>
            <a:pPr marL="0" indent="0" eaLnBrk="1" hangingPunct="1">
              <a:spcBef>
                <a:spcPts val="600"/>
              </a:spcBef>
              <a:spcAft>
                <a:spcPts val="600"/>
              </a:spcAft>
              <a:buFontTx/>
              <a:buNone/>
              <a:defRPr/>
            </a:pPr>
            <a:r>
              <a:rPr lang="en-US" sz="2800" dirty="0"/>
              <a:t>Students </a:t>
            </a:r>
            <a:r>
              <a:rPr lang="en-US" sz="2800" u="sng" dirty="0"/>
              <a:t>are also eligible to participate</a:t>
            </a:r>
            <a:r>
              <a:rPr lang="en-US" sz="2800" dirty="0"/>
              <a:t> if they:</a:t>
            </a:r>
          </a:p>
          <a:p>
            <a:pPr>
              <a:spcBef>
                <a:spcPts val="600"/>
              </a:spcBef>
              <a:spcAft>
                <a:spcPts val="600"/>
              </a:spcAft>
              <a:defRPr/>
            </a:pPr>
            <a:r>
              <a:rPr lang="en-US" sz="2100" b="1" dirty="0">
                <a:solidFill>
                  <a:srgbClr val="C00000"/>
                </a:solidFill>
              </a:rPr>
              <a:t>Have scores invalidated/no </a:t>
            </a:r>
            <a:r>
              <a:rPr lang="en-US" sz="2100" b="1" dirty="0" smtClean="0">
                <a:solidFill>
                  <a:srgbClr val="C00000"/>
                </a:solidFill>
              </a:rPr>
              <a:t>score/no </a:t>
            </a:r>
            <a:r>
              <a:rPr lang="en-US" sz="2100" b="1" dirty="0">
                <a:solidFill>
                  <a:srgbClr val="C00000"/>
                </a:solidFill>
              </a:rPr>
              <a:t>grade (NG)</a:t>
            </a:r>
          </a:p>
          <a:p>
            <a:pPr>
              <a:spcBef>
                <a:spcPts val="600"/>
              </a:spcBef>
              <a:spcAft>
                <a:spcPts val="600"/>
              </a:spcAft>
              <a:defRPr/>
            </a:pPr>
            <a:r>
              <a:rPr lang="en-US" sz="2000" b="1" dirty="0">
                <a:solidFill>
                  <a:srgbClr val="C00000"/>
                </a:solidFill>
              </a:rPr>
              <a:t>Are taking a course via part-time virtual program and are at 80% or more complete and recent completers</a:t>
            </a:r>
          </a:p>
          <a:p>
            <a:pPr>
              <a:spcBef>
                <a:spcPts val="600"/>
              </a:spcBef>
              <a:spcAft>
                <a:spcPts val="600"/>
              </a:spcAft>
              <a:defRPr/>
            </a:pPr>
            <a:r>
              <a:rPr lang="en-US" sz="2100" b="1" dirty="0" smtClean="0">
                <a:solidFill>
                  <a:srgbClr val="C00000"/>
                </a:solidFill>
              </a:rPr>
              <a:t>Are </a:t>
            </a:r>
            <a:r>
              <a:rPr lang="en-US" sz="2100" b="1" dirty="0">
                <a:solidFill>
                  <a:srgbClr val="C00000"/>
                </a:solidFill>
              </a:rPr>
              <a:t>enrolled in the </a:t>
            </a:r>
            <a:r>
              <a:rPr lang="en-US" sz="2100" b="1" dirty="0" smtClean="0">
                <a:solidFill>
                  <a:srgbClr val="C00000"/>
                </a:solidFill>
              </a:rPr>
              <a:t>Adult </a:t>
            </a:r>
            <a:r>
              <a:rPr lang="en-US" sz="2100" b="1" dirty="0">
                <a:solidFill>
                  <a:srgbClr val="C00000"/>
                </a:solidFill>
              </a:rPr>
              <a:t>program </a:t>
            </a:r>
            <a:r>
              <a:rPr lang="en-US" sz="2100" b="1" dirty="0" smtClean="0">
                <a:solidFill>
                  <a:srgbClr val="C00000"/>
                </a:solidFill>
              </a:rPr>
              <a:t>and are </a:t>
            </a:r>
            <a:r>
              <a:rPr lang="en-US" sz="2100" b="1" dirty="0">
                <a:solidFill>
                  <a:srgbClr val="C00000"/>
                </a:solidFill>
              </a:rPr>
              <a:t>at 80% or more complete and recent completers</a:t>
            </a:r>
          </a:p>
          <a:p>
            <a:pPr>
              <a:spcBef>
                <a:spcPts val="600"/>
              </a:spcBef>
              <a:spcAft>
                <a:spcPts val="600"/>
              </a:spcAft>
              <a:defRPr/>
            </a:pPr>
            <a:r>
              <a:rPr lang="en-US" sz="2100" b="1" dirty="0">
                <a:solidFill>
                  <a:srgbClr val="C00000"/>
                </a:solidFill>
              </a:rPr>
              <a:t>Want to take the assessment to earn course credit (Credit Acceleration Program)  </a:t>
            </a:r>
            <a:endParaRPr lang="en-US" sz="2100" b="1" dirty="0" smtClean="0">
              <a:solidFill>
                <a:srgbClr val="C00000"/>
              </a:solidFill>
            </a:endParaRPr>
          </a:p>
          <a:p>
            <a:pPr marL="0" indent="0">
              <a:spcBef>
                <a:spcPts val="600"/>
              </a:spcBef>
              <a:spcAft>
                <a:spcPts val="600"/>
              </a:spcAft>
              <a:buNone/>
              <a:defRPr/>
            </a:pPr>
            <a:r>
              <a:rPr lang="en-US" sz="2400" u="sng" dirty="0" smtClean="0"/>
              <a:t>Note</a:t>
            </a:r>
            <a:r>
              <a:rPr lang="en-US" sz="2400" dirty="0" smtClean="0"/>
              <a:t>:  Students that have failed the Biology 1 EOC test may participate if they want to </a:t>
            </a:r>
            <a:r>
              <a:rPr lang="en-US" sz="2400" dirty="0"/>
              <a:t>pass </a:t>
            </a:r>
            <a:r>
              <a:rPr lang="en-US" sz="2400" dirty="0" smtClean="0"/>
              <a:t>it to </a:t>
            </a:r>
            <a:r>
              <a:rPr lang="en-US" sz="2400" dirty="0"/>
              <a:t>be eligible for a scholar </a:t>
            </a:r>
            <a:r>
              <a:rPr lang="en-US" sz="2400" dirty="0" smtClean="0"/>
              <a:t>designation.</a:t>
            </a:r>
          </a:p>
        </p:txBody>
      </p:sp>
      <p:sp>
        <p:nvSpPr>
          <p:cNvPr id="47108" name="Slide Number Placeholder 5"/>
          <p:cNvSpPr>
            <a:spLocks noGrp="1"/>
          </p:cNvSpPr>
          <p:nvPr>
            <p:ph type="sldNum" sz="quarter" idx="12"/>
          </p:nvPr>
        </p:nvSpPr>
        <p:spPr/>
        <p:txBody>
          <a:bodyPr/>
          <a:lstStyle/>
          <a:p>
            <a:pPr>
              <a:defRPr/>
            </a:pPr>
            <a:fld id="{297B02CE-10F2-4648-A044-D9ED682A098C}" type="slidenum">
              <a:rPr lang="en-US" smtClean="0">
                <a:latin typeface="Arial" pitchFamily="34" charset="0"/>
              </a:rPr>
              <a:pPr>
                <a:defRPr/>
              </a:pPr>
              <a:t>11</a:t>
            </a:fld>
            <a:endParaRPr lang="en-US" dirty="0" smtClean="0">
              <a:latin typeface="Arial" pitchFamily="34" charset="0"/>
            </a:endParaRPr>
          </a:p>
        </p:txBody>
      </p:sp>
      <p:sp>
        <p:nvSpPr>
          <p:cNvPr id="5" name="TextBox 4"/>
          <p:cNvSpPr txBox="1"/>
          <p:nvPr/>
        </p:nvSpPr>
        <p:spPr>
          <a:xfrm>
            <a:off x="3810000" y="6488668"/>
            <a:ext cx="1736373" cy="369332"/>
          </a:xfrm>
          <a:prstGeom prst="rect">
            <a:avLst/>
          </a:prstGeom>
          <a:noFill/>
        </p:spPr>
        <p:txBody>
          <a:bodyPr wrap="none" rtlCol="0">
            <a:spAutoFit/>
          </a:bodyPr>
          <a:lstStyle/>
          <a:p>
            <a:r>
              <a:rPr lang="en-US" b="1" dirty="0" smtClean="0"/>
              <a:t>EOC Manual 2</a:t>
            </a:r>
            <a:endParaRPr lang="en-US"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dirty="0" smtClean="0"/>
              <a:t>Students to be Tested</a:t>
            </a:r>
          </a:p>
        </p:txBody>
      </p:sp>
      <p:sp>
        <p:nvSpPr>
          <p:cNvPr id="43011" name="Rectangle 3"/>
          <p:cNvSpPr>
            <a:spLocks noGrp="1" noChangeArrowheads="1"/>
          </p:cNvSpPr>
          <p:nvPr>
            <p:ph idx="1"/>
          </p:nvPr>
        </p:nvSpPr>
        <p:spPr>
          <a:xfrm>
            <a:off x="82138" y="3613666"/>
            <a:ext cx="4267200" cy="3102931"/>
          </a:xfrm>
        </p:spPr>
        <p:txBody>
          <a:bodyPr/>
          <a:lstStyle/>
          <a:p>
            <a:pPr lvl="1">
              <a:buFont typeface="Tahoma" pitchFamily="34" charset="0"/>
              <a:buChar char="–"/>
              <a:defRPr/>
            </a:pPr>
            <a:r>
              <a:rPr lang="en-US" sz="1800" b="1" dirty="0" smtClean="0">
                <a:solidFill>
                  <a:srgbClr val="C00000"/>
                </a:solidFill>
              </a:rPr>
              <a:t>M/J Civics – 2106010</a:t>
            </a:r>
          </a:p>
          <a:p>
            <a:pPr lvl="1">
              <a:buFont typeface="Tahoma" pitchFamily="34" charset="0"/>
              <a:buChar char="–"/>
              <a:defRPr/>
            </a:pPr>
            <a:r>
              <a:rPr lang="en-US" sz="1800" b="1" dirty="0">
                <a:solidFill>
                  <a:srgbClr val="C00000"/>
                </a:solidFill>
              </a:rPr>
              <a:t>M/J Civics </a:t>
            </a:r>
            <a:r>
              <a:rPr lang="en-US" sz="1800" b="1" dirty="0" smtClean="0">
                <a:solidFill>
                  <a:srgbClr val="C00000"/>
                </a:solidFill>
              </a:rPr>
              <a:t>– 2106015 </a:t>
            </a:r>
          </a:p>
          <a:p>
            <a:pPr lvl="1">
              <a:buFont typeface="Tahoma" pitchFamily="34" charset="0"/>
              <a:buChar char="–"/>
              <a:defRPr/>
            </a:pPr>
            <a:r>
              <a:rPr lang="en-US" sz="1800" b="1" dirty="0">
                <a:solidFill>
                  <a:srgbClr val="C00000"/>
                </a:solidFill>
              </a:rPr>
              <a:t>M/J Civics </a:t>
            </a:r>
            <a:r>
              <a:rPr lang="en-US" sz="1800" b="1" dirty="0" smtClean="0">
                <a:solidFill>
                  <a:srgbClr val="C00000"/>
                </a:solidFill>
              </a:rPr>
              <a:t>&amp; Career Planning – 2106016 </a:t>
            </a:r>
          </a:p>
          <a:p>
            <a:pPr lvl="1">
              <a:buFont typeface="Tahoma" pitchFamily="34" charset="0"/>
              <a:buChar char="–"/>
              <a:defRPr/>
            </a:pPr>
            <a:r>
              <a:rPr lang="en-US" sz="1800" b="1" dirty="0">
                <a:solidFill>
                  <a:srgbClr val="C00000"/>
                </a:solidFill>
              </a:rPr>
              <a:t>M/J Civics</a:t>
            </a:r>
            <a:r>
              <a:rPr lang="en-US" sz="1800" b="1" dirty="0" smtClean="0">
                <a:solidFill>
                  <a:srgbClr val="C00000"/>
                </a:solidFill>
              </a:rPr>
              <a:t>, Advanced – 2106020</a:t>
            </a:r>
          </a:p>
          <a:p>
            <a:pPr lvl="1">
              <a:buFont typeface="Tahoma" pitchFamily="34" charset="0"/>
              <a:buChar char="–"/>
              <a:defRPr/>
            </a:pPr>
            <a:r>
              <a:rPr lang="en-US" sz="1800" b="1" dirty="0">
                <a:solidFill>
                  <a:srgbClr val="C00000"/>
                </a:solidFill>
              </a:rPr>
              <a:t>M/J Civics</a:t>
            </a:r>
            <a:r>
              <a:rPr lang="en-US" sz="1800" b="1" dirty="0" smtClean="0">
                <a:solidFill>
                  <a:srgbClr val="C00000"/>
                </a:solidFill>
              </a:rPr>
              <a:t>, Advanced – 2106025</a:t>
            </a:r>
          </a:p>
          <a:p>
            <a:pPr marL="457200" lvl="1" indent="0">
              <a:buNone/>
              <a:defRPr/>
            </a:pPr>
            <a:endParaRPr lang="en-US" sz="1800" b="1" dirty="0" smtClean="0">
              <a:solidFill>
                <a:srgbClr val="C00000"/>
              </a:solidFill>
            </a:endParaRPr>
          </a:p>
          <a:p>
            <a:pPr lvl="1">
              <a:defRPr/>
            </a:pPr>
            <a:endParaRPr lang="en-US" sz="1800" dirty="0" smtClean="0">
              <a:solidFill>
                <a:srgbClr val="8BBC00"/>
              </a:solidFill>
            </a:endParaRPr>
          </a:p>
          <a:p>
            <a:pPr eaLnBrk="1" hangingPunct="1">
              <a:lnSpc>
                <a:spcPct val="100000"/>
              </a:lnSpc>
              <a:buFontTx/>
              <a:buNone/>
              <a:defRPr/>
            </a:pPr>
            <a:endParaRPr lang="en-US" sz="2400" dirty="0" smtClean="0"/>
          </a:p>
          <a:p>
            <a:pPr eaLnBrk="1" hangingPunct="1">
              <a:lnSpc>
                <a:spcPct val="100000"/>
              </a:lnSpc>
              <a:buFontTx/>
              <a:buNone/>
              <a:defRPr/>
            </a:pPr>
            <a:endParaRPr lang="en-US" sz="2800" dirty="0" smtClean="0"/>
          </a:p>
          <a:p>
            <a:pPr eaLnBrk="1" hangingPunct="1">
              <a:lnSpc>
                <a:spcPct val="100000"/>
              </a:lnSpc>
              <a:buFontTx/>
              <a:buNone/>
              <a:defRPr/>
            </a:pPr>
            <a:endParaRPr lang="en-US" sz="2800" dirty="0" smtClean="0"/>
          </a:p>
        </p:txBody>
      </p:sp>
      <p:sp>
        <p:nvSpPr>
          <p:cNvPr id="48132" name="Slide Number Placeholder 5"/>
          <p:cNvSpPr>
            <a:spLocks noGrp="1"/>
          </p:cNvSpPr>
          <p:nvPr>
            <p:ph type="sldNum" sz="quarter" idx="12"/>
          </p:nvPr>
        </p:nvSpPr>
        <p:spPr/>
        <p:txBody>
          <a:bodyPr/>
          <a:lstStyle/>
          <a:p>
            <a:pPr>
              <a:defRPr/>
            </a:pPr>
            <a:fld id="{9CA6F3F7-BD01-479D-97B6-86CD48B1D9D3}" type="slidenum">
              <a:rPr lang="en-US" smtClean="0">
                <a:latin typeface="Arial" pitchFamily="34" charset="0"/>
              </a:rPr>
              <a:pPr>
                <a:defRPr/>
              </a:pPr>
              <a:t>12</a:t>
            </a:fld>
            <a:endParaRPr lang="en-US" dirty="0" smtClean="0">
              <a:latin typeface="Arial" pitchFamily="34" charset="0"/>
            </a:endParaRPr>
          </a:p>
        </p:txBody>
      </p:sp>
      <p:sp>
        <p:nvSpPr>
          <p:cNvPr id="5" name="TextBox 4"/>
          <p:cNvSpPr txBox="1"/>
          <p:nvPr/>
        </p:nvSpPr>
        <p:spPr>
          <a:xfrm>
            <a:off x="5715000" y="6531931"/>
            <a:ext cx="1736373" cy="369332"/>
          </a:xfrm>
          <a:prstGeom prst="rect">
            <a:avLst/>
          </a:prstGeom>
          <a:noFill/>
        </p:spPr>
        <p:txBody>
          <a:bodyPr wrap="none" rtlCol="0">
            <a:spAutoFit/>
          </a:bodyPr>
          <a:lstStyle/>
          <a:p>
            <a:r>
              <a:rPr lang="en-US" b="1" dirty="0" smtClean="0"/>
              <a:t>EOC Manual 2</a:t>
            </a:r>
            <a:endParaRPr lang="en-US" b="1" dirty="0"/>
          </a:p>
        </p:txBody>
      </p:sp>
      <p:sp>
        <p:nvSpPr>
          <p:cNvPr id="2" name="TextBox 1"/>
          <p:cNvSpPr txBox="1"/>
          <p:nvPr/>
        </p:nvSpPr>
        <p:spPr>
          <a:xfrm>
            <a:off x="76200" y="1752600"/>
            <a:ext cx="8382000" cy="2292935"/>
          </a:xfrm>
          <a:prstGeom prst="rect">
            <a:avLst/>
          </a:prstGeom>
          <a:noFill/>
        </p:spPr>
        <p:txBody>
          <a:bodyPr wrap="square" rtlCol="0">
            <a:spAutoFit/>
          </a:bodyPr>
          <a:lstStyle/>
          <a:p>
            <a:pPr>
              <a:spcAft>
                <a:spcPts val="600"/>
              </a:spcAft>
              <a:buFontTx/>
              <a:buNone/>
              <a:defRPr/>
            </a:pPr>
            <a:r>
              <a:rPr lang="en-US" sz="2800" b="1" dirty="0">
                <a:latin typeface="+mj-lt"/>
              </a:rPr>
              <a:t>Civics</a:t>
            </a:r>
          </a:p>
          <a:p>
            <a:pPr marL="0" indent="0">
              <a:spcBef>
                <a:spcPts val="600"/>
              </a:spcBef>
              <a:spcAft>
                <a:spcPts val="600"/>
              </a:spcAft>
              <a:buFontTx/>
              <a:buNone/>
              <a:defRPr/>
            </a:pPr>
            <a:r>
              <a:rPr lang="en-US" sz="2400" dirty="0">
                <a:latin typeface="+mj-lt"/>
              </a:rPr>
              <a:t>The following students </a:t>
            </a:r>
            <a:r>
              <a:rPr lang="en-US" sz="2400" u="sng" dirty="0">
                <a:latin typeface="+mj-lt"/>
              </a:rPr>
              <a:t>will take</a:t>
            </a:r>
            <a:r>
              <a:rPr lang="en-US" sz="2400" dirty="0">
                <a:latin typeface="+mj-lt"/>
              </a:rPr>
              <a:t> the Civics EOC Assessment:</a:t>
            </a:r>
          </a:p>
          <a:p>
            <a:pPr marL="285750" indent="-285750">
              <a:spcBef>
                <a:spcPts val="600"/>
              </a:spcBef>
              <a:spcAft>
                <a:spcPts val="600"/>
              </a:spcAft>
              <a:buFont typeface="Arial" panose="020B0604020202020204" pitchFamily="34" charset="0"/>
              <a:buChar char="•"/>
              <a:defRPr/>
            </a:pPr>
            <a:r>
              <a:rPr lang="en-US" sz="2400" dirty="0">
                <a:latin typeface="+mj-lt"/>
              </a:rPr>
              <a:t>All students enrolled in and completing one of the following courses:</a:t>
            </a:r>
          </a:p>
          <a:p>
            <a:endParaRPr lang="en-US" dirty="0"/>
          </a:p>
        </p:txBody>
      </p:sp>
      <p:sp>
        <p:nvSpPr>
          <p:cNvPr id="3" name="TextBox 2"/>
          <p:cNvSpPr txBox="1"/>
          <p:nvPr/>
        </p:nvSpPr>
        <p:spPr>
          <a:xfrm>
            <a:off x="3962400" y="3505200"/>
            <a:ext cx="4876800" cy="2585323"/>
          </a:xfrm>
          <a:prstGeom prst="rect">
            <a:avLst/>
          </a:prstGeom>
          <a:noFill/>
        </p:spPr>
        <p:txBody>
          <a:bodyPr wrap="square" rtlCol="0">
            <a:spAutoFit/>
          </a:bodyPr>
          <a:lstStyle/>
          <a:p>
            <a:pPr lvl="1">
              <a:buFont typeface="Tahoma" pitchFamily="34" charset="0"/>
              <a:buChar char="–"/>
              <a:defRPr/>
            </a:pPr>
            <a:r>
              <a:rPr lang="en-US" b="1" dirty="0">
                <a:solidFill>
                  <a:srgbClr val="C00000"/>
                </a:solidFill>
                <a:latin typeface="+mj-lt"/>
              </a:rPr>
              <a:t>M/J Civics, Advanced &amp; Career Planning – 2106026 </a:t>
            </a:r>
          </a:p>
          <a:p>
            <a:pPr lvl="1">
              <a:buFont typeface="Tahoma" pitchFamily="34" charset="0"/>
              <a:buChar char="–"/>
              <a:defRPr/>
            </a:pPr>
            <a:r>
              <a:rPr lang="en-US" b="1" dirty="0">
                <a:solidFill>
                  <a:srgbClr val="C00000"/>
                </a:solidFill>
                <a:latin typeface="+mj-lt"/>
              </a:rPr>
              <a:t>M/J IB MYP Civics Advanced – 2106027</a:t>
            </a:r>
          </a:p>
          <a:p>
            <a:pPr lvl="1">
              <a:buFont typeface="Tahoma" pitchFamily="34" charset="0"/>
              <a:buChar char="–"/>
              <a:defRPr/>
            </a:pPr>
            <a:r>
              <a:rPr lang="en-US" b="1" dirty="0">
                <a:solidFill>
                  <a:srgbClr val="C00000"/>
                </a:solidFill>
                <a:latin typeface="+mj-lt"/>
              </a:rPr>
              <a:t>M/J IB MYP Civics Advanced &amp; Career Planning – 2106028</a:t>
            </a:r>
          </a:p>
          <a:p>
            <a:pPr lvl="1">
              <a:buFont typeface="Tahoma" pitchFamily="34" charset="0"/>
              <a:buChar char="–"/>
              <a:defRPr/>
            </a:pPr>
            <a:r>
              <a:rPr lang="en-US" b="1" dirty="0">
                <a:solidFill>
                  <a:srgbClr val="C00000"/>
                </a:solidFill>
                <a:latin typeface="+mj-lt"/>
              </a:rPr>
              <a:t>M/J Civics and Digital Technologies – 2106029 </a:t>
            </a:r>
          </a:p>
          <a:p>
            <a:pPr lvl="1">
              <a:buFont typeface="Tahoma" pitchFamily="34" charset="0"/>
              <a:buChar char="–"/>
              <a:defRPr/>
            </a:pPr>
            <a:r>
              <a:rPr lang="en-US" b="1" dirty="0">
                <a:solidFill>
                  <a:srgbClr val="C00000"/>
                </a:solidFill>
                <a:latin typeface="+mj-lt"/>
              </a:rPr>
              <a:t>M/J U.S. History </a:t>
            </a:r>
            <a:r>
              <a:rPr lang="en-US" b="1" dirty="0" smtClean="0">
                <a:solidFill>
                  <a:srgbClr val="C00000"/>
                </a:solidFill>
                <a:latin typeface="+mj-lt"/>
              </a:rPr>
              <a:t>&amp; </a:t>
            </a:r>
            <a:r>
              <a:rPr lang="en-US" b="1" dirty="0">
                <a:solidFill>
                  <a:srgbClr val="C00000"/>
                </a:solidFill>
                <a:latin typeface="+mj-lt"/>
              </a:rPr>
              <a:t>Civics - 2100045</a:t>
            </a:r>
            <a:endParaRPr lang="en-US" dirty="0">
              <a:solidFill>
                <a:srgbClr val="C00000"/>
              </a:solidFill>
              <a:latin typeface="+mj-lt"/>
            </a:endParaRPr>
          </a:p>
        </p:txBody>
      </p:sp>
      <p:sp>
        <p:nvSpPr>
          <p:cNvPr id="4" name="TextBox 3"/>
          <p:cNvSpPr txBox="1"/>
          <p:nvPr/>
        </p:nvSpPr>
        <p:spPr>
          <a:xfrm>
            <a:off x="457200" y="6162599"/>
            <a:ext cx="8162306" cy="369332"/>
          </a:xfrm>
          <a:prstGeom prst="rect">
            <a:avLst/>
          </a:prstGeom>
          <a:noFill/>
        </p:spPr>
        <p:txBody>
          <a:bodyPr wrap="square" rtlCol="0">
            <a:spAutoFit/>
          </a:bodyPr>
          <a:lstStyle/>
          <a:p>
            <a:r>
              <a:rPr lang="en-US" b="1" dirty="0"/>
              <a:t>Note: Students enrolled in an annual course will not test until the </a:t>
            </a:r>
            <a:r>
              <a:rPr lang="en-US" b="1" dirty="0" smtClean="0"/>
              <a:t>spring.</a:t>
            </a:r>
            <a:endParaRPr lang="en-US" dirty="0"/>
          </a:p>
        </p:txBody>
      </p:sp>
    </p:spTree>
    <p:extLst>
      <p:ext uri="{BB962C8B-B14F-4D97-AF65-F5344CB8AC3E}">
        <p14:creationId xmlns:p14="http://schemas.microsoft.com/office/powerpoint/2010/main" xmlns="" val="3431778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dirty="0" smtClean="0"/>
              <a:t>Students to be Tested</a:t>
            </a:r>
          </a:p>
        </p:txBody>
      </p:sp>
      <p:sp>
        <p:nvSpPr>
          <p:cNvPr id="46083" name="Rectangle 3"/>
          <p:cNvSpPr>
            <a:spLocks noGrp="1" noChangeArrowheads="1"/>
          </p:cNvSpPr>
          <p:nvPr>
            <p:ph idx="1"/>
          </p:nvPr>
        </p:nvSpPr>
        <p:spPr>
          <a:xfrm>
            <a:off x="228600" y="1752600"/>
            <a:ext cx="8153400" cy="5105400"/>
          </a:xfrm>
        </p:spPr>
        <p:txBody>
          <a:bodyPr/>
          <a:lstStyle/>
          <a:p>
            <a:pPr eaLnBrk="1" hangingPunct="1">
              <a:lnSpc>
                <a:spcPct val="100000"/>
              </a:lnSpc>
              <a:spcAft>
                <a:spcPts val="600"/>
              </a:spcAft>
              <a:buFontTx/>
              <a:buNone/>
              <a:defRPr/>
            </a:pPr>
            <a:r>
              <a:rPr lang="en-US" sz="2800" b="1" dirty="0" smtClean="0"/>
              <a:t>Civics (cont.)</a:t>
            </a:r>
          </a:p>
          <a:p>
            <a:pPr marL="0" indent="0" eaLnBrk="1" hangingPunct="1">
              <a:spcBef>
                <a:spcPts val="600"/>
              </a:spcBef>
              <a:spcAft>
                <a:spcPts val="600"/>
              </a:spcAft>
              <a:buFontTx/>
              <a:buNone/>
              <a:defRPr/>
            </a:pPr>
            <a:r>
              <a:rPr lang="en-US" sz="2800" dirty="0"/>
              <a:t>Students </a:t>
            </a:r>
            <a:r>
              <a:rPr lang="en-US" sz="2800" u="sng" dirty="0"/>
              <a:t>are also eligible to participate</a:t>
            </a:r>
            <a:r>
              <a:rPr lang="en-US" sz="2800" dirty="0"/>
              <a:t> if they:</a:t>
            </a:r>
          </a:p>
          <a:p>
            <a:pPr>
              <a:spcBef>
                <a:spcPts val="600"/>
              </a:spcBef>
              <a:spcAft>
                <a:spcPts val="600"/>
              </a:spcAft>
              <a:defRPr/>
            </a:pPr>
            <a:r>
              <a:rPr lang="en-US" sz="2400" b="1" dirty="0" smtClean="0">
                <a:solidFill>
                  <a:srgbClr val="C00000"/>
                </a:solidFill>
              </a:rPr>
              <a:t>Have </a:t>
            </a:r>
            <a:r>
              <a:rPr lang="en-US" sz="2400" b="1" dirty="0">
                <a:solidFill>
                  <a:srgbClr val="C00000"/>
                </a:solidFill>
              </a:rPr>
              <a:t>scores invalidated/no score </a:t>
            </a:r>
          </a:p>
          <a:p>
            <a:pPr>
              <a:spcBef>
                <a:spcPts val="600"/>
              </a:spcBef>
              <a:spcAft>
                <a:spcPts val="600"/>
              </a:spcAft>
              <a:defRPr/>
            </a:pPr>
            <a:r>
              <a:rPr lang="en-US" sz="2400" b="1" dirty="0">
                <a:solidFill>
                  <a:srgbClr val="C00000"/>
                </a:solidFill>
              </a:rPr>
              <a:t>Are taking a course via part-time virtual program and are at 80% or more complete and recent completers</a:t>
            </a:r>
          </a:p>
          <a:p>
            <a:pPr eaLnBrk="1" hangingPunct="1">
              <a:lnSpc>
                <a:spcPct val="100000"/>
              </a:lnSpc>
              <a:buFontTx/>
              <a:buNone/>
              <a:defRPr/>
            </a:pPr>
            <a:endParaRPr lang="en-US" sz="2800" dirty="0" smtClean="0"/>
          </a:p>
          <a:p>
            <a:pPr eaLnBrk="1" hangingPunct="1">
              <a:lnSpc>
                <a:spcPct val="100000"/>
              </a:lnSpc>
              <a:buFontTx/>
              <a:buNone/>
              <a:defRPr/>
            </a:pPr>
            <a:endParaRPr lang="en-US" sz="2800" dirty="0" smtClean="0"/>
          </a:p>
        </p:txBody>
      </p:sp>
      <p:sp>
        <p:nvSpPr>
          <p:cNvPr id="51204" name="Slide Number Placeholder 5"/>
          <p:cNvSpPr>
            <a:spLocks noGrp="1"/>
          </p:cNvSpPr>
          <p:nvPr>
            <p:ph type="sldNum" sz="quarter" idx="12"/>
          </p:nvPr>
        </p:nvSpPr>
        <p:spPr/>
        <p:txBody>
          <a:bodyPr/>
          <a:lstStyle/>
          <a:p>
            <a:pPr>
              <a:defRPr/>
            </a:pPr>
            <a:fld id="{FE1CE23A-BB1C-4712-8A1D-1D67728578D6}" type="slidenum">
              <a:rPr lang="en-US" smtClean="0">
                <a:latin typeface="Arial" pitchFamily="34" charset="0"/>
              </a:rPr>
              <a:pPr>
                <a:defRPr/>
              </a:pPr>
              <a:t>13</a:t>
            </a:fld>
            <a:endParaRPr lang="en-US" dirty="0" smtClean="0">
              <a:latin typeface="Arial" pitchFamily="34" charset="0"/>
            </a:endParaRPr>
          </a:p>
        </p:txBody>
      </p:sp>
      <p:sp>
        <p:nvSpPr>
          <p:cNvPr id="5" name="TextBox 4"/>
          <p:cNvSpPr txBox="1"/>
          <p:nvPr/>
        </p:nvSpPr>
        <p:spPr>
          <a:xfrm>
            <a:off x="3810000" y="6488668"/>
            <a:ext cx="1736373" cy="369332"/>
          </a:xfrm>
          <a:prstGeom prst="rect">
            <a:avLst/>
          </a:prstGeom>
          <a:noFill/>
        </p:spPr>
        <p:txBody>
          <a:bodyPr wrap="none" rtlCol="0">
            <a:spAutoFit/>
          </a:bodyPr>
          <a:lstStyle/>
          <a:p>
            <a:r>
              <a:rPr lang="en-US" b="1" dirty="0" smtClean="0"/>
              <a:t>EOC Manual 2</a:t>
            </a:r>
            <a:endParaRPr lang="en-US" b="1" dirty="0"/>
          </a:p>
        </p:txBody>
      </p:sp>
    </p:spTree>
    <p:extLst>
      <p:ext uri="{BB962C8B-B14F-4D97-AF65-F5344CB8AC3E}">
        <p14:creationId xmlns:p14="http://schemas.microsoft.com/office/powerpoint/2010/main" xmlns="" val="3152601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dirty="0" smtClean="0"/>
              <a:t>Students to be Tested</a:t>
            </a:r>
          </a:p>
        </p:txBody>
      </p:sp>
      <p:sp>
        <p:nvSpPr>
          <p:cNvPr id="43011" name="Rectangle 3"/>
          <p:cNvSpPr>
            <a:spLocks noGrp="1" noChangeArrowheads="1"/>
          </p:cNvSpPr>
          <p:nvPr>
            <p:ph idx="1"/>
          </p:nvPr>
        </p:nvSpPr>
        <p:spPr>
          <a:xfrm>
            <a:off x="228600" y="1905000"/>
            <a:ext cx="8153400" cy="4800600"/>
          </a:xfrm>
        </p:spPr>
        <p:txBody>
          <a:bodyPr/>
          <a:lstStyle/>
          <a:p>
            <a:pPr>
              <a:spcAft>
                <a:spcPts val="600"/>
              </a:spcAft>
              <a:buFontTx/>
              <a:buNone/>
              <a:defRPr/>
            </a:pPr>
            <a:r>
              <a:rPr lang="en-US" sz="2800" b="1" dirty="0" smtClean="0"/>
              <a:t>Geometry</a:t>
            </a:r>
          </a:p>
          <a:p>
            <a:pPr marL="0" indent="0">
              <a:spcBef>
                <a:spcPts val="600"/>
              </a:spcBef>
              <a:spcAft>
                <a:spcPts val="600"/>
              </a:spcAft>
              <a:buFontTx/>
              <a:buNone/>
              <a:defRPr/>
            </a:pPr>
            <a:r>
              <a:rPr lang="en-US" sz="2400" dirty="0" smtClean="0"/>
              <a:t>The following students </a:t>
            </a:r>
            <a:r>
              <a:rPr lang="en-US" sz="2400" u="sng" dirty="0" smtClean="0"/>
              <a:t>will take</a:t>
            </a:r>
            <a:r>
              <a:rPr lang="en-US" sz="2400" dirty="0" smtClean="0"/>
              <a:t> the Geometry EOC Assessment:</a:t>
            </a:r>
          </a:p>
          <a:p>
            <a:pPr>
              <a:spcBef>
                <a:spcPts val="600"/>
              </a:spcBef>
              <a:spcAft>
                <a:spcPts val="600"/>
              </a:spcAft>
              <a:defRPr/>
            </a:pPr>
            <a:r>
              <a:rPr lang="en-US" sz="2400" dirty="0" smtClean="0"/>
              <a:t>All students enrolled in and completing one of the following courses:</a:t>
            </a:r>
            <a:endParaRPr lang="en-US" sz="2400" dirty="0"/>
          </a:p>
          <a:p>
            <a:pPr lvl="1">
              <a:buFont typeface="Tahoma" pitchFamily="34" charset="0"/>
              <a:buChar char="–"/>
              <a:defRPr/>
            </a:pPr>
            <a:r>
              <a:rPr lang="en-US" sz="2200" b="1" dirty="0" smtClean="0">
                <a:solidFill>
                  <a:srgbClr val="C00000"/>
                </a:solidFill>
              </a:rPr>
              <a:t>Geometry – 1206310</a:t>
            </a:r>
          </a:p>
          <a:p>
            <a:pPr lvl="1">
              <a:buFont typeface="Tahoma" pitchFamily="34" charset="0"/>
              <a:buChar char="–"/>
              <a:defRPr/>
            </a:pPr>
            <a:r>
              <a:rPr lang="en-US" sz="2200" b="1" dirty="0" smtClean="0">
                <a:solidFill>
                  <a:srgbClr val="C00000"/>
                </a:solidFill>
              </a:rPr>
              <a:t>Geometry Honors – 1206320</a:t>
            </a:r>
          </a:p>
          <a:p>
            <a:pPr lvl="1">
              <a:buFont typeface="Tahoma" pitchFamily="34" charset="0"/>
              <a:buChar char="–"/>
              <a:defRPr/>
            </a:pPr>
            <a:r>
              <a:rPr lang="en-US" sz="2200" b="1" dirty="0" smtClean="0">
                <a:solidFill>
                  <a:srgbClr val="C00000"/>
                </a:solidFill>
              </a:rPr>
              <a:t>IB Middle Years Program Geometry – 1206810</a:t>
            </a:r>
          </a:p>
          <a:p>
            <a:pPr lvl="1">
              <a:buFont typeface="Tahoma" pitchFamily="34" charset="0"/>
              <a:buChar char="–"/>
              <a:defRPr/>
            </a:pPr>
            <a:r>
              <a:rPr lang="en-US" sz="2200" b="1" dirty="0" smtClean="0">
                <a:solidFill>
                  <a:srgbClr val="C00000"/>
                </a:solidFill>
              </a:rPr>
              <a:t>Pre-AICE Mathematics 2 IGCSE Level – 1209820</a:t>
            </a:r>
          </a:p>
          <a:p>
            <a:pPr lvl="1">
              <a:defRPr/>
            </a:pPr>
            <a:endParaRPr lang="en-US" sz="1800" dirty="0" smtClean="0">
              <a:solidFill>
                <a:srgbClr val="8BBC00"/>
              </a:solidFill>
            </a:endParaRPr>
          </a:p>
          <a:p>
            <a:pPr eaLnBrk="1" hangingPunct="1">
              <a:lnSpc>
                <a:spcPct val="100000"/>
              </a:lnSpc>
              <a:buFontTx/>
              <a:buNone/>
              <a:defRPr/>
            </a:pPr>
            <a:endParaRPr lang="en-US" sz="2400" dirty="0" smtClean="0"/>
          </a:p>
          <a:p>
            <a:pPr eaLnBrk="1" hangingPunct="1">
              <a:lnSpc>
                <a:spcPct val="100000"/>
              </a:lnSpc>
              <a:buFontTx/>
              <a:buNone/>
              <a:defRPr/>
            </a:pPr>
            <a:endParaRPr lang="en-US" sz="2800" dirty="0" smtClean="0"/>
          </a:p>
          <a:p>
            <a:pPr eaLnBrk="1" hangingPunct="1">
              <a:lnSpc>
                <a:spcPct val="100000"/>
              </a:lnSpc>
              <a:buFontTx/>
              <a:buNone/>
              <a:defRPr/>
            </a:pPr>
            <a:endParaRPr lang="en-US" sz="2800" dirty="0" smtClean="0"/>
          </a:p>
        </p:txBody>
      </p:sp>
      <p:sp>
        <p:nvSpPr>
          <p:cNvPr id="48132" name="Slide Number Placeholder 5"/>
          <p:cNvSpPr>
            <a:spLocks noGrp="1"/>
          </p:cNvSpPr>
          <p:nvPr>
            <p:ph type="sldNum" sz="quarter" idx="12"/>
          </p:nvPr>
        </p:nvSpPr>
        <p:spPr/>
        <p:txBody>
          <a:bodyPr/>
          <a:lstStyle/>
          <a:p>
            <a:pPr>
              <a:defRPr/>
            </a:pPr>
            <a:fld id="{9CA6F3F7-BD01-479D-97B6-86CD48B1D9D3}" type="slidenum">
              <a:rPr lang="en-US" smtClean="0">
                <a:latin typeface="Arial" pitchFamily="34" charset="0"/>
              </a:rPr>
              <a:pPr>
                <a:defRPr/>
              </a:pPr>
              <a:t>14</a:t>
            </a:fld>
            <a:endParaRPr lang="en-US" dirty="0" smtClean="0">
              <a:latin typeface="Arial" pitchFamily="34" charset="0"/>
            </a:endParaRPr>
          </a:p>
        </p:txBody>
      </p:sp>
      <p:sp>
        <p:nvSpPr>
          <p:cNvPr id="5" name="TextBox 4"/>
          <p:cNvSpPr txBox="1"/>
          <p:nvPr/>
        </p:nvSpPr>
        <p:spPr>
          <a:xfrm>
            <a:off x="3810000" y="6488668"/>
            <a:ext cx="1736373" cy="369332"/>
          </a:xfrm>
          <a:prstGeom prst="rect">
            <a:avLst/>
          </a:prstGeom>
          <a:noFill/>
        </p:spPr>
        <p:txBody>
          <a:bodyPr wrap="none" rtlCol="0">
            <a:spAutoFit/>
          </a:bodyPr>
          <a:lstStyle/>
          <a:p>
            <a:r>
              <a:rPr lang="en-US" b="1" dirty="0" smtClean="0"/>
              <a:t>EOC Manual 3</a:t>
            </a:r>
            <a:endParaRPr lang="en-US" b="1" dirty="0"/>
          </a:p>
        </p:txBody>
      </p:sp>
      <p:sp>
        <p:nvSpPr>
          <p:cNvPr id="2" name="TextBox 1"/>
          <p:cNvSpPr txBox="1"/>
          <p:nvPr/>
        </p:nvSpPr>
        <p:spPr>
          <a:xfrm>
            <a:off x="457200" y="5638800"/>
            <a:ext cx="8229600" cy="369332"/>
          </a:xfrm>
          <a:prstGeom prst="rect">
            <a:avLst/>
          </a:prstGeom>
          <a:noFill/>
        </p:spPr>
        <p:txBody>
          <a:bodyPr wrap="square" rtlCol="0">
            <a:spAutoFit/>
          </a:bodyPr>
          <a:lstStyle/>
          <a:p>
            <a:r>
              <a:rPr lang="en-US" b="1" dirty="0"/>
              <a:t>Note: Students enrolled in an annual course will not test until the </a:t>
            </a:r>
            <a:r>
              <a:rPr lang="en-US" b="1" dirty="0" smtClean="0"/>
              <a:t>spring.</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dirty="0" smtClean="0"/>
              <a:t>Students to be Tested</a:t>
            </a:r>
          </a:p>
        </p:txBody>
      </p:sp>
      <p:sp>
        <p:nvSpPr>
          <p:cNvPr id="44035" name="Rectangle 3"/>
          <p:cNvSpPr>
            <a:spLocks noGrp="1" noChangeArrowheads="1"/>
          </p:cNvSpPr>
          <p:nvPr>
            <p:ph idx="1"/>
          </p:nvPr>
        </p:nvSpPr>
        <p:spPr>
          <a:xfrm>
            <a:off x="228600" y="1905000"/>
            <a:ext cx="8153400" cy="4800600"/>
          </a:xfrm>
        </p:spPr>
        <p:txBody>
          <a:bodyPr/>
          <a:lstStyle/>
          <a:p>
            <a:pPr eaLnBrk="1" hangingPunct="1">
              <a:lnSpc>
                <a:spcPct val="90000"/>
              </a:lnSpc>
              <a:spcAft>
                <a:spcPts val="600"/>
              </a:spcAft>
              <a:buFontTx/>
              <a:buNone/>
              <a:defRPr/>
            </a:pPr>
            <a:r>
              <a:rPr lang="en-US" sz="2800" b="1" dirty="0" smtClean="0"/>
              <a:t>Geometry (cont.)</a:t>
            </a:r>
          </a:p>
          <a:p>
            <a:pPr marL="0" indent="0" eaLnBrk="1" hangingPunct="1">
              <a:spcBef>
                <a:spcPts val="600"/>
              </a:spcBef>
              <a:spcAft>
                <a:spcPts val="600"/>
              </a:spcAft>
              <a:buFontTx/>
              <a:buNone/>
              <a:defRPr/>
            </a:pPr>
            <a:r>
              <a:rPr lang="en-US" sz="2800" dirty="0"/>
              <a:t>Students </a:t>
            </a:r>
            <a:r>
              <a:rPr lang="en-US" sz="2800" u="sng" dirty="0"/>
              <a:t>are also eligible to participate</a:t>
            </a:r>
            <a:r>
              <a:rPr lang="en-US" sz="2800" dirty="0"/>
              <a:t> if they:</a:t>
            </a:r>
          </a:p>
          <a:p>
            <a:pPr>
              <a:spcBef>
                <a:spcPts val="600"/>
              </a:spcBef>
              <a:spcAft>
                <a:spcPts val="600"/>
              </a:spcAft>
              <a:defRPr/>
            </a:pPr>
            <a:r>
              <a:rPr lang="en-US" sz="2400" b="1" dirty="0">
                <a:solidFill>
                  <a:srgbClr val="C00000"/>
                </a:solidFill>
              </a:rPr>
              <a:t>Have scores invalidated/no </a:t>
            </a:r>
            <a:r>
              <a:rPr lang="en-US" sz="2400" b="1" dirty="0" smtClean="0">
                <a:solidFill>
                  <a:srgbClr val="C00000"/>
                </a:solidFill>
              </a:rPr>
              <a:t>score/no </a:t>
            </a:r>
            <a:r>
              <a:rPr lang="en-US" sz="2400" b="1" dirty="0">
                <a:solidFill>
                  <a:srgbClr val="C00000"/>
                </a:solidFill>
              </a:rPr>
              <a:t>grade (NG)</a:t>
            </a:r>
          </a:p>
          <a:p>
            <a:pPr>
              <a:spcBef>
                <a:spcPts val="600"/>
              </a:spcBef>
              <a:spcAft>
                <a:spcPts val="600"/>
              </a:spcAft>
              <a:defRPr/>
            </a:pPr>
            <a:r>
              <a:rPr lang="en-US" sz="2400" b="1" dirty="0">
                <a:solidFill>
                  <a:srgbClr val="C00000"/>
                </a:solidFill>
              </a:rPr>
              <a:t>Are taking a course via part-time virtual program and are at 80% or more complete and recent completers</a:t>
            </a:r>
          </a:p>
          <a:p>
            <a:pPr>
              <a:spcBef>
                <a:spcPts val="600"/>
              </a:spcBef>
              <a:spcAft>
                <a:spcPts val="600"/>
              </a:spcAft>
              <a:defRPr/>
            </a:pPr>
            <a:r>
              <a:rPr lang="en-US" sz="2400" b="1" dirty="0" smtClean="0">
                <a:solidFill>
                  <a:srgbClr val="C00000"/>
                </a:solidFill>
              </a:rPr>
              <a:t>Are </a:t>
            </a:r>
            <a:r>
              <a:rPr lang="en-US" sz="2400" b="1" dirty="0">
                <a:solidFill>
                  <a:srgbClr val="C00000"/>
                </a:solidFill>
              </a:rPr>
              <a:t>enrolled in the Adult program and are at 80% or more complete and recent completers</a:t>
            </a:r>
          </a:p>
          <a:p>
            <a:pPr>
              <a:spcBef>
                <a:spcPts val="600"/>
              </a:spcBef>
              <a:spcAft>
                <a:spcPts val="600"/>
              </a:spcAft>
              <a:defRPr/>
            </a:pPr>
            <a:r>
              <a:rPr lang="en-US" sz="2400" b="1" dirty="0">
                <a:solidFill>
                  <a:srgbClr val="C00000"/>
                </a:solidFill>
              </a:rPr>
              <a:t>Want to take the assessment to earn course credit (Credit Acceleration Program)  </a:t>
            </a:r>
          </a:p>
          <a:p>
            <a:pPr eaLnBrk="1" hangingPunct="1">
              <a:lnSpc>
                <a:spcPct val="100000"/>
              </a:lnSpc>
              <a:buFontTx/>
              <a:buNone/>
              <a:defRPr/>
            </a:pPr>
            <a:endParaRPr lang="en-US" sz="2400" dirty="0" smtClean="0"/>
          </a:p>
          <a:p>
            <a:pPr eaLnBrk="1" hangingPunct="1">
              <a:lnSpc>
                <a:spcPct val="100000"/>
              </a:lnSpc>
              <a:buFontTx/>
              <a:buNone/>
              <a:defRPr/>
            </a:pPr>
            <a:endParaRPr lang="en-US" sz="2800" dirty="0" smtClean="0"/>
          </a:p>
          <a:p>
            <a:pPr eaLnBrk="1" hangingPunct="1">
              <a:lnSpc>
                <a:spcPct val="100000"/>
              </a:lnSpc>
              <a:buFontTx/>
              <a:buNone/>
              <a:defRPr/>
            </a:pPr>
            <a:endParaRPr lang="en-US" sz="2800" dirty="0" smtClean="0"/>
          </a:p>
        </p:txBody>
      </p:sp>
      <p:sp>
        <p:nvSpPr>
          <p:cNvPr id="49156" name="Slide Number Placeholder 5"/>
          <p:cNvSpPr>
            <a:spLocks noGrp="1"/>
          </p:cNvSpPr>
          <p:nvPr>
            <p:ph type="sldNum" sz="quarter" idx="12"/>
          </p:nvPr>
        </p:nvSpPr>
        <p:spPr/>
        <p:txBody>
          <a:bodyPr/>
          <a:lstStyle/>
          <a:p>
            <a:pPr>
              <a:defRPr/>
            </a:pPr>
            <a:fld id="{C902183F-8B80-4AF2-9D4B-A2D30F77A230}" type="slidenum">
              <a:rPr lang="en-US" smtClean="0">
                <a:latin typeface="Arial" pitchFamily="34" charset="0"/>
              </a:rPr>
              <a:pPr>
                <a:defRPr/>
              </a:pPr>
              <a:t>15</a:t>
            </a:fld>
            <a:endParaRPr lang="en-US" dirty="0" smtClean="0">
              <a:latin typeface="Arial" pitchFamily="34" charset="0"/>
            </a:endParaRPr>
          </a:p>
        </p:txBody>
      </p:sp>
      <p:sp>
        <p:nvSpPr>
          <p:cNvPr id="5" name="TextBox 4"/>
          <p:cNvSpPr txBox="1"/>
          <p:nvPr/>
        </p:nvSpPr>
        <p:spPr>
          <a:xfrm>
            <a:off x="3902427" y="6488668"/>
            <a:ext cx="1736373" cy="369332"/>
          </a:xfrm>
          <a:prstGeom prst="rect">
            <a:avLst/>
          </a:prstGeom>
          <a:noFill/>
        </p:spPr>
        <p:txBody>
          <a:bodyPr wrap="none" rtlCol="0">
            <a:spAutoFit/>
          </a:bodyPr>
          <a:lstStyle/>
          <a:p>
            <a:r>
              <a:rPr lang="en-US" b="1" dirty="0" smtClean="0"/>
              <a:t>EOC Manual 3</a:t>
            </a:r>
            <a:endParaRPr lang="en-US"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dirty="0" smtClean="0"/>
              <a:t>Students to be Tested</a:t>
            </a:r>
          </a:p>
        </p:txBody>
      </p:sp>
      <p:sp>
        <p:nvSpPr>
          <p:cNvPr id="45059" name="Rectangle 3"/>
          <p:cNvSpPr>
            <a:spLocks noGrp="1" noChangeArrowheads="1"/>
          </p:cNvSpPr>
          <p:nvPr>
            <p:ph idx="1"/>
          </p:nvPr>
        </p:nvSpPr>
        <p:spPr>
          <a:xfrm>
            <a:off x="228600" y="1905000"/>
            <a:ext cx="8153400" cy="4800600"/>
          </a:xfrm>
        </p:spPr>
        <p:txBody>
          <a:bodyPr/>
          <a:lstStyle/>
          <a:p>
            <a:pPr>
              <a:spcAft>
                <a:spcPts val="600"/>
              </a:spcAft>
              <a:buFontTx/>
              <a:buNone/>
              <a:defRPr/>
            </a:pPr>
            <a:r>
              <a:rPr lang="en-US" sz="2800" b="1" dirty="0" smtClean="0"/>
              <a:t>U.S. History</a:t>
            </a:r>
          </a:p>
          <a:p>
            <a:pPr marL="0" indent="0">
              <a:spcBef>
                <a:spcPts val="600"/>
              </a:spcBef>
              <a:spcAft>
                <a:spcPts val="600"/>
              </a:spcAft>
              <a:buFontTx/>
              <a:buNone/>
              <a:defRPr/>
            </a:pPr>
            <a:r>
              <a:rPr lang="en-US" sz="2400" dirty="0" smtClean="0"/>
              <a:t>The following students </a:t>
            </a:r>
            <a:r>
              <a:rPr lang="en-US" sz="2400" u="sng" dirty="0" smtClean="0"/>
              <a:t>will take</a:t>
            </a:r>
            <a:r>
              <a:rPr lang="en-US" sz="2400" dirty="0" smtClean="0"/>
              <a:t> the U.S. History EOC Assessment:</a:t>
            </a:r>
          </a:p>
          <a:p>
            <a:pPr>
              <a:spcBef>
                <a:spcPts val="600"/>
              </a:spcBef>
              <a:spcAft>
                <a:spcPts val="600"/>
              </a:spcAft>
              <a:defRPr/>
            </a:pPr>
            <a:r>
              <a:rPr lang="en-US" sz="2400" dirty="0" smtClean="0"/>
              <a:t>All students enrolled in and completing one of the following courses:</a:t>
            </a:r>
          </a:p>
          <a:p>
            <a:pPr lvl="1">
              <a:buFont typeface="Tahoma" pitchFamily="34" charset="0"/>
              <a:buChar char="–"/>
              <a:defRPr/>
            </a:pPr>
            <a:r>
              <a:rPr lang="en-US" sz="2000" b="1" dirty="0" smtClean="0">
                <a:solidFill>
                  <a:srgbClr val="C00000"/>
                </a:solidFill>
              </a:rPr>
              <a:t>United States History – 2100310</a:t>
            </a:r>
          </a:p>
          <a:p>
            <a:pPr lvl="1">
              <a:buFont typeface="Tahoma" pitchFamily="34" charset="0"/>
              <a:buChar char="–"/>
              <a:defRPr/>
            </a:pPr>
            <a:r>
              <a:rPr lang="en-US" sz="2000" b="1" dirty="0" smtClean="0">
                <a:solidFill>
                  <a:srgbClr val="C00000"/>
                </a:solidFill>
              </a:rPr>
              <a:t>United States History Honors – 2100320</a:t>
            </a:r>
          </a:p>
          <a:p>
            <a:pPr lvl="1">
              <a:buFont typeface="Tahoma" pitchFamily="34" charset="0"/>
              <a:buChar char="–"/>
              <a:defRPr/>
            </a:pPr>
            <a:r>
              <a:rPr lang="en-US" sz="2000" b="1" dirty="0">
                <a:solidFill>
                  <a:srgbClr val="C00000"/>
                </a:solidFill>
              </a:rPr>
              <a:t>Visions and Countervisions: Europe, U.S. and the World from 1848 – 2100390</a:t>
            </a:r>
          </a:p>
          <a:p>
            <a:pPr lvl="1">
              <a:buFont typeface="Tahoma" pitchFamily="34" charset="0"/>
              <a:buChar char="–"/>
              <a:defRPr/>
            </a:pPr>
            <a:r>
              <a:rPr lang="en-US" sz="2000" b="1" dirty="0">
                <a:solidFill>
                  <a:srgbClr val="C00000"/>
                </a:solidFill>
              </a:rPr>
              <a:t>Visions and Countervisions: Europe, U.S. and the World from 1848 Honors – 2100480</a:t>
            </a:r>
          </a:p>
          <a:p>
            <a:pPr lvl="1">
              <a:buFont typeface="Tahoma" pitchFamily="34" charset="0"/>
              <a:buChar char="–"/>
              <a:defRPr/>
            </a:pPr>
            <a:endParaRPr lang="en-US" sz="2400" b="1" dirty="0" smtClean="0">
              <a:solidFill>
                <a:srgbClr val="C00000"/>
              </a:solidFill>
            </a:endParaRPr>
          </a:p>
          <a:p>
            <a:pPr lvl="2">
              <a:buFont typeface="Courier New" pitchFamily="49" charset="0"/>
              <a:buChar char="o"/>
              <a:defRPr/>
            </a:pPr>
            <a:endParaRPr lang="en-US" sz="1800" dirty="0" smtClean="0"/>
          </a:p>
          <a:p>
            <a:pPr eaLnBrk="1" hangingPunct="1">
              <a:lnSpc>
                <a:spcPct val="100000"/>
              </a:lnSpc>
              <a:buFontTx/>
              <a:buNone/>
              <a:defRPr/>
            </a:pPr>
            <a:endParaRPr lang="en-US" sz="2400" dirty="0" smtClean="0"/>
          </a:p>
          <a:p>
            <a:pPr eaLnBrk="1" hangingPunct="1">
              <a:lnSpc>
                <a:spcPct val="100000"/>
              </a:lnSpc>
              <a:buFontTx/>
              <a:buNone/>
              <a:defRPr/>
            </a:pPr>
            <a:endParaRPr lang="en-US" sz="2800" dirty="0" smtClean="0"/>
          </a:p>
          <a:p>
            <a:pPr eaLnBrk="1" hangingPunct="1">
              <a:lnSpc>
                <a:spcPct val="100000"/>
              </a:lnSpc>
              <a:buFontTx/>
              <a:buNone/>
              <a:defRPr/>
            </a:pPr>
            <a:endParaRPr lang="en-US" sz="2800" dirty="0" smtClean="0"/>
          </a:p>
        </p:txBody>
      </p:sp>
      <p:sp>
        <p:nvSpPr>
          <p:cNvPr id="50180" name="Slide Number Placeholder 5"/>
          <p:cNvSpPr>
            <a:spLocks noGrp="1"/>
          </p:cNvSpPr>
          <p:nvPr>
            <p:ph type="sldNum" sz="quarter" idx="12"/>
          </p:nvPr>
        </p:nvSpPr>
        <p:spPr/>
        <p:txBody>
          <a:bodyPr/>
          <a:lstStyle/>
          <a:p>
            <a:pPr>
              <a:defRPr/>
            </a:pPr>
            <a:fld id="{CED7103B-B59D-4335-91A7-8DE33E30F350}" type="slidenum">
              <a:rPr lang="en-US" smtClean="0">
                <a:latin typeface="Arial" pitchFamily="34" charset="0"/>
              </a:rPr>
              <a:pPr>
                <a:defRPr/>
              </a:pPr>
              <a:t>16</a:t>
            </a:fld>
            <a:endParaRPr lang="en-US" dirty="0" smtClean="0">
              <a:latin typeface="Arial" pitchFamily="34" charset="0"/>
            </a:endParaRPr>
          </a:p>
        </p:txBody>
      </p:sp>
      <p:sp>
        <p:nvSpPr>
          <p:cNvPr id="5" name="TextBox 4"/>
          <p:cNvSpPr txBox="1"/>
          <p:nvPr/>
        </p:nvSpPr>
        <p:spPr>
          <a:xfrm>
            <a:off x="3810000" y="6488668"/>
            <a:ext cx="1736373" cy="369332"/>
          </a:xfrm>
          <a:prstGeom prst="rect">
            <a:avLst/>
          </a:prstGeom>
          <a:noFill/>
        </p:spPr>
        <p:txBody>
          <a:bodyPr wrap="none" rtlCol="0">
            <a:spAutoFit/>
          </a:bodyPr>
          <a:lstStyle/>
          <a:p>
            <a:r>
              <a:rPr lang="en-US" b="1" dirty="0" smtClean="0"/>
              <a:t>EOC Manual 3</a:t>
            </a:r>
            <a:endParaRPr lang="en-US" b="1" dirty="0"/>
          </a:p>
        </p:txBody>
      </p:sp>
      <p:sp>
        <p:nvSpPr>
          <p:cNvPr id="2" name="TextBox 1"/>
          <p:cNvSpPr txBox="1"/>
          <p:nvPr/>
        </p:nvSpPr>
        <p:spPr>
          <a:xfrm>
            <a:off x="457200" y="6027003"/>
            <a:ext cx="8077200" cy="646331"/>
          </a:xfrm>
          <a:prstGeom prst="rect">
            <a:avLst/>
          </a:prstGeom>
          <a:noFill/>
        </p:spPr>
        <p:txBody>
          <a:bodyPr wrap="square" rtlCol="0">
            <a:spAutoFit/>
          </a:bodyPr>
          <a:lstStyle/>
          <a:p>
            <a:r>
              <a:rPr lang="en-US" b="1" dirty="0"/>
              <a:t>Note: Students enrolled in an annual course will not test until the spring.</a:t>
            </a:r>
            <a:endParaRPr lang="en-US" dirty="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dirty="0" smtClean="0"/>
              <a:t>Students to be Tested</a:t>
            </a:r>
          </a:p>
        </p:txBody>
      </p:sp>
      <p:sp>
        <p:nvSpPr>
          <p:cNvPr id="46083" name="Rectangle 3"/>
          <p:cNvSpPr>
            <a:spLocks noGrp="1" noChangeArrowheads="1"/>
          </p:cNvSpPr>
          <p:nvPr>
            <p:ph idx="1"/>
          </p:nvPr>
        </p:nvSpPr>
        <p:spPr>
          <a:xfrm>
            <a:off x="228600" y="1752600"/>
            <a:ext cx="8153400" cy="5105400"/>
          </a:xfrm>
        </p:spPr>
        <p:txBody>
          <a:bodyPr/>
          <a:lstStyle/>
          <a:p>
            <a:pPr eaLnBrk="1" hangingPunct="1">
              <a:lnSpc>
                <a:spcPct val="100000"/>
              </a:lnSpc>
              <a:spcAft>
                <a:spcPts val="600"/>
              </a:spcAft>
              <a:buFontTx/>
              <a:buNone/>
              <a:defRPr/>
            </a:pPr>
            <a:r>
              <a:rPr lang="en-US" sz="2800" b="1" dirty="0" smtClean="0"/>
              <a:t>U.S. History (cont.)</a:t>
            </a:r>
          </a:p>
          <a:p>
            <a:pPr marL="0" indent="0" eaLnBrk="1" hangingPunct="1">
              <a:spcBef>
                <a:spcPts val="600"/>
              </a:spcBef>
              <a:spcAft>
                <a:spcPts val="600"/>
              </a:spcAft>
              <a:buFontTx/>
              <a:buNone/>
              <a:defRPr/>
            </a:pPr>
            <a:r>
              <a:rPr lang="en-US" sz="2800" dirty="0"/>
              <a:t>Students </a:t>
            </a:r>
            <a:r>
              <a:rPr lang="en-US" sz="2800" u="sng" dirty="0"/>
              <a:t>are also eligible to participate</a:t>
            </a:r>
            <a:r>
              <a:rPr lang="en-US" sz="2800" dirty="0"/>
              <a:t> if they:</a:t>
            </a:r>
          </a:p>
          <a:p>
            <a:pPr>
              <a:spcBef>
                <a:spcPts val="600"/>
              </a:spcBef>
              <a:spcAft>
                <a:spcPts val="600"/>
              </a:spcAft>
              <a:defRPr/>
            </a:pPr>
            <a:r>
              <a:rPr lang="en-US" sz="2400" b="1" dirty="0">
                <a:solidFill>
                  <a:srgbClr val="C00000"/>
                </a:solidFill>
              </a:rPr>
              <a:t>Have scores invalidated/no </a:t>
            </a:r>
            <a:r>
              <a:rPr lang="en-US" sz="2400" b="1" dirty="0" smtClean="0">
                <a:solidFill>
                  <a:srgbClr val="C00000"/>
                </a:solidFill>
              </a:rPr>
              <a:t>score/no </a:t>
            </a:r>
            <a:r>
              <a:rPr lang="en-US" sz="2400" b="1" dirty="0">
                <a:solidFill>
                  <a:srgbClr val="C00000"/>
                </a:solidFill>
              </a:rPr>
              <a:t>grade (NG)</a:t>
            </a:r>
          </a:p>
          <a:p>
            <a:pPr>
              <a:spcBef>
                <a:spcPts val="600"/>
              </a:spcBef>
              <a:spcAft>
                <a:spcPts val="600"/>
              </a:spcAft>
              <a:defRPr/>
            </a:pPr>
            <a:r>
              <a:rPr lang="en-US" sz="2400" b="1" dirty="0">
                <a:solidFill>
                  <a:srgbClr val="C00000"/>
                </a:solidFill>
              </a:rPr>
              <a:t>Are taking a course via part-time virtual program and are at 80% or more complete and recent completers</a:t>
            </a:r>
          </a:p>
          <a:p>
            <a:pPr>
              <a:spcBef>
                <a:spcPts val="600"/>
              </a:spcBef>
              <a:spcAft>
                <a:spcPts val="600"/>
              </a:spcAft>
              <a:defRPr/>
            </a:pPr>
            <a:r>
              <a:rPr lang="en-US" sz="2400" b="1" dirty="0" smtClean="0">
                <a:solidFill>
                  <a:srgbClr val="C00000"/>
                </a:solidFill>
              </a:rPr>
              <a:t>Are </a:t>
            </a:r>
            <a:r>
              <a:rPr lang="en-US" sz="2400" b="1" dirty="0">
                <a:solidFill>
                  <a:srgbClr val="C00000"/>
                </a:solidFill>
              </a:rPr>
              <a:t>enrolled in the Adult program and are at 80% or more complete and recent completers</a:t>
            </a:r>
          </a:p>
          <a:p>
            <a:pPr>
              <a:spcBef>
                <a:spcPts val="600"/>
              </a:spcBef>
              <a:spcAft>
                <a:spcPts val="600"/>
              </a:spcAft>
              <a:defRPr/>
            </a:pPr>
            <a:r>
              <a:rPr lang="en-US" sz="2400" b="1" dirty="0">
                <a:solidFill>
                  <a:srgbClr val="C00000"/>
                </a:solidFill>
              </a:rPr>
              <a:t>Want to take the assessment to earn course credit (Credit Acceleration Program)  </a:t>
            </a:r>
            <a:endParaRPr lang="en-US" sz="2400" b="1" dirty="0" smtClean="0">
              <a:solidFill>
                <a:srgbClr val="C00000"/>
              </a:solidFill>
            </a:endParaRPr>
          </a:p>
          <a:p>
            <a:pPr marL="0" indent="0">
              <a:spcBef>
                <a:spcPts val="600"/>
              </a:spcBef>
              <a:spcAft>
                <a:spcPts val="600"/>
              </a:spcAft>
              <a:buNone/>
              <a:defRPr/>
            </a:pPr>
            <a:r>
              <a:rPr lang="en-US" sz="2400" u="sng" dirty="0" smtClean="0"/>
              <a:t>Note</a:t>
            </a:r>
            <a:r>
              <a:rPr lang="en-US" sz="2400" dirty="0"/>
              <a:t>:  Students that have failed the </a:t>
            </a:r>
            <a:r>
              <a:rPr lang="en-US" sz="2400" dirty="0" smtClean="0"/>
              <a:t>US History </a:t>
            </a:r>
            <a:r>
              <a:rPr lang="en-US" sz="2400" dirty="0"/>
              <a:t>EOC test may participate if they want to pass it to be eligible for a scholar designation.</a:t>
            </a:r>
          </a:p>
          <a:p>
            <a:pPr eaLnBrk="1" hangingPunct="1">
              <a:lnSpc>
                <a:spcPct val="100000"/>
              </a:lnSpc>
              <a:buFontTx/>
              <a:buNone/>
              <a:defRPr/>
            </a:pPr>
            <a:endParaRPr lang="en-US" sz="2800" dirty="0" smtClean="0"/>
          </a:p>
          <a:p>
            <a:pPr eaLnBrk="1" hangingPunct="1">
              <a:lnSpc>
                <a:spcPct val="100000"/>
              </a:lnSpc>
              <a:buFontTx/>
              <a:buNone/>
              <a:defRPr/>
            </a:pPr>
            <a:endParaRPr lang="en-US" sz="2800" dirty="0" smtClean="0"/>
          </a:p>
        </p:txBody>
      </p:sp>
      <p:sp>
        <p:nvSpPr>
          <p:cNvPr id="51204" name="Slide Number Placeholder 5"/>
          <p:cNvSpPr>
            <a:spLocks noGrp="1"/>
          </p:cNvSpPr>
          <p:nvPr>
            <p:ph type="sldNum" sz="quarter" idx="12"/>
          </p:nvPr>
        </p:nvSpPr>
        <p:spPr/>
        <p:txBody>
          <a:bodyPr/>
          <a:lstStyle/>
          <a:p>
            <a:pPr>
              <a:defRPr/>
            </a:pPr>
            <a:fld id="{FE1CE23A-BB1C-4712-8A1D-1D67728578D6}" type="slidenum">
              <a:rPr lang="en-US" smtClean="0">
                <a:latin typeface="Arial" pitchFamily="34" charset="0"/>
              </a:rPr>
              <a:pPr>
                <a:defRPr/>
              </a:pPr>
              <a:t>17</a:t>
            </a:fld>
            <a:endParaRPr lang="en-US" dirty="0" smtClean="0">
              <a:latin typeface="Arial" pitchFamily="34" charset="0"/>
            </a:endParaRPr>
          </a:p>
        </p:txBody>
      </p:sp>
      <p:sp>
        <p:nvSpPr>
          <p:cNvPr id="5" name="TextBox 4"/>
          <p:cNvSpPr txBox="1"/>
          <p:nvPr/>
        </p:nvSpPr>
        <p:spPr>
          <a:xfrm>
            <a:off x="3810000" y="6488668"/>
            <a:ext cx="1736373" cy="369332"/>
          </a:xfrm>
          <a:prstGeom prst="rect">
            <a:avLst/>
          </a:prstGeom>
          <a:noFill/>
        </p:spPr>
        <p:txBody>
          <a:bodyPr wrap="none" rtlCol="0">
            <a:spAutoFit/>
          </a:bodyPr>
          <a:lstStyle/>
          <a:p>
            <a:r>
              <a:rPr lang="en-US" b="1" dirty="0" smtClean="0"/>
              <a:t>EOC Manual 3</a:t>
            </a:r>
            <a:endParaRPr lang="en-US"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dirty="0" smtClean="0"/>
              <a:t>Students to be Tested</a:t>
            </a:r>
          </a:p>
        </p:txBody>
      </p:sp>
      <p:sp>
        <p:nvSpPr>
          <p:cNvPr id="47107" name="Rectangle 3"/>
          <p:cNvSpPr>
            <a:spLocks noGrp="1" noChangeArrowheads="1"/>
          </p:cNvSpPr>
          <p:nvPr>
            <p:ph idx="1"/>
          </p:nvPr>
        </p:nvSpPr>
        <p:spPr>
          <a:xfrm>
            <a:off x="228600" y="1905000"/>
            <a:ext cx="8153400" cy="4800600"/>
          </a:xfrm>
        </p:spPr>
        <p:txBody>
          <a:bodyPr/>
          <a:lstStyle/>
          <a:p>
            <a:pPr eaLnBrk="1" hangingPunct="1">
              <a:lnSpc>
                <a:spcPct val="100000"/>
              </a:lnSpc>
              <a:spcAft>
                <a:spcPts val="600"/>
              </a:spcAft>
              <a:buFontTx/>
              <a:buNone/>
            </a:pPr>
            <a:r>
              <a:rPr lang="en-US" sz="2800" b="1" dirty="0" smtClean="0"/>
              <a:t>Special Program Students</a:t>
            </a:r>
          </a:p>
          <a:p>
            <a:pPr eaLnBrk="1" hangingPunct="1">
              <a:lnSpc>
                <a:spcPct val="100000"/>
              </a:lnSpc>
              <a:spcBef>
                <a:spcPts val="600"/>
              </a:spcBef>
              <a:spcAft>
                <a:spcPts val="600"/>
              </a:spcAft>
            </a:pPr>
            <a:r>
              <a:rPr lang="en-US" sz="2000" b="1" dirty="0" smtClean="0">
                <a:solidFill>
                  <a:srgbClr val="C00000"/>
                </a:solidFill>
              </a:rPr>
              <a:t>Miami-Dade Online (M-DOA) </a:t>
            </a:r>
          </a:p>
          <a:p>
            <a:pPr eaLnBrk="1" hangingPunct="1">
              <a:lnSpc>
                <a:spcPct val="100000"/>
              </a:lnSpc>
              <a:spcBef>
                <a:spcPts val="600"/>
              </a:spcBef>
              <a:spcAft>
                <a:spcPts val="600"/>
              </a:spcAft>
            </a:pPr>
            <a:r>
              <a:rPr lang="en-US" sz="2000" b="1" dirty="0" smtClean="0">
                <a:solidFill>
                  <a:srgbClr val="C00000"/>
                </a:solidFill>
              </a:rPr>
              <a:t>Home Education </a:t>
            </a:r>
          </a:p>
          <a:p>
            <a:pPr eaLnBrk="1" hangingPunct="1">
              <a:lnSpc>
                <a:spcPct val="100000"/>
              </a:lnSpc>
              <a:spcBef>
                <a:spcPts val="600"/>
              </a:spcBef>
              <a:spcAft>
                <a:spcPts val="600"/>
              </a:spcAft>
            </a:pPr>
            <a:r>
              <a:rPr lang="en-US" sz="2000" b="1" dirty="0" smtClean="0">
                <a:solidFill>
                  <a:srgbClr val="C00000"/>
                </a:solidFill>
              </a:rPr>
              <a:t>Florida Virtual School Full-time (K-8 and High School)</a:t>
            </a:r>
          </a:p>
          <a:p>
            <a:pPr eaLnBrk="1" hangingPunct="1">
              <a:lnSpc>
                <a:spcPct val="90000"/>
              </a:lnSpc>
              <a:spcAft>
                <a:spcPts val="600"/>
              </a:spcAft>
              <a:buFontTx/>
              <a:buNone/>
            </a:pPr>
            <a:endParaRPr lang="en-US" sz="2800" b="1" dirty="0" smtClean="0"/>
          </a:p>
          <a:p>
            <a:pPr eaLnBrk="1" hangingPunct="1">
              <a:lnSpc>
                <a:spcPct val="90000"/>
              </a:lnSpc>
              <a:spcAft>
                <a:spcPts val="600"/>
              </a:spcAft>
              <a:buFontTx/>
              <a:buNone/>
            </a:pPr>
            <a:r>
              <a:rPr lang="en-US" sz="2800" b="1" dirty="0" smtClean="0"/>
              <a:t>English Language Learners (ELLs)</a:t>
            </a:r>
          </a:p>
          <a:p>
            <a:pPr>
              <a:buFontTx/>
              <a:buNone/>
            </a:pPr>
            <a:r>
              <a:rPr lang="en-US" sz="2400" dirty="0" smtClean="0"/>
              <a:t>	</a:t>
            </a:r>
            <a:r>
              <a:rPr lang="en-US" sz="2000" dirty="0" smtClean="0"/>
              <a:t>All ELLs who complete the applicable courses are expected to participate in EOC assessments no matter how long these students have been receiving services or have been enrolled in a U.S. school.</a:t>
            </a:r>
            <a:endParaRPr lang="en-US" sz="2000" b="1" dirty="0" smtClean="0"/>
          </a:p>
          <a:p>
            <a:pPr eaLnBrk="1" hangingPunct="1">
              <a:lnSpc>
                <a:spcPct val="100000"/>
              </a:lnSpc>
              <a:buFontTx/>
              <a:buNone/>
            </a:pPr>
            <a:endParaRPr lang="en-US" sz="2400" dirty="0" smtClean="0"/>
          </a:p>
          <a:p>
            <a:pPr eaLnBrk="1" hangingPunct="1">
              <a:lnSpc>
                <a:spcPct val="100000"/>
              </a:lnSpc>
              <a:buFontTx/>
              <a:buNone/>
            </a:pPr>
            <a:endParaRPr lang="en-US" sz="2800" dirty="0" smtClean="0"/>
          </a:p>
          <a:p>
            <a:pPr eaLnBrk="1" hangingPunct="1">
              <a:lnSpc>
                <a:spcPct val="100000"/>
              </a:lnSpc>
              <a:buFontTx/>
              <a:buNone/>
            </a:pPr>
            <a:endParaRPr lang="en-US" sz="2800" dirty="0" smtClean="0"/>
          </a:p>
        </p:txBody>
      </p:sp>
      <p:sp>
        <p:nvSpPr>
          <p:cNvPr id="52228" name="Slide Number Placeholder 5"/>
          <p:cNvSpPr>
            <a:spLocks noGrp="1"/>
          </p:cNvSpPr>
          <p:nvPr>
            <p:ph type="sldNum" sz="quarter" idx="12"/>
          </p:nvPr>
        </p:nvSpPr>
        <p:spPr/>
        <p:txBody>
          <a:bodyPr/>
          <a:lstStyle/>
          <a:p>
            <a:pPr>
              <a:defRPr/>
            </a:pPr>
            <a:fld id="{7558C77C-BDCA-412A-9EAC-15FE692EA002}" type="slidenum">
              <a:rPr lang="en-US" smtClean="0">
                <a:latin typeface="Arial" pitchFamily="34" charset="0"/>
              </a:rPr>
              <a:pPr>
                <a:defRPr/>
              </a:pPr>
              <a:t>18</a:t>
            </a:fld>
            <a:endParaRPr lang="en-US" dirty="0" smtClean="0">
              <a:latin typeface="Arial" pitchFamily="34" charset="0"/>
            </a:endParaRPr>
          </a:p>
        </p:txBody>
      </p:sp>
      <p:sp>
        <p:nvSpPr>
          <p:cNvPr id="6" name="TextBox 5"/>
          <p:cNvSpPr txBox="1"/>
          <p:nvPr/>
        </p:nvSpPr>
        <p:spPr>
          <a:xfrm>
            <a:off x="1981200" y="6400800"/>
            <a:ext cx="5486400" cy="307777"/>
          </a:xfrm>
          <a:prstGeom prst="rect">
            <a:avLst/>
          </a:prstGeom>
          <a:noFill/>
        </p:spPr>
        <p:txBody>
          <a:bodyPr wrap="square" rtlCol="0">
            <a:spAutoFit/>
          </a:bodyPr>
          <a:lstStyle/>
          <a:p>
            <a:pPr algn="ctr"/>
            <a:r>
              <a:rPr lang="en-US" sz="1400" b="1" dirty="0" smtClean="0"/>
              <a:t>EOC Manual 3-5,  Appendix A; Training Packet  </a:t>
            </a:r>
            <a:endParaRPr lang="en-US" sz="14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dirty="0" smtClean="0"/>
              <a:t>Students to be Tested</a:t>
            </a:r>
          </a:p>
        </p:txBody>
      </p:sp>
      <p:sp>
        <p:nvSpPr>
          <p:cNvPr id="48131" name="Rectangle 5"/>
          <p:cNvSpPr>
            <a:spLocks noGrp="1" noChangeArrowheads="1"/>
          </p:cNvSpPr>
          <p:nvPr>
            <p:ph idx="1"/>
          </p:nvPr>
        </p:nvSpPr>
        <p:spPr>
          <a:xfrm>
            <a:off x="304800" y="1905000"/>
            <a:ext cx="8610600" cy="4678363"/>
          </a:xfrm>
        </p:spPr>
        <p:txBody>
          <a:bodyPr/>
          <a:lstStyle/>
          <a:p>
            <a:pPr eaLnBrk="1" hangingPunct="1">
              <a:lnSpc>
                <a:spcPct val="90000"/>
              </a:lnSpc>
              <a:spcAft>
                <a:spcPts val="600"/>
              </a:spcAft>
              <a:buFontTx/>
              <a:buNone/>
            </a:pPr>
            <a:r>
              <a:rPr lang="en-US" sz="2800" b="1" dirty="0" smtClean="0"/>
              <a:t>Students with Disabilities</a:t>
            </a:r>
          </a:p>
          <a:p>
            <a:pPr eaLnBrk="1" hangingPunct="1">
              <a:lnSpc>
                <a:spcPct val="90000"/>
              </a:lnSpc>
              <a:spcBef>
                <a:spcPts val="600"/>
              </a:spcBef>
              <a:spcAft>
                <a:spcPts val="600"/>
              </a:spcAft>
            </a:pPr>
            <a:r>
              <a:rPr lang="en-US" sz="2200" dirty="0" smtClean="0"/>
              <a:t>Students with disabilities participate in the statewide assessment program by taking one of the following: </a:t>
            </a:r>
          </a:p>
          <a:p>
            <a:pPr lvl="1" eaLnBrk="1" hangingPunct="1">
              <a:lnSpc>
                <a:spcPct val="90000"/>
              </a:lnSpc>
              <a:buFont typeface="Tahoma" pitchFamily="34" charset="0"/>
              <a:buChar char="̶"/>
            </a:pPr>
            <a:r>
              <a:rPr lang="en-US" sz="2200" dirty="0" smtClean="0"/>
              <a:t>EOC assessment without accommodations,</a:t>
            </a:r>
          </a:p>
          <a:p>
            <a:pPr lvl="1" eaLnBrk="1" hangingPunct="1">
              <a:lnSpc>
                <a:spcPct val="90000"/>
              </a:lnSpc>
              <a:buFont typeface="Tahoma" pitchFamily="34" charset="0"/>
              <a:buChar char="̶"/>
            </a:pPr>
            <a:r>
              <a:rPr lang="en-US" sz="2200" dirty="0" smtClean="0"/>
              <a:t>EOC assessment with accommodations, or</a:t>
            </a:r>
          </a:p>
          <a:p>
            <a:pPr lvl="1" eaLnBrk="1" hangingPunct="1">
              <a:lnSpc>
                <a:spcPct val="90000"/>
              </a:lnSpc>
              <a:buFont typeface="Tahoma" pitchFamily="34" charset="0"/>
              <a:buChar char="̶"/>
            </a:pPr>
            <a:r>
              <a:rPr lang="en-US" sz="2200" dirty="0" smtClean="0"/>
              <a:t>Florida Alternate Assessment.</a:t>
            </a:r>
          </a:p>
          <a:p>
            <a:pPr eaLnBrk="1" hangingPunct="1">
              <a:lnSpc>
                <a:spcPct val="90000"/>
              </a:lnSpc>
              <a:spcBef>
                <a:spcPts val="600"/>
              </a:spcBef>
              <a:spcAft>
                <a:spcPts val="600"/>
              </a:spcAft>
            </a:pPr>
            <a:r>
              <a:rPr lang="en-US" sz="2200" dirty="0" smtClean="0"/>
              <a:t>All determinations regarding participation in the statewide assessment program must be documented in the student’s IEP or Section 504 plan.</a:t>
            </a:r>
          </a:p>
          <a:p>
            <a:pPr eaLnBrk="1" hangingPunct="1">
              <a:lnSpc>
                <a:spcPct val="90000"/>
              </a:lnSpc>
              <a:spcBef>
                <a:spcPts val="600"/>
              </a:spcBef>
              <a:spcAft>
                <a:spcPts val="600"/>
              </a:spcAft>
            </a:pPr>
            <a:r>
              <a:rPr lang="en-US" sz="2200" dirty="0" smtClean="0"/>
              <a:t>See Appendix A of the manual for information regarding accommodations.</a:t>
            </a:r>
          </a:p>
        </p:txBody>
      </p:sp>
      <p:sp>
        <p:nvSpPr>
          <p:cNvPr id="54276" name="Slide Number Placeholder 5"/>
          <p:cNvSpPr>
            <a:spLocks noGrp="1"/>
          </p:cNvSpPr>
          <p:nvPr>
            <p:ph type="sldNum" sz="quarter" idx="12"/>
          </p:nvPr>
        </p:nvSpPr>
        <p:spPr/>
        <p:txBody>
          <a:bodyPr/>
          <a:lstStyle/>
          <a:p>
            <a:pPr>
              <a:defRPr/>
            </a:pPr>
            <a:fld id="{6946BB0D-811C-40DA-8BEA-4BAA9005F127}" type="slidenum">
              <a:rPr lang="en-US" smtClean="0">
                <a:latin typeface="Arial" pitchFamily="34" charset="0"/>
              </a:rPr>
              <a:pPr>
                <a:defRPr/>
              </a:pPr>
              <a:t>19</a:t>
            </a:fld>
            <a:endParaRPr lang="en-US" dirty="0" smtClean="0">
              <a:latin typeface="Arial" pitchFamily="34" charset="0"/>
            </a:endParaRPr>
          </a:p>
        </p:txBody>
      </p:sp>
      <p:sp>
        <p:nvSpPr>
          <p:cNvPr id="5" name="TextBox 4"/>
          <p:cNvSpPr txBox="1"/>
          <p:nvPr/>
        </p:nvSpPr>
        <p:spPr>
          <a:xfrm>
            <a:off x="3810000" y="6488668"/>
            <a:ext cx="3142655" cy="369332"/>
          </a:xfrm>
          <a:prstGeom prst="rect">
            <a:avLst/>
          </a:prstGeom>
          <a:noFill/>
        </p:spPr>
        <p:txBody>
          <a:bodyPr wrap="none" rtlCol="0">
            <a:spAutoFit/>
          </a:bodyPr>
          <a:lstStyle/>
          <a:p>
            <a:r>
              <a:rPr lang="en-US" b="1" dirty="0" smtClean="0"/>
              <a:t>EOC Manual 5; Appendix A</a:t>
            </a:r>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28600" y="457200"/>
            <a:ext cx="7289800" cy="1292225"/>
          </a:xfrm>
        </p:spPr>
        <p:txBody>
          <a:bodyPr/>
          <a:lstStyle/>
          <a:p>
            <a:r>
              <a:rPr lang="en-US" dirty="0" smtClean="0"/>
              <a:t>Test Administration Manual</a:t>
            </a:r>
          </a:p>
        </p:txBody>
      </p:sp>
      <p:sp>
        <p:nvSpPr>
          <p:cNvPr id="4" name="Slide Number Placeholder 3"/>
          <p:cNvSpPr>
            <a:spLocks noGrp="1"/>
          </p:cNvSpPr>
          <p:nvPr>
            <p:ph type="sldNum" sz="quarter" idx="12"/>
          </p:nvPr>
        </p:nvSpPr>
        <p:spPr/>
        <p:txBody>
          <a:bodyPr/>
          <a:lstStyle/>
          <a:p>
            <a:pPr>
              <a:defRPr/>
            </a:pPr>
            <a:fld id="{DACA9360-84D9-4DFB-8B69-DCB552A4FAC5}" type="slidenum">
              <a:rPr lang="en-US" smtClean="0">
                <a:latin typeface="+mn-lt"/>
              </a:rPr>
              <a:pPr>
                <a:defRPr/>
              </a:pPr>
              <a:t>2</a:t>
            </a:fld>
            <a:endParaRPr lang="en-US" dirty="0">
              <a:latin typeface="+mn-lt"/>
            </a:endParaRPr>
          </a:p>
        </p:txBody>
      </p:sp>
      <p:sp>
        <p:nvSpPr>
          <p:cNvPr id="9" name="Rectangle 3"/>
          <p:cNvSpPr txBox="1">
            <a:spLocks noChangeArrowheads="1"/>
          </p:cNvSpPr>
          <p:nvPr/>
        </p:nvSpPr>
        <p:spPr bwMode="auto">
          <a:xfrm>
            <a:off x="304800" y="1905000"/>
            <a:ext cx="4495800" cy="4572000"/>
          </a:xfrm>
          <a:prstGeom prst="rect">
            <a:avLst/>
          </a:prstGeom>
          <a:noFill/>
          <a:ln w="9525">
            <a:noFill/>
            <a:miter lim="800000"/>
            <a:headEnd/>
            <a:tailEnd/>
          </a:ln>
        </p:spPr>
        <p:txBody>
          <a:bodyPr>
            <a:normAutofit fontScale="92500"/>
          </a:bodyPr>
          <a:lstStyle/>
          <a:p>
            <a:pPr marL="342900" indent="-342900" fontAlgn="auto">
              <a:lnSpc>
                <a:spcPct val="90000"/>
              </a:lnSpc>
              <a:spcBef>
                <a:spcPct val="20000"/>
              </a:spcBef>
              <a:spcAft>
                <a:spcPts val="600"/>
              </a:spcAft>
              <a:defRPr/>
            </a:pPr>
            <a:r>
              <a:rPr lang="en-US" sz="2400" dirty="0">
                <a:latin typeface="+mj-lt"/>
                <a:cs typeface="Tahoma" pitchFamily="34" charset="0"/>
              </a:rPr>
              <a:t>	One manual </a:t>
            </a:r>
            <a:r>
              <a:rPr lang="en-US" sz="2400" dirty="0" smtClean="0">
                <a:latin typeface="+mj-lt"/>
                <a:cs typeface="Tahoma" pitchFamily="34" charset="0"/>
              </a:rPr>
              <a:t>(Winter 2014 NGSSS EOC  </a:t>
            </a:r>
            <a:r>
              <a:rPr lang="en-US" sz="2400" dirty="0">
                <a:latin typeface="+mj-lt"/>
                <a:cs typeface="Tahoma" pitchFamily="34" charset="0"/>
              </a:rPr>
              <a:t>Manual) is provided for </a:t>
            </a:r>
            <a:r>
              <a:rPr lang="en-US" sz="2400" dirty="0">
                <a:latin typeface="+mj-lt"/>
                <a:cs typeface="+mn-cs"/>
              </a:rPr>
              <a:t>the Winter </a:t>
            </a:r>
            <a:r>
              <a:rPr lang="en-US" sz="2400" dirty="0" smtClean="0">
                <a:latin typeface="+mj-lt"/>
                <a:cs typeface="+mn-cs"/>
              </a:rPr>
              <a:t>2014 administration.</a:t>
            </a:r>
            <a:r>
              <a:rPr lang="en-US" sz="2400" dirty="0" smtClean="0">
                <a:latin typeface="+mj-lt"/>
                <a:cs typeface="Tahoma" pitchFamily="34" charset="0"/>
              </a:rPr>
              <a:t> </a:t>
            </a:r>
            <a:endParaRPr lang="en-US" sz="2400" dirty="0">
              <a:latin typeface="+mj-lt"/>
              <a:cs typeface="Tahoma" pitchFamily="34" charset="0"/>
            </a:endParaRPr>
          </a:p>
          <a:p>
            <a:pPr marL="342900" indent="-342900" fontAlgn="auto">
              <a:lnSpc>
                <a:spcPct val="90000"/>
              </a:lnSpc>
              <a:spcBef>
                <a:spcPct val="20000"/>
              </a:spcBef>
              <a:spcAft>
                <a:spcPts val="600"/>
              </a:spcAft>
              <a:defRPr/>
            </a:pPr>
            <a:r>
              <a:rPr lang="en-US" sz="2400" dirty="0">
                <a:latin typeface="+mj-lt"/>
                <a:cs typeface="Tahoma" pitchFamily="34" charset="0"/>
              </a:rPr>
              <a:t>	</a:t>
            </a:r>
            <a:r>
              <a:rPr lang="en-US" sz="2400" dirty="0" smtClean="0">
                <a:latin typeface="+mj-lt"/>
                <a:cs typeface="Tahoma" pitchFamily="34" charset="0"/>
              </a:rPr>
              <a:t>Scripts and instructions </a:t>
            </a:r>
            <a:r>
              <a:rPr lang="en-US" sz="2400" dirty="0">
                <a:latin typeface="+mj-lt"/>
                <a:cs typeface="Tahoma" pitchFamily="34" charset="0"/>
              </a:rPr>
              <a:t>for administering computer-based </a:t>
            </a:r>
            <a:r>
              <a:rPr lang="en-US" sz="2400" dirty="0" smtClean="0">
                <a:latin typeface="+mj-lt"/>
                <a:cs typeface="Tahoma" pitchFamily="34" charset="0"/>
              </a:rPr>
              <a:t>tests (CBT) </a:t>
            </a:r>
            <a:r>
              <a:rPr lang="en-US" sz="2400" b="1" u="sng" dirty="0" smtClean="0">
                <a:latin typeface="+mj-lt"/>
                <a:cs typeface="Tahoma" pitchFamily="34" charset="0"/>
              </a:rPr>
              <a:t>ONLY</a:t>
            </a:r>
            <a:r>
              <a:rPr lang="en-US" sz="2400" dirty="0" smtClean="0">
                <a:latin typeface="+mj-lt"/>
                <a:cs typeface="Tahoma" pitchFamily="34" charset="0"/>
              </a:rPr>
              <a:t> are </a:t>
            </a:r>
            <a:r>
              <a:rPr lang="en-US" sz="2400" dirty="0">
                <a:latin typeface="+mj-lt"/>
                <a:cs typeface="Tahoma" pitchFamily="34" charset="0"/>
              </a:rPr>
              <a:t>included in this manual. </a:t>
            </a:r>
            <a:endParaRPr lang="en-US" sz="2400" dirty="0" smtClean="0">
              <a:latin typeface="+mj-lt"/>
              <a:cs typeface="Tahoma" pitchFamily="34" charset="0"/>
            </a:endParaRPr>
          </a:p>
          <a:p>
            <a:pPr marL="342900" indent="-342900" fontAlgn="auto">
              <a:lnSpc>
                <a:spcPct val="90000"/>
              </a:lnSpc>
              <a:spcBef>
                <a:spcPct val="20000"/>
              </a:spcBef>
              <a:spcAft>
                <a:spcPts val="600"/>
              </a:spcAft>
              <a:defRPr/>
            </a:pPr>
            <a:r>
              <a:rPr lang="en-US" sz="2400" dirty="0" smtClean="0">
                <a:cs typeface="Tahoma" pitchFamily="34" charset="0"/>
              </a:rPr>
              <a:t>	</a:t>
            </a:r>
            <a:r>
              <a:rPr lang="en-US" sz="2400" dirty="0" smtClean="0">
                <a:latin typeface="+mj-lt"/>
                <a:cs typeface="Tahoma" pitchFamily="34" charset="0"/>
              </a:rPr>
              <a:t>Scripts and instructions for administering computer-based and paper-based accommodations are located at </a:t>
            </a:r>
            <a:r>
              <a:rPr lang="en-US" sz="2400" dirty="0" smtClean="0">
                <a:latin typeface="+mj-lt"/>
                <a:cs typeface="Tahoma" pitchFamily="34" charset="0"/>
                <a:hlinkClick r:id="rId3"/>
              </a:rPr>
              <a:t>www.FLAssessments.com/EOC</a:t>
            </a:r>
            <a:r>
              <a:rPr lang="en-US" sz="2400" dirty="0" smtClean="0">
                <a:latin typeface="+mj-lt"/>
                <a:cs typeface="Tahoma" pitchFamily="34" charset="0"/>
              </a:rPr>
              <a:t>. </a:t>
            </a:r>
            <a:endParaRPr lang="en-US" sz="2400" dirty="0">
              <a:latin typeface="+mj-lt"/>
              <a:cs typeface="Tahoma" pitchFamily="34" charset="0"/>
            </a:endParaRPr>
          </a:p>
          <a:p>
            <a:pPr marL="342900" indent="-342900" fontAlgn="auto">
              <a:lnSpc>
                <a:spcPct val="90000"/>
              </a:lnSpc>
              <a:spcBef>
                <a:spcPct val="20000"/>
              </a:spcBef>
              <a:spcAft>
                <a:spcPts val="0"/>
              </a:spcAft>
              <a:buFont typeface="Arial" charset="0"/>
              <a:buNone/>
              <a:defRPr/>
            </a:pPr>
            <a:endParaRPr lang="en-US" sz="1500" dirty="0">
              <a:latin typeface="Arial" charset="0"/>
              <a:cs typeface="Tahoma" pitchFamily="34" charset="0"/>
            </a:endParaRPr>
          </a:p>
          <a:p>
            <a:pPr marL="1143000" lvl="2" indent="-228600" fontAlgn="auto">
              <a:lnSpc>
                <a:spcPct val="90000"/>
              </a:lnSpc>
              <a:spcBef>
                <a:spcPct val="20000"/>
              </a:spcBef>
              <a:spcAft>
                <a:spcPts val="600"/>
              </a:spcAft>
              <a:buFont typeface="Arial" charset="0"/>
              <a:buNone/>
              <a:defRPr/>
            </a:pPr>
            <a:endParaRPr lang="en-US" sz="1500" dirty="0">
              <a:latin typeface="+mn-lt"/>
              <a:cs typeface="+mn-cs"/>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86362" y="1905000"/>
            <a:ext cx="3952875" cy="4502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04800" y="609600"/>
            <a:ext cx="8229600" cy="1143000"/>
          </a:xfrm>
        </p:spPr>
        <p:txBody>
          <a:bodyPr/>
          <a:lstStyle/>
          <a:p>
            <a:pPr eaLnBrk="1" hangingPunct="1"/>
            <a:r>
              <a:rPr lang="en-US" sz="3000" dirty="0" smtClean="0"/>
              <a:t>Students with Disabilities</a:t>
            </a:r>
            <a:r>
              <a:rPr lang="en-US" dirty="0" smtClean="0"/>
              <a:t/>
            </a:r>
            <a:br>
              <a:rPr lang="en-US" dirty="0" smtClean="0"/>
            </a:br>
            <a:r>
              <a:rPr lang="en-US" dirty="0" smtClean="0"/>
              <a:t>Accommodations</a:t>
            </a:r>
          </a:p>
        </p:txBody>
      </p:sp>
      <p:sp>
        <p:nvSpPr>
          <p:cNvPr id="41987" name="Rectangle 5"/>
          <p:cNvSpPr>
            <a:spLocks noGrp="1" noChangeArrowheads="1"/>
          </p:cNvSpPr>
          <p:nvPr>
            <p:ph idx="1"/>
          </p:nvPr>
        </p:nvSpPr>
        <p:spPr>
          <a:xfrm>
            <a:off x="304800" y="1828800"/>
            <a:ext cx="8610600" cy="4419600"/>
          </a:xfrm>
        </p:spPr>
        <p:txBody>
          <a:bodyPr/>
          <a:lstStyle/>
          <a:p>
            <a:pPr eaLnBrk="1" hangingPunct="1">
              <a:lnSpc>
                <a:spcPct val="90000"/>
              </a:lnSpc>
              <a:spcBef>
                <a:spcPts val="600"/>
              </a:spcBef>
              <a:spcAft>
                <a:spcPts val="600"/>
              </a:spcAft>
              <a:defRPr/>
            </a:pPr>
            <a:r>
              <a:rPr lang="en-US" sz="2600" dirty="0" smtClean="0"/>
              <a:t>Administration </a:t>
            </a:r>
            <a:r>
              <a:rPr lang="en-US" sz="2600" dirty="0"/>
              <a:t>Accommodations</a:t>
            </a:r>
          </a:p>
          <a:p>
            <a:pPr lvl="1" eaLnBrk="1" hangingPunct="1">
              <a:lnSpc>
                <a:spcPct val="90000"/>
              </a:lnSpc>
              <a:spcBef>
                <a:spcPts val="0"/>
              </a:spcBef>
              <a:spcAft>
                <a:spcPts val="0"/>
              </a:spcAft>
              <a:buFont typeface="Tahoma" pitchFamily="34" charset="0"/>
              <a:buChar char="−"/>
              <a:defRPr/>
            </a:pPr>
            <a:r>
              <a:rPr lang="en-US" sz="2000" dirty="0">
                <a:cs typeface="Tahoma" pitchFamily="34" charset="0"/>
              </a:rPr>
              <a:t>Flexible presentation</a:t>
            </a:r>
          </a:p>
          <a:p>
            <a:pPr lvl="1" eaLnBrk="1" hangingPunct="1">
              <a:lnSpc>
                <a:spcPct val="90000"/>
              </a:lnSpc>
              <a:spcBef>
                <a:spcPts val="0"/>
              </a:spcBef>
              <a:spcAft>
                <a:spcPts val="0"/>
              </a:spcAft>
              <a:buFont typeface="Tahoma" pitchFamily="34" charset="0"/>
              <a:buChar char="−"/>
              <a:defRPr/>
            </a:pPr>
            <a:r>
              <a:rPr lang="en-US" sz="2000" dirty="0">
                <a:cs typeface="Tahoma" pitchFamily="34" charset="0"/>
              </a:rPr>
              <a:t>Flexible responding</a:t>
            </a:r>
          </a:p>
          <a:p>
            <a:pPr lvl="1" eaLnBrk="1" hangingPunct="1">
              <a:lnSpc>
                <a:spcPct val="90000"/>
              </a:lnSpc>
              <a:spcBef>
                <a:spcPts val="0"/>
              </a:spcBef>
              <a:spcAft>
                <a:spcPts val="0"/>
              </a:spcAft>
              <a:buFont typeface="Tahoma" pitchFamily="34" charset="0"/>
              <a:buChar char="−"/>
              <a:defRPr/>
            </a:pPr>
            <a:r>
              <a:rPr lang="en-US" sz="2000" dirty="0">
                <a:cs typeface="Tahoma" pitchFamily="34" charset="0"/>
              </a:rPr>
              <a:t>Flexible scheduling</a:t>
            </a:r>
          </a:p>
          <a:p>
            <a:pPr lvl="1" eaLnBrk="1" hangingPunct="1">
              <a:lnSpc>
                <a:spcPct val="90000"/>
              </a:lnSpc>
              <a:spcBef>
                <a:spcPts val="0"/>
              </a:spcBef>
              <a:spcAft>
                <a:spcPts val="0"/>
              </a:spcAft>
              <a:buFont typeface="Tahoma" pitchFamily="34" charset="0"/>
              <a:buChar char="−"/>
              <a:defRPr/>
            </a:pPr>
            <a:r>
              <a:rPr lang="en-US" sz="2000" dirty="0">
                <a:cs typeface="Tahoma" pitchFamily="34" charset="0"/>
              </a:rPr>
              <a:t>Flexible setting</a:t>
            </a:r>
          </a:p>
          <a:p>
            <a:pPr lvl="1" eaLnBrk="1" hangingPunct="1">
              <a:lnSpc>
                <a:spcPct val="90000"/>
              </a:lnSpc>
              <a:spcBef>
                <a:spcPts val="0"/>
              </a:spcBef>
              <a:spcAft>
                <a:spcPts val="0"/>
              </a:spcAft>
              <a:buFont typeface="Tahoma" pitchFamily="34" charset="0"/>
              <a:buChar char="−"/>
              <a:defRPr/>
            </a:pPr>
            <a:r>
              <a:rPr lang="en-US" sz="2000" dirty="0">
                <a:cs typeface="Tahoma" pitchFamily="34" charset="0"/>
              </a:rPr>
              <a:t>Flexible </a:t>
            </a:r>
            <a:r>
              <a:rPr lang="en-US" sz="2000" dirty="0" smtClean="0">
                <a:cs typeface="Tahoma" pitchFamily="34" charset="0"/>
              </a:rPr>
              <a:t>Assistive Devices and Tools </a:t>
            </a:r>
          </a:p>
          <a:p>
            <a:pPr marL="457200" lvl="1" indent="0" eaLnBrk="1" hangingPunct="1">
              <a:lnSpc>
                <a:spcPct val="90000"/>
              </a:lnSpc>
              <a:spcBef>
                <a:spcPts val="0"/>
              </a:spcBef>
              <a:spcAft>
                <a:spcPts val="0"/>
              </a:spcAft>
              <a:buNone/>
              <a:defRPr/>
            </a:pPr>
            <a:endParaRPr lang="en-US" sz="2400" dirty="0">
              <a:cs typeface="Tahoma" pitchFamily="34" charset="0"/>
            </a:endParaRPr>
          </a:p>
          <a:p>
            <a:pPr eaLnBrk="1" hangingPunct="1">
              <a:lnSpc>
                <a:spcPct val="90000"/>
              </a:lnSpc>
              <a:spcBef>
                <a:spcPts val="600"/>
              </a:spcBef>
              <a:spcAft>
                <a:spcPts val="600"/>
              </a:spcAft>
              <a:defRPr/>
            </a:pPr>
            <a:r>
              <a:rPr lang="en-US" sz="2600" dirty="0"/>
              <a:t>Paper-based Accommodations</a:t>
            </a:r>
          </a:p>
          <a:p>
            <a:pPr lvl="1" eaLnBrk="1" hangingPunct="1">
              <a:lnSpc>
                <a:spcPct val="90000"/>
              </a:lnSpc>
              <a:spcBef>
                <a:spcPts val="0"/>
              </a:spcBef>
              <a:spcAft>
                <a:spcPts val="0"/>
              </a:spcAft>
              <a:buFont typeface="Tahoma" pitchFamily="34" charset="0"/>
              <a:buChar char="−"/>
              <a:defRPr/>
            </a:pPr>
            <a:r>
              <a:rPr lang="en-US" sz="2000" dirty="0">
                <a:cs typeface="Tahoma" pitchFamily="34" charset="0"/>
              </a:rPr>
              <a:t>Regular print</a:t>
            </a:r>
          </a:p>
          <a:p>
            <a:pPr lvl="1" eaLnBrk="1" hangingPunct="1">
              <a:lnSpc>
                <a:spcPct val="90000"/>
              </a:lnSpc>
              <a:spcBef>
                <a:spcPts val="0"/>
              </a:spcBef>
              <a:spcAft>
                <a:spcPts val="0"/>
              </a:spcAft>
              <a:buFont typeface="Tahoma" pitchFamily="34" charset="0"/>
              <a:buChar char="−"/>
              <a:defRPr/>
            </a:pPr>
            <a:r>
              <a:rPr lang="en-US" sz="2000" dirty="0">
                <a:cs typeface="Tahoma" pitchFamily="34" charset="0"/>
              </a:rPr>
              <a:t>Braille</a:t>
            </a:r>
          </a:p>
          <a:p>
            <a:pPr marL="742950" lvl="2" indent="-342900" eaLnBrk="1" hangingPunct="1">
              <a:lnSpc>
                <a:spcPct val="90000"/>
              </a:lnSpc>
              <a:spcBef>
                <a:spcPts val="0"/>
              </a:spcBef>
              <a:spcAft>
                <a:spcPts val="0"/>
              </a:spcAft>
              <a:buFont typeface="Tahoma" pitchFamily="34" charset="0"/>
              <a:buChar char="−"/>
              <a:defRPr/>
            </a:pPr>
            <a:r>
              <a:rPr lang="en-US" sz="2000" dirty="0" smtClean="0">
                <a:cs typeface="Tahoma" pitchFamily="34" charset="0"/>
              </a:rPr>
              <a:t>Large </a:t>
            </a:r>
            <a:r>
              <a:rPr lang="en-US" sz="2000" dirty="0">
                <a:cs typeface="Tahoma" pitchFamily="34" charset="0"/>
              </a:rPr>
              <a:t>print </a:t>
            </a:r>
            <a:r>
              <a:rPr lang="en-US" sz="2000" dirty="0" smtClean="0">
                <a:cs typeface="Tahoma" pitchFamily="34" charset="0"/>
              </a:rPr>
              <a:t>(No longer a </a:t>
            </a:r>
            <a:r>
              <a:rPr lang="en-US" sz="2000" dirty="0">
                <a:cs typeface="Tahoma" pitchFamily="34" charset="0"/>
              </a:rPr>
              <a:t>Unique Accommodation for </a:t>
            </a:r>
            <a:r>
              <a:rPr lang="en-US" sz="2000" dirty="0" smtClean="0">
                <a:cs typeface="Tahoma" pitchFamily="34" charset="0"/>
              </a:rPr>
              <a:t>CBT)</a:t>
            </a:r>
          </a:p>
          <a:p>
            <a:pPr marL="742950" lvl="2" indent="-342900" eaLnBrk="1" hangingPunct="1">
              <a:lnSpc>
                <a:spcPct val="90000"/>
              </a:lnSpc>
              <a:spcBef>
                <a:spcPts val="0"/>
              </a:spcBef>
              <a:spcAft>
                <a:spcPts val="0"/>
              </a:spcAft>
              <a:buFont typeface="Tahoma" pitchFamily="34" charset="0"/>
              <a:buChar char="−"/>
              <a:defRPr/>
            </a:pPr>
            <a:r>
              <a:rPr lang="en-US" sz="2000" dirty="0" smtClean="0">
                <a:cs typeface="Tahoma" pitchFamily="34" charset="0"/>
              </a:rPr>
              <a:t>One-item-per-page (OIPP) (No longer a Unique Accommodation for CBT)</a:t>
            </a:r>
          </a:p>
          <a:p>
            <a:pPr marL="400050" lvl="2" indent="0" eaLnBrk="1" hangingPunct="1">
              <a:lnSpc>
                <a:spcPct val="90000"/>
              </a:lnSpc>
              <a:spcBef>
                <a:spcPts val="600"/>
              </a:spcBef>
              <a:spcAft>
                <a:spcPts val="600"/>
              </a:spcAft>
              <a:buNone/>
              <a:defRPr/>
            </a:pPr>
            <a:endParaRPr lang="en-US" dirty="0">
              <a:cs typeface="Tahoma" pitchFamily="34" charset="0"/>
            </a:endParaRPr>
          </a:p>
          <a:p>
            <a:pPr eaLnBrk="1" hangingPunct="1">
              <a:lnSpc>
                <a:spcPct val="90000"/>
              </a:lnSpc>
            </a:pPr>
            <a:endParaRPr lang="en-US" sz="2200" dirty="0" smtClean="0"/>
          </a:p>
        </p:txBody>
      </p:sp>
      <p:sp>
        <p:nvSpPr>
          <p:cNvPr id="41988" name="Slide Number Placeholder 5"/>
          <p:cNvSpPr>
            <a:spLocks noGrp="1"/>
          </p:cNvSpPr>
          <p:nvPr>
            <p:ph type="sldNum" sz="quarter" idx="12"/>
          </p:nvPr>
        </p:nvSpPr>
        <p:spPr>
          <a:noFill/>
        </p:spPr>
        <p:txBody>
          <a:bodyPr/>
          <a:lstStyle/>
          <a:p>
            <a:fld id="{D9199842-8AED-4B44-A106-F6A01BBC0234}" type="slidenum">
              <a:rPr lang="en-US" smtClean="0">
                <a:latin typeface="Arial" charset="0"/>
              </a:rPr>
              <a:pPr/>
              <a:t>20</a:t>
            </a:fld>
            <a:endParaRPr lang="en-US" dirty="0" smtClean="0">
              <a:latin typeface="Arial" charset="0"/>
            </a:endParaRPr>
          </a:p>
        </p:txBody>
      </p:sp>
      <p:sp>
        <p:nvSpPr>
          <p:cNvPr id="5" name="TextBox 4"/>
          <p:cNvSpPr txBox="1"/>
          <p:nvPr/>
        </p:nvSpPr>
        <p:spPr>
          <a:xfrm>
            <a:off x="3810000" y="6488668"/>
            <a:ext cx="3142655" cy="369332"/>
          </a:xfrm>
          <a:prstGeom prst="rect">
            <a:avLst/>
          </a:prstGeom>
          <a:noFill/>
        </p:spPr>
        <p:txBody>
          <a:bodyPr wrap="none" rtlCol="0">
            <a:spAutoFit/>
          </a:bodyPr>
          <a:lstStyle/>
          <a:p>
            <a:r>
              <a:rPr lang="en-US" b="1" dirty="0" smtClean="0"/>
              <a:t>EOC Manual 6; Appendix A</a:t>
            </a:r>
            <a:endParaRPr lang="en-US" b="1" dirty="0"/>
          </a:p>
        </p:txBody>
      </p:sp>
    </p:spTree>
    <p:extLst>
      <p:ext uri="{BB962C8B-B14F-4D97-AF65-F5344CB8AC3E}">
        <p14:creationId xmlns:p14="http://schemas.microsoft.com/office/powerpoint/2010/main" xmlns="" val="10057985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8600" y="609600"/>
            <a:ext cx="8224838" cy="963613"/>
          </a:xfrm>
        </p:spPr>
        <p:txBody>
          <a:bodyPr/>
          <a:lstStyle/>
          <a:p>
            <a:pPr eaLnBrk="1" hangingPunct="1"/>
            <a:r>
              <a:rPr lang="en-US" sz="3000" dirty="0" smtClean="0"/>
              <a:t/>
            </a:r>
            <a:br>
              <a:rPr lang="en-US" sz="3000" dirty="0" smtClean="0"/>
            </a:br>
            <a:r>
              <a:rPr lang="en-US" sz="3000" dirty="0" smtClean="0"/>
              <a:t>Students </a:t>
            </a:r>
            <a:r>
              <a:rPr lang="en-US" sz="3000" dirty="0"/>
              <a:t>with Disabilities </a:t>
            </a:r>
            <a:r>
              <a:rPr lang="en-US" sz="3000" dirty="0" smtClean="0"/>
              <a:t/>
            </a:r>
            <a:br>
              <a:rPr lang="en-US" sz="3000" dirty="0" smtClean="0"/>
            </a:br>
            <a:r>
              <a:rPr lang="en-US" dirty="0" smtClean="0"/>
              <a:t>Accommodated Test Forms</a:t>
            </a:r>
            <a:br>
              <a:rPr lang="en-US" dirty="0" smtClean="0"/>
            </a:br>
            <a:endParaRPr lang="en-US" dirty="0" smtClean="0"/>
          </a:p>
        </p:txBody>
      </p:sp>
      <p:sp>
        <p:nvSpPr>
          <p:cNvPr id="22531" name="Rectangle 3"/>
          <p:cNvSpPr>
            <a:spLocks noGrp="1" noChangeArrowheads="1"/>
          </p:cNvSpPr>
          <p:nvPr>
            <p:ph idx="1"/>
          </p:nvPr>
        </p:nvSpPr>
        <p:spPr>
          <a:xfrm>
            <a:off x="0" y="2057400"/>
            <a:ext cx="9067800" cy="4935538"/>
          </a:xfrm>
        </p:spPr>
        <p:txBody>
          <a:bodyPr/>
          <a:lstStyle/>
          <a:p>
            <a:pPr marL="0" indent="0" algn="ctr" eaLnBrk="1" hangingPunct="1">
              <a:spcBef>
                <a:spcPct val="0"/>
              </a:spcBef>
              <a:buFontTx/>
              <a:buNone/>
            </a:pPr>
            <a:r>
              <a:rPr lang="en-US" sz="2400" b="1" dirty="0" smtClean="0"/>
              <a:t>  TestNav 8: Assigning an Accommodated Form </a:t>
            </a:r>
          </a:p>
          <a:p>
            <a:pPr marL="0" indent="0" algn="ctr" eaLnBrk="1" hangingPunct="1">
              <a:spcBef>
                <a:spcPct val="0"/>
              </a:spcBef>
              <a:buFontTx/>
              <a:buNone/>
            </a:pPr>
            <a:r>
              <a:rPr lang="en-US" sz="1800" dirty="0" smtClean="0"/>
              <a:t>Click “Specify” or “Override” on the Session Details screen to assign a specific form.</a:t>
            </a:r>
            <a:r>
              <a:rPr lang="en-US" sz="2000" dirty="0" smtClean="0"/>
              <a:t> </a:t>
            </a:r>
          </a:p>
          <a:p>
            <a:pPr lvl="1" eaLnBrk="1" hangingPunct="1">
              <a:spcBef>
                <a:spcPct val="0"/>
              </a:spcBef>
              <a:buFont typeface="Wingdings" pitchFamily="2" charset="2"/>
              <a:buChar char="§"/>
            </a:pPr>
            <a:endParaRPr lang="en-US" sz="2000" dirty="0" smtClean="0">
              <a:latin typeface="Tahoma" pitchFamily="34" charset="0"/>
              <a:cs typeface="Tahoma" pitchFamily="34" charset="0"/>
            </a:endParaRPr>
          </a:p>
        </p:txBody>
      </p:sp>
      <p:sp>
        <p:nvSpPr>
          <p:cNvPr id="22532" name="Slide Number Placeholder 5"/>
          <p:cNvSpPr>
            <a:spLocks noGrp="1"/>
          </p:cNvSpPr>
          <p:nvPr>
            <p:ph type="sldNum" sz="quarter" idx="12"/>
          </p:nvPr>
        </p:nvSpPr>
        <p:spPr>
          <a:noFill/>
        </p:spPr>
        <p:txBody>
          <a:bodyPr/>
          <a:lstStyle/>
          <a:p>
            <a:fld id="{4351CBB4-A456-42B0-9FF7-462EC08DDC57}" type="slidenum">
              <a:rPr lang="en-US" smtClean="0"/>
              <a:pPr/>
              <a:t>21</a:t>
            </a:fld>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xmlns="" val="234751206"/>
              </p:ext>
            </p:extLst>
          </p:nvPr>
        </p:nvGraphicFramePr>
        <p:xfrm>
          <a:off x="533400" y="3078979"/>
          <a:ext cx="8135938" cy="2773680"/>
        </p:xfrm>
        <a:graphic>
          <a:graphicData uri="http://schemas.openxmlformats.org/drawingml/2006/table">
            <a:tbl>
              <a:tblPr>
                <a:tableStyleId>{D7AC3CCA-C797-4891-BE02-D94E43425B78}</a:tableStyleId>
              </a:tblPr>
              <a:tblGrid>
                <a:gridCol w="3056420"/>
                <a:gridCol w="5079518"/>
              </a:tblGrid>
              <a:tr h="693420">
                <a:tc>
                  <a:txBody>
                    <a:bodyPr/>
                    <a:lstStyle/>
                    <a:p>
                      <a:pPr marL="0" marR="0" algn="ctr">
                        <a:spcBef>
                          <a:spcPts val="200"/>
                        </a:spcBef>
                        <a:spcAft>
                          <a:spcPts val="200"/>
                        </a:spcAft>
                      </a:pPr>
                      <a:r>
                        <a:rPr lang="en-US" sz="2000" b="1" dirty="0"/>
                        <a:t>Form Name in PearsonAccess</a:t>
                      </a:r>
                      <a:endParaRPr lang="en-US" sz="2000" b="1" dirty="0">
                        <a:latin typeface="Tahoma" pitchFamily="34" charset="0"/>
                        <a:ea typeface="Times New Roman"/>
                        <a:cs typeface="Tahoma" pitchFamily="34" charset="0"/>
                      </a:endParaRPr>
                    </a:p>
                  </a:txBody>
                  <a:tcPr marL="68573" marR="68573" marT="0" marB="0">
                    <a:solidFill>
                      <a:schemeClr val="bg1">
                        <a:lumMod val="50000"/>
                      </a:schemeClr>
                    </a:solidFill>
                  </a:tcPr>
                </a:tc>
                <a:tc>
                  <a:txBody>
                    <a:bodyPr/>
                    <a:lstStyle/>
                    <a:p>
                      <a:pPr marL="0" marR="0" algn="ctr">
                        <a:spcBef>
                          <a:spcPts val="200"/>
                        </a:spcBef>
                        <a:spcAft>
                          <a:spcPts val="200"/>
                        </a:spcAft>
                      </a:pPr>
                      <a:r>
                        <a:rPr lang="en-US" sz="2000" b="1" dirty="0"/>
                        <a:t>Accommodations Offered</a:t>
                      </a:r>
                      <a:endParaRPr lang="en-US" sz="2000" b="1" dirty="0">
                        <a:latin typeface="Tahoma" pitchFamily="34" charset="0"/>
                        <a:ea typeface="Times New Roman"/>
                        <a:cs typeface="Tahoma" pitchFamily="34" charset="0"/>
                      </a:endParaRPr>
                    </a:p>
                  </a:txBody>
                  <a:tcPr marL="68573" marR="68573" marT="0" marB="0">
                    <a:solidFill>
                      <a:schemeClr val="bg1">
                        <a:lumMod val="50000"/>
                      </a:schemeClr>
                    </a:solidFill>
                  </a:tcPr>
                </a:tc>
              </a:tr>
              <a:tr h="693420">
                <a:tc>
                  <a:txBody>
                    <a:bodyPr/>
                    <a:lstStyle/>
                    <a:p>
                      <a:pPr marL="0" marR="0">
                        <a:spcBef>
                          <a:spcPts val="200"/>
                        </a:spcBef>
                        <a:spcAft>
                          <a:spcPts val="200"/>
                        </a:spcAft>
                      </a:pPr>
                      <a:r>
                        <a:rPr lang="en-US" sz="2000" dirty="0" smtClean="0">
                          <a:latin typeface="Tahoma" pitchFamily="34" charset="0"/>
                          <a:ea typeface="Times New Roman"/>
                          <a:cs typeface="Tahoma" pitchFamily="34" charset="0"/>
                        </a:rPr>
                        <a:t>TTS</a:t>
                      </a:r>
                      <a:endParaRPr lang="en-US" sz="2000" dirty="0">
                        <a:latin typeface="Tahoma" pitchFamily="34" charset="0"/>
                        <a:ea typeface="Times New Roman"/>
                        <a:cs typeface="Tahoma" pitchFamily="34" charset="0"/>
                      </a:endParaRPr>
                    </a:p>
                  </a:txBody>
                  <a:tcPr marL="68573" marR="68573" marT="0" marB="0"/>
                </a:tc>
                <a:tc>
                  <a:txBody>
                    <a:bodyPr/>
                    <a:lstStyle/>
                    <a:p>
                      <a:pPr marL="0" marR="0">
                        <a:spcBef>
                          <a:spcPts val="200"/>
                        </a:spcBef>
                        <a:spcAft>
                          <a:spcPts val="200"/>
                        </a:spcAft>
                      </a:pPr>
                      <a:r>
                        <a:rPr lang="en-US" sz="2000" dirty="0" smtClean="0"/>
                        <a:t>TEXT-TO-SPEECH</a:t>
                      </a:r>
                      <a:endParaRPr lang="en-US" sz="2000" dirty="0">
                        <a:latin typeface="Tahoma" pitchFamily="34" charset="0"/>
                        <a:ea typeface="Times New Roman"/>
                        <a:cs typeface="Tahoma" pitchFamily="34" charset="0"/>
                      </a:endParaRPr>
                    </a:p>
                  </a:txBody>
                  <a:tcPr marL="68573" marR="68573" marT="0" marB="0"/>
                </a:tc>
              </a:tr>
              <a:tr h="693420">
                <a:tc>
                  <a:txBody>
                    <a:bodyPr/>
                    <a:lstStyle/>
                    <a:p>
                      <a:pPr marL="0" marR="0">
                        <a:spcBef>
                          <a:spcPts val="200"/>
                        </a:spcBef>
                        <a:spcAft>
                          <a:spcPts val="200"/>
                        </a:spcAft>
                      </a:pPr>
                      <a:r>
                        <a:rPr lang="en-US" sz="2000" dirty="0" smtClean="0">
                          <a:latin typeface="Tahoma" pitchFamily="34" charset="0"/>
                          <a:ea typeface="Times New Roman"/>
                          <a:cs typeface="Tahoma" pitchFamily="34" charset="0"/>
                        </a:rPr>
                        <a:t>MASKING</a:t>
                      </a:r>
                      <a:endParaRPr lang="en-US" sz="2000" dirty="0">
                        <a:latin typeface="Tahoma" pitchFamily="34" charset="0"/>
                        <a:ea typeface="Times New Roman"/>
                        <a:cs typeface="Tahoma" pitchFamily="34" charset="0"/>
                      </a:endParaRPr>
                    </a:p>
                  </a:txBody>
                  <a:tcPr marL="68573" marR="68573" marT="0" marB="0"/>
                </a:tc>
                <a:tc>
                  <a:txBody>
                    <a:bodyPr/>
                    <a:lstStyle/>
                    <a:p>
                      <a:pPr marL="0" marR="0">
                        <a:spcBef>
                          <a:spcPts val="200"/>
                        </a:spcBef>
                        <a:spcAft>
                          <a:spcPts val="200"/>
                        </a:spcAft>
                      </a:pPr>
                      <a:r>
                        <a:rPr lang="en-US" sz="2000" dirty="0" smtClean="0"/>
                        <a:t>ANSWER AND CUSTOM MASKING</a:t>
                      </a:r>
                      <a:endParaRPr lang="en-US" sz="2000" dirty="0">
                        <a:latin typeface="Tahoma" pitchFamily="34" charset="0"/>
                        <a:ea typeface="Times New Roman"/>
                        <a:cs typeface="Tahoma" pitchFamily="34" charset="0"/>
                      </a:endParaRPr>
                    </a:p>
                  </a:txBody>
                  <a:tcPr marL="68573" marR="68573" marT="0" marB="0"/>
                </a:tc>
              </a:tr>
              <a:tr h="693420">
                <a:tc>
                  <a:txBody>
                    <a:bodyPr/>
                    <a:lstStyle/>
                    <a:p>
                      <a:pPr marL="0" marR="0">
                        <a:spcBef>
                          <a:spcPts val="200"/>
                        </a:spcBef>
                        <a:spcAft>
                          <a:spcPts val="200"/>
                        </a:spcAft>
                      </a:pPr>
                      <a:r>
                        <a:rPr lang="en-US" sz="2000" dirty="0" smtClean="0">
                          <a:latin typeface="Tahoma" pitchFamily="34" charset="0"/>
                          <a:ea typeface="Times New Roman"/>
                          <a:cs typeface="Tahoma" pitchFamily="34" charset="0"/>
                        </a:rPr>
                        <a:t>TTS + MASKING</a:t>
                      </a:r>
                      <a:endParaRPr lang="en-US" sz="2000" dirty="0">
                        <a:latin typeface="Tahoma" pitchFamily="34" charset="0"/>
                        <a:ea typeface="Times New Roman"/>
                        <a:cs typeface="Tahoma" pitchFamily="34" charset="0"/>
                      </a:endParaRPr>
                    </a:p>
                  </a:txBody>
                  <a:tcPr marL="68573" marR="68573" marT="0" marB="0"/>
                </a:tc>
                <a:tc>
                  <a:txBody>
                    <a:bodyPr/>
                    <a:lstStyle/>
                    <a:p>
                      <a:pPr marL="0" marR="0">
                        <a:spcBef>
                          <a:spcPts val="200"/>
                        </a:spcBef>
                        <a:spcAft>
                          <a:spcPts val="200"/>
                        </a:spcAft>
                      </a:pPr>
                      <a:r>
                        <a:rPr lang="en-US" sz="2000" dirty="0" smtClean="0">
                          <a:latin typeface="Tahoma" pitchFamily="34" charset="0"/>
                          <a:ea typeface="Times New Roman"/>
                          <a:cs typeface="Tahoma" pitchFamily="34" charset="0"/>
                        </a:rPr>
                        <a:t>TEXT-TO-SPEECH,</a:t>
                      </a:r>
                      <a:r>
                        <a:rPr lang="en-US" sz="2000" baseline="0" dirty="0" smtClean="0">
                          <a:latin typeface="Tahoma" pitchFamily="34" charset="0"/>
                          <a:ea typeface="Times New Roman"/>
                          <a:cs typeface="Tahoma" pitchFamily="34" charset="0"/>
                        </a:rPr>
                        <a:t> ANSWER AND CUSTOM MASKING</a:t>
                      </a:r>
                      <a:endParaRPr lang="en-US" sz="2000" dirty="0">
                        <a:latin typeface="Tahoma" pitchFamily="34" charset="0"/>
                        <a:ea typeface="Times New Roman"/>
                        <a:cs typeface="Tahoma" pitchFamily="34" charset="0"/>
                      </a:endParaRPr>
                    </a:p>
                  </a:txBody>
                  <a:tcPr marL="68573" marR="68573" marT="0" marB="0"/>
                </a:tc>
              </a:tr>
            </a:tbl>
          </a:graphicData>
        </a:graphic>
      </p:graphicFrame>
      <p:sp>
        <p:nvSpPr>
          <p:cNvPr id="6" name="TextBox 5"/>
          <p:cNvSpPr txBox="1"/>
          <p:nvPr/>
        </p:nvSpPr>
        <p:spPr>
          <a:xfrm>
            <a:off x="2971800" y="6519127"/>
            <a:ext cx="3869973" cy="369332"/>
          </a:xfrm>
          <a:prstGeom prst="rect">
            <a:avLst/>
          </a:prstGeom>
          <a:noFill/>
        </p:spPr>
        <p:txBody>
          <a:bodyPr wrap="square" rtlCol="0">
            <a:spAutoFit/>
          </a:bodyPr>
          <a:lstStyle/>
          <a:p>
            <a:r>
              <a:rPr lang="en-US" b="1" dirty="0" smtClean="0"/>
              <a:t>EOC Manual 111-112</a:t>
            </a:r>
            <a:endParaRPr lang="en-US" b="1" dirty="0"/>
          </a:p>
        </p:txBody>
      </p:sp>
      <p:sp>
        <p:nvSpPr>
          <p:cNvPr id="2" name="Rectangle 1"/>
          <p:cNvSpPr/>
          <p:nvPr/>
        </p:nvSpPr>
        <p:spPr>
          <a:xfrm>
            <a:off x="533400" y="5852659"/>
            <a:ext cx="8229600" cy="646331"/>
          </a:xfrm>
          <a:prstGeom prst="rect">
            <a:avLst/>
          </a:prstGeom>
        </p:spPr>
        <p:txBody>
          <a:bodyPr wrap="square">
            <a:spAutoFit/>
          </a:bodyPr>
          <a:lstStyle/>
          <a:p>
            <a:r>
              <a:rPr lang="en-US" b="1" dirty="0"/>
              <a:t>NOTE: Allowable assistive devices may be used with any TestNav </a:t>
            </a:r>
            <a:r>
              <a:rPr lang="en-US" b="1" dirty="0" smtClean="0"/>
              <a:t>8 forms.</a:t>
            </a:r>
            <a:endParaRPr lang="en-US" dirty="0"/>
          </a:p>
        </p:txBody>
      </p:sp>
    </p:spTree>
    <p:extLst>
      <p:ext uri="{BB962C8B-B14F-4D97-AF65-F5344CB8AC3E}">
        <p14:creationId xmlns:p14="http://schemas.microsoft.com/office/powerpoint/2010/main" xmlns="" val="35099514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1143000"/>
          </a:xfrm>
        </p:spPr>
        <p:txBody>
          <a:bodyPr/>
          <a:lstStyle/>
          <a:p>
            <a:r>
              <a:rPr lang="en-US" sz="3000" dirty="0" smtClean="0"/>
              <a:t>English Language Learners </a:t>
            </a:r>
            <a:r>
              <a:rPr lang="en-US" dirty="0" smtClean="0"/>
              <a:t>Accommodations </a:t>
            </a:r>
            <a:endParaRPr lang="en-US" dirty="0"/>
          </a:p>
        </p:txBody>
      </p:sp>
      <p:sp>
        <p:nvSpPr>
          <p:cNvPr id="3" name="Content Placeholder 2"/>
          <p:cNvSpPr>
            <a:spLocks noGrp="1"/>
          </p:cNvSpPr>
          <p:nvPr>
            <p:ph idx="1"/>
          </p:nvPr>
        </p:nvSpPr>
        <p:spPr>
          <a:xfrm>
            <a:off x="304800" y="1905000"/>
            <a:ext cx="8610600" cy="4449763"/>
          </a:xfrm>
        </p:spPr>
        <p:txBody>
          <a:bodyPr/>
          <a:lstStyle/>
          <a:p>
            <a:pPr>
              <a:spcAft>
                <a:spcPts val="300"/>
              </a:spcAft>
              <a:buClr>
                <a:schemeClr val="tx1"/>
              </a:buClr>
              <a:tabLst>
                <a:tab pos="228600" algn="l"/>
              </a:tabLst>
              <a:defRPr/>
            </a:pPr>
            <a:r>
              <a:rPr lang="en-US" sz="2600" dirty="0" smtClean="0">
                <a:cs typeface="Tahoma" pitchFamily="34" charset="0"/>
              </a:rPr>
              <a:t>ESOL </a:t>
            </a:r>
            <a:r>
              <a:rPr lang="en-US" sz="2600" dirty="0">
                <a:cs typeface="Tahoma" pitchFamily="34" charset="0"/>
              </a:rPr>
              <a:t>Levels 1-4 Only </a:t>
            </a:r>
            <a:endParaRPr lang="en-US" sz="2600" dirty="0" smtClean="0">
              <a:cs typeface="Tahoma" pitchFamily="34" charset="0"/>
            </a:endParaRPr>
          </a:p>
          <a:p>
            <a:pPr lvl="1">
              <a:spcAft>
                <a:spcPts val="300"/>
              </a:spcAft>
              <a:buClr>
                <a:schemeClr val="tx1"/>
              </a:buClr>
              <a:tabLst>
                <a:tab pos="228600" algn="l"/>
              </a:tabLst>
              <a:defRPr/>
            </a:pPr>
            <a:r>
              <a:rPr lang="en-US" sz="2400" dirty="0" smtClean="0">
                <a:cs typeface="Tahoma" pitchFamily="34" charset="0"/>
              </a:rPr>
              <a:t>Students </a:t>
            </a:r>
            <a:r>
              <a:rPr lang="en-US" sz="2400" dirty="0">
                <a:cs typeface="Tahoma" pitchFamily="34" charset="0"/>
              </a:rPr>
              <a:t>who are currently receiving services in a program operated in accordance with an approved district LEP plan:</a:t>
            </a:r>
          </a:p>
          <a:p>
            <a:pPr marL="1188720" lvl="4" indent="-342900" algn="just">
              <a:spcAft>
                <a:spcPts val="300"/>
              </a:spcAft>
              <a:buClr>
                <a:schemeClr val="tx1"/>
              </a:buClr>
              <a:buFont typeface="Wingdings" pitchFamily="2" charset="2"/>
              <a:buChar char="§"/>
              <a:tabLst>
                <a:tab pos="228600" algn="l"/>
              </a:tabLst>
              <a:defRPr/>
            </a:pPr>
            <a:r>
              <a:rPr lang="en-US" sz="2200" dirty="0">
                <a:cs typeface="Tahoma" pitchFamily="34" charset="0"/>
              </a:rPr>
              <a:t>Flexible Setting</a:t>
            </a:r>
          </a:p>
          <a:p>
            <a:pPr marL="1188720" lvl="4" indent="-342900" algn="just">
              <a:spcAft>
                <a:spcPts val="300"/>
              </a:spcAft>
              <a:buClr>
                <a:schemeClr val="tx1"/>
              </a:buClr>
              <a:buFont typeface="Wingdings" pitchFamily="2" charset="2"/>
              <a:buChar char="§"/>
              <a:tabLst>
                <a:tab pos="228600" algn="l"/>
              </a:tabLst>
              <a:defRPr/>
            </a:pPr>
            <a:r>
              <a:rPr lang="en-US" sz="2200" dirty="0">
                <a:cs typeface="Tahoma" pitchFamily="34" charset="0"/>
              </a:rPr>
              <a:t>Flexible Scheduling </a:t>
            </a:r>
          </a:p>
          <a:p>
            <a:pPr marL="1188720" lvl="4" indent="-342900" algn="just">
              <a:spcAft>
                <a:spcPts val="300"/>
              </a:spcAft>
              <a:buClr>
                <a:schemeClr val="tx1"/>
              </a:buClr>
              <a:buFont typeface="Wingdings" pitchFamily="2" charset="2"/>
              <a:buChar char="§"/>
              <a:tabLst>
                <a:tab pos="228600" algn="l"/>
              </a:tabLst>
              <a:defRPr/>
            </a:pPr>
            <a:r>
              <a:rPr lang="en-US" sz="2200" dirty="0" smtClean="0">
                <a:cs typeface="Tahoma" pitchFamily="34" charset="0"/>
              </a:rPr>
              <a:t>Assistance </a:t>
            </a:r>
            <a:r>
              <a:rPr lang="en-US" sz="2200" dirty="0">
                <a:cs typeface="Tahoma" pitchFamily="34" charset="0"/>
              </a:rPr>
              <a:t>In Heritage Language </a:t>
            </a:r>
          </a:p>
          <a:p>
            <a:pPr marL="1188720" lvl="4" indent="-342900" algn="just">
              <a:spcAft>
                <a:spcPts val="300"/>
              </a:spcAft>
              <a:buClr>
                <a:schemeClr val="tx1"/>
              </a:buClr>
              <a:buFont typeface="Wingdings" pitchFamily="2" charset="2"/>
              <a:buChar char="§"/>
              <a:tabLst>
                <a:tab pos="228600" algn="l"/>
              </a:tabLst>
              <a:defRPr/>
            </a:pPr>
            <a:r>
              <a:rPr lang="en-US" sz="2200" dirty="0">
                <a:cs typeface="Tahoma" pitchFamily="34" charset="0"/>
              </a:rPr>
              <a:t>Approved Dictionary</a:t>
            </a:r>
          </a:p>
          <a:p>
            <a:endParaRPr lang="en-US" dirty="0"/>
          </a:p>
        </p:txBody>
      </p:sp>
      <p:sp>
        <p:nvSpPr>
          <p:cNvPr id="4" name="Slide Number Placeholder 3"/>
          <p:cNvSpPr>
            <a:spLocks noGrp="1"/>
          </p:cNvSpPr>
          <p:nvPr>
            <p:ph type="sldNum" sz="quarter" idx="12"/>
          </p:nvPr>
        </p:nvSpPr>
        <p:spPr/>
        <p:txBody>
          <a:bodyPr/>
          <a:lstStyle/>
          <a:p>
            <a:pPr>
              <a:defRPr/>
            </a:pPr>
            <a:fld id="{5C74817F-6FA5-4E8D-99B7-BCABB5A8C126}" type="slidenum">
              <a:rPr lang="en-US" smtClean="0"/>
              <a:pPr>
                <a:defRPr/>
              </a:pPr>
              <a:t>22</a:t>
            </a:fld>
            <a:endParaRPr lang="en-US" dirty="0"/>
          </a:p>
        </p:txBody>
      </p:sp>
      <p:sp>
        <p:nvSpPr>
          <p:cNvPr id="5" name="TextBox 4"/>
          <p:cNvSpPr txBox="1"/>
          <p:nvPr/>
        </p:nvSpPr>
        <p:spPr>
          <a:xfrm>
            <a:off x="2743200" y="6304002"/>
            <a:ext cx="3733800" cy="369332"/>
          </a:xfrm>
          <a:prstGeom prst="rect">
            <a:avLst/>
          </a:prstGeom>
          <a:noFill/>
        </p:spPr>
        <p:txBody>
          <a:bodyPr wrap="square" rtlCol="0">
            <a:spAutoFit/>
          </a:bodyPr>
          <a:lstStyle/>
          <a:p>
            <a:r>
              <a:rPr lang="en-US" b="1" dirty="0" smtClean="0"/>
              <a:t>EOC Manual Appendix A</a:t>
            </a:r>
            <a:endParaRPr lang="en-US" b="1" dirty="0"/>
          </a:p>
        </p:txBody>
      </p:sp>
    </p:spTree>
    <p:extLst>
      <p:ext uri="{BB962C8B-B14F-4D97-AF65-F5344CB8AC3E}">
        <p14:creationId xmlns:p14="http://schemas.microsoft.com/office/powerpoint/2010/main" xmlns="" val="12774477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3000" dirty="0" smtClean="0"/>
              <a:t>SWD and ELL</a:t>
            </a:r>
            <a:r>
              <a:rPr lang="en-US" dirty="0" smtClean="0"/>
              <a:t/>
            </a:r>
            <a:br>
              <a:rPr lang="en-US" dirty="0" smtClean="0"/>
            </a:br>
            <a:r>
              <a:rPr lang="en-US" dirty="0" smtClean="0"/>
              <a:t>Recording Accommodations</a:t>
            </a:r>
          </a:p>
        </p:txBody>
      </p:sp>
      <p:sp>
        <p:nvSpPr>
          <p:cNvPr id="32771" name="Rectangle 3"/>
          <p:cNvSpPr>
            <a:spLocks noGrp="1" noChangeArrowheads="1"/>
          </p:cNvSpPr>
          <p:nvPr>
            <p:ph idx="1"/>
          </p:nvPr>
        </p:nvSpPr>
        <p:spPr>
          <a:xfrm>
            <a:off x="0" y="1981200"/>
            <a:ext cx="4876800" cy="4648200"/>
          </a:xfrm>
        </p:spPr>
        <p:txBody>
          <a:bodyPr/>
          <a:lstStyle/>
          <a:p>
            <a:r>
              <a:rPr lang="en-US" sz="2400" dirty="0" smtClean="0"/>
              <a:t>Student accommodations can be recorded in </a:t>
            </a:r>
            <a:r>
              <a:rPr lang="en-US" sz="2400" dirty="0"/>
              <a:t>the </a:t>
            </a:r>
            <a:r>
              <a:rPr lang="en-US" sz="2400" dirty="0" smtClean="0"/>
              <a:t>Test </a:t>
            </a:r>
            <a:r>
              <a:rPr lang="en-US" sz="2400" dirty="0"/>
              <a:t>Session </a:t>
            </a:r>
            <a:r>
              <a:rPr lang="en-US" sz="2400" dirty="0" smtClean="0"/>
              <a:t>Details </a:t>
            </a:r>
            <a:r>
              <a:rPr lang="en-US" sz="2400" dirty="0"/>
              <a:t>screen </a:t>
            </a:r>
            <a:r>
              <a:rPr lang="en-US" sz="2400" dirty="0" smtClean="0"/>
              <a:t>in “Manage Test Sessions” by </a:t>
            </a:r>
            <a:r>
              <a:rPr lang="en-US" sz="2400" dirty="0"/>
              <a:t>clicking on a student’s </a:t>
            </a:r>
            <a:r>
              <a:rPr lang="en-US" sz="2400" dirty="0" smtClean="0"/>
              <a:t>name.  </a:t>
            </a:r>
          </a:p>
          <a:p>
            <a:pPr lvl="1"/>
            <a:r>
              <a:rPr lang="en-US" sz="2000" b="1" dirty="0"/>
              <a:t>Click the Edit button.</a:t>
            </a:r>
          </a:p>
          <a:p>
            <a:pPr lvl="0"/>
            <a:r>
              <a:rPr lang="en-US" sz="2400" dirty="0"/>
              <a:t>Select the accommodations used by the student in the drop-down menus. </a:t>
            </a:r>
          </a:p>
          <a:p>
            <a:pPr lvl="0"/>
            <a:r>
              <a:rPr lang="en-US" sz="2400" dirty="0"/>
              <a:t>Click the Save button. </a:t>
            </a:r>
          </a:p>
          <a:p>
            <a:r>
              <a:rPr lang="en-US" sz="2400" dirty="0"/>
              <a:t>Click “Go back to Session Detail” to record accommodations for additional students</a:t>
            </a:r>
            <a:endParaRPr lang="en-US" sz="2400" dirty="0" smtClean="0"/>
          </a:p>
          <a:p>
            <a:endParaRPr lang="en-US" sz="2400" dirty="0" smtClean="0"/>
          </a:p>
        </p:txBody>
      </p:sp>
      <p:sp>
        <p:nvSpPr>
          <p:cNvPr id="32772" name="Slide Number Placeholder 5"/>
          <p:cNvSpPr>
            <a:spLocks noGrp="1"/>
          </p:cNvSpPr>
          <p:nvPr>
            <p:ph type="sldNum" sz="quarter" idx="12"/>
          </p:nvPr>
        </p:nvSpPr>
        <p:spPr>
          <a:noFill/>
        </p:spPr>
        <p:txBody>
          <a:bodyPr/>
          <a:lstStyle/>
          <a:p>
            <a:fld id="{88890AD8-123B-4C6B-9FB2-732ECF35529E}" type="slidenum">
              <a:rPr lang="en-US" smtClean="0"/>
              <a:pPr/>
              <a:t>23</a:t>
            </a:fld>
            <a:endParaRPr lang="en-US" dirty="0" smtClean="0"/>
          </a:p>
        </p:txBody>
      </p:sp>
      <p:pic>
        <p:nvPicPr>
          <p:cNvPr id="6" name="Picture 5"/>
          <p:cNvPicPr/>
          <p:nvPr/>
        </p:nvPicPr>
        <p:blipFill>
          <a:blip r:embed="rId3" cstate="print"/>
          <a:stretch>
            <a:fillRect/>
          </a:stretch>
        </p:blipFill>
        <p:spPr>
          <a:xfrm>
            <a:off x="4759960" y="1828801"/>
            <a:ext cx="4216400" cy="2362200"/>
          </a:xfrm>
          <a:prstGeom prst="rect">
            <a:avLst/>
          </a:prstGeom>
        </p:spPr>
      </p:pic>
      <p:pic>
        <p:nvPicPr>
          <p:cNvPr id="7" name="Picture 6"/>
          <p:cNvPicPr/>
          <p:nvPr/>
        </p:nvPicPr>
        <p:blipFill>
          <a:blip r:embed="rId4" cstate="print"/>
          <a:stretch>
            <a:fillRect/>
          </a:stretch>
        </p:blipFill>
        <p:spPr>
          <a:xfrm>
            <a:off x="4785360" y="4238625"/>
            <a:ext cx="4191000" cy="2619375"/>
          </a:xfrm>
          <a:prstGeom prst="rect">
            <a:avLst/>
          </a:prstGeom>
        </p:spPr>
      </p:pic>
      <p:sp>
        <p:nvSpPr>
          <p:cNvPr id="8" name="TextBox 7"/>
          <p:cNvSpPr txBox="1"/>
          <p:nvPr/>
        </p:nvSpPr>
        <p:spPr>
          <a:xfrm>
            <a:off x="2209800" y="6488668"/>
            <a:ext cx="2454518" cy="369332"/>
          </a:xfrm>
          <a:prstGeom prst="rect">
            <a:avLst/>
          </a:prstGeom>
          <a:noFill/>
        </p:spPr>
        <p:txBody>
          <a:bodyPr wrap="none" rtlCol="0">
            <a:spAutoFit/>
          </a:bodyPr>
          <a:lstStyle/>
          <a:p>
            <a:r>
              <a:rPr lang="en-US" b="1" dirty="0" smtClean="0"/>
              <a:t>EOC Manual 127-129</a:t>
            </a:r>
            <a:endParaRPr lang="en-US" b="1" dirty="0"/>
          </a:p>
        </p:txBody>
      </p:sp>
    </p:spTree>
    <p:extLst>
      <p:ext uri="{BB962C8B-B14F-4D97-AF65-F5344CB8AC3E}">
        <p14:creationId xmlns:p14="http://schemas.microsoft.com/office/powerpoint/2010/main" xmlns="" val="7663444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Download Manager (FDM)</a:t>
            </a:r>
            <a:endParaRPr lang="en-US" dirty="0"/>
          </a:p>
        </p:txBody>
      </p:sp>
      <p:sp>
        <p:nvSpPr>
          <p:cNvPr id="4" name="Slide Number Placeholder 3"/>
          <p:cNvSpPr>
            <a:spLocks noGrp="1"/>
          </p:cNvSpPr>
          <p:nvPr>
            <p:ph type="sldNum" sz="quarter" idx="12"/>
          </p:nvPr>
        </p:nvSpPr>
        <p:spPr/>
        <p:txBody>
          <a:bodyPr/>
          <a:lstStyle/>
          <a:p>
            <a:pPr>
              <a:defRPr/>
            </a:pPr>
            <a:fld id="{953793FF-B7EA-4F87-88BD-9C5D2F22EA77}" type="slidenum">
              <a:rPr lang="en-US" smtClean="0"/>
              <a:pPr>
                <a:defRPr/>
              </a:pPr>
              <a:t>24</a:t>
            </a:fld>
            <a:endParaRPr lang="en-US" dirty="0"/>
          </a:p>
        </p:txBody>
      </p:sp>
      <p:pic>
        <p:nvPicPr>
          <p:cNvPr id="5" name="Picture 4"/>
          <p:cNvPicPr/>
          <p:nvPr/>
        </p:nvPicPr>
        <p:blipFill>
          <a:blip r:embed="rId3" cstate="print"/>
          <a:stretch>
            <a:fillRect/>
          </a:stretch>
        </p:blipFill>
        <p:spPr>
          <a:xfrm>
            <a:off x="152400" y="1905000"/>
            <a:ext cx="6858000" cy="4724400"/>
          </a:xfrm>
          <a:prstGeom prst="rect">
            <a:avLst/>
          </a:prstGeom>
        </p:spPr>
      </p:pic>
      <p:sp>
        <p:nvSpPr>
          <p:cNvPr id="3" name="Rectangle 2"/>
          <p:cNvSpPr/>
          <p:nvPr/>
        </p:nvSpPr>
        <p:spPr>
          <a:xfrm>
            <a:off x="5181599" y="5257990"/>
            <a:ext cx="3962401" cy="1569660"/>
          </a:xfrm>
          <a:prstGeom prst="rect">
            <a:avLst/>
          </a:prstGeom>
          <a:gradFill>
            <a:gsLst>
              <a:gs pos="0">
                <a:schemeClr val="accent1">
                  <a:shade val="30000"/>
                  <a:satMod val="115000"/>
                </a:schemeClr>
              </a:gs>
              <a:gs pos="12000">
                <a:schemeClr val="accent1">
                  <a:shade val="67500"/>
                  <a:satMod val="115000"/>
                </a:schemeClr>
              </a:gs>
              <a:gs pos="100000">
                <a:schemeClr val="bg1">
                  <a:lumMod val="65000"/>
                </a:schemeClr>
              </a:gs>
            </a:gsLst>
            <a:lin ang="5400000" scaled="0"/>
          </a:gradFill>
          <a:ln w="12700">
            <a:solidFill>
              <a:schemeClr val="tx1"/>
            </a:solidFill>
          </a:ln>
        </p:spPr>
        <p:txBody>
          <a:bodyPr wrap="square">
            <a:spAutoFit/>
          </a:bodyPr>
          <a:lstStyle/>
          <a:p>
            <a:r>
              <a:rPr lang="en-US" sz="1600" dirty="0">
                <a:latin typeface="+mj-lt"/>
              </a:rPr>
              <a:t>The following briefings provide pertinent information regarding the </a:t>
            </a:r>
            <a:r>
              <a:rPr lang="en-US" sz="1600" dirty="0" smtClean="0">
                <a:latin typeface="+mj-lt"/>
              </a:rPr>
              <a:t>EOC:</a:t>
            </a:r>
            <a:endParaRPr lang="en-US" sz="1600" dirty="0">
              <a:latin typeface="+mj-lt"/>
            </a:endParaRPr>
          </a:p>
          <a:p>
            <a:pPr marL="742950" lvl="1" indent="-285750">
              <a:buFont typeface="Arial" pitchFamily="34" charset="0"/>
              <a:buChar char="•"/>
            </a:pPr>
            <a:r>
              <a:rPr lang="en-US" sz="1600" b="1" dirty="0" smtClean="0">
                <a:latin typeface="+mj-lt"/>
              </a:rPr>
              <a:t>Briefing ID # 14070: </a:t>
            </a:r>
            <a:r>
              <a:rPr lang="en-US" sz="1600" dirty="0" smtClean="0">
                <a:latin typeface="+mj-lt"/>
              </a:rPr>
              <a:t>Procedures </a:t>
            </a:r>
            <a:r>
              <a:rPr lang="en-US" sz="1600" dirty="0">
                <a:latin typeface="+mj-lt"/>
              </a:rPr>
              <a:t>to Record Courses in the Transcript Review and Course Evaluation (TRACE) </a:t>
            </a:r>
            <a:r>
              <a:rPr lang="en-US" sz="1600" dirty="0" smtClean="0">
                <a:latin typeface="+mj-lt"/>
              </a:rPr>
              <a:t>System</a:t>
            </a:r>
          </a:p>
        </p:txBody>
      </p:sp>
    </p:spTree>
    <p:extLst>
      <p:ext uri="{BB962C8B-B14F-4D97-AF65-F5344CB8AC3E}">
        <p14:creationId xmlns:p14="http://schemas.microsoft.com/office/powerpoint/2010/main" xmlns="" val="6110723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04800" y="76200"/>
            <a:ext cx="8534400" cy="1600200"/>
          </a:xfrm>
        </p:spPr>
        <p:txBody>
          <a:bodyPr/>
          <a:lstStyle/>
          <a:p>
            <a:pPr eaLnBrk="1" hangingPunct="1">
              <a:lnSpc>
                <a:spcPct val="90000"/>
              </a:lnSpc>
              <a:spcAft>
                <a:spcPts val="1200"/>
              </a:spcAft>
            </a:pPr>
            <a:r>
              <a:rPr lang="en-US" dirty="0" smtClean="0"/>
              <a:t>Test Security</a:t>
            </a:r>
          </a:p>
        </p:txBody>
      </p:sp>
      <p:sp>
        <p:nvSpPr>
          <p:cNvPr id="70659" name="Rectangle 3"/>
          <p:cNvSpPr>
            <a:spLocks noGrp="1" noChangeArrowheads="1"/>
          </p:cNvSpPr>
          <p:nvPr>
            <p:ph idx="1"/>
          </p:nvPr>
        </p:nvSpPr>
        <p:spPr>
          <a:xfrm>
            <a:off x="304800" y="1828800"/>
            <a:ext cx="8686800" cy="4800600"/>
          </a:xfrm>
        </p:spPr>
        <p:txBody>
          <a:bodyPr/>
          <a:lstStyle/>
          <a:p>
            <a:pPr marL="0" indent="0">
              <a:buFontTx/>
              <a:buNone/>
              <a:defRPr/>
            </a:pPr>
            <a:r>
              <a:rPr lang="en-US" sz="2400" dirty="0" smtClean="0"/>
              <a:t>Per Test Security Statute, s. 1008.24, F.S., and Florida State Board Rule, 6A-10.042, FAC, </a:t>
            </a:r>
            <a:r>
              <a:rPr lang="en-US" sz="2400" b="1" dirty="0" smtClean="0"/>
              <a:t>inappropriate actions by school or district personnel can result in student or classroom invalidations, loss of teaching certification, and/or involvement of law enforcement.</a:t>
            </a:r>
          </a:p>
          <a:p>
            <a:pPr marL="0" indent="0">
              <a:buFontTx/>
              <a:buNone/>
              <a:defRPr/>
            </a:pPr>
            <a:endParaRPr lang="en-US" sz="1200" b="1" dirty="0" smtClean="0"/>
          </a:p>
          <a:p>
            <a:pPr marL="0" indent="0">
              <a:buFontTx/>
              <a:buNone/>
              <a:defRPr/>
            </a:pPr>
            <a:r>
              <a:rPr lang="en-US" sz="2400" dirty="0" smtClean="0"/>
              <a:t>Examples of prohibited activities include the following:</a:t>
            </a:r>
          </a:p>
          <a:p>
            <a:pPr>
              <a:defRPr/>
            </a:pPr>
            <a:r>
              <a:rPr lang="en-US" sz="2000" dirty="0" smtClean="0"/>
              <a:t>Reading or viewing the passages or test items before, during, or after testing</a:t>
            </a:r>
          </a:p>
          <a:p>
            <a:pPr>
              <a:defRPr/>
            </a:pPr>
            <a:r>
              <a:rPr lang="en-US" sz="2000" dirty="0" smtClean="0"/>
              <a:t>Revealing the passages or test items</a:t>
            </a:r>
          </a:p>
          <a:p>
            <a:pPr>
              <a:defRPr/>
            </a:pPr>
            <a:r>
              <a:rPr lang="en-US" sz="2000" dirty="0" smtClean="0"/>
              <a:t>Copying the passages or test items</a:t>
            </a:r>
          </a:p>
          <a:p>
            <a:pPr>
              <a:defRPr/>
            </a:pPr>
            <a:r>
              <a:rPr lang="en-US" sz="2000" dirty="0" smtClean="0"/>
              <a:t>Explaining or reading passages or test items for students</a:t>
            </a:r>
          </a:p>
          <a:p>
            <a:pPr>
              <a:defRPr/>
            </a:pPr>
            <a:r>
              <a:rPr lang="en-US" sz="2000" dirty="0" smtClean="0"/>
              <a:t>Changing or otherwise interfering with student responses to test items</a:t>
            </a:r>
          </a:p>
          <a:p>
            <a:pPr>
              <a:defRPr/>
            </a:pPr>
            <a:r>
              <a:rPr lang="en-US" sz="2000" dirty="0" smtClean="0"/>
              <a:t>Copying or reading student responses</a:t>
            </a:r>
          </a:p>
          <a:p>
            <a:pPr>
              <a:defRPr/>
            </a:pPr>
            <a:r>
              <a:rPr lang="en-US" sz="2000" dirty="0" smtClean="0"/>
              <a:t>Causing achievement of schools to be inaccurately measured or reported</a:t>
            </a:r>
          </a:p>
        </p:txBody>
      </p:sp>
      <p:sp>
        <p:nvSpPr>
          <p:cNvPr id="70660" name="Slide Number Placeholder 5"/>
          <p:cNvSpPr>
            <a:spLocks noGrp="1"/>
          </p:cNvSpPr>
          <p:nvPr>
            <p:ph type="sldNum" sz="quarter" idx="12"/>
          </p:nvPr>
        </p:nvSpPr>
        <p:spPr/>
        <p:txBody>
          <a:bodyPr/>
          <a:lstStyle/>
          <a:p>
            <a:pPr>
              <a:defRPr/>
            </a:pPr>
            <a:fld id="{56C25B29-41FE-40A7-B164-0F8137F7A40F}" type="slidenum">
              <a:rPr lang="en-US" smtClean="0"/>
              <a:pPr>
                <a:defRPr/>
              </a:pPr>
              <a:t>25</a:t>
            </a:fld>
            <a:endParaRPr lang="en-US" dirty="0" smtClean="0"/>
          </a:p>
        </p:txBody>
      </p:sp>
      <p:sp>
        <p:nvSpPr>
          <p:cNvPr id="2" name="Rectangle 1"/>
          <p:cNvSpPr/>
          <p:nvPr/>
        </p:nvSpPr>
        <p:spPr>
          <a:xfrm>
            <a:off x="2667000" y="6488668"/>
            <a:ext cx="3600088" cy="369332"/>
          </a:xfrm>
          <a:prstGeom prst="rect">
            <a:avLst/>
          </a:prstGeom>
        </p:spPr>
        <p:txBody>
          <a:bodyPr wrap="none">
            <a:spAutoFit/>
          </a:bodyPr>
          <a:lstStyle/>
          <a:p>
            <a:r>
              <a:rPr lang="en-US" b="1" dirty="0"/>
              <a:t>EOC Manual </a:t>
            </a:r>
            <a:r>
              <a:rPr lang="en-US" b="1" dirty="0" smtClean="0"/>
              <a:t>17-18, Appendix C</a:t>
            </a:r>
            <a:endParaRPr lang="en-US"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457200"/>
            <a:ext cx="8686801" cy="1094147"/>
          </a:xfrm>
          <a:ln>
            <a:miter lim="800000"/>
            <a:headEnd/>
            <a:tailEnd/>
          </a:ln>
        </p:spPr>
        <p:txBody>
          <a:bodyPr/>
          <a:lstStyle/>
          <a:p>
            <a:pPr>
              <a:defRPr/>
            </a:pPr>
            <a:r>
              <a:rPr lang="en-US" dirty="0" smtClean="0"/>
              <a:t/>
            </a:r>
            <a:br>
              <a:rPr lang="en-US" dirty="0" smtClean="0"/>
            </a:br>
            <a:r>
              <a:rPr lang="en-US" dirty="0" smtClean="0"/>
              <a:t>State and District Requirements</a:t>
            </a:r>
            <a:r>
              <a:rPr lang="en-US" sz="3200" dirty="0" smtClean="0"/>
              <a:t/>
            </a:r>
            <a:br>
              <a:rPr lang="en-US" sz="3200" dirty="0" smtClean="0"/>
            </a:br>
            <a:endParaRPr lang="en-US" sz="3200" dirty="0"/>
          </a:p>
        </p:txBody>
      </p:sp>
      <p:sp>
        <p:nvSpPr>
          <p:cNvPr id="3" name="Content Placeholder 2"/>
          <p:cNvSpPr>
            <a:spLocks noGrp="1"/>
          </p:cNvSpPr>
          <p:nvPr>
            <p:ph idx="1"/>
          </p:nvPr>
        </p:nvSpPr>
        <p:spPr>
          <a:xfrm>
            <a:off x="123190" y="1979002"/>
            <a:ext cx="5210810" cy="4800600"/>
          </a:xfrm>
        </p:spPr>
        <p:txBody>
          <a:bodyPr/>
          <a:lstStyle/>
          <a:p>
            <a:pPr marL="457200" indent="-347472">
              <a:spcBef>
                <a:spcPts val="672"/>
              </a:spcBef>
              <a:buSzPct val="100000"/>
              <a:buFont typeface="Arial" pitchFamily="34" charset="0"/>
              <a:buChar char="•"/>
              <a:defRPr/>
            </a:pPr>
            <a:r>
              <a:rPr lang="en-US" sz="2200" dirty="0" smtClean="0"/>
              <a:t>Standards, Guidelines, and Procedures for Test Administration and Test Security available at </a:t>
            </a:r>
            <a:r>
              <a:rPr lang="en-US" sz="2200" u="sng" dirty="0" smtClean="0">
                <a:hlinkClick r:id="rId3"/>
              </a:rPr>
              <a:t>http://oada.dadeschools.net/TestChairInfo/InfoForTestChair.asp</a:t>
            </a:r>
            <a:r>
              <a:rPr lang="en-US" sz="2200" u="sng" dirty="0" smtClean="0"/>
              <a:t> </a:t>
            </a:r>
          </a:p>
          <a:p>
            <a:pPr lvl="1" indent="-347472">
              <a:spcBef>
                <a:spcPts val="672"/>
              </a:spcBef>
              <a:buSzPct val="100000"/>
              <a:buFont typeface="Arial" pitchFamily="34" charset="0"/>
              <a:buChar char="–"/>
              <a:defRPr/>
            </a:pPr>
            <a:r>
              <a:rPr lang="en-US" sz="2000" dirty="0" smtClean="0">
                <a:latin typeface="Tahoma" pitchFamily="34" charset="0"/>
                <a:cs typeface="Tahoma" pitchFamily="34" charset="0"/>
              </a:rPr>
              <a:t>Adopted by School Board</a:t>
            </a:r>
          </a:p>
          <a:p>
            <a:pPr lvl="1" indent="-347472">
              <a:spcBef>
                <a:spcPts val="672"/>
              </a:spcBef>
              <a:buSzPct val="100000"/>
              <a:buFont typeface="Arial" pitchFamily="34" charset="0"/>
              <a:buChar char="–"/>
              <a:defRPr/>
            </a:pPr>
            <a:r>
              <a:rPr lang="en-US" sz="2000" dirty="0" smtClean="0">
                <a:latin typeface="Tahoma" pitchFamily="34" charset="0"/>
                <a:cs typeface="Tahoma" pitchFamily="34" charset="0"/>
              </a:rPr>
              <a:t>General Guidelines</a:t>
            </a:r>
            <a:endParaRPr lang="en-US" sz="2000" u="sng" dirty="0" smtClean="0">
              <a:latin typeface="Tahoma" pitchFamily="34" charset="0"/>
              <a:cs typeface="Tahoma" pitchFamily="34" charset="0"/>
            </a:endParaRPr>
          </a:p>
          <a:p>
            <a:pPr marL="457200" indent="-347472">
              <a:spcBef>
                <a:spcPts val="672"/>
              </a:spcBef>
              <a:buSzPct val="100000"/>
              <a:buFont typeface="Arial" pitchFamily="34" charset="0"/>
              <a:buChar char="•"/>
              <a:defRPr/>
            </a:pPr>
            <a:r>
              <a:rPr lang="en-US" sz="2200" dirty="0" smtClean="0"/>
              <a:t>Florida Test Security Statute and Rule</a:t>
            </a:r>
          </a:p>
          <a:p>
            <a:pPr marL="457200" indent="-347472">
              <a:spcBef>
                <a:spcPts val="672"/>
              </a:spcBef>
              <a:buSzPct val="100000"/>
              <a:buFont typeface="Arial" pitchFamily="34" charset="0"/>
              <a:buChar char="•"/>
              <a:defRPr/>
            </a:pPr>
            <a:r>
              <a:rPr lang="en-US" sz="2200" dirty="0"/>
              <a:t>Test Security Screencast for Test Administrators and Proctors</a:t>
            </a:r>
          </a:p>
          <a:p>
            <a:pPr marL="457200" indent="-347472">
              <a:spcBef>
                <a:spcPts val="672"/>
              </a:spcBef>
              <a:buSzPct val="100000"/>
              <a:buFont typeface="Arial" pitchFamily="34" charset="0"/>
              <a:buChar char="•"/>
              <a:defRPr/>
            </a:pPr>
            <a:r>
              <a:rPr lang="en-US" sz="2200" dirty="0" smtClean="0"/>
              <a:t>School Procedural Checklist </a:t>
            </a:r>
          </a:p>
          <a:p>
            <a:pPr marL="109728" indent="0">
              <a:spcBef>
                <a:spcPts val="672"/>
              </a:spcBef>
              <a:buSzPct val="100000"/>
              <a:buNone/>
              <a:defRPr/>
            </a:pPr>
            <a:r>
              <a:rPr lang="en-US" sz="2200" dirty="0" smtClean="0"/>
              <a:t>    (FM-6927)</a:t>
            </a:r>
          </a:p>
          <a:p>
            <a:pPr marL="457200" indent="-347472">
              <a:spcBef>
                <a:spcPts val="672"/>
              </a:spcBef>
              <a:buSzPct val="100000"/>
              <a:buFont typeface="Arial" pitchFamily="34" charset="0"/>
              <a:buChar char="•"/>
              <a:defRPr/>
            </a:pPr>
            <a:r>
              <a:rPr lang="en-US" sz="2200" dirty="0" smtClean="0"/>
              <a:t>District Monitors</a:t>
            </a:r>
          </a:p>
          <a:p>
            <a:pPr marL="457200" indent="-347472">
              <a:spcBef>
                <a:spcPts val="672"/>
              </a:spcBef>
              <a:buSzPct val="100000"/>
              <a:buFont typeface="Arial" pitchFamily="34" charset="0"/>
              <a:buChar char="•"/>
              <a:defRPr/>
            </a:pPr>
            <a:endParaRPr lang="en-US" sz="2200" u="sng" dirty="0" smtClean="0"/>
          </a:p>
          <a:p>
            <a:pPr>
              <a:buFontTx/>
              <a:buNone/>
              <a:defRPr/>
            </a:pPr>
            <a:endParaRPr lang="en-US" dirty="0"/>
          </a:p>
        </p:txBody>
      </p:sp>
      <p:sp>
        <p:nvSpPr>
          <p:cNvPr id="31748" name="Slide Number Placeholder 3"/>
          <p:cNvSpPr>
            <a:spLocks noGrp="1"/>
          </p:cNvSpPr>
          <p:nvPr>
            <p:ph type="sldNum" sz="quarter" idx="12"/>
          </p:nvPr>
        </p:nvSpPr>
        <p:spPr/>
        <p:txBody>
          <a:bodyPr/>
          <a:lstStyle/>
          <a:p>
            <a:pPr>
              <a:defRPr/>
            </a:pPr>
            <a:fld id="{B17C4494-6966-4119-880B-D80ECAF08739}" type="slidenum">
              <a:rPr lang="en-US" smtClean="0">
                <a:latin typeface="Arial" pitchFamily="34" charset="0"/>
              </a:rPr>
              <a:pPr>
                <a:defRPr/>
              </a:pPr>
              <a:t>26</a:t>
            </a:fld>
            <a:endParaRPr lang="en-US" dirty="0" smtClean="0">
              <a:latin typeface="Arial"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34000" y="1979002"/>
            <a:ext cx="3289073" cy="428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1905000" y="6477000"/>
            <a:ext cx="5867400" cy="369332"/>
          </a:xfrm>
          <a:prstGeom prst="rect">
            <a:avLst/>
          </a:prstGeom>
          <a:noFill/>
        </p:spPr>
        <p:txBody>
          <a:bodyPr wrap="square" rtlCol="0">
            <a:spAutoFit/>
          </a:bodyPr>
          <a:lstStyle/>
          <a:p>
            <a:pPr algn="ctr"/>
            <a:r>
              <a:rPr lang="en-US" sz="1600" b="1" dirty="0" smtClean="0"/>
              <a:t>EOC Manual 17-18; </a:t>
            </a:r>
            <a:r>
              <a:rPr lang="en-US" b="1" dirty="0" smtClean="0"/>
              <a:t>Appendix</a:t>
            </a:r>
            <a:r>
              <a:rPr lang="en-US" sz="1600" b="1" dirty="0" smtClean="0"/>
              <a:t> C;  Training Packet  </a:t>
            </a:r>
            <a:endParaRPr lang="en-US" sz="1600" b="1" dirty="0"/>
          </a:p>
        </p:txBody>
      </p:sp>
    </p:spTree>
    <p:extLst>
      <p:ext uri="{BB962C8B-B14F-4D97-AF65-F5344CB8AC3E}">
        <p14:creationId xmlns:p14="http://schemas.microsoft.com/office/powerpoint/2010/main" xmlns="" val="33303213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z="3600" dirty="0" smtClean="0"/>
              <a:t>Test Irregularities/</a:t>
            </a:r>
            <a:br>
              <a:rPr lang="en-US" sz="3600" dirty="0" smtClean="0"/>
            </a:br>
            <a:r>
              <a:rPr lang="en-US" sz="3600" dirty="0" smtClean="0"/>
              <a:t>Missing Materials</a:t>
            </a:r>
          </a:p>
        </p:txBody>
      </p:sp>
      <p:sp>
        <p:nvSpPr>
          <p:cNvPr id="43011" name="Rectangle 3"/>
          <p:cNvSpPr>
            <a:spLocks noGrp="1" noChangeArrowheads="1"/>
          </p:cNvSpPr>
          <p:nvPr>
            <p:ph idx="1"/>
          </p:nvPr>
        </p:nvSpPr>
        <p:spPr>
          <a:xfrm>
            <a:off x="304800" y="1905000"/>
            <a:ext cx="8686800" cy="4678363"/>
          </a:xfrm>
        </p:spPr>
        <p:txBody>
          <a:bodyPr>
            <a:normAutofit lnSpcReduction="10000"/>
          </a:bodyPr>
          <a:lstStyle/>
          <a:p>
            <a:pPr>
              <a:lnSpc>
                <a:spcPct val="100000"/>
              </a:lnSpc>
              <a:spcBef>
                <a:spcPts val="600"/>
              </a:spcBef>
              <a:spcAft>
                <a:spcPts val="600"/>
              </a:spcAft>
              <a:defRPr/>
            </a:pPr>
            <a:r>
              <a:rPr lang="en-US" sz="2200" dirty="0" smtClean="0"/>
              <a:t>Test administrators should report any test irregularities (e.g., disruptive students, loss of Internet connectivity) and possible security breaches to the school assessment coordinator immediately. </a:t>
            </a:r>
          </a:p>
          <a:p>
            <a:pPr marL="342900" lvl="1" indent="-342900">
              <a:spcBef>
                <a:spcPts val="600"/>
              </a:spcBef>
              <a:spcAft>
                <a:spcPts val="600"/>
              </a:spcAft>
              <a:buFontTx/>
              <a:buChar char="•"/>
              <a:defRPr/>
            </a:pPr>
            <a:r>
              <a:rPr lang="en-US" sz="2200" dirty="0"/>
              <a:t>Schools must investigate ANY report of missing materials and report missing secure materials (e.g., Student Authorization Ticket, used work folder, Session Roster) to </a:t>
            </a:r>
            <a:r>
              <a:rPr lang="en-US" sz="2200" dirty="0" smtClean="0"/>
              <a:t>Student Assessment &amp; Educational Testing immediately at 305-995-7520. </a:t>
            </a:r>
            <a:endParaRPr lang="en-US" sz="2200" dirty="0"/>
          </a:p>
          <a:p>
            <a:pPr>
              <a:lnSpc>
                <a:spcPct val="100000"/>
              </a:lnSpc>
              <a:spcBef>
                <a:spcPts val="600"/>
              </a:spcBef>
              <a:spcAft>
                <a:spcPts val="600"/>
              </a:spcAft>
              <a:defRPr/>
            </a:pPr>
            <a:r>
              <a:rPr lang="en-US" sz="2200" dirty="0" smtClean="0"/>
              <a:t>If a test irregularity or security breach is identified, the school assessment coordinator </a:t>
            </a:r>
            <a:r>
              <a:rPr lang="en-US" sz="2200" b="1" dirty="0" smtClean="0"/>
              <a:t>must</a:t>
            </a:r>
            <a:r>
              <a:rPr lang="en-US" sz="2200" dirty="0" smtClean="0"/>
              <a:t> contact </a:t>
            </a:r>
            <a:r>
              <a:rPr lang="en-US" sz="2200" dirty="0"/>
              <a:t>Student Assessment &amp; </a:t>
            </a:r>
            <a:r>
              <a:rPr lang="en-US" sz="2200" dirty="0" smtClean="0"/>
              <a:t>Educational </a:t>
            </a:r>
            <a:r>
              <a:rPr lang="en-US" sz="2200" dirty="0"/>
              <a:t>Testing </a:t>
            </a:r>
            <a:r>
              <a:rPr lang="en-US" sz="2200" dirty="0" smtClean="0"/>
              <a:t>to discuss possible test invalidations.</a:t>
            </a:r>
          </a:p>
          <a:p>
            <a:pPr marL="0" indent="0">
              <a:lnSpc>
                <a:spcPct val="100000"/>
              </a:lnSpc>
              <a:spcBef>
                <a:spcPct val="30000"/>
              </a:spcBef>
              <a:buNone/>
              <a:defRPr/>
            </a:pPr>
            <a:r>
              <a:rPr lang="en-US" sz="2200" b="1" kern="1200" dirty="0" smtClean="0">
                <a:latin typeface="Arial" pitchFamily="34" charset="0"/>
              </a:rPr>
              <a:t>Note: Secure </a:t>
            </a:r>
            <a:r>
              <a:rPr lang="en-US" sz="2200" b="1" kern="1200" dirty="0">
                <a:latin typeface="Arial" pitchFamily="34" charset="0"/>
              </a:rPr>
              <a:t>student information (e.g., SSN) must not be communicated via email.</a:t>
            </a:r>
            <a:endParaRPr lang="en-US" sz="2200" kern="1200" dirty="0">
              <a:latin typeface="Arial" pitchFamily="34" charset="0"/>
            </a:endParaRPr>
          </a:p>
          <a:p>
            <a:pPr>
              <a:lnSpc>
                <a:spcPct val="100000"/>
              </a:lnSpc>
              <a:spcBef>
                <a:spcPts val="600"/>
              </a:spcBef>
              <a:spcAft>
                <a:spcPts val="600"/>
              </a:spcAft>
              <a:defRPr/>
            </a:pPr>
            <a:endParaRPr lang="en-US" sz="2200" dirty="0" smtClean="0"/>
          </a:p>
        </p:txBody>
      </p:sp>
      <p:sp>
        <p:nvSpPr>
          <p:cNvPr id="58372" name="Slide Number Placeholder 5"/>
          <p:cNvSpPr>
            <a:spLocks noGrp="1"/>
          </p:cNvSpPr>
          <p:nvPr>
            <p:ph type="sldNum" sz="quarter" idx="12"/>
          </p:nvPr>
        </p:nvSpPr>
        <p:spPr/>
        <p:txBody>
          <a:bodyPr/>
          <a:lstStyle/>
          <a:p>
            <a:pPr>
              <a:defRPr/>
            </a:pPr>
            <a:fld id="{AB99E66B-03CE-4B3E-B588-DAF6B2F831D2}" type="slidenum">
              <a:rPr lang="en-US" smtClean="0">
                <a:latin typeface="Arial" pitchFamily="34" charset="0"/>
              </a:rPr>
              <a:pPr>
                <a:defRPr/>
              </a:pPr>
              <a:t>27</a:t>
            </a:fld>
            <a:endParaRPr lang="en-US" dirty="0" smtClean="0">
              <a:latin typeface="Arial" pitchFamily="34" charset="0"/>
            </a:endParaRPr>
          </a:p>
        </p:txBody>
      </p:sp>
      <p:sp>
        <p:nvSpPr>
          <p:cNvPr id="5" name="TextBox 4"/>
          <p:cNvSpPr txBox="1"/>
          <p:nvPr/>
        </p:nvSpPr>
        <p:spPr>
          <a:xfrm>
            <a:off x="3810000" y="6488668"/>
            <a:ext cx="1864613" cy="369332"/>
          </a:xfrm>
          <a:prstGeom prst="rect">
            <a:avLst/>
          </a:prstGeom>
          <a:noFill/>
        </p:spPr>
        <p:txBody>
          <a:bodyPr wrap="none" rtlCol="0">
            <a:spAutoFit/>
          </a:bodyPr>
          <a:lstStyle/>
          <a:p>
            <a:r>
              <a:rPr lang="en-US" b="1" dirty="0" smtClean="0"/>
              <a:t>EOC Manual 19</a:t>
            </a:r>
            <a:endParaRPr lang="en-US"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z="3600" dirty="0" smtClean="0"/>
              <a:t>Test Irregularities/</a:t>
            </a:r>
            <a:br>
              <a:rPr lang="en-US" sz="3600" dirty="0" smtClean="0"/>
            </a:br>
            <a:r>
              <a:rPr lang="en-US" sz="3600" dirty="0" smtClean="0"/>
              <a:t>Security Breaches</a:t>
            </a:r>
          </a:p>
        </p:txBody>
      </p:sp>
      <p:sp>
        <p:nvSpPr>
          <p:cNvPr id="43011" name="Rectangle 3"/>
          <p:cNvSpPr>
            <a:spLocks noGrp="1" noChangeArrowheads="1"/>
          </p:cNvSpPr>
          <p:nvPr>
            <p:ph idx="1"/>
          </p:nvPr>
        </p:nvSpPr>
        <p:spPr>
          <a:xfrm>
            <a:off x="304800" y="1905000"/>
            <a:ext cx="8686800" cy="4678363"/>
          </a:xfrm>
        </p:spPr>
        <p:txBody>
          <a:bodyPr>
            <a:noAutofit/>
          </a:bodyPr>
          <a:lstStyle/>
          <a:p>
            <a:pPr>
              <a:lnSpc>
                <a:spcPct val="90000"/>
              </a:lnSpc>
              <a:spcBef>
                <a:spcPts val="0"/>
              </a:spcBef>
              <a:defRPr/>
            </a:pPr>
            <a:r>
              <a:rPr lang="en-US" sz="2200" dirty="0" smtClean="0"/>
              <a:t>For test irregularities requiring further investigation by the district and for security breaches, a written report must be submitted within 7 working days after the irregularity or security breach was identified. The report must include: </a:t>
            </a:r>
          </a:p>
          <a:p>
            <a:pPr lvl="1">
              <a:lnSpc>
                <a:spcPct val="80000"/>
              </a:lnSpc>
              <a:spcBef>
                <a:spcPts val="600"/>
              </a:spcBef>
              <a:defRPr/>
            </a:pPr>
            <a:r>
              <a:rPr lang="en-US" sz="2000" dirty="0" smtClean="0"/>
              <a:t>The nature of the situation</a:t>
            </a:r>
          </a:p>
          <a:p>
            <a:pPr lvl="1">
              <a:lnSpc>
                <a:spcPct val="80000"/>
              </a:lnSpc>
              <a:spcBef>
                <a:spcPts val="600"/>
              </a:spcBef>
              <a:defRPr/>
            </a:pPr>
            <a:r>
              <a:rPr lang="en-US" sz="2000" dirty="0" smtClean="0"/>
              <a:t>The time and place of the occurrence</a:t>
            </a:r>
          </a:p>
          <a:p>
            <a:pPr lvl="1">
              <a:lnSpc>
                <a:spcPct val="80000"/>
              </a:lnSpc>
              <a:spcBef>
                <a:spcPts val="600"/>
              </a:spcBef>
              <a:defRPr/>
            </a:pPr>
            <a:r>
              <a:rPr lang="en-US" sz="2000" dirty="0" smtClean="0"/>
              <a:t>The names of the people involved</a:t>
            </a:r>
          </a:p>
          <a:p>
            <a:pPr lvl="1">
              <a:lnSpc>
                <a:spcPct val="80000"/>
              </a:lnSpc>
              <a:spcBef>
                <a:spcPts val="600"/>
              </a:spcBef>
              <a:defRPr/>
            </a:pPr>
            <a:r>
              <a:rPr lang="en-US" sz="2000" dirty="0" smtClean="0"/>
              <a:t>A description of the communication between the district assessment coordinator’s office and school personnel</a:t>
            </a:r>
          </a:p>
          <a:p>
            <a:pPr lvl="1">
              <a:lnSpc>
                <a:spcPct val="80000"/>
              </a:lnSpc>
              <a:spcBef>
                <a:spcPts val="600"/>
              </a:spcBef>
              <a:defRPr/>
            </a:pPr>
            <a:r>
              <a:rPr lang="en-US" sz="2000" dirty="0" smtClean="0"/>
              <a:t>How the incident was resolved</a:t>
            </a:r>
          </a:p>
          <a:p>
            <a:pPr lvl="1">
              <a:lnSpc>
                <a:spcPct val="80000"/>
              </a:lnSpc>
              <a:spcBef>
                <a:spcPts val="600"/>
              </a:spcBef>
              <a:defRPr/>
            </a:pPr>
            <a:r>
              <a:rPr lang="en-US" sz="2000" dirty="0" smtClean="0"/>
              <a:t>What steps are being taken to avoid future test irregularities or security breaches</a:t>
            </a:r>
          </a:p>
          <a:p>
            <a:pPr>
              <a:lnSpc>
                <a:spcPct val="90000"/>
              </a:lnSpc>
              <a:spcBef>
                <a:spcPts val="600"/>
              </a:spcBef>
              <a:spcAft>
                <a:spcPts val="600"/>
              </a:spcAft>
              <a:buFont typeface="Tahoma" pitchFamily="34" charset="0"/>
              <a:buChar char="•"/>
              <a:defRPr/>
            </a:pPr>
            <a:r>
              <a:rPr lang="en-US" sz="2200" dirty="0" smtClean="0"/>
              <a:t>Schools should submit completed reports to the Office of Student Assessment &amp; Educational to be forwarded to the FDOE.</a:t>
            </a:r>
          </a:p>
        </p:txBody>
      </p:sp>
      <p:sp>
        <p:nvSpPr>
          <p:cNvPr id="58372" name="Slide Number Placeholder 5"/>
          <p:cNvSpPr>
            <a:spLocks noGrp="1"/>
          </p:cNvSpPr>
          <p:nvPr>
            <p:ph type="sldNum" sz="quarter" idx="12"/>
          </p:nvPr>
        </p:nvSpPr>
        <p:spPr/>
        <p:txBody>
          <a:bodyPr/>
          <a:lstStyle/>
          <a:p>
            <a:pPr>
              <a:defRPr/>
            </a:pPr>
            <a:fld id="{8A7AC6FB-3C98-4ABE-BDEC-47E2E2CABF15}" type="slidenum">
              <a:rPr lang="en-US" smtClean="0">
                <a:latin typeface="Arial" pitchFamily="34" charset="0"/>
              </a:rPr>
              <a:pPr>
                <a:defRPr/>
              </a:pPr>
              <a:t>28</a:t>
            </a:fld>
            <a:endParaRPr lang="en-US" dirty="0" smtClean="0">
              <a:latin typeface="Arial" pitchFamily="34" charset="0"/>
            </a:endParaRPr>
          </a:p>
        </p:txBody>
      </p:sp>
      <p:sp>
        <p:nvSpPr>
          <p:cNvPr id="5" name="TextBox 4"/>
          <p:cNvSpPr txBox="1"/>
          <p:nvPr/>
        </p:nvSpPr>
        <p:spPr>
          <a:xfrm>
            <a:off x="3810000" y="6488668"/>
            <a:ext cx="1864613" cy="369332"/>
          </a:xfrm>
          <a:prstGeom prst="rect">
            <a:avLst/>
          </a:prstGeom>
          <a:noFill/>
        </p:spPr>
        <p:txBody>
          <a:bodyPr wrap="none" rtlCol="0">
            <a:spAutoFit/>
          </a:bodyPr>
          <a:lstStyle/>
          <a:p>
            <a:r>
              <a:rPr lang="en-US" b="1" dirty="0" smtClean="0"/>
              <a:t>EOC Manual 19</a:t>
            </a:r>
            <a:endParaRPr lang="en-US"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p:spPr>
        <p:txBody>
          <a:bodyPr/>
          <a:lstStyle/>
          <a:p>
            <a:fld id="{DBD70E7D-E264-4762-96A5-9A8338AFF8FD}" type="slidenum">
              <a:rPr lang="en-US" smtClean="0"/>
              <a:pPr/>
              <a:t>29</a:t>
            </a:fld>
            <a:endParaRPr lang="en-US" dirty="0" smtClean="0"/>
          </a:p>
        </p:txBody>
      </p:sp>
      <p:sp>
        <p:nvSpPr>
          <p:cNvPr id="49155" name="Rectangle 2"/>
          <p:cNvSpPr>
            <a:spLocks noGrp="1" noChangeArrowheads="1"/>
          </p:cNvSpPr>
          <p:nvPr>
            <p:ph type="title"/>
          </p:nvPr>
        </p:nvSpPr>
        <p:spPr/>
        <p:txBody>
          <a:bodyPr/>
          <a:lstStyle/>
          <a:p>
            <a:pPr eaLnBrk="1" hangingPunct="1"/>
            <a:r>
              <a:rPr lang="en-US" dirty="0" smtClean="0"/>
              <a:t>Electronic Devices</a:t>
            </a:r>
          </a:p>
        </p:txBody>
      </p:sp>
      <p:sp>
        <p:nvSpPr>
          <p:cNvPr id="49156" name="Rectangle 3"/>
          <p:cNvSpPr>
            <a:spLocks noGrp="1" noChangeArrowheads="1"/>
          </p:cNvSpPr>
          <p:nvPr>
            <p:ph type="body" idx="1"/>
          </p:nvPr>
        </p:nvSpPr>
        <p:spPr>
          <a:xfrm>
            <a:off x="228600" y="1913374"/>
            <a:ext cx="8458200" cy="4724400"/>
          </a:xfrm>
          <a:noFill/>
        </p:spPr>
        <p:txBody>
          <a:bodyPr/>
          <a:lstStyle/>
          <a:p>
            <a:pPr eaLnBrk="1" hangingPunct="1">
              <a:lnSpc>
                <a:spcPct val="90000"/>
              </a:lnSpc>
            </a:pPr>
            <a:r>
              <a:rPr lang="en-US" sz="2200" dirty="0" smtClean="0"/>
              <a:t>School personnel must ensure that students do not have access to their cell phones or other electronic devices at any time during testing, </a:t>
            </a:r>
            <a:r>
              <a:rPr lang="en-US" sz="2200" b="1" dirty="0" smtClean="0"/>
              <a:t>including breaks</a:t>
            </a:r>
            <a:r>
              <a:rPr lang="en-US" sz="2200" dirty="0" smtClean="0"/>
              <a:t> (restroom breaks, etc.), even if they do not use them or have them turned off.</a:t>
            </a:r>
          </a:p>
          <a:p>
            <a:pPr marL="857250" lvl="1" indent="-346075">
              <a:spcBef>
                <a:spcPct val="0"/>
              </a:spcBef>
              <a:buFontTx/>
              <a:buChar char="−"/>
            </a:pPr>
            <a:r>
              <a:rPr lang="en-US" sz="2000" dirty="0" smtClean="0">
                <a:cs typeface="Tahoma" pitchFamily="34" charset="0"/>
              </a:rPr>
              <a:t>“Possession” is defined as “within arm’s reach,” even if the electronic device is not visible.</a:t>
            </a:r>
          </a:p>
          <a:p>
            <a:pPr marL="857250" lvl="1" indent="-346075">
              <a:spcBef>
                <a:spcPct val="0"/>
              </a:spcBef>
              <a:buFontTx/>
              <a:buChar char="−"/>
            </a:pPr>
            <a:r>
              <a:rPr lang="en-US" sz="2000" dirty="0" smtClean="0">
                <a:cs typeface="Tahoma" pitchFamily="34" charset="0"/>
              </a:rPr>
              <a:t>Students should not have cell phones in their pockets, clipped to their belts, at their desks, or anywhere they can be easily accessed during testing or breaks. </a:t>
            </a:r>
          </a:p>
          <a:p>
            <a:pPr eaLnBrk="1" hangingPunct="1">
              <a:lnSpc>
                <a:spcPct val="90000"/>
              </a:lnSpc>
            </a:pPr>
            <a:r>
              <a:rPr lang="en-US" sz="2200" dirty="0" smtClean="0"/>
              <a:t>If a student is found to be in possession of ANY electronic devices during testing or during a break, his or her test must be invalidated.</a:t>
            </a:r>
          </a:p>
          <a:p>
            <a:pPr eaLnBrk="1" hangingPunct="1">
              <a:lnSpc>
                <a:spcPct val="90000"/>
              </a:lnSpc>
            </a:pPr>
            <a:r>
              <a:rPr lang="en-US" sz="2200" dirty="0" smtClean="0"/>
              <a:t>Students and parents/guardians must be made aware of this policy prior to testing.</a:t>
            </a:r>
          </a:p>
          <a:p>
            <a:pPr eaLnBrk="1" hangingPunct="1">
              <a:lnSpc>
                <a:spcPct val="85000"/>
              </a:lnSpc>
            </a:pPr>
            <a:endParaRPr lang="en-US" sz="2400" b="1" dirty="0" smtClean="0"/>
          </a:p>
        </p:txBody>
      </p:sp>
      <p:sp>
        <p:nvSpPr>
          <p:cNvPr id="5" name="TextBox 4"/>
          <p:cNvSpPr txBox="1"/>
          <p:nvPr/>
        </p:nvSpPr>
        <p:spPr>
          <a:xfrm>
            <a:off x="2895600" y="6488668"/>
            <a:ext cx="3715504" cy="369332"/>
          </a:xfrm>
          <a:prstGeom prst="rect">
            <a:avLst/>
          </a:prstGeom>
          <a:noFill/>
        </p:spPr>
        <p:txBody>
          <a:bodyPr wrap="none" rtlCol="0">
            <a:spAutoFit/>
          </a:bodyPr>
          <a:lstStyle/>
          <a:p>
            <a:r>
              <a:rPr lang="en-US" b="1" dirty="0" smtClean="0"/>
              <a:t>EOC Manual 30, 31,  Appendix D</a:t>
            </a:r>
            <a:endParaRPr lang="en-US" b="1" dirty="0"/>
          </a:p>
        </p:txBody>
      </p:sp>
    </p:spTree>
    <p:extLst>
      <p:ext uri="{BB962C8B-B14F-4D97-AF65-F5344CB8AC3E}">
        <p14:creationId xmlns:p14="http://schemas.microsoft.com/office/powerpoint/2010/main" xmlns="" val="2754913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TestNav 8 (TestNav)</a:t>
            </a:r>
            <a:endParaRPr lang="en-US" dirty="0"/>
          </a:p>
        </p:txBody>
      </p:sp>
      <p:sp>
        <p:nvSpPr>
          <p:cNvPr id="3" name="Content Placeholder 2"/>
          <p:cNvSpPr>
            <a:spLocks noGrp="1"/>
          </p:cNvSpPr>
          <p:nvPr>
            <p:ph idx="1"/>
          </p:nvPr>
        </p:nvSpPr>
        <p:spPr>
          <a:xfrm>
            <a:off x="304800" y="1905000"/>
            <a:ext cx="8610600" cy="4678363"/>
          </a:xfrm>
        </p:spPr>
        <p:txBody>
          <a:bodyPr/>
          <a:lstStyle/>
          <a:p>
            <a:r>
              <a:rPr lang="en-US" dirty="0" smtClean="0">
                <a:latin typeface="+mn-lt"/>
              </a:rPr>
              <a:t>New Platform for Winter 2014 and beyond</a:t>
            </a:r>
          </a:p>
          <a:p>
            <a:r>
              <a:rPr lang="en-US" kern="1200" dirty="0" smtClean="0">
                <a:latin typeface="Arial" pitchFamily="34" charset="0"/>
              </a:rPr>
              <a:t>Access </a:t>
            </a:r>
            <a:r>
              <a:rPr lang="en-US" kern="1200" dirty="0" smtClean="0">
                <a:latin typeface="Arial" pitchFamily="34" charset="0"/>
                <a:hlinkClick r:id="rId3"/>
              </a:rPr>
              <a:t>www.FLAssessments.com/TestNav8</a:t>
            </a:r>
            <a:endParaRPr lang="en-US" kern="1200" dirty="0" smtClean="0">
              <a:latin typeface="Arial" pitchFamily="34" charset="0"/>
            </a:endParaRPr>
          </a:p>
          <a:p>
            <a:pPr lvl="1"/>
            <a:r>
              <a:rPr lang="en-US" kern="1200" dirty="0" smtClean="0">
                <a:latin typeface="Arial" pitchFamily="34" charset="0"/>
              </a:rPr>
              <a:t>Technical Specifications</a:t>
            </a:r>
          </a:p>
          <a:p>
            <a:pPr lvl="1"/>
            <a:r>
              <a:rPr lang="en-US" kern="1200" dirty="0" smtClean="0">
                <a:latin typeface="Arial" pitchFamily="34" charset="0"/>
              </a:rPr>
              <a:t>Resources</a:t>
            </a:r>
          </a:p>
          <a:p>
            <a:r>
              <a:rPr lang="en-US" kern="1200" dirty="0" smtClean="0">
                <a:latin typeface="Arial" pitchFamily="34" charset="0"/>
              </a:rPr>
              <a:t>Features available to all students:</a:t>
            </a:r>
          </a:p>
          <a:p>
            <a:pPr lvl="1"/>
            <a:r>
              <a:rPr lang="en-US" kern="1200" dirty="0" smtClean="0">
                <a:latin typeface="Arial" pitchFamily="34" charset="0"/>
              </a:rPr>
              <a:t>Color contrast, increase/decrease text size, zoom, magnifier tool, and line reader tool</a:t>
            </a:r>
          </a:p>
          <a:p>
            <a:r>
              <a:rPr lang="en-US" kern="1200" dirty="0" smtClean="0">
                <a:latin typeface="Arial" pitchFamily="34" charset="0"/>
              </a:rPr>
              <a:t>Accommodated forms:</a:t>
            </a:r>
          </a:p>
          <a:p>
            <a:pPr lvl="1"/>
            <a:r>
              <a:rPr lang="en-US" kern="1200" dirty="0" smtClean="0">
                <a:latin typeface="Arial" pitchFamily="34" charset="0"/>
              </a:rPr>
              <a:t>Text-to-speech and masking</a:t>
            </a: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3</a:t>
            </a:fld>
            <a:endParaRPr lang="en-US" dirty="0"/>
          </a:p>
        </p:txBody>
      </p:sp>
    </p:spTree>
    <p:extLst>
      <p:ext uri="{BB962C8B-B14F-4D97-AF65-F5344CB8AC3E}">
        <p14:creationId xmlns:p14="http://schemas.microsoft.com/office/powerpoint/2010/main" xmlns="" val="40593618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nSpc>
                <a:spcPct val="85000"/>
              </a:lnSpc>
              <a:spcAft>
                <a:spcPts val="600"/>
              </a:spcAft>
            </a:pPr>
            <a:r>
              <a:rPr lang="en-US" dirty="0"/>
              <a:t>Testing Rules </a:t>
            </a:r>
            <a:r>
              <a:rPr lang="en-US" dirty="0" smtClean="0"/>
              <a:t/>
            </a:r>
            <a:br>
              <a:rPr lang="en-US" dirty="0" smtClean="0"/>
            </a:br>
            <a:r>
              <a:rPr lang="en-US" dirty="0" smtClean="0"/>
              <a:t>Acknowledgment</a:t>
            </a:r>
            <a:endParaRPr lang="en-US" dirty="0"/>
          </a:p>
        </p:txBody>
      </p:sp>
      <p:sp>
        <p:nvSpPr>
          <p:cNvPr id="28675" name="Rectangle 3"/>
          <p:cNvSpPr>
            <a:spLocks noGrp="1" noChangeArrowheads="1"/>
          </p:cNvSpPr>
          <p:nvPr>
            <p:ph idx="1"/>
          </p:nvPr>
        </p:nvSpPr>
        <p:spPr>
          <a:xfrm>
            <a:off x="457200" y="1905000"/>
            <a:ext cx="8458200" cy="4754563"/>
          </a:xfrm>
        </p:spPr>
        <p:txBody>
          <a:bodyPr/>
          <a:lstStyle/>
          <a:p>
            <a:pPr>
              <a:spcBef>
                <a:spcPts val="600"/>
              </a:spcBef>
              <a:spcAft>
                <a:spcPts val="600"/>
              </a:spcAft>
            </a:pPr>
            <a:r>
              <a:rPr lang="en-US" sz="2400" dirty="0" smtClean="0"/>
              <a:t>All EOC assessments include a Testing Rules Acknowledgment that reads, “I understand the testing rules that were just read to me. If I do not follow these rules, my test score may be invalidated.” </a:t>
            </a:r>
          </a:p>
          <a:p>
            <a:pPr>
              <a:spcBef>
                <a:spcPts val="600"/>
              </a:spcBef>
              <a:spcAft>
                <a:spcPts val="600"/>
              </a:spcAft>
            </a:pPr>
            <a:r>
              <a:rPr lang="en-US" sz="2400" dirty="0" smtClean="0"/>
              <a:t>The </a:t>
            </a:r>
            <a:r>
              <a:rPr lang="en-US" sz="2400" dirty="0"/>
              <a:t>last portion of the testing rules read to students now reads, </a:t>
            </a:r>
            <a:r>
              <a:rPr lang="en-US" sz="2400" dirty="0" smtClean="0"/>
              <a:t>“</a:t>
            </a:r>
            <a:r>
              <a:rPr lang="en-US" sz="2400" dirty="0"/>
              <a:t>After the test, you may not reveal details about the test items to anyone. This includes any type </a:t>
            </a:r>
            <a:r>
              <a:rPr lang="en-US" sz="2400" dirty="0" smtClean="0"/>
              <a:t>of electronic </a:t>
            </a:r>
            <a:r>
              <a:rPr lang="en-US" sz="2400" dirty="0"/>
              <a:t>communication, such as texting, emailing, or posting online, for example, on </a:t>
            </a:r>
            <a:r>
              <a:rPr lang="en-US" sz="2400" dirty="0" smtClean="0"/>
              <a:t>websites like </a:t>
            </a:r>
            <a:r>
              <a:rPr lang="en-US" sz="2400" dirty="0"/>
              <a:t>Facebook, Twitter, or Instagram. If you are found sharing </a:t>
            </a:r>
            <a:r>
              <a:rPr lang="en-US" sz="2400" dirty="0" smtClean="0"/>
              <a:t>information </a:t>
            </a:r>
            <a:r>
              <a:rPr lang="en-US" sz="2400" dirty="0"/>
              <a:t>about test items, </a:t>
            </a:r>
            <a:r>
              <a:rPr lang="en-US" sz="2400" dirty="0" smtClean="0"/>
              <a:t>your test </a:t>
            </a:r>
            <a:r>
              <a:rPr lang="en-US" sz="2400" dirty="0"/>
              <a:t>will be </a:t>
            </a:r>
            <a:r>
              <a:rPr lang="en-US" sz="2400" dirty="0" smtClean="0"/>
              <a:t>invalidated.”</a:t>
            </a:r>
            <a:endParaRPr lang="en-US" sz="2400" dirty="0"/>
          </a:p>
          <a:p>
            <a:pPr eaLnBrk="1" hangingPunct="1">
              <a:spcBef>
                <a:spcPts val="600"/>
              </a:spcBef>
              <a:spcAft>
                <a:spcPts val="600"/>
              </a:spcAft>
            </a:pPr>
            <a:r>
              <a:rPr lang="en-US" sz="2400" dirty="0"/>
              <a:t>Students and their parents/guardians should be made aware of the testing rules prior to testing.</a:t>
            </a:r>
          </a:p>
        </p:txBody>
      </p:sp>
      <p:sp>
        <p:nvSpPr>
          <p:cNvPr id="32772" name="Slide Number Placeholder 5"/>
          <p:cNvSpPr>
            <a:spLocks noGrp="1"/>
          </p:cNvSpPr>
          <p:nvPr>
            <p:ph type="sldNum" sz="quarter" idx="12"/>
          </p:nvPr>
        </p:nvSpPr>
        <p:spPr/>
        <p:txBody>
          <a:bodyPr/>
          <a:lstStyle/>
          <a:p>
            <a:pPr>
              <a:defRPr/>
            </a:pPr>
            <a:fld id="{A08A7389-C2AE-40C9-9272-D3A1F3E93F2B}" type="slidenum">
              <a:rPr lang="en-US" smtClean="0">
                <a:latin typeface="Arial" pitchFamily="34" charset="0"/>
              </a:rPr>
              <a:pPr>
                <a:defRPr/>
              </a:pPr>
              <a:t>30</a:t>
            </a:fld>
            <a:endParaRPr lang="en-US" dirty="0" smtClean="0">
              <a:latin typeface="Arial" pitchFamily="34" charset="0"/>
            </a:endParaRPr>
          </a:p>
        </p:txBody>
      </p:sp>
      <p:sp>
        <p:nvSpPr>
          <p:cNvPr id="5" name="TextBox 4"/>
          <p:cNvSpPr txBox="1"/>
          <p:nvPr/>
        </p:nvSpPr>
        <p:spPr>
          <a:xfrm>
            <a:off x="3429000" y="6488668"/>
            <a:ext cx="2286000" cy="369332"/>
          </a:xfrm>
          <a:prstGeom prst="rect">
            <a:avLst/>
          </a:prstGeom>
          <a:noFill/>
        </p:spPr>
        <p:txBody>
          <a:bodyPr wrap="square" rtlCol="0">
            <a:spAutoFit/>
          </a:bodyPr>
          <a:lstStyle/>
          <a:p>
            <a:r>
              <a:rPr lang="en-US" b="1" dirty="0" smtClean="0"/>
              <a:t>EOC Manual 32, 34</a:t>
            </a:r>
            <a:endParaRPr lang="en-US" b="1" dirty="0"/>
          </a:p>
        </p:txBody>
      </p:sp>
    </p:spTree>
    <p:extLst>
      <p:ext uri="{BB962C8B-B14F-4D97-AF65-F5344CB8AC3E}">
        <p14:creationId xmlns:p14="http://schemas.microsoft.com/office/powerpoint/2010/main" xmlns="" val="7396973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28600" y="381000"/>
            <a:ext cx="8229600" cy="1143000"/>
          </a:xfrm>
        </p:spPr>
        <p:txBody>
          <a:bodyPr/>
          <a:lstStyle/>
          <a:p>
            <a:r>
              <a:rPr lang="en-US" dirty="0" smtClean="0"/>
              <a:t>Caveon Forensic Analyses</a:t>
            </a:r>
          </a:p>
        </p:txBody>
      </p:sp>
      <p:sp>
        <p:nvSpPr>
          <p:cNvPr id="51203" name="Content Placeholder 2"/>
          <p:cNvSpPr>
            <a:spLocks noGrp="1"/>
          </p:cNvSpPr>
          <p:nvPr>
            <p:ph idx="1"/>
          </p:nvPr>
        </p:nvSpPr>
        <p:spPr>
          <a:xfrm>
            <a:off x="381000" y="2133600"/>
            <a:ext cx="8229600" cy="4525962"/>
          </a:xfrm>
        </p:spPr>
        <p:txBody>
          <a:bodyPr/>
          <a:lstStyle/>
          <a:p>
            <a:r>
              <a:rPr lang="en-US" sz="2800" dirty="0" smtClean="0"/>
              <a:t>Caveon will analyze data to identify highly unusual test results for two primary groups: </a:t>
            </a:r>
          </a:p>
          <a:p>
            <a:pPr lvl="1"/>
            <a:r>
              <a:rPr lang="en-US" dirty="0" smtClean="0">
                <a:cs typeface="Tahoma" pitchFamily="34" charset="0"/>
              </a:rPr>
              <a:t>Students with extremely similar test responses; and </a:t>
            </a:r>
          </a:p>
          <a:p>
            <a:pPr lvl="1"/>
            <a:r>
              <a:rPr lang="en-US" dirty="0" smtClean="0">
                <a:cs typeface="Tahoma" pitchFamily="34" charset="0"/>
              </a:rPr>
              <a:t>Schools with improbable levels of similarity, gains and/or erasures.</a:t>
            </a:r>
          </a:p>
          <a:p>
            <a:r>
              <a:rPr lang="en-US" sz="2800" dirty="0" smtClean="0">
                <a:ea typeface="MS PGothic" pitchFamily="34" charset="-128"/>
              </a:rPr>
              <a:t>Only the </a:t>
            </a:r>
            <a:r>
              <a:rPr lang="en-US" sz="2800" b="1" i="1" u="sng" dirty="0" smtClean="0">
                <a:ea typeface="MS PGothic" pitchFamily="34" charset="-128"/>
              </a:rPr>
              <a:t>most extreme </a:t>
            </a:r>
            <a:r>
              <a:rPr lang="en-US" sz="2800" dirty="0" smtClean="0">
                <a:ea typeface="MS PGothic" pitchFamily="34" charset="-128"/>
              </a:rPr>
              <a:t>results are flagged and withheld</a:t>
            </a:r>
          </a:p>
          <a:p>
            <a:pPr lvl="1"/>
            <a:r>
              <a:rPr lang="en-US" sz="2400" dirty="0" smtClean="0">
                <a:ea typeface="MS PGothic" pitchFamily="34" charset="-128"/>
              </a:rPr>
              <a:t>One in a trillion chance of the pattern occurring by chance </a:t>
            </a:r>
          </a:p>
          <a:p>
            <a:endParaRPr lang="en-US" dirty="0" smtClean="0"/>
          </a:p>
        </p:txBody>
      </p:sp>
      <p:sp>
        <p:nvSpPr>
          <p:cNvPr id="51204"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48161A1-A8C0-406A-A562-DD32967E74E9}" type="slidenum">
              <a:rPr lang="en-US" smtClean="0"/>
              <a:pPr eaLnBrk="1" hangingPunct="1"/>
              <a:t>31</a:t>
            </a:fld>
            <a:endParaRPr lang="en-US" dirty="0" smtClean="0"/>
          </a:p>
        </p:txBody>
      </p:sp>
    </p:spTree>
    <p:extLst>
      <p:ext uri="{BB962C8B-B14F-4D97-AF65-F5344CB8AC3E}">
        <p14:creationId xmlns:p14="http://schemas.microsoft.com/office/powerpoint/2010/main" xmlns="" val="6107796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228600" y="685800"/>
            <a:ext cx="8229600" cy="1143000"/>
          </a:xfrm>
        </p:spPr>
        <p:txBody>
          <a:bodyPr/>
          <a:lstStyle/>
          <a:p>
            <a:pPr>
              <a:lnSpc>
                <a:spcPct val="100000"/>
              </a:lnSpc>
            </a:pPr>
            <a:r>
              <a:rPr lang="en-US" b="1" dirty="0" smtClean="0"/>
              <a:t/>
            </a:r>
            <a:br>
              <a:rPr lang="en-US" b="1" dirty="0" smtClean="0"/>
            </a:br>
            <a:r>
              <a:rPr lang="en-US" dirty="0" smtClean="0"/>
              <a:t>PreID </a:t>
            </a:r>
            <a:r>
              <a:rPr lang="en-US" dirty="0"/>
              <a:t>File and Test </a:t>
            </a:r>
            <a:r>
              <a:rPr lang="en-US" dirty="0" smtClean="0"/>
              <a:t>Sessions</a:t>
            </a:r>
            <a:br>
              <a:rPr lang="en-US" dirty="0" smtClean="0"/>
            </a:br>
            <a:r>
              <a:rPr lang="en-US" dirty="0" smtClean="0"/>
              <a:t>Winter 2014</a:t>
            </a:r>
            <a:r>
              <a:rPr lang="en-US" dirty="0"/>
              <a:t/>
            </a:r>
            <a:br>
              <a:rPr lang="en-US" dirty="0"/>
            </a:br>
            <a:r>
              <a:rPr lang="en-US" dirty="0" smtClean="0"/>
              <a:t/>
            </a:r>
            <a:br>
              <a:rPr lang="en-US" dirty="0" smtClean="0"/>
            </a:br>
            <a:endParaRPr lang="en-US" dirty="0" smtClean="0"/>
          </a:p>
        </p:txBody>
      </p:sp>
      <p:sp>
        <p:nvSpPr>
          <p:cNvPr id="87043" name="Content Placeholder 2"/>
          <p:cNvSpPr>
            <a:spLocks noGrp="1"/>
          </p:cNvSpPr>
          <p:nvPr>
            <p:ph idx="1"/>
          </p:nvPr>
        </p:nvSpPr>
        <p:spPr>
          <a:xfrm>
            <a:off x="228600" y="1828800"/>
            <a:ext cx="8763000" cy="5029200"/>
          </a:xfrm>
        </p:spPr>
        <p:txBody>
          <a:bodyPr/>
          <a:lstStyle/>
          <a:p>
            <a:pPr eaLnBrk="1" hangingPunct="1">
              <a:spcBef>
                <a:spcPts val="0"/>
              </a:spcBef>
            </a:pPr>
            <a:r>
              <a:rPr lang="en-US" sz="2200" b="1" u="sng" dirty="0" smtClean="0"/>
              <a:t>Winter</a:t>
            </a:r>
            <a:r>
              <a:rPr lang="en-US" sz="2200" dirty="0" smtClean="0"/>
              <a:t> PreID </a:t>
            </a:r>
            <a:r>
              <a:rPr lang="en-US" sz="2200" dirty="0"/>
              <a:t>file </a:t>
            </a:r>
            <a:r>
              <a:rPr lang="en-US" sz="2200" dirty="0" smtClean="0"/>
              <a:t>is based on student information as of: </a:t>
            </a:r>
            <a:r>
              <a:rPr lang="en-US" sz="2000" b="1" u="sng" dirty="0" smtClean="0">
                <a:solidFill>
                  <a:srgbClr val="C00000"/>
                </a:solidFill>
              </a:rPr>
              <a:t>October 31</a:t>
            </a:r>
          </a:p>
          <a:p>
            <a:pPr lvl="1" eaLnBrk="1" hangingPunct="1">
              <a:spcBef>
                <a:spcPts val="0"/>
              </a:spcBef>
            </a:pPr>
            <a:r>
              <a:rPr lang="en-US" sz="2200" dirty="0" smtClean="0"/>
              <a:t>New students or changes to student demographics after October 31 will not be included in PearsonAccess.</a:t>
            </a:r>
          </a:p>
          <a:p>
            <a:pPr lvl="1" eaLnBrk="1" hangingPunct="1">
              <a:spcBef>
                <a:spcPts val="0"/>
              </a:spcBef>
            </a:pPr>
            <a:r>
              <a:rPr lang="en-US" sz="2200" dirty="0" smtClean="0"/>
              <a:t>PreID labels will not be generated for PBT accommodations</a:t>
            </a:r>
          </a:p>
          <a:p>
            <a:pPr eaLnBrk="1" hangingPunct="1">
              <a:lnSpc>
                <a:spcPct val="100000"/>
              </a:lnSpc>
              <a:spcBef>
                <a:spcPts val="0"/>
              </a:spcBef>
            </a:pPr>
            <a:r>
              <a:rPr lang="en-US" sz="2200" dirty="0" smtClean="0"/>
              <a:t>All students testing on the computer that were captured in the PreID file will be in a class named: </a:t>
            </a:r>
            <a:r>
              <a:rPr lang="en-US" sz="2200" b="1" dirty="0" smtClean="0">
                <a:solidFill>
                  <a:srgbClr val="C00000"/>
                </a:solidFill>
              </a:rPr>
              <a:t>FL CLASS</a:t>
            </a:r>
          </a:p>
          <a:p>
            <a:pPr>
              <a:spcBef>
                <a:spcPts val="0"/>
              </a:spcBef>
            </a:pPr>
            <a:r>
              <a:rPr lang="en-US" sz="2200" dirty="0" smtClean="0"/>
              <a:t>Test sessions were automatically created via the PreID upload. Test sessions are named:</a:t>
            </a:r>
          </a:p>
          <a:p>
            <a:pPr lvl="1">
              <a:spcBef>
                <a:spcPts val="0"/>
              </a:spcBef>
            </a:pPr>
            <a:r>
              <a:rPr lang="en-US" sz="2000" b="1" dirty="0" smtClean="0">
                <a:solidFill>
                  <a:srgbClr val="C00000"/>
                </a:solidFill>
              </a:rPr>
              <a:t>ALG-ALGEBRA   </a:t>
            </a:r>
            <a:endParaRPr lang="en-US" sz="2000" b="1" dirty="0">
              <a:solidFill>
                <a:srgbClr val="C00000"/>
              </a:solidFill>
            </a:endParaRPr>
          </a:p>
          <a:p>
            <a:pPr lvl="1">
              <a:spcBef>
                <a:spcPts val="0"/>
              </a:spcBef>
            </a:pPr>
            <a:r>
              <a:rPr lang="en-US" sz="2000" b="1" dirty="0" smtClean="0">
                <a:solidFill>
                  <a:srgbClr val="C00000"/>
                </a:solidFill>
              </a:rPr>
              <a:t>BIO-BIOLOGY  </a:t>
            </a:r>
          </a:p>
          <a:p>
            <a:pPr lvl="1">
              <a:spcBef>
                <a:spcPts val="0"/>
              </a:spcBef>
            </a:pPr>
            <a:r>
              <a:rPr lang="en-US" sz="2000" b="1" dirty="0" smtClean="0">
                <a:solidFill>
                  <a:srgbClr val="C00000"/>
                </a:solidFill>
              </a:rPr>
              <a:t>CIV-CIVICS </a:t>
            </a:r>
            <a:endParaRPr lang="en-US" sz="2000" b="1" dirty="0">
              <a:solidFill>
                <a:srgbClr val="C00000"/>
              </a:solidFill>
            </a:endParaRPr>
          </a:p>
          <a:p>
            <a:pPr lvl="1">
              <a:spcBef>
                <a:spcPts val="0"/>
              </a:spcBef>
            </a:pPr>
            <a:r>
              <a:rPr lang="en-US" sz="2000" b="1" dirty="0" smtClean="0">
                <a:solidFill>
                  <a:srgbClr val="C00000"/>
                </a:solidFill>
              </a:rPr>
              <a:t>GEO-GEOMETRY  </a:t>
            </a:r>
            <a:endParaRPr lang="en-US" sz="2000" b="1" dirty="0">
              <a:solidFill>
                <a:srgbClr val="C00000"/>
              </a:solidFill>
            </a:endParaRPr>
          </a:p>
          <a:p>
            <a:pPr lvl="1">
              <a:spcBef>
                <a:spcPts val="0"/>
              </a:spcBef>
            </a:pPr>
            <a:r>
              <a:rPr lang="en-US" sz="2000" b="1" dirty="0" smtClean="0">
                <a:solidFill>
                  <a:srgbClr val="C00000"/>
                </a:solidFill>
              </a:rPr>
              <a:t>HIS-HISTORY</a:t>
            </a:r>
          </a:p>
          <a:p>
            <a:pPr>
              <a:spcBef>
                <a:spcPts val="0"/>
              </a:spcBef>
            </a:pPr>
            <a:r>
              <a:rPr lang="en-US" sz="2200" dirty="0" smtClean="0"/>
              <a:t>PreID information may be verified in PearsonAccess on or after </a:t>
            </a:r>
            <a:r>
              <a:rPr lang="en-US" sz="2200" b="1" u="sng" dirty="0" smtClean="0">
                <a:solidFill>
                  <a:srgbClr val="C00000"/>
                </a:solidFill>
              </a:rPr>
              <a:t>November 17</a:t>
            </a:r>
            <a:r>
              <a:rPr lang="en-US" sz="2200" b="1" dirty="0" smtClean="0">
                <a:solidFill>
                  <a:srgbClr val="C00000"/>
                </a:solidFill>
              </a:rPr>
              <a:t>.</a:t>
            </a:r>
          </a:p>
          <a:p>
            <a:pPr lvl="1"/>
            <a:endParaRPr lang="en-US" sz="2200" b="1" dirty="0" smtClean="0">
              <a:solidFill>
                <a:srgbClr val="C00000"/>
              </a:solidFill>
            </a:endParaRPr>
          </a:p>
          <a:p>
            <a:pPr marL="457200" lvl="1" indent="0">
              <a:buNone/>
            </a:pPr>
            <a:endParaRPr lang="en-US" sz="2000" b="1" dirty="0">
              <a:solidFill>
                <a:srgbClr val="C00000"/>
              </a:solidFill>
            </a:endParaRPr>
          </a:p>
        </p:txBody>
      </p:sp>
      <p:sp>
        <p:nvSpPr>
          <p:cNvPr id="87044" name="Slide Number Placeholder 3"/>
          <p:cNvSpPr>
            <a:spLocks noGrp="1"/>
          </p:cNvSpPr>
          <p:nvPr>
            <p:ph type="sldNum" sz="quarter" idx="12"/>
          </p:nvPr>
        </p:nvSpPr>
        <p:spPr>
          <a:noFill/>
        </p:spPr>
        <p:txBody>
          <a:bodyPr/>
          <a:lstStyle/>
          <a:p>
            <a:fld id="{1199F8C4-B8EE-4346-9FA1-BE0F12F208EC}" type="slidenum">
              <a:rPr lang="en-US" smtClean="0"/>
              <a:pPr/>
              <a:t>32</a:t>
            </a:fld>
            <a:endParaRPr lang="en-US" dirty="0" smtClean="0"/>
          </a:p>
        </p:txBody>
      </p:sp>
      <p:sp>
        <p:nvSpPr>
          <p:cNvPr id="5" name="TextBox 4"/>
          <p:cNvSpPr txBox="1"/>
          <p:nvPr/>
        </p:nvSpPr>
        <p:spPr>
          <a:xfrm>
            <a:off x="2667000" y="6510439"/>
            <a:ext cx="4648200" cy="369332"/>
          </a:xfrm>
          <a:prstGeom prst="rect">
            <a:avLst/>
          </a:prstGeom>
          <a:noFill/>
        </p:spPr>
        <p:txBody>
          <a:bodyPr wrap="square" rtlCol="0">
            <a:spAutoFit/>
          </a:bodyPr>
          <a:lstStyle/>
          <a:p>
            <a:r>
              <a:rPr lang="en-US" b="1" dirty="0" smtClean="0"/>
              <a:t>EOC Manual 96-100 and Training Packet</a:t>
            </a:r>
            <a:endParaRPr lang="en-US" b="1" dirty="0"/>
          </a:p>
        </p:txBody>
      </p:sp>
    </p:spTree>
    <p:extLst>
      <p:ext uri="{BB962C8B-B14F-4D97-AF65-F5344CB8AC3E}">
        <p14:creationId xmlns:p14="http://schemas.microsoft.com/office/powerpoint/2010/main" xmlns="" val="10143587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defRPr/>
            </a:pPr>
            <a:r>
              <a:rPr lang="en-US" dirty="0"/>
              <a:t>Verify Student </a:t>
            </a:r>
            <a:r>
              <a:rPr lang="en-US" dirty="0" smtClean="0"/>
              <a:t>Information &amp; </a:t>
            </a:r>
            <a:r>
              <a:rPr lang="en-US" dirty="0"/>
              <a:t>Create Test Sessions </a:t>
            </a:r>
          </a:p>
        </p:txBody>
      </p:sp>
      <p:sp>
        <p:nvSpPr>
          <p:cNvPr id="3" name="Content Placeholder 2"/>
          <p:cNvSpPr>
            <a:spLocks noGrp="1"/>
          </p:cNvSpPr>
          <p:nvPr>
            <p:ph idx="1"/>
          </p:nvPr>
        </p:nvSpPr>
        <p:spPr>
          <a:xfrm>
            <a:off x="228600" y="1905000"/>
            <a:ext cx="8915400" cy="4678363"/>
          </a:xfrm>
        </p:spPr>
        <p:txBody>
          <a:bodyPr/>
          <a:lstStyle/>
          <a:p>
            <a:pPr eaLnBrk="1" hangingPunct="1">
              <a:spcBef>
                <a:spcPts val="0"/>
              </a:spcBef>
              <a:defRPr/>
            </a:pPr>
            <a:r>
              <a:rPr lang="en-US" sz="2400" dirty="0" smtClean="0"/>
              <a:t>Print the Session Roster for each test session (Algebra 1, Biology 1, etc.) as applicable</a:t>
            </a:r>
          </a:p>
          <a:p>
            <a:pPr eaLnBrk="1" hangingPunct="1">
              <a:spcBef>
                <a:spcPts val="0"/>
              </a:spcBef>
              <a:defRPr/>
            </a:pPr>
            <a:r>
              <a:rPr lang="en-US" sz="2400" dirty="0" smtClean="0"/>
              <a:t>Compare against school generated list to verify:</a:t>
            </a:r>
          </a:p>
          <a:p>
            <a:pPr lvl="1" eaLnBrk="1" hangingPunct="1">
              <a:spcBef>
                <a:spcPts val="0"/>
              </a:spcBef>
              <a:defRPr/>
            </a:pPr>
            <a:r>
              <a:rPr lang="en-US" sz="2200" dirty="0" smtClean="0"/>
              <a:t>Student </a:t>
            </a:r>
            <a:r>
              <a:rPr lang="en-US" sz="2200" b="1" dirty="0" smtClean="0"/>
              <a:t>eligibility</a:t>
            </a:r>
            <a:r>
              <a:rPr lang="en-US" sz="2200" dirty="0" smtClean="0"/>
              <a:t>, and</a:t>
            </a:r>
          </a:p>
          <a:p>
            <a:pPr lvl="1" eaLnBrk="1" hangingPunct="1">
              <a:spcBef>
                <a:spcPts val="0"/>
              </a:spcBef>
              <a:defRPr/>
            </a:pPr>
            <a:r>
              <a:rPr lang="en-US" sz="2200" b="1" dirty="0" smtClean="0"/>
              <a:t>Student Name</a:t>
            </a:r>
            <a:r>
              <a:rPr lang="en-US" sz="2200" dirty="0" smtClean="0"/>
              <a:t> and </a:t>
            </a:r>
            <a:r>
              <a:rPr lang="en-US" sz="2200" b="1" dirty="0" smtClean="0"/>
              <a:t>Florida ID number </a:t>
            </a:r>
            <a:r>
              <a:rPr lang="en-US" sz="2200" dirty="0" smtClean="0"/>
              <a:t>for accuracy</a:t>
            </a:r>
          </a:p>
          <a:p>
            <a:pPr>
              <a:spcBef>
                <a:spcPts val="0"/>
              </a:spcBef>
              <a:defRPr/>
            </a:pPr>
            <a:r>
              <a:rPr lang="en-US" sz="2400" dirty="0" smtClean="0"/>
              <a:t>Place verified students in new test sessions or keep them in the original sessions.</a:t>
            </a:r>
          </a:p>
          <a:p>
            <a:pPr>
              <a:spcBef>
                <a:spcPts val="0"/>
              </a:spcBef>
              <a:defRPr/>
            </a:pPr>
            <a:r>
              <a:rPr lang="en-US" sz="2400" dirty="0" smtClean="0"/>
              <a:t>Add new students using the “Create New Student wizard” and place them in test sessions.</a:t>
            </a:r>
          </a:p>
          <a:p>
            <a:pPr marL="742950" lvl="2" indent="-342900">
              <a:lnSpc>
                <a:spcPct val="80000"/>
              </a:lnSpc>
              <a:spcBef>
                <a:spcPts val="0"/>
              </a:spcBef>
              <a:buFont typeface="Tahoma" pitchFamily="34" charset="0"/>
              <a:buChar char="−"/>
              <a:defRPr/>
            </a:pPr>
            <a:r>
              <a:rPr lang="en-US" sz="2200" b="1" u="sng" dirty="0" smtClean="0"/>
              <a:t>Note</a:t>
            </a:r>
            <a:r>
              <a:rPr lang="en-US" sz="2200" b="1" dirty="0" smtClean="0"/>
              <a:t>: Management of student information in PearsonAccess can begin </a:t>
            </a:r>
            <a:r>
              <a:rPr lang="en-US" sz="2200" b="1" u="sng" dirty="0" smtClean="0">
                <a:solidFill>
                  <a:srgbClr val="C00000"/>
                </a:solidFill>
              </a:rPr>
              <a:t>on or after November 17</a:t>
            </a:r>
            <a:endParaRPr lang="en-US" sz="2200" b="1" u="sng" dirty="0">
              <a:solidFill>
                <a:srgbClr val="C00000"/>
              </a:solidFill>
            </a:endParaRPr>
          </a:p>
          <a:p>
            <a:pPr>
              <a:spcBef>
                <a:spcPts val="0"/>
              </a:spcBef>
              <a:defRPr/>
            </a:pPr>
            <a:r>
              <a:rPr lang="en-US" sz="2400" dirty="0" smtClean="0"/>
              <a:t>Maintain a list of test sessions to cache test content for all sessions.</a:t>
            </a:r>
          </a:p>
          <a:p>
            <a:pPr lvl="1">
              <a:spcBef>
                <a:spcPts val="0"/>
              </a:spcBef>
              <a:defRPr/>
            </a:pPr>
            <a:r>
              <a:rPr lang="en-US" sz="2200" dirty="0" smtClean="0"/>
              <a:t>Test sessions can be cached </a:t>
            </a:r>
            <a:r>
              <a:rPr lang="en-US" sz="2200" u="sng" dirty="0" smtClean="0"/>
              <a:t>one week</a:t>
            </a:r>
            <a:r>
              <a:rPr lang="en-US" sz="2200" dirty="0" smtClean="0"/>
              <a:t> prior to the testing window</a:t>
            </a:r>
            <a:r>
              <a:rPr lang="en-US" sz="2200" dirty="0"/>
              <a:t>.</a:t>
            </a:r>
            <a:endParaRPr lang="en-US" sz="2200" dirty="0" smtClean="0">
              <a:solidFill>
                <a:srgbClr val="BA2632"/>
              </a:solidFill>
            </a:endParaRPr>
          </a:p>
        </p:txBody>
      </p:sp>
      <p:sp>
        <p:nvSpPr>
          <p:cNvPr id="43012" name="Slide Number Placeholder 3"/>
          <p:cNvSpPr>
            <a:spLocks noGrp="1"/>
          </p:cNvSpPr>
          <p:nvPr>
            <p:ph type="sldNum" sz="quarter" idx="12"/>
          </p:nvPr>
        </p:nvSpPr>
        <p:spPr>
          <a:noFill/>
        </p:spPr>
        <p:txBody>
          <a:bodyPr/>
          <a:lstStyle/>
          <a:p>
            <a:fld id="{75DCB54D-6EC5-4DB9-81F0-EFEC7241C274}" type="slidenum">
              <a:rPr lang="en-US" smtClean="0"/>
              <a:pPr/>
              <a:t>33</a:t>
            </a:fld>
            <a:endParaRPr lang="en-US" dirty="0" smtClean="0"/>
          </a:p>
        </p:txBody>
      </p:sp>
      <p:sp>
        <p:nvSpPr>
          <p:cNvPr id="5" name="TextBox 4"/>
          <p:cNvSpPr txBox="1"/>
          <p:nvPr/>
        </p:nvSpPr>
        <p:spPr>
          <a:xfrm>
            <a:off x="2667000" y="6488668"/>
            <a:ext cx="4570547" cy="369332"/>
          </a:xfrm>
          <a:prstGeom prst="rect">
            <a:avLst/>
          </a:prstGeom>
          <a:noFill/>
        </p:spPr>
        <p:txBody>
          <a:bodyPr wrap="none" rtlCol="0">
            <a:spAutoFit/>
          </a:bodyPr>
          <a:lstStyle/>
          <a:p>
            <a:r>
              <a:rPr lang="en-US" b="1" dirty="0" smtClean="0"/>
              <a:t>EOC Manual 96-100 and Training Packet</a:t>
            </a:r>
            <a:endParaRPr lang="en-US" b="1" dirty="0"/>
          </a:p>
        </p:txBody>
      </p:sp>
    </p:spTree>
    <p:extLst>
      <p:ext uri="{BB962C8B-B14F-4D97-AF65-F5344CB8AC3E}">
        <p14:creationId xmlns:p14="http://schemas.microsoft.com/office/powerpoint/2010/main" xmlns="" val="28984087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33562"/>
            <a:ext cx="7772400" cy="1362075"/>
          </a:xfrm>
        </p:spPr>
        <p:txBody>
          <a:bodyPr/>
          <a:lstStyle/>
          <a:p>
            <a:r>
              <a:rPr lang="en-US" dirty="0" smtClean="0"/>
              <a:t>Before Testing </a:t>
            </a:r>
            <a:endParaRPr lang="en-US" dirty="0"/>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34</a:t>
            </a:fld>
            <a:endParaRPr lang="en-US" dirty="0"/>
          </a:p>
        </p:txBody>
      </p:sp>
      <p:pic>
        <p:nvPicPr>
          <p:cNvPr id="1026" name="Picture 2" descr="C:\Users\199198\AppData\Local\Microsoft\Windows\Temporary Internet Files\Content.IE5\Q040PRVN\MP900442310[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19399" y="2413726"/>
            <a:ext cx="5752011" cy="38346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898298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marL="0" indent="0" eaLnBrk="1" hangingPunct="1">
              <a:spcAft>
                <a:spcPts val="600"/>
              </a:spcAft>
              <a:defRPr/>
            </a:pPr>
            <a:r>
              <a:rPr lang="en-US" dirty="0"/>
              <a:t>Communicate Testing </a:t>
            </a:r>
            <a:r>
              <a:rPr lang="en-US" dirty="0" smtClean="0"/>
              <a:t>Policies</a:t>
            </a:r>
            <a:endParaRPr lang="en-US" dirty="0"/>
          </a:p>
        </p:txBody>
      </p:sp>
      <p:sp>
        <p:nvSpPr>
          <p:cNvPr id="68611" name="Content Placeholder 2"/>
          <p:cNvSpPr>
            <a:spLocks noGrp="1"/>
          </p:cNvSpPr>
          <p:nvPr>
            <p:ph idx="1"/>
          </p:nvPr>
        </p:nvSpPr>
        <p:spPr>
          <a:xfrm>
            <a:off x="228600" y="1810305"/>
            <a:ext cx="8610600" cy="4678363"/>
          </a:xfrm>
        </p:spPr>
        <p:txBody>
          <a:bodyPr/>
          <a:lstStyle/>
          <a:p>
            <a:pPr marL="0" indent="0" eaLnBrk="1" hangingPunct="1">
              <a:spcAft>
                <a:spcPts val="600"/>
              </a:spcAft>
              <a:buFontTx/>
              <a:buNone/>
              <a:defRPr/>
            </a:pPr>
            <a:r>
              <a:rPr lang="en-US" sz="2800" b="1" dirty="0" smtClean="0"/>
              <a:t>Students and Parents/Guardians</a:t>
            </a:r>
          </a:p>
          <a:p>
            <a:pPr>
              <a:lnSpc>
                <a:spcPct val="100000"/>
              </a:lnSpc>
              <a:spcBef>
                <a:spcPts val="600"/>
              </a:spcBef>
              <a:spcAft>
                <a:spcPts val="600"/>
              </a:spcAft>
              <a:defRPr/>
            </a:pPr>
            <a:r>
              <a:rPr lang="en-US" sz="2000" b="1" dirty="0" smtClean="0"/>
              <a:t>Electronic Devices Policy</a:t>
            </a:r>
            <a:r>
              <a:rPr lang="en-US" sz="2000" dirty="0" smtClean="0"/>
              <a:t>—If students are found with ANY electronic devices, including, but not limited to, cell phones and smartphones, during testing OR during breaks, their tests will be invalidated. The best practice would be for students to leave devices at home or in their lockers on testing days.</a:t>
            </a:r>
          </a:p>
          <a:p>
            <a:pPr>
              <a:lnSpc>
                <a:spcPct val="100000"/>
              </a:lnSpc>
              <a:spcBef>
                <a:spcPts val="600"/>
              </a:spcBef>
              <a:spcAft>
                <a:spcPts val="600"/>
              </a:spcAft>
              <a:defRPr/>
            </a:pPr>
            <a:r>
              <a:rPr lang="en-US" sz="2000" b="1" dirty="0" smtClean="0"/>
              <a:t>Leaving Campus</a:t>
            </a:r>
            <a:r>
              <a:rPr lang="en-US" sz="2000" dirty="0" smtClean="0"/>
              <a:t>—If students leave campus before completing the test (for lunch, an appointment, or illness, etc.), they WILL NOT be allowed to complete the test. Students and parents/guardians should be made aware of this policy. If a student does not feel well on the day of testing, it may be best for the student to wait and be tested on a make-up day. Please make sure parents/guardians are aware of the test administration schedule and understand that appointments should not be scheduled on testing days.</a:t>
            </a:r>
          </a:p>
          <a:p>
            <a:pPr>
              <a:buFontTx/>
              <a:buNone/>
              <a:defRPr/>
            </a:pPr>
            <a:endParaRPr lang="en-US" sz="2000" dirty="0" smtClean="0"/>
          </a:p>
        </p:txBody>
      </p:sp>
      <p:sp>
        <p:nvSpPr>
          <p:cNvPr id="81924" name="Slide Number Placeholder 3"/>
          <p:cNvSpPr>
            <a:spLocks noGrp="1"/>
          </p:cNvSpPr>
          <p:nvPr>
            <p:ph type="sldNum" sz="quarter" idx="12"/>
          </p:nvPr>
        </p:nvSpPr>
        <p:spPr>
          <a:xfrm>
            <a:off x="6781800" y="6477000"/>
            <a:ext cx="2133600" cy="476250"/>
          </a:xfrm>
        </p:spPr>
        <p:txBody>
          <a:bodyPr/>
          <a:lstStyle/>
          <a:p>
            <a:pPr>
              <a:defRPr/>
            </a:pPr>
            <a:fld id="{1F41D56E-FA43-40FE-9236-1242FBB0FACD}" type="slidenum">
              <a:rPr lang="en-US" smtClean="0">
                <a:latin typeface="Arial" pitchFamily="34" charset="0"/>
              </a:rPr>
              <a:pPr>
                <a:defRPr/>
              </a:pPr>
              <a:t>35</a:t>
            </a:fld>
            <a:endParaRPr lang="en-US" dirty="0" smtClean="0">
              <a:latin typeface="Arial" pitchFamily="34" charset="0"/>
            </a:endParaRPr>
          </a:p>
        </p:txBody>
      </p:sp>
      <p:sp>
        <p:nvSpPr>
          <p:cNvPr id="5" name="TextBox 4"/>
          <p:cNvSpPr txBox="1"/>
          <p:nvPr/>
        </p:nvSpPr>
        <p:spPr>
          <a:xfrm>
            <a:off x="1676400" y="6488668"/>
            <a:ext cx="6498446" cy="369332"/>
          </a:xfrm>
          <a:prstGeom prst="rect">
            <a:avLst/>
          </a:prstGeom>
          <a:noFill/>
        </p:spPr>
        <p:txBody>
          <a:bodyPr wrap="none" rtlCol="0">
            <a:spAutoFit/>
          </a:bodyPr>
          <a:lstStyle/>
          <a:p>
            <a:r>
              <a:rPr lang="en-US" b="1" dirty="0" smtClean="0"/>
              <a:t>EOC Manual 30, 31-32, and Test Chairperson Info Website</a:t>
            </a:r>
            <a:endParaRPr lang="en-US" b="1" dirty="0"/>
          </a:p>
        </p:txBody>
      </p:sp>
    </p:spTree>
    <p:extLst>
      <p:ext uri="{BB962C8B-B14F-4D97-AF65-F5344CB8AC3E}">
        <p14:creationId xmlns:p14="http://schemas.microsoft.com/office/powerpoint/2010/main" xmlns="" val="5038737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US" dirty="0" smtClean="0"/>
              <a:t/>
            </a:r>
            <a:br>
              <a:rPr lang="en-US" dirty="0" smtClean="0"/>
            </a:br>
            <a:r>
              <a:rPr lang="en-US" dirty="0" smtClean="0"/>
              <a:t>Communicate </a:t>
            </a:r>
            <a:r>
              <a:rPr lang="en-US" dirty="0"/>
              <a:t>Testing </a:t>
            </a:r>
            <a:r>
              <a:rPr lang="en-US" dirty="0" smtClean="0"/>
              <a:t>Policies,</a:t>
            </a:r>
            <a:br>
              <a:rPr lang="en-US" dirty="0" smtClean="0"/>
            </a:br>
            <a:r>
              <a:rPr lang="en-US" sz="2000" dirty="0"/>
              <a:t>(cont.)</a:t>
            </a:r>
            <a:r>
              <a:rPr lang="en-US" b="1" dirty="0"/>
              <a:t/>
            </a:r>
            <a:br>
              <a:rPr lang="en-US" b="1" dirty="0"/>
            </a:br>
            <a:endParaRPr lang="en-US" dirty="0" smtClean="0"/>
          </a:p>
        </p:txBody>
      </p:sp>
      <p:sp>
        <p:nvSpPr>
          <p:cNvPr id="68611" name="Content Placeholder 2"/>
          <p:cNvSpPr>
            <a:spLocks noGrp="1"/>
          </p:cNvSpPr>
          <p:nvPr>
            <p:ph idx="1"/>
          </p:nvPr>
        </p:nvSpPr>
        <p:spPr>
          <a:xfrm>
            <a:off x="228600" y="1720852"/>
            <a:ext cx="8610600" cy="4800600"/>
          </a:xfrm>
        </p:spPr>
        <p:txBody>
          <a:bodyPr/>
          <a:lstStyle/>
          <a:p>
            <a:pPr marL="0" indent="0" eaLnBrk="1" hangingPunct="1">
              <a:lnSpc>
                <a:spcPct val="100000"/>
              </a:lnSpc>
              <a:spcAft>
                <a:spcPts val="600"/>
              </a:spcAft>
              <a:buFontTx/>
              <a:buNone/>
              <a:defRPr/>
            </a:pPr>
            <a:r>
              <a:rPr lang="en-US" sz="2800" b="1" dirty="0" smtClean="0"/>
              <a:t>Students and Parents/Guardians </a:t>
            </a:r>
          </a:p>
          <a:p>
            <a:pPr eaLnBrk="1" hangingPunct="1">
              <a:lnSpc>
                <a:spcPct val="100000"/>
              </a:lnSpc>
              <a:spcBef>
                <a:spcPts val="600"/>
              </a:spcBef>
              <a:spcAft>
                <a:spcPts val="600"/>
              </a:spcAft>
              <a:defRPr/>
            </a:pPr>
            <a:r>
              <a:rPr lang="en-US" sz="2000" b="1" dirty="0" smtClean="0"/>
              <a:t>Testing Rules Acknowledgment</a:t>
            </a:r>
            <a:r>
              <a:rPr lang="en-US" sz="2000" dirty="0" smtClean="0"/>
              <a:t>—Prior to testing, students will be asked to affirm a Testing Rules Acknowledgment that reads: “I understand the testing rules that were just read to me. If I do not follow these rules, my test score may be invalidated.” </a:t>
            </a:r>
          </a:p>
          <a:p>
            <a:pPr eaLnBrk="1" hangingPunct="1">
              <a:lnSpc>
                <a:spcPct val="100000"/>
              </a:lnSpc>
              <a:spcBef>
                <a:spcPts val="600"/>
              </a:spcBef>
              <a:spcAft>
                <a:spcPts val="600"/>
              </a:spcAft>
              <a:defRPr/>
            </a:pPr>
            <a:r>
              <a:rPr lang="en-US" sz="2000" b="1" dirty="0" smtClean="0"/>
              <a:t>Discussing Test Content after Testing</a:t>
            </a:r>
            <a:r>
              <a:rPr lang="en-US" sz="2000" dirty="0" smtClean="0"/>
              <a:t>—</a:t>
            </a:r>
            <a:r>
              <a:rPr lang="en-US" sz="2000" dirty="0"/>
              <a:t>The last portion of the testing rules read to students </a:t>
            </a:r>
            <a:r>
              <a:rPr lang="en-US" sz="2000" dirty="0" smtClean="0"/>
              <a:t>before they </a:t>
            </a:r>
            <a:r>
              <a:rPr lang="en-US" sz="2000" dirty="0"/>
              <a:t>sign/check the acknowledgment reads, “After the test, you may not reveal details about the </a:t>
            </a:r>
            <a:r>
              <a:rPr lang="en-US" sz="2000" dirty="0" smtClean="0"/>
              <a:t>test items </a:t>
            </a:r>
            <a:r>
              <a:rPr lang="en-US" sz="2000" dirty="0"/>
              <a:t>to anyone. This includes any type of electronic communication, such as texting, emailing, </a:t>
            </a:r>
            <a:r>
              <a:rPr lang="en-US" sz="2000" dirty="0" smtClean="0"/>
              <a:t>or posting </a:t>
            </a:r>
            <a:r>
              <a:rPr lang="en-US" sz="2000" dirty="0"/>
              <a:t>online, for example, on websites like Facebook, Twitter, or Instagram</a:t>
            </a:r>
            <a:r>
              <a:rPr lang="en-US" sz="1800" dirty="0"/>
              <a:t>. </a:t>
            </a:r>
            <a:endParaRPr lang="en-US" sz="2000" dirty="0" smtClean="0"/>
          </a:p>
        </p:txBody>
      </p:sp>
      <p:sp>
        <p:nvSpPr>
          <p:cNvPr id="81924" name="Slide Number Placeholder 3"/>
          <p:cNvSpPr>
            <a:spLocks noGrp="1"/>
          </p:cNvSpPr>
          <p:nvPr>
            <p:ph type="sldNum" sz="quarter" idx="12"/>
          </p:nvPr>
        </p:nvSpPr>
        <p:spPr>
          <a:xfrm>
            <a:off x="6781800" y="6477000"/>
            <a:ext cx="2133600" cy="476250"/>
          </a:xfrm>
        </p:spPr>
        <p:txBody>
          <a:bodyPr/>
          <a:lstStyle/>
          <a:p>
            <a:pPr>
              <a:defRPr/>
            </a:pPr>
            <a:fld id="{0FB4C2A4-F487-4CEE-8733-388C666AEC62}" type="slidenum">
              <a:rPr lang="en-US" smtClean="0">
                <a:latin typeface="Arial" pitchFamily="34" charset="0"/>
              </a:rPr>
              <a:pPr>
                <a:defRPr/>
              </a:pPr>
              <a:t>36</a:t>
            </a:fld>
            <a:endParaRPr lang="en-US" dirty="0" smtClean="0">
              <a:latin typeface="Arial" pitchFamily="34" charset="0"/>
            </a:endParaRPr>
          </a:p>
        </p:txBody>
      </p:sp>
      <p:sp>
        <p:nvSpPr>
          <p:cNvPr id="5" name="TextBox 4"/>
          <p:cNvSpPr txBox="1"/>
          <p:nvPr/>
        </p:nvSpPr>
        <p:spPr>
          <a:xfrm>
            <a:off x="1600200" y="6336786"/>
            <a:ext cx="6400800" cy="369332"/>
          </a:xfrm>
          <a:prstGeom prst="rect">
            <a:avLst/>
          </a:prstGeom>
          <a:noFill/>
        </p:spPr>
        <p:txBody>
          <a:bodyPr wrap="square" rtlCol="0">
            <a:spAutoFit/>
          </a:bodyPr>
          <a:lstStyle/>
          <a:p>
            <a:r>
              <a:rPr lang="en-US" b="1" dirty="0" smtClean="0"/>
              <a:t>EOC Manual 31-32 and Test Chairperson Info Website</a:t>
            </a:r>
            <a:endParaRPr lang="en-US" b="1" dirty="0"/>
          </a:p>
        </p:txBody>
      </p:sp>
    </p:spTree>
    <p:extLst>
      <p:ext uri="{BB962C8B-B14F-4D97-AF65-F5344CB8AC3E}">
        <p14:creationId xmlns:p14="http://schemas.microsoft.com/office/powerpoint/2010/main" xmlns="" val="12193699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pPr>
              <a:spcAft>
                <a:spcPts val="600"/>
              </a:spcAft>
            </a:pPr>
            <a:r>
              <a:rPr lang="en-US" dirty="0"/>
              <a:t>Receive and Prepare Test </a:t>
            </a:r>
            <a:r>
              <a:rPr lang="en-US" dirty="0" smtClean="0"/>
              <a:t/>
            </a:r>
            <a:br>
              <a:rPr lang="en-US" dirty="0" smtClean="0"/>
            </a:br>
            <a:r>
              <a:rPr lang="en-US" dirty="0" smtClean="0"/>
              <a:t>Materials</a:t>
            </a:r>
            <a:endParaRPr lang="en-US" dirty="0"/>
          </a:p>
        </p:txBody>
      </p:sp>
      <p:sp>
        <p:nvSpPr>
          <p:cNvPr id="91139" name="Content Placeholder 2"/>
          <p:cNvSpPr>
            <a:spLocks noGrp="1"/>
          </p:cNvSpPr>
          <p:nvPr>
            <p:ph idx="1"/>
          </p:nvPr>
        </p:nvSpPr>
        <p:spPr>
          <a:xfrm>
            <a:off x="304800" y="1905000"/>
            <a:ext cx="8686800" cy="4800600"/>
          </a:xfrm>
        </p:spPr>
        <p:txBody>
          <a:bodyPr/>
          <a:lstStyle/>
          <a:p>
            <a:pPr>
              <a:spcBef>
                <a:spcPts val="600"/>
              </a:spcBef>
            </a:pPr>
            <a:r>
              <a:rPr lang="en-US" sz="2400" dirty="0" smtClean="0"/>
              <a:t>You will receive the following materials, as appropriate for your school:</a:t>
            </a:r>
          </a:p>
          <a:p>
            <a:pPr lvl="1">
              <a:lnSpc>
                <a:spcPct val="80000"/>
              </a:lnSpc>
              <a:spcBef>
                <a:spcPts val="600"/>
              </a:spcBef>
            </a:pPr>
            <a:r>
              <a:rPr lang="en-US" sz="2400" dirty="0" smtClean="0"/>
              <a:t>School Boxes (test materials—contents listed on page 91 of the Winter 2014 EOC Manual)</a:t>
            </a:r>
          </a:p>
          <a:p>
            <a:pPr lvl="1">
              <a:lnSpc>
                <a:spcPct val="80000"/>
              </a:lnSpc>
              <a:spcBef>
                <a:spcPts val="600"/>
              </a:spcBef>
            </a:pPr>
            <a:r>
              <a:rPr lang="en-US" sz="2400" dirty="0" smtClean="0"/>
              <a:t>Special Document Boxes</a:t>
            </a:r>
          </a:p>
          <a:p>
            <a:pPr>
              <a:spcBef>
                <a:spcPts val="600"/>
              </a:spcBef>
              <a:spcAft>
                <a:spcPts val="600"/>
              </a:spcAft>
              <a:buFont typeface="Tahoma" pitchFamily="34" charset="0"/>
              <a:buChar char="•"/>
            </a:pPr>
            <a:r>
              <a:rPr lang="en-US" sz="2400" dirty="0" smtClean="0"/>
              <a:t>If your school is providing hardcopy CBT Worksheets, reference sheets, or periodic tables, make a sufficient number of copies for all students taking the assessments. Each copy must be carefully checked against the original.</a:t>
            </a:r>
          </a:p>
          <a:p>
            <a:pPr>
              <a:spcBef>
                <a:spcPts val="600"/>
              </a:spcBef>
              <a:spcAft>
                <a:spcPts val="600"/>
              </a:spcAft>
            </a:pPr>
            <a:r>
              <a:rPr lang="en-US" sz="2400" dirty="0" smtClean="0"/>
              <a:t>Save the original boxes for returning TO BE SCORED special document materials. </a:t>
            </a:r>
          </a:p>
          <a:p>
            <a:pPr>
              <a:spcBef>
                <a:spcPts val="600"/>
              </a:spcBef>
              <a:spcAft>
                <a:spcPts val="600"/>
              </a:spcAft>
            </a:pPr>
            <a:r>
              <a:rPr lang="en-US" sz="2400" dirty="0" smtClean="0"/>
              <a:t>If you need additional materials or if you have questions, contact the Test Distribution Center at </a:t>
            </a:r>
            <a:r>
              <a:rPr lang="en-US" sz="2400" b="1" dirty="0" smtClean="0"/>
              <a:t>305-995-3743.</a:t>
            </a:r>
          </a:p>
        </p:txBody>
      </p:sp>
      <p:sp>
        <p:nvSpPr>
          <p:cNvPr id="91140" name="Slide Number Placeholder 3"/>
          <p:cNvSpPr>
            <a:spLocks noGrp="1"/>
          </p:cNvSpPr>
          <p:nvPr>
            <p:ph type="sldNum" sz="quarter" idx="12"/>
          </p:nvPr>
        </p:nvSpPr>
        <p:spPr/>
        <p:txBody>
          <a:bodyPr/>
          <a:lstStyle/>
          <a:p>
            <a:pPr>
              <a:defRPr/>
            </a:pPr>
            <a:fld id="{0163106E-7B88-43A2-AEAD-DEF181336363}" type="slidenum">
              <a:rPr lang="en-US" smtClean="0">
                <a:latin typeface="Arial" pitchFamily="34" charset="0"/>
              </a:rPr>
              <a:pPr>
                <a:defRPr/>
              </a:pPr>
              <a:t>37</a:t>
            </a:fld>
            <a:endParaRPr lang="en-US" dirty="0" smtClean="0">
              <a:latin typeface="Arial" pitchFamily="34" charset="0"/>
            </a:endParaRPr>
          </a:p>
        </p:txBody>
      </p:sp>
      <p:sp>
        <p:nvSpPr>
          <p:cNvPr id="5" name="TextBox 4"/>
          <p:cNvSpPr txBox="1"/>
          <p:nvPr/>
        </p:nvSpPr>
        <p:spPr>
          <a:xfrm>
            <a:off x="2438400" y="6476328"/>
            <a:ext cx="5486400" cy="369332"/>
          </a:xfrm>
          <a:prstGeom prst="rect">
            <a:avLst/>
          </a:prstGeom>
          <a:noFill/>
        </p:spPr>
        <p:txBody>
          <a:bodyPr wrap="square" rtlCol="0">
            <a:spAutoFit/>
          </a:bodyPr>
          <a:lstStyle/>
          <a:p>
            <a:r>
              <a:rPr lang="en-US" b="1" dirty="0" smtClean="0"/>
              <a:t>EOC Manual 91 and 130-141, Appendix D</a:t>
            </a:r>
            <a:endParaRPr lang="en-US" b="1" dirty="0"/>
          </a:p>
        </p:txBody>
      </p:sp>
    </p:spTree>
    <p:extLst>
      <p:ext uri="{BB962C8B-B14F-4D97-AF65-F5344CB8AC3E}">
        <p14:creationId xmlns:p14="http://schemas.microsoft.com/office/powerpoint/2010/main" xmlns="" val="42509428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pPr>
              <a:spcAft>
                <a:spcPts val="600"/>
              </a:spcAft>
              <a:defRPr/>
            </a:pPr>
            <a:r>
              <a:rPr lang="en-US" dirty="0"/>
              <a:t>Maintain Security</a:t>
            </a:r>
          </a:p>
        </p:txBody>
      </p:sp>
      <p:sp>
        <p:nvSpPr>
          <p:cNvPr id="80899" name="Content Placeholder 2"/>
          <p:cNvSpPr>
            <a:spLocks noGrp="1"/>
          </p:cNvSpPr>
          <p:nvPr>
            <p:ph idx="1"/>
          </p:nvPr>
        </p:nvSpPr>
        <p:spPr>
          <a:xfrm>
            <a:off x="304800" y="1905000"/>
            <a:ext cx="8610600" cy="4678363"/>
          </a:xfrm>
        </p:spPr>
        <p:txBody>
          <a:bodyPr>
            <a:normAutofit fontScale="92500" lnSpcReduction="20000"/>
          </a:bodyPr>
          <a:lstStyle/>
          <a:p>
            <a:pPr>
              <a:lnSpc>
                <a:spcPct val="90000"/>
              </a:lnSpc>
              <a:spcBef>
                <a:spcPts val="0"/>
              </a:spcBef>
              <a:spcAft>
                <a:spcPts val="600"/>
              </a:spcAft>
              <a:defRPr/>
            </a:pPr>
            <a:r>
              <a:rPr lang="en-US" sz="2500" dirty="0" smtClean="0"/>
              <a:t>Inventory the contents of your boxes within 24 hours of receipt and report missing materials immediately.</a:t>
            </a:r>
          </a:p>
          <a:p>
            <a:pPr>
              <a:lnSpc>
                <a:spcPct val="90000"/>
              </a:lnSpc>
              <a:spcBef>
                <a:spcPts val="0"/>
              </a:spcBef>
              <a:spcAft>
                <a:spcPts val="600"/>
              </a:spcAft>
              <a:defRPr/>
            </a:pPr>
            <a:r>
              <a:rPr lang="en-US" sz="2500" dirty="0"/>
              <a:t>Report materials discrepancies immediately to Student Assessment Office at 305-995-7520.</a:t>
            </a:r>
          </a:p>
          <a:p>
            <a:pPr>
              <a:lnSpc>
                <a:spcPct val="90000"/>
              </a:lnSpc>
              <a:spcBef>
                <a:spcPts val="0"/>
              </a:spcBef>
              <a:spcAft>
                <a:spcPts val="600"/>
              </a:spcAft>
              <a:defRPr/>
            </a:pPr>
            <a:r>
              <a:rPr lang="en-US" sz="2500" dirty="0" smtClean="0"/>
              <a:t>Keep materials secure at all times.</a:t>
            </a:r>
          </a:p>
          <a:p>
            <a:pPr>
              <a:lnSpc>
                <a:spcPct val="90000"/>
              </a:lnSpc>
              <a:spcBef>
                <a:spcPts val="0"/>
              </a:spcBef>
              <a:spcAft>
                <a:spcPts val="600"/>
              </a:spcAft>
              <a:defRPr/>
            </a:pPr>
            <a:r>
              <a:rPr lang="en-US" sz="2500" dirty="0" smtClean="0"/>
              <a:t>Maintain the </a:t>
            </a:r>
            <a:r>
              <a:rPr lang="en-US" sz="2500" i="1" dirty="0" smtClean="0"/>
              <a:t>Test Materials Chain of Custody Form </a:t>
            </a:r>
            <a:r>
              <a:rPr lang="en-US" sz="2500" dirty="0" smtClean="0"/>
              <a:t>at all times.</a:t>
            </a:r>
          </a:p>
          <a:p>
            <a:pPr>
              <a:lnSpc>
                <a:spcPct val="90000"/>
              </a:lnSpc>
              <a:spcBef>
                <a:spcPts val="0"/>
              </a:spcBef>
              <a:spcAft>
                <a:spcPts val="600"/>
              </a:spcAft>
              <a:defRPr/>
            </a:pPr>
            <a:r>
              <a:rPr lang="en-US" sz="2500" dirty="0" smtClean="0"/>
              <a:t>No more than three people should have access to the locked storage area.</a:t>
            </a:r>
          </a:p>
          <a:p>
            <a:pPr>
              <a:lnSpc>
                <a:spcPct val="90000"/>
              </a:lnSpc>
              <a:spcBef>
                <a:spcPts val="0"/>
              </a:spcBef>
              <a:spcAft>
                <a:spcPts val="600"/>
              </a:spcAft>
              <a:defRPr/>
            </a:pPr>
            <a:r>
              <a:rPr lang="en-US" sz="2500" dirty="0" smtClean="0"/>
              <a:t>Do not open shrink-wrapped materials or begin preparing materials (applying student labels) more than </a:t>
            </a:r>
            <a:r>
              <a:rPr lang="en-US" sz="2500" b="1" dirty="0" smtClean="0"/>
              <a:t>three days </a:t>
            </a:r>
            <a:r>
              <a:rPr lang="en-US" sz="2500" dirty="0" smtClean="0"/>
              <a:t>prior to testing.</a:t>
            </a:r>
          </a:p>
          <a:p>
            <a:pPr>
              <a:lnSpc>
                <a:spcPct val="90000"/>
              </a:lnSpc>
              <a:spcBef>
                <a:spcPts val="0"/>
              </a:spcBef>
              <a:spcAft>
                <a:spcPts val="600"/>
              </a:spcAft>
              <a:defRPr/>
            </a:pPr>
            <a:r>
              <a:rPr lang="en-US" sz="2500" kern="1200" dirty="0">
                <a:latin typeface="Arial" pitchFamily="34" charset="0"/>
              </a:rPr>
              <a:t>Under no circumstances are students permitted to assist in preparing secure materials before testing or in organizing and returning materials after testing.</a:t>
            </a:r>
            <a:endParaRPr lang="en-US" sz="2500" dirty="0" smtClean="0"/>
          </a:p>
          <a:p>
            <a:pPr>
              <a:defRPr/>
            </a:pPr>
            <a:endParaRPr lang="en-US" sz="2400" dirty="0" smtClean="0"/>
          </a:p>
        </p:txBody>
      </p:sp>
      <p:sp>
        <p:nvSpPr>
          <p:cNvPr id="4" name="Slide Number Placeholder 3"/>
          <p:cNvSpPr>
            <a:spLocks noGrp="1"/>
          </p:cNvSpPr>
          <p:nvPr>
            <p:ph type="sldNum" sz="quarter" idx="12"/>
          </p:nvPr>
        </p:nvSpPr>
        <p:spPr/>
        <p:txBody>
          <a:bodyPr/>
          <a:lstStyle/>
          <a:p>
            <a:pPr>
              <a:defRPr/>
            </a:pPr>
            <a:fld id="{9597ECD7-A8A1-4C0D-B854-67E1AD0841EC}" type="slidenum">
              <a:rPr lang="en-US" smtClean="0"/>
              <a:pPr>
                <a:defRPr/>
              </a:pPr>
              <a:t>38</a:t>
            </a:fld>
            <a:endParaRPr lang="en-US" dirty="0"/>
          </a:p>
        </p:txBody>
      </p:sp>
      <p:sp>
        <p:nvSpPr>
          <p:cNvPr id="5" name="TextBox 4"/>
          <p:cNvSpPr txBox="1"/>
          <p:nvPr/>
        </p:nvSpPr>
        <p:spPr>
          <a:xfrm>
            <a:off x="2209800" y="6488668"/>
            <a:ext cx="6032252" cy="369332"/>
          </a:xfrm>
          <a:prstGeom prst="rect">
            <a:avLst/>
          </a:prstGeom>
          <a:noFill/>
        </p:spPr>
        <p:txBody>
          <a:bodyPr wrap="square" rtlCol="0">
            <a:spAutoFit/>
          </a:bodyPr>
          <a:lstStyle/>
          <a:p>
            <a:r>
              <a:rPr lang="en-US" b="1" dirty="0" smtClean="0"/>
              <a:t>EOC Manual 91, Appendix D, and Training Packet</a:t>
            </a:r>
            <a:endParaRPr lang="en-US" b="1" dirty="0"/>
          </a:p>
        </p:txBody>
      </p:sp>
    </p:spTree>
    <p:extLst>
      <p:ext uri="{BB962C8B-B14F-4D97-AF65-F5344CB8AC3E}">
        <p14:creationId xmlns:p14="http://schemas.microsoft.com/office/powerpoint/2010/main" xmlns="" val="35959765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pPr>
              <a:spcAft>
                <a:spcPts val="600"/>
              </a:spcAft>
            </a:pPr>
            <a:r>
              <a:rPr lang="en-US" dirty="0"/>
              <a:t>Arrange Practice Test </a:t>
            </a:r>
            <a:r>
              <a:rPr lang="en-US" dirty="0" smtClean="0"/>
              <a:t/>
            </a:r>
            <a:br>
              <a:rPr lang="en-US" dirty="0" smtClean="0"/>
            </a:br>
            <a:r>
              <a:rPr lang="en-US" dirty="0" smtClean="0"/>
              <a:t>Sessions </a:t>
            </a:r>
            <a:endParaRPr lang="en-US" dirty="0"/>
          </a:p>
        </p:txBody>
      </p:sp>
      <p:sp>
        <p:nvSpPr>
          <p:cNvPr id="94211" name="Content Placeholder 2"/>
          <p:cNvSpPr>
            <a:spLocks noGrp="1"/>
          </p:cNvSpPr>
          <p:nvPr>
            <p:ph idx="1"/>
          </p:nvPr>
        </p:nvSpPr>
        <p:spPr>
          <a:xfrm>
            <a:off x="457200" y="2057400"/>
            <a:ext cx="8534400" cy="4525963"/>
          </a:xfrm>
        </p:spPr>
        <p:txBody>
          <a:bodyPr/>
          <a:lstStyle/>
          <a:p>
            <a:pPr>
              <a:spcBef>
                <a:spcPts val="600"/>
              </a:spcBef>
              <a:spcAft>
                <a:spcPts val="600"/>
              </a:spcAft>
            </a:pPr>
            <a:r>
              <a:rPr lang="en-US" sz="2400" dirty="0" smtClean="0"/>
              <a:t>All students </a:t>
            </a:r>
            <a:r>
              <a:rPr lang="en-US" sz="2400" b="1" dirty="0" smtClean="0"/>
              <a:t>MUST</a:t>
            </a:r>
            <a:r>
              <a:rPr lang="en-US" sz="2400" dirty="0" smtClean="0"/>
              <a:t> participate in an ePAT </a:t>
            </a:r>
            <a:r>
              <a:rPr lang="en-US" sz="2400" dirty="0"/>
              <a:t>session conducted at their </a:t>
            </a:r>
            <a:r>
              <a:rPr lang="en-US" sz="2400" dirty="0" smtClean="0"/>
              <a:t>school to familiarize themselves with the different features of the TestNav 8 testing platform. </a:t>
            </a:r>
          </a:p>
          <a:p>
            <a:pPr>
              <a:spcBef>
                <a:spcPts val="600"/>
              </a:spcBef>
              <a:spcAft>
                <a:spcPts val="600"/>
              </a:spcAft>
            </a:pPr>
            <a:r>
              <a:rPr lang="en-US" sz="2400" dirty="0" smtClean="0"/>
              <a:t>Schedule and arrange practice tests (ePATs) as described in the Winter 2014 EOC Manual. </a:t>
            </a:r>
          </a:p>
          <a:p>
            <a:r>
              <a:rPr lang="en-US" sz="2400" dirty="0"/>
              <a:t>Before a student can participate in a computer-based </a:t>
            </a:r>
            <a:r>
              <a:rPr lang="en-US" sz="2400" dirty="0" smtClean="0"/>
              <a:t>administration,  he/she must </a:t>
            </a:r>
            <a:r>
              <a:rPr lang="en-US" sz="2400" dirty="0"/>
              <a:t>participate in an ePAT session </a:t>
            </a:r>
            <a:r>
              <a:rPr lang="en-US" sz="2400" dirty="0" smtClean="0"/>
              <a:t>to familiarize </a:t>
            </a:r>
            <a:r>
              <a:rPr lang="en-US" sz="2400" dirty="0"/>
              <a:t>themselves with the different features of the TestNav 8 testing platform</a:t>
            </a:r>
            <a:r>
              <a:rPr lang="en-US" sz="2400" dirty="0" smtClean="0"/>
              <a:t>.</a:t>
            </a:r>
          </a:p>
          <a:p>
            <a:pPr>
              <a:spcBef>
                <a:spcPts val="600"/>
              </a:spcBef>
              <a:spcAft>
                <a:spcPts val="600"/>
              </a:spcAft>
            </a:pPr>
            <a:r>
              <a:rPr lang="en-US" sz="2400" dirty="0" smtClean="0"/>
              <a:t>To access accommodated and non-accommodated CBT practice tests content and scripts for administering the ePATs, go to </a:t>
            </a:r>
            <a:r>
              <a:rPr lang="en-US" sz="2400" dirty="0" smtClean="0">
                <a:hlinkClick r:id="rId3"/>
              </a:rPr>
              <a:t>www.FLAssessments.com/ePATs</a:t>
            </a:r>
            <a:r>
              <a:rPr lang="en-US" sz="2400" dirty="0" smtClean="0"/>
              <a:t>. </a:t>
            </a:r>
          </a:p>
          <a:p>
            <a:pPr>
              <a:buFontTx/>
              <a:buNone/>
            </a:pPr>
            <a:endParaRPr lang="en-US" sz="2400" b="1" dirty="0" smtClean="0"/>
          </a:p>
        </p:txBody>
      </p:sp>
      <p:sp>
        <p:nvSpPr>
          <p:cNvPr id="93188" name="Slide Number Placeholder 3"/>
          <p:cNvSpPr>
            <a:spLocks noGrp="1"/>
          </p:cNvSpPr>
          <p:nvPr>
            <p:ph type="sldNum" sz="quarter" idx="12"/>
          </p:nvPr>
        </p:nvSpPr>
        <p:spPr/>
        <p:txBody>
          <a:bodyPr/>
          <a:lstStyle/>
          <a:p>
            <a:pPr>
              <a:defRPr/>
            </a:pPr>
            <a:fld id="{90D00C48-5AD8-4302-8942-DB5E3AC81B8B}" type="slidenum">
              <a:rPr lang="en-US" smtClean="0">
                <a:latin typeface="Arial" pitchFamily="34" charset="0"/>
              </a:rPr>
              <a:pPr>
                <a:defRPr/>
              </a:pPr>
              <a:t>39</a:t>
            </a:fld>
            <a:endParaRPr lang="en-US" dirty="0" smtClean="0">
              <a:latin typeface="Arial" pitchFamily="34" charset="0"/>
            </a:endParaRPr>
          </a:p>
        </p:txBody>
      </p:sp>
      <p:sp>
        <p:nvSpPr>
          <p:cNvPr id="5" name="TextBox 4"/>
          <p:cNvSpPr txBox="1"/>
          <p:nvPr/>
        </p:nvSpPr>
        <p:spPr>
          <a:xfrm>
            <a:off x="3810000" y="6488668"/>
            <a:ext cx="1864613" cy="369332"/>
          </a:xfrm>
          <a:prstGeom prst="rect">
            <a:avLst/>
          </a:prstGeom>
          <a:noFill/>
        </p:spPr>
        <p:txBody>
          <a:bodyPr wrap="none" rtlCol="0">
            <a:spAutoFit/>
          </a:bodyPr>
          <a:lstStyle/>
          <a:p>
            <a:r>
              <a:rPr lang="en-US" b="1" dirty="0" smtClean="0"/>
              <a:t>EOC Manual 26</a:t>
            </a:r>
            <a:endParaRPr lang="en-US" b="1" dirty="0"/>
          </a:p>
        </p:txBody>
      </p:sp>
    </p:spTree>
    <p:extLst>
      <p:ext uri="{BB962C8B-B14F-4D97-AF65-F5344CB8AC3E}">
        <p14:creationId xmlns:p14="http://schemas.microsoft.com/office/powerpoint/2010/main" xmlns="" val="3684724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 y="457200"/>
            <a:ext cx="8229600" cy="1143000"/>
          </a:xfrm>
        </p:spPr>
        <p:txBody>
          <a:bodyPr/>
          <a:lstStyle/>
          <a:p>
            <a:pPr marL="0" indent="0"/>
            <a:r>
              <a:rPr lang="en-US" sz="3600" dirty="0" smtClean="0"/>
              <a:t>CBT Resources </a:t>
            </a:r>
            <a:endParaRPr lang="en-US" sz="3600" dirty="0"/>
          </a:p>
        </p:txBody>
      </p:sp>
      <p:sp>
        <p:nvSpPr>
          <p:cNvPr id="21507" name="Rectangle 3"/>
          <p:cNvSpPr>
            <a:spLocks noGrp="1" noChangeArrowheads="1"/>
          </p:cNvSpPr>
          <p:nvPr>
            <p:ph idx="1"/>
          </p:nvPr>
        </p:nvSpPr>
        <p:spPr>
          <a:xfrm>
            <a:off x="0" y="1828800"/>
            <a:ext cx="5410200" cy="5029200"/>
          </a:xfrm>
        </p:spPr>
        <p:txBody>
          <a:bodyPr/>
          <a:lstStyle/>
          <a:p>
            <a:r>
              <a:rPr lang="en-US" sz="2000" dirty="0" smtClean="0"/>
              <a:t>The Technology </a:t>
            </a:r>
            <a:r>
              <a:rPr lang="en-US" sz="2000" dirty="0"/>
              <a:t>Coordinator Guide </a:t>
            </a:r>
            <a:r>
              <a:rPr lang="en-US" sz="2000" dirty="0" smtClean="0"/>
              <a:t>can be accessed at </a:t>
            </a:r>
            <a:r>
              <a:rPr lang="en-US" sz="2000" u="sng" dirty="0" smtClean="0">
                <a:hlinkClick r:id="rId3"/>
              </a:rPr>
              <a:t>www.FLAssessments.com/AdditionalResources</a:t>
            </a:r>
            <a:r>
              <a:rPr lang="en-US" sz="2000" u="sng" dirty="0" smtClean="0"/>
              <a:t>.</a:t>
            </a:r>
          </a:p>
          <a:p>
            <a:pPr lvl="1"/>
            <a:r>
              <a:rPr lang="en-US" sz="2000" dirty="0"/>
              <a:t>This guide provides instructions and information that technology coordinators will need to prepare schools for </a:t>
            </a:r>
            <a:r>
              <a:rPr lang="en-US" sz="2000" dirty="0" smtClean="0"/>
              <a:t>computer-based </a:t>
            </a:r>
            <a:r>
              <a:rPr lang="en-US" sz="2000" dirty="0"/>
              <a:t>testing</a:t>
            </a:r>
            <a:r>
              <a:rPr lang="en-US" sz="1600" dirty="0" smtClean="0"/>
              <a:t>.</a:t>
            </a:r>
          </a:p>
          <a:p>
            <a:pPr marL="457200" lvl="1" indent="0">
              <a:buNone/>
            </a:pPr>
            <a:r>
              <a:rPr lang="en-US" sz="1600" dirty="0" smtClean="0"/>
              <a:t>  </a:t>
            </a:r>
          </a:p>
          <a:p>
            <a:r>
              <a:rPr lang="en-US" sz="2000" dirty="0" smtClean="0"/>
              <a:t>Information and </a:t>
            </a:r>
            <a:r>
              <a:rPr lang="en-US" sz="2000" dirty="0"/>
              <a:t>instructions for technology coordinators to follow before, during, and after testing are </a:t>
            </a:r>
            <a:r>
              <a:rPr lang="en-US" sz="2000" dirty="0" smtClean="0"/>
              <a:t>now provided </a:t>
            </a:r>
            <a:r>
              <a:rPr lang="en-US" sz="2000" dirty="0"/>
              <a:t>at </a:t>
            </a:r>
            <a:r>
              <a:rPr lang="en-US" sz="2000" b="1" dirty="0" smtClean="0">
                <a:hlinkClick r:id="rId4"/>
              </a:rPr>
              <a:t>www.FLAssessments.com/TestNav8</a:t>
            </a:r>
            <a:endParaRPr lang="en-US" sz="2000" b="1" dirty="0" smtClean="0"/>
          </a:p>
          <a:p>
            <a:pPr lvl="1"/>
            <a:r>
              <a:rPr lang="en-US" sz="2000" dirty="0" smtClean="0"/>
              <a:t>Technology </a:t>
            </a:r>
            <a:r>
              <a:rPr lang="en-US" sz="2000" dirty="0"/>
              <a:t>coordinators must familiarize themselves </a:t>
            </a:r>
            <a:r>
              <a:rPr lang="en-US" sz="2000" dirty="0" smtClean="0"/>
              <a:t>with all </a:t>
            </a:r>
            <a:r>
              <a:rPr lang="en-US" sz="2000" dirty="0"/>
              <a:t>information at this site prior to the beginning of test administration</a:t>
            </a:r>
            <a:r>
              <a:rPr lang="en-US" sz="2400" dirty="0"/>
              <a:t>.</a:t>
            </a:r>
            <a:endParaRPr lang="en-US" sz="2400" dirty="0" smtClean="0"/>
          </a:p>
        </p:txBody>
      </p:sp>
      <p:sp>
        <p:nvSpPr>
          <p:cNvPr id="21508" name="Slide Number Placeholder 5"/>
          <p:cNvSpPr>
            <a:spLocks noGrp="1"/>
          </p:cNvSpPr>
          <p:nvPr>
            <p:ph type="sldNum" sz="quarter" idx="12"/>
          </p:nvPr>
        </p:nvSpPr>
        <p:spPr>
          <a:noFill/>
        </p:spPr>
        <p:txBody>
          <a:bodyPr/>
          <a:lstStyle/>
          <a:p>
            <a:fld id="{DE88842C-C824-4F81-AEF5-0393793D545D}" type="slidenum">
              <a:rPr lang="en-US" smtClean="0">
                <a:latin typeface="Arial" charset="0"/>
              </a:rPr>
              <a:pPr/>
              <a:t>4</a:t>
            </a:fld>
            <a:endParaRPr lang="en-US" dirty="0" smtClean="0">
              <a:latin typeface="Arial" charset="0"/>
            </a:endParaRPr>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562600" y="1905000"/>
            <a:ext cx="3324224" cy="4621741"/>
          </a:xfrm>
          <a:prstGeom prst="rect">
            <a:avLst/>
          </a:prstGeom>
          <a:solidFill>
            <a:schemeClr val="tx1"/>
          </a:solidFill>
          <a:ln>
            <a:solidFill>
              <a:schemeClr val="tx1"/>
            </a:solidFill>
          </a:ln>
        </p:spPr>
      </p:pic>
    </p:spTree>
    <p:extLst>
      <p:ext uri="{BB962C8B-B14F-4D97-AF65-F5344CB8AC3E}">
        <p14:creationId xmlns:p14="http://schemas.microsoft.com/office/powerpoint/2010/main" xmlns="" val="37157024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idx="4294967295"/>
          </p:nvPr>
        </p:nvSpPr>
        <p:spPr/>
        <p:txBody>
          <a:bodyPr/>
          <a:lstStyle/>
          <a:p>
            <a:pPr>
              <a:spcAft>
                <a:spcPts val="600"/>
              </a:spcAft>
            </a:pPr>
            <a:r>
              <a:rPr lang="en-US" dirty="0"/>
              <a:t>Arrange Practice Test </a:t>
            </a:r>
            <a:r>
              <a:rPr lang="en-US" dirty="0" smtClean="0"/>
              <a:t/>
            </a:r>
            <a:br>
              <a:rPr lang="en-US" dirty="0" smtClean="0"/>
            </a:br>
            <a:r>
              <a:rPr lang="en-US" dirty="0" smtClean="0"/>
              <a:t>Sessions, </a:t>
            </a:r>
            <a:r>
              <a:rPr lang="en-US" sz="2000" dirty="0" smtClean="0"/>
              <a:t>cont.</a:t>
            </a:r>
            <a:endParaRPr lang="en-US" sz="2000" dirty="0"/>
          </a:p>
        </p:txBody>
      </p:sp>
      <p:sp>
        <p:nvSpPr>
          <p:cNvPr id="95235" name="Content Placeholder 2"/>
          <p:cNvSpPr>
            <a:spLocks noGrp="1"/>
          </p:cNvSpPr>
          <p:nvPr>
            <p:ph idx="4294967295"/>
          </p:nvPr>
        </p:nvSpPr>
        <p:spPr>
          <a:xfrm>
            <a:off x="457200" y="1905000"/>
            <a:ext cx="8534400" cy="4678363"/>
          </a:xfrm>
        </p:spPr>
        <p:txBody>
          <a:bodyPr/>
          <a:lstStyle/>
          <a:p>
            <a:pPr>
              <a:spcBef>
                <a:spcPts val="600"/>
              </a:spcBef>
              <a:spcAft>
                <a:spcPts val="600"/>
              </a:spcAft>
            </a:pPr>
            <a:r>
              <a:rPr lang="en-US" sz="2400" dirty="0" smtClean="0"/>
              <a:t>Students who require accommodated CBT forms (e.g., text-to-speech and/or masking) must complete a practice test for the specific accommodated form or form combination they will use during testing. </a:t>
            </a:r>
          </a:p>
          <a:p>
            <a:pPr>
              <a:buFontTx/>
              <a:buNone/>
            </a:pPr>
            <a:endParaRPr lang="en-US" sz="2400" b="1" dirty="0" smtClean="0"/>
          </a:p>
        </p:txBody>
      </p:sp>
      <p:sp>
        <p:nvSpPr>
          <p:cNvPr id="95236"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1814569-2E82-4127-BAE2-DF0BDB7DD4D1}" type="slidenum">
              <a:rPr lang="en-US" sz="1400"/>
              <a:pPr algn="r"/>
              <a:t>40</a:t>
            </a:fld>
            <a:endParaRPr lang="en-US" sz="1400" dirty="0"/>
          </a:p>
        </p:txBody>
      </p:sp>
      <p:pic>
        <p:nvPicPr>
          <p:cNvPr id="5" name="Picture 4"/>
          <p:cNvPicPr/>
          <p:nvPr/>
        </p:nvPicPr>
        <p:blipFill>
          <a:blip r:embed="rId3" cstate="print"/>
          <a:stretch>
            <a:fillRect/>
          </a:stretch>
        </p:blipFill>
        <p:spPr>
          <a:xfrm>
            <a:off x="1999106" y="3333750"/>
            <a:ext cx="4876800" cy="2847975"/>
          </a:xfrm>
          <a:prstGeom prst="rect">
            <a:avLst/>
          </a:prstGeom>
        </p:spPr>
      </p:pic>
      <p:sp>
        <p:nvSpPr>
          <p:cNvPr id="6" name="TextBox 5"/>
          <p:cNvSpPr txBox="1"/>
          <p:nvPr/>
        </p:nvSpPr>
        <p:spPr>
          <a:xfrm>
            <a:off x="3505200" y="6488668"/>
            <a:ext cx="1864613" cy="369332"/>
          </a:xfrm>
          <a:prstGeom prst="rect">
            <a:avLst/>
          </a:prstGeom>
          <a:noFill/>
        </p:spPr>
        <p:txBody>
          <a:bodyPr wrap="none" rtlCol="0">
            <a:spAutoFit/>
          </a:bodyPr>
          <a:lstStyle/>
          <a:p>
            <a:r>
              <a:rPr lang="en-US" b="1" dirty="0" smtClean="0"/>
              <a:t>EOC Manual 26</a:t>
            </a:r>
            <a:endParaRPr lang="en-US" b="1" dirty="0"/>
          </a:p>
        </p:txBody>
      </p:sp>
    </p:spTree>
    <p:extLst>
      <p:ext uri="{BB962C8B-B14F-4D97-AF65-F5344CB8AC3E}">
        <p14:creationId xmlns:p14="http://schemas.microsoft.com/office/powerpoint/2010/main" xmlns="" val="10504583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a:spcAft>
                <a:spcPts val="600"/>
              </a:spcAft>
            </a:pPr>
            <a:r>
              <a:rPr lang="en-US" dirty="0"/>
              <a:t>Prepare the Room </a:t>
            </a:r>
            <a:r>
              <a:rPr lang="en-US" dirty="0" smtClean="0"/>
              <a:t>for Testing</a:t>
            </a:r>
            <a:endParaRPr lang="en-US" dirty="0"/>
          </a:p>
        </p:txBody>
      </p:sp>
      <p:sp>
        <p:nvSpPr>
          <p:cNvPr id="58371" name="Content Placeholder 2"/>
          <p:cNvSpPr>
            <a:spLocks noGrp="1"/>
          </p:cNvSpPr>
          <p:nvPr>
            <p:ph idx="1"/>
          </p:nvPr>
        </p:nvSpPr>
        <p:spPr>
          <a:xfrm>
            <a:off x="180921" y="1872845"/>
            <a:ext cx="5800779" cy="4800600"/>
          </a:xfrm>
        </p:spPr>
        <p:txBody>
          <a:bodyPr/>
          <a:lstStyle/>
          <a:p>
            <a:pPr eaLnBrk="1" hangingPunct="1">
              <a:spcBef>
                <a:spcPts val="0"/>
              </a:spcBef>
              <a:spcAft>
                <a:spcPts val="0"/>
              </a:spcAft>
            </a:pPr>
            <a:r>
              <a:rPr lang="en-US" sz="2000" dirty="0" smtClean="0"/>
              <a:t>Make </a:t>
            </a:r>
            <a:r>
              <a:rPr lang="en-US" sz="2000" dirty="0"/>
              <a:t>sure that each room is free of distractions and has</a:t>
            </a:r>
          </a:p>
          <a:p>
            <a:pPr lvl="1" eaLnBrk="1" hangingPunct="1">
              <a:spcBef>
                <a:spcPts val="0"/>
              </a:spcBef>
              <a:spcAft>
                <a:spcPts val="0"/>
              </a:spcAft>
            </a:pPr>
            <a:r>
              <a:rPr lang="en-US" sz="2000" dirty="0">
                <a:cs typeface="Tahoma" pitchFamily="34" charset="0"/>
              </a:rPr>
              <a:t>Comfortable seating</a:t>
            </a:r>
          </a:p>
          <a:p>
            <a:pPr lvl="1" eaLnBrk="1" hangingPunct="1">
              <a:spcBef>
                <a:spcPts val="0"/>
              </a:spcBef>
              <a:spcAft>
                <a:spcPts val="0"/>
              </a:spcAft>
            </a:pPr>
            <a:r>
              <a:rPr lang="en-US" sz="2000" dirty="0">
                <a:cs typeface="Tahoma" pitchFamily="34" charset="0"/>
              </a:rPr>
              <a:t>Good lighting</a:t>
            </a:r>
          </a:p>
          <a:p>
            <a:pPr lvl="1" eaLnBrk="1" hangingPunct="1">
              <a:spcBef>
                <a:spcPts val="0"/>
              </a:spcBef>
              <a:spcAft>
                <a:spcPts val="0"/>
              </a:spcAft>
            </a:pPr>
            <a:r>
              <a:rPr lang="en-US" sz="2000" dirty="0">
                <a:cs typeface="Tahoma" pitchFamily="34" charset="0"/>
              </a:rPr>
              <a:t>Sufficient workspace</a:t>
            </a:r>
          </a:p>
          <a:p>
            <a:pPr lvl="1" eaLnBrk="1" hangingPunct="1">
              <a:spcBef>
                <a:spcPts val="0"/>
              </a:spcBef>
              <a:spcAft>
                <a:spcPts val="0"/>
              </a:spcAft>
            </a:pPr>
            <a:r>
              <a:rPr lang="en-US" sz="2000" dirty="0">
                <a:cs typeface="Tahoma" pitchFamily="34" charset="0"/>
              </a:rPr>
              <a:t>Adequate ventilation </a:t>
            </a:r>
          </a:p>
          <a:p>
            <a:pPr eaLnBrk="1" hangingPunct="1">
              <a:spcBef>
                <a:spcPts val="0"/>
              </a:spcBef>
              <a:spcAft>
                <a:spcPts val="0"/>
              </a:spcAft>
            </a:pPr>
            <a:r>
              <a:rPr lang="en-US" sz="2000" dirty="0"/>
              <a:t>Make sure that:</a:t>
            </a:r>
          </a:p>
          <a:p>
            <a:pPr lvl="1" eaLnBrk="1" hangingPunct="1">
              <a:spcBef>
                <a:spcPts val="0"/>
              </a:spcBef>
              <a:spcAft>
                <a:spcPts val="0"/>
              </a:spcAft>
            </a:pPr>
            <a:r>
              <a:rPr lang="en-US" sz="2000" dirty="0">
                <a:cs typeface="Tahoma" pitchFamily="34" charset="0"/>
              </a:rPr>
              <a:t>students are not facing each other when seated at tables</a:t>
            </a:r>
          </a:p>
          <a:p>
            <a:pPr lvl="1" eaLnBrk="1" hangingPunct="1">
              <a:spcBef>
                <a:spcPts val="0"/>
              </a:spcBef>
              <a:spcAft>
                <a:spcPts val="0"/>
              </a:spcAft>
            </a:pPr>
            <a:r>
              <a:rPr lang="en-US" sz="2000" dirty="0">
                <a:cs typeface="Tahoma" pitchFamily="34" charset="0"/>
              </a:rPr>
              <a:t>there is at least three feet between students</a:t>
            </a:r>
          </a:p>
          <a:p>
            <a:pPr lvl="1" eaLnBrk="1" hangingPunct="1">
              <a:spcBef>
                <a:spcPts val="0"/>
              </a:spcBef>
              <a:spcAft>
                <a:spcPts val="0"/>
              </a:spcAft>
            </a:pPr>
            <a:r>
              <a:rPr lang="en-US" sz="2000" dirty="0">
                <a:cs typeface="Tahoma" pitchFamily="34" charset="0"/>
              </a:rPr>
              <a:t>students cannot view others’ computer screens </a:t>
            </a:r>
            <a:r>
              <a:rPr lang="en-US" sz="2000" b="1" dirty="0">
                <a:cs typeface="Tahoma" pitchFamily="34" charset="0"/>
              </a:rPr>
              <a:t>(visual barriers are installed)</a:t>
            </a:r>
          </a:p>
          <a:p>
            <a:pPr eaLnBrk="1" hangingPunct="1">
              <a:spcBef>
                <a:spcPts val="0"/>
              </a:spcBef>
              <a:spcAft>
                <a:spcPts val="0"/>
              </a:spcAft>
            </a:pPr>
            <a:r>
              <a:rPr lang="en-US" sz="2000" dirty="0"/>
              <a:t>Remove or cover all visual aids on student desks or displayed in the room, such as posters showing mathematical and scientific concepts.</a:t>
            </a:r>
          </a:p>
          <a:p>
            <a:pPr>
              <a:spcBef>
                <a:spcPts val="600"/>
              </a:spcBef>
              <a:spcAft>
                <a:spcPts val="600"/>
              </a:spcAft>
            </a:pPr>
            <a:endParaRPr lang="en-US" sz="2000" dirty="0" smtClean="0"/>
          </a:p>
        </p:txBody>
      </p:sp>
      <p:sp>
        <p:nvSpPr>
          <p:cNvPr id="61444" name="Slide Number Placeholder 3"/>
          <p:cNvSpPr>
            <a:spLocks noGrp="1"/>
          </p:cNvSpPr>
          <p:nvPr>
            <p:ph type="sldNum" sz="quarter" idx="12"/>
          </p:nvPr>
        </p:nvSpPr>
        <p:spPr/>
        <p:txBody>
          <a:bodyPr/>
          <a:lstStyle/>
          <a:p>
            <a:pPr>
              <a:defRPr/>
            </a:pPr>
            <a:fld id="{3DB66D6D-ED06-437D-9B39-91B755022990}" type="slidenum">
              <a:rPr lang="en-US" smtClean="0">
                <a:latin typeface="Arial" pitchFamily="34" charset="0"/>
              </a:rPr>
              <a:pPr>
                <a:defRPr/>
              </a:pPr>
              <a:t>41</a:t>
            </a:fld>
            <a:endParaRPr lang="en-US" dirty="0" smtClean="0">
              <a:latin typeface="Arial" pitchFamily="34" charset="0"/>
            </a:endParaRPr>
          </a:p>
        </p:txBody>
      </p:sp>
      <p:pic>
        <p:nvPicPr>
          <p:cNvPr id="6" name="Picture 1" descr="Corrugated Study Carrels"/>
          <p:cNvPicPr>
            <a:picLocks noChangeAspect="1" noChangeArrowheads="1"/>
          </p:cNvPicPr>
          <p:nvPr/>
        </p:nvPicPr>
        <p:blipFill>
          <a:blip r:embed="rId3" cstate="print"/>
          <a:srcRect/>
          <a:stretch>
            <a:fillRect/>
          </a:stretch>
        </p:blipFill>
        <p:spPr bwMode="auto">
          <a:xfrm>
            <a:off x="5718903" y="2971800"/>
            <a:ext cx="3327953" cy="2667000"/>
          </a:xfrm>
          <a:prstGeom prst="rect">
            <a:avLst/>
          </a:prstGeom>
          <a:noFill/>
          <a:ln w="9525">
            <a:noFill/>
            <a:miter lim="800000"/>
            <a:headEnd/>
            <a:tailEnd/>
          </a:ln>
        </p:spPr>
      </p:pic>
      <p:sp>
        <p:nvSpPr>
          <p:cNvPr id="7" name="TextBox 6"/>
          <p:cNvSpPr txBox="1"/>
          <p:nvPr/>
        </p:nvSpPr>
        <p:spPr>
          <a:xfrm>
            <a:off x="3810000" y="6488668"/>
            <a:ext cx="1864613" cy="369332"/>
          </a:xfrm>
          <a:prstGeom prst="rect">
            <a:avLst/>
          </a:prstGeom>
          <a:noFill/>
        </p:spPr>
        <p:txBody>
          <a:bodyPr wrap="none" rtlCol="0">
            <a:spAutoFit/>
          </a:bodyPr>
          <a:lstStyle/>
          <a:p>
            <a:r>
              <a:rPr lang="en-US" b="1" dirty="0" smtClean="0"/>
              <a:t>EOC Manual 27</a:t>
            </a:r>
            <a:endParaRPr lang="en-US"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dirty="0" smtClean="0"/>
              <a:t>CBT Preparations</a:t>
            </a:r>
            <a:endParaRPr lang="en-US" sz="1800" dirty="0"/>
          </a:p>
        </p:txBody>
      </p:sp>
      <p:sp>
        <p:nvSpPr>
          <p:cNvPr id="84995" name="Content Placeholder 2"/>
          <p:cNvSpPr>
            <a:spLocks noGrp="1"/>
          </p:cNvSpPr>
          <p:nvPr>
            <p:ph idx="1"/>
          </p:nvPr>
        </p:nvSpPr>
        <p:spPr>
          <a:xfrm>
            <a:off x="177416" y="1728689"/>
            <a:ext cx="8610600" cy="4953000"/>
          </a:xfrm>
        </p:spPr>
        <p:txBody>
          <a:bodyPr/>
          <a:lstStyle/>
          <a:p>
            <a:pPr marL="457200" lvl="1">
              <a:spcBef>
                <a:spcPts val="0"/>
              </a:spcBef>
              <a:buFont typeface="Arial" pitchFamily="34" charset="0"/>
              <a:buChar char="•"/>
            </a:pPr>
            <a:r>
              <a:rPr lang="en-US" sz="2400" b="1" dirty="0"/>
              <a:t>Please </a:t>
            </a:r>
            <a:r>
              <a:rPr lang="en-US" sz="2400" b="1" dirty="0" smtClean="0"/>
              <a:t>ensure </a:t>
            </a:r>
            <a:r>
              <a:rPr lang="en-US" sz="2400" b="1" dirty="0"/>
              <a:t>that:</a:t>
            </a:r>
          </a:p>
          <a:p>
            <a:pPr marL="971550" lvl="2" indent="-342900">
              <a:spcBef>
                <a:spcPts val="0"/>
              </a:spcBef>
              <a:buFont typeface="Tahoma" pitchFamily="34" charset="0"/>
              <a:buChar char="−"/>
            </a:pPr>
            <a:r>
              <a:rPr lang="en-US" sz="1900" dirty="0"/>
              <a:t>TestNav </a:t>
            </a:r>
            <a:r>
              <a:rPr lang="en-US" sz="1900" dirty="0" smtClean="0"/>
              <a:t>8 has </a:t>
            </a:r>
            <a:r>
              <a:rPr lang="en-US" sz="1900" dirty="0"/>
              <a:t>been properly installed and tested before the first day of testing.</a:t>
            </a:r>
          </a:p>
          <a:p>
            <a:pPr marL="971550" lvl="2" indent="-342900">
              <a:spcBef>
                <a:spcPts val="0"/>
              </a:spcBef>
              <a:buFont typeface="Tahoma" pitchFamily="34" charset="0"/>
              <a:buChar char="−"/>
            </a:pPr>
            <a:r>
              <a:rPr lang="en-US" sz="1900" dirty="0" smtClean="0"/>
              <a:t>Proctor </a:t>
            </a:r>
            <a:r>
              <a:rPr lang="en-US" sz="1900" dirty="0"/>
              <a:t>Caching computers have been set up properly</a:t>
            </a:r>
            <a:r>
              <a:rPr lang="en-US" sz="1900" dirty="0" smtClean="0"/>
              <a:t>.</a:t>
            </a:r>
          </a:p>
          <a:p>
            <a:pPr marL="1428750" lvl="3" indent="-342900">
              <a:spcBef>
                <a:spcPts val="0"/>
              </a:spcBef>
              <a:buFont typeface="Arial" pitchFamily="34" charset="0"/>
              <a:buChar char="•"/>
            </a:pPr>
            <a:r>
              <a:rPr lang="en-US" sz="1800" dirty="0"/>
              <a:t>Each testing computer is configured to refer to a Proctor Caching computer in order to obtain test content.</a:t>
            </a:r>
          </a:p>
          <a:p>
            <a:pPr marL="971550" lvl="2" indent="-342900">
              <a:spcBef>
                <a:spcPts val="0"/>
              </a:spcBef>
              <a:buFont typeface="Tahoma" pitchFamily="34" charset="0"/>
              <a:buChar char="−"/>
            </a:pPr>
            <a:r>
              <a:rPr lang="en-US" sz="1900" dirty="0" smtClean="0"/>
              <a:t>Test </a:t>
            </a:r>
            <a:r>
              <a:rPr lang="en-US" sz="1900" dirty="0"/>
              <a:t>content has been cached for all scheduled test sessions. </a:t>
            </a:r>
            <a:endParaRPr lang="en-US" sz="1900" dirty="0" smtClean="0"/>
          </a:p>
          <a:p>
            <a:pPr marL="971550" lvl="2" indent="-342900">
              <a:spcBef>
                <a:spcPts val="0"/>
              </a:spcBef>
              <a:buFont typeface="Tahoma" pitchFamily="34" charset="0"/>
              <a:buChar char="−"/>
            </a:pPr>
            <a:r>
              <a:rPr lang="en-US" sz="1900" dirty="0" smtClean="0"/>
              <a:t>Each </a:t>
            </a:r>
            <a:r>
              <a:rPr lang="en-US" sz="1900" dirty="0"/>
              <a:t>computer station is equipped with a keyboard and mouse (or other pointing device).</a:t>
            </a:r>
          </a:p>
          <a:p>
            <a:pPr marL="971550" lvl="2" indent="-342900">
              <a:spcBef>
                <a:spcPts val="0"/>
              </a:spcBef>
              <a:buFont typeface="Tahoma" pitchFamily="34" charset="0"/>
              <a:buChar char="−"/>
            </a:pPr>
            <a:r>
              <a:rPr lang="en-US" sz="1900" dirty="0" smtClean="0"/>
              <a:t>Monitors are correctly </a:t>
            </a:r>
            <a:r>
              <a:rPr lang="en-US" sz="1900" dirty="0"/>
              <a:t>displaying test items with shading.</a:t>
            </a:r>
          </a:p>
          <a:p>
            <a:pPr marL="971550" lvl="2" indent="-342900">
              <a:spcBef>
                <a:spcPts val="0"/>
              </a:spcBef>
              <a:buFont typeface="Tahoma" pitchFamily="34" charset="0"/>
              <a:buChar char="−"/>
            </a:pPr>
            <a:r>
              <a:rPr lang="en-US" sz="1900" dirty="0" smtClean="0"/>
              <a:t>Instant </a:t>
            </a:r>
            <a:r>
              <a:rPr lang="en-US" sz="1900" dirty="0"/>
              <a:t>messaging, email notification, screen savers, power savers, and remote </a:t>
            </a:r>
            <a:r>
              <a:rPr lang="en-US" sz="1900" dirty="0" smtClean="0"/>
              <a:t>desktop are disabled.</a:t>
            </a:r>
            <a:endParaRPr lang="en-US" sz="1900" dirty="0"/>
          </a:p>
          <a:p>
            <a:pPr marL="971550" lvl="2" indent="-342900">
              <a:spcBef>
                <a:spcPts val="0"/>
              </a:spcBef>
              <a:buFont typeface="Tahoma" pitchFamily="34" charset="0"/>
              <a:buChar char="−"/>
            </a:pPr>
            <a:r>
              <a:rPr lang="en-US" sz="1900" dirty="0" smtClean="0"/>
              <a:t>Anti-virus</a:t>
            </a:r>
            <a:r>
              <a:rPr lang="en-US" sz="1900" dirty="0"/>
              <a:t>, auto-scan and/or auto-update, system restore utilities, Windows Security Firewall, web content filtering, or other software that may impact CPU speed or scan/block information transferred between the workstation and the </a:t>
            </a:r>
            <a:r>
              <a:rPr lang="en-US" sz="1900" dirty="0" smtClean="0"/>
              <a:t>servers is disabled or delayed.</a:t>
            </a:r>
          </a:p>
          <a:p>
            <a:pPr marL="971550" lvl="2" indent="-342900">
              <a:spcBef>
                <a:spcPts val="0"/>
              </a:spcBef>
              <a:buFont typeface="Tahoma" pitchFamily="34" charset="0"/>
              <a:buChar char="−"/>
            </a:pPr>
            <a:endParaRPr lang="en-US" sz="2000" dirty="0"/>
          </a:p>
        </p:txBody>
      </p:sp>
      <p:sp>
        <p:nvSpPr>
          <p:cNvPr id="84996" name="Slide Number Placeholder 3"/>
          <p:cNvSpPr>
            <a:spLocks noGrp="1"/>
          </p:cNvSpPr>
          <p:nvPr>
            <p:ph type="sldNum" sz="quarter" idx="12"/>
          </p:nvPr>
        </p:nvSpPr>
        <p:spPr>
          <a:xfrm>
            <a:off x="6781800" y="6477000"/>
            <a:ext cx="2133600" cy="476250"/>
          </a:xfrm>
          <a:noFill/>
        </p:spPr>
        <p:txBody>
          <a:bodyPr/>
          <a:lstStyle/>
          <a:p>
            <a:fld id="{216450BB-1A34-4AE9-A5A1-6F9E0EA2EF9D}" type="slidenum">
              <a:rPr lang="en-US" smtClean="0">
                <a:latin typeface="Arial" charset="0"/>
              </a:rPr>
              <a:pPr/>
              <a:t>42</a:t>
            </a:fld>
            <a:endParaRPr lang="en-US" dirty="0" smtClean="0">
              <a:latin typeface="Arial" charset="0"/>
            </a:endParaRPr>
          </a:p>
        </p:txBody>
      </p:sp>
      <p:sp>
        <p:nvSpPr>
          <p:cNvPr id="5" name="TextBox 4"/>
          <p:cNvSpPr txBox="1"/>
          <p:nvPr/>
        </p:nvSpPr>
        <p:spPr>
          <a:xfrm>
            <a:off x="1066800" y="6497023"/>
            <a:ext cx="6797611" cy="369332"/>
          </a:xfrm>
          <a:prstGeom prst="rect">
            <a:avLst/>
          </a:prstGeom>
          <a:noFill/>
        </p:spPr>
        <p:txBody>
          <a:bodyPr wrap="square" rtlCol="0">
            <a:spAutoFit/>
          </a:bodyPr>
          <a:lstStyle/>
          <a:p>
            <a:pPr algn="ctr"/>
            <a:r>
              <a:rPr lang="en-US" b="1" dirty="0" smtClean="0"/>
              <a:t>EOC Manual 6, 27, Scripts, Checklists in Appendix D</a:t>
            </a:r>
            <a:endParaRPr lang="en-US" b="1" dirty="0"/>
          </a:p>
        </p:txBody>
      </p:sp>
    </p:spTree>
    <p:extLst>
      <p:ext uri="{BB962C8B-B14F-4D97-AF65-F5344CB8AC3E}">
        <p14:creationId xmlns:p14="http://schemas.microsoft.com/office/powerpoint/2010/main" xmlns="" val="22800612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dirty="0" smtClean="0"/>
              <a:t>CBT </a:t>
            </a:r>
            <a:r>
              <a:rPr lang="en-US" dirty="0"/>
              <a:t>Preparations, </a:t>
            </a:r>
            <a:r>
              <a:rPr lang="en-US" sz="2000" dirty="0"/>
              <a:t>cont.</a:t>
            </a:r>
          </a:p>
        </p:txBody>
      </p:sp>
      <p:sp>
        <p:nvSpPr>
          <p:cNvPr id="84995" name="Content Placeholder 2"/>
          <p:cNvSpPr>
            <a:spLocks noGrp="1"/>
          </p:cNvSpPr>
          <p:nvPr>
            <p:ph idx="1"/>
          </p:nvPr>
        </p:nvSpPr>
        <p:spPr>
          <a:xfrm>
            <a:off x="304800" y="1828800"/>
            <a:ext cx="8610600" cy="4953000"/>
          </a:xfrm>
        </p:spPr>
        <p:txBody>
          <a:bodyPr/>
          <a:lstStyle/>
          <a:p>
            <a:pPr marL="342900" lvl="1" indent="-342900">
              <a:spcBef>
                <a:spcPts val="0"/>
              </a:spcBef>
              <a:buFont typeface="Arial" pitchFamily="34" charset="0"/>
              <a:buChar char="•"/>
            </a:pPr>
            <a:r>
              <a:rPr lang="en-US" sz="2400" b="1" dirty="0"/>
              <a:t>Please ensure that:</a:t>
            </a:r>
          </a:p>
          <a:p>
            <a:pPr marL="742950" lvl="2" indent="-342900">
              <a:spcBef>
                <a:spcPts val="0"/>
              </a:spcBef>
              <a:buFont typeface="Tahoma" pitchFamily="34" charset="0"/>
              <a:buChar char="−"/>
            </a:pPr>
            <a:r>
              <a:rPr lang="en-US" sz="2200" dirty="0" smtClean="0"/>
              <a:t>Test </a:t>
            </a:r>
            <a:r>
              <a:rPr lang="en-US" sz="2200" dirty="0"/>
              <a:t>administrators are familiar with how to access </a:t>
            </a:r>
            <a:r>
              <a:rPr lang="en-US" sz="2200" dirty="0" smtClean="0"/>
              <a:t>TestNav 8 software </a:t>
            </a:r>
            <a:r>
              <a:rPr lang="en-US" sz="2200" dirty="0"/>
              <a:t>from student workstations and how to access the student comment forms. </a:t>
            </a:r>
            <a:endParaRPr lang="en-US" sz="2200" dirty="0" smtClean="0"/>
          </a:p>
          <a:p>
            <a:pPr marL="742950" lvl="2" indent="-342900">
              <a:spcBef>
                <a:spcPts val="0"/>
              </a:spcBef>
              <a:buFont typeface="Tahoma" pitchFamily="34" charset="0"/>
              <a:buChar char="−"/>
            </a:pPr>
            <a:r>
              <a:rPr lang="en-US" sz="2200" dirty="0" smtClean="0"/>
              <a:t>Proctor Caching computer and Proctor Caching software are turned on and remain running each day of testing.</a:t>
            </a:r>
          </a:p>
          <a:p>
            <a:pPr marL="742950" lvl="2" indent="-342900">
              <a:spcBef>
                <a:spcPts val="0"/>
              </a:spcBef>
              <a:buFont typeface="Tahoma" pitchFamily="34" charset="0"/>
              <a:buChar char="−"/>
            </a:pPr>
            <a:r>
              <a:rPr lang="en-US" sz="2200" dirty="0" smtClean="0"/>
              <a:t>Any monitoring software that would allow test content on student workstations to be viewed on another computer during testing MUST be turned off.</a:t>
            </a:r>
          </a:p>
          <a:p>
            <a:pPr marL="742950" lvl="2" indent="-342900">
              <a:spcBef>
                <a:spcPts val="0"/>
              </a:spcBef>
              <a:buFont typeface="Tahoma" pitchFamily="34" charset="0"/>
              <a:buChar char="−"/>
            </a:pPr>
            <a:r>
              <a:rPr lang="en-US" sz="2200" dirty="0" smtClean="0"/>
              <a:t>CBT </a:t>
            </a:r>
            <a:r>
              <a:rPr lang="en-US" sz="2200" dirty="0"/>
              <a:t>Test Administrator Quick Reference Guide is used to help diagnose technical issues during testing</a:t>
            </a:r>
            <a:r>
              <a:rPr lang="en-US" sz="2200" dirty="0" smtClean="0"/>
              <a:t>.</a:t>
            </a:r>
          </a:p>
          <a:p>
            <a:pPr marL="742950" lvl="2" indent="-342900">
              <a:spcBef>
                <a:spcPts val="0"/>
              </a:spcBef>
              <a:buFont typeface="Tahoma" pitchFamily="34" charset="0"/>
              <a:buChar char="−"/>
            </a:pPr>
            <a:r>
              <a:rPr lang="en-US" sz="2200" dirty="0"/>
              <a:t>Students and teachers not testing refrain from using any streaming media or other high-bandwidth applications while students are testing.</a:t>
            </a:r>
          </a:p>
          <a:p>
            <a:pPr marL="400050" lvl="2" indent="0">
              <a:spcBef>
                <a:spcPts val="0"/>
              </a:spcBef>
              <a:buNone/>
            </a:pPr>
            <a:endParaRPr lang="en-US" sz="2200" dirty="0"/>
          </a:p>
          <a:p>
            <a:pPr marL="400050" lvl="2" indent="0">
              <a:spcBef>
                <a:spcPts val="0"/>
              </a:spcBef>
              <a:buNone/>
            </a:pPr>
            <a:endParaRPr lang="en-US" sz="2000" dirty="0" smtClean="0"/>
          </a:p>
          <a:p>
            <a:pPr marL="400050" lvl="2" indent="0">
              <a:spcBef>
                <a:spcPts val="0"/>
              </a:spcBef>
              <a:buNone/>
            </a:pPr>
            <a:endParaRPr lang="en-US" sz="2000" dirty="0"/>
          </a:p>
        </p:txBody>
      </p:sp>
      <p:sp>
        <p:nvSpPr>
          <p:cNvPr id="84996" name="Slide Number Placeholder 3"/>
          <p:cNvSpPr>
            <a:spLocks noGrp="1"/>
          </p:cNvSpPr>
          <p:nvPr>
            <p:ph type="sldNum" sz="quarter" idx="12"/>
          </p:nvPr>
        </p:nvSpPr>
        <p:spPr>
          <a:xfrm>
            <a:off x="6781800" y="6477000"/>
            <a:ext cx="2133600" cy="476250"/>
          </a:xfrm>
          <a:noFill/>
        </p:spPr>
        <p:txBody>
          <a:bodyPr/>
          <a:lstStyle/>
          <a:p>
            <a:fld id="{216450BB-1A34-4AE9-A5A1-6F9E0EA2EF9D}" type="slidenum">
              <a:rPr lang="en-US" smtClean="0">
                <a:latin typeface="Arial" charset="0"/>
              </a:rPr>
              <a:pPr/>
              <a:t>43</a:t>
            </a:fld>
            <a:endParaRPr lang="en-US" dirty="0" smtClean="0">
              <a:latin typeface="Arial" charset="0"/>
            </a:endParaRPr>
          </a:p>
        </p:txBody>
      </p:sp>
      <p:sp>
        <p:nvSpPr>
          <p:cNvPr id="5" name="TextBox 4"/>
          <p:cNvSpPr txBox="1"/>
          <p:nvPr/>
        </p:nvSpPr>
        <p:spPr>
          <a:xfrm>
            <a:off x="1828800" y="6542030"/>
            <a:ext cx="6248400" cy="369332"/>
          </a:xfrm>
          <a:prstGeom prst="rect">
            <a:avLst/>
          </a:prstGeom>
          <a:noFill/>
        </p:spPr>
        <p:txBody>
          <a:bodyPr wrap="square" rtlCol="0">
            <a:spAutoFit/>
          </a:bodyPr>
          <a:lstStyle/>
          <a:p>
            <a:pPr algn="r"/>
            <a:r>
              <a:rPr lang="en-US" b="1" dirty="0" smtClean="0"/>
              <a:t>EOC Manual 6, 120, Checklists in Appendix D</a:t>
            </a:r>
            <a:endParaRPr lang="en-US" b="1" dirty="0"/>
          </a:p>
        </p:txBody>
      </p:sp>
    </p:spTree>
    <p:extLst>
      <p:ext uri="{BB962C8B-B14F-4D97-AF65-F5344CB8AC3E}">
        <p14:creationId xmlns:p14="http://schemas.microsoft.com/office/powerpoint/2010/main" xmlns="" val="21479923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dirty="0" smtClean="0">
                <a:solidFill>
                  <a:schemeClr val="tx1"/>
                </a:solidFill>
              </a:rPr>
              <a:t>Test Materials Needed </a:t>
            </a:r>
            <a:br>
              <a:rPr lang="en-US" dirty="0" smtClean="0">
                <a:solidFill>
                  <a:schemeClr val="tx1"/>
                </a:solidFill>
              </a:rPr>
            </a:br>
            <a:r>
              <a:rPr lang="en-US" dirty="0" smtClean="0">
                <a:solidFill>
                  <a:schemeClr val="tx1"/>
                </a:solidFill>
              </a:rPr>
              <a:t>(as applicable):</a:t>
            </a:r>
          </a:p>
        </p:txBody>
      </p:sp>
      <p:sp>
        <p:nvSpPr>
          <p:cNvPr id="60419" name="Content Placeholder 2"/>
          <p:cNvSpPr>
            <a:spLocks noGrp="1"/>
          </p:cNvSpPr>
          <p:nvPr>
            <p:ph idx="1"/>
          </p:nvPr>
        </p:nvSpPr>
        <p:spPr>
          <a:xfrm>
            <a:off x="228600" y="1905000"/>
            <a:ext cx="8686800" cy="4800600"/>
          </a:xfrm>
        </p:spPr>
        <p:txBody>
          <a:bodyPr/>
          <a:lstStyle/>
          <a:p>
            <a:pPr marL="347472" lvl="1" indent="-347472">
              <a:lnSpc>
                <a:spcPct val="80000"/>
              </a:lnSpc>
              <a:spcBef>
                <a:spcPct val="0"/>
              </a:spcBef>
              <a:spcAft>
                <a:spcPts val="600"/>
              </a:spcAft>
              <a:buFont typeface="Arial" pitchFamily="34" charset="0"/>
              <a:buChar char="•"/>
            </a:pPr>
            <a:r>
              <a:rPr lang="en-US" sz="2000" dirty="0" smtClean="0"/>
              <a:t>Winter 2014 EOC Test Administration Manual</a:t>
            </a:r>
          </a:p>
          <a:p>
            <a:pPr marL="347472" lvl="1" indent="-347472">
              <a:lnSpc>
                <a:spcPct val="80000"/>
              </a:lnSpc>
              <a:spcBef>
                <a:spcPct val="0"/>
              </a:spcBef>
              <a:spcAft>
                <a:spcPts val="600"/>
              </a:spcAft>
              <a:buFont typeface="Arial" pitchFamily="34" charset="0"/>
              <a:buChar char="•"/>
            </a:pPr>
            <a:r>
              <a:rPr lang="en-US" sz="2000" dirty="0" smtClean="0"/>
              <a:t>Scripts and Instructions for administering CBT/PBT accommodations</a:t>
            </a:r>
          </a:p>
          <a:p>
            <a:pPr marL="347472" lvl="1" indent="-347472">
              <a:lnSpc>
                <a:spcPct val="80000"/>
              </a:lnSpc>
              <a:spcBef>
                <a:spcPct val="0"/>
              </a:spcBef>
              <a:spcAft>
                <a:spcPts val="600"/>
              </a:spcAft>
              <a:buFont typeface="Arial" pitchFamily="34" charset="0"/>
              <a:buChar char="•"/>
            </a:pPr>
            <a:r>
              <a:rPr lang="en-US" sz="2000" dirty="0" smtClean="0"/>
              <a:t>Session Roster or Administration Record/Security Checklist</a:t>
            </a:r>
          </a:p>
          <a:p>
            <a:pPr marL="347472" lvl="1" indent="-347472">
              <a:lnSpc>
                <a:spcPct val="80000"/>
              </a:lnSpc>
              <a:spcBef>
                <a:spcPct val="0"/>
              </a:spcBef>
              <a:spcAft>
                <a:spcPts val="600"/>
              </a:spcAft>
              <a:buFont typeface="Arial" pitchFamily="34" charset="0"/>
              <a:buChar char="•"/>
            </a:pPr>
            <a:r>
              <a:rPr lang="en-US" sz="2000" dirty="0" smtClean="0"/>
              <a:t>Seating Chart</a:t>
            </a:r>
          </a:p>
          <a:p>
            <a:pPr marL="347472" lvl="1" indent="-347472">
              <a:lnSpc>
                <a:spcPct val="80000"/>
              </a:lnSpc>
              <a:spcBef>
                <a:spcPct val="0"/>
              </a:spcBef>
              <a:spcAft>
                <a:spcPts val="600"/>
              </a:spcAft>
              <a:buFont typeface="Arial" pitchFamily="34" charset="0"/>
              <a:buChar char="•"/>
            </a:pPr>
            <a:r>
              <a:rPr lang="en-US" sz="2000" dirty="0" smtClean="0"/>
              <a:t>Student Authorization Tickets</a:t>
            </a:r>
          </a:p>
          <a:p>
            <a:pPr marL="347472" lvl="1" indent="-347472">
              <a:lnSpc>
                <a:spcPct val="80000"/>
              </a:lnSpc>
              <a:spcBef>
                <a:spcPct val="0"/>
              </a:spcBef>
              <a:spcAft>
                <a:spcPts val="600"/>
              </a:spcAft>
              <a:buFont typeface="Arial" pitchFamily="34" charset="0"/>
              <a:buChar char="•"/>
            </a:pPr>
            <a:r>
              <a:rPr lang="en-US" sz="2000" dirty="0" smtClean="0"/>
              <a:t>Test Group Code</a:t>
            </a:r>
          </a:p>
          <a:p>
            <a:pPr marL="347472" lvl="1" indent="-347472">
              <a:lnSpc>
                <a:spcPct val="80000"/>
              </a:lnSpc>
              <a:spcBef>
                <a:spcPct val="0"/>
              </a:spcBef>
              <a:spcAft>
                <a:spcPts val="600"/>
              </a:spcAft>
              <a:buFont typeface="Arial" pitchFamily="34" charset="0"/>
              <a:buChar char="•"/>
            </a:pPr>
            <a:r>
              <a:rPr lang="en-US" sz="2000" dirty="0" smtClean="0"/>
              <a:t>Security Log</a:t>
            </a:r>
          </a:p>
          <a:p>
            <a:pPr marL="347472" lvl="1" indent="-347472">
              <a:lnSpc>
                <a:spcPct val="80000"/>
              </a:lnSpc>
              <a:spcBef>
                <a:spcPct val="0"/>
              </a:spcBef>
              <a:spcAft>
                <a:spcPts val="600"/>
              </a:spcAft>
              <a:buFont typeface="Arial" pitchFamily="34" charset="0"/>
              <a:buChar char="•"/>
            </a:pPr>
            <a:r>
              <a:rPr lang="en-US" sz="2000" dirty="0" smtClean="0"/>
              <a:t>CBT Work Folders</a:t>
            </a:r>
          </a:p>
          <a:p>
            <a:pPr marL="347472" lvl="1" indent="-347472">
              <a:lnSpc>
                <a:spcPct val="80000"/>
              </a:lnSpc>
              <a:spcBef>
                <a:spcPct val="0"/>
              </a:spcBef>
              <a:spcAft>
                <a:spcPts val="600"/>
              </a:spcAft>
              <a:buFont typeface="Arial" pitchFamily="34" charset="0"/>
              <a:buChar char="•"/>
            </a:pPr>
            <a:r>
              <a:rPr lang="en-US" sz="2000" dirty="0" smtClean="0"/>
              <a:t>CBT Worksheets</a:t>
            </a:r>
          </a:p>
          <a:p>
            <a:pPr marL="347472" lvl="1" indent="-347472">
              <a:lnSpc>
                <a:spcPct val="80000"/>
              </a:lnSpc>
              <a:spcBef>
                <a:spcPct val="0"/>
              </a:spcBef>
              <a:spcAft>
                <a:spcPts val="600"/>
              </a:spcAft>
              <a:buFont typeface="Arial" pitchFamily="34" charset="0"/>
              <a:buChar char="•"/>
            </a:pPr>
            <a:r>
              <a:rPr lang="en-US" sz="2000" dirty="0" smtClean="0"/>
              <a:t>Calculators</a:t>
            </a:r>
          </a:p>
          <a:p>
            <a:pPr marL="347472" lvl="1" indent="-347472">
              <a:lnSpc>
                <a:spcPct val="80000"/>
              </a:lnSpc>
              <a:spcBef>
                <a:spcPct val="0"/>
              </a:spcBef>
              <a:spcAft>
                <a:spcPts val="600"/>
              </a:spcAft>
              <a:buFont typeface="Arial" pitchFamily="34" charset="0"/>
              <a:buChar char="•"/>
            </a:pPr>
            <a:r>
              <a:rPr lang="en-US" sz="2000" dirty="0" smtClean="0"/>
              <a:t>Reference Sheets or Periodic Tables</a:t>
            </a:r>
          </a:p>
          <a:p>
            <a:pPr marL="347472" lvl="1" indent="-347472">
              <a:lnSpc>
                <a:spcPct val="80000"/>
              </a:lnSpc>
              <a:spcBef>
                <a:spcPct val="0"/>
              </a:spcBef>
              <a:spcAft>
                <a:spcPts val="600"/>
              </a:spcAft>
              <a:buFont typeface="Arial" pitchFamily="34" charset="0"/>
              <a:buChar char="•"/>
            </a:pPr>
            <a:r>
              <a:rPr lang="en-US" sz="2000" dirty="0" smtClean="0"/>
              <a:t>Test and Answer Books (accommodations)</a:t>
            </a:r>
            <a:endParaRPr lang="en-US" sz="2000" dirty="0" smtClean="0">
              <a:solidFill>
                <a:srgbClr val="0066FF"/>
              </a:solidFill>
            </a:endParaRPr>
          </a:p>
        </p:txBody>
      </p:sp>
      <p:sp>
        <p:nvSpPr>
          <p:cNvPr id="43012" name="Slide Number Placeholder 3"/>
          <p:cNvSpPr>
            <a:spLocks noGrp="1"/>
          </p:cNvSpPr>
          <p:nvPr>
            <p:ph type="sldNum" sz="quarter" idx="12"/>
          </p:nvPr>
        </p:nvSpPr>
        <p:spPr/>
        <p:txBody>
          <a:bodyPr/>
          <a:lstStyle/>
          <a:p>
            <a:pPr>
              <a:defRPr/>
            </a:pPr>
            <a:fld id="{EDB289D3-B36B-4B3F-B2E0-5A95140D47CC}" type="slidenum">
              <a:rPr lang="en-US" smtClean="0"/>
              <a:pPr>
                <a:defRPr/>
              </a:pPr>
              <a:t>44</a:t>
            </a:fld>
            <a:endParaRPr lang="en-US" dirty="0" smtClean="0"/>
          </a:p>
        </p:txBody>
      </p:sp>
      <p:sp>
        <p:nvSpPr>
          <p:cNvPr id="5" name="TextBox 4"/>
          <p:cNvSpPr txBox="1"/>
          <p:nvPr/>
        </p:nvSpPr>
        <p:spPr>
          <a:xfrm>
            <a:off x="762000" y="6488668"/>
            <a:ext cx="6629400" cy="369332"/>
          </a:xfrm>
          <a:prstGeom prst="rect">
            <a:avLst/>
          </a:prstGeom>
          <a:noFill/>
        </p:spPr>
        <p:txBody>
          <a:bodyPr wrap="square" rtlCol="0">
            <a:spAutoFit/>
          </a:bodyPr>
          <a:lstStyle/>
          <a:p>
            <a:r>
              <a:rPr lang="en-US" b="1" dirty="0" smtClean="0"/>
              <a:t>EOC Manual 29-31 and </a:t>
            </a:r>
            <a:r>
              <a:rPr lang="en-US" b="1" dirty="0" smtClean="0">
                <a:hlinkClick r:id="rId3"/>
              </a:rPr>
              <a:t>www.FLAssessments.com/EOC</a:t>
            </a:r>
            <a:r>
              <a:rPr lang="en-US" b="1" dirty="0" smtClean="0"/>
              <a:t> </a:t>
            </a:r>
            <a:endParaRPr lang="en-US"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lnSpc>
                <a:spcPct val="110000"/>
              </a:lnSpc>
              <a:spcAft>
                <a:spcPts val="600"/>
              </a:spcAft>
            </a:pPr>
            <a:r>
              <a:rPr lang="en-US" dirty="0" smtClean="0"/>
              <a:t>Winter 2014 </a:t>
            </a:r>
            <a:r>
              <a:rPr lang="en-US" dirty="0"/>
              <a:t>EOC Manual</a:t>
            </a:r>
          </a:p>
        </p:txBody>
      </p:sp>
      <p:sp>
        <p:nvSpPr>
          <p:cNvPr id="61443" name="Content Placeholder 2"/>
          <p:cNvSpPr>
            <a:spLocks noGrp="1"/>
          </p:cNvSpPr>
          <p:nvPr>
            <p:ph idx="1"/>
          </p:nvPr>
        </p:nvSpPr>
        <p:spPr>
          <a:xfrm>
            <a:off x="228600" y="1905000"/>
            <a:ext cx="8686800" cy="4495800"/>
          </a:xfrm>
        </p:spPr>
        <p:txBody>
          <a:bodyPr/>
          <a:lstStyle/>
          <a:p>
            <a:pPr eaLnBrk="1" hangingPunct="1">
              <a:lnSpc>
                <a:spcPct val="100000"/>
              </a:lnSpc>
              <a:spcBef>
                <a:spcPts val="600"/>
              </a:spcBef>
              <a:spcAft>
                <a:spcPts val="600"/>
              </a:spcAft>
            </a:pPr>
            <a:r>
              <a:rPr lang="en-US" sz="2200" dirty="0" smtClean="0"/>
              <a:t>The </a:t>
            </a:r>
            <a:r>
              <a:rPr lang="en-US" sz="2200" i="1" dirty="0" smtClean="0"/>
              <a:t>Winter 2014 End-of-Course Assessments Test Administration Manual</a:t>
            </a:r>
            <a:r>
              <a:rPr lang="en-US" sz="2200" dirty="0" smtClean="0"/>
              <a:t> must be used to read the non-accommodated CBT test administration script(s) to students.</a:t>
            </a:r>
          </a:p>
          <a:p>
            <a:pPr eaLnBrk="1" hangingPunct="1">
              <a:lnSpc>
                <a:spcPct val="100000"/>
              </a:lnSpc>
              <a:spcBef>
                <a:spcPts val="600"/>
              </a:spcBef>
              <a:spcAft>
                <a:spcPts val="600"/>
              </a:spcAft>
            </a:pPr>
            <a:r>
              <a:rPr lang="en-US" sz="2200" dirty="0" smtClean="0"/>
              <a:t>When testing students with accommodations, you may need to modify the scripts. Review the scripts BEFORE testing begins to determine the necessary modifications. </a:t>
            </a:r>
          </a:p>
          <a:p>
            <a:pPr eaLnBrk="1" hangingPunct="1">
              <a:lnSpc>
                <a:spcPct val="100000"/>
              </a:lnSpc>
              <a:spcBef>
                <a:spcPts val="600"/>
              </a:spcBef>
              <a:spcAft>
                <a:spcPts val="600"/>
              </a:spcAft>
            </a:pPr>
            <a:r>
              <a:rPr lang="en-US" sz="2200" b="1" dirty="0" smtClean="0"/>
              <a:t>NEW!</a:t>
            </a:r>
            <a:r>
              <a:rPr lang="en-US" sz="2200" dirty="0" smtClean="0"/>
              <a:t> The scripts and instructions for the administration of accommodated computer-based test forms (text-to-speech and/or masking) and paper-based accommodations are located at </a:t>
            </a:r>
            <a:r>
              <a:rPr lang="en-US" sz="2200" dirty="0" smtClean="0">
                <a:hlinkClick r:id="rId3"/>
              </a:rPr>
              <a:t>www.FLAssessments.com/EOC</a:t>
            </a:r>
            <a:r>
              <a:rPr lang="en-US" sz="2200" dirty="0" smtClean="0"/>
              <a:t>.</a:t>
            </a:r>
          </a:p>
        </p:txBody>
      </p:sp>
      <p:sp>
        <p:nvSpPr>
          <p:cNvPr id="63492" name="Slide Number Placeholder 3"/>
          <p:cNvSpPr>
            <a:spLocks noGrp="1"/>
          </p:cNvSpPr>
          <p:nvPr>
            <p:ph type="sldNum" sz="quarter" idx="12"/>
          </p:nvPr>
        </p:nvSpPr>
        <p:spPr/>
        <p:txBody>
          <a:bodyPr/>
          <a:lstStyle/>
          <a:p>
            <a:pPr>
              <a:defRPr/>
            </a:pPr>
            <a:fld id="{6113A13B-F896-4573-B31A-D189B48660BA}" type="slidenum">
              <a:rPr lang="en-US" smtClean="0">
                <a:latin typeface="Arial" pitchFamily="34" charset="0"/>
              </a:rPr>
              <a:pPr>
                <a:defRPr/>
              </a:pPr>
              <a:t>45</a:t>
            </a:fld>
            <a:endParaRPr lang="en-US" dirty="0" smtClean="0">
              <a:latin typeface="Arial" pitchFamily="34" charset="0"/>
            </a:endParaRPr>
          </a:p>
        </p:txBody>
      </p:sp>
      <p:sp>
        <p:nvSpPr>
          <p:cNvPr id="5" name="TextBox 4"/>
          <p:cNvSpPr txBox="1"/>
          <p:nvPr/>
        </p:nvSpPr>
        <p:spPr>
          <a:xfrm>
            <a:off x="1219200" y="6510435"/>
            <a:ext cx="6588086" cy="369332"/>
          </a:xfrm>
          <a:prstGeom prst="rect">
            <a:avLst/>
          </a:prstGeom>
          <a:noFill/>
        </p:spPr>
        <p:txBody>
          <a:bodyPr wrap="none" rtlCol="0">
            <a:spAutoFit/>
          </a:bodyPr>
          <a:lstStyle/>
          <a:p>
            <a:r>
              <a:rPr lang="en-US" b="1" dirty="0" smtClean="0"/>
              <a:t>EOC Manual 33, 37-89 and </a:t>
            </a:r>
            <a:r>
              <a:rPr lang="en-US" b="1" dirty="0" smtClean="0">
                <a:hlinkClick r:id="rId3"/>
              </a:rPr>
              <a:t>www.FLAssessments.com/EOC</a:t>
            </a:r>
            <a:r>
              <a:rPr lang="en-US" b="1" dirty="0" smtClean="0"/>
              <a:t> </a:t>
            </a:r>
            <a:endParaRPr lang="en-US"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447800"/>
          </a:xfrm>
        </p:spPr>
        <p:txBody>
          <a:bodyPr/>
          <a:lstStyle/>
          <a:p>
            <a:r>
              <a:rPr lang="en-US" dirty="0" smtClean="0"/>
              <a:t>Training – Test Administrators</a:t>
            </a:r>
            <a:br>
              <a:rPr lang="en-US" dirty="0" smtClean="0"/>
            </a:br>
            <a:r>
              <a:rPr lang="en-US" dirty="0" smtClean="0"/>
              <a:t>and Proctors</a:t>
            </a:r>
            <a:endParaRPr lang="en-US" dirty="0"/>
          </a:p>
        </p:txBody>
      </p:sp>
      <p:sp>
        <p:nvSpPr>
          <p:cNvPr id="3" name="Content Placeholder 2"/>
          <p:cNvSpPr>
            <a:spLocks noGrp="1"/>
          </p:cNvSpPr>
          <p:nvPr>
            <p:ph idx="1"/>
          </p:nvPr>
        </p:nvSpPr>
        <p:spPr>
          <a:xfrm>
            <a:off x="228600" y="1844040"/>
            <a:ext cx="6019800" cy="4251960"/>
          </a:xfrm>
        </p:spPr>
        <p:txBody>
          <a:bodyPr/>
          <a:lstStyle/>
          <a:p>
            <a:pPr eaLnBrk="1" hangingPunct="1"/>
            <a:r>
              <a:rPr lang="en-US" sz="1800" dirty="0"/>
              <a:t>R</a:t>
            </a:r>
            <a:r>
              <a:rPr lang="en-US" sz="1800" dirty="0" smtClean="0"/>
              <a:t>ead the Florida Test Security Statute and the State Board of Education Test Security Rule (Appendix C) in the test administration manual.</a:t>
            </a:r>
          </a:p>
          <a:p>
            <a:pPr eaLnBrk="1" hangingPunct="1"/>
            <a:r>
              <a:rPr lang="en-US" sz="1800" dirty="0" smtClean="0"/>
              <a:t>Ensure that test administrators sign the </a:t>
            </a:r>
            <a:r>
              <a:rPr lang="en-US" sz="1800" i="1" dirty="0" smtClean="0"/>
              <a:t>Test </a:t>
            </a:r>
            <a:r>
              <a:rPr lang="en-US" sz="1800" i="1" dirty="0"/>
              <a:t>Administration and Security </a:t>
            </a:r>
            <a:r>
              <a:rPr lang="en-US" sz="1800" i="1" dirty="0" smtClean="0"/>
              <a:t>Agreement</a:t>
            </a:r>
            <a:r>
              <a:rPr lang="en-US" sz="1800" dirty="0"/>
              <a:t> </a:t>
            </a:r>
            <a:r>
              <a:rPr lang="en-US" sz="1800" dirty="0" smtClean="0"/>
              <a:t> and Test</a:t>
            </a:r>
            <a:r>
              <a:rPr lang="en-US" sz="1800" i="1" dirty="0" smtClean="0"/>
              <a:t> Administrator Prohibited Activities Agreement </a:t>
            </a:r>
            <a:r>
              <a:rPr lang="en-US" sz="1800" dirty="0" smtClean="0"/>
              <a:t>(Appendix D).</a:t>
            </a:r>
          </a:p>
          <a:p>
            <a:pPr eaLnBrk="1" hangingPunct="1"/>
            <a:r>
              <a:rPr lang="en-US" sz="1800" dirty="0" smtClean="0"/>
              <a:t>Train your test administrators and proctors, </a:t>
            </a:r>
          </a:p>
          <a:p>
            <a:pPr marL="0" indent="0" eaLnBrk="1" hangingPunct="1">
              <a:buNone/>
            </a:pPr>
            <a:r>
              <a:rPr lang="en-US" sz="1800" dirty="0" smtClean="0"/>
              <a:t>     including non-school-based instructors </a:t>
            </a:r>
          </a:p>
          <a:p>
            <a:pPr marL="0" indent="0" eaLnBrk="1" hangingPunct="1">
              <a:buNone/>
            </a:pPr>
            <a:r>
              <a:rPr lang="en-US" sz="1800" dirty="0" smtClean="0"/>
              <a:t>     (e.g., itinerant teachers). </a:t>
            </a:r>
          </a:p>
          <a:p>
            <a:r>
              <a:rPr lang="en-US" sz="1800" b="1" dirty="0"/>
              <a:t>Test administrators must be certified educators.</a:t>
            </a:r>
            <a:r>
              <a:rPr lang="en-US" sz="1800" dirty="0"/>
              <a:t> </a:t>
            </a:r>
            <a:endParaRPr lang="en-US" sz="1800" dirty="0" smtClean="0"/>
          </a:p>
          <a:p>
            <a:r>
              <a:rPr lang="en-US" sz="1800" dirty="0" smtClean="0"/>
              <a:t>Test administrators must NOT administer the EOC assessments to their relatives or friends.</a:t>
            </a:r>
            <a:endParaRPr lang="en-US" sz="1800" dirty="0"/>
          </a:p>
          <a:p>
            <a:r>
              <a:rPr lang="en-US" sz="1800" dirty="0" smtClean="0"/>
              <a:t>If </a:t>
            </a:r>
            <a:r>
              <a:rPr lang="en-US" sz="1800" dirty="0"/>
              <a:t>any students who require accommodations are testing at your school, discuss with test administrators how accommodations will be provided (Appendix A).</a:t>
            </a:r>
          </a:p>
          <a:p>
            <a:endParaRPr lang="en-US" sz="2100" dirty="0"/>
          </a:p>
        </p:txBody>
      </p:sp>
      <p:sp>
        <p:nvSpPr>
          <p:cNvPr id="4" name="Slide Number Placeholder 3"/>
          <p:cNvSpPr>
            <a:spLocks noGrp="1"/>
          </p:cNvSpPr>
          <p:nvPr>
            <p:ph type="sldNum" sz="quarter" idx="12"/>
          </p:nvPr>
        </p:nvSpPr>
        <p:spPr/>
        <p:txBody>
          <a:bodyPr/>
          <a:lstStyle/>
          <a:p>
            <a:pPr>
              <a:defRPr/>
            </a:pPr>
            <a:fld id="{953793FF-B7EA-4F87-88BD-9C5D2F22EA77}" type="slidenum">
              <a:rPr lang="en-US" smtClean="0"/>
              <a:pPr>
                <a:defRPr/>
              </a:pPr>
              <a:t>46</a:t>
            </a:fld>
            <a:endParaRPr lang="en-US" dirty="0"/>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00800" y="838200"/>
            <a:ext cx="2809875" cy="3124200"/>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74311" y="3305174"/>
            <a:ext cx="3038475" cy="3552825"/>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11" name="TextBox 10"/>
          <p:cNvSpPr txBox="1"/>
          <p:nvPr/>
        </p:nvSpPr>
        <p:spPr>
          <a:xfrm>
            <a:off x="0" y="6325769"/>
            <a:ext cx="6438494" cy="369332"/>
          </a:xfrm>
          <a:prstGeom prst="rect">
            <a:avLst/>
          </a:prstGeom>
          <a:noFill/>
        </p:spPr>
        <p:txBody>
          <a:bodyPr wrap="none" rtlCol="0">
            <a:spAutoFit/>
          </a:bodyPr>
          <a:lstStyle/>
          <a:p>
            <a:r>
              <a:rPr lang="en-US" b="1" dirty="0" smtClean="0"/>
              <a:t>EOC Manual 17-18 and Appendix A, C, D; Training Packet</a:t>
            </a:r>
            <a:endParaRPr lang="en-US" b="1" dirty="0"/>
          </a:p>
        </p:txBody>
      </p:sp>
    </p:spTree>
    <p:extLst>
      <p:ext uri="{BB962C8B-B14F-4D97-AF65-F5344CB8AC3E}">
        <p14:creationId xmlns:p14="http://schemas.microsoft.com/office/powerpoint/2010/main" xmlns="" val="23862558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dirty="0"/>
              <a:t>Training – Test Administrators</a:t>
            </a:r>
            <a:br>
              <a:rPr lang="en-US" dirty="0"/>
            </a:br>
            <a:r>
              <a:rPr lang="en-US" dirty="0"/>
              <a:t>and Proctors, </a:t>
            </a:r>
            <a:r>
              <a:rPr lang="en-US" sz="2000" dirty="0"/>
              <a:t>cont.</a:t>
            </a:r>
            <a:endParaRPr lang="en-US" dirty="0" smtClean="0"/>
          </a:p>
        </p:txBody>
      </p:sp>
      <p:sp>
        <p:nvSpPr>
          <p:cNvPr id="72707" name="Content Placeholder 2"/>
          <p:cNvSpPr>
            <a:spLocks noGrp="1"/>
          </p:cNvSpPr>
          <p:nvPr>
            <p:ph idx="1"/>
          </p:nvPr>
        </p:nvSpPr>
        <p:spPr>
          <a:xfrm>
            <a:off x="228600" y="1905000"/>
            <a:ext cx="8686800" cy="4800600"/>
          </a:xfrm>
        </p:spPr>
        <p:txBody>
          <a:bodyPr/>
          <a:lstStyle/>
          <a:p>
            <a:pPr marL="0" indent="0">
              <a:spcAft>
                <a:spcPts val="600"/>
              </a:spcAft>
              <a:buFontTx/>
              <a:buNone/>
              <a:defRPr/>
            </a:pPr>
            <a:r>
              <a:rPr lang="en-US" sz="2800" b="1" dirty="0" smtClean="0"/>
              <a:t>Supervise Test Administration </a:t>
            </a:r>
          </a:p>
          <a:p>
            <a:pPr marL="0" indent="0">
              <a:spcBef>
                <a:spcPts val="600"/>
              </a:spcBef>
              <a:spcAft>
                <a:spcPts val="600"/>
              </a:spcAft>
              <a:buFontTx/>
              <a:buNone/>
              <a:defRPr/>
            </a:pPr>
            <a:r>
              <a:rPr lang="en-US" sz="2000" dirty="0" smtClean="0"/>
              <a:t>While students are working, ensure that students: </a:t>
            </a:r>
          </a:p>
          <a:p>
            <a:pPr>
              <a:spcBef>
                <a:spcPts val="600"/>
              </a:spcBef>
              <a:spcAft>
                <a:spcPts val="600"/>
              </a:spcAft>
              <a:defRPr/>
            </a:pPr>
            <a:r>
              <a:rPr lang="en-US" sz="2000" dirty="0" smtClean="0"/>
              <a:t>Have cleared the area around their workstations of all materials except for Student Authorization Tickets, pens or pencils, and, as applicable, calculators, work folders, worksheets, reference sheets, and periodic tables.</a:t>
            </a:r>
          </a:p>
          <a:p>
            <a:pPr>
              <a:spcBef>
                <a:spcPts val="600"/>
              </a:spcBef>
              <a:spcAft>
                <a:spcPts val="600"/>
              </a:spcAft>
              <a:defRPr/>
            </a:pPr>
            <a:r>
              <a:rPr lang="en-US" sz="2000" dirty="0" smtClean="0"/>
              <a:t>Check the Testing Rules Acknowledgment box and enter the correct test group code.</a:t>
            </a:r>
          </a:p>
          <a:p>
            <a:pPr>
              <a:spcBef>
                <a:spcPts val="600"/>
              </a:spcBef>
              <a:spcAft>
                <a:spcPts val="600"/>
              </a:spcAft>
              <a:defRPr/>
            </a:pPr>
            <a:r>
              <a:rPr lang="en-US" sz="2000" dirty="0" smtClean="0"/>
              <a:t>Do not have electronic devices (except for approved calculators) of any kind during testing, even if they do not use them.</a:t>
            </a:r>
          </a:p>
          <a:p>
            <a:pPr>
              <a:spcBef>
                <a:spcPts val="600"/>
              </a:spcBef>
              <a:spcAft>
                <a:spcPts val="600"/>
              </a:spcAft>
              <a:defRPr/>
            </a:pPr>
            <a:r>
              <a:rPr lang="en-US" sz="2000" dirty="0" smtClean="0"/>
              <a:t>Do not talk to other students or make any disturbance.</a:t>
            </a:r>
          </a:p>
          <a:p>
            <a:pPr>
              <a:spcBef>
                <a:spcPts val="600"/>
              </a:spcBef>
              <a:spcAft>
                <a:spcPts val="600"/>
              </a:spcAft>
              <a:defRPr/>
            </a:pPr>
            <a:r>
              <a:rPr lang="en-US" sz="2000" dirty="0" smtClean="0"/>
              <a:t>Are working independently.</a:t>
            </a:r>
          </a:p>
          <a:p>
            <a:pPr>
              <a:spcBef>
                <a:spcPts val="600"/>
              </a:spcBef>
              <a:spcAft>
                <a:spcPts val="600"/>
              </a:spcAft>
              <a:defRPr/>
            </a:pPr>
            <a:r>
              <a:rPr lang="en-US" sz="2000" dirty="0" smtClean="0"/>
              <a:t>Are working in the correct test.</a:t>
            </a:r>
          </a:p>
        </p:txBody>
      </p:sp>
      <p:sp>
        <p:nvSpPr>
          <p:cNvPr id="84996" name="Slide Number Placeholder 3"/>
          <p:cNvSpPr>
            <a:spLocks noGrp="1"/>
          </p:cNvSpPr>
          <p:nvPr>
            <p:ph type="sldNum" sz="quarter" idx="12"/>
          </p:nvPr>
        </p:nvSpPr>
        <p:spPr/>
        <p:txBody>
          <a:bodyPr/>
          <a:lstStyle/>
          <a:p>
            <a:pPr>
              <a:defRPr/>
            </a:pPr>
            <a:fld id="{6D5EFD24-55A2-4F03-A3A4-F6A5A668A21F}" type="slidenum">
              <a:rPr lang="en-US" smtClean="0">
                <a:latin typeface="Arial" pitchFamily="34" charset="0"/>
              </a:rPr>
              <a:pPr>
                <a:defRPr/>
              </a:pPr>
              <a:t>47</a:t>
            </a:fld>
            <a:endParaRPr lang="en-US" dirty="0" smtClean="0">
              <a:latin typeface="Arial" pitchFamily="34" charset="0"/>
            </a:endParaRPr>
          </a:p>
        </p:txBody>
      </p:sp>
      <p:sp>
        <p:nvSpPr>
          <p:cNvPr id="5" name="TextBox 4"/>
          <p:cNvSpPr txBox="1"/>
          <p:nvPr/>
        </p:nvSpPr>
        <p:spPr>
          <a:xfrm>
            <a:off x="3810000" y="6488668"/>
            <a:ext cx="1864613" cy="369332"/>
          </a:xfrm>
          <a:prstGeom prst="rect">
            <a:avLst/>
          </a:prstGeom>
          <a:noFill/>
        </p:spPr>
        <p:txBody>
          <a:bodyPr wrap="none" rtlCol="0">
            <a:spAutoFit/>
          </a:bodyPr>
          <a:lstStyle/>
          <a:p>
            <a:r>
              <a:rPr lang="en-US" b="1" dirty="0" smtClean="0"/>
              <a:t>EOC Manual 35</a:t>
            </a:r>
            <a:endParaRPr lang="en-US" b="1" dirty="0"/>
          </a:p>
        </p:txBody>
      </p:sp>
    </p:spTree>
    <p:extLst>
      <p:ext uri="{BB962C8B-B14F-4D97-AF65-F5344CB8AC3E}">
        <p14:creationId xmlns:p14="http://schemas.microsoft.com/office/powerpoint/2010/main" xmlns="" val="32344291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dirty="0"/>
              <a:t>Training – Test Administrators</a:t>
            </a:r>
            <a:br>
              <a:rPr lang="en-US" dirty="0"/>
            </a:br>
            <a:r>
              <a:rPr lang="en-US" dirty="0"/>
              <a:t>and Proctors, </a:t>
            </a:r>
            <a:r>
              <a:rPr lang="en-US" sz="2000" dirty="0"/>
              <a:t>cont.</a:t>
            </a:r>
            <a:endParaRPr lang="en-US" dirty="0" smtClean="0"/>
          </a:p>
        </p:txBody>
      </p:sp>
      <p:sp>
        <p:nvSpPr>
          <p:cNvPr id="87043" name="Content Placeholder 2"/>
          <p:cNvSpPr>
            <a:spLocks noGrp="1"/>
          </p:cNvSpPr>
          <p:nvPr>
            <p:ph idx="1"/>
          </p:nvPr>
        </p:nvSpPr>
        <p:spPr>
          <a:xfrm>
            <a:off x="304800" y="1752600"/>
            <a:ext cx="8534400" cy="5105400"/>
          </a:xfrm>
        </p:spPr>
        <p:txBody>
          <a:bodyPr/>
          <a:lstStyle/>
          <a:p>
            <a:pPr eaLnBrk="1" hangingPunct="1">
              <a:lnSpc>
                <a:spcPct val="90000"/>
              </a:lnSpc>
              <a:spcBef>
                <a:spcPts val="600"/>
              </a:spcBef>
              <a:spcAft>
                <a:spcPts val="600"/>
              </a:spcAft>
              <a:buNone/>
            </a:pPr>
            <a:r>
              <a:rPr lang="en-US" sz="2800" b="1" dirty="0" smtClean="0"/>
              <a:t>Supervise Test Administration  </a:t>
            </a:r>
            <a:endParaRPr lang="en-US" sz="2800" dirty="0" smtClean="0"/>
          </a:p>
          <a:p>
            <a:pPr eaLnBrk="1" hangingPunct="1">
              <a:lnSpc>
                <a:spcPct val="90000"/>
              </a:lnSpc>
              <a:spcBef>
                <a:spcPts val="600"/>
              </a:spcBef>
              <a:spcAft>
                <a:spcPts val="600"/>
              </a:spcAft>
            </a:pPr>
            <a:r>
              <a:rPr lang="en-US" sz="2000" dirty="0" smtClean="0"/>
              <a:t>It is not appropriate to use cell or classroom phones, grade papers, or work on the computer during testing.</a:t>
            </a:r>
          </a:p>
          <a:p>
            <a:pPr eaLnBrk="1" hangingPunct="1">
              <a:lnSpc>
                <a:spcPct val="90000"/>
              </a:lnSpc>
              <a:spcBef>
                <a:spcPts val="600"/>
              </a:spcBef>
              <a:spcAft>
                <a:spcPts val="600"/>
              </a:spcAft>
            </a:pPr>
            <a:r>
              <a:rPr lang="en-US" sz="2000" dirty="0" smtClean="0"/>
              <a:t>While you may encourage students to continue working, </a:t>
            </a:r>
            <a:r>
              <a:rPr lang="en-US" sz="2000" b="1" dirty="0" smtClean="0"/>
              <a:t>you may not </a:t>
            </a:r>
            <a:r>
              <a:rPr lang="en-US" sz="2000" dirty="0" smtClean="0"/>
              <a:t>talk with them about test items or help them with their answers. </a:t>
            </a:r>
          </a:p>
          <a:p>
            <a:pPr eaLnBrk="1" hangingPunct="1">
              <a:lnSpc>
                <a:spcPct val="90000"/>
              </a:lnSpc>
              <a:spcBef>
                <a:spcPts val="600"/>
              </a:spcBef>
              <a:spcAft>
                <a:spcPts val="600"/>
              </a:spcAft>
            </a:pPr>
            <a:r>
              <a:rPr lang="en-US" sz="2000" dirty="0" smtClean="0"/>
              <a:t>If a student’s computer is disconnected from the test, contact the school assessment coordinator or technology coordinator to help diagnose any technical issues.  The student will need to be resumed in PearsonAccess before logging back in.</a:t>
            </a:r>
          </a:p>
          <a:p>
            <a:pPr eaLnBrk="1" hangingPunct="1">
              <a:lnSpc>
                <a:spcPct val="90000"/>
              </a:lnSpc>
              <a:spcBef>
                <a:spcPts val="600"/>
              </a:spcBef>
              <a:spcAft>
                <a:spcPts val="600"/>
              </a:spcAft>
            </a:pPr>
            <a:r>
              <a:rPr lang="en-US" sz="2000" dirty="0" smtClean="0"/>
              <a:t>If a student has continual difficulty logging in or gets kicked out of the test more than once, do not have the student continue attempting to log in until the issue is diagnosed and resolved.  </a:t>
            </a:r>
          </a:p>
          <a:p>
            <a:pPr eaLnBrk="1" hangingPunct="1">
              <a:lnSpc>
                <a:spcPct val="90000"/>
              </a:lnSpc>
              <a:spcBef>
                <a:spcPts val="600"/>
              </a:spcBef>
              <a:spcAft>
                <a:spcPts val="600"/>
              </a:spcAft>
            </a:pPr>
            <a:r>
              <a:rPr lang="en-US" sz="2000" dirty="0" smtClean="0"/>
              <a:t>If students finish the test in the first 80 minutes before the 10-minute break, you may encourage them to go back and check their work.</a:t>
            </a:r>
          </a:p>
        </p:txBody>
      </p:sp>
      <p:sp>
        <p:nvSpPr>
          <p:cNvPr id="86020" name="Slide Number Placeholder 3"/>
          <p:cNvSpPr>
            <a:spLocks noGrp="1"/>
          </p:cNvSpPr>
          <p:nvPr>
            <p:ph type="sldNum" sz="quarter" idx="12"/>
          </p:nvPr>
        </p:nvSpPr>
        <p:spPr>
          <a:xfrm>
            <a:off x="7924800" y="6245225"/>
            <a:ext cx="762000" cy="476250"/>
          </a:xfrm>
        </p:spPr>
        <p:txBody>
          <a:bodyPr/>
          <a:lstStyle/>
          <a:p>
            <a:pPr>
              <a:defRPr/>
            </a:pPr>
            <a:fld id="{76D5A7E9-EF6A-469E-8A27-32BA99856BC6}" type="slidenum">
              <a:rPr lang="en-US" smtClean="0">
                <a:latin typeface="Arial" pitchFamily="34" charset="0"/>
              </a:rPr>
              <a:pPr>
                <a:defRPr/>
              </a:pPr>
              <a:t>48</a:t>
            </a:fld>
            <a:endParaRPr lang="en-US" dirty="0" smtClean="0">
              <a:latin typeface="Arial" pitchFamily="34" charset="0"/>
            </a:endParaRPr>
          </a:p>
        </p:txBody>
      </p:sp>
      <p:sp>
        <p:nvSpPr>
          <p:cNvPr id="5" name="TextBox 4"/>
          <p:cNvSpPr txBox="1"/>
          <p:nvPr/>
        </p:nvSpPr>
        <p:spPr>
          <a:xfrm>
            <a:off x="3810000" y="6488668"/>
            <a:ext cx="2364815" cy="369332"/>
          </a:xfrm>
          <a:prstGeom prst="rect">
            <a:avLst/>
          </a:prstGeom>
          <a:noFill/>
        </p:spPr>
        <p:txBody>
          <a:bodyPr wrap="none" rtlCol="0">
            <a:spAutoFit/>
          </a:bodyPr>
          <a:lstStyle/>
          <a:p>
            <a:r>
              <a:rPr lang="en-US" b="1" dirty="0" smtClean="0"/>
              <a:t>EOC Manual 35, 115</a:t>
            </a:r>
            <a:endParaRPr lang="en-US" b="1" dirty="0"/>
          </a:p>
        </p:txBody>
      </p:sp>
    </p:spTree>
    <p:extLst>
      <p:ext uri="{BB962C8B-B14F-4D97-AF65-F5344CB8AC3E}">
        <p14:creationId xmlns:p14="http://schemas.microsoft.com/office/powerpoint/2010/main" xmlns="" val="26761300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52400" y="304800"/>
            <a:ext cx="6924675" cy="1143000"/>
          </a:xfrm>
        </p:spPr>
        <p:txBody>
          <a:bodyPr anchor="b"/>
          <a:lstStyle/>
          <a:p>
            <a:pPr eaLnBrk="1" hangingPunct="1"/>
            <a:r>
              <a:rPr lang="en-US" dirty="0" smtClean="0"/>
              <a:t/>
            </a:r>
            <a:br>
              <a:rPr lang="en-US" dirty="0" smtClean="0"/>
            </a:br>
            <a:r>
              <a:rPr lang="en-US" dirty="0" smtClean="0"/>
              <a:t>Training – Preparing for CBT</a:t>
            </a:r>
          </a:p>
        </p:txBody>
      </p:sp>
      <p:sp>
        <p:nvSpPr>
          <p:cNvPr id="78851" name="Rectangle 3"/>
          <p:cNvSpPr>
            <a:spLocks noGrp="1" noChangeArrowheads="1"/>
          </p:cNvSpPr>
          <p:nvPr>
            <p:ph idx="1"/>
          </p:nvPr>
        </p:nvSpPr>
        <p:spPr>
          <a:xfrm>
            <a:off x="533400" y="1828800"/>
            <a:ext cx="7924800" cy="4953000"/>
          </a:xfrm>
        </p:spPr>
        <p:txBody>
          <a:bodyPr/>
          <a:lstStyle/>
          <a:p>
            <a:pPr eaLnBrk="1" hangingPunct="1">
              <a:spcAft>
                <a:spcPts val="200"/>
              </a:spcAft>
            </a:pPr>
            <a:r>
              <a:rPr lang="en-US" sz="2000" dirty="0" smtClean="0"/>
              <a:t>Ensure that all software applications, including Internet browsers, are closed on all student workstations.</a:t>
            </a:r>
          </a:p>
          <a:p>
            <a:pPr eaLnBrk="1" hangingPunct="1">
              <a:spcAft>
                <a:spcPts val="200"/>
              </a:spcAft>
            </a:pPr>
            <a:r>
              <a:rPr lang="en-US" sz="2000" dirty="0" smtClean="0"/>
              <a:t>Start TestNav, type in the correct URL, and open each student workstation to the student login </a:t>
            </a:r>
            <a:r>
              <a:rPr lang="en-US" sz="2000" dirty="0"/>
              <a:t>screen, but </a:t>
            </a:r>
            <a:r>
              <a:rPr lang="en-US" sz="2000" b="1" dirty="0"/>
              <a:t>do not log in for students</a:t>
            </a:r>
            <a:r>
              <a:rPr lang="en-US" sz="2000" dirty="0"/>
              <a:t>.</a:t>
            </a:r>
            <a:r>
              <a:rPr lang="en-US" sz="2000" b="1" dirty="0"/>
              <a:t> </a:t>
            </a:r>
            <a:endParaRPr lang="en-US" sz="2000" dirty="0" smtClean="0"/>
          </a:p>
          <a:p>
            <a:pPr lvl="1" eaLnBrk="1" hangingPunct="1">
              <a:lnSpc>
                <a:spcPct val="80000"/>
              </a:lnSpc>
              <a:spcAft>
                <a:spcPts val="200"/>
              </a:spcAft>
            </a:pPr>
            <a:endParaRPr lang="en-US" sz="1600" dirty="0" smtClean="0">
              <a:latin typeface="Tahoma" pitchFamily="34" charset="0"/>
              <a:cs typeface="Tahoma" pitchFamily="34" charset="0"/>
            </a:endParaRPr>
          </a:p>
          <a:p>
            <a:pPr lvl="1" eaLnBrk="1" hangingPunct="1">
              <a:lnSpc>
                <a:spcPct val="80000"/>
              </a:lnSpc>
              <a:spcAft>
                <a:spcPts val="200"/>
              </a:spcAft>
            </a:pPr>
            <a:endParaRPr lang="en-US" sz="1600" dirty="0" smtClean="0">
              <a:latin typeface="Tahoma" pitchFamily="34" charset="0"/>
              <a:cs typeface="Tahoma" pitchFamily="34" charset="0"/>
            </a:endParaRPr>
          </a:p>
          <a:p>
            <a:pPr lvl="1" eaLnBrk="1" hangingPunct="1">
              <a:lnSpc>
                <a:spcPct val="80000"/>
              </a:lnSpc>
              <a:spcAft>
                <a:spcPts val="200"/>
              </a:spcAft>
            </a:pPr>
            <a:endParaRPr lang="en-US" sz="1600" dirty="0" smtClean="0">
              <a:latin typeface="Tahoma" pitchFamily="34" charset="0"/>
              <a:cs typeface="Tahoma" pitchFamily="34" charset="0"/>
            </a:endParaRPr>
          </a:p>
          <a:p>
            <a:pPr lvl="1" eaLnBrk="1" hangingPunct="1">
              <a:lnSpc>
                <a:spcPct val="80000"/>
              </a:lnSpc>
              <a:spcAft>
                <a:spcPts val="200"/>
              </a:spcAft>
            </a:pPr>
            <a:endParaRPr lang="en-US" sz="1600" dirty="0" smtClean="0">
              <a:latin typeface="Tahoma" pitchFamily="34" charset="0"/>
              <a:cs typeface="Tahoma" pitchFamily="34" charset="0"/>
            </a:endParaRPr>
          </a:p>
          <a:p>
            <a:pPr lvl="1" eaLnBrk="1" hangingPunct="1">
              <a:lnSpc>
                <a:spcPct val="80000"/>
              </a:lnSpc>
              <a:spcAft>
                <a:spcPts val="200"/>
              </a:spcAft>
            </a:pPr>
            <a:endParaRPr lang="en-US" sz="1600" dirty="0" smtClean="0">
              <a:latin typeface="Tahoma" pitchFamily="34" charset="0"/>
              <a:cs typeface="Tahoma" pitchFamily="34" charset="0"/>
            </a:endParaRPr>
          </a:p>
          <a:p>
            <a:endParaRPr lang="en-US" sz="2000" dirty="0" smtClean="0"/>
          </a:p>
          <a:p>
            <a:r>
              <a:rPr lang="en-US" sz="2000" dirty="0" smtClean="0"/>
              <a:t>Display </a:t>
            </a:r>
            <a:r>
              <a:rPr lang="en-US" sz="2000" dirty="0"/>
              <a:t>the student comment form URL (</a:t>
            </a:r>
            <a:r>
              <a:rPr lang="en-US" sz="2000" dirty="0">
                <a:hlinkClick r:id="rId3"/>
              </a:rPr>
              <a:t>www.FLAssessments.com/EOCStudentCommentForm</a:t>
            </a:r>
            <a:r>
              <a:rPr lang="en-US" sz="2000" dirty="0"/>
              <a:t>) on the day of testing, or create shortcuts on student workstations to ensure each student is able to complete the form after testing.</a:t>
            </a:r>
          </a:p>
          <a:p>
            <a:pPr eaLnBrk="1" hangingPunct="1">
              <a:spcAft>
                <a:spcPts val="200"/>
              </a:spcAft>
            </a:pPr>
            <a:r>
              <a:rPr lang="en-US" sz="2000" dirty="0" smtClean="0"/>
              <a:t>Ensure that the test administrator has a way to contact the technology coordinator or school coordinator during testing without leaving the room unattended.</a:t>
            </a:r>
          </a:p>
        </p:txBody>
      </p:sp>
      <p:sp>
        <p:nvSpPr>
          <p:cNvPr id="78853" name="Slide Number Placeholder 6"/>
          <p:cNvSpPr>
            <a:spLocks noGrp="1"/>
          </p:cNvSpPr>
          <p:nvPr>
            <p:ph type="sldNum" sz="quarter" idx="12"/>
          </p:nvPr>
        </p:nvSpPr>
        <p:spPr>
          <a:noFill/>
        </p:spPr>
        <p:txBody>
          <a:bodyPr/>
          <a:lstStyle/>
          <a:p>
            <a:fld id="{7B801FD8-312A-4599-891C-026D4C965D30}" type="slidenum">
              <a:rPr lang="en-US" smtClean="0"/>
              <a:pPr/>
              <a:t>49</a:t>
            </a:fld>
            <a:endParaRPr lang="en-US" dirty="0" smtClean="0"/>
          </a:p>
        </p:txBody>
      </p:sp>
      <p:sp>
        <p:nvSpPr>
          <p:cNvPr id="6" name="TextBox 5"/>
          <p:cNvSpPr txBox="1"/>
          <p:nvPr/>
        </p:nvSpPr>
        <p:spPr>
          <a:xfrm>
            <a:off x="5562600" y="6488668"/>
            <a:ext cx="3431615" cy="369332"/>
          </a:xfrm>
          <a:prstGeom prst="rect">
            <a:avLst/>
          </a:prstGeom>
          <a:noFill/>
        </p:spPr>
        <p:txBody>
          <a:bodyPr wrap="square" rtlCol="0">
            <a:spAutoFit/>
          </a:bodyPr>
          <a:lstStyle/>
          <a:p>
            <a:r>
              <a:rPr lang="en-US" b="1" dirty="0" smtClean="0"/>
              <a:t>EOC Manual 35, 115, scripts</a:t>
            </a:r>
            <a:endParaRPr lang="en-US" b="1"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4600" y="2971800"/>
            <a:ext cx="3657600" cy="18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08117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idx="4294967295"/>
          </p:nvPr>
        </p:nvSpPr>
        <p:spPr/>
        <p:txBody>
          <a:bodyPr/>
          <a:lstStyle/>
          <a:p>
            <a:pPr marL="0" indent="0" eaLnBrk="1" hangingPunct="1">
              <a:spcAft>
                <a:spcPts val="600"/>
              </a:spcAft>
              <a:defRPr/>
            </a:pPr>
            <a:r>
              <a:rPr lang="en-US" dirty="0"/>
              <a:t>CBT Test Administrator Quick Reference Guide</a:t>
            </a:r>
          </a:p>
        </p:txBody>
      </p:sp>
      <p:sp>
        <p:nvSpPr>
          <p:cNvPr id="45059" name="Content Placeholder 2"/>
          <p:cNvSpPr>
            <a:spLocks noGrp="1"/>
          </p:cNvSpPr>
          <p:nvPr>
            <p:ph idx="4294967295"/>
          </p:nvPr>
        </p:nvSpPr>
        <p:spPr>
          <a:xfrm>
            <a:off x="304800" y="2033587"/>
            <a:ext cx="4419600" cy="4449763"/>
          </a:xfrm>
        </p:spPr>
        <p:txBody>
          <a:bodyPr/>
          <a:lstStyle/>
          <a:p>
            <a:pPr eaLnBrk="1" hangingPunct="1">
              <a:spcBef>
                <a:spcPts val="600"/>
              </a:spcBef>
              <a:spcAft>
                <a:spcPts val="600"/>
              </a:spcAft>
              <a:defRPr/>
            </a:pPr>
            <a:r>
              <a:rPr lang="en-US" sz="2400" dirty="0" smtClean="0"/>
              <a:t>The </a:t>
            </a:r>
            <a:r>
              <a:rPr lang="en-US" sz="2400" i="1" dirty="0"/>
              <a:t>CBT Test Administrator Quick Reference Guide </a:t>
            </a:r>
            <a:r>
              <a:rPr lang="en-US" sz="2400" dirty="0" smtClean="0"/>
              <a:t>is </a:t>
            </a:r>
            <a:r>
              <a:rPr lang="en-US" sz="2400" dirty="0"/>
              <a:t>available at </a:t>
            </a:r>
            <a:r>
              <a:rPr lang="en-US" sz="2400" dirty="0">
                <a:hlinkClick r:id="rId3"/>
              </a:rPr>
              <a:t>www.FLAssessments.com/AdditionalResources</a:t>
            </a:r>
            <a:r>
              <a:rPr lang="en-US" sz="2400" dirty="0"/>
              <a:t>.</a:t>
            </a:r>
          </a:p>
          <a:p>
            <a:pPr eaLnBrk="1" hangingPunct="1">
              <a:spcBef>
                <a:spcPts val="600"/>
              </a:spcBef>
              <a:spcAft>
                <a:spcPts val="600"/>
              </a:spcAft>
              <a:defRPr/>
            </a:pPr>
            <a:r>
              <a:rPr lang="en-US" sz="2400" dirty="0"/>
              <a:t>This guide lists possible error messages students may encounter, explanations for each message, and troubleshooting solutions</a:t>
            </a:r>
            <a:r>
              <a:rPr lang="en-US" sz="2400" dirty="0" smtClean="0"/>
              <a:t>.</a:t>
            </a:r>
            <a:endParaRPr lang="en-US" sz="2400" dirty="0"/>
          </a:p>
        </p:txBody>
      </p:sp>
      <p:sp>
        <p:nvSpPr>
          <p:cNvPr id="83972"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DECA2818-1069-4309-B541-A252FD16901C}" type="slidenum">
              <a:rPr lang="en-US" sz="1400"/>
              <a:pPr algn="r"/>
              <a:t>5</a:t>
            </a:fld>
            <a:endParaRPr lang="en-US" sz="1400" dirty="0"/>
          </a:p>
        </p:txBody>
      </p:sp>
      <p:pic>
        <p:nvPicPr>
          <p:cNvPr id="5" name="Picture 4"/>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62337" y="2057400"/>
            <a:ext cx="3224463" cy="4425950"/>
          </a:xfrm>
          <a:prstGeom prst="rect">
            <a:avLst/>
          </a:prstGeom>
          <a:noFill/>
          <a:ln>
            <a:solidFill>
              <a:schemeClr val="tx1"/>
            </a:solidFill>
          </a:ln>
        </p:spPr>
      </p:pic>
    </p:spTree>
    <p:extLst>
      <p:ext uri="{BB962C8B-B14F-4D97-AF65-F5344CB8AC3E}">
        <p14:creationId xmlns:p14="http://schemas.microsoft.com/office/powerpoint/2010/main" xmlns="" val="14827596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dirty="0" smtClean="0"/>
              <a:t>Proctors</a:t>
            </a:r>
          </a:p>
        </p:txBody>
      </p:sp>
      <p:sp>
        <p:nvSpPr>
          <p:cNvPr id="56323" name="Slide Number Placeholder 5"/>
          <p:cNvSpPr>
            <a:spLocks noGrp="1"/>
          </p:cNvSpPr>
          <p:nvPr>
            <p:ph type="sldNum" sz="quarter" idx="12"/>
          </p:nvPr>
        </p:nvSpPr>
        <p:spPr/>
        <p:txBody>
          <a:bodyPr/>
          <a:lstStyle/>
          <a:p>
            <a:pPr>
              <a:defRPr/>
            </a:pPr>
            <a:fld id="{00A0C94B-3AA8-4A16-AAFD-C1259A937ECC}" type="slidenum">
              <a:rPr lang="en-US" smtClean="0">
                <a:latin typeface="Arial" pitchFamily="34" charset="0"/>
              </a:rPr>
              <a:pPr>
                <a:defRPr/>
              </a:pPr>
              <a:t>50</a:t>
            </a:fld>
            <a:endParaRPr lang="en-US" dirty="0" smtClean="0">
              <a:latin typeface="Arial" pitchFamily="34" charset="0"/>
            </a:endParaRPr>
          </a:p>
        </p:txBody>
      </p:sp>
      <p:sp>
        <p:nvSpPr>
          <p:cNvPr id="50180" name="Content Placeholder 2"/>
          <p:cNvSpPr>
            <a:spLocks noGrp="1"/>
          </p:cNvSpPr>
          <p:nvPr>
            <p:ph idx="1"/>
          </p:nvPr>
        </p:nvSpPr>
        <p:spPr>
          <a:xfrm>
            <a:off x="304800" y="1905000"/>
            <a:ext cx="8686800" cy="4678363"/>
          </a:xfrm>
        </p:spPr>
        <p:txBody>
          <a:bodyPr/>
          <a:lstStyle/>
          <a:p>
            <a:pPr indent="0">
              <a:buFontTx/>
              <a:buNone/>
              <a:defRPr/>
            </a:pPr>
            <a:r>
              <a:rPr lang="en-US" sz="2800" dirty="0" smtClean="0"/>
              <a:t>When testing a large group of students, proctors must be assigned to the room. Refer to the table below for the required number of proctors. </a:t>
            </a:r>
          </a:p>
          <a:p>
            <a:pPr>
              <a:defRPr/>
            </a:pPr>
            <a:endParaRPr lang="en-US" dirty="0" smtClean="0"/>
          </a:p>
          <a:p>
            <a:pPr>
              <a:defRPr/>
            </a:pPr>
            <a:endParaRPr lang="en-US" dirty="0" smtClean="0"/>
          </a:p>
          <a:p>
            <a:pPr>
              <a:defRPr/>
            </a:pPr>
            <a:endParaRPr lang="en-US" dirty="0" smtClean="0"/>
          </a:p>
          <a:p>
            <a:pPr>
              <a:buFontTx/>
              <a:buNone/>
              <a:defRPr/>
            </a:pPr>
            <a:r>
              <a:rPr lang="en-US" sz="2000" dirty="0" smtClean="0"/>
              <a:t>	</a:t>
            </a:r>
          </a:p>
          <a:p>
            <a:pPr marL="342900" lvl="1" indent="-342900">
              <a:lnSpc>
                <a:spcPct val="80000"/>
              </a:lnSpc>
              <a:buFontTx/>
              <a:buNone/>
              <a:defRPr/>
            </a:pPr>
            <a:r>
              <a:rPr lang="en-US" sz="1050" dirty="0" smtClean="0"/>
              <a:t> </a:t>
            </a:r>
          </a:p>
          <a:p>
            <a:pPr marL="342900" lvl="1" indent="-342900">
              <a:lnSpc>
                <a:spcPct val="80000"/>
              </a:lnSpc>
              <a:buFontTx/>
              <a:buNone/>
              <a:defRPr/>
            </a:pPr>
            <a:r>
              <a:rPr lang="en-US" dirty="0" smtClean="0"/>
              <a:t> 	</a:t>
            </a:r>
            <a:r>
              <a:rPr lang="en-US" sz="2200" dirty="0" smtClean="0"/>
              <a:t>*FDOE </a:t>
            </a:r>
            <a:r>
              <a:rPr lang="en-US" sz="2200" b="1" dirty="0" smtClean="0"/>
              <a:t>strongly encourages </a:t>
            </a:r>
            <a:r>
              <a:rPr lang="en-US" sz="2200" dirty="0" smtClean="0"/>
              <a:t>the use of proctors in all testing rooms, even those with 25 or fewer students.</a:t>
            </a:r>
            <a:endParaRPr lang="en-US" sz="2200" dirty="0"/>
          </a:p>
          <a:p>
            <a:pPr marL="342900" lvl="1" indent="-342900">
              <a:lnSpc>
                <a:spcPct val="80000"/>
              </a:lnSpc>
              <a:buFontTx/>
              <a:buNone/>
              <a:defRPr/>
            </a:pPr>
            <a:endParaRPr lang="en-US" sz="2400" b="1" u="sng" dirty="0" smtClean="0"/>
          </a:p>
          <a:p>
            <a:pPr marL="342900" lvl="1" indent="-342900">
              <a:lnSpc>
                <a:spcPct val="80000"/>
              </a:lnSpc>
              <a:buFontTx/>
              <a:buNone/>
              <a:defRPr/>
            </a:pPr>
            <a:r>
              <a:rPr lang="en-US" sz="2400" b="1" u="sng" dirty="0" smtClean="0"/>
              <a:t>Note</a:t>
            </a:r>
            <a:r>
              <a:rPr lang="en-US" sz="2400" b="1" dirty="0"/>
              <a:t>: Students cannot serve as proctors or </a:t>
            </a:r>
            <a:r>
              <a:rPr lang="en-US" sz="2400" b="1" dirty="0" smtClean="0"/>
              <a:t>volunteers.</a:t>
            </a:r>
            <a:endParaRPr lang="en-US" sz="2200" b="1" dirty="0" smtClean="0"/>
          </a:p>
        </p:txBody>
      </p:sp>
      <p:graphicFrame>
        <p:nvGraphicFramePr>
          <p:cNvPr id="6" name="Table 5"/>
          <p:cNvGraphicFramePr>
            <a:graphicFrameLocks noGrp="1"/>
          </p:cNvGraphicFramePr>
          <p:nvPr/>
        </p:nvGraphicFramePr>
        <p:xfrm>
          <a:off x="685800" y="3200400"/>
          <a:ext cx="7772400" cy="1600200"/>
        </p:xfrm>
        <a:graphic>
          <a:graphicData uri="http://schemas.openxmlformats.org/drawingml/2006/table">
            <a:tbl>
              <a:tblPr firstRow="1" bandRow="1">
                <a:tableStyleId>{2D5ABB26-0587-4C30-8999-92F81FD0307C}</a:tableStyleId>
              </a:tblPr>
              <a:tblGrid>
                <a:gridCol w="3002973"/>
                <a:gridCol w="4769427"/>
              </a:tblGrid>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baseline="0" dirty="0" smtClean="0">
                          <a:solidFill>
                            <a:sysClr val="windowText" lastClr="000000"/>
                          </a:solidFill>
                          <a:latin typeface="+mj-lt"/>
                        </a:rPr>
                        <a:t>1-25 students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baseline="0" dirty="0" smtClean="0">
                          <a:solidFill>
                            <a:sysClr val="windowText" lastClr="000000"/>
                          </a:solidFill>
                          <a:latin typeface="+mj-lt"/>
                        </a:rPr>
                        <a:t>Test Administrator*</a:t>
                      </a:r>
                      <a:endParaRPr lang="en-US" sz="2400" b="1" baseline="0" dirty="0" smtClean="0">
                        <a:solidFill>
                          <a:sysClr val="windowText" lastClr="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ysClr val="windowText" lastClr="000000"/>
                          </a:solidFill>
                          <a:latin typeface="+mj-lt"/>
                        </a:rPr>
                        <a:t>26-50 students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baseline="0" dirty="0" smtClean="0">
                          <a:solidFill>
                            <a:sysClr val="windowText" lastClr="000000"/>
                          </a:solidFill>
                          <a:latin typeface="+mj-lt"/>
                        </a:rPr>
                        <a:t>Test Administrator and 1 Proctor</a:t>
                      </a:r>
                      <a:endParaRPr lang="en-US" sz="2400" dirty="0" smtClean="0">
                        <a:solidFill>
                          <a:sysClr val="windowText" lastClr="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ysClr val="windowText" lastClr="000000"/>
                          </a:solidFill>
                          <a:latin typeface="+mj-lt"/>
                        </a:rPr>
                        <a:t>51-75 students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baseline="0" dirty="0" smtClean="0">
                          <a:solidFill>
                            <a:sysClr val="windowText" lastClr="000000"/>
                          </a:solidFill>
                          <a:latin typeface="+mj-lt"/>
                        </a:rPr>
                        <a:t>Test Administrator and 2 Proctors</a:t>
                      </a:r>
                      <a:endParaRPr lang="en-US" sz="2400" dirty="0" smtClean="0">
                        <a:solidFill>
                          <a:sysClr val="windowText" lastClr="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TextBox 6"/>
          <p:cNvSpPr txBox="1"/>
          <p:nvPr/>
        </p:nvSpPr>
        <p:spPr>
          <a:xfrm>
            <a:off x="3810000" y="6488668"/>
            <a:ext cx="1864613" cy="369332"/>
          </a:xfrm>
          <a:prstGeom prst="rect">
            <a:avLst/>
          </a:prstGeom>
          <a:noFill/>
        </p:spPr>
        <p:txBody>
          <a:bodyPr wrap="none" rtlCol="0">
            <a:spAutoFit/>
          </a:bodyPr>
          <a:lstStyle/>
          <a:p>
            <a:r>
              <a:rPr lang="en-US" b="1" dirty="0" smtClean="0"/>
              <a:t>EOC Manual 18</a:t>
            </a:r>
            <a:endParaRPr lang="en-US" b="1" dirty="0"/>
          </a:p>
        </p:txBody>
      </p:sp>
    </p:spTree>
    <p:extLst>
      <p:ext uri="{BB962C8B-B14F-4D97-AF65-F5344CB8AC3E}">
        <p14:creationId xmlns:p14="http://schemas.microsoft.com/office/powerpoint/2010/main" xmlns="" val="24251320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51"/>
          <p:cNvSpPr>
            <a:spLocks noGrp="1"/>
          </p:cNvSpPr>
          <p:nvPr>
            <p:ph type="title"/>
          </p:nvPr>
        </p:nvSpPr>
        <p:spPr/>
        <p:txBody>
          <a:bodyPr/>
          <a:lstStyle/>
          <a:p>
            <a:pPr eaLnBrk="1" hangingPunct="1"/>
            <a:r>
              <a:rPr lang="en-US" dirty="0" smtClean="0">
                <a:solidFill>
                  <a:schemeClr val="tx1"/>
                </a:solidFill>
              </a:rPr>
              <a:t>Session Roster</a:t>
            </a:r>
          </a:p>
        </p:txBody>
      </p:sp>
      <p:sp>
        <p:nvSpPr>
          <p:cNvPr id="53" name="Content Placeholder 52"/>
          <p:cNvSpPr>
            <a:spLocks noGrp="1"/>
          </p:cNvSpPr>
          <p:nvPr>
            <p:ph idx="1"/>
          </p:nvPr>
        </p:nvSpPr>
        <p:spPr>
          <a:xfrm>
            <a:off x="304800" y="2133600"/>
            <a:ext cx="8610600" cy="1371600"/>
          </a:xfrm>
        </p:spPr>
        <p:txBody>
          <a:bodyPr/>
          <a:lstStyle/>
          <a:p>
            <a:pPr eaLnBrk="1" hangingPunct="1">
              <a:defRPr/>
            </a:pPr>
            <a:r>
              <a:rPr lang="en-US" sz="2200" dirty="0" smtClean="0"/>
              <a:t>School assessment coordinators will provide a Session Roster (CBT only), which includes the following information: </a:t>
            </a:r>
          </a:p>
        </p:txBody>
      </p:sp>
      <p:sp>
        <p:nvSpPr>
          <p:cNvPr id="46084" name="Slide Number Placeholder 5"/>
          <p:cNvSpPr>
            <a:spLocks noGrp="1"/>
          </p:cNvSpPr>
          <p:nvPr>
            <p:ph type="sldNum" sz="quarter" idx="12"/>
          </p:nvPr>
        </p:nvSpPr>
        <p:spPr/>
        <p:txBody>
          <a:bodyPr/>
          <a:lstStyle/>
          <a:p>
            <a:pPr>
              <a:defRPr/>
            </a:pPr>
            <a:fld id="{0D4C4A4C-6DA8-4B2F-B666-D37E3E3ECB87}" type="slidenum">
              <a:rPr lang="en-US" smtClean="0"/>
              <a:pPr>
                <a:defRPr/>
              </a:pPr>
              <a:t>51</a:t>
            </a:fld>
            <a:endParaRPr lang="en-US" dirty="0" smtClean="0"/>
          </a:p>
        </p:txBody>
      </p:sp>
      <p:sp>
        <p:nvSpPr>
          <p:cNvPr id="5" name="TextBox 4"/>
          <p:cNvSpPr txBox="1"/>
          <p:nvPr/>
        </p:nvSpPr>
        <p:spPr>
          <a:xfrm>
            <a:off x="685800" y="2818811"/>
            <a:ext cx="8001000" cy="2862322"/>
          </a:xfrm>
          <a:prstGeom prst="rect">
            <a:avLst/>
          </a:prstGeom>
          <a:noFill/>
        </p:spPr>
        <p:txBody>
          <a:bodyPr wrap="square" numCol="2">
            <a:spAutoFit/>
          </a:bodyPr>
          <a:lstStyle/>
          <a:p>
            <a:pPr marL="741363" lvl="1" indent="-284163">
              <a:buFont typeface="Arial" pitchFamily="34" charset="0"/>
              <a:buChar char="−"/>
              <a:defRPr/>
            </a:pPr>
            <a:r>
              <a:rPr lang="en-US" sz="2000" dirty="0">
                <a:latin typeface="+mj-lt"/>
              </a:rPr>
              <a:t>Test Administration</a:t>
            </a:r>
          </a:p>
          <a:p>
            <a:pPr marL="741363" lvl="1" indent="-284163">
              <a:buFont typeface="Arial" pitchFamily="34" charset="0"/>
              <a:buChar char="−"/>
              <a:defRPr/>
            </a:pPr>
            <a:r>
              <a:rPr lang="en-US" sz="2000" dirty="0">
                <a:latin typeface="+mj-lt"/>
              </a:rPr>
              <a:t>Session Name</a:t>
            </a:r>
          </a:p>
          <a:p>
            <a:pPr marL="741363" lvl="1" indent="-284163">
              <a:buFont typeface="Arial" pitchFamily="34" charset="0"/>
              <a:buChar char="−"/>
              <a:defRPr/>
            </a:pPr>
            <a:r>
              <a:rPr lang="en-US" sz="2000" dirty="0">
                <a:latin typeface="+mj-lt"/>
              </a:rPr>
              <a:t>Test to be Administered</a:t>
            </a:r>
          </a:p>
          <a:p>
            <a:pPr marL="741363" lvl="1" indent="-284163">
              <a:buFont typeface="Arial" pitchFamily="34" charset="0"/>
              <a:buChar char="−"/>
              <a:defRPr/>
            </a:pPr>
            <a:r>
              <a:rPr lang="en-US" sz="2000" b="1" dirty="0" smtClean="0">
                <a:latin typeface="+mj-lt"/>
              </a:rPr>
              <a:t>Password </a:t>
            </a:r>
            <a:endParaRPr lang="en-US" sz="2000" b="1" dirty="0">
              <a:latin typeface="+mj-lt"/>
            </a:endParaRPr>
          </a:p>
          <a:p>
            <a:pPr marL="741363" lvl="1" indent="-284163">
              <a:buFont typeface="Arial" pitchFamily="34" charset="0"/>
              <a:buChar char="−"/>
              <a:defRPr/>
            </a:pPr>
            <a:r>
              <a:rPr lang="en-US" sz="2000" dirty="0">
                <a:latin typeface="+mj-lt"/>
              </a:rPr>
              <a:t>Student Names</a:t>
            </a:r>
          </a:p>
          <a:p>
            <a:pPr marL="741363" lvl="1" indent="-284163">
              <a:buFont typeface="Arial" pitchFamily="34" charset="0"/>
              <a:buChar char="−"/>
              <a:defRPr/>
            </a:pPr>
            <a:r>
              <a:rPr lang="en-US" sz="2000" dirty="0">
                <a:latin typeface="+mj-lt"/>
              </a:rPr>
              <a:t>Student ID Numbers</a:t>
            </a:r>
          </a:p>
          <a:p>
            <a:pPr marL="741363" lvl="1" indent="-284163">
              <a:buFont typeface="Arial" pitchFamily="34" charset="0"/>
              <a:buChar char="−"/>
              <a:defRPr/>
            </a:pPr>
            <a:r>
              <a:rPr lang="en-US" sz="2000" dirty="0">
                <a:latin typeface="+mj-lt"/>
              </a:rPr>
              <a:t>Student Birth Dates</a:t>
            </a:r>
          </a:p>
          <a:p>
            <a:pPr marL="741363" lvl="1" indent="-284163">
              <a:buFont typeface="Arial" pitchFamily="34" charset="0"/>
              <a:buChar char="−"/>
              <a:defRPr/>
            </a:pPr>
            <a:r>
              <a:rPr lang="en-US" sz="2000" dirty="0">
                <a:latin typeface="+mj-lt"/>
              </a:rPr>
              <a:t>Class </a:t>
            </a:r>
            <a:r>
              <a:rPr lang="en-US" sz="2000" dirty="0" smtClean="0">
                <a:latin typeface="+mj-lt"/>
              </a:rPr>
              <a:t>Information</a:t>
            </a:r>
          </a:p>
          <a:p>
            <a:pPr marL="741363" lvl="1" indent="-284163">
              <a:buFont typeface="Arial" pitchFamily="34" charset="0"/>
              <a:buChar char="−"/>
              <a:defRPr/>
            </a:pPr>
            <a:endParaRPr lang="en-US" sz="2000" dirty="0">
              <a:latin typeface="+mj-lt"/>
            </a:endParaRPr>
          </a:p>
          <a:p>
            <a:pPr marL="741363" lvl="1" indent="-284163">
              <a:buFont typeface="Arial" pitchFamily="34" charset="0"/>
              <a:buChar char="−"/>
              <a:defRPr/>
            </a:pPr>
            <a:r>
              <a:rPr lang="en-US" sz="2000" dirty="0">
                <a:latin typeface="+mj-lt"/>
              </a:rPr>
              <a:t>Test Form/Form Group Type</a:t>
            </a:r>
          </a:p>
          <a:p>
            <a:pPr marL="741363" lvl="1" indent="-284163">
              <a:buFont typeface="Arial" pitchFamily="34" charset="0"/>
              <a:buChar char="−"/>
              <a:defRPr/>
            </a:pPr>
            <a:r>
              <a:rPr lang="en-US" sz="2000" b="1" dirty="0" smtClean="0">
                <a:latin typeface="+mj-lt"/>
              </a:rPr>
              <a:t>Username</a:t>
            </a:r>
            <a:endParaRPr lang="en-US" sz="2000" b="1" dirty="0">
              <a:latin typeface="+mj-lt"/>
            </a:endParaRPr>
          </a:p>
          <a:p>
            <a:pPr marL="741363" lvl="1" indent="-284163">
              <a:buFont typeface="Arial" pitchFamily="34" charset="0"/>
              <a:buChar char="−"/>
              <a:defRPr/>
            </a:pPr>
            <a:r>
              <a:rPr lang="en-US" sz="2000" dirty="0">
                <a:latin typeface="+mj-lt"/>
              </a:rPr>
              <a:t>Blank space to record    </a:t>
            </a:r>
            <a:r>
              <a:rPr lang="en-US" sz="2000" dirty="0" smtClean="0">
                <a:latin typeface="+mj-lt"/>
              </a:rPr>
              <a:t>attendance and accommodations information</a:t>
            </a:r>
            <a:endParaRPr lang="en-US" sz="2000" dirty="0">
              <a:latin typeface="+mj-lt"/>
            </a:endParaRPr>
          </a:p>
          <a:p>
            <a:pPr lvl="1">
              <a:buFont typeface="Arial" pitchFamily="34" charset="0"/>
              <a:buChar char="−"/>
              <a:defRPr/>
            </a:pPr>
            <a:endParaRPr lang="en-US" sz="2000" dirty="0"/>
          </a:p>
        </p:txBody>
      </p:sp>
      <p:sp>
        <p:nvSpPr>
          <p:cNvPr id="6" name="Content Placeholder 52"/>
          <p:cNvSpPr txBox="1">
            <a:spLocks/>
          </p:cNvSpPr>
          <p:nvPr/>
        </p:nvSpPr>
        <p:spPr bwMode="auto">
          <a:xfrm>
            <a:off x="304800" y="5715000"/>
            <a:ext cx="8610600" cy="762000"/>
          </a:xfrm>
          <a:prstGeom prst="rect">
            <a:avLst/>
          </a:prstGeom>
          <a:noFill/>
          <a:ln w="9525">
            <a:noFill/>
            <a:miter lim="800000"/>
            <a:headEnd/>
            <a:tailEnd/>
          </a:ln>
        </p:spPr>
        <p:txBody>
          <a:bodyPr/>
          <a:lstStyle/>
          <a:p>
            <a:pPr marL="342900" indent="-342900">
              <a:lnSpc>
                <a:spcPct val="80000"/>
              </a:lnSpc>
              <a:spcBef>
                <a:spcPct val="20000"/>
              </a:spcBef>
              <a:buFont typeface="Tahoma" pitchFamily="34" charset="0"/>
              <a:buChar char="•"/>
              <a:defRPr/>
            </a:pPr>
            <a:r>
              <a:rPr lang="en-US" sz="2200" kern="0" dirty="0">
                <a:latin typeface="+mj-lt"/>
                <a:cs typeface="+mn-cs"/>
              </a:rPr>
              <a:t>Session Rosters may be used to record required administration information.</a:t>
            </a:r>
          </a:p>
          <a:p>
            <a:pPr marL="342900" indent="-342900">
              <a:lnSpc>
                <a:spcPct val="80000"/>
              </a:lnSpc>
              <a:spcBef>
                <a:spcPct val="20000"/>
              </a:spcBef>
              <a:defRPr/>
            </a:pPr>
            <a:endParaRPr lang="en-US" sz="2400" kern="0" dirty="0">
              <a:latin typeface="+mn-lt"/>
              <a:cs typeface="+mn-cs"/>
            </a:endParaRPr>
          </a:p>
        </p:txBody>
      </p:sp>
      <p:sp>
        <p:nvSpPr>
          <p:cNvPr id="7" name="TextBox 6"/>
          <p:cNvSpPr txBox="1"/>
          <p:nvPr/>
        </p:nvSpPr>
        <p:spPr>
          <a:xfrm>
            <a:off x="3810000" y="6488668"/>
            <a:ext cx="2582758" cy="369332"/>
          </a:xfrm>
          <a:prstGeom prst="rect">
            <a:avLst/>
          </a:prstGeom>
          <a:noFill/>
        </p:spPr>
        <p:txBody>
          <a:bodyPr wrap="none" rtlCol="0">
            <a:spAutoFit/>
          </a:bodyPr>
          <a:lstStyle/>
          <a:p>
            <a:r>
              <a:rPr lang="en-US" b="1" dirty="0" smtClean="0"/>
              <a:t>EOC Manual 9-10, 155</a:t>
            </a:r>
            <a:endParaRPr lang="en-US" b="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dirty="0" smtClean="0"/>
              <a:t>Session Roster (cont.)</a:t>
            </a:r>
          </a:p>
        </p:txBody>
      </p:sp>
      <p:sp>
        <p:nvSpPr>
          <p:cNvPr id="63491" name="Content Placeholder 2"/>
          <p:cNvSpPr>
            <a:spLocks noGrp="1"/>
          </p:cNvSpPr>
          <p:nvPr>
            <p:ph idx="1"/>
          </p:nvPr>
        </p:nvSpPr>
        <p:spPr>
          <a:xfrm>
            <a:off x="304800" y="1905000"/>
            <a:ext cx="8610600" cy="4678363"/>
          </a:xfrm>
        </p:spPr>
        <p:txBody>
          <a:bodyPr/>
          <a:lstStyle/>
          <a:p>
            <a:pPr marL="0" indent="0" eaLnBrk="1" hangingPunct="1">
              <a:spcBef>
                <a:spcPts val="1200"/>
              </a:spcBef>
              <a:buNone/>
            </a:pPr>
            <a:r>
              <a:rPr lang="en-US" sz="2400" b="1" dirty="0" smtClean="0"/>
              <a:t>Session Rosters must be handled in a secure manner and returned to the school assessment coordinator immediately after each test session is completed.</a:t>
            </a:r>
          </a:p>
          <a:p>
            <a:pPr eaLnBrk="1" hangingPunct="1"/>
            <a:endParaRPr lang="en-US" sz="3600" dirty="0" smtClean="0"/>
          </a:p>
        </p:txBody>
      </p:sp>
      <p:sp>
        <p:nvSpPr>
          <p:cNvPr id="68612" name="Slide Number Placeholder 3"/>
          <p:cNvSpPr>
            <a:spLocks noGrp="1"/>
          </p:cNvSpPr>
          <p:nvPr>
            <p:ph type="sldNum" sz="quarter" idx="12"/>
          </p:nvPr>
        </p:nvSpPr>
        <p:spPr/>
        <p:txBody>
          <a:bodyPr/>
          <a:lstStyle/>
          <a:p>
            <a:pPr>
              <a:defRPr/>
            </a:pPr>
            <a:fld id="{9C25AC88-3CDB-4C16-8FEF-59BDF351A18D}" type="slidenum">
              <a:rPr lang="en-US" smtClean="0">
                <a:latin typeface="Arial" pitchFamily="34" charset="0"/>
              </a:rPr>
              <a:pPr>
                <a:defRPr/>
              </a:pPr>
              <a:t>52</a:t>
            </a:fld>
            <a:endParaRPr lang="en-US" dirty="0" smtClean="0">
              <a:latin typeface="Arial" pitchFamily="34" charset="0"/>
            </a:endParaRPr>
          </a:p>
        </p:txBody>
      </p:sp>
      <p:pic>
        <p:nvPicPr>
          <p:cNvPr id="63494" name="Picture 6"/>
          <p:cNvPicPr>
            <a:picLocks noChangeAspect="1" noChangeArrowheads="1"/>
          </p:cNvPicPr>
          <p:nvPr/>
        </p:nvPicPr>
        <p:blipFill>
          <a:blip r:embed="rId3" cstate="print"/>
          <a:srcRect/>
          <a:stretch>
            <a:fillRect/>
          </a:stretch>
        </p:blipFill>
        <p:spPr bwMode="auto">
          <a:xfrm>
            <a:off x="2057400" y="2895600"/>
            <a:ext cx="5207387" cy="3621250"/>
          </a:xfrm>
          <a:prstGeom prst="rect">
            <a:avLst/>
          </a:prstGeom>
          <a:noFill/>
          <a:ln w="9525">
            <a:noFill/>
            <a:miter lim="800000"/>
            <a:headEnd/>
            <a:tailEnd/>
          </a:ln>
        </p:spPr>
      </p:pic>
      <p:sp>
        <p:nvSpPr>
          <p:cNvPr id="6" name="TextBox 5"/>
          <p:cNvSpPr txBox="1"/>
          <p:nvPr/>
        </p:nvSpPr>
        <p:spPr>
          <a:xfrm>
            <a:off x="3124200" y="6516850"/>
            <a:ext cx="3517597" cy="369332"/>
          </a:xfrm>
          <a:prstGeom prst="rect">
            <a:avLst/>
          </a:prstGeom>
          <a:noFill/>
        </p:spPr>
        <p:txBody>
          <a:bodyPr wrap="square" rtlCol="0">
            <a:spAutoFit/>
          </a:bodyPr>
          <a:lstStyle/>
          <a:p>
            <a:r>
              <a:rPr lang="en-US" b="1" dirty="0" smtClean="0"/>
              <a:t>EOC Manual 9-10, 113</a:t>
            </a:r>
            <a:endParaRPr lang="en-US" b="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spcAft>
                <a:spcPts val="600"/>
              </a:spcAft>
            </a:pPr>
            <a:r>
              <a:rPr lang="en-US" dirty="0"/>
              <a:t>Required Administration Information</a:t>
            </a:r>
          </a:p>
        </p:txBody>
      </p:sp>
      <p:sp>
        <p:nvSpPr>
          <p:cNvPr id="64515" name="Content Placeholder 2"/>
          <p:cNvSpPr>
            <a:spLocks noGrp="1"/>
          </p:cNvSpPr>
          <p:nvPr>
            <p:ph idx="1"/>
          </p:nvPr>
        </p:nvSpPr>
        <p:spPr>
          <a:xfrm>
            <a:off x="304800" y="1905000"/>
            <a:ext cx="8610600" cy="4800600"/>
          </a:xfrm>
        </p:spPr>
        <p:txBody>
          <a:bodyPr/>
          <a:lstStyle/>
          <a:p>
            <a:pPr eaLnBrk="1" hangingPunct="1">
              <a:spcBef>
                <a:spcPts val="0"/>
              </a:spcBef>
              <a:spcAft>
                <a:spcPts val="600"/>
              </a:spcAft>
              <a:buFont typeface="Wingdings" pitchFamily="2" charset="2"/>
              <a:buChar char="§"/>
            </a:pPr>
            <a:r>
              <a:rPr lang="en-US" sz="2400" dirty="0" smtClean="0"/>
              <a:t>Record the following required information on your Session Roster or Administration Record/Security Checklist:</a:t>
            </a:r>
          </a:p>
          <a:p>
            <a:pPr lvl="1" eaLnBrk="1" hangingPunct="1">
              <a:lnSpc>
                <a:spcPct val="90000"/>
              </a:lnSpc>
              <a:buFont typeface="Arial" pitchFamily="34" charset="0"/>
              <a:buChar char="•"/>
            </a:pPr>
            <a:r>
              <a:rPr lang="en-US" sz="2200" dirty="0" smtClean="0"/>
              <a:t>Students assigned to the room</a:t>
            </a:r>
          </a:p>
          <a:p>
            <a:pPr lvl="1" eaLnBrk="1" hangingPunct="1">
              <a:lnSpc>
                <a:spcPct val="90000"/>
              </a:lnSpc>
              <a:buFont typeface="Arial" pitchFamily="34" charset="0"/>
              <a:buChar char="•"/>
            </a:pPr>
            <a:r>
              <a:rPr lang="en-US" sz="2200" dirty="0" smtClean="0"/>
              <a:t>Attendance information</a:t>
            </a:r>
          </a:p>
          <a:p>
            <a:pPr lvl="1" eaLnBrk="1" hangingPunct="1">
              <a:lnSpc>
                <a:spcPct val="90000"/>
              </a:lnSpc>
              <a:buFont typeface="Arial" pitchFamily="34" charset="0"/>
              <a:buChar char="•"/>
            </a:pPr>
            <a:r>
              <a:rPr lang="en-US" sz="2200" dirty="0" smtClean="0"/>
              <a:t>Accommodations provided to students</a:t>
            </a:r>
          </a:p>
          <a:p>
            <a:pPr lvl="1" eaLnBrk="1" hangingPunct="1">
              <a:lnSpc>
                <a:spcPct val="90000"/>
              </a:lnSpc>
              <a:buFont typeface="Arial" pitchFamily="34" charset="0"/>
              <a:buChar char="•"/>
            </a:pPr>
            <a:r>
              <a:rPr lang="en-US" sz="2200" dirty="0" smtClean="0"/>
              <a:t>Accommodations used by students</a:t>
            </a:r>
          </a:p>
          <a:p>
            <a:pPr lvl="1" eaLnBrk="1" hangingPunct="1">
              <a:lnSpc>
                <a:spcPct val="90000"/>
              </a:lnSpc>
              <a:buFont typeface="Arial" pitchFamily="34" charset="0"/>
              <a:buChar char="•"/>
            </a:pPr>
            <a:r>
              <a:rPr lang="en-US" sz="2200" dirty="0" smtClean="0"/>
              <a:t>Test group code</a:t>
            </a:r>
          </a:p>
          <a:p>
            <a:pPr lvl="1" eaLnBrk="1" hangingPunct="1">
              <a:lnSpc>
                <a:spcPct val="90000"/>
              </a:lnSpc>
              <a:buFont typeface="Arial" pitchFamily="34" charset="0"/>
              <a:buChar char="•"/>
            </a:pPr>
            <a:r>
              <a:rPr lang="en-US" sz="2200" dirty="0" smtClean="0"/>
              <a:t>Unique security number of secure documents assigned to each student (paper-based accommodations only)</a:t>
            </a:r>
          </a:p>
          <a:p>
            <a:pPr lvl="1" eaLnBrk="1" hangingPunct="1">
              <a:lnSpc>
                <a:spcPct val="90000"/>
              </a:lnSpc>
              <a:buFont typeface="Arial" pitchFamily="34" charset="0"/>
              <a:buChar char="•"/>
            </a:pPr>
            <a:r>
              <a:rPr lang="en-US" sz="2200" dirty="0" smtClean="0"/>
              <a:t>Signatures of test administrator and school assessment coordinator</a:t>
            </a:r>
          </a:p>
          <a:p>
            <a:pPr lvl="1" eaLnBrk="1" hangingPunct="1">
              <a:lnSpc>
                <a:spcPct val="90000"/>
              </a:lnSpc>
              <a:buFont typeface="Arial" pitchFamily="34" charset="0"/>
              <a:buChar char="•"/>
            </a:pPr>
            <a:r>
              <a:rPr lang="en-US" sz="2200" dirty="0" smtClean="0"/>
              <a:t>Dates and times for when secure materials are received and returned</a:t>
            </a:r>
          </a:p>
        </p:txBody>
      </p:sp>
      <p:sp>
        <p:nvSpPr>
          <p:cNvPr id="49156" name="Slide Number Placeholder 3"/>
          <p:cNvSpPr>
            <a:spLocks noGrp="1"/>
          </p:cNvSpPr>
          <p:nvPr>
            <p:ph type="sldNum" sz="quarter" idx="12"/>
          </p:nvPr>
        </p:nvSpPr>
        <p:spPr/>
        <p:txBody>
          <a:bodyPr/>
          <a:lstStyle/>
          <a:p>
            <a:pPr>
              <a:defRPr/>
            </a:pPr>
            <a:fld id="{B40E4BBD-50DF-4028-9964-4025CB215BEE}" type="slidenum">
              <a:rPr lang="en-US" smtClean="0"/>
              <a:pPr>
                <a:defRPr/>
              </a:pPr>
              <a:t>53</a:t>
            </a:fld>
            <a:endParaRPr lang="en-US" dirty="0" smtClean="0"/>
          </a:p>
        </p:txBody>
      </p:sp>
      <p:sp>
        <p:nvSpPr>
          <p:cNvPr id="5" name="TextBox 4"/>
          <p:cNvSpPr txBox="1"/>
          <p:nvPr/>
        </p:nvSpPr>
        <p:spPr>
          <a:xfrm>
            <a:off x="3810000" y="6488668"/>
            <a:ext cx="2198038" cy="369332"/>
          </a:xfrm>
          <a:prstGeom prst="rect">
            <a:avLst/>
          </a:prstGeom>
          <a:noFill/>
        </p:spPr>
        <p:txBody>
          <a:bodyPr wrap="none" rtlCol="0">
            <a:spAutoFit/>
          </a:bodyPr>
          <a:lstStyle/>
          <a:p>
            <a:r>
              <a:rPr lang="en-US" b="1" dirty="0" smtClean="0"/>
              <a:t>EOC Manual 27-28</a:t>
            </a:r>
            <a:endParaRPr lang="en-US" b="1"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3"/>
          <p:cNvSpPr>
            <a:spLocks noGrp="1" noChangeArrowheads="1"/>
          </p:cNvSpPr>
          <p:nvPr>
            <p:ph type="title"/>
          </p:nvPr>
        </p:nvSpPr>
        <p:spPr/>
        <p:txBody>
          <a:bodyPr/>
          <a:lstStyle/>
          <a:p>
            <a:pPr eaLnBrk="1" hangingPunct="1">
              <a:spcAft>
                <a:spcPts val="600"/>
              </a:spcAft>
            </a:pPr>
            <a:r>
              <a:rPr lang="en-US" dirty="0"/>
              <a:t>Student Authorization Tickets</a:t>
            </a:r>
            <a:endParaRPr lang="en-US" sz="2800" dirty="0"/>
          </a:p>
        </p:txBody>
      </p:sp>
      <p:sp>
        <p:nvSpPr>
          <p:cNvPr id="67587" name="Content Placeholder 50"/>
          <p:cNvSpPr>
            <a:spLocks noGrp="1"/>
          </p:cNvSpPr>
          <p:nvPr>
            <p:ph idx="1"/>
          </p:nvPr>
        </p:nvSpPr>
        <p:spPr>
          <a:xfrm>
            <a:off x="152400" y="1752600"/>
            <a:ext cx="4572000" cy="4969932"/>
          </a:xfrm>
        </p:spPr>
        <p:txBody>
          <a:bodyPr/>
          <a:lstStyle/>
          <a:p>
            <a:pPr eaLnBrk="1" hangingPunct="1">
              <a:lnSpc>
                <a:spcPct val="100000"/>
              </a:lnSpc>
              <a:spcBef>
                <a:spcPts val="0"/>
              </a:spcBef>
              <a:spcAft>
                <a:spcPts val="0"/>
              </a:spcAft>
            </a:pPr>
            <a:r>
              <a:rPr lang="en-US" sz="1800" b="1" dirty="0" smtClean="0">
                <a:solidFill>
                  <a:srgbClr val="FF0000"/>
                </a:solidFill>
              </a:rPr>
              <a:t>NEW:</a:t>
            </a:r>
            <a:r>
              <a:rPr lang="en-US" sz="1800" dirty="0" smtClean="0">
                <a:solidFill>
                  <a:srgbClr val="FF0000"/>
                </a:solidFill>
              </a:rPr>
              <a:t> For the test, each student needs a </a:t>
            </a:r>
            <a:r>
              <a:rPr lang="en-US" sz="1800" b="1" dirty="0" smtClean="0">
                <a:solidFill>
                  <a:srgbClr val="FF0000"/>
                </a:solidFill>
              </a:rPr>
              <a:t>Username </a:t>
            </a:r>
            <a:r>
              <a:rPr lang="en-US" sz="1800" dirty="0" smtClean="0">
                <a:solidFill>
                  <a:srgbClr val="FF0000"/>
                </a:solidFill>
              </a:rPr>
              <a:t>and </a:t>
            </a:r>
            <a:r>
              <a:rPr lang="en-US" sz="1800" b="1" dirty="0" smtClean="0">
                <a:solidFill>
                  <a:srgbClr val="FF0000"/>
                </a:solidFill>
              </a:rPr>
              <a:t>Password</a:t>
            </a:r>
            <a:r>
              <a:rPr lang="en-US" sz="1800" dirty="0" smtClean="0">
                <a:solidFill>
                  <a:srgbClr val="FF0000"/>
                </a:solidFill>
              </a:rPr>
              <a:t>, which are printed on the Student Authorization Tickets. </a:t>
            </a:r>
          </a:p>
          <a:p>
            <a:pPr eaLnBrk="1" hangingPunct="1">
              <a:lnSpc>
                <a:spcPct val="100000"/>
              </a:lnSpc>
              <a:spcBef>
                <a:spcPts val="0"/>
              </a:spcBef>
              <a:spcAft>
                <a:spcPts val="0"/>
              </a:spcAft>
            </a:pPr>
            <a:r>
              <a:rPr lang="en-US" sz="1800" dirty="0" smtClean="0"/>
              <a:t>Students will need a pen or pencil during testing to sign their tickets. </a:t>
            </a:r>
          </a:p>
          <a:p>
            <a:pPr eaLnBrk="1" hangingPunct="1">
              <a:lnSpc>
                <a:spcPct val="100000"/>
              </a:lnSpc>
              <a:spcBef>
                <a:spcPts val="0"/>
              </a:spcBef>
              <a:spcAft>
                <a:spcPts val="0"/>
              </a:spcAft>
            </a:pPr>
            <a:r>
              <a:rPr lang="en-US" sz="1800" dirty="0" smtClean="0"/>
              <a:t>Provide each student a ticket only AFTER all students have entered the testing room, as instructed in the script, and all tickets must be collected BEFORE students leave the testing room.</a:t>
            </a:r>
          </a:p>
          <a:p>
            <a:pPr eaLnBrk="1" hangingPunct="1">
              <a:lnSpc>
                <a:spcPct val="100000"/>
              </a:lnSpc>
              <a:spcBef>
                <a:spcPts val="0"/>
              </a:spcBef>
              <a:spcAft>
                <a:spcPts val="0"/>
              </a:spcAft>
            </a:pPr>
            <a:r>
              <a:rPr lang="en-US" sz="1800" b="1" dirty="0" smtClean="0"/>
              <a:t>Student Authorization Tickets must be handled in a secure manner and returned to the school assessment coordinator immediately after each day of testing is completed. </a:t>
            </a:r>
          </a:p>
          <a:p>
            <a:pPr eaLnBrk="1" hangingPunct="1"/>
            <a:endParaRPr lang="en-US" sz="1800" dirty="0" smtClean="0"/>
          </a:p>
          <a:p>
            <a:pPr eaLnBrk="1" hangingPunct="1">
              <a:buFontTx/>
              <a:buNone/>
            </a:pPr>
            <a:endParaRPr lang="en-US" sz="2400" dirty="0" smtClean="0"/>
          </a:p>
        </p:txBody>
      </p:sp>
      <p:sp>
        <p:nvSpPr>
          <p:cNvPr id="65540" name="Slide Number Placeholder 5"/>
          <p:cNvSpPr>
            <a:spLocks noGrp="1"/>
          </p:cNvSpPr>
          <p:nvPr>
            <p:ph type="sldNum" sz="quarter" idx="12"/>
          </p:nvPr>
        </p:nvSpPr>
        <p:spPr/>
        <p:txBody>
          <a:bodyPr/>
          <a:lstStyle/>
          <a:p>
            <a:pPr>
              <a:defRPr/>
            </a:pPr>
            <a:fld id="{48D7B467-7254-4D6D-BC6D-28C46FB8F601}" type="slidenum">
              <a:rPr lang="en-US" smtClean="0">
                <a:latin typeface="Arial" pitchFamily="34" charset="0"/>
              </a:rPr>
              <a:pPr>
                <a:defRPr/>
              </a:pPr>
              <a:t>54</a:t>
            </a:fld>
            <a:endParaRPr lang="en-US" dirty="0" smtClean="0">
              <a:latin typeface="Arial" pitchFamily="34" charset="0"/>
            </a:endParaRPr>
          </a:p>
        </p:txBody>
      </p:sp>
      <p:sp>
        <p:nvSpPr>
          <p:cNvPr id="6" name="TextBox 5"/>
          <p:cNvSpPr txBox="1"/>
          <p:nvPr/>
        </p:nvSpPr>
        <p:spPr>
          <a:xfrm>
            <a:off x="3810000" y="6488668"/>
            <a:ext cx="1736373" cy="369332"/>
          </a:xfrm>
          <a:prstGeom prst="rect">
            <a:avLst/>
          </a:prstGeom>
          <a:noFill/>
        </p:spPr>
        <p:txBody>
          <a:bodyPr wrap="none" rtlCol="0">
            <a:spAutoFit/>
          </a:bodyPr>
          <a:lstStyle/>
          <a:p>
            <a:r>
              <a:rPr lang="en-US" b="1" dirty="0" smtClean="0"/>
              <a:t>EOC Manual 7</a:t>
            </a:r>
            <a:endParaRPr lang="en-US" b="1"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2133600"/>
            <a:ext cx="4295775" cy="3524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Oval 1"/>
          <p:cNvSpPr/>
          <p:nvPr/>
        </p:nvSpPr>
        <p:spPr>
          <a:xfrm>
            <a:off x="4572000" y="5022376"/>
            <a:ext cx="2667000" cy="464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spcAft>
                <a:spcPts val="600"/>
              </a:spcAft>
            </a:pPr>
            <a:r>
              <a:rPr lang="en-US" dirty="0"/>
              <a:t>Seating Chart</a:t>
            </a:r>
          </a:p>
        </p:txBody>
      </p:sp>
      <p:sp>
        <p:nvSpPr>
          <p:cNvPr id="66563" name="Content Placeholder 2"/>
          <p:cNvSpPr>
            <a:spLocks noGrp="1"/>
          </p:cNvSpPr>
          <p:nvPr>
            <p:ph idx="1"/>
          </p:nvPr>
        </p:nvSpPr>
        <p:spPr>
          <a:xfrm>
            <a:off x="304800" y="1905000"/>
            <a:ext cx="8686800" cy="4800600"/>
          </a:xfrm>
        </p:spPr>
        <p:txBody>
          <a:bodyPr/>
          <a:lstStyle/>
          <a:p>
            <a:pPr eaLnBrk="1" hangingPunct="1">
              <a:lnSpc>
                <a:spcPct val="85000"/>
              </a:lnSpc>
            </a:pPr>
            <a:r>
              <a:rPr lang="en-US" sz="1800" dirty="0" smtClean="0"/>
              <a:t>An accurate seating chart must be maintained for each testing room for each test session. Seating charts should record the following information:</a:t>
            </a:r>
          </a:p>
          <a:p>
            <a:pPr lvl="1" eaLnBrk="1" hangingPunct="1">
              <a:lnSpc>
                <a:spcPct val="80000"/>
              </a:lnSpc>
              <a:buFont typeface="Tahoma" pitchFamily="34" charset="0"/>
              <a:buChar char="−"/>
            </a:pPr>
            <a:r>
              <a:rPr lang="en-US" sz="1800" dirty="0" smtClean="0"/>
              <a:t>Room name/number</a:t>
            </a:r>
          </a:p>
          <a:p>
            <a:pPr lvl="1" eaLnBrk="1" hangingPunct="1">
              <a:lnSpc>
                <a:spcPct val="80000"/>
              </a:lnSpc>
              <a:buFont typeface="Tahoma" pitchFamily="34" charset="0"/>
              <a:buChar char="−"/>
            </a:pPr>
            <a:r>
              <a:rPr lang="en-US" sz="1800" dirty="0" smtClean="0"/>
              <a:t>Subject</a:t>
            </a:r>
          </a:p>
          <a:p>
            <a:pPr lvl="1" eaLnBrk="1" hangingPunct="1">
              <a:lnSpc>
                <a:spcPct val="80000"/>
              </a:lnSpc>
              <a:buFont typeface="Tahoma" pitchFamily="34" charset="0"/>
              <a:buChar char="−"/>
            </a:pPr>
            <a:r>
              <a:rPr lang="en-US" sz="1800" dirty="0" smtClean="0"/>
              <a:t>Student names and their location in the room during testing</a:t>
            </a:r>
          </a:p>
          <a:p>
            <a:pPr lvl="1" eaLnBrk="1" hangingPunct="1">
              <a:lnSpc>
                <a:spcPct val="80000"/>
              </a:lnSpc>
              <a:buFont typeface="Tahoma" pitchFamily="34" charset="0"/>
              <a:buChar char="−"/>
            </a:pPr>
            <a:r>
              <a:rPr lang="en-US" sz="1800" dirty="0" smtClean="0"/>
              <a:t>Direction students are facing</a:t>
            </a:r>
          </a:p>
          <a:p>
            <a:pPr lvl="1" eaLnBrk="1" hangingPunct="1">
              <a:lnSpc>
                <a:spcPct val="80000"/>
              </a:lnSpc>
              <a:buFont typeface="Tahoma" pitchFamily="34" charset="0"/>
              <a:buChar char="−"/>
            </a:pPr>
            <a:r>
              <a:rPr lang="en-US" sz="1800" dirty="0" smtClean="0"/>
              <a:t>Date</a:t>
            </a:r>
          </a:p>
          <a:p>
            <a:pPr lvl="1" eaLnBrk="1" hangingPunct="1">
              <a:lnSpc>
                <a:spcPct val="80000"/>
              </a:lnSpc>
              <a:buFont typeface="Tahoma" pitchFamily="34" charset="0"/>
              <a:buChar char="−"/>
            </a:pPr>
            <a:r>
              <a:rPr lang="en-US" sz="1800" dirty="0" smtClean="0"/>
              <a:t>Starting and stopping times</a:t>
            </a:r>
          </a:p>
          <a:p>
            <a:pPr lvl="1" eaLnBrk="1" hangingPunct="1">
              <a:lnSpc>
                <a:spcPct val="80000"/>
              </a:lnSpc>
              <a:buFont typeface="Tahoma" pitchFamily="34" charset="0"/>
              <a:buChar char="−"/>
            </a:pPr>
            <a:r>
              <a:rPr lang="en-US" sz="1800" dirty="0" smtClean="0"/>
              <a:t>Test administrator name</a:t>
            </a:r>
          </a:p>
          <a:p>
            <a:pPr lvl="1" eaLnBrk="1" hangingPunct="1">
              <a:lnSpc>
                <a:spcPct val="80000"/>
              </a:lnSpc>
              <a:buFont typeface="Tahoma" pitchFamily="34" charset="0"/>
              <a:buChar char="−"/>
            </a:pPr>
            <a:r>
              <a:rPr lang="en-US" sz="1800" dirty="0" smtClean="0"/>
              <a:t>Names of proctors (if applicable)</a:t>
            </a:r>
          </a:p>
          <a:p>
            <a:pPr lvl="1" eaLnBrk="1" hangingPunct="1">
              <a:lnSpc>
                <a:spcPct val="80000"/>
              </a:lnSpc>
              <a:buFont typeface="Tahoma" pitchFamily="34" charset="0"/>
              <a:buChar char="−"/>
            </a:pPr>
            <a:r>
              <a:rPr lang="en-US" sz="1800" dirty="0" smtClean="0"/>
              <a:t>Test group code</a:t>
            </a:r>
          </a:p>
          <a:p>
            <a:pPr lvl="1" eaLnBrk="1" hangingPunct="1">
              <a:lnSpc>
                <a:spcPct val="80000"/>
              </a:lnSpc>
              <a:buFont typeface="Tahoma" pitchFamily="34" charset="0"/>
              <a:buChar char="−"/>
            </a:pPr>
            <a:r>
              <a:rPr lang="en-US" sz="1800" dirty="0" smtClean="0"/>
              <a:t>Session name in PearsonAccess (CBT)</a:t>
            </a:r>
          </a:p>
          <a:p>
            <a:pPr lvl="1" eaLnBrk="1" hangingPunct="1">
              <a:lnSpc>
                <a:spcPct val="80000"/>
              </a:lnSpc>
              <a:buFont typeface="Tahoma" pitchFamily="34" charset="0"/>
              <a:buChar char="−"/>
            </a:pPr>
            <a:r>
              <a:rPr lang="en-US" sz="1800" b="1" dirty="0" smtClean="0">
                <a:solidFill>
                  <a:srgbClr val="FF0000"/>
                </a:solidFill>
              </a:rPr>
              <a:t>NEW:</a:t>
            </a:r>
            <a:r>
              <a:rPr lang="en-US" sz="1800" dirty="0" smtClean="0">
                <a:solidFill>
                  <a:srgbClr val="FF0000"/>
                </a:solidFill>
              </a:rPr>
              <a:t>  Laptop/Mobile Device Assignment (if applicable)</a:t>
            </a:r>
          </a:p>
          <a:p>
            <a:pPr eaLnBrk="1" hangingPunct="1">
              <a:lnSpc>
                <a:spcPct val="90000"/>
              </a:lnSpc>
              <a:spcBef>
                <a:spcPts val="1200"/>
              </a:spcBef>
            </a:pPr>
            <a:r>
              <a:rPr lang="en-US" sz="1800" dirty="0" smtClean="0"/>
              <a:t>If students are moved to a new location or the seating configuration changes during testing, a new seating chart must be created.</a:t>
            </a:r>
            <a:endParaRPr lang="en-US" sz="1800" b="1" dirty="0" smtClean="0"/>
          </a:p>
        </p:txBody>
      </p:sp>
      <p:sp>
        <p:nvSpPr>
          <p:cNvPr id="79876" name="Slide Number Placeholder 3"/>
          <p:cNvSpPr>
            <a:spLocks noGrp="1"/>
          </p:cNvSpPr>
          <p:nvPr>
            <p:ph type="sldNum" sz="quarter" idx="12"/>
          </p:nvPr>
        </p:nvSpPr>
        <p:spPr/>
        <p:txBody>
          <a:bodyPr/>
          <a:lstStyle/>
          <a:p>
            <a:pPr>
              <a:defRPr/>
            </a:pPr>
            <a:fld id="{010CBDFA-8D56-4C6A-88CE-68122B0FE8EB}" type="slidenum">
              <a:rPr lang="en-US" smtClean="0">
                <a:latin typeface="Arial" pitchFamily="34" charset="0"/>
              </a:rPr>
              <a:pPr>
                <a:defRPr/>
              </a:pPr>
              <a:t>55</a:t>
            </a:fld>
            <a:endParaRPr lang="en-US" dirty="0" smtClean="0">
              <a:latin typeface="Arial" pitchFamily="34" charset="0"/>
            </a:endParaRPr>
          </a:p>
        </p:txBody>
      </p:sp>
      <p:sp>
        <p:nvSpPr>
          <p:cNvPr id="5" name="TextBox 4"/>
          <p:cNvSpPr txBox="1"/>
          <p:nvPr/>
        </p:nvSpPr>
        <p:spPr>
          <a:xfrm>
            <a:off x="1143000" y="6510168"/>
            <a:ext cx="7239001" cy="369332"/>
          </a:xfrm>
          <a:prstGeom prst="rect">
            <a:avLst/>
          </a:prstGeom>
          <a:noFill/>
        </p:spPr>
        <p:txBody>
          <a:bodyPr wrap="square" rtlCol="0">
            <a:spAutoFit/>
          </a:bodyPr>
          <a:lstStyle/>
          <a:p>
            <a:r>
              <a:rPr lang="en-US" b="1" dirty="0" smtClean="0"/>
              <a:t>EOC Manual 28 and Training Packet (see sample provided)</a:t>
            </a:r>
            <a:endParaRPr lang="en-US" b="1"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lnSpc>
                <a:spcPct val="70000"/>
              </a:lnSpc>
              <a:spcAft>
                <a:spcPts val="600"/>
              </a:spcAft>
            </a:pPr>
            <a:r>
              <a:rPr lang="en-US" dirty="0"/>
              <a:t>Test Group Code</a:t>
            </a:r>
          </a:p>
        </p:txBody>
      </p:sp>
      <p:sp>
        <p:nvSpPr>
          <p:cNvPr id="69635" name="Content Placeholder 5"/>
          <p:cNvSpPr>
            <a:spLocks noGrp="1"/>
          </p:cNvSpPr>
          <p:nvPr>
            <p:ph idx="1"/>
          </p:nvPr>
        </p:nvSpPr>
        <p:spPr>
          <a:xfrm>
            <a:off x="228600" y="1905000"/>
            <a:ext cx="8686800" cy="4800600"/>
          </a:xfrm>
        </p:spPr>
        <p:txBody>
          <a:bodyPr/>
          <a:lstStyle/>
          <a:p>
            <a:pPr eaLnBrk="1" hangingPunct="1">
              <a:spcBef>
                <a:spcPts val="600"/>
              </a:spcBef>
              <a:spcAft>
                <a:spcPts val="600"/>
              </a:spcAft>
            </a:pPr>
            <a:r>
              <a:rPr lang="en-US" sz="2400" dirty="0" smtClean="0"/>
              <a:t>A test group code is a unique four-digit number used as a security measure to identify a group of students tested together. </a:t>
            </a:r>
          </a:p>
          <a:p>
            <a:pPr eaLnBrk="1" hangingPunct="1">
              <a:spcBef>
                <a:spcPts val="600"/>
              </a:spcBef>
              <a:spcAft>
                <a:spcPts val="600"/>
              </a:spcAft>
            </a:pPr>
            <a:r>
              <a:rPr lang="en-US" sz="2400" dirty="0"/>
              <a:t>School assessment coordinator will provide the test group code.</a:t>
            </a:r>
          </a:p>
          <a:p>
            <a:pPr eaLnBrk="1" hangingPunct="1">
              <a:spcBef>
                <a:spcPts val="600"/>
              </a:spcBef>
              <a:spcAft>
                <a:spcPts val="600"/>
              </a:spcAft>
            </a:pPr>
            <a:r>
              <a:rPr lang="en-US" sz="2400" dirty="0" smtClean="0"/>
              <a:t>Each testing room must use a different test group code.</a:t>
            </a:r>
          </a:p>
          <a:p>
            <a:pPr eaLnBrk="1" hangingPunct="1">
              <a:spcBef>
                <a:spcPts val="600"/>
              </a:spcBef>
              <a:spcAft>
                <a:spcPts val="600"/>
              </a:spcAft>
            </a:pPr>
            <a:r>
              <a:rPr lang="en-US" sz="2400" dirty="0" smtClean="0"/>
              <a:t>Students will enter the test group code before beginning the test, as indicated in the scripts.</a:t>
            </a:r>
          </a:p>
          <a:p>
            <a:pPr>
              <a:spcBef>
                <a:spcPts val="600"/>
              </a:spcBef>
              <a:spcAft>
                <a:spcPts val="600"/>
              </a:spcAft>
            </a:pPr>
            <a:r>
              <a:rPr lang="en-US" sz="2400" dirty="0" smtClean="0"/>
              <a:t>If students are absent for a test session, a different unique code must be used for each make-up session.</a:t>
            </a:r>
          </a:p>
          <a:p>
            <a:pPr>
              <a:spcBef>
                <a:spcPts val="600"/>
              </a:spcBef>
              <a:spcAft>
                <a:spcPts val="600"/>
              </a:spcAft>
            </a:pPr>
            <a:r>
              <a:rPr lang="en-US" sz="2400" dirty="0" smtClean="0"/>
              <a:t>The code must be recorded on the required administration information and on each seating chart.</a:t>
            </a:r>
          </a:p>
          <a:p>
            <a:pPr eaLnBrk="1" hangingPunct="1">
              <a:buFontTx/>
              <a:buNone/>
            </a:pPr>
            <a:r>
              <a:rPr lang="en-US" sz="2400" dirty="0" smtClean="0">
                <a:solidFill>
                  <a:srgbClr val="8BBC00"/>
                </a:solidFill>
              </a:rPr>
              <a:t>  </a:t>
            </a:r>
          </a:p>
        </p:txBody>
      </p:sp>
      <p:sp>
        <p:nvSpPr>
          <p:cNvPr id="69636" name="Slide Number Placeholder 5"/>
          <p:cNvSpPr>
            <a:spLocks noGrp="1"/>
          </p:cNvSpPr>
          <p:nvPr>
            <p:ph type="sldNum" sz="quarter" idx="12"/>
          </p:nvPr>
        </p:nvSpPr>
        <p:spPr/>
        <p:txBody>
          <a:bodyPr/>
          <a:lstStyle/>
          <a:p>
            <a:pPr>
              <a:defRPr/>
            </a:pPr>
            <a:fld id="{90490D3C-8BE4-4A2E-AACB-BA82B6C22A96}" type="slidenum">
              <a:rPr lang="en-US" smtClean="0">
                <a:latin typeface="Arial" pitchFamily="34" charset="0"/>
              </a:rPr>
              <a:pPr>
                <a:defRPr/>
              </a:pPr>
              <a:t>56</a:t>
            </a:fld>
            <a:endParaRPr lang="en-US" dirty="0" smtClean="0">
              <a:latin typeface="Arial" pitchFamily="34" charset="0"/>
            </a:endParaRPr>
          </a:p>
        </p:txBody>
      </p:sp>
      <p:sp>
        <p:nvSpPr>
          <p:cNvPr id="5" name="TextBox 4"/>
          <p:cNvSpPr txBox="1"/>
          <p:nvPr/>
        </p:nvSpPr>
        <p:spPr>
          <a:xfrm>
            <a:off x="3810000" y="6488668"/>
            <a:ext cx="1736373" cy="369332"/>
          </a:xfrm>
          <a:prstGeom prst="rect">
            <a:avLst/>
          </a:prstGeom>
          <a:noFill/>
        </p:spPr>
        <p:txBody>
          <a:bodyPr wrap="none" rtlCol="0">
            <a:spAutoFit/>
          </a:bodyPr>
          <a:lstStyle/>
          <a:p>
            <a:r>
              <a:rPr lang="en-US" b="1" dirty="0" smtClean="0"/>
              <a:t>EOC Manual </a:t>
            </a:r>
            <a:r>
              <a:rPr lang="en-US" b="1" dirty="0"/>
              <a:t>8</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US" dirty="0"/>
              <a:t>Security Log</a:t>
            </a:r>
          </a:p>
        </p:txBody>
      </p:sp>
      <p:sp>
        <p:nvSpPr>
          <p:cNvPr id="78852" name="Slide Number Placeholder 3"/>
          <p:cNvSpPr>
            <a:spLocks noGrp="1"/>
          </p:cNvSpPr>
          <p:nvPr>
            <p:ph type="sldNum" sz="quarter" idx="12"/>
          </p:nvPr>
        </p:nvSpPr>
        <p:spPr/>
        <p:txBody>
          <a:bodyPr/>
          <a:lstStyle/>
          <a:p>
            <a:pPr>
              <a:defRPr/>
            </a:pPr>
            <a:fld id="{364C6DF6-F8BB-4BD8-A187-554253BFCC9E}" type="slidenum">
              <a:rPr lang="en-US" smtClean="0">
                <a:latin typeface="Arial" pitchFamily="34" charset="0"/>
              </a:rPr>
              <a:pPr>
                <a:defRPr/>
              </a:pPr>
              <a:t>57</a:t>
            </a:fld>
            <a:endParaRPr lang="en-US" dirty="0" smtClean="0">
              <a:latin typeface="Arial" pitchFamily="34" charset="0"/>
            </a:endParaRPr>
          </a:p>
        </p:txBody>
      </p:sp>
      <p:sp>
        <p:nvSpPr>
          <p:cNvPr id="82949" name="Text Box 4"/>
          <p:cNvSpPr txBox="1">
            <a:spLocks noChangeArrowheads="1"/>
          </p:cNvSpPr>
          <p:nvPr/>
        </p:nvSpPr>
        <p:spPr bwMode="auto">
          <a:xfrm>
            <a:off x="6062133" y="1949540"/>
            <a:ext cx="2565400" cy="4324261"/>
          </a:xfrm>
          <a:prstGeom prst="rect">
            <a:avLst/>
          </a:prstGeom>
          <a:noFill/>
          <a:ln w="9525">
            <a:noFill/>
            <a:miter lim="800000"/>
            <a:headEnd/>
            <a:tailEnd/>
          </a:ln>
        </p:spPr>
        <p:txBody>
          <a:bodyPr>
            <a:spAutoFit/>
          </a:bodyPr>
          <a:lstStyle/>
          <a:p>
            <a:pPr>
              <a:spcBef>
                <a:spcPct val="50000"/>
              </a:spcBef>
              <a:defRPr/>
            </a:pPr>
            <a:r>
              <a:rPr lang="en-US" sz="2200" dirty="0">
                <a:latin typeface="+mj-lt"/>
                <a:cs typeface="+mn-cs"/>
              </a:rPr>
              <a:t>A Security Log must be maintained for each testing room. </a:t>
            </a:r>
          </a:p>
          <a:p>
            <a:pPr>
              <a:spcBef>
                <a:spcPct val="50000"/>
              </a:spcBef>
              <a:defRPr/>
            </a:pPr>
            <a:endParaRPr lang="en-US" sz="2200" dirty="0" smtClean="0">
              <a:latin typeface="+mj-lt"/>
              <a:cs typeface="+mn-cs"/>
            </a:endParaRPr>
          </a:p>
          <a:p>
            <a:pPr>
              <a:defRPr/>
            </a:pPr>
            <a:r>
              <a:rPr lang="en-US" sz="2200" dirty="0" smtClean="0">
                <a:latin typeface="+mj-lt"/>
                <a:cs typeface="+mn-cs"/>
              </a:rPr>
              <a:t>Anyone </a:t>
            </a:r>
            <a:r>
              <a:rPr lang="en-US" sz="2200" dirty="0">
                <a:latin typeface="+mj-lt"/>
                <a:cs typeface="+mn-cs"/>
              </a:rPr>
              <a:t>who enters a room for the purpose of monitoring a test MUST sign the log for that testing room.</a:t>
            </a:r>
          </a:p>
        </p:txBody>
      </p:sp>
      <p:sp>
        <p:nvSpPr>
          <p:cNvPr id="6" name="TextBox 5"/>
          <p:cNvSpPr txBox="1"/>
          <p:nvPr/>
        </p:nvSpPr>
        <p:spPr>
          <a:xfrm>
            <a:off x="2987606" y="6497023"/>
            <a:ext cx="3677032" cy="369332"/>
          </a:xfrm>
          <a:prstGeom prst="rect">
            <a:avLst/>
          </a:prstGeom>
          <a:noFill/>
        </p:spPr>
        <p:txBody>
          <a:bodyPr wrap="none" rtlCol="0">
            <a:spAutoFit/>
          </a:bodyPr>
          <a:lstStyle/>
          <a:p>
            <a:r>
              <a:rPr lang="en-US" b="1" dirty="0" smtClean="0"/>
              <a:t>EOC Manual 29 and Appendix D</a:t>
            </a:r>
            <a:endParaRPr lang="en-US" b="1"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681037" y="1420903"/>
            <a:ext cx="3981450" cy="5038725"/>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dirty="0" smtClean="0"/>
              <a:t>Work Folders</a:t>
            </a:r>
          </a:p>
        </p:txBody>
      </p:sp>
      <p:sp>
        <p:nvSpPr>
          <p:cNvPr id="72707" name="Rectangle 3"/>
          <p:cNvSpPr>
            <a:spLocks noGrp="1" noChangeArrowheads="1"/>
          </p:cNvSpPr>
          <p:nvPr>
            <p:ph idx="1"/>
          </p:nvPr>
        </p:nvSpPr>
        <p:spPr>
          <a:xfrm>
            <a:off x="304800" y="1905000"/>
            <a:ext cx="8610600" cy="4724400"/>
          </a:xfrm>
        </p:spPr>
        <p:txBody>
          <a:bodyPr/>
          <a:lstStyle/>
          <a:p>
            <a:pPr eaLnBrk="1" hangingPunct="1">
              <a:spcBef>
                <a:spcPts val="600"/>
              </a:spcBef>
              <a:spcAft>
                <a:spcPts val="600"/>
              </a:spcAft>
            </a:pPr>
            <a:r>
              <a:rPr lang="en-US" sz="2200" dirty="0" smtClean="0"/>
              <a:t>The Florida Computer-Based Testing Work Folder is a piece of yellow 11x17 paper folded in half with graph paper printed on the back cover. </a:t>
            </a:r>
          </a:p>
          <a:p>
            <a:pPr eaLnBrk="1" hangingPunct="1">
              <a:spcBef>
                <a:spcPts val="600"/>
              </a:spcBef>
              <a:spcAft>
                <a:spcPts val="600"/>
              </a:spcAft>
            </a:pPr>
            <a:r>
              <a:rPr lang="en-US" sz="2200" dirty="0" smtClean="0"/>
              <a:t>For the Algebra 1, Biology 1, and Geometry EOC assessments, students are provided with work folders to work the problems. </a:t>
            </a:r>
          </a:p>
          <a:p>
            <a:pPr eaLnBrk="1" hangingPunct="1">
              <a:spcBef>
                <a:spcPts val="600"/>
              </a:spcBef>
              <a:spcAft>
                <a:spcPts val="600"/>
              </a:spcAft>
            </a:pPr>
            <a:r>
              <a:rPr lang="en-US" sz="2200" dirty="0" smtClean="0"/>
              <a:t>Work folders must be distributed to students at the beginning of each test session. </a:t>
            </a:r>
          </a:p>
          <a:p>
            <a:pPr eaLnBrk="1" hangingPunct="1">
              <a:spcBef>
                <a:spcPts val="600"/>
              </a:spcBef>
              <a:spcAft>
                <a:spcPts val="600"/>
              </a:spcAft>
            </a:pPr>
            <a:r>
              <a:rPr lang="en-US" sz="2200" dirty="0" smtClean="0"/>
              <a:t>Ensure that students have enough desk space to use their folders.</a:t>
            </a:r>
          </a:p>
          <a:p>
            <a:pPr eaLnBrk="1" hangingPunct="1">
              <a:spcBef>
                <a:spcPts val="600"/>
              </a:spcBef>
              <a:spcAft>
                <a:spcPts val="600"/>
              </a:spcAft>
            </a:pPr>
            <a:r>
              <a:rPr lang="en-US" sz="2200" dirty="0" smtClean="0"/>
              <a:t>Collect all work folders when students finish testing before they leave the testing room, and return folders to the school assessment coordinator.</a:t>
            </a:r>
          </a:p>
          <a:p>
            <a:pPr eaLnBrk="1" hangingPunct="1">
              <a:spcBef>
                <a:spcPts val="600"/>
              </a:spcBef>
              <a:spcAft>
                <a:spcPts val="600"/>
              </a:spcAft>
            </a:pPr>
            <a:r>
              <a:rPr lang="en-US" sz="2200" b="1" dirty="0" smtClean="0"/>
              <a:t>Used work folders are secure materials</a:t>
            </a:r>
            <a:r>
              <a:rPr lang="en-US" sz="2200" dirty="0" smtClean="0"/>
              <a:t>.</a:t>
            </a:r>
          </a:p>
          <a:p>
            <a:pPr eaLnBrk="1" hangingPunct="1">
              <a:lnSpc>
                <a:spcPct val="70000"/>
              </a:lnSpc>
            </a:pPr>
            <a:endParaRPr lang="en-US" sz="2000" dirty="0" smtClean="0"/>
          </a:p>
        </p:txBody>
      </p:sp>
      <p:sp>
        <p:nvSpPr>
          <p:cNvPr id="71684" name="Slide Number Placeholder 5"/>
          <p:cNvSpPr>
            <a:spLocks noGrp="1"/>
          </p:cNvSpPr>
          <p:nvPr>
            <p:ph type="sldNum" sz="quarter" idx="12"/>
          </p:nvPr>
        </p:nvSpPr>
        <p:spPr/>
        <p:txBody>
          <a:bodyPr/>
          <a:lstStyle/>
          <a:p>
            <a:pPr>
              <a:defRPr/>
            </a:pPr>
            <a:fld id="{7594CB4E-1AA7-4353-AB50-4B2606E9F722}" type="slidenum">
              <a:rPr lang="en-US" smtClean="0">
                <a:latin typeface="Arial" pitchFamily="34" charset="0"/>
              </a:rPr>
              <a:pPr>
                <a:defRPr/>
              </a:pPr>
              <a:t>58</a:t>
            </a:fld>
            <a:endParaRPr lang="en-US" dirty="0" smtClean="0">
              <a:latin typeface="Arial" pitchFamily="34" charset="0"/>
            </a:endParaRPr>
          </a:p>
        </p:txBody>
      </p:sp>
      <p:sp>
        <p:nvSpPr>
          <p:cNvPr id="5" name="TextBox 4"/>
          <p:cNvSpPr txBox="1"/>
          <p:nvPr/>
        </p:nvSpPr>
        <p:spPr>
          <a:xfrm>
            <a:off x="3810000" y="6488668"/>
            <a:ext cx="1736373" cy="369332"/>
          </a:xfrm>
          <a:prstGeom prst="rect">
            <a:avLst/>
          </a:prstGeom>
          <a:noFill/>
        </p:spPr>
        <p:txBody>
          <a:bodyPr wrap="none" rtlCol="0">
            <a:spAutoFit/>
          </a:bodyPr>
          <a:lstStyle/>
          <a:p>
            <a:r>
              <a:rPr lang="en-US" b="1" dirty="0" smtClean="0"/>
              <a:t>EOC Manual 8</a:t>
            </a:r>
            <a:endParaRPr lang="en-US" b="1"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spcAft>
                <a:spcPts val="600"/>
              </a:spcAft>
            </a:pPr>
            <a:r>
              <a:rPr lang="en-US" dirty="0"/>
              <a:t>CBT Worksheets</a:t>
            </a:r>
          </a:p>
        </p:txBody>
      </p:sp>
      <p:sp>
        <p:nvSpPr>
          <p:cNvPr id="73731" name="Content Placeholder 2"/>
          <p:cNvSpPr>
            <a:spLocks noGrp="1"/>
          </p:cNvSpPr>
          <p:nvPr>
            <p:ph idx="1"/>
          </p:nvPr>
        </p:nvSpPr>
        <p:spPr>
          <a:xfrm>
            <a:off x="304800" y="1828800"/>
            <a:ext cx="5715000" cy="5029200"/>
          </a:xfrm>
        </p:spPr>
        <p:txBody>
          <a:bodyPr/>
          <a:lstStyle/>
          <a:p>
            <a:pPr eaLnBrk="1" hangingPunct="1">
              <a:spcBef>
                <a:spcPts val="0"/>
              </a:spcBef>
              <a:spcAft>
                <a:spcPts val="600"/>
              </a:spcAft>
            </a:pPr>
            <a:r>
              <a:rPr lang="en-US" sz="2100" dirty="0" smtClean="0"/>
              <a:t>If schools choose to provide them, students taking the computer-based Civics and U.S. History Assessment may use a CBT Worksheet to make notes rather than using the CBT notepad tool.</a:t>
            </a:r>
          </a:p>
          <a:p>
            <a:pPr eaLnBrk="1" hangingPunct="1">
              <a:spcBef>
                <a:spcPts val="0"/>
              </a:spcBef>
              <a:spcAft>
                <a:spcPts val="600"/>
              </a:spcAft>
            </a:pPr>
            <a:r>
              <a:rPr lang="en-US" sz="2100" dirty="0" smtClean="0"/>
              <a:t>The worksheet is an 8½ x 11 page (located in Appendix D and PearsonAccess) that may be copied and distributed to students at the beginning of a test session. </a:t>
            </a:r>
          </a:p>
          <a:p>
            <a:pPr eaLnBrk="1" hangingPunct="1">
              <a:spcBef>
                <a:spcPts val="0"/>
              </a:spcBef>
              <a:spcAft>
                <a:spcPts val="600"/>
              </a:spcAft>
            </a:pPr>
            <a:r>
              <a:rPr lang="en-US" sz="2100" dirty="0" smtClean="0"/>
              <a:t>Students must have enough desk space to use their worksheets.</a:t>
            </a:r>
          </a:p>
          <a:p>
            <a:pPr eaLnBrk="1" hangingPunct="1">
              <a:spcBef>
                <a:spcPts val="0"/>
              </a:spcBef>
              <a:spcAft>
                <a:spcPts val="600"/>
              </a:spcAft>
            </a:pPr>
            <a:r>
              <a:rPr lang="en-US" sz="2100" dirty="0" smtClean="0"/>
              <a:t>Collect all worksheets when students finish testing before they leave the testing room, and return worksheets</a:t>
            </a:r>
            <a:r>
              <a:rPr lang="en-US" sz="2100" dirty="0" smtClean="0">
                <a:solidFill>
                  <a:srgbClr val="FF0000"/>
                </a:solidFill>
              </a:rPr>
              <a:t> </a:t>
            </a:r>
            <a:r>
              <a:rPr lang="en-US" sz="2100" dirty="0" smtClean="0"/>
              <a:t>to the school assessment coordinator.</a:t>
            </a:r>
          </a:p>
          <a:p>
            <a:pPr eaLnBrk="1" hangingPunct="1">
              <a:spcBef>
                <a:spcPts val="0"/>
              </a:spcBef>
              <a:spcAft>
                <a:spcPts val="600"/>
              </a:spcAft>
            </a:pPr>
            <a:r>
              <a:rPr lang="en-US" sz="2100" b="1" dirty="0" smtClean="0"/>
              <a:t>Used worksheets are secure materials.</a:t>
            </a:r>
          </a:p>
        </p:txBody>
      </p:sp>
      <p:sp>
        <p:nvSpPr>
          <p:cNvPr id="4" name="Slide Number Placeholder 3"/>
          <p:cNvSpPr>
            <a:spLocks noGrp="1"/>
          </p:cNvSpPr>
          <p:nvPr>
            <p:ph type="sldNum" sz="quarter" idx="12"/>
          </p:nvPr>
        </p:nvSpPr>
        <p:spPr/>
        <p:txBody>
          <a:bodyPr/>
          <a:lstStyle/>
          <a:p>
            <a:pPr>
              <a:defRPr/>
            </a:pPr>
            <a:fld id="{8DE543F5-9D3C-4E79-AC65-DCD5FC4A8B86}" type="slidenum">
              <a:rPr lang="en-US" smtClean="0"/>
              <a:pPr>
                <a:defRPr/>
              </a:pPr>
              <a:t>59</a:t>
            </a:fld>
            <a:endParaRPr lang="en-US" dirty="0"/>
          </a:p>
        </p:txBody>
      </p:sp>
      <p:sp>
        <p:nvSpPr>
          <p:cNvPr id="7" name="TextBox 6"/>
          <p:cNvSpPr txBox="1"/>
          <p:nvPr/>
        </p:nvSpPr>
        <p:spPr>
          <a:xfrm>
            <a:off x="3048000" y="6536779"/>
            <a:ext cx="3677032" cy="369332"/>
          </a:xfrm>
          <a:prstGeom prst="rect">
            <a:avLst/>
          </a:prstGeom>
          <a:noFill/>
        </p:spPr>
        <p:txBody>
          <a:bodyPr wrap="none" rtlCol="0">
            <a:spAutoFit/>
          </a:bodyPr>
          <a:lstStyle/>
          <a:p>
            <a:r>
              <a:rPr lang="en-US" b="1" dirty="0" smtClean="0"/>
              <a:t>EOC Manual 9 and Appendix D</a:t>
            </a:r>
            <a:endParaRPr lang="en-US" b="1"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48400" y="1524000"/>
            <a:ext cx="2911207" cy="3962400"/>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t>Test Administration</a:t>
            </a:r>
            <a:br>
              <a:rPr lang="en-US" dirty="0" smtClean="0"/>
            </a:br>
            <a:r>
              <a:rPr lang="en-US" dirty="0" smtClean="0"/>
              <a:t>Schedule</a:t>
            </a:r>
          </a:p>
        </p:txBody>
      </p:sp>
      <p:sp>
        <p:nvSpPr>
          <p:cNvPr id="18435" name="Rectangle 3"/>
          <p:cNvSpPr>
            <a:spLocks noGrp="1" noChangeArrowheads="1"/>
          </p:cNvSpPr>
          <p:nvPr>
            <p:ph idx="1"/>
          </p:nvPr>
        </p:nvSpPr>
        <p:spPr>
          <a:xfrm>
            <a:off x="0" y="1905000"/>
            <a:ext cx="9144000" cy="4953000"/>
          </a:xfrm>
        </p:spPr>
        <p:txBody>
          <a:bodyPr>
            <a:normAutofit/>
          </a:bodyPr>
          <a:lstStyle/>
          <a:p>
            <a:r>
              <a:rPr lang="en-US" sz="2800" b="1" dirty="0"/>
              <a:t>The </a:t>
            </a:r>
            <a:r>
              <a:rPr lang="en-US" sz="2800" b="1" dirty="0" smtClean="0"/>
              <a:t>Winter 2014 NGSSS EOC </a:t>
            </a:r>
            <a:r>
              <a:rPr lang="en-US" sz="2800" b="1" dirty="0"/>
              <a:t>testing </a:t>
            </a:r>
            <a:r>
              <a:rPr lang="en-US" sz="2800" b="1" dirty="0" smtClean="0"/>
              <a:t>schedule is December 1-19.</a:t>
            </a:r>
            <a:endParaRPr lang="en-US" sz="2800" b="1" dirty="0"/>
          </a:p>
          <a:p>
            <a:pPr lvl="1"/>
            <a:r>
              <a:rPr lang="en-US" sz="2200" dirty="0" smtClean="0"/>
              <a:t>Algebra 1, Biology 1, Civics, Geometry, and US History must be completed by December 19.</a:t>
            </a:r>
            <a:endParaRPr lang="en-US" sz="2200" dirty="0"/>
          </a:p>
          <a:p>
            <a:pPr marL="0" indent="0">
              <a:buNone/>
            </a:pPr>
            <a:endParaRPr lang="en-US" sz="2000" b="1" dirty="0" smtClean="0"/>
          </a:p>
          <a:p>
            <a:r>
              <a:rPr lang="en-US" sz="2200" dirty="0" smtClean="0"/>
              <a:t>The tests may be administered in any order, by school, based on needs of students within a school.  One subject test does not need to be completed before another begins, and subject tests may be administered concurrently.  </a:t>
            </a:r>
          </a:p>
          <a:p>
            <a:pPr lvl="1"/>
            <a:r>
              <a:rPr lang="en-US" sz="2000" dirty="0" smtClean="0"/>
              <a:t>Additionally, testing should be completed within the least number of days possible but </a:t>
            </a:r>
            <a:r>
              <a:rPr lang="en-US" sz="2000" u="sng" dirty="0" smtClean="0"/>
              <a:t>must</a:t>
            </a:r>
            <a:r>
              <a:rPr lang="en-US" sz="2000" dirty="0" smtClean="0"/>
              <a:t> be completed by the last date noted above.    </a:t>
            </a:r>
          </a:p>
          <a:p>
            <a:pPr>
              <a:buNone/>
            </a:pPr>
            <a:endParaRPr lang="en-US" sz="2000" dirty="0" smtClean="0"/>
          </a:p>
          <a:p>
            <a:r>
              <a:rPr lang="en-US" sz="2000" b="1" dirty="0" smtClean="0"/>
              <a:t>All paper accommodations (for students with documented accommodations only) must be administered on the </a:t>
            </a:r>
            <a:r>
              <a:rPr lang="en-US" sz="2000" b="1" u="sng" dirty="0" smtClean="0"/>
              <a:t>first five days</a:t>
            </a:r>
            <a:r>
              <a:rPr lang="en-US" sz="2000" b="1" dirty="0" smtClean="0"/>
              <a:t> of testing window; December 1-5.</a:t>
            </a:r>
          </a:p>
          <a:p>
            <a:endParaRPr lang="en-US" sz="2000" b="1" dirty="0" smtClean="0"/>
          </a:p>
          <a:p>
            <a:pPr lvl="1"/>
            <a:endParaRPr lang="en-US" sz="2200" i="1" dirty="0"/>
          </a:p>
        </p:txBody>
      </p:sp>
      <p:sp>
        <p:nvSpPr>
          <p:cNvPr id="9220" name="Slide Number Placeholder 5"/>
          <p:cNvSpPr>
            <a:spLocks noGrp="1"/>
          </p:cNvSpPr>
          <p:nvPr>
            <p:ph type="sldNum" sz="quarter" idx="12"/>
          </p:nvPr>
        </p:nvSpPr>
        <p:spPr/>
        <p:txBody>
          <a:bodyPr/>
          <a:lstStyle/>
          <a:p>
            <a:pPr>
              <a:defRPr/>
            </a:pPr>
            <a:fld id="{39D9C2E6-9AD3-48F9-8618-51451C841C5B}" type="slidenum">
              <a:rPr lang="en-US" smtClean="0">
                <a:latin typeface="Arial" pitchFamily="34" charset="0"/>
              </a:rPr>
              <a:pPr>
                <a:defRPr/>
              </a:pPr>
              <a:t>6</a:t>
            </a:fld>
            <a:endParaRPr lang="en-US" dirty="0" smtClean="0">
              <a:latin typeface="Arial" pitchFamily="34" charset="0"/>
            </a:endParaRPr>
          </a:p>
        </p:txBody>
      </p:sp>
      <p:sp>
        <p:nvSpPr>
          <p:cNvPr id="5" name="TextBox 4"/>
          <p:cNvSpPr txBox="1"/>
          <p:nvPr/>
        </p:nvSpPr>
        <p:spPr>
          <a:xfrm>
            <a:off x="5486400" y="6557881"/>
            <a:ext cx="3196581" cy="338554"/>
          </a:xfrm>
          <a:prstGeom prst="rect">
            <a:avLst/>
          </a:prstGeom>
          <a:noFill/>
        </p:spPr>
        <p:txBody>
          <a:bodyPr wrap="none" rtlCol="0">
            <a:spAutoFit/>
          </a:bodyPr>
          <a:lstStyle/>
          <a:p>
            <a:r>
              <a:rPr lang="en-US" sz="1600" b="1" dirty="0" smtClean="0"/>
              <a:t>EOC Manual 1, Training Packet</a:t>
            </a:r>
            <a:endParaRPr lang="en-US" sz="1600" b="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1"/>
          <p:cNvSpPr>
            <a:spLocks noGrp="1"/>
          </p:cNvSpPr>
          <p:nvPr>
            <p:ph type="title"/>
          </p:nvPr>
        </p:nvSpPr>
        <p:spPr/>
        <p:txBody>
          <a:bodyPr/>
          <a:lstStyle/>
          <a:p>
            <a:pPr eaLnBrk="1" hangingPunct="1">
              <a:spcAft>
                <a:spcPts val="600"/>
              </a:spcAft>
            </a:pPr>
            <a:r>
              <a:rPr lang="en-US" dirty="0"/>
              <a:t>Four-Function </a:t>
            </a:r>
            <a:r>
              <a:rPr lang="en-US" dirty="0" smtClean="0"/>
              <a:t>Calculators </a:t>
            </a:r>
            <a:endParaRPr lang="en-US" dirty="0"/>
          </a:p>
        </p:txBody>
      </p:sp>
      <p:sp>
        <p:nvSpPr>
          <p:cNvPr id="73732" name="Slide Number Placeholder 5"/>
          <p:cNvSpPr>
            <a:spLocks noGrp="1"/>
          </p:cNvSpPr>
          <p:nvPr>
            <p:ph type="sldNum" sz="quarter" idx="12"/>
          </p:nvPr>
        </p:nvSpPr>
        <p:spPr/>
        <p:txBody>
          <a:bodyPr/>
          <a:lstStyle/>
          <a:p>
            <a:pPr>
              <a:defRPr/>
            </a:pPr>
            <a:fld id="{19C9F15E-348A-42A4-B687-772CEB0F1C64}" type="slidenum">
              <a:rPr lang="en-US" smtClean="0">
                <a:latin typeface="Arial" pitchFamily="34" charset="0"/>
              </a:rPr>
              <a:pPr>
                <a:defRPr/>
              </a:pPr>
              <a:t>60</a:t>
            </a:fld>
            <a:endParaRPr lang="en-US" dirty="0" smtClean="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1175909038"/>
              </p:ext>
            </p:extLst>
          </p:nvPr>
        </p:nvGraphicFramePr>
        <p:xfrm>
          <a:off x="381000" y="2053520"/>
          <a:ext cx="8305800" cy="4464456"/>
        </p:xfrm>
        <a:graphic>
          <a:graphicData uri="http://schemas.openxmlformats.org/drawingml/2006/table">
            <a:tbl>
              <a:tblPr firstRow="1" bandRow="1">
                <a:tableStyleId>{8EC20E35-A176-4012-BC5E-935CFFF8708E}</a:tableStyleId>
              </a:tblPr>
              <a:tblGrid>
                <a:gridCol w="8305800"/>
              </a:tblGrid>
              <a:tr h="442823">
                <a:tc>
                  <a:txBody>
                    <a:bodyPr/>
                    <a:lstStyle/>
                    <a:p>
                      <a:pPr algn="ctr"/>
                      <a:r>
                        <a:rPr lang="en-US" sz="1600" dirty="0" smtClean="0"/>
                        <a:t>TestNav</a:t>
                      </a:r>
                      <a:endParaRPr lang="en-US" sz="1600" dirty="0"/>
                    </a:p>
                  </a:txBody>
                  <a:tcPr/>
                </a:tc>
              </a:tr>
              <a:tr h="7648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j-lt"/>
                        </a:rPr>
                        <a:t>The computer-based TestNav Algebra 1 and Biology 1 EOC Assessments have a built-in four-function calculator.</a:t>
                      </a:r>
                    </a:p>
                  </a:txBody>
                  <a:tcPr/>
                </a:tc>
              </a:tr>
              <a:tr h="7648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j-lt"/>
                        </a:rPr>
                        <a:t>Students may use the built-in calculator, or they may use a handheld four-function calculator.</a:t>
                      </a:r>
                    </a:p>
                  </a:txBody>
                  <a:tcPr/>
                </a:tc>
              </a:tr>
              <a:tr h="7648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j-lt"/>
                        </a:rPr>
                        <a:t>Test administrators should provide handheld calculators at the beginning of a test session to all students who request them.</a:t>
                      </a:r>
                    </a:p>
                  </a:txBody>
                  <a:tcPr/>
                </a:tc>
              </a:tr>
              <a:tr h="4428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j-lt"/>
                        </a:rPr>
                        <a:t>Adequate supply of approved four-function calculators should be made available.  </a:t>
                      </a:r>
                      <a:endParaRPr lang="en-US" sz="1800" dirty="0">
                        <a:latin typeface="+mj-lt"/>
                      </a:endParaRPr>
                    </a:p>
                  </a:txBody>
                  <a:tcPr/>
                </a:tc>
              </a:tr>
              <a:tr h="10869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j-lt"/>
                        </a:rPr>
                        <a:t>Students with visual impairments may use the approved large key/large display calculators or approved talking calculators supplied by the FDOE.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mj-lt"/>
                      </a:endParaRPr>
                    </a:p>
                  </a:txBody>
                  <a:tcPr/>
                </a:tc>
              </a:tr>
            </a:tbl>
          </a:graphicData>
        </a:graphic>
      </p:graphicFrame>
      <p:sp>
        <p:nvSpPr>
          <p:cNvPr id="5" name="TextBox 4"/>
          <p:cNvSpPr txBox="1"/>
          <p:nvPr/>
        </p:nvSpPr>
        <p:spPr>
          <a:xfrm>
            <a:off x="3810000" y="6488668"/>
            <a:ext cx="2069797" cy="369332"/>
          </a:xfrm>
          <a:prstGeom prst="rect">
            <a:avLst/>
          </a:prstGeom>
          <a:noFill/>
        </p:spPr>
        <p:txBody>
          <a:bodyPr wrap="none" rtlCol="0">
            <a:spAutoFit/>
          </a:bodyPr>
          <a:lstStyle/>
          <a:p>
            <a:r>
              <a:rPr lang="en-US" b="1" dirty="0" smtClean="0"/>
              <a:t>EOC Manual 9-10</a:t>
            </a:r>
            <a:endParaRPr lang="en-US" b="1"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1"/>
          <p:cNvSpPr>
            <a:spLocks noGrp="1"/>
          </p:cNvSpPr>
          <p:nvPr>
            <p:ph type="title"/>
          </p:nvPr>
        </p:nvSpPr>
        <p:spPr/>
        <p:txBody>
          <a:bodyPr/>
          <a:lstStyle/>
          <a:p>
            <a:pPr eaLnBrk="1" hangingPunct="1">
              <a:spcAft>
                <a:spcPts val="600"/>
              </a:spcAft>
            </a:pPr>
            <a:r>
              <a:rPr lang="en-US" dirty="0"/>
              <a:t>Scientific Calculators</a:t>
            </a:r>
          </a:p>
        </p:txBody>
      </p:sp>
      <p:sp>
        <p:nvSpPr>
          <p:cNvPr id="73732" name="Slide Number Placeholder 5"/>
          <p:cNvSpPr>
            <a:spLocks noGrp="1"/>
          </p:cNvSpPr>
          <p:nvPr>
            <p:ph type="sldNum" sz="quarter" idx="12"/>
          </p:nvPr>
        </p:nvSpPr>
        <p:spPr/>
        <p:txBody>
          <a:bodyPr/>
          <a:lstStyle/>
          <a:p>
            <a:pPr>
              <a:defRPr/>
            </a:pPr>
            <a:fld id="{19C9F15E-348A-42A4-B687-772CEB0F1C64}" type="slidenum">
              <a:rPr lang="en-US" smtClean="0">
                <a:latin typeface="Arial" pitchFamily="34" charset="0"/>
              </a:rPr>
              <a:pPr>
                <a:defRPr/>
              </a:pPr>
              <a:t>61</a:t>
            </a:fld>
            <a:endParaRPr lang="en-US" dirty="0" smtClean="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23583008"/>
              </p:ext>
            </p:extLst>
          </p:nvPr>
        </p:nvGraphicFramePr>
        <p:xfrm>
          <a:off x="381000" y="1905002"/>
          <a:ext cx="8382000" cy="4622051"/>
        </p:xfrm>
        <a:graphic>
          <a:graphicData uri="http://schemas.openxmlformats.org/drawingml/2006/table">
            <a:tbl>
              <a:tblPr firstRow="1" bandRow="1">
                <a:tableStyleId>{8EC20E35-A176-4012-BC5E-935CFFF8708E}</a:tableStyleId>
              </a:tblPr>
              <a:tblGrid>
                <a:gridCol w="8382000"/>
              </a:tblGrid>
              <a:tr h="502880">
                <a:tc>
                  <a:txBody>
                    <a:bodyPr/>
                    <a:lstStyle/>
                    <a:p>
                      <a:pPr algn="ctr"/>
                      <a:r>
                        <a:rPr lang="en-US" sz="1800" dirty="0" smtClean="0"/>
                        <a:t>TestNav</a:t>
                      </a:r>
                      <a:endParaRPr lang="en-US" sz="1800" dirty="0"/>
                    </a:p>
                  </a:txBody>
                  <a:tcPr/>
                </a:tc>
              </a:tr>
              <a:tr h="502880">
                <a:tc>
                  <a:txBody>
                    <a:bodyPr/>
                    <a:lstStyle/>
                    <a:p>
                      <a:pPr eaLnBrk="1" hangingPunct="1">
                        <a:lnSpc>
                          <a:spcPct val="100000"/>
                        </a:lnSpc>
                        <a:spcBef>
                          <a:spcPts val="600"/>
                        </a:spcBef>
                        <a:spcAft>
                          <a:spcPts val="600"/>
                        </a:spcAft>
                      </a:pPr>
                      <a:r>
                        <a:rPr lang="en-US" sz="1800" dirty="0" smtClean="0">
                          <a:latin typeface="+mj-lt"/>
                        </a:rPr>
                        <a:t>The TestNav Geometry EOC Assessment has a built-in scientific calculator.</a:t>
                      </a:r>
                    </a:p>
                  </a:txBody>
                  <a:tcPr/>
                </a:tc>
              </a:tr>
              <a:tr h="6195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j-lt"/>
                        </a:rPr>
                        <a:t>Students may use handheld scientific calculators, if the school has chosen to provide them. </a:t>
                      </a:r>
                    </a:p>
                  </a:txBody>
                  <a:tcPr/>
                </a:tc>
              </a:tr>
              <a:tr h="854897">
                <a:tc>
                  <a:txBody>
                    <a:bodyPr/>
                    <a:lstStyle/>
                    <a:p>
                      <a:pPr>
                        <a:lnSpc>
                          <a:spcPct val="100000"/>
                        </a:lnSpc>
                        <a:spcBef>
                          <a:spcPts val="600"/>
                        </a:spcBef>
                        <a:spcAft>
                          <a:spcPts val="600"/>
                        </a:spcAft>
                      </a:pPr>
                      <a:r>
                        <a:rPr lang="en-US" sz="1800" dirty="0" smtClean="0">
                          <a:latin typeface="+mj-lt"/>
                        </a:rPr>
                        <a:t>Handheld scientific calculators will </a:t>
                      </a:r>
                      <a:r>
                        <a:rPr lang="en-US" sz="1800" b="1" dirty="0" smtClean="0">
                          <a:latin typeface="+mj-lt"/>
                        </a:rPr>
                        <a:t>not </a:t>
                      </a:r>
                      <a:r>
                        <a:rPr lang="en-US" sz="1800" dirty="0" smtClean="0">
                          <a:latin typeface="+mj-lt"/>
                        </a:rPr>
                        <a:t>be provided by the FDOE for students taking the Geometry EOC Assessment using TestNav.</a:t>
                      </a:r>
                    </a:p>
                  </a:txBody>
                  <a:tcPr/>
                </a:tc>
              </a:tr>
              <a:tr h="885042">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800" dirty="0" smtClean="0">
                          <a:latin typeface="+mj-lt"/>
                        </a:rPr>
                        <a:t>The approved talking scientific calculator is the Orion TI-36X or one that is comparable in function to the Orion TI-36X. </a:t>
                      </a:r>
                      <a:r>
                        <a:rPr lang="en-US" sz="1800" b="1" dirty="0" smtClean="0">
                          <a:latin typeface="+mj-lt"/>
                        </a:rPr>
                        <a:t>No other calculators may be used.</a:t>
                      </a:r>
                      <a:endParaRPr lang="en-US" sz="1800" dirty="0" smtClean="0">
                        <a:latin typeface="+mj-lt"/>
                      </a:endParaRPr>
                    </a:p>
                  </a:txBody>
                  <a:tcPr/>
                </a:tc>
              </a:tr>
              <a:tr h="1206914">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800" dirty="0" smtClean="0">
                          <a:latin typeface="+mj-lt"/>
                        </a:rPr>
                        <a:t>Students with visual impairments may use large key/large display scientific calculators that are comparable in function to the approved scientific calculators (on pages 9-10 of the Winter</a:t>
                      </a:r>
                      <a:r>
                        <a:rPr lang="en-US" sz="1800" baseline="0" dirty="0" smtClean="0">
                          <a:latin typeface="+mj-lt"/>
                        </a:rPr>
                        <a:t> 2014</a:t>
                      </a:r>
                      <a:r>
                        <a:rPr lang="en-US" sz="1800" dirty="0" smtClean="0">
                          <a:latin typeface="+mj-lt"/>
                        </a:rPr>
                        <a:t> EOC Manual).  </a:t>
                      </a:r>
                    </a:p>
                  </a:txBody>
                  <a:tcPr/>
                </a:tc>
              </a:tr>
            </a:tbl>
          </a:graphicData>
        </a:graphic>
      </p:graphicFrame>
      <p:sp>
        <p:nvSpPr>
          <p:cNvPr id="5" name="TextBox 4"/>
          <p:cNvSpPr txBox="1"/>
          <p:nvPr/>
        </p:nvSpPr>
        <p:spPr>
          <a:xfrm>
            <a:off x="3505200" y="6477145"/>
            <a:ext cx="2069797" cy="369332"/>
          </a:xfrm>
          <a:prstGeom prst="rect">
            <a:avLst/>
          </a:prstGeom>
          <a:noFill/>
        </p:spPr>
        <p:txBody>
          <a:bodyPr wrap="none" rtlCol="0">
            <a:spAutoFit/>
          </a:bodyPr>
          <a:lstStyle/>
          <a:p>
            <a:r>
              <a:rPr lang="en-US" b="1" dirty="0" smtClean="0"/>
              <a:t>EOC Manual 9-10</a:t>
            </a:r>
            <a:endParaRPr lang="en-US" b="1" dirty="0"/>
          </a:p>
        </p:txBody>
      </p:sp>
    </p:spTree>
    <p:extLst>
      <p:ext uri="{BB962C8B-B14F-4D97-AF65-F5344CB8AC3E}">
        <p14:creationId xmlns:p14="http://schemas.microsoft.com/office/powerpoint/2010/main" xmlns="" val="39029792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lnSpc>
                <a:spcPct val="100000"/>
              </a:lnSpc>
              <a:spcAft>
                <a:spcPts val="600"/>
              </a:spcAft>
            </a:pPr>
            <a:r>
              <a:rPr lang="en-US" dirty="0"/>
              <a:t>Reference Sheets and </a:t>
            </a:r>
            <a:r>
              <a:rPr lang="en-US" dirty="0" smtClean="0"/>
              <a:t/>
            </a:r>
            <a:br>
              <a:rPr lang="en-US" dirty="0" smtClean="0"/>
            </a:br>
            <a:r>
              <a:rPr lang="en-US" dirty="0" smtClean="0"/>
              <a:t>Periodic </a:t>
            </a:r>
            <a:r>
              <a:rPr lang="en-US" dirty="0"/>
              <a:t>Tables</a:t>
            </a:r>
          </a:p>
        </p:txBody>
      </p:sp>
      <p:sp>
        <p:nvSpPr>
          <p:cNvPr id="78851" name="Content Placeholder 5"/>
          <p:cNvSpPr>
            <a:spLocks noGrp="1"/>
          </p:cNvSpPr>
          <p:nvPr>
            <p:ph idx="1"/>
          </p:nvPr>
        </p:nvSpPr>
        <p:spPr>
          <a:xfrm>
            <a:off x="304800" y="1828800"/>
            <a:ext cx="8686800" cy="4800600"/>
          </a:xfrm>
        </p:spPr>
        <p:txBody>
          <a:bodyPr/>
          <a:lstStyle/>
          <a:p>
            <a:pPr eaLnBrk="1" hangingPunct="1">
              <a:spcBef>
                <a:spcPts val="600"/>
              </a:spcBef>
              <a:spcAft>
                <a:spcPts val="600"/>
              </a:spcAft>
            </a:pPr>
            <a:r>
              <a:rPr lang="en-US" sz="2000" dirty="0" smtClean="0"/>
              <a:t>Reference sheets and periodic tables are provided in an online format only for CBT testers.  However, schools may provide hardcopy reference sheets or periodic tables to students. </a:t>
            </a:r>
          </a:p>
          <a:p>
            <a:pPr>
              <a:spcBef>
                <a:spcPts val="600"/>
              </a:spcBef>
              <a:spcAft>
                <a:spcPts val="600"/>
              </a:spcAft>
            </a:pPr>
            <a:r>
              <a:rPr lang="en-US" sz="2000" dirty="0" smtClean="0"/>
              <a:t>Any hardcopy reference sheets or periodic tables must be photocopies of the reference sheet and periodic table in Appendix D of the manual (also available at </a:t>
            </a:r>
            <a:r>
              <a:rPr lang="en-US" sz="2000" dirty="0" smtClean="0">
                <a:hlinkClick r:id="rId3"/>
              </a:rPr>
              <a:t>www.FLAssessments.com/EOC</a:t>
            </a:r>
            <a:r>
              <a:rPr lang="en-US" sz="2000" dirty="0" smtClean="0"/>
              <a:t>).  </a:t>
            </a:r>
            <a:endParaRPr lang="en-US" sz="2000" b="1" dirty="0" smtClean="0"/>
          </a:p>
          <a:p>
            <a:pPr eaLnBrk="1" hangingPunct="1">
              <a:spcBef>
                <a:spcPts val="600"/>
              </a:spcBef>
              <a:spcAft>
                <a:spcPts val="600"/>
              </a:spcAft>
            </a:pPr>
            <a:r>
              <a:rPr lang="en-US" sz="2000" dirty="0" smtClean="0"/>
              <a:t>If your school will provide hardcopy reference sheets or periodic tables to students, check each copy before distributing to students and follow the instructions in the administration scripts. </a:t>
            </a:r>
          </a:p>
          <a:p>
            <a:pPr eaLnBrk="1" hangingPunct="1">
              <a:spcBef>
                <a:spcPts val="600"/>
              </a:spcBef>
              <a:spcAft>
                <a:spcPts val="600"/>
              </a:spcAft>
            </a:pPr>
            <a:r>
              <a:rPr lang="en-US" sz="2000" dirty="0" smtClean="0"/>
              <a:t>Reference sheets and periodic tables for students with paper-based accommodations are packaged with test materials, and should be distributed to students as indicated in the administration scripts.</a:t>
            </a:r>
          </a:p>
          <a:p>
            <a:pPr eaLnBrk="1" hangingPunct="1">
              <a:spcBef>
                <a:spcPts val="600"/>
              </a:spcBef>
              <a:spcAft>
                <a:spcPts val="600"/>
              </a:spcAft>
            </a:pPr>
            <a:r>
              <a:rPr lang="en-US" sz="2000" dirty="0" smtClean="0"/>
              <a:t>Once students complete the test session, the test administrator should collect all reference sheets and periodic tables.</a:t>
            </a:r>
          </a:p>
          <a:p>
            <a:pPr eaLnBrk="1" hangingPunct="1">
              <a:spcBef>
                <a:spcPts val="600"/>
              </a:spcBef>
              <a:spcAft>
                <a:spcPts val="600"/>
              </a:spcAft>
            </a:pPr>
            <a:r>
              <a:rPr lang="en-US" sz="2000" b="1" dirty="0" smtClean="0"/>
              <a:t>Used reference sheets and periodic tables are secure materials.</a:t>
            </a:r>
            <a:endParaRPr lang="en-US" sz="2000" dirty="0" smtClean="0">
              <a:solidFill>
                <a:srgbClr val="8BBC00"/>
              </a:solidFill>
            </a:endParaRPr>
          </a:p>
        </p:txBody>
      </p:sp>
      <p:sp>
        <p:nvSpPr>
          <p:cNvPr id="77828" name="Slide Number Placeholder 5"/>
          <p:cNvSpPr>
            <a:spLocks noGrp="1"/>
          </p:cNvSpPr>
          <p:nvPr>
            <p:ph type="sldNum" sz="quarter" idx="12"/>
          </p:nvPr>
        </p:nvSpPr>
        <p:spPr>
          <a:xfrm>
            <a:off x="8305800" y="6245225"/>
            <a:ext cx="381000" cy="476250"/>
          </a:xfrm>
        </p:spPr>
        <p:txBody>
          <a:bodyPr/>
          <a:lstStyle/>
          <a:p>
            <a:pPr>
              <a:defRPr/>
            </a:pPr>
            <a:fld id="{517C30FB-6B64-4FDE-B0F2-AE87E1643DA4}" type="slidenum">
              <a:rPr lang="en-US" smtClean="0">
                <a:latin typeface="Arial" pitchFamily="34" charset="0"/>
              </a:rPr>
              <a:pPr>
                <a:defRPr/>
              </a:pPr>
              <a:t>62</a:t>
            </a:fld>
            <a:endParaRPr lang="en-US" dirty="0" smtClean="0">
              <a:latin typeface="Arial" pitchFamily="34" charset="0"/>
            </a:endParaRPr>
          </a:p>
        </p:txBody>
      </p:sp>
      <p:sp>
        <p:nvSpPr>
          <p:cNvPr id="5" name="TextBox 4"/>
          <p:cNvSpPr txBox="1"/>
          <p:nvPr/>
        </p:nvSpPr>
        <p:spPr>
          <a:xfrm>
            <a:off x="2819400" y="6488668"/>
            <a:ext cx="4515232" cy="369332"/>
          </a:xfrm>
          <a:prstGeom prst="rect">
            <a:avLst/>
          </a:prstGeom>
          <a:noFill/>
        </p:spPr>
        <p:txBody>
          <a:bodyPr wrap="square" rtlCol="0">
            <a:spAutoFit/>
          </a:bodyPr>
          <a:lstStyle/>
          <a:p>
            <a:r>
              <a:rPr lang="en-US" b="1" dirty="0" smtClean="0"/>
              <a:t>EOC Manual 10 and Appendix D</a:t>
            </a:r>
            <a:endParaRPr lang="en-US" b="1"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spcAft>
                <a:spcPts val="600"/>
              </a:spcAft>
            </a:pPr>
            <a:r>
              <a:rPr lang="en-US" dirty="0"/>
              <a:t>Additional </a:t>
            </a:r>
            <a:r>
              <a:rPr lang="en-US" dirty="0" smtClean="0"/>
              <a:t>Items</a:t>
            </a:r>
            <a:endParaRPr lang="en-US" dirty="0"/>
          </a:p>
        </p:txBody>
      </p:sp>
      <p:sp>
        <p:nvSpPr>
          <p:cNvPr id="79875" name="Content Placeholder 2"/>
          <p:cNvSpPr>
            <a:spLocks noGrp="1"/>
          </p:cNvSpPr>
          <p:nvPr>
            <p:ph idx="1"/>
          </p:nvPr>
        </p:nvSpPr>
        <p:spPr>
          <a:xfrm>
            <a:off x="152400" y="1905000"/>
            <a:ext cx="5257800" cy="4678363"/>
          </a:xfrm>
        </p:spPr>
        <p:txBody>
          <a:bodyPr/>
          <a:lstStyle/>
          <a:p>
            <a:pPr eaLnBrk="1" hangingPunct="1">
              <a:spcBef>
                <a:spcPts val="600"/>
              </a:spcBef>
              <a:spcAft>
                <a:spcPts val="0"/>
              </a:spcAft>
            </a:pPr>
            <a:r>
              <a:rPr lang="en-US" sz="2400" dirty="0" smtClean="0"/>
              <a:t>Pens and/or pencils</a:t>
            </a:r>
          </a:p>
          <a:p>
            <a:pPr lvl="1" eaLnBrk="1" hangingPunct="1">
              <a:spcBef>
                <a:spcPts val="0"/>
              </a:spcBef>
              <a:spcAft>
                <a:spcPts val="600"/>
              </a:spcAft>
            </a:pPr>
            <a:r>
              <a:rPr lang="en-US" sz="2000" dirty="0" smtClean="0"/>
              <a:t>Ensure each student has a pen or pencil to sign his or her authorization ticket and make notes or work the problems during testing</a:t>
            </a:r>
          </a:p>
          <a:p>
            <a:pPr lvl="1" eaLnBrk="1" hangingPunct="1">
              <a:spcBef>
                <a:spcPts val="0"/>
              </a:spcBef>
              <a:spcAft>
                <a:spcPts val="600"/>
              </a:spcAft>
            </a:pPr>
            <a:r>
              <a:rPr lang="en-US" sz="2000" dirty="0" smtClean="0"/>
              <a:t>Students taking paper-based tests must use No. 2 pencils</a:t>
            </a:r>
          </a:p>
          <a:p>
            <a:pPr eaLnBrk="1" hangingPunct="1">
              <a:spcBef>
                <a:spcPts val="600"/>
              </a:spcBef>
              <a:spcAft>
                <a:spcPts val="600"/>
              </a:spcAft>
            </a:pPr>
            <a:r>
              <a:rPr lang="en-US" sz="2400" dirty="0" smtClean="0"/>
              <a:t>Clock or watch</a:t>
            </a:r>
          </a:p>
          <a:p>
            <a:pPr eaLnBrk="1" hangingPunct="1">
              <a:spcBef>
                <a:spcPts val="600"/>
              </a:spcBef>
              <a:spcAft>
                <a:spcPts val="600"/>
              </a:spcAft>
            </a:pPr>
            <a:r>
              <a:rPr lang="en-US" sz="2400" dirty="0" smtClean="0"/>
              <a:t>Signs (Appendix D)</a:t>
            </a:r>
          </a:p>
          <a:p>
            <a:pPr lvl="1" eaLnBrk="1" hangingPunct="1">
              <a:spcBef>
                <a:spcPts val="0"/>
              </a:spcBef>
              <a:spcAft>
                <a:spcPts val="0"/>
              </a:spcAft>
              <a:buFont typeface="Tahoma" pitchFamily="34" charset="0"/>
              <a:buChar char="̶"/>
            </a:pPr>
            <a:r>
              <a:rPr lang="en-US" sz="2000" dirty="0" smtClean="0"/>
              <a:t>Do Not Disturb Sign—display on all entrances</a:t>
            </a:r>
          </a:p>
          <a:p>
            <a:pPr lvl="1" eaLnBrk="1" hangingPunct="1">
              <a:spcBef>
                <a:spcPts val="0"/>
              </a:spcBef>
              <a:spcAft>
                <a:spcPts val="0"/>
              </a:spcAft>
              <a:buFont typeface="Tahoma" pitchFamily="34" charset="0"/>
              <a:buChar char="̶"/>
            </a:pPr>
            <a:r>
              <a:rPr lang="en-US" sz="2000" dirty="0" smtClean="0"/>
              <a:t>Electronic Devices Sign—display where it will be visible to all students in the testing room </a:t>
            </a:r>
          </a:p>
        </p:txBody>
      </p:sp>
      <p:sp>
        <p:nvSpPr>
          <p:cNvPr id="80900" name="Slide Number Placeholder 3"/>
          <p:cNvSpPr>
            <a:spLocks noGrp="1"/>
          </p:cNvSpPr>
          <p:nvPr>
            <p:ph type="sldNum" sz="quarter" idx="12"/>
          </p:nvPr>
        </p:nvSpPr>
        <p:spPr/>
        <p:txBody>
          <a:bodyPr/>
          <a:lstStyle/>
          <a:p>
            <a:pPr>
              <a:defRPr/>
            </a:pPr>
            <a:fld id="{37F66F2A-FCAC-4C5A-989F-4CB31E14222B}" type="slidenum">
              <a:rPr lang="en-US" smtClean="0">
                <a:latin typeface="Arial" pitchFamily="34" charset="0"/>
              </a:rPr>
              <a:pPr>
                <a:defRPr/>
              </a:pPr>
              <a:t>63</a:t>
            </a:fld>
            <a:endParaRPr lang="en-US" dirty="0" smtClean="0">
              <a:latin typeface="Arial" pitchFamily="34" charset="0"/>
            </a:endParaRPr>
          </a:p>
        </p:txBody>
      </p:sp>
      <p:pic>
        <p:nvPicPr>
          <p:cNvPr id="5" name="Picture 4"/>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6103620" y="3268980"/>
            <a:ext cx="2270760" cy="3810000"/>
          </a:xfrm>
          <a:prstGeom prst="rect">
            <a:avLst/>
          </a:prstGeom>
          <a:noFill/>
          <a:ln>
            <a:solidFill>
              <a:schemeClr val="tx1"/>
            </a:solidFill>
          </a:ln>
        </p:spPr>
      </p:pic>
      <p:pic>
        <p:nvPicPr>
          <p:cNvPr id="3075" name="Picture 3" descr="C:\Users\199198\AppData\Local\Microsoft\Windows\Temporary Internet Files\Content.IE5\Q040PRVN\MC900432579[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62800" y="1981200"/>
            <a:ext cx="1828572" cy="1828572"/>
          </a:xfrm>
          <a:prstGeom prst="rect">
            <a:avLst/>
          </a:prstGeom>
          <a:noFill/>
          <a:extLst>
            <a:ext uri="{909E8E84-426E-40DD-AFC4-6F175D3DCCD1}">
              <a14:hiddenFill xmlns:a14="http://schemas.microsoft.com/office/drawing/2010/main" xmlns="">
                <a:solidFill>
                  <a:srgbClr val="FFFFFF"/>
                </a:solidFill>
              </a14:hiddenFill>
            </a:ext>
          </a:extLst>
        </p:spPr>
      </p:pic>
      <p:pic>
        <p:nvPicPr>
          <p:cNvPr id="3082" name="Picture 10" descr="C:\Users\199198\AppData\Local\Microsoft\Windows\Temporary Internet Files\Content.IE5\UT449I89\MP900384768[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486400" y="2438400"/>
            <a:ext cx="1371601" cy="1363763"/>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3124200" y="6488668"/>
            <a:ext cx="4010457" cy="369332"/>
          </a:xfrm>
          <a:prstGeom prst="rect">
            <a:avLst/>
          </a:prstGeom>
          <a:noFill/>
        </p:spPr>
        <p:txBody>
          <a:bodyPr wrap="none" rtlCol="0">
            <a:spAutoFit/>
          </a:bodyPr>
          <a:lstStyle/>
          <a:p>
            <a:r>
              <a:rPr lang="en-US" b="1" dirty="0" smtClean="0"/>
              <a:t>EOC Manual 29-30 and Appendix D</a:t>
            </a:r>
            <a:endParaRPr lang="en-US" b="1"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33562"/>
            <a:ext cx="7772400" cy="1362075"/>
          </a:xfrm>
        </p:spPr>
        <p:txBody>
          <a:bodyPr/>
          <a:lstStyle/>
          <a:p>
            <a:r>
              <a:rPr lang="en-US" dirty="0" smtClean="0"/>
              <a:t>DURING Testing </a:t>
            </a:r>
            <a:endParaRPr lang="en-US" dirty="0"/>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64</a:t>
            </a:fld>
            <a:endParaRPr lang="en-US" dirty="0"/>
          </a:p>
        </p:txBody>
      </p:sp>
      <p:pic>
        <p:nvPicPr>
          <p:cNvPr id="2050" name="Picture 2" descr="C:\Users\199198\AppData\Local\Microsoft\Windows\Temporary Internet Files\Content.IE5\Q2IMEPXE\MP900427824[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0" y="2819399"/>
            <a:ext cx="4347567" cy="373482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9541081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a:lnSpc>
                <a:spcPct val="75000"/>
              </a:lnSpc>
              <a:spcBef>
                <a:spcPts val="1200"/>
              </a:spcBef>
            </a:pPr>
            <a:r>
              <a:rPr lang="en-US" dirty="0" smtClean="0"/>
              <a:t>Supervision of  </a:t>
            </a:r>
            <a:br>
              <a:rPr lang="en-US" dirty="0" smtClean="0"/>
            </a:br>
            <a:r>
              <a:rPr lang="en-US" dirty="0" smtClean="0"/>
              <a:t>Test </a:t>
            </a:r>
            <a:r>
              <a:rPr lang="en-US" dirty="0"/>
              <a:t>Administration</a:t>
            </a:r>
          </a:p>
        </p:txBody>
      </p:sp>
      <p:sp>
        <p:nvSpPr>
          <p:cNvPr id="87043" name="Content Placeholder 2"/>
          <p:cNvSpPr>
            <a:spLocks noGrp="1"/>
          </p:cNvSpPr>
          <p:nvPr>
            <p:ph idx="1"/>
          </p:nvPr>
        </p:nvSpPr>
        <p:spPr>
          <a:xfrm>
            <a:off x="304800" y="1828800"/>
            <a:ext cx="8686800" cy="5029200"/>
          </a:xfrm>
        </p:spPr>
        <p:txBody>
          <a:bodyPr/>
          <a:lstStyle/>
          <a:p>
            <a:pPr>
              <a:lnSpc>
                <a:spcPct val="75000"/>
              </a:lnSpc>
              <a:spcBef>
                <a:spcPts val="0"/>
              </a:spcBef>
              <a:buFont typeface="Arial" pitchFamily="34" charset="0"/>
              <a:buChar char="•"/>
            </a:pPr>
            <a:r>
              <a:rPr lang="en-US" sz="2200" dirty="0" smtClean="0"/>
              <a:t>Ensure that test sessions have been </a:t>
            </a:r>
            <a:r>
              <a:rPr lang="en-US" sz="2200" b="1" dirty="0" smtClean="0"/>
              <a:t>started</a:t>
            </a:r>
            <a:r>
              <a:rPr lang="en-US" sz="2200" dirty="0" smtClean="0"/>
              <a:t> in PearsonAccess</a:t>
            </a:r>
            <a:endParaRPr lang="en-US" sz="2200" dirty="0"/>
          </a:p>
          <a:p>
            <a:pPr>
              <a:lnSpc>
                <a:spcPct val="75000"/>
              </a:lnSpc>
              <a:spcBef>
                <a:spcPts val="0"/>
              </a:spcBef>
              <a:buFont typeface="Arial" pitchFamily="34" charset="0"/>
              <a:buChar char="•"/>
            </a:pPr>
            <a:endParaRPr lang="en-US" sz="2200" dirty="0" smtClean="0"/>
          </a:p>
          <a:p>
            <a:pPr>
              <a:lnSpc>
                <a:spcPct val="75000"/>
              </a:lnSpc>
              <a:spcBef>
                <a:spcPts val="0"/>
              </a:spcBef>
              <a:buFont typeface="Arial" pitchFamily="34" charset="0"/>
              <a:buChar char="•"/>
            </a:pPr>
            <a:endParaRPr lang="en-US" sz="2200" dirty="0"/>
          </a:p>
          <a:p>
            <a:pPr>
              <a:lnSpc>
                <a:spcPct val="75000"/>
              </a:lnSpc>
              <a:spcBef>
                <a:spcPts val="0"/>
              </a:spcBef>
              <a:buFont typeface="Arial" pitchFamily="34" charset="0"/>
              <a:buChar char="•"/>
            </a:pPr>
            <a:endParaRPr lang="en-US" sz="2200" dirty="0" smtClean="0"/>
          </a:p>
          <a:p>
            <a:pPr>
              <a:lnSpc>
                <a:spcPct val="75000"/>
              </a:lnSpc>
              <a:spcBef>
                <a:spcPts val="0"/>
              </a:spcBef>
              <a:buFont typeface="Arial" pitchFamily="34" charset="0"/>
              <a:buChar char="•"/>
            </a:pPr>
            <a:endParaRPr lang="en-US" sz="2200" dirty="0" smtClean="0"/>
          </a:p>
          <a:p>
            <a:pPr>
              <a:lnSpc>
                <a:spcPct val="75000"/>
              </a:lnSpc>
              <a:spcBef>
                <a:spcPts val="0"/>
              </a:spcBef>
              <a:buFont typeface="Arial" pitchFamily="34" charset="0"/>
              <a:buChar char="•"/>
            </a:pPr>
            <a:endParaRPr lang="en-US" sz="2200" dirty="0" smtClean="0"/>
          </a:p>
          <a:p>
            <a:pPr>
              <a:lnSpc>
                <a:spcPct val="75000"/>
              </a:lnSpc>
              <a:spcBef>
                <a:spcPts val="0"/>
              </a:spcBef>
              <a:buFont typeface="Arial" pitchFamily="34" charset="0"/>
              <a:buChar char="•"/>
            </a:pPr>
            <a:endParaRPr lang="en-US" sz="2200" dirty="0" smtClean="0"/>
          </a:p>
          <a:p>
            <a:pPr>
              <a:lnSpc>
                <a:spcPct val="75000"/>
              </a:lnSpc>
              <a:spcBef>
                <a:spcPts val="0"/>
              </a:spcBef>
              <a:buFont typeface="Arial" pitchFamily="34" charset="0"/>
              <a:buChar char="•"/>
            </a:pPr>
            <a:endParaRPr lang="en-US" sz="2200" dirty="0" smtClean="0"/>
          </a:p>
          <a:p>
            <a:pPr>
              <a:lnSpc>
                <a:spcPct val="75000"/>
              </a:lnSpc>
              <a:spcBef>
                <a:spcPts val="0"/>
              </a:spcBef>
              <a:buFont typeface="Arial" pitchFamily="34" charset="0"/>
              <a:buChar char="•"/>
            </a:pPr>
            <a:endParaRPr lang="en-US" sz="2200" dirty="0" smtClean="0"/>
          </a:p>
          <a:p>
            <a:pPr>
              <a:lnSpc>
                <a:spcPct val="75000"/>
              </a:lnSpc>
              <a:spcBef>
                <a:spcPts val="0"/>
              </a:spcBef>
              <a:buFont typeface="Arial" pitchFamily="34" charset="0"/>
              <a:buChar char="•"/>
            </a:pPr>
            <a:r>
              <a:rPr lang="en-US" sz="2200" dirty="0" smtClean="0"/>
              <a:t>Provide test administrators with additional materials, as necessary.</a:t>
            </a:r>
          </a:p>
          <a:p>
            <a:pPr>
              <a:lnSpc>
                <a:spcPct val="75000"/>
              </a:lnSpc>
              <a:spcBef>
                <a:spcPts val="0"/>
              </a:spcBef>
              <a:buFont typeface="Arial" pitchFamily="34" charset="0"/>
              <a:buChar char="•"/>
            </a:pPr>
            <a:r>
              <a:rPr lang="en-US" sz="2200" dirty="0" smtClean="0"/>
              <a:t>Monitor each testing room to ensure that test administration and test security policies and procedures are followed, seating charts and Security Logs are properly completed, and required administration information is collected.</a:t>
            </a:r>
          </a:p>
          <a:p>
            <a:pPr>
              <a:lnSpc>
                <a:spcPct val="75000"/>
              </a:lnSpc>
              <a:spcBef>
                <a:spcPts val="0"/>
              </a:spcBef>
              <a:buFont typeface="Arial" pitchFamily="34" charset="0"/>
              <a:buChar char="•"/>
            </a:pPr>
            <a:r>
              <a:rPr lang="en-US" sz="2200" dirty="0" smtClean="0"/>
              <a:t>Be </a:t>
            </a:r>
            <a:r>
              <a:rPr lang="en-US" sz="2200" dirty="0"/>
              <a:t>available during testing to answer questions from test </a:t>
            </a:r>
            <a:r>
              <a:rPr lang="en-US" sz="2200" dirty="0" smtClean="0"/>
              <a:t>administrators and </a:t>
            </a:r>
            <a:r>
              <a:rPr lang="en-US" sz="2200" dirty="0"/>
              <a:t>to ensure that there are no technical issues.</a:t>
            </a:r>
          </a:p>
          <a:p>
            <a:pPr>
              <a:lnSpc>
                <a:spcPct val="75000"/>
              </a:lnSpc>
              <a:spcBef>
                <a:spcPts val="0"/>
              </a:spcBef>
              <a:buFont typeface="Arial" pitchFamily="34" charset="0"/>
              <a:buChar char="•"/>
            </a:pPr>
            <a:r>
              <a:rPr lang="en-US" sz="2200" dirty="0" smtClean="0"/>
              <a:t>Arrange for and supervise make-up administrations.</a:t>
            </a:r>
          </a:p>
        </p:txBody>
      </p:sp>
      <p:sp>
        <p:nvSpPr>
          <p:cNvPr id="87044" name="Slide Number Placeholder 3"/>
          <p:cNvSpPr>
            <a:spLocks noGrp="1"/>
          </p:cNvSpPr>
          <p:nvPr>
            <p:ph type="sldNum" sz="quarter" idx="12"/>
          </p:nvPr>
        </p:nvSpPr>
        <p:spPr>
          <a:noFill/>
        </p:spPr>
        <p:txBody>
          <a:bodyPr/>
          <a:lstStyle/>
          <a:p>
            <a:fld id="{0F050B4B-38D3-424D-9B4D-519A6507AA53}" type="slidenum">
              <a:rPr lang="en-US" smtClean="0">
                <a:latin typeface="Arial" charset="0"/>
              </a:rPr>
              <a:pPr/>
              <a:t>65</a:t>
            </a:fld>
            <a:endParaRPr lang="en-US" dirty="0" smtClean="0">
              <a:latin typeface="Arial"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05200" y="2286000"/>
            <a:ext cx="3752850" cy="15906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p:cNvSpPr txBox="1"/>
          <p:nvPr/>
        </p:nvSpPr>
        <p:spPr>
          <a:xfrm>
            <a:off x="3200400" y="6477384"/>
            <a:ext cx="1980094" cy="369332"/>
          </a:xfrm>
          <a:prstGeom prst="rect">
            <a:avLst/>
          </a:prstGeom>
          <a:noFill/>
        </p:spPr>
        <p:txBody>
          <a:bodyPr wrap="none" rtlCol="0">
            <a:spAutoFit/>
          </a:bodyPr>
          <a:lstStyle/>
          <a:p>
            <a:r>
              <a:rPr lang="en-US" b="1" dirty="0" smtClean="0"/>
              <a:t>EOC Manual 115</a:t>
            </a:r>
            <a:endParaRPr lang="en-US" b="1" dirty="0"/>
          </a:p>
        </p:txBody>
      </p:sp>
    </p:spTree>
    <p:extLst>
      <p:ext uri="{BB962C8B-B14F-4D97-AF65-F5344CB8AC3E}">
        <p14:creationId xmlns:p14="http://schemas.microsoft.com/office/powerpoint/2010/main" xmlns="" val="176837462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0" y="304800"/>
            <a:ext cx="7480300" cy="1362075"/>
          </a:xfrm>
        </p:spPr>
        <p:txBody>
          <a:bodyPr/>
          <a:lstStyle/>
          <a:p>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66</a:t>
            </a:fld>
            <a:endParaRPr lang="en-US" dirty="0"/>
          </a:p>
        </p:txBody>
      </p:sp>
      <p:sp>
        <p:nvSpPr>
          <p:cNvPr id="8" name="Rectangle 7"/>
          <p:cNvSpPr/>
          <p:nvPr/>
        </p:nvSpPr>
        <p:spPr>
          <a:xfrm>
            <a:off x="292100" y="685800"/>
            <a:ext cx="6642100" cy="707886"/>
          </a:xfrm>
          <a:prstGeom prst="rect">
            <a:avLst/>
          </a:prstGeom>
        </p:spPr>
        <p:txBody>
          <a:bodyPr wrap="square">
            <a:spAutoFit/>
          </a:bodyPr>
          <a:lstStyle/>
          <a:p>
            <a:r>
              <a:rPr lang="en-US" sz="4000" dirty="0" smtClean="0">
                <a:latin typeface="+mj-lt"/>
              </a:rPr>
              <a:t>Monitor Session Status</a:t>
            </a:r>
            <a:endParaRPr lang="en-US" sz="4000" dirty="0">
              <a:latin typeface="+mj-lt"/>
            </a:endParaRPr>
          </a:p>
        </p:txBody>
      </p:sp>
      <p:sp>
        <p:nvSpPr>
          <p:cNvPr id="9" name="TextBox 8"/>
          <p:cNvSpPr txBox="1"/>
          <p:nvPr/>
        </p:nvSpPr>
        <p:spPr>
          <a:xfrm>
            <a:off x="0" y="1913583"/>
            <a:ext cx="9144000" cy="769441"/>
          </a:xfrm>
          <a:prstGeom prst="rect">
            <a:avLst/>
          </a:prstGeom>
          <a:noFill/>
        </p:spPr>
        <p:txBody>
          <a:bodyPr wrap="square" rtlCol="0">
            <a:spAutoFit/>
          </a:bodyPr>
          <a:lstStyle/>
          <a:p>
            <a:r>
              <a:rPr lang="en-US" sz="2200" dirty="0">
                <a:latin typeface="+mj-lt"/>
              </a:rPr>
              <a:t>After a session begins, you can monitor the real-time status of students. Refer to the following table for </a:t>
            </a:r>
            <a:r>
              <a:rPr lang="en-US" sz="2200" dirty="0" smtClean="0">
                <a:latin typeface="+mj-lt"/>
              </a:rPr>
              <a:t>a description </a:t>
            </a:r>
            <a:r>
              <a:rPr lang="en-US" sz="2200" dirty="0">
                <a:latin typeface="+mj-lt"/>
              </a:rPr>
              <a:t>of each possible status.</a:t>
            </a:r>
          </a:p>
        </p:txBody>
      </p:sp>
      <p:sp>
        <p:nvSpPr>
          <p:cNvPr id="10" name="TextBox 9"/>
          <p:cNvSpPr txBox="1"/>
          <p:nvPr/>
        </p:nvSpPr>
        <p:spPr>
          <a:xfrm>
            <a:off x="3810000" y="6488668"/>
            <a:ext cx="1980094" cy="369332"/>
          </a:xfrm>
          <a:prstGeom prst="rect">
            <a:avLst/>
          </a:prstGeom>
          <a:noFill/>
        </p:spPr>
        <p:txBody>
          <a:bodyPr wrap="none" rtlCol="0">
            <a:spAutoFit/>
          </a:bodyPr>
          <a:lstStyle/>
          <a:p>
            <a:r>
              <a:rPr lang="en-US" b="1" dirty="0" smtClean="0"/>
              <a:t>EOC Manual 117</a:t>
            </a:r>
            <a:endParaRPr lang="en-US" b="1"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6060" y="2819400"/>
            <a:ext cx="8686800" cy="31565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8832545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015B2D9-1D09-4AD5-8C19-D01607F9B55D}" type="slidenum">
              <a:rPr lang="en-US" smtClean="0"/>
              <a:pPr>
                <a:defRPr/>
              </a:pPr>
              <a:t>67</a:t>
            </a:fld>
            <a:endParaRPr lang="en-US" dirty="0"/>
          </a:p>
        </p:txBody>
      </p:sp>
      <p:sp>
        <p:nvSpPr>
          <p:cNvPr id="5" name="Rectangle 4"/>
          <p:cNvSpPr/>
          <p:nvPr/>
        </p:nvSpPr>
        <p:spPr>
          <a:xfrm>
            <a:off x="228600" y="1903274"/>
            <a:ext cx="8534400" cy="1631216"/>
          </a:xfrm>
          <a:prstGeom prst="rect">
            <a:avLst/>
          </a:prstGeom>
        </p:spPr>
        <p:txBody>
          <a:bodyPr wrap="square">
            <a:spAutoFit/>
          </a:bodyPr>
          <a:lstStyle/>
          <a:p>
            <a:pPr marL="285750" indent="-285750">
              <a:buFont typeface="Arial" pitchFamily="34" charset="0"/>
              <a:buChar char="•"/>
            </a:pPr>
            <a:r>
              <a:rPr lang="en-US" sz="2000" dirty="0">
                <a:latin typeface="+mj-lt"/>
              </a:rPr>
              <a:t>Certain circumstances, such as loss of an Internet connection, trigger the “Early Warning System” (EWS) on </a:t>
            </a:r>
            <a:r>
              <a:rPr lang="en-US" sz="2000" dirty="0" smtClean="0">
                <a:latin typeface="+mj-lt"/>
              </a:rPr>
              <a:t>the interface </a:t>
            </a:r>
            <a:r>
              <a:rPr lang="en-US" sz="2000" dirty="0">
                <a:latin typeface="+mj-lt"/>
              </a:rPr>
              <a:t>that students see during testing. The EWS alerts students to possible problems with the transmission </a:t>
            </a:r>
            <a:r>
              <a:rPr lang="en-US" sz="2000" dirty="0" smtClean="0">
                <a:latin typeface="+mj-lt"/>
              </a:rPr>
              <a:t>of their </a:t>
            </a:r>
            <a:r>
              <a:rPr lang="en-US" sz="2000" dirty="0">
                <a:latin typeface="+mj-lt"/>
              </a:rPr>
              <a:t>test data and allows the test administrator to take action to ensure student responses are captured.</a:t>
            </a:r>
          </a:p>
        </p:txBody>
      </p:sp>
      <p:sp>
        <p:nvSpPr>
          <p:cNvPr id="6" name="Rectangle 5"/>
          <p:cNvSpPr/>
          <p:nvPr/>
        </p:nvSpPr>
        <p:spPr>
          <a:xfrm>
            <a:off x="360680" y="550296"/>
            <a:ext cx="6268720" cy="707886"/>
          </a:xfrm>
          <a:prstGeom prst="rect">
            <a:avLst/>
          </a:prstGeom>
        </p:spPr>
        <p:txBody>
          <a:bodyPr wrap="square">
            <a:spAutoFit/>
          </a:bodyPr>
          <a:lstStyle/>
          <a:p>
            <a:r>
              <a:rPr lang="en-US" sz="4000" dirty="0"/>
              <a:t>Early Warning System</a:t>
            </a:r>
          </a:p>
        </p:txBody>
      </p:sp>
      <p:sp>
        <p:nvSpPr>
          <p:cNvPr id="7" name="TextBox 6"/>
          <p:cNvSpPr txBox="1"/>
          <p:nvPr/>
        </p:nvSpPr>
        <p:spPr>
          <a:xfrm>
            <a:off x="2438400" y="6488668"/>
            <a:ext cx="5211113" cy="369332"/>
          </a:xfrm>
          <a:prstGeom prst="rect">
            <a:avLst/>
          </a:prstGeom>
          <a:noFill/>
        </p:spPr>
        <p:txBody>
          <a:bodyPr wrap="square" rtlCol="0">
            <a:spAutoFit/>
          </a:bodyPr>
          <a:lstStyle/>
          <a:p>
            <a:r>
              <a:rPr lang="en-US" b="1" dirty="0" smtClean="0"/>
              <a:t>EOC Manual Scripts and 119.</a:t>
            </a:r>
            <a:endParaRPr lang="en-US" b="1"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126" y="3657600"/>
            <a:ext cx="8249919" cy="26526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1735594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33562"/>
            <a:ext cx="7772400" cy="1362075"/>
          </a:xfrm>
        </p:spPr>
        <p:txBody>
          <a:bodyPr/>
          <a:lstStyle/>
          <a:p>
            <a:r>
              <a:rPr lang="en-US" dirty="0" smtClean="0"/>
              <a:t>AFTER Testing </a:t>
            </a:r>
            <a:endParaRPr lang="en-US" dirty="0"/>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68</a:t>
            </a:fld>
            <a:endParaRPr lang="en-US" dirty="0"/>
          </a:p>
        </p:txBody>
      </p:sp>
      <p:sp>
        <p:nvSpPr>
          <p:cNvPr id="5" name="TextBox 4"/>
          <p:cNvSpPr txBox="1"/>
          <p:nvPr/>
        </p:nvSpPr>
        <p:spPr>
          <a:xfrm>
            <a:off x="609600" y="6248400"/>
            <a:ext cx="2454518" cy="369332"/>
          </a:xfrm>
          <a:prstGeom prst="rect">
            <a:avLst/>
          </a:prstGeom>
          <a:noFill/>
        </p:spPr>
        <p:txBody>
          <a:bodyPr wrap="none" rtlCol="0">
            <a:spAutoFit/>
          </a:bodyPr>
          <a:lstStyle/>
          <a:p>
            <a:r>
              <a:rPr lang="en-US" b="1" dirty="0" smtClean="0"/>
              <a:t>EOC Manual 121-141</a:t>
            </a:r>
            <a:endParaRPr lang="en-US" b="1" dirty="0"/>
          </a:p>
        </p:txBody>
      </p:sp>
      <p:pic>
        <p:nvPicPr>
          <p:cNvPr id="3075" name="Picture 3" descr="C:\Users\199198\AppData\Local\Microsoft\Windows\Temporary Internet Files\Content.IE5\L3X95XDY\MP900427807[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85889" y="2667000"/>
            <a:ext cx="5410200" cy="34447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6037641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lnSpc>
                <a:spcPct val="100000"/>
              </a:lnSpc>
            </a:pPr>
            <a:r>
              <a:rPr lang="en-US" dirty="0" smtClean="0"/>
              <a:t>Test Invalidation</a:t>
            </a:r>
          </a:p>
        </p:txBody>
      </p:sp>
      <p:sp>
        <p:nvSpPr>
          <p:cNvPr id="43011" name="Rectangle 3"/>
          <p:cNvSpPr>
            <a:spLocks noGrp="1" noChangeArrowheads="1"/>
          </p:cNvSpPr>
          <p:nvPr>
            <p:ph idx="1"/>
          </p:nvPr>
        </p:nvSpPr>
        <p:spPr>
          <a:xfrm>
            <a:off x="304800" y="1828800"/>
            <a:ext cx="8686800" cy="5029200"/>
          </a:xfrm>
        </p:spPr>
        <p:txBody>
          <a:bodyPr>
            <a:normAutofit fontScale="55000" lnSpcReduction="20000"/>
          </a:bodyPr>
          <a:lstStyle/>
          <a:p>
            <a:pPr eaLnBrk="1" hangingPunct="1">
              <a:lnSpc>
                <a:spcPct val="90000"/>
              </a:lnSpc>
            </a:pPr>
            <a:r>
              <a:rPr lang="en-US" sz="3500" b="1" dirty="0" smtClean="0"/>
              <a:t>A test MUST be invalidated if either of the following circumstances occurs:</a:t>
            </a:r>
          </a:p>
          <a:p>
            <a:pPr lvl="1" eaLnBrk="1" hangingPunct="1">
              <a:lnSpc>
                <a:spcPct val="90000"/>
              </a:lnSpc>
              <a:buFont typeface="Tahoma" pitchFamily="34" charset="0"/>
              <a:buChar char="̶"/>
            </a:pPr>
            <a:r>
              <a:rPr lang="en-US" sz="3500" dirty="0" smtClean="0"/>
              <a:t>A student has an electronic device during testing</a:t>
            </a:r>
          </a:p>
          <a:p>
            <a:pPr lvl="1" eaLnBrk="1" hangingPunct="1">
              <a:lnSpc>
                <a:spcPct val="90000"/>
              </a:lnSpc>
              <a:buFont typeface="Tahoma" pitchFamily="34" charset="0"/>
              <a:buChar char="̶"/>
            </a:pPr>
            <a:r>
              <a:rPr lang="en-US" sz="3500" dirty="0" smtClean="0"/>
              <a:t>A student is cheating during testing</a:t>
            </a:r>
          </a:p>
          <a:p>
            <a:pPr lvl="1" eaLnBrk="1" hangingPunct="1">
              <a:lnSpc>
                <a:spcPct val="90000"/>
              </a:lnSpc>
              <a:buFont typeface="Tahoma" pitchFamily="34" charset="0"/>
              <a:buChar char="̶"/>
            </a:pPr>
            <a:r>
              <a:rPr lang="en-US" sz="3500" dirty="0" smtClean="0"/>
              <a:t>A student is given an accommodation not allowed on EOC assessments</a:t>
            </a:r>
          </a:p>
          <a:p>
            <a:pPr lvl="1" eaLnBrk="1" hangingPunct="1">
              <a:lnSpc>
                <a:spcPct val="90000"/>
              </a:lnSpc>
              <a:buFont typeface="Tahoma" pitchFamily="34" charset="0"/>
              <a:buChar char="̶"/>
            </a:pPr>
            <a:r>
              <a:rPr lang="en-US" sz="3500" dirty="0" smtClean="0"/>
              <a:t>A student is given an accommodation not indicated on the student’s IEP, Section 504 plan, or ELL plan</a:t>
            </a:r>
          </a:p>
          <a:p>
            <a:pPr lvl="1" eaLnBrk="1" hangingPunct="1">
              <a:lnSpc>
                <a:spcPct val="90000"/>
              </a:lnSpc>
              <a:buFont typeface="Tahoma" pitchFamily="34" charset="0"/>
              <a:buChar char="̶"/>
            </a:pPr>
            <a:r>
              <a:rPr lang="en-US" sz="3500" dirty="0" smtClean="0"/>
              <a:t>An error occurs in test administration or procedures that could compromise the validity of test results</a:t>
            </a:r>
          </a:p>
          <a:p>
            <a:pPr lvl="1" eaLnBrk="1" hangingPunct="1">
              <a:lnSpc>
                <a:spcPct val="90000"/>
              </a:lnSpc>
              <a:buFont typeface="Tahoma" pitchFamily="34" charset="0"/>
              <a:buChar char="̶"/>
            </a:pPr>
            <a:r>
              <a:rPr lang="en-US" sz="3500" dirty="0" smtClean="0"/>
              <a:t>A student is given unauthorized help during testing</a:t>
            </a:r>
          </a:p>
          <a:p>
            <a:pPr lvl="1" eaLnBrk="1" hangingPunct="1">
              <a:lnSpc>
                <a:spcPct val="90000"/>
              </a:lnSpc>
              <a:buFontTx/>
              <a:buNone/>
            </a:pPr>
            <a:endParaRPr lang="en-US" sz="3500" dirty="0" smtClean="0"/>
          </a:p>
          <a:p>
            <a:pPr eaLnBrk="1" hangingPunct="1">
              <a:lnSpc>
                <a:spcPct val="90000"/>
              </a:lnSpc>
            </a:pPr>
            <a:r>
              <a:rPr lang="en-US" sz="3500" b="1" dirty="0" smtClean="0"/>
              <a:t>A test MAY be invalidated if one of the following circumstances occurs:</a:t>
            </a:r>
          </a:p>
          <a:p>
            <a:pPr lvl="1" eaLnBrk="1" hangingPunct="1">
              <a:lnSpc>
                <a:spcPct val="90000"/>
              </a:lnSpc>
              <a:buFont typeface="Tahoma" pitchFamily="34" charset="0"/>
              <a:buChar char="̶"/>
            </a:pPr>
            <a:r>
              <a:rPr lang="en-US" sz="3500" dirty="0" smtClean="0"/>
              <a:t>A student becomes ill and is unable to finish</a:t>
            </a:r>
          </a:p>
          <a:p>
            <a:pPr lvl="1" eaLnBrk="1" hangingPunct="1">
              <a:lnSpc>
                <a:spcPct val="90000"/>
              </a:lnSpc>
              <a:buFont typeface="Tahoma" pitchFamily="34" charset="0"/>
              <a:buChar char="̶"/>
            </a:pPr>
            <a:r>
              <a:rPr lang="en-US" sz="3500" dirty="0" smtClean="0"/>
              <a:t>A student is not allowed the correct amount of time</a:t>
            </a:r>
          </a:p>
          <a:p>
            <a:pPr lvl="1" eaLnBrk="1" hangingPunct="1">
              <a:lnSpc>
                <a:spcPct val="90000"/>
              </a:lnSpc>
              <a:buFont typeface="Tahoma" pitchFamily="34" charset="0"/>
              <a:buChar char="̶"/>
            </a:pPr>
            <a:r>
              <a:rPr lang="en-US" sz="3500" dirty="0" smtClean="0"/>
              <a:t>A student was not provided an allowable accommodation indicated on the student’s IEP, Section 504 plan, or ELL plan</a:t>
            </a:r>
          </a:p>
          <a:p>
            <a:pPr lvl="1" eaLnBrk="1" hangingPunct="1">
              <a:lnSpc>
                <a:spcPct val="90000"/>
              </a:lnSpc>
              <a:buFont typeface="Tahoma" pitchFamily="34" charset="0"/>
              <a:buChar char="̶"/>
            </a:pPr>
            <a:r>
              <a:rPr lang="en-US" sz="3500" dirty="0" smtClean="0"/>
              <a:t>A disruption occurs during testing (e.g., severe weather)</a:t>
            </a:r>
          </a:p>
          <a:p>
            <a:pPr lvl="1" eaLnBrk="1" hangingPunct="1">
              <a:lnSpc>
                <a:spcPct val="90000"/>
              </a:lnSpc>
              <a:buFont typeface="Tahoma" pitchFamily="34" charset="0"/>
              <a:buChar char="̶"/>
            </a:pPr>
            <a:r>
              <a:rPr lang="en-US" sz="3500" dirty="0" smtClean="0"/>
              <a:t>A student is disruptive during testing</a:t>
            </a:r>
          </a:p>
          <a:p>
            <a:pPr lvl="1" eaLnBrk="1" hangingPunct="1">
              <a:lnSpc>
                <a:spcPct val="90000"/>
              </a:lnSpc>
              <a:buFontTx/>
              <a:buNone/>
            </a:pPr>
            <a:endParaRPr lang="en-US" sz="2000" dirty="0" smtClean="0"/>
          </a:p>
          <a:p>
            <a:pPr eaLnBrk="1" hangingPunct="1">
              <a:lnSpc>
                <a:spcPct val="70000"/>
              </a:lnSpc>
            </a:pPr>
            <a:endParaRPr lang="en-US" sz="2400" dirty="0" smtClean="0"/>
          </a:p>
        </p:txBody>
      </p:sp>
      <p:sp>
        <p:nvSpPr>
          <p:cNvPr id="43012" name="Slide Number Placeholder 5"/>
          <p:cNvSpPr>
            <a:spLocks noGrp="1"/>
          </p:cNvSpPr>
          <p:nvPr>
            <p:ph type="sldNum" sz="quarter" idx="12"/>
          </p:nvPr>
        </p:nvSpPr>
        <p:spPr>
          <a:noFill/>
        </p:spPr>
        <p:txBody>
          <a:bodyPr/>
          <a:lstStyle/>
          <a:p>
            <a:fld id="{5E3212F4-9646-4C08-8064-FBD1DB5C85EB}" type="slidenum">
              <a:rPr lang="en-US" smtClean="0">
                <a:latin typeface="Arial" charset="0"/>
              </a:rPr>
              <a:pPr/>
              <a:t>69</a:t>
            </a:fld>
            <a:endParaRPr lang="en-US" dirty="0" smtClean="0">
              <a:latin typeface="Arial" charset="0"/>
            </a:endParaRPr>
          </a:p>
        </p:txBody>
      </p:sp>
      <p:sp>
        <p:nvSpPr>
          <p:cNvPr id="5" name="TextBox 4"/>
          <p:cNvSpPr txBox="1"/>
          <p:nvPr/>
        </p:nvSpPr>
        <p:spPr>
          <a:xfrm>
            <a:off x="2514600" y="6488668"/>
            <a:ext cx="4468063" cy="369332"/>
          </a:xfrm>
          <a:prstGeom prst="rect">
            <a:avLst/>
          </a:prstGeom>
          <a:noFill/>
        </p:spPr>
        <p:txBody>
          <a:bodyPr wrap="square" rtlCol="0">
            <a:spAutoFit/>
          </a:bodyPr>
          <a:lstStyle/>
          <a:p>
            <a:r>
              <a:rPr lang="en-US" b="1" dirty="0" smtClean="0"/>
              <a:t>EOC Manual 24-25, 126-127</a:t>
            </a:r>
            <a:endParaRPr lang="en-US" b="1" dirty="0"/>
          </a:p>
        </p:txBody>
      </p:sp>
    </p:spTree>
    <p:extLst>
      <p:ext uri="{BB962C8B-B14F-4D97-AF65-F5344CB8AC3E}">
        <p14:creationId xmlns:p14="http://schemas.microsoft.com/office/powerpoint/2010/main" xmlns="" val="3895002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smtClean="0"/>
              <a:t>Test Administration</a:t>
            </a:r>
            <a:br>
              <a:rPr lang="en-US" dirty="0" smtClean="0"/>
            </a:br>
            <a:r>
              <a:rPr lang="en-US" dirty="0" smtClean="0"/>
              <a:t>Schedule</a:t>
            </a:r>
          </a:p>
        </p:txBody>
      </p:sp>
      <p:sp>
        <p:nvSpPr>
          <p:cNvPr id="10243" name="Rectangle 3"/>
          <p:cNvSpPr>
            <a:spLocks noGrp="1" noChangeArrowheads="1"/>
          </p:cNvSpPr>
          <p:nvPr>
            <p:ph idx="1"/>
          </p:nvPr>
        </p:nvSpPr>
        <p:spPr>
          <a:xfrm>
            <a:off x="381000" y="1905000"/>
            <a:ext cx="8534400" cy="4724400"/>
          </a:xfrm>
        </p:spPr>
        <p:txBody>
          <a:bodyPr/>
          <a:lstStyle/>
          <a:p>
            <a:pPr>
              <a:spcAft>
                <a:spcPts val="600"/>
              </a:spcAft>
              <a:buFontTx/>
              <a:buNone/>
            </a:pPr>
            <a:r>
              <a:rPr lang="en-US" sz="2800" b="1" dirty="0" smtClean="0"/>
              <a:t>Testing Duration</a:t>
            </a:r>
          </a:p>
          <a:p>
            <a:pPr>
              <a:spcBef>
                <a:spcPts val="600"/>
              </a:spcBef>
              <a:spcAft>
                <a:spcPts val="600"/>
              </a:spcAft>
            </a:pPr>
            <a:r>
              <a:rPr lang="en-US" sz="2200" dirty="0" smtClean="0"/>
              <a:t>Each NGSSS EOC assessment will be administered in one 160-minute session with a scheduled 10-minute break after 80 minutes. Individual restroom breaks are permitted as needed. </a:t>
            </a:r>
          </a:p>
          <a:p>
            <a:pPr>
              <a:spcBef>
                <a:spcPts val="600"/>
              </a:spcBef>
              <a:spcAft>
                <a:spcPts val="600"/>
              </a:spcAft>
            </a:pPr>
            <a:r>
              <a:rPr lang="en-US" sz="2200" dirty="0" smtClean="0"/>
              <a:t>Students may not be dismissed during the first 80 minutes. At the beginning of the break, any students who have completed testing may be dismissed. </a:t>
            </a:r>
          </a:p>
          <a:p>
            <a:pPr>
              <a:spcBef>
                <a:spcPts val="600"/>
              </a:spcBef>
              <a:spcAft>
                <a:spcPts val="600"/>
              </a:spcAft>
            </a:pPr>
            <a:r>
              <a:rPr lang="en-US" sz="2200" dirty="0" smtClean="0"/>
              <a:t>After the 10-minute break, students may be dismissed from the testing room as they complete testing. </a:t>
            </a:r>
          </a:p>
          <a:p>
            <a:pPr>
              <a:spcBef>
                <a:spcPts val="600"/>
              </a:spcBef>
              <a:spcAft>
                <a:spcPts val="600"/>
              </a:spcAft>
            </a:pPr>
            <a:r>
              <a:rPr lang="en-US" sz="2200" dirty="0" smtClean="0"/>
              <a:t>No special incentives should be given to students to encourage them to finish early.</a:t>
            </a:r>
          </a:p>
          <a:p>
            <a:pPr>
              <a:spcBef>
                <a:spcPts val="600"/>
              </a:spcBef>
              <a:spcAft>
                <a:spcPts val="600"/>
              </a:spcAft>
            </a:pPr>
            <a:r>
              <a:rPr lang="en-US" sz="2200" dirty="0" smtClean="0"/>
              <a:t>Any student who has not completed the test by the end of the allotted time may continue working; however, </a:t>
            </a:r>
            <a:r>
              <a:rPr lang="en-US" sz="2200" b="1" dirty="0" smtClean="0"/>
              <a:t>testing must be completed within one school day</a:t>
            </a:r>
            <a:r>
              <a:rPr lang="en-US" sz="2200" dirty="0" smtClean="0"/>
              <a:t>.</a:t>
            </a:r>
            <a:endParaRPr lang="en-US" sz="1400" b="1" dirty="0" smtClean="0">
              <a:solidFill>
                <a:srgbClr val="8BBC00"/>
              </a:solidFill>
            </a:endParaRPr>
          </a:p>
          <a:p>
            <a:pPr>
              <a:spcAft>
                <a:spcPts val="600"/>
              </a:spcAft>
            </a:pPr>
            <a:endParaRPr lang="en-US" sz="1400" dirty="0" smtClean="0">
              <a:solidFill>
                <a:srgbClr val="8BBC00"/>
              </a:solidFill>
            </a:endParaRPr>
          </a:p>
        </p:txBody>
      </p:sp>
      <p:sp>
        <p:nvSpPr>
          <p:cNvPr id="10244" name="Slide Number Placeholder 5"/>
          <p:cNvSpPr>
            <a:spLocks noGrp="1"/>
          </p:cNvSpPr>
          <p:nvPr>
            <p:ph type="sldNum" sz="quarter" idx="12"/>
          </p:nvPr>
        </p:nvSpPr>
        <p:spPr>
          <a:xfrm>
            <a:off x="6705600" y="6381750"/>
            <a:ext cx="2133600" cy="476250"/>
          </a:xfrm>
        </p:spPr>
        <p:txBody>
          <a:bodyPr/>
          <a:lstStyle/>
          <a:p>
            <a:pPr>
              <a:defRPr/>
            </a:pPr>
            <a:fld id="{299BE3E3-988D-483F-9F23-932DB37FABE1}" type="slidenum">
              <a:rPr lang="en-US" smtClean="0">
                <a:latin typeface="Arial" pitchFamily="34" charset="0"/>
              </a:rPr>
              <a:pPr>
                <a:defRPr/>
              </a:pPr>
              <a:t>7</a:t>
            </a:fld>
            <a:endParaRPr lang="en-US" dirty="0" smtClean="0">
              <a:latin typeface="Arial" pitchFamily="34" charset="0"/>
            </a:endParaRPr>
          </a:p>
        </p:txBody>
      </p:sp>
      <p:sp>
        <p:nvSpPr>
          <p:cNvPr id="5" name="TextBox 4"/>
          <p:cNvSpPr txBox="1"/>
          <p:nvPr/>
        </p:nvSpPr>
        <p:spPr>
          <a:xfrm>
            <a:off x="3810000" y="6488668"/>
            <a:ext cx="1736373" cy="369332"/>
          </a:xfrm>
          <a:prstGeom prst="rect">
            <a:avLst/>
          </a:prstGeom>
          <a:noFill/>
        </p:spPr>
        <p:txBody>
          <a:bodyPr wrap="none" rtlCol="0">
            <a:spAutoFit/>
          </a:bodyPr>
          <a:lstStyle/>
          <a:p>
            <a:r>
              <a:rPr lang="en-US" b="1" dirty="0" smtClean="0"/>
              <a:t>EOC Manual 1</a:t>
            </a:r>
            <a:endParaRPr lang="en-US" b="1"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a:t>Marking Tests Complete</a:t>
            </a:r>
          </a:p>
        </p:txBody>
      </p:sp>
      <p:sp>
        <p:nvSpPr>
          <p:cNvPr id="38915" name="Rectangle 3"/>
          <p:cNvSpPr>
            <a:spLocks noGrp="1" noChangeArrowheads="1"/>
          </p:cNvSpPr>
          <p:nvPr>
            <p:ph idx="1"/>
          </p:nvPr>
        </p:nvSpPr>
        <p:spPr>
          <a:xfrm>
            <a:off x="381000" y="1905000"/>
            <a:ext cx="8229600" cy="4876800"/>
          </a:xfrm>
        </p:spPr>
        <p:txBody>
          <a:bodyPr/>
          <a:lstStyle/>
          <a:p>
            <a:pPr marL="0" indent="0">
              <a:spcBef>
                <a:spcPts val="1200"/>
              </a:spcBef>
              <a:buNone/>
            </a:pPr>
            <a:r>
              <a:rPr lang="en-US" sz="2400" dirty="0" smtClean="0"/>
              <a:t>Students should be in “Completed” status after they submit the test.  </a:t>
            </a:r>
          </a:p>
          <a:p>
            <a:pPr marL="0" indent="0">
              <a:spcBef>
                <a:spcPts val="1200"/>
              </a:spcBef>
              <a:buNone/>
            </a:pPr>
            <a:r>
              <a:rPr lang="en-US" sz="2400" dirty="0" smtClean="0"/>
              <a:t>Student tests should </a:t>
            </a:r>
            <a:r>
              <a:rPr lang="en-US" sz="2400" b="1" dirty="0" smtClean="0">
                <a:solidFill>
                  <a:srgbClr val="C00000"/>
                </a:solidFill>
              </a:rPr>
              <a:t>only</a:t>
            </a:r>
            <a:r>
              <a:rPr lang="en-US" sz="2400" dirty="0" smtClean="0"/>
              <a:t> be Marked Complete in one of the following circumstances</a:t>
            </a:r>
            <a:r>
              <a:rPr lang="en-US" sz="2400" b="1" dirty="0" smtClean="0"/>
              <a:t>:</a:t>
            </a:r>
          </a:p>
          <a:p>
            <a:pPr>
              <a:spcBef>
                <a:spcPts val="1200"/>
              </a:spcBef>
            </a:pPr>
            <a:r>
              <a:rPr lang="en-US" sz="2400" dirty="0" smtClean="0"/>
              <a:t>A student had to leave the test (e.g., cheating, illness) and will not finish the test. (After being marked complete, school personnel will invalidate the test.)</a:t>
            </a:r>
          </a:p>
          <a:p>
            <a:pPr>
              <a:spcBef>
                <a:spcPts val="1200"/>
              </a:spcBef>
            </a:pPr>
            <a:r>
              <a:rPr lang="en-US" sz="2400" dirty="0" smtClean="0"/>
              <a:t>A student finished the test but exited instead of submitting the test and the test should be scored.</a:t>
            </a:r>
          </a:p>
          <a:p>
            <a:pPr>
              <a:spcBef>
                <a:spcPts val="1200"/>
              </a:spcBef>
            </a:pPr>
            <a:r>
              <a:rPr lang="en-US" sz="2400" dirty="0" smtClean="0"/>
              <a:t>As otherwise directed by FDOE or Pearson after a technical difficulty or other extenuating circumstance.</a:t>
            </a:r>
          </a:p>
          <a:p>
            <a:pPr marL="0" indent="0">
              <a:spcBef>
                <a:spcPts val="1200"/>
              </a:spcBef>
              <a:buNone/>
            </a:pPr>
            <a:endParaRPr lang="en-US" sz="2400" dirty="0" smtClean="0"/>
          </a:p>
          <a:p>
            <a:pPr>
              <a:spcBef>
                <a:spcPts val="1200"/>
              </a:spcBef>
            </a:pPr>
            <a:endParaRPr lang="en-US" sz="1800" dirty="0" smtClean="0"/>
          </a:p>
        </p:txBody>
      </p:sp>
      <p:sp>
        <p:nvSpPr>
          <p:cNvPr id="38916" name="Slide Number Placeholder 5"/>
          <p:cNvSpPr>
            <a:spLocks noGrp="1"/>
          </p:cNvSpPr>
          <p:nvPr>
            <p:ph type="sldNum" sz="quarter" idx="12"/>
          </p:nvPr>
        </p:nvSpPr>
        <p:spPr>
          <a:xfrm>
            <a:off x="8077200" y="6245225"/>
            <a:ext cx="609600" cy="476250"/>
          </a:xfrm>
          <a:noFill/>
        </p:spPr>
        <p:txBody>
          <a:bodyPr/>
          <a:lstStyle/>
          <a:p>
            <a:fld id="{5643AC22-625A-4C89-A186-4E540E40A4A8}" type="slidenum">
              <a:rPr lang="en-US" smtClean="0"/>
              <a:pPr/>
              <a:t>70</a:t>
            </a:fld>
            <a:endParaRPr lang="en-US" dirty="0" smtClean="0"/>
          </a:p>
        </p:txBody>
      </p:sp>
      <p:sp>
        <p:nvSpPr>
          <p:cNvPr id="6" name="TextBox 5"/>
          <p:cNvSpPr txBox="1"/>
          <p:nvPr/>
        </p:nvSpPr>
        <p:spPr>
          <a:xfrm>
            <a:off x="3124200" y="6293899"/>
            <a:ext cx="2743199" cy="369332"/>
          </a:xfrm>
          <a:prstGeom prst="rect">
            <a:avLst/>
          </a:prstGeom>
          <a:noFill/>
        </p:spPr>
        <p:txBody>
          <a:bodyPr wrap="square" rtlCol="0">
            <a:spAutoFit/>
          </a:bodyPr>
          <a:lstStyle/>
          <a:p>
            <a:r>
              <a:rPr lang="en-US" b="1" dirty="0" smtClean="0"/>
              <a:t>EOC Manual 124-125</a:t>
            </a:r>
            <a:endParaRPr lang="en-US" b="1" dirty="0"/>
          </a:p>
        </p:txBody>
      </p:sp>
    </p:spTree>
    <p:extLst>
      <p:ext uri="{BB962C8B-B14F-4D97-AF65-F5344CB8AC3E}">
        <p14:creationId xmlns:p14="http://schemas.microsoft.com/office/powerpoint/2010/main" xmlns="" val="204718951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sz="1600" dirty="0" smtClean="0"/>
              <a:t/>
            </a:r>
            <a:br>
              <a:rPr lang="en-US" sz="1600" dirty="0" smtClean="0"/>
            </a:br>
            <a:r>
              <a:rPr lang="en-US" i="1" dirty="0" smtClean="0"/>
              <a:t/>
            </a:r>
            <a:br>
              <a:rPr lang="en-US" i="1" dirty="0" smtClean="0"/>
            </a:br>
            <a:endParaRPr lang="en-US" dirty="0" smtClean="0"/>
          </a:p>
        </p:txBody>
      </p:sp>
      <p:sp>
        <p:nvSpPr>
          <p:cNvPr id="83971" name="Content Placeholder 2"/>
          <p:cNvSpPr>
            <a:spLocks noGrp="1"/>
          </p:cNvSpPr>
          <p:nvPr>
            <p:ph idx="1"/>
          </p:nvPr>
        </p:nvSpPr>
        <p:spPr>
          <a:xfrm>
            <a:off x="228600" y="1828800"/>
            <a:ext cx="8382000" cy="4953000"/>
          </a:xfrm>
        </p:spPr>
        <p:txBody>
          <a:bodyPr/>
          <a:lstStyle/>
          <a:p>
            <a:r>
              <a:rPr lang="en-US" sz="2200" b="1" dirty="0"/>
              <a:t>CBT clean-up activities </a:t>
            </a:r>
            <a:r>
              <a:rPr lang="en-US" sz="2200" b="1" dirty="0" smtClean="0"/>
              <a:t>must </a:t>
            </a:r>
            <a:r>
              <a:rPr lang="en-US" sz="2200" b="1" dirty="0"/>
              <a:t>be completed by </a:t>
            </a:r>
            <a:r>
              <a:rPr lang="en-US" sz="2200" b="1" u="sng" dirty="0">
                <a:solidFill>
                  <a:srgbClr val="C00000"/>
                </a:solidFill>
              </a:rPr>
              <a:t>4:00 pm </a:t>
            </a:r>
            <a:r>
              <a:rPr lang="en-US" sz="2200" b="1" u="sng" dirty="0" smtClean="0">
                <a:solidFill>
                  <a:srgbClr val="C00000"/>
                </a:solidFill>
              </a:rPr>
              <a:t>on the last day of the testing window.</a:t>
            </a:r>
            <a:endParaRPr lang="en-US" sz="2200" u="sng" dirty="0">
              <a:solidFill>
                <a:srgbClr val="C00000"/>
              </a:solidFill>
            </a:endParaRPr>
          </a:p>
          <a:p>
            <a:r>
              <a:rPr lang="en-US" sz="2000" dirty="0" smtClean="0"/>
              <a:t>“Delete” </a:t>
            </a:r>
            <a:r>
              <a:rPr lang="en-US" sz="2000" u="sng" dirty="0" smtClean="0"/>
              <a:t>all</a:t>
            </a:r>
            <a:r>
              <a:rPr lang="en-US" sz="2000" dirty="0" smtClean="0"/>
              <a:t> not started sessions and “Stop” </a:t>
            </a:r>
            <a:r>
              <a:rPr lang="en-US" sz="2000" u="sng" dirty="0" smtClean="0"/>
              <a:t>all</a:t>
            </a:r>
            <a:r>
              <a:rPr lang="en-US" sz="2000" dirty="0" smtClean="0"/>
              <a:t> started sessions</a:t>
            </a:r>
          </a:p>
          <a:p>
            <a:r>
              <a:rPr lang="en-US" sz="2000" dirty="0" smtClean="0"/>
              <a:t>Please remember the following:</a:t>
            </a:r>
          </a:p>
          <a:p>
            <a:pPr lvl="1">
              <a:spcBef>
                <a:spcPts val="232"/>
              </a:spcBef>
            </a:pPr>
            <a:r>
              <a:rPr lang="en-US" sz="1800" dirty="0" smtClean="0"/>
              <a:t>Absent students should be removed from the test session (not marked complete).</a:t>
            </a:r>
          </a:p>
          <a:p>
            <a:pPr lvl="2">
              <a:spcBef>
                <a:spcPts val="232"/>
              </a:spcBef>
              <a:buFont typeface="Wingdings" pitchFamily="2" charset="2"/>
              <a:buChar char="§"/>
            </a:pPr>
            <a:r>
              <a:rPr lang="en-US" sz="1800" dirty="0" smtClean="0"/>
              <a:t>If absent students have already been marked complete, nothing else needs to be done.  </a:t>
            </a:r>
          </a:p>
          <a:p>
            <a:pPr lvl="1">
              <a:spcBef>
                <a:spcPts val="232"/>
              </a:spcBef>
            </a:pPr>
            <a:r>
              <a:rPr lang="en-US" sz="1800" dirty="0" smtClean="0"/>
              <a:t>Students in “Ready” status must be removed from the session before it can be stopped. </a:t>
            </a:r>
          </a:p>
          <a:p>
            <a:pPr lvl="1">
              <a:spcBef>
                <a:spcPts val="232"/>
              </a:spcBef>
            </a:pPr>
            <a:r>
              <a:rPr lang="en-US" sz="1800" dirty="0" smtClean="0"/>
              <a:t>If students are in “Active,” “Exited,” or “Resumed” status, they will need to be marked complete.</a:t>
            </a:r>
            <a:r>
              <a:rPr lang="en-US" sz="2000" dirty="0" smtClean="0"/>
              <a:t> </a:t>
            </a:r>
          </a:p>
          <a:p>
            <a:r>
              <a:rPr lang="en-US" sz="2000" dirty="0" smtClean="0"/>
              <a:t>Update student information, if necessary.</a:t>
            </a:r>
          </a:p>
          <a:p>
            <a:r>
              <a:rPr lang="en-US" sz="2000" dirty="0" smtClean="0"/>
              <a:t>Invalidate tests, if applicable. </a:t>
            </a:r>
          </a:p>
          <a:p>
            <a:r>
              <a:rPr lang="en-US" sz="2000" dirty="0" smtClean="0"/>
              <a:t>Record accommodations for ESE and ELL students, if applicable.</a:t>
            </a:r>
          </a:p>
          <a:p>
            <a:r>
              <a:rPr lang="en-US" sz="2000" dirty="0"/>
              <a:t>Ensure that school technology coordinators </a:t>
            </a:r>
            <a:r>
              <a:rPr lang="en-US" sz="2000" b="1" dirty="0" smtClean="0"/>
              <a:t>purge </a:t>
            </a:r>
            <a:r>
              <a:rPr lang="en-US" sz="2000" dirty="0" smtClean="0"/>
              <a:t>test </a:t>
            </a:r>
            <a:r>
              <a:rPr lang="en-US" sz="2000" dirty="0"/>
              <a:t>content from the Proctor Caching computer(s). </a:t>
            </a:r>
          </a:p>
          <a:p>
            <a:endParaRPr lang="en-US" sz="2000" dirty="0" smtClean="0"/>
          </a:p>
        </p:txBody>
      </p:sp>
      <p:sp>
        <p:nvSpPr>
          <p:cNvPr id="83972" name="Slide Number Placeholder 3"/>
          <p:cNvSpPr>
            <a:spLocks noGrp="1"/>
          </p:cNvSpPr>
          <p:nvPr>
            <p:ph type="sldNum" sz="quarter" idx="12"/>
          </p:nvPr>
        </p:nvSpPr>
        <p:spPr>
          <a:noFill/>
        </p:spPr>
        <p:txBody>
          <a:bodyPr/>
          <a:lstStyle/>
          <a:p>
            <a:fld id="{44F46350-8D1F-47A3-8C2A-9229B88A62EB}" type="slidenum">
              <a:rPr lang="en-US" smtClean="0"/>
              <a:pPr/>
              <a:t>71</a:t>
            </a:fld>
            <a:endParaRPr lang="en-US" dirty="0" smtClean="0"/>
          </a:p>
        </p:txBody>
      </p:sp>
      <p:sp>
        <p:nvSpPr>
          <p:cNvPr id="2" name="Rectangle 1"/>
          <p:cNvSpPr/>
          <p:nvPr/>
        </p:nvSpPr>
        <p:spPr>
          <a:xfrm>
            <a:off x="228600" y="457200"/>
            <a:ext cx="8458200" cy="1323439"/>
          </a:xfrm>
          <a:prstGeom prst="rect">
            <a:avLst/>
          </a:prstGeom>
        </p:spPr>
        <p:txBody>
          <a:bodyPr wrap="square">
            <a:spAutoFit/>
          </a:bodyPr>
          <a:lstStyle/>
          <a:p>
            <a:r>
              <a:rPr lang="en-US" sz="4000" dirty="0" smtClean="0">
                <a:latin typeface="+mj-lt"/>
              </a:rPr>
              <a:t>School Assessment Coordinator</a:t>
            </a:r>
          </a:p>
          <a:p>
            <a:r>
              <a:rPr lang="en-US" sz="4000" dirty="0" smtClean="0">
                <a:latin typeface="+mj-lt"/>
              </a:rPr>
              <a:t>After Testing</a:t>
            </a:r>
            <a:endParaRPr lang="en-US" sz="4000" dirty="0">
              <a:latin typeface="+mj-lt"/>
            </a:endParaRPr>
          </a:p>
        </p:txBody>
      </p:sp>
      <p:sp>
        <p:nvSpPr>
          <p:cNvPr id="6" name="TextBox 5"/>
          <p:cNvSpPr txBox="1"/>
          <p:nvPr/>
        </p:nvSpPr>
        <p:spPr>
          <a:xfrm>
            <a:off x="5791200" y="6488668"/>
            <a:ext cx="4114800" cy="369332"/>
          </a:xfrm>
          <a:prstGeom prst="rect">
            <a:avLst/>
          </a:prstGeom>
          <a:noFill/>
        </p:spPr>
        <p:txBody>
          <a:bodyPr wrap="square" rtlCol="0">
            <a:spAutoFit/>
          </a:bodyPr>
          <a:lstStyle/>
          <a:p>
            <a:r>
              <a:rPr lang="en-US" b="1" dirty="0" smtClean="0"/>
              <a:t>EOC Manual 100, 123-129</a:t>
            </a:r>
            <a:endParaRPr lang="en-US" b="1" dirty="0"/>
          </a:p>
        </p:txBody>
      </p:sp>
    </p:spTree>
    <p:extLst>
      <p:ext uri="{BB962C8B-B14F-4D97-AF65-F5344CB8AC3E}">
        <p14:creationId xmlns:p14="http://schemas.microsoft.com/office/powerpoint/2010/main" xmlns="" val="130588534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dirty="0" smtClean="0"/>
              <a:t>Organizing CBT Materials</a:t>
            </a:r>
          </a:p>
        </p:txBody>
      </p:sp>
      <p:sp>
        <p:nvSpPr>
          <p:cNvPr id="89091" name="Content Placeholder 2"/>
          <p:cNvSpPr>
            <a:spLocks noGrp="1"/>
          </p:cNvSpPr>
          <p:nvPr>
            <p:ph idx="1"/>
          </p:nvPr>
        </p:nvSpPr>
        <p:spPr>
          <a:xfrm>
            <a:off x="228600" y="1828800"/>
            <a:ext cx="8610600" cy="5029200"/>
          </a:xfrm>
        </p:spPr>
        <p:txBody>
          <a:bodyPr/>
          <a:lstStyle/>
          <a:p>
            <a:pPr>
              <a:lnSpc>
                <a:spcPct val="100000"/>
              </a:lnSpc>
              <a:spcBef>
                <a:spcPts val="0"/>
              </a:spcBef>
              <a:buFont typeface="Arial" pitchFamily="34" charset="0"/>
              <a:buChar char="•"/>
            </a:pPr>
            <a:r>
              <a:rPr lang="en-US" sz="1700" dirty="0" smtClean="0"/>
              <a:t>Verify that all distributed secure materials have been returned. </a:t>
            </a:r>
          </a:p>
          <a:p>
            <a:pPr>
              <a:lnSpc>
                <a:spcPct val="100000"/>
              </a:lnSpc>
              <a:spcBef>
                <a:spcPts val="0"/>
              </a:spcBef>
              <a:buFont typeface="Arial" pitchFamily="34" charset="0"/>
              <a:buChar char="•"/>
            </a:pPr>
            <a:r>
              <a:rPr lang="en-US" sz="1700" b="1" dirty="0" smtClean="0"/>
              <a:t>Report any missing materials to Student Assessment &amp; Educational Testing at 305-995-7520 and conduct the necessary investigation.</a:t>
            </a:r>
          </a:p>
          <a:p>
            <a:pPr>
              <a:lnSpc>
                <a:spcPct val="100000"/>
              </a:lnSpc>
              <a:spcBef>
                <a:spcPts val="0"/>
              </a:spcBef>
              <a:buFont typeface="Arial" pitchFamily="34" charset="0"/>
              <a:buChar char="•"/>
            </a:pPr>
            <a:r>
              <a:rPr lang="en-US" sz="1700" dirty="0" smtClean="0"/>
              <a:t>Organize materials and return them as instructed in the </a:t>
            </a:r>
            <a:r>
              <a:rPr lang="en-US" sz="1700" b="1" dirty="0" smtClean="0"/>
              <a:t>“Friendly Reminder” </a:t>
            </a:r>
            <a:r>
              <a:rPr lang="en-US" sz="1700" dirty="0" smtClean="0"/>
              <a:t>(Training Packet).</a:t>
            </a:r>
          </a:p>
          <a:p>
            <a:pPr lvl="1">
              <a:spcBef>
                <a:spcPts val="0"/>
              </a:spcBef>
              <a:buFont typeface="Tahoma" pitchFamily="34" charset="0"/>
              <a:buChar char="−"/>
            </a:pPr>
            <a:r>
              <a:rPr lang="en-US" sz="1700" dirty="0" smtClean="0"/>
              <a:t>Copy the seating charts, required administration information, Session Rosters, Chain of Custody forms, and Security Logs, file the copies, and return the originals in the District Assessment Coordinator ONLY boxes.</a:t>
            </a:r>
          </a:p>
          <a:p>
            <a:pPr lvl="1">
              <a:spcBef>
                <a:spcPts val="0"/>
              </a:spcBef>
              <a:buFont typeface="Tahoma" pitchFamily="34" charset="0"/>
              <a:buChar char="−"/>
            </a:pPr>
            <a:r>
              <a:rPr lang="en-US" sz="1700" dirty="0" smtClean="0"/>
              <a:t>Return used and unused CBT work folders and worksheets in the District Assessment Coordinator ONLY Box.</a:t>
            </a:r>
          </a:p>
          <a:p>
            <a:pPr lvl="1">
              <a:spcBef>
                <a:spcPts val="0"/>
              </a:spcBef>
              <a:buFont typeface="Tahoma" pitchFamily="34" charset="0"/>
              <a:buChar char="−"/>
            </a:pPr>
            <a:r>
              <a:rPr lang="en-US" sz="1700" dirty="0" smtClean="0"/>
              <a:t>Securely return used reference sheets and used periodic tables </a:t>
            </a:r>
            <a:r>
              <a:rPr lang="en-US" sz="1700" dirty="0"/>
              <a:t>in the District Assessment Coordinator ONLY Box. </a:t>
            </a:r>
            <a:endParaRPr lang="en-US" sz="1700" dirty="0" smtClean="0"/>
          </a:p>
          <a:p>
            <a:pPr lvl="1">
              <a:spcBef>
                <a:spcPts val="0"/>
              </a:spcBef>
              <a:buFont typeface="Tahoma" pitchFamily="34" charset="0"/>
              <a:buChar char="−"/>
            </a:pPr>
            <a:r>
              <a:rPr lang="en-US" sz="1700" dirty="0" smtClean="0"/>
              <a:t>Inventory and securely store handheld calculators.</a:t>
            </a:r>
          </a:p>
          <a:p>
            <a:pPr lvl="1">
              <a:spcBef>
                <a:spcPts val="0"/>
              </a:spcBef>
              <a:buFont typeface="Tahoma" pitchFamily="34" charset="0"/>
              <a:buChar char="−"/>
            </a:pPr>
            <a:r>
              <a:rPr lang="en-US" sz="1700" dirty="0" smtClean="0"/>
              <a:t>Recycle </a:t>
            </a:r>
            <a:r>
              <a:rPr lang="en-US" sz="1700" dirty="0"/>
              <a:t>test administration manuals </a:t>
            </a:r>
            <a:r>
              <a:rPr lang="en-US" sz="1700" dirty="0" smtClean="0"/>
              <a:t>once results are received and verified for all students tested.</a:t>
            </a:r>
            <a:endParaRPr lang="en-US" sz="1700" dirty="0"/>
          </a:p>
          <a:p>
            <a:pPr lvl="1">
              <a:spcBef>
                <a:spcPts val="0"/>
              </a:spcBef>
              <a:buFont typeface="Tahoma" pitchFamily="34" charset="0"/>
              <a:buChar char="−"/>
            </a:pPr>
            <a:r>
              <a:rPr lang="en-US" sz="1700" dirty="0" smtClean="0"/>
              <a:t>Keep Student Authorization Tickets</a:t>
            </a:r>
            <a:r>
              <a:rPr lang="en-US" sz="1700" dirty="0"/>
              <a:t>, </a:t>
            </a:r>
            <a:r>
              <a:rPr lang="en-US" sz="1700" dirty="0" smtClean="0"/>
              <a:t>signed copies of the </a:t>
            </a:r>
            <a:r>
              <a:rPr lang="en-US" sz="1700" i="1" dirty="0" smtClean="0"/>
              <a:t>Test Administration </a:t>
            </a:r>
            <a:r>
              <a:rPr lang="en-US" sz="1700" i="1" dirty="0"/>
              <a:t>and Security Agreement</a:t>
            </a:r>
            <a:r>
              <a:rPr lang="en-US" sz="1700" dirty="0"/>
              <a:t>  and Test</a:t>
            </a:r>
            <a:r>
              <a:rPr lang="en-US" sz="1700" i="1" dirty="0"/>
              <a:t> Administrator Prohibited Activities </a:t>
            </a:r>
            <a:r>
              <a:rPr lang="en-US" sz="1700" i="1" dirty="0" smtClean="0"/>
              <a:t>Agreement</a:t>
            </a:r>
            <a:r>
              <a:rPr lang="en-US" sz="1700" dirty="0"/>
              <a:t> </a:t>
            </a:r>
            <a:r>
              <a:rPr lang="en-US" sz="1700" dirty="0" smtClean="0"/>
              <a:t> Forms for one calendar school year, and then destroy them.</a:t>
            </a:r>
          </a:p>
        </p:txBody>
      </p:sp>
      <p:sp>
        <p:nvSpPr>
          <p:cNvPr id="89092" name="Slide Number Placeholder 3"/>
          <p:cNvSpPr>
            <a:spLocks noGrp="1"/>
          </p:cNvSpPr>
          <p:nvPr>
            <p:ph type="sldNum" sz="quarter" idx="12"/>
          </p:nvPr>
        </p:nvSpPr>
        <p:spPr>
          <a:xfrm>
            <a:off x="6781800" y="6457950"/>
            <a:ext cx="2133600" cy="476250"/>
          </a:xfrm>
          <a:noFill/>
        </p:spPr>
        <p:txBody>
          <a:bodyPr/>
          <a:lstStyle/>
          <a:p>
            <a:fld id="{ECDAB3F9-86A0-4135-9982-36B272F1E97E}" type="slidenum">
              <a:rPr lang="en-US" smtClean="0">
                <a:latin typeface="Arial" charset="0"/>
              </a:rPr>
              <a:pPr/>
              <a:t>72</a:t>
            </a:fld>
            <a:endParaRPr lang="en-US" dirty="0" smtClean="0">
              <a:latin typeface="Arial" charset="0"/>
            </a:endParaRPr>
          </a:p>
        </p:txBody>
      </p:sp>
      <p:sp>
        <p:nvSpPr>
          <p:cNvPr id="5" name="TextBox 4"/>
          <p:cNvSpPr txBox="1"/>
          <p:nvPr/>
        </p:nvSpPr>
        <p:spPr>
          <a:xfrm>
            <a:off x="3276600" y="6501214"/>
            <a:ext cx="2590801" cy="369332"/>
          </a:xfrm>
          <a:prstGeom prst="rect">
            <a:avLst/>
          </a:prstGeom>
          <a:noFill/>
        </p:spPr>
        <p:txBody>
          <a:bodyPr wrap="square" rtlCol="0">
            <a:spAutoFit/>
          </a:bodyPr>
          <a:lstStyle/>
          <a:p>
            <a:r>
              <a:rPr lang="en-US" b="1" dirty="0" smtClean="0"/>
              <a:t>EOC Manual 121</a:t>
            </a:r>
            <a:endParaRPr lang="en-US" b="1" dirty="0"/>
          </a:p>
        </p:txBody>
      </p:sp>
    </p:spTree>
    <p:extLst>
      <p:ext uri="{BB962C8B-B14F-4D97-AF65-F5344CB8AC3E}">
        <p14:creationId xmlns:p14="http://schemas.microsoft.com/office/powerpoint/2010/main" xmlns="" val="286694111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ubtitle 5"/>
          <p:cNvSpPr>
            <a:spLocks noGrp="1"/>
          </p:cNvSpPr>
          <p:nvPr>
            <p:ph idx="1"/>
          </p:nvPr>
        </p:nvSpPr>
        <p:spPr/>
        <p:txBody>
          <a:bodyPr/>
          <a:lstStyle/>
          <a:p>
            <a:pPr algn="l">
              <a:spcBef>
                <a:spcPts val="600"/>
              </a:spcBef>
              <a:spcAft>
                <a:spcPts val="600"/>
              </a:spcAft>
            </a:pPr>
            <a:r>
              <a:rPr lang="en-US" sz="2400" dirty="0" smtClean="0"/>
              <a:t>The following slides relate to the administration of paper-based tests (regular print, large print, one-item-per-page, or braille), which are available for eligible students who have such accommodations identified in their IEPs or Section 504 plans. </a:t>
            </a:r>
          </a:p>
          <a:p>
            <a:pPr algn="l">
              <a:spcBef>
                <a:spcPts val="600"/>
              </a:spcBef>
              <a:spcAft>
                <a:spcPts val="600"/>
              </a:spcAft>
            </a:pPr>
            <a:r>
              <a:rPr lang="en-US" sz="2400" dirty="0" smtClean="0"/>
              <a:t>The upper-left corner of the following slides show an image of a pencil and a paper-based test (see below) to indicate that this information pertains to paper-based tests only</a:t>
            </a:r>
            <a:r>
              <a:rPr lang="en-US" sz="2800" dirty="0" smtClean="0"/>
              <a:t>.  </a:t>
            </a:r>
          </a:p>
          <a:p>
            <a:endParaRPr lang="en-US" dirty="0" smtClean="0"/>
          </a:p>
        </p:txBody>
      </p:sp>
      <p:sp>
        <p:nvSpPr>
          <p:cNvPr id="4" name="Slide Number Placeholder 3"/>
          <p:cNvSpPr>
            <a:spLocks noGrp="1"/>
          </p:cNvSpPr>
          <p:nvPr>
            <p:ph type="sldNum" sz="quarter" idx="12"/>
          </p:nvPr>
        </p:nvSpPr>
        <p:spPr/>
        <p:txBody>
          <a:bodyPr/>
          <a:lstStyle/>
          <a:p>
            <a:pPr>
              <a:defRPr/>
            </a:pPr>
            <a:fld id="{EDD526E3-EBB7-44D6-B997-C9EB4D1F510C}" type="slidenum">
              <a:rPr lang="en-US" smtClean="0">
                <a:latin typeface="+mn-lt"/>
              </a:rPr>
              <a:pPr>
                <a:defRPr/>
              </a:pPr>
              <a:t>73</a:t>
            </a:fld>
            <a:endParaRPr lang="en-US" dirty="0">
              <a:latin typeface="+mn-lt"/>
            </a:endParaRPr>
          </a:p>
        </p:txBody>
      </p:sp>
      <p:sp>
        <p:nvSpPr>
          <p:cNvPr id="8" name="Title 1"/>
          <p:cNvSpPr txBox="1">
            <a:spLocks/>
          </p:cNvSpPr>
          <p:nvPr/>
        </p:nvSpPr>
        <p:spPr bwMode="auto">
          <a:xfrm>
            <a:off x="2286000" y="457200"/>
            <a:ext cx="6629400" cy="784225"/>
          </a:xfrm>
          <a:prstGeom prst="rect">
            <a:avLst/>
          </a:prstGeom>
          <a:noFill/>
          <a:ln w="9525">
            <a:noFill/>
            <a:miter lim="800000"/>
            <a:headEnd/>
            <a:tailEnd/>
          </a:ln>
        </p:spPr>
        <p:txBody>
          <a:bodyPr anchor="ctr"/>
          <a:lstStyle/>
          <a:p>
            <a:pPr eaLnBrk="0" hangingPunct="0">
              <a:lnSpc>
                <a:spcPct val="80000"/>
              </a:lnSpc>
              <a:defRPr/>
            </a:pPr>
            <a:r>
              <a:rPr lang="en-US" sz="4000" kern="0" dirty="0">
                <a:solidFill>
                  <a:schemeClr val="tx2"/>
                </a:solidFill>
                <a:latin typeface="+mj-lt"/>
                <a:ea typeface="+mj-ea"/>
                <a:cs typeface="+mj-cs"/>
              </a:rPr>
              <a:t>Paper-Based Tests (PBT)</a:t>
            </a:r>
          </a:p>
        </p:txBody>
      </p:sp>
      <p:pic>
        <p:nvPicPr>
          <p:cNvPr id="117765" name="Picture 12" descr="C:\Documents and Settings\tara.gardner\Local Settings\Temporary Internet Files\Content.IE5\KM3V6MXS\MP900439390[1].jpg"/>
          <p:cNvPicPr>
            <a:picLocks noChangeAspect="1" noChangeArrowheads="1"/>
          </p:cNvPicPr>
          <p:nvPr/>
        </p:nvPicPr>
        <p:blipFill>
          <a:blip r:embed="rId3" cstate="print"/>
          <a:srcRect l="30409"/>
          <a:stretch>
            <a:fillRect/>
          </a:stretch>
        </p:blipFill>
        <p:spPr bwMode="auto">
          <a:xfrm>
            <a:off x="0" y="0"/>
            <a:ext cx="1828800" cy="1754718"/>
          </a:xfrm>
          <a:prstGeom prst="rect">
            <a:avLst/>
          </a:prstGeom>
          <a:noFill/>
          <a:ln w="9525">
            <a:solidFill>
              <a:schemeClr val="tx1"/>
            </a:solidFill>
            <a:miter lim="800000"/>
            <a:headEnd/>
            <a:tailEnd/>
          </a:ln>
        </p:spPr>
      </p:pic>
      <p:pic>
        <p:nvPicPr>
          <p:cNvPr id="117766" name="Picture 12" descr="C:\Documents and Settings\tara.gardner\Local Settings\Temporary Internet Files\Content.IE5\KM3V6MXS\MP900439390[1].jpg"/>
          <p:cNvPicPr>
            <a:picLocks noChangeAspect="1" noChangeArrowheads="1"/>
          </p:cNvPicPr>
          <p:nvPr/>
        </p:nvPicPr>
        <p:blipFill>
          <a:blip r:embed="rId4" cstate="print"/>
          <a:srcRect l="30409"/>
          <a:stretch>
            <a:fillRect/>
          </a:stretch>
        </p:blipFill>
        <p:spPr bwMode="auto">
          <a:xfrm>
            <a:off x="3886200" y="5334000"/>
            <a:ext cx="1173163" cy="112553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2286000" y="304800"/>
            <a:ext cx="6400800" cy="1143000"/>
          </a:xfrm>
        </p:spPr>
        <p:txBody>
          <a:bodyPr/>
          <a:lstStyle/>
          <a:p>
            <a:pPr eaLnBrk="1" hangingPunct="1"/>
            <a:r>
              <a:rPr lang="en-US" dirty="0" smtClean="0"/>
              <a:t>PBT Materials</a:t>
            </a:r>
          </a:p>
        </p:txBody>
      </p:sp>
      <p:sp>
        <p:nvSpPr>
          <p:cNvPr id="119811" name="Rectangle 3"/>
          <p:cNvSpPr>
            <a:spLocks noGrp="1" noChangeArrowheads="1"/>
          </p:cNvSpPr>
          <p:nvPr>
            <p:ph idx="1"/>
          </p:nvPr>
        </p:nvSpPr>
        <p:spPr>
          <a:xfrm>
            <a:off x="304800" y="1905000"/>
            <a:ext cx="8610600" cy="4678363"/>
          </a:xfrm>
        </p:spPr>
        <p:txBody>
          <a:bodyPr/>
          <a:lstStyle/>
          <a:p>
            <a:pPr eaLnBrk="1" hangingPunct="1">
              <a:spcAft>
                <a:spcPts val="600"/>
              </a:spcAft>
              <a:buFontTx/>
              <a:buNone/>
            </a:pPr>
            <a:r>
              <a:rPr lang="en-US" sz="2800" b="1" dirty="0" smtClean="0"/>
              <a:t>Materials Needed for Testing</a:t>
            </a:r>
          </a:p>
          <a:p>
            <a:pPr eaLnBrk="1" hangingPunct="1">
              <a:spcBef>
                <a:spcPts val="600"/>
              </a:spcBef>
              <a:spcAft>
                <a:spcPts val="0"/>
              </a:spcAft>
            </a:pPr>
            <a:r>
              <a:rPr lang="en-US" sz="2400" dirty="0" smtClean="0"/>
              <a:t>Test Documents</a:t>
            </a:r>
          </a:p>
          <a:p>
            <a:pPr lvl="1" eaLnBrk="1" hangingPunct="1">
              <a:spcBef>
                <a:spcPts val="0"/>
              </a:spcBef>
              <a:spcAft>
                <a:spcPts val="0"/>
              </a:spcAft>
              <a:buFont typeface="Tahoma" pitchFamily="34" charset="0"/>
              <a:buChar char="̶"/>
            </a:pPr>
            <a:r>
              <a:rPr lang="en-US" sz="2000" i="1" dirty="0" smtClean="0">
                <a:cs typeface="Tahoma" pitchFamily="34" charset="0"/>
              </a:rPr>
              <a:t>Algebra 1 EOC Assessment Test and Answer Books</a:t>
            </a:r>
          </a:p>
          <a:p>
            <a:pPr lvl="1" eaLnBrk="1" hangingPunct="1">
              <a:spcBef>
                <a:spcPts val="0"/>
              </a:spcBef>
              <a:spcAft>
                <a:spcPts val="0"/>
              </a:spcAft>
              <a:buFont typeface="Tahoma" pitchFamily="34" charset="0"/>
              <a:buChar char="̶"/>
            </a:pPr>
            <a:r>
              <a:rPr lang="en-US" sz="2000" i="1" dirty="0" smtClean="0">
                <a:cs typeface="Tahoma" pitchFamily="34" charset="0"/>
              </a:rPr>
              <a:t>Biology 1 EOC Assessment Test and Answer Books</a:t>
            </a:r>
          </a:p>
          <a:p>
            <a:pPr lvl="1" eaLnBrk="1" hangingPunct="1">
              <a:spcBef>
                <a:spcPts val="0"/>
              </a:spcBef>
              <a:spcAft>
                <a:spcPts val="0"/>
              </a:spcAft>
              <a:buFont typeface="Tahoma" pitchFamily="34" charset="0"/>
              <a:buChar char="̶"/>
            </a:pPr>
            <a:r>
              <a:rPr lang="en-US" sz="2000" i="1" dirty="0" smtClean="0">
                <a:cs typeface="Tahoma" pitchFamily="34" charset="0"/>
              </a:rPr>
              <a:t>Civics EOC Assessment Test and Answer Books</a:t>
            </a:r>
          </a:p>
          <a:p>
            <a:pPr lvl="1" eaLnBrk="1" hangingPunct="1">
              <a:spcBef>
                <a:spcPts val="0"/>
              </a:spcBef>
              <a:spcAft>
                <a:spcPts val="0"/>
              </a:spcAft>
              <a:buFont typeface="Tahoma" pitchFamily="34" charset="0"/>
              <a:buChar char="̶"/>
            </a:pPr>
            <a:r>
              <a:rPr lang="en-US" sz="2000" i="1" dirty="0" smtClean="0">
                <a:cs typeface="Tahoma" pitchFamily="34" charset="0"/>
              </a:rPr>
              <a:t>Geometry EOC Assessment Test and Answer Books</a:t>
            </a:r>
          </a:p>
          <a:p>
            <a:pPr lvl="1" eaLnBrk="1" hangingPunct="1">
              <a:spcBef>
                <a:spcPts val="0"/>
              </a:spcBef>
              <a:spcAft>
                <a:spcPts val="600"/>
              </a:spcAft>
              <a:buFont typeface="Tahoma" pitchFamily="34" charset="0"/>
              <a:buChar char="̶"/>
            </a:pPr>
            <a:r>
              <a:rPr lang="en-US" sz="2000" i="1" dirty="0" smtClean="0">
                <a:cs typeface="Tahoma" pitchFamily="34" charset="0"/>
              </a:rPr>
              <a:t>U.S. History EOC Assessment Test and Answer Books</a:t>
            </a:r>
          </a:p>
          <a:p>
            <a:pPr eaLnBrk="1" hangingPunct="1">
              <a:spcBef>
                <a:spcPts val="600"/>
              </a:spcBef>
              <a:spcAft>
                <a:spcPts val="600"/>
              </a:spcAft>
            </a:pPr>
            <a:r>
              <a:rPr lang="en-US" sz="2400" dirty="0" smtClean="0">
                <a:cs typeface="Tahoma" pitchFamily="34" charset="0"/>
              </a:rPr>
              <a:t>Reference Sheets (Algebra 1 or Geometry)</a:t>
            </a:r>
          </a:p>
          <a:p>
            <a:pPr eaLnBrk="1" hangingPunct="1">
              <a:spcBef>
                <a:spcPts val="600"/>
              </a:spcBef>
              <a:spcAft>
                <a:spcPts val="600"/>
              </a:spcAft>
            </a:pPr>
            <a:r>
              <a:rPr lang="en-US" sz="2400" dirty="0" smtClean="0">
                <a:cs typeface="Tahoma" pitchFamily="34" charset="0"/>
              </a:rPr>
              <a:t>Periodic Tables (Biology 1)</a:t>
            </a:r>
          </a:p>
          <a:p>
            <a:pPr eaLnBrk="1" hangingPunct="1">
              <a:spcBef>
                <a:spcPts val="600"/>
              </a:spcBef>
              <a:spcAft>
                <a:spcPts val="600"/>
              </a:spcAft>
            </a:pPr>
            <a:r>
              <a:rPr lang="en-US" sz="2400" dirty="0" smtClean="0">
                <a:cs typeface="Tahoma" pitchFamily="34" charset="0"/>
              </a:rPr>
              <a:t>Calculators (approved four-function or scientific)</a:t>
            </a:r>
            <a:endParaRPr lang="en-US" sz="2400" dirty="0" smtClean="0"/>
          </a:p>
        </p:txBody>
      </p:sp>
      <p:sp>
        <p:nvSpPr>
          <p:cNvPr id="7" name="Slide Number Placeholder 6"/>
          <p:cNvSpPr>
            <a:spLocks noGrp="1"/>
          </p:cNvSpPr>
          <p:nvPr>
            <p:ph type="sldNum" sz="quarter" idx="12"/>
          </p:nvPr>
        </p:nvSpPr>
        <p:spPr/>
        <p:txBody>
          <a:bodyPr/>
          <a:lstStyle/>
          <a:p>
            <a:pPr>
              <a:defRPr/>
            </a:pPr>
            <a:fld id="{B893392C-FEEC-4156-B6C7-7C265236583F}" type="slidenum">
              <a:rPr lang="en-US"/>
              <a:pPr>
                <a:defRPr/>
              </a:pPr>
              <a:t>74</a:t>
            </a:fld>
            <a:endParaRPr lang="en-US" dirty="0"/>
          </a:p>
        </p:txBody>
      </p:sp>
      <p:sp>
        <p:nvSpPr>
          <p:cNvPr id="5" name="TextBox 4"/>
          <p:cNvSpPr txBox="1"/>
          <p:nvPr/>
        </p:nvSpPr>
        <p:spPr>
          <a:xfrm>
            <a:off x="3810000" y="6488668"/>
            <a:ext cx="1864613" cy="369332"/>
          </a:xfrm>
          <a:prstGeom prst="rect">
            <a:avLst/>
          </a:prstGeom>
          <a:noFill/>
        </p:spPr>
        <p:txBody>
          <a:bodyPr wrap="none" rtlCol="0">
            <a:spAutoFit/>
          </a:bodyPr>
          <a:lstStyle/>
          <a:p>
            <a:r>
              <a:rPr lang="en-US" b="1" dirty="0" smtClean="0"/>
              <a:t>EOC Manual 30</a:t>
            </a:r>
            <a:endParaRPr lang="en-US" b="1"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2286000" y="381000"/>
            <a:ext cx="6629400" cy="1143000"/>
          </a:xfrm>
        </p:spPr>
        <p:txBody>
          <a:bodyPr/>
          <a:lstStyle/>
          <a:p>
            <a:r>
              <a:rPr lang="en-US" dirty="0" smtClean="0">
                <a:solidFill>
                  <a:schemeClr val="tx1"/>
                </a:solidFill>
              </a:rPr>
              <a:t>PBT Chain of </a:t>
            </a:r>
            <a:br>
              <a:rPr lang="en-US" dirty="0" smtClean="0">
                <a:solidFill>
                  <a:schemeClr val="tx1"/>
                </a:solidFill>
              </a:rPr>
            </a:br>
            <a:r>
              <a:rPr lang="en-US" dirty="0" smtClean="0">
                <a:solidFill>
                  <a:schemeClr val="tx1"/>
                </a:solidFill>
              </a:rPr>
              <a:t>Custody Form </a:t>
            </a:r>
            <a:r>
              <a:rPr lang="en-US" dirty="0" smtClean="0"/>
              <a:t>	</a:t>
            </a:r>
          </a:p>
        </p:txBody>
      </p:sp>
      <p:sp>
        <p:nvSpPr>
          <p:cNvPr id="120835" name="Content Placeholder 2"/>
          <p:cNvSpPr>
            <a:spLocks noGrp="1"/>
          </p:cNvSpPr>
          <p:nvPr>
            <p:ph idx="1"/>
          </p:nvPr>
        </p:nvSpPr>
        <p:spPr>
          <a:xfrm>
            <a:off x="152400" y="1874520"/>
            <a:ext cx="5562600" cy="4953000"/>
          </a:xfrm>
        </p:spPr>
        <p:txBody>
          <a:bodyPr/>
          <a:lstStyle/>
          <a:p>
            <a:pPr>
              <a:spcBef>
                <a:spcPts val="600"/>
              </a:spcBef>
              <a:spcAft>
                <a:spcPts val="600"/>
              </a:spcAft>
            </a:pPr>
            <a:r>
              <a:rPr lang="en-US" sz="2000" dirty="0" smtClean="0"/>
              <a:t>The </a:t>
            </a:r>
            <a:r>
              <a:rPr lang="en-US" sz="2000" i="1" dirty="0" smtClean="0"/>
              <a:t>Test Materials Chain of Custody Form</a:t>
            </a:r>
            <a:r>
              <a:rPr lang="en-US" sz="2000" dirty="0" smtClean="0"/>
              <a:t> is available in Appendix D of the EOC Manual and at </a:t>
            </a:r>
            <a:r>
              <a:rPr lang="en-US" sz="2000" dirty="0" smtClean="0">
                <a:hlinkClick r:id="rId3"/>
              </a:rPr>
              <a:t>www.FLAssessments.com/EOC</a:t>
            </a:r>
            <a:r>
              <a:rPr lang="en-US" sz="2000" dirty="0" smtClean="0"/>
              <a:t>. </a:t>
            </a:r>
          </a:p>
          <a:p>
            <a:pPr>
              <a:spcBef>
                <a:spcPts val="600"/>
              </a:spcBef>
              <a:spcAft>
                <a:spcPts val="600"/>
              </a:spcAft>
            </a:pPr>
            <a:r>
              <a:rPr lang="en-US" sz="2000" dirty="0" smtClean="0"/>
              <a:t>The purpose of this form is to track test materials at all times, including:</a:t>
            </a:r>
          </a:p>
          <a:p>
            <a:pPr lvl="1">
              <a:spcBef>
                <a:spcPts val="0"/>
              </a:spcBef>
              <a:spcAft>
                <a:spcPts val="0"/>
              </a:spcAft>
            </a:pPr>
            <a:r>
              <a:rPr lang="en-US" sz="1800" dirty="0" smtClean="0"/>
              <a:t>their location</a:t>
            </a:r>
          </a:p>
          <a:p>
            <a:pPr lvl="1">
              <a:spcBef>
                <a:spcPts val="0"/>
              </a:spcBef>
              <a:spcAft>
                <a:spcPts val="0"/>
              </a:spcAft>
            </a:pPr>
            <a:r>
              <a:rPr lang="en-US" sz="1800" dirty="0" smtClean="0"/>
              <a:t>the dates and times activities are completed</a:t>
            </a:r>
          </a:p>
          <a:p>
            <a:pPr lvl="1">
              <a:spcBef>
                <a:spcPts val="0"/>
              </a:spcBef>
              <a:spcAft>
                <a:spcPts val="600"/>
              </a:spcAft>
            </a:pPr>
            <a:r>
              <a:rPr lang="en-US" sz="1800" dirty="0" smtClean="0"/>
              <a:t>the names of the persons performing various activities involving the materials</a:t>
            </a:r>
          </a:p>
          <a:p>
            <a:pPr>
              <a:spcBef>
                <a:spcPts val="600"/>
              </a:spcBef>
              <a:spcAft>
                <a:spcPts val="600"/>
              </a:spcAft>
            </a:pPr>
            <a:r>
              <a:rPr lang="en-US" sz="2000" dirty="0" smtClean="0"/>
              <a:t>Schools must retain copies (electronic or hardcopy) of completed forms for their files after materials are packaged for pickup and return the originals in the District Assessment Coordinator ONLY Box.</a:t>
            </a:r>
          </a:p>
        </p:txBody>
      </p:sp>
      <p:sp>
        <p:nvSpPr>
          <p:cNvPr id="4" name="Slide Number Placeholder 3"/>
          <p:cNvSpPr>
            <a:spLocks noGrp="1"/>
          </p:cNvSpPr>
          <p:nvPr>
            <p:ph type="sldNum" sz="quarter" idx="12"/>
          </p:nvPr>
        </p:nvSpPr>
        <p:spPr/>
        <p:txBody>
          <a:bodyPr/>
          <a:lstStyle/>
          <a:p>
            <a:pPr>
              <a:defRPr/>
            </a:pPr>
            <a:fld id="{CB8C6656-D87B-4DB5-B59D-B0FA068C4E44}" type="slidenum">
              <a:rPr lang="en-US" smtClean="0"/>
              <a:pPr>
                <a:defRPr/>
              </a:pPr>
              <a:t>75</a:t>
            </a:fld>
            <a:endParaRPr lang="en-US" dirty="0"/>
          </a:p>
        </p:txBody>
      </p:sp>
      <p:sp>
        <p:nvSpPr>
          <p:cNvPr id="6" name="TextBox 5"/>
          <p:cNvSpPr txBox="1"/>
          <p:nvPr/>
        </p:nvSpPr>
        <p:spPr>
          <a:xfrm>
            <a:off x="3200400" y="6488668"/>
            <a:ext cx="3677032" cy="369332"/>
          </a:xfrm>
          <a:prstGeom prst="rect">
            <a:avLst/>
          </a:prstGeom>
          <a:noFill/>
        </p:spPr>
        <p:txBody>
          <a:bodyPr wrap="none" rtlCol="0">
            <a:spAutoFit/>
          </a:bodyPr>
          <a:lstStyle/>
          <a:p>
            <a:r>
              <a:rPr lang="en-US" b="1" dirty="0" smtClean="0"/>
              <a:t>EOC Manual 92 and Appendix D</a:t>
            </a:r>
            <a:endParaRPr lang="en-US" b="1" dirty="0"/>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89625" y="685800"/>
            <a:ext cx="3254375" cy="5410200"/>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2362200" y="381000"/>
            <a:ext cx="5562600" cy="1143000"/>
          </a:xfrm>
        </p:spPr>
        <p:txBody>
          <a:bodyPr/>
          <a:lstStyle/>
          <a:p>
            <a:pPr eaLnBrk="1" hangingPunct="1"/>
            <a:r>
              <a:rPr lang="en-US" dirty="0" smtClean="0">
                <a:solidFill>
                  <a:schemeClr val="tx1"/>
                </a:solidFill>
              </a:rPr>
              <a:t>PBT </a:t>
            </a:r>
            <a:br>
              <a:rPr lang="en-US" dirty="0" smtClean="0">
                <a:solidFill>
                  <a:schemeClr val="tx1"/>
                </a:solidFill>
              </a:rPr>
            </a:br>
            <a:r>
              <a:rPr lang="en-US" dirty="0" smtClean="0">
                <a:solidFill>
                  <a:schemeClr val="tx1"/>
                </a:solidFill>
              </a:rPr>
              <a:t>Security Numbers</a:t>
            </a:r>
            <a:endParaRPr lang="en-US" dirty="0" smtClean="0"/>
          </a:p>
        </p:txBody>
      </p:sp>
      <p:sp>
        <p:nvSpPr>
          <p:cNvPr id="123907" name="Rectangle 3"/>
          <p:cNvSpPr>
            <a:spLocks noGrp="1" noChangeArrowheads="1"/>
          </p:cNvSpPr>
          <p:nvPr>
            <p:ph idx="1"/>
          </p:nvPr>
        </p:nvSpPr>
        <p:spPr>
          <a:xfrm>
            <a:off x="304800" y="1810305"/>
            <a:ext cx="8610600" cy="4678363"/>
          </a:xfrm>
        </p:spPr>
        <p:txBody>
          <a:bodyPr/>
          <a:lstStyle/>
          <a:p>
            <a:pPr eaLnBrk="1" hangingPunct="1">
              <a:lnSpc>
                <a:spcPct val="90000"/>
              </a:lnSpc>
              <a:spcBef>
                <a:spcPts val="600"/>
              </a:spcBef>
              <a:spcAft>
                <a:spcPts val="600"/>
              </a:spcAft>
            </a:pPr>
            <a:r>
              <a:rPr lang="en-US" sz="2400" dirty="0" smtClean="0"/>
              <a:t>Used to account for each test and answer book.</a:t>
            </a:r>
          </a:p>
          <a:p>
            <a:pPr eaLnBrk="1" hangingPunct="1">
              <a:lnSpc>
                <a:spcPct val="90000"/>
              </a:lnSpc>
              <a:spcBef>
                <a:spcPts val="600"/>
              </a:spcBef>
              <a:spcAft>
                <a:spcPts val="600"/>
              </a:spcAft>
            </a:pPr>
            <a:r>
              <a:rPr lang="en-US" sz="2400" dirty="0" smtClean="0"/>
              <a:t>Consists of a nine-digit number followed by a check digit located in the upper right corner of test and answer books.</a:t>
            </a:r>
          </a:p>
          <a:p>
            <a:pPr eaLnBrk="1" hangingPunct="1">
              <a:lnSpc>
                <a:spcPct val="90000"/>
              </a:lnSpc>
              <a:spcBef>
                <a:spcPts val="600"/>
              </a:spcBef>
              <a:spcAft>
                <a:spcPts val="600"/>
              </a:spcAft>
            </a:pPr>
            <a:r>
              <a:rPr lang="en-US" sz="2400" dirty="0" smtClean="0"/>
              <a:t>Packing list shows the number ranges assigned to each school, and written documentation of the number ranges must be maintained at all times during distribution and return of books. </a:t>
            </a:r>
          </a:p>
          <a:p>
            <a:pPr eaLnBrk="1" hangingPunct="1">
              <a:lnSpc>
                <a:spcPct val="90000"/>
              </a:lnSpc>
              <a:spcBef>
                <a:spcPts val="600"/>
              </a:spcBef>
              <a:spcAft>
                <a:spcPts val="600"/>
              </a:spcAft>
            </a:pPr>
            <a:r>
              <a:rPr lang="en-US" sz="2400" dirty="0" smtClean="0"/>
              <a:t>Test administrator should maintain a list of all secure materials assigned to him or her, including any additional materials assigned throughout the administration. </a:t>
            </a:r>
          </a:p>
          <a:p>
            <a:pPr marL="342900" lvl="1" indent="-342900" eaLnBrk="1" hangingPunct="1">
              <a:lnSpc>
                <a:spcPct val="90000"/>
              </a:lnSpc>
              <a:spcBef>
                <a:spcPts val="600"/>
              </a:spcBef>
              <a:spcAft>
                <a:spcPts val="600"/>
              </a:spcAft>
              <a:buFontTx/>
              <a:buChar char="•"/>
            </a:pPr>
            <a:r>
              <a:rPr lang="en-US" sz="2400" dirty="0"/>
              <a:t>Blank Administration Record/Security Checklist </a:t>
            </a:r>
            <a:r>
              <a:rPr lang="en-US" sz="2400" dirty="0" smtClean="0"/>
              <a:t>is </a:t>
            </a:r>
            <a:r>
              <a:rPr lang="en-US" sz="2400" dirty="0"/>
              <a:t>provided in PearsonAccess and in Appendix D of the manual.  </a:t>
            </a:r>
          </a:p>
          <a:p>
            <a:pPr eaLnBrk="1" hangingPunct="1">
              <a:lnSpc>
                <a:spcPct val="90000"/>
              </a:lnSpc>
              <a:spcBef>
                <a:spcPts val="600"/>
              </a:spcBef>
              <a:spcAft>
                <a:spcPts val="600"/>
              </a:spcAft>
            </a:pPr>
            <a:endParaRPr lang="en-US" sz="2000" dirty="0" smtClean="0"/>
          </a:p>
        </p:txBody>
      </p:sp>
      <p:sp>
        <p:nvSpPr>
          <p:cNvPr id="6" name="Slide Number Placeholder 5"/>
          <p:cNvSpPr>
            <a:spLocks noGrp="1"/>
          </p:cNvSpPr>
          <p:nvPr>
            <p:ph type="sldNum" sz="quarter" idx="12"/>
          </p:nvPr>
        </p:nvSpPr>
        <p:spPr/>
        <p:txBody>
          <a:bodyPr/>
          <a:lstStyle/>
          <a:p>
            <a:pPr>
              <a:defRPr/>
            </a:pPr>
            <a:fld id="{82AA8261-859A-4234-A469-33725A84440D}" type="slidenum">
              <a:rPr lang="en-US"/>
              <a:pPr>
                <a:defRPr/>
              </a:pPr>
              <a:t>76</a:t>
            </a:fld>
            <a:endParaRPr lang="en-US" dirty="0"/>
          </a:p>
        </p:txBody>
      </p:sp>
      <p:sp>
        <p:nvSpPr>
          <p:cNvPr id="5" name="TextBox 4"/>
          <p:cNvSpPr txBox="1"/>
          <p:nvPr/>
        </p:nvSpPr>
        <p:spPr>
          <a:xfrm>
            <a:off x="2514600" y="6491192"/>
            <a:ext cx="5763057" cy="369332"/>
          </a:xfrm>
          <a:prstGeom prst="rect">
            <a:avLst/>
          </a:prstGeom>
          <a:noFill/>
        </p:spPr>
        <p:txBody>
          <a:bodyPr wrap="square" rtlCol="0">
            <a:spAutoFit/>
          </a:bodyPr>
          <a:lstStyle/>
          <a:p>
            <a:r>
              <a:rPr lang="en-US" b="1" dirty="0" smtClean="0"/>
              <a:t>EOC Manual 19-21 and Appendix D</a:t>
            </a:r>
            <a:endParaRPr lang="en-US" b="1"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2362200" y="381000"/>
            <a:ext cx="6362700" cy="1143000"/>
          </a:xfrm>
        </p:spPr>
        <p:txBody>
          <a:bodyPr/>
          <a:lstStyle/>
          <a:p>
            <a:pPr eaLnBrk="1" hangingPunct="1"/>
            <a:r>
              <a:rPr lang="en-US" dirty="0" smtClean="0"/>
              <a:t>PBT Student </a:t>
            </a:r>
            <a:br>
              <a:rPr lang="en-US" dirty="0" smtClean="0"/>
            </a:br>
            <a:r>
              <a:rPr lang="en-US" dirty="0" smtClean="0"/>
              <a:t>Demographic Information</a:t>
            </a:r>
          </a:p>
        </p:txBody>
      </p:sp>
      <p:sp>
        <p:nvSpPr>
          <p:cNvPr id="6" name="Slide Number Placeholder 5"/>
          <p:cNvSpPr>
            <a:spLocks noGrp="1"/>
          </p:cNvSpPr>
          <p:nvPr>
            <p:ph type="sldNum" sz="quarter" idx="12"/>
          </p:nvPr>
        </p:nvSpPr>
        <p:spPr/>
        <p:txBody>
          <a:bodyPr/>
          <a:lstStyle/>
          <a:p>
            <a:pPr>
              <a:defRPr/>
            </a:pPr>
            <a:fld id="{C576B4C4-C22B-4BAF-8177-9ABBE861A00F}" type="slidenum">
              <a:rPr lang="en-US"/>
              <a:pPr>
                <a:defRPr/>
              </a:pPr>
              <a:t>77</a:t>
            </a:fld>
            <a:endParaRPr lang="en-US" dirty="0"/>
          </a:p>
        </p:txBody>
      </p:sp>
      <p:pic>
        <p:nvPicPr>
          <p:cNvPr id="10" name="Picture 6"/>
          <p:cNvPicPr>
            <a:picLocks noGrp="1" noChangeAspect="1" noChangeArrowheads="1"/>
          </p:cNvPicPr>
          <p:nvPr>
            <p:ph idx="1"/>
          </p:nvPr>
        </p:nvPicPr>
        <p:blipFill>
          <a:blip r:embed="rId3" cstate="print"/>
          <a:srcRect/>
          <a:stretch>
            <a:fillRect/>
          </a:stretch>
        </p:blipFill>
        <p:spPr bwMode="auto">
          <a:xfrm>
            <a:off x="0" y="1752600"/>
            <a:ext cx="4648200" cy="4910283"/>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4648200" y="1524000"/>
            <a:ext cx="4114800" cy="220980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4648200" y="3733800"/>
            <a:ext cx="4114800" cy="2633663"/>
          </a:xfrm>
          <a:prstGeom prst="rect">
            <a:avLst/>
          </a:prstGeom>
          <a:noFill/>
          <a:ln w="9525">
            <a:noFill/>
            <a:miter lim="800000"/>
            <a:headEnd/>
            <a:tailEnd/>
          </a:ln>
        </p:spPr>
      </p:pic>
      <p:sp>
        <p:nvSpPr>
          <p:cNvPr id="9" name="TextBox 8"/>
          <p:cNvSpPr txBox="1"/>
          <p:nvPr/>
        </p:nvSpPr>
        <p:spPr>
          <a:xfrm>
            <a:off x="4191000" y="6488668"/>
            <a:ext cx="3660105" cy="369332"/>
          </a:xfrm>
          <a:prstGeom prst="rect">
            <a:avLst/>
          </a:prstGeom>
          <a:noFill/>
        </p:spPr>
        <p:txBody>
          <a:bodyPr wrap="none" rtlCol="0">
            <a:spAutoFit/>
          </a:bodyPr>
          <a:lstStyle/>
          <a:p>
            <a:r>
              <a:rPr lang="en-US" b="1" dirty="0" smtClean="0"/>
              <a:t>EOC Manual 11-16, 114, 121-123</a:t>
            </a:r>
            <a:endParaRPr lang="en-US" b="1"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2286000" y="304800"/>
            <a:ext cx="6477000" cy="1143000"/>
          </a:xfrm>
        </p:spPr>
        <p:txBody>
          <a:bodyPr/>
          <a:lstStyle/>
          <a:p>
            <a:pPr eaLnBrk="1" hangingPunct="1"/>
            <a:r>
              <a:rPr lang="en-US" dirty="0" smtClean="0"/>
              <a:t>PBT Defective Materials,</a:t>
            </a:r>
            <a:br>
              <a:rPr lang="en-US" dirty="0" smtClean="0"/>
            </a:br>
            <a:r>
              <a:rPr lang="en-US" dirty="0" smtClean="0"/>
              <a:t>DNS and UNDO Bubbles</a:t>
            </a:r>
          </a:p>
        </p:txBody>
      </p:sp>
      <p:sp>
        <p:nvSpPr>
          <p:cNvPr id="111619" name="Rectangle 3"/>
          <p:cNvSpPr>
            <a:spLocks noGrp="1" noChangeArrowheads="1"/>
          </p:cNvSpPr>
          <p:nvPr>
            <p:ph idx="1"/>
          </p:nvPr>
        </p:nvSpPr>
        <p:spPr>
          <a:xfrm>
            <a:off x="304800" y="1828800"/>
            <a:ext cx="8610600" cy="4449763"/>
          </a:xfrm>
        </p:spPr>
        <p:txBody>
          <a:bodyPr/>
          <a:lstStyle/>
          <a:p>
            <a:pPr marL="342900" lvl="1" indent="-342900" eaLnBrk="1" hangingPunct="1">
              <a:lnSpc>
                <a:spcPct val="80000"/>
              </a:lnSpc>
              <a:spcBef>
                <a:spcPts val="0"/>
              </a:spcBef>
              <a:spcAft>
                <a:spcPts val="0"/>
              </a:spcAft>
              <a:buFontTx/>
              <a:buChar char="•"/>
              <a:defRPr/>
            </a:pPr>
            <a:r>
              <a:rPr lang="en-US" sz="1900" dirty="0" smtClean="0"/>
              <a:t>If a defective test and answer book is identified </a:t>
            </a:r>
            <a:r>
              <a:rPr lang="en-US" sz="1900" b="1" dirty="0" smtClean="0"/>
              <a:t>before</a:t>
            </a:r>
            <a:r>
              <a:rPr lang="en-US" sz="1900" dirty="0" smtClean="0"/>
              <a:t> testing begins, the student should be given a replacement document and the defective document should be returned with all other NOT TO BE SCORED materials. </a:t>
            </a:r>
          </a:p>
          <a:p>
            <a:pPr marL="339725" lvl="1" indent="-339725" eaLnBrk="1" hangingPunct="1">
              <a:lnSpc>
                <a:spcPct val="90000"/>
              </a:lnSpc>
              <a:spcBef>
                <a:spcPts val="0"/>
              </a:spcBef>
              <a:spcAft>
                <a:spcPts val="0"/>
              </a:spcAft>
              <a:buFont typeface="Tahoma" pitchFamily="34" charset="0"/>
              <a:buChar char="•"/>
              <a:defRPr/>
            </a:pPr>
            <a:r>
              <a:rPr lang="en-US" sz="1900" dirty="0" smtClean="0"/>
              <a:t>If a student discovers that a document is defective </a:t>
            </a:r>
            <a:r>
              <a:rPr lang="en-US" sz="1900" b="1" dirty="0" smtClean="0"/>
              <a:t>during</a:t>
            </a:r>
            <a:r>
              <a:rPr lang="en-US" sz="1900" dirty="0" smtClean="0"/>
              <a:t> testing, the student must be given a replacement and must, under close supervision, transcribe the exact responses from the defective document into the replacement when the test session is over.</a:t>
            </a:r>
          </a:p>
          <a:p>
            <a:pPr marL="739775" lvl="2" indent="-339725" eaLnBrk="1" hangingPunct="1">
              <a:lnSpc>
                <a:spcPct val="90000"/>
              </a:lnSpc>
              <a:spcBef>
                <a:spcPts val="0"/>
              </a:spcBef>
              <a:spcAft>
                <a:spcPts val="0"/>
              </a:spcAft>
              <a:buFont typeface="Tahoma" pitchFamily="34" charset="0"/>
              <a:buChar char="–"/>
              <a:defRPr/>
            </a:pPr>
            <a:r>
              <a:rPr lang="en-US" sz="1800" dirty="0" smtClean="0"/>
              <a:t>The DNS bubble must be gridded on the defective document and it should be returned with NOT TO BE SCORED materials.  </a:t>
            </a:r>
          </a:p>
          <a:p>
            <a:pPr marL="342900" lvl="1" indent="-342900" eaLnBrk="1" hangingPunct="1">
              <a:lnSpc>
                <a:spcPct val="90000"/>
              </a:lnSpc>
              <a:spcBef>
                <a:spcPts val="0"/>
              </a:spcBef>
              <a:spcAft>
                <a:spcPts val="0"/>
              </a:spcAft>
              <a:buFontTx/>
              <a:buChar char="•"/>
              <a:defRPr/>
            </a:pPr>
            <a:r>
              <a:rPr lang="en-US" sz="1900" dirty="0"/>
              <a:t>If a defective test and answer book is identified </a:t>
            </a:r>
            <a:r>
              <a:rPr lang="en-US" sz="1900" b="1" dirty="0" smtClean="0"/>
              <a:t>after </a:t>
            </a:r>
            <a:r>
              <a:rPr lang="en-US" sz="1900" dirty="0" smtClean="0"/>
              <a:t>testing, </a:t>
            </a:r>
            <a:r>
              <a:rPr lang="en-US" sz="1900" dirty="0"/>
              <a:t>the student must be given a replacement and must, under close supervision, transcribe the exact responses from the defective document into the </a:t>
            </a:r>
            <a:r>
              <a:rPr lang="en-US" sz="1900" dirty="0" smtClean="0"/>
              <a:t>replacement. The </a:t>
            </a:r>
            <a:r>
              <a:rPr lang="en-US" sz="1900" dirty="0"/>
              <a:t>defective document should be returned with all other NOT TO BE SCORED materials. </a:t>
            </a:r>
          </a:p>
          <a:p>
            <a:pPr eaLnBrk="1" hangingPunct="1">
              <a:lnSpc>
                <a:spcPct val="90000"/>
              </a:lnSpc>
              <a:spcBef>
                <a:spcPts val="0"/>
              </a:spcBef>
              <a:spcAft>
                <a:spcPts val="0"/>
              </a:spcAft>
              <a:defRPr/>
            </a:pPr>
            <a:r>
              <a:rPr lang="en-US" sz="1900" dirty="0" smtClean="0"/>
              <a:t>If </a:t>
            </a:r>
            <a:r>
              <a:rPr lang="en-US" sz="1900" dirty="0"/>
              <a:t>a DNS bubble has been gridded by mistake, erase the DNS bubble </a:t>
            </a:r>
            <a:r>
              <a:rPr lang="en-US" sz="1900" b="1" dirty="0"/>
              <a:t>and</a:t>
            </a:r>
            <a:r>
              <a:rPr lang="en-US" sz="1900" dirty="0"/>
              <a:t> grid the UNDO bubble. Package the document with TO BE SCORED materials. </a:t>
            </a:r>
          </a:p>
          <a:p>
            <a:pPr eaLnBrk="1" hangingPunct="1">
              <a:lnSpc>
                <a:spcPct val="90000"/>
              </a:lnSpc>
              <a:spcBef>
                <a:spcPct val="0"/>
              </a:spcBef>
              <a:spcAft>
                <a:spcPts val="600"/>
              </a:spcAft>
              <a:defRPr/>
            </a:pPr>
            <a:endParaRPr lang="en-US" sz="1600" dirty="0" smtClean="0"/>
          </a:p>
        </p:txBody>
      </p:sp>
      <p:sp>
        <p:nvSpPr>
          <p:cNvPr id="6" name="Slide Number Placeholder 5"/>
          <p:cNvSpPr>
            <a:spLocks noGrp="1"/>
          </p:cNvSpPr>
          <p:nvPr>
            <p:ph type="sldNum" sz="quarter" idx="12"/>
          </p:nvPr>
        </p:nvSpPr>
        <p:spPr/>
        <p:txBody>
          <a:bodyPr/>
          <a:lstStyle/>
          <a:p>
            <a:pPr>
              <a:defRPr/>
            </a:pPr>
            <a:fld id="{B1975796-5F89-4F70-81D7-8935B322F003}" type="slidenum">
              <a:rPr lang="en-US"/>
              <a:pPr>
                <a:defRPr/>
              </a:pPr>
              <a:t>78</a:t>
            </a:fld>
            <a:endParaRPr lang="en-US" dirty="0"/>
          </a:p>
        </p:txBody>
      </p:sp>
      <p:pic>
        <p:nvPicPr>
          <p:cNvPr id="126983" name="Picture 7"/>
          <p:cNvPicPr>
            <a:picLocks noChangeAspect="1" noChangeArrowheads="1"/>
          </p:cNvPicPr>
          <p:nvPr/>
        </p:nvPicPr>
        <p:blipFill>
          <a:blip r:embed="rId3" cstate="print"/>
          <a:srcRect/>
          <a:stretch>
            <a:fillRect/>
          </a:stretch>
        </p:blipFill>
        <p:spPr bwMode="auto">
          <a:xfrm>
            <a:off x="5334000" y="5924022"/>
            <a:ext cx="2414587" cy="933978"/>
          </a:xfrm>
          <a:prstGeom prst="rect">
            <a:avLst/>
          </a:prstGeom>
          <a:noFill/>
          <a:ln w="9525">
            <a:noFill/>
            <a:miter lim="800000"/>
            <a:headEnd/>
            <a:tailEnd/>
          </a:ln>
        </p:spPr>
      </p:pic>
      <p:sp>
        <p:nvSpPr>
          <p:cNvPr id="7" name="TextBox 6"/>
          <p:cNvSpPr txBox="1"/>
          <p:nvPr/>
        </p:nvSpPr>
        <p:spPr>
          <a:xfrm>
            <a:off x="1905000" y="6488668"/>
            <a:ext cx="2198038" cy="369332"/>
          </a:xfrm>
          <a:prstGeom prst="rect">
            <a:avLst/>
          </a:prstGeom>
          <a:noFill/>
        </p:spPr>
        <p:txBody>
          <a:bodyPr wrap="none" rtlCol="0">
            <a:spAutoFit/>
          </a:bodyPr>
          <a:lstStyle/>
          <a:p>
            <a:r>
              <a:rPr lang="en-US" b="1" dirty="0" smtClean="0"/>
              <a:t>EOC Manual 22-23</a:t>
            </a:r>
            <a:endParaRPr lang="en-US" b="1"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2286000" y="304800"/>
            <a:ext cx="5715000" cy="1143000"/>
          </a:xfrm>
        </p:spPr>
        <p:txBody>
          <a:bodyPr/>
          <a:lstStyle/>
          <a:p>
            <a:pPr eaLnBrk="1" hangingPunct="1"/>
            <a:r>
              <a:rPr lang="en-US" dirty="0" smtClean="0">
                <a:solidFill>
                  <a:schemeClr val="tx1"/>
                </a:solidFill>
              </a:rPr>
              <a:t>PBT Return of Materials</a:t>
            </a:r>
            <a:endParaRPr lang="en-US" sz="3000" dirty="0" smtClean="0"/>
          </a:p>
        </p:txBody>
      </p:sp>
      <p:sp>
        <p:nvSpPr>
          <p:cNvPr id="117763" name="Rectangle 3"/>
          <p:cNvSpPr>
            <a:spLocks noGrp="1" noChangeArrowheads="1"/>
          </p:cNvSpPr>
          <p:nvPr>
            <p:ph idx="1"/>
          </p:nvPr>
        </p:nvSpPr>
        <p:spPr>
          <a:xfrm>
            <a:off x="152400" y="1828800"/>
            <a:ext cx="8763000" cy="4724400"/>
          </a:xfrm>
        </p:spPr>
        <p:txBody>
          <a:bodyPr/>
          <a:lstStyle/>
          <a:p>
            <a:pPr eaLnBrk="1" hangingPunct="1">
              <a:spcBef>
                <a:spcPts val="0"/>
              </a:spcBef>
              <a:spcAft>
                <a:spcPts val="600"/>
              </a:spcAft>
              <a:buFontTx/>
              <a:buNone/>
              <a:defRPr/>
            </a:pPr>
            <a:r>
              <a:rPr lang="en-US" sz="2400" b="1" dirty="0" smtClean="0"/>
              <a:t>Return Materials to District Assessment Coordinator</a:t>
            </a:r>
          </a:p>
          <a:p>
            <a:pPr marL="0" indent="0" eaLnBrk="1" hangingPunct="1">
              <a:spcBef>
                <a:spcPts val="0"/>
              </a:spcBef>
              <a:spcAft>
                <a:spcPts val="600"/>
              </a:spcAft>
              <a:buFontTx/>
              <a:buNone/>
              <a:defRPr/>
            </a:pPr>
            <a:r>
              <a:rPr lang="en-US" sz="1900" dirty="0" smtClean="0"/>
              <a:t>After testing, school assessment coordinators should return materials according to the instructions in the EOC Manual:</a:t>
            </a:r>
          </a:p>
          <a:p>
            <a:pPr eaLnBrk="1" hangingPunct="1">
              <a:spcBef>
                <a:spcPts val="600"/>
              </a:spcBef>
              <a:buFont typeface="Wingdings" pitchFamily="2" charset="2"/>
              <a:buAutoNum type="arabicPeriod"/>
              <a:defRPr/>
            </a:pPr>
            <a:r>
              <a:rPr lang="en-US" sz="1900" dirty="0" smtClean="0"/>
              <a:t>Verify that all distributed secure materials have been returned. Complete your Chain of Custody form. </a:t>
            </a:r>
            <a:r>
              <a:rPr lang="en-US" sz="1900" b="1" dirty="0" smtClean="0"/>
              <a:t>Notify </a:t>
            </a:r>
            <a:r>
              <a:rPr lang="en-US" sz="1900" b="1" dirty="0"/>
              <a:t>Student Assessment &amp; Educational Testing immediately at 305-995-7520 </a:t>
            </a:r>
            <a:r>
              <a:rPr lang="en-US" sz="1900" b="1" dirty="0" smtClean="0"/>
              <a:t>if any secure materials are missing.</a:t>
            </a:r>
          </a:p>
          <a:p>
            <a:pPr eaLnBrk="1" hangingPunct="1">
              <a:spcBef>
                <a:spcPts val="600"/>
              </a:spcBef>
              <a:buFont typeface="Wingdings" pitchFamily="2" charset="2"/>
              <a:buAutoNum type="arabicPeriod"/>
              <a:defRPr/>
            </a:pPr>
            <a:r>
              <a:rPr lang="en-US" sz="1900" dirty="0" smtClean="0"/>
              <a:t>Check for and remove any stray reference sheets or periodic tables from test and answer books to prevent issues during the scanning process; however, do NOT review test items or student responses.  </a:t>
            </a:r>
          </a:p>
          <a:p>
            <a:pPr eaLnBrk="1" hangingPunct="1">
              <a:spcBef>
                <a:spcPts val="600"/>
              </a:spcBef>
              <a:buFont typeface="Wingdings" pitchFamily="2" charset="2"/>
              <a:buAutoNum type="arabicPeriod"/>
              <a:defRPr/>
            </a:pPr>
            <a:r>
              <a:rPr lang="en-US" sz="1900" dirty="0" smtClean="0"/>
              <a:t>If a test has been invalidated, verify that the DNS bubble has been gridded and that the document is placed with TO BE SCORED materials. </a:t>
            </a:r>
          </a:p>
          <a:p>
            <a:pPr marL="628650" eaLnBrk="1" hangingPunct="1">
              <a:lnSpc>
                <a:spcPct val="100000"/>
              </a:lnSpc>
              <a:spcBef>
                <a:spcPts val="0"/>
              </a:spcBef>
              <a:buFont typeface="Arial" pitchFamily="34" charset="0"/>
              <a:buChar char="•"/>
              <a:tabLst>
                <a:tab pos="685800" algn="l"/>
              </a:tabLst>
              <a:defRPr/>
            </a:pPr>
            <a:r>
              <a:rPr lang="en-US" sz="1600" dirty="0" smtClean="0"/>
              <a:t>Verify that the DNS bubble has been gridded on a defective document and that the document is placed with NOT TO BE SCORED materials. </a:t>
            </a:r>
          </a:p>
          <a:p>
            <a:pPr marL="628650" eaLnBrk="1" hangingPunct="1">
              <a:lnSpc>
                <a:spcPct val="100000"/>
              </a:lnSpc>
              <a:spcBef>
                <a:spcPts val="0"/>
              </a:spcBef>
              <a:buFont typeface="Arial" pitchFamily="34" charset="0"/>
              <a:buChar char="•"/>
              <a:tabLst>
                <a:tab pos="685800" algn="l"/>
              </a:tabLst>
              <a:defRPr/>
            </a:pPr>
            <a:r>
              <a:rPr lang="en-US" sz="1600" dirty="0" smtClean="0"/>
              <a:t>Verify that no DNS bubble has been gridded by mistake. If it has, verify that the DNS bubble has been erased and the UNDO bubble has been gridded and place the document with TO BE SCORED materials. </a:t>
            </a:r>
          </a:p>
        </p:txBody>
      </p:sp>
      <p:sp>
        <p:nvSpPr>
          <p:cNvPr id="8" name="Slide Number Placeholder 7"/>
          <p:cNvSpPr>
            <a:spLocks noGrp="1"/>
          </p:cNvSpPr>
          <p:nvPr>
            <p:ph type="sldNum" sz="quarter" idx="12"/>
          </p:nvPr>
        </p:nvSpPr>
        <p:spPr/>
        <p:txBody>
          <a:bodyPr/>
          <a:lstStyle/>
          <a:p>
            <a:pPr>
              <a:defRPr/>
            </a:pPr>
            <a:fld id="{6D93E024-824F-42DB-9BCE-391E1F1EAC91}" type="slidenum">
              <a:rPr lang="en-US"/>
              <a:pPr>
                <a:defRPr/>
              </a:pPr>
              <a:t>79</a:t>
            </a:fld>
            <a:endParaRPr lang="en-US" dirty="0"/>
          </a:p>
        </p:txBody>
      </p:sp>
      <p:sp>
        <p:nvSpPr>
          <p:cNvPr id="5" name="TextBox 4"/>
          <p:cNvSpPr txBox="1"/>
          <p:nvPr/>
        </p:nvSpPr>
        <p:spPr>
          <a:xfrm>
            <a:off x="1219200" y="6553200"/>
            <a:ext cx="7924800" cy="369332"/>
          </a:xfrm>
          <a:prstGeom prst="rect">
            <a:avLst/>
          </a:prstGeom>
          <a:noFill/>
        </p:spPr>
        <p:txBody>
          <a:bodyPr wrap="square" rtlCol="0">
            <a:spAutoFit/>
          </a:bodyPr>
          <a:lstStyle/>
          <a:p>
            <a:r>
              <a:rPr lang="en-US" b="1" dirty="0" smtClean="0"/>
              <a:t>EOC Manual 130-141 and Training Packet (see Friendly Reminder)</a:t>
            </a:r>
            <a:endParaRPr lang="en-US"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smtClean="0"/>
              <a:t>Students to be Tested</a:t>
            </a:r>
          </a:p>
        </p:txBody>
      </p:sp>
      <p:sp>
        <p:nvSpPr>
          <p:cNvPr id="38915" name="Rectangle 3"/>
          <p:cNvSpPr>
            <a:spLocks noGrp="1" noChangeArrowheads="1"/>
          </p:cNvSpPr>
          <p:nvPr>
            <p:ph idx="1"/>
          </p:nvPr>
        </p:nvSpPr>
        <p:spPr>
          <a:xfrm>
            <a:off x="228600" y="1905000"/>
            <a:ext cx="8610600" cy="4800600"/>
          </a:xfrm>
        </p:spPr>
        <p:txBody>
          <a:bodyPr/>
          <a:lstStyle/>
          <a:p>
            <a:pPr eaLnBrk="1" hangingPunct="1">
              <a:spcAft>
                <a:spcPts val="600"/>
              </a:spcAft>
              <a:buFontTx/>
              <a:buNone/>
              <a:defRPr/>
            </a:pPr>
            <a:r>
              <a:rPr lang="en-US" sz="2800" b="1" dirty="0" smtClean="0"/>
              <a:t>Algebra 1</a:t>
            </a:r>
          </a:p>
          <a:p>
            <a:pPr marL="0" indent="0">
              <a:spcBef>
                <a:spcPts val="600"/>
              </a:spcBef>
              <a:spcAft>
                <a:spcPts val="600"/>
              </a:spcAft>
              <a:buFontTx/>
              <a:buNone/>
              <a:defRPr/>
            </a:pPr>
            <a:r>
              <a:rPr lang="en-US" sz="2400" dirty="0" smtClean="0"/>
              <a:t>The following students </a:t>
            </a:r>
            <a:r>
              <a:rPr lang="en-US" sz="2400" u="sng" dirty="0" smtClean="0"/>
              <a:t>will take</a:t>
            </a:r>
            <a:r>
              <a:rPr lang="en-US" sz="2400" dirty="0" smtClean="0"/>
              <a:t> the Algebra 1 EOC Assessment:</a:t>
            </a:r>
          </a:p>
          <a:p>
            <a:pPr>
              <a:spcBef>
                <a:spcPts val="600"/>
              </a:spcBef>
              <a:spcAft>
                <a:spcPts val="600"/>
              </a:spcAft>
              <a:defRPr/>
            </a:pPr>
            <a:r>
              <a:rPr lang="en-US" sz="2400" dirty="0" smtClean="0"/>
              <a:t>All students enrolled in and will be completing one of the following courses:</a:t>
            </a:r>
            <a:endParaRPr lang="en-US" sz="2400" b="1" dirty="0" smtClean="0"/>
          </a:p>
          <a:p>
            <a:pPr lvl="1">
              <a:spcAft>
                <a:spcPts val="600"/>
              </a:spcAft>
              <a:buFont typeface="Tahoma" pitchFamily="34" charset="0"/>
              <a:buChar char="–"/>
              <a:defRPr/>
            </a:pPr>
            <a:r>
              <a:rPr lang="en-US" sz="1800" b="1" dirty="0" smtClean="0">
                <a:solidFill>
                  <a:srgbClr val="C00000"/>
                </a:solidFill>
              </a:rPr>
              <a:t>Algebra 1 – 1200310</a:t>
            </a:r>
          </a:p>
          <a:p>
            <a:pPr lvl="1">
              <a:spcAft>
                <a:spcPts val="600"/>
              </a:spcAft>
              <a:buFont typeface="Tahoma" pitchFamily="34" charset="0"/>
              <a:buChar char="–"/>
              <a:defRPr/>
            </a:pPr>
            <a:r>
              <a:rPr lang="en-US" sz="1800" b="1" dirty="0" smtClean="0">
                <a:solidFill>
                  <a:srgbClr val="C00000"/>
                </a:solidFill>
              </a:rPr>
              <a:t>Algebra 1 Honors – 1200320</a:t>
            </a:r>
          </a:p>
          <a:p>
            <a:pPr lvl="1">
              <a:spcAft>
                <a:spcPts val="600"/>
              </a:spcAft>
              <a:buFont typeface="Tahoma" pitchFamily="34" charset="0"/>
              <a:buChar char="–"/>
              <a:defRPr/>
            </a:pPr>
            <a:r>
              <a:rPr lang="en-US" sz="1800" b="1" dirty="0" smtClean="0">
                <a:solidFill>
                  <a:srgbClr val="C00000"/>
                </a:solidFill>
              </a:rPr>
              <a:t>Algebra 1-B – 1200380</a:t>
            </a:r>
          </a:p>
          <a:p>
            <a:pPr lvl="1">
              <a:spcAft>
                <a:spcPts val="600"/>
              </a:spcAft>
              <a:buFont typeface="Tahoma" pitchFamily="34" charset="0"/>
              <a:buChar char="–"/>
              <a:defRPr/>
            </a:pPr>
            <a:r>
              <a:rPr lang="en-US" sz="1800" b="1" dirty="0" smtClean="0">
                <a:solidFill>
                  <a:srgbClr val="C00000"/>
                </a:solidFill>
              </a:rPr>
              <a:t>Pre-AICE Mathematics 1 – 1209810</a:t>
            </a:r>
          </a:p>
          <a:p>
            <a:pPr lvl="1">
              <a:spcAft>
                <a:spcPts val="600"/>
              </a:spcAft>
              <a:buFont typeface="Tahoma" pitchFamily="34" charset="0"/>
              <a:buChar char="–"/>
              <a:defRPr/>
            </a:pPr>
            <a:r>
              <a:rPr lang="en-US" sz="1800" b="1" dirty="0" smtClean="0">
                <a:solidFill>
                  <a:srgbClr val="C00000"/>
                </a:solidFill>
              </a:rPr>
              <a:t>IB Middle Years Program/Algebra 1 Honors – 1200390</a:t>
            </a:r>
          </a:p>
          <a:p>
            <a:pPr eaLnBrk="1" hangingPunct="1">
              <a:lnSpc>
                <a:spcPct val="100000"/>
              </a:lnSpc>
              <a:buFontTx/>
              <a:buNone/>
              <a:defRPr/>
            </a:pPr>
            <a:endParaRPr lang="en-US" sz="2800" dirty="0" smtClean="0"/>
          </a:p>
          <a:p>
            <a:pPr eaLnBrk="1" hangingPunct="1">
              <a:lnSpc>
                <a:spcPct val="100000"/>
              </a:lnSpc>
              <a:buFontTx/>
              <a:buNone/>
              <a:defRPr/>
            </a:pPr>
            <a:endParaRPr lang="en-US" sz="2800" dirty="0" smtClean="0"/>
          </a:p>
        </p:txBody>
      </p:sp>
      <p:sp>
        <p:nvSpPr>
          <p:cNvPr id="44036" name="Slide Number Placeholder 5"/>
          <p:cNvSpPr>
            <a:spLocks noGrp="1"/>
          </p:cNvSpPr>
          <p:nvPr>
            <p:ph type="sldNum" sz="quarter" idx="12"/>
          </p:nvPr>
        </p:nvSpPr>
        <p:spPr/>
        <p:txBody>
          <a:bodyPr/>
          <a:lstStyle/>
          <a:p>
            <a:pPr>
              <a:defRPr/>
            </a:pPr>
            <a:fld id="{4C906F1C-62BC-4A07-B7FB-2E2FD15477C2}" type="slidenum">
              <a:rPr lang="en-US" smtClean="0">
                <a:latin typeface="Arial" pitchFamily="34" charset="0"/>
              </a:rPr>
              <a:pPr>
                <a:defRPr/>
              </a:pPr>
              <a:t>8</a:t>
            </a:fld>
            <a:endParaRPr lang="en-US" dirty="0" smtClean="0">
              <a:latin typeface="Arial" pitchFamily="34" charset="0"/>
            </a:endParaRPr>
          </a:p>
        </p:txBody>
      </p:sp>
      <p:sp>
        <p:nvSpPr>
          <p:cNvPr id="5" name="TextBox 4"/>
          <p:cNvSpPr txBox="1"/>
          <p:nvPr/>
        </p:nvSpPr>
        <p:spPr>
          <a:xfrm>
            <a:off x="3810000" y="6488668"/>
            <a:ext cx="1736373" cy="369332"/>
          </a:xfrm>
          <a:prstGeom prst="rect">
            <a:avLst/>
          </a:prstGeom>
          <a:noFill/>
        </p:spPr>
        <p:txBody>
          <a:bodyPr wrap="none" rtlCol="0">
            <a:spAutoFit/>
          </a:bodyPr>
          <a:lstStyle/>
          <a:p>
            <a:r>
              <a:rPr lang="en-US" b="1" dirty="0" smtClean="0"/>
              <a:t>EOC Manual 1</a:t>
            </a:r>
            <a:endParaRPr lang="en-US" b="1" dirty="0"/>
          </a:p>
        </p:txBody>
      </p:sp>
      <p:sp>
        <p:nvSpPr>
          <p:cNvPr id="2" name="TextBox 1"/>
          <p:cNvSpPr txBox="1"/>
          <p:nvPr/>
        </p:nvSpPr>
        <p:spPr>
          <a:xfrm>
            <a:off x="228600" y="6030686"/>
            <a:ext cx="8610600" cy="369332"/>
          </a:xfrm>
          <a:prstGeom prst="rect">
            <a:avLst/>
          </a:prstGeom>
          <a:noFill/>
        </p:spPr>
        <p:txBody>
          <a:bodyPr wrap="square" rtlCol="0">
            <a:spAutoFit/>
          </a:bodyPr>
          <a:lstStyle/>
          <a:p>
            <a:r>
              <a:rPr lang="en-US" b="1" dirty="0" smtClean="0">
                <a:latin typeface="+mj-lt"/>
              </a:rPr>
              <a:t>Note: Students enrolled in an annual course will not test until the spring.</a:t>
            </a:r>
            <a:endParaRPr lang="en-US" b="1" dirty="0">
              <a:latin typeface="+mj-lt"/>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2286000" y="304800"/>
            <a:ext cx="6858000" cy="1143000"/>
          </a:xfrm>
        </p:spPr>
        <p:txBody>
          <a:bodyPr/>
          <a:lstStyle/>
          <a:p>
            <a:pPr eaLnBrk="1" hangingPunct="1"/>
            <a:r>
              <a:rPr lang="en-US" dirty="0" smtClean="0">
                <a:solidFill>
                  <a:schemeClr val="tx1"/>
                </a:solidFill>
              </a:rPr>
              <a:t>PBT Document Count Forms</a:t>
            </a:r>
            <a:endParaRPr lang="en-US" sz="3000" i="1" dirty="0" smtClean="0"/>
          </a:p>
        </p:txBody>
      </p:sp>
      <p:sp>
        <p:nvSpPr>
          <p:cNvPr id="117763" name="Rectangle 3"/>
          <p:cNvSpPr>
            <a:spLocks noGrp="1" noChangeArrowheads="1"/>
          </p:cNvSpPr>
          <p:nvPr>
            <p:ph idx="1"/>
          </p:nvPr>
        </p:nvSpPr>
        <p:spPr>
          <a:xfrm>
            <a:off x="304800" y="1981200"/>
            <a:ext cx="7924800" cy="457200"/>
          </a:xfrm>
        </p:spPr>
        <p:txBody>
          <a:bodyPr/>
          <a:lstStyle/>
          <a:p>
            <a:pPr marL="0" indent="0" eaLnBrk="1" hangingPunct="1">
              <a:spcBef>
                <a:spcPts val="600"/>
              </a:spcBef>
              <a:spcAft>
                <a:spcPts val="600"/>
              </a:spcAft>
              <a:buFontTx/>
              <a:buNone/>
              <a:defRPr/>
            </a:pPr>
            <a:r>
              <a:rPr lang="en-US" sz="2800" b="1" dirty="0" smtClean="0"/>
              <a:t>Complete Document Count Forms</a:t>
            </a:r>
            <a:endParaRPr lang="en-US" sz="2800" dirty="0" smtClean="0"/>
          </a:p>
        </p:txBody>
      </p:sp>
      <p:sp>
        <p:nvSpPr>
          <p:cNvPr id="8" name="Slide Number Placeholder 7"/>
          <p:cNvSpPr>
            <a:spLocks noGrp="1"/>
          </p:cNvSpPr>
          <p:nvPr>
            <p:ph type="sldNum" sz="quarter" idx="12"/>
          </p:nvPr>
        </p:nvSpPr>
        <p:spPr/>
        <p:txBody>
          <a:bodyPr/>
          <a:lstStyle/>
          <a:p>
            <a:pPr>
              <a:defRPr/>
            </a:pPr>
            <a:fld id="{0D16A7AF-9482-465E-8BA9-B1D952B5AF38}" type="slidenum">
              <a:rPr lang="en-US"/>
              <a:pPr>
                <a:defRPr/>
              </a:pPr>
              <a:t>80</a:t>
            </a:fld>
            <a:endParaRPr lang="en-US" dirty="0"/>
          </a:p>
        </p:txBody>
      </p:sp>
      <p:pic>
        <p:nvPicPr>
          <p:cNvPr id="131079" name="Picture 7"/>
          <p:cNvPicPr>
            <a:picLocks noChangeAspect="1" noChangeArrowheads="1"/>
          </p:cNvPicPr>
          <p:nvPr/>
        </p:nvPicPr>
        <p:blipFill>
          <a:blip r:embed="rId3" cstate="print"/>
          <a:srcRect/>
          <a:stretch>
            <a:fillRect/>
          </a:stretch>
        </p:blipFill>
        <p:spPr bwMode="auto">
          <a:xfrm>
            <a:off x="5257800" y="2438400"/>
            <a:ext cx="2971800" cy="4027205"/>
          </a:xfrm>
          <a:prstGeom prst="rect">
            <a:avLst/>
          </a:prstGeom>
          <a:noFill/>
          <a:ln w="9525">
            <a:noFill/>
            <a:miter lim="800000"/>
            <a:headEnd/>
            <a:tailEnd/>
          </a:ln>
        </p:spPr>
      </p:pic>
      <p:sp>
        <p:nvSpPr>
          <p:cNvPr id="9" name="TextBox 8"/>
          <p:cNvSpPr txBox="1"/>
          <p:nvPr/>
        </p:nvSpPr>
        <p:spPr>
          <a:xfrm>
            <a:off x="304800" y="2514600"/>
            <a:ext cx="4800600" cy="3416320"/>
          </a:xfrm>
          <a:prstGeom prst="rect">
            <a:avLst/>
          </a:prstGeom>
          <a:noFill/>
        </p:spPr>
        <p:txBody>
          <a:bodyPr wrap="square" rtlCol="0">
            <a:spAutoFit/>
          </a:bodyPr>
          <a:lstStyle/>
          <a:p>
            <a:pPr marL="342900" indent="-342900">
              <a:buFont typeface="+mj-lt"/>
              <a:buAutoNum type="arabicPeriod"/>
            </a:pPr>
            <a:r>
              <a:rPr lang="en-US" dirty="0" smtClean="0">
                <a:latin typeface="+mj-lt"/>
              </a:rPr>
              <a:t>Verify that all documents from make-up sessions are included. </a:t>
            </a:r>
          </a:p>
          <a:p>
            <a:pPr marL="342900" indent="-342900">
              <a:buFont typeface="+mj-lt"/>
              <a:buAutoNum type="arabicPeriod"/>
            </a:pPr>
            <a:r>
              <a:rPr lang="en-US" dirty="0" smtClean="0">
                <a:latin typeface="+mj-lt"/>
              </a:rPr>
              <a:t>Do not copy blank count forms; however, once the count forms are completed, you may copy them for your records. </a:t>
            </a:r>
          </a:p>
          <a:p>
            <a:pPr marL="342900" indent="-342900">
              <a:buFont typeface="+mj-lt"/>
              <a:buAutoNum type="arabicPeriod"/>
            </a:pPr>
            <a:r>
              <a:rPr lang="en-US" dirty="0" smtClean="0">
                <a:latin typeface="+mj-lt"/>
              </a:rPr>
              <a:t>Place each completed form on top of the first stack of corresponding TO BE SCORED test and answer books. </a:t>
            </a:r>
          </a:p>
          <a:p>
            <a:pPr marL="342900" indent="-342900">
              <a:buFont typeface="+mj-lt"/>
              <a:buAutoNum type="arabicPeriod"/>
            </a:pPr>
            <a:r>
              <a:rPr lang="en-US" dirty="0" smtClean="0">
                <a:latin typeface="+mj-lt"/>
              </a:rPr>
              <a:t>Verify the accuracy of all information entered; inaccurate information may delay the scoring process.</a:t>
            </a:r>
          </a:p>
          <a:p>
            <a:endParaRPr lang="en-US" dirty="0"/>
          </a:p>
        </p:txBody>
      </p:sp>
      <p:sp>
        <p:nvSpPr>
          <p:cNvPr id="7" name="TextBox 6"/>
          <p:cNvSpPr txBox="1"/>
          <p:nvPr/>
        </p:nvSpPr>
        <p:spPr>
          <a:xfrm>
            <a:off x="3810000" y="6488668"/>
            <a:ext cx="2454518" cy="369332"/>
          </a:xfrm>
          <a:prstGeom prst="rect">
            <a:avLst/>
          </a:prstGeom>
          <a:noFill/>
        </p:spPr>
        <p:txBody>
          <a:bodyPr wrap="none" rtlCol="0">
            <a:spAutoFit/>
          </a:bodyPr>
          <a:lstStyle/>
          <a:p>
            <a:r>
              <a:rPr lang="en-US" b="1" dirty="0" smtClean="0"/>
              <a:t>EOC Manual 130-132</a:t>
            </a:r>
            <a:endParaRPr lang="en-US" b="1"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2286000" y="304800"/>
            <a:ext cx="5638800" cy="1143000"/>
          </a:xfrm>
        </p:spPr>
        <p:txBody>
          <a:bodyPr/>
          <a:lstStyle/>
          <a:p>
            <a:pPr eaLnBrk="1" hangingPunct="1"/>
            <a:r>
              <a:rPr lang="en-US" dirty="0" smtClean="0">
                <a:solidFill>
                  <a:schemeClr val="tx1"/>
                </a:solidFill>
              </a:rPr>
              <a:t>PBT Paper Bands</a:t>
            </a:r>
            <a:endParaRPr lang="en-US" sz="3000" i="1" dirty="0" smtClean="0"/>
          </a:p>
        </p:txBody>
      </p:sp>
      <p:sp>
        <p:nvSpPr>
          <p:cNvPr id="132099" name="Rectangle 3"/>
          <p:cNvSpPr>
            <a:spLocks noGrp="1" noChangeArrowheads="1"/>
          </p:cNvSpPr>
          <p:nvPr>
            <p:ph idx="1"/>
          </p:nvPr>
        </p:nvSpPr>
        <p:spPr>
          <a:xfrm>
            <a:off x="304800" y="2103437"/>
            <a:ext cx="8610600" cy="4525963"/>
          </a:xfrm>
        </p:spPr>
        <p:txBody>
          <a:bodyPr/>
          <a:lstStyle/>
          <a:p>
            <a:pPr marL="347663" indent="-347663" eaLnBrk="1" hangingPunct="1">
              <a:spcBef>
                <a:spcPts val="600"/>
              </a:spcBef>
              <a:spcAft>
                <a:spcPts val="600"/>
              </a:spcAft>
            </a:pPr>
            <a:r>
              <a:rPr lang="en-US" sz="2400" dirty="0" smtClean="0"/>
              <a:t>Each document type must be banded separately. You may use more than one paper band per document type, if necessary. </a:t>
            </a:r>
          </a:p>
          <a:p>
            <a:pPr marL="347663" indent="-347663" eaLnBrk="1" hangingPunct="1">
              <a:spcBef>
                <a:spcPts val="600"/>
              </a:spcBef>
              <a:spcAft>
                <a:spcPts val="600"/>
              </a:spcAft>
            </a:pPr>
            <a:r>
              <a:rPr lang="en-US" sz="2400" dirty="0" smtClean="0"/>
              <a:t>Documents for each special program (FLVS Full-Time High School, M-DOA, Home Education, etc.) must be banded separately.</a:t>
            </a:r>
          </a:p>
          <a:p>
            <a:pPr marL="347663" indent="-347663" eaLnBrk="1" hangingPunct="1">
              <a:spcBef>
                <a:spcPts val="600"/>
              </a:spcBef>
              <a:spcAft>
                <a:spcPts val="600"/>
              </a:spcAft>
            </a:pPr>
            <a:r>
              <a:rPr lang="en-US" sz="2400" dirty="0" smtClean="0"/>
              <a:t>Complete all fields on the paper band. </a:t>
            </a:r>
          </a:p>
        </p:txBody>
      </p:sp>
      <p:sp>
        <p:nvSpPr>
          <p:cNvPr id="8" name="Slide Number Placeholder 7"/>
          <p:cNvSpPr>
            <a:spLocks noGrp="1"/>
          </p:cNvSpPr>
          <p:nvPr>
            <p:ph type="sldNum" sz="quarter" idx="12"/>
          </p:nvPr>
        </p:nvSpPr>
        <p:spPr/>
        <p:txBody>
          <a:bodyPr/>
          <a:lstStyle/>
          <a:p>
            <a:pPr>
              <a:defRPr/>
            </a:pPr>
            <a:fld id="{220D3AE3-1947-486A-BED8-D52C59BE60E3}" type="slidenum">
              <a:rPr lang="en-US"/>
              <a:pPr>
                <a:defRPr/>
              </a:pPr>
              <a:t>81</a:t>
            </a:fld>
            <a:endParaRPr lang="en-US" dirty="0"/>
          </a:p>
        </p:txBody>
      </p:sp>
      <p:pic>
        <p:nvPicPr>
          <p:cNvPr id="132103" name="Picture 7"/>
          <p:cNvPicPr>
            <a:picLocks noChangeAspect="1" noChangeArrowheads="1"/>
          </p:cNvPicPr>
          <p:nvPr/>
        </p:nvPicPr>
        <p:blipFill>
          <a:blip r:embed="rId3" cstate="print"/>
          <a:srcRect/>
          <a:stretch>
            <a:fillRect/>
          </a:stretch>
        </p:blipFill>
        <p:spPr bwMode="auto">
          <a:xfrm>
            <a:off x="685800" y="4724400"/>
            <a:ext cx="6137275" cy="1869748"/>
          </a:xfrm>
          <a:prstGeom prst="rect">
            <a:avLst/>
          </a:prstGeom>
          <a:noFill/>
          <a:ln w="9525">
            <a:noFill/>
            <a:miter lim="800000"/>
            <a:headEnd/>
            <a:tailEnd/>
          </a:ln>
        </p:spPr>
      </p:pic>
      <p:sp>
        <p:nvSpPr>
          <p:cNvPr id="6" name="TextBox 5"/>
          <p:cNvSpPr txBox="1"/>
          <p:nvPr/>
        </p:nvSpPr>
        <p:spPr>
          <a:xfrm>
            <a:off x="2895600" y="6488401"/>
            <a:ext cx="1992853" cy="369332"/>
          </a:xfrm>
          <a:prstGeom prst="rect">
            <a:avLst/>
          </a:prstGeom>
          <a:noFill/>
        </p:spPr>
        <p:txBody>
          <a:bodyPr wrap="none" rtlCol="0">
            <a:spAutoFit/>
          </a:bodyPr>
          <a:lstStyle/>
          <a:p>
            <a:r>
              <a:rPr lang="en-US" b="1" dirty="0" smtClean="0"/>
              <a:t>EOC Manual 133</a:t>
            </a:r>
            <a:endParaRPr lang="en-US" b="1"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2362200" y="304800"/>
            <a:ext cx="6248400" cy="1143000"/>
          </a:xfrm>
        </p:spPr>
        <p:txBody>
          <a:bodyPr/>
          <a:lstStyle/>
          <a:p>
            <a:pPr eaLnBrk="1" hangingPunct="1"/>
            <a:r>
              <a:rPr lang="en-US" dirty="0" smtClean="0">
                <a:solidFill>
                  <a:schemeClr val="tx1"/>
                </a:solidFill>
              </a:rPr>
              <a:t>PBT Package Materials</a:t>
            </a:r>
            <a:endParaRPr lang="en-US" sz="3000" i="1" dirty="0" smtClean="0"/>
          </a:p>
        </p:txBody>
      </p:sp>
      <p:sp>
        <p:nvSpPr>
          <p:cNvPr id="8" name="Slide Number Placeholder 7"/>
          <p:cNvSpPr>
            <a:spLocks noGrp="1"/>
          </p:cNvSpPr>
          <p:nvPr>
            <p:ph type="sldNum" sz="quarter" idx="12"/>
          </p:nvPr>
        </p:nvSpPr>
        <p:spPr/>
        <p:txBody>
          <a:bodyPr/>
          <a:lstStyle/>
          <a:p>
            <a:pPr>
              <a:defRPr/>
            </a:pPr>
            <a:fld id="{38F01227-8027-435B-B61A-840948FD3861}" type="slidenum">
              <a:rPr lang="en-US"/>
              <a:pPr>
                <a:defRPr/>
              </a:pPr>
              <a:t>82</a:t>
            </a:fld>
            <a:endParaRPr lang="en-US" dirty="0"/>
          </a:p>
        </p:txBody>
      </p:sp>
      <p:sp>
        <p:nvSpPr>
          <p:cNvPr id="120836" name="TextBox 4"/>
          <p:cNvSpPr txBox="1">
            <a:spLocks noChangeArrowheads="1"/>
          </p:cNvSpPr>
          <p:nvPr/>
        </p:nvSpPr>
        <p:spPr bwMode="auto">
          <a:xfrm>
            <a:off x="228600" y="1828800"/>
            <a:ext cx="8686800" cy="523220"/>
          </a:xfrm>
          <a:prstGeom prst="rect">
            <a:avLst/>
          </a:prstGeom>
          <a:noFill/>
          <a:ln w="9525">
            <a:noFill/>
            <a:miter lim="800000"/>
            <a:headEnd/>
            <a:tailEnd/>
          </a:ln>
        </p:spPr>
        <p:txBody>
          <a:bodyPr wrap="square">
            <a:spAutoFit/>
          </a:bodyPr>
          <a:lstStyle/>
          <a:p>
            <a:pPr marL="465138" indent="-465138">
              <a:spcAft>
                <a:spcPts val="600"/>
              </a:spcAft>
              <a:defRPr/>
            </a:pPr>
            <a:r>
              <a:rPr lang="en-US" sz="2800" b="1" dirty="0">
                <a:latin typeface="Tahoma" pitchFamily="34" charset="0"/>
              </a:rPr>
              <a:t>Package Materials for </a:t>
            </a:r>
            <a:r>
              <a:rPr lang="en-US" sz="2800" b="1" dirty="0" smtClean="0">
                <a:latin typeface="Tahoma" pitchFamily="34" charset="0"/>
              </a:rPr>
              <a:t>Return</a:t>
            </a:r>
            <a:endParaRPr lang="en-US" sz="1600" dirty="0">
              <a:latin typeface="Tahoma" pitchFamily="34" charset="0"/>
            </a:endParaRPr>
          </a:p>
        </p:txBody>
      </p:sp>
      <p:sp>
        <p:nvSpPr>
          <p:cNvPr id="5" name="TextBox 4"/>
          <p:cNvSpPr txBox="1"/>
          <p:nvPr/>
        </p:nvSpPr>
        <p:spPr>
          <a:xfrm>
            <a:off x="1143000" y="6488668"/>
            <a:ext cx="9725407" cy="369332"/>
          </a:xfrm>
          <a:prstGeom prst="rect">
            <a:avLst/>
          </a:prstGeom>
          <a:noFill/>
        </p:spPr>
        <p:txBody>
          <a:bodyPr wrap="square" rtlCol="0">
            <a:spAutoFit/>
          </a:bodyPr>
          <a:lstStyle/>
          <a:p>
            <a:r>
              <a:rPr lang="en-US" b="1" dirty="0" smtClean="0"/>
              <a:t>EOC Manual 130-141 and Training Packet (see Friendly Reminder)</a:t>
            </a:r>
            <a:endParaRPr lang="en-US" b="1" dirty="0"/>
          </a:p>
        </p:txBody>
      </p:sp>
      <p:graphicFrame>
        <p:nvGraphicFramePr>
          <p:cNvPr id="2" name="Table 1"/>
          <p:cNvGraphicFramePr>
            <a:graphicFrameLocks noGrp="1"/>
          </p:cNvGraphicFramePr>
          <p:nvPr>
            <p:extLst>
              <p:ext uri="{D42A27DB-BD31-4B8C-83A1-F6EECF244321}">
                <p14:modId xmlns:p14="http://schemas.microsoft.com/office/powerpoint/2010/main" xmlns="" val="1678223500"/>
              </p:ext>
            </p:extLst>
          </p:nvPr>
        </p:nvGraphicFramePr>
        <p:xfrm>
          <a:off x="266700" y="2409727"/>
          <a:ext cx="8610600" cy="3811824"/>
        </p:xfrm>
        <a:graphic>
          <a:graphicData uri="http://schemas.openxmlformats.org/drawingml/2006/table">
            <a:tbl>
              <a:tblPr firstRow="1" bandRow="1">
                <a:effectLst>
                  <a:outerShdw blurRad="50800" dist="50800" dir="5400000" algn="ctr" rotWithShape="0">
                    <a:schemeClr val="bg2"/>
                  </a:outerShdw>
                </a:effectLst>
                <a:tableStyleId>{5C22544A-7EE6-4342-B048-85BDC9FD1C3A}</a:tableStyleId>
              </a:tblPr>
              <a:tblGrid>
                <a:gridCol w="3200400"/>
                <a:gridCol w="2971800"/>
                <a:gridCol w="2438400"/>
              </a:tblGrid>
              <a:tr h="586604">
                <a:tc>
                  <a:txBody>
                    <a:bodyPr/>
                    <a:lstStyle/>
                    <a:p>
                      <a:pPr algn="ctr"/>
                      <a:r>
                        <a:rPr lang="en-US" dirty="0" smtClean="0">
                          <a:solidFill>
                            <a:schemeClr val="tx1"/>
                          </a:solidFill>
                        </a:rPr>
                        <a:t>To Be Scored Boxes</a:t>
                      </a:r>
                    </a:p>
                    <a:p>
                      <a:pPr algn="ctr"/>
                      <a:r>
                        <a:rPr lang="en-US" dirty="0" smtClean="0">
                          <a:solidFill>
                            <a:schemeClr val="tx1"/>
                          </a:solidFill>
                        </a:rPr>
                        <a:t>(Label</a:t>
                      </a:r>
                      <a:r>
                        <a:rPr lang="en-US" baseline="0" dirty="0" smtClean="0">
                          <a:solidFill>
                            <a:schemeClr val="tx1"/>
                          </a:solidFill>
                        </a:rPr>
                        <a:t> Colors)</a:t>
                      </a:r>
                      <a:endParaRPr lang="en-US" dirty="0">
                        <a:solidFill>
                          <a:schemeClr val="tx1"/>
                        </a:solidFill>
                      </a:endParaRPr>
                    </a:p>
                  </a:txBody>
                  <a:tcPr/>
                </a:tc>
                <a:tc>
                  <a:txBody>
                    <a:bodyPr/>
                    <a:lstStyle/>
                    <a:p>
                      <a:pPr algn="ctr"/>
                      <a:r>
                        <a:rPr lang="en-US" dirty="0" smtClean="0">
                          <a:solidFill>
                            <a:schemeClr val="tx1"/>
                          </a:solidFill>
                        </a:rPr>
                        <a:t>Not To Be Scored Boxes</a:t>
                      </a:r>
                    </a:p>
                    <a:p>
                      <a:pPr algn="ctr"/>
                      <a:r>
                        <a:rPr lang="en-US" dirty="0" smtClean="0">
                          <a:solidFill>
                            <a:schemeClr val="tx1"/>
                          </a:solidFill>
                        </a:rPr>
                        <a:t>(Label</a:t>
                      </a:r>
                      <a:r>
                        <a:rPr lang="en-US" baseline="0" dirty="0" smtClean="0">
                          <a:solidFill>
                            <a:schemeClr val="tx1"/>
                          </a:solidFill>
                        </a:rPr>
                        <a:t> Color)</a:t>
                      </a:r>
                      <a:endParaRPr lang="en-US" dirty="0">
                        <a:solidFill>
                          <a:schemeClr val="tx1"/>
                        </a:solidFill>
                      </a:endParaRPr>
                    </a:p>
                  </a:txBody>
                  <a:tcPr/>
                </a:tc>
                <a:tc rowSpan="5">
                  <a:txBody>
                    <a:bodyPr/>
                    <a:lstStyle/>
                    <a:p>
                      <a:endParaRPr lang="en-US" dirty="0" smtClean="0"/>
                    </a:p>
                    <a:p>
                      <a:endParaRPr lang="en-US" dirty="0" smtClean="0"/>
                    </a:p>
                    <a:p>
                      <a:endParaRPr lang="en-US" dirty="0" smtClean="0"/>
                    </a:p>
                    <a:p>
                      <a:endParaRPr lang="en-US" dirty="0" smtClean="0">
                        <a:solidFill>
                          <a:schemeClr val="tx1"/>
                        </a:solidFill>
                      </a:endParaRPr>
                    </a:p>
                    <a:p>
                      <a:endParaRPr lang="en-US" dirty="0" smtClean="0">
                        <a:solidFill>
                          <a:schemeClr val="tx1"/>
                        </a:solidFill>
                      </a:endParaRPr>
                    </a:p>
                    <a:p>
                      <a:pPr algn="ctr"/>
                      <a:r>
                        <a:rPr lang="en-US" sz="2000" dirty="0" smtClean="0">
                          <a:solidFill>
                            <a:schemeClr val="tx1"/>
                          </a:solidFill>
                        </a:rPr>
                        <a:t>District Assessment Coordinator</a:t>
                      </a:r>
                      <a:r>
                        <a:rPr lang="en-US" sz="2000" baseline="0" dirty="0" smtClean="0">
                          <a:solidFill>
                            <a:schemeClr val="tx1"/>
                          </a:solidFill>
                        </a:rPr>
                        <a:t> Only Box</a:t>
                      </a:r>
                    </a:p>
                    <a:p>
                      <a:pPr algn="ctr"/>
                      <a:r>
                        <a:rPr lang="en-US" sz="2000" i="1" baseline="0" dirty="0" smtClean="0">
                          <a:solidFill>
                            <a:schemeClr val="tx1"/>
                          </a:solidFill>
                        </a:rPr>
                        <a:t>(no label)</a:t>
                      </a:r>
                      <a:endParaRPr lang="en-US" sz="2000" i="1" dirty="0">
                        <a:solidFill>
                          <a:schemeClr val="tx1"/>
                        </a:solidFill>
                      </a:endParaRPr>
                    </a:p>
                  </a:txBody>
                  <a:tcPr/>
                </a:tc>
              </a:tr>
              <a:tr h="1982340">
                <a:tc>
                  <a:txBody>
                    <a:bodyPr/>
                    <a:lstStyle/>
                    <a:p>
                      <a:pPr algn="ctr"/>
                      <a:r>
                        <a:rPr lang="en-US" sz="2000" b="1" dirty="0" smtClean="0">
                          <a:solidFill>
                            <a:srgbClr val="7030A0"/>
                          </a:solidFill>
                        </a:rPr>
                        <a:t>PURPLE </a:t>
                      </a:r>
                      <a:r>
                        <a:rPr lang="en-US" sz="2000" b="1" dirty="0" smtClean="0">
                          <a:solidFill>
                            <a:schemeClr val="tx1"/>
                          </a:solidFill>
                        </a:rPr>
                        <a:t>Labeled</a:t>
                      </a:r>
                      <a:r>
                        <a:rPr lang="en-US" sz="2000" b="1" baseline="0" dirty="0" smtClean="0">
                          <a:solidFill>
                            <a:schemeClr val="tx1"/>
                          </a:solidFill>
                        </a:rPr>
                        <a:t> </a:t>
                      </a:r>
                      <a:r>
                        <a:rPr lang="en-US" b="1" baseline="0" dirty="0" smtClean="0">
                          <a:solidFill>
                            <a:schemeClr val="tx1"/>
                          </a:solidFill>
                        </a:rPr>
                        <a:t>Boxes</a:t>
                      </a:r>
                      <a:endParaRPr lang="en-US" b="1" dirty="0" smtClean="0">
                        <a:solidFill>
                          <a:schemeClr val="tx1"/>
                        </a:solidFill>
                      </a:endParaRPr>
                    </a:p>
                    <a:p>
                      <a:pPr algn="ctr"/>
                      <a:r>
                        <a:rPr lang="en-US" b="1" dirty="0" smtClean="0">
                          <a:solidFill>
                            <a:schemeClr val="tx1"/>
                          </a:solidFill>
                        </a:rPr>
                        <a:t>Algebra</a:t>
                      </a:r>
                      <a:r>
                        <a:rPr lang="en-US" b="1" baseline="0" dirty="0" smtClean="0">
                          <a:solidFill>
                            <a:schemeClr val="tx1"/>
                          </a:solidFill>
                        </a:rPr>
                        <a:t> 1</a:t>
                      </a:r>
                      <a:endParaRPr lang="en-US" b="1" dirty="0">
                        <a:solidFill>
                          <a:schemeClr val="tx1"/>
                        </a:solidFill>
                      </a:endParaRPr>
                    </a:p>
                    <a:p>
                      <a:pPr algn="ctr"/>
                      <a:r>
                        <a:rPr lang="en-US" b="1" dirty="0" smtClean="0">
                          <a:solidFill>
                            <a:schemeClr val="tx1"/>
                          </a:solidFill>
                        </a:rPr>
                        <a:t>Biology</a:t>
                      </a:r>
                      <a:r>
                        <a:rPr lang="en-US" b="1" baseline="0" dirty="0" smtClean="0">
                          <a:solidFill>
                            <a:schemeClr val="tx1"/>
                          </a:solidFill>
                        </a:rPr>
                        <a:t> 1 </a:t>
                      </a:r>
                    </a:p>
                    <a:p>
                      <a:pPr algn="ctr"/>
                      <a:r>
                        <a:rPr lang="en-US" b="1" dirty="0" smtClean="0">
                          <a:solidFill>
                            <a:schemeClr val="tx1"/>
                          </a:solidFill>
                        </a:rPr>
                        <a:t>Civics</a:t>
                      </a:r>
                      <a:r>
                        <a:rPr lang="en-US" b="1" baseline="0" dirty="0" smtClean="0">
                          <a:solidFill>
                            <a:schemeClr val="tx1"/>
                          </a:solidFill>
                        </a:rPr>
                        <a:t> </a:t>
                      </a:r>
                    </a:p>
                    <a:p>
                      <a:pPr algn="ctr"/>
                      <a:r>
                        <a:rPr lang="en-US" b="1" dirty="0" smtClean="0">
                          <a:solidFill>
                            <a:schemeClr val="tx1"/>
                          </a:solidFill>
                        </a:rPr>
                        <a:t>Geometry </a:t>
                      </a:r>
                    </a:p>
                    <a:p>
                      <a:pPr algn="ctr"/>
                      <a:r>
                        <a:rPr lang="en-US" b="1" dirty="0" smtClean="0">
                          <a:solidFill>
                            <a:schemeClr val="tx1"/>
                          </a:solidFill>
                        </a:rPr>
                        <a:t>US History </a:t>
                      </a:r>
                      <a:endParaRPr lang="en-US" b="1" dirty="0">
                        <a:solidFill>
                          <a:schemeClr val="tx1"/>
                        </a:solidFill>
                      </a:endParaRPr>
                    </a:p>
                  </a:txBody>
                  <a:tcPr/>
                </a:tc>
                <a:tc rowSpan="4">
                  <a:txBody>
                    <a:bodyPr/>
                    <a:lstStyle/>
                    <a:p>
                      <a:endParaRPr lang="en-US" dirty="0" smtClean="0"/>
                    </a:p>
                    <a:p>
                      <a:endParaRPr lang="en-US" dirty="0" smtClean="0"/>
                    </a:p>
                    <a:p>
                      <a:endParaRPr lang="en-US" dirty="0" smtClean="0"/>
                    </a:p>
                    <a:p>
                      <a:pPr algn="ctr"/>
                      <a:r>
                        <a:rPr lang="en-US" sz="2000" b="1" dirty="0" smtClean="0">
                          <a:solidFill>
                            <a:srgbClr val="FFFF00"/>
                          </a:solidFill>
                        </a:rPr>
                        <a:t>YELLOW</a:t>
                      </a:r>
                    </a:p>
                    <a:p>
                      <a:pPr algn="ctr"/>
                      <a:r>
                        <a:rPr lang="en-US" baseline="0" dirty="0" smtClean="0"/>
                        <a:t>Labeled Boxes</a:t>
                      </a:r>
                    </a:p>
                    <a:p>
                      <a:endParaRPr lang="en-US" baseline="0" dirty="0" smtClean="0"/>
                    </a:p>
                    <a:p>
                      <a:endParaRPr lang="en-US" baseline="0" dirty="0" smtClean="0"/>
                    </a:p>
                    <a:p>
                      <a:pPr algn="ctr"/>
                      <a:r>
                        <a:rPr lang="en-US" baseline="0" dirty="0" smtClean="0"/>
                        <a:t>Including unused special documents</a:t>
                      </a:r>
                    </a:p>
                  </a:txBody>
                  <a:tcPr/>
                </a:tc>
                <a:tc vMerge="1">
                  <a:txBody>
                    <a:bodyPr/>
                    <a:lstStyle/>
                    <a:p>
                      <a:endParaRPr lang="en-US" dirty="0"/>
                    </a:p>
                  </a:txBody>
                  <a:tcPr/>
                </a:tc>
              </a:tr>
              <a:tr h="396468">
                <a:tc>
                  <a:txBody>
                    <a:bodyPr/>
                    <a:lstStyle/>
                    <a:p>
                      <a:r>
                        <a:rPr lang="en-US" dirty="0" smtClean="0"/>
                        <a:t>LARGE</a:t>
                      </a:r>
                      <a:r>
                        <a:rPr lang="en-US" baseline="0" dirty="0" smtClean="0"/>
                        <a:t> PRINT - </a:t>
                      </a:r>
                      <a:r>
                        <a:rPr lang="en-US" b="1" baseline="0" dirty="0" smtClean="0">
                          <a:ln>
                            <a:solidFill>
                              <a:schemeClr val="bg2"/>
                            </a:solidFill>
                          </a:ln>
                          <a:solidFill>
                            <a:schemeClr val="bg1"/>
                          </a:solidFill>
                        </a:rPr>
                        <a:t>WHITE</a:t>
                      </a:r>
                      <a:endParaRPr lang="en-US" b="1" dirty="0">
                        <a:ln>
                          <a:solidFill>
                            <a:schemeClr val="bg2"/>
                          </a:solidFill>
                        </a:ln>
                        <a:solidFill>
                          <a:schemeClr val="bg1"/>
                        </a:solidFill>
                      </a:endParaRPr>
                    </a:p>
                  </a:txBody>
                  <a:tcPr/>
                </a:tc>
                <a:tc vMerge="1">
                  <a:txBody>
                    <a:bodyPr/>
                    <a:lstStyle/>
                    <a:p>
                      <a:endParaRPr lang="en-US" dirty="0"/>
                    </a:p>
                  </a:txBody>
                  <a:tcPr/>
                </a:tc>
                <a:tc vMerge="1">
                  <a:txBody>
                    <a:bodyPr/>
                    <a:lstStyle/>
                    <a:p>
                      <a:endParaRPr lang="en-US" dirty="0"/>
                    </a:p>
                  </a:txBody>
                  <a:tcPr/>
                </a:tc>
              </a:tr>
              <a:tr h="396468">
                <a:tc>
                  <a:txBody>
                    <a:bodyPr/>
                    <a:lstStyle/>
                    <a:p>
                      <a:r>
                        <a:rPr lang="en-US" dirty="0" smtClean="0"/>
                        <a:t>OIPP – </a:t>
                      </a:r>
                      <a:r>
                        <a:rPr lang="en-US" b="1" dirty="0" smtClean="0">
                          <a:ln>
                            <a:solidFill>
                              <a:schemeClr val="bg2"/>
                            </a:solidFill>
                          </a:ln>
                          <a:solidFill>
                            <a:schemeClr val="bg1"/>
                          </a:solidFill>
                        </a:rPr>
                        <a:t>WHITE</a:t>
                      </a:r>
                      <a:endParaRPr lang="en-US" b="1" dirty="0">
                        <a:ln>
                          <a:solidFill>
                            <a:schemeClr val="bg2"/>
                          </a:solidFill>
                        </a:ln>
                        <a:solidFill>
                          <a:schemeClr val="bg1"/>
                        </a:solidFill>
                      </a:endParaRPr>
                    </a:p>
                  </a:txBody>
                  <a:tcPr/>
                </a:tc>
                <a:tc vMerge="1">
                  <a:txBody>
                    <a:bodyPr/>
                    <a:lstStyle/>
                    <a:p>
                      <a:endParaRPr lang="en-US" dirty="0"/>
                    </a:p>
                  </a:txBody>
                  <a:tcPr/>
                </a:tc>
                <a:tc vMerge="1">
                  <a:txBody>
                    <a:bodyPr/>
                    <a:lstStyle/>
                    <a:p>
                      <a:endParaRPr lang="en-US" dirty="0"/>
                    </a:p>
                  </a:txBody>
                  <a:tcPr/>
                </a:tc>
              </a:tr>
              <a:tr h="396468">
                <a:tc>
                  <a:txBody>
                    <a:bodyPr/>
                    <a:lstStyle/>
                    <a:p>
                      <a:r>
                        <a:rPr lang="en-US" dirty="0" smtClean="0"/>
                        <a:t>BRAILLE - </a:t>
                      </a:r>
                      <a:r>
                        <a:rPr lang="en-US" b="1" dirty="0" smtClean="0">
                          <a:solidFill>
                            <a:srgbClr val="FF6699"/>
                          </a:solidFill>
                        </a:rPr>
                        <a:t>PINK</a:t>
                      </a:r>
                      <a:endParaRPr lang="en-US" b="1" dirty="0">
                        <a:solidFill>
                          <a:srgbClr val="FF6699"/>
                        </a:solidFill>
                      </a:endParaRPr>
                    </a:p>
                  </a:txBody>
                  <a:tcPr/>
                </a:tc>
                <a:tc vMerge="1">
                  <a:txBody>
                    <a:bodyPr/>
                    <a:lstStyle/>
                    <a:p>
                      <a:endParaRPr lang="en-US" dirty="0"/>
                    </a:p>
                  </a:txBody>
                  <a:tcPr/>
                </a:tc>
                <a:tc vMerge="1">
                  <a:txBody>
                    <a:bodyPr/>
                    <a:lstStyle/>
                    <a:p>
                      <a:endParaRPr lang="en-US" dirty="0"/>
                    </a:p>
                  </a:txBody>
                  <a:tcPr/>
                </a:tc>
              </a:tr>
            </a:tbl>
          </a:graphicData>
        </a:graphic>
      </p:graphicFrame>
    </p:spTree>
    <p:extLst>
      <p:ext uri="{BB962C8B-B14F-4D97-AF65-F5344CB8AC3E}">
        <p14:creationId xmlns:p14="http://schemas.microsoft.com/office/powerpoint/2010/main" xmlns="" val="287645893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7"/>
          <p:cNvSpPr>
            <a:spLocks noGrp="1"/>
          </p:cNvSpPr>
          <p:nvPr>
            <p:ph type="sldNum" sz="quarter" idx="12"/>
          </p:nvPr>
        </p:nvSpPr>
        <p:spPr/>
        <p:txBody>
          <a:bodyPr/>
          <a:lstStyle/>
          <a:p>
            <a:pPr>
              <a:defRPr/>
            </a:pPr>
            <a:fld id="{02074FA7-4158-48A4-BE13-367715171C19}" type="slidenum">
              <a:rPr lang="en-US" smtClean="0"/>
              <a:pPr>
                <a:defRPr/>
              </a:pPr>
              <a:t>83</a:t>
            </a:fld>
            <a:endParaRPr lang="en-US" dirty="0" smtClean="0"/>
          </a:p>
        </p:txBody>
      </p:sp>
      <p:sp>
        <p:nvSpPr>
          <p:cNvPr id="7" name="TextBox 6"/>
          <p:cNvSpPr txBox="1"/>
          <p:nvPr/>
        </p:nvSpPr>
        <p:spPr>
          <a:xfrm>
            <a:off x="2286000" y="76200"/>
            <a:ext cx="5257800" cy="1570038"/>
          </a:xfrm>
          <a:prstGeom prst="rect">
            <a:avLst/>
          </a:prstGeom>
          <a:noFill/>
        </p:spPr>
        <p:txBody>
          <a:bodyPr wrap="square">
            <a:spAutoFit/>
          </a:bodyPr>
          <a:lstStyle/>
          <a:p>
            <a:pPr>
              <a:defRPr/>
            </a:pPr>
            <a:r>
              <a:rPr lang="en-US" sz="3200" dirty="0">
                <a:latin typeface="+mj-lt"/>
                <a:ea typeface="+mj-ea"/>
                <a:cs typeface="Tahoma" pitchFamily="34" charset="0"/>
              </a:rPr>
              <a:t>PBT TO BE SCORED </a:t>
            </a:r>
          </a:p>
          <a:p>
            <a:pPr>
              <a:defRPr/>
            </a:pPr>
            <a:r>
              <a:rPr lang="en-US" sz="3200" dirty="0">
                <a:latin typeface="+mj-lt"/>
                <a:ea typeface="+mj-ea"/>
                <a:cs typeface="Tahoma" pitchFamily="34" charset="0"/>
              </a:rPr>
              <a:t>Test and Answer Books </a:t>
            </a:r>
          </a:p>
          <a:p>
            <a:pPr>
              <a:defRPr/>
            </a:pPr>
            <a:r>
              <a:rPr lang="en-US" sz="3200" dirty="0">
                <a:latin typeface="+mj-lt"/>
                <a:ea typeface="+mj-ea"/>
                <a:cs typeface="Tahoma" pitchFamily="34" charset="0"/>
              </a:rPr>
              <a:t>Packaging Diagram</a:t>
            </a:r>
            <a:endParaRPr lang="en-US" sz="1600" dirty="0">
              <a:latin typeface="+mj-lt"/>
            </a:endParaRPr>
          </a:p>
        </p:txBody>
      </p:sp>
      <p:sp>
        <p:nvSpPr>
          <p:cNvPr id="5" name="TextBox 4"/>
          <p:cNvSpPr txBox="1"/>
          <p:nvPr/>
        </p:nvSpPr>
        <p:spPr>
          <a:xfrm>
            <a:off x="3810000" y="6488668"/>
            <a:ext cx="1992853" cy="369332"/>
          </a:xfrm>
          <a:prstGeom prst="rect">
            <a:avLst/>
          </a:prstGeom>
          <a:noFill/>
        </p:spPr>
        <p:txBody>
          <a:bodyPr wrap="none" rtlCol="0">
            <a:spAutoFit/>
          </a:bodyPr>
          <a:lstStyle/>
          <a:p>
            <a:r>
              <a:rPr lang="en-US" b="1" dirty="0" smtClean="0"/>
              <a:t>EOC Manual 138</a:t>
            </a:r>
            <a:endParaRPr lang="en-US" b="1"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58900" y="1646238"/>
            <a:ext cx="6426200" cy="44243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7"/>
          <p:cNvSpPr>
            <a:spLocks noGrp="1"/>
          </p:cNvSpPr>
          <p:nvPr>
            <p:ph type="sldNum" sz="quarter" idx="12"/>
          </p:nvPr>
        </p:nvSpPr>
        <p:spPr/>
        <p:txBody>
          <a:bodyPr/>
          <a:lstStyle/>
          <a:p>
            <a:pPr>
              <a:defRPr/>
            </a:pPr>
            <a:fld id="{2E6CE605-9FB3-45BC-B19E-1A7DDF1F7CDB}" type="slidenum">
              <a:rPr lang="en-US" smtClean="0"/>
              <a:pPr>
                <a:defRPr/>
              </a:pPr>
              <a:t>84</a:t>
            </a:fld>
            <a:endParaRPr lang="en-US" dirty="0" smtClean="0"/>
          </a:p>
        </p:txBody>
      </p:sp>
      <p:sp>
        <p:nvSpPr>
          <p:cNvPr id="7" name="TextBox 6"/>
          <p:cNvSpPr txBox="1"/>
          <p:nvPr/>
        </p:nvSpPr>
        <p:spPr>
          <a:xfrm>
            <a:off x="2286000" y="76200"/>
            <a:ext cx="6858000" cy="1569660"/>
          </a:xfrm>
          <a:prstGeom prst="rect">
            <a:avLst/>
          </a:prstGeom>
          <a:noFill/>
        </p:spPr>
        <p:txBody>
          <a:bodyPr wrap="square">
            <a:spAutoFit/>
          </a:bodyPr>
          <a:lstStyle/>
          <a:p>
            <a:pPr>
              <a:defRPr/>
            </a:pPr>
            <a:r>
              <a:rPr lang="en-US" sz="3200" dirty="0">
                <a:latin typeface="+mj-lt"/>
                <a:ea typeface="+mj-ea"/>
                <a:cs typeface="Tahoma" pitchFamily="34" charset="0"/>
              </a:rPr>
              <a:t>PBT </a:t>
            </a:r>
            <a:r>
              <a:rPr lang="en-US" sz="3200" dirty="0">
                <a:latin typeface="+mj-lt"/>
                <a:cs typeface="Tahoma" pitchFamily="34" charset="0"/>
              </a:rPr>
              <a:t>Special Documents </a:t>
            </a:r>
          </a:p>
          <a:p>
            <a:pPr>
              <a:defRPr/>
            </a:pPr>
            <a:r>
              <a:rPr lang="en-US" sz="3200" dirty="0">
                <a:latin typeface="+mj-lt"/>
                <a:cs typeface="Tahoma" pitchFamily="34" charset="0"/>
              </a:rPr>
              <a:t>Packaging Diagram </a:t>
            </a:r>
          </a:p>
          <a:p>
            <a:pPr>
              <a:defRPr/>
            </a:pPr>
            <a:r>
              <a:rPr lang="en-US" sz="3200" dirty="0" smtClean="0">
                <a:latin typeface="+mj-lt"/>
                <a:cs typeface="Tahoma" pitchFamily="34" charset="0"/>
              </a:rPr>
              <a:t>(Large Print, OIPP, and Braille) </a:t>
            </a:r>
            <a:endParaRPr lang="en-US" sz="3200" dirty="0">
              <a:latin typeface="+mj-lt"/>
            </a:endParaRPr>
          </a:p>
        </p:txBody>
      </p:sp>
      <p:sp>
        <p:nvSpPr>
          <p:cNvPr id="5" name="TextBox 4"/>
          <p:cNvSpPr txBox="1"/>
          <p:nvPr/>
        </p:nvSpPr>
        <p:spPr>
          <a:xfrm>
            <a:off x="990600" y="6488668"/>
            <a:ext cx="2056973" cy="369332"/>
          </a:xfrm>
          <a:prstGeom prst="rect">
            <a:avLst/>
          </a:prstGeom>
          <a:noFill/>
        </p:spPr>
        <p:txBody>
          <a:bodyPr wrap="none" rtlCol="0">
            <a:spAutoFit/>
          </a:bodyPr>
          <a:lstStyle/>
          <a:p>
            <a:r>
              <a:rPr lang="en-US" b="1" dirty="0" smtClean="0"/>
              <a:t>EOC Manual  139</a:t>
            </a:r>
            <a:endParaRPr lang="en-US" b="1"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74800" y="1828800"/>
            <a:ext cx="5994400" cy="44259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1828800" y="304800"/>
            <a:ext cx="7315200" cy="1417638"/>
          </a:xfrm>
        </p:spPr>
        <p:txBody>
          <a:bodyPr/>
          <a:lstStyle/>
          <a:p>
            <a:r>
              <a:rPr lang="en-US" sz="3700" dirty="0" smtClean="0"/>
              <a:t>District Assessment Coordinator </a:t>
            </a:r>
            <a:br>
              <a:rPr lang="en-US" sz="3700" dirty="0" smtClean="0"/>
            </a:br>
            <a:r>
              <a:rPr lang="en-US" sz="3700" dirty="0" smtClean="0"/>
              <a:t>ONLY Box</a:t>
            </a:r>
          </a:p>
        </p:txBody>
      </p:sp>
      <p:sp>
        <p:nvSpPr>
          <p:cNvPr id="94211" name="Slide Number Placeholder 3"/>
          <p:cNvSpPr>
            <a:spLocks noGrp="1"/>
          </p:cNvSpPr>
          <p:nvPr>
            <p:ph type="sldNum" sz="quarter" idx="12"/>
          </p:nvPr>
        </p:nvSpPr>
        <p:spPr/>
        <p:txBody>
          <a:bodyPr/>
          <a:lstStyle/>
          <a:p>
            <a:pPr>
              <a:defRPr/>
            </a:pPr>
            <a:fld id="{0F2F9159-9CF8-488D-8B91-FB3698F724FE}" type="slidenum">
              <a:rPr lang="en-US" smtClean="0">
                <a:latin typeface="Arial" pitchFamily="34" charset="0"/>
              </a:rPr>
              <a:pPr>
                <a:defRPr/>
              </a:pPr>
              <a:t>85</a:t>
            </a:fld>
            <a:endParaRPr lang="en-US" dirty="0" smtClean="0">
              <a:latin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1909407367"/>
              </p:ext>
            </p:extLst>
          </p:nvPr>
        </p:nvGraphicFramePr>
        <p:xfrm>
          <a:off x="457200" y="1828801"/>
          <a:ext cx="8229600" cy="3931864"/>
        </p:xfrm>
        <a:graphic>
          <a:graphicData uri="http://schemas.openxmlformats.org/drawingml/2006/table">
            <a:tbl>
              <a:tblPr>
                <a:tableStyleId>{C4B1156A-380E-4F78-BDF5-A606A8083BF9}</a:tableStyleId>
              </a:tblPr>
              <a:tblGrid>
                <a:gridCol w="2133600"/>
                <a:gridCol w="4648200"/>
                <a:gridCol w="1447800"/>
              </a:tblGrid>
              <a:tr h="609599">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573088" algn="l"/>
                        </a:tabLst>
                      </a:pPr>
                      <a:r>
                        <a:rPr kumimoji="0" lang="en-US" sz="1600" b="1" u="none" strike="noStrike" cap="none" normalizeH="0" baseline="0" dirty="0" smtClean="0">
                          <a:ln>
                            <a:noFill/>
                          </a:ln>
                          <a:effectLst/>
                          <a:latin typeface="+mj-lt"/>
                        </a:rPr>
                        <a:t>EOC TEST</a:t>
                      </a:r>
                      <a:endParaRPr kumimoji="0" lang="en-US" sz="1600" b="1" i="0" u="none" strike="noStrike" cap="none" normalizeH="0" baseline="0" dirty="0" smtClean="0">
                        <a:ln>
                          <a:noFill/>
                        </a:ln>
                        <a:solidFill>
                          <a:schemeClr val="tx1"/>
                        </a:solidFill>
                        <a:effectLst/>
                        <a:latin typeface="+mj-lt"/>
                        <a:cs typeface="Tahoma" pitchFamily="34" charset="0"/>
                      </a:endParaRPr>
                    </a:p>
                  </a:txBody>
                  <a:tcPr marT="45718" marB="45718" anchor="ctr" horzOverflow="overflow">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573088" algn="l"/>
                        </a:tabLst>
                      </a:pPr>
                      <a:r>
                        <a:rPr kumimoji="0" lang="en-US" sz="1600" b="1" u="none" strike="noStrike" cap="none" normalizeH="0" baseline="0" dirty="0" smtClean="0">
                          <a:ln>
                            <a:noFill/>
                          </a:ln>
                          <a:effectLst/>
                          <a:latin typeface="+mj-lt"/>
                        </a:rPr>
                        <a:t>MATERIALS INCLUDED</a:t>
                      </a:r>
                      <a:endParaRPr kumimoji="0" lang="en-US" sz="1600" b="1" i="0" u="none" strike="noStrike" cap="none" normalizeH="0" baseline="0" dirty="0" smtClean="0">
                        <a:ln>
                          <a:noFill/>
                        </a:ln>
                        <a:solidFill>
                          <a:schemeClr val="tx1"/>
                        </a:solidFill>
                        <a:effectLst/>
                        <a:latin typeface="+mj-lt"/>
                        <a:cs typeface="Tahoma" pitchFamily="34" charset="0"/>
                      </a:endParaRPr>
                    </a:p>
                  </a:txBody>
                  <a:tcPr marT="45718" marB="45718" anchor="ctr" horzOverflow="overflow">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573088" algn="l"/>
                        </a:tabLst>
                      </a:pPr>
                      <a:r>
                        <a:rPr kumimoji="0" lang="en-US" sz="1600" b="1" u="none" strike="noStrike" cap="none" normalizeH="0" baseline="0" dirty="0" smtClean="0">
                          <a:ln>
                            <a:noFill/>
                          </a:ln>
                          <a:effectLst/>
                          <a:latin typeface="+mj-lt"/>
                        </a:rPr>
                        <a:t>LABEL COLOR</a:t>
                      </a:r>
                      <a:endParaRPr kumimoji="0" lang="en-US" sz="1600" b="1" i="0" u="none" strike="noStrike" cap="none" normalizeH="0" baseline="0" dirty="0" smtClean="0">
                        <a:ln>
                          <a:noFill/>
                        </a:ln>
                        <a:solidFill>
                          <a:schemeClr val="tx1"/>
                        </a:solidFill>
                        <a:effectLst/>
                        <a:latin typeface="+mj-lt"/>
                        <a:cs typeface="Tahoma" pitchFamily="34" charset="0"/>
                      </a:endParaRPr>
                    </a:p>
                  </a:txBody>
                  <a:tcPr marT="45718" marB="45718" anchor="ctr" horzOverflow="overflow">
                    <a:solidFill>
                      <a:schemeClr val="accent5"/>
                    </a:solidFill>
                  </a:tcPr>
                </a:tc>
              </a:tr>
              <a:tr h="3322265">
                <a:tc>
                  <a:txBody>
                    <a:bodyPr/>
                    <a:lstStyle/>
                    <a:p>
                      <a:pPr marL="285750" marR="0" lvl="0" indent="-285750" algn="l" defTabSz="914400" rtl="0" eaLnBrk="1" fontAlgn="base" latinLnBrk="0" hangingPunct="1">
                        <a:lnSpc>
                          <a:spcPct val="100000"/>
                        </a:lnSpc>
                        <a:spcBef>
                          <a:spcPct val="20000"/>
                        </a:spcBef>
                        <a:spcAft>
                          <a:spcPct val="0"/>
                        </a:spcAft>
                        <a:buClrTx/>
                        <a:buSzPct val="125000"/>
                        <a:buFont typeface="Arial" pitchFamily="34" charset="0"/>
                        <a:buChar char="•"/>
                        <a:tabLst>
                          <a:tab pos="573088" algn="l"/>
                        </a:tabLst>
                        <a:defRPr/>
                      </a:pPr>
                      <a:endParaRPr kumimoji="0" lang="en-US" sz="1600" u="none" strike="noStrike" kern="1200" cap="none" normalizeH="0" baseline="0" dirty="0" smtClean="0">
                        <a:ln>
                          <a:noFill/>
                        </a:ln>
                        <a:solidFill>
                          <a:schemeClr val="dk1"/>
                        </a:solidFill>
                        <a:effectLst/>
                        <a:latin typeface="+mn-lt"/>
                        <a:ea typeface="+mn-ea"/>
                        <a:cs typeface="+mn-cs"/>
                      </a:endParaRPr>
                    </a:p>
                    <a:p>
                      <a:pPr marL="285750" marR="0" lvl="0" indent="-285750" algn="l" defTabSz="914400" rtl="0" eaLnBrk="1" fontAlgn="base" latinLnBrk="0" hangingPunct="1">
                        <a:lnSpc>
                          <a:spcPct val="100000"/>
                        </a:lnSpc>
                        <a:spcBef>
                          <a:spcPct val="20000"/>
                        </a:spcBef>
                        <a:spcAft>
                          <a:spcPct val="0"/>
                        </a:spcAft>
                        <a:buClrTx/>
                        <a:buSzPct val="125000"/>
                        <a:buFont typeface="Arial" pitchFamily="34" charset="0"/>
                        <a:buChar char="•"/>
                        <a:tabLst>
                          <a:tab pos="573088" algn="l"/>
                        </a:tabLst>
                        <a:defRPr/>
                      </a:pPr>
                      <a:r>
                        <a:rPr kumimoji="0" lang="en-US" sz="1600" u="none" strike="noStrike" kern="1200" cap="none" normalizeH="0" baseline="0" dirty="0" smtClean="0">
                          <a:ln>
                            <a:noFill/>
                          </a:ln>
                          <a:solidFill>
                            <a:schemeClr val="dk1"/>
                          </a:solidFill>
                          <a:effectLst/>
                          <a:latin typeface="+mn-lt"/>
                          <a:ea typeface="+mn-ea"/>
                          <a:cs typeface="+mn-cs"/>
                        </a:rPr>
                        <a:t>Algebra 1 </a:t>
                      </a:r>
                    </a:p>
                    <a:p>
                      <a:pPr marL="285750" marR="0" lvl="0" indent="-285750" algn="l" defTabSz="914400" rtl="0" eaLnBrk="1" fontAlgn="base" latinLnBrk="0" hangingPunct="1">
                        <a:lnSpc>
                          <a:spcPct val="100000"/>
                        </a:lnSpc>
                        <a:spcBef>
                          <a:spcPct val="20000"/>
                        </a:spcBef>
                        <a:spcAft>
                          <a:spcPct val="0"/>
                        </a:spcAft>
                        <a:buClrTx/>
                        <a:buSzPct val="125000"/>
                        <a:buFont typeface="Arial" pitchFamily="34" charset="0"/>
                        <a:buChar char="•"/>
                        <a:tabLst>
                          <a:tab pos="573088" algn="l"/>
                        </a:tabLst>
                        <a:defRPr/>
                      </a:pPr>
                      <a:r>
                        <a:rPr kumimoji="0" lang="en-US" sz="1600" u="none" strike="noStrike" cap="none" normalizeH="0" baseline="0" dirty="0" smtClean="0">
                          <a:ln>
                            <a:noFill/>
                          </a:ln>
                          <a:effectLst/>
                          <a:latin typeface="+mj-lt"/>
                        </a:rPr>
                        <a:t>Biology 1 </a:t>
                      </a:r>
                    </a:p>
                    <a:p>
                      <a:pPr marL="285750" marR="0" lvl="0" indent="-285750" algn="l" defTabSz="914400" rtl="0" eaLnBrk="1" fontAlgn="base" latinLnBrk="0" hangingPunct="1">
                        <a:lnSpc>
                          <a:spcPct val="100000"/>
                        </a:lnSpc>
                        <a:spcBef>
                          <a:spcPct val="20000"/>
                        </a:spcBef>
                        <a:spcAft>
                          <a:spcPct val="0"/>
                        </a:spcAft>
                        <a:buClrTx/>
                        <a:buSzPct val="125000"/>
                        <a:buFont typeface="Arial" pitchFamily="34" charset="0"/>
                        <a:buChar char="•"/>
                        <a:tabLst>
                          <a:tab pos="573088" algn="l"/>
                        </a:tabLst>
                        <a:defRPr/>
                      </a:pPr>
                      <a:r>
                        <a:rPr kumimoji="0" lang="en-US" sz="1600" u="none" strike="noStrike" cap="none" normalizeH="0" baseline="0" dirty="0" smtClean="0">
                          <a:ln>
                            <a:noFill/>
                          </a:ln>
                          <a:effectLst/>
                          <a:latin typeface="+mj-lt"/>
                        </a:rPr>
                        <a:t>Civics</a:t>
                      </a:r>
                    </a:p>
                    <a:p>
                      <a:pPr marL="285750" marR="0" lvl="0" indent="-285750" algn="l" defTabSz="914400" rtl="0" eaLnBrk="1" fontAlgn="base" latinLnBrk="0" hangingPunct="1">
                        <a:lnSpc>
                          <a:spcPct val="100000"/>
                        </a:lnSpc>
                        <a:spcBef>
                          <a:spcPct val="20000"/>
                        </a:spcBef>
                        <a:spcAft>
                          <a:spcPct val="0"/>
                        </a:spcAft>
                        <a:buClrTx/>
                        <a:buSzPct val="125000"/>
                        <a:buFont typeface="Arial" pitchFamily="34" charset="0"/>
                        <a:buChar char="•"/>
                        <a:tabLst>
                          <a:tab pos="573088" algn="l"/>
                        </a:tabLst>
                        <a:defRPr/>
                      </a:pPr>
                      <a:r>
                        <a:rPr kumimoji="0" lang="en-US" sz="1600" u="none" strike="noStrike" cap="none" normalizeH="0" baseline="0" dirty="0" smtClean="0">
                          <a:ln>
                            <a:noFill/>
                          </a:ln>
                          <a:effectLst/>
                          <a:latin typeface="+mj-lt"/>
                        </a:rPr>
                        <a:t>Geometry </a:t>
                      </a:r>
                    </a:p>
                    <a:p>
                      <a:pPr marL="285750" marR="0" lvl="0" indent="-285750" algn="l" defTabSz="914400" rtl="0" eaLnBrk="1" fontAlgn="base" latinLnBrk="0" hangingPunct="1">
                        <a:lnSpc>
                          <a:spcPct val="100000"/>
                        </a:lnSpc>
                        <a:spcBef>
                          <a:spcPct val="20000"/>
                        </a:spcBef>
                        <a:spcAft>
                          <a:spcPct val="0"/>
                        </a:spcAft>
                        <a:buClrTx/>
                        <a:buSzPct val="125000"/>
                        <a:buFont typeface="Arial" pitchFamily="34" charset="0"/>
                        <a:buChar char="•"/>
                        <a:tabLst>
                          <a:tab pos="573088" algn="l"/>
                        </a:tabLst>
                        <a:defRPr/>
                      </a:pPr>
                      <a:r>
                        <a:rPr kumimoji="0" lang="en-US" sz="1600" u="none" strike="noStrike" kern="1200" cap="none" normalizeH="0" baseline="0" dirty="0" smtClean="0">
                          <a:ln>
                            <a:noFill/>
                          </a:ln>
                          <a:solidFill>
                            <a:schemeClr val="dk1"/>
                          </a:solidFill>
                          <a:effectLst/>
                          <a:latin typeface="+mj-lt"/>
                          <a:ea typeface="+mn-ea"/>
                          <a:cs typeface="+mn-cs"/>
                        </a:rPr>
                        <a:t>US History </a:t>
                      </a:r>
                    </a:p>
                    <a:p>
                      <a:pPr marL="285750" marR="0" lvl="0" indent="-285750" algn="l" defTabSz="914400" rtl="0" eaLnBrk="1" fontAlgn="base" latinLnBrk="0" hangingPunct="1">
                        <a:lnSpc>
                          <a:spcPct val="100000"/>
                        </a:lnSpc>
                        <a:spcBef>
                          <a:spcPct val="20000"/>
                        </a:spcBef>
                        <a:spcAft>
                          <a:spcPct val="0"/>
                        </a:spcAft>
                        <a:buClrTx/>
                        <a:buSzPct val="125000"/>
                        <a:buFont typeface="Arial" pitchFamily="34" charset="0"/>
                        <a:buChar char="•"/>
                        <a:tabLst>
                          <a:tab pos="573088" algn="l"/>
                        </a:tabLst>
                        <a:defRPr/>
                      </a:pPr>
                      <a:endParaRPr kumimoji="0" lang="en-US" sz="1600" u="none" strike="noStrike" cap="none" normalizeH="0" baseline="0" dirty="0" smtClean="0">
                        <a:ln>
                          <a:noFill/>
                        </a:ln>
                        <a:effectLst/>
                        <a:latin typeface="+mj-lt"/>
                      </a:endParaRPr>
                    </a:p>
                    <a:p>
                      <a:pPr marL="0" marR="0" lvl="0" indent="0" algn="l" defTabSz="914400" rtl="0" eaLnBrk="1" fontAlgn="base" latinLnBrk="0" hangingPunct="1">
                        <a:lnSpc>
                          <a:spcPct val="100000"/>
                        </a:lnSpc>
                        <a:spcBef>
                          <a:spcPct val="20000"/>
                        </a:spcBef>
                        <a:spcAft>
                          <a:spcPct val="0"/>
                        </a:spcAft>
                        <a:buClrTx/>
                        <a:buSzPct val="125000"/>
                        <a:buFont typeface="Arial" pitchFamily="34" charset="0"/>
                        <a:buNone/>
                        <a:tabLst>
                          <a:tab pos="573088" algn="l"/>
                        </a:tabLst>
                        <a:defRPr/>
                      </a:pPr>
                      <a:endParaRPr kumimoji="0" lang="en-US" sz="1600" u="none" strike="noStrike" cap="none" normalizeH="0" baseline="0" dirty="0" smtClean="0">
                        <a:ln>
                          <a:noFill/>
                        </a:ln>
                        <a:effectLst/>
                        <a:latin typeface="+mj-lt"/>
                      </a:endParaRPr>
                    </a:p>
                    <a:p>
                      <a:pPr marL="0" marR="0" lvl="0" indent="0" algn="l" defTabSz="914400" rtl="0" eaLnBrk="1" fontAlgn="base" latinLnBrk="0" hangingPunct="1">
                        <a:lnSpc>
                          <a:spcPct val="100000"/>
                        </a:lnSpc>
                        <a:spcBef>
                          <a:spcPct val="20000"/>
                        </a:spcBef>
                        <a:spcAft>
                          <a:spcPct val="0"/>
                        </a:spcAft>
                        <a:buClrTx/>
                        <a:buSzPct val="125000"/>
                        <a:buFont typeface="Arial" pitchFamily="34" charset="0"/>
                        <a:buNone/>
                        <a:tabLst>
                          <a:tab pos="573088" algn="l"/>
                        </a:tabLst>
                      </a:pPr>
                      <a:endParaRPr kumimoji="0" lang="en-US" sz="1600" b="1" i="0" u="none" strike="noStrike" cap="none" normalizeH="0" baseline="0" dirty="0" smtClean="0">
                        <a:ln>
                          <a:noFill/>
                        </a:ln>
                        <a:solidFill>
                          <a:schemeClr val="tx1"/>
                        </a:solidFill>
                        <a:effectLst/>
                        <a:latin typeface="+mj-lt"/>
                        <a:cs typeface="Tahoma" pitchFamily="34" charset="0"/>
                      </a:endParaRPr>
                    </a:p>
                  </a:txBody>
                  <a:tcPr marT="45718" marB="45718" horzOverflow="overflow">
                    <a:solidFill>
                      <a:schemeClr val="accent5"/>
                    </a:solidFill>
                  </a:tcPr>
                </a:tc>
                <a:tc>
                  <a:txBody>
                    <a:bodyPr/>
                    <a:lstStyle/>
                    <a:p>
                      <a:pPr marL="285750" lvl="0" indent="-285750">
                        <a:buFont typeface="Arial" pitchFamily="34" charset="0"/>
                        <a:buChar char="•"/>
                      </a:pPr>
                      <a:endParaRPr lang="en-US" sz="1600" kern="1200" dirty="0" smtClean="0">
                        <a:latin typeface="+mj-lt"/>
                      </a:endParaRPr>
                    </a:p>
                    <a:p>
                      <a:pPr marL="285750" lvl="0" indent="-285750">
                        <a:buFont typeface="Arial" pitchFamily="34" charset="0"/>
                        <a:buChar char="•"/>
                      </a:pPr>
                      <a:r>
                        <a:rPr lang="en-US" sz="1600" kern="1200" dirty="0" smtClean="0">
                          <a:latin typeface="+mj-lt"/>
                        </a:rPr>
                        <a:t>Original Administration Record/Security Checklist or school’s developed form</a:t>
                      </a:r>
                    </a:p>
                    <a:p>
                      <a:pPr marL="285750" lvl="0" indent="-285750">
                        <a:buFont typeface="Arial" pitchFamily="34" charset="0"/>
                        <a:buChar char="•"/>
                      </a:pPr>
                      <a:r>
                        <a:rPr lang="en-US" sz="1600" kern="1200" dirty="0" smtClean="0">
                          <a:latin typeface="+mj-lt"/>
                        </a:rPr>
                        <a:t>Chain of Custody Form (PBT only)</a:t>
                      </a:r>
                    </a:p>
                    <a:p>
                      <a:pPr marL="285750" lvl="0" indent="-285750">
                        <a:buFont typeface="Arial" pitchFamily="34" charset="0"/>
                        <a:buChar char="•"/>
                      </a:pPr>
                      <a:r>
                        <a:rPr lang="en-US" sz="1600" kern="1200" dirty="0" smtClean="0">
                          <a:latin typeface="+mj-lt"/>
                        </a:rPr>
                        <a:t>Original Security Logs</a:t>
                      </a:r>
                    </a:p>
                    <a:p>
                      <a:pPr marL="285750" lvl="0" indent="-285750">
                        <a:buFont typeface="Arial" pitchFamily="34" charset="0"/>
                        <a:buChar char="•"/>
                      </a:pPr>
                      <a:r>
                        <a:rPr lang="en-US" sz="1600" kern="1200" dirty="0" smtClean="0">
                          <a:latin typeface="+mj-lt"/>
                        </a:rPr>
                        <a:t>Original Seating Charts</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kern="1200" dirty="0" smtClean="0">
                          <a:solidFill>
                            <a:schemeClr val="tx1"/>
                          </a:solidFill>
                          <a:latin typeface="+mj-lt"/>
                        </a:rPr>
                        <a:t>CBT Work Folders (used</a:t>
                      </a:r>
                      <a:r>
                        <a:rPr lang="en-US" sz="1600" b="0" kern="1200" baseline="0" dirty="0" smtClean="0">
                          <a:solidFill>
                            <a:schemeClr val="tx1"/>
                          </a:solidFill>
                          <a:latin typeface="+mj-lt"/>
                        </a:rPr>
                        <a:t> and unused)</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kern="1200" baseline="0" dirty="0" smtClean="0">
                          <a:solidFill>
                            <a:schemeClr val="tx1"/>
                          </a:solidFill>
                          <a:latin typeface="+mj-lt"/>
                        </a:rPr>
                        <a:t>CBT Worksheets (used and unused)</a:t>
                      </a:r>
                      <a:endParaRPr lang="en-US" sz="1600" b="0" kern="1200" dirty="0" smtClean="0">
                        <a:solidFill>
                          <a:schemeClr val="tx1"/>
                        </a:solidFill>
                        <a:latin typeface="+mj-lt"/>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1" kern="1200" dirty="0" smtClean="0">
                          <a:solidFill>
                            <a:srgbClr val="FF0000"/>
                          </a:solidFill>
                          <a:latin typeface="+mj-lt"/>
                        </a:rPr>
                        <a:t>Reference Sheets (used)</a:t>
                      </a:r>
                    </a:p>
                    <a:p>
                      <a:pPr marL="285750" lvl="0" indent="-285750">
                        <a:buFont typeface="Arial" pitchFamily="34" charset="0"/>
                        <a:buChar char="•"/>
                      </a:pPr>
                      <a:r>
                        <a:rPr lang="en-US" sz="1600" b="1" kern="1200" dirty="0" smtClean="0">
                          <a:solidFill>
                            <a:srgbClr val="FF0000"/>
                          </a:solidFill>
                          <a:latin typeface="+mj-lt"/>
                        </a:rPr>
                        <a:t>Periodic Tables (used)  </a:t>
                      </a:r>
                    </a:p>
                    <a:p>
                      <a:pPr marL="285750" lvl="0" indent="-285750">
                        <a:buFont typeface="Arial" pitchFamily="34" charset="0"/>
                        <a:buChar char="•"/>
                      </a:pPr>
                      <a:r>
                        <a:rPr lang="en-US" sz="1600" b="1" kern="1200" dirty="0" smtClean="0">
                          <a:solidFill>
                            <a:srgbClr val="FF0000"/>
                          </a:solidFill>
                          <a:latin typeface="+mj-lt"/>
                        </a:rPr>
                        <a:t>Session Rosters  </a:t>
                      </a:r>
                    </a:p>
                    <a:p>
                      <a:pPr marL="285750" lvl="0" indent="-285750">
                        <a:buFont typeface="Arial" pitchFamily="34" charset="0"/>
                        <a:buChar char="•"/>
                      </a:pPr>
                      <a:r>
                        <a:rPr lang="en-US" sz="1600" b="1" kern="1200" dirty="0" smtClean="0">
                          <a:solidFill>
                            <a:srgbClr val="FF0000"/>
                          </a:solidFill>
                          <a:latin typeface="+mj-lt"/>
                        </a:rPr>
                        <a:t>Original School Procedural Checklist</a:t>
                      </a:r>
                      <a:r>
                        <a:rPr lang="en-US" sz="1600" b="1" kern="1200" baseline="0" dirty="0" smtClean="0">
                          <a:solidFill>
                            <a:srgbClr val="FF0000"/>
                          </a:solidFill>
                          <a:latin typeface="+mj-lt"/>
                        </a:rPr>
                        <a:t> </a:t>
                      </a:r>
                      <a:r>
                        <a:rPr lang="en-US" sz="1600" b="1" kern="1200" dirty="0" smtClean="0">
                          <a:solidFill>
                            <a:srgbClr val="FF0000"/>
                          </a:solidFill>
                          <a:latin typeface="+mj-lt"/>
                        </a:rPr>
                        <a:t>(FM-6927)</a:t>
                      </a:r>
                      <a:endParaRPr lang="en-US" sz="1600" b="1" kern="1200" dirty="0">
                        <a:solidFill>
                          <a:srgbClr val="FF0000"/>
                        </a:solidFill>
                        <a:latin typeface="+mj-lt"/>
                        <a:ea typeface="+mn-ea"/>
                        <a:cs typeface="Tahoma" pitchFamily="34" charset="0"/>
                      </a:endParaRPr>
                    </a:p>
                  </a:txBody>
                  <a:tcPr marT="45718" marB="45718" horzOverflow="overflow">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573088" algn="l"/>
                        </a:tabLst>
                        <a:defRPr/>
                      </a:pPr>
                      <a:endParaRPr kumimoji="0" lang="en-US" sz="1600" u="none" strike="noStrike" cap="none" normalizeH="0" baseline="0" dirty="0" smtClean="0">
                        <a:ln>
                          <a:noFill/>
                        </a:ln>
                        <a:effectLst/>
                        <a:latin typeface="+mj-lt"/>
                      </a:endParaRPr>
                    </a:p>
                    <a:p>
                      <a:pPr marL="0" marR="0" lvl="0" indent="0" algn="ctr" defTabSz="914400" rtl="0" eaLnBrk="1" fontAlgn="base" latinLnBrk="0" hangingPunct="1">
                        <a:lnSpc>
                          <a:spcPct val="100000"/>
                        </a:lnSpc>
                        <a:spcBef>
                          <a:spcPct val="20000"/>
                        </a:spcBef>
                        <a:spcAft>
                          <a:spcPct val="0"/>
                        </a:spcAft>
                        <a:buClrTx/>
                        <a:buSzTx/>
                        <a:buFontTx/>
                        <a:buNone/>
                        <a:tabLst>
                          <a:tab pos="573088" algn="l"/>
                        </a:tabLst>
                        <a:defRPr/>
                      </a:pPr>
                      <a:r>
                        <a:rPr kumimoji="0" lang="en-US" sz="1600" u="none" strike="noStrike" cap="none" normalizeH="0" baseline="0" dirty="0" smtClean="0">
                          <a:ln>
                            <a:noFill/>
                          </a:ln>
                          <a:effectLst/>
                          <a:latin typeface="+mj-lt"/>
                        </a:rPr>
                        <a:t>No Return Label – Mark Box</a:t>
                      </a:r>
                    </a:p>
                    <a:p>
                      <a:pPr marL="0" marR="0" lvl="0" indent="0" algn="ctr" defTabSz="914400" rtl="0" eaLnBrk="1" fontAlgn="base" latinLnBrk="0" hangingPunct="1">
                        <a:lnSpc>
                          <a:spcPct val="100000"/>
                        </a:lnSpc>
                        <a:spcBef>
                          <a:spcPct val="20000"/>
                        </a:spcBef>
                        <a:spcAft>
                          <a:spcPct val="0"/>
                        </a:spcAft>
                        <a:buClrTx/>
                        <a:buSzTx/>
                        <a:buFontTx/>
                        <a:buNone/>
                        <a:tabLst>
                          <a:tab pos="573088" algn="l"/>
                        </a:tabLst>
                        <a:defRPr/>
                      </a:pPr>
                      <a:endParaRPr kumimoji="0" lang="en-US" sz="1600" u="none" strike="noStrike" cap="none" normalizeH="0" baseline="0" dirty="0" smtClean="0">
                        <a:ln>
                          <a:noFill/>
                        </a:ln>
                        <a:effectLst/>
                        <a:latin typeface="+mj-lt"/>
                      </a:endParaRPr>
                    </a:p>
                    <a:p>
                      <a:pPr marL="0" marR="0" lvl="0" indent="0" algn="ctr" defTabSz="914400" rtl="0" eaLnBrk="1" fontAlgn="base" latinLnBrk="0" hangingPunct="1">
                        <a:lnSpc>
                          <a:spcPct val="100000"/>
                        </a:lnSpc>
                        <a:spcBef>
                          <a:spcPct val="20000"/>
                        </a:spcBef>
                        <a:spcAft>
                          <a:spcPct val="0"/>
                        </a:spcAft>
                        <a:buClrTx/>
                        <a:buSzTx/>
                        <a:buFontTx/>
                        <a:buNone/>
                        <a:tabLst>
                          <a:tab pos="573088" algn="l"/>
                        </a:tabLst>
                        <a:defRPr/>
                      </a:pPr>
                      <a:r>
                        <a:rPr kumimoji="0" lang="en-US" sz="1600" u="none" strike="noStrike" cap="none" normalizeH="0" baseline="0" dirty="0" smtClean="0">
                          <a:ln>
                            <a:noFill/>
                          </a:ln>
                          <a:effectLst/>
                          <a:latin typeface="+mj-lt"/>
                        </a:rPr>
                        <a:t> “</a:t>
                      </a:r>
                      <a:r>
                        <a:rPr kumimoji="0" lang="en-US" sz="1600" b="1" u="none" strike="noStrike" cap="none" normalizeH="0" baseline="0" dirty="0" smtClean="0">
                          <a:ln>
                            <a:noFill/>
                          </a:ln>
                          <a:effectLst/>
                          <a:latin typeface="+mj-lt"/>
                        </a:rPr>
                        <a:t>District Coordinator ONLY</a:t>
                      </a:r>
                      <a:r>
                        <a:rPr kumimoji="0" lang="en-US" sz="1600" u="none" strike="noStrike" cap="none" normalizeH="0" baseline="0" dirty="0" smtClean="0">
                          <a:ln>
                            <a:noFill/>
                          </a:ln>
                          <a:effectLst/>
                          <a:latin typeface="+mj-lt"/>
                        </a:rPr>
                        <a:t>”</a:t>
                      </a:r>
                    </a:p>
                    <a:p>
                      <a:pPr marL="0" marR="0" lvl="0" indent="0" algn="ctr" defTabSz="914400" rtl="0" eaLnBrk="1" fontAlgn="base" latinLnBrk="0" hangingPunct="1">
                        <a:lnSpc>
                          <a:spcPct val="100000"/>
                        </a:lnSpc>
                        <a:spcBef>
                          <a:spcPct val="20000"/>
                        </a:spcBef>
                        <a:spcAft>
                          <a:spcPct val="0"/>
                        </a:spcAft>
                        <a:buClrTx/>
                        <a:buSzTx/>
                        <a:buFontTx/>
                        <a:buNone/>
                        <a:tabLst>
                          <a:tab pos="573088" algn="l"/>
                        </a:tabLst>
                      </a:pPr>
                      <a:endParaRPr kumimoji="0" lang="en-US" sz="1600" b="1" i="1" u="none" strike="noStrike" cap="none" normalizeH="0" baseline="0" dirty="0" smtClean="0">
                        <a:ln>
                          <a:noFill/>
                        </a:ln>
                        <a:solidFill>
                          <a:schemeClr val="tx1"/>
                        </a:solidFill>
                        <a:effectLst/>
                        <a:latin typeface="+mj-lt"/>
                        <a:cs typeface="Tahoma" pitchFamily="34" charset="0"/>
                      </a:endParaRPr>
                    </a:p>
                  </a:txBody>
                  <a:tcPr marT="45718" marB="45718" horzOverflow="overflow">
                    <a:solidFill>
                      <a:schemeClr val="accent5"/>
                    </a:solidFill>
                  </a:tcPr>
                </a:tc>
              </a:tr>
            </a:tbl>
          </a:graphicData>
        </a:graphic>
      </p:graphicFrame>
      <p:sp>
        <p:nvSpPr>
          <p:cNvPr id="115733" name="TextBox 5"/>
          <p:cNvSpPr txBox="1">
            <a:spLocks noChangeArrowheads="1"/>
          </p:cNvSpPr>
          <p:nvPr/>
        </p:nvSpPr>
        <p:spPr bwMode="auto">
          <a:xfrm>
            <a:off x="304800" y="5826949"/>
            <a:ext cx="82296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600" b="1">
                <a:solidFill>
                  <a:schemeClr val="tx1"/>
                </a:solidFill>
                <a:latin typeface="Tahoma" pitchFamily="34" charset="0"/>
              </a:defRPr>
            </a:lvl1pPr>
            <a:lvl2pPr marL="742950" indent="-285750" eaLnBrk="0" hangingPunct="0">
              <a:defRPr sz="1600" b="1">
                <a:solidFill>
                  <a:schemeClr val="tx1"/>
                </a:solidFill>
                <a:latin typeface="Tahoma" pitchFamily="34" charset="0"/>
              </a:defRPr>
            </a:lvl2pPr>
            <a:lvl3pPr marL="1143000" indent="-228600" eaLnBrk="0" hangingPunct="0">
              <a:defRPr sz="1600" b="1">
                <a:solidFill>
                  <a:schemeClr val="tx1"/>
                </a:solidFill>
                <a:latin typeface="Tahoma" pitchFamily="34" charset="0"/>
              </a:defRPr>
            </a:lvl3pPr>
            <a:lvl4pPr marL="1600200" indent="-228600" eaLnBrk="0" hangingPunct="0">
              <a:defRPr sz="1600" b="1">
                <a:solidFill>
                  <a:schemeClr val="tx1"/>
                </a:solidFill>
                <a:latin typeface="Tahoma" pitchFamily="34" charset="0"/>
              </a:defRPr>
            </a:lvl4pPr>
            <a:lvl5pPr marL="2057400" indent="-228600" eaLnBrk="0" hangingPunct="0">
              <a:defRPr sz="1600" b="1">
                <a:solidFill>
                  <a:schemeClr val="tx1"/>
                </a:solidFill>
                <a:latin typeface="Tahoma" pitchFamily="34" charset="0"/>
              </a:defRPr>
            </a:lvl5pPr>
            <a:lvl6pPr marL="2514600" indent="-228600" eaLnBrk="0" fontAlgn="base" hangingPunct="0">
              <a:spcBef>
                <a:spcPct val="0"/>
              </a:spcBef>
              <a:spcAft>
                <a:spcPct val="0"/>
              </a:spcAft>
              <a:defRPr sz="1600" b="1">
                <a:solidFill>
                  <a:schemeClr val="tx1"/>
                </a:solidFill>
                <a:latin typeface="Tahoma" pitchFamily="34" charset="0"/>
              </a:defRPr>
            </a:lvl6pPr>
            <a:lvl7pPr marL="2971800" indent="-228600" eaLnBrk="0" fontAlgn="base" hangingPunct="0">
              <a:spcBef>
                <a:spcPct val="0"/>
              </a:spcBef>
              <a:spcAft>
                <a:spcPct val="0"/>
              </a:spcAft>
              <a:defRPr sz="1600" b="1">
                <a:solidFill>
                  <a:schemeClr val="tx1"/>
                </a:solidFill>
                <a:latin typeface="Tahoma" pitchFamily="34" charset="0"/>
              </a:defRPr>
            </a:lvl7pPr>
            <a:lvl8pPr marL="3429000" indent="-228600" eaLnBrk="0" fontAlgn="base" hangingPunct="0">
              <a:spcBef>
                <a:spcPct val="0"/>
              </a:spcBef>
              <a:spcAft>
                <a:spcPct val="0"/>
              </a:spcAft>
              <a:defRPr sz="1600" b="1">
                <a:solidFill>
                  <a:schemeClr val="tx1"/>
                </a:solidFill>
                <a:latin typeface="Tahoma" pitchFamily="34" charset="0"/>
              </a:defRPr>
            </a:lvl8pPr>
            <a:lvl9pPr marL="3886200" indent="-228600" eaLnBrk="0" fontAlgn="base" hangingPunct="0">
              <a:spcBef>
                <a:spcPct val="0"/>
              </a:spcBef>
              <a:spcAft>
                <a:spcPct val="0"/>
              </a:spcAft>
              <a:defRPr sz="1600" b="1">
                <a:solidFill>
                  <a:schemeClr val="tx1"/>
                </a:solidFill>
                <a:latin typeface="Tahoma" pitchFamily="34" charset="0"/>
              </a:defRPr>
            </a:lvl9pPr>
          </a:lstStyle>
          <a:p>
            <a:pPr eaLnBrk="1" hangingPunct="1"/>
            <a:r>
              <a:rPr lang="en-US" b="0" dirty="0">
                <a:latin typeface="+mj-lt"/>
              </a:rPr>
              <a:t>Keep copies of documentation for your records</a:t>
            </a:r>
            <a:r>
              <a:rPr lang="en-US" b="0" dirty="0" smtClean="0">
                <a:latin typeface="+mj-lt"/>
              </a:rPr>
              <a:t>. However, do </a:t>
            </a:r>
            <a:r>
              <a:rPr lang="en-US" b="0" dirty="0">
                <a:latin typeface="+mj-lt"/>
              </a:rPr>
              <a:t>not make copies of the work folders or worksheets</a:t>
            </a:r>
            <a:r>
              <a:rPr lang="en-US" b="0" dirty="0" smtClean="0">
                <a:latin typeface="+mj-lt"/>
              </a:rPr>
              <a:t>. </a:t>
            </a:r>
          </a:p>
          <a:p>
            <a:pPr eaLnBrk="1" hangingPunct="1"/>
            <a:r>
              <a:rPr lang="en-US" b="0" dirty="0" smtClean="0">
                <a:latin typeface="+mj-lt"/>
              </a:rPr>
              <a:t>Note </a:t>
            </a:r>
            <a:r>
              <a:rPr lang="en-US" b="0" dirty="0">
                <a:latin typeface="+mj-lt"/>
              </a:rPr>
              <a:t>that the Student Authorization Tickets must be kept at the school for one calendar school year. </a:t>
            </a:r>
          </a:p>
          <a:p>
            <a:pPr eaLnBrk="1" hangingPunct="1"/>
            <a:endParaRPr lang="en-US" dirty="0">
              <a:latin typeface="+mj-lt"/>
            </a:endParaRPr>
          </a:p>
        </p:txBody>
      </p:sp>
      <p:sp>
        <p:nvSpPr>
          <p:cNvPr id="6" name="TextBox 5"/>
          <p:cNvSpPr txBox="1"/>
          <p:nvPr/>
        </p:nvSpPr>
        <p:spPr>
          <a:xfrm>
            <a:off x="3352800" y="0"/>
            <a:ext cx="5791200" cy="307777"/>
          </a:xfrm>
          <a:prstGeom prst="rect">
            <a:avLst/>
          </a:prstGeom>
          <a:noFill/>
        </p:spPr>
        <p:txBody>
          <a:bodyPr wrap="square" rtlCol="0">
            <a:spAutoFit/>
          </a:bodyPr>
          <a:lstStyle/>
          <a:p>
            <a:r>
              <a:rPr lang="en-US" sz="1400" b="1" dirty="0" smtClean="0"/>
              <a:t>EOC Manual 140-141 and Training Packet (see Friendly Reminder)</a:t>
            </a:r>
            <a:endParaRPr lang="en-US" sz="1400" b="1" dirty="0"/>
          </a:p>
        </p:txBody>
      </p:sp>
    </p:spTree>
    <p:extLst>
      <p:ext uri="{BB962C8B-B14F-4D97-AF65-F5344CB8AC3E}">
        <p14:creationId xmlns:p14="http://schemas.microsoft.com/office/powerpoint/2010/main" xmlns="" val="216908280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57200"/>
            <a:ext cx="6781800" cy="1143000"/>
          </a:xfrm>
        </p:spPr>
        <p:txBody>
          <a:bodyPr/>
          <a:lstStyle/>
          <a:p>
            <a:r>
              <a:rPr lang="en-US" dirty="0" smtClean="0"/>
              <a:t>Return Schedule</a:t>
            </a:r>
            <a:br>
              <a:rPr lang="en-US" dirty="0" smtClean="0"/>
            </a:br>
            <a:r>
              <a:rPr lang="en-US" dirty="0" smtClean="0"/>
              <a:t>Winter 2014</a:t>
            </a:r>
            <a:endParaRPr lang="en-US" sz="3200" dirty="0"/>
          </a:p>
        </p:txBody>
      </p:sp>
      <p:sp>
        <p:nvSpPr>
          <p:cNvPr id="4" name="Slide Number Placeholder 3"/>
          <p:cNvSpPr>
            <a:spLocks noGrp="1"/>
          </p:cNvSpPr>
          <p:nvPr>
            <p:ph type="sldNum" sz="quarter" idx="12"/>
          </p:nvPr>
        </p:nvSpPr>
        <p:spPr/>
        <p:txBody>
          <a:bodyPr/>
          <a:lstStyle/>
          <a:p>
            <a:pPr>
              <a:defRPr/>
            </a:pPr>
            <a:fld id="{953793FF-B7EA-4F87-88BD-9C5D2F22EA77}" type="slidenum">
              <a:rPr lang="en-US" smtClean="0"/>
              <a:pPr>
                <a:defRPr/>
              </a:pPr>
              <a:t>86</a:t>
            </a:fld>
            <a:endParaRPr lang="en-US" dirty="0"/>
          </a:p>
        </p:txBody>
      </p:sp>
      <p:graphicFrame>
        <p:nvGraphicFramePr>
          <p:cNvPr id="5" name="Content Placeholder 5"/>
          <p:cNvGraphicFramePr>
            <a:graphicFrameLocks noGrp="1"/>
          </p:cNvGraphicFramePr>
          <p:nvPr>
            <p:ph idx="1"/>
            <p:extLst>
              <p:ext uri="{D42A27DB-BD31-4B8C-83A1-F6EECF244321}">
                <p14:modId xmlns:p14="http://schemas.microsoft.com/office/powerpoint/2010/main" xmlns="" val="3787201537"/>
              </p:ext>
            </p:extLst>
          </p:nvPr>
        </p:nvGraphicFramePr>
        <p:xfrm>
          <a:off x="120316" y="1701458"/>
          <a:ext cx="8991600" cy="4311977"/>
        </p:xfrm>
        <a:graphic>
          <a:graphicData uri="http://schemas.openxmlformats.org/drawingml/2006/table">
            <a:tbl>
              <a:tblPr firstRow="1" bandRow="1">
                <a:tableStyleId>{5940675A-B579-460E-94D1-54222C63F5DA}</a:tableStyleId>
              </a:tblPr>
              <a:tblGrid>
                <a:gridCol w="5257800"/>
                <a:gridCol w="3733800"/>
              </a:tblGrid>
              <a:tr h="3972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cap="none" spc="0" dirty="0" smtClean="0">
                          <a:ln>
                            <a:noFill/>
                          </a:ln>
                          <a:effectLst/>
                          <a:latin typeface="+mn-lt"/>
                        </a:rPr>
                        <a:t>TO BE SCORED BOXES</a:t>
                      </a:r>
                    </a:p>
                  </a:txBody>
                  <a:tcPr marL="68580" marR="68580" marT="0" marB="0">
                    <a:solidFill>
                      <a:schemeClr val="accent5">
                        <a:lumMod val="90000"/>
                      </a:schemeClr>
                    </a:solidFill>
                  </a:tcPr>
                </a:tc>
                <a:tc rowSpan="4">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800" b="1" kern="1200" cap="none" spc="0" baseline="0" dirty="0" smtClean="0">
                        <a:ln>
                          <a:noFill/>
                        </a:ln>
                        <a:effectLst/>
                        <a:latin typeface="+mn-lt"/>
                      </a:endParaRP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800" b="1" kern="1200" cap="none" spc="0" baseline="0" dirty="0" smtClean="0">
                        <a:ln>
                          <a:noFill/>
                        </a:ln>
                        <a:effectLst/>
                        <a:latin typeface="+mn-lt"/>
                      </a:endParaRP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800" b="1" kern="1200" cap="none" spc="0" baseline="0" dirty="0" smtClean="0">
                        <a:ln>
                          <a:noFill/>
                        </a:ln>
                        <a:effectLst/>
                        <a:latin typeface="+mn-lt"/>
                      </a:endParaRP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400" b="1" kern="1200" cap="none" spc="0" baseline="0" dirty="0" smtClean="0">
                          <a:ln>
                            <a:noFill/>
                          </a:ln>
                          <a:effectLst/>
                          <a:latin typeface="+mn-lt"/>
                        </a:rPr>
                        <a:t>Hand-deliver EOC “To Be Scored” and </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400" b="1" kern="1200" cap="none" spc="0" baseline="0" dirty="0" smtClean="0">
                          <a:ln>
                            <a:noFill/>
                          </a:ln>
                          <a:effectLst/>
                          <a:latin typeface="+mn-lt"/>
                        </a:rPr>
                        <a:t>“Not To Be Scored” </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400" b="1" kern="1200" cap="none" spc="0" baseline="0" dirty="0" smtClean="0">
                          <a:ln>
                            <a:noFill/>
                          </a:ln>
                          <a:effectLst/>
                          <a:latin typeface="+mn-lt"/>
                        </a:rPr>
                        <a:t>paper-based test materials to the Test Distribution Center (TDC) by </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400" b="1" kern="1200" cap="none" spc="0" baseline="0" dirty="0" smtClean="0">
                          <a:ln>
                            <a:noFill/>
                          </a:ln>
                          <a:effectLst/>
                          <a:latin typeface="+mn-lt"/>
                        </a:rPr>
                        <a:t>3:00 p.m. on:</a:t>
                      </a:r>
                      <a:endParaRPr lang="en-US" sz="1400" b="1" kern="1200" cap="none" spc="0" baseline="0" dirty="0" smtClean="0">
                        <a:ln>
                          <a:noFill/>
                        </a:ln>
                        <a:solidFill>
                          <a:schemeClr val="tx1"/>
                        </a:solidFill>
                        <a:effectLst/>
                        <a:latin typeface="+mn-lt"/>
                        <a:ea typeface="+mn-ea"/>
                        <a:cs typeface="+mn-cs"/>
                      </a:endParaRPr>
                    </a:p>
                    <a:p>
                      <a:pPr algn="ctr"/>
                      <a:endParaRPr lang="en-US" sz="1400" b="1" kern="1200" dirty="0" smtClean="0">
                        <a:solidFill>
                          <a:srgbClr val="FF0000"/>
                        </a:solidFill>
                        <a:effectLst/>
                        <a:latin typeface="+mn-lt"/>
                        <a:ea typeface="+mn-ea"/>
                        <a:cs typeface="+mn-cs"/>
                      </a:endParaRPr>
                    </a:p>
                    <a:p>
                      <a:pPr algn="ctr"/>
                      <a:r>
                        <a:rPr lang="en-US" sz="1400" b="1" u="sng" kern="1200" dirty="0" smtClean="0">
                          <a:solidFill>
                            <a:srgbClr val="FF0000"/>
                          </a:solidFill>
                          <a:effectLst/>
                          <a:latin typeface="+mn-lt"/>
                          <a:ea typeface="+mn-ea"/>
                          <a:cs typeface="+mn-cs"/>
                        </a:rPr>
                        <a:t>Tuesday,</a:t>
                      </a:r>
                      <a:r>
                        <a:rPr lang="en-US" sz="1400" b="1" u="sng" kern="1200" baseline="0" dirty="0" smtClean="0">
                          <a:solidFill>
                            <a:srgbClr val="FF0000"/>
                          </a:solidFill>
                          <a:effectLst/>
                          <a:latin typeface="+mn-lt"/>
                          <a:ea typeface="+mn-ea"/>
                          <a:cs typeface="+mn-cs"/>
                        </a:rPr>
                        <a:t> December 9 </a:t>
                      </a:r>
                    </a:p>
                    <a:p>
                      <a:pPr algn="ctr"/>
                      <a:r>
                        <a:rPr lang="en-US" sz="1400" b="1" u="sng" kern="1200" baseline="0" dirty="0" smtClean="0">
                          <a:solidFill>
                            <a:srgbClr val="FF0000"/>
                          </a:solidFill>
                          <a:effectLst/>
                          <a:latin typeface="+mn-lt"/>
                          <a:ea typeface="+mn-ea"/>
                          <a:cs typeface="+mn-cs"/>
                        </a:rPr>
                        <a:t>or</a:t>
                      </a:r>
                    </a:p>
                    <a:p>
                      <a:pPr algn="ctr"/>
                      <a:r>
                        <a:rPr lang="en-US" sz="1400" b="1" u="sng" kern="1200" baseline="0" dirty="0" smtClean="0">
                          <a:solidFill>
                            <a:srgbClr val="FF0000"/>
                          </a:solidFill>
                          <a:effectLst/>
                          <a:latin typeface="+mn-lt"/>
                          <a:ea typeface="+mn-ea"/>
                          <a:cs typeface="+mn-cs"/>
                        </a:rPr>
                        <a:t> Wednesday, December 10</a:t>
                      </a:r>
                      <a:endParaRPr lang="en-US" sz="1400" b="1" u="sng" kern="1200" dirty="0" smtClean="0">
                        <a:solidFill>
                          <a:srgbClr val="FF0000"/>
                        </a:solidFill>
                        <a:effectLst/>
                        <a:latin typeface="+mn-lt"/>
                        <a:ea typeface="+mn-ea"/>
                        <a:cs typeface="+mn-cs"/>
                      </a:endParaRPr>
                    </a:p>
                    <a:p>
                      <a:pPr algn="ctr"/>
                      <a:r>
                        <a:rPr lang="en-US" sz="1600" b="1" kern="1200" dirty="0" smtClean="0">
                          <a:solidFill>
                            <a:schemeClr val="tx1"/>
                          </a:solidFill>
                          <a:effectLst/>
                          <a:latin typeface="+mn-lt"/>
                          <a:ea typeface="+mn-ea"/>
                          <a:cs typeface="+mn-cs"/>
                        </a:rPr>
                        <a:t> </a:t>
                      </a:r>
                    </a:p>
                  </a:txBody>
                  <a:tcPr marL="68580" marR="68580" marT="0" marB="0">
                    <a:solidFill>
                      <a:schemeClr val="accent5"/>
                    </a:solidFill>
                  </a:tcPr>
                </a:tc>
              </a:tr>
              <a:tr h="12712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dirty="0" smtClean="0">
                          <a:ln>
                            <a:noFill/>
                          </a:ln>
                          <a:solidFill>
                            <a:srgbClr val="7030A0"/>
                          </a:solidFill>
                          <a:effectLst/>
                          <a:latin typeface="+mn-lt"/>
                        </a:rPr>
                        <a:t>PURPLE</a:t>
                      </a:r>
                      <a:r>
                        <a:rPr kumimoji="0" lang="en-US" sz="1600" b="1" u="none" strike="noStrike" kern="1200" cap="none" spc="0" normalizeH="0" baseline="0" dirty="0" smtClean="0">
                          <a:ln>
                            <a:noFill/>
                          </a:ln>
                          <a:solidFill>
                            <a:srgbClr val="7030A0"/>
                          </a:solidFill>
                          <a:effectLst/>
                          <a:latin typeface="+mn-lt"/>
                        </a:rPr>
                        <a:t> </a:t>
                      </a:r>
                      <a:r>
                        <a:rPr kumimoji="0" lang="en-US" sz="1600" b="0" u="none" strike="noStrike" kern="1200" cap="none" spc="0" normalizeH="0" baseline="0" dirty="0" smtClean="0">
                          <a:ln>
                            <a:noFill/>
                          </a:ln>
                          <a:solidFill>
                            <a:schemeClr val="tx1"/>
                          </a:solidFill>
                          <a:effectLst/>
                          <a:latin typeface="+mn-lt"/>
                        </a:rPr>
                        <a:t>(Regular Print, All subjects)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dirty="0" smtClean="0">
                          <a:ln>
                            <a:noFill/>
                          </a:ln>
                          <a:solidFill>
                            <a:srgbClr val="7030A0"/>
                          </a:solidFill>
                          <a:effectLst/>
                          <a:latin typeface="+mn-lt"/>
                        </a:rPr>
                        <a:t> </a:t>
                      </a:r>
                      <a:r>
                        <a:rPr kumimoji="0" lang="en-US" sz="1600" b="1" u="none" strike="noStrike" kern="1200" cap="none" spc="0" normalizeH="0" baseline="0" dirty="0" smtClean="0">
                          <a:ln>
                            <a:noFill/>
                          </a:ln>
                          <a:effectLst/>
                          <a:latin typeface="+mn-lt"/>
                        </a:rPr>
                        <a:t>ALGEBRA 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u="none" strike="noStrike" cap="none" spc="0" normalizeH="0" baseline="0" dirty="0" smtClean="0">
                          <a:ln>
                            <a:noFill/>
                          </a:ln>
                          <a:effectLst/>
                          <a:latin typeface="+mn-lt"/>
                        </a:rPr>
                        <a:t>BIOLOGY 1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none" kern="1200" cap="none" spc="0" baseline="0" dirty="0" smtClean="0">
                          <a:ln>
                            <a:noFill/>
                          </a:ln>
                          <a:effectLst/>
                          <a:latin typeface="+mn-lt"/>
                        </a:rPr>
                        <a:t>CIVICS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dirty="0" smtClean="0">
                          <a:ln>
                            <a:noFill/>
                          </a:ln>
                          <a:effectLst/>
                          <a:latin typeface="+mn-lt"/>
                        </a:rPr>
                        <a:t>GEOMETRY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none" kern="1200" cap="none" spc="0" baseline="0" dirty="0" smtClean="0">
                          <a:ln>
                            <a:noFill/>
                          </a:ln>
                          <a:effectLst/>
                          <a:latin typeface="+mn-lt"/>
                        </a:rPr>
                        <a:t>US HISTORY </a:t>
                      </a:r>
                      <a:endParaRPr lang="en-US" sz="1600" u="none" kern="1200" cap="none" spc="0" baseline="0" dirty="0" smtClean="0">
                        <a:ln>
                          <a:noFill/>
                        </a:ln>
                        <a:effectLst/>
                        <a:latin typeface="+mn-lt"/>
                      </a:endParaRPr>
                    </a:p>
                  </a:txBody>
                  <a:tcPr marL="68580" marR="68580" marT="0" marB="0">
                    <a:solidFill>
                      <a:schemeClr val="accent5">
                        <a:lumMod val="90000"/>
                      </a:scheme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600" b="1" kern="1200" dirty="0" smtClean="0">
                        <a:solidFill>
                          <a:schemeClr val="tx1"/>
                        </a:solidFill>
                        <a:effectLst/>
                        <a:latin typeface="+mn-lt"/>
                        <a:ea typeface="+mn-ea"/>
                        <a:cs typeface="+mn-cs"/>
                      </a:endParaRPr>
                    </a:p>
                  </a:txBody>
                  <a:tcPr marL="68580" marR="68580" marT="0" marB="0">
                    <a:solidFill>
                      <a:schemeClr val="accent5"/>
                    </a:solidFill>
                  </a:tcPr>
                </a:tc>
              </a:tr>
              <a:tr h="10170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cap="none" spc="0" baseline="0" dirty="0" smtClean="0">
                          <a:ln>
                            <a:noFill/>
                          </a:ln>
                          <a:solidFill>
                            <a:schemeClr val="bg1"/>
                          </a:solidFill>
                          <a:effectLst/>
                          <a:latin typeface="+mn-lt"/>
                        </a:rPr>
                        <a:t>WHITE</a:t>
                      </a:r>
                      <a:r>
                        <a:rPr lang="en-US" sz="1600" kern="1200" cap="none" spc="0" baseline="0" dirty="0" smtClean="0">
                          <a:ln>
                            <a:noFill/>
                          </a:ln>
                          <a:effectLst/>
                          <a:latin typeface="+mn-lt"/>
                        </a:rPr>
                        <a:t> – (Large Print, All subjects)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cap="none" spc="0" baseline="0" dirty="0" smtClean="0">
                          <a:ln>
                            <a:noFill/>
                          </a:ln>
                          <a:solidFill>
                            <a:schemeClr val="bg1"/>
                          </a:solidFill>
                          <a:effectLst/>
                          <a:latin typeface="+mn-lt"/>
                        </a:rPr>
                        <a:t>WHITE</a:t>
                      </a:r>
                      <a:r>
                        <a:rPr lang="en-US" sz="1600" kern="1200" cap="none" spc="0" baseline="0" dirty="0" smtClean="0">
                          <a:ln>
                            <a:noFill/>
                          </a:ln>
                          <a:effectLst/>
                          <a:latin typeface="+mn-lt"/>
                        </a:rPr>
                        <a:t> – (OIPP, all subjects)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cap="none" spc="0" baseline="0" dirty="0" smtClean="0">
                          <a:ln>
                            <a:noFill/>
                          </a:ln>
                          <a:solidFill>
                            <a:srgbClr val="FF6699"/>
                          </a:solidFill>
                          <a:effectLst/>
                          <a:latin typeface="+mn-lt"/>
                        </a:rPr>
                        <a:t>PINK</a:t>
                      </a:r>
                      <a:r>
                        <a:rPr lang="en-US" sz="1600" kern="1200" cap="none" spc="0" baseline="0" dirty="0" smtClean="0">
                          <a:ln>
                            <a:noFill/>
                          </a:ln>
                          <a:effectLst/>
                          <a:latin typeface="+mn-lt"/>
                        </a:rPr>
                        <a:t>– (Braille, all subjects)</a:t>
                      </a:r>
                    </a:p>
                  </a:txBody>
                  <a:tcPr marL="68580" marR="68580" marT="0" marB="0">
                    <a:solidFill>
                      <a:schemeClr val="accent5">
                        <a:lumMod val="90000"/>
                      </a:schemeClr>
                    </a:solidFill>
                  </a:tcPr>
                </a:tc>
                <a:tc vMerge="1">
                  <a:txBody>
                    <a:bodyPr/>
                    <a:lstStyle/>
                    <a:p>
                      <a:endParaRPr lang="en-US" dirty="0"/>
                    </a:p>
                  </a:txBody>
                  <a:tcPr marL="68580" marR="68580" marT="0" marB="0">
                    <a:solidFill>
                      <a:schemeClr val="accent2"/>
                    </a:solidFill>
                  </a:tcPr>
                </a:tc>
              </a:tr>
              <a:tr h="7945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kern="1200" cap="none" spc="0" baseline="0" dirty="0" smtClean="0">
                        <a:ln>
                          <a:noFill/>
                        </a:ln>
                        <a:solidFill>
                          <a:srgbClr val="FFFF00"/>
                        </a:solidFill>
                        <a:effectLst/>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cap="none" spc="0" baseline="0" dirty="0" smtClean="0">
                          <a:ln>
                            <a:noFill/>
                          </a:ln>
                          <a:solidFill>
                            <a:srgbClr val="FFFF00"/>
                          </a:solidFill>
                          <a:effectLst/>
                          <a:latin typeface="+mn-lt"/>
                        </a:rPr>
                        <a:t>YELLOW</a:t>
                      </a:r>
                      <a:r>
                        <a:rPr lang="en-US" sz="1800" b="1" kern="1200" cap="none" spc="0" baseline="0" dirty="0" smtClean="0">
                          <a:ln>
                            <a:noFill/>
                          </a:ln>
                          <a:solidFill>
                            <a:schemeClr val="tx1"/>
                          </a:solidFill>
                          <a:effectLst/>
                          <a:latin typeface="+mn-lt"/>
                        </a:rPr>
                        <a:t>*</a:t>
                      </a:r>
                      <a:r>
                        <a:rPr lang="en-US" sz="1800" b="1" kern="1200" cap="none" spc="0" baseline="0" dirty="0" smtClean="0">
                          <a:ln>
                            <a:noFill/>
                          </a:ln>
                          <a:solidFill>
                            <a:srgbClr val="FFFF00"/>
                          </a:solidFill>
                          <a:effectLst/>
                          <a:latin typeface="+mn-lt"/>
                        </a:rPr>
                        <a:t> </a:t>
                      </a:r>
                      <a:r>
                        <a:rPr lang="en-US" sz="1800" kern="1200" cap="none" spc="0" baseline="0" dirty="0" smtClean="0">
                          <a:ln>
                            <a:noFill/>
                          </a:ln>
                          <a:effectLst/>
                          <a:latin typeface="+mn-lt"/>
                        </a:rPr>
                        <a:t>– </a:t>
                      </a:r>
                      <a:r>
                        <a:rPr lang="en-US" sz="1800" b="1" kern="1200" cap="none" spc="0" baseline="0" dirty="0" smtClean="0">
                          <a:ln>
                            <a:noFill/>
                          </a:ln>
                          <a:effectLst/>
                          <a:latin typeface="+mn-lt"/>
                        </a:rPr>
                        <a:t>NOT TO BE SCORED BOXES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kern="1200" cap="none" spc="0" baseline="0" dirty="0" smtClean="0">
                        <a:ln>
                          <a:noFill/>
                        </a:ln>
                        <a:effectLst/>
                        <a:latin typeface="+mn-lt"/>
                      </a:endParaRPr>
                    </a:p>
                  </a:txBody>
                  <a:tcPr marL="68580" marR="68580" marT="0" marB="0">
                    <a:solidFill>
                      <a:schemeClr val="accent2"/>
                    </a:solidFill>
                  </a:tcPr>
                </a:tc>
                <a:tc vMerge="1">
                  <a:txBody>
                    <a:bodyPr/>
                    <a:lstStyle/>
                    <a:p>
                      <a:endParaRPr lang="en-US" dirty="0"/>
                    </a:p>
                  </a:txBody>
                  <a:tcPr marL="68580" marR="68580" marT="0" marB="0">
                    <a:solidFill>
                      <a:schemeClr val="accent2"/>
                    </a:solidFill>
                  </a:tcPr>
                </a:tc>
              </a:tr>
              <a:tr h="55845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u="sng" dirty="0" smtClean="0">
                          <a:latin typeface="+mn-lt"/>
                        </a:rPr>
                        <a:t>Note</a:t>
                      </a:r>
                      <a:r>
                        <a:rPr lang="en-US" sz="2000" b="1" dirty="0" smtClean="0">
                          <a:latin typeface="+mn-lt"/>
                        </a:rPr>
                        <a:t>: District Assessment Coordinator ONLY Box/Envelope</a:t>
                      </a:r>
                      <a:r>
                        <a:rPr lang="en-US" sz="2000" b="1" baseline="0" dirty="0" smtClean="0">
                          <a:latin typeface="+mn-lt"/>
                        </a:rPr>
                        <a:t> </a:t>
                      </a:r>
                      <a:r>
                        <a:rPr lang="en-US" sz="2000" b="1" dirty="0" smtClean="0">
                          <a:latin typeface="+mn-lt"/>
                        </a:rPr>
                        <a:t> is due to TDC by </a:t>
                      </a:r>
                      <a:r>
                        <a:rPr lang="en-US" sz="2000" b="1" u="sng" dirty="0" smtClean="0">
                          <a:solidFill>
                            <a:srgbClr val="FF0000"/>
                          </a:solidFill>
                          <a:latin typeface="+mn-lt"/>
                        </a:rPr>
                        <a:t>January 8 or 9, 2015.</a:t>
                      </a:r>
                      <a:endParaRPr lang="en-US" sz="2000" b="1" dirty="0" smtClean="0">
                        <a:solidFill>
                          <a:srgbClr val="FF0000"/>
                        </a:solidFill>
                        <a:latin typeface="+mn-lt"/>
                      </a:endParaRPr>
                    </a:p>
                  </a:txBody>
                  <a:tcPr marL="68580" marR="68580" marT="0" marB="0">
                    <a:solidFill>
                      <a:schemeClr val="accent5"/>
                    </a:solidFill>
                  </a:tcPr>
                </a:tc>
                <a:tc hMerge="1">
                  <a:txBody>
                    <a:bodyPr/>
                    <a:lstStyle/>
                    <a:p>
                      <a:pPr marL="0" marR="0">
                        <a:spcBef>
                          <a:spcPts val="0"/>
                        </a:spcBef>
                        <a:spcAft>
                          <a:spcPts val="0"/>
                        </a:spcAft>
                        <a:buFont typeface="Arial" pitchFamily="34" charset="0"/>
                        <a:buNone/>
                      </a:pPr>
                      <a:endParaRPr lang="en-US" sz="1400" cap="none" spc="0" dirty="0" smtClean="0">
                        <a:ln>
                          <a:noFill/>
                        </a:ln>
                        <a:effectLst/>
                      </a:endParaRPr>
                    </a:p>
                  </a:txBody>
                  <a:tcPr marL="68580" marR="68580" marT="0" marB="0"/>
                </a:tc>
              </a:tr>
            </a:tbl>
          </a:graphicData>
        </a:graphic>
      </p:graphicFrame>
      <p:sp>
        <p:nvSpPr>
          <p:cNvPr id="6" name="TextBox 5"/>
          <p:cNvSpPr txBox="1"/>
          <p:nvPr/>
        </p:nvSpPr>
        <p:spPr>
          <a:xfrm>
            <a:off x="2749216" y="6550223"/>
            <a:ext cx="4241800" cy="307777"/>
          </a:xfrm>
          <a:prstGeom prst="rect">
            <a:avLst/>
          </a:prstGeom>
          <a:noFill/>
        </p:spPr>
        <p:txBody>
          <a:bodyPr wrap="square" rtlCol="0">
            <a:spAutoFit/>
          </a:bodyPr>
          <a:lstStyle/>
          <a:p>
            <a:r>
              <a:rPr lang="en-US" sz="1400" b="1" dirty="0" smtClean="0"/>
              <a:t>Training Packet (see </a:t>
            </a:r>
            <a:r>
              <a:rPr lang="en-US" sz="1400" b="1" i="1" dirty="0" smtClean="0"/>
              <a:t>Friendly Reminder</a:t>
            </a:r>
            <a:r>
              <a:rPr lang="en-US" sz="1400" b="1" dirty="0" smtClean="0"/>
              <a:t>)</a:t>
            </a:r>
            <a:endParaRPr lang="en-US" sz="1400" b="1" dirty="0"/>
          </a:p>
        </p:txBody>
      </p:sp>
    </p:spTree>
    <p:extLst>
      <p:ext uri="{BB962C8B-B14F-4D97-AF65-F5344CB8AC3E}">
        <p14:creationId xmlns:p14="http://schemas.microsoft.com/office/powerpoint/2010/main" xmlns="" val="73999173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r>
              <a:rPr lang="en-US" dirty="0" smtClean="0"/>
              <a:t>Appendices</a:t>
            </a:r>
          </a:p>
        </p:txBody>
      </p:sp>
      <p:sp>
        <p:nvSpPr>
          <p:cNvPr id="136195" name="Content Placeholder 2"/>
          <p:cNvSpPr>
            <a:spLocks noGrp="1"/>
          </p:cNvSpPr>
          <p:nvPr>
            <p:ph idx="1"/>
          </p:nvPr>
        </p:nvSpPr>
        <p:spPr/>
        <p:txBody>
          <a:bodyPr/>
          <a:lstStyle/>
          <a:p>
            <a:pPr>
              <a:buFontTx/>
              <a:buNone/>
            </a:pPr>
            <a:r>
              <a:rPr lang="en-US" sz="2800" dirty="0" smtClean="0"/>
              <a:t>Appendices in the 2014-2015 EOC Manual include:</a:t>
            </a:r>
          </a:p>
          <a:p>
            <a:pPr lvl="1">
              <a:spcBef>
                <a:spcPts val="600"/>
              </a:spcBef>
              <a:spcAft>
                <a:spcPts val="600"/>
              </a:spcAft>
              <a:buFont typeface="Tahoma" pitchFamily="34" charset="0"/>
              <a:buChar char="•"/>
            </a:pPr>
            <a:r>
              <a:rPr lang="en-US" sz="2400" dirty="0" smtClean="0"/>
              <a:t>Appendix A—Accommodations       </a:t>
            </a:r>
          </a:p>
          <a:p>
            <a:pPr lvl="1">
              <a:spcBef>
                <a:spcPts val="600"/>
              </a:spcBef>
              <a:spcAft>
                <a:spcPts val="600"/>
              </a:spcAft>
              <a:buFont typeface="Tahoma" pitchFamily="34" charset="0"/>
              <a:buChar char="•"/>
            </a:pPr>
            <a:r>
              <a:rPr lang="en-US" sz="2400" dirty="0" smtClean="0"/>
              <a:t>Appendix B—Pearson Support and PearsonAccess</a:t>
            </a:r>
          </a:p>
          <a:p>
            <a:pPr lvl="1">
              <a:spcBef>
                <a:spcPts val="600"/>
              </a:spcBef>
              <a:spcAft>
                <a:spcPts val="600"/>
              </a:spcAft>
              <a:buFont typeface="Tahoma" pitchFamily="34" charset="0"/>
              <a:buChar char="•"/>
            </a:pPr>
            <a:r>
              <a:rPr lang="en-US" sz="2400" dirty="0" smtClean="0"/>
              <a:t>Appendix C—Test Security Statute and Rule</a:t>
            </a:r>
          </a:p>
          <a:p>
            <a:pPr lvl="1">
              <a:spcBef>
                <a:spcPts val="600"/>
              </a:spcBef>
              <a:spcAft>
                <a:spcPts val="600"/>
              </a:spcAft>
              <a:buFont typeface="Tahoma" pitchFamily="34" charset="0"/>
              <a:buChar char="•"/>
            </a:pPr>
            <a:r>
              <a:rPr lang="en-US" sz="2400" dirty="0" smtClean="0"/>
              <a:t>Appendix D—Forms, Cover Sheets, Checklists, Signs</a:t>
            </a:r>
          </a:p>
        </p:txBody>
      </p:sp>
      <p:sp>
        <p:nvSpPr>
          <p:cNvPr id="4" name="Slide Number Placeholder 3"/>
          <p:cNvSpPr>
            <a:spLocks noGrp="1"/>
          </p:cNvSpPr>
          <p:nvPr>
            <p:ph type="sldNum" sz="quarter" idx="12"/>
          </p:nvPr>
        </p:nvSpPr>
        <p:spPr/>
        <p:txBody>
          <a:bodyPr/>
          <a:lstStyle/>
          <a:p>
            <a:pPr>
              <a:defRPr/>
            </a:pPr>
            <a:fld id="{3A90BF06-D806-4708-B195-3429C87B01C5}" type="slidenum">
              <a:rPr lang="en-US" smtClean="0"/>
              <a:pPr>
                <a:defRPr/>
              </a:pPr>
              <a:t>87</a:t>
            </a:fld>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r>
              <a:rPr lang="en-US" dirty="0" smtClean="0"/>
              <a:t>Comment Forms</a:t>
            </a:r>
          </a:p>
        </p:txBody>
      </p:sp>
      <p:sp>
        <p:nvSpPr>
          <p:cNvPr id="134147" name="Slide Number Placeholder 5"/>
          <p:cNvSpPr>
            <a:spLocks noGrp="1"/>
          </p:cNvSpPr>
          <p:nvPr>
            <p:ph type="sldNum" sz="quarter" idx="12"/>
          </p:nvPr>
        </p:nvSpPr>
        <p:spPr/>
        <p:txBody>
          <a:bodyPr/>
          <a:lstStyle/>
          <a:p>
            <a:pPr>
              <a:defRPr/>
            </a:pPr>
            <a:fld id="{4BA1A101-E6A8-42C6-92D9-5FC7E642A9B8}" type="slidenum">
              <a:rPr lang="en-US" smtClean="0">
                <a:latin typeface="Arial" pitchFamily="34" charset="0"/>
              </a:rPr>
              <a:pPr>
                <a:defRPr/>
              </a:pPr>
              <a:t>88</a:t>
            </a:fld>
            <a:endParaRPr lang="en-US" dirty="0" smtClean="0">
              <a:latin typeface="Arial" pitchFamily="34" charset="0"/>
            </a:endParaRPr>
          </a:p>
        </p:txBody>
      </p:sp>
      <p:sp>
        <p:nvSpPr>
          <p:cNvPr id="103428" name="Content Placeholder 2"/>
          <p:cNvSpPr txBox="1">
            <a:spLocks/>
          </p:cNvSpPr>
          <p:nvPr/>
        </p:nvSpPr>
        <p:spPr bwMode="auto">
          <a:xfrm>
            <a:off x="457200" y="1905000"/>
            <a:ext cx="8382000" cy="4521200"/>
          </a:xfrm>
          <a:prstGeom prst="rect">
            <a:avLst/>
          </a:prstGeom>
          <a:noFill/>
          <a:ln w="9525">
            <a:noFill/>
            <a:miter lim="800000"/>
            <a:headEnd/>
            <a:tailEnd/>
          </a:ln>
        </p:spPr>
        <p:txBody>
          <a:bodyPr/>
          <a:lstStyle/>
          <a:p>
            <a:pPr marL="342900" indent="-342900">
              <a:lnSpc>
                <a:spcPct val="80000"/>
              </a:lnSpc>
              <a:spcBef>
                <a:spcPts val="600"/>
              </a:spcBef>
              <a:spcAft>
                <a:spcPts val="600"/>
              </a:spcAft>
              <a:buFontTx/>
              <a:buChar char="•"/>
              <a:defRPr/>
            </a:pPr>
            <a:r>
              <a:rPr lang="en-US" sz="2600" dirty="0">
                <a:latin typeface="+mj-lt"/>
                <a:cs typeface="+mn-cs"/>
              </a:rPr>
              <a:t>After testing, test administrators, school coordinators, </a:t>
            </a:r>
            <a:r>
              <a:rPr lang="en-US" sz="2600" dirty="0" smtClean="0">
                <a:latin typeface="+mj-lt"/>
                <a:cs typeface="+mn-cs"/>
              </a:rPr>
              <a:t>and technology coordinators are </a:t>
            </a:r>
            <a:r>
              <a:rPr lang="en-US" sz="2600" dirty="0">
                <a:latin typeface="+mj-lt"/>
                <a:cs typeface="+mn-cs"/>
              </a:rPr>
              <a:t>encouraged to complete the appropriate comment form located at </a:t>
            </a:r>
            <a:r>
              <a:rPr lang="en-US" sz="2600" dirty="0">
                <a:latin typeface="+mj-lt"/>
                <a:cs typeface="+mn-cs"/>
                <a:hlinkClick r:id="rId3"/>
              </a:rPr>
              <a:t>www.FLAssessments.com/EOC</a:t>
            </a:r>
            <a:r>
              <a:rPr lang="en-US" sz="2600" dirty="0">
                <a:latin typeface="+mj-lt"/>
                <a:cs typeface="+mn-cs"/>
              </a:rPr>
              <a:t>. </a:t>
            </a:r>
          </a:p>
          <a:p>
            <a:pPr marL="342900" indent="-342900">
              <a:lnSpc>
                <a:spcPct val="80000"/>
              </a:lnSpc>
              <a:spcBef>
                <a:spcPts val="600"/>
              </a:spcBef>
              <a:spcAft>
                <a:spcPts val="600"/>
              </a:spcAft>
              <a:buFontTx/>
              <a:buChar char="•"/>
              <a:defRPr/>
            </a:pPr>
            <a:r>
              <a:rPr lang="en-US" sz="2600" dirty="0" smtClean="0">
                <a:latin typeface="+mj-lt"/>
                <a:cs typeface="+mn-cs"/>
              </a:rPr>
              <a:t>FDOE </a:t>
            </a:r>
            <a:r>
              <a:rPr lang="en-US" sz="2600" dirty="0">
                <a:latin typeface="+mj-lt"/>
                <a:cs typeface="+mn-cs"/>
              </a:rPr>
              <a:t>and Pearson appreciate feedback from district and school personnel.</a:t>
            </a:r>
          </a:p>
          <a:p>
            <a:pPr marL="342900" indent="-342900">
              <a:spcBef>
                <a:spcPct val="20000"/>
              </a:spcBef>
              <a:buFontTx/>
              <a:buChar char="•"/>
              <a:defRPr/>
            </a:pPr>
            <a:endParaRPr lang="en-US" sz="2000" dirty="0">
              <a:solidFill>
                <a:srgbClr val="0070C0"/>
              </a:solidFill>
              <a:latin typeface="Tahoma" pitchFamily="34" charset="0"/>
              <a:cs typeface="Tahoma" pitchFamily="34" charset="0"/>
            </a:endParaRPr>
          </a:p>
          <a:p>
            <a:pPr marL="342900" indent="-342900">
              <a:lnSpc>
                <a:spcPct val="80000"/>
              </a:lnSpc>
              <a:spcBef>
                <a:spcPct val="20000"/>
              </a:spcBef>
              <a:defRPr/>
            </a:pPr>
            <a:endParaRPr lang="en-US" sz="1000" dirty="0">
              <a:latin typeface="Arial" charset="0"/>
              <a:cs typeface="+mn-cs"/>
            </a:endParaRPr>
          </a:p>
        </p:txBody>
      </p:sp>
      <p:sp>
        <p:nvSpPr>
          <p:cNvPr id="6" name="TextBox 5"/>
          <p:cNvSpPr txBox="1"/>
          <p:nvPr/>
        </p:nvSpPr>
        <p:spPr>
          <a:xfrm>
            <a:off x="3810000" y="6553200"/>
            <a:ext cx="1954381" cy="369332"/>
          </a:xfrm>
          <a:prstGeom prst="rect">
            <a:avLst/>
          </a:prstGeom>
          <a:noFill/>
        </p:spPr>
        <p:txBody>
          <a:bodyPr wrap="none" rtlCol="0">
            <a:spAutoFit/>
          </a:bodyPr>
          <a:lstStyle/>
          <a:p>
            <a:r>
              <a:rPr lang="en-US" dirty="0" smtClean="0"/>
              <a:t>EOC Manual 153</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dirty="0" smtClean="0"/>
              <a:t>Reminders</a:t>
            </a:r>
          </a:p>
        </p:txBody>
      </p:sp>
      <p:sp>
        <p:nvSpPr>
          <p:cNvPr id="24579" name="Rectangle 3"/>
          <p:cNvSpPr>
            <a:spLocks noGrp="1" noChangeArrowheads="1"/>
          </p:cNvSpPr>
          <p:nvPr>
            <p:ph idx="1"/>
          </p:nvPr>
        </p:nvSpPr>
        <p:spPr>
          <a:xfrm>
            <a:off x="381000" y="1905000"/>
            <a:ext cx="8534400" cy="4583668"/>
          </a:xfrm>
        </p:spPr>
        <p:txBody>
          <a:bodyPr/>
          <a:lstStyle/>
          <a:p>
            <a:pPr>
              <a:spcBef>
                <a:spcPts val="600"/>
              </a:spcBef>
              <a:spcAft>
                <a:spcPts val="600"/>
              </a:spcAft>
              <a:buFontTx/>
              <a:buNone/>
            </a:pPr>
            <a:r>
              <a:rPr lang="en-US" sz="2800" b="1" dirty="0" smtClean="0"/>
              <a:t>Test Security Policies and Procedures</a:t>
            </a:r>
          </a:p>
          <a:p>
            <a:pPr>
              <a:spcBef>
                <a:spcPts val="600"/>
              </a:spcBef>
              <a:spcAft>
                <a:spcPts val="600"/>
              </a:spcAft>
            </a:pPr>
            <a:r>
              <a:rPr lang="en-US" sz="2000" dirty="0" smtClean="0"/>
              <a:t>Per Florida State Board of Education Rule 6A-10.042, FAC, and Test Security Statute, s. 1008.24, F.S. (see Appendix C), district and school personnel are required to maintain test security before, during, and after testing.  </a:t>
            </a:r>
          </a:p>
          <a:p>
            <a:pPr>
              <a:spcBef>
                <a:spcPts val="600"/>
              </a:spcBef>
              <a:spcAft>
                <a:spcPts val="600"/>
              </a:spcAft>
            </a:pPr>
            <a:r>
              <a:rPr lang="en-US" sz="2000" dirty="0" smtClean="0"/>
              <a:t>Please remember that inappropriate actions can result in student or classroom invalidations and/or loss of teaching certification. </a:t>
            </a:r>
          </a:p>
          <a:p>
            <a:pPr>
              <a:spcBef>
                <a:spcPts val="600"/>
              </a:spcBef>
              <a:spcAft>
                <a:spcPts val="600"/>
              </a:spcAft>
            </a:pPr>
            <a:r>
              <a:rPr lang="en-US" sz="2000" dirty="0" smtClean="0"/>
              <a:t>All school personnel, including itinerant teachers and proctors, must receive thorough training in test administration and security policies and procedures, familiarize themselves with all relevant content of the test administration manual, read the Statute and Rule in Appendix C, and then sign a </a:t>
            </a:r>
            <a:r>
              <a:rPr lang="en-US" sz="2000" i="1" dirty="0" smtClean="0"/>
              <a:t>Test Administration and Security Agreement </a:t>
            </a:r>
            <a:r>
              <a:rPr lang="en-US" sz="2000" dirty="0" smtClean="0"/>
              <a:t>(Appendix D).</a:t>
            </a:r>
          </a:p>
        </p:txBody>
      </p:sp>
      <p:sp>
        <p:nvSpPr>
          <p:cNvPr id="28676" name="Slide Number Placeholder 5"/>
          <p:cNvSpPr>
            <a:spLocks noGrp="1"/>
          </p:cNvSpPr>
          <p:nvPr>
            <p:ph type="sldNum" sz="quarter" idx="12"/>
          </p:nvPr>
        </p:nvSpPr>
        <p:spPr/>
        <p:txBody>
          <a:bodyPr/>
          <a:lstStyle/>
          <a:p>
            <a:pPr>
              <a:defRPr/>
            </a:pPr>
            <a:fld id="{FFDE3E77-7487-454B-9530-9096D06FF8A3}" type="slidenum">
              <a:rPr lang="en-US" smtClean="0">
                <a:latin typeface="Arial" pitchFamily="34" charset="0"/>
              </a:rPr>
              <a:pPr>
                <a:defRPr/>
              </a:pPr>
              <a:t>89</a:t>
            </a:fld>
            <a:endParaRPr lang="en-US" dirty="0" smtClean="0">
              <a:latin typeface="Arial" pitchFamily="34" charset="0"/>
            </a:endParaRPr>
          </a:p>
        </p:txBody>
      </p:sp>
      <p:sp>
        <p:nvSpPr>
          <p:cNvPr id="5" name="Rectangle 4"/>
          <p:cNvSpPr/>
          <p:nvPr/>
        </p:nvSpPr>
        <p:spPr>
          <a:xfrm>
            <a:off x="2514600" y="6488668"/>
            <a:ext cx="4699233" cy="369332"/>
          </a:xfrm>
          <a:prstGeom prst="rect">
            <a:avLst/>
          </a:prstGeom>
        </p:spPr>
        <p:txBody>
          <a:bodyPr wrap="square">
            <a:spAutoFit/>
          </a:bodyPr>
          <a:lstStyle/>
          <a:p>
            <a:r>
              <a:rPr lang="en-US" b="1" dirty="0" smtClean="0"/>
              <a:t>EOC Manual 17-18; Appendix C and D</a:t>
            </a:r>
            <a:endParaRPr lang="en-US" dirty="0"/>
          </a:p>
        </p:txBody>
      </p:sp>
    </p:spTree>
    <p:extLst>
      <p:ext uri="{BB962C8B-B14F-4D97-AF65-F5344CB8AC3E}">
        <p14:creationId xmlns:p14="http://schemas.microsoft.com/office/powerpoint/2010/main" xmlns="" val="42491538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dirty="0" smtClean="0"/>
              <a:t>Students to be Tested</a:t>
            </a:r>
          </a:p>
        </p:txBody>
      </p:sp>
      <p:sp>
        <p:nvSpPr>
          <p:cNvPr id="39939" name="Rectangle 3"/>
          <p:cNvSpPr>
            <a:spLocks noGrp="1" noChangeArrowheads="1"/>
          </p:cNvSpPr>
          <p:nvPr>
            <p:ph idx="1"/>
          </p:nvPr>
        </p:nvSpPr>
        <p:spPr>
          <a:xfrm>
            <a:off x="228600" y="1905000"/>
            <a:ext cx="8153400" cy="4800600"/>
          </a:xfrm>
        </p:spPr>
        <p:txBody>
          <a:bodyPr/>
          <a:lstStyle/>
          <a:p>
            <a:pPr eaLnBrk="1" hangingPunct="1">
              <a:spcAft>
                <a:spcPts val="600"/>
              </a:spcAft>
              <a:buFontTx/>
              <a:buNone/>
              <a:defRPr/>
            </a:pPr>
            <a:r>
              <a:rPr lang="en-US" sz="2800" b="1" dirty="0" smtClean="0"/>
              <a:t>Algebra 1 (cont.)</a:t>
            </a:r>
          </a:p>
          <a:p>
            <a:pPr marL="0" indent="0" eaLnBrk="1" hangingPunct="1">
              <a:spcBef>
                <a:spcPts val="600"/>
              </a:spcBef>
              <a:spcAft>
                <a:spcPts val="600"/>
              </a:spcAft>
              <a:buFontTx/>
              <a:buNone/>
              <a:defRPr/>
            </a:pPr>
            <a:r>
              <a:rPr lang="en-US" sz="2800" dirty="0" smtClean="0"/>
              <a:t>Students </a:t>
            </a:r>
            <a:r>
              <a:rPr lang="en-US" sz="2800" u="sng" dirty="0" smtClean="0"/>
              <a:t>are also eligible to participate</a:t>
            </a:r>
            <a:r>
              <a:rPr lang="en-US" sz="2800" dirty="0" smtClean="0"/>
              <a:t> if they:</a:t>
            </a:r>
          </a:p>
          <a:p>
            <a:pPr>
              <a:spcBef>
                <a:spcPts val="600"/>
              </a:spcBef>
              <a:spcAft>
                <a:spcPts val="600"/>
              </a:spcAft>
              <a:defRPr/>
            </a:pPr>
            <a:r>
              <a:rPr lang="en-US" sz="2200" b="1" dirty="0" smtClean="0">
                <a:solidFill>
                  <a:srgbClr val="C00000"/>
                </a:solidFill>
              </a:rPr>
              <a:t>Failed the test</a:t>
            </a:r>
          </a:p>
          <a:p>
            <a:pPr>
              <a:spcBef>
                <a:spcPts val="600"/>
              </a:spcBef>
              <a:spcAft>
                <a:spcPts val="600"/>
              </a:spcAft>
              <a:defRPr/>
            </a:pPr>
            <a:r>
              <a:rPr lang="en-US" sz="2200" b="1" dirty="0" smtClean="0">
                <a:solidFill>
                  <a:srgbClr val="C00000"/>
                </a:solidFill>
              </a:rPr>
              <a:t>Have scores invalidated/no score/no grade (NG)</a:t>
            </a:r>
          </a:p>
          <a:p>
            <a:pPr>
              <a:spcBef>
                <a:spcPts val="600"/>
              </a:spcBef>
              <a:spcAft>
                <a:spcPts val="600"/>
              </a:spcAft>
              <a:defRPr/>
            </a:pPr>
            <a:r>
              <a:rPr lang="en-US" sz="2200" b="1" dirty="0" smtClean="0">
                <a:solidFill>
                  <a:srgbClr val="C00000"/>
                </a:solidFill>
              </a:rPr>
              <a:t>Are taking a course via part-time virtual program and are at 80% or more complete and recent completers</a:t>
            </a:r>
          </a:p>
          <a:p>
            <a:pPr>
              <a:spcBef>
                <a:spcPts val="600"/>
              </a:spcBef>
              <a:spcAft>
                <a:spcPts val="600"/>
              </a:spcAft>
              <a:defRPr/>
            </a:pPr>
            <a:r>
              <a:rPr lang="en-US" sz="2200" b="1" dirty="0" smtClean="0">
                <a:solidFill>
                  <a:srgbClr val="C00000"/>
                </a:solidFill>
              </a:rPr>
              <a:t>Are enrolled in the Adult program and are at 80% or more complete and recent completers</a:t>
            </a:r>
          </a:p>
          <a:p>
            <a:pPr>
              <a:spcBef>
                <a:spcPts val="600"/>
              </a:spcBef>
              <a:spcAft>
                <a:spcPts val="600"/>
              </a:spcAft>
              <a:defRPr/>
            </a:pPr>
            <a:r>
              <a:rPr lang="en-US" sz="2200" b="1" dirty="0" smtClean="0">
                <a:solidFill>
                  <a:srgbClr val="C00000"/>
                </a:solidFill>
              </a:rPr>
              <a:t>Want to take the assessment to earn course credit (Credit </a:t>
            </a:r>
            <a:r>
              <a:rPr lang="en-US" sz="2200" b="1" dirty="0">
                <a:solidFill>
                  <a:srgbClr val="C00000"/>
                </a:solidFill>
              </a:rPr>
              <a:t>A</a:t>
            </a:r>
            <a:r>
              <a:rPr lang="en-US" sz="2200" b="1" dirty="0" smtClean="0">
                <a:solidFill>
                  <a:srgbClr val="C00000"/>
                </a:solidFill>
              </a:rPr>
              <a:t>cceleration Program)  </a:t>
            </a:r>
          </a:p>
          <a:p>
            <a:pPr>
              <a:spcBef>
                <a:spcPts val="600"/>
              </a:spcBef>
              <a:spcAft>
                <a:spcPts val="600"/>
              </a:spcAft>
              <a:defRPr/>
            </a:pPr>
            <a:r>
              <a:rPr lang="en-US" sz="2200" b="1" dirty="0" smtClean="0">
                <a:solidFill>
                  <a:srgbClr val="C00000"/>
                </a:solidFill>
              </a:rPr>
              <a:t>Are new to the district (private school, out of state/country)</a:t>
            </a:r>
          </a:p>
          <a:p>
            <a:pPr>
              <a:spcBef>
                <a:spcPts val="600"/>
              </a:spcBef>
              <a:spcAft>
                <a:spcPts val="600"/>
              </a:spcAft>
              <a:defRPr/>
            </a:pPr>
            <a:endParaRPr lang="en-US" sz="2400" b="1" dirty="0" smtClean="0">
              <a:solidFill>
                <a:srgbClr val="C00000"/>
              </a:solidFill>
            </a:endParaRPr>
          </a:p>
          <a:p>
            <a:pPr eaLnBrk="1" hangingPunct="1">
              <a:lnSpc>
                <a:spcPct val="100000"/>
              </a:lnSpc>
              <a:buFontTx/>
              <a:buNone/>
              <a:defRPr/>
            </a:pPr>
            <a:endParaRPr lang="en-US" sz="2800" dirty="0" smtClean="0"/>
          </a:p>
          <a:p>
            <a:pPr eaLnBrk="1" hangingPunct="1">
              <a:lnSpc>
                <a:spcPct val="100000"/>
              </a:lnSpc>
              <a:buFontTx/>
              <a:buNone/>
              <a:defRPr/>
            </a:pPr>
            <a:endParaRPr lang="en-US" sz="2800" dirty="0" smtClean="0"/>
          </a:p>
        </p:txBody>
      </p:sp>
      <p:sp>
        <p:nvSpPr>
          <p:cNvPr id="45060" name="Slide Number Placeholder 5"/>
          <p:cNvSpPr>
            <a:spLocks noGrp="1"/>
          </p:cNvSpPr>
          <p:nvPr>
            <p:ph type="sldNum" sz="quarter" idx="12"/>
          </p:nvPr>
        </p:nvSpPr>
        <p:spPr/>
        <p:txBody>
          <a:bodyPr/>
          <a:lstStyle/>
          <a:p>
            <a:pPr>
              <a:defRPr/>
            </a:pPr>
            <a:fld id="{7D79F371-0CAE-4F5A-B8BB-10BC093B5CAE}" type="slidenum">
              <a:rPr lang="en-US" smtClean="0">
                <a:latin typeface="Arial" pitchFamily="34" charset="0"/>
              </a:rPr>
              <a:pPr>
                <a:defRPr/>
              </a:pPr>
              <a:t>9</a:t>
            </a:fld>
            <a:endParaRPr lang="en-US" dirty="0" smtClean="0">
              <a:latin typeface="Arial" pitchFamily="34" charset="0"/>
            </a:endParaRPr>
          </a:p>
        </p:txBody>
      </p:sp>
      <p:sp>
        <p:nvSpPr>
          <p:cNvPr id="5" name="TextBox 4"/>
          <p:cNvSpPr txBox="1"/>
          <p:nvPr/>
        </p:nvSpPr>
        <p:spPr>
          <a:xfrm>
            <a:off x="3810000" y="6488668"/>
            <a:ext cx="2209800" cy="646331"/>
          </a:xfrm>
          <a:prstGeom prst="rect">
            <a:avLst/>
          </a:prstGeom>
          <a:noFill/>
        </p:spPr>
        <p:txBody>
          <a:bodyPr wrap="square" rtlCol="0">
            <a:spAutoFit/>
          </a:bodyPr>
          <a:lstStyle/>
          <a:p>
            <a:r>
              <a:rPr lang="en-US" b="1" dirty="0" smtClean="0"/>
              <a:t>EOC Manual 1 </a:t>
            </a:r>
          </a:p>
          <a:p>
            <a:endParaRPr lang="en-US" b="1"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smtClean="0"/>
              <a:t>Reminders</a:t>
            </a:r>
          </a:p>
        </p:txBody>
      </p:sp>
      <p:sp>
        <p:nvSpPr>
          <p:cNvPr id="25603" name="Rectangle 3"/>
          <p:cNvSpPr>
            <a:spLocks noGrp="1" noChangeArrowheads="1"/>
          </p:cNvSpPr>
          <p:nvPr>
            <p:ph idx="1"/>
          </p:nvPr>
        </p:nvSpPr>
        <p:spPr>
          <a:xfrm>
            <a:off x="152400" y="1905000"/>
            <a:ext cx="8915400" cy="4754563"/>
          </a:xfrm>
        </p:spPr>
        <p:txBody>
          <a:bodyPr/>
          <a:lstStyle/>
          <a:p>
            <a:pPr eaLnBrk="1" hangingPunct="1">
              <a:spcAft>
                <a:spcPts val="600"/>
              </a:spcAft>
              <a:buFontTx/>
              <a:buNone/>
            </a:pPr>
            <a:r>
              <a:rPr lang="en-US" sz="2800" b="1" dirty="0" smtClean="0"/>
              <a:t>Test Administrator Policies</a:t>
            </a:r>
          </a:p>
          <a:p>
            <a:pPr eaLnBrk="1" hangingPunct="1">
              <a:spcBef>
                <a:spcPts val="600"/>
              </a:spcBef>
              <a:spcAft>
                <a:spcPts val="600"/>
              </a:spcAft>
            </a:pPr>
            <a:r>
              <a:rPr lang="en-US" sz="2100" dirty="0" smtClean="0"/>
              <a:t>ALL test administrators must be certified educators.</a:t>
            </a:r>
          </a:p>
          <a:p>
            <a:pPr eaLnBrk="1" hangingPunct="1">
              <a:spcBef>
                <a:spcPts val="600"/>
              </a:spcBef>
              <a:spcAft>
                <a:spcPts val="600"/>
              </a:spcAft>
            </a:pPr>
            <a:r>
              <a:rPr lang="en-US" sz="2100" dirty="0" smtClean="0"/>
              <a:t>Test administrators are required to sign a </a:t>
            </a:r>
            <a:r>
              <a:rPr lang="en-US" sz="2100" i="1" dirty="0" smtClean="0"/>
              <a:t>Test Administrator Prohibited Activities Agreement  </a:t>
            </a:r>
            <a:r>
              <a:rPr lang="en-US" sz="2100" dirty="0" smtClean="0"/>
              <a:t>in addition to a Security Agreement.  Test administrators must record their certification numbers on this document.</a:t>
            </a:r>
          </a:p>
          <a:p>
            <a:pPr>
              <a:spcBef>
                <a:spcPts val="600"/>
              </a:spcBef>
              <a:spcAft>
                <a:spcPts val="600"/>
              </a:spcAft>
            </a:pPr>
            <a:r>
              <a:rPr lang="en-US" sz="2100" dirty="0" smtClean="0"/>
              <a:t>The </a:t>
            </a:r>
            <a:r>
              <a:rPr lang="en-US" sz="2100" i="1" dirty="0" smtClean="0"/>
              <a:t>Florida EOC Test Administration and Security Agreement  </a:t>
            </a:r>
            <a:r>
              <a:rPr lang="en-US" sz="2100" dirty="0" smtClean="0"/>
              <a:t>and the </a:t>
            </a:r>
            <a:r>
              <a:rPr lang="en-US" sz="2100" i="1" dirty="0" smtClean="0"/>
              <a:t>Test Administrator Prohibited Activities Agreement  </a:t>
            </a:r>
            <a:r>
              <a:rPr lang="en-US" sz="2100" dirty="0" smtClean="0"/>
              <a:t>may be copied together so that double-sided, single-page copies can be distributed to test administrators. </a:t>
            </a:r>
          </a:p>
          <a:p>
            <a:pPr>
              <a:spcBef>
                <a:spcPts val="600"/>
              </a:spcBef>
              <a:spcAft>
                <a:spcPts val="600"/>
              </a:spcAft>
            </a:pPr>
            <a:r>
              <a:rPr lang="en-US" sz="2100" dirty="0" smtClean="0"/>
              <a:t>School assessment coordinators must file the signed forms with their signed security agreements.</a:t>
            </a:r>
          </a:p>
          <a:p>
            <a:pPr>
              <a:spcBef>
                <a:spcPts val="600"/>
              </a:spcBef>
              <a:spcAft>
                <a:spcPts val="600"/>
              </a:spcAft>
            </a:pPr>
            <a:r>
              <a:rPr lang="en-US" sz="2100" dirty="0" smtClean="0"/>
              <a:t>Test administrators must NOT administer the EOC assessments to  their family members</a:t>
            </a:r>
            <a:endParaRPr lang="en-US" sz="2000" dirty="0" smtClean="0"/>
          </a:p>
        </p:txBody>
      </p:sp>
      <p:sp>
        <p:nvSpPr>
          <p:cNvPr id="29700" name="Slide Number Placeholder 5"/>
          <p:cNvSpPr>
            <a:spLocks noGrp="1"/>
          </p:cNvSpPr>
          <p:nvPr>
            <p:ph type="sldNum" sz="quarter" idx="12"/>
          </p:nvPr>
        </p:nvSpPr>
        <p:spPr/>
        <p:txBody>
          <a:bodyPr/>
          <a:lstStyle/>
          <a:p>
            <a:pPr>
              <a:defRPr/>
            </a:pPr>
            <a:fld id="{B32EDA91-8FFD-458D-AEFD-D7E77234E01A}" type="slidenum">
              <a:rPr lang="en-US" smtClean="0">
                <a:latin typeface="Arial" pitchFamily="34" charset="0"/>
              </a:rPr>
              <a:pPr>
                <a:defRPr/>
              </a:pPr>
              <a:t>90</a:t>
            </a:fld>
            <a:endParaRPr lang="en-US" dirty="0" smtClean="0">
              <a:latin typeface="Arial" pitchFamily="34" charset="0"/>
            </a:endParaRPr>
          </a:p>
        </p:txBody>
      </p:sp>
      <p:sp>
        <p:nvSpPr>
          <p:cNvPr id="5" name="Rectangle 4"/>
          <p:cNvSpPr/>
          <p:nvPr/>
        </p:nvSpPr>
        <p:spPr>
          <a:xfrm>
            <a:off x="2514600" y="6488668"/>
            <a:ext cx="4699233" cy="369332"/>
          </a:xfrm>
          <a:prstGeom prst="rect">
            <a:avLst/>
          </a:prstGeom>
        </p:spPr>
        <p:txBody>
          <a:bodyPr wrap="square">
            <a:spAutoFit/>
          </a:bodyPr>
          <a:lstStyle/>
          <a:p>
            <a:r>
              <a:rPr lang="en-US" b="1" dirty="0" smtClean="0"/>
              <a:t>EOC Manual 19-20; Appendix C and D</a:t>
            </a:r>
            <a:endParaRPr lang="en-US" dirty="0"/>
          </a:p>
        </p:txBody>
      </p:sp>
    </p:spTree>
    <p:extLst>
      <p:ext uri="{BB962C8B-B14F-4D97-AF65-F5344CB8AC3E}">
        <p14:creationId xmlns:p14="http://schemas.microsoft.com/office/powerpoint/2010/main" xmlns="" val="61191970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28600" y="201613"/>
            <a:ext cx="7878763" cy="1257300"/>
          </a:xfrm>
        </p:spPr>
        <p:txBody>
          <a:bodyPr/>
          <a:lstStyle/>
          <a:p>
            <a:pPr eaLnBrk="1" hangingPunct="1"/>
            <a:r>
              <a:rPr lang="en-US" dirty="0" smtClean="0"/>
              <a:t>Pearson Support and PearsonAccess</a:t>
            </a:r>
          </a:p>
        </p:txBody>
      </p:sp>
      <p:sp>
        <p:nvSpPr>
          <p:cNvPr id="9220" name="Rectangle 3"/>
          <p:cNvSpPr>
            <a:spLocks noGrp="1" noChangeArrowheads="1"/>
          </p:cNvSpPr>
          <p:nvPr>
            <p:ph idx="1"/>
          </p:nvPr>
        </p:nvSpPr>
        <p:spPr>
          <a:xfrm>
            <a:off x="352425" y="1905000"/>
            <a:ext cx="8639175" cy="4583668"/>
          </a:xfrm>
        </p:spPr>
        <p:txBody>
          <a:bodyPr rtlCol="0">
            <a:normAutofit fontScale="92500" lnSpcReduction="10000"/>
          </a:bodyPr>
          <a:lstStyle/>
          <a:p>
            <a:pPr eaLnBrk="1" fontAlgn="auto" hangingPunct="1">
              <a:lnSpc>
                <a:spcPct val="90000"/>
              </a:lnSpc>
              <a:spcBef>
                <a:spcPts val="600"/>
              </a:spcBef>
              <a:spcAft>
                <a:spcPts val="600"/>
              </a:spcAft>
              <a:buFontTx/>
              <a:buNone/>
              <a:defRPr/>
            </a:pPr>
            <a:r>
              <a:rPr lang="en-US" sz="3000" dirty="0" smtClean="0"/>
              <a:t>Contact Pearson Support at:</a:t>
            </a:r>
          </a:p>
          <a:p>
            <a:pPr lvl="1" eaLnBrk="1" fontAlgn="auto" hangingPunct="1">
              <a:lnSpc>
                <a:spcPct val="90000"/>
              </a:lnSpc>
              <a:spcBef>
                <a:spcPts val="600"/>
              </a:spcBef>
              <a:spcAft>
                <a:spcPts val="600"/>
              </a:spcAft>
              <a:buFont typeface="Tahoma" pitchFamily="34" charset="0"/>
              <a:buChar char="•"/>
              <a:defRPr/>
            </a:pPr>
            <a:r>
              <a:rPr lang="en-US" sz="2600" dirty="0" smtClean="0">
                <a:cs typeface="Tahoma" pitchFamily="34" charset="0"/>
              </a:rPr>
              <a:t>1-877-847-3043 (</a:t>
            </a:r>
            <a:r>
              <a:rPr lang="en-US" sz="2600" dirty="0" smtClean="0"/>
              <a:t>Monday–Friday, 7:00 am–8:30 pm ET)</a:t>
            </a:r>
            <a:endParaRPr lang="en-US" sz="2600" dirty="0" smtClean="0">
              <a:cs typeface="Tahoma" pitchFamily="34" charset="0"/>
            </a:endParaRPr>
          </a:p>
          <a:p>
            <a:pPr lvl="1" eaLnBrk="1" fontAlgn="auto" hangingPunct="1">
              <a:lnSpc>
                <a:spcPct val="90000"/>
              </a:lnSpc>
              <a:spcBef>
                <a:spcPts val="600"/>
              </a:spcBef>
              <a:spcAft>
                <a:spcPts val="600"/>
              </a:spcAft>
              <a:buFont typeface="Tahoma" pitchFamily="34" charset="0"/>
              <a:buChar char="•"/>
              <a:defRPr/>
            </a:pPr>
            <a:r>
              <a:rPr lang="en-US" sz="2600" dirty="0" smtClean="0">
                <a:cs typeface="Tahoma" pitchFamily="34" charset="0"/>
                <a:hlinkClick r:id="rId3"/>
              </a:rPr>
              <a:t>Florida@support.pearson.com</a:t>
            </a:r>
            <a:r>
              <a:rPr lang="en-US" sz="2600" dirty="0" smtClean="0">
                <a:cs typeface="Tahoma" pitchFamily="34" charset="0"/>
              </a:rPr>
              <a:t> </a:t>
            </a:r>
          </a:p>
          <a:p>
            <a:pPr marL="0" indent="0" eaLnBrk="1" fontAlgn="auto" hangingPunct="1">
              <a:lnSpc>
                <a:spcPct val="90000"/>
              </a:lnSpc>
              <a:spcBef>
                <a:spcPts val="1200"/>
              </a:spcBef>
              <a:spcAft>
                <a:spcPts val="600"/>
              </a:spcAft>
              <a:buFontTx/>
              <a:buNone/>
              <a:defRPr/>
            </a:pPr>
            <a:r>
              <a:rPr lang="en-US" sz="2600" dirty="0" smtClean="0"/>
              <a:t>Appendix B in the Winter 2014 EOC Manual provides the following information:</a:t>
            </a:r>
          </a:p>
          <a:p>
            <a:pPr lvl="1" eaLnBrk="1" fontAlgn="auto" hangingPunct="1">
              <a:lnSpc>
                <a:spcPct val="90000"/>
              </a:lnSpc>
              <a:spcBef>
                <a:spcPts val="600"/>
              </a:spcBef>
              <a:spcAft>
                <a:spcPts val="0"/>
              </a:spcAft>
              <a:buFont typeface="Tahoma" pitchFamily="34" charset="0"/>
              <a:buChar char="•"/>
              <a:defRPr/>
            </a:pPr>
            <a:r>
              <a:rPr lang="en-US" sz="2600" dirty="0" smtClean="0">
                <a:cs typeface="Tahoma" pitchFamily="34" charset="0"/>
              </a:rPr>
              <a:t>PearsonAccess</a:t>
            </a:r>
          </a:p>
          <a:p>
            <a:pPr lvl="2" eaLnBrk="1" fontAlgn="auto" hangingPunct="1">
              <a:lnSpc>
                <a:spcPct val="90000"/>
              </a:lnSpc>
              <a:spcBef>
                <a:spcPts val="0"/>
              </a:spcBef>
              <a:spcAft>
                <a:spcPts val="0"/>
              </a:spcAft>
              <a:buFont typeface="Tahoma" pitchFamily="34" charset="0"/>
              <a:buChar char="̶"/>
              <a:defRPr/>
            </a:pPr>
            <a:r>
              <a:rPr lang="en-US" sz="2200" dirty="0" smtClean="0">
                <a:cs typeface="Tahoma" pitchFamily="34" charset="0"/>
              </a:rPr>
              <a:t>User accounts (FDOE distributed instructions for setting up user accounts to district assessment coordinators.)</a:t>
            </a:r>
          </a:p>
          <a:p>
            <a:pPr lvl="2" eaLnBrk="1" fontAlgn="auto" hangingPunct="1">
              <a:lnSpc>
                <a:spcPct val="90000"/>
              </a:lnSpc>
              <a:spcBef>
                <a:spcPts val="0"/>
              </a:spcBef>
              <a:spcAft>
                <a:spcPts val="0"/>
              </a:spcAft>
              <a:buFont typeface="Tahoma" pitchFamily="34" charset="0"/>
              <a:buChar char="̶"/>
              <a:defRPr/>
            </a:pPr>
            <a:r>
              <a:rPr lang="en-US" sz="2200" dirty="0" smtClean="0">
                <a:cs typeface="Tahoma" pitchFamily="34" charset="0"/>
              </a:rPr>
              <a:t>Browser requirements</a:t>
            </a:r>
          </a:p>
          <a:p>
            <a:pPr lvl="2" eaLnBrk="1" fontAlgn="auto" hangingPunct="1">
              <a:lnSpc>
                <a:spcPct val="90000"/>
              </a:lnSpc>
              <a:spcBef>
                <a:spcPts val="0"/>
              </a:spcBef>
              <a:spcAft>
                <a:spcPts val="0"/>
              </a:spcAft>
              <a:buFont typeface="Tahoma" pitchFamily="34" charset="0"/>
              <a:buChar char="̶"/>
              <a:defRPr/>
            </a:pPr>
            <a:r>
              <a:rPr lang="en-US" sz="2200" dirty="0" smtClean="0">
                <a:cs typeface="Tahoma" pitchFamily="34" charset="0"/>
              </a:rPr>
              <a:t>Logging in for the first time</a:t>
            </a:r>
          </a:p>
          <a:p>
            <a:pPr lvl="2" eaLnBrk="1" fontAlgn="auto" hangingPunct="1">
              <a:lnSpc>
                <a:spcPct val="90000"/>
              </a:lnSpc>
              <a:spcBef>
                <a:spcPts val="0"/>
              </a:spcBef>
              <a:spcAft>
                <a:spcPts val="0"/>
              </a:spcAft>
              <a:buFont typeface="Tahoma" pitchFamily="34" charset="0"/>
              <a:buChar char="̶"/>
              <a:defRPr/>
            </a:pPr>
            <a:r>
              <a:rPr lang="en-US" sz="2200" dirty="0" smtClean="0">
                <a:cs typeface="Tahoma" pitchFamily="34" charset="0"/>
              </a:rPr>
              <a:t>Resetting passwords</a:t>
            </a:r>
          </a:p>
          <a:p>
            <a:pPr lvl="1" eaLnBrk="1" fontAlgn="auto" hangingPunct="1">
              <a:lnSpc>
                <a:spcPct val="90000"/>
              </a:lnSpc>
              <a:spcBef>
                <a:spcPts val="1200"/>
              </a:spcBef>
              <a:spcAft>
                <a:spcPts val="0"/>
              </a:spcAft>
              <a:buFont typeface="Tahoma" pitchFamily="34" charset="0"/>
              <a:buChar char="•"/>
              <a:defRPr/>
            </a:pPr>
            <a:r>
              <a:rPr lang="en-US" sz="2600" dirty="0" smtClean="0">
                <a:cs typeface="Tahoma" pitchFamily="34" charset="0"/>
              </a:rPr>
              <a:t>Training Center</a:t>
            </a:r>
          </a:p>
          <a:p>
            <a:pPr lvl="2" eaLnBrk="1" fontAlgn="auto" hangingPunct="1">
              <a:lnSpc>
                <a:spcPct val="90000"/>
              </a:lnSpc>
              <a:spcBef>
                <a:spcPts val="0"/>
              </a:spcBef>
              <a:spcAft>
                <a:spcPts val="0"/>
              </a:spcAft>
              <a:buFont typeface="Tahoma" pitchFamily="34" charset="0"/>
              <a:buChar char="̶"/>
              <a:defRPr/>
            </a:pPr>
            <a:r>
              <a:rPr lang="en-US" sz="2200" dirty="0" smtClean="0">
                <a:cs typeface="Tahoma" pitchFamily="34" charset="0"/>
              </a:rPr>
              <a:t>Test Setup Exercise</a:t>
            </a:r>
          </a:p>
          <a:p>
            <a:pPr lvl="2" eaLnBrk="1" fontAlgn="auto" hangingPunct="1">
              <a:lnSpc>
                <a:spcPct val="90000"/>
              </a:lnSpc>
              <a:spcAft>
                <a:spcPts val="600"/>
              </a:spcAft>
              <a:buFont typeface="Arial" charset="0"/>
              <a:buNone/>
              <a:defRPr/>
            </a:pPr>
            <a:endParaRPr lang="en-US" sz="1500" dirty="0" smtClean="0">
              <a:cs typeface="+mn-cs"/>
            </a:endParaRPr>
          </a:p>
        </p:txBody>
      </p:sp>
      <p:sp>
        <p:nvSpPr>
          <p:cNvPr id="43012" name="Slide Number Placeholder 5"/>
          <p:cNvSpPr>
            <a:spLocks noGrp="1"/>
          </p:cNvSpPr>
          <p:nvPr>
            <p:ph type="sldNum" sz="quarter" idx="12"/>
          </p:nvPr>
        </p:nvSpPr>
        <p:spPr/>
        <p:txBody>
          <a:bodyPr/>
          <a:lstStyle/>
          <a:p>
            <a:pPr>
              <a:defRPr/>
            </a:pPr>
            <a:fld id="{73997F8B-563B-47DF-8F2D-4B2BC819E507}" type="slidenum">
              <a:rPr lang="en-US" smtClean="0">
                <a:latin typeface="Arial" pitchFamily="34" charset="0"/>
              </a:rPr>
              <a:pPr>
                <a:defRPr/>
              </a:pPr>
              <a:t>91</a:t>
            </a:fld>
            <a:endParaRPr lang="en-US" dirty="0" smtClean="0">
              <a:latin typeface="Arial" pitchFamily="34" charset="0"/>
            </a:endParaRPr>
          </a:p>
        </p:txBody>
      </p:sp>
      <p:sp>
        <p:nvSpPr>
          <p:cNvPr id="5" name="Rectangle 4"/>
          <p:cNvSpPr/>
          <p:nvPr/>
        </p:nvSpPr>
        <p:spPr>
          <a:xfrm>
            <a:off x="2514600" y="6488668"/>
            <a:ext cx="4699233" cy="369332"/>
          </a:xfrm>
          <a:prstGeom prst="rect">
            <a:avLst/>
          </a:prstGeom>
        </p:spPr>
        <p:txBody>
          <a:bodyPr wrap="square">
            <a:spAutoFit/>
          </a:bodyPr>
          <a:lstStyle/>
          <a:p>
            <a:r>
              <a:rPr lang="en-US" b="1" dirty="0" smtClean="0"/>
              <a:t>EOC Manual Appendix B</a:t>
            </a:r>
            <a:endParaRPr lang="en-US" dirty="0"/>
          </a:p>
        </p:txBody>
      </p:sp>
    </p:spTree>
    <p:extLst>
      <p:ext uri="{BB962C8B-B14F-4D97-AF65-F5344CB8AC3E}">
        <p14:creationId xmlns:p14="http://schemas.microsoft.com/office/powerpoint/2010/main" xmlns="" val="175523060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22FA600-6A4D-4CEC-B7FF-73E318A1BD39}" type="slidenum">
              <a:rPr lang="en-US" smtClean="0"/>
              <a:pPr eaLnBrk="1" hangingPunct="1"/>
              <a:t>92</a:t>
            </a:fld>
            <a:endParaRPr lang="en-US" dirty="0" smtClean="0"/>
          </a:p>
        </p:txBody>
      </p:sp>
      <p:sp>
        <p:nvSpPr>
          <p:cNvPr id="94211" name="Rectangle 3"/>
          <p:cNvSpPr>
            <a:spLocks noGrp="1" noChangeArrowheads="1"/>
          </p:cNvSpPr>
          <p:nvPr>
            <p:ph type="body" idx="1"/>
          </p:nvPr>
        </p:nvSpPr>
        <p:spPr>
          <a:xfrm>
            <a:off x="152400" y="1905000"/>
            <a:ext cx="4267200" cy="4876800"/>
          </a:xfrm>
        </p:spPr>
        <p:txBody>
          <a:bodyPr/>
          <a:lstStyle/>
          <a:p>
            <a:pPr algn="ctr">
              <a:spcBef>
                <a:spcPts val="480"/>
              </a:spcBef>
              <a:buFontTx/>
              <a:buNone/>
              <a:defRPr/>
            </a:pPr>
            <a:r>
              <a:rPr lang="en-US" sz="2000" b="1" dirty="0">
                <a:cs typeface="Tahoma" pitchFamily="34" charset="0"/>
              </a:rPr>
              <a:t>Student Assessment and Educational </a:t>
            </a:r>
            <a:r>
              <a:rPr lang="en-US" sz="2000" b="1" dirty="0" smtClean="0">
                <a:cs typeface="Tahoma" pitchFamily="34" charset="0"/>
              </a:rPr>
              <a:t>Testing  </a:t>
            </a:r>
          </a:p>
          <a:p>
            <a:pPr algn="ctr">
              <a:spcBef>
                <a:spcPts val="480"/>
              </a:spcBef>
              <a:buFontTx/>
              <a:buNone/>
              <a:defRPr/>
            </a:pPr>
            <a:endParaRPr lang="en-US" sz="2000" b="1" dirty="0">
              <a:cs typeface="Tahoma" pitchFamily="34" charset="0"/>
            </a:endParaRPr>
          </a:p>
          <a:p>
            <a:pPr lvl="1" algn="ctr">
              <a:lnSpc>
                <a:spcPct val="80000"/>
              </a:lnSpc>
              <a:spcBef>
                <a:spcPts val="480"/>
              </a:spcBef>
              <a:buFont typeface="Wingdings" pitchFamily="2" charset="2"/>
              <a:buNone/>
              <a:defRPr/>
            </a:pPr>
            <a:r>
              <a:rPr lang="en-US" sz="2000" dirty="0" smtClean="0">
                <a:cs typeface="Tahoma" pitchFamily="34" charset="0"/>
              </a:rPr>
              <a:t>Maria </a:t>
            </a:r>
            <a:r>
              <a:rPr lang="en-US" sz="2000" dirty="0">
                <a:cs typeface="Tahoma" pitchFamily="34" charset="0"/>
              </a:rPr>
              <a:t>C. Bruguera, Director </a:t>
            </a:r>
          </a:p>
          <a:p>
            <a:pPr lvl="1" algn="ctr">
              <a:lnSpc>
                <a:spcPct val="150000"/>
              </a:lnSpc>
              <a:spcBef>
                <a:spcPts val="0"/>
              </a:spcBef>
              <a:buFont typeface="Wingdings" pitchFamily="2" charset="2"/>
              <a:buNone/>
              <a:defRPr/>
            </a:pPr>
            <a:r>
              <a:rPr lang="en-US" sz="2000" dirty="0" smtClean="0">
                <a:solidFill>
                  <a:schemeClr val="accent6">
                    <a:lumMod val="90000"/>
                    <a:lumOff val="10000"/>
                  </a:schemeClr>
                </a:solidFill>
                <a:cs typeface="Tahoma" pitchFamily="34" charset="0"/>
                <a:hlinkClick r:id="rId3"/>
              </a:rPr>
              <a:t>mbruguera@dadeschools.net</a:t>
            </a:r>
            <a:r>
              <a:rPr lang="en-US" sz="2000" dirty="0" smtClean="0">
                <a:solidFill>
                  <a:schemeClr val="accent6">
                    <a:lumMod val="90000"/>
                    <a:lumOff val="10000"/>
                  </a:schemeClr>
                </a:solidFill>
                <a:cs typeface="Tahoma" pitchFamily="34" charset="0"/>
              </a:rPr>
              <a:t> </a:t>
            </a:r>
            <a:r>
              <a:rPr lang="en-US" sz="2000" dirty="0" smtClean="0">
                <a:cs typeface="Tahoma" pitchFamily="34" charset="0"/>
              </a:rPr>
              <a:t> </a:t>
            </a:r>
          </a:p>
          <a:p>
            <a:pPr lvl="1" algn="ctr">
              <a:lnSpc>
                <a:spcPct val="150000"/>
              </a:lnSpc>
              <a:spcBef>
                <a:spcPts val="0"/>
              </a:spcBef>
              <a:buFont typeface="Wingdings" pitchFamily="2" charset="2"/>
              <a:buNone/>
              <a:defRPr/>
            </a:pPr>
            <a:endParaRPr lang="en-US" sz="2000" dirty="0">
              <a:cs typeface="Tahoma" pitchFamily="34" charset="0"/>
            </a:endParaRPr>
          </a:p>
          <a:p>
            <a:pPr lvl="1" algn="ctr">
              <a:lnSpc>
                <a:spcPct val="150000"/>
              </a:lnSpc>
              <a:spcBef>
                <a:spcPts val="0"/>
              </a:spcBef>
              <a:buFont typeface="Wingdings" pitchFamily="2" charset="2"/>
              <a:buNone/>
              <a:defRPr/>
            </a:pPr>
            <a:r>
              <a:rPr lang="en-US" sz="2000" dirty="0" smtClean="0">
                <a:cs typeface="Tahoma" pitchFamily="34" charset="0"/>
              </a:rPr>
              <a:t>Mara </a:t>
            </a:r>
            <a:r>
              <a:rPr lang="en-US" sz="2000" dirty="0">
                <a:cs typeface="Tahoma" pitchFamily="34" charset="0"/>
              </a:rPr>
              <a:t>Ugando, Staff Specialist</a:t>
            </a:r>
          </a:p>
          <a:p>
            <a:pPr lvl="1" algn="ctr">
              <a:lnSpc>
                <a:spcPct val="150000"/>
              </a:lnSpc>
              <a:spcBef>
                <a:spcPts val="0"/>
              </a:spcBef>
              <a:buFont typeface="Wingdings" pitchFamily="2" charset="2"/>
              <a:buNone/>
              <a:defRPr/>
            </a:pPr>
            <a:r>
              <a:rPr lang="en-US" sz="2000" dirty="0" smtClean="0">
                <a:solidFill>
                  <a:srgbClr val="C00000"/>
                </a:solidFill>
                <a:cs typeface="Tahoma" pitchFamily="34" charset="0"/>
                <a:hlinkClick r:id="rId4"/>
              </a:rPr>
              <a:t>mugando@dadeschools.net</a:t>
            </a:r>
            <a:endParaRPr lang="en-US" sz="2000" dirty="0">
              <a:solidFill>
                <a:srgbClr val="C00000"/>
              </a:solidFill>
              <a:cs typeface="Tahoma" pitchFamily="34" charset="0"/>
            </a:endParaRPr>
          </a:p>
          <a:p>
            <a:pPr algn="ctr">
              <a:lnSpc>
                <a:spcPct val="150000"/>
              </a:lnSpc>
              <a:spcBef>
                <a:spcPts val="0"/>
              </a:spcBef>
              <a:buFontTx/>
              <a:buNone/>
              <a:defRPr/>
            </a:pPr>
            <a:endParaRPr lang="en-US" sz="2000" dirty="0" smtClean="0">
              <a:cs typeface="Tahoma" pitchFamily="34" charset="0"/>
            </a:endParaRPr>
          </a:p>
          <a:p>
            <a:pPr algn="ctr">
              <a:lnSpc>
                <a:spcPct val="150000"/>
              </a:lnSpc>
              <a:spcBef>
                <a:spcPts val="0"/>
              </a:spcBef>
              <a:buFontTx/>
              <a:buNone/>
              <a:defRPr/>
            </a:pPr>
            <a:r>
              <a:rPr lang="en-US" sz="2000" dirty="0" smtClean="0">
                <a:cs typeface="Tahoma" pitchFamily="34" charset="0"/>
              </a:rPr>
              <a:t>Phone</a:t>
            </a:r>
            <a:r>
              <a:rPr lang="en-US" sz="2000" dirty="0">
                <a:cs typeface="Tahoma" pitchFamily="34" charset="0"/>
              </a:rPr>
              <a:t>: 305-995-7520</a:t>
            </a:r>
          </a:p>
          <a:p>
            <a:pPr algn="ctr">
              <a:lnSpc>
                <a:spcPct val="150000"/>
              </a:lnSpc>
              <a:spcBef>
                <a:spcPts val="0"/>
              </a:spcBef>
              <a:buFontTx/>
              <a:buNone/>
              <a:defRPr/>
            </a:pPr>
            <a:r>
              <a:rPr lang="en-US" sz="2000" dirty="0">
                <a:cs typeface="Tahoma" pitchFamily="34" charset="0"/>
              </a:rPr>
              <a:t>Fax: 305-995-7522</a:t>
            </a:r>
          </a:p>
          <a:p>
            <a:pPr eaLnBrk="1" hangingPunct="1">
              <a:buFontTx/>
              <a:buNone/>
              <a:defRPr/>
            </a:pPr>
            <a:endParaRPr lang="en-US" sz="2000" dirty="0" smtClean="0"/>
          </a:p>
        </p:txBody>
      </p:sp>
      <p:sp>
        <p:nvSpPr>
          <p:cNvPr id="4" name="Rectangle 3"/>
          <p:cNvSpPr/>
          <p:nvPr/>
        </p:nvSpPr>
        <p:spPr>
          <a:xfrm>
            <a:off x="533400" y="685800"/>
            <a:ext cx="4715265" cy="707886"/>
          </a:xfrm>
          <a:prstGeom prst="rect">
            <a:avLst/>
          </a:prstGeom>
        </p:spPr>
        <p:txBody>
          <a:bodyPr wrap="none">
            <a:spAutoFit/>
          </a:bodyPr>
          <a:lstStyle/>
          <a:p>
            <a:pPr>
              <a:defRPr/>
            </a:pPr>
            <a:r>
              <a:rPr lang="en-US" sz="4000" dirty="0" smtClean="0">
                <a:latin typeface="+mj-lt"/>
              </a:rPr>
              <a:t>Contact </a:t>
            </a:r>
            <a:r>
              <a:rPr lang="en-US" sz="4000" dirty="0">
                <a:latin typeface="+mj-lt"/>
              </a:rPr>
              <a:t>Information</a:t>
            </a:r>
          </a:p>
        </p:txBody>
      </p:sp>
      <p:sp>
        <p:nvSpPr>
          <p:cNvPr id="5" name="Content Placeholder 2"/>
          <p:cNvSpPr txBox="1">
            <a:spLocks/>
          </p:cNvSpPr>
          <p:nvPr/>
        </p:nvSpPr>
        <p:spPr bwMode="auto">
          <a:xfrm>
            <a:off x="4800600" y="1905001"/>
            <a:ext cx="41910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0000"/>
              </a:lnSpc>
              <a:spcBef>
                <a:spcPct val="20000"/>
              </a:spcBef>
              <a:spcAft>
                <a:spcPct val="0"/>
              </a:spcAft>
              <a:buChar char="•"/>
              <a:defRPr sz="3200">
                <a:solidFill>
                  <a:schemeClr val="tx1"/>
                </a:solidFill>
                <a:latin typeface="+mj-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defRPr>
            </a:lvl2pPr>
            <a:lvl3pPr marL="1143000" indent="-228600" algn="l" rtl="0" eaLnBrk="0" fontAlgn="base" hangingPunct="0">
              <a:spcBef>
                <a:spcPct val="20000"/>
              </a:spcBef>
              <a:spcAft>
                <a:spcPct val="0"/>
              </a:spcAft>
              <a:buChar char="•"/>
              <a:defRPr sz="24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en-US" sz="2000" b="1" kern="0" dirty="0" smtClean="0"/>
              <a:t>ITS - Infrastructure and System Support</a:t>
            </a:r>
            <a:endParaRPr lang="en-US" sz="2000" kern="0" dirty="0" smtClean="0"/>
          </a:p>
          <a:p>
            <a:pPr marL="0" indent="0" algn="ctr">
              <a:buFontTx/>
              <a:buNone/>
            </a:pPr>
            <a:endParaRPr lang="en-US" sz="2000" kern="0" dirty="0" smtClean="0"/>
          </a:p>
          <a:p>
            <a:pPr marL="0" indent="0" algn="ctr">
              <a:buFontTx/>
              <a:buNone/>
            </a:pPr>
            <a:r>
              <a:rPr lang="en-US" sz="2000" kern="0" dirty="0" smtClean="0"/>
              <a:t>Mr. Javier Perez, Executive Director</a:t>
            </a:r>
          </a:p>
          <a:p>
            <a:pPr marL="0" indent="0" algn="ctr">
              <a:buFontTx/>
              <a:buNone/>
            </a:pPr>
            <a:r>
              <a:rPr lang="en-US" sz="2000" u="sng" kern="0" dirty="0" smtClean="0">
                <a:hlinkClick r:id="rId5"/>
              </a:rPr>
              <a:t>JPerez@dadeschools.net</a:t>
            </a:r>
            <a:endParaRPr lang="en-US" sz="2000" kern="0" dirty="0" smtClean="0"/>
          </a:p>
          <a:p>
            <a:pPr marL="0" indent="0" algn="ctr">
              <a:buFontTx/>
              <a:buNone/>
            </a:pPr>
            <a:r>
              <a:rPr lang="en-US" sz="2000" kern="0" dirty="0" smtClean="0"/>
              <a:t>Telephone Number:  305-995-3331</a:t>
            </a:r>
          </a:p>
          <a:p>
            <a:pPr marL="0" indent="0" algn="ctr">
              <a:buFontTx/>
              <a:buNone/>
            </a:pPr>
            <a:r>
              <a:rPr lang="en-US" sz="2000" kern="0" dirty="0" smtClean="0"/>
              <a:t> </a:t>
            </a:r>
          </a:p>
          <a:p>
            <a:pPr marL="0" indent="0" algn="ctr">
              <a:buFontTx/>
              <a:buNone/>
            </a:pPr>
            <a:endParaRPr lang="en-US" sz="2000" kern="0" dirty="0" smtClean="0"/>
          </a:p>
          <a:p>
            <a:pPr marL="0" indent="0" algn="ctr">
              <a:buFontTx/>
              <a:buNone/>
            </a:pPr>
            <a:r>
              <a:rPr lang="en-US" sz="2000" kern="0" dirty="0" smtClean="0"/>
              <a:t>Mr. Roly Avila, Supervisor</a:t>
            </a:r>
          </a:p>
          <a:p>
            <a:pPr marL="0" indent="0" algn="ctr">
              <a:buFontTx/>
              <a:buNone/>
            </a:pPr>
            <a:r>
              <a:rPr lang="en-US" sz="2000" u="sng" kern="0" dirty="0" smtClean="0">
                <a:hlinkClick r:id="rId6"/>
              </a:rPr>
              <a:t>RAvila@dadeschools.net</a:t>
            </a:r>
            <a:endParaRPr lang="en-US" sz="2000" kern="0" dirty="0" smtClean="0"/>
          </a:p>
          <a:p>
            <a:pPr marL="0" indent="0" algn="ctr">
              <a:buFontTx/>
              <a:buNone/>
            </a:pPr>
            <a:r>
              <a:rPr lang="en-US" sz="2000" kern="0" dirty="0" smtClean="0"/>
              <a:t>Telephone Number:  305-995-3334</a:t>
            </a:r>
          </a:p>
          <a:p>
            <a:endParaRPr lang="en-US" sz="2000" kern="0" dirty="0"/>
          </a:p>
        </p:txBody>
      </p:sp>
    </p:spTree>
    <p:extLst>
      <p:ext uri="{BB962C8B-B14F-4D97-AF65-F5344CB8AC3E}">
        <p14:creationId xmlns:p14="http://schemas.microsoft.com/office/powerpoint/2010/main" xmlns="" val="378571315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Content Placeholder 2"/>
          <p:cNvSpPr>
            <a:spLocks noGrp="1"/>
          </p:cNvSpPr>
          <p:nvPr>
            <p:ph idx="1"/>
          </p:nvPr>
        </p:nvSpPr>
        <p:spPr>
          <a:xfrm>
            <a:off x="228600" y="2209800"/>
            <a:ext cx="8610600" cy="4525963"/>
          </a:xfrm>
        </p:spPr>
        <p:txBody>
          <a:bodyPr/>
          <a:lstStyle/>
          <a:p>
            <a:pPr algn="ctr">
              <a:buFontTx/>
              <a:buNone/>
            </a:pPr>
            <a:r>
              <a:rPr lang="en-US" sz="4000" dirty="0" smtClean="0"/>
              <a:t>Thank you for ensuring secure and successful administrations of the EOC assessments this year.</a:t>
            </a:r>
          </a:p>
          <a:p>
            <a:pPr algn="ctr">
              <a:buFontTx/>
              <a:buNone/>
            </a:pPr>
            <a:endParaRPr lang="en-US" sz="4000" dirty="0" smtClean="0"/>
          </a:p>
          <a:p>
            <a:endParaRPr lang="en-US" dirty="0" smtClean="0"/>
          </a:p>
        </p:txBody>
      </p:sp>
      <p:sp>
        <p:nvSpPr>
          <p:cNvPr id="4" name="Slide Number Placeholder 3"/>
          <p:cNvSpPr>
            <a:spLocks noGrp="1"/>
          </p:cNvSpPr>
          <p:nvPr>
            <p:ph type="sldNum" sz="quarter" idx="12"/>
          </p:nvPr>
        </p:nvSpPr>
        <p:spPr/>
        <p:txBody>
          <a:bodyPr/>
          <a:lstStyle/>
          <a:p>
            <a:pPr>
              <a:defRPr/>
            </a:pPr>
            <a:fld id="{F7D26758-19AE-4EA9-94EA-AC1201802395}" type="slidenum">
              <a:rPr lang="en-US" smtClean="0"/>
              <a:pPr>
                <a:defRPr/>
              </a:pPr>
              <a:t>93</a:t>
            </a:fld>
            <a:endParaRPr lang="en-US" dirty="0"/>
          </a:p>
        </p:txBody>
      </p:sp>
      <p:pic>
        <p:nvPicPr>
          <p:cNvPr id="142340" name="Picture 2"/>
          <p:cNvPicPr>
            <a:picLocks noChangeAspect="1" noChangeArrowheads="1"/>
          </p:cNvPicPr>
          <p:nvPr/>
        </p:nvPicPr>
        <p:blipFill>
          <a:blip r:embed="rId3" cstate="print"/>
          <a:srcRect/>
          <a:stretch>
            <a:fillRect/>
          </a:stretch>
        </p:blipFill>
        <p:spPr bwMode="auto">
          <a:xfrm>
            <a:off x="2011363" y="152400"/>
            <a:ext cx="2713037" cy="1447800"/>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13757</TotalTime>
  <Words>8100</Words>
  <Application>Microsoft Office PowerPoint</Application>
  <PresentationFormat>On-screen Show (4:3)</PresentationFormat>
  <Paragraphs>1035</Paragraphs>
  <Slides>93</Slides>
  <Notes>93</Notes>
  <HiddenSlides>0</HiddenSlides>
  <MMClips>0</MMClips>
  <ScaleCrop>false</ScaleCrop>
  <HeadingPairs>
    <vt:vector size="4" baseType="variant">
      <vt:variant>
        <vt:lpstr>Theme</vt:lpstr>
      </vt:variant>
      <vt:variant>
        <vt:i4>2</vt:i4>
      </vt:variant>
      <vt:variant>
        <vt:lpstr>Slide Titles</vt:lpstr>
      </vt:variant>
      <vt:variant>
        <vt:i4>93</vt:i4>
      </vt:variant>
    </vt:vector>
  </HeadingPairs>
  <TitlesOfParts>
    <vt:vector size="95" baseType="lpstr">
      <vt:lpstr>Default Design</vt:lpstr>
      <vt:lpstr>1_Default Design</vt:lpstr>
      <vt:lpstr>Winter 2014 Florida Next Generation Sunshine State Standards (NGSSS) End-of-Course (EOC) Assessments Training Materials for School Assessment Coordinators  </vt:lpstr>
      <vt:lpstr>Test Administration Manual</vt:lpstr>
      <vt:lpstr>TestNav 8 (TestNav)</vt:lpstr>
      <vt:lpstr>CBT Resources </vt:lpstr>
      <vt:lpstr>CBT Test Administrator Quick Reference Guide</vt:lpstr>
      <vt:lpstr>Test Administration Schedule</vt:lpstr>
      <vt:lpstr>Test Administration Schedule</vt:lpstr>
      <vt:lpstr>Students to be Tested</vt:lpstr>
      <vt:lpstr>Students to be Tested</vt:lpstr>
      <vt:lpstr>Students to be Tested</vt:lpstr>
      <vt:lpstr>Students to be Tested</vt:lpstr>
      <vt:lpstr>Students to be Tested</vt:lpstr>
      <vt:lpstr>Students to be Tested</vt:lpstr>
      <vt:lpstr>Students to be Tested</vt:lpstr>
      <vt:lpstr>Students to be Tested</vt:lpstr>
      <vt:lpstr>Students to be Tested</vt:lpstr>
      <vt:lpstr>Students to be Tested</vt:lpstr>
      <vt:lpstr>Students to be Tested</vt:lpstr>
      <vt:lpstr>Students to be Tested</vt:lpstr>
      <vt:lpstr>Students with Disabilities Accommodations</vt:lpstr>
      <vt:lpstr> Students with Disabilities  Accommodated Test Forms </vt:lpstr>
      <vt:lpstr>English Language Learners Accommodations </vt:lpstr>
      <vt:lpstr>SWD and ELL Recording Accommodations</vt:lpstr>
      <vt:lpstr>File Download Manager (FDM)</vt:lpstr>
      <vt:lpstr>Test Security</vt:lpstr>
      <vt:lpstr> State and District Requirements </vt:lpstr>
      <vt:lpstr>Test Irregularities/ Missing Materials</vt:lpstr>
      <vt:lpstr>Test Irregularities/ Security Breaches</vt:lpstr>
      <vt:lpstr>Electronic Devices</vt:lpstr>
      <vt:lpstr>Testing Rules  Acknowledgment</vt:lpstr>
      <vt:lpstr>Caveon Forensic Analyses</vt:lpstr>
      <vt:lpstr> PreID File and Test Sessions Winter 2014  </vt:lpstr>
      <vt:lpstr>Verify Student Information &amp; Create Test Sessions </vt:lpstr>
      <vt:lpstr>Before Testing </vt:lpstr>
      <vt:lpstr>Communicate Testing Policies</vt:lpstr>
      <vt:lpstr> Communicate Testing Policies, (cont.) </vt:lpstr>
      <vt:lpstr>Receive and Prepare Test  Materials</vt:lpstr>
      <vt:lpstr>Maintain Security</vt:lpstr>
      <vt:lpstr>Arrange Practice Test  Sessions </vt:lpstr>
      <vt:lpstr>Arrange Practice Test  Sessions, cont.</vt:lpstr>
      <vt:lpstr>Prepare the Room for Testing</vt:lpstr>
      <vt:lpstr>CBT Preparations</vt:lpstr>
      <vt:lpstr>CBT Preparations, cont.</vt:lpstr>
      <vt:lpstr>Test Materials Needed  (as applicable):</vt:lpstr>
      <vt:lpstr>Winter 2014 EOC Manual</vt:lpstr>
      <vt:lpstr>Training – Test Administrators and Proctors</vt:lpstr>
      <vt:lpstr>Training – Test Administrators and Proctors, cont.</vt:lpstr>
      <vt:lpstr>Training – Test Administrators and Proctors, cont.</vt:lpstr>
      <vt:lpstr> Training – Preparing for CBT</vt:lpstr>
      <vt:lpstr>Proctors</vt:lpstr>
      <vt:lpstr>Session Roster</vt:lpstr>
      <vt:lpstr>Session Roster (cont.)</vt:lpstr>
      <vt:lpstr>Required Administration Information</vt:lpstr>
      <vt:lpstr>Student Authorization Tickets</vt:lpstr>
      <vt:lpstr>Seating Chart</vt:lpstr>
      <vt:lpstr>Test Group Code</vt:lpstr>
      <vt:lpstr>Security Log</vt:lpstr>
      <vt:lpstr>Work Folders</vt:lpstr>
      <vt:lpstr>CBT Worksheets</vt:lpstr>
      <vt:lpstr>Four-Function Calculators </vt:lpstr>
      <vt:lpstr>Scientific Calculators</vt:lpstr>
      <vt:lpstr>Reference Sheets and  Periodic Tables</vt:lpstr>
      <vt:lpstr>Additional Items</vt:lpstr>
      <vt:lpstr>DURING Testing </vt:lpstr>
      <vt:lpstr>Supervision of   Test Administration</vt:lpstr>
      <vt:lpstr> </vt:lpstr>
      <vt:lpstr>Slide 67</vt:lpstr>
      <vt:lpstr>AFTER Testing </vt:lpstr>
      <vt:lpstr>Test Invalidation</vt:lpstr>
      <vt:lpstr>Marking Tests Complete</vt:lpstr>
      <vt:lpstr>  </vt:lpstr>
      <vt:lpstr>Organizing CBT Materials</vt:lpstr>
      <vt:lpstr>Slide 73</vt:lpstr>
      <vt:lpstr>PBT Materials</vt:lpstr>
      <vt:lpstr>PBT Chain of  Custody Form  </vt:lpstr>
      <vt:lpstr>PBT  Security Numbers</vt:lpstr>
      <vt:lpstr>PBT Student  Demographic Information</vt:lpstr>
      <vt:lpstr>PBT Defective Materials, DNS and UNDO Bubbles</vt:lpstr>
      <vt:lpstr>PBT Return of Materials</vt:lpstr>
      <vt:lpstr>PBT Document Count Forms</vt:lpstr>
      <vt:lpstr>PBT Paper Bands</vt:lpstr>
      <vt:lpstr>PBT Package Materials</vt:lpstr>
      <vt:lpstr>Slide 83</vt:lpstr>
      <vt:lpstr>Slide 84</vt:lpstr>
      <vt:lpstr>District Assessment Coordinator  ONLY Box</vt:lpstr>
      <vt:lpstr>Return Schedule Winter 2014</vt:lpstr>
      <vt:lpstr>Appendices</vt:lpstr>
      <vt:lpstr>Comment Forms</vt:lpstr>
      <vt:lpstr>Reminders</vt:lpstr>
      <vt:lpstr>Reminders</vt:lpstr>
      <vt:lpstr>Pearson Support and PearsonAccess</vt:lpstr>
      <vt:lpstr>Slide 92</vt:lpstr>
      <vt:lpstr>Slide 93</vt:lpstr>
    </vt:vector>
  </TitlesOfParts>
  <Company>Florida Department of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Susie Lee</dc:creator>
  <cp:lastModifiedBy>309472</cp:lastModifiedBy>
  <cp:revision>1531</cp:revision>
  <cp:lastPrinted>2014-10-22T14:31:02Z</cp:lastPrinted>
  <dcterms:created xsi:type="dcterms:W3CDTF">2012-01-09T14:03:07Z</dcterms:created>
  <dcterms:modified xsi:type="dcterms:W3CDTF">2014-10-23T14:52:52Z</dcterms:modified>
</cp:coreProperties>
</file>