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handoutMasterIdLst>
    <p:handoutMasterId r:id="rId137"/>
  </p:handoutMasterIdLst>
  <p:sldIdLst>
    <p:sldId id="256" r:id="rId2"/>
    <p:sldId id="511" r:id="rId3"/>
    <p:sldId id="697" r:id="rId4"/>
    <p:sldId id="694" r:id="rId5"/>
    <p:sldId id="439" r:id="rId6"/>
    <p:sldId id="265" r:id="rId7"/>
    <p:sldId id="268" r:id="rId8"/>
    <p:sldId id="267" r:id="rId9"/>
    <p:sldId id="266" r:id="rId10"/>
    <p:sldId id="585" r:id="rId11"/>
    <p:sldId id="586" r:id="rId12"/>
    <p:sldId id="587" r:id="rId13"/>
    <p:sldId id="588" r:id="rId14"/>
    <p:sldId id="589" r:id="rId15"/>
    <p:sldId id="590" r:id="rId16"/>
    <p:sldId id="591" r:id="rId17"/>
    <p:sldId id="592" r:id="rId18"/>
    <p:sldId id="593" r:id="rId19"/>
    <p:sldId id="594" r:id="rId20"/>
    <p:sldId id="632" r:id="rId21"/>
    <p:sldId id="633" r:id="rId22"/>
    <p:sldId id="699" r:id="rId23"/>
    <p:sldId id="634" r:id="rId24"/>
    <p:sldId id="635" r:id="rId25"/>
    <p:sldId id="636" r:id="rId26"/>
    <p:sldId id="637" r:id="rId27"/>
    <p:sldId id="638" r:id="rId28"/>
    <p:sldId id="700" r:id="rId29"/>
    <p:sldId id="639" r:id="rId30"/>
    <p:sldId id="640" r:id="rId31"/>
    <p:sldId id="641" r:id="rId32"/>
    <p:sldId id="642" r:id="rId33"/>
    <p:sldId id="689" r:id="rId34"/>
    <p:sldId id="690" r:id="rId35"/>
    <p:sldId id="692" r:id="rId36"/>
    <p:sldId id="691" r:id="rId37"/>
    <p:sldId id="643" r:id="rId38"/>
    <p:sldId id="701" r:id="rId39"/>
    <p:sldId id="644" r:id="rId40"/>
    <p:sldId id="645" r:id="rId41"/>
    <p:sldId id="646" r:id="rId42"/>
    <p:sldId id="647" r:id="rId43"/>
    <p:sldId id="649" r:id="rId44"/>
    <p:sldId id="702" r:id="rId45"/>
    <p:sldId id="650" r:id="rId46"/>
    <p:sldId id="651" r:id="rId47"/>
    <p:sldId id="652" r:id="rId48"/>
    <p:sldId id="703" r:id="rId49"/>
    <p:sldId id="653" r:id="rId50"/>
    <p:sldId id="654" r:id="rId51"/>
    <p:sldId id="655" r:id="rId52"/>
    <p:sldId id="656" r:id="rId53"/>
    <p:sldId id="657" r:id="rId54"/>
    <p:sldId id="658" r:id="rId55"/>
    <p:sldId id="578" r:id="rId56"/>
    <p:sldId id="579" r:id="rId57"/>
    <p:sldId id="580" r:id="rId58"/>
    <p:sldId id="581" r:id="rId59"/>
    <p:sldId id="582" r:id="rId60"/>
    <p:sldId id="534" r:id="rId61"/>
    <p:sldId id="695" r:id="rId62"/>
    <p:sldId id="535" r:id="rId63"/>
    <p:sldId id="620" r:id="rId64"/>
    <p:sldId id="536" r:id="rId65"/>
    <p:sldId id="659" r:id="rId66"/>
    <p:sldId id="539" r:id="rId67"/>
    <p:sldId id="540" r:id="rId68"/>
    <p:sldId id="616" r:id="rId69"/>
    <p:sldId id="617" r:id="rId70"/>
    <p:sldId id="618" r:id="rId71"/>
    <p:sldId id="543" r:id="rId72"/>
    <p:sldId id="544" r:id="rId73"/>
    <p:sldId id="545" r:id="rId74"/>
    <p:sldId id="546" r:id="rId75"/>
    <p:sldId id="619" r:id="rId76"/>
    <p:sldId id="704" r:id="rId77"/>
    <p:sldId id="628" r:id="rId78"/>
    <p:sldId id="629" r:id="rId79"/>
    <p:sldId id="630" r:id="rId80"/>
    <p:sldId id="614" r:id="rId81"/>
    <p:sldId id="567" r:id="rId82"/>
    <p:sldId id="568" r:id="rId83"/>
    <p:sldId id="693" r:id="rId84"/>
    <p:sldId id="696" r:id="rId85"/>
    <p:sldId id="360" r:id="rId86"/>
    <p:sldId id="361" r:id="rId87"/>
    <p:sldId id="499" r:id="rId88"/>
    <p:sldId id="362" r:id="rId89"/>
    <p:sldId id="363" r:id="rId90"/>
    <p:sldId id="365" r:id="rId91"/>
    <p:sldId id="436" r:id="rId92"/>
    <p:sldId id="450" r:id="rId93"/>
    <p:sldId id="292" r:id="rId94"/>
    <p:sldId id="663" r:id="rId95"/>
    <p:sldId id="698" r:id="rId96"/>
    <p:sldId id="294" r:id="rId97"/>
    <p:sldId id="413" r:id="rId98"/>
    <p:sldId id="305" r:id="rId99"/>
    <p:sldId id="445" r:id="rId100"/>
    <p:sldId id="449" r:id="rId101"/>
    <p:sldId id="451" r:id="rId102"/>
    <p:sldId id="469" r:id="rId103"/>
    <p:sldId id="665" r:id="rId104"/>
    <p:sldId id="666" r:id="rId105"/>
    <p:sldId id="667" r:id="rId106"/>
    <p:sldId id="668" r:id="rId107"/>
    <p:sldId id="662" r:id="rId108"/>
    <p:sldId id="687" r:id="rId109"/>
    <p:sldId id="670" r:id="rId110"/>
    <p:sldId id="671" r:id="rId111"/>
    <p:sldId id="660" r:id="rId112"/>
    <p:sldId id="502" r:id="rId113"/>
    <p:sldId id="661" r:id="rId114"/>
    <p:sldId id="492" r:id="rId115"/>
    <p:sldId id="487" r:id="rId116"/>
    <p:sldId id="688" r:id="rId117"/>
    <p:sldId id="683" r:id="rId118"/>
    <p:sldId id="684" r:id="rId119"/>
    <p:sldId id="685" r:id="rId120"/>
    <p:sldId id="686" r:id="rId121"/>
    <p:sldId id="481" r:id="rId122"/>
    <p:sldId id="485" r:id="rId123"/>
    <p:sldId id="676" r:id="rId124"/>
    <p:sldId id="677" r:id="rId125"/>
    <p:sldId id="675" r:id="rId126"/>
    <p:sldId id="673" r:id="rId127"/>
    <p:sldId id="674" r:id="rId128"/>
    <p:sldId id="664" r:id="rId129"/>
    <p:sldId id="486" r:id="rId130"/>
    <p:sldId id="454" r:id="rId131"/>
    <p:sldId id="455" r:id="rId132"/>
    <p:sldId id="584" r:id="rId133"/>
    <p:sldId id="623" r:id="rId134"/>
    <p:sldId id="425" r:id="rId1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3300"/>
    <a:srgbClr val="C8DEF5"/>
    <a:srgbClr val="C8DAC7"/>
    <a:srgbClr val="C4DAC7"/>
    <a:srgbClr val="8BBC00"/>
    <a:srgbClr val="CDFF3F"/>
    <a:srgbClr val="F4EE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5407" autoAdjust="0"/>
  </p:normalViewPr>
  <p:slideViewPr>
    <p:cSldViewPr>
      <p:cViewPr varScale="1">
        <p:scale>
          <a:sx n="90" d="100"/>
          <a:sy n="90" d="100"/>
        </p:scale>
        <p:origin x="12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64"/>
    </p:cViewPr>
  </p:sorterViewPr>
  <p:notesViewPr>
    <p:cSldViewPr>
      <p:cViewPr varScale="1">
        <p:scale>
          <a:sx n="83" d="100"/>
          <a:sy n="83" d="100"/>
        </p:scale>
        <p:origin x="-20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CCA25-9376-4F84-9853-FEBDBCCAEC5B}" type="doc">
      <dgm:prSet loTypeId="urn:microsoft.com/office/officeart/2005/8/layout/process1" loCatId="process" qsTypeId="urn:microsoft.com/office/officeart/2005/8/quickstyle/simple2" qsCatId="simple" csTypeId="urn:microsoft.com/office/officeart/2005/8/colors/accent1_2" csCatId="accent1" phldr="1"/>
      <dgm:spPr/>
    </dgm:pt>
    <dgm:pt modelId="{62A7E8F2-F69C-4C0F-BD6F-42540C2E7660}">
      <dgm:prSet phldrT="[Text]" custT="1"/>
      <dgm:spPr/>
      <dgm:t>
        <a:bodyPr anchor="t"/>
        <a:lstStyle/>
        <a:p>
          <a:r>
            <a:rPr lang="en-US" sz="2000" b="1" dirty="0"/>
            <a:t>TIDE</a:t>
          </a:r>
        </a:p>
        <a:p>
          <a:r>
            <a:rPr lang="en-US" sz="1800" dirty="0"/>
            <a:t>User Management and Student Enrollment</a:t>
          </a:r>
        </a:p>
      </dgm:t>
    </dgm:pt>
    <dgm:pt modelId="{2CA224C5-0C95-4D1B-9C4D-D65731388C2B}" type="parTrans" cxnId="{7747B0D7-4A83-4B20-B1D1-994F427AC3B7}">
      <dgm:prSet/>
      <dgm:spPr/>
      <dgm:t>
        <a:bodyPr/>
        <a:lstStyle/>
        <a:p>
          <a:endParaRPr lang="en-US"/>
        </a:p>
      </dgm:t>
    </dgm:pt>
    <dgm:pt modelId="{FEE755E2-B533-4EC7-B0CF-A223877773C6}" type="sibTrans" cxnId="{7747B0D7-4A83-4B20-B1D1-994F427AC3B7}">
      <dgm:prSet/>
      <dgm:spPr>
        <a:ln>
          <a:solidFill>
            <a:schemeClr val="accent1"/>
          </a:solidFill>
        </a:ln>
      </dgm:spPr>
      <dgm:t>
        <a:bodyPr/>
        <a:lstStyle/>
        <a:p>
          <a:endParaRPr lang="en-US" dirty="0"/>
        </a:p>
      </dgm:t>
    </dgm:pt>
    <dgm:pt modelId="{4490A1EA-F615-48B6-AB75-C6E2F75550CA}">
      <dgm:prSet phldrT="[Text]" custT="1"/>
      <dgm:spPr/>
      <dgm:t>
        <a:bodyPr anchor="t"/>
        <a:lstStyle/>
        <a:p>
          <a:r>
            <a:rPr lang="en-US" sz="1800" b="1" dirty="0"/>
            <a:t>TA Interface &amp;  Secure Browser (TDS)</a:t>
          </a:r>
        </a:p>
        <a:p>
          <a:r>
            <a:rPr lang="en-US" sz="1800" dirty="0"/>
            <a:t>Test Administration</a:t>
          </a:r>
        </a:p>
      </dgm:t>
    </dgm:pt>
    <dgm:pt modelId="{2613FD61-2D05-46D8-9999-7F2BB213D19D}" type="parTrans" cxnId="{7FBEF76F-BCEA-48CA-B389-2146D1833C6C}">
      <dgm:prSet/>
      <dgm:spPr/>
      <dgm:t>
        <a:bodyPr/>
        <a:lstStyle/>
        <a:p>
          <a:endParaRPr lang="en-US"/>
        </a:p>
      </dgm:t>
    </dgm:pt>
    <dgm:pt modelId="{2B514BC7-2E3C-461F-8202-2551AA0898A5}" type="sibTrans" cxnId="{7FBEF76F-BCEA-48CA-B389-2146D1833C6C}">
      <dgm:prSet/>
      <dgm:spPr>
        <a:ln>
          <a:solidFill>
            <a:schemeClr val="accent1"/>
          </a:solidFill>
        </a:ln>
      </dgm:spPr>
      <dgm:t>
        <a:bodyPr/>
        <a:lstStyle/>
        <a:p>
          <a:endParaRPr lang="en-US" dirty="0"/>
        </a:p>
      </dgm:t>
    </dgm:pt>
    <dgm:pt modelId="{C9E82239-EF95-406A-825A-AAD22634840E}">
      <dgm:prSet phldrT="[Text]" custT="1"/>
      <dgm:spPr/>
      <dgm:t>
        <a:bodyPr anchor="t"/>
        <a:lstStyle/>
        <a:p>
          <a:endParaRPr lang="en-US" sz="1800" b="1" dirty="0"/>
        </a:p>
        <a:p>
          <a:r>
            <a:rPr lang="en-US" sz="2400" b="1" dirty="0"/>
            <a:t>Online (CBT) Testing</a:t>
          </a:r>
        </a:p>
      </dgm:t>
    </dgm:pt>
    <dgm:pt modelId="{B55D710A-5EAD-40D0-9222-89DD463F5108}" type="parTrans" cxnId="{D5695EF6-BF93-4A6B-862F-21275421496C}">
      <dgm:prSet/>
      <dgm:spPr/>
      <dgm:t>
        <a:bodyPr/>
        <a:lstStyle/>
        <a:p>
          <a:endParaRPr lang="en-US"/>
        </a:p>
      </dgm:t>
    </dgm:pt>
    <dgm:pt modelId="{7413DFB5-BB2D-40A4-8C6A-D3862F744C8C}" type="sibTrans" cxnId="{D5695EF6-BF93-4A6B-862F-21275421496C}">
      <dgm:prSet/>
      <dgm:spPr>
        <a:ln>
          <a:solidFill>
            <a:schemeClr val="accent1"/>
          </a:solidFill>
        </a:ln>
      </dgm:spPr>
      <dgm:t>
        <a:bodyPr/>
        <a:lstStyle/>
        <a:p>
          <a:endParaRPr lang="en-US" dirty="0"/>
        </a:p>
      </dgm:t>
    </dgm:pt>
    <dgm:pt modelId="{44406586-63FA-48B5-8C1E-7FF8C51BE755}">
      <dgm:prSet phldrT="[Text]" custT="1"/>
      <dgm:spPr/>
      <dgm:t>
        <a:bodyPr anchor="t"/>
        <a:lstStyle/>
        <a:p>
          <a:r>
            <a:rPr lang="en-US" sz="2000" b="1" dirty="0"/>
            <a:t>TIDE</a:t>
          </a:r>
        </a:p>
        <a:p>
          <a:r>
            <a:rPr lang="en-US" sz="1800" dirty="0"/>
            <a:t>Participation Reports</a:t>
          </a:r>
        </a:p>
      </dgm:t>
    </dgm:pt>
    <dgm:pt modelId="{446645AF-831C-4C45-A8B8-A0CD6FDAB57B}" type="sibTrans" cxnId="{7BA28627-D9B4-4743-8C1E-03C82EED48AD}">
      <dgm:prSet/>
      <dgm:spPr/>
      <dgm:t>
        <a:bodyPr/>
        <a:lstStyle/>
        <a:p>
          <a:endParaRPr lang="en-US"/>
        </a:p>
      </dgm:t>
    </dgm:pt>
    <dgm:pt modelId="{B8B1F5BC-B74C-447C-B7A5-1EEA9B4FB609}" type="parTrans" cxnId="{7BA28627-D9B4-4743-8C1E-03C82EED48AD}">
      <dgm:prSet/>
      <dgm:spPr/>
      <dgm:t>
        <a:bodyPr/>
        <a:lstStyle/>
        <a:p>
          <a:endParaRPr lang="en-US"/>
        </a:p>
      </dgm:t>
    </dgm:pt>
    <dgm:pt modelId="{345A9029-BDC9-4D36-8D60-AD8C6160F456}" type="pres">
      <dgm:prSet presAssocID="{A3ACCA25-9376-4F84-9853-FEBDBCCAEC5B}" presName="Name0" presStyleCnt="0">
        <dgm:presLayoutVars>
          <dgm:dir/>
          <dgm:resizeHandles val="exact"/>
        </dgm:presLayoutVars>
      </dgm:prSet>
      <dgm:spPr/>
    </dgm:pt>
    <dgm:pt modelId="{A32E9F92-2903-4E99-B757-43A57C445DA5}" type="pres">
      <dgm:prSet presAssocID="{C9E82239-EF95-406A-825A-AAD22634840E}" presName="node" presStyleLbl="node1" presStyleIdx="0" presStyleCnt="4" custScaleX="84090" custLinFactNeighborX="-13908" custLinFactNeighborY="171">
        <dgm:presLayoutVars>
          <dgm:bulletEnabled val="1"/>
        </dgm:presLayoutVars>
      </dgm:prSet>
      <dgm:spPr/>
    </dgm:pt>
    <dgm:pt modelId="{392C32E1-3A51-4E62-BEC4-026EBBB05832}" type="pres">
      <dgm:prSet presAssocID="{7413DFB5-BB2D-40A4-8C6A-D3862F744C8C}" presName="sibTrans" presStyleLbl="sibTrans2D1" presStyleIdx="0" presStyleCnt="3"/>
      <dgm:spPr/>
    </dgm:pt>
    <dgm:pt modelId="{1F22366F-08E1-4B50-88E9-A7E3263B791E}" type="pres">
      <dgm:prSet presAssocID="{7413DFB5-BB2D-40A4-8C6A-D3862F744C8C}" presName="connectorText" presStyleLbl="sibTrans2D1" presStyleIdx="0" presStyleCnt="3"/>
      <dgm:spPr/>
    </dgm:pt>
    <dgm:pt modelId="{361D075B-C9B3-4149-B686-828BBD5FABA2}" type="pres">
      <dgm:prSet presAssocID="{62A7E8F2-F69C-4C0F-BD6F-42540C2E7660}" presName="node" presStyleLbl="node1" presStyleIdx="1" presStyleCnt="4">
        <dgm:presLayoutVars>
          <dgm:bulletEnabled val="1"/>
        </dgm:presLayoutVars>
      </dgm:prSet>
      <dgm:spPr/>
    </dgm:pt>
    <dgm:pt modelId="{2CA4D149-EECC-4C6C-ADC7-0521A85FEC0D}" type="pres">
      <dgm:prSet presAssocID="{FEE755E2-B533-4EC7-B0CF-A223877773C6}" presName="sibTrans" presStyleLbl="sibTrans2D1" presStyleIdx="1" presStyleCnt="3"/>
      <dgm:spPr/>
    </dgm:pt>
    <dgm:pt modelId="{D986FF34-E092-4288-B9FB-C8D83FC13E3E}" type="pres">
      <dgm:prSet presAssocID="{FEE755E2-B533-4EC7-B0CF-A223877773C6}" presName="connectorText" presStyleLbl="sibTrans2D1" presStyleIdx="1" presStyleCnt="3"/>
      <dgm:spPr/>
    </dgm:pt>
    <dgm:pt modelId="{C1A9813B-4369-43B0-8E2F-9C2B2913CB69}" type="pres">
      <dgm:prSet presAssocID="{4490A1EA-F615-48B6-AB75-C6E2F75550CA}" presName="node" presStyleLbl="node1" presStyleIdx="2" presStyleCnt="4" custScaleX="101890">
        <dgm:presLayoutVars>
          <dgm:bulletEnabled val="1"/>
        </dgm:presLayoutVars>
      </dgm:prSet>
      <dgm:spPr/>
    </dgm:pt>
    <dgm:pt modelId="{8369EABC-3BA5-4C3C-B6AD-B3D4FEA1922B}" type="pres">
      <dgm:prSet presAssocID="{2B514BC7-2E3C-461F-8202-2551AA0898A5}" presName="sibTrans" presStyleLbl="sibTrans2D1" presStyleIdx="2" presStyleCnt="3"/>
      <dgm:spPr/>
    </dgm:pt>
    <dgm:pt modelId="{408D90C1-D1A2-4B14-9BE3-11A88B53DE64}" type="pres">
      <dgm:prSet presAssocID="{2B514BC7-2E3C-461F-8202-2551AA0898A5}" presName="connectorText" presStyleLbl="sibTrans2D1" presStyleIdx="2" presStyleCnt="3"/>
      <dgm:spPr/>
    </dgm:pt>
    <dgm:pt modelId="{E6178804-1E67-4BD9-B14F-6D96D793E402}" type="pres">
      <dgm:prSet presAssocID="{44406586-63FA-48B5-8C1E-7FF8C51BE755}" presName="node" presStyleLbl="node1" presStyleIdx="3" presStyleCnt="4" custScaleY="102336" custLinFactNeighborX="-4477" custLinFactNeighborY="-219">
        <dgm:presLayoutVars>
          <dgm:bulletEnabled val="1"/>
        </dgm:presLayoutVars>
      </dgm:prSet>
      <dgm:spPr/>
    </dgm:pt>
  </dgm:ptLst>
  <dgm:cxnLst>
    <dgm:cxn modelId="{714BFC0C-C838-4365-9773-1CCDF7806A66}" type="presOf" srcId="{FEE755E2-B533-4EC7-B0CF-A223877773C6}" destId="{D986FF34-E092-4288-B9FB-C8D83FC13E3E}" srcOrd="1" destOrd="0" presId="urn:microsoft.com/office/officeart/2005/8/layout/process1"/>
    <dgm:cxn modelId="{613F561C-6995-4F01-9484-36F4BD3CEAD2}" type="presOf" srcId="{2B514BC7-2E3C-461F-8202-2551AA0898A5}" destId="{408D90C1-D1A2-4B14-9BE3-11A88B53DE64}" srcOrd="1" destOrd="0" presId="urn:microsoft.com/office/officeart/2005/8/layout/process1"/>
    <dgm:cxn modelId="{C15CBB1C-74AE-4B98-A859-CB48BEB2E78B}" type="presOf" srcId="{7413DFB5-BB2D-40A4-8C6A-D3862F744C8C}" destId="{1F22366F-08E1-4B50-88E9-A7E3263B791E}" srcOrd="1" destOrd="0" presId="urn:microsoft.com/office/officeart/2005/8/layout/process1"/>
    <dgm:cxn modelId="{7BA28627-D9B4-4743-8C1E-03C82EED48AD}" srcId="{A3ACCA25-9376-4F84-9853-FEBDBCCAEC5B}" destId="{44406586-63FA-48B5-8C1E-7FF8C51BE755}" srcOrd="3" destOrd="0" parTransId="{B8B1F5BC-B74C-447C-B7A5-1EEA9B4FB609}" sibTransId="{446645AF-831C-4C45-A8B8-A0CD6FDAB57B}"/>
    <dgm:cxn modelId="{D0AFE841-12F1-4820-890A-CE1C66E66256}" type="presOf" srcId="{C9E82239-EF95-406A-825A-AAD22634840E}" destId="{A32E9F92-2903-4E99-B757-43A57C445DA5}" srcOrd="0" destOrd="0" presId="urn:microsoft.com/office/officeart/2005/8/layout/process1"/>
    <dgm:cxn modelId="{E185D94B-6E97-4A68-9A82-1DAACE3F124E}" type="presOf" srcId="{FEE755E2-B533-4EC7-B0CF-A223877773C6}" destId="{2CA4D149-EECC-4C6C-ADC7-0521A85FEC0D}" srcOrd="0" destOrd="0" presId="urn:microsoft.com/office/officeart/2005/8/layout/process1"/>
    <dgm:cxn modelId="{7FBEF76F-BCEA-48CA-B389-2146D1833C6C}" srcId="{A3ACCA25-9376-4F84-9853-FEBDBCCAEC5B}" destId="{4490A1EA-F615-48B6-AB75-C6E2F75550CA}" srcOrd="2" destOrd="0" parTransId="{2613FD61-2D05-46D8-9999-7F2BB213D19D}" sibTransId="{2B514BC7-2E3C-461F-8202-2551AA0898A5}"/>
    <dgm:cxn modelId="{588A95A2-23DF-43DF-835A-E2D76DC29730}" type="presOf" srcId="{2B514BC7-2E3C-461F-8202-2551AA0898A5}" destId="{8369EABC-3BA5-4C3C-B6AD-B3D4FEA1922B}" srcOrd="0" destOrd="0" presId="urn:microsoft.com/office/officeart/2005/8/layout/process1"/>
    <dgm:cxn modelId="{443622D4-29E3-4C0A-8B7E-59D93D5F590D}" type="presOf" srcId="{7413DFB5-BB2D-40A4-8C6A-D3862F744C8C}" destId="{392C32E1-3A51-4E62-BEC4-026EBBB05832}" srcOrd="0" destOrd="0" presId="urn:microsoft.com/office/officeart/2005/8/layout/process1"/>
    <dgm:cxn modelId="{7747B0D7-4A83-4B20-B1D1-994F427AC3B7}" srcId="{A3ACCA25-9376-4F84-9853-FEBDBCCAEC5B}" destId="{62A7E8F2-F69C-4C0F-BD6F-42540C2E7660}" srcOrd="1" destOrd="0" parTransId="{2CA224C5-0C95-4D1B-9C4D-D65731388C2B}" sibTransId="{FEE755E2-B533-4EC7-B0CF-A223877773C6}"/>
    <dgm:cxn modelId="{3B54E8DF-5F1F-4167-A502-A4C974C42588}" type="presOf" srcId="{44406586-63FA-48B5-8C1E-7FF8C51BE755}" destId="{E6178804-1E67-4BD9-B14F-6D96D793E402}" srcOrd="0" destOrd="0" presId="urn:microsoft.com/office/officeart/2005/8/layout/process1"/>
    <dgm:cxn modelId="{A3CF55ED-A9BF-4990-966F-10882299C5D8}" type="presOf" srcId="{62A7E8F2-F69C-4C0F-BD6F-42540C2E7660}" destId="{361D075B-C9B3-4149-B686-828BBD5FABA2}" srcOrd="0" destOrd="0" presId="urn:microsoft.com/office/officeart/2005/8/layout/process1"/>
    <dgm:cxn modelId="{F292A5F1-6CD0-4835-B347-CC6CC0CC0B85}" type="presOf" srcId="{4490A1EA-F615-48B6-AB75-C6E2F75550CA}" destId="{C1A9813B-4369-43B0-8E2F-9C2B2913CB69}" srcOrd="0" destOrd="0" presId="urn:microsoft.com/office/officeart/2005/8/layout/process1"/>
    <dgm:cxn modelId="{D5695EF6-BF93-4A6B-862F-21275421496C}" srcId="{A3ACCA25-9376-4F84-9853-FEBDBCCAEC5B}" destId="{C9E82239-EF95-406A-825A-AAD22634840E}" srcOrd="0" destOrd="0" parTransId="{B55D710A-5EAD-40D0-9222-89DD463F5108}" sibTransId="{7413DFB5-BB2D-40A4-8C6A-D3862F744C8C}"/>
    <dgm:cxn modelId="{663C1AF8-1FF2-4CC6-B954-585D17ED17AD}" type="presOf" srcId="{A3ACCA25-9376-4F84-9853-FEBDBCCAEC5B}" destId="{345A9029-BDC9-4D36-8D60-AD8C6160F456}" srcOrd="0" destOrd="0" presId="urn:microsoft.com/office/officeart/2005/8/layout/process1"/>
    <dgm:cxn modelId="{82F85270-8779-45AC-9EF6-20BFA48642D9}" type="presParOf" srcId="{345A9029-BDC9-4D36-8D60-AD8C6160F456}" destId="{A32E9F92-2903-4E99-B757-43A57C445DA5}" srcOrd="0" destOrd="0" presId="urn:microsoft.com/office/officeart/2005/8/layout/process1"/>
    <dgm:cxn modelId="{1A593D3C-E596-40AA-8878-6C0F38724CE9}" type="presParOf" srcId="{345A9029-BDC9-4D36-8D60-AD8C6160F456}" destId="{392C32E1-3A51-4E62-BEC4-026EBBB05832}" srcOrd="1" destOrd="0" presId="urn:microsoft.com/office/officeart/2005/8/layout/process1"/>
    <dgm:cxn modelId="{CA112F0A-18C0-4D17-AA16-B2508DF51376}" type="presParOf" srcId="{392C32E1-3A51-4E62-BEC4-026EBBB05832}" destId="{1F22366F-08E1-4B50-88E9-A7E3263B791E}" srcOrd="0" destOrd="0" presId="urn:microsoft.com/office/officeart/2005/8/layout/process1"/>
    <dgm:cxn modelId="{7C1BDA39-BBF4-413F-8F83-4585E1E377A5}" type="presParOf" srcId="{345A9029-BDC9-4D36-8D60-AD8C6160F456}" destId="{361D075B-C9B3-4149-B686-828BBD5FABA2}" srcOrd="2" destOrd="0" presId="urn:microsoft.com/office/officeart/2005/8/layout/process1"/>
    <dgm:cxn modelId="{15AF8EFD-324C-461F-A2CF-0AB90A0FED25}" type="presParOf" srcId="{345A9029-BDC9-4D36-8D60-AD8C6160F456}" destId="{2CA4D149-EECC-4C6C-ADC7-0521A85FEC0D}" srcOrd="3" destOrd="0" presId="urn:microsoft.com/office/officeart/2005/8/layout/process1"/>
    <dgm:cxn modelId="{A82FC5B3-FBB2-4701-ADD3-7C7F1E8CF75E}" type="presParOf" srcId="{2CA4D149-EECC-4C6C-ADC7-0521A85FEC0D}" destId="{D986FF34-E092-4288-B9FB-C8D83FC13E3E}" srcOrd="0" destOrd="0" presId="urn:microsoft.com/office/officeart/2005/8/layout/process1"/>
    <dgm:cxn modelId="{F89FBE76-6940-4524-9F5A-CA425F0ECE04}" type="presParOf" srcId="{345A9029-BDC9-4D36-8D60-AD8C6160F456}" destId="{C1A9813B-4369-43B0-8E2F-9C2B2913CB69}" srcOrd="4" destOrd="0" presId="urn:microsoft.com/office/officeart/2005/8/layout/process1"/>
    <dgm:cxn modelId="{AAE070A7-51C9-485A-8D4C-31DF19E5E350}" type="presParOf" srcId="{345A9029-BDC9-4D36-8D60-AD8C6160F456}" destId="{8369EABC-3BA5-4C3C-B6AD-B3D4FEA1922B}" srcOrd="5" destOrd="0" presId="urn:microsoft.com/office/officeart/2005/8/layout/process1"/>
    <dgm:cxn modelId="{D527CB4E-0CC8-4C2E-9744-65259F384EFA}" type="presParOf" srcId="{8369EABC-3BA5-4C3C-B6AD-B3D4FEA1922B}" destId="{408D90C1-D1A2-4B14-9BE3-11A88B53DE64}" srcOrd="0" destOrd="0" presId="urn:microsoft.com/office/officeart/2005/8/layout/process1"/>
    <dgm:cxn modelId="{D88EABC2-B48B-4583-BDB5-1244A45E450C}" type="presParOf" srcId="{345A9029-BDC9-4D36-8D60-AD8C6160F456}" destId="{E6178804-1E67-4BD9-B14F-6D96D793E40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CCA25-9376-4F84-9853-FEBDBCCAEC5B}" type="doc">
      <dgm:prSet loTypeId="urn:microsoft.com/office/officeart/2005/8/layout/process1" loCatId="process" qsTypeId="urn:microsoft.com/office/officeart/2005/8/quickstyle/simple2" qsCatId="simple" csTypeId="urn:microsoft.com/office/officeart/2005/8/colors/accent3_2" csCatId="accent3" phldr="1"/>
      <dgm:spPr/>
    </dgm:pt>
    <dgm:pt modelId="{62A7E8F2-F69C-4C0F-BD6F-42540C2E7660}">
      <dgm:prSet phldrT="[Text]" custT="1"/>
      <dgm:spPr/>
      <dgm:t>
        <a:bodyPr anchor="t"/>
        <a:lstStyle/>
        <a:p>
          <a:r>
            <a:rPr lang="en-US" sz="2000" b="1" dirty="0">
              <a:solidFill>
                <a:schemeClr val="tx1"/>
              </a:solidFill>
            </a:rPr>
            <a:t>TIDE</a:t>
          </a:r>
        </a:p>
        <a:p>
          <a:r>
            <a:rPr lang="en-US" sz="1800" dirty="0">
              <a:solidFill>
                <a:schemeClr val="tx1"/>
              </a:solidFill>
            </a:rPr>
            <a:t>User Management, Student Enrollment, Test Materials</a:t>
          </a:r>
        </a:p>
      </dgm:t>
    </dgm:pt>
    <dgm:pt modelId="{2CA224C5-0C95-4D1B-9C4D-D65731388C2B}" type="parTrans" cxnId="{7747B0D7-4A83-4B20-B1D1-994F427AC3B7}">
      <dgm:prSet/>
      <dgm:spPr/>
      <dgm:t>
        <a:bodyPr/>
        <a:lstStyle/>
        <a:p>
          <a:endParaRPr lang="en-US"/>
        </a:p>
      </dgm:t>
    </dgm:pt>
    <dgm:pt modelId="{FEE755E2-B533-4EC7-B0CF-A223877773C6}" type="sibTrans" cxnId="{7747B0D7-4A83-4B20-B1D1-994F427AC3B7}">
      <dgm:prSet/>
      <dgm:spPr>
        <a:ln>
          <a:solidFill>
            <a:schemeClr val="accent3">
              <a:lumMod val="75000"/>
            </a:schemeClr>
          </a:solidFill>
        </a:ln>
      </dgm:spPr>
      <dgm:t>
        <a:bodyPr/>
        <a:lstStyle/>
        <a:p>
          <a:endParaRPr lang="en-US" dirty="0"/>
        </a:p>
      </dgm:t>
    </dgm:pt>
    <dgm:pt modelId="{4490A1EA-F615-48B6-AB75-C6E2F75550CA}">
      <dgm:prSet phldrT="[Text]" custT="1"/>
      <dgm:spPr/>
      <dgm:t>
        <a:bodyPr anchor="t"/>
        <a:lstStyle/>
        <a:p>
          <a:r>
            <a:rPr lang="en-US" sz="2000" b="1" dirty="0">
              <a:solidFill>
                <a:schemeClr val="tx1"/>
              </a:solidFill>
            </a:rPr>
            <a:t>Paper Testing</a:t>
          </a:r>
        </a:p>
        <a:p>
          <a:r>
            <a:rPr lang="en-US" sz="1800" dirty="0">
              <a:solidFill>
                <a:schemeClr val="tx1"/>
              </a:solidFill>
            </a:rPr>
            <a:t>Test Administration</a:t>
          </a:r>
        </a:p>
      </dgm:t>
    </dgm:pt>
    <dgm:pt modelId="{2613FD61-2D05-46D8-9999-7F2BB213D19D}" type="parTrans" cxnId="{7FBEF76F-BCEA-48CA-B389-2146D1833C6C}">
      <dgm:prSet/>
      <dgm:spPr/>
      <dgm:t>
        <a:bodyPr/>
        <a:lstStyle/>
        <a:p>
          <a:endParaRPr lang="en-US"/>
        </a:p>
      </dgm:t>
    </dgm:pt>
    <dgm:pt modelId="{2B514BC7-2E3C-461F-8202-2551AA0898A5}" type="sibTrans" cxnId="{7FBEF76F-BCEA-48CA-B389-2146D1833C6C}">
      <dgm:prSet/>
      <dgm:spPr>
        <a:ln>
          <a:solidFill>
            <a:schemeClr val="accent3">
              <a:lumMod val="75000"/>
            </a:schemeClr>
          </a:solidFill>
        </a:ln>
      </dgm:spPr>
      <dgm:t>
        <a:bodyPr/>
        <a:lstStyle/>
        <a:p>
          <a:endParaRPr lang="en-US" dirty="0"/>
        </a:p>
      </dgm:t>
    </dgm:pt>
    <dgm:pt modelId="{C9E82239-EF95-406A-825A-AAD22634840E}">
      <dgm:prSet phldrT="[Text]" custT="1"/>
      <dgm:spPr/>
      <dgm:t>
        <a:bodyPr anchor="t"/>
        <a:lstStyle/>
        <a:p>
          <a:r>
            <a:rPr lang="en-US" sz="2400" b="1" dirty="0">
              <a:solidFill>
                <a:schemeClr val="tx1"/>
              </a:solidFill>
            </a:rPr>
            <a:t>Paper Testing (PBT)</a:t>
          </a:r>
        </a:p>
      </dgm:t>
    </dgm:pt>
    <dgm:pt modelId="{B55D710A-5EAD-40D0-9222-89DD463F5108}" type="parTrans" cxnId="{D5695EF6-BF93-4A6B-862F-21275421496C}">
      <dgm:prSet/>
      <dgm:spPr/>
      <dgm:t>
        <a:bodyPr/>
        <a:lstStyle/>
        <a:p>
          <a:endParaRPr lang="en-US"/>
        </a:p>
      </dgm:t>
    </dgm:pt>
    <dgm:pt modelId="{7413DFB5-BB2D-40A4-8C6A-D3862F744C8C}" type="sibTrans" cxnId="{D5695EF6-BF93-4A6B-862F-21275421496C}">
      <dgm:prSet/>
      <dgm:spPr>
        <a:ln>
          <a:solidFill>
            <a:schemeClr val="accent3">
              <a:lumMod val="75000"/>
            </a:schemeClr>
          </a:solidFill>
        </a:ln>
      </dgm:spPr>
      <dgm:t>
        <a:bodyPr/>
        <a:lstStyle/>
        <a:p>
          <a:endParaRPr lang="en-US" dirty="0"/>
        </a:p>
      </dgm:t>
    </dgm:pt>
    <dgm:pt modelId="{345A9029-BDC9-4D36-8D60-AD8C6160F456}" type="pres">
      <dgm:prSet presAssocID="{A3ACCA25-9376-4F84-9853-FEBDBCCAEC5B}" presName="Name0" presStyleCnt="0">
        <dgm:presLayoutVars>
          <dgm:dir/>
          <dgm:resizeHandles val="exact"/>
        </dgm:presLayoutVars>
      </dgm:prSet>
      <dgm:spPr/>
    </dgm:pt>
    <dgm:pt modelId="{A32E9F92-2903-4E99-B757-43A57C445DA5}" type="pres">
      <dgm:prSet presAssocID="{C9E82239-EF95-406A-825A-AAD22634840E}" presName="node" presStyleLbl="node1" presStyleIdx="0" presStyleCnt="3" custScaleX="84090" custLinFactNeighborX="-13908" custLinFactNeighborY="171">
        <dgm:presLayoutVars>
          <dgm:bulletEnabled val="1"/>
        </dgm:presLayoutVars>
      </dgm:prSet>
      <dgm:spPr/>
    </dgm:pt>
    <dgm:pt modelId="{392C32E1-3A51-4E62-BEC4-026EBBB05832}" type="pres">
      <dgm:prSet presAssocID="{7413DFB5-BB2D-40A4-8C6A-D3862F744C8C}" presName="sibTrans" presStyleLbl="sibTrans2D1" presStyleIdx="0" presStyleCnt="2"/>
      <dgm:spPr/>
    </dgm:pt>
    <dgm:pt modelId="{1F22366F-08E1-4B50-88E9-A7E3263B791E}" type="pres">
      <dgm:prSet presAssocID="{7413DFB5-BB2D-40A4-8C6A-D3862F744C8C}" presName="connectorText" presStyleLbl="sibTrans2D1" presStyleIdx="0" presStyleCnt="2"/>
      <dgm:spPr/>
    </dgm:pt>
    <dgm:pt modelId="{361D075B-C9B3-4149-B686-828BBD5FABA2}" type="pres">
      <dgm:prSet presAssocID="{62A7E8F2-F69C-4C0F-BD6F-42540C2E7660}" presName="node" presStyleLbl="node1" presStyleIdx="1" presStyleCnt="3">
        <dgm:presLayoutVars>
          <dgm:bulletEnabled val="1"/>
        </dgm:presLayoutVars>
      </dgm:prSet>
      <dgm:spPr/>
    </dgm:pt>
    <dgm:pt modelId="{2CA4D149-EECC-4C6C-ADC7-0521A85FEC0D}" type="pres">
      <dgm:prSet presAssocID="{FEE755E2-B533-4EC7-B0CF-A223877773C6}" presName="sibTrans" presStyleLbl="sibTrans2D1" presStyleIdx="1" presStyleCnt="2"/>
      <dgm:spPr/>
    </dgm:pt>
    <dgm:pt modelId="{D986FF34-E092-4288-B9FB-C8D83FC13E3E}" type="pres">
      <dgm:prSet presAssocID="{FEE755E2-B533-4EC7-B0CF-A223877773C6}" presName="connectorText" presStyleLbl="sibTrans2D1" presStyleIdx="1" presStyleCnt="2"/>
      <dgm:spPr/>
    </dgm:pt>
    <dgm:pt modelId="{C1A9813B-4369-43B0-8E2F-9C2B2913CB69}" type="pres">
      <dgm:prSet presAssocID="{4490A1EA-F615-48B6-AB75-C6E2F75550CA}" presName="node" presStyleLbl="node1" presStyleIdx="2" presStyleCnt="3" custScaleX="101890">
        <dgm:presLayoutVars>
          <dgm:bulletEnabled val="1"/>
        </dgm:presLayoutVars>
      </dgm:prSet>
      <dgm:spPr/>
    </dgm:pt>
  </dgm:ptLst>
  <dgm:cxnLst>
    <dgm:cxn modelId="{0B9F3F1B-CD87-441B-9C38-A1B5E6E1D63E}" type="presOf" srcId="{7413DFB5-BB2D-40A4-8C6A-D3862F744C8C}" destId="{392C32E1-3A51-4E62-BEC4-026EBBB05832}" srcOrd="0" destOrd="0" presId="urn:microsoft.com/office/officeart/2005/8/layout/process1"/>
    <dgm:cxn modelId="{36DE7A24-7F92-4533-8B47-08E8AFE001BD}" type="presOf" srcId="{62A7E8F2-F69C-4C0F-BD6F-42540C2E7660}" destId="{361D075B-C9B3-4149-B686-828BBD5FABA2}" srcOrd="0" destOrd="0" presId="urn:microsoft.com/office/officeart/2005/8/layout/process1"/>
    <dgm:cxn modelId="{ECE2D26B-C5D3-463D-8F3C-7D546780D556}" type="presOf" srcId="{A3ACCA25-9376-4F84-9853-FEBDBCCAEC5B}" destId="{345A9029-BDC9-4D36-8D60-AD8C6160F456}" srcOrd="0" destOrd="0" presId="urn:microsoft.com/office/officeart/2005/8/layout/process1"/>
    <dgm:cxn modelId="{7FBEF76F-BCEA-48CA-B389-2146D1833C6C}" srcId="{A3ACCA25-9376-4F84-9853-FEBDBCCAEC5B}" destId="{4490A1EA-F615-48B6-AB75-C6E2F75550CA}" srcOrd="2" destOrd="0" parTransId="{2613FD61-2D05-46D8-9999-7F2BB213D19D}" sibTransId="{2B514BC7-2E3C-461F-8202-2551AA0898A5}"/>
    <dgm:cxn modelId="{36869BB3-17B2-4AFD-9769-17986198668C}" type="presOf" srcId="{FEE755E2-B533-4EC7-B0CF-A223877773C6}" destId="{2CA4D149-EECC-4C6C-ADC7-0521A85FEC0D}" srcOrd="0" destOrd="0" presId="urn:microsoft.com/office/officeart/2005/8/layout/process1"/>
    <dgm:cxn modelId="{DF824DCD-72C4-44B8-8FFD-1C7D2985CB06}" type="presOf" srcId="{4490A1EA-F615-48B6-AB75-C6E2F75550CA}" destId="{C1A9813B-4369-43B0-8E2F-9C2B2913CB69}" srcOrd="0" destOrd="0" presId="urn:microsoft.com/office/officeart/2005/8/layout/process1"/>
    <dgm:cxn modelId="{7747B0D7-4A83-4B20-B1D1-994F427AC3B7}" srcId="{A3ACCA25-9376-4F84-9853-FEBDBCCAEC5B}" destId="{62A7E8F2-F69C-4C0F-BD6F-42540C2E7660}" srcOrd="1" destOrd="0" parTransId="{2CA224C5-0C95-4D1B-9C4D-D65731388C2B}" sibTransId="{FEE755E2-B533-4EC7-B0CF-A223877773C6}"/>
    <dgm:cxn modelId="{42BC24DF-762C-480F-9380-F8CFE024D7C8}" type="presOf" srcId="{7413DFB5-BB2D-40A4-8C6A-D3862F744C8C}" destId="{1F22366F-08E1-4B50-88E9-A7E3263B791E}" srcOrd="1" destOrd="0" presId="urn:microsoft.com/office/officeart/2005/8/layout/process1"/>
    <dgm:cxn modelId="{DDE657F5-EEEE-47EE-BA3C-B1EE48489A94}" type="presOf" srcId="{FEE755E2-B533-4EC7-B0CF-A223877773C6}" destId="{D986FF34-E092-4288-B9FB-C8D83FC13E3E}" srcOrd="1" destOrd="0" presId="urn:microsoft.com/office/officeart/2005/8/layout/process1"/>
    <dgm:cxn modelId="{D5695EF6-BF93-4A6B-862F-21275421496C}" srcId="{A3ACCA25-9376-4F84-9853-FEBDBCCAEC5B}" destId="{C9E82239-EF95-406A-825A-AAD22634840E}" srcOrd="0" destOrd="0" parTransId="{B55D710A-5EAD-40D0-9222-89DD463F5108}" sibTransId="{7413DFB5-BB2D-40A4-8C6A-D3862F744C8C}"/>
    <dgm:cxn modelId="{E4DA97F6-7932-4C26-BB1E-0BD82F392922}" type="presOf" srcId="{C9E82239-EF95-406A-825A-AAD22634840E}" destId="{A32E9F92-2903-4E99-B757-43A57C445DA5}" srcOrd="0" destOrd="0" presId="urn:microsoft.com/office/officeart/2005/8/layout/process1"/>
    <dgm:cxn modelId="{1E71F1DE-4A61-4C7C-90B1-9DB806CEC548}" type="presParOf" srcId="{345A9029-BDC9-4D36-8D60-AD8C6160F456}" destId="{A32E9F92-2903-4E99-B757-43A57C445DA5}" srcOrd="0" destOrd="0" presId="urn:microsoft.com/office/officeart/2005/8/layout/process1"/>
    <dgm:cxn modelId="{DC03D072-3A8F-41EB-9584-8FBDB03EF38D}" type="presParOf" srcId="{345A9029-BDC9-4D36-8D60-AD8C6160F456}" destId="{392C32E1-3A51-4E62-BEC4-026EBBB05832}" srcOrd="1" destOrd="0" presId="urn:microsoft.com/office/officeart/2005/8/layout/process1"/>
    <dgm:cxn modelId="{15C76F02-9E80-4437-B750-35F2CAACB0AB}" type="presParOf" srcId="{392C32E1-3A51-4E62-BEC4-026EBBB05832}" destId="{1F22366F-08E1-4B50-88E9-A7E3263B791E}" srcOrd="0" destOrd="0" presId="urn:microsoft.com/office/officeart/2005/8/layout/process1"/>
    <dgm:cxn modelId="{53DA7E47-E36B-43EE-B0DE-9DB6B137FB07}" type="presParOf" srcId="{345A9029-BDC9-4D36-8D60-AD8C6160F456}" destId="{361D075B-C9B3-4149-B686-828BBD5FABA2}" srcOrd="2" destOrd="0" presId="urn:microsoft.com/office/officeart/2005/8/layout/process1"/>
    <dgm:cxn modelId="{68A0D1EB-72A4-4718-BC02-38EC79708045}" type="presParOf" srcId="{345A9029-BDC9-4D36-8D60-AD8C6160F456}" destId="{2CA4D149-EECC-4C6C-ADC7-0521A85FEC0D}" srcOrd="3" destOrd="0" presId="urn:microsoft.com/office/officeart/2005/8/layout/process1"/>
    <dgm:cxn modelId="{D8B3976F-579D-4C54-9E50-48E31CC54E5F}" type="presParOf" srcId="{2CA4D149-EECC-4C6C-ADC7-0521A85FEC0D}" destId="{D986FF34-E092-4288-B9FB-C8D83FC13E3E}" srcOrd="0" destOrd="0" presId="urn:microsoft.com/office/officeart/2005/8/layout/process1"/>
    <dgm:cxn modelId="{2540F8FA-16B1-4C4F-9EAE-81E2B7D7527C}" type="presParOf" srcId="{345A9029-BDC9-4D36-8D60-AD8C6160F456}" destId="{C1A9813B-4369-43B0-8E2F-9C2B2913CB69}" srcOrd="4" destOrd="0" presId="urn:microsoft.com/office/officeart/2005/8/layout/process1"/>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6BA813-C5FD-48AC-A12E-B261DEF9BB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341C9A-21C6-46C9-824C-5CFE232CAAEF}">
      <dgm:prSet phldrT="[Text]"/>
      <dgm:spPr/>
      <dgm:t>
        <a:bodyPr/>
        <a:lstStyle/>
        <a:p>
          <a:r>
            <a:rPr lang="en-US" dirty="0"/>
            <a:t>District Assessment Coordinator (DAC)</a:t>
          </a:r>
        </a:p>
      </dgm:t>
    </dgm:pt>
    <dgm:pt modelId="{CFBA43F1-08D7-4713-A962-C0597576D921}" type="parTrans" cxnId="{22301C3F-58BF-4858-B84E-737AC83E6CB1}">
      <dgm:prSet/>
      <dgm:spPr/>
      <dgm:t>
        <a:bodyPr/>
        <a:lstStyle/>
        <a:p>
          <a:endParaRPr lang="en-US"/>
        </a:p>
      </dgm:t>
    </dgm:pt>
    <dgm:pt modelId="{219E72AC-95DD-4E87-90BB-C586EE1540B8}" type="sibTrans" cxnId="{22301C3F-58BF-4858-B84E-737AC83E6CB1}">
      <dgm:prSet/>
      <dgm:spPr/>
      <dgm:t>
        <a:bodyPr/>
        <a:lstStyle/>
        <a:p>
          <a:endParaRPr lang="en-US"/>
        </a:p>
      </dgm:t>
    </dgm:pt>
    <dgm:pt modelId="{D57364C7-397F-437C-A0CE-E5F34E69A2E0}">
      <dgm:prSet phldrT="[Text]"/>
      <dgm:spPr/>
      <dgm:t>
        <a:bodyPr/>
        <a:lstStyle/>
        <a:p>
          <a:r>
            <a:rPr lang="en-US" dirty="0"/>
            <a:t>School Administrator (SA)</a:t>
          </a:r>
        </a:p>
      </dgm:t>
    </dgm:pt>
    <dgm:pt modelId="{D686B825-02FB-42FC-A212-253B29785CAA}" type="parTrans" cxnId="{5310328A-AA66-4634-86C0-56A2C7AFD007}">
      <dgm:prSet/>
      <dgm:spPr/>
      <dgm:t>
        <a:bodyPr/>
        <a:lstStyle/>
        <a:p>
          <a:endParaRPr lang="en-US"/>
        </a:p>
      </dgm:t>
    </dgm:pt>
    <dgm:pt modelId="{36A974CC-02AC-4407-B855-2E1F43680B97}" type="sibTrans" cxnId="{5310328A-AA66-4634-86C0-56A2C7AFD007}">
      <dgm:prSet/>
      <dgm:spPr/>
      <dgm:t>
        <a:bodyPr/>
        <a:lstStyle/>
        <a:p>
          <a:endParaRPr lang="en-US"/>
        </a:p>
      </dgm:t>
    </dgm:pt>
    <dgm:pt modelId="{0D64E305-9963-449B-9727-A02627366C11}">
      <dgm:prSet phldrT="[Text]"/>
      <dgm:spPr/>
      <dgm:t>
        <a:bodyPr/>
        <a:lstStyle/>
        <a:p>
          <a:r>
            <a:rPr lang="en-US" dirty="0"/>
            <a:t>CBT Coordinator (CBT) for SACs</a:t>
          </a:r>
        </a:p>
      </dgm:t>
    </dgm:pt>
    <dgm:pt modelId="{6EFD9BD4-E3FE-4D42-A4D7-9585B6EF5CE6}" type="parTrans" cxnId="{2631D19B-EA6E-4454-9561-E2A7103EBE1C}">
      <dgm:prSet/>
      <dgm:spPr/>
      <dgm:t>
        <a:bodyPr/>
        <a:lstStyle/>
        <a:p>
          <a:endParaRPr lang="en-US"/>
        </a:p>
      </dgm:t>
    </dgm:pt>
    <dgm:pt modelId="{44FB6F6F-C389-4254-839A-01280BCA373A}" type="sibTrans" cxnId="{2631D19B-EA6E-4454-9561-E2A7103EBE1C}">
      <dgm:prSet/>
      <dgm:spPr/>
      <dgm:t>
        <a:bodyPr/>
        <a:lstStyle/>
        <a:p>
          <a:endParaRPr lang="en-US"/>
        </a:p>
      </dgm:t>
    </dgm:pt>
    <dgm:pt modelId="{39F6682F-C38B-4FE6-BD03-ACA42F3705C5}">
      <dgm:prSet phldrT="[Text]"/>
      <dgm:spPr/>
      <dgm:t>
        <a:bodyPr/>
        <a:lstStyle/>
        <a:p>
          <a:r>
            <a:rPr lang="en-US" dirty="0"/>
            <a:t>Test Administrator (TA)</a:t>
          </a:r>
        </a:p>
      </dgm:t>
    </dgm:pt>
    <dgm:pt modelId="{E755FF11-7876-4857-A1D7-8D11008DCEA6}" type="sibTrans" cxnId="{D138900B-B98D-47AC-A836-B45947213182}">
      <dgm:prSet/>
      <dgm:spPr/>
      <dgm:t>
        <a:bodyPr/>
        <a:lstStyle/>
        <a:p>
          <a:endParaRPr lang="en-US"/>
        </a:p>
      </dgm:t>
    </dgm:pt>
    <dgm:pt modelId="{C029D4C8-DD72-420F-A92B-B662D5ED016A}" type="parTrans" cxnId="{D138900B-B98D-47AC-A836-B45947213182}">
      <dgm:prSet/>
      <dgm:spPr/>
      <dgm:t>
        <a:bodyPr/>
        <a:lstStyle/>
        <a:p>
          <a:endParaRPr lang="en-US"/>
        </a:p>
      </dgm:t>
    </dgm:pt>
    <dgm:pt modelId="{A228FE10-4B1F-4E4A-BDED-5FEE47A86000}" type="pres">
      <dgm:prSet presAssocID="{CA6BA813-C5FD-48AC-A12E-B261DEF9BB75}" presName="hierChild1" presStyleCnt="0">
        <dgm:presLayoutVars>
          <dgm:chPref val="1"/>
          <dgm:dir/>
          <dgm:animOne val="branch"/>
          <dgm:animLvl val="lvl"/>
          <dgm:resizeHandles/>
        </dgm:presLayoutVars>
      </dgm:prSet>
      <dgm:spPr/>
    </dgm:pt>
    <dgm:pt modelId="{F0C701C9-A6E1-44D5-8E89-9F36175C8F14}" type="pres">
      <dgm:prSet presAssocID="{33341C9A-21C6-46C9-824C-5CFE232CAAEF}" presName="hierRoot1" presStyleCnt="0"/>
      <dgm:spPr/>
    </dgm:pt>
    <dgm:pt modelId="{2352DDBF-1827-4D24-B13A-7A608F250833}" type="pres">
      <dgm:prSet presAssocID="{33341C9A-21C6-46C9-824C-5CFE232CAAEF}" presName="composite" presStyleCnt="0"/>
      <dgm:spPr/>
    </dgm:pt>
    <dgm:pt modelId="{7E77CD62-6E6D-4283-B896-0AC76523E76C}" type="pres">
      <dgm:prSet presAssocID="{33341C9A-21C6-46C9-824C-5CFE232CAAEF}" presName="background" presStyleLbl="node0" presStyleIdx="0" presStyleCnt="1"/>
      <dgm:spPr/>
    </dgm:pt>
    <dgm:pt modelId="{820D9561-76D1-485C-AEE3-3B02C1BA29AC}" type="pres">
      <dgm:prSet presAssocID="{33341C9A-21C6-46C9-824C-5CFE232CAAEF}" presName="text" presStyleLbl="fgAcc0" presStyleIdx="0" presStyleCnt="1">
        <dgm:presLayoutVars>
          <dgm:chPref val="3"/>
        </dgm:presLayoutVars>
      </dgm:prSet>
      <dgm:spPr/>
    </dgm:pt>
    <dgm:pt modelId="{5283BF86-35F8-4735-BFCF-F3B85F6D9313}" type="pres">
      <dgm:prSet presAssocID="{33341C9A-21C6-46C9-824C-5CFE232CAAEF}" presName="hierChild2" presStyleCnt="0"/>
      <dgm:spPr/>
    </dgm:pt>
    <dgm:pt modelId="{826A730C-636B-46EB-BA26-318035F93C75}" type="pres">
      <dgm:prSet presAssocID="{D686B825-02FB-42FC-A212-253B29785CAA}" presName="Name10" presStyleLbl="parChTrans1D2" presStyleIdx="0" presStyleCnt="2"/>
      <dgm:spPr/>
    </dgm:pt>
    <dgm:pt modelId="{036BDC8D-55E3-4C05-A8E8-C1F8F5374834}" type="pres">
      <dgm:prSet presAssocID="{D57364C7-397F-437C-A0CE-E5F34E69A2E0}" presName="hierRoot2" presStyleCnt="0"/>
      <dgm:spPr/>
    </dgm:pt>
    <dgm:pt modelId="{BB7AD85E-A403-4A58-9247-F4E08C72C440}" type="pres">
      <dgm:prSet presAssocID="{D57364C7-397F-437C-A0CE-E5F34E69A2E0}" presName="composite2" presStyleCnt="0"/>
      <dgm:spPr/>
    </dgm:pt>
    <dgm:pt modelId="{344BF1BA-FA42-4590-BD4C-A1016CA07504}" type="pres">
      <dgm:prSet presAssocID="{D57364C7-397F-437C-A0CE-E5F34E69A2E0}" presName="background2" presStyleLbl="node2" presStyleIdx="0" presStyleCnt="2"/>
      <dgm:spPr/>
    </dgm:pt>
    <dgm:pt modelId="{9BDCF658-8D33-4044-B8DF-9AEFA9F58286}" type="pres">
      <dgm:prSet presAssocID="{D57364C7-397F-437C-A0CE-E5F34E69A2E0}" presName="text2" presStyleLbl="fgAcc2" presStyleIdx="0" presStyleCnt="2">
        <dgm:presLayoutVars>
          <dgm:chPref val="3"/>
        </dgm:presLayoutVars>
      </dgm:prSet>
      <dgm:spPr/>
    </dgm:pt>
    <dgm:pt modelId="{F1FD720A-6AC9-4710-987F-BE4F3205465D}" type="pres">
      <dgm:prSet presAssocID="{D57364C7-397F-437C-A0CE-E5F34E69A2E0}" presName="hierChild3" presStyleCnt="0"/>
      <dgm:spPr/>
    </dgm:pt>
    <dgm:pt modelId="{8602799E-A9A7-4E89-8014-A5747B0E7643}" type="pres">
      <dgm:prSet presAssocID="{6EFD9BD4-E3FE-4D42-A4D7-9585B6EF5CE6}" presName="Name10" presStyleLbl="parChTrans1D2" presStyleIdx="1" presStyleCnt="2"/>
      <dgm:spPr/>
    </dgm:pt>
    <dgm:pt modelId="{ADC4C4C0-D312-4222-A13E-3C6C96FD6D30}" type="pres">
      <dgm:prSet presAssocID="{0D64E305-9963-449B-9727-A02627366C11}" presName="hierRoot2" presStyleCnt="0"/>
      <dgm:spPr/>
    </dgm:pt>
    <dgm:pt modelId="{616CAD40-41A9-45B7-ACD1-6A6CA931498F}" type="pres">
      <dgm:prSet presAssocID="{0D64E305-9963-449B-9727-A02627366C11}" presName="composite2" presStyleCnt="0"/>
      <dgm:spPr/>
    </dgm:pt>
    <dgm:pt modelId="{10943B40-CC23-4568-9EB4-9718F87335EF}" type="pres">
      <dgm:prSet presAssocID="{0D64E305-9963-449B-9727-A02627366C11}" presName="background2" presStyleLbl="node2" presStyleIdx="1" presStyleCnt="2"/>
      <dgm:spPr/>
    </dgm:pt>
    <dgm:pt modelId="{4BDDA382-75A4-4B0E-A2C1-F764AD9BB8ED}" type="pres">
      <dgm:prSet presAssocID="{0D64E305-9963-449B-9727-A02627366C11}" presName="text2" presStyleLbl="fgAcc2" presStyleIdx="1" presStyleCnt="2">
        <dgm:presLayoutVars>
          <dgm:chPref val="3"/>
        </dgm:presLayoutVars>
      </dgm:prSet>
      <dgm:spPr/>
    </dgm:pt>
    <dgm:pt modelId="{6637FC01-D893-4B9A-849E-3B3D224AEBA6}" type="pres">
      <dgm:prSet presAssocID="{0D64E305-9963-449B-9727-A02627366C11}" presName="hierChild3" presStyleCnt="0"/>
      <dgm:spPr/>
    </dgm:pt>
    <dgm:pt modelId="{1B6D50E2-D18F-463A-9637-40FE5A451994}" type="pres">
      <dgm:prSet presAssocID="{C029D4C8-DD72-420F-A92B-B662D5ED016A}" presName="Name17" presStyleLbl="parChTrans1D3" presStyleIdx="0" presStyleCnt="1"/>
      <dgm:spPr/>
    </dgm:pt>
    <dgm:pt modelId="{132EACA4-9993-47B6-B9DB-6365528C437A}" type="pres">
      <dgm:prSet presAssocID="{39F6682F-C38B-4FE6-BD03-ACA42F3705C5}" presName="hierRoot3" presStyleCnt="0"/>
      <dgm:spPr/>
    </dgm:pt>
    <dgm:pt modelId="{5ECCC9C1-5BA0-4FF9-BECE-A6C5097FFAA8}" type="pres">
      <dgm:prSet presAssocID="{39F6682F-C38B-4FE6-BD03-ACA42F3705C5}" presName="composite3" presStyleCnt="0"/>
      <dgm:spPr/>
    </dgm:pt>
    <dgm:pt modelId="{BD60868D-13BA-4DD8-9F68-08F29E024849}" type="pres">
      <dgm:prSet presAssocID="{39F6682F-C38B-4FE6-BD03-ACA42F3705C5}" presName="background3" presStyleLbl="node3" presStyleIdx="0" presStyleCnt="1"/>
      <dgm:spPr/>
    </dgm:pt>
    <dgm:pt modelId="{B9D4EFE9-2AE9-4582-97D3-D58DE7E03169}" type="pres">
      <dgm:prSet presAssocID="{39F6682F-C38B-4FE6-BD03-ACA42F3705C5}" presName="text3" presStyleLbl="fgAcc3" presStyleIdx="0" presStyleCnt="1">
        <dgm:presLayoutVars>
          <dgm:chPref val="3"/>
        </dgm:presLayoutVars>
      </dgm:prSet>
      <dgm:spPr/>
    </dgm:pt>
    <dgm:pt modelId="{681EA2A0-B72C-4D94-85C4-B4C90ED98564}" type="pres">
      <dgm:prSet presAssocID="{39F6682F-C38B-4FE6-BD03-ACA42F3705C5}" presName="hierChild4" presStyleCnt="0"/>
      <dgm:spPr/>
    </dgm:pt>
  </dgm:ptLst>
  <dgm:cxnLst>
    <dgm:cxn modelId="{725A110A-C09E-46AB-8CED-D8ADAC5D10D9}" type="presOf" srcId="{C029D4C8-DD72-420F-A92B-B662D5ED016A}" destId="{1B6D50E2-D18F-463A-9637-40FE5A451994}" srcOrd="0" destOrd="0" presId="urn:microsoft.com/office/officeart/2005/8/layout/hierarchy1"/>
    <dgm:cxn modelId="{D138900B-B98D-47AC-A836-B45947213182}" srcId="{0D64E305-9963-449B-9727-A02627366C11}" destId="{39F6682F-C38B-4FE6-BD03-ACA42F3705C5}" srcOrd="0" destOrd="0" parTransId="{C029D4C8-DD72-420F-A92B-B662D5ED016A}" sibTransId="{E755FF11-7876-4857-A1D7-8D11008DCEA6}"/>
    <dgm:cxn modelId="{22301C3F-58BF-4858-B84E-737AC83E6CB1}" srcId="{CA6BA813-C5FD-48AC-A12E-B261DEF9BB75}" destId="{33341C9A-21C6-46C9-824C-5CFE232CAAEF}" srcOrd="0" destOrd="0" parTransId="{CFBA43F1-08D7-4713-A962-C0597576D921}" sibTransId="{219E72AC-95DD-4E87-90BB-C586EE1540B8}"/>
    <dgm:cxn modelId="{647F5356-6A42-4FC8-B4B2-B7961AB8227F}" type="presOf" srcId="{33341C9A-21C6-46C9-824C-5CFE232CAAEF}" destId="{820D9561-76D1-485C-AEE3-3B02C1BA29AC}" srcOrd="0" destOrd="0" presId="urn:microsoft.com/office/officeart/2005/8/layout/hierarchy1"/>
    <dgm:cxn modelId="{3CB2397B-95CB-41BF-B457-30D2807A0879}" type="presOf" srcId="{6EFD9BD4-E3FE-4D42-A4D7-9585B6EF5CE6}" destId="{8602799E-A9A7-4E89-8014-A5747B0E7643}" srcOrd="0" destOrd="0" presId="urn:microsoft.com/office/officeart/2005/8/layout/hierarchy1"/>
    <dgm:cxn modelId="{D48FD07E-C6B6-42ED-BD3B-459B8445C3FD}" type="presOf" srcId="{D57364C7-397F-437C-A0CE-E5F34E69A2E0}" destId="{9BDCF658-8D33-4044-B8DF-9AEFA9F58286}" srcOrd="0" destOrd="0" presId="urn:microsoft.com/office/officeart/2005/8/layout/hierarchy1"/>
    <dgm:cxn modelId="{35F5E083-97A6-41A9-BB21-15E68E9F2016}" type="presOf" srcId="{0D64E305-9963-449B-9727-A02627366C11}" destId="{4BDDA382-75A4-4B0E-A2C1-F764AD9BB8ED}" srcOrd="0" destOrd="0" presId="urn:microsoft.com/office/officeart/2005/8/layout/hierarchy1"/>
    <dgm:cxn modelId="{5310328A-AA66-4634-86C0-56A2C7AFD007}" srcId="{33341C9A-21C6-46C9-824C-5CFE232CAAEF}" destId="{D57364C7-397F-437C-A0CE-E5F34E69A2E0}" srcOrd="0" destOrd="0" parTransId="{D686B825-02FB-42FC-A212-253B29785CAA}" sibTransId="{36A974CC-02AC-4407-B855-2E1F43680B97}"/>
    <dgm:cxn modelId="{1D704790-8DF2-47FC-BF63-C2544EFB4AA4}" type="presOf" srcId="{D686B825-02FB-42FC-A212-253B29785CAA}" destId="{826A730C-636B-46EB-BA26-318035F93C75}" srcOrd="0" destOrd="0" presId="urn:microsoft.com/office/officeart/2005/8/layout/hierarchy1"/>
    <dgm:cxn modelId="{7C69E492-2594-44CB-BF3E-E4BBDBCAA973}" type="presOf" srcId="{CA6BA813-C5FD-48AC-A12E-B261DEF9BB75}" destId="{A228FE10-4B1F-4E4A-BDED-5FEE47A86000}" srcOrd="0" destOrd="0" presId="urn:microsoft.com/office/officeart/2005/8/layout/hierarchy1"/>
    <dgm:cxn modelId="{2631D19B-EA6E-4454-9561-E2A7103EBE1C}" srcId="{33341C9A-21C6-46C9-824C-5CFE232CAAEF}" destId="{0D64E305-9963-449B-9727-A02627366C11}" srcOrd="1" destOrd="0" parTransId="{6EFD9BD4-E3FE-4D42-A4D7-9585B6EF5CE6}" sibTransId="{44FB6F6F-C389-4254-839A-01280BCA373A}"/>
    <dgm:cxn modelId="{770B14EE-CC65-4012-9145-92D39A09F22B}" type="presOf" srcId="{39F6682F-C38B-4FE6-BD03-ACA42F3705C5}" destId="{B9D4EFE9-2AE9-4582-97D3-D58DE7E03169}" srcOrd="0" destOrd="0" presId="urn:microsoft.com/office/officeart/2005/8/layout/hierarchy1"/>
    <dgm:cxn modelId="{2D979824-CD8E-48F1-98AC-07B9C3481F2E}" type="presParOf" srcId="{A228FE10-4B1F-4E4A-BDED-5FEE47A86000}" destId="{F0C701C9-A6E1-44D5-8E89-9F36175C8F14}" srcOrd="0" destOrd="0" presId="urn:microsoft.com/office/officeart/2005/8/layout/hierarchy1"/>
    <dgm:cxn modelId="{008304F2-D1F6-40A0-923A-EEEF80DE8DF8}" type="presParOf" srcId="{F0C701C9-A6E1-44D5-8E89-9F36175C8F14}" destId="{2352DDBF-1827-4D24-B13A-7A608F250833}" srcOrd="0" destOrd="0" presId="urn:microsoft.com/office/officeart/2005/8/layout/hierarchy1"/>
    <dgm:cxn modelId="{DA39B350-120C-4749-A4EB-4CA00E6AA779}" type="presParOf" srcId="{2352DDBF-1827-4D24-B13A-7A608F250833}" destId="{7E77CD62-6E6D-4283-B896-0AC76523E76C}" srcOrd="0" destOrd="0" presId="urn:microsoft.com/office/officeart/2005/8/layout/hierarchy1"/>
    <dgm:cxn modelId="{084EE6FA-05E6-46E7-9F6E-D4B6AB71B03F}" type="presParOf" srcId="{2352DDBF-1827-4D24-B13A-7A608F250833}" destId="{820D9561-76D1-485C-AEE3-3B02C1BA29AC}" srcOrd="1" destOrd="0" presId="urn:microsoft.com/office/officeart/2005/8/layout/hierarchy1"/>
    <dgm:cxn modelId="{98BD0709-58A2-42B6-B4D8-24C32E9EBDBE}" type="presParOf" srcId="{F0C701C9-A6E1-44D5-8E89-9F36175C8F14}" destId="{5283BF86-35F8-4735-BFCF-F3B85F6D9313}" srcOrd="1" destOrd="0" presId="urn:microsoft.com/office/officeart/2005/8/layout/hierarchy1"/>
    <dgm:cxn modelId="{536301A6-A43E-4C50-8A21-C70C74DC93DD}" type="presParOf" srcId="{5283BF86-35F8-4735-BFCF-F3B85F6D9313}" destId="{826A730C-636B-46EB-BA26-318035F93C75}" srcOrd="0" destOrd="0" presId="urn:microsoft.com/office/officeart/2005/8/layout/hierarchy1"/>
    <dgm:cxn modelId="{4388B0EC-E85C-44C9-A7F0-8E74E03287E4}" type="presParOf" srcId="{5283BF86-35F8-4735-BFCF-F3B85F6D9313}" destId="{036BDC8D-55E3-4C05-A8E8-C1F8F5374834}" srcOrd="1" destOrd="0" presId="urn:microsoft.com/office/officeart/2005/8/layout/hierarchy1"/>
    <dgm:cxn modelId="{88963FC7-3FFF-4B0B-B160-FF7010C82C07}" type="presParOf" srcId="{036BDC8D-55E3-4C05-A8E8-C1F8F5374834}" destId="{BB7AD85E-A403-4A58-9247-F4E08C72C440}" srcOrd="0" destOrd="0" presId="urn:microsoft.com/office/officeart/2005/8/layout/hierarchy1"/>
    <dgm:cxn modelId="{8239D278-253F-41D6-8A96-EF678E548E4D}" type="presParOf" srcId="{BB7AD85E-A403-4A58-9247-F4E08C72C440}" destId="{344BF1BA-FA42-4590-BD4C-A1016CA07504}" srcOrd="0" destOrd="0" presId="urn:microsoft.com/office/officeart/2005/8/layout/hierarchy1"/>
    <dgm:cxn modelId="{5F2BFDCE-A2FF-4096-AC40-5BC5157156E4}" type="presParOf" srcId="{BB7AD85E-A403-4A58-9247-F4E08C72C440}" destId="{9BDCF658-8D33-4044-B8DF-9AEFA9F58286}" srcOrd="1" destOrd="0" presId="urn:microsoft.com/office/officeart/2005/8/layout/hierarchy1"/>
    <dgm:cxn modelId="{CE0C4FEA-8C89-4A7F-BF8A-F59999AC759A}" type="presParOf" srcId="{036BDC8D-55E3-4C05-A8E8-C1F8F5374834}" destId="{F1FD720A-6AC9-4710-987F-BE4F3205465D}" srcOrd="1" destOrd="0" presId="urn:microsoft.com/office/officeart/2005/8/layout/hierarchy1"/>
    <dgm:cxn modelId="{FB1EEFD2-8E13-46A4-BD4B-B4BAB6B72B3D}" type="presParOf" srcId="{5283BF86-35F8-4735-BFCF-F3B85F6D9313}" destId="{8602799E-A9A7-4E89-8014-A5747B0E7643}" srcOrd="2" destOrd="0" presId="urn:microsoft.com/office/officeart/2005/8/layout/hierarchy1"/>
    <dgm:cxn modelId="{64F0B850-5B50-48D3-B403-D0BBFF469968}" type="presParOf" srcId="{5283BF86-35F8-4735-BFCF-F3B85F6D9313}" destId="{ADC4C4C0-D312-4222-A13E-3C6C96FD6D30}" srcOrd="3" destOrd="0" presId="urn:microsoft.com/office/officeart/2005/8/layout/hierarchy1"/>
    <dgm:cxn modelId="{22C54210-FDFC-4E41-B4A2-1BD25926B581}" type="presParOf" srcId="{ADC4C4C0-D312-4222-A13E-3C6C96FD6D30}" destId="{616CAD40-41A9-45B7-ACD1-6A6CA931498F}" srcOrd="0" destOrd="0" presId="urn:microsoft.com/office/officeart/2005/8/layout/hierarchy1"/>
    <dgm:cxn modelId="{3EE0211C-7D21-4ACC-9FD4-1877E6CE23C1}" type="presParOf" srcId="{616CAD40-41A9-45B7-ACD1-6A6CA931498F}" destId="{10943B40-CC23-4568-9EB4-9718F87335EF}" srcOrd="0" destOrd="0" presId="urn:microsoft.com/office/officeart/2005/8/layout/hierarchy1"/>
    <dgm:cxn modelId="{31C16DA0-5FCE-4C85-9D7E-41D37001ECA4}" type="presParOf" srcId="{616CAD40-41A9-45B7-ACD1-6A6CA931498F}" destId="{4BDDA382-75A4-4B0E-A2C1-F764AD9BB8ED}" srcOrd="1" destOrd="0" presId="urn:microsoft.com/office/officeart/2005/8/layout/hierarchy1"/>
    <dgm:cxn modelId="{64FDD9DB-5BD4-40D2-A60F-9D0655019981}" type="presParOf" srcId="{ADC4C4C0-D312-4222-A13E-3C6C96FD6D30}" destId="{6637FC01-D893-4B9A-849E-3B3D224AEBA6}" srcOrd="1" destOrd="0" presId="urn:microsoft.com/office/officeart/2005/8/layout/hierarchy1"/>
    <dgm:cxn modelId="{EDFDD36A-F658-4EFE-B4FC-63F19F7A2A71}" type="presParOf" srcId="{6637FC01-D893-4B9A-849E-3B3D224AEBA6}" destId="{1B6D50E2-D18F-463A-9637-40FE5A451994}" srcOrd="0" destOrd="0" presId="urn:microsoft.com/office/officeart/2005/8/layout/hierarchy1"/>
    <dgm:cxn modelId="{47FFF2CA-798F-4446-B27E-B0C185395BDE}" type="presParOf" srcId="{6637FC01-D893-4B9A-849E-3B3D224AEBA6}" destId="{132EACA4-9993-47B6-B9DB-6365528C437A}" srcOrd="1" destOrd="0" presId="urn:microsoft.com/office/officeart/2005/8/layout/hierarchy1"/>
    <dgm:cxn modelId="{823D2B71-993D-4904-93A7-0199806C8F63}" type="presParOf" srcId="{132EACA4-9993-47B6-B9DB-6365528C437A}" destId="{5ECCC9C1-5BA0-4FF9-BECE-A6C5097FFAA8}" srcOrd="0" destOrd="0" presId="urn:microsoft.com/office/officeart/2005/8/layout/hierarchy1"/>
    <dgm:cxn modelId="{09E07496-6CF3-4472-A615-1034727FA563}" type="presParOf" srcId="{5ECCC9C1-5BA0-4FF9-BECE-A6C5097FFAA8}" destId="{BD60868D-13BA-4DD8-9F68-08F29E024849}" srcOrd="0" destOrd="0" presId="urn:microsoft.com/office/officeart/2005/8/layout/hierarchy1"/>
    <dgm:cxn modelId="{03A03899-64DC-4F81-9FB6-59D40CDE466B}" type="presParOf" srcId="{5ECCC9C1-5BA0-4FF9-BECE-A6C5097FFAA8}" destId="{B9D4EFE9-2AE9-4582-97D3-D58DE7E03169}" srcOrd="1" destOrd="0" presId="urn:microsoft.com/office/officeart/2005/8/layout/hierarchy1"/>
    <dgm:cxn modelId="{A0331690-D583-47F6-B25B-80C3A288E3A0}" type="presParOf" srcId="{132EACA4-9993-47B6-B9DB-6365528C437A}" destId="{681EA2A0-B72C-4D94-85C4-B4C90ED9856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E9F92-2903-4E99-B757-43A57C445DA5}">
      <dsp:nvSpPr>
        <dsp:cNvPr id="0" name=""/>
        <dsp:cNvSpPr/>
      </dsp:nvSpPr>
      <dsp:spPr>
        <a:xfrm>
          <a:off x="0" y="80434"/>
          <a:ext cx="1403416" cy="180109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2400" b="1" kern="1200" dirty="0"/>
            <a:t>Online (CBT) Testing</a:t>
          </a:r>
        </a:p>
      </dsp:txBody>
      <dsp:txXfrm>
        <a:off x="41105" y="121539"/>
        <a:ext cx="1321206" cy="1718880"/>
      </dsp:txXfrm>
    </dsp:sp>
    <dsp:sp modelId="{392C32E1-3A51-4E62-BEC4-026EBBB05832}">
      <dsp:nvSpPr>
        <dsp:cNvPr id="0" name=""/>
        <dsp:cNvSpPr/>
      </dsp:nvSpPr>
      <dsp:spPr>
        <a:xfrm rot="21595210">
          <a:off x="1572019" y="772569"/>
          <a:ext cx="357439" cy="413898"/>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572019" y="855424"/>
        <a:ext cx="250207" cy="248338"/>
      </dsp:txXfrm>
    </dsp:sp>
    <dsp:sp modelId="{361D075B-C9B3-4149-B686-828BBD5FABA2}">
      <dsp:nvSpPr>
        <dsp:cNvPr id="0" name=""/>
        <dsp:cNvSpPr/>
      </dsp:nvSpPr>
      <dsp:spPr>
        <a:xfrm>
          <a:off x="2077829" y="77354"/>
          <a:ext cx="1668945" cy="180109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TIDE</a:t>
          </a:r>
        </a:p>
        <a:p>
          <a:pPr marL="0" lvl="0" indent="0" algn="ctr" defTabSz="889000">
            <a:lnSpc>
              <a:spcPct val="90000"/>
            </a:lnSpc>
            <a:spcBef>
              <a:spcPct val="0"/>
            </a:spcBef>
            <a:spcAft>
              <a:spcPct val="35000"/>
            </a:spcAft>
            <a:buNone/>
          </a:pPr>
          <a:r>
            <a:rPr lang="en-US" sz="1800" kern="1200" dirty="0"/>
            <a:t>User Management and Student Enrollment</a:t>
          </a:r>
        </a:p>
      </dsp:txBody>
      <dsp:txXfrm>
        <a:off x="2126711" y="126236"/>
        <a:ext cx="1571181" cy="1703326"/>
      </dsp:txXfrm>
    </dsp:sp>
    <dsp:sp modelId="{2CA4D149-EECC-4C6C-ADC7-0521A85FEC0D}">
      <dsp:nvSpPr>
        <dsp:cNvPr id="0" name=""/>
        <dsp:cNvSpPr/>
      </dsp:nvSpPr>
      <dsp:spPr>
        <a:xfrm>
          <a:off x="3913669" y="770950"/>
          <a:ext cx="353816" cy="413898"/>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913669" y="853730"/>
        <a:ext cx="247671" cy="248338"/>
      </dsp:txXfrm>
    </dsp:sp>
    <dsp:sp modelId="{C1A9813B-4369-43B0-8E2F-9C2B2913CB69}">
      <dsp:nvSpPr>
        <dsp:cNvPr id="0" name=""/>
        <dsp:cNvSpPr/>
      </dsp:nvSpPr>
      <dsp:spPr>
        <a:xfrm>
          <a:off x="4414352" y="77354"/>
          <a:ext cx="1700488" cy="180109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TA Interface &amp;  Secure Browser (TDS)</a:t>
          </a:r>
        </a:p>
        <a:p>
          <a:pPr marL="0" lvl="0" indent="0" algn="ctr" defTabSz="800100">
            <a:lnSpc>
              <a:spcPct val="90000"/>
            </a:lnSpc>
            <a:spcBef>
              <a:spcPct val="0"/>
            </a:spcBef>
            <a:spcAft>
              <a:spcPct val="35000"/>
            </a:spcAft>
            <a:buNone/>
          </a:pPr>
          <a:r>
            <a:rPr lang="en-US" sz="1800" kern="1200" dirty="0"/>
            <a:t>Test Administration</a:t>
          </a:r>
        </a:p>
      </dsp:txBody>
      <dsp:txXfrm>
        <a:off x="4464158" y="127160"/>
        <a:ext cx="1600876" cy="1701478"/>
      </dsp:txXfrm>
    </dsp:sp>
    <dsp:sp modelId="{8369EABC-3BA5-4C3C-B6AD-B3D4FEA1922B}">
      <dsp:nvSpPr>
        <dsp:cNvPr id="0" name=""/>
        <dsp:cNvSpPr/>
      </dsp:nvSpPr>
      <dsp:spPr>
        <a:xfrm rot="21594161">
          <a:off x="6274264" y="768948"/>
          <a:ext cx="337976" cy="413898"/>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274264" y="851814"/>
        <a:ext cx="236583" cy="248338"/>
      </dsp:txXfrm>
    </dsp:sp>
    <dsp:sp modelId="{E6178804-1E67-4BD9-B14F-6D96D793E402}">
      <dsp:nvSpPr>
        <dsp:cNvPr id="0" name=""/>
        <dsp:cNvSpPr/>
      </dsp:nvSpPr>
      <dsp:spPr>
        <a:xfrm>
          <a:off x="6752532" y="52373"/>
          <a:ext cx="1668945" cy="184316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TIDE</a:t>
          </a:r>
        </a:p>
        <a:p>
          <a:pPr marL="0" lvl="0" indent="0" algn="ctr" defTabSz="889000">
            <a:lnSpc>
              <a:spcPct val="90000"/>
            </a:lnSpc>
            <a:spcBef>
              <a:spcPct val="0"/>
            </a:spcBef>
            <a:spcAft>
              <a:spcPct val="35000"/>
            </a:spcAft>
            <a:buNone/>
          </a:pPr>
          <a:r>
            <a:rPr lang="en-US" sz="1800" kern="1200" dirty="0"/>
            <a:t>Participation Reports</a:t>
          </a:r>
        </a:p>
      </dsp:txBody>
      <dsp:txXfrm>
        <a:off x="6801414" y="101255"/>
        <a:ext cx="1571181" cy="174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E9F92-2903-4E99-B757-43A57C445DA5}">
      <dsp:nvSpPr>
        <dsp:cNvPr id="0" name=""/>
        <dsp:cNvSpPr/>
      </dsp:nvSpPr>
      <dsp:spPr>
        <a:xfrm>
          <a:off x="0" y="287670"/>
          <a:ext cx="1941351" cy="138519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Paper Testing (PBT)</a:t>
          </a:r>
        </a:p>
      </dsp:txBody>
      <dsp:txXfrm>
        <a:off x="40571" y="328241"/>
        <a:ext cx="1860209" cy="1304053"/>
      </dsp:txXfrm>
    </dsp:sp>
    <dsp:sp modelId="{392C32E1-3A51-4E62-BEC4-026EBBB05832}">
      <dsp:nvSpPr>
        <dsp:cNvPr id="0" name=""/>
        <dsp:cNvSpPr/>
      </dsp:nvSpPr>
      <dsp:spPr>
        <a:xfrm rot="21597333">
          <a:off x="2173338" y="692871"/>
          <a:ext cx="491812" cy="572547"/>
        </a:xfrm>
        <a:prstGeom prst="rightArrow">
          <a:avLst>
            <a:gd name="adj1" fmla="val 60000"/>
            <a:gd name="adj2" fmla="val 50000"/>
          </a:avLst>
        </a:prstGeom>
        <a:solidFill>
          <a:schemeClr val="accent3">
            <a:tint val="60000"/>
            <a:hueOff val="0"/>
            <a:satOff val="0"/>
            <a:lumOff val="0"/>
            <a:alphaOff val="0"/>
          </a:schemeClr>
        </a:solidFill>
        <a:ln>
          <a:solidFill>
            <a:schemeClr val="accent3">
              <a:lumMod val="75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2173338" y="807437"/>
        <a:ext cx="344268" cy="343529"/>
      </dsp:txXfrm>
    </dsp:sp>
    <dsp:sp modelId="{361D075B-C9B3-4149-B686-828BBD5FABA2}">
      <dsp:nvSpPr>
        <dsp:cNvPr id="0" name=""/>
        <dsp:cNvSpPr/>
      </dsp:nvSpPr>
      <dsp:spPr>
        <a:xfrm>
          <a:off x="2869299" y="285302"/>
          <a:ext cx="2308659" cy="138519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TIDE</a:t>
          </a:r>
        </a:p>
        <a:p>
          <a:pPr marL="0" lvl="0" indent="0" algn="ctr" defTabSz="889000">
            <a:lnSpc>
              <a:spcPct val="90000"/>
            </a:lnSpc>
            <a:spcBef>
              <a:spcPct val="0"/>
            </a:spcBef>
            <a:spcAft>
              <a:spcPct val="35000"/>
            </a:spcAft>
            <a:buNone/>
          </a:pPr>
          <a:r>
            <a:rPr lang="en-US" sz="1800" kern="1200" dirty="0">
              <a:solidFill>
                <a:schemeClr val="tx1"/>
              </a:solidFill>
            </a:rPr>
            <a:t>User Management, Student Enrollment, Test Materials</a:t>
          </a:r>
        </a:p>
      </dsp:txBody>
      <dsp:txXfrm>
        <a:off x="2909870" y="325873"/>
        <a:ext cx="2227517" cy="1304053"/>
      </dsp:txXfrm>
    </dsp:sp>
    <dsp:sp modelId="{2CA4D149-EECC-4C6C-ADC7-0521A85FEC0D}">
      <dsp:nvSpPr>
        <dsp:cNvPr id="0" name=""/>
        <dsp:cNvSpPr/>
      </dsp:nvSpPr>
      <dsp:spPr>
        <a:xfrm>
          <a:off x="5408824" y="691626"/>
          <a:ext cx="489435" cy="572547"/>
        </a:xfrm>
        <a:prstGeom prst="rightArrow">
          <a:avLst>
            <a:gd name="adj1" fmla="val 60000"/>
            <a:gd name="adj2" fmla="val 50000"/>
          </a:avLst>
        </a:prstGeom>
        <a:solidFill>
          <a:schemeClr val="accent3">
            <a:tint val="60000"/>
            <a:hueOff val="0"/>
            <a:satOff val="0"/>
            <a:lumOff val="0"/>
            <a:alphaOff val="0"/>
          </a:schemeClr>
        </a:solidFill>
        <a:ln>
          <a:solidFill>
            <a:schemeClr val="accent3">
              <a:lumMod val="75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408824" y="806135"/>
        <a:ext cx="342605" cy="343529"/>
      </dsp:txXfrm>
    </dsp:sp>
    <dsp:sp modelId="{C1A9813B-4369-43B0-8E2F-9C2B2913CB69}">
      <dsp:nvSpPr>
        <dsp:cNvPr id="0" name=""/>
        <dsp:cNvSpPr/>
      </dsp:nvSpPr>
      <dsp:spPr>
        <a:xfrm>
          <a:off x="6101422" y="285302"/>
          <a:ext cx="2352292" cy="138519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Paper Testing</a:t>
          </a:r>
        </a:p>
        <a:p>
          <a:pPr marL="0" lvl="0" indent="0" algn="ctr" defTabSz="889000">
            <a:lnSpc>
              <a:spcPct val="90000"/>
            </a:lnSpc>
            <a:spcBef>
              <a:spcPct val="0"/>
            </a:spcBef>
            <a:spcAft>
              <a:spcPct val="35000"/>
            </a:spcAft>
            <a:buNone/>
          </a:pPr>
          <a:r>
            <a:rPr lang="en-US" sz="1800" kern="1200" dirty="0">
              <a:solidFill>
                <a:schemeClr val="tx1"/>
              </a:solidFill>
            </a:rPr>
            <a:t>Test Administration</a:t>
          </a:r>
        </a:p>
      </dsp:txBody>
      <dsp:txXfrm>
        <a:off x="6141993" y="325873"/>
        <a:ext cx="2271150" cy="1304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D50E2-D18F-463A-9637-40FE5A451994}">
      <dsp:nvSpPr>
        <dsp:cNvPr id="0" name=""/>
        <dsp:cNvSpPr/>
      </dsp:nvSpPr>
      <dsp:spPr>
        <a:xfrm>
          <a:off x="2602772" y="2293834"/>
          <a:ext cx="91440" cy="427187"/>
        </a:xfrm>
        <a:custGeom>
          <a:avLst/>
          <a:gdLst/>
          <a:ahLst/>
          <a:cxnLst/>
          <a:rect l="0" t="0" r="0" b="0"/>
          <a:pathLst>
            <a:path>
              <a:moveTo>
                <a:pt x="45720" y="0"/>
              </a:moveTo>
              <a:lnTo>
                <a:pt x="45720" y="4271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2799E-A9A7-4E89-8014-A5747B0E7643}">
      <dsp:nvSpPr>
        <dsp:cNvPr id="0" name=""/>
        <dsp:cNvSpPr/>
      </dsp:nvSpPr>
      <dsp:spPr>
        <a:xfrm>
          <a:off x="1750868" y="933933"/>
          <a:ext cx="897624" cy="427187"/>
        </a:xfrm>
        <a:custGeom>
          <a:avLst/>
          <a:gdLst/>
          <a:ahLst/>
          <a:cxnLst/>
          <a:rect l="0" t="0" r="0" b="0"/>
          <a:pathLst>
            <a:path>
              <a:moveTo>
                <a:pt x="0" y="0"/>
              </a:moveTo>
              <a:lnTo>
                <a:pt x="0" y="291115"/>
              </a:lnTo>
              <a:lnTo>
                <a:pt x="897624" y="291115"/>
              </a:lnTo>
              <a:lnTo>
                <a:pt x="897624" y="427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6A730C-636B-46EB-BA26-318035F93C75}">
      <dsp:nvSpPr>
        <dsp:cNvPr id="0" name=""/>
        <dsp:cNvSpPr/>
      </dsp:nvSpPr>
      <dsp:spPr>
        <a:xfrm>
          <a:off x="853244" y="933933"/>
          <a:ext cx="897624" cy="427187"/>
        </a:xfrm>
        <a:custGeom>
          <a:avLst/>
          <a:gdLst/>
          <a:ahLst/>
          <a:cxnLst/>
          <a:rect l="0" t="0" r="0" b="0"/>
          <a:pathLst>
            <a:path>
              <a:moveTo>
                <a:pt x="897624" y="0"/>
              </a:moveTo>
              <a:lnTo>
                <a:pt x="897624" y="291115"/>
              </a:lnTo>
              <a:lnTo>
                <a:pt x="0" y="291115"/>
              </a:lnTo>
              <a:lnTo>
                <a:pt x="0" y="427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77CD62-6E6D-4283-B896-0AC76523E76C}">
      <dsp:nvSpPr>
        <dsp:cNvPr id="0" name=""/>
        <dsp:cNvSpPr/>
      </dsp:nvSpPr>
      <dsp:spPr>
        <a:xfrm>
          <a:off x="1016448" y="1220"/>
          <a:ext cx="1468839" cy="932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0D9561-76D1-485C-AEE3-3B02C1BA29AC}">
      <dsp:nvSpPr>
        <dsp:cNvPr id="0" name=""/>
        <dsp:cNvSpPr/>
      </dsp:nvSpPr>
      <dsp:spPr>
        <a:xfrm>
          <a:off x="1179652" y="156264"/>
          <a:ext cx="1468839" cy="932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District Assessment Coordinator (DAC)</a:t>
          </a:r>
        </a:p>
      </dsp:txBody>
      <dsp:txXfrm>
        <a:off x="1206970" y="183582"/>
        <a:ext cx="1414203" cy="878077"/>
      </dsp:txXfrm>
    </dsp:sp>
    <dsp:sp modelId="{344BF1BA-FA42-4590-BD4C-A1016CA07504}">
      <dsp:nvSpPr>
        <dsp:cNvPr id="0" name=""/>
        <dsp:cNvSpPr/>
      </dsp:nvSpPr>
      <dsp:spPr>
        <a:xfrm>
          <a:off x="118824" y="1361121"/>
          <a:ext cx="1468839" cy="932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CF658-8D33-4044-B8DF-9AEFA9F58286}">
      <dsp:nvSpPr>
        <dsp:cNvPr id="0" name=""/>
        <dsp:cNvSpPr/>
      </dsp:nvSpPr>
      <dsp:spPr>
        <a:xfrm>
          <a:off x="282028" y="1516165"/>
          <a:ext cx="1468839" cy="932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School Administrator (SA)</a:t>
          </a:r>
        </a:p>
      </dsp:txBody>
      <dsp:txXfrm>
        <a:off x="309346" y="1543483"/>
        <a:ext cx="1414203" cy="878077"/>
      </dsp:txXfrm>
    </dsp:sp>
    <dsp:sp modelId="{10943B40-CC23-4568-9EB4-9718F87335EF}">
      <dsp:nvSpPr>
        <dsp:cNvPr id="0" name=""/>
        <dsp:cNvSpPr/>
      </dsp:nvSpPr>
      <dsp:spPr>
        <a:xfrm>
          <a:off x="1914072" y="1361121"/>
          <a:ext cx="1468839" cy="932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DA382-75A4-4B0E-A2C1-F764AD9BB8ED}">
      <dsp:nvSpPr>
        <dsp:cNvPr id="0" name=""/>
        <dsp:cNvSpPr/>
      </dsp:nvSpPr>
      <dsp:spPr>
        <a:xfrm>
          <a:off x="2077277" y="1516165"/>
          <a:ext cx="1468839" cy="932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CBT Coordinator (CBT) for SACs</a:t>
          </a:r>
        </a:p>
      </dsp:txBody>
      <dsp:txXfrm>
        <a:off x="2104595" y="1543483"/>
        <a:ext cx="1414203" cy="878077"/>
      </dsp:txXfrm>
    </dsp:sp>
    <dsp:sp modelId="{BD60868D-13BA-4DD8-9F68-08F29E024849}">
      <dsp:nvSpPr>
        <dsp:cNvPr id="0" name=""/>
        <dsp:cNvSpPr/>
      </dsp:nvSpPr>
      <dsp:spPr>
        <a:xfrm>
          <a:off x="1914072" y="2721022"/>
          <a:ext cx="1468839" cy="9327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4EFE9-2AE9-4582-97D3-D58DE7E03169}">
      <dsp:nvSpPr>
        <dsp:cNvPr id="0" name=""/>
        <dsp:cNvSpPr/>
      </dsp:nvSpPr>
      <dsp:spPr>
        <a:xfrm>
          <a:off x="2077277" y="2876066"/>
          <a:ext cx="1468839" cy="9327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Test Administrator (TA)</a:t>
          </a:r>
        </a:p>
      </dsp:txBody>
      <dsp:txXfrm>
        <a:off x="2104595" y="2903384"/>
        <a:ext cx="1414203" cy="8780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atin typeface="Arial" charset="0"/>
              </a:defRPr>
            </a:lvl1pPr>
          </a:lstStyle>
          <a:p>
            <a:pPr>
              <a:defRPr/>
            </a:pPr>
            <a:fld id="{2B765928-8482-40E3-AC7B-A04E77B7539D}" type="datetimeFigureOut">
              <a:rPr lang="en-US"/>
              <a:pPr>
                <a:defRPr/>
              </a:pPr>
              <a:t>11/5/2018</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a:defRPr sz="1200">
                <a:latin typeface="Arial" charset="0"/>
              </a:defRPr>
            </a:lvl1pPr>
          </a:lstStyle>
          <a:p>
            <a:pPr>
              <a:defRPr/>
            </a:pPr>
            <a:fld id="{2CCCB18C-4742-4BB5-A578-5196290E8A67}" type="slidenum">
              <a:rPr lang="en-US"/>
              <a:pPr>
                <a:defRPr/>
              </a:pPr>
              <a:t>‹#›</a:t>
            </a:fld>
            <a:endParaRPr lang="en-US" dirty="0"/>
          </a:p>
        </p:txBody>
      </p:sp>
    </p:spTree>
    <p:extLst>
      <p:ext uri="{BB962C8B-B14F-4D97-AF65-F5344CB8AC3E}">
        <p14:creationId xmlns:p14="http://schemas.microsoft.com/office/powerpoint/2010/main" val="191396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pitchFamily="34" charset="0"/>
              </a:defRPr>
            </a:lvl1pPr>
          </a:lstStyle>
          <a:p>
            <a:pPr>
              <a:defRPr/>
            </a:pPr>
            <a:endParaRPr lang="en-US" dirty="0"/>
          </a:p>
        </p:txBody>
      </p:sp>
      <p:sp>
        <p:nvSpPr>
          <p:cNvPr id="1085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pitchFamily="34" charset="0"/>
              </a:defRPr>
            </a:lvl1pPr>
          </a:lstStyle>
          <a:p>
            <a:pPr>
              <a:defRPr/>
            </a:pPr>
            <a:endParaRPr lang="en-US" dirty="0"/>
          </a:p>
        </p:txBody>
      </p:sp>
      <p:sp>
        <p:nvSpPr>
          <p:cNvPr id="1095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8829966"/>
            <a:ext cx="303784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pitchFamily="34" charset="0"/>
              </a:defRPr>
            </a:lvl1pPr>
          </a:lstStyle>
          <a:p>
            <a:pPr>
              <a:defRPr/>
            </a:pPr>
            <a:endParaRPr lang="en-US" dirty="0"/>
          </a:p>
        </p:txBody>
      </p:sp>
      <p:sp>
        <p:nvSpPr>
          <p:cNvPr id="108551" name="Rectangle 7"/>
          <p:cNvSpPr>
            <a:spLocks noGrp="1" noChangeArrowheads="1"/>
          </p:cNvSpPr>
          <p:nvPr>
            <p:ph type="sldNum" sz="quarter" idx="5"/>
          </p:nvPr>
        </p:nvSpPr>
        <p:spPr bwMode="auto">
          <a:xfrm>
            <a:off x="3970938" y="8829966"/>
            <a:ext cx="303784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pitchFamily="34" charset="0"/>
              </a:defRPr>
            </a:lvl1pPr>
          </a:lstStyle>
          <a:p>
            <a:pPr>
              <a:defRPr/>
            </a:pPr>
            <a:fld id="{D6A040AF-C2A0-43B8-902F-4D78F879245F}" type="slidenum">
              <a:rPr lang="en-US"/>
              <a:pPr>
                <a:defRPr/>
              </a:pPr>
              <a:t>‹#›</a:t>
            </a:fld>
            <a:endParaRPr lang="en-US" dirty="0"/>
          </a:p>
        </p:txBody>
      </p:sp>
    </p:spTree>
    <p:extLst>
      <p:ext uri="{BB962C8B-B14F-4D97-AF65-F5344CB8AC3E}">
        <p14:creationId xmlns:p14="http://schemas.microsoft.com/office/powerpoint/2010/main" val="22856381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a:t>
            </a:fld>
            <a:endParaRPr lang="en-US" dirty="0"/>
          </a:p>
        </p:txBody>
      </p:sp>
    </p:spTree>
    <p:extLst>
      <p:ext uri="{BB962C8B-B14F-4D97-AF65-F5344CB8AC3E}">
        <p14:creationId xmlns:p14="http://schemas.microsoft.com/office/powerpoint/2010/main" val="223877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11</a:t>
            </a:fld>
            <a:endParaRPr lang="en-US" dirty="0"/>
          </a:p>
        </p:txBody>
      </p:sp>
    </p:spTree>
    <p:extLst>
      <p:ext uri="{BB962C8B-B14F-4D97-AF65-F5344CB8AC3E}">
        <p14:creationId xmlns:p14="http://schemas.microsoft.com/office/powerpoint/2010/main" val="9581950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109</a:t>
            </a:fld>
            <a:endParaRPr lang="en-US" dirty="0"/>
          </a:p>
        </p:txBody>
      </p:sp>
    </p:spTree>
    <p:extLst>
      <p:ext uri="{BB962C8B-B14F-4D97-AF65-F5344CB8AC3E}">
        <p14:creationId xmlns:p14="http://schemas.microsoft.com/office/powerpoint/2010/main" val="6603910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110</a:t>
            </a:fld>
            <a:endParaRPr lang="en-US" dirty="0"/>
          </a:p>
        </p:txBody>
      </p:sp>
    </p:spTree>
    <p:extLst>
      <p:ext uri="{BB962C8B-B14F-4D97-AF65-F5344CB8AC3E}">
        <p14:creationId xmlns:p14="http://schemas.microsoft.com/office/powerpoint/2010/main" val="33759128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1149739" y="4415790"/>
            <a:ext cx="4710923" cy="4183380"/>
          </a:xfrm>
          <a:prstGeom prst="rect">
            <a:avLst/>
          </a:prstGeom>
        </p:spPr>
        <p:txBody>
          <a:bodyPr lIns="93162" tIns="93162" rIns="93162" bIns="93162" anchor="t" anchorCtr="0">
            <a:noAutofit/>
          </a:bodyPr>
          <a:lstStyle/>
          <a:p>
            <a:pPr>
              <a:spcBef>
                <a:spcPts val="0"/>
              </a:spcBef>
            </a:pPr>
            <a:endParaRPr dirty="0"/>
          </a:p>
        </p:txBody>
      </p:sp>
      <p:sp>
        <p:nvSpPr>
          <p:cNvPr id="651" name="Shape 6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2220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3633EE33-AE76-48DD-A16F-81A24731B1DF}" type="slidenum">
              <a:rPr lang="en-US" sz="1200" b="0" smtClean="0">
                <a:latin typeface="Arial" pitchFamily="34" charset="0"/>
              </a:rPr>
              <a:pPr eaLnBrk="1" hangingPunct="1"/>
              <a:t>112</a:t>
            </a:fld>
            <a:endParaRPr lang="en-US" sz="1200" b="0" dirty="0">
              <a:latin typeface="Arial"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1149739" y="4415790"/>
            <a:ext cx="4710923" cy="4183380"/>
          </a:xfrm>
          <a:prstGeom prst="rect">
            <a:avLst/>
          </a:prstGeom>
        </p:spPr>
        <p:txBody>
          <a:bodyPr lIns="93162" tIns="93162" rIns="93162" bIns="93162" anchor="t" anchorCtr="0">
            <a:noAutofit/>
          </a:bodyPr>
          <a:lstStyle/>
          <a:p>
            <a:pPr>
              <a:spcBef>
                <a:spcPts val="0"/>
              </a:spcBef>
            </a:pPr>
            <a:endParaRPr dirty="0"/>
          </a:p>
        </p:txBody>
      </p:sp>
      <p:sp>
        <p:nvSpPr>
          <p:cNvPr id="651" name="Shape 6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9852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A1D1B211-59B1-4F7D-813A-708978FB8E80}" type="slidenum">
              <a:rPr lang="en-US" sz="1200" b="0" smtClean="0">
                <a:latin typeface="Arial" pitchFamily="34" charset="0"/>
              </a:rPr>
              <a:pPr eaLnBrk="1" hangingPunct="1"/>
              <a:t>114</a:t>
            </a:fld>
            <a:endParaRPr lang="en-US" sz="1200" b="0" dirty="0">
              <a:latin typeface="Arial"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115</a:t>
            </a:fld>
            <a:endParaRPr lang="en-US" dirty="0"/>
          </a:p>
        </p:txBody>
      </p:sp>
    </p:spTree>
    <p:extLst>
      <p:ext uri="{BB962C8B-B14F-4D97-AF65-F5344CB8AC3E}">
        <p14:creationId xmlns:p14="http://schemas.microsoft.com/office/powerpoint/2010/main" val="11423214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116</a:t>
            </a:fld>
            <a:endParaRPr lang="en-US" dirty="0"/>
          </a:p>
        </p:txBody>
      </p:sp>
    </p:spTree>
    <p:extLst>
      <p:ext uri="{BB962C8B-B14F-4D97-AF65-F5344CB8AC3E}">
        <p14:creationId xmlns:p14="http://schemas.microsoft.com/office/powerpoint/2010/main" val="9833588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117</a:t>
            </a:fld>
            <a:endParaRPr lang="en-US" dirty="0"/>
          </a:p>
        </p:txBody>
      </p:sp>
    </p:spTree>
    <p:extLst>
      <p:ext uri="{BB962C8B-B14F-4D97-AF65-F5344CB8AC3E}">
        <p14:creationId xmlns:p14="http://schemas.microsoft.com/office/powerpoint/2010/main" val="18175053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118</a:t>
            </a:fld>
            <a:endParaRPr lang="en-US" dirty="0"/>
          </a:p>
        </p:txBody>
      </p:sp>
    </p:spTree>
    <p:extLst>
      <p:ext uri="{BB962C8B-B14F-4D97-AF65-F5344CB8AC3E}">
        <p14:creationId xmlns:p14="http://schemas.microsoft.com/office/powerpoint/2010/main" val="44071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12</a:t>
            </a:fld>
            <a:endParaRPr lang="en-US" dirty="0"/>
          </a:p>
        </p:txBody>
      </p:sp>
    </p:spTree>
    <p:extLst>
      <p:ext uri="{BB962C8B-B14F-4D97-AF65-F5344CB8AC3E}">
        <p14:creationId xmlns:p14="http://schemas.microsoft.com/office/powerpoint/2010/main" val="89437175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119</a:t>
            </a:fld>
            <a:endParaRPr lang="en-US" dirty="0"/>
          </a:p>
        </p:txBody>
      </p:sp>
    </p:spTree>
    <p:extLst>
      <p:ext uri="{BB962C8B-B14F-4D97-AF65-F5344CB8AC3E}">
        <p14:creationId xmlns:p14="http://schemas.microsoft.com/office/powerpoint/2010/main" val="6773701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120</a:t>
            </a:fld>
            <a:endParaRPr lang="en-US" dirty="0"/>
          </a:p>
        </p:txBody>
      </p:sp>
    </p:spTree>
    <p:extLst>
      <p:ext uri="{BB962C8B-B14F-4D97-AF65-F5344CB8AC3E}">
        <p14:creationId xmlns:p14="http://schemas.microsoft.com/office/powerpoint/2010/main" val="92360095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121</a:t>
            </a:fld>
            <a:endParaRPr lang="en-US" dirty="0"/>
          </a:p>
        </p:txBody>
      </p:sp>
    </p:spTree>
    <p:extLst>
      <p:ext uri="{BB962C8B-B14F-4D97-AF65-F5344CB8AC3E}">
        <p14:creationId xmlns:p14="http://schemas.microsoft.com/office/powerpoint/2010/main" val="37603728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122</a:t>
            </a:fld>
            <a:endParaRPr lang="en-US" dirty="0"/>
          </a:p>
        </p:txBody>
      </p:sp>
    </p:spTree>
    <p:extLst>
      <p:ext uri="{BB962C8B-B14F-4D97-AF65-F5344CB8AC3E}">
        <p14:creationId xmlns:p14="http://schemas.microsoft.com/office/powerpoint/2010/main" val="339891204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123</a:t>
            </a:fld>
            <a:endParaRPr lang="en-US" dirty="0"/>
          </a:p>
        </p:txBody>
      </p:sp>
    </p:spTree>
    <p:extLst>
      <p:ext uri="{BB962C8B-B14F-4D97-AF65-F5344CB8AC3E}">
        <p14:creationId xmlns:p14="http://schemas.microsoft.com/office/powerpoint/2010/main" val="36950024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124</a:t>
            </a:fld>
            <a:endParaRPr lang="en-US" dirty="0"/>
          </a:p>
        </p:txBody>
      </p:sp>
    </p:spTree>
    <p:extLst>
      <p:ext uri="{BB962C8B-B14F-4D97-AF65-F5344CB8AC3E}">
        <p14:creationId xmlns:p14="http://schemas.microsoft.com/office/powerpoint/2010/main" val="34831026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698"/>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125</a:t>
            </a:fld>
            <a:endParaRPr lang="en-US" dirty="0"/>
          </a:p>
        </p:txBody>
      </p:sp>
    </p:spTree>
    <p:extLst>
      <p:ext uri="{BB962C8B-B14F-4D97-AF65-F5344CB8AC3E}">
        <p14:creationId xmlns:p14="http://schemas.microsoft.com/office/powerpoint/2010/main" val="371140736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126</a:t>
            </a:fld>
            <a:endParaRPr lang="en-US" dirty="0"/>
          </a:p>
        </p:txBody>
      </p:sp>
    </p:spTree>
    <p:extLst>
      <p:ext uri="{BB962C8B-B14F-4D97-AF65-F5344CB8AC3E}">
        <p14:creationId xmlns:p14="http://schemas.microsoft.com/office/powerpoint/2010/main" val="318107576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127</a:t>
            </a:fld>
            <a:endParaRPr lang="en-US" dirty="0"/>
          </a:p>
        </p:txBody>
      </p:sp>
    </p:spTree>
    <p:extLst>
      <p:ext uri="{BB962C8B-B14F-4D97-AF65-F5344CB8AC3E}">
        <p14:creationId xmlns:p14="http://schemas.microsoft.com/office/powerpoint/2010/main" val="140499170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128</a:t>
            </a:fld>
            <a:endParaRPr lang="en-GB" dirty="0"/>
          </a:p>
        </p:txBody>
      </p:sp>
    </p:spTree>
    <p:extLst>
      <p:ext uri="{BB962C8B-B14F-4D97-AF65-F5344CB8AC3E}">
        <p14:creationId xmlns:p14="http://schemas.microsoft.com/office/powerpoint/2010/main" val="233144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4C62E86-D1AC-442C-8E7C-C62DCD41AD30}" type="slidenum">
              <a:rPr lang="en-US" smtClean="0"/>
              <a:pPr/>
              <a:t>13</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129</a:t>
            </a:fld>
            <a:endParaRPr lang="en-US" dirty="0"/>
          </a:p>
        </p:txBody>
      </p:sp>
    </p:spTree>
    <p:extLst>
      <p:ext uri="{BB962C8B-B14F-4D97-AF65-F5344CB8AC3E}">
        <p14:creationId xmlns:p14="http://schemas.microsoft.com/office/powerpoint/2010/main" val="401162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19EFE7B7-37AD-4406-850E-0FC58BD3E8CE}" type="slidenum">
              <a:rPr lang="en-US" sz="1200" b="0" smtClean="0">
                <a:latin typeface="Arial" charset="0"/>
              </a:rPr>
              <a:pPr eaLnBrk="1" hangingPunct="1"/>
              <a:t>130</a:t>
            </a:fld>
            <a:endParaRPr lang="en-US" sz="1200" b="0" dirty="0">
              <a:latin typeface="Arial"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131</a:t>
            </a:fld>
            <a:endParaRPr lang="en-US" dirty="0"/>
          </a:p>
        </p:txBody>
      </p:sp>
    </p:spTree>
    <p:extLst>
      <p:ext uri="{BB962C8B-B14F-4D97-AF65-F5344CB8AC3E}">
        <p14:creationId xmlns:p14="http://schemas.microsoft.com/office/powerpoint/2010/main" val="183612093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132</a:t>
            </a:fld>
            <a:endParaRPr lang="en-US" dirty="0"/>
          </a:p>
        </p:txBody>
      </p:sp>
    </p:spTree>
    <p:extLst>
      <p:ext uri="{BB962C8B-B14F-4D97-AF65-F5344CB8AC3E}">
        <p14:creationId xmlns:p14="http://schemas.microsoft.com/office/powerpoint/2010/main" val="224632243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BC6E76-F255-491F-8C5E-C2E31EF80DDA}" type="slidenum">
              <a:rPr lang="en-US" smtClean="0"/>
              <a:pPr eaLnBrk="1" hangingPunct="1"/>
              <a:t>133</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134</a:t>
            </a:fld>
            <a:endParaRPr lang="en-US" dirty="0"/>
          </a:p>
        </p:txBody>
      </p:sp>
    </p:spTree>
    <p:extLst>
      <p:ext uri="{BB962C8B-B14F-4D97-AF65-F5344CB8AC3E}">
        <p14:creationId xmlns:p14="http://schemas.microsoft.com/office/powerpoint/2010/main" val="379918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pPr>
              <a:defRPr/>
            </a:pPr>
            <a:fld id="{BA501756-3766-4C13-B84B-0B9883F05B22}"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62E86-D1AC-442C-8E7C-C62DCD41AD30}"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16</a:t>
            </a:fld>
            <a:endParaRPr lang="en-US" dirty="0"/>
          </a:p>
        </p:txBody>
      </p:sp>
    </p:spTree>
    <p:extLst>
      <p:ext uri="{BB962C8B-B14F-4D97-AF65-F5344CB8AC3E}">
        <p14:creationId xmlns:p14="http://schemas.microsoft.com/office/powerpoint/2010/main" val="36056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17</a:t>
            </a:fld>
            <a:endParaRPr lang="en-US" dirty="0"/>
          </a:p>
        </p:txBody>
      </p:sp>
    </p:spTree>
    <p:extLst>
      <p:ext uri="{BB962C8B-B14F-4D97-AF65-F5344CB8AC3E}">
        <p14:creationId xmlns:p14="http://schemas.microsoft.com/office/powerpoint/2010/main" val="1521801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501756-3766-4C13-B84B-0B9883F05B22}"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62E86-D1AC-442C-8E7C-C62DCD41AD30}"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56079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2</a:t>
            </a:fld>
            <a:endParaRPr lang="en-US" dirty="0"/>
          </a:p>
        </p:txBody>
      </p:sp>
    </p:spTree>
    <p:extLst>
      <p:ext uri="{BB962C8B-B14F-4D97-AF65-F5344CB8AC3E}">
        <p14:creationId xmlns:p14="http://schemas.microsoft.com/office/powerpoint/2010/main" val="1361333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21169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264696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417908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746259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734398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2402139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306636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603478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3981534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06687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3</a:t>
            </a:fld>
            <a:endParaRPr lang="en-US" dirty="0"/>
          </a:p>
        </p:txBody>
      </p:sp>
    </p:spTree>
    <p:extLst>
      <p:ext uri="{BB962C8B-B14F-4D97-AF65-F5344CB8AC3E}">
        <p14:creationId xmlns:p14="http://schemas.microsoft.com/office/powerpoint/2010/main" val="15698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396970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34</a:t>
            </a:fld>
            <a:endParaRPr lang="en-US" dirty="0"/>
          </a:p>
        </p:txBody>
      </p:sp>
    </p:spTree>
    <p:extLst>
      <p:ext uri="{BB962C8B-B14F-4D97-AF65-F5344CB8AC3E}">
        <p14:creationId xmlns:p14="http://schemas.microsoft.com/office/powerpoint/2010/main" val="667461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35</a:t>
            </a:fld>
            <a:endParaRPr lang="en-US" dirty="0"/>
          </a:p>
        </p:txBody>
      </p:sp>
    </p:spTree>
    <p:extLst>
      <p:ext uri="{BB962C8B-B14F-4D97-AF65-F5344CB8AC3E}">
        <p14:creationId xmlns:p14="http://schemas.microsoft.com/office/powerpoint/2010/main" val="333200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36</a:t>
            </a:fld>
            <a:endParaRPr lang="en-US" dirty="0"/>
          </a:p>
        </p:txBody>
      </p:sp>
    </p:spTree>
    <p:extLst>
      <p:ext uri="{BB962C8B-B14F-4D97-AF65-F5344CB8AC3E}">
        <p14:creationId xmlns:p14="http://schemas.microsoft.com/office/powerpoint/2010/main" val="247769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2304054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531031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1458457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129265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520067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4143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a:t>
            </a:fld>
            <a:endParaRPr lang="en-US" dirty="0"/>
          </a:p>
        </p:txBody>
      </p:sp>
    </p:spTree>
    <p:extLst>
      <p:ext uri="{BB962C8B-B14F-4D97-AF65-F5344CB8AC3E}">
        <p14:creationId xmlns:p14="http://schemas.microsoft.com/office/powerpoint/2010/main" val="1106785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808069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3471923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2921532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62047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3330937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50988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32020572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1392993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4040619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54</a:t>
            </a:fld>
            <a:endParaRPr lang="en-US" dirty="0"/>
          </a:p>
        </p:txBody>
      </p:sp>
    </p:spTree>
    <p:extLst>
      <p:ext uri="{BB962C8B-B14F-4D97-AF65-F5344CB8AC3E}">
        <p14:creationId xmlns:p14="http://schemas.microsoft.com/office/powerpoint/2010/main" val="358957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a:t>
            </a:fld>
            <a:endParaRPr lang="en-US" dirty="0"/>
          </a:p>
        </p:txBody>
      </p:sp>
    </p:spTree>
    <p:extLst>
      <p:ext uri="{BB962C8B-B14F-4D97-AF65-F5344CB8AC3E}">
        <p14:creationId xmlns:p14="http://schemas.microsoft.com/office/powerpoint/2010/main" val="2400336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55</a:t>
            </a:fld>
            <a:endParaRPr lang="en-US" dirty="0"/>
          </a:p>
        </p:txBody>
      </p:sp>
    </p:spTree>
    <p:extLst>
      <p:ext uri="{BB962C8B-B14F-4D97-AF65-F5344CB8AC3E}">
        <p14:creationId xmlns:p14="http://schemas.microsoft.com/office/powerpoint/2010/main" val="401739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56</a:t>
            </a:fld>
            <a:endParaRPr lang="en-US" dirty="0"/>
          </a:p>
        </p:txBody>
      </p:sp>
    </p:spTree>
    <p:extLst>
      <p:ext uri="{BB962C8B-B14F-4D97-AF65-F5344CB8AC3E}">
        <p14:creationId xmlns:p14="http://schemas.microsoft.com/office/powerpoint/2010/main" val="25147994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57</a:t>
            </a:fld>
            <a:endParaRPr lang="en-US" dirty="0"/>
          </a:p>
        </p:txBody>
      </p:sp>
    </p:spTree>
    <p:extLst>
      <p:ext uri="{BB962C8B-B14F-4D97-AF65-F5344CB8AC3E}">
        <p14:creationId xmlns:p14="http://schemas.microsoft.com/office/powerpoint/2010/main" val="555294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58</a:t>
            </a:fld>
            <a:endParaRPr lang="en-US" dirty="0"/>
          </a:p>
        </p:txBody>
      </p:sp>
    </p:spTree>
    <p:extLst>
      <p:ext uri="{BB962C8B-B14F-4D97-AF65-F5344CB8AC3E}">
        <p14:creationId xmlns:p14="http://schemas.microsoft.com/office/powerpoint/2010/main" val="304635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59</a:t>
            </a:fld>
            <a:endParaRPr lang="en-US" dirty="0"/>
          </a:p>
        </p:txBody>
      </p:sp>
    </p:spTree>
    <p:extLst>
      <p:ext uri="{BB962C8B-B14F-4D97-AF65-F5344CB8AC3E}">
        <p14:creationId xmlns:p14="http://schemas.microsoft.com/office/powerpoint/2010/main" val="2925333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60</a:t>
            </a:fld>
            <a:endParaRPr lang="en-US" dirty="0"/>
          </a:p>
        </p:txBody>
      </p:sp>
    </p:spTree>
    <p:extLst>
      <p:ext uri="{BB962C8B-B14F-4D97-AF65-F5344CB8AC3E}">
        <p14:creationId xmlns:p14="http://schemas.microsoft.com/office/powerpoint/2010/main" val="10777844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61</a:t>
            </a:fld>
            <a:endParaRPr lang="en-US" dirty="0"/>
          </a:p>
        </p:txBody>
      </p:sp>
    </p:spTree>
    <p:extLst>
      <p:ext uri="{BB962C8B-B14F-4D97-AF65-F5344CB8AC3E}">
        <p14:creationId xmlns:p14="http://schemas.microsoft.com/office/powerpoint/2010/main" val="10816999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62</a:t>
            </a:fld>
            <a:endParaRPr lang="en-US" dirty="0"/>
          </a:p>
        </p:txBody>
      </p:sp>
    </p:spTree>
    <p:extLst>
      <p:ext uri="{BB962C8B-B14F-4D97-AF65-F5344CB8AC3E}">
        <p14:creationId xmlns:p14="http://schemas.microsoft.com/office/powerpoint/2010/main" val="23542832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63</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9114"/>
            <a:endParaRPr lang="en-US" dirty="0"/>
          </a:p>
        </p:txBody>
      </p:sp>
      <p:sp>
        <p:nvSpPr>
          <p:cNvPr id="4" name="Slide Number Placeholder 3"/>
          <p:cNvSpPr>
            <a:spLocks noGrp="1"/>
          </p:cNvSpPr>
          <p:nvPr>
            <p:ph type="sldNum" sz="quarter" idx="10"/>
          </p:nvPr>
        </p:nvSpPr>
        <p:spPr/>
        <p:txBody>
          <a:bodyPr/>
          <a:lstStyle/>
          <a:p>
            <a:fld id="{44C62E86-D1AC-442C-8E7C-C62DCD41AD30}" type="slidenum">
              <a:rPr lang="en-US" smtClean="0"/>
              <a:pPr/>
              <a:t>64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a:t>
            </a:fld>
            <a:endParaRPr lang="en-US" dirty="0"/>
          </a:p>
        </p:txBody>
      </p:sp>
    </p:spTree>
    <p:extLst>
      <p:ext uri="{BB962C8B-B14F-4D97-AF65-F5344CB8AC3E}">
        <p14:creationId xmlns:p14="http://schemas.microsoft.com/office/powerpoint/2010/main" val="41955459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66</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67</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68</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69</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70</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71</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72</a:t>
            </a:fld>
            <a:endParaRPr lang="en-US" dirty="0"/>
          </a:p>
        </p:txBody>
      </p:sp>
    </p:spTree>
    <p:extLst>
      <p:ext uri="{BB962C8B-B14F-4D97-AF65-F5344CB8AC3E}">
        <p14:creationId xmlns:p14="http://schemas.microsoft.com/office/powerpoint/2010/main" val="34988362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73</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74</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75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a:t>
            </a:fld>
            <a:endParaRPr lang="en-US" dirty="0"/>
          </a:p>
        </p:txBody>
      </p:sp>
    </p:spTree>
    <p:extLst>
      <p:ext uri="{BB962C8B-B14F-4D97-AF65-F5344CB8AC3E}">
        <p14:creationId xmlns:p14="http://schemas.microsoft.com/office/powerpoint/2010/main" val="29542725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76</a:t>
            </a:fld>
            <a:endParaRPr lang="en-US" dirty="0"/>
          </a:p>
        </p:txBody>
      </p:sp>
    </p:spTree>
    <p:extLst>
      <p:ext uri="{BB962C8B-B14F-4D97-AF65-F5344CB8AC3E}">
        <p14:creationId xmlns:p14="http://schemas.microsoft.com/office/powerpoint/2010/main" val="4908409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BE969-8060-4505-90F7-F2E6B981C982}"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2576530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BE969-8060-4505-90F7-F2E6B981C982}"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21132434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BE969-8060-4505-90F7-F2E6B981C982}"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39051642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lnSpc>
                <a:spcPct val="100000"/>
              </a:lnSpc>
              <a:spcBef>
                <a:spcPts val="0"/>
              </a:spcBef>
            </a:pPr>
            <a:endParaRPr lang="en-US" dirty="0"/>
          </a:p>
        </p:txBody>
      </p:sp>
      <p:sp>
        <p:nvSpPr>
          <p:cNvPr id="4" name="Slide Number Placeholder 3"/>
          <p:cNvSpPr>
            <a:spLocks noGrp="1"/>
          </p:cNvSpPr>
          <p:nvPr>
            <p:ph type="sldNum" sz="quarter" idx="10"/>
          </p:nvPr>
        </p:nvSpPr>
        <p:spPr/>
        <p:txBody>
          <a:bodyPr/>
          <a:lstStyle/>
          <a:p>
            <a:pPr>
              <a:defRPr/>
            </a:pPr>
            <a:fld id="{699D3585-87C8-42D9-A069-0E678C4968CE}" type="slidenum">
              <a:rPr lang="en-US" smtClean="0"/>
              <a:pPr>
                <a:defRPr/>
              </a:pPr>
              <a:t>80</a:t>
            </a:fld>
            <a:endParaRPr lang="en-US" dirty="0"/>
          </a:p>
        </p:txBody>
      </p:sp>
    </p:spTree>
    <p:extLst>
      <p:ext uri="{BB962C8B-B14F-4D97-AF65-F5344CB8AC3E}">
        <p14:creationId xmlns:p14="http://schemas.microsoft.com/office/powerpoint/2010/main" val="23423102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81</a:t>
            </a:fld>
            <a:endParaRPr lang="en-US" dirty="0"/>
          </a:p>
        </p:txBody>
      </p:sp>
    </p:spTree>
    <p:extLst>
      <p:ext uri="{BB962C8B-B14F-4D97-AF65-F5344CB8AC3E}">
        <p14:creationId xmlns:p14="http://schemas.microsoft.com/office/powerpoint/2010/main" val="30004192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82</a:t>
            </a:fld>
            <a:endParaRPr lang="en-US" dirty="0"/>
          </a:p>
        </p:txBody>
      </p:sp>
    </p:spTree>
    <p:extLst>
      <p:ext uri="{BB962C8B-B14F-4D97-AF65-F5344CB8AC3E}">
        <p14:creationId xmlns:p14="http://schemas.microsoft.com/office/powerpoint/2010/main" val="30004192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85</a:t>
            </a:fld>
            <a:endParaRPr lang="en-US" dirty="0"/>
          </a:p>
        </p:txBody>
      </p:sp>
    </p:spTree>
    <p:extLst>
      <p:ext uri="{BB962C8B-B14F-4D97-AF65-F5344CB8AC3E}">
        <p14:creationId xmlns:p14="http://schemas.microsoft.com/office/powerpoint/2010/main" val="14741591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lnSpc>
                <a:spcPct val="90000"/>
              </a:lnSpc>
              <a:spcAft>
                <a:spcPts val="300"/>
              </a:spcAft>
            </a:pP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86</a:t>
            </a:fld>
            <a:endParaRPr lang="en-US" dirty="0"/>
          </a:p>
        </p:txBody>
      </p:sp>
    </p:spTree>
    <p:extLst>
      <p:ext uri="{BB962C8B-B14F-4D97-AF65-F5344CB8AC3E}">
        <p14:creationId xmlns:p14="http://schemas.microsoft.com/office/powerpoint/2010/main" val="34668971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87</a:t>
            </a:fld>
            <a:endParaRPr lang="en-US" dirty="0"/>
          </a:p>
        </p:txBody>
      </p:sp>
    </p:spTree>
    <p:extLst>
      <p:ext uri="{BB962C8B-B14F-4D97-AF65-F5344CB8AC3E}">
        <p14:creationId xmlns:p14="http://schemas.microsoft.com/office/powerpoint/2010/main" val="32530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a:t>
            </a:fld>
            <a:endParaRPr lang="en-US" dirty="0"/>
          </a:p>
        </p:txBody>
      </p:sp>
    </p:spTree>
    <p:extLst>
      <p:ext uri="{BB962C8B-B14F-4D97-AF65-F5344CB8AC3E}">
        <p14:creationId xmlns:p14="http://schemas.microsoft.com/office/powerpoint/2010/main" val="39154907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88</a:t>
            </a:fld>
            <a:endParaRPr lang="en-US" dirty="0"/>
          </a:p>
        </p:txBody>
      </p:sp>
    </p:spTree>
    <p:extLst>
      <p:ext uri="{BB962C8B-B14F-4D97-AF65-F5344CB8AC3E}">
        <p14:creationId xmlns:p14="http://schemas.microsoft.com/office/powerpoint/2010/main" val="17913596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89</a:t>
            </a:fld>
            <a:endParaRPr lang="en-US" dirty="0"/>
          </a:p>
        </p:txBody>
      </p:sp>
    </p:spTree>
    <p:extLst>
      <p:ext uri="{BB962C8B-B14F-4D97-AF65-F5344CB8AC3E}">
        <p14:creationId xmlns:p14="http://schemas.microsoft.com/office/powerpoint/2010/main" val="31949142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90</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91</a:t>
            </a:fld>
            <a:endParaRPr lang="en-US" dirty="0"/>
          </a:p>
        </p:txBody>
      </p:sp>
    </p:spTree>
    <p:extLst>
      <p:ext uri="{BB962C8B-B14F-4D97-AF65-F5344CB8AC3E}">
        <p14:creationId xmlns:p14="http://schemas.microsoft.com/office/powerpoint/2010/main" val="19826751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92</a:t>
            </a:fld>
            <a:endParaRPr lang="en-US" dirty="0"/>
          </a:p>
        </p:txBody>
      </p:sp>
    </p:spTree>
    <p:extLst>
      <p:ext uri="{BB962C8B-B14F-4D97-AF65-F5344CB8AC3E}">
        <p14:creationId xmlns:p14="http://schemas.microsoft.com/office/powerpoint/2010/main" val="35895707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93</a:t>
            </a:fld>
            <a:endParaRPr lang="en-US" dirty="0"/>
          </a:p>
        </p:txBody>
      </p:sp>
    </p:spTree>
    <p:extLst>
      <p:ext uri="{BB962C8B-B14F-4D97-AF65-F5344CB8AC3E}">
        <p14:creationId xmlns:p14="http://schemas.microsoft.com/office/powerpoint/2010/main" val="4017390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1149738" y="4415790"/>
            <a:ext cx="4711013" cy="4183380"/>
          </a:xfrm>
          <a:prstGeom prst="rect">
            <a:avLst/>
          </a:prstGeom>
        </p:spPr>
        <p:txBody>
          <a:bodyPr lIns="93162" tIns="93162" rIns="93162" bIns="93162" anchor="t" anchorCtr="0">
            <a:noAutofit/>
          </a:bodyPr>
          <a:lstStyle/>
          <a:p>
            <a:pPr>
              <a:spcBef>
                <a:spcPts val="0"/>
              </a:spcBef>
              <a:buClr>
                <a:schemeClr val="dk1"/>
              </a:buClr>
              <a:buSzPct val="91666"/>
            </a:pPr>
            <a:endParaRPr lang="en-GB" dirty="0"/>
          </a:p>
        </p:txBody>
      </p:sp>
      <p:sp>
        <p:nvSpPr>
          <p:cNvPr id="803" name="Shape 8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15423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96</a:t>
            </a:fld>
            <a:endParaRPr lang="en-US" dirty="0"/>
          </a:p>
        </p:txBody>
      </p:sp>
    </p:spTree>
    <p:extLst>
      <p:ext uri="{BB962C8B-B14F-4D97-AF65-F5344CB8AC3E}">
        <p14:creationId xmlns:p14="http://schemas.microsoft.com/office/powerpoint/2010/main" val="13308387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97</a:t>
            </a:fld>
            <a:endParaRPr lang="en-US" dirty="0"/>
          </a:p>
        </p:txBody>
      </p:sp>
    </p:spTree>
    <p:extLst>
      <p:ext uri="{BB962C8B-B14F-4D97-AF65-F5344CB8AC3E}">
        <p14:creationId xmlns:p14="http://schemas.microsoft.com/office/powerpoint/2010/main" val="25147994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98</a:t>
            </a:fld>
            <a:endParaRPr lang="en-US" dirty="0"/>
          </a:p>
        </p:txBody>
      </p:sp>
    </p:spTree>
    <p:extLst>
      <p:ext uri="{BB962C8B-B14F-4D97-AF65-F5344CB8AC3E}">
        <p14:creationId xmlns:p14="http://schemas.microsoft.com/office/powerpoint/2010/main" val="55529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16469">
              <a:defRPr/>
            </a:pPr>
            <a:endParaRPr lang="en-US" dirty="0"/>
          </a:p>
        </p:txBody>
      </p:sp>
      <p:sp>
        <p:nvSpPr>
          <p:cNvPr id="4" name="Slide Number Placeholder 3"/>
          <p:cNvSpPr>
            <a:spLocks noGrp="1"/>
          </p:cNvSpPr>
          <p:nvPr>
            <p:ph type="sldNum" sz="quarter" idx="10"/>
          </p:nvPr>
        </p:nvSpPr>
        <p:spPr/>
        <p:txBody>
          <a:bodyPr/>
          <a:lstStyle/>
          <a:p>
            <a:fld id="{957EAB2C-9586-4486-9901-F7EDC126C19F}" type="slidenum">
              <a:rPr lang="en-US" smtClean="0"/>
              <a:pPr/>
              <a:t>10</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99</a:t>
            </a:fld>
            <a:endParaRPr lang="en-US" dirty="0"/>
          </a:p>
        </p:txBody>
      </p:sp>
    </p:spTree>
    <p:extLst>
      <p:ext uri="{BB962C8B-B14F-4D97-AF65-F5344CB8AC3E}">
        <p14:creationId xmlns:p14="http://schemas.microsoft.com/office/powerpoint/2010/main" val="3046350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100</a:t>
            </a:fld>
            <a:endParaRPr lang="en-US" dirty="0"/>
          </a:p>
        </p:txBody>
      </p:sp>
    </p:spTree>
    <p:extLst>
      <p:ext uri="{BB962C8B-B14F-4D97-AF65-F5344CB8AC3E}">
        <p14:creationId xmlns:p14="http://schemas.microsoft.com/office/powerpoint/2010/main" val="29253334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101</a:t>
            </a:fld>
            <a:endParaRPr lang="en-US" dirty="0"/>
          </a:p>
        </p:txBody>
      </p:sp>
    </p:spTree>
    <p:extLst>
      <p:ext uri="{BB962C8B-B14F-4D97-AF65-F5344CB8AC3E}">
        <p14:creationId xmlns:p14="http://schemas.microsoft.com/office/powerpoint/2010/main" val="31735861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F4CF31AD-EE10-4777-B8B1-AB5B0F1CE03F}" type="slidenum">
              <a:rPr lang="en-US" sz="1200" b="0" smtClean="0">
                <a:latin typeface="Arial" pitchFamily="34" charset="0"/>
              </a:rPr>
              <a:pPr eaLnBrk="1" hangingPunct="1"/>
              <a:t>102</a:t>
            </a:fld>
            <a:endParaRPr lang="en-US" sz="1200" b="0" dirty="0">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300"/>
              </a:spcAft>
              <a:tabLst>
                <a:tab pos="804480" algn="l"/>
              </a:tabLst>
            </a:pPr>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103</a:t>
            </a:fld>
            <a:endParaRPr lang="en-US" dirty="0"/>
          </a:p>
        </p:txBody>
      </p:sp>
    </p:spTree>
    <p:extLst>
      <p:ext uri="{BB962C8B-B14F-4D97-AF65-F5344CB8AC3E}">
        <p14:creationId xmlns:p14="http://schemas.microsoft.com/office/powerpoint/2010/main" val="17078679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104</a:t>
            </a:fld>
            <a:endParaRPr lang="en-GB" dirty="0"/>
          </a:p>
        </p:txBody>
      </p:sp>
    </p:spTree>
    <p:extLst>
      <p:ext uri="{BB962C8B-B14F-4D97-AF65-F5344CB8AC3E}">
        <p14:creationId xmlns:p14="http://schemas.microsoft.com/office/powerpoint/2010/main" val="27972949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105</a:t>
            </a:fld>
            <a:endParaRPr lang="en-US" dirty="0"/>
          </a:p>
        </p:txBody>
      </p:sp>
    </p:spTree>
    <p:extLst>
      <p:ext uri="{BB962C8B-B14F-4D97-AF65-F5344CB8AC3E}">
        <p14:creationId xmlns:p14="http://schemas.microsoft.com/office/powerpoint/2010/main" val="23921365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106</a:t>
            </a:fld>
            <a:endParaRPr lang="en-US" dirty="0"/>
          </a:p>
        </p:txBody>
      </p:sp>
    </p:spTree>
    <p:extLst>
      <p:ext uri="{BB962C8B-B14F-4D97-AF65-F5344CB8AC3E}">
        <p14:creationId xmlns:p14="http://schemas.microsoft.com/office/powerpoint/2010/main" val="29171076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107</a:t>
            </a:fld>
            <a:endParaRPr lang="en-US" dirty="0"/>
          </a:p>
        </p:txBody>
      </p:sp>
    </p:spTree>
    <p:extLst>
      <p:ext uri="{BB962C8B-B14F-4D97-AF65-F5344CB8AC3E}">
        <p14:creationId xmlns:p14="http://schemas.microsoft.com/office/powerpoint/2010/main" val="31985378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A040AF-C2A0-43B8-902F-4D78F879245F}" type="slidenum">
              <a:rPr lang="en-US" smtClean="0"/>
              <a:pPr>
                <a:defRPr/>
              </a:pPr>
              <a:t>108</a:t>
            </a:fld>
            <a:endParaRPr lang="en-US" dirty="0"/>
          </a:p>
        </p:txBody>
      </p:sp>
    </p:spTree>
    <p:extLst>
      <p:ext uri="{BB962C8B-B14F-4D97-AF65-F5344CB8AC3E}">
        <p14:creationId xmlns:p14="http://schemas.microsoft.com/office/powerpoint/2010/main" val="319853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550DCE-6608-4AB8-8402-7BFC7925EC7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C71106-A11C-4AAD-BAF8-D9A668F2AB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1AED3C-F9F3-4E21-A216-F8A7FDDA085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a:t>Click to edit Master title style</a:t>
            </a:r>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600B9F-875E-452B-B762-C0B1955524F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180155-76E9-4F64-822B-8EFE902AB234}" type="slidenum">
              <a:rPr lang="en-US"/>
              <a:pPr>
                <a:defRPr/>
              </a:pPr>
              <a:t>‹#›</a:t>
            </a:fld>
            <a:endParaRPr lang="en-US" dirty="0"/>
          </a:p>
        </p:txBody>
      </p:sp>
    </p:spTree>
    <p:extLst>
      <p:ext uri="{BB962C8B-B14F-4D97-AF65-F5344CB8AC3E}">
        <p14:creationId xmlns:p14="http://schemas.microsoft.com/office/powerpoint/2010/main" val="2067536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2274129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buClr>
                <a:srgbClr val="202659"/>
              </a:buClr>
              <a:defRPr>
                <a:solidFill>
                  <a:srgbClr val="000000"/>
                </a:solidFill>
                <a:latin typeface="+mn-lt"/>
                <a:cs typeface="Franklin Gothic Book" pitchFamily="34" charset="0"/>
              </a:defRPr>
            </a:lvl1pPr>
            <a:lvl2pPr>
              <a:buClr>
                <a:srgbClr val="202659"/>
              </a:buClr>
              <a:defRPr sz="1800">
                <a:solidFill>
                  <a:srgbClr val="000000"/>
                </a:solidFill>
                <a:latin typeface="+mn-lt"/>
                <a:cs typeface="Franklin Gothic Book" pitchFamily="34" charset="0"/>
              </a:defRPr>
            </a:lvl2pPr>
            <a:lvl3pPr>
              <a:buClr>
                <a:srgbClr val="202659"/>
              </a:buClr>
              <a:defRPr sz="1400" baseline="0">
                <a:solidFill>
                  <a:srgbClr val="000000"/>
                </a:solidFill>
                <a:latin typeface="+mn-lt"/>
                <a:cs typeface="Franklin Gothic Book" pitchFamily="34" charset="0"/>
              </a:defRPr>
            </a:lvl3pPr>
            <a:lvl4pPr marL="915988" indent="-228600">
              <a:buClr>
                <a:srgbClr val="202659"/>
              </a:buClr>
              <a:defRPr sz="1400" baseline="0">
                <a:solidFill>
                  <a:srgbClr val="000000"/>
                </a:solidFill>
                <a:latin typeface="+mn-lt"/>
                <a:cs typeface="Arial" pitchFamily="34" charset="0"/>
              </a:defRPr>
            </a:lvl4pPr>
            <a:lvl5pPr marL="1143000" indent="-228600">
              <a:buClr>
                <a:srgbClr val="202659"/>
              </a:buClr>
              <a:defRPr sz="1400" baseline="0">
                <a:solidFill>
                  <a:srgbClr val="000000"/>
                </a:solidFill>
                <a:latin typeface="+mn-lt"/>
                <a:cs typeface="Arial" pitchFamily="34" charset="0"/>
              </a:defRPr>
            </a:lvl5pPr>
            <a:lvl6pPr marL="1377950" indent="-228600">
              <a:buClr>
                <a:srgbClr val="202659"/>
              </a:buClr>
              <a:defRPr sz="1400" baseline="0">
                <a:solidFill>
                  <a:srgbClr val="000000"/>
                </a:solidFill>
                <a:latin typeface="+mn-lt"/>
              </a:defRPr>
            </a:lvl6pPr>
            <a:lvl7pPr marL="1597025" indent="-228600">
              <a:buClr>
                <a:srgbClr val="202659"/>
              </a:buClr>
              <a:defRPr sz="1400" baseline="0">
                <a:solidFill>
                  <a:srgbClr val="000000"/>
                </a:solidFill>
                <a:latin typeface="+mn-lt"/>
              </a:defRPr>
            </a:lvl7pPr>
            <a:lvl8pPr marL="1830388" indent="-228600">
              <a:buClr>
                <a:srgbClr val="202659"/>
              </a:buClr>
              <a:defRPr sz="1400" baseline="0">
                <a:solidFill>
                  <a:srgbClr val="000000"/>
                </a:solidFill>
                <a:latin typeface="+mn-lt"/>
              </a:defRPr>
            </a:lvl8pPr>
            <a:lvl9pPr marL="2057400" indent="-228600">
              <a:buClr>
                <a:srgbClr val="202659"/>
              </a:buClr>
              <a:defRPr sz="1400" baseline="0">
                <a:solidFill>
                  <a:srgbClr val="000000"/>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4"/>
          </p:nvPr>
        </p:nvSpPr>
        <p:spPr>
          <a:xfrm>
            <a:off x="71747" y="6492875"/>
            <a:ext cx="420378" cy="365125"/>
          </a:xfrm>
          <a:prstGeom prst="rect">
            <a:avLst/>
          </a:prstGeom>
        </p:spPr>
        <p:txBody>
          <a:bodyPr vert="horz" lIns="91440" tIns="45720" rIns="91440" bIns="45720" rtlCol="0" anchor="ctr"/>
          <a:lstStyle>
            <a:lvl1pPr algn="ctr">
              <a:defRPr sz="1200">
                <a:solidFill>
                  <a:srgbClr val="000000"/>
                </a:solidFill>
              </a:defRPr>
            </a:lvl1pPr>
          </a:lstStyle>
          <a:p>
            <a:fld id="{82971C03-E4FD-42A6-B2D5-624439E425B5}" type="slidenum">
              <a:rPr lang="en-US" smtClean="0"/>
              <a:pPr/>
              <a:t>‹#›</a:t>
            </a:fld>
            <a:endParaRPr lang="en-US" dirty="0"/>
          </a:p>
        </p:txBody>
      </p:sp>
    </p:spTree>
    <p:extLst>
      <p:ext uri="{BB962C8B-B14F-4D97-AF65-F5344CB8AC3E}">
        <p14:creationId xmlns:p14="http://schemas.microsoft.com/office/powerpoint/2010/main" val="410915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227412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82588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2931897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396440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5FEE4F-37A3-4190-B8E7-BFCFD90633D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195139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066800"/>
            <a:ext cx="5486400" cy="566738"/>
          </a:xfrm>
        </p:spPr>
        <p:txBody>
          <a:bodyPr anchor="b">
            <a:normAutofit/>
          </a:bodyPr>
          <a:lstStyle>
            <a:lvl1pPr algn="ctr">
              <a:defRPr sz="2800" b="0"/>
            </a:lvl1pPr>
          </a:lstStyle>
          <a:p>
            <a:r>
              <a:rPr lang="en-US" dirty="0"/>
              <a:t>Click to edit Master title style</a:t>
            </a:r>
          </a:p>
        </p:txBody>
      </p:sp>
      <p:sp>
        <p:nvSpPr>
          <p:cNvPr id="3" name="Picture Placeholder 2"/>
          <p:cNvSpPr>
            <a:spLocks noGrp="1"/>
          </p:cNvSpPr>
          <p:nvPr>
            <p:ph type="pic" idx="1"/>
          </p:nvPr>
        </p:nvSpPr>
        <p:spPr>
          <a:xfrm>
            <a:off x="0" y="1676400"/>
            <a:ext cx="9144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A75DDE-2D2F-42E7-BFBF-5869AC7F6589}" type="datetime1">
              <a:rPr lang="en-US" smtClean="0"/>
              <a:pPr/>
              <a:t>11/5/2018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89E68A67-840E-41CC-BCED-62C4D3E9E886}" type="slidenum">
              <a:rPr lang="en-US" smtClean="0"/>
              <a:pPr/>
              <a:t>‹#›</a:t>
            </a:fld>
            <a:endParaRPr lang="en-US" dirty="0"/>
          </a:p>
        </p:txBody>
      </p:sp>
    </p:spTree>
    <p:extLst>
      <p:ext uri="{BB962C8B-B14F-4D97-AF65-F5344CB8AC3E}">
        <p14:creationId xmlns:p14="http://schemas.microsoft.com/office/powerpoint/2010/main" val="3560517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37280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E3A9D6-31AD-4E13-B77B-56F7132ACFE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E9B429-3E39-41C3-AF96-D0A2385ABCC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9D2CE8F-F9F9-4342-A1B5-FF442A8A497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9D3492B-9636-43A9-B705-AA4F6CBD0B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BE8CA3-34B2-4CE2-B565-3506E60AEC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C08A81-6061-4390-88D3-E676326C807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20C12B9-7856-4CB6-8B32-D42DA46699B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FE1849FD-54B2-46C7-B8C3-97F498384177}" type="slidenum">
              <a:rPr lang="en-US"/>
              <a:pPr>
                <a:defRPr/>
              </a:pPr>
              <a:t>‹#›</a:t>
            </a:fld>
            <a:endParaRPr lang="en-US" dirty="0"/>
          </a:p>
        </p:txBody>
      </p:sp>
      <p:sp>
        <p:nvSpPr>
          <p:cNvPr id="1039" name="Line 15"/>
          <p:cNvSpPr>
            <a:spLocks noChangeShapeType="1"/>
          </p:cNvSpPr>
          <p:nvPr/>
        </p:nvSpPr>
        <p:spPr bwMode="auto">
          <a:xfrm>
            <a:off x="0" y="1752600"/>
            <a:ext cx="9144000" cy="0"/>
          </a:xfrm>
          <a:prstGeom prst="line">
            <a:avLst/>
          </a:prstGeom>
          <a:noFill/>
          <a:ln w="50800">
            <a:solidFill>
              <a:schemeClr val="tx1"/>
            </a:solidFill>
            <a:round/>
            <a:headEnd/>
            <a:tailEnd/>
          </a:ln>
          <a:effectLst/>
        </p:spPr>
        <p:txBody>
          <a:bodyPr/>
          <a:lstStyle/>
          <a:p>
            <a:pPr>
              <a:defRPr/>
            </a:pPr>
            <a:endParaRPr lang="en-US" dirty="0"/>
          </a:p>
        </p:txBody>
      </p:sp>
      <p:sp>
        <p:nvSpPr>
          <p:cNvPr id="1096" name="Text Box 72"/>
          <p:cNvSpPr txBox="1">
            <a:spLocks noChangeArrowheads="1"/>
          </p:cNvSpPr>
          <p:nvPr/>
        </p:nvSpPr>
        <p:spPr bwMode="auto">
          <a:xfrm>
            <a:off x="1219200" y="2743200"/>
            <a:ext cx="6248400" cy="366713"/>
          </a:xfrm>
          <a:prstGeom prst="rect">
            <a:avLst/>
          </a:prstGeom>
          <a:noFill/>
          <a:ln w="9525">
            <a:noFill/>
            <a:miter lim="800000"/>
            <a:headEnd/>
            <a:tailEnd/>
          </a:ln>
          <a:effectLst/>
        </p:spPr>
        <p:txBody>
          <a:bodyPr>
            <a:spAutoFit/>
          </a:bodyPr>
          <a:lstStyle/>
          <a:p>
            <a:pPr>
              <a:spcBef>
                <a:spcPct val="50000"/>
              </a:spcBef>
              <a:defRPr/>
            </a:pPr>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0"/>
            <a:ext cx="9144000" cy="1752600"/>
          </a:xfrm>
          <a:prstGeom prst="rect">
            <a:avLst/>
          </a:prstGeom>
          <a:solidFill>
            <a:srgbClr val="C8DE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4" name="Picture 12"/>
          <p:cNvPicPr>
            <a:picLocks noChangeAspect="1" noChangeArrowheads="1"/>
          </p:cNvPicPr>
          <p:nvPr userDrawn="1"/>
        </p:nvPicPr>
        <p:blipFill>
          <a:blip r:embed="rId24" cstate="print"/>
          <a:srcRect/>
          <a:stretch>
            <a:fillRect/>
          </a:stretch>
        </p:blipFill>
        <p:spPr bwMode="auto">
          <a:xfrm>
            <a:off x="6348413" y="15875"/>
            <a:ext cx="2795587" cy="173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705" r:id="rId22"/>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0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8.xml"/><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11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hyperlink" Target="https://support.assessment.pearson.com/display/TN/ProctorCache+Overview" TargetMode="External"/><Relationship Id="rId4" Type="http://schemas.openxmlformats.org/officeDocument/2006/relationships/image" Target="../media/image122.png"/></Relationships>
</file>

<file path=ppt/slides/_rels/slide11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25.emf"/></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support.assessment.pearson.com/display/TN/Set+Up+and+Use+ProctorCache"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19.xml"/><Relationship Id="rId1" Type="http://schemas.openxmlformats.org/officeDocument/2006/relationships/slideLayout" Target="../slideLayouts/slideLayout22.xml"/><Relationship Id="rId4" Type="http://schemas.openxmlformats.org/officeDocument/2006/relationships/image" Target="../media/image132.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mailto:Florida@support.pearson.com"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hyperlink" Target="mailto:TestTechSupport@dadeschools.net" TargetMode="External"/><Relationship Id="rId5" Type="http://schemas.openxmlformats.org/officeDocument/2006/relationships/hyperlink" Target="mailto:arm@dadeschools.net" TargetMode="External"/><Relationship Id="rId4" Type="http://schemas.openxmlformats.org/officeDocument/2006/relationships/hyperlink" Target="mailto:mugando@dadeschools.net" TargetMode="Externa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42.emf"/></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46.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48.emf"/><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8.png"/><Relationship Id="rId7"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emf"/><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59.pn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fsassessments.org/test-administration/"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hyperlink" Target="http://www.fsassessments.org/test-administration/ta-training-site"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59.xml"/><Relationship Id="rId1" Type="http://schemas.openxmlformats.org/officeDocument/2006/relationships/slideLayout" Target="../slideLayouts/slideLayout16.xml"/><Relationship Id="rId5" Type="http://schemas.openxmlformats.org/officeDocument/2006/relationships/image" Target="../media/image68.emf"/><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hyperlink" Target="https://fsassessments.org/users/technology-resources.s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76.xml"/><Relationship Id="rId1" Type="http://schemas.openxmlformats.org/officeDocument/2006/relationships/slideLayout" Target="../slideLayouts/slideLayout15.xml"/><Relationship Id="rId4" Type="http://schemas.openxmlformats.org/officeDocument/2006/relationships/hyperlink" Target="mailto:fsahelpdesk@air.org"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hyperlink" Target="http://florida.pearsonaccessnext.com/" TargetMode="External"/><Relationship Id="rId2" Type="http://schemas.openxmlformats.org/officeDocument/2006/relationships/hyperlink" Target="http://download.testnav.com/" TargetMode="Externa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hyperlink" Target="https://fl.pearsonaccessnext.com/customer/index.action"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hyperlink" Target="http://avocet.pearson.com/FL/Home"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trng-fl.pearsonaccessnext.com/customer/index.action"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florida.pearsonaccessnext.com/"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96.emf"/><Relationship Id="rId5" Type="http://schemas.openxmlformats.org/officeDocument/2006/relationships/hyperlink" Target="http://avocet.pearson.com/FL/Home" TargetMode="External"/><Relationship Id="rId4" Type="http://schemas.openxmlformats.org/officeDocument/2006/relationships/hyperlink" Target="http://download.pearsonaccessnext.com/fl/fl-practicetest.html?links=true" TargetMode="External"/></Relationships>
</file>

<file path=ppt/slides/_rels/slide9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7.png"/><Relationship Id="rId7" Type="http://schemas.openxmlformats.org/officeDocument/2006/relationships/hyperlink" Target="http://florida.pearsonaccessnext.com/"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avocet.pearson.com/fl/home" TargetMode="External"/><Relationship Id="rId5" Type="http://schemas.openxmlformats.org/officeDocument/2006/relationships/hyperlink" Target="https://support.assessment.pearson.com/display/FL/TestNav+8+-+Florida" TargetMode="External"/><Relationship Id="rId4" Type="http://schemas.openxmlformats.org/officeDocument/2006/relationships/hyperlink" Target="https://support.assessment.pearson.com/display/FL/Florida+Information"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2743200"/>
            <a:ext cx="8686800" cy="1600200"/>
          </a:xfrm>
        </p:spPr>
        <p:txBody>
          <a:bodyPr/>
          <a:lstStyle/>
          <a:p>
            <a:pPr algn="ctr" eaLnBrk="1" hangingPunct="1">
              <a:lnSpc>
                <a:spcPct val="100000"/>
              </a:lnSpc>
            </a:pPr>
            <a:br>
              <a:rPr lang="en-US" b="1" dirty="0"/>
            </a:br>
            <a:r>
              <a:rPr lang="en-US" b="1" dirty="0"/>
              <a:t>2018-2019</a:t>
            </a:r>
            <a:br>
              <a:rPr lang="en-US" b="1" dirty="0"/>
            </a:br>
            <a:r>
              <a:rPr lang="en-US" b="1" dirty="0"/>
              <a:t>CBT Training Materials</a:t>
            </a:r>
            <a:br>
              <a:rPr lang="en-US" sz="3600" dirty="0"/>
            </a:br>
            <a:endParaRPr lang="en-US" sz="3200" dirty="0"/>
          </a:p>
        </p:txBody>
      </p:sp>
      <p:sp>
        <p:nvSpPr>
          <p:cNvPr id="2051" name="Rectangle 3"/>
          <p:cNvSpPr>
            <a:spLocks noGrp="1" noChangeArrowheads="1"/>
          </p:cNvSpPr>
          <p:nvPr>
            <p:ph type="subTitle" idx="1"/>
          </p:nvPr>
        </p:nvSpPr>
        <p:spPr>
          <a:xfrm>
            <a:off x="685800" y="4343400"/>
            <a:ext cx="7848600" cy="1447800"/>
          </a:xfrm>
          <a:noFill/>
        </p:spPr>
        <p:txBody>
          <a:bodyPr/>
          <a:lstStyle/>
          <a:p>
            <a:r>
              <a:rPr lang="en-US" sz="4000" b="1" dirty="0">
                <a:latin typeface="+mj-lt"/>
              </a:rPr>
              <a:t>FSA and NGSSS Assessments</a:t>
            </a:r>
          </a:p>
        </p:txBody>
      </p:sp>
      <p:sp>
        <p:nvSpPr>
          <p:cNvPr id="2052" name="Slide Number Placeholder 5"/>
          <p:cNvSpPr>
            <a:spLocks noGrp="1"/>
          </p:cNvSpPr>
          <p:nvPr>
            <p:ph type="sldNum" sz="quarter" idx="12"/>
          </p:nvPr>
        </p:nvSpPr>
        <p:spPr>
          <a:noFill/>
        </p:spPr>
        <p:txBody>
          <a:bodyPr/>
          <a:lstStyle/>
          <a:p>
            <a:fld id="{1BC7892B-9A8E-4A56-9987-6C337E517FD9}" type="slidenum">
              <a:rPr lang="en-US" smtClean="0"/>
              <a:pPr/>
              <a:t>1</a:t>
            </a:fld>
            <a:endParaRPr lang="en-US" dirty="0"/>
          </a:p>
        </p:txBody>
      </p:sp>
      <p:pic>
        <p:nvPicPr>
          <p:cNvPr id="2054" name="Picture 6"/>
          <p:cNvPicPr>
            <a:picLocks noChangeArrowheads="1"/>
          </p:cNvPicPr>
          <p:nvPr/>
        </p:nvPicPr>
        <p:blipFill>
          <a:blip r:embed="rId3" cstate="print"/>
          <a:srcRect/>
          <a:stretch>
            <a:fillRect/>
          </a:stretch>
        </p:blipFill>
        <p:spPr bwMode="auto">
          <a:xfrm>
            <a:off x="2422094" y="0"/>
            <a:ext cx="3429000" cy="175259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5737413" y="0"/>
            <a:ext cx="3406587" cy="1752599"/>
          </a:xfrm>
          <a:prstGeom prst="rect">
            <a:avLst/>
          </a:prstGeom>
          <a:noFill/>
          <a:ln w="9525">
            <a:noFill/>
            <a:miter lim="800000"/>
            <a:headEnd/>
            <a:tailEnd/>
          </a:ln>
        </p:spPr>
      </p:pic>
      <p:sp>
        <p:nvSpPr>
          <p:cNvPr id="2" name="Rectangle 1"/>
          <p:cNvSpPr/>
          <p:nvPr/>
        </p:nvSpPr>
        <p:spPr>
          <a:xfrm>
            <a:off x="2286000" y="-32439"/>
            <a:ext cx="4572000" cy="2862322"/>
          </a:xfrm>
          <a:prstGeom prst="rect">
            <a:avLst/>
          </a:prstGeom>
        </p:spPr>
        <p:txBody>
          <a:bodyP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8" y="-2584"/>
            <a:ext cx="2447925" cy="175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81000"/>
            <a:ext cx="8534400" cy="1384081"/>
          </a:xfrm>
        </p:spPr>
        <p:txBody>
          <a:bodyPr/>
          <a:lstStyle/>
          <a:p>
            <a:r>
              <a:rPr lang="en-US" dirty="0"/>
              <a:t>FSA</a:t>
            </a:r>
            <a:br>
              <a:rPr lang="en-US" dirty="0"/>
            </a:br>
            <a:r>
              <a:rPr lang="en-US" dirty="0"/>
              <a:t>Test Delivery System Overview</a:t>
            </a:r>
          </a:p>
        </p:txBody>
      </p:sp>
      <p:sp>
        <p:nvSpPr>
          <p:cNvPr id="4" name="Slide Number Placeholder 3"/>
          <p:cNvSpPr>
            <a:spLocks noGrp="1"/>
          </p:cNvSpPr>
          <p:nvPr>
            <p:ph type="sldNum" sz="quarter" idx="12"/>
          </p:nvPr>
        </p:nvSpPr>
        <p:spPr/>
        <p:txBody>
          <a:bodyPr/>
          <a:lstStyle/>
          <a:p>
            <a:fld id="{89E68A67-840E-41CC-BCED-62C4D3E9E886}" type="slidenum">
              <a:rPr lang="en-US" smtClean="0"/>
              <a:pPr/>
              <a:t>10</a:t>
            </a:fld>
            <a:endParaRPr lang="en-US" dirty="0"/>
          </a:p>
        </p:txBody>
      </p:sp>
      <p:graphicFrame>
        <p:nvGraphicFramePr>
          <p:cNvPr id="7" name="Diagram 6"/>
          <p:cNvGraphicFramePr/>
          <p:nvPr>
            <p:extLst>
              <p:ext uri="{D42A27DB-BD31-4B8C-83A1-F6EECF244321}">
                <p14:modId xmlns:p14="http://schemas.microsoft.com/office/powerpoint/2010/main" val="3125593714"/>
              </p:ext>
            </p:extLst>
          </p:nvPr>
        </p:nvGraphicFramePr>
        <p:xfrm>
          <a:off x="381000" y="2133600"/>
          <a:ext cx="84582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3531815114"/>
              </p:ext>
            </p:extLst>
          </p:nvPr>
        </p:nvGraphicFramePr>
        <p:xfrm>
          <a:off x="381000" y="4267200"/>
          <a:ext cx="8458200" cy="195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361403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1"/>
          <p:cNvSpPr>
            <a:spLocks noGrp="1"/>
          </p:cNvSpPr>
          <p:nvPr>
            <p:ph type="title"/>
          </p:nvPr>
        </p:nvSpPr>
        <p:spPr>
          <a:xfrm>
            <a:off x="152400" y="457200"/>
            <a:ext cx="8839200" cy="1143000"/>
          </a:xfrm>
        </p:spPr>
        <p:txBody>
          <a:bodyPr/>
          <a:lstStyle/>
          <a:p>
            <a:pPr eaLnBrk="1" hangingPunct="1"/>
            <a:r>
              <a:rPr lang="en-US" dirty="0"/>
              <a:t>NGSSS PearsonAccess:</a:t>
            </a:r>
            <a:br>
              <a:rPr lang="en-US" dirty="0"/>
            </a:br>
            <a:r>
              <a:rPr lang="en-US" dirty="0"/>
              <a:t>Four-Function Calculators</a:t>
            </a:r>
          </a:p>
        </p:txBody>
      </p:sp>
      <p:sp>
        <p:nvSpPr>
          <p:cNvPr id="67587" name="Content Placeholder 12"/>
          <p:cNvSpPr>
            <a:spLocks noGrp="1"/>
          </p:cNvSpPr>
          <p:nvPr>
            <p:ph idx="1"/>
          </p:nvPr>
        </p:nvSpPr>
        <p:spPr>
          <a:xfrm>
            <a:off x="228600" y="2057400"/>
            <a:ext cx="8610600" cy="4297363"/>
          </a:xfrm>
        </p:spPr>
        <p:txBody>
          <a:bodyPr/>
          <a:lstStyle/>
          <a:p>
            <a:pPr eaLnBrk="1" hangingPunct="1">
              <a:spcBef>
                <a:spcPts val="0"/>
              </a:spcBef>
              <a:spcAft>
                <a:spcPts val="0"/>
              </a:spcAft>
              <a:buFontTx/>
              <a:buNone/>
            </a:pPr>
            <a:r>
              <a:rPr lang="en-US" sz="2800" b="1" dirty="0"/>
              <a:t>Four-Function Calculator</a:t>
            </a:r>
          </a:p>
          <a:p>
            <a:pPr eaLnBrk="1" hangingPunct="1">
              <a:lnSpc>
                <a:spcPct val="100000"/>
              </a:lnSpc>
              <a:spcBef>
                <a:spcPts val="0"/>
              </a:spcBef>
              <a:spcAft>
                <a:spcPts val="0"/>
              </a:spcAft>
            </a:pPr>
            <a:r>
              <a:rPr lang="en-US" sz="2400" dirty="0"/>
              <a:t>The computer-based NGSSS Biology 1 EOC assessment in TestNav8 has an approved built-in four-function calculator.</a:t>
            </a:r>
          </a:p>
          <a:p>
            <a:pPr eaLnBrk="1" hangingPunct="1">
              <a:spcBef>
                <a:spcPts val="0"/>
              </a:spcBef>
              <a:spcAft>
                <a:spcPts val="0"/>
              </a:spcAft>
            </a:pPr>
            <a:endParaRPr lang="en-US" sz="2400" dirty="0"/>
          </a:p>
          <a:p>
            <a:pPr eaLnBrk="1" hangingPunct="1">
              <a:spcBef>
                <a:spcPts val="0"/>
              </a:spcBef>
              <a:spcAft>
                <a:spcPts val="0"/>
              </a:spcAft>
            </a:pPr>
            <a:r>
              <a:rPr lang="en-US" sz="2400" dirty="0"/>
              <a:t>Students may use the approved built-in calculator, or they may use a handheld four-function calculator.</a:t>
            </a:r>
          </a:p>
          <a:p>
            <a:pPr marL="0" indent="0" eaLnBrk="1" hangingPunct="1">
              <a:spcBef>
                <a:spcPts val="0"/>
              </a:spcBef>
              <a:spcAft>
                <a:spcPts val="0"/>
              </a:spcAft>
              <a:buNone/>
            </a:pPr>
            <a:endParaRPr lang="en-US" sz="2200" dirty="0"/>
          </a:p>
        </p:txBody>
      </p:sp>
      <p:sp>
        <p:nvSpPr>
          <p:cNvPr id="67588" name="Slide Number Placeholder 5"/>
          <p:cNvSpPr>
            <a:spLocks noGrp="1"/>
          </p:cNvSpPr>
          <p:nvPr>
            <p:ph type="sldNum" sz="quarter" idx="12"/>
          </p:nvPr>
        </p:nvSpPr>
        <p:spPr>
          <a:noFill/>
        </p:spPr>
        <p:txBody>
          <a:bodyPr/>
          <a:lstStyle/>
          <a:p>
            <a:fld id="{DFFCBED6-423F-4D2C-BA90-A53D3EC86ACA}" type="slidenum">
              <a:rPr lang="en-US" smtClean="0"/>
              <a:pPr/>
              <a:t>100</a:t>
            </a:fld>
            <a:endParaRPr lang="en-US" dirty="0"/>
          </a:p>
        </p:txBody>
      </p:sp>
      <p:pic>
        <p:nvPicPr>
          <p:cNvPr id="2050" name="Picture 2" descr="http://tse1.mm.bing.net/th?&amp;id=OIP.Mb30bf47bb2bafc8038afb1ba2949ae77H0&amp;w=198&amp;h=198&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00093"/>
            <a:ext cx="18859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8243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6000" dirty="0"/>
          </a:p>
          <a:p>
            <a:pPr marL="0" indent="0" algn="ctr">
              <a:buNone/>
            </a:pPr>
            <a:r>
              <a:rPr lang="en-US" sz="6000" dirty="0"/>
              <a:t>NGSSS </a:t>
            </a:r>
          </a:p>
          <a:p>
            <a:pPr marL="0" indent="0" algn="ctr">
              <a:buNone/>
            </a:pPr>
            <a:r>
              <a:rPr lang="en-US" sz="6000" dirty="0"/>
              <a:t>PearsonAccess</a:t>
            </a:r>
          </a:p>
          <a:p>
            <a:pPr marL="0" indent="0" algn="ctr">
              <a:buNone/>
            </a:pPr>
            <a:r>
              <a:rPr lang="en-US" sz="6000" dirty="0"/>
              <a:t>Before Testing </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101</a:t>
            </a:fld>
            <a:endParaRPr lang="en-US" dirty="0"/>
          </a:p>
        </p:txBody>
      </p:sp>
    </p:spTree>
    <p:extLst>
      <p:ext uri="{BB962C8B-B14F-4D97-AF65-F5344CB8AC3E}">
        <p14:creationId xmlns:p14="http://schemas.microsoft.com/office/powerpoint/2010/main" val="5505862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685800"/>
            <a:ext cx="7666037" cy="862012"/>
          </a:xfrm>
        </p:spPr>
        <p:txBody>
          <a:bodyPr/>
          <a:lstStyle/>
          <a:p>
            <a:pPr eaLnBrk="1" hangingPunct="1"/>
            <a:r>
              <a:rPr lang="en-US" dirty="0"/>
              <a:t>NGSSS PearsonAccess:</a:t>
            </a:r>
            <a:br>
              <a:rPr lang="en-US" dirty="0"/>
            </a:br>
            <a:r>
              <a:rPr lang="en-US" dirty="0"/>
              <a:t>Organizing Test Sessions</a:t>
            </a:r>
          </a:p>
        </p:txBody>
      </p:sp>
      <p:sp>
        <p:nvSpPr>
          <p:cNvPr id="24579" name="Rectangle 3"/>
          <p:cNvSpPr>
            <a:spLocks noGrp="1" noChangeArrowheads="1"/>
          </p:cNvSpPr>
          <p:nvPr>
            <p:ph idx="1"/>
          </p:nvPr>
        </p:nvSpPr>
        <p:spPr>
          <a:xfrm>
            <a:off x="304800" y="1828800"/>
            <a:ext cx="8602662" cy="4876800"/>
          </a:xfrm>
        </p:spPr>
        <p:txBody>
          <a:bodyPr/>
          <a:lstStyle/>
          <a:p>
            <a:pPr marL="0" indent="0" eaLnBrk="1" hangingPunct="1">
              <a:spcBef>
                <a:spcPct val="0"/>
              </a:spcBef>
              <a:buNone/>
            </a:pPr>
            <a:r>
              <a:rPr lang="en-US" sz="2800" dirty="0"/>
              <a:t>Three ways of organizing test sessions:</a:t>
            </a:r>
          </a:p>
          <a:p>
            <a:pPr marL="0" indent="0" eaLnBrk="1" hangingPunct="1">
              <a:spcBef>
                <a:spcPct val="0"/>
              </a:spcBef>
              <a:buNone/>
            </a:pPr>
            <a:endParaRPr lang="en-US" sz="2800" dirty="0"/>
          </a:p>
          <a:p>
            <a:pPr marL="800100" lvl="1" indent="-342900" eaLnBrk="1" hangingPunct="1">
              <a:spcBef>
                <a:spcPct val="0"/>
              </a:spcBef>
              <a:buFont typeface="Wingdings" pitchFamily="2" charset="2"/>
              <a:buAutoNum type="arabicPeriod"/>
            </a:pPr>
            <a:r>
              <a:rPr lang="en-US" b="1" dirty="0">
                <a:cs typeface="Tahoma" pitchFamily="34" charset="0"/>
              </a:rPr>
              <a:t>By Test Group</a:t>
            </a:r>
            <a:r>
              <a:rPr lang="en-US" dirty="0">
                <a:cs typeface="Tahoma" pitchFamily="34" charset="0"/>
              </a:rPr>
              <a:t> – only includes students in a particular group (e.g., class, testing room) who will be testing together</a:t>
            </a:r>
          </a:p>
          <a:p>
            <a:pPr marL="800100" lvl="1" indent="-342900" eaLnBrk="1" hangingPunct="1">
              <a:spcBef>
                <a:spcPct val="0"/>
              </a:spcBef>
              <a:buFont typeface="Arial" pitchFamily="34" charset="0"/>
              <a:buNone/>
            </a:pPr>
            <a:r>
              <a:rPr lang="en-US" b="1" dirty="0">
                <a:cs typeface="Tahoma" pitchFamily="34" charset="0"/>
              </a:rPr>
              <a:t>2. 	By Test Day</a:t>
            </a:r>
            <a:r>
              <a:rPr lang="en-US" dirty="0">
                <a:cs typeface="Tahoma" pitchFamily="34" charset="0"/>
              </a:rPr>
              <a:t> – includes all students in a school to be tested in a subject on a particular day</a:t>
            </a:r>
          </a:p>
          <a:p>
            <a:pPr marL="800100" lvl="1" indent="-342900" eaLnBrk="1" hangingPunct="1">
              <a:spcBef>
                <a:spcPct val="0"/>
              </a:spcBef>
              <a:buFont typeface="Arial" pitchFamily="34" charset="0"/>
              <a:buNone/>
            </a:pPr>
            <a:r>
              <a:rPr lang="en-US" b="1" dirty="0">
                <a:cs typeface="Tahoma" pitchFamily="34" charset="0"/>
              </a:rPr>
              <a:t>3.	By Test Administration</a:t>
            </a:r>
            <a:r>
              <a:rPr lang="en-US" dirty="0">
                <a:cs typeface="Tahoma" pitchFamily="34" charset="0"/>
              </a:rPr>
              <a:t> – includes all students scheduled to be tested in a subject during the entire test administration.</a:t>
            </a:r>
            <a:br>
              <a:rPr lang="en-US" dirty="0">
                <a:cs typeface="Tahoma" pitchFamily="34" charset="0"/>
              </a:rPr>
            </a:br>
            <a:endParaRPr lang="en-US" dirty="0">
              <a:cs typeface="Tahoma" pitchFamily="34" charset="0"/>
            </a:endParaRPr>
          </a:p>
          <a:p>
            <a:pPr marL="800100" lvl="1" indent="-342900" eaLnBrk="1" hangingPunct="1">
              <a:spcBef>
                <a:spcPct val="0"/>
              </a:spcBef>
              <a:buFont typeface="Arial" pitchFamily="34" charset="0"/>
              <a:buNone/>
            </a:pPr>
            <a:br>
              <a:rPr lang="en-US" sz="2000" dirty="0">
                <a:cs typeface="Tahoma" pitchFamily="34" charset="0"/>
              </a:rPr>
            </a:br>
            <a:endParaRPr lang="en-US" sz="2000" b="1" dirty="0">
              <a:cs typeface="Tahoma" pitchFamily="34" charset="0"/>
            </a:endParaRPr>
          </a:p>
        </p:txBody>
      </p:sp>
      <p:sp>
        <p:nvSpPr>
          <p:cNvPr id="24580" name="Rectangle 4"/>
          <p:cNvSpPr>
            <a:spLocks noChangeArrowheads="1"/>
          </p:cNvSpPr>
          <p:nvPr/>
        </p:nvSpPr>
        <p:spPr bwMode="auto">
          <a:xfrm>
            <a:off x="419100" y="4286250"/>
            <a:ext cx="82296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Clr>
                <a:schemeClr val="hlink"/>
              </a:buClr>
              <a:buFontTx/>
              <a:buChar char="•"/>
            </a:pPr>
            <a:endParaRPr lang="en-US" sz="2600" b="0" dirty="0"/>
          </a:p>
        </p:txBody>
      </p:sp>
      <p:sp>
        <p:nvSpPr>
          <p:cNvPr id="7" name="Slide Number Placeholder 6"/>
          <p:cNvSpPr>
            <a:spLocks noGrp="1"/>
          </p:cNvSpPr>
          <p:nvPr>
            <p:ph type="sldNum" sz="quarter" idx="12"/>
          </p:nvPr>
        </p:nvSpPr>
        <p:spPr/>
        <p:txBody>
          <a:bodyPr/>
          <a:lstStyle/>
          <a:p>
            <a:pPr>
              <a:defRPr/>
            </a:pPr>
            <a:fld id="{81765215-B37C-47A1-9207-8DE9A4CBD46B}" type="slidenum">
              <a:rPr lang="en-US"/>
              <a:pPr>
                <a:defRPr/>
              </a:pPr>
              <a:t>102</a:t>
            </a:fld>
            <a:endParaRPr lang="en-US" dirty="0"/>
          </a:p>
        </p:txBody>
      </p:sp>
    </p:spTree>
    <p:extLst>
      <p:ext uri="{BB962C8B-B14F-4D97-AF65-F5344CB8AC3E}">
        <p14:creationId xmlns:p14="http://schemas.microsoft.com/office/powerpoint/2010/main" val="24214451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457200"/>
            <a:ext cx="8229600" cy="1097280"/>
          </a:xfrm>
        </p:spPr>
        <p:txBody>
          <a:bodyPr/>
          <a:lstStyle/>
          <a:p>
            <a:r>
              <a:rPr lang="en-US" dirty="0"/>
              <a:t>NGSSS PearsonAccess: </a:t>
            </a:r>
            <a:br>
              <a:rPr lang="en-US" dirty="0"/>
            </a:br>
            <a:r>
              <a:rPr lang="en-US" dirty="0"/>
              <a:t>Create/Edit Students</a:t>
            </a:r>
            <a:endParaRPr lang="en-US" baseline="30000" dirty="0"/>
          </a:p>
        </p:txBody>
      </p:sp>
      <p:pic>
        <p:nvPicPr>
          <p:cNvPr id="8" name="Content Placeholder 7"/>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7213" b="28852"/>
          <a:stretch/>
        </p:blipFill>
        <p:spPr>
          <a:xfrm>
            <a:off x="457200" y="2057400"/>
            <a:ext cx="8229600" cy="3416779"/>
          </a:xfrm>
          <a:prstGeom prst="rect">
            <a:avLst/>
          </a:prstGeom>
          <a:ln>
            <a:solidFill>
              <a:schemeClr val="tx1"/>
            </a:solidFill>
          </a:ln>
        </p:spPr>
      </p:pic>
      <p:sp>
        <p:nvSpPr>
          <p:cNvPr id="2" name="Rectangle 1"/>
          <p:cNvSpPr/>
          <p:nvPr/>
        </p:nvSpPr>
        <p:spPr>
          <a:xfrm>
            <a:off x="457200" y="5715000"/>
            <a:ext cx="8138160" cy="646331"/>
          </a:xfrm>
          <a:prstGeom prst="rect">
            <a:avLst/>
          </a:prstGeom>
        </p:spPr>
        <p:txBody>
          <a:bodyPr wrap="square">
            <a:spAutoFit/>
          </a:bodyPr>
          <a:lstStyle/>
          <a:p>
            <a:pPr marL="285750" lvl="0" indent="-285750">
              <a:buFont typeface="Arial" panose="020B0604020202020204" pitchFamily="34" charset="0"/>
              <a:buChar char="•"/>
            </a:pPr>
            <a:r>
              <a:rPr lang="en-US" dirty="0">
                <a:solidFill>
                  <a:prstClr val="black"/>
                </a:solidFill>
              </a:rPr>
              <a:t>Setup tasks must be completed before students can test, including enrollment, registration, test assignments and class assignments. </a:t>
            </a:r>
          </a:p>
        </p:txBody>
      </p:sp>
      <p:sp>
        <p:nvSpPr>
          <p:cNvPr id="7" name="Slide Number Placeholder 6"/>
          <p:cNvSpPr>
            <a:spLocks noGrp="1"/>
          </p:cNvSpPr>
          <p:nvPr>
            <p:ph type="sldNum" sz="quarter" idx="4294967295"/>
          </p:nvPr>
        </p:nvSpPr>
        <p:spPr>
          <a:xfrm>
            <a:off x="8305800" y="6489578"/>
            <a:ext cx="625103" cy="112574"/>
          </a:xfrm>
          <a:prstGeom prst="rect">
            <a:avLst/>
          </a:prstGeom>
        </p:spPr>
        <p:txBody>
          <a:bodyPr/>
          <a:lstStyle/>
          <a:p>
            <a:fld id="{DDBE135E-2566-4748-853C-8A3B78F0FB00}" type="slidenum">
              <a:rPr lang="en-GB" smtClean="0"/>
              <a:pPr/>
              <a:t>103</a:t>
            </a:fld>
            <a:endParaRPr lang="en-GB" dirty="0"/>
          </a:p>
        </p:txBody>
      </p:sp>
    </p:spTree>
    <p:extLst>
      <p:ext uri="{BB962C8B-B14F-4D97-AF65-F5344CB8AC3E}">
        <p14:creationId xmlns:p14="http://schemas.microsoft.com/office/powerpoint/2010/main" val="41602561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8270413" y="6489578"/>
            <a:ext cx="660490" cy="139822"/>
          </a:xfrm>
          <a:prstGeom prst="rect">
            <a:avLst/>
          </a:prstGeom>
        </p:spPr>
        <p:txBody>
          <a:bodyPr/>
          <a:lstStyle/>
          <a:p>
            <a:fld id="{DDBE135E-2566-4748-853C-8A3B78F0FB00}" type="slidenum">
              <a:rPr lang="en-GB" smtClean="0"/>
              <a:pPr/>
              <a:t>104</a:t>
            </a:fld>
            <a:endParaRPr lang="en-GB" dirty="0"/>
          </a:p>
        </p:txBody>
      </p:sp>
      <p:sp>
        <p:nvSpPr>
          <p:cNvPr id="2" name="Rectangle 1"/>
          <p:cNvSpPr/>
          <p:nvPr/>
        </p:nvSpPr>
        <p:spPr>
          <a:xfrm>
            <a:off x="468332" y="304800"/>
            <a:ext cx="7802081" cy="1323439"/>
          </a:xfrm>
          <a:prstGeom prst="rect">
            <a:avLst/>
          </a:prstGeom>
        </p:spPr>
        <p:txBody>
          <a:bodyPr wrap="square">
            <a:spAutoFit/>
          </a:bodyPr>
          <a:lstStyle/>
          <a:p>
            <a:r>
              <a:rPr lang="en-US" sz="4000" dirty="0">
                <a:latin typeface="+mj-lt"/>
              </a:rPr>
              <a:t>NGSSS PearsonAccess: Create/Edit Students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657" y="1981200"/>
            <a:ext cx="6067425" cy="4391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4183370" y="3810000"/>
            <a:ext cx="1531630" cy="483023"/>
          </a:xfrm>
          <a:prstGeom prst="rect">
            <a:avLst/>
          </a:prstGeom>
          <a:noFill/>
          <a:ln cmpd="sng">
            <a:solidFill>
              <a:srgbClr val="DD0101">
                <a:alpha val="98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1145814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14400"/>
          </a:xfrm>
        </p:spPr>
        <p:txBody>
          <a:bodyPr/>
          <a:lstStyle/>
          <a:p>
            <a:r>
              <a:rPr lang="en-US" dirty="0"/>
              <a:t>NGSSS PearsonAccess:</a:t>
            </a:r>
            <a:br>
              <a:rPr lang="en-US" dirty="0"/>
            </a:br>
            <a:r>
              <a:rPr lang="en-US" dirty="0"/>
              <a:t>Creating Test Sessions</a:t>
            </a:r>
          </a:p>
        </p:txBody>
      </p:sp>
      <p:pic>
        <p:nvPicPr>
          <p:cNvPr id="3075" name="Picture 3"/>
          <p:cNvPicPr>
            <a:picLocks noGrp="1" noChangeAspect="1" noChangeArrowheads="1"/>
          </p:cNvPicPr>
          <p:nvPr>
            <p:ph idx="4294967295"/>
          </p:nvPr>
        </p:nvPicPr>
        <p:blipFill>
          <a:blip r:embed="rId3"/>
          <a:srcRect/>
          <a:stretch>
            <a:fillRect/>
          </a:stretch>
        </p:blipFill>
        <p:spPr bwMode="auto">
          <a:xfrm>
            <a:off x="730162" y="2133600"/>
            <a:ext cx="4400000" cy="1801048"/>
          </a:xfrm>
          <a:prstGeom prst="rect">
            <a:avLst/>
          </a:prstGeom>
          <a:noFill/>
          <a:ln w="9525">
            <a:solidFill>
              <a:schemeClr val="tx1"/>
            </a:solidFill>
            <a:miter lim="800000"/>
            <a:headEnd/>
            <a:tailEnd/>
          </a:ln>
        </p:spPr>
      </p:pic>
      <p:sp>
        <p:nvSpPr>
          <p:cNvPr id="9" name="Oval 8"/>
          <p:cNvSpPr/>
          <p:nvPr/>
        </p:nvSpPr>
        <p:spPr>
          <a:xfrm>
            <a:off x="1981200" y="2133600"/>
            <a:ext cx="774550" cy="452718"/>
          </a:xfrm>
          <a:prstGeom prst="ellipse">
            <a:avLst/>
          </a:prstGeom>
          <a:noFill/>
          <a:ln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6" name="Picture 4"/>
          <p:cNvPicPr>
            <a:picLocks noChangeAspect="1" noChangeArrowheads="1"/>
          </p:cNvPicPr>
          <p:nvPr/>
        </p:nvPicPr>
        <p:blipFill>
          <a:blip r:embed="rId4"/>
          <a:srcRect/>
          <a:stretch>
            <a:fillRect/>
          </a:stretch>
        </p:blipFill>
        <p:spPr bwMode="auto">
          <a:xfrm>
            <a:off x="762000" y="4114800"/>
            <a:ext cx="6143625" cy="2514600"/>
          </a:xfrm>
          <a:prstGeom prst="rect">
            <a:avLst/>
          </a:prstGeom>
          <a:noFill/>
          <a:ln w="9525">
            <a:solidFill>
              <a:schemeClr val="tx1"/>
            </a:solidFill>
            <a:miter lim="800000"/>
            <a:headEnd/>
            <a:tailEnd/>
          </a:ln>
        </p:spPr>
      </p:pic>
      <p:sp>
        <p:nvSpPr>
          <p:cNvPr id="6" name="Slide Number Placeholder 5"/>
          <p:cNvSpPr>
            <a:spLocks noGrp="1"/>
          </p:cNvSpPr>
          <p:nvPr>
            <p:ph type="sldNum" sz="quarter" idx="4294967295"/>
          </p:nvPr>
        </p:nvSpPr>
        <p:spPr>
          <a:xfrm>
            <a:off x="8153400" y="6489578"/>
            <a:ext cx="777503" cy="139822"/>
          </a:xfrm>
          <a:prstGeom prst="rect">
            <a:avLst/>
          </a:prstGeom>
        </p:spPr>
        <p:txBody>
          <a:bodyPr/>
          <a:lstStyle/>
          <a:p>
            <a:fld id="{DDBE135E-2566-4748-853C-8A3B78F0FB00}" type="slidenum">
              <a:rPr lang="en-GB" smtClean="0"/>
              <a:pPr/>
              <a:t>105</a:t>
            </a:fld>
            <a:endParaRPr lang="en-GB" dirty="0"/>
          </a:p>
        </p:txBody>
      </p:sp>
      <p:sp>
        <p:nvSpPr>
          <p:cNvPr id="7" name="Oval 6"/>
          <p:cNvSpPr/>
          <p:nvPr/>
        </p:nvSpPr>
        <p:spPr>
          <a:xfrm>
            <a:off x="2116716" y="3200400"/>
            <a:ext cx="774550" cy="376518"/>
          </a:xfrm>
          <a:prstGeom prst="ellipse">
            <a:avLst/>
          </a:prstGeom>
          <a:noFill/>
          <a:ln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1342654" y="5390552"/>
            <a:ext cx="1548612" cy="376518"/>
          </a:xfrm>
          <a:prstGeom prst="ellipse">
            <a:avLst/>
          </a:prstGeom>
          <a:noFill/>
          <a:ln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7444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PearsonAccess:</a:t>
            </a:r>
            <a:br>
              <a:rPr lang="en-US" dirty="0"/>
            </a:br>
            <a:r>
              <a:rPr lang="en-US" dirty="0"/>
              <a:t>Test Session Details</a:t>
            </a:r>
          </a:p>
        </p:txBody>
      </p:sp>
      <p:pic>
        <p:nvPicPr>
          <p:cNvPr id="4098" name="Picture 2"/>
          <p:cNvPicPr>
            <a:picLocks noGrp="1" noChangeAspect="1" noChangeArrowheads="1"/>
          </p:cNvPicPr>
          <p:nvPr>
            <p:ph idx="4294967295"/>
          </p:nvPr>
        </p:nvPicPr>
        <p:blipFill>
          <a:blip r:embed="rId3"/>
          <a:srcRect/>
          <a:stretch>
            <a:fillRect/>
          </a:stretch>
        </p:blipFill>
        <p:spPr bwMode="auto">
          <a:xfrm>
            <a:off x="457200" y="1981200"/>
            <a:ext cx="8077200" cy="4725296"/>
          </a:xfrm>
          <a:prstGeom prst="rect">
            <a:avLst/>
          </a:prstGeom>
          <a:noFill/>
          <a:ln w="9525">
            <a:solidFill>
              <a:schemeClr val="tx1"/>
            </a:solidFill>
            <a:miter lim="800000"/>
            <a:headEnd/>
            <a:tailEnd/>
          </a:ln>
        </p:spPr>
      </p:pic>
      <p:sp>
        <p:nvSpPr>
          <p:cNvPr id="6" name="Slide Number Placeholder 5"/>
          <p:cNvSpPr>
            <a:spLocks noGrp="1"/>
          </p:cNvSpPr>
          <p:nvPr>
            <p:ph type="sldNum" sz="quarter" idx="4294967295"/>
          </p:nvPr>
        </p:nvSpPr>
        <p:spPr>
          <a:xfrm>
            <a:off x="8229600" y="6489578"/>
            <a:ext cx="701303" cy="216918"/>
          </a:xfrm>
          <a:prstGeom prst="rect">
            <a:avLst/>
          </a:prstGeom>
        </p:spPr>
        <p:txBody>
          <a:bodyPr/>
          <a:lstStyle/>
          <a:p>
            <a:fld id="{DDBE135E-2566-4748-853C-8A3B78F0FB00}" type="slidenum">
              <a:rPr lang="en-GB" smtClean="0"/>
              <a:pPr/>
              <a:t>106</a:t>
            </a:fld>
            <a:endParaRPr lang="en-GB" dirty="0"/>
          </a:p>
        </p:txBody>
      </p:sp>
    </p:spTree>
    <p:extLst>
      <p:ext uri="{BB962C8B-B14F-4D97-AF65-F5344CB8AC3E}">
        <p14:creationId xmlns:p14="http://schemas.microsoft.com/office/powerpoint/2010/main" val="28448442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lstStyle/>
          <a:p>
            <a:r>
              <a:rPr lang="en-US" dirty="0"/>
              <a:t>NGSSS PearsonAccess:</a:t>
            </a:r>
            <a:br>
              <a:rPr lang="en-US" dirty="0"/>
            </a:br>
            <a:r>
              <a:rPr lang="en-US" dirty="0"/>
              <a:t>Assigning Accommodated Form </a:t>
            </a:r>
          </a:p>
        </p:txBody>
      </p:sp>
      <p:sp>
        <p:nvSpPr>
          <p:cNvPr id="3" name="Content Placeholder 2"/>
          <p:cNvSpPr>
            <a:spLocks noGrp="1"/>
          </p:cNvSpPr>
          <p:nvPr>
            <p:ph idx="1"/>
          </p:nvPr>
        </p:nvSpPr>
        <p:spPr>
          <a:xfrm>
            <a:off x="228600" y="1828800"/>
            <a:ext cx="8610600" cy="4525963"/>
          </a:xfrm>
        </p:spPr>
        <p:txBody>
          <a:bodyPr/>
          <a:lstStyle/>
          <a:p>
            <a:r>
              <a:rPr lang="en-US" sz="2400" dirty="0"/>
              <a:t>Set up a separate test session for each group of students who will use accommodated forms </a:t>
            </a:r>
          </a:p>
          <a:p>
            <a:pPr marL="0" indent="0" algn="ctr">
              <a:buNone/>
            </a:pPr>
            <a:r>
              <a:rPr lang="en-US" sz="2400" u="sng" dirty="0"/>
              <a:t>or</a:t>
            </a:r>
          </a:p>
          <a:p>
            <a:r>
              <a:rPr lang="en-US" sz="2400" dirty="0"/>
              <a:t>Set up in a non-accommodated session (MAIN) and individually assign each accommodated form(s) to each student</a:t>
            </a:r>
          </a:p>
          <a:p>
            <a:pPr lvl="1"/>
            <a:r>
              <a:rPr lang="en-US" sz="2400" dirty="0"/>
              <a:t>Select the </a:t>
            </a:r>
            <a:r>
              <a:rPr lang="en-US" sz="2400" b="1" dirty="0"/>
              <a:t>Form </a:t>
            </a:r>
            <a:r>
              <a:rPr lang="en-US" sz="2400" dirty="0"/>
              <a:t>type from the drop-down menu</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107</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4568825"/>
            <a:ext cx="7239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2546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dirty="0"/>
              <a:t>NGSSS PearsonAccess:</a:t>
            </a:r>
            <a:br>
              <a:rPr lang="en-US" dirty="0"/>
            </a:br>
            <a:r>
              <a:rPr lang="en-US" dirty="0">
                <a:solidFill>
                  <a:schemeClr val="tx1"/>
                </a:solidFill>
              </a:rPr>
              <a:t>Add, Remove or Move</a:t>
            </a:r>
            <a:endParaRPr lang="en-US"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108</a:t>
            </a:fld>
            <a:endParaRPr lang="en-US" dirty="0"/>
          </a:p>
        </p:txBody>
      </p:sp>
      <p:sp>
        <p:nvSpPr>
          <p:cNvPr id="5" name="Rectangle 4"/>
          <p:cNvSpPr/>
          <p:nvPr/>
        </p:nvSpPr>
        <p:spPr>
          <a:xfrm>
            <a:off x="4152654" y="3244334"/>
            <a:ext cx="838691" cy="369332"/>
          </a:xfrm>
          <a:prstGeom prst="rect">
            <a:avLst/>
          </a:prstGeom>
        </p:spPr>
        <p:txBody>
          <a:bodyPr wrap="none">
            <a:spAutoFit/>
          </a:bodyPr>
          <a:lstStyle/>
          <a:p>
            <a:r>
              <a:rPr lang="en-US" dirty="0"/>
              <a:t>(cont.)</a:t>
            </a:r>
          </a:p>
        </p:txBody>
      </p:sp>
      <p:pic>
        <p:nvPicPr>
          <p:cNvPr id="7" name="Content Placeholder 4"/>
          <p:cNvPicPr>
            <a:picLocks noGrp="1" noChangeAspect="1"/>
          </p:cNvPicPr>
          <p:nvPr>
            <p:ph idx="1"/>
          </p:nvPr>
        </p:nvPicPr>
        <p:blipFill>
          <a:blip r:embed="rId3"/>
          <a:stretch>
            <a:fillRect/>
          </a:stretch>
        </p:blipFill>
        <p:spPr>
          <a:xfrm>
            <a:off x="456332" y="2362200"/>
            <a:ext cx="4535013" cy="3329504"/>
          </a:xfrm>
          <a:prstGeom prst="rect">
            <a:avLst/>
          </a:prstGeom>
          <a:effectLst>
            <a:outerShdw blurRad="63500" sx="102000" sy="102000" algn="ctr" rotWithShape="0">
              <a:prstClr val="black">
                <a:alpha val="40000"/>
              </a:prstClr>
            </a:outerShdw>
          </a:effectLst>
        </p:spPr>
      </p:pic>
      <p:sp>
        <p:nvSpPr>
          <p:cNvPr id="6" name="Rectangle 5"/>
          <p:cNvSpPr/>
          <p:nvPr/>
        </p:nvSpPr>
        <p:spPr>
          <a:xfrm>
            <a:off x="5181600" y="2362200"/>
            <a:ext cx="3809999"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rPr>
              <a:t>When test sessions are created in PearsonAccess, under the “Students in Sessions”, you can select tasks to add students to sessions, remove students from sessions and move students between sessions.</a:t>
            </a:r>
          </a:p>
        </p:txBody>
      </p:sp>
      <p:sp>
        <p:nvSpPr>
          <p:cNvPr id="10" name="Rounded Rectangle 9"/>
          <p:cNvSpPr/>
          <p:nvPr/>
        </p:nvSpPr>
        <p:spPr>
          <a:xfrm>
            <a:off x="685800" y="4800600"/>
            <a:ext cx="1814052" cy="69317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89920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8374062" cy="954001"/>
          </a:xfrm>
        </p:spPr>
        <p:txBody>
          <a:bodyPr/>
          <a:lstStyle/>
          <a:p>
            <a:r>
              <a:rPr lang="en-US" dirty="0"/>
              <a:t>NGSSS PearsonAccess: Adding a Student to a Test Session</a:t>
            </a:r>
          </a:p>
        </p:txBody>
      </p:sp>
      <p:sp>
        <p:nvSpPr>
          <p:cNvPr id="16" name="Oval 15"/>
          <p:cNvSpPr/>
          <p:nvPr/>
        </p:nvSpPr>
        <p:spPr>
          <a:xfrm>
            <a:off x="1946155" y="5547829"/>
            <a:ext cx="1914861" cy="395771"/>
          </a:xfrm>
          <a:prstGeom prst="ellipse">
            <a:avLst/>
          </a:prstGeom>
          <a:noFill/>
          <a:ln w="158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5135944" y="5943600"/>
            <a:ext cx="1534289" cy="508000"/>
          </a:xfrm>
          <a:prstGeom prst="ellipse">
            <a:avLst/>
          </a:prstGeom>
          <a:noFill/>
          <a:ln cmpd="sng">
            <a:solidFill>
              <a:srgbClr val="DD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294967295"/>
          </p:nvPr>
        </p:nvSpPr>
        <p:spPr>
          <a:xfrm>
            <a:off x="8227381" y="6489577"/>
            <a:ext cx="703522" cy="125535"/>
          </a:xfrm>
          <a:prstGeom prst="rect">
            <a:avLst/>
          </a:prstGeom>
        </p:spPr>
        <p:txBody>
          <a:bodyPr/>
          <a:lstStyle/>
          <a:p>
            <a:fld id="{DDBE135E-2566-4748-853C-8A3B78F0FB00}" type="slidenum">
              <a:rPr lang="en-GB" smtClean="0"/>
              <a:pPr/>
              <a:t>109</a:t>
            </a:fld>
            <a:endParaRPr lang="en-GB" dirty="0"/>
          </a:p>
        </p:txBody>
      </p:sp>
      <p:sp>
        <p:nvSpPr>
          <p:cNvPr id="3" name="TextBox 2"/>
          <p:cNvSpPr txBox="1"/>
          <p:nvPr/>
        </p:nvSpPr>
        <p:spPr>
          <a:xfrm>
            <a:off x="535619" y="1817703"/>
            <a:ext cx="7696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Select Testing, Sessions, Select “Show all Results” from the </a:t>
            </a:r>
            <a:r>
              <a:rPr lang="en-US" b="1" dirty="0"/>
              <a:t>Search </a:t>
            </a:r>
            <a:r>
              <a:rPr lang="en-US" dirty="0"/>
              <a:t>dropdown.</a:t>
            </a:r>
          </a:p>
          <a:p>
            <a:pPr marL="285750" indent="-285750">
              <a:buFont typeface="Arial" panose="020B0604020202020204" pitchFamily="34" charset="0"/>
              <a:buChar char="•"/>
            </a:pPr>
            <a:r>
              <a:rPr lang="en-US" dirty="0"/>
              <a:t>Select the checkbox of the test session you will add/delete students to or from.</a:t>
            </a:r>
          </a:p>
          <a:p>
            <a:pPr marL="285750" indent="-285750">
              <a:buFont typeface="Arial" panose="020B0604020202020204" pitchFamily="34" charset="0"/>
              <a:buChar char="•"/>
            </a:pPr>
            <a:r>
              <a:rPr lang="en-US" dirty="0"/>
              <a:t>Click on “</a:t>
            </a:r>
            <a:r>
              <a:rPr lang="en-US" b="1" dirty="0">
                <a:solidFill>
                  <a:schemeClr val="accent1">
                    <a:lumMod val="50000"/>
                  </a:schemeClr>
                </a:solidFill>
              </a:rPr>
              <a:t>Go to Students in Sessions</a:t>
            </a:r>
            <a:r>
              <a:rPr lang="en-US" dirty="0"/>
              <a:t>”</a:t>
            </a:r>
          </a:p>
          <a:p>
            <a:pPr marL="285750" indent="-285750">
              <a:buFont typeface="Arial" panose="020B0604020202020204" pitchFamily="34" charset="0"/>
              <a:buChar char="•"/>
            </a:pPr>
            <a:r>
              <a:rPr lang="en-US" dirty="0"/>
              <a:t>Select test session from the Session List (on left side)</a:t>
            </a:r>
          </a:p>
          <a:p>
            <a:pPr marL="285750" indent="-285750">
              <a:buFont typeface="Arial" panose="020B0604020202020204" pitchFamily="34" charset="0"/>
              <a:buChar char="•"/>
            </a:pPr>
            <a:r>
              <a:rPr lang="en-US" dirty="0"/>
              <a:t>Then from the select task dropdown, click on “Add Students to Sessions”, then click </a:t>
            </a:r>
            <a:r>
              <a:rPr lang="en-US" b="1" dirty="0"/>
              <a:t>Start</a:t>
            </a:r>
            <a:r>
              <a:rPr lang="en-US" dirty="0"/>
              <a:t>.</a:t>
            </a:r>
          </a:p>
          <a:p>
            <a:pPr marL="285750" indent="-285750">
              <a:buFont typeface="Arial" panose="020B0604020202020204" pitchFamily="34" charset="0"/>
              <a:buChar char="•"/>
            </a:pPr>
            <a:r>
              <a:rPr lang="en-US" dirty="0"/>
              <a:t>Then find eligible students under </a:t>
            </a:r>
            <a:r>
              <a:rPr lang="en-US" b="1" dirty="0"/>
              <a:t>Find Students </a:t>
            </a:r>
            <a:r>
              <a:rPr lang="en-US" dirty="0"/>
              <a:t>available field by clicking on field.  </a:t>
            </a:r>
            <a:r>
              <a:rPr lang="en-US" i="1" dirty="0">
                <a:solidFill>
                  <a:srgbClr val="FF0000"/>
                </a:solidFill>
              </a:rPr>
              <a:t>Note only students not already in a test session will populate the field</a:t>
            </a:r>
          </a:p>
          <a:p>
            <a:pPr marL="285750" indent="-285750">
              <a:buFont typeface="Arial" panose="020B0604020202020204" pitchFamily="34" charset="0"/>
              <a:buChar char="•"/>
            </a:pPr>
            <a:r>
              <a:rPr lang="en-US" dirty="0"/>
              <a:t>Select the checkbox next to student and click </a:t>
            </a:r>
            <a:r>
              <a:rPr lang="en-US" b="1" dirty="0"/>
              <a:t>Add.</a:t>
            </a:r>
          </a:p>
          <a:p>
            <a:pPr marL="285750" indent="-285750">
              <a:buFont typeface="Arial" panose="020B0604020202020204" pitchFamily="34" charset="0"/>
              <a:buChar char="•"/>
            </a:pP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669" y="5207343"/>
            <a:ext cx="6134100" cy="15859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166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a:t>
            </a:r>
            <a:br>
              <a:rPr lang="en-US" dirty="0"/>
            </a:br>
            <a:r>
              <a:rPr lang="en-US" dirty="0"/>
              <a:t>Common Login System	</a:t>
            </a:r>
          </a:p>
        </p:txBody>
      </p:sp>
      <p:sp>
        <p:nvSpPr>
          <p:cNvPr id="3" name="Content Placeholder 2"/>
          <p:cNvSpPr>
            <a:spLocks noGrp="1"/>
          </p:cNvSpPr>
          <p:nvPr>
            <p:ph idx="1"/>
          </p:nvPr>
        </p:nvSpPr>
        <p:spPr>
          <a:xfrm>
            <a:off x="304800" y="2057400"/>
            <a:ext cx="5029200" cy="4525963"/>
          </a:xfrm>
        </p:spPr>
        <p:txBody>
          <a:bodyPr/>
          <a:lstStyle/>
          <a:p>
            <a:pPr marL="514350" indent="-514350">
              <a:spcAft>
                <a:spcPts val="600"/>
              </a:spcAft>
              <a:buFont typeface="Arial" pitchFamily="34" charset="0"/>
              <a:buChar char="•"/>
            </a:pPr>
            <a:r>
              <a:rPr lang="en-US" dirty="0">
                <a:latin typeface="Arial" pitchFamily="34" charset="0"/>
                <a:cs typeface="Arial" pitchFamily="34" charset="0"/>
              </a:rPr>
              <a:t>Any FSA system can be accessed from the FSA Portal at </a:t>
            </a:r>
            <a:r>
              <a:rPr lang="en-US" dirty="0">
                <a:latin typeface="Arial" pitchFamily="34" charset="0"/>
                <a:cs typeface="Arial" pitchFamily="34" charset="0"/>
                <a:hlinkClick r:id="rId3"/>
              </a:rPr>
              <a:t>www.FSAssessments.org</a:t>
            </a:r>
            <a:endParaRPr lang="en-US" dirty="0">
              <a:latin typeface="Arial" pitchFamily="34" charset="0"/>
              <a:cs typeface="Arial" pitchFamily="34" charset="0"/>
            </a:endParaRPr>
          </a:p>
          <a:p>
            <a:pPr marL="514350" indent="-514350">
              <a:spcAft>
                <a:spcPts val="600"/>
              </a:spcAft>
              <a:buFont typeface="Arial" pitchFamily="34" charset="0"/>
              <a:buChar char="•"/>
            </a:pPr>
            <a:r>
              <a:rPr lang="en-US" dirty="0">
                <a:latin typeface="Arial" pitchFamily="34" charset="0"/>
                <a:cs typeface="Arial" pitchFamily="34" charset="0"/>
              </a:rPr>
              <a:t>The same username (email) and password can be used to log into each of the systems</a:t>
            </a:r>
          </a:p>
          <a:p>
            <a:endParaRPr lang="en-US"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11</a:t>
            </a:fld>
            <a:endParaRPr lang="en-US" dirty="0"/>
          </a:p>
        </p:txBody>
      </p:sp>
      <p:pic>
        <p:nvPicPr>
          <p:cNvPr id="6" name="Picture 5">
            <a:extLst>
              <a:ext uri="{FF2B5EF4-FFF2-40B4-BE49-F238E27FC236}">
                <a16:creationId xmlns:a16="http://schemas.microsoft.com/office/drawing/2014/main" id="{4F20DD16-9E44-4383-85CC-606ED632C0D9}"/>
              </a:ext>
            </a:extLst>
          </p:cNvPr>
          <p:cNvPicPr>
            <a:picLocks noChangeAspect="1"/>
          </p:cNvPicPr>
          <p:nvPr/>
        </p:nvPicPr>
        <p:blipFill>
          <a:blip r:embed="rId4"/>
          <a:stretch>
            <a:fillRect/>
          </a:stretch>
        </p:blipFill>
        <p:spPr>
          <a:xfrm>
            <a:off x="6019800" y="1914964"/>
            <a:ext cx="2133600" cy="4943036"/>
          </a:xfrm>
          <a:prstGeom prst="rect">
            <a:avLst/>
          </a:prstGeom>
        </p:spPr>
      </p:pic>
    </p:spTree>
    <p:extLst>
      <p:ext uri="{BB962C8B-B14F-4D97-AF65-F5344CB8AC3E}">
        <p14:creationId xmlns:p14="http://schemas.microsoft.com/office/powerpoint/2010/main" val="42246342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7599"/>
            <a:ext cx="8650778" cy="1096875"/>
          </a:xfrm>
        </p:spPr>
        <p:txBody>
          <a:bodyPr/>
          <a:lstStyle/>
          <a:p>
            <a:r>
              <a:rPr lang="en-US" dirty="0"/>
              <a:t>NGSSS PearsonAccess: Remove </a:t>
            </a:r>
            <a:br>
              <a:rPr lang="en-US" dirty="0"/>
            </a:br>
            <a:r>
              <a:rPr lang="en-US" dirty="0"/>
              <a:t>a Student from a Session  </a:t>
            </a:r>
          </a:p>
        </p:txBody>
      </p:sp>
      <p:sp>
        <p:nvSpPr>
          <p:cNvPr id="7" name="Slide Number Placeholder 6"/>
          <p:cNvSpPr>
            <a:spLocks noGrp="1"/>
          </p:cNvSpPr>
          <p:nvPr>
            <p:ph type="sldNum" sz="quarter" idx="4294967295"/>
          </p:nvPr>
        </p:nvSpPr>
        <p:spPr>
          <a:xfrm>
            <a:off x="8153400" y="6489578"/>
            <a:ext cx="777503" cy="139822"/>
          </a:xfrm>
          <a:prstGeom prst="rect">
            <a:avLst/>
          </a:prstGeom>
        </p:spPr>
        <p:txBody>
          <a:bodyPr/>
          <a:lstStyle/>
          <a:p>
            <a:fld id="{DDBE135E-2566-4748-853C-8A3B78F0FB00}" type="slidenum">
              <a:rPr lang="en-GB" smtClean="0"/>
              <a:pPr/>
              <a:t>110</a:t>
            </a:fld>
            <a:endParaRPr lang="en-GB" dirty="0"/>
          </a:p>
        </p:txBody>
      </p:sp>
      <p:sp>
        <p:nvSpPr>
          <p:cNvPr id="3" name="Rectangle 2"/>
          <p:cNvSpPr/>
          <p:nvPr/>
        </p:nvSpPr>
        <p:spPr>
          <a:xfrm>
            <a:off x="323557" y="1828800"/>
            <a:ext cx="8610600" cy="3139321"/>
          </a:xfrm>
          <a:prstGeom prst="rect">
            <a:avLst/>
          </a:prstGeom>
        </p:spPr>
        <p:txBody>
          <a:bodyPr wrap="square">
            <a:spAutoFit/>
          </a:bodyPr>
          <a:lstStyle/>
          <a:p>
            <a:pPr marL="285750" indent="-285750">
              <a:buFont typeface="Arial" panose="020B0604020202020204" pitchFamily="34" charset="0"/>
              <a:buChar char="•"/>
            </a:pPr>
            <a:r>
              <a:rPr lang="en-US" dirty="0"/>
              <a:t>To find the test session, select </a:t>
            </a:r>
            <a:r>
              <a:rPr lang="en-US" b="1" dirty="0"/>
              <a:t>Testing,</a:t>
            </a:r>
            <a:r>
              <a:rPr lang="en-US" dirty="0"/>
              <a:t> </a:t>
            </a:r>
            <a:r>
              <a:rPr lang="en-US" b="1" dirty="0"/>
              <a:t>Sessions</a:t>
            </a:r>
            <a:r>
              <a:rPr lang="en-US" dirty="0"/>
              <a:t>, Select “</a:t>
            </a:r>
            <a:r>
              <a:rPr lang="en-US" b="1" dirty="0"/>
              <a:t>Show all Results</a:t>
            </a:r>
            <a:r>
              <a:rPr lang="en-US" dirty="0"/>
              <a:t>” from the </a:t>
            </a:r>
            <a:r>
              <a:rPr lang="en-US" b="1" dirty="0"/>
              <a:t>Search </a:t>
            </a:r>
            <a:r>
              <a:rPr lang="en-US" dirty="0"/>
              <a:t>dropdown.</a:t>
            </a:r>
          </a:p>
          <a:p>
            <a:pPr marL="285750" indent="-285750">
              <a:buFont typeface="Arial" panose="020B0604020202020204" pitchFamily="34" charset="0"/>
              <a:buChar char="•"/>
            </a:pPr>
            <a:r>
              <a:rPr lang="en-US" dirty="0"/>
              <a:t>Select the checkbox of the test session you will delete students from.</a:t>
            </a:r>
          </a:p>
          <a:p>
            <a:pPr marL="285750" indent="-285750">
              <a:buFont typeface="Arial" panose="020B0604020202020204" pitchFamily="34" charset="0"/>
              <a:buChar char="•"/>
            </a:pPr>
            <a:r>
              <a:rPr lang="en-US" dirty="0"/>
              <a:t>Click on “</a:t>
            </a:r>
            <a:r>
              <a:rPr lang="en-US" dirty="0">
                <a:solidFill>
                  <a:schemeClr val="accent1">
                    <a:lumMod val="50000"/>
                  </a:schemeClr>
                </a:solidFill>
              </a:rPr>
              <a:t>Go to Students in Sessions</a:t>
            </a:r>
            <a:r>
              <a:rPr lang="en-US" dirty="0"/>
              <a:t>” link</a:t>
            </a:r>
          </a:p>
          <a:p>
            <a:pPr marL="285750" indent="-285750">
              <a:buFont typeface="Arial" panose="020B0604020202020204" pitchFamily="34" charset="0"/>
              <a:buChar char="•"/>
            </a:pPr>
            <a:r>
              <a:rPr lang="en-US" dirty="0"/>
              <a:t>Select test session from the Session List (on left side)</a:t>
            </a:r>
          </a:p>
          <a:p>
            <a:pPr marL="285750" indent="-285750">
              <a:buFont typeface="Arial" panose="020B0604020202020204" pitchFamily="34" charset="0"/>
              <a:buChar char="•"/>
            </a:pPr>
            <a:r>
              <a:rPr lang="en-US" dirty="0"/>
              <a:t>Select the checkbox next to the student or students to be removed.</a:t>
            </a:r>
          </a:p>
          <a:p>
            <a:pPr marL="285750" indent="-285750">
              <a:buFont typeface="Arial" panose="020B0604020202020204" pitchFamily="34" charset="0"/>
              <a:buChar char="•"/>
            </a:pPr>
            <a:r>
              <a:rPr lang="en-US" dirty="0"/>
              <a:t>Then from Select Task dropdown, click on “Remove Students from Sessions”, then click </a:t>
            </a:r>
            <a:r>
              <a:rPr lang="en-US" b="1" dirty="0"/>
              <a:t>Start</a:t>
            </a:r>
            <a:r>
              <a:rPr lang="en-US" dirty="0"/>
              <a:t>.</a:t>
            </a:r>
          </a:p>
          <a:p>
            <a:pPr marL="285750" indent="-285750">
              <a:buFont typeface="Arial" panose="020B0604020202020204" pitchFamily="34" charset="0"/>
              <a:buChar char="•"/>
            </a:pPr>
            <a:r>
              <a:rPr lang="en-US" dirty="0"/>
              <a:t>Select the checkbox next to the student’s name and click </a:t>
            </a:r>
            <a:r>
              <a:rPr lang="en-US" b="1" dirty="0"/>
              <a:t>Remove</a:t>
            </a:r>
            <a:r>
              <a:rPr lang="en-US" dirty="0"/>
              <a:t>, receive a confirmation, and then click </a:t>
            </a:r>
            <a:r>
              <a:rPr lang="en-US" b="1" dirty="0"/>
              <a:t>Exit Tasks </a:t>
            </a:r>
            <a:r>
              <a:rPr lang="en-US" dirty="0"/>
              <a:t>(on top right).</a:t>
            </a:r>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724399"/>
            <a:ext cx="6172200" cy="19947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94857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447675" y="473074"/>
            <a:ext cx="7956427" cy="1127125"/>
          </a:xfrm>
          <a:prstGeom prst="rect">
            <a:avLst/>
          </a:prstGeom>
          <a:noFill/>
          <a:ln>
            <a:noFill/>
          </a:ln>
        </p:spPr>
        <p:txBody>
          <a:bodyPr lIns="0" tIns="0" rIns="0" bIns="0" anchor="t" anchorCtr="0">
            <a:noAutofit/>
          </a:bodyPr>
          <a:lstStyle/>
          <a:p>
            <a:pPr>
              <a:defRPr/>
            </a:pPr>
            <a:r>
              <a:rPr lang="en-US" dirty="0"/>
              <a:t>NGSSS </a:t>
            </a:r>
            <a:r>
              <a:rPr lang="en-US" dirty="0">
                <a:cs typeface="Tahoma" pitchFamily="34" charset="0"/>
              </a:rPr>
              <a:t>PearsonAccess:</a:t>
            </a:r>
            <a:br>
              <a:rPr lang="en-US" dirty="0">
                <a:cs typeface="Tahoma" pitchFamily="34" charset="0"/>
              </a:rPr>
            </a:br>
            <a:r>
              <a:rPr lang="en-US" dirty="0">
                <a:cs typeface="Tahoma" pitchFamily="34" charset="0"/>
              </a:rPr>
              <a:t>Prepare Sessions in Advance</a:t>
            </a:r>
          </a:p>
        </p:txBody>
      </p:sp>
      <p:sp>
        <p:nvSpPr>
          <p:cNvPr id="654" name="Shape 654"/>
          <p:cNvSpPr txBox="1">
            <a:spLocks noGrp="1"/>
          </p:cNvSpPr>
          <p:nvPr>
            <p:ph type="body" idx="4294967295"/>
          </p:nvPr>
        </p:nvSpPr>
        <p:spPr>
          <a:xfrm>
            <a:off x="307975" y="1981200"/>
            <a:ext cx="8037388" cy="2895600"/>
          </a:xfrm>
          <a:prstGeom prst="rect">
            <a:avLst/>
          </a:prstGeom>
          <a:noFill/>
          <a:ln>
            <a:noFill/>
          </a:ln>
        </p:spPr>
        <p:txBody>
          <a:bodyPr lIns="0" tIns="0" rIns="0" bIns="0" anchor="t" anchorCtr="0">
            <a:noAutofit/>
          </a:bodyPr>
          <a:lstStyle/>
          <a:p>
            <a:pPr fontAlgn="base">
              <a:lnSpc>
                <a:spcPct val="100000"/>
              </a:lnSpc>
            </a:pPr>
            <a:r>
              <a:rPr lang="en-US" sz="2400" dirty="0"/>
              <a:t>Process to remove restrictions on number of students in a session.  </a:t>
            </a:r>
          </a:p>
          <a:p>
            <a:pPr lvl="1"/>
            <a:r>
              <a:rPr lang="en-US" sz="2000" dirty="0"/>
              <a:t>In the past, Pearson had recommended a session size of 200 or fewer students (had to be under 500 to start the session). </a:t>
            </a:r>
          </a:p>
          <a:p>
            <a:pPr fontAlgn="base">
              <a:lnSpc>
                <a:spcPct val="100000"/>
              </a:lnSpc>
            </a:pPr>
            <a:r>
              <a:rPr lang="en-US" sz="2400" dirty="0"/>
              <a:t>Schools can </a:t>
            </a:r>
            <a:r>
              <a:rPr lang="en-US" sz="2400" b="1" i="1" dirty="0"/>
              <a:t>prepare</a:t>
            </a:r>
            <a:r>
              <a:rPr lang="en-US" sz="2400" dirty="0"/>
              <a:t> sessions a week before testing.</a:t>
            </a:r>
          </a:p>
          <a:p>
            <a:pPr fontAlgn="base">
              <a:lnSpc>
                <a:spcPct val="100000"/>
              </a:lnSpc>
            </a:pPr>
            <a:r>
              <a:rPr lang="en-US" sz="2400" dirty="0"/>
              <a:t>It has also allowed the return of </a:t>
            </a:r>
            <a:r>
              <a:rPr lang="en-US" sz="2400" b="1" dirty="0"/>
              <a:t>Start All/Stop All/Restart All Sessions Combined View </a:t>
            </a:r>
            <a:r>
              <a:rPr lang="en-US" sz="2400" dirty="0"/>
              <a:t>capability.</a:t>
            </a:r>
          </a:p>
          <a:p>
            <a:pPr fontAlgn="base">
              <a:lnSpc>
                <a:spcPct val="100000"/>
              </a:lnSpc>
            </a:pPr>
            <a:r>
              <a:rPr lang="en-US" sz="2400" dirty="0"/>
              <a:t>A test session must be prepared                                before it can be started.</a:t>
            </a:r>
          </a:p>
          <a:p>
            <a:pPr lvl="0" fontAlgn="base"/>
            <a:endParaRPr lang="en-US" dirty="0">
              <a:solidFill>
                <a:schemeClr val="dk2"/>
              </a:solidFill>
            </a:endParaRPr>
          </a:p>
          <a:p>
            <a:pPr marL="0" lvl="0" indent="0" fontAlgn="base">
              <a:buNone/>
            </a:pPr>
            <a:endParaRPr lang="en-US" dirty="0">
              <a:solidFill>
                <a:schemeClr val="dk2"/>
              </a:solidFill>
            </a:endParaRPr>
          </a:p>
          <a:p>
            <a:pPr lvl="0" fontAlgn="base"/>
            <a:endParaRPr lang="en-US" dirty="0">
              <a:solidFill>
                <a:schemeClr val="dk2"/>
              </a:solidFill>
            </a:endParaRPr>
          </a:p>
          <a:p>
            <a:pPr lvl="0" fontAlgn="base"/>
            <a:endParaRPr lang="en-US" dirty="0">
              <a:solidFill>
                <a:schemeClr val="dk2"/>
              </a:solidFill>
            </a:endParaRPr>
          </a:p>
          <a:p>
            <a:pPr lvl="0" fontAlgn="base"/>
            <a:endParaRPr lang="en-US" dirty="0">
              <a:solidFill>
                <a:schemeClr val="dk2"/>
              </a:solidFill>
            </a:endParaRPr>
          </a:p>
          <a:p>
            <a:pPr lvl="0" fontAlgn="base"/>
            <a:endParaRPr lang="en-US" dirty="0">
              <a:solidFill>
                <a:schemeClr val="dk2"/>
              </a:solidFill>
            </a:endParaRPr>
          </a:p>
          <a:p>
            <a:pPr lvl="0" fontAlgn="base"/>
            <a:endParaRPr lang="en-US" sz="1800" dirty="0"/>
          </a:p>
          <a:p>
            <a:pPr fontAlgn="base"/>
            <a:endParaRPr lang="en-US" sz="1800" dirty="0"/>
          </a:p>
          <a:p>
            <a:pPr fontAlgn="base"/>
            <a:endParaRPr lang="en-US" sz="1800" dirty="0"/>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sz="1800" dirty="0">
              <a:solidFill>
                <a:schemeClr val="dk2"/>
              </a:solidFill>
            </a:endParaRPr>
          </a:p>
          <a:p>
            <a:pPr marR="0" lvl="0" algn="l" rtl="0">
              <a:lnSpc>
                <a:spcPct val="105555"/>
              </a:lnSpc>
              <a:spcBef>
                <a:spcPts val="0"/>
              </a:spcBef>
              <a:spcAft>
                <a:spcPts val="0"/>
              </a:spcAft>
              <a:buNone/>
            </a:pPr>
            <a:endParaRPr sz="1800" dirty="0">
              <a:solidFill>
                <a:schemeClr val="dk2"/>
              </a:solidFill>
            </a:endParaRPr>
          </a:p>
          <a:p>
            <a:pPr marL="0" marR="0" lvl="0" indent="0" algn="l" rtl="0">
              <a:lnSpc>
                <a:spcPct val="105555"/>
              </a:lnSpc>
              <a:spcBef>
                <a:spcPts val="0"/>
              </a:spcBef>
              <a:spcAft>
                <a:spcPts val="0"/>
              </a:spcAft>
              <a:buClr>
                <a:schemeClr val="dk2"/>
              </a:buClr>
              <a:buSzPct val="25000"/>
              <a:buFont typeface="Arial"/>
              <a:buNone/>
            </a:pPr>
            <a:endParaRPr sz="1800" dirty="0">
              <a:solidFill>
                <a:schemeClr val="dk2"/>
              </a:solidFill>
            </a:endParaRPr>
          </a:p>
          <a:p>
            <a:pPr marL="0" marR="0" lvl="0" indent="0" algn="l" rtl="0">
              <a:lnSpc>
                <a:spcPct val="105555"/>
              </a:lnSpc>
              <a:spcBef>
                <a:spcPts val="0"/>
              </a:spcBef>
              <a:spcAft>
                <a:spcPts val="0"/>
              </a:spcAft>
              <a:buClr>
                <a:schemeClr val="dk2"/>
              </a:buClr>
              <a:buSzPct val="25000"/>
              <a:buFont typeface="Arial"/>
              <a:buNone/>
            </a:pPr>
            <a:endParaRPr sz="1800" dirty="0">
              <a:solidFill>
                <a:schemeClr val="dk2"/>
              </a:solidFill>
            </a:endParaRPr>
          </a:p>
        </p:txBody>
      </p:sp>
      <p:sp>
        <p:nvSpPr>
          <p:cNvPr id="2" name="AutoShape 2" descr="https://neo.pearson.com/servlet/JiveServlet/showImage/102-617372-27-305530/PANFE-609-SessionLock.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s://neo.pearson.com/servlet/JiveServlet/showImage/102-617372-27-305530/PANFE-609-SessionLock.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ttps://neo.pearson.com/servlet/JiveServlet/showImage/102-617372-27-310916/PAsup_SessionStatus.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5411663" y="4876800"/>
            <a:ext cx="2933700" cy="1967706"/>
          </a:xfrm>
          <a:prstGeom prst="rect">
            <a:avLst/>
          </a:prstGeom>
          <a:ln>
            <a:solidFill>
              <a:schemeClr val="bg2">
                <a:lumMod val="90000"/>
                <a:lumOff val="10000"/>
              </a:schemeClr>
            </a:solidFill>
          </a:ln>
        </p:spPr>
      </p:pic>
      <p:sp>
        <p:nvSpPr>
          <p:cNvPr id="3" name="Slide Number Placeholder 2"/>
          <p:cNvSpPr>
            <a:spLocks noGrp="1"/>
          </p:cNvSpPr>
          <p:nvPr>
            <p:ph type="sldNum" sz="quarter" idx="4294967295"/>
          </p:nvPr>
        </p:nvSpPr>
        <p:spPr>
          <a:xfrm>
            <a:off x="8077200" y="6545262"/>
            <a:ext cx="853703" cy="69850"/>
          </a:xfrm>
          <a:prstGeom prst="rect">
            <a:avLst/>
          </a:prstGeom>
        </p:spPr>
        <p:txBody>
          <a:bodyPr/>
          <a:lstStyle/>
          <a:p>
            <a:fld id="{DDBE135E-2566-4748-853C-8A3B78F0FB00}" type="slidenum">
              <a:rPr lang="en-GB" smtClean="0"/>
              <a:pPr/>
              <a:t>111</a:t>
            </a:fld>
            <a:endParaRPr lang="en-GB" dirty="0"/>
          </a:p>
        </p:txBody>
      </p:sp>
    </p:spTree>
    <p:extLst>
      <p:ext uri="{BB962C8B-B14F-4D97-AF65-F5344CB8AC3E}">
        <p14:creationId xmlns:p14="http://schemas.microsoft.com/office/powerpoint/2010/main" val="1795848069"/>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171450" y="1828800"/>
            <a:ext cx="8972550" cy="1905000"/>
          </a:xfrm>
        </p:spPr>
        <p:txBody>
          <a:bodyPr/>
          <a:lstStyle/>
          <a:p>
            <a:pPr marL="0" indent="0" eaLnBrk="1" hangingPunct="1">
              <a:lnSpc>
                <a:spcPct val="90000"/>
              </a:lnSpc>
              <a:buNone/>
              <a:tabLst>
                <a:tab pos="800100" algn="l"/>
              </a:tabLst>
              <a:defRPr/>
            </a:pPr>
            <a:r>
              <a:rPr lang="en-US" sz="2400" dirty="0"/>
              <a:t>To prepare a test session or multiple test sessions:</a:t>
            </a:r>
          </a:p>
          <a:p>
            <a:pPr marL="457200" indent="-457200" eaLnBrk="1" hangingPunct="1">
              <a:lnSpc>
                <a:spcPct val="90000"/>
              </a:lnSpc>
              <a:buAutoNum type="arabicPeriod"/>
              <a:tabLst>
                <a:tab pos="800100" algn="l"/>
              </a:tabLst>
              <a:defRPr/>
            </a:pPr>
            <a:r>
              <a:rPr lang="en-US" sz="2400" dirty="0"/>
              <a:t>From </a:t>
            </a:r>
            <a:r>
              <a:rPr lang="en-US" sz="2400" b="1" dirty="0"/>
              <a:t>Testing&gt;Sessions</a:t>
            </a:r>
            <a:r>
              <a:rPr lang="en-US" sz="2400" dirty="0"/>
              <a:t>, select the session or session that will be Prepared.  Click </a:t>
            </a:r>
            <a:r>
              <a:rPr lang="en-US" sz="2400" b="1" dirty="0"/>
              <a:t>Go to Students in Sessions</a:t>
            </a:r>
          </a:p>
          <a:p>
            <a:pPr marL="457200" indent="-457200" eaLnBrk="1" hangingPunct="1">
              <a:lnSpc>
                <a:spcPct val="90000"/>
              </a:lnSpc>
              <a:buAutoNum type="arabicPeriod"/>
              <a:tabLst>
                <a:tab pos="800100" algn="l"/>
              </a:tabLst>
              <a:defRPr/>
            </a:pPr>
            <a:r>
              <a:rPr lang="en-US" sz="2400" dirty="0"/>
              <a:t>Select the session in the Sessions list or select </a:t>
            </a:r>
            <a:r>
              <a:rPr lang="en-US" sz="2400" b="1" dirty="0"/>
              <a:t>Combined View </a:t>
            </a:r>
            <a:r>
              <a:rPr lang="en-US" sz="2400" dirty="0"/>
              <a:t>if preparing multiple sessions.</a:t>
            </a:r>
          </a:p>
          <a:p>
            <a:pPr marL="457200" indent="-457200" eaLnBrk="1" hangingPunct="1">
              <a:lnSpc>
                <a:spcPct val="90000"/>
              </a:lnSpc>
              <a:buAutoNum type="arabicPeriod"/>
              <a:tabLst>
                <a:tab pos="800100" algn="l"/>
              </a:tabLst>
              <a:defRPr/>
            </a:pPr>
            <a:r>
              <a:rPr lang="en-US" sz="2400" dirty="0"/>
              <a:t>Click </a:t>
            </a:r>
            <a:r>
              <a:rPr lang="en-US" sz="2400" b="1" dirty="0"/>
              <a:t>Prepare</a:t>
            </a:r>
            <a:r>
              <a:rPr lang="en-US" sz="2400" dirty="0"/>
              <a:t> or </a:t>
            </a:r>
            <a:r>
              <a:rPr lang="en-US" sz="2400" b="1" dirty="0"/>
              <a:t>Prepare All</a:t>
            </a:r>
            <a:r>
              <a:rPr lang="en-US" sz="2400" dirty="0"/>
              <a:t>.</a:t>
            </a:r>
          </a:p>
          <a:p>
            <a:pPr marL="457200" indent="-457200" eaLnBrk="1" hangingPunct="1">
              <a:lnSpc>
                <a:spcPct val="90000"/>
              </a:lnSpc>
              <a:buAutoNum type="arabicPeriod"/>
              <a:tabLst>
                <a:tab pos="800100" algn="l"/>
              </a:tabLst>
              <a:defRPr/>
            </a:pPr>
            <a:r>
              <a:rPr lang="en-US" sz="2400" dirty="0"/>
              <a:t>Provide the technology coordinator with the list of all test session created and prepared.</a:t>
            </a:r>
          </a:p>
        </p:txBody>
      </p:sp>
      <p:sp>
        <p:nvSpPr>
          <p:cNvPr id="74755" name="Rectangle 4"/>
          <p:cNvSpPr>
            <a:spLocks noChangeArrowheads="1"/>
          </p:cNvSpPr>
          <p:nvPr/>
        </p:nvSpPr>
        <p:spPr bwMode="auto">
          <a:xfrm>
            <a:off x="469900" y="4252913"/>
            <a:ext cx="8229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Clr>
                <a:schemeClr val="hlink"/>
              </a:buClr>
              <a:buFontTx/>
              <a:buChar char="•"/>
            </a:pPr>
            <a:endParaRPr lang="en-US" sz="2600" b="0" dirty="0"/>
          </a:p>
        </p:txBody>
      </p:sp>
      <p:sp>
        <p:nvSpPr>
          <p:cNvPr id="8" name="Slide Number Placeholder 7"/>
          <p:cNvSpPr>
            <a:spLocks noGrp="1"/>
          </p:cNvSpPr>
          <p:nvPr>
            <p:ph type="sldNum" sz="quarter" idx="12"/>
          </p:nvPr>
        </p:nvSpPr>
        <p:spPr/>
        <p:txBody>
          <a:bodyPr/>
          <a:lstStyle/>
          <a:p>
            <a:pPr>
              <a:defRPr/>
            </a:pPr>
            <a:fld id="{80060E45-4452-4FC3-9396-9C4C1A724F2D}" type="slidenum">
              <a:rPr lang="en-US"/>
              <a:pPr>
                <a:defRPr/>
              </a:pPr>
              <a:t>112</a:t>
            </a:fld>
            <a:endParaRPr lang="en-US" dirty="0"/>
          </a:p>
        </p:txBody>
      </p:sp>
      <p:sp>
        <p:nvSpPr>
          <p:cNvPr id="6" name="Rectangle 2"/>
          <p:cNvSpPr txBox="1">
            <a:spLocks noChangeArrowheads="1"/>
          </p:cNvSpPr>
          <p:nvPr/>
        </p:nvSpPr>
        <p:spPr bwMode="auto">
          <a:xfrm>
            <a:off x="304800" y="609600"/>
            <a:ext cx="8394700" cy="847725"/>
          </a:xfrm>
          <a:prstGeom prst="rect">
            <a:avLst/>
          </a:prstGeom>
          <a:noFill/>
          <a:ln w="9525">
            <a:noFill/>
            <a:miter lim="800000"/>
            <a:headEnd/>
            <a:tailEnd/>
          </a:ln>
        </p:spPr>
        <p:txBody>
          <a:bodyPr anchor="ctr"/>
          <a:lstStyle/>
          <a:p>
            <a:pPr>
              <a:defRPr/>
            </a:pPr>
            <a:r>
              <a:rPr lang="en-US" sz="4000" dirty="0"/>
              <a:t>NGSSS </a:t>
            </a:r>
            <a:r>
              <a:rPr lang="en-US" sz="4000" b="0" dirty="0">
                <a:latin typeface="+mj-lt"/>
                <a:ea typeface="+mj-ea"/>
                <a:cs typeface="Tahoma" pitchFamily="34" charset="0"/>
              </a:rPr>
              <a:t>PearsonAccess:</a:t>
            </a:r>
          </a:p>
          <a:p>
            <a:pPr>
              <a:defRPr/>
            </a:pPr>
            <a:r>
              <a:rPr lang="en-US" sz="4000" b="0" dirty="0">
                <a:latin typeface="+mj-lt"/>
                <a:ea typeface="+mj-ea"/>
                <a:cs typeface="Tahoma" pitchFamily="34" charset="0"/>
              </a:rPr>
              <a:t>Prepare the Test Sessions</a:t>
            </a:r>
            <a:endParaRPr lang="en-US" sz="4000" dirty="0">
              <a:latin typeface="+mj-lt"/>
              <a:cs typeface="Tahom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800600"/>
            <a:ext cx="6096000" cy="185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1851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346075" y="609600"/>
            <a:ext cx="7956427" cy="829310"/>
          </a:xfrm>
          <a:prstGeom prst="rect">
            <a:avLst/>
          </a:prstGeom>
          <a:noFill/>
          <a:ln>
            <a:noFill/>
          </a:ln>
        </p:spPr>
        <p:txBody>
          <a:bodyPr lIns="0" tIns="0" rIns="0" bIns="0" anchor="t" anchorCtr="0">
            <a:noAutofit/>
          </a:bodyPr>
          <a:lstStyle/>
          <a:p>
            <a:pPr>
              <a:defRPr/>
            </a:pPr>
            <a:r>
              <a:rPr lang="en-US" dirty="0"/>
              <a:t>NGSSS </a:t>
            </a:r>
            <a:r>
              <a:rPr lang="en-US" dirty="0">
                <a:cs typeface="Tahoma" pitchFamily="34" charset="0"/>
              </a:rPr>
              <a:t>PearsonAccess:</a:t>
            </a:r>
            <a:br>
              <a:rPr lang="en-US" dirty="0">
                <a:cs typeface="Tahoma" pitchFamily="34" charset="0"/>
              </a:rPr>
            </a:br>
            <a:r>
              <a:rPr lang="en-GB" dirty="0"/>
              <a:t>Lock or Unlock Test Sessions</a:t>
            </a:r>
            <a:endParaRPr lang="en-GB" sz="3400" b="1" i="0" u="none" strike="noStrike" cap="none" dirty="0">
              <a:solidFill>
                <a:schemeClr val="dk2"/>
              </a:solidFill>
              <a:latin typeface="Times New Roman"/>
              <a:ea typeface="Times New Roman"/>
              <a:cs typeface="Times New Roman"/>
              <a:sym typeface="Times New Roman"/>
            </a:endParaRPr>
          </a:p>
        </p:txBody>
      </p:sp>
      <p:sp>
        <p:nvSpPr>
          <p:cNvPr id="654" name="Shape 654"/>
          <p:cNvSpPr txBox="1">
            <a:spLocks noGrp="1"/>
          </p:cNvSpPr>
          <p:nvPr>
            <p:ph type="body" idx="4294967295"/>
          </p:nvPr>
        </p:nvSpPr>
        <p:spPr>
          <a:xfrm>
            <a:off x="541337" y="1904999"/>
            <a:ext cx="7888286" cy="4296295"/>
          </a:xfrm>
          <a:prstGeom prst="rect">
            <a:avLst/>
          </a:prstGeom>
          <a:noFill/>
          <a:ln>
            <a:noFill/>
          </a:ln>
        </p:spPr>
        <p:txBody>
          <a:bodyPr lIns="0" tIns="0" rIns="0" bIns="0" anchor="t" anchorCtr="0">
            <a:noAutofit/>
          </a:bodyPr>
          <a:lstStyle/>
          <a:p>
            <a:pPr fontAlgn="base">
              <a:lnSpc>
                <a:spcPct val="100000"/>
              </a:lnSpc>
            </a:pPr>
            <a:r>
              <a:rPr lang="en-US" sz="2400" dirty="0"/>
              <a:t>This feature will prevent a student from being able to login to TestNav and take a test. This is the electronic equivalent to picking up all of the paper test booklets at the end of the testing period.</a:t>
            </a:r>
          </a:p>
          <a:p>
            <a:pPr fontAlgn="base">
              <a:lnSpc>
                <a:spcPct val="100000"/>
              </a:lnSpc>
            </a:pPr>
            <a:r>
              <a:rPr lang="en-US" sz="2400" dirty="0"/>
              <a:t>Default status is </a:t>
            </a:r>
            <a:r>
              <a:rPr lang="en-US" sz="2400" b="1" dirty="0"/>
              <a:t>Unlocked</a:t>
            </a:r>
            <a:r>
              <a:rPr lang="en-US" sz="2400" dirty="0"/>
              <a:t>.</a:t>
            </a:r>
            <a:endParaRPr lang="en-US" sz="1800" dirty="0"/>
          </a:p>
          <a:p>
            <a:pPr fontAlgn="base"/>
            <a:endParaRPr lang="en-US" sz="1800" dirty="0"/>
          </a:p>
          <a:p>
            <a:pPr fontAlgn="base"/>
            <a:endParaRPr lang="en-US" sz="1800" dirty="0"/>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lang="en-US" sz="1800" dirty="0">
              <a:solidFill>
                <a:schemeClr val="dk2"/>
              </a:solidFill>
            </a:endParaRPr>
          </a:p>
          <a:p>
            <a:pPr lvl="0" rtl="0">
              <a:lnSpc>
                <a:spcPct val="105555"/>
              </a:lnSpc>
              <a:spcBef>
                <a:spcPts val="0"/>
              </a:spcBef>
              <a:buNone/>
            </a:pPr>
            <a:endParaRPr lang="en-US" sz="1800" dirty="0">
              <a:solidFill>
                <a:schemeClr val="dk2"/>
              </a:solidFill>
            </a:endParaRPr>
          </a:p>
          <a:p>
            <a:pPr marL="0" marR="0" lvl="0" indent="0" algn="l" rtl="0">
              <a:lnSpc>
                <a:spcPct val="105555"/>
              </a:lnSpc>
              <a:spcBef>
                <a:spcPts val="0"/>
              </a:spcBef>
              <a:spcAft>
                <a:spcPts val="0"/>
              </a:spcAft>
              <a:buClr>
                <a:schemeClr val="dk2"/>
              </a:buClr>
              <a:buSzPct val="25000"/>
              <a:buFont typeface="Arial"/>
              <a:buNone/>
            </a:pPr>
            <a:endParaRPr sz="1800" dirty="0">
              <a:solidFill>
                <a:schemeClr val="dk2"/>
              </a:solidFill>
            </a:endParaRPr>
          </a:p>
        </p:txBody>
      </p:sp>
      <p:sp>
        <p:nvSpPr>
          <p:cNvPr id="2" name="AutoShape 2" descr="https://neo.pearson.com/servlet/JiveServlet/showImage/102-617372-27-305530/PANFE-609-SessionLock.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s://neo.pearson.com/servlet/JiveServlet/showImage/102-617372-27-305530/PANFE-609-SessionLock.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stretch>
            <a:fillRect/>
          </a:stretch>
        </p:blipFill>
        <p:spPr>
          <a:xfrm>
            <a:off x="2321402" y="5567221"/>
            <a:ext cx="3552825" cy="1247775"/>
          </a:xfrm>
          <a:prstGeom prst="rect">
            <a:avLst/>
          </a:prstGeom>
          <a:ln>
            <a:solidFill>
              <a:schemeClr val="bg2">
                <a:lumMod val="90000"/>
                <a:lumOff val="10000"/>
              </a:schemeClr>
            </a:solidFill>
          </a:ln>
        </p:spPr>
      </p:pic>
      <p:pic>
        <p:nvPicPr>
          <p:cNvPr id="6" name="Picture 5"/>
          <p:cNvPicPr>
            <a:picLocks noChangeAspect="1"/>
          </p:cNvPicPr>
          <p:nvPr/>
        </p:nvPicPr>
        <p:blipFill>
          <a:blip r:embed="rId4"/>
          <a:stretch>
            <a:fillRect/>
          </a:stretch>
        </p:blipFill>
        <p:spPr>
          <a:xfrm>
            <a:off x="436592" y="4250932"/>
            <a:ext cx="7993031" cy="1316289"/>
          </a:xfrm>
          <a:prstGeom prst="rect">
            <a:avLst/>
          </a:prstGeom>
          <a:ln>
            <a:solidFill>
              <a:schemeClr val="bg2">
                <a:lumMod val="90000"/>
                <a:lumOff val="10000"/>
              </a:schemeClr>
            </a:solidFill>
          </a:ln>
        </p:spPr>
      </p:pic>
      <p:sp>
        <p:nvSpPr>
          <p:cNvPr id="3" name="Slide Number Placeholder 2"/>
          <p:cNvSpPr>
            <a:spLocks noGrp="1"/>
          </p:cNvSpPr>
          <p:nvPr>
            <p:ph type="sldNum" sz="quarter" idx="4294967295"/>
          </p:nvPr>
        </p:nvSpPr>
        <p:spPr>
          <a:xfrm>
            <a:off x="7696200" y="6489577"/>
            <a:ext cx="1234703" cy="177805"/>
          </a:xfrm>
          <a:prstGeom prst="rect">
            <a:avLst/>
          </a:prstGeom>
        </p:spPr>
        <p:txBody>
          <a:bodyPr/>
          <a:lstStyle/>
          <a:p>
            <a:fld id="{DDBE135E-2566-4748-853C-8A3B78F0FB00}" type="slidenum">
              <a:rPr lang="en-GB" smtClean="0"/>
              <a:pPr/>
              <a:t>113</a:t>
            </a:fld>
            <a:endParaRPr lang="en-GB" dirty="0"/>
          </a:p>
        </p:txBody>
      </p:sp>
    </p:spTree>
    <p:extLst>
      <p:ext uri="{BB962C8B-B14F-4D97-AF65-F5344CB8AC3E}">
        <p14:creationId xmlns:p14="http://schemas.microsoft.com/office/powerpoint/2010/main" val="1905785167"/>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99"/>
          <p:cNvSpPr>
            <a:spLocks noGrp="1" noChangeArrowheads="1"/>
          </p:cNvSpPr>
          <p:nvPr>
            <p:ph type="title"/>
          </p:nvPr>
        </p:nvSpPr>
        <p:spPr>
          <a:xfrm>
            <a:off x="228600" y="457200"/>
            <a:ext cx="7553325" cy="903288"/>
          </a:xfrm>
        </p:spPr>
        <p:txBody>
          <a:bodyPr/>
          <a:lstStyle/>
          <a:p>
            <a:pPr eaLnBrk="1" hangingPunct="1"/>
            <a:br>
              <a:rPr lang="en-US" sz="3800" dirty="0"/>
            </a:br>
            <a:r>
              <a:rPr lang="en-US" sz="3600" dirty="0"/>
              <a:t>NGSSS </a:t>
            </a:r>
            <a:r>
              <a:rPr lang="en-US" sz="3800" dirty="0"/>
              <a:t>PearsonAccess:</a:t>
            </a:r>
            <a:br>
              <a:rPr lang="en-US" sz="3800" dirty="0"/>
            </a:br>
            <a:r>
              <a:rPr lang="en-US" sz="3800" dirty="0"/>
              <a:t>Scenario/Action Require</a:t>
            </a:r>
            <a:r>
              <a:rPr lang="en-US" sz="3600" dirty="0"/>
              <a:t>d</a:t>
            </a:r>
          </a:p>
        </p:txBody>
      </p:sp>
      <p:graphicFrame>
        <p:nvGraphicFramePr>
          <p:cNvPr id="296046" name="Group 110"/>
          <p:cNvGraphicFramePr>
            <a:graphicFrameLocks noGrp="1"/>
          </p:cNvGraphicFramePr>
          <p:nvPr>
            <p:ph type="tbl" idx="1"/>
            <p:extLst>
              <p:ext uri="{D42A27DB-BD31-4B8C-83A1-F6EECF244321}">
                <p14:modId xmlns:p14="http://schemas.microsoft.com/office/powerpoint/2010/main" val="2684271972"/>
              </p:ext>
            </p:extLst>
          </p:nvPr>
        </p:nvGraphicFramePr>
        <p:xfrm>
          <a:off x="228600" y="1905000"/>
          <a:ext cx="8610600" cy="4740629"/>
        </p:xfrm>
        <a:graphic>
          <a:graphicData uri="http://schemas.openxmlformats.org/drawingml/2006/table">
            <a:tbl>
              <a:tblPr firstRow="1">
                <a:tableStyleId>{5940675A-B579-460E-94D1-54222C63F5DA}</a:tableStyleId>
              </a:tblPr>
              <a:tblGrid>
                <a:gridCol w="2895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3447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mn-lt"/>
                          <a:cs typeface="Tahoma" pitchFamily="34" charset="0"/>
                        </a:rPr>
                        <a:t>Scenario</a:t>
                      </a:r>
                      <a:endParaRPr kumimoji="0" lang="en-US" sz="1400" b="1" i="0" u="none" strike="noStrike" cap="none" normalizeH="0" baseline="0" dirty="0">
                        <a:ln>
                          <a:noFill/>
                        </a:ln>
                        <a:solidFill>
                          <a:schemeClr val="tx1"/>
                        </a:solidFill>
                        <a:effectLst/>
                        <a:latin typeface="+mn-lt"/>
                        <a:cs typeface="Tahoma" pitchFamily="34" charset="0"/>
                      </a:endParaRPr>
                    </a:p>
                  </a:txBody>
                  <a:tcPr marT="45726" marB="45726" horzOverflow="overflow">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mn-lt"/>
                          <a:cs typeface="Tahoma" pitchFamily="34" charset="0"/>
                        </a:rPr>
                        <a:t>Action Required</a:t>
                      </a:r>
                      <a:endParaRPr kumimoji="0" lang="en-US" sz="1400" b="1" i="0" u="none" strike="noStrike" cap="none" normalizeH="0" baseline="0" dirty="0">
                        <a:ln>
                          <a:noFill/>
                        </a:ln>
                        <a:solidFill>
                          <a:schemeClr val="tx1"/>
                        </a:solidFill>
                        <a:effectLst/>
                        <a:latin typeface="+mn-lt"/>
                        <a:cs typeface="Tahoma" pitchFamily="34" charset="0"/>
                      </a:endParaRPr>
                    </a:p>
                  </a:txBody>
                  <a:tcPr marT="45726" marB="45726" horzOverflow="overflow">
                    <a:solidFill>
                      <a:schemeClr val="accent1">
                        <a:lumMod val="90000"/>
                      </a:schemeClr>
                    </a:solidFill>
                  </a:tcPr>
                </a:tc>
                <a:extLst>
                  <a:ext uri="{0D108BD9-81ED-4DB2-BD59-A6C34878D82A}">
                    <a16:rowId xmlns:a16="http://schemas.microsoft.com/office/drawing/2014/main" val="10000"/>
                  </a:ext>
                </a:extLst>
              </a:tr>
              <a:tr h="866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Student Name or FLEID Number is incorrect</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r>
                        <a:rPr lang="en-US" sz="1200" kern="1200" baseline="0" dirty="0">
                          <a:solidFill>
                            <a:schemeClr val="tx1"/>
                          </a:solidFill>
                          <a:latin typeface="+mn-lt"/>
                          <a:ea typeface="+mn-ea"/>
                          <a:cs typeface="+mn-cs"/>
                        </a:rPr>
                        <a:t>If the student was entered via PreID upload,  then “Delete Student” and “Add a Student” (PearsonAccess Next User Guide). </a:t>
                      </a:r>
                    </a:p>
                    <a:p>
                      <a:r>
                        <a:rPr lang="en-US" sz="1200" kern="1200" baseline="0" dirty="0">
                          <a:solidFill>
                            <a:schemeClr val="tx1"/>
                          </a:solidFill>
                          <a:latin typeface="+mn-lt"/>
                          <a:ea typeface="+mn-ea"/>
                          <a:cs typeface="+mn-cs"/>
                        </a:rPr>
                        <a:t>If the student was entered via the Create/Edit Student task, see</a:t>
                      </a:r>
                    </a:p>
                    <a:p>
                      <a:r>
                        <a:rPr lang="en-US" sz="1200" kern="1200" baseline="0" dirty="0">
                          <a:solidFill>
                            <a:schemeClr val="tx1"/>
                          </a:solidFill>
                          <a:latin typeface="+mn-lt"/>
                          <a:ea typeface="+mn-ea"/>
                          <a:cs typeface="+mn-cs"/>
                        </a:rPr>
                        <a:t>“Manage Other Student Information” in the PearsonAccess Next User Guide.</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1"/>
                  </a:ext>
                </a:extLst>
              </a:tr>
              <a:tr h="481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Other student information  is incorrect besides Student Name, FLEID or grade level.</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See “Manage Other Student Information” in the PearsonAccess Next User Guide.</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2"/>
                  </a:ext>
                </a:extLst>
              </a:tr>
              <a:tr h="6741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Error in Student Name after first 11 characters of the first name or after the first 12 characters of the last name.</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r>
                        <a:rPr lang="en-US" sz="1200" kern="1200" baseline="0" dirty="0">
                          <a:solidFill>
                            <a:schemeClr val="tx1"/>
                          </a:solidFill>
                          <a:latin typeface="+mn-lt"/>
                          <a:ea typeface="+mn-ea"/>
                          <a:cs typeface="+mn-cs"/>
                        </a:rPr>
                        <a:t>Use the incorrect profile for testing, then update the fields after testing with the school student information database Manager.</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3"/>
                  </a:ext>
                </a:extLst>
              </a:tr>
              <a:tr h="6741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Student not included in PreID upload, student is new to school, or student transfers from another school or district. </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See “Adding a Student” in the PearsonAccess Next User Guide.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(For a student transfer, do NOT attempt to change the student’s school enrollment in PearsonAccess.)</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4"/>
                  </a:ext>
                </a:extLst>
              </a:tr>
              <a:tr h="866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New test needs to be added or changed for an existing student, or incorrect test format is assigned (e.g., changing paper to online).</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See “Manage Other Student Information” in the PearsonAccess Next User Guide. (Note: changing  a test to paper in PearsonAccess will not automatically order materials or print a PreID label.)</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5"/>
                  </a:ext>
                </a:extLst>
              </a:tr>
              <a:tr h="674111">
                <a:tc>
                  <a:txBody>
                    <a:bodyPr/>
                    <a:lstStyle/>
                    <a:p>
                      <a:r>
                        <a:rPr kumimoji="0" lang="en-US" sz="1200" u="none" strike="noStrike" cap="none" normalizeH="0" baseline="0" dirty="0">
                          <a:ln>
                            <a:noFill/>
                          </a:ln>
                          <a:effectLst/>
                          <a:latin typeface="+mn-lt"/>
                          <a:cs typeface="Tahoma" pitchFamily="34" charset="0"/>
                        </a:rPr>
                        <a:t>Student not participating in the administration  (</a:t>
                      </a:r>
                      <a:r>
                        <a:rPr lang="en-US" sz="1200" kern="1200" baseline="0" dirty="0">
                          <a:solidFill>
                            <a:schemeClr val="tx1"/>
                          </a:solidFill>
                          <a:latin typeface="+mn-lt"/>
                          <a:ea typeface="+mn-ea"/>
                          <a:cs typeface="+mn-cs"/>
                        </a:rPr>
                        <a:t>e.g., withdrawn from</a:t>
                      </a:r>
                    </a:p>
                    <a:p>
                      <a:r>
                        <a:rPr lang="en-US" sz="1200" kern="1200" baseline="0" dirty="0">
                          <a:solidFill>
                            <a:schemeClr val="tx1"/>
                          </a:solidFill>
                          <a:latin typeface="+mn-lt"/>
                          <a:ea typeface="+mn-ea"/>
                          <a:cs typeface="+mn-cs"/>
                        </a:rPr>
                        <a:t>school, absent for entire testing window)</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mn-lt"/>
                          <a:cs typeface="Tahoma" pitchFamily="34" charset="0"/>
                        </a:rPr>
                        <a:t>See “Removing Students from Sessions” in the PearsonAccess Next User Guide.. No further action required. </a:t>
                      </a:r>
                      <a:endParaRPr kumimoji="0" lang="en-US" sz="1200" b="0" i="0" u="none" strike="noStrike" cap="none" normalizeH="0" baseline="0" dirty="0">
                        <a:ln>
                          <a:noFill/>
                        </a:ln>
                        <a:solidFill>
                          <a:schemeClr val="tx1"/>
                        </a:solidFill>
                        <a:effectLst/>
                        <a:latin typeface="+mn-lt"/>
                        <a:cs typeface="Tahoma" pitchFamily="34" charset="0"/>
                      </a:endParaRPr>
                    </a:p>
                  </a:txBody>
                  <a:tcPr marT="45726" marB="45726" horzOverflow="overflow"/>
                </a:tc>
                <a:extLst>
                  <a:ext uri="{0D108BD9-81ED-4DB2-BD59-A6C34878D82A}">
                    <a16:rowId xmlns:a16="http://schemas.microsoft.com/office/drawing/2014/main" val="10006"/>
                  </a:ext>
                </a:extLst>
              </a:tr>
            </a:tbl>
          </a:graphicData>
        </a:graphic>
      </p:graphicFrame>
      <p:sp>
        <p:nvSpPr>
          <p:cNvPr id="6" name="Slide Number Placeholder 5"/>
          <p:cNvSpPr>
            <a:spLocks noGrp="1"/>
          </p:cNvSpPr>
          <p:nvPr>
            <p:ph type="sldNum" sz="quarter" idx="12"/>
          </p:nvPr>
        </p:nvSpPr>
        <p:spPr/>
        <p:txBody>
          <a:bodyPr/>
          <a:lstStyle/>
          <a:p>
            <a:pPr>
              <a:defRPr/>
            </a:pPr>
            <a:fld id="{0A0637BC-0F45-4E82-AD9D-E0300E656273}" type="slidenum">
              <a:rPr lang="en-US"/>
              <a:pPr>
                <a:defRPr/>
              </a:pPr>
              <a:t>114</a:t>
            </a:fld>
            <a:endParaRPr lang="en-US" dirty="0"/>
          </a:p>
        </p:txBody>
      </p:sp>
    </p:spTree>
    <p:extLst>
      <p:ext uri="{BB962C8B-B14F-4D97-AF65-F5344CB8AC3E}">
        <p14:creationId xmlns:p14="http://schemas.microsoft.com/office/powerpoint/2010/main" val="3986030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US" dirty="0"/>
              <a:t>NGSSS PearsonAccess:</a:t>
            </a:r>
            <a:br>
              <a:rPr lang="en-US" dirty="0"/>
            </a:br>
            <a:r>
              <a:rPr lang="en-US" dirty="0"/>
              <a:t>Proctor Caching </a:t>
            </a:r>
          </a:p>
        </p:txBody>
      </p:sp>
      <p:sp>
        <p:nvSpPr>
          <p:cNvPr id="4" name="Slide Number Placeholder 3"/>
          <p:cNvSpPr>
            <a:spLocks noGrp="1"/>
          </p:cNvSpPr>
          <p:nvPr>
            <p:ph type="sldNum" sz="quarter" idx="12"/>
          </p:nvPr>
        </p:nvSpPr>
        <p:spPr/>
        <p:txBody>
          <a:bodyPr/>
          <a:lstStyle/>
          <a:p>
            <a:pPr>
              <a:defRPr/>
            </a:pPr>
            <a:fld id="{E4600B9F-875E-452B-B762-C0B1955524F8}" type="slidenum">
              <a:rPr lang="en-US" smtClean="0"/>
              <a:pPr>
                <a:defRPr/>
              </a:pPr>
              <a:t>115</a:t>
            </a:fld>
            <a:endParaRPr lang="en-US" dirty="0"/>
          </a:p>
        </p:txBody>
      </p:sp>
      <p:sp>
        <p:nvSpPr>
          <p:cNvPr id="6" name="Rectangle 5"/>
          <p:cNvSpPr/>
          <p:nvPr/>
        </p:nvSpPr>
        <p:spPr>
          <a:xfrm>
            <a:off x="457200" y="1905000"/>
            <a:ext cx="8382000" cy="3970318"/>
          </a:xfrm>
          <a:prstGeom prst="rect">
            <a:avLst/>
          </a:prstGeom>
        </p:spPr>
        <p:txBody>
          <a:bodyPr wrap="square">
            <a:spAutoFit/>
          </a:bodyPr>
          <a:lstStyle/>
          <a:p>
            <a:pPr marL="571500" indent="-571500" eaLnBrk="1" hangingPunct="1">
              <a:lnSpc>
                <a:spcPct val="100000"/>
              </a:lnSpc>
              <a:spcBef>
                <a:spcPts val="0"/>
              </a:spcBef>
              <a:spcAft>
                <a:spcPts val="0"/>
              </a:spcAft>
              <a:buFont typeface="Arial" pitchFamily="34" charset="0"/>
              <a:buChar char="•"/>
              <a:tabLst>
                <a:tab pos="342900" algn="l"/>
                <a:tab pos="800100" algn="l"/>
                <a:tab pos="1257300" algn="l"/>
              </a:tabLst>
            </a:pPr>
            <a:r>
              <a:rPr lang="en-US" sz="2800" dirty="0">
                <a:latin typeface="+mn-lt"/>
              </a:rPr>
              <a:t>School Technology Coordinator must configure the browser settings for caching content.</a:t>
            </a:r>
          </a:p>
          <a:p>
            <a:pPr marL="571500" indent="-571500" eaLnBrk="1" hangingPunct="1">
              <a:lnSpc>
                <a:spcPct val="100000"/>
              </a:lnSpc>
              <a:spcBef>
                <a:spcPts val="0"/>
              </a:spcBef>
              <a:spcAft>
                <a:spcPts val="0"/>
              </a:spcAft>
              <a:buFont typeface="Arial" pitchFamily="34" charset="0"/>
              <a:buChar char="•"/>
              <a:tabLst>
                <a:tab pos="342900" algn="l"/>
                <a:tab pos="800100" algn="l"/>
                <a:tab pos="1257300" algn="l"/>
              </a:tabLst>
            </a:pPr>
            <a:r>
              <a:rPr lang="en-US" sz="2800" dirty="0">
                <a:latin typeface="+mn-lt"/>
              </a:rPr>
              <a:t>School Assessment Coordinators must cache each test session prior to the first day of testing.</a:t>
            </a:r>
          </a:p>
          <a:p>
            <a:pPr marL="1028700" lvl="1" indent="-571500">
              <a:spcBef>
                <a:spcPts val="0"/>
              </a:spcBef>
              <a:spcAft>
                <a:spcPts val="0"/>
              </a:spcAft>
              <a:buFont typeface="Arial" pitchFamily="34" charset="0"/>
              <a:buChar char="−"/>
              <a:tabLst>
                <a:tab pos="342900" algn="l"/>
                <a:tab pos="800100" algn="l"/>
                <a:tab pos="1257300" algn="l"/>
              </a:tabLst>
            </a:pPr>
            <a:r>
              <a:rPr lang="en-US" sz="2800" dirty="0">
                <a:latin typeface="+mn-lt"/>
              </a:rPr>
              <a:t>Proctor caching is available </a:t>
            </a:r>
            <a:r>
              <a:rPr lang="en-US" sz="2800" b="1" dirty="0">
                <a:solidFill>
                  <a:srgbClr val="7030A0"/>
                </a:solidFill>
                <a:latin typeface="+mn-lt"/>
              </a:rPr>
              <a:t>a week prior to the testing window.</a:t>
            </a:r>
          </a:p>
          <a:p>
            <a:pPr marL="1028700" lvl="1" indent="-571500">
              <a:spcBef>
                <a:spcPts val="0"/>
              </a:spcBef>
              <a:spcAft>
                <a:spcPts val="0"/>
              </a:spcAft>
              <a:buFont typeface="Arial" pitchFamily="34" charset="0"/>
              <a:buChar char="−"/>
              <a:tabLst>
                <a:tab pos="342900" algn="l"/>
                <a:tab pos="800100" algn="l"/>
                <a:tab pos="1257300" algn="l"/>
              </a:tabLst>
            </a:pPr>
            <a:r>
              <a:rPr lang="en-US" sz="2800" dirty="0">
                <a:latin typeface="+mn-lt"/>
              </a:rPr>
              <a:t>Make-up sessions must also be cached.</a:t>
            </a:r>
          </a:p>
          <a:p>
            <a:pPr marL="571500" indent="-571500">
              <a:spcBef>
                <a:spcPts val="0"/>
              </a:spcBef>
              <a:spcAft>
                <a:spcPts val="0"/>
              </a:spcAft>
              <a:buFont typeface="Arial" pitchFamily="34" charset="0"/>
              <a:buChar char="−"/>
              <a:tabLst>
                <a:tab pos="342900" algn="l"/>
                <a:tab pos="800100" algn="l"/>
                <a:tab pos="1257300" algn="l"/>
              </a:tabLst>
            </a:pPr>
            <a:r>
              <a:rPr lang="en-US" sz="2800" dirty="0">
                <a:latin typeface="+mn-lt"/>
              </a:rPr>
              <a:t>A test session can be cached AFTER it has been prepared.</a:t>
            </a:r>
          </a:p>
        </p:txBody>
      </p:sp>
    </p:spTree>
    <p:extLst>
      <p:ext uri="{BB962C8B-B14F-4D97-AF65-F5344CB8AC3E}">
        <p14:creationId xmlns:p14="http://schemas.microsoft.com/office/powerpoint/2010/main" val="5443270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NGSSS </a:t>
            </a:r>
            <a:r>
              <a:rPr lang="en-US" dirty="0">
                <a:cs typeface="Tahoma" pitchFamily="34" charset="0"/>
              </a:rPr>
              <a:t>PearsonAccess:</a:t>
            </a:r>
            <a:br>
              <a:rPr lang="en-US" dirty="0">
                <a:cs typeface="Tahoma" pitchFamily="34" charset="0"/>
              </a:rPr>
            </a:br>
            <a:r>
              <a:rPr lang="en-US" dirty="0">
                <a:cs typeface="Tahoma" pitchFamily="34" charset="0"/>
              </a:rPr>
              <a:t>Configure TestNav</a:t>
            </a:r>
            <a:endParaRPr lang="en-US" dirty="0"/>
          </a:p>
        </p:txBody>
      </p:sp>
      <p:sp>
        <p:nvSpPr>
          <p:cNvPr id="4" name="Slide Number Placeholder 3"/>
          <p:cNvSpPr>
            <a:spLocks noGrp="1"/>
          </p:cNvSpPr>
          <p:nvPr>
            <p:ph type="sldNum" sz="quarter" idx="12"/>
          </p:nvPr>
        </p:nvSpPr>
        <p:spPr/>
        <p:txBody>
          <a:bodyPr/>
          <a:lstStyle/>
          <a:p>
            <a:pPr>
              <a:defRPr/>
            </a:pPr>
            <a:fld id="{E4600B9F-875E-452B-B762-C0B1955524F8}" type="slidenum">
              <a:rPr lang="en-US" smtClean="0"/>
              <a:pPr>
                <a:defRPr/>
              </a:pPr>
              <a:t>116</a:t>
            </a:fld>
            <a:endParaRPr lang="en-US" dirty="0"/>
          </a:p>
        </p:txBody>
      </p:sp>
      <p:sp>
        <p:nvSpPr>
          <p:cNvPr id="5" name="Rectangle 4"/>
          <p:cNvSpPr/>
          <p:nvPr/>
        </p:nvSpPr>
        <p:spPr>
          <a:xfrm>
            <a:off x="364966" y="1828800"/>
            <a:ext cx="8229600" cy="1015663"/>
          </a:xfrm>
          <a:prstGeom prst="rect">
            <a:avLst/>
          </a:prstGeom>
        </p:spPr>
        <p:txBody>
          <a:bodyPr wrap="square">
            <a:spAutoFit/>
          </a:bodyPr>
          <a:lstStyle/>
          <a:p>
            <a:pPr marL="285750" indent="-285750">
              <a:buFont typeface="Arial" panose="020B0604020202020204" pitchFamily="34" charset="0"/>
              <a:buChar char="•"/>
            </a:pPr>
            <a:r>
              <a:rPr lang="en-US" sz="2000" dirty="0"/>
              <a:t>The School Technology Coordinator will enter TestNav Configurations in PearsonAccess to manage proctor caching computer configurations and response file save locations.  </a:t>
            </a:r>
          </a:p>
        </p:txBody>
      </p:sp>
      <p:pic>
        <p:nvPicPr>
          <p:cNvPr id="6" name="Picture 5"/>
          <p:cNvPicPr>
            <a:picLocks noChangeAspect="1"/>
          </p:cNvPicPr>
          <p:nvPr/>
        </p:nvPicPr>
        <p:blipFill>
          <a:blip r:embed="rId3"/>
          <a:stretch>
            <a:fillRect/>
          </a:stretch>
        </p:blipFill>
        <p:spPr>
          <a:xfrm>
            <a:off x="1413212" y="3228439"/>
            <a:ext cx="6133108" cy="3530255"/>
          </a:xfrm>
          <a:prstGeom prst="rect">
            <a:avLst/>
          </a:prstGeom>
        </p:spPr>
      </p:pic>
    </p:spTree>
    <p:extLst>
      <p:ext uri="{BB962C8B-B14F-4D97-AF65-F5344CB8AC3E}">
        <p14:creationId xmlns:p14="http://schemas.microsoft.com/office/powerpoint/2010/main" val="24990529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14" y="609600"/>
            <a:ext cx="8229600" cy="990600"/>
          </a:xfrm>
        </p:spPr>
        <p:txBody>
          <a:bodyPr/>
          <a:lstStyle/>
          <a:p>
            <a:pPr>
              <a:lnSpc>
                <a:spcPct val="100000"/>
              </a:lnSpc>
              <a:spcBef>
                <a:spcPts val="0"/>
              </a:spcBef>
              <a:buClr>
                <a:schemeClr val="dk2"/>
              </a:buClr>
              <a:buSzPct val="25000"/>
            </a:pPr>
            <a:r>
              <a:rPr lang="en-US" dirty="0"/>
              <a:t>NGSSS </a:t>
            </a:r>
            <a:r>
              <a:rPr lang="en-US" dirty="0">
                <a:cs typeface="Tahoma" pitchFamily="34" charset="0"/>
              </a:rPr>
              <a:t>PearsonAccess:</a:t>
            </a:r>
            <a:br>
              <a:rPr lang="en-US" dirty="0">
                <a:cs typeface="Tahoma" pitchFamily="34" charset="0"/>
              </a:rPr>
            </a:br>
            <a:r>
              <a:rPr lang="en-US" dirty="0">
                <a:solidFill>
                  <a:schemeClr val="tx2"/>
                </a:solidFill>
              </a:rPr>
              <a:t>Precache by Test</a:t>
            </a:r>
          </a:p>
        </p:txBody>
      </p:sp>
      <p:sp>
        <p:nvSpPr>
          <p:cNvPr id="7" name="Content Placeholder 6"/>
          <p:cNvSpPr>
            <a:spLocks noGrp="1"/>
          </p:cNvSpPr>
          <p:nvPr>
            <p:ph sz="half" idx="2"/>
          </p:nvPr>
        </p:nvSpPr>
        <p:spPr>
          <a:xfrm>
            <a:off x="3222823" y="1828800"/>
            <a:ext cx="5844977" cy="3810000"/>
          </a:xfrm>
        </p:spPr>
        <p:txBody>
          <a:bodyPr/>
          <a:lstStyle/>
          <a:p>
            <a:pPr marL="285750" indent="-285750">
              <a:buClr>
                <a:schemeClr val="tx1"/>
              </a:buClr>
              <a:buFont typeface="Arial" panose="020B0604020202020204" pitchFamily="34" charset="0"/>
              <a:buChar char="•"/>
            </a:pPr>
            <a:r>
              <a:rPr lang="en-US" sz="2400" dirty="0">
                <a:solidFill>
                  <a:schemeClr val="tx1"/>
                </a:solidFill>
                <a:latin typeface="+mn-lt"/>
                <a:cs typeface="Lato Medium" panose="020F0502020204030203" pitchFamily="34" charset="0"/>
              </a:rPr>
              <a:t>After configuring TestNav, creating test sessions, adding students, and  preparing the test sessions, you will be able to download, or precache, the test content to the designated caching computer/server.</a:t>
            </a:r>
          </a:p>
          <a:p>
            <a:pPr marL="285750" indent="-285750">
              <a:buClr>
                <a:schemeClr val="tx1"/>
              </a:buClr>
              <a:buFont typeface="Arial" panose="020B0604020202020204" pitchFamily="34" charset="0"/>
              <a:buChar char="•"/>
            </a:pPr>
            <a:r>
              <a:rPr lang="en-US" sz="2400" dirty="0">
                <a:solidFill>
                  <a:schemeClr val="tx1"/>
                </a:solidFill>
                <a:latin typeface="+mn-lt"/>
                <a:cs typeface="Lato Medium" panose="020F0502020204030203" pitchFamily="34" charset="0"/>
              </a:rPr>
              <a:t>PearsonAccess allows you to precache content by test.</a:t>
            </a:r>
          </a:p>
          <a:p>
            <a:pPr marL="285750" indent="-285750">
              <a:buClr>
                <a:schemeClr val="tx1"/>
              </a:buClr>
              <a:buFont typeface="Arial" panose="020B0604020202020204" pitchFamily="34" charset="0"/>
              <a:buChar char="•"/>
            </a:pPr>
            <a:r>
              <a:rPr lang="en-US" sz="2400" dirty="0">
                <a:solidFill>
                  <a:schemeClr val="tx1"/>
                </a:solidFill>
                <a:latin typeface="+mn-lt"/>
                <a:cs typeface="Lato Medium" panose="020F0502020204030203" pitchFamily="34" charset="0"/>
              </a:rPr>
              <a:t>Precaching by test allows you to cache ALL forms for a specific test to specific ProctorCache machine.</a:t>
            </a:r>
          </a:p>
        </p:txBody>
      </p:sp>
      <p:pic>
        <p:nvPicPr>
          <p:cNvPr id="6" name="Picture 5"/>
          <p:cNvPicPr>
            <a:picLocks/>
          </p:cNvPicPr>
          <p:nvPr/>
        </p:nvPicPr>
        <p:blipFill>
          <a:blip r:embed="rId3"/>
          <a:stretch>
            <a:fillRect/>
          </a:stretch>
        </p:blipFill>
        <p:spPr>
          <a:xfrm>
            <a:off x="457200" y="5734819"/>
            <a:ext cx="8229600" cy="721895"/>
          </a:xfrm>
          <a:prstGeom prst="rect">
            <a:avLst/>
          </a:prstGeom>
          <a:ln>
            <a:solidFill>
              <a:schemeClr val="tx1">
                <a:lumMod val="50000"/>
                <a:lumOff val="50000"/>
              </a:schemeClr>
            </a:solidFill>
          </a:ln>
        </p:spPr>
      </p:pic>
      <p:pic>
        <p:nvPicPr>
          <p:cNvPr id="8" name="Picture 7"/>
          <p:cNvPicPr>
            <a:picLocks noChangeAspect="1"/>
          </p:cNvPicPr>
          <p:nvPr/>
        </p:nvPicPr>
        <p:blipFill>
          <a:blip r:embed="rId4"/>
          <a:stretch>
            <a:fillRect/>
          </a:stretch>
        </p:blipFill>
        <p:spPr>
          <a:xfrm>
            <a:off x="457200" y="1905000"/>
            <a:ext cx="2474577" cy="3163256"/>
          </a:xfrm>
          <a:prstGeom prst="rect">
            <a:avLst/>
          </a:prstGeom>
          <a:ln>
            <a:solidFill>
              <a:schemeClr val="tx1"/>
            </a:solidFill>
          </a:ln>
        </p:spPr>
      </p:pic>
      <p:sp>
        <p:nvSpPr>
          <p:cNvPr id="9" name="Slide Number Placeholder 1"/>
          <p:cNvSpPr txBox="1">
            <a:spLocks/>
          </p:cNvSpPr>
          <p:nvPr/>
        </p:nvSpPr>
        <p:spPr>
          <a:xfrm>
            <a:off x="8406581" y="6456714"/>
            <a:ext cx="398466" cy="2949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29</a:t>
            </a:r>
          </a:p>
        </p:txBody>
      </p:sp>
    </p:spTree>
    <p:extLst>
      <p:ext uri="{BB962C8B-B14F-4D97-AF65-F5344CB8AC3E}">
        <p14:creationId xmlns:p14="http://schemas.microsoft.com/office/powerpoint/2010/main" val="36589503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t>Precaching Test Content</a:t>
            </a:r>
          </a:p>
        </p:txBody>
      </p:sp>
      <p:pic>
        <p:nvPicPr>
          <p:cNvPr id="7" name="Content Placeholder 6"/>
          <p:cNvPicPr>
            <a:picLocks noGrp="1" noChangeAspect="1"/>
          </p:cNvPicPr>
          <p:nvPr>
            <p:ph idx="4294967295"/>
          </p:nvPr>
        </p:nvPicPr>
        <p:blipFill>
          <a:blip r:embed="rId3"/>
          <a:stretch>
            <a:fillRect/>
          </a:stretch>
        </p:blipFill>
        <p:spPr>
          <a:xfrm>
            <a:off x="5154300" y="2133600"/>
            <a:ext cx="3542857" cy="2409524"/>
          </a:xfrm>
          <a:prstGeom prst="rect">
            <a:avLst/>
          </a:prstGeom>
          <a:ln>
            <a:solidFill>
              <a:schemeClr val="tx1">
                <a:lumMod val="50000"/>
                <a:lumOff val="50000"/>
              </a:schemeClr>
            </a:solidFill>
          </a:ln>
        </p:spPr>
      </p:pic>
      <p:pic>
        <p:nvPicPr>
          <p:cNvPr id="8" name="Picture 7"/>
          <p:cNvPicPr>
            <a:picLocks noChangeAspect="1"/>
          </p:cNvPicPr>
          <p:nvPr/>
        </p:nvPicPr>
        <p:blipFill>
          <a:blip r:embed="rId4"/>
          <a:stretch>
            <a:fillRect/>
          </a:stretch>
        </p:blipFill>
        <p:spPr>
          <a:xfrm>
            <a:off x="457200" y="4800600"/>
            <a:ext cx="8229600" cy="929744"/>
          </a:xfrm>
          <a:prstGeom prst="rect">
            <a:avLst/>
          </a:prstGeom>
          <a:ln>
            <a:solidFill>
              <a:schemeClr val="tx1">
                <a:lumMod val="50000"/>
                <a:lumOff val="50000"/>
              </a:schemeClr>
            </a:solidFill>
          </a:ln>
        </p:spPr>
      </p:pic>
      <p:sp>
        <p:nvSpPr>
          <p:cNvPr id="9" name="Oval 8"/>
          <p:cNvSpPr/>
          <p:nvPr/>
        </p:nvSpPr>
        <p:spPr>
          <a:xfrm>
            <a:off x="5562600" y="3487306"/>
            <a:ext cx="1839557" cy="47333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24797" y="5943600"/>
            <a:ext cx="7833403" cy="646331"/>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5"/>
              </a:rPr>
              <a:t>Overview Proctor Caching Video (linked)</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 also available in the PearsonAccess Online User Guide</a:t>
            </a:r>
          </a:p>
        </p:txBody>
      </p:sp>
      <p:sp>
        <p:nvSpPr>
          <p:cNvPr id="6" name="Slide Number Placeholder 5"/>
          <p:cNvSpPr>
            <a:spLocks noGrp="1"/>
          </p:cNvSpPr>
          <p:nvPr>
            <p:ph type="sldNum" sz="quarter" idx="4294967295"/>
          </p:nvPr>
        </p:nvSpPr>
        <p:spPr>
          <a:xfrm>
            <a:off x="8077200" y="6489578"/>
            <a:ext cx="853703" cy="77240"/>
          </a:xfrm>
          <a:prstGeom prst="rect">
            <a:avLst/>
          </a:prstGeom>
        </p:spPr>
        <p:txBody>
          <a:bodyPr/>
          <a:lstStyle/>
          <a:p>
            <a:fld id="{DDBE135E-2566-4748-853C-8A3B78F0FB00}" type="slidenum">
              <a:rPr lang="en-GB" smtClean="0"/>
              <a:pPr/>
              <a:t>118</a:t>
            </a:fld>
            <a:endParaRPr lang="en-GB" dirty="0"/>
          </a:p>
        </p:txBody>
      </p:sp>
      <p:sp>
        <p:nvSpPr>
          <p:cNvPr id="3" name="TextBox 2"/>
          <p:cNvSpPr txBox="1"/>
          <p:nvPr/>
        </p:nvSpPr>
        <p:spPr>
          <a:xfrm>
            <a:off x="381000" y="2209800"/>
            <a:ext cx="4419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Find the test sessions to be cached</a:t>
            </a:r>
          </a:p>
          <a:p>
            <a:pPr marL="285750" indent="-285750">
              <a:buFont typeface="Arial" panose="020B0604020202020204" pitchFamily="34" charset="0"/>
              <a:buChar char="•"/>
            </a:pPr>
            <a:r>
              <a:rPr lang="en-US" dirty="0"/>
              <a:t>Select the checkbox next to the sessions to be cached</a:t>
            </a:r>
          </a:p>
          <a:p>
            <a:pPr marL="285750" indent="-285750">
              <a:buFont typeface="Arial" panose="020B0604020202020204" pitchFamily="34" charset="0"/>
              <a:buChar char="•"/>
            </a:pPr>
            <a:r>
              <a:rPr lang="en-US" dirty="0"/>
              <a:t>Select </a:t>
            </a:r>
            <a:r>
              <a:rPr lang="en-US" b="1" dirty="0"/>
              <a:t>Precaching Test Content </a:t>
            </a:r>
            <a:r>
              <a:rPr lang="en-US" dirty="0"/>
              <a:t>from the </a:t>
            </a:r>
            <a:r>
              <a:rPr lang="en-US" b="1" dirty="0"/>
              <a:t>Select Tasks </a:t>
            </a:r>
            <a:r>
              <a:rPr lang="en-US" dirty="0"/>
              <a:t>dropdown menu and  select </a:t>
            </a:r>
            <a:r>
              <a:rPr lang="en-US" b="1" dirty="0"/>
              <a:t>Start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170382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914400"/>
          </a:xfrm>
        </p:spPr>
        <p:txBody>
          <a:bodyPr/>
          <a:lstStyle/>
          <a:p>
            <a:r>
              <a:rPr lang="en-US" dirty="0"/>
              <a:t>NGSSS </a:t>
            </a:r>
            <a:r>
              <a:rPr lang="en-US" dirty="0">
                <a:cs typeface="Tahoma" pitchFamily="34" charset="0"/>
              </a:rPr>
              <a:t>PearsonAccess:</a:t>
            </a:r>
            <a:br>
              <a:rPr lang="en-US" dirty="0">
                <a:cs typeface="Tahoma" pitchFamily="34" charset="0"/>
              </a:rPr>
            </a:br>
            <a:r>
              <a:rPr lang="en-US" dirty="0"/>
              <a:t>Precaching Test Content (cont.)</a:t>
            </a:r>
            <a:endParaRPr lang="en-US" sz="2000" dirty="0"/>
          </a:p>
        </p:txBody>
      </p:sp>
      <p:sp>
        <p:nvSpPr>
          <p:cNvPr id="11" name="TextBox 10"/>
          <p:cNvSpPr txBox="1"/>
          <p:nvPr/>
        </p:nvSpPr>
        <p:spPr>
          <a:xfrm>
            <a:off x="440575" y="2057400"/>
            <a:ext cx="8229600" cy="1631216"/>
          </a:xfrm>
          <a:prstGeom prst="rect">
            <a:avLst/>
          </a:prstGeom>
          <a:noFill/>
        </p:spPr>
        <p:txBody>
          <a:bodyPr wrap="square" rtlCol="0">
            <a:spAutoFit/>
          </a:bodyPr>
          <a:lstStyle/>
          <a:p>
            <a:r>
              <a:rPr lang="en-US" sz="2000" dirty="0">
                <a:ea typeface="Verdana" panose="020B0604030504040204" pitchFamily="34" charset="0"/>
                <a:cs typeface="Verdana" panose="020B0604030504040204" pitchFamily="34" charset="0"/>
              </a:rPr>
              <a:t>Proctor Caching will determine which form(s) are needed for the test administration, and display the estimated size of the content, along with the estimated time to download.</a:t>
            </a:r>
          </a:p>
          <a:p>
            <a:endParaRPr lang="en-US" sz="2000" dirty="0">
              <a:ea typeface="Verdana" panose="020B0604030504040204" pitchFamily="34" charset="0"/>
              <a:cs typeface="Verdana" panose="020B0604030504040204" pitchFamily="34" charset="0"/>
            </a:endParaRPr>
          </a:p>
          <a:p>
            <a:r>
              <a:rPr lang="en-US" sz="2000" dirty="0">
                <a:ea typeface="Verdana" panose="020B0604030504040204" pitchFamily="34" charset="0"/>
                <a:cs typeface="Verdana" panose="020B0604030504040204" pitchFamily="34" charset="0"/>
              </a:rPr>
              <a:t>Select </a:t>
            </a:r>
            <a:r>
              <a:rPr lang="en-US" sz="2000" b="1" i="1" dirty="0">
                <a:ea typeface="Verdana" panose="020B0604030504040204" pitchFamily="34" charset="0"/>
                <a:cs typeface="Verdana" panose="020B0604030504040204" pitchFamily="34" charset="0"/>
              </a:rPr>
              <a:t>Precache</a:t>
            </a:r>
          </a:p>
        </p:txBody>
      </p:sp>
      <p:pic>
        <p:nvPicPr>
          <p:cNvPr id="13" name="Picture 3"/>
          <p:cNvPicPr>
            <a:picLocks noChangeAspect="1" noChangeArrowheads="1"/>
          </p:cNvPicPr>
          <p:nvPr/>
        </p:nvPicPr>
        <p:blipFill>
          <a:blip r:embed="rId3"/>
          <a:srcRect/>
          <a:stretch>
            <a:fillRect/>
          </a:stretch>
        </p:blipFill>
        <p:spPr bwMode="auto">
          <a:xfrm>
            <a:off x="457200" y="3973327"/>
            <a:ext cx="8229600" cy="2196462"/>
          </a:xfrm>
          <a:prstGeom prst="rect">
            <a:avLst/>
          </a:prstGeom>
          <a:noFill/>
          <a:ln w="9525">
            <a:solidFill>
              <a:schemeClr val="tx1">
                <a:lumMod val="50000"/>
                <a:lumOff val="50000"/>
              </a:schemeClr>
            </a:solidFill>
            <a:miter lim="800000"/>
            <a:headEnd/>
            <a:tailEnd/>
          </a:ln>
        </p:spPr>
      </p:pic>
      <p:sp>
        <p:nvSpPr>
          <p:cNvPr id="14" name="Rounded Rectangle 13"/>
          <p:cNvSpPr/>
          <p:nvPr/>
        </p:nvSpPr>
        <p:spPr>
          <a:xfrm>
            <a:off x="440575" y="5739483"/>
            <a:ext cx="914400" cy="43030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p:cNvSpPr/>
          <p:nvPr/>
        </p:nvSpPr>
        <p:spPr>
          <a:xfrm>
            <a:off x="7044303" y="5282283"/>
            <a:ext cx="914400" cy="88750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94967295"/>
          </p:nvPr>
        </p:nvSpPr>
        <p:spPr>
          <a:xfrm>
            <a:off x="8229600" y="6489578"/>
            <a:ext cx="701303" cy="63622"/>
          </a:xfrm>
          <a:prstGeom prst="rect">
            <a:avLst/>
          </a:prstGeom>
        </p:spPr>
        <p:txBody>
          <a:bodyPr/>
          <a:lstStyle/>
          <a:p>
            <a:fld id="{DDBE135E-2566-4748-853C-8A3B78F0FB00}" type="slidenum">
              <a:rPr lang="en-GB" smtClean="0"/>
              <a:pPr/>
              <a:t>119</a:t>
            </a:fld>
            <a:endParaRPr lang="en-GB" dirty="0"/>
          </a:p>
        </p:txBody>
      </p:sp>
    </p:spTree>
    <p:extLst>
      <p:ext uri="{BB962C8B-B14F-4D97-AF65-F5344CB8AC3E}">
        <p14:creationId xmlns:p14="http://schemas.microsoft.com/office/powerpoint/2010/main" val="207611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96200" cy="762000"/>
          </a:xfrm>
        </p:spPr>
        <p:txBody>
          <a:bodyPr>
            <a:noAutofit/>
          </a:bodyPr>
          <a:lstStyle/>
          <a:p>
            <a:pPr algn="l"/>
            <a:r>
              <a:rPr lang="en-US" sz="4000" dirty="0"/>
              <a:t>FSA</a:t>
            </a:r>
            <a:br>
              <a:rPr lang="en-US" sz="4000" dirty="0"/>
            </a:br>
            <a:r>
              <a:rPr lang="en-US" sz="4000" dirty="0"/>
              <a:t>TIDE System Overview</a:t>
            </a:r>
          </a:p>
        </p:txBody>
      </p:sp>
      <p:sp>
        <p:nvSpPr>
          <p:cNvPr id="4" name="Slide Number Placeholder 3"/>
          <p:cNvSpPr>
            <a:spLocks noGrp="1"/>
          </p:cNvSpPr>
          <p:nvPr>
            <p:ph type="sldNum" sz="quarter" idx="12"/>
          </p:nvPr>
        </p:nvSpPr>
        <p:spPr/>
        <p:txBody>
          <a:bodyPr/>
          <a:lstStyle/>
          <a:p>
            <a:fld id="{89E68A67-840E-41CC-BCED-62C4D3E9E886}" type="slidenum">
              <a:rPr lang="en-US" smtClean="0"/>
              <a:pPr/>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46280"/>
            <a:ext cx="2508075" cy="272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14800" y="2633463"/>
            <a:ext cx="472440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Manage TIDE Users</a:t>
            </a:r>
          </a:p>
          <a:p>
            <a:pPr marL="285750" indent="-285750">
              <a:buFont typeface="Arial" panose="020B0604020202020204" pitchFamily="34" charset="0"/>
              <a:buChar char="•"/>
            </a:pPr>
            <a:r>
              <a:rPr lang="en-US" sz="2000" dirty="0"/>
              <a:t>View/Edit Student Information</a:t>
            </a:r>
          </a:p>
          <a:p>
            <a:pPr marL="742950" lvl="1" indent="-285750">
              <a:buFont typeface="Arial" panose="020B0604020202020204" pitchFamily="34" charset="0"/>
              <a:buChar char="•"/>
            </a:pPr>
            <a:r>
              <a:rPr lang="en-US" sz="2000" dirty="0"/>
              <a:t>PreID or Add Students</a:t>
            </a:r>
          </a:p>
          <a:p>
            <a:pPr marL="742950" lvl="1" indent="-285750">
              <a:buFont typeface="Arial" panose="020B0604020202020204" pitchFamily="34" charset="0"/>
              <a:buChar char="•"/>
            </a:pPr>
            <a:r>
              <a:rPr lang="en-US" sz="2000" dirty="0"/>
              <a:t>Print Student Test Tickets</a:t>
            </a:r>
          </a:p>
          <a:p>
            <a:pPr marL="742950" lvl="1" indent="-285750">
              <a:buFont typeface="Arial" panose="020B0604020202020204" pitchFamily="34" charset="0"/>
              <a:buChar char="•"/>
            </a:pPr>
            <a:r>
              <a:rPr lang="en-US" sz="2000" dirty="0"/>
              <a:t>Print On-Demand PreID Labels</a:t>
            </a:r>
          </a:p>
          <a:p>
            <a:pPr marL="742950" lvl="1" indent="-285750">
              <a:buFont typeface="Arial" panose="020B0604020202020204" pitchFamily="34" charset="0"/>
              <a:buChar char="•"/>
            </a:pPr>
            <a:r>
              <a:rPr lang="en-US" sz="2000" dirty="0"/>
              <a:t>Select CBT accommodated forms</a:t>
            </a:r>
          </a:p>
          <a:p>
            <a:pPr marL="742950" lvl="1" indent="-285750">
              <a:buFont typeface="Arial" panose="020B0604020202020204" pitchFamily="34" charset="0"/>
              <a:buChar char="•"/>
            </a:pPr>
            <a:r>
              <a:rPr lang="en-US" sz="2000" dirty="0"/>
              <a:t>Participation/Test Completion Reports</a:t>
            </a:r>
          </a:p>
          <a:p>
            <a:pPr marL="742950" lvl="1" indent="-285750">
              <a:buFont typeface="Arial" panose="020B0604020202020204" pitchFamily="34" charset="0"/>
              <a:buChar char="•"/>
            </a:pPr>
            <a:r>
              <a:rPr lang="en-US" sz="2000" dirty="0"/>
              <a:t>Manage Rosters</a:t>
            </a:r>
          </a:p>
          <a:p>
            <a:pPr marL="285750" indent="-285750">
              <a:buFont typeface="Arial" panose="020B0604020202020204" pitchFamily="34" charset="0"/>
              <a:buChar char="•"/>
            </a:pPr>
            <a:r>
              <a:rPr lang="en-US" sz="2000" dirty="0"/>
              <a:t>Invalidate Tests</a:t>
            </a:r>
          </a:p>
          <a:p>
            <a:pPr marL="285750" indent="-285750">
              <a:buFont typeface="Arial" panose="020B0604020202020204" pitchFamily="34" charset="0"/>
              <a:buChar char="•"/>
            </a:pPr>
            <a:r>
              <a:rPr lang="en-US" sz="2000" dirty="0"/>
              <a:t>Track Orders</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1416809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56600" cy="914400"/>
          </a:xfrm>
        </p:spPr>
        <p:txBody>
          <a:bodyPr/>
          <a:lstStyle/>
          <a:p>
            <a:r>
              <a:rPr lang="en-US" dirty="0"/>
              <a:t>NGSSS </a:t>
            </a:r>
            <a:r>
              <a:rPr lang="en-US" dirty="0">
                <a:cs typeface="Tahoma" pitchFamily="34" charset="0"/>
              </a:rPr>
              <a:t>PearsonAccess:</a:t>
            </a:r>
            <a:br>
              <a:rPr lang="en-US" dirty="0">
                <a:cs typeface="Tahoma" pitchFamily="34" charset="0"/>
              </a:rPr>
            </a:br>
            <a:r>
              <a:rPr lang="en-US" dirty="0"/>
              <a:t>Precaching Test Content (cont.)</a:t>
            </a:r>
            <a:endParaRPr lang="en-US" sz="2000" dirty="0"/>
          </a:p>
        </p:txBody>
      </p:sp>
      <p:sp>
        <p:nvSpPr>
          <p:cNvPr id="4" name="TextBox 3"/>
          <p:cNvSpPr txBox="1"/>
          <p:nvPr/>
        </p:nvSpPr>
        <p:spPr>
          <a:xfrm>
            <a:off x="5074362" y="1981200"/>
            <a:ext cx="3612438" cy="1200329"/>
          </a:xfrm>
          <a:prstGeom prst="rect">
            <a:avLst/>
          </a:prstGeom>
          <a:noFill/>
        </p:spPr>
        <p:txBody>
          <a:bodyPr wrap="square" rtlCol="0">
            <a:spAutoFit/>
          </a:bodyPr>
          <a:lstStyle/>
          <a:p>
            <a:r>
              <a:rPr lang="en-US" sz="2400" dirty="0">
                <a:ea typeface="Verdana" panose="020B0604030504040204" pitchFamily="34" charset="0"/>
                <a:cs typeface="Verdana" panose="020B0604030504040204" pitchFamily="34" charset="0"/>
              </a:rPr>
              <a:t>A message will appear to indicate that the caching process has begun.</a:t>
            </a:r>
          </a:p>
        </p:txBody>
      </p:sp>
      <p:sp>
        <p:nvSpPr>
          <p:cNvPr id="8" name="Slide Number Placeholder 7"/>
          <p:cNvSpPr>
            <a:spLocks noGrp="1"/>
          </p:cNvSpPr>
          <p:nvPr>
            <p:ph type="sldNum" sz="quarter" idx="4294967295"/>
          </p:nvPr>
        </p:nvSpPr>
        <p:spPr>
          <a:xfrm>
            <a:off x="8153400" y="6489578"/>
            <a:ext cx="777503" cy="139822"/>
          </a:xfrm>
          <a:prstGeom prst="rect">
            <a:avLst/>
          </a:prstGeom>
        </p:spPr>
        <p:txBody>
          <a:bodyPr/>
          <a:lstStyle/>
          <a:p>
            <a:fld id="{DDBE135E-2566-4748-853C-8A3B78F0FB00}" type="slidenum">
              <a:rPr lang="en-GB" smtClean="0"/>
              <a:pPr/>
              <a:t>120</a:t>
            </a:fld>
            <a:endParaRPr lang="en-GB" dirty="0"/>
          </a:p>
        </p:txBody>
      </p:sp>
      <p:pic>
        <p:nvPicPr>
          <p:cNvPr id="3" name="Picture 2">
            <a:extLst>
              <a:ext uri="{FF2B5EF4-FFF2-40B4-BE49-F238E27FC236}">
                <a16:creationId xmlns:a16="http://schemas.microsoft.com/office/drawing/2014/main" id="{B3F7C91C-7ABD-4A9D-AE37-F33338B3822C}"/>
              </a:ext>
            </a:extLst>
          </p:cNvPr>
          <p:cNvPicPr>
            <a:picLocks noChangeAspect="1"/>
          </p:cNvPicPr>
          <p:nvPr/>
        </p:nvPicPr>
        <p:blipFill>
          <a:blip r:embed="rId3"/>
          <a:stretch>
            <a:fillRect/>
          </a:stretch>
        </p:blipFill>
        <p:spPr>
          <a:xfrm>
            <a:off x="457200" y="1933794"/>
            <a:ext cx="4724400" cy="2257205"/>
          </a:xfrm>
          <a:prstGeom prst="rect">
            <a:avLst/>
          </a:prstGeom>
        </p:spPr>
      </p:pic>
      <p:sp>
        <p:nvSpPr>
          <p:cNvPr id="6" name="Rectangle 5">
            <a:extLst>
              <a:ext uri="{FF2B5EF4-FFF2-40B4-BE49-F238E27FC236}">
                <a16:creationId xmlns:a16="http://schemas.microsoft.com/office/drawing/2014/main" id="{26D55D8A-C6AF-4163-B0D3-12F18ADB2D55}"/>
              </a:ext>
            </a:extLst>
          </p:cNvPr>
          <p:cNvSpPr/>
          <p:nvPr/>
        </p:nvSpPr>
        <p:spPr>
          <a:xfrm>
            <a:off x="6400800" y="4876800"/>
            <a:ext cx="2362200" cy="1477328"/>
          </a:xfrm>
          <a:prstGeom prst="rect">
            <a:avLst/>
          </a:prstGeom>
        </p:spPr>
        <p:txBody>
          <a:bodyPr wrap="square">
            <a:spAutoFit/>
          </a:bodyPr>
          <a:lstStyle/>
          <a:p>
            <a:r>
              <a:rPr lang="en-US" dirty="0">
                <a:solidFill>
                  <a:srgbClr val="333333"/>
                </a:solidFill>
              </a:rPr>
              <a:t>During testing, you can monitor Proctor Cache activity from the Tests and Clients screens.</a:t>
            </a:r>
            <a:endParaRPr lang="en-US" dirty="0"/>
          </a:p>
        </p:txBody>
      </p:sp>
      <p:pic>
        <p:nvPicPr>
          <p:cNvPr id="7" name="Picture 6">
            <a:extLst>
              <a:ext uri="{FF2B5EF4-FFF2-40B4-BE49-F238E27FC236}">
                <a16:creationId xmlns:a16="http://schemas.microsoft.com/office/drawing/2014/main" id="{F094747A-FD5C-40F3-9879-4A992E0A478E}"/>
              </a:ext>
            </a:extLst>
          </p:cNvPr>
          <p:cNvPicPr>
            <a:picLocks noChangeAspect="1"/>
          </p:cNvPicPr>
          <p:nvPr/>
        </p:nvPicPr>
        <p:blipFill>
          <a:blip r:embed="rId4"/>
          <a:stretch>
            <a:fillRect/>
          </a:stretch>
        </p:blipFill>
        <p:spPr>
          <a:xfrm>
            <a:off x="685800" y="4191000"/>
            <a:ext cx="5715000" cy="2438400"/>
          </a:xfrm>
          <a:prstGeom prst="rect">
            <a:avLst/>
          </a:prstGeom>
          <a:ln>
            <a:solidFill>
              <a:schemeClr val="tx1"/>
            </a:solidFill>
          </a:ln>
        </p:spPr>
      </p:pic>
    </p:spTree>
    <p:extLst>
      <p:ext uri="{BB962C8B-B14F-4D97-AF65-F5344CB8AC3E}">
        <p14:creationId xmlns:p14="http://schemas.microsoft.com/office/powerpoint/2010/main" val="603594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6000" dirty="0"/>
          </a:p>
          <a:p>
            <a:pPr marL="0" indent="0" algn="ctr">
              <a:buNone/>
            </a:pPr>
            <a:r>
              <a:rPr lang="en-US" sz="6000" dirty="0"/>
              <a:t>NGSSS </a:t>
            </a:r>
          </a:p>
          <a:p>
            <a:pPr marL="0" indent="0" algn="ctr">
              <a:buNone/>
            </a:pPr>
            <a:r>
              <a:rPr lang="en-US" sz="6000" dirty="0"/>
              <a:t>PearsonAccess:</a:t>
            </a:r>
          </a:p>
          <a:p>
            <a:pPr marL="0" indent="0" algn="ctr">
              <a:buNone/>
            </a:pPr>
            <a:r>
              <a:rPr lang="en-US" sz="6000" dirty="0"/>
              <a:t>During Testing </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121</a:t>
            </a:fld>
            <a:endParaRPr lang="en-US" dirty="0"/>
          </a:p>
        </p:txBody>
      </p:sp>
    </p:spTree>
    <p:extLst>
      <p:ext uri="{BB962C8B-B14F-4D97-AF65-F5344CB8AC3E}">
        <p14:creationId xmlns:p14="http://schemas.microsoft.com/office/powerpoint/2010/main" val="865177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dirty="0"/>
              <a:t>NGSSS PearsonAccess:</a:t>
            </a:r>
            <a:br>
              <a:rPr lang="en-US" dirty="0"/>
            </a:br>
            <a:r>
              <a:rPr lang="en-US" dirty="0"/>
              <a:t>Proctor Caching</a:t>
            </a:r>
          </a:p>
        </p:txBody>
      </p:sp>
      <p:sp>
        <p:nvSpPr>
          <p:cNvPr id="3" name="Content Placeholder 2"/>
          <p:cNvSpPr>
            <a:spLocks noGrp="1"/>
          </p:cNvSpPr>
          <p:nvPr>
            <p:ph idx="1"/>
          </p:nvPr>
        </p:nvSpPr>
        <p:spPr>
          <a:xfrm>
            <a:off x="228600" y="1981200"/>
            <a:ext cx="8610600" cy="4525963"/>
          </a:xfrm>
        </p:spPr>
        <p:txBody>
          <a:bodyPr/>
          <a:lstStyle/>
          <a:p>
            <a:pPr eaLnBrk="1" hangingPunct="1">
              <a:lnSpc>
                <a:spcPct val="100000"/>
              </a:lnSpc>
              <a:spcBef>
                <a:spcPts val="0"/>
              </a:spcBef>
              <a:spcAft>
                <a:spcPts val="0"/>
              </a:spcAft>
              <a:tabLst>
                <a:tab pos="342900" algn="l"/>
                <a:tab pos="800100" algn="l"/>
                <a:tab pos="1257300" algn="l"/>
              </a:tabLst>
            </a:pPr>
            <a:r>
              <a:rPr lang="en-US" sz="2800" dirty="0"/>
              <a:t>Ensure Caching software is running on all Proctor Caching computers each day of testing.</a:t>
            </a:r>
          </a:p>
          <a:p>
            <a:pPr lvl="1" eaLnBrk="1" hangingPunct="1">
              <a:spcBef>
                <a:spcPts val="0"/>
              </a:spcBef>
              <a:spcAft>
                <a:spcPts val="0"/>
              </a:spcAft>
              <a:buFont typeface="Tahoma" pitchFamily="34" charset="0"/>
              <a:buChar char="−"/>
              <a:tabLst>
                <a:tab pos="342900" algn="l"/>
                <a:tab pos="800100" algn="l"/>
                <a:tab pos="1257300" algn="l"/>
              </a:tabLst>
            </a:pPr>
            <a:r>
              <a:rPr lang="en-US" dirty="0">
                <a:cs typeface="Tahoma" pitchFamily="34" charset="0"/>
              </a:rPr>
              <a:t>Turn on Proctor Caching software</a:t>
            </a:r>
          </a:p>
          <a:p>
            <a:pPr eaLnBrk="1" hangingPunct="1">
              <a:lnSpc>
                <a:spcPct val="100000"/>
              </a:lnSpc>
              <a:spcBef>
                <a:spcPts val="0"/>
              </a:spcBef>
              <a:spcAft>
                <a:spcPts val="0"/>
              </a:spcAft>
              <a:tabLst>
                <a:tab pos="342900" algn="l"/>
                <a:tab pos="800100" algn="l"/>
                <a:tab pos="1257300" algn="l"/>
              </a:tabLst>
            </a:pPr>
            <a:endParaRPr lang="en-US" sz="2800" b="1" dirty="0"/>
          </a:p>
          <a:p>
            <a:pPr eaLnBrk="1" hangingPunct="1">
              <a:lnSpc>
                <a:spcPct val="100000"/>
              </a:lnSpc>
              <a:spcBef>
                <a:spcPts val="0"/>
              </a:spcBef>
              <a:spcAft>
                <a:spcPts val="0"/>
              </a:spcAft>
              <a:tabLst>
                <a:tab pos="342900" algn="l"/>
                <a:tab pos="800100" algn="l"/>
                <a:tab pos="1257300" algn="l"/>
              </a:tabLst>
            </a:pPr>
            <a:r>
              <a:rPr lang="en-US" sz="2800" b="1" dirty="0"/>
              <a:t>Note:</a:t>
            </a:r>
            <a:r>
              <a:rPr lang="en-US" sz="2800" dirty="0"/>
              <a:t> Proctor cache computer(s) cannot be used by students or test administrators during testing.</a:t>
            </a:r>
          </a:p>
          <a:p>
            <a:pPr eaLnBrk="1" hangingPunct="1">
              <a:lnSpc>
                <a:spcPct val="100000"/>
              </a:lnSpc>
              <a:spcBef>
                <a:spcPts val="0"/>
              </a:spcBef>
              <a:spcAft>
                <a:spcPts val="0"/>
              </a:spcAft>
              <a:tabLst>
                <a:tab pos="342900" algn="l"/>
                <a:tab pos="800100" algn="l"/>
                <a:tab pos="1257300" algn="l"/>
              </a:tabLst>
            </a:pPr>
            <a:endParaRPr lang="en-US" sz="2800" dirty="0"/>
          </a:p>
          <a:p>
            <a:pPr eaLnBrk="1" hangingPunct="1">
              <a:lnSpc>
                <a:spcPct val="100000"/>
              </a:lnSpc>
              <a:spcBef>
                <a:spcPts val="0"/>
              </a:spcBef>
              <a:spcAft>
                <a:spcPts val="0"/>
              </a:spcAft>
              <a:tabLst>
                <a:tab pos="342900" algn="l"/>
                <a:tab pos="800100" algn="l"/>
                <a:tab pos="1257300" algn="l"/>
              </a:tabLst>
            </a:pPr>
            <a:r>
              <a:rPr lang="en-US" sz="2800" dirty="0"/>
              <a:t>After testing, the test content has to be purged.  See Purge test content via the </a:t>
            </a:r>
            <a:r>
              <a:rPr lang="en-US" sz="2800" i="1" dirty="0">
                <a:hlinkClick r:id="rId3"/>
              </a:rPr>
              <a:t>PearsonAccess Next Online User Guide.</a:t>
            </a:r>
            <a:endParaRPr lang="en-US" sz="2800" i="1" dirty="0"/>
          </a:p>
          <a:p>
            <a:endParaRPr lang="en-US"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122</a:t>
            </a:fld>
            <a:endParaRPr lang="en-US" dirty="0"/>
          </a:p>
        </p:txBody>
      </p:sp>
    </p:spTree>
    <p:extLst>
      <p:ext uri="{BB962C8B-B14F-4D97-AF65-F5344CB8AC3E}">
        <p14:creationId xmlns:p14="http://schemas.microsoft.com/office/powerpoint/2010/main" val="33153916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cs typeface="Tahoma" pitchFamily="34" charset="0"/>
              </a:rPr>
              <a:t>Test </a:t>
            </a:r>
            <a:r>
              <a:rPr lang="en-US" dirty="0"/>
              <a:t>Sessions</a:t>
            </a:r>
          </a:p>
        </p:txBody>
      </p:sp>
      <p:pic>
        <p:nvPicPr>
          <p:cNvPr id="1027" name="Picture 3"/>
          <p:cNvPicPr>
            <a:picLocks noGrp="1" noChangeAspect="1" noChangeArrowheads="1"/>
          </p:cNvPicPr>
          <p:nvPr>
            <p:ph idx="4294967295"/>
          </p:nvPr>
        </p:nvPicPr>
        <p:blipFill>
          <a:blip r:embed="rId3"/>
          <a:srcRect/>
          <a:stretch>
            <a:fillRect/>
          </a:stretch>
        </p:blipFill>
        <p:spPr bwMode="auto">
          <a:xfrm>
            <a:off x="1066800" y="3200400"/>
            <a:ext cx="6638096" cy="3285715"/>
          </a:xfrm>
          <a:prstGeom prst="rect">
            <a:avLst/>
          </a:prstGeom>
          <a:noFill/>
          <a:ln w="9525">
            <a:solidFill>
              <a:schemeClr val="tx1"/>
            </a:solidFill>
            <a:miter lim="800000"/>
            <a:headEnd/>
            <a:tailEnd/>
          </a:ln>
        </p:spPr>
      </p:pic>
      <p:sp>
        <p:nvSpPr>
          <p:cNvPr id="4" name="Slide Number Placeholder 3"/>
          <p:cNvSpPr>
            <a:spLocks noGrp="1"/>
          </p:cNvSpPr>
          <p:nvPr>
            <p:ph type="sldNum" sz="quarter" idx="4294967295"/>
          </p:nvPr>
        </p:nvSpPr>
        <p:spPr>
          <a:xfrm>
            <a:off x="8077200" y="6489578"/>
            <a:ext cx="853703" cy="139822"/>
          </a:xfrm>
          <a:prstGeom prst="rect">
            <a:avLst/>
          </a:prstGeom>
        </p:spPr>
        <p:txBody>
          <a:bodyPr/>
          <a:lstStyle/>
          <a:p>
            <a:fld id="{DDBE135E-2566-4748-853C-8A3B78F0FB00}" type="slidenum">
              <a:rPr lang="en-GB" smtClean="0"/>
              <a:pPr/>
              <a:t>123</a:t>
            </a:fld>
            <a:endParaRPr lang="en-GB" dirty="0"/>
          </a:p>
        </p:txBody>
      </p:sp>
      <p:sp>
        <p:nvSpPr>
          <p:cNvPr id="3" name="TextBox 2"/>
          <p:cNvSpPr txBox="1"/>
          <p:nvPr/>
        </p:nvSpPr>
        <p:spPr>
          <a:xfrm>
            <a:off x="762000" y="2057400"/>
            <a:ext cx="7616188" cy="923330"/>
          </a:xfrm>
          <a:prstGeom prst="rect">
            <a:avLst/>
          </a:prstGeom>
          <a:noFill/>
        </p:spPr>
        <p:txBody>
          <a:bodyPr wrap="none" rtlCol="0">
            <a:spAutoFit/>
          </a:bodyPr>
          <a:lstStyle/>
          <a:p>
            <a:pPr marL="285750" indent="-285750">
              <a:buFont typeface="Arial" panose="020B0604020202020204" pitchFamily="34" charset="0"/>
              <a:buChar char="•"/>
            </a:pPr>
            <a:r>
              <a:rPr lang="en-US" dirty="0"/>
              <a:t>Select </a:t>
            </a:r>
            <a:r>
              <a:rPr lang="en-US" b="1" dirty="0"/>
              <a:t>Testing</a:t>
            </a:r>
            <a:r>
              <a:rPr lang="en-US" dirty="0"/>
              <a:t>, </a:t>
            </a:r>
            <a:r>
              <a:rPr lang="en-US" b="1" dirty="0"/>
              <a:t>Sessions.</a:t>
            </a:r>
          </a:p>
          <a:p>
            <a:pPr marL="285750" indent="-285750">
              <a:buFont typeface="Arial" panose="020B0604020202020204" pitchFamily="34" charset="0"/>
              <a:buChar char="•"/>
            </a:pPr>
            <a:r>
              <a:rPr lang="en-US" dirty="0"/>
              <a:t>Select </a:t>
            </a:r>
            <a:r>
              <a:rPr lang="en-US" b="1" dirty="0"/>
              <a:t>Search All Results </a:t>
            </a:r>
            <a:r>
              <a:rPr lang="en-US" dirty="0"/>
              <a:t>checkbox under </a:t>
            </a:r>
            <a:r>
              <a:rPr lang="en-US" b="1" dirty="0"/>
              <a:t>Search</a:t>
            </a:r>
          </a:p>
          <a:p>
            <a:pPr marL="742950" lvl="1" indent="-285750">
              <a:buFont typeface="Arial" panose="020B0604020202020204" pitchFamily="34" charset="0"/>
              <a:buChar char="•"/>
            </a:pPr>
            <a:r>
              <a:rPr lang="en-US" dirty="0"/>
              <a:t>List of all test sessions under your school will populate the screen</a:t>
            </a:r>
          </a:p>
        </p:txBody>
      </p:sp>
    </p:spTree>
    <p:extLst>
      <p:ext uri="{BB962C8B-B14F-4D97-AF65-F5344CB8AC3E}">
        <p14:creationId xmlns:p14="http://schemas.microsoft.com/office/powerpoint/2010/main" val="8233122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t>Students in Sessions View</a:t>
            </a:r>
          </a:p>
        </p:txBody>
      </p:sp>
      <p:pic>
        <p:nvPicPr>
          <p:cNvPr id="10" name="Content Placeholder 9"/>
          <p:cNvPicPr>
            <a:picLocks noGrp="1"/>
          </p:cNvPicPr>
          <p:nvPr>
            <p:ph idx="4294967295"/>
          </p:nvPr>
        </p:nvPicPr>
        <p:blipFill>
          <a:blip r:embed="rId3"/>
          <a:stretch>
            <a:fillRect/>
          </a:stretch>
        </p:blipFill>
        <p:spPr>
          <a:xfrm>
            <a:off x="478653" y="1905000"/>
            <a:ext cx="8229600" cy="4572000"/>
          </a:xfrm>
          <a:prstGeom prst="rect">
            <a:avLst/>
          </a:prstGeom>
          <a:ln>
            <a:solidFill>
              <a:schemeClr val="tx1">
                <a:lumMod val="50000"/>
                <a:lumOff val="50000"/>
              </a:schemeClr>
            </a:solidFill>
          </a:ln>
        </p:spPr>
      </p:pic>
      <p:sp>
        <p:nvSpPr>
          <p:cNvPr id="2" name="Rectangle 1"/>
          <p:cNvSpPr/>
          <p:nvPr/>
        </p:nvSpPr>
        <p:spPr>
          <a:xfrm>
            <a:off x="457200" y="2713703"/>
            <a:ext cx="2020529" cy="5751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78653" y="3339721"/>
            <a:ext cx="2020529" cy="17698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57199" y="4317589"/>
            <a:ext cx="3480620" cy="5751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4294967295"/>
          </p:nvPr>
        </p:nvSpPr>
        <p:spPr>
          <a:xfrm>
            <a:off x="8077200" y="6489578"/>
            <a:ext cx="853703" cy="292222"/>
          </a:xfrm>
          <a:prstGeom prst="rect">
            <a:avLst/>
          </a:prstGeom>
        </p:spPr>
        <p:txBody>
          <a:bodyPr/>
          <a:lstStyle/>
          <a:p>
            <a:fld id="{DDBE135E-2566-4748-853C-8A3B78F0FB00}" type="slidenum">
              <a:rPr lang="en-GB" smtClean="0"/>
              <a:pPr/>
              <a:t>124</a:t>
            </a:fld>
            <a:endParaRPr lang="en-GB" dirty="0"/>
          </a:p>
        </p:txBody>
      </p:sp>
    </p:spTree>
    <p:extLst>
      <p:ext uri="{BB962C8B-B14F-4D97-AF65-F5344CB8AC3E}">
        <p14:creationId xmlns:p14="http://schemas.microsoft.com/office/powerpoint/2010/main" val="7789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249"/>
                                          </p:stCondLst>
                                        </p:cTn>
                                        <p:tgtEl>
                                          <p:spTgt spid="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49"/>
                                          </p:stCondLst>
                                        </p:cTn>
                                        <p:tgtEl>
                                          <p:spTgt spid="6"/>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 grpId="0" animBg="1"/>
      <p:bldP spid="5" grpId="1" animBg="1"/>
      <p:bldP spid="6" grpId="0" animBg="1"/>
      <p:bldP spid="6"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t>Starting Test Sessions</a:t>
            </a:r>
          </a:p>
        </p:txBody>
      </p:sp>
      <p:pic>
        <p:nvPicPr>
          <p:cNvPr id="6" name="Content Placeholder 5"/>
          <p:cNvPicPr>
            <a:picLocks noGrp="1"/>
          </p:cNvPicPr>
          <p:nvPr>
            <p:ph idx="4294967295"/>
          </p:nvPr>
        </p:nvPicPr>
        <p:blipFill>
          <a:blip r:embed="rId3"/>
          <a:stretch>
            <a:fillRect/>
          </a:stretch>
        </p:blipFill>
        <p:spPr>
          <a:xfrm>
            <a:off x="609600" y="1819354"/>
            <a:ext cx="7620000" cy="4584578"/>
          </a:xfrm>
          <a:prstGeom prst="rect">
            <a:avLst/>
          </a:prstGeom>
          <a:ln>
            <a:solidFill>
              <a:schemeClr val="tx1">
                <a:lumMod val="50000"/>
                <a:lumOff val="50000"/>
              </a:schemeClr>
            </a:solidFill>
          </a:ln>
        </p:spPr>
      </p:pic>
      <p:sp>
        <p:nvSpPr>
          <p:cNvPr id="7" name="Rectangle 6"/>
          <p:cNvSpPr/>
          <p:nvPr/>
        </p:nvSpPr>
        <p:spPr>
          <a:xfrm>
            <a:off x="2684207" y="2846439"/>
            <a:ext cx="884903" cy="33921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457200" y="2822192"/>
            <a:ext cx="1976034" cy="152120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4294967295"/>
          </p:nvPr>
        </p:nvSpPr>
        <p:spPr>
          <a:xfrm>
            <a:off x="8229600" y="6489578"/>
            <a:ext cx="701303" cy="216022"/>
          </a:xfrm>
          <a:prstGeom prst="rect">
            <a:avLst/>
          </a:prstGeom>
        </p:spPr>
        <p:txBody>
          <a:bodyPr/>
          <a:lstStyle/>
          <a:p>
            <a:fld id="{DDBE135E-2566-4748-853C-8A3B78F0FB00}" type="slidenum">
              <a:rPr lang="en-GB" smtClean="0"/>
              <a:pPr/>
              <a:t>125</a:t>
            </a:fld>
            <a:endParaRPr lang="en-GB" dirty="0"/>
          </a:p>
        </p:txBody>
      </p:sp>
    </p:spTree>
    <p:extLst>
      <p:ext uri="{BB962C8B-B14F-4D97-AF65-F5344CB8AC3E}">
        <p14:creationId xmlns:p14="http://schemas.microsoft.com/office/powerpoint/2010/main" val="1572719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710006"/>
          </a:xfrm>
        </p:spPr>
        <p:txBody>
          <a:bodyPr/>
          <a:lstStyle/>
          <a:p>
            <a:br>
              <a:rPr lang="en-US" dirty="0"/>
            </a:br>
            <a:r>
              <a:rPr lang="en-US" dirty="0"/>
              <a:t>NGSSS </a:t>
            </a:r>
            <a:r>
              <a:rPr lang="en-US" dirty="0">
                <a:cs typeface="Tahoma" pitchFamily="34" charset="0"/>
              </a:rPr>
              <a:t>PearsonAccess:</a:t>
            </a:r>
            <a:br>
              <a:rPr lang="en-US" dirty="0">
                <a:cs typeface="Tahoma" pitchFamily="34" charset="0"/>
              </a:rPr>
            </a:br>
            <a:r>
              <a:rPr lang="en-US" dirty="0">
                <a:latin typeface="Verdana" pitchFamily="34" charset="0"/>
                <a:ea typeface="Verdana" pitchFamily="34" charset="0"/>
                <a:cs typeface="Verdana" pitchFamily="34" charset="0"/>
              </a:rPr>
              <a:t>Monitoring Test Sessions – </a:t>
            </a:r>
            <a:br>
              <a:rPr lang="en-US" dirty="0">
                <a:latin typeface="Verdana" pitchFamily="34" charset="0"/>
                <a:ea typeface="Verdana" pitchFamily="34" charset="0"/>
                <a:cs typeface="Verdana" pitchFamily="34" charset="0"/>
              </a:rPr>
            </a:br>
            <a:endParaRPr lang="en-US"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3"/>
          <a:srcRect/>
          <a:stretch>
            <a:fillRect/>
          </a:stretch>
        </p:blipFill>
        <p:spPr bwMode="auto">
          <a:xfrm>
            <a:off x="457200" y="2035456"/>
            <a:ext cx="8229600" cy="3808207"/>
          </a:xfrm>
          <a:prstGeom prst="rect">
            <a:avLst/>
          </a:prstGeom>
          <a:noFill/>
          <a:ln w="9525">
            <a:solidFill>
              <a:schemeClr val="tx1"/>
            </a:solidFill>
            <a:miter lim="800000"/>
            <a:headEnd/>
            <a:tailEnd/>
          </a:ln>
        </p:spPr>
      </p:pic>
      <p:sp>
        <p:nvSpPr>
          <p:cNvPr id="5" name="Slide Number Placeholder 4"/>
          <p:cNvSpPr>
            <a:spLocks noGrp="1"/>
          </p:cNvSpPr>
          <p:nvPr>
            <p:ph type="sldNum" sz="quarter" idx="4294967295"/>
          </p:nvPr>
        </p:nvSpPr>
        <p:spPr>
          <a:xfrm>
            <a:off x="8077200" y="6489578"/>
            <a:ext cx="853703" cy="139822"/>
          </a:xfrm>
          <a:prstGeom prst="rect">
            <a:avLst/>
          </a:prstGeom>
        </p:spPr>
        <p:txBody>
          <a:bodyPr/>
          <a:lstStyle/>
          <a:p>
            <a:fld id="{DDBE135E-2566-4748-853C-8A3B78F0FB00}" type="slidenum">
              <a:rPr lang="en-GB" smtClean="0"/>
              <a:pPr/>
              <a:t>126</a:t>
            </a:fld>
            <a:endParaRPr lang="en-GB" dirty="0"/>
          </a:p>
        </p:txBody>
      </p:sp>
      <p:sp>
        <p:nvSpPr>
          <p:cNvPr id="6" name="Rectangle 5">
            <a:extLst>
              <a:ext uri="{FF2B5EF4-FFF2-40B4-BE49-F238E27FC236}">
                <a16:creationId xmlns:a16="http://schemas.microsoft.com/office/drawing/2014/main" id="{D8576D6F-B878-49F0-9AC3-1EBCA8575B02}"/>
              </a:ext>
            </a:extLst>
          </p:cNvPr>
          <p:cNvSpPr/>
          <p:nvPr/>
        </p:nvSpPr>
        <p:spPr>
          <a:xfrm>
            <a:off x="5791200" y="2668395"/>
            <a:ext cx="838200" cy="31837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1712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a:t>
            </a:r>
            <a:r>
              <a:rPr lang="en-US" dirty="0">
                <a:cs typeface="Tahoma" pitchFamily="34" charset="0"/>
              </a:rPr>
              <a:t>PearsonAccess:</a:t>
            </a:r>
            <a:br>
              <a:rPr lang="en-US" dirty="0">
                <a:cs typeface="Tahoma" pitchFamily="34" charset="0"/>
              </a:rPr>
            </a:br>
            <a:r>
              <a:rPr lang="en-US" dirty="0"/>
              <a:t>Resuming Student Tests</a:t>
            </a:r>
          </a:p>
        </p:txBody>
      </p:sp>
      <p:pic>
        <p:nvPicPr>
          <p:cNvPr id="4" name="Content Placeholder 3"/>
          <p:cNvPicPr>
            <a:picLocks noGrp="1"/>
          </p:cNvPicPr>
          <p:nvPr>
            <p:ph idx="4294967295"/>
          </p:nvPr>
        </p:nvPicPr>
        <p:blipFill>
          <a:blip r:embed="rId3"/>
          <a:stretch>
            <a:fillRect/>
          </a:stretch>
        </p:blipFill>
        <p:spPr>
          <a:xfrm>
            <a:off x="635164" y="1732323"/>
            <a:ext cx="7696200" cy="4703781"/>
          </a:xfrm>
          <a:prstGeom prst="rect">
            <a:avLst/>
          </a:prstGeom>
          <a:ln>
            <a:solidFill>
              <a:schemeClr val="tx1">
                <a:lumMod val="50000"/>
                <a:lumOff val="50000"/>
              </a:schemeClr>
            </a:solidFill>
          </a:ln>
        </p:spPr>
      </p:pic>
      <p:sp>
        <p:nvSpPr>
          <p:cNvPr id="5" name="Rounded Rectangle 4"/>
          <p:cNvSpPr/>
          <p:nvPr/>
        </p:nvSpPr>
        <p:spPr>
          <a:xfrm>
            <a:off x="604684" y="2514600"/>
            <a:ext cx="1769806" cy="229337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1012688" y="2997898"/>
            <a:ext cx="1327355" cy="32446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3187196" y="4059493"/>
            <a:ext cx="1558413" cy="43507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4294967295"/>
          </p:nvPr>
        </p:nvSpPr>
        <p:spPr>
          <a:xfrm>
            <a:off x="8229600" y="6489578"/>
            <a:ext cx="701303" cy="139822"/>
          </a:xfrm>
          <a:prstGeom prst="rect">
            <a:avLst/>
          </a:prstGeom>
        </p:spPr>
        <p:txBody>
          <a:bodyPr/>
          <a:lstStyle/>
          <a:p>
            <a:fld id="{DDBE135E-2566-4748-853C-8A3B78F0FB00}" type="slidenum">
              <a:rPr lang="en-GB" smtClean="0"/>
              <a:pPr/>
              <a:t>127</a:t>
            </a:fld>
            <a:endParaRPr lang="en-GB" dirty="0"/>
          </a:p>
        </p:txBody>
      </p:sp>
      <p:sp>
        <p:nvSpPr>
          <p:cNvPr id="9" name="Oval 8">
            <a:extLst>
              <a:ext uri="{FF2B5EF4-FFF2-40B4-BE49-F238E27FC236}">
                <a16:creationId xmlns:a16="http://schemas.microsoft.com/office/drawing/2014/main" id="{BD13EFCA-C934-4778-B0E2-69923391E951}"/>
              </a:ext>
            </a:extLst>
          </p:cNvPr>
          <p:cNvSpPr/>
          <p:nvPr/>
        </p:nvSpPr>
        <p:spPr>
          <a:xfrm>
            <a:off x="1962519" y="6054501"/>
            <a:ext cx="1558413" cy="43507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44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457200"/>
            <a:ext cx="8337192" cy="1115925"/>
          </a:xfrm>
        </p:spPr>
        <p:txBody>
          <a:bodyPr/>
          <a:lstStyle/>
          <a:p>
            <a:r>
              <a:rPr lang="en-US" dirty="0"/>
              <a:t>NGSSS </a:t>
            </a:r>
            <a:r>
              <a:rPr lang="en-US" dirty="0">
                <a:cs typeface="Tahoma" pitchFamily="34" charset="0"/>
              </a:rPr>
              <a:t>PearsonAccess:</a:t>
            </a:r>
            <a:br>
              <a:rPr lang="en-US" dirty="0">
                <a:cs typeface="Tahoma" pitchFamily="34" charset="0"/>
              </a:rPr>
            </a:br>
            <a:r>
              <a:rPr lang="en-US" dirty="0"/>
              <a:t>Undo Submit</a:t>
            </a:r>
          </a:p>
        </p:txBody>
      </p:sp>
      <p:sp>
        <p:nvSpPr>
          <p:cNvPr id="4" name="Text Placeholder 3"/>
          <p:cNvSpPr>
            <a:spLocks noGrp="1"/>
          </p:cNvSpPr>
          <p:nvPr>
            <p:ph type="body" sz="quarter" idx="10"/>
          </p:nvPr>
        </p:nvSpPr>
        <p:spPr>
          <a:xfrm>
            <a:off x="304800" y="1980764"/>
            <a:ext cx="4724400" cy="3048436"/>
          </a:xfrm>
        </p:spPr>
        <p:txBody>
          <a:bodyPr/>
          <a:lstStyle/>
          <a:p>
            <a:pPr marL="285750" indent="-285750">
              <a:buFont typeface="Arial" panose="020B0604020202020204" pitchFamily="34" charset="0"/>
              <a:buChar char="•"/>
            </a:pPr>
            <a:r>
              <a:rPr lang="en-US" sz="2200" b="0" dirty="0">
                <a:solidFill>
                  <a:srgbClr val="000000"/>
                </a:solidFill>
              </a:rPr>
              <a:t>SAET has the ability to undo submitted tests.</a:t>
            </a:r>
          </a:p>
          <a:p>
            <a:pPr marL="285750" indent="-285750">
              <a:buFont typeface="Arial" panose="020B0604020202020204" pitchFamily="34" charset="0"/>
              <a:buChar char="•"/>
            </a:pPr>
            <a:r>
              <a:rPr lang="en-US" sz="2200" b="0" dirty="0">
                <a:solidFill>
                  <a:srgbClr val="000000"/>
                </a:solidFill>
              </a:rPr>
              <a:t>This is completed from the Students in Sessions screen.</a:t>
            </a:r>
          </a:p>
          <a:p>
            <a:pPr marL="285750" indent="-285750">
              <a:buFont typeface="Arial" panose="020B0604020202020204" pitchFamily="34" charset="0"/>
              <a:buChar char="•"/>
            </a:pPr>
            <a:r>
              <a:rPr lang="en-US" sz="2200" b="0" dirty="0">
                <a:solidFill>
                  <a:srgbClr val="000000"/>
                </a:solidFill>
              </a:rPr>
              <a:t>School Assessment Coordinators must contact SAET office if they have student tests that need to be unsubmitted.</a:t>
            </a:r>
          </a:p>
          <a:p>
            <a:pPr marL="0" indent="0">
              <a:buNone/>
            </a:pPr>
            <a:endParaRPr lang="en-US" dirty="0"/>
          </a:p>
        </p:txBody>
      </p:sp>
      <p:pic>
        <p:nvPicPr>
          <p:cNvPr id="6" name="Picture 5"/>
          <p:cNvPicPr>
            <a:picLocks noChangeAspect="1"/>
          </p:cNvPicPr>
          <p:nvPr/>
        </p:nvPicPr>
        <p:blipFill>
          <a:blip r:embed="rId3"/>
          <a:stretch>
            <a:fillRect/>
          </a:stretch>
        </p:blipFill>
        <p:spPr>
          <a:xfrm>
            <a:off x="6148373" y="1422392"/>
            <a:ext cx="2782530" cy="3733808"/>
          </a:xfrm>
          <a:prstGeom prst="rect">
            <a:avLst/>
          </a:prstGeom>
          <a:ln>
            <a:solidFill>
              <a:srgbClr val="000000"/>
            </a:solidFill>
          </a:ln>
        </p:spPr>
      </p:pic>
      <p:pic>
        <p:nvPicPr>
          <p:cNvPr id="8" name="Picture 7"/>
          <p:cNvPicPr>
            <a:picLocks noChangeAspect="1"/>
          </p:cNvPicPr>
          <p:nvPr/>
        </p:nvPicPr>
        <p:blipFill>
          <a:blip r:embed="rId4"/>
          <a:stretch>
            <a:fillRect/>
          </a:stretch>
        </p:blipFill>
        <p:spPr>
          <a:xfrm>
            <a:off x="228600" y="5283200"/>
            <a:ext cx="6691246" cy="1386474"/>
          </a:xfrm>
          <a:prstGeom prst="rect">
            <a:avLst/>
          </a:prstGeom>
          <a:ln>
            <a:solidFill>
              <a:srgbClr val="000000"/>
            </a:solidFill>
          </a:ln>
        </p:spPr>
      </p:pic>
      <p:sp>
        <p:nvSpPr>
          <p:cNvPr id="9" name="Oval 8"/>
          <p:cNvSpPr/>
          <p:nvPr/>
        </p:nvSpPr>
        <p:spPr>
          <a:xfrm>
            <a:off x="6350325" y="3194041"/>
            <a:ext cx="1803075" cy="31115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4"/>
          </p:nvPr>
        </p:nvSpPr>
        <p:spPr>
          <a:xfrm>
            <a:off x="8229600" y="6489578"/>
            <a:ext cx="701303" cy="180096"/>
          </a:xfrm>
        </p:spPr>
        <p:txBody>
          <a:bodyPr/>
          <a:lstStyle/>
          <a:p>
            <a:fld id="{DDBE135E-2566-4748-853C-8A3B78F0FB00}" type="slidenum">
              <a:rPr lang="en-GB" smtClean="0"/>
              <a:pPr/>
              <a:t>128</a:t>
            </a:fld>
            <a:endParaRPr lang="en-GB" dirty="0"/>
          </a:p>
        </p:txBody>
      </p:sp>
    </p:spTree>
    <p:extLst>
      <p:ext uri="{BB962C8B-B14F-4D97-AF65-F5344CB8AC3E}">
        <p14:creationId xmlns:p14="http://schemas.microsoft.com/office/powerpoint/2010/main" val="19427230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6000" dirty="0"/>
          </a:p>
          <a:p>
            <a:pPr marL="0" indent="0" algn="ctr">
              <a:buNone/>
            </a:pPr>
            <a:r>
              <a:rPr lang="en-US" sz="6000" dirty="0"/>
              <a:t>NGSSS </a:t>
            </a:r>
          </a:p>
          <a:p>
            <a:pPr marL="0" indent="0" algn="ctr">
              <a:buNone/>
            </a:pPr>
            <a:r>
              <a:rPr lang="en-US" sz="6000" dirty="0"/>
              <a:t>PearsonAccess:</a:t>
            </a:r>
          </a:p>
          <a:p>
            <a:pPr marL="0" indent="0" algn="ctr">
              <a:buNone/>
            </a:pPr>
            <a:r>
              <a:rPr lang="en-US" sz="6000" dirty="0"/>
              <a:t>After Testing </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129</a:t>
            </a:fld>
            <a:endParaRPr lang="en-US" dirty="0"/>
          </a:p>
        </p:txBody>
      </p:sp>
    </p:spTree>
    <p:extLst>
      <p:ext uri="{BB962C8B-B14F-4D97-AF65-F5344CB8AC3E}">
        <p14:creationId xmlns:p14="http://schemas.microsoft.com/office/powerpoint/2010/main" val="427782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6294" y="914400"/>
            <a:ext cx="8534400" cy="566738"/>
          </a:xfrm>
        </p:spPr>
        <p:txBody>
          <a:bodyPr>
            <a:noAutofit/>
          </a:bodyPr>
          <a:lstStyle/>
          <a:p>
            <a:pPr algn="l"/>
            <a:r>
              <a:rPr lang="en-US" sz="4000" dirty="0"/>
              <a:t>FSA </a:t>
            </a:r>
            <a:br>
              <a:rPr lang="en-US" sz="4000" dirty="0"/>
            </a:br>
            <a:r>
              <a:rPr lang="en-US" sz="4000" dirty="0"/>
              <a:t>Accessing TIDE</a:t>
            </a:r>
          </a:p>
        </p:txBody>
      </p:sp>
      <p:sp>
        <p:nvSpPr>
          <p:cNvPr id="8" name="Slide Number Placeholder 7"/>
          <p:cNvSpPr>
            <a:spLocks noGrp="1"/>
          </p:cNvSpPr>
          <p:nvPr>
            <p:ph type="sldNum" sz="quarter" idx="12"/>
          </p:nvPr>
        </p:nvSpPr>
        <p:spPr/>
        <p:txBody>
          <a:bodyPr/>
          <a:lstStyle/>
          <a:p>
            <a:fld id="{89E68A67-840E-41CC-BCED-62C4D3E9E886}" type="slidenum">
              <a:rPr lang="en-US" smtClean="0"/>
              <a:pPr/>
              <a:t>13</a:t>
            </a:fld>
            <a:endParaRPr lang="en-US" dirty="0"/>
          </a:p>
        </p:txBody>
      </p:sp>
      <p:sp>
        <p:nvSpPr>
          <p:cNvPr id="7" name="TextBox 6"/>
          <p:cNvSpPr txBox="1"/>
          <p:nvPr/>
        </p:nvSpPr>
        <p:spPr>
          <a:xfrm>
            <a:off x="60959" y="2294478"/>
            <a:ext cx="4567295" cy="1569660"/>
          </a:xfrm>
          <a:prstGeom prst="rect">
            <a:avLst/>
          </a:prstGeom>
          <a:noFill/>
        </p:spPr>
        <p:txBody>
          <a:bodyPr wrap="square" rtlCol="0">
            <a:spAutoFit/>
          </a:bodyPr>
          <a:lstStyle/>
          <a:p>
            <a:pPr marL="228600" indent="-228600">
              <a:buFont typeface="Arial" pitchFamily="34" charset="0"/>
              <a:buChar char="•"/>
            </a:pPr>
            <a:r>
              <a:rPr lang="en-US" sz="2400" dirty="0">
                <a:cs typeface="Arial" pitchFamily="34" charset="0"/>
              </a:rPr>
              <a:t>Go to the portal  </a:t>
            </a:r>
            <a:r>
              <a:rPr lang="en-US" sz="2400" dirty="0">
                <a:cs typeface="Arial" pitchFamily="34" charset="0"/>
                <a:hlinkClick r:id="rId3"/>
              </a:rPr>
              <a:t>www.FSAssessments.org</a:t>
            </a:r>
            <a:endParaRPr lang="en-US" sz="2400" dirty="0">
              <a:cs typeface="Arial" pitchFamily="34" charset="0"/>
            </a:endParaRPr>
          </a:p>
          <a:p>
            <a:pPr marL="228600" indent="-228600">
              <a:buFont typeface="Arial" pitchFamily="34" charset="0"/>
              <a:buChar char="•"/>
            </a:pPr>
            <a:endParaRPr lang="en-US" sz="2400" dirty="0">
              <a:cs typeface="Arial" pitchFamily="34" charset="0"/>
            </a:endParaRPr>
          </a:p>
          <a:p>
            <a:pPr marL="228600" indent="-228600">
              <a:buFont typeface="Arial" pitchFamily="34" charset="0"/>
              <a:buChar char="•"/>
            </a:pPr>
            <a:r>
              <a:rPr lang="en-US" sz="2400" dirty="0">
                <a:cs typeface="Arial" pitchFamily="34" charset="0"/>
              </a:rPr>
              <a:t>Click the “TIDE” icon</a:t>
            </a:r>
            <a:endParaRPr lang="en-US" sz="2400"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550148"/>
            <a:ext cx="2719387" cy="105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8290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83" name="TextBox 5"/>
          <p:cNvSpPr txBox="1">
            <a:spLocks noChangeArrowheads="1"/>
          </p:cNvSpPr>
          <p:nvPr/>
        </p:nvSpPr>
        <p:spPr bwMode="auto">
          <a:xfrm>
            <a:off x="0" y="5756701"/>
            <a:ext cx="8686800"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eaLnBrk="0" hangingPunct="0">
              <a:tabLst>
                <a:tab pos="682625" algn="l"/>
              </a:tabLst>
              <a:defRPr sz="1600" b="1">
                <a:solidFill>
                  <a:schemeClr val="tx1"/>
                </a:solidFill>
                <a:latin typeface="Tahoma" pitchFamily="34" charset="0"/>
              </a:defRPr>
            </a:lvl1pPr>
            <a:lvl2pPr marL="742950" indent="-285750" eaLnBrk="0" hangingPunct="0">
              <a:tabLst>
                <a:tab pos="682625" algn="l"/>
              </a:tabLst>
              <a:defRPr sz="1600" b="1">
                <a:solidFill>
                  <a:schemeClr val="tx1"/>
                </a:solidFill>
                <a:latin typeface="Tahoma" pitchFamily="34" charset="0"/>
              </a:defRPr>
            </a:lvl2pPr>
            <a:lvl3pPr marL="1143000" indent="-228600" eaLnBrk="0" hangingPunct="0">
              <a:tabLst>
                <a:tab pos="682625" algn="l"/>
              </a:tabLst>
              <a:defRPr sz="1600" b="1">
                <a:solidFill>
                  <a:schemeClr val="tx1"/>
                </a:solidFill>
                <a:latin typeface="Tahoma" pitchFamily="34" charset="0"/>
              </a:defRPr>
            </a:lvl3pPr>
            <a:lvl4pPr marL="1600200" indent="-228600" eaLnBrk="0" hangingPunct="0">
              <a:tabLst>
                <a:tab pos="682625" algn="l"/>
              </a:tabLst>
              <a:defRPr sz="1600" b="1">
                <a:solidFill>
                  <a:schemeClr val="tx1"/>
                </a:solidFill>
                <a:latin typeface="Tahoma" pitchFamily="34" charset="0"/>
              </a:defRPr>
            </a:lvl4pPr>
            <a:lvl5pPr marL="2057400" indent="-228600" eaLnBrk="0" hangingPunct="0">
              <a:tabLst>
                <a:tab pos="682625" algn="l"/>
              </a:tabLst>
              <a:defRPr sz="1600" b="1">
                <a:solidFill>
                  <a:schemeClr val="tx1"/>
                </a:solidFill>
                <a:latin typeface="Tahoma" pitchFamily="34" charset="0"/>
              </a:defRPr>
            </a:lvl5pPr>
            <a:lvl6pPr marL="2514600" indent="-228600" eaLnBrk="0" fontAlgn="base" hangingPunct="0">
              <a:spcBef>
                <a:spcPct val="0"/>
              </a:spcBef>
              <a:spcAft>
                <a:spcPct val="0"/>
              </a:spcAft>
              <a:tabLst>
                <a:tab pos="682625" algn="l"/>
              </a:tabLst>
              <a:defRPr sz="1600" b="1">
                <a:solidFill>
                  <a:schemeClr val="tx1"/>
                </a:solidFill>
                <a:latin typeface="Tahoma" pitchFamily="34" charset="0"/>
              </a:defRPr>
            </a:lvl6pPr>
            <a:lvl7pPr marL="2971800" indent="-228600" eaLnBrk="0" fontAlgn="base" hangingPunct="0">
              <a:spcBef>
                <a:spcPct val="0"/>
              </a:spcBef>
              <a:spcAft>
                <a:spcPct val="0"/>
              </a:spcAft>
              <a:tabLst>
                <a:tab pos="682625" algn="l"/>
              </a:tabLst>
              <a:defRPr sz="1600" b="1">
                <a:solidFill>
                  <a:schemeClr val="tx1"/>
                </a:solidFill>
                <a:latin typeface="Tahoma" pitchFamily="34" charset="0"/>
              </a:defRPr>
            </a:lvl7pPr>
            <a:lvl8pPr marL="3429000" indent="-228600" eaLnBrk="0" fontAlgn="base" hangingPunct="0">
              <a:spcBef>
                <a:spcPct val="0"/>
              </a:spcBef>
              <a:spcAft>
                <a:spcPct val="0"/>
              </a:spcAft>
              <a:tabLst>
                <a:tab pos="682625" algn="l"/>
              </a:tabLst>
              <a:defRPr sz="1600" b="1">
                <a:solidFill>
                  <a:schemeClr val="tx1"/>
                </a:solidFill>
                <a:latin typeface="Tahoma" pitchFamily="34" charset="0"/>
              </a:defRPr>
            </a:lvl8pPr>
            <a:lvl9pPr marL="3886200" indent="-228600" eaLnBrk="0" fontAlgn="base" hangingPunct="0">
              <a:spcBef>
                <a:spcPct val="0"/>
              </a:spcBef>
              <a:spcAft>
                <a:spcPct val="0"/>
              </a:spcAft>
              <a:tabLst>
                <a:tab pos="682625" algn="l"/>
              </a:tabLst>
              <a:defRPr sz="1600" b="1">
                <a:solidFill>
                  <a:schemeClr val="tx1"/>
                </a:solidFill>
                <a:latin typeface="Tahoma" pitchFamily="34" charset="0"/>
              </a:defRPr>
            </a:lvl9pPr>
          </a:lstStyle>
          <a:p>
            <a:pPr marL="0" eaLnBrk="1" hangingPunct="1">
              <a:spcAft>
                <a:spcPts val="0"/>
              </a:spcAft>
              <a:buClr>
                <a:schemeClr val="tx1"/>
              </a:buClr>
            </a:pPr>
            <a:r>
              <a:rPr lang="en-US" dirty="0">
                <a:latin typeface="+mn-lt"/>
              </a:rPr>
              <a:t>	</a:t>
            </a:r>
            <a:r>
              <a:rPr lang="en-US" u="sng" dirty="0">
                <a:latin typeface="+mn-lt"/>
              </a:rPr>
              <a:t>Important Note</a:t>
            </a:r>
            <a:r>
              <a:rPr lang="en-US" dirty="0">
                <a:latin typeface="+mn-lt"/>
              </a:rPr>
              <a:t>: </a:t>
            </a:r>
            <a:r>
              <a:rPr lang="en-US" b="0" dirty="0">
                <a:latin typeface="+mn-lt"/>
              </a:rPr>
              <a:t>Manually </a:t>
            </a:r>
            <a:r>
              <a:rPr lang="en-US" dirty="0">
                <a:solidFill>
                  <a:srgbClr val="7030A0"/>
                </a:solidFill>
                <a:latin typeface="+mn-lt"/>
              </a:rPr>
              <a:t>“stop” </a:t>
            </a:r>
            <a:r>
              <a:rPr lang="en-US" b="0" dirty="0">
                <a:latin typeface="+mn-lt"/>
              </a:rPr>
              <a:t>test sessions by the </a:t>
            </a:r>
            <a:r>
              <a:rPr lang="en-US" dirty="0">
                <a:latin typeface="+mn-lt"/>
              </a:rPr>
              <a:t>end of each testing window.  </a:t>
            </a:r>
          </a:p>
          <a:p>
            <a:pPr marL="0" eaLnBrk="1" hangingPunct="1">
              <a:spcAft>
                <a:spcPts val="0"/>
              </a:spcAft>
              <a:buClr>
                <a:schemeClr val="tx1"/>
              </a:buClr>
            </a:pPr>
            <a:r>
              <a:rPr lang="en-US" b="0" dirty="0">
                <a:latin typeface="+mn-lt"/>
              </a:rPr>
              <a:t>	Record </a:t>
            </a:r>
            <a:r>
              <a:rPr lang="en-US" dirty="0">
                <a:solidFill>
                  <a:srgbClr val="7030A0"/>
                </a:solidFill>
                <a:latin typeface="+mn-lt"/>
              </a:rPr>
              <a:t>invalidations</a:t>
            </a:r>
            <a:r>
              <a:rPr lang="en-US" b="0" dirty="0">
                <a:latin typeface="+mn-lt"/>
              </a:rPr>
              <a:t>, if applicable, </a:t>
            </a:r>
            <a:r>
              <a:rPr lang="en-US" dirty="0">
                <a:latin typeface="+mn-lt"/>
              </a:rPr>
              <a:t>by the last day of  each testing window. </a:t>
            </a:r>
          </a:p>
        </p:txBody>
      </p:sp>
      <p:sp>
        <p:nvSpPr>
          <p:cNvPr id="100354" name="Rectangle 2"/>
          <p:cNvSpPr>
            <a:spLocks noGrp="1" noChangeArrowheads="1"/>
          </p:cNvSpPr>
          <p:nvPr>
            <p:ph type="title"/>
          </p:nvPr>
        </p:nvSpPr>
        <p:spPr>
          <a:xfrm>
            <a:off x="304800" y="685800"/>
            <a:ext cx="7721600" cy="635000"/>
          </a:xfrm>
        </p:spPr>
        <p:txBody>
          <a:bodyPr/>
          <a:lstStyle/>
          <a:p>
            <a:pPr eaLnBrk="1" hangingPunct="1">
              <a:lnSpc>
                <a:spcPct val="100000"/>
              </a:lnSpc>
            </a:pPr>
            <a:r>
              <a:rPr lang="en-US" dirty="0"/>
              <a:t>NGSSS PearsonAccess:</a:t>
            </a:r>
            <a:br>
              <a:rPr lang="en-US" dirty="0"/>
            </a:br>
            <a:r>
              <a:rPr lang="en-US" dirty="0"/>
              <a:t>Test Session Management</a:t>
            </a:r>
          </a:p>
        </p:txBody>
      </p:sp>
      <p:graphicFrame>
        <p:nvGraphicFramePr>
          <p:cNvPr id="302120" name="Group 40"/>
          <p:cNvGraphicFramePr>
            <a:graphicFrameLocks noGrp="1"/>
          </p:cNvGraphicFramePr>
          <p:nvPr>
            <p:ph sz="half" idx="2"/>
            <p:extLst>
              <p:ext uri="{D42A27DB-BD31-4B8C-83A1-F6EECF244321}">
                <p14:modId xmlns:p14="http://schemas.microsoft.com/office/powerpoint/2010/main" val="3707884750"/>
              </p:ext>
            </p:extLst>
          </p:nvPr>
        </p:nvGraphicFramePr>
        <p:xfrm>
          <a:off x="533400" y="2133600"/>
          <a:ext cx="8153400" cy="3475859"/>
        </p:xfrm>
        <a:graphic>
          <a:graphicData uri="http://schemas.openxmlformats.org/drawingml/2006/table">
            <a:tbl>
              <a:tblPr firstRow="1">
                <a:tableStyleId>{5940675A-B579-460E-94D1-54222C63F5DA}</a:tableStyleId>
              </a:tblPr>
              <a:tblGrid>
                <a:gridCol w="2443816">
                  <a:extLst>
                    <a:ext uri="{9D8B030D-6E8A-4147-A177-3AD203B41FA5}">
                      <a16:colId xmlns:a16="http://schemas.microsoft.com/office/drawing/2014/main" val="20000"/>
                    </a:ext>
                  </a:extLst>
                </a:gridCol>
                <a:gridCol w="5709584">
                  <a:extLst>
                    <a:ext uri="{9D8B030D-6E8A-4147-A177-3AD203B41FA5}">
                      <a16:colId xmlns:a16="http://schemas.microsoft.com/office/drawing/2014/main" val="20001"/>
                    </a:ext>
                  </a:extLst>
                </a:gridCol>
              </a:tblGrid>
              <a:tr h="797592">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600" b="1" u="none" strike="noStrike" cap="none" normalizeH="0" baseline="0" dirty="0">
                          <a:ln>
                            <a:noFill/>
                          </a:ln>
                          <a:effectLst/>
                          <a:latin typeface="+mn-lt"/>
                          <a:cs typeface="Tahoma" pitchFamily="34" charset="0"/>
                        </a:rPr>
                        <a:t>TASK</a:t>
                      </a:r>
                      <a:endParaRPr kumimoji="0" lang="en-US" sz="1600" b="1" i="0" u="none" strike="noStrike" cap="none" normalizeH="0" baseline="0" dirty="0">
                        <a:ln>
                          <a:noFill/>
                        </a:ln>
                        <a:solidFill>
                          <a:schemeClr val="bg1"/>
                        </a:solidFill>
                        <a:effectLst/>
                        <a:latin typeface="+mn-lt"/>
                        <a:cs typeface="Tahoma" pitchFamily="34" charset="0"/>
                      </a:endParaRPr>
                    </a:p>
                  </a:txBody>
                  <a:tcPr marT="45717" marB="45717" anchor="ctr" anchorCtr="1" horzOverflow="overflow">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pPr>
                      <a:r>
                        <a:rPr kumimoji="0" lang="en-US" sz="1600" b="1" u="none" strike="noStrike" cap="none" normalizeH="0" baseline="0" dirty="0">
                          <a:ln>
                            <a:noFill/>
                          </a:ln>
                          <a:effectLst/>
                          <a:latin typeface="+mn-lt"/>
                          <a:cs typeface="Tahoma" pitchFamily="34" charset="0"/>
                        </a:rPr>
                        <a:t>DESCRIPTION</a:t>
                      </a:r>
                      <a:endParaRPr kumimoji="0" lang="en-US" sz="1600" b="1" i="0" u="none" strike="noStrike" cap="none" normalizeH="0" baseline="0" dirty="0">
                        <a:ln>
                          <a:noFill/>
                        </a:ln>
                        <a:solidFill>
                          <a:schemeClr val="bg1"/>
                        </a:solidFill>
                        <a:effectLst/>
                        <a:latin typeface="+mn-lt"/>
                        <a:cs typeface="Tahoma" pitchFamily="34" charset="0"/>
                      </a:endParaRPr>
                    </a:p>
                  </a:txBody>
                  <a:tcPr marT="45717" marB="45717" anchor="ctr" anchorCtr="1" horzOverflow="overflow">
                    <a:solidFill>
                      <a:schemeClr val="accent2"/>
                    </a:solidFill>
                  </a:tcPr>
                </a:tc>
                <a:extLst>
                  <a:ext uri="{0D108BD9-81ED-4DB2-BD59-A6C34878D82A}">
                    <a16:rowId xmlns:a16="http://schemas.microsoft.com/office/drawing/2014/main" val="10000"/>
                  </a:ext>
                </a:extLst>
              </a:tr>
              <a:tr h="886171">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Mark a student’s test “complete”</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Mark a student’s test complete if a student exits the test and will not resume the same test.</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extLst>
                  <a:ext uri="{0D108BD9-81ED-4DB2-BD59-A6C34878D82A}">
                    <a16:rowId xmlns:a16="http://schemas.microsoft.com/office/drawing/2014/main" val="10001"/>
                  </a:ext>
                </a:extLst>
              </a:tr>
              <a:tr h="1152022">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Stop all “Started” test sessions</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A test session cannot be stopped until all students are in “Completed” or “Marked Complete” status and all “Ready” students have been removed. </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extLst>
                  <a:ext uri="{0D108BD9-81ED-4DB2-BD59-A6C34878D82A}">
                    <a16:rowId xmlns:a16="http://schemas.microsoft.com/office/drawing/2014/main" val="10002"/>
                  </a:ext>
                </a:extLst>
              </a:tr>
              <a:tr h="634386">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Invalidate tests</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pPr>
                      <a:r>
                        <a:rPr kumimoji="0" lang="en-US" sz="1800" u="none" strike="noStrike" cap="none" normalizeH="0" baseline="0" dirty="0">
                          <a:ln>
                            <a:noFill/>
                          </a:ln>
                          <a:effectLst/>
                          <a:latin typeface="+mn-lt"/>
                          <a:cs typeface="Tahoma" pitchFamily="34" charset="0"/>
                        </a:rPr>
                        <a:t>Any tests that should not be scored must be invalidated.   </a:t>
                      </a:r>
                      <a:endParaRPr kumimoji="0" lang="en-US" sz="1800" b="0" i="0" u="none" strike="noStrike" cap="none" normalizeH="0" baseline="0" dirty="0">
                        <a:ln>
                          <a:noFill/>
                        </a:ln>
                        <a:solidFill>
                          <a:schemeClr val="tx1"/>
                        </a:solidFill>
                        <a:effectLst/>
                        <a:latin typeface="+mn-lt"/>
                        <a:cs typeface="Tahoma" pitchFamily="34" charset="0"/>
                      </a:endParaRPr>
                    </a:p>
                  </a:txBody>
                  <a:tcPr marT="45717" marB="45717" anchor="ctr" horzOverflow="overflow"/>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pPr>
              <a:buFontTx/>
              <a:buNone/>
              <a:defRPr/>
            </a:pPr>
            <a:fld id="{E5F73F4A-23B5-49C3-8D4A-4E44D918C371}" type="slidenum">
              <a:rPr lang="en-US" smtClean="0"/>
              <a:pPr>
                <a:buFontTx/>
                <a:buNone/>
                <a:defRPr/>
              </a:pPr>
              <a:t>130</a:t>
            </a:fld>
            <a:endParaRPr lang="en-US" dirty="0"/>
          </a:p>
        </p:txBody>
      </p:sp>
    </p:spTree>
    <p:extLst>
      <p:ext uri="{BB962C8B-B14F-4D97-AF65-F5344CB8AC3E}">
        <p14:creationId xmlns:p14="http://schemas.microsoft.com/office/powerpoint/2010/main" val="24055969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br>
              <a:rPr lang="en-US" sz="1600" dirty="0"/>
            </a:br>
            <a:r>
              <a:rPr lang="en-US" dirty="0"/>
              <a:t>NGSSS PearsonAccess:</a:t>
            </a:r>
            <a:br>
              <a:rPr lang="en-US" dirty="0"/>
            </a:br>
            <a:r>
              <a:rPr lang="en-US" dirty="0"/>
              <a:t>CBT Clean-Up Activities</a:t>
            </a:r>
          </a:p>
        </p:txBody>
      </p:sp>
      <p:sp>
        <p:nvSpPr>
          <p:cNvPr id="89091" name="Content Placeholder 2"/>
          <p:cNvSpPr>
            <a:spLocks noGrp="1"/>
          </p:cNvSpPr>
          <p:nvPr>
            <p:ph idx="1"/>
          </p:nvPr>
        </p:nvSpPr>
        <p:spPr>
          <a:xfrm>
            <a:off x="152400" y="1863307"/>
            <a:ext cx="8839200" cy="4953000"/>
          </a:xfrm>
        </p:spPr>
        <p:txBody>
          <a:bodyPr/>
          <a:lstStyle/>
          <a:p>
            <a:pPr>
              <a:lnSpc>
                <a:spcPct val="100000"/>
              </a:lnSpc>
              <a:spcBef>
                <a:spcPts val="0"/>
              </a:spcBef>
            </a:pPr>
            <a:r>
              <a:rPr lang="en-US" sz="2000" b="1" dirty="0">
                <a:solidFill>
                  <a:srgbClr val="7030A0"/>
                </a:solidFill>
              </a:rPr>
              <a:t>Stop</a:t>
            </a:r>
            <a:r>
              <a:rPr lang="en-US" sz="2000" b="1" dirty="0"/>
              <a:t> </a:t>
            </a:r>
            <a:r>
              <a:rPr lang="en-US" sz="2000" b="1" u="sng" dirty="0"/>
              <a:t>all</a:t>
            </a:r>
            <a:r>
              <a:rPr lang="en-US" sz="2000" b="1" dirty="0"/>
              <a:t> started sessions.</a:t>
            </a:r>
          </a:p>
          <a:p>
            <a:pPr>
              <a:lnSpc>
                <a:spcPct val="100000"/>
              </a:lnSpc>
              <a:spcBef>
                <a:spcPts val="0"/>
              </a:spcBef>
            </a:pPr>
            <a:r>
              <a:rPr lang="en-US" sz="2000" b="1" dirty="0">
                <a:solidFill>
                  <a:srgbClr val="7030A0"/>
                </a:solidFill>
              </a:rPr>
              <a:t>Please remember the following:</a:t>
            </a:r>
            <a:endParaRPr lang="en-US" sz="2000" dirty="0">
              <a:solidFill>
                <a:srgbClr val="7030A0"/>
              </a:solidFill>
            </a:endParaRPr>
          </a:p>
          <a:p>
            <a:pPr lvl="1">
              <a:spcBef>
                <a:spcPts val="0"/>
              </a:spcBef>
            </a:pPr>
            <a:r>
              <a:rPr lang="en-US" sz="2000" dirty="0"/>
              <a:t>Absent students should be </a:t>
            </a:r>
            <a:r>
              <a:rPr lang="en-US" sz="2000" b="1" dirty="0"/>
              <a:t>removed</a:t>
            </a:r>
            <a:r>
              <a:rPr lang="en-US" sz="2000" dirty="0"/>
              <a:t> from the test session (not marked complete).</a:t>
            </a:r>
          </a:p>
          <a:p>
            <a:pPr lvl="1">
              <a:spcBef>
                <a:spcPts val="0"/>
              </a:spcBef>
            </a:pPr>
            <a:r>
              <a:rPr lang="en-US" sz="2000" dirty="0"/>
              <a:t>If absent students have already been marked complete, nothing else needs to be done.  </a:t>
            </a:r>
          </a:p>
          <a:p>
            <a:pPr lvl="1">
              <a:spcBef>
                <a:spcPts val="0"/>
              </a:spcBef>
            </a:pPr>
            <a:r>
              <a:rPr lang="en-US" sz="2000" dirty="0"/>
              <a:t>Students in “Ready” status must be removed from the session before it can be stopped. </a:t>
            </a:r>
          </a:p>
          <a:p>
            <a:pPr lvl="1">
              <a:spcBef>
                <a:spcPts val="0"/>
              </a:spcBef>
            </a:pPr>
            <a:r>
              <a:rPr lang="en-US" sz="2000" dirty="0"/>
              <a:t>If students are in “Active,” “Exited,” or “Resumed” status, they will need to be marked complete. </a:t>
            </a:r>
          </a:p>
          <a:p>
            <a:pPr>
              <a:lnSpc>
                <a:spcPct val="100000"/>
              </a:lnSpc>
              <a:spcBef>
                <a:spcPts val="0"/>
              </a:spcBef>
            </a:pPr>
            <a:r>
              <a:rPr lang="en-US" sz="2000" b="1" dirty="0"/>
              <a:t>CBT clean-up activities must be completed  on the last day of the testing window by 4:00 pm.  </a:t>
            </a:r>
            <a:endParaRPr lang="en-US" sz="2000" dirty="0"/>
          </a:p>
          <a:p>
            <a:pPr eaLnBrk="1" hangingPunct="1">
              <a:lnSpc>
                <a:spcPct val="90000"/>
              </a:lnSpc>
              <a:spcAft>
                <a:spcPts val="800"/>
              </a:spcAft>
              <a:tabLst>
                <a:tab pos="342900" algn="l"/>
                <a:tab pos="800100" algn="l"/>
              </a:tabLst>
            </a:pPr>
            <a:r>
              <a:rPr lang="en-US" sz="2000" dirty="0"/>
              <a:t>School Technology Coordinators should </a:t>
            </a:r>
            <a:r>
              <a:rPr lang="en-US" sz="2000" b="1" dirty="0">
                <a:solidFill>
                  <a:srgbClr val="7030A0"/>
                </a:solidFill>
              </a:rPr>
              <a:t>purge test content </a:t>
            </a:r>
            <a:r>
              <a:rPr lang="en-US" sz="2000" dirty="0"/>
              <a:t>from the Proctor Caching Computer on the last day of the testing window.</a:t>
            </a:r>
            <a:endParaRPr lang="en-US" sz="2000" b="1" dirty="0">
              <a:solidFill>
                <a:srgbClr val="7030A0"/>
              </a:solidFill>
            </a:endParaRPr>
          </a:p>
        </p:txBody>
      </p:sp>
      <p:sp>
        <p:nvSpPr>
          <p:cNvPr id="89092" name="Slide Number Placeholder 3"/>
          <p:cNvSpPr>
            <a:spLocks noGrp="1"/>
          </p:cNvSpPr>
          <p:nvPr>
            <p:ph type="sldNum" sz="quarter" idx="12"/>
          </p:nvPr>
        </p:nvSpPr>
        <p:spPr>
          <a:noFill/>
        </p:spPr>
        <p:txBody>
          <a:bodyPr/>
          <a:lstStyle/>
          <a:p>
            <a:fld id="{ECDAB3F9-86A0-4135-9982-36B272F1E97E}" type="slidenum">
              <a:rPr lang="en-US" smtClean="0">
                <a:latin typeface="Arial" charset="0"/>
              </a:rPr>
              <a:pPr/>
              <a:t>131</a:t>
            </a:fld>
            <a:endParaRPr lang="en-US" dirty="0">
              <a:latin typeface="Arial" charset="0"/>
            </a:endParaRPr>
          </a:p>
        </p:txBody>
      </p:sp>
    </p:spTree>
    <p:extLst>
      <p:ext uri="{BB962C8B-B14F-4D97-AF65-F5344CB8AC3E}">
        <p14:creationId xmlns:p14="http://schemas.microsoft.com/office/powerpoint/2010/main" val="322166302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81000"/>
            <a:ext cx="7878763" cy="1257300"/>
          </a:xfrm>
        </p:spPr>
        <p:txBody>
          <a:bodyPr/>
          <a:lstStyle/>
          <a:p>
            <a:pPr eaLnBrk="1" hangingPunct="1"/>
            <a:r>
              <a:rPr lang="en-US" dirty="0"/>
              <a:t>NGSSS PearsonAccess:</a:t>
            </a:r>
            <a:br>
              <a:rPr lang="en-US" dirty="0"/>
            </a:br>
            <a:r>
              <a:rPr lang="en-US" dirty="0"/>
              <a:t>Pearson Support</a:t>
            </a:r>
          </a:p>
        </p:txBody>
      </p:sp>
      <p:sp>
        <p:nvSpPr>
          <p:cNvPr id="9220" name="Rectangle 3"/>
          <p:cNvSpPr>
            <a:spLocks noGrp="1" noChangeArrowheads="1"/>
          </p:cNvSpPr>
          <p:nvPr>
            <p:ph idx="1"/>
          </p:nvPr>
        </p:nvSpPr>
        <p:spPr>
          <a:xfrm>
            <a:off x="352425" y="2057400"/>
            <a:ext cx="8477250" cy="4800600"/>
          </a:xfrm>
        </p:spPr>
        <p:txBody>
          <a:bodyPr rtlCol="0">
            <a:normAutofit fontScale="92500" lnSpcReduction="20000"/>
          </a:bodyPr>
          <a:lstStyle/>
          <a:p>
            <a:pPr eaLnBrk="1" fontAlgn="auto" hangingPunct="1">
              <a:lnSpc>
                <a:spcPct val="90000"/>
              </a:lnSpc>
              <a:spcAft>
                <a:spcPts val="0"/>
              </a:spcAft>
              <a:buFontTx/>
              <a:buNone/>
              <a:defRPr/>
            </a:pPr>
            <a:r>
              <a:rPr lang="en-US" sz="3300" b="1" dirty="0"/>
              <a:t>Contacting Pearson Support</a:t>
            </a:r>
          </a:p>
          <a:p>
            <a:pPr lvl="1" eaLnBrk="1" fontAlgn="auto" hangingPunct="1">
              <a:lnSpc>
                <a:spcPct val="90000"/>
              </a:lnSpc>
              <a:spcAft>
                <a:spcPts val="0"/>
              </a:spcAft>
              <a:buFont typeface="Arial" pitchFamily="34" charset="0"/>
              <a:buChar char="•"/>
              <a:defRPr/>
            </a:pPr>
            <a:r>
              <a:rPr lang="en-US" sz="2600" dirty="0">
                <a:cs typeface="Tahoma" pitchFamily="34" charset="0"/>
              </a:rPr>
              <a:t>Phone Number:  1-877-847-3043 (ask for Level 2 Tech)</a:t>
            </a:r>
          </a:p>
          <a:p>
            <a:pPr lvl="1" eaLnBrk="1" fontAlgn="auto" hangingPunct="1">
              <a:lnSpc>
                <a:spcPct val="90000"/>
              </a:lnSpc>
              <a:spcAft>
                <a:spcPts val="0"/>
              </a:spcAft>
              <a:buFont typeface="Arial" pitchFamily="34" charset="0"/>
              <a:buChar char="•"/>
              <a:defRPr/>
            </a:pPr>
            <a:r>
              <a:rPr lang="en-US" sz="2600" dirty="0">
                <a:cs typeface="Tahoma" pitchFamily="34" charset="0"/>
              </a:rPr>
              <a:t>E-mail: </a:t>
            </a:r>
            <a:r>
              <a:rPr lang="en-US" sz="2600" dirty="0">
                <a:cs typeface="Tahoma" pitchFamily="34" charset="0"/>
                <a:hlinkClick r:id="rId3"/>
              </a:rPr>
              <a:t>Florida@support.pearson.com</a:t>
            </a:r>
            <a:r>
              <a:rPr lang="en-US" sz="2600" dirty="0">
                <a:cs typeface="Tahoma" pitchFamily="34" charset="0"/>
              </a:rPr>
              <a:t> </a:t>
            </a:r>
          </a:p>
          <a:p>
            <a:pPr eaLnBrk="1" fontAlgn="auto" hangingPunct="1">
              <a:lnSpc>
                <a:spcPct val="90000"/>
              </a:lnSpc>
              <a:spcAft>
                <a:spcPts val="0"/>
              </a:spcAft>
              <a:buFont typeface="Arial" charset="0"/>
              <a:buNone/>
              <a:defRPr/>
            </a:pPr>
            <a:endParaRPr lang="en-US" sz="1500" dirty="0"/>
          </a:p>
          <a:p>
            <a:pPr eaLnBrk="1" fontAlgn="auto" hangingPunct="1">
              <a:lnSpc>
                <a:spcPct val="90000"/>
              </a:lnSpc>
              <a:spcAft>
                <a:spcPts val="0"/>
              </a:spcAft>
              <a:buFontTx/>
              <a:buNone/>
              <a:defRPr/>
            </a:pPr>
            <a:r>
              <a:rPr lang="en-US" sz="2800" dirty="0"/>
              <a:t>	</a:t>
            </a:r>
            <a:r>
              <a:rPr lang="en-US" sz="2600" dirty="0"/>
              <a:t>Appendix B in the Manual provides the following information:</a:t>
            </a:r>
          </a:p>
          <a:p>
            <a:pPr lvl="1" eaLnBrk="1" fontAlgn="auto" hangingPunct="1">
              <a:lnSpc>
                <a:spcPct val="90000"/>
              </a:lnSpc>
              <a:spcAft>
                <a:spcPts val="0"/>
              </a:spcAft>
              <a:buFont typeface="Arial" pitchFamily="34" charset="0"/>
              <a:buChar char="•"/>
              <a:defRPr/>
            </a:pPr>
            <a:r>
              <a:rPr lang="en-US" dirty="0">
                <a:cs typeface="Tahoma" pitchFamily="34" charset="0"/>
              </a:rPr>
              <a:t>PearsonAccess</a:t>
            </a:r>
          </a:p>
          <a:p>
            <a:pPr lvl="2" eaLnBrk="1" fontAlgn="auto" hangingPunct="1">
              <a:lnSpc>
                <a:spcPct val="90000"/>
              </a:lnSpc>
              <a:spcAft>
                <a:spcPts val="0"/>
              </a:spcAft>
              <a:buFont typeface="Wingdings" pitchFamily="2" charset="2"/>
              <a:buChar char="§"/>
              <a:defRPr/>
            </a:pPr>
            <a:r>
              <a:rPr lang="en-US" dirty="0">
                <a:cs typeface="Tahoma" pitchFamily="34" charset="0"/>
              </a:rPr>
              <a:t>User Accounts</a:t>
            </a:r>
          </a:p>
          <a:p>
            <a:pPr lvl="3" eaLnBrk="1" fontAlgn="auto" hangingPunct="1">
              <a:lnSpc>
                <a:spcPct val="90000"/>
              </a:lnSpc>
              <a:spcAft>
                <a:spcPts val="0"/>
              </a:spcAft>
              <a:buFont typeface="Arial" pitchFamily="34" charset="0"/>
              <a:buChar char="−"/>
              <a:defRPr/>
            </a:pPr>
            <a:r>
              <a:rPr lang="en-US" dirty="0">
                <a:cs typeface="Tahoma" pitchFamily="34" charset="0"/>
              </a:rPr>
              <a:t>Instructions for setting up user accounts are posted on PearsonAccess.</a:t>
            </a:r>
          </a:p>
          <a:p>
            <a:pPr lvl="2" eaLnBrk="1" fontAlgn="auto" hangingPunct="1">
              <a:lnSpc>
                <a:spcPct val="90000"/>
              </a:lnSpc>
              <a:spcAft>
                <a:spcPts val="0"/>
              </a:spcAft>
              <a:buFont typeface="Wingdings" pitchFamily="2" charset="2"/>
              <a:buChar char="§"/>
              <a:defRPr/>
            </a:pPr>
            <a:r>
              <a:rPr lang="en-US" dirty="0">
                <a:cs typeface="Tahoma" pitchFamily="34" charset="0"/>
              </a:rPr>
              <a:t>Browser requirements</a:t>
            </a:r>
          </a:p>
          <a:p>
            <a:pPr lvl="2" eaLnBrk="1" fontAlgn="auto" hangingPunct="1">
              <a:lnSpc>
                <a:spcPct val="90000"/>
              </a:lnSpc>
              <a:spcAft>
                <a:spcPts val="0"/>
              </a:spcAft>
              <a:buFont typeface="Wingdings" pitchFamily="2" charset="2"/>
              <a:buChar char="§"/>
              <a:defRPr/>
            </a:pPr>
            <a:r>
              <a:rPr lang="en-US" dirty="0">
                <a:cs typeface="Tahoma" pitchFamily="34" charset="0"/>
              </a:rPr>
              <a:t>Logging in for the first time</a:t>
            </a:r>
          </a:p>
          <a:p>
            <a:pPr lvl="2" eaLnBrk="1" fontAlgn="auto" hangingPunct="1">
              <a:lnSpc>
                <a:spcPct val="90000"/>
              </a:lnSpc>
              <a:spcAft>
                <a:spcPts val="0"/>
              </a:spcAft>
              <a:buFont typeface="Wingdings" pitchFamily="2" charset="2"/>
              <a:buChar char="§"/>
              <a:defRPr/>
            </a:pPr>
            <a:r>
              <a:rPr lang="en-US" dirty="0">
                <a:cs typeface="Tahoma" pitchFamily="34" charset="0"/>
              </a:rPr>
              <a:t>Resetting passwords</a:t>
            </a:r>
          </a:p>
          <a:p>
            <a:pPr lvl="1" eaLnBrk="1" fontAlgn="auto" hangingPunct="1">
              <a:lnSpc>
                <a:spcPct val="90000"/>
              </a:lnSpc>
              <a:spcAft>
                <a:spcPts val="0"/>
              </a:spcAft>
              <a:buFont typeface="Arial" pitchFamily="34" charset="0"/>
              <a:buChar char="•"/>
              <a:defRPr/>
            </a:pPr>
            <a:r>
              <a:rPr lang="en-US" sz="2600" dirty="0">
                <a:cs typeface="Tahoma" pitchFamily="34" charset="0"/>
              </a:rPr>
              <a:t>Training Center</a:t>
            </a:r>
          </a:p>
          <a:p>
            <a:pPr lvl="2" eaLnBrk="1" fontAlgn="auto" hangingPunct="1">
              <a:lnSpc>
                <a:spcPct val="90000"/>
              </a:lnSpc>
              <a:spcAft>
                <a:spcPts val="600"/>
              </a:spcAft>
              <a:buFont typeface="Wingdings" pitchFamily="2" charset="2"/>
              <a:buChar char="§"/>
              <a:defRPr/>
            </a:pPr>
            <a:r>
              <a:rPr lang="en-US" dirty="0">
                <a:cs typeface="Tahoma" pitchFamily="34" charset="0"/>
              </a:rPr>
              <a:t>Test Setup Exercise</a:t>
            </a:r>
          </a:p>
          <a:p>
            <a:pPr lvl="2" eaLnBrk="1" fontAlgn="auto" hangingPunct="1">
              <a:lnSpc>
                <a:spcPct val="90000"/>
              </a:lnSpc>
              <a:spcAft>
                <a:spcPts val="600"/>
              </a:spcAft>
              <a:buFont typeface="Arial" charset="0"/>
              <a:buNone/>
              <a:defRPr/>
            </a:pPr>
            <a:endParaRPr lang="en-US" sz="1500" dirty="0">
              <a:cs typeface="+mn-cs"/>
            </a:endParaRPr>
          </a:p>
        </p:txBody>
      </p:sp>
      <p:sp>
        <p:nvSpPr>
          <p:cNvPr id="12292" name="Slide Number Placeholder 5"/>
          <p:cNvSpPr>
            <a:spLocks noGrp="1"/>
          </p:cNvSpPr>
          <p:nvPr>
            <p:ph type="sldNum" sz="quarter" idx="12"/>
          </p:nvPr>
        </p:nvSpPr>
        <p:spPr>
          <a:noFill/>
        </p:spPr>
        <p:txBody>
          <a:bodyPr/>
          <a:lstStyle/>
          <a:p>
            <a:fld id="{89AB7EB4-1AC1-43C5-BDDF-0CB733E12127}" type="slidenum">
              <a:rPr lang="en-US" smtClean="0"/>
              <a:pPr/>
              <a:t>132</a:t>
            </a:fld>
            <a:endParaRPr lang="en-US" dirty="0"/>
          </a:p>
        </p:txBody>
      </p:sp>
    </p:spTree>
    <p:extLst>
      <p:ext uri="{BB962C8B-B14F-4D97-AF65-F5344CB8AC3E}">
        <p14:creationId xmlns:p14="http://schemas.microsoft.com/office/powerpoint/2010/main" val="33599819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FA600-6A4D-4CEC-B7FF-73E318A1BD39}" type="slidenum">
              <a:rPr lang="en-US" smtClean="0"/>
              <a:pPr eaLnBrk="1" hangingPunct="1"/>
              <a:t>133</a:t>
            </a:fld>
            <a:endParaRPr lang="en-US" dirty="0"/>
          </a:p>
        </p:txBody>
      </p:sp>
      <p:sp>
        <p:nvSpPr>
          <p:cNvPr id="94211" name="Rectangle 3"/>
          <p:cNvSpPr>
            <a:spLocks noGrp="1" noChangeArrowheads="1"/>
          </p:cNvSpPr>
          <p:nvPr>
            <p:ph type="body" idx="1"/>
          </p:nvPr>
        </p:nvSpPr>
        <p:spPr>
          <a:xfrm>
            <a:off x="228600" y="2057400"/>
            <a:ext cx="4267200" cy="3962400"/>
          </a:xfrm>
        </p:spPr>
        <p:txBody>
          <a:bodyPr/>
          <a:lstStyle/>
          <a:p>
            <a:pPr algn="ctr">
              <a:spcBef>
                <a:spcPts val="480"/>
              </a:spcBef>
              <a:buFontTx/>
              <a:buNone/>
              <a:defRPr/>
            </a:pPr>
            <a:r>
              <a:rPr lang="en-US" sz="2000" b="1" dirty="0">
                <a:latin typeface="+mj-lt"/>
                <a:cs typeface="Tahoma" pitchFamily="34" charset="0"/>
              </a:rPr>
              <a:t>Student Assessment and Educational Testing  </a:t>
            </a:r>
          </a:p>
          <a:p>
            <a:pPr algn="ctr">
              <a:spcBef>
                <a:spcPts val="480"/>
              </a:spcBef>
              <a:buFontTx/>
              <a:buNone/>
              <a:defRPr/>
            </a:pPr>
            <a:endParaRPr lang="en-US" sz="2000" b="1" dirty="0">
              <a:cs typeface="Tahoma" pitchFamily="34" charset="0"/>
            </a:endParaRPr>
          </a:p>
          <a:p>
            <a:pPr lvl="1" algn="ctr">
              <a:spcBef>
                <a:spcPts val="480"/>
              </a:spcBef>
              <a:buFont typeface="Wingdings" pitchFamily="2" charset="2"/>
              <a:buNone/>
              <a:defRPr/>
            </a:pPr>
            <a:r>
              <a:rPr lang="en-US" sz="2000" dirty="0">
                <a:latin typeface="+mj-lt"/>
                <a:cs typeface="Tahoma" pitchFamily="34" charset="0"/>
              </a:rPr>
              <a:t>Maria C. Bruguera, Director </a:t>
            </a:r>
          </a:p>
          <a:p>
            <a:pPr lvl="1" algn="ctr">
              <a:spcBef>
                <a:spcPts val="0"/>
              </a:spcBef>
              <a:buFont typeface="Wingdings" pitchFamily="2" charset="2"/>
              <a:buNone/>
              <a:defRPr/>
            </a:pPr>
            <a:r>
              <a:rPr lang="en-US" sz="2000" dirty="0">
                <a:solidFill>
                  <a:schemeClr val="accent6">
                    <a:lumMod val="90000"/>
                    <a:lumOff val="10000"/>
                  </a:schemeClr>
                </a:solidFill>
                <a:latin typeface="+mj-lt"/>
                <a:cs typeface="Tahoma" pitchFamily="34" charset="0"/>
                <a:hlinkClick r:id="rId3"/>
              </a:rPr>
              <a:t>mbruguera@dadeschools.net</a:t>
            </a:r>
            <a:endParaRPr lang="en-US" sz="2000" dirty="0">
              <a:solidFill>
                <a:schemeClr val="accent6">
                  <a:lumMod val="90000"/>
                  <a:lumOff val="10000"/>
                </a:schemeClr>
              </a:solidFill>
              <a:latin typeface="+mj-lt"/>
              <a:cs typeface="Tahoma" pitchFamily="34" charset="0"/>
            </a:endParaRPr>
          </a:p>
          <a:p>
            <a:pPr lvl="1" algn="ctr">
              <a:lnSpc>
                <a:spcPct val="150000"/>
              </a:lnSpc>
              <a:spcBef>
                <a:spcPts val="0"/>
              </a:spcBef>
              <a:buFont typeface="Wingdings" pitchFamily="2" charset="2"/>
              <a:buNone/>
              <a:defRPr/>
            </a:pPr>
            <a:r>
              <a:rPr lang="en-US" sz="2000" dirty="0">
                <a:solidFill>
                  <a:schemeClr val="accent6">
                    <a:lumMod val="90000"/>
                    <a:lumOff val="10000"/>
                  </a:schemeClr>
                </a:solidFill>
                <a:latin typeface="+mj-lt"/>
                <a:cs typeface="Tahoma" pitchFamily="34" charset="0"/>
              </a:rPr>
              <a:t> </a:t>
            </a:r>
            <a:r>
              <a:rPr lang="en-US" sz="2000" dirty="0">
                <a:latin typeface="+mj-lt"/>
                <a:cs typeface="Tahoma" pitchFamily="34" charset="0"/>
              </a:rPr>
              <a:t> </a:t>
            </a:r>
          </a:p>
          <a:p>
            <a:pPr lvl="1" algn="ctr">
              <a:spcBef>
                <a:spcPts val="0"/>
              </a:spcBef>
              <a:buFont typeface="Wingdings" pitchFamily="2" charset="2"/>
              <a:buNone/>
              <a:defRPr/>
            </a:pPr>
            <a:r>
              <a:rPr lang="en-US" sz="2000" dirty="0">
                <a:latin typeface="+mj-lt"/>
                <a:cs typeface="Tahoma" pitchFamily="34" charset="0"/>
              </a:rPr>
              <a:t>Mara Ugando, Staff Specialist</a:t>
            </a:r>
          </a:p>
          <a:p>
            <a:pPr lvl="1" algn="ctr">
              <a:spcBef>
                <a:spcPts val="0"/>
              </a:spcBef>
              <a:buFont typeface="Wingdings" pitchFamily="2" charset="2"/>
              <a:buNone/>
              <a:defRPr/>
            </a:pPr>
            <a:r>
              <a:rPr lang="en-US" sz="2000" dirty="0">
                <a:solidFill>
                  <a:srgbClr val="C00000"/>
                </a:solidFill>
                <a:latin typeface="+mj-lt"/>
                <a:cs typeface="Tahoma" pitchFamily="34" charset="0"/>
                <a:hlinkClick r:id="rId4"/>
              </a:rPr>
              <a:t>mugando@dadeschools.net</a:t>
            </a:r>
            <a:endParaRPr lang="en-US" sz="2000" dirty="0">
              <a:solidFill>
                <a:srgbClr val="C00000"/>
              </a:solidFill>
              <a:latin typeface="+mj-lt"/>
              <a:cs typeface="Tahoma" pitchFamily="34" charset="0"/>
            </a:endParaRPr>
          </a:p>
          <a:p>
            <a:pPr algn="ctr">
              <a:lnSpc>
                <a:spcPct val="100000"/>
              </a:lnSpc>
              <a:spcBef>
                <a:spcPts val="0"/>
              </a:spcBef>
              <a:buNone/>
              <a:defRPr/>
            </a:pPr>
            <a:endParaRPr lang="en-US" sz="2000" dirty="0">
              <a:latin typeface="+mj-lt"/>
              <a:cs typeface="Tahoma" pitchFamily="34" charset="0"/>
            </a:endParaRPr>
          </a:p>
          <a:p>
            <a:pPr algn="ctr">
              <a:lnSpc>
                <a:spcPct val="100000"/>
              </a:lnSpc>
              <a:spcBef>
                <a:spcPts val="0"/>
              </a:spcBef>
              <a:buNone/>
              <a:defRPr/>
            </a:pPr>
            <a:r>
              <a:rPr lang="en-US" sz="2000" dirty="0">
                <a:latin typeface="+mj-lt"/>
                <a:cs typeface="Tahoma" pitchFamily="34" charset="0"/>
              </a:rPr>
              <a:t>Phone: 305-995-7520</a:t>
            </a:r>
          </a:p>
          <a:p>
            <a:pPr algn="ctr">
              <a:lnSpc>
                <a:spcPct val="100000"/>
              </a:lnSpc>
              <a:spcBef>
                <a:spcPts val="0"/>
              </a:spcBef>
              <a:buFontTx/>
              <a:buNone/>
              <a:defRPr/>
            </a:pPr>
            <a:r>
              <a:rPr lang="en-US" sz="2000" dirty="0">
                <a:latin typeface="+mj-lt"/>
                <a:cs typeface="Tahoma" pitchFamily="34" charset="0"/>
              </a:rPr>
              <a:t>ax: 305-995-7522</a:t>
            </a:r>
          </a:p>
          <a:p>
            <a:pPr eaLnBrk="1" hangingPunct="1">
              <a:buFontTx/>
              <a:buNone/>
              <a:defRPr/>
            </a:pPr>
            <a:endParaRPr lang="en-US" sz="2000" dirty="0"/>
          </a:p>
        </p:txBody>
      </p:sp>
      <p:sp>
        <p:nvSpPr>
          <p:cNvPr id="4" name="Rectangle 3"/>
          <p:cNvSpPr/>
          <p:nvPr/>
        </p:nvSpPr>
        <p:spPr>
          <a:xfrm>
            <a:off x="228600" y="457200"/>
            <a:ext cx="5562600" cy="769441"/>
          </a:xfrm>
          <a:prstGeom prst="rect">
            <a:avLst/>
          </a:prstGeom>
        </p:spPr>
        <p:txBody>
          <a:bodyPr wrap="square">
            <a:spAutoFit/>
          </a:bodyPr>
          <a:lstStyle/>
          <a:p>
            <a:pPr>
              <a:defRPr/>
            </a:pPr>
            <a:r>
              <a:rPr lang="en-US" sz="4400" dirty="0">
                <a:latin typeface="+mj-lt"/>
              </a:rPr>
              <a:t>Contact Information</a:t>
            </a:r>
          </a:p>
        </p:txBody>
      </p:sp>
      <p:sp>
        <p:nvSpPr>
          <p:cNvPr id="5" name="Content Placeholder 2"/>
          <p:cNvSpPr txBox="1">
            <a:spLocks/>
          </p:cNvSpPr>
          <p:nvPr/>
        </p:nvSpPr>
        <p:spPr bwMode="auto">
          <a:xfrm>
            <a:off x="4572000" y="2057400"/>
            <a:ext cx="419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2000" b="1" kern="0" dirty="0"/>
              <a:t>ITS - Infrastructure and System Support</a:t>
            </a:r>
            <a:endParaRPr lang="en-US" sz="2000" kern="0" dirty="0"/>
          </a:p>
          <a:p>
            <a:pPr marL="0" indent="0" algn="ctr">
              <a:buFontTx/>
              <a:buNone/>
            </a:pPr>
            <a:endParaRPr lang="en-US" sz="2000" kern="0" dirty="0"/>
          </a:p>
          <a:p>
            <a:pPr marL="0" indent="0" algn="ctr">
              <a:buFontTx/>
              <a:buNone/>
            </a:pPr>
            <a:r>
              <a:rPr lang="en-US" sz="2000" kern="0" dirty="0"/>
              <a:t>Mr. Armando Machado, Director</a:t>
            </a:r>
          </a:p>
          <a:p>
            <a:pPr marL="0" indent="0" algn="ctr">
              <a:buFontTx/>
              <a:buNone/>
            </a:pPr>
            <a:r>
              <a:rPr lang="en-US" sz="2000" u="sng" kern="0" dirty="0">
                <a:hlinkClick r:id="rId5"/>
              </a:rPr>
              <a:t>arm@dadeschools.net</a:t>
            </a:r>
            <a:endParaRPr lang="en-US" sz="2000" u="sng" kern="0" dirty="0"/>
          </a:p>
          <a:p>
            <a:pPr marL="0" indent="0" algn="ctr">
              <a:buFontTx/>
              <a:buNone/>
            </a:pPr>
            <a:r>
              <a:rPr lang="en-US" sz="2000" kern="0" dirty="0"/>
              <a:t>Telephone Number:  305-995-3348</a:t>
            </a:r>
          </a:p>
          <a:p>
            <a:pPr marL="0" indent="0" algn="ctr">
              <a:buFontTx/>
              <a:buNone/>
            </a:pPr>
            <a:endParaRPr lang="en-US" sz="2000" kern="0" dirty="0"/>
          </a:p>
          <a:p>
            <a:pPr marL="0" indent="0" algn="ctr">
              <a:buFontTx/>
              <a:buNone/>
            </a:pPr>
            <a:r>
              <a:rPr lang="en-US" sz="2000" kern="0" dirty="0"/>
              <a:t>ITS Technical Support Hotline</a:t>
            </a:r>
          </a:p>
          <a:p>
            <a:pPr marL="0" indent="0" algn="ctr">
              <a:buFontTx/>
              <a:buNone/>
            </a:pPr>
            <a:r>
              <a:rPr lang="en-US" sz="2000" kern="0" dirty="0">
                <a:hlinkClick r:id="rId6"/>
              </a:rPr>
              <a:t>TestTechSupport@dadeschools.net</a:t>
            </a:r>
            <a:endParaRPr lang="en-US" sz="2000" kern="0" dirty="0"/>
          </a:p>
          <a:p>
            <a:pPr marL="0" indent="0" algn="ctr">
              <a:buFontTx/>
              <a:buNone/>
            </a:pPr>
            <a:r>
              <a:rPr lang="en-US" sz="2000" kern="0" dirty="0"/>
              <a:t>305-995-3377</a:t>
            </a:r>
          </a:p>
          <a:p>
            <a:pPr marL="0" indent="0" algn="ctr">
              <a:buFontTx/>
              <a:buNone/>
            </a:pPr>
            <a:endParaRPr lang="en-US" sz="2000" kern="0" dirty="0"/>
          </a:p>
          <a:p>
            <a:endParaRPr lang="en-US" sz="2000" kern="0" dirty="0"/>
          </a:p>
        </p:txBody>
      </p:sp>
    </p:spTree>
    <p:extLst>
      <p:ext uri="{BB962C8B-B14F-4D97-AF65-F5344CB8AC3E}">
        <p14:creationId xmlns:p14="http://schemas.microsoft.com/office/powerpoint/2010/main" val="25960481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228600" y="2057400"/>
            <a:ext cx="8610600" cy="4525963"/>
          </a:xfrm>
        </p:spPr>
        <p:txBody>
          <a:bodyPr/>
          <a:lstStyle/>
          <a:p>
            <a:pPr algn="ctr">
              <a:buFontTx/>
              <a:buNone/>
            </a:pPr>
            <a:r>
              <a:rPr lang="en-US" sz="4000" dirty="0"/>
              <a:t>Thank you for ensuring</a:t>
            </a:r>
          </a:p>
          <a:p>
            <a:pPr algn="ctr">
              <a:buFontTx/>
              <a:buNone/>
            </a:pPr>
            <a:r>
              <a:rPr lang="en-US" sz="4000" dirty="0"/>
              <a:t>secure and successful</a:t>
            </a:r>
          </a:p>
          <a:p>
            <a:pPr algn="ctr">
              <a:buFontTx/>
              <a:buNone/>
            </a:pPr>
            <a:r>
              <a:rPr lang="en-US" sz="4000" dirty="0"/>
              <a:t>2018-19</a:t>
            </a:r>
          </a:p>
          <a:p>
            <a:pPr algn="ctr">
              <a:buFontTx/>
              <a:buNone/>
            </a:pPr>
            <a:r>
              <a:rPr lang="en-US" sz="4000" dirty="0"/>
              <a:t>FSA and NGSSS administrations!</a:t>
            </a:r>
          </a:p>
          <a:p>
            <a:pPr algn="ctr">
              <a:buFontTx/>
              <a:buNone/>
            </a:pPr>
            <a:endParaRPr lang="en-US" sz="4000" dirty="0"/>
          </a:p>
          <a:p>
            <a:pPr algn="ctr">
              <a:buFontTx/>
              <a:buNone/>
            </a:pPr>
            <a:r>
              <a:rPr lang="en-US" sz="4000" dirty="0"/>
              <a:t>Questions?</a:t>
            </a:r>
          </a:p>
        </p:txBody>
      </p:sp>
      <p:sp>
        <p:nvSpPr>
          <p:cNvPr id="108547" name="Slide Number Placeholder 3"/>
          <p:cNvSpPr>
            <a:spLocks noGrp="1"/>
          </p:cNvSpPr>
          <p:nvPr>
            <p:ph type="sldNum" sz="quarter" idx="12"/>
          </p:nvPr>
        </p:nvSpPr>
        <p:spPr>
          <a:noFill/>
        </p:spPr>
        <p:txBody>
          <a:bodyPr/>
          <a:lstStyle/>
          <a:p>
            <a:fld id="{6DD517FA-F2DE-4386-AB64-87E419ED90AF}" type="slidenum">
              <a:rPr lang="en-US" smtClean="0"/>
              <a:pPr/>
              <a:t>134</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457200"/>
            <a:ext cx="7391400" cy="1143000"/>
          </a:xfrm>
        </p:spPr>
        <p:txBody>
          <a:bodyPr>
            <a:noAutofit/>
          </a:bodyPr>
          <a:lstStyle/>
          <a:p>
            <a:r>
              <a:rPr lang="en-US" dirty="0">
                <a:cs typeface="Arial" pitchFamily="34" charset="0"/>
              </a:rPr>
              <a:t>FSA</a:t>
            </a:r>
            <a:br>
              <a:rPr lang="en-US" dirty="0">
                <a:cs typeface="Arial" pitchFamily="34" charset="0"/>
              </a:rPr>
            </a:br>
            <a:r>
              <a:rPr lang="en-US" dirty="0">
                <a:cs typeface="Arial" pitchFamily="34" charset="0"/>
              </a:rPr>
              <a:t>Accessing TIDE </a:t>
            </a:r>
            <a:r>
              <a:rPr lang="en-US" dirty="0"/>
              <a:t>(cont.)</a:t>
            </a:r>
          </a:p>
        </p:txBody>
      </p:sp>
      <p:sp>
        <p:nvSpPr>
          <p:cNvPr id="3" name="Content Placeholder 2"/>
          <p:cNvSpPr>
            <a:spLocks noGrp="1"/>
          </p:cNvSpPr>
          <p:nvPr>
            <p:ph idx="1"/>
          </p:nvPr>
        </p:nvSpPr>
        <p:spPr>
          <a:xfrm>
            <a:off x="381000" y="1905000"/>
            <a:ext cx="8305800" cy="4267200"/>
          </a:xfrm>
        </p:spPr>
        <p:txBody>
          <a:bodyPr>
            <a:noAutofit/>
          </a:bodyPr>
          <a:lstStyle/>
          <a:p>
            <a:pPr lvl="0">
              <a:spcAft>
                <a:spcPts val="600"/>
              </a:spcAft>
              <a:buFont typeface="Wingdings" panose="05000000000000000000" pitchFamily="2" charset="2"/>
              <a:buChar char="Ø"/>
            </a:pPr>
            <a:r>
              <a:rPr lang="en-US" sz="2000" dirty="0"/>
              <a:t>To access TIDE, you will need:</a:t>
            </a:r>
          </a:p>
          <a:p>
            <a:pPr marL="697230" lvl="3" indent="-285750">
              <a:spcBef>
                <a:spcPts val="0"/>
              </a:spcBef>
              <a:buFont typeface="Courier New" panose="02070309020205020404" pitchFamily="49" charset="0"/>
              <a:buChar char="o"/>
            </a:pPr>
            <a:r>
              <a:rPr lang="en-US" sz="1800" dirty="0"/>
              <a:t>Username (your email address) and password</a:t>
            </a:r>
          </a:p>
          <a:p>
            <a:pPr marL="697230" lvl="3" indent="-285750">
              <a:spcBef>
                <a:spcPts val="0"/>
              </a:spcBef>
              <a:buFont typeface="Courier New" panose="02070309020205020404" pitchFamily="49" charset="0"/>
              <a:buChar char="o"/>
            </a:pPr>
            <a:r>
              <a:rPr lang="en-US" sz="1800" dirty="0"/>
              <a:t>High-speed internet connection</a:t>
            </a:r>
          </a:p>
          <a:p>
            <a:pPr marL="697230" lvl="3" indent="-285750">
              <a:spcBef>
                <a:spcPts val="0"/>
              </a:spcBef>
              <a:buFont typeface="Courier New" panose="02070309020205020404" pitchFamily="49" charset="0"/>
              <a:buChar char="o"/>
            </a:pPr>
            <a:r>
              <a:rPr lang="en-US" sz="1800" dirty="0"/>
              <a:t>Supported Internet browser</a:t>
            </a:r>
          </a:p>
          <a:p>
            <a:pPr marL="697230" lvl="3" indent="-285750">
              <a:spcBef>
                <a:spcPts val="0"/>
              </a:spcBef>
              <a:buFont typeface="Courier New" panose="02070309020205020404" pitchFamily="49" charset="0"/>
              <a:buChar char="o"/>
            </a:pPr>
            <a:r>
              <a:rPr lang="en-US" sz="1800" dirty="0"/>
              <a:t>JavaScript; and Disabled pop-up blockers</a:t>
            </a:r>
          </a:p>
          <a:p>
            <a:pPr lvl="0">
              <a:spcAft>
                <a:spcPts val="600"/>
              </a:spcAft>
              <a:buFont typeface="Wingdings" panose="05000000000000000000" pitchFamily="2" charset="2"/>
              <a:buChar char="Ø"/>
            </a:pPr>
            <a:r>
              <a:rPr lang="en-US" sz="2000" b="1" dirty="0"/>
              <a:t>School Assessment Coordinators (SACs) are responsible for adding (and deleting) other school-level users in TIDE.</a:t>
            </a:r>
          </a:p>
          <a:p>
            <a:pPr lvl="1">
              <a:spcBef>
                <a:spcPts val="0"/>
              </a:spcBef>
              <a:spcAft>
                <a:spcPts val="0"/>
              </a:spcAft>
              <a:buFont typeface="Courier New" panose="02070309020205020404" pitchFamily="49" charset="0"/>
              <a:buChar char="o"/>
            </a:pPr>
            <a:r>
              <a:rPr lang="en-US" sz="1800" dirty="0"/>
              <a:t>Additional CBT Coordinator (for the SAC)  account</a:t>
            </a:r>
          </a:p>
          <a:p>
            <a:pPr lvl="1">
              <a:spcBef>
                <a:spcPts val="0"/>
              </a:spcBef>
              <a:spcAft>
                <a:spcPts val="0"/>
              </a:spcAft>
              <a:buFont typeface="Courier New" panose="02070309020205020404" pitchFamily="49" charset="0"/>
              <a:buChar char="o"/>
            </a:pPr>
            <a:r>
              <a:rPr lang="en-US" sz="1800" dirty="0"/>
              <a:t>Test Administrator (TA)</a:t>
            </a:r>
          </a:p>
          <a:p>
            <a:pPr lvl="1">
              <a:spcBef>
                <a:spcPts val="0"/>
              </a:spcBef>
              <a:spcAft>
                <a:spcPts val="0"/>
              </a:spcAft>
              <a:buFont typeface="Courier New" panose="02070309020205020404" pitchFamily="49" charset="0"/>
              <a:buChar char="o"/>
            </a:pPr>
            <a:r>
              <a:rPr lang="en-US" sz="1800" dirty="0"/>
              <a:t>AVA user accounts</a:t>
            </a:r>
          </a:p>
          <a:p>
            <a:pPr lvl="2">
              <a:spcBef>
                <a:spcPts val="0"/>
              </a:spcBef>
              <a:spcAft>
                <a:spcPts val="0"/>
              </a:spcAft>
              <a:buFont typeface="Wingdings" panose="05000000000000000000" pitchFamily="2" charset="2"/>
              <a:buChar char="Ø"/>
            </a:pPr>
            <a:r>
              <a:rPr lang="en-US" sz="1800" dirty="0"/>
              <a:t>Has to be added as a separate role in TIDE</a:t>
            </a:r>
          </a:p>
          <a:p>
            <a:pPr lvl="0">
              <a:spcAft>
                <a:spcPts val="600"/>
              </a:spcAft>
              <a:buFont typeface="Wingdings" panose="05000000000000000000" pitchFamily="2" charset="2"/>
              <a:buChar char="Ø"/>
            </a:pPr>
            <a:r>
              <a:rPr lang="en-US" sz="2000" dirty="0"/>
              <a:t>Once your TIDE account is set up, your username and password will be used to access all FSA systems (TIDE, Test Administrator [TA] Interface, Assessment Viewing Application [AVA], and FSA Reporting System).</a:t>
            </a:r>
          </a:p>
          <a:p>
            <a:pPr lvl="0">
              <a:spcAft>
                <a:spcPts val="600"/>
              </a:spcAft>
            </a:pPr>
            <a:endParaRPr lang="en-US" sz="2200" dirty="0"/>
          </a:p>
          <a:p>
            <a:pPr algn="ctr">
              <a:buNone/>
            </a:pPr>
            <a:endParaRPr lang="en-US" sz="1100" b="1" dirty="0">
              <a:latin typeface="+mj-lt"/>
            </a:endParaRPr>
          </a:p>
        </p:txBody>
      </p:sp>
      <p:sp>
        <p:nvSpPr>
          <p:cNvPr id="5" name="Slide Number Placeholder 4"/>
          <p:cNvSpPr>
            <a:spLocks noGrp="1"/>
          </p:cNvSpPr>
          <p:nvPr>
            <p:ph type="sldNum" sz="quarter" idx="12"/>
          </p:nvPr>
        </p:nvSpPr>
        <p:spPr/>
        <p:txBody>
          <a:bodyPr/>
          <a:lstStyle/>
          <a:p>
            <a:fld id="{89E68A67-840E-41CC-BCED-62C4D3E9E886}" type="slidenum">
              <a:rPr lang="en-US" smtClean="0"/>
              <a:pPr/>
              <a:t>14</a:t>
            </a:fld>
            <a:endParaRPr lang="en-US" dirty="0"/>
          </a:p>
        </p:txBody>
      </p:sp>
    </p:spTree>
    <p:extLst>
      <p:ext uri="{BB962C8B-B14F-4D97-AF65-F5344CB8AC3E}">
        <p14:creationId xmlns:p14="http://schemas.microsoft.com/office/powerpoint/2010/main" val="216953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33400"/>
            <a:ext cx="7543800" cy="1176338"/>
          </a:xfrm>
        </p:spPr>
        <p:txBody>
          <a:bodyPr>
            <a:noAutofit/>
          </a:bodyPr>
          <a:lstStyle/>
          <a:p>
            <a:pPr algn="l"/>
            <a:r>
              <a:rPr lang="en-US" sz="4000" dirty="0"/>
              <a:t>FSA</a:t>
            </a:r>
            <a:br>
              <a:rPr lang="en-US" sz="4000" dirty="0"/>
            </a:br>
            <a:r>
              <a:rPr lang="en-US" sz="4000" dirty="0"/>
              <a:t>TIDE User Roles</a:t>
            </a:r>
          </a:p>
        </p:txBody>
      </p:sp>
      <p:sp>
        <p:nvSpPr>
          <p:cNvPr id="13" name="Slide Number Placeholder 12"/>
          <p:cNvSpPr>
            <a:spLocks noGrp="1"/>
          </p:cNvSpPr>
          <p:nvPr>
            <p:ph type="sldNum" sz="quarter" idx="12"/>
          </p:nvPr>
        </p:nvSpPr>
        <p:spPr/>
        <p:txBody>
          <a:bodyPr/>
          <a:lstStyle/>
          <a:p>
            <a:fld id="{89E68A67-840E-41CC-BCED-62C4D3E9E886}" type="slidenum">
              <a:rPr lang="en-US" smtClean="0"/>
              <a:pPr/>
              <a:t>15</a:t>
            </a:fld>
            <a:endParaRPr lang="en-US" dirty="0"/>
          </a:p>
        </p:txBody>
      </p:sp>
      <p:sp>
        <p:nvSpPr>
          <p:cNvPr id="15" name="TextBox 14"/>
          <p:cNvSpPr txBox="1"/>
          <p:nvPr/>
        </p:nvSpPr>
        <p:spPr>
          <a:xfrm>
            <a:off x="137092" y="2209800"/>
            <a:ext cx="3520508" cy="3000821"/>
          </a:xfrm>
          <a:prstGeom prst="rect">
            <a:avLst/>
          </a:prstGeom>
          <a:noFill/>
        </p:spPr>
        <p:txBody>
          <a:bodyPr wrap="square" rtlCol="0">
            <a:spAutoFit/>
          </a:bodyPr>
          <a:lstStyle/>
          <a:p>
            <a:pPr marL="514350" indent="-514350" fontAlgn="base">
              <a:spcBef>
                <a:spcPct val="20000"/>
              </a:spcBef>
              <a:spcAft>
                <a:spcPts val="600"/>
              </a:spcAft>
              <a:buFont typeface="Arial" pitchFamily="34" charset="0"/>
              <a:buChar char="•"/>
            </a:pPr>
            <a:r>
              <a:rPr lang="en-US" sz="2000" dirty="0">
                <a:cs typeface="Arial" pitchFamily="34" charset="0"/>
              </a:rPr>
              <a:t>TIDE is organized by user role and access to certain tasks and functions are assigned to specific roles. </a:t>
            </a:r>
          </a:p>
          <a:p>
            <a:pPr marL="514350" indent="-514350" fontAlgn="base">
              <a:spcBef>
                <a:spcPct val="20000"/>
              </a:spcBef>
              <a:spcAft>
                <a:spcPts val="600"/>
              </a:spcAft>
              <a:buFont typeface="Arial" pitchFamily="34" charset="0"/>
              <a:buChar char="•"/>
            </a:pPr>
            <a:r>
              <a:rPr lang="en-US" sz="2000" dirty="0">
                <a:cs typeface="Arial" pitchFamily="34" charset="0"/>
              </a:rPr>
              <a:t>A detailed list of roles and their access to tasks are available in the TIDE User Guide. </a:t>
            </a:r>
            <a:endParaRPr lang="en-US" sz="2000" dirty="0"/>
          </a:p>
        </p:txBody>
      </p:sp>
      <p:graphicFrame>
        <p:nvGraphicFramePr>
          <p:cNvPr id="4" name="Diagram 3"/>
          <p:cNvGraphicFramePr/>
          <p:nvPr>
            <p:extLst>
              <p:ext uri="{D42A27DB-BD31-4B8C-83A1-F6EECF244321}">
                <p14:modId xmlns:p14="http://schemas.microsoft.com/office/powerpoint/2010/main" val="1900610173"/>
              </p:ext>
            </p:extLst>
          </p:nvPr>
        </p:nvGraphicFramePr>
        <p:xfrm>
          <a:off x="3726459" y="2209800"/>
          <a:ext cx="3664941"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9">
            <a:extLst>
              <a:ext uri="{FF2B5EF4-FFF2-40B4-BE49-F238E27FC236}">
                <a16:creationId xmlns:a16="http://schemas.microsoft.com/office/drawing/2014/main" id="{771BDCC0-36EC-4DBD-B21F-3D10BF6D4F40}"/>
              </a:ext>
            </a:extLst>
          </p:cNvPr>
          <p:cNvSpPr/>
          <p:nvPr/>
        </p:nvSpPr>
        <p:spPr>
          <a:xfrm>
            <a:off x="7460259" y="5016154"/>
            <a:ext cx="1516156" cy="922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a:extLst>
              <a:ext uri="{FF2B5EF4-FFF2-40B4-BE49-F238E27FC236}">
                <a16:creationId xmlns:a16="http://schemas.microsoft.com/office/drawing/2014/main" id="{5427A3CC-1C27-41B1-8807-F866C110CA71}"/>
              </a:ext>
            </a:extLst>
          </p:cNvPr>
          <p:cNvGrpSpPr/>
          <p:nvPr/>
        </p:nvGrpSpPr>
        <p:grpSpPr>
          <a:xfrm>
            <a:off x="7539697" y="5045303"/>
            <a:ext cx="1386909" cy="938337"/>
            <a:chOff x="3107032" y="155222"/>
            <a:chExt cx="1469714" cy="789660"/>
          </a:xfrm>
        </p:grpSpPr>
        <p:sp>
          <p:nvSpPr>
            <p:cNvPr id="7" name="Rectangle: Rounded Corners 6">
              <a:extLst>
                <a:ext uri="{FF2B5EF4-FFF2-40B4-BE49-F238E27FC236}">
                  <a16:creationId xmlns:a16="http://schemas.microsoft.com/office/drawing/2014/main" id="{A250D8C2-4A70-4C64-A190-B9E1AF81732D}"/>
                </a:ext>
              </a:extLst>
            </p:cNvPr>
            <p:cNvSpPr/>
            <p:nvPr/>
          </p:nvSpPr>
          <p:spPr>
            <a:xfrm>
              <a:off x="3107032" y="155222"/>
              <a:ext cx="1469714" cy="76513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BA2271C0-E424-437F-B455-00414FDCC095}"/>
                </a:ext>
              </a:extLst>
            </p:cNvPr>
            <p:cNvSpPr txBox="1"/>
            <p:nvPr/>
          </p:nvSpPr>
          <p:spPr>
            <a:xfrm>
              <a:off x="3180002" y="179751"/>
              <a:ext cx="1323771" cy="7651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AVA Test Administrator</a:t>
              </a:r>
            </a:p>
            <a:p>
              <a:pPr marL="0" lvl="0" indent="0" algn="ctr" defTabSz="622300">
                <a:lnSpc>
                  <a:spcPct val="90000"/>
                </a:lnSpc>
                <a:spcBef>
                  <a:spcPct val="0"/>
                </a:spcBef>
                <a:spcAft>
                  <a:spcPct val="35000"/>
                </a:spcAft>
                <a:buNone/>
              </a:pPr>
              <a:r>
                <a:rPr lang="en-US" sz="1400" kern="1200" dirty="0"/>
                <a:t>(AVA)</a:t>
              </a:r>
            </a:p>
          </p:txBody>
        </p:sp>
      </p:grpSp>
    </p:spTree>
    <p:extLst>
      <p:ext uri="{BB962C8B-B14F-4D97-AF65-F5344CB8AC3E}">
        <p14:creationId xmlns:p14="http://schemas.microsoft.com/office/powerpoint/2010/main" val="204600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077200" cy="706398"/>
          </a:xfrm>
        </p:spPr>
        <p:txBody>
          <a:bodyPr/>
          <a:lstStyle/>
          <a:p>
            <a:r>
              <a:rPr lang="en-US" dirty="0">
                <a:cs typeface="Arial" pitchFamily="34" charset="0"/>
              </a:rPr>
              <a:t>FSA</a:t>
            </a:r>
            <a:br>
              <a:rPr lang="en-US" dirty="0">
                <a:cs typeface="Arial" pitchFamily="34" charset="0"/>
              </a:rPr>
            </a:br>
            <a:r>
              <a:rPr lang="en-US" dirty="0">
                <a:cs typeface="Arial" pitchFamily="34" charset="0"/>
              </a:rPr>
              <a:t>First Time Users</a:t>
            </a:r>
            <a:endParaRPr lang="en-US" dirty="0"/>
          </a:p>
        </p:txBody>
      </p:sp>
      <p:sp>
        <p:nvSpPr>
          <p:cNvPr id="3" name="Content Placeholder 2"/>
          <p:cNvSpPr>
            <a:spLocks noGrp="1"/>
          </p:cNvSpPr>
          <p:nvPr>
            <p:ph idx="1"/>
          </p:nvPr>
        </p:nvSpPr>
        <p:spPr>
          <a:xfrm>
            <a:off x="457200" y="1905000"/>
            <a:ext cx="8305800" cy="3810000"/>
          </a:xfrm>
        </p:spPr>
        <p:txBody>
          <a:bodyPr>
            <a:noAutofit/>
          </a:bodyPr>
          <a:lstStyle/>
          <a:p>
            <a:pPr>
              <a:spcBef>
                <a:spcPts val="0"/>
              </a:spcBef>
              <a:spcAft>
                <a:spcPts val="600"/>
              </a:spcAft>
              <a:buFont typeface="Wingdings" panose="05000000000000000000" pitchFamily="2" charset="2"/>
              <a:buChar char="Ø"/>
            </a:pPr>
            <a:r>
              <a:rPr lang="en-US" sz="2400" dirty="0"/>
              <a:t>Initial (CBT Coordinator) accounts for SACs will be created by Student Assessment &amp; Educational Testing (SAET) Office.</a:t>
            </a:r>
          </a:p>
          <a:p>
            <a:pPr>
              <a:spcBef>
                <a:spcPts val="0"/>
              </a:spcBef>
              <a:spcAft>
                <a:spcPts val="600"/>
              </a:spcAft>
              <a:buFont typeface="Wingdings" panose="05000000000000000000" pitchFamily="2" charset="2"/>
              <a:buChar char="Ø"/>
            </a:pPr>
            <a:r>
              <a:rPr lang="en-US" sz="2400" dirty="0"/>
              <a:t>Instructions for creating and managing user accounts are in the TIDE User Guide. </a:t>
            </a:r>
          </a:p>
          <a:p>
            <a:pPr>
              <a:spcBef>
                <a:spcPts val="0"/>
              </a:spcBef>
              <a:spcAft>
                <a:spcPts val="600"/>
              </a:spcAft>
              <a:buFont typeface="Wingdings" panose="05000000000000000000" pitchFamily="2" charset="2"/>
              <a:buChar char="Ø"/>
            </a:pPr>
            <a:r>
              <a:rPr lang="en-US" sz="2400" dirty="0"/>
              <a:t>Newly added users will receive an automated email that contains the following:</a:t>
            </a:r>
          </a:p>
          <a:p>
            <a:pPr marL="1771650" lvl="3" indent="-457200">
              <a:spcBef>
                <a:spcPts val="0"/>
              </a:spcBef>
              <a:spcAft>
                <a:spcPts val="600"/>
              </a:spcAft>
              <a:buFont typeface="Arial" panose="020B0604020202020204" pitchFamily="34" charset="0"/>
              <a:buChar char="•"/>
            </a:pPr>
            <a:r>
              <a:rPr lang="en-US" sz="2400" dirty="0"/>
              <a:t>Their assigned user role(s)</a:t>
            </a:r>
          </a:p>
          <a:p>
            <a:pPr marL="1771650" lvl="3" indent="-457200">
              <a:spcBef>
                <a:spcPts val="0"/>
              </a:spcBef>
              <a:spcAft>
                <a:spcPts val="600"/>
              </a:spcAft>
              <a:buFont typeface="Arial" panose="020B0604020202020204" pitchFamily="34" charset="0"/>
              <a:buChar char="•"/>
            </a:pPr>
            <a:r>
              <a:rPr lang="en-US" sz="2400" dirty="0"/>
              <a:t>The applications to which they have access</a:t>
            </a:r>
          </a:p>
          <a:p>
            <a:pPr marL="1771650" lvl="3" indent="-457200">
              <a:spcBef>
                <a:spcPts val="0"/>
              </a:spcBef>
              <a:spcAft>
                <a:spcPts val="600"/>
              </a:spcAft>
              <a:buFont typeface="Arial" panose="020B0604020202020204" pitchFamily="34" charset="0"/>
              <a:buChar char="•"/>
            </a:pPr>
            <a:r>
              <a:rPr lang="en-US" sz="2400" dirty="0"/>
              <a:t>A secure, temporary, one-time link to activate the account </a:t>
            </a:r>
          </a:p>
          <a:p>
            <a:pPr>
              <a:spcBef>
                <a:spcPts val="0"/>
              </a:spcBef>
              <a:spcAft>
                <a:spcPts val="600"/>
              </a:spcAft>
              <a:buFont typeface="Wingdings" panose="05000000000000000000" pitchFamily="2" charset="2"/>
              <a:buChar char="Ø"/>
            </a:pPr>
            <a:r>
              <a:rPr lang="en-US" sz="2400" dirty="0"/>
              <a:t>If a school user has not received the email, contact or if the link has expired, contact SAET.</a:t>
            </a:r>
          </a:p>
        </p:txBody>
      </p:sp>
      <p:sp>
        <p:nvSpPr>
          <p:cNvPr id="4" name="Slide Number Placeholder 3"/>
          <p:cNvSpPr>
            <a:spLocks noGrp="1"/>
          </p:cNvSpPr>
          <p:nvPr>
            <p:ph type="sldNum" sz="quarter" idx="12"/>
          </p:nvPr>
        </p:nvSpPr>
        <p:spPr/>
        <p:txBody>
          <a:bodyPr/>
          <a:lstStyle/>
          <a:p>
            <a:fld id="{89E68A67-840E-41CC-BCED-62C4D3E9E886}" type="slidenum">
              <a:rPr lang="en-US" smtClean="0"/>
              <a:pPr/>
              <a:t>16</a:t>
            </a:fld>
            <a:endParaRPr lang="en-US" dirty="0"/>
          </a:p>
        </p:txBody>
      </p:sp>
    </p:spTree>
    <p:extLst>
      <p:ext uri="{BB962C8B-B14F-4D97-AF65-F5344CB8AC3E}">
        <p14:creationId xmlns:p14="http://schemas.microsoft.com/office/powerpoint/2010/main" val="313187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086600" cy="990600"/>
          </a:xfrm>
        </p:spPr>
        <p:txBody>
          <a:bodyPr>
            <a:noAutofit/>
          </a:bodyPr>
          <a:lstStyle/>
          <a:p>
            <a:pPr algn="l"/>
            <a:r>
              <a:rPr lang="en-US" sz="4000" dirty="0"/>
              <a:t>FSA</a:t>
            </a:r>
            <a:br>
              <a:rPr lang="en-US" sz="4000" dirty="0"/>
            </a:br>
            <a:r>
              <a:rPr lang="en-US" sz="4000" dirty="0"/>
              <a:t>Activating Your TIDE Account </a:t>
            </a:r>
          </a:p>
        </p:txBody>
      </p:sp>
      <p:sp>
        <p:nvSpPr>
          <p:cNvPr id="4" name="Slide Number Placeholder 3"/>
          <p:cNvSpPr>
            <a:spLocks noGrp="1"/>
          </p:cNvSpPr>
          <p:nvPr>
            <p:ph type="sldNum" sz="quarter" idx="12"/>
          </p:nvPr>
        </p:nvSpPr>
        <p:spPr>
          <a:xfrm>
            <a:off x="6521902" y="6248400"/>
            <a:ext cx="2133600" cy="476250"/>
          </a:xfrm>
        </p:spPr>
        <p:txBody>
          <a:bodyPr/>
          <a:lstStyle/>
          <a:p>
            <a:fld id="{89E68A67-840E-41CC-BCED-62C4D3E9E886}" type="slidenum">
              <a:rPr lang="en-US" smtClean="0"/>
              <a:pPr/>
              <a:t>17</a:t>
            </a:fld>
            <a:endParaRPr lang="en-US" dirty="0"/>
          </a:p>
        </p:txBody>
      </p:sp>
      <p:sp>
        <p:nvSpPr>
          <p:cNvPr id="6" name="Rectangle 5"/>
          <p:cNvSpPr/>
          <p:nvPr/>
        </p:nvSpPr>
        <p:spPr>
          <a:xfrm>
            <a:off x="152400" y="1524000"/>
            <a:ext cx="8913312" cy="1892826"/>
          </a:xfrm>
          <a:prstGeom prst="rect">
            <a:avLst/>
          </a:prstGeom>
        </p:spPr>
        <p:txBody>
          <a:bodyPr wrap="square">
            <a:spAutoFit/>
          </a:bodyPr>
          <a:lstStyle/>
          <a:p>
            <a:endParaRPr lang="en-US" sz="1300" b="1" dirty="0"/>
          </a:p>
          <a:p>
            <a:r>
              <a:rPr lang="en-US" sz="1300" b="1" dirty="0"/>
              <a:t>TIDE will send  you an activation email. This email contains the following information: </a:t>
            </a:r>
          </a:p>
          <a:p>
            <a:r>
              <a:rPr lang="en-US" sz="1300" b="1" dirty="0"/>
              <a:t>	• A link for logging in to TIDE. This link </a:t>
            </a:r>
            <a:r>
              <a:rPr lang="en-US" sz="1300" b="1" u="sng" dirty="0"/>
              <a:t>expires 15 minutes </a:t>
            </a:r>
            <a:r>
              <a:rPr lang="en-US" sz="1300" b="1" dirty="0"/>
              <a:t>after the email is sent. </a:t>
            </a:r>
          </a:p>
          <a:p>
            <a:r>
              <a:rPr lang="en-US" sz="1300" b="1" dirty="0"/>
              <a:t>	</a:t>
            </a:r>
          </a:p>
          <a:p>
            <a:r>
              <a:rPr lang="en-US" sz="1300" b="1" dirty="0"/>
              <a:t>If you do not receive an account activation email, check your spam folder. Emails are sent from </a:t>
            </a:r>
            <a:r>
              <a:rPr lang="en-US" sz="1300" b="1" dirty="0">
                <a:solidFill>
                  <a:srgbClr val="FF0000"/>
                </a:solidFill>
              </a:rPr>
              <a:t>Florida DoNotReply@airast.org</a:t>
            </a:r>
            <a:r>
              <a:rPr lang="en-US" sz="1300" b="1" dirty="0"/>
              <a:t>, so you may need to add this address to your contact list. </a:t>
            </a:r>
          </a:p>
          <a:p>
            <a:endParaRPr lang="en-US" sz="1300" b="1" i="1" dirty="0"/>
          </a:p>
          <a:p>
            <a:r>
              <a:rPr lang="en-US" sz="1300" b="1" i="1" dirty="0"/>
              <a:t>To activate your account: </a:t>
            </a:r>
            <a:endParaRPr lang="en-US" sz="1300" b="1" dirty="0"/>
          </a:p>
          <a:p>
            <a:r>
              <a:rPr lang="en-US" sz="1300" b="1" dirty="0"/>
              <a:t>1. Click the link in the email. The “Reset Your Password” page appears. </a:t>
            </a:r>
          </a:p>
        </p:txBody>
      </p:sp>
      <p:sp>
        <p:nvSpPr>
          <p:cNvPr id="7" name="Rectangle 6"/>
          <p:cNvSpPr/>
          <p:nvPr/>
        </p:nvSpPr>
        <p:spPr>
          <a:xfrm>
            <a:off x="152400" y="3581400"/>
            <a:ext cx="5638800" cy="1892826"/>
          </a:xfrm>
          <a:prstGeom prst="rect">
            <a:avLst/>
          </a:prstGeom>
        </p:spPr>
        <p:txBody>
          <a:bodyPr wrap="square">
            <a:spAutoFit/>
          </a:bodyPr>
          <a:lstStyle/>
          <a:p>
            <a:r>
              <a:rPr lang="en-US" sz="1300" b="1" dirty="0"/>
              <a:t>2. In the Password and Confirm Password fields, enter a new password. </a:t>
            </a:r>
          </a:p>
          <a:p>
            <a:endParaRPr lang="en-US" sz="1300" b="1" dirty="0"/>
          </a:p>
          <a:p>
            <a:r>
              <a:rPr lang="en-US" sz="1300" b="1" dirty="0"/>
              <a:t>3. </a:t>
            </a:r>
            <a:r>
              <a:rPr lang="en-US" sz="1300" b="1" dirty="0">
                <a:solidFill>
                  <a:srgbClr val="7030A0"/>
                </a:solidFill>
              </a:rPr>
              <a:t>The password must be at least eight characters long and have three of the following: one uppercase alphabetic character, one lowercase alphabetic character, one number, and one special character %, #, or !. </a:t>
            </a:r>
          </a:p>
          <a:p>
            <a:endParaRPr lang="en-US" sz="1300" b="1" dirty="0"/>
          </a:p>
          <a:p>
            <a:r>
              <a:rPr lang="en-US" sz="1300" b="1" dirty="0"/>
              <a:t>4. Click Submit. </a:t>
            </a:r>
          </a:p>
        </p:txBody>
      </p:sp>
      <p:sp>
        <p:nvSpPr>
          <p:cNvPr id="8" name="Rectangle 7"/>
          <p:cNvSpPr/>
          <p:nvPr/>
        </p:nvSpPr>
        <p:spPr>
          <a:xfrm>
            <a:off x="152400" y="5562600"/>
            <a:ext cx="5294334" cy="1092607"/>
          </a:xfrm>
          <a:prstGeom prst="rect">
            <a:avLst/>
          </a:prstGeom>
        </p:spPr>
        <p:txBody>
          <a:bodyPr wrap="square">
            <a:spAutoFit/>
          </a:bodyPr>
          <a:lstStyle/>
          <a:p>
            <a:endParaRPr lang="en-US" sz="1300" b="1" dirty="0"/>
          </a:p>
          <a:p>
            <a:r>
              <a:rPr lang="en-US" sz="1300" b="1" dirty="0"/>
              <a:t>5. Your account activation is complete and you can now log in to TIDE. </a:t>
            </a:r>
          </a:p>
          <a:p>
            <a:endParaRPr lang="en-US" sz="1300" b="1" dirty="0"/>
          </a:p>
          <a:p>
            <a:endParaRPr lang="en-US" sz="1300" b="1" dirty="0"/>
          </a:p>
        </p:txBody>
      </p:sp>
      <p:pic>
        <p:nvPicPr>
          <p:cNvPr id="12" name="Picture 11">
            <a:extLst>
              <a:ext uri="{FF2B5EF4-FFF2-40B4-BE49-F238E27FC236}">
                <a16:creationId xmlns:a16="http://schemas.microsoft.com/office/drawing/2014/main" id="{27A79F7F-944F-4E7D-9BCB-CA525A6FC3C2}"/>
              </a:ext>
            </a:extLst>
          </p:cNvPr>
          <p:cNvPicPr>
            <a:picLocks noChangeAspect="1"/>
          </p:cNvPicPr>
          <p:nvPr/>
        </p:nvPicPr>
        <p:blipFill>
          <a:blip r:embed="rId3"/>
          <a:stretch>
            <a:fillRect/>
          </a:stretch>
        </p:blipFill>
        <p:spPr>
          <a:xfrm>
            <a:off x="6324600" y="2953560"/>
            <a:ext cx="2511810" cy="2380440"/>
          </a:xfrm>
          <a:prstGeom prst="rect">
            <a:avLst/>
          </a:prstGeom>
        </p:spPr>
      </p:pic>
    </p:spTree>
    <p:extLst>
      <p:ext uri="{BB962C8B-B14F-4D97-AF65-F5344CB8AC3E}">
        <p14:creationId xmlns:p14="http://schemas.microsoft.com/office/powerpoint/2010/main" val="405573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533400"/>
            <a:ext cx="8001000" cy="947738"/>
          </a:xfrm>
        </p:spPr>
        <p:txBody>
          <a:bodyPr>
            <a:noAutofit/>
          </a:bodyPr>
          <a:lstStyle/>
          <a:p>
            <a:pPr algn="l"/>
            <a:r>
              <a:rPr lang="en-US" sz="4000" b="0" dirty="0"/>
              <a:t>FSA </a:t>
            </a:r>
            <a:br>
              <a:rPr lang="en-US" sz="4000" b="0" dirty="0"/>
            </a:br>
            <a:r>
              <a:rPr lang="en-US" sz="4000" b="0" dirty="0"/>
              <a:t>TIDE Loggin</a:t>
            </a:r>
            <a:r>
              <a:rPr lang="en-US" sz="4000" dirty="0"/>
              <a:t>g In</a:t>
            </a:r>
            <a:endParaRPr lang="en-US" sz="4000" b="0" dirty="0"/>
          </a:p>
        </p:txBody>
      </p:sp>
      <p:sp>
        <p:nvSpPr>
          <p:cNvPr id="7" name="Slide Number Placeholder 6"/>
          <p:cNvSpPr>
            <a:spLocks noGrp="1"/>
          </p:cNvSpPr>
          <p:nvPr>
            <p:ph type="sldNum" sz="quarter" idx="12"/>
          </p:nvPr>
        </p:nvSpPr>
        <p:spPr>
          <a:xfrm>
            <a:off x="6530906" y="6248400"/>
            <a:ext cx="2133600" cy="476250"/>
          </a:xfrm>
        </p:spPr>
        <p:txBody>
          <a:bodyPr/>
          <a:lstStyle/>
          <a:p>
            <a:fld id="{89E68A67-840E-41CC-BCED-62C4D3E9E886}" type="slidenum">
              <a:rPr lang="en-US" smtClean="0"/>
              <a:pPr/>
              <a:t>18</a:t>
            </a:fld>
            <a:endParaRPr lang="en-US" dirty="0"/>
          </a:p>
        </p:txBody>
      </p:sp>
      <p:sp>
        <p:nvSpPr>
          <p:cNvPr id="15" name="TextBox 14"/>
          <p:cNvSpPr txBox="1"/>
          <p:nvPr/>
        </p:nvSpPr>
        <p:spPr>
          <a:xfrm>
            <a:off x="435244" y="1828800"/>
            <a:ext cx="3962400" cy="5441490"/>
          </a:xfrm>
          <a:prstGeom prst="rect">
            <a:avLst/>
          </a:prstGeom>
          <a:noFill/>
        </p:spPr>
        <p:txBody>
          <a:bodyPr wrap="square" rtlCol="0">
            <a:spAutoFit/>
          </a:bodyPr>
          <a:lstStyle/>
          <a:p>
            <a:pPr marL="457200" indent="-457200" fontAlgn="base">
              <a:lnSpc>
                <a:spcPct val="90000"/>
              </a:lnSpc>
              <a:spcBef>
                <a:spcPct val="20000"/>
              </a:spcBef>
              <a:spcAft>
                <a:spcPct val="0"/>
              </a:spcAft>
              <a:buFont typeface="Arial" panose="020B0604020202020204" pitchFamily="34" charset="0"/>
              <a:buChar char="•"/>
            </a:pPr>
            <a:r>
              <a:rPr lang="en-US" sz="2200" dirty="0">
                <a:latin typeface="Arial"/>
                <a:cs typeface="Arial"/>
              </a:rPr>
              <a:t>At the FSA Portal, click on the TIDE card</a:t>
            </a:r>
          </a:p>
          <a:p>
            <a:pPr marL="457200" indent="-457200" fontAlgn="base">
              <a:lnSpc>
                <a:spcPct val="90000"/>
              </a:lnSpc>
              <a:spcBef>
                <a:spcPct val="20000"/>
              </a:spcBef>
              <a:spcAft>
                <a:spcPct val="0"/>
              </a:spcAft>
              <a:buFont typeface="Arial" panose="020B0604020202020204" pitchFamily="34" charset="0"/>
              <a:buChar char="•"/>
            </a:pPr>
            <a:r>
              <a:rPr lang="en-US" sz="2200" dirty="0">
                <a:latin typeface="Arial"/>
                <a:cs typeface="Arial"/>
              </a:rPr>
              <a:t>Enter the username (email) and password at the login screen</a:t>
            </a:r>
          </a:p>
          <a:p>
            <a:pPr marL="457200" indent="-457200" fontAlgn="base">
              <a:lnSpc>
                <a:spcPct val="90000"/>
              </a:lnSpc>
              <a:spcBef>
                <a:spcPct val="20000"/>
              </a:spcBef>
              <a:spcAft>
                <a:spcPct val="0"/>
              </a:spcAft>
              <a:buFont typeface="Arial" panose="020B0604020202020204" pitchFamily="34" charset="0"/>
              <a:buChar char="•"/>
            </a:pPr>
            <a:r>
              <a:rPr lang="en-US" sz="2200" dirty="0">
                <a:cs typeface="Arial"/>
              </a:rPr>
              <a:t>Once logged in, the user may be prompted to choose an administration and a role.</a:t>
            </a:r>
          </a:p>
          <a:p>
            <a:pPr marL="457200" indent="-457200" fontAlgn="base">
              <a:lnSpc>
                <a:spcPct val="90000"/>
              </a:lnSpc>
              <a:spcBef>
                <a:spcPct val="20000"/>
              </a:spcBef>
              <a:spcAft>
                <a:spcPct val="0"/>
              </a:spcAft>
              <a:buFont typeface="Arial" panose="020B0604020202020204" pitchFamily="34" charset="0"/>
              <a:buChar char="•"/>
            </a:pPr>
            <a:r>
              <a:rPr lang="en-US" sz="2200" dirty="0"/>
              <a:t>If you </a:t>
            </a:r>
            <a:r>
              <a:rPr lang="en-US" sz="2200" b="1" dirty="0"/>
              <a:t>forgot your password or need a new password</a:t>
            </a:r>
            <a:r>
              <a:rPr lang="en-US" sz="2200" dirty="0"/>
              <a:t>, please use the </a:t>
            </a:r>
            <a:r>
              <a:rPr lang="en-US" sz="2200" dirty="0">
                <a:solidFill>
                  <a:srgbClr val="FF0000"/>
                </a:solidFill>
              </a:rPr>
              <a:t>Forgot Your Password? </a:t>
            </a:r>
            <a:r>
              <a:rPr lang="en-US" sz="2200" dirty="0"/>
              <a:t>link to reset it.</a:t>
            </a:r>
          </a:p>
          <a:p>
            <a:pPr marL="457200" indent="-457200" fontAlgn="base">
              <a:lnSpc>
                <a:spcPct val="90000"/>
              </a:lnSpc>
              <a:spcBef>
                <a:spcPct val="20000"/>
              </a:spcBef>
              <a:spcAft>
                <a:spcPct val="0"/>
              </a:spcAft>
              <a:buFont typeface="Arial" panose="020B0604020202020204" pitchFamily="34" charset="0"/>
              <a:buChar char="•"/>
            </a:pPr>
            <a:endParaRPr lang="en-US" sz="2200" dirty="0">
              <a:cs typeface="Arial"/>
            </a:endParaRPr>
          </a:p>
          <a:p>
            <a:pPr fontAlgn="base">
              <a:lnSpc>
                <a:spcPct val="90000"/>
              </a:lnSpc>
              <a:spcBef>
                <a:spcPct val="20000"/>
              </a:spcBef>
              <a:spcAft>
                <a:spcPct val="0"/>
              </a:spcAft>
            </a:pPr>
            <a:endParaRPr lang="en-US" sz="3000" dirty="0">
              <a:latin typeface="Arial"/>
              <a:cs typeface="Aria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140" y="2096347"/>
            <a:ext cx="3107299" cy="190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D1F3B73E-D7C2-483F-B8DE-B83BD4324144}"/>
              </a:ext>
            </a:extLst>
          </p:cNvPr>
          <p:cNvPicPr>
            <a:picLocks noChangeAspect="1"/>
          </p:cNvPicPr>
          <p:nvPr/>
        </p:nvPicPr>
        <p:blipFill>
          <a:blip r:embed="rId4"/>
          <a:stretch>
            <a:fillRect/>
          </a:stretch>
        </p:blipFill>
        <p:spPr>
          <a:xfrm>
            <a:off x="4648199" y="4191000"/>
            <a:ext cx="3761239" cy="2362200"/>
          </a:xfrm>
          <a:prstGeom prst="rect">
            <a:avLst/>
          </a:prstGeom>
        </p:spPr>
      </p:pic>
    </p:spTree>
    <p:extLst>
      <p:ext uri="{BB962C8B-B14F-4D97-AF65-F5344CB8AC3E}">
        <p14:creationId xmlns:p14="http://schemas.microsoft.com/office/powerpoint/2010/main" val="299051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2503A-CC8F-47D4-B08F-A789D203D530}"/>
              </a:ext>
            </a:extLst>
          </p:cNvPr>
          <p:cNvPicPr>
            <a:picLocks noChangeAspect="1"/>
          </p:cNvPicPr>
          <p:nvPr/>
        </p:nvPicPr>
        <p:blipFill>
          <a:blip r:embed="rId3"/>
          <a:stretch>
            <a:fillRect/>
          </a:stretch>
        </p:blipFill>
        <p:spPr>
          <a:xfrm>
            <a:off x="15240" y="1770733"/>
            <a:ext cx="9144000" cy="5126813"/>
          </a:xfrm>
          <a:prstGeom prst="rect">
            <a:avLst/>
          </a:prstGeom>
        </p:spPr>
      </p:pic>
      <p:sp>
        <p:nvSpPr>
          <p:cNvPr id="9" name="Slide Number Placeholder 8"/>
          <p:cNvSpPr>
            <a:spLocks noGrp="1"/>
          </p:cNvSpPr>
          <p:nvPr>
            <p:ph type="sldNum" sz="quarter" idx="12"/>
          </p:nvPr>
        </p:nvSpPr>
        <p:spPr/>
        <p:txBody>
          <a:bodyPr/>
          <a:lstStyle/>
          <a:p>
            <a:fld id="{89E68A67-840E-41CC-BCED-62C4D3E9E886}" type="slidenum">
              <a:rPr lang="en-US" smtClean="0"/>
              <a:pPr/>
              <a:t>19</a:t>
            </a:fld>
            <a:endParaRPr lang="en-US" dirty="0"/>
          </a:p>
        </p:txBody>
      </p:sp>
      <p:sp>
        <p:nvSpPr>
          <p:cNvPr id="16" name="Title 15"/>
          <p:cNvSpPr>
            <a:spLocks noGrp="1"/>
          </p:cNvSpPr>
          <p:nvPr>
            <p:ph type="title"/>
          </p:nvPr>
        </p:nvSpPr>
        <p:spPr>
          <a:xfrm>
            <a:off x="381000" y="304800"/>
            <a:ext cx="7924801" cy="1143000"/>
          </a:xfrm>
        </p:spPr>
        <p:txBody>
          <a:bodyPr>
            <a:noAutofit/>
          </a:bodyPr>
          <a:lstStyle/>
          <a:p>
            <a:r>
              <a:rPr lang="en-US" sz="4400" b="0" dirty="0"/>
              <a:t>FSA</a:t>
            </a:r>
            <a:br>
              <a:rPr lang="en-US" sz="4400" b="0" dirty="0"/>
            </a:br>
            <a:r>
              <a:rPr lang="en-US" sz="4400" b="0" dirty="0"/>
              <a:t>TIDE Home Screen</a:t>
            </a:r>
          </a:p>
        </p:txBody>
      </p:sp>
      <p:sp>
        <p:nvSpPr>
          <p:cNvPr id="4" name="Rounded Rectangle 3"/>
          <p:cNvSpPr/>
          <p:nvPr/>
        </p:nvSpPr>
        <p:spPr>
          <a:xfrm>
            <a:off x="1600200" y="2602992"/>
            <a:ext cx="3048000" cy="152400"/>
          </a:xfrm>
          <a:prstGeom prst="roundRect">
            <a:avLst/>
          </a:prstGeom>
          <a:no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978255" y="2854258"/>
            <a:ext cx="1451915" cy="646331"/>
          </a:xfrm>
          <a:prstGeom prst="rect">
            <a:avLst/>
          </a:prstGeom>
          <a:noFill/>
        </p:spPr>
        <p:txBody>
          <a:bodyPr wrap="square" rtlCol="0">
            <a:spAutoFit/>
          </a:bodyPr>
          <a:lstStyle/>
          <a:p>
            <a:r>
              <a:rPr lang="en-US" dirty="0">
                <a:solidFill>
                  <a:srgbClr val="FF0000"/>
                </a:solidFill>
              </a:rPr>
              <a:t>Available Systems</a:t>
            </a:r>
          </a:p>
        </p:txBody>
      </p:sp>
      <p:sp>
        <p:nvSpPr>
          <p:cNvPr id="33" name="TextBox 32"/>
          <p:cNvSpPr txBox="1"/>
          <p:nvPr/>
        </p:nvSpPr>
        <p:spPr>
          <a:xfrm>
            <a:off x="4232090" y="5638800"/>
            <a:ext cx="774636" cy="369332"/>
          </a:xfrm>
          <a:prstGeom prst="rect">
            <a:avLst/>
          </a:prstGeom>
          <a:noFill/>
        </p:spPr>
        <p:txBody>
          <a:bodyPr wrap="none" rtlCol="0">
            <a:spAutoFit/>
          </a:bodyPr>
          <a:lstStyle/>
          <a:p>
            <a:r>
              <a:rPr lang="en-US" dirty="0">
                <a:solidFill>
                  <a:srgbClr val="FF0000"/>
                </a:solidFill>
              </a:rPr>
              <a:t>Tasks</a:t>
            </a:r>
          </a:p>
        </p:txBody>
      </p:sp>
      <p:sp>
        <p:nvSpPr>
          <p:cNvPr id="35" name="TextBox 34"/>
          <p:cNvSpPr txBox="1"/>
          <p:nvPr/>
        </p:nvSpPr>
        <p:spPr>
          <a:xfrm>
            <a:off x="8036173" y="3551736"/>
            <a:ext cx="928459" cy="369332"/>
          </a:xfrm>
          <a:prstGeom prst="rect">
            <a:avLst/>
          </a:prstGeom>
          <a:noFill/>
        </p:spPr>
        <p:txBody>
          <a:bodyPr wrap="none" rtlCol="0">
            <a:spAutoFit/>
          </a:bodyPr>
          <a:lstStyle/>
          <a:p>
            <a:r>
              <a:rPr lang="en-US" dirty="0">
                <a:solidFill>
                  <a:srgbClr val="FF0000"/>
                </a:solidFill>
              </a:rPr>
              <a:t>Banner</a:t>
            </a:r>
          </a:p>
        </p:txBody>
      </p:sp>
      <p:sp>
        <p:nvSpPr>
          <p:cNvPr id="28" name="Rounded Rectangle 27"/>
          <p:cNvSpPr/>
          <p:nvPr/>
        </p:nvSpPr>
        <p:spPr>
          <a:xfrm>
            <a:off x="29985" y="2213810"/>
            <a:ext cx="2009905" cy="1356102"/>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121920" y="4267200"/>
            <a:ext cx="2705100" cy="2189076"/>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2508755" y="2443940"/>
            <a:ext cx="6564890" cy="486075"/>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3285908" y="4224124"/>
            <a:ext cx="2667000" cy="2189076"/>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6096000" y="4267200"/>
            <a:ext cx="2590800" cy="106680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354247" y="2558713"/>
            <a:ext cx="1451915" cy="369332"/>
          </a:xfrm>
          <a:prstGeom prst="rect">
            <a:avLst/>
          </a:prstGeom>
          <a:noFill/>
        </p:spPr>
        <p:txBody>
          <a:bodyPr wrap="square" rtlCol="0">
            <a:spAutoFit/>
          </a:bodyPr>
          <a:lstStyle/>
          <a:p>
            <a:r>
              <a:rPr lang="en-US" dirty="0">
                <a:solidFill>
                  <a:srgbClr val="FF0000"/>
                </a:solidFill>
              </a:rPr>
              <a:t>Banner</a:t>
            </a:r>
          </a:p>
        </p:txBody>
      </p:sp>
      <p:sp>
        <p:nvSpPr>
          <p:cNvPr id="17" name="TextBox 16"/>
          <p:cNvSpPr txBox="1"/>
          <p:nvPr/>
        </p:nvSpPr>
        <p:spPr>
          <a:xfrm>
            <a:off x="3748957" y="2972047"/>
            <a:ext cx="1451915" cy="369332"/>
          </a:xfrm>
          <a:prstGeom prst="rect">
            <a:avLst/>
          </a:prstGeom>
          <a:noFill/>
        </p:spPr>
        <p:txBody>
          <a:bodyPr wrap="square" rtlCol="0">
            <a:spAutoFit/>
          </a:bodyPr>
          <a:lstStyle/>
          <a:p>
            <a:pPr algn="ctr"/>
            <a:r>
              <a:rPr lang="en-US" dirty="0">
                <a:solidFill>
                  <a:srgbClr val="FF0000"/>
                </a:solidFill>
              </a:rPr>
              <a:t>Tasks</a:t>
            </a:r>
          </a:p>
        </p:txBody>
      </p:sp>
      <p:cxnSp>
        <p:nvCxnSpPr>
          <p:cNvPr id="3" name="Straight Arrow Connector 2"/>
          <p:cNvCxnSpPr>
            <a:cxnSpLocks/>
          </p:cNvCxnSpPr>
          <p:nvPr/>
        </p:nvCxnSpPr>
        <p:spPr>
          <a:xfrm flipH="1">
            <a:off x="2286000" y="3177424"/>
            <a:ext cx="1638300" cy="7849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63543" y="3177424"/>
            <a:ext cx="0" cy="884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4951312" y="3177424"/>
            <a:ext cx="1906688" cy="10135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7">
            <a:extLst>
              <a:ext uri="{FF2B5EF4-FFF2-40B4-BE49-F238E27FC236}">
                <a16:creationId xmlns:a16="http://schemas.microsoft.com/office/drawing/2014/main" id="{6095433C-5F47-4AA9-8077-6AE63D9A1D84}"/>
              </a:ext>
            </a:extLst>
          </p:cNvPr>
          <p:cNvSpPr/>
          <p:nvPr/>
        </p:nvSpPr>
        <p:spPr>
          <a:xfrm>
            <a:off x="7063740" y="2972047"/>
            <a:ext cx="2009905" cy="280902"/>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481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2018-19 CBT Topics </a:t>
            </a:r>
          </a:p>
        </p:txBody>
      </p:sp>
      <p:sp>
        <p:nvSpPr>
          <p:cNvPr id="5" name="Text Placeholder 4"/>
          <p:cNvSpPr>
            <a:spLocks noGrp="1"/>
          </p:cNvSpPr>
          <p:nvPr>
            <p:ph type="body" idx="1"/>
          </p:nvPr>
        </p:nvSpPr>
        <p:spPr>
          <a:xfrm>
            <a:off x="304800" y="1676400"/>
            <a:ext cx="4040188" cy="639762"/>
          </a:xfrm>
        </p:spPr>
        <p:txBody>
          <a:bodyPr/>
          <a:lstStyle/>
          <a:p>
            <a:r>
              <a:rPr lang="en-US" dirty="0"/>
              <a:t>FSA</a:t>
            </a:r>
          </a:p>
        </p:txBody>
      </p:sp>
      <p:sp>
        <p:nvSpPr>
          <p:cNvPr id="6" name="Content Placeholder 5"/>
          <p:cNvSpPr>
            <a:spLocks noGrp="1"/>
          </p:cNvSpPr>
          <p:nvPr>
            <p:ph sz="half" idx="2"/>
          </p:nvPr>
        </p:nvSpPr>
        <p:spPr>
          <a:xfrm>
            <a:off x="228600" y="2362200"/>
            <a:ext cx="4040188" cy="4343400"/>
          </a:xfrm>
        </p:spPr>
        <p:txBody>
          <a:bodyPr/>
          <a:lstStyle/>
          <a:p>
            <a:r>
              <a:rPr lang="en-US" sz="1800" b="1" dirty="0"/>
              <a:t>CBT Tests to Be Administered:</a:t>
            </a:r>
          </a:p>
          <a:p>
            <a:pPr lvl="1"/>
            <a:r>
              <a:rPr lang="en-US" sz="1800" dirty="0"/>
              <a:t>FSA ELA Writing (Gr 7-10)</a:t>
            </a:r>
          </a:p>
          <a:p>
            <a:pPr lvl="1"/>
            <a:r>
              <a:rPr lang="en-US" sz="1800" dirty="0"/>
              <a:t>FSA ELA Reading (Gr 7-10)</a:t>
            </a:r>
          </a:p>
          <a:p>
            <a:pPr lvl="1"/>
            <a:r>
              <a:rPr lang="en-US" sz="1800" dirty="0"/>
              <a:t>FSA ELA Retake (Writing and Reading)</a:t>
            </a:r>
          </a:p>
          <a:p>
            <a:pPr lvl="1"/>
            <a:r>
              <a:rPr lang="en-US" sz="1800" dirty="0"/>
              <a:t>FSA Mathematics (Gr 7-8)</a:t>
            </a:r>
          </a:p>
          <a:p>
            <a:pPr lvl="1"/>
            <a:r>
              <a:rPr lang="en-US" sz="1800" dirty="0"/>
              <a:t>FSA Algebra 1 and Geometry EOC</a:t>
            </a:r>
          </a:p>
          <a:p>
            <a:r>
              <a:rPr lang="en-US" sz="1800" b="1" dirty="0"/>
              <a:t>Testing Platforms:  </a:t>
            </a:r>
          </a:p>
          <a:p>
            <a:pPr lvl="1"/>
            <a:r>
              <a:rPr lang="en-US" sz="1800" dirty="0"/>
              <a:t>FSA Secure Browser 10.5</a:t>
            </a:r>
          </a:p>
          <a:p>
            <a:pPr lvl="1"/>
            <a:r>
              <a:rPr lang="en-US" sz="1800" dirty="0"/>
              <a:t>TA Interface</a:t>
            </a:r>
          </a:p>
          <a:p>
            <a:pPr lvl="1"/>
            <a:r>
              <a:rPr lang="en-US" sz="1800" dirty="0"/>
              <a:t>TIDE (fsassessments.org)</a:t>
            </a:r>
          </a:p>
          <a:p>
            <a:r>
              <a:rPr lang="en-US" sz="1800" b="1" dirty="0"/>
              <a:t>Session Management</a:t>
            </a:r>
          </a:p>
        </p:txBody>
      </p:sp>
      <p:sp>
        <p:nvSpPr>
          <p:cNvPr id="7" name="Text Placeholder 6"/>
          <p:cNvSpPr>
            <a:spLocks noGrp="1"/>
          </p:cNvSpPr>
          <p:nvPr>
            <p:ph type="body" sz="quarter" idx="3"/>
          </p:nvPr>
        </p:nvSpPr>
        <p:spPr>
          <a:xfrm>
            <a:off x="4648200" y="1676400"/>
            <a:ext cx="4041775" cy="639762"/>
          </a:xfrm>
        </p:spPr>
        <p:txBody>
          <a:bodyPr/>
          <a:lstStyle/>
          <a:p>
            <a:r>
              <a:rPr lang="en-US" dirty="0"/>
              <a:t>NGSSS</a:t>
            </a:r>
          </a:p>
        </p:txBody>
      </p:sp>
      <p:sp>
        <p:nvSpPr>
          <p:cNvPr id="8" name="Content Placeholder 7"/>
          <p:cNvSpPr>
            <a:spLocks noGrp="1"/>
          </p:cNvSpPr>
          <p:nvPr>
            <p:ph sz="quarter" idx="4"/>
          </p:nvPr>
        </p:nvSpPr>
        <p:spPr>
          <a:xfrm>
            <a:off x="4419600" y="2362200"/>
            <a:ext cx="4572000" cy="4267200"/>
          </a:xfrm>
        </p:spPr>
        <p:txBody>
          <a:bodyPr/>
          <a:lstStyle/>
          <a:p>
            <a:r>
              <a:rPr lang="en-US" sz="2000" b="1" dirty="0"/>
              <a:t>CBT Tests to Be Administered:</a:t>
            </a:r>
          </a:p>
          <a:p>
            <a:pPr lvl="1"/>
            <a:r>
              <a:rPr lang="en-US" dirty="0"/>
              <a:t>NGSSS Biology 1, Civics, and US History EOCs</a:t>
            </a:r>
          </a:p>
          <a:p>
            <a:pPr marL="457200" lvl="1" indent="0">
              <a:buNone/>
            </a:pPr>
            <a:endParaRPr lang="en-US" sz="2000" b="1" dirty="0"/>
          </a:p>
          <a:p>
            <a:r>
              <a:rPr lang="en-US" sz="2000" b="1" dirty="0"/>
              <a:t>Testing Platform:  </a:t>
            </a:r>
          </a:p>
          <a:p>
            <a:pPr lvl="1"/>
            <a:r>
              <a:rPr lang="en-US" dirty="0"/>
              <a:t>TestNav </a:t>
            </a:r>
          </a:p>
          <a:p>
            <a:pPr lvl="1"/>
            <a:r>
              <a:rPr lang="en-US" dirty="0"/>
              <a:t>PearsonAccessNext.com</a:t>
            </a:r>
          </a:p>
          <a:p>
            <a:pPr marL="0" indent="0">
              <a:buNone/>
            </a:pPr>
            <a:endParaRPr lang="en-US" sz="2000" b="1" dirty="0"/>
          </a:p>
          <a:p>
            <a:r>
              <a:rPr lang="en-US" sz="2000" b="1" dirty="0"/>
              <a:t>Session Management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2</a:t>
            </a:fld>
            <a:endParaRPr lang="en-US" dirty="0"/>
          </a:p>
        </p:txBody>
      </p:sp>
    </p:spTree>
    <p:extLst>
      <p:ext uri="{BB962C8B-B14F-4D97-AF65-F5344CB8AC3E}">
        <p14:creationId xmlns:p14="http://schemas.microsoft.com/office/powerpoint/2010/main" val="1766317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20</a:t>
            </a:fld>
            <a:endParaRPr lang="en-US" dirty="0"/>
          </a:p>
        </p:txBody>
      </p:sp>
      <p:sp>
        <p:nvSpPr>
          <p:cNvPr id="2" name="Title 1"/>
          <p:cNvSpPr>
            <a:spLocks noGrp="1"/>
          </p:cNvSpPr>
          <p:nvPr>
            <p:ph type="title"/>
          </p:nvPr>
        </p:nvSpPr>
        <p:spPr>
          <a:xfrm>
            <a:off x="753890" y="2749497"/>
            <a:ext cx="7326081" cy="2886532"/>
          </a:xfrm>
        </p:spPr>
        <p:txBody>
          <a:bodyPr>
            <a:normAutofit/>
          </a:bodyPr>
          <a:lstStyle/>
          <a:p>
            <a:pPr algn="ctr"/>
            <a:r>
              <a:rPr lang="en-US" sz="5400" dirty="0"/>
              <a:t>Managing Users</a:t>
            </a:r>
            <a:br>
              <a:rPr lang="en-US" sz="5400" dirty="0"/>
            </a:br>
            <a:br>
              <a:rPr lang="en-US" sz="6000" dirty="0"/>
            </a:br>
            <a:endParaRPr lang="en-US" sz="6000" dirty="0"/>
          </a:p>
        </p:txBody>
      </p:sp>
    </p:spTree>
    <p:extLst>
      <p:ext uri="{BB962C8B-B14F-4D97-AF65-F5344CB8AC3E}">
        <p14:creationId xmlns:p14="http://schemas.microsoft.com/office/powerpoint/2010/main" val="364470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21</a:t>
            </a:fld>
            <a:endParaRPr lang="en-US" dirty="0"/>
          </a:p>
        </p:txBody>
      </p:sp>
      <p:sp>
        <p:nvSpPr>
          <p:cNvPr id="7" name="Title 2"/>
          <p:cNvSpPr>
            <a:spLocks noGrp="1"/>
          </p:cNvSpPr>
          <p:nvPr>
            <p:ph type="title"/>
          </p:nvPr>
        </p:nvSpPr>
        <p:spPr>
          <a:xfrm>
            <a:off x="299436" y="688388"/>
            <a:ext cx="8224837" cy="1183649"/>
          </a:xfrm>
        </p:spPr>
        <p:txBody>
          <a:bodyPr>
            <a:normAutofit/>
          </a:bodyPr>
          <a:lstStyle/>
          <a:p>
            <a:r>
              <a:rPr lang="en-US" sz="4000" dirty="0"/>
              <a:t>School Tasks: Managing Users</a:t>
            </a:r>
          </a:p>
        </p:txBody>
      </p:sp>
      <p:sp>
        <p:nvSpPr>
          <p:cNvPr id="10" name="Content Placeholder 1"/>
          <p:cNvSpPr txBox="1">
            <a:spLocks/>
          </p:cNvSpPr>
          <p:nvPr/>
        </p:nvSpPr>
        <p:spPr bwMode="gray">
          <a:xfrm>
            <a:off x="190879" y="1993937"/>
            <a:ext cx="4762121" cy="29920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sz="1800" dirty="0"/>
              <a:t>To add an individual user,                                                                                   Under Preparing for Testing,                                                                                                            Click </a:t>
            </a:r>
            <a:r>
              <a:rPr lang="en-US" sz="1800" b="1" dirty="0"/>
              <a:t>Manage Users</a:t>
            </a:r>
            <a:r>
              <a:rPr lang="en-US" sz="1800" dirty="0"/>
              <a:t> &gt; </a:t>
            </a:r>
            <a:r>
              <a:rPr lang="en-US" sz="1800" b="1" dirty="0"/>
              <a:t>Add User</a:t>
            </a:r>
          </a:p>
          <a:p>
            <a:r>
              <a:rPr lang="en-US" sz="1800" dirty="0"/>
              <a:t>Enter the email address, then click                                                                         </a:t>
            </a:r>
            <a:r>
              <a:rPr lang="en-US" sz="1800" b="1" dirty="0">
                <a:solidFill>
                  <a:schemeClr val="accent1">
                    <a:lumMod val="75000"/>
                  </a:schemeClr>
                </a:solidFill>
              </a:rPr>
              <a:t>“+Add user or add roles to user with this email</a:t>
            </a:r>
            <a:r>
              <a:rPr lang="en-US" sz="1800" dirty="0"/>
              <a:t>” link</a:t>
            </a:r>
          </a:p>
          <a:p>
            <a:r>
              <a:rPr lang="en-US" sz="1800" dirty="0"/>
              <a:t>Email will be prepopulated, enter First Name, Last Name, and Phone Number (optional). Then select the Role from the dropdown menu.</a:t>
            </a:r>
          </a:p>
          <a:p>
            <a:r>
              <a:rPr lang="en-US" sz="1800" dirty="0"/>
              <a:t>You may add multiple roles to one user and then click </a:t>
            </a:r>
            <a:r>
              <a:rPr lang="en-US" sz="1800" b="1" dirty="0"/>
              <a:t>Save</a:t>
            </a:r>
            <a:r>
              <a:rPr lang="en-US" sz="1800" dirty="0"/>
              <a:t>.</a:t>
            </a:r>
          </a:p>
          <a:p>
            <a:r>
              <a:rPr lang="en-US" sz="1800" dirty="0"/>
              <a:t>You may also delete roles from a user by clicking the trash can and then clicking </a:t>
            </a:r>
            <a:r>
              <a:rPr lang="en-US" sz="1800" b="1" dirty="0"/>
              <a:t>Save.</a:t>
            </a:r>
          </a:p>
          <a:p>
            <a:pPr lvl="1"/>
            <a:endParaRPr lang="en-US" dirty="0"/>
          </a:p>
          <a:p>
            <a:endParaRPr lang="en-US" sz="1800" b="1" dirty="0"/>
          </a:p>
          <a:p>
            <a:endParaRPr lang="en-US" sz="1800" b="1" dirty="0"/>
          </a:p>
          <a:p>
            <a:endParaRPr lang="en-US" sz="1800" b="1" dirty="0"/>
          </a:p>
          <a:p>
            <a:endParaRPr lang="en-US" dirty="0"/>
          </a:p>
        </p:txBody>
      </p:sp>
      <p:pic>
        <p:nvPicPr>
          <p:cNvPr id="8" name="Picture 7"/>
          <p:cNvPicPr>
            <a:picLocks noChangeAspect="1"/>
          </p:cNvPicPr>
          <p:nvPr/>
        </p:nvPicPr>
        <p:blipFill>
          <a:blip r:embed="rId3"/>
          <a:stretch>
            <a:fillRect/>
          </a:stretch>
        </p:blipFill>
        <p:spPr>
          <a:xfrm>
            <a:off x="8093889" y="1053701"/>
            <a:ext cx="818336" cy="818336"/>
          </a:xfrm>
          <a:prstGeom prst="rect">
            <a:avLst/>
          </a:prstGeom>
        </p:spPr>
      </p:pic>
      <p:pic>
        <p:nvPicPr>
          <p:cNvPr id="6" name="Picture 5">
            <a:extLst>
              <a:ext uri="{FF2B5EF4-FFF2-40B4-BE49-F238E27FC236}">
                <a16:creationId xmlns:a16="http://schemas.microsoft.com/office/drawing/2014/main" id="{ED9C41E6-7E03-4C6D-B454-A95650B7C46A}"/>
              </a:ext>
            </a:extLst>
          </p:cNvPr>
          <p:cNvPicPr>
            <a:picLocks noChangeAspect="1"/>
          </p:cNvPicPr>
          <p:nvPr/>
        </p:nvPicPr>
        <p:blipFill>
          <a:blip r:embed="rId4"/>
          <a:stretch>
            <a:fillRect/>
          </a:stretch>
        </p:blipFill>
        <p:spPr>
          <a:xfrm>
            <a:off x="5804671" y="2194554"/>
            <a:ext cx="2113110" cy="2848560"/>
          </a:xfrm>
          <a:prstGeom prst="rect">
            <a:avLst/>
          </a:prstGeom>
        </p:spPr>
      </p:pic>
      <p:sp>
        <p:nvSpPr>
          <p:cNvPr id="13" name="Rectangle 12">
            <a:extLst>
              <a:ext uri="{FF2B5EF4-FFF2-40B4-BE49-F238E27FC236}">
                <a16:creationId xmlns:a16="http://schemas.microsoft.com/office/drawing/2014/main" id="{FAE73C82-B3F0-4CA4-87F2-AE35683230DE}"/>
              </a:ext>
            </a:extLst>
          </p:cNvPr>
          <p:cNvSpPr/>
          <p:nvPr/>
        </p:nvSpPr>
        <p:spPr>
          <a:xfrm>
            <a:off x="5655234" y="3124200"/>
            <a:ext cx="2465325" cy="3048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B4F1566-97E1-420E-B11C-A889AC044E4A}"/>
              </a:ext>
            </a:extLst>
          </p:cNvPr>
          <p:cNvSpPr/>
          <p:nvPr/>
        </p:nvSpPr>
        <p:spPr>
          <a:xfrm>
            <a:off x="5804671" y="3429000"/>
            <a:ext cx="2289218" cy="1524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01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6B17D9-9772-40B9-A1C7-330F4F31C059}"/>
              </a:ext>
            </a:extLst>
          </p:cNvPr>
          <p:cNvSpPr>
            <a:spLocks noGrp="1"/>
          </p:cNvSpPr>
          <p:nvPr>
            <p:ph type="title"/>
          </p:nvPr>
        </p:nvSpPr>
        <p:spPr/>
        <p:txBody>
          <a:bodyPr/>
          <a:lstStyle/>
          <a:p>
            <a:r>
              <a:rPr lang="en-US" dirty="0"/>
              <a:t>School Tasks: Managing Users</a:t>
            </a:r>
          </a:p>
        </p:txBody>
      </p:sp>
      <p:sp>
        <p:nvSpPr>
          <p:cNvPr id="4" name="Slide Number Placeholder 3">
            <a:extLst>
              <a:ext uri="{FF2B5EF4-FFF2-40B4-BE49-F238E27FC236}">
                <a16:creationId xmlns:a16="http://schemas.microsoft.com/office/drawing/2014/main" id="{32852FFA-3DB5-4BB3-BAC6-3C2868209570}"/>
              </a:ext>
            </a:extLst>
          </p:cNvPr>
          <p:cNvSpPr>
            <a:spLocks noGrp="1"/>
          </p:cNvSpPr>
          <p:nvPr>
            <p:ph type="sldNum" sz="quarter" idx="4"/>
          </p:nvPr>
        </p:nvSpPr>
        <p:spPr/>
        <p:txBody>
          <a:bodyPr/>
          <a:lstStyle/>
          <a:p>
            <a:fld id="{82971C03-E4FD-42A6-B2D5-624439E425B5}" type="slidenum">
              <a:rPr lang="en-US" smtClean="0"/>
              <a:pPr/>
              <a:t>22</a:t>
            </a:fld>
            <a:endParaRPr lang="en-US" dirty="0"/>
          </a:p>
        </p:txBody>
      </p:sp>
      <p:pic>
        <p:nvPicPr>
          <p:cNvPr id="6" name="Picture 5">
            <a:extLst>
              <a:ext uri="{FF2B5EF4-FFF2-40B4-BE49-F238E27FC236}">
                <a16:creationId xmlns:a16="http://schemas.microsoft.com/office/drawing/2014/main" id="{1EE53C50-42C2-4B9A-B12F-673B984EDAEE}"/>
              </a:ext>
            </a:extLst>
          </p:cNvPr>
          <p:cNvPicPr>
            <a:picLocks noChangeAspect="1"/>
          </p:cNvPicPr>
          <p:nvPr/>
        </p:nvPicPr>
        <p:blipFill>
          <a:blip r:embed="rId2"/>
          <a:stretch>
            <a:fillRect/>
          </a:stretch>
        </p:blipFill>
        <p:spPr>
          <a:xfrm>
            <a:off x="-19050" y="1943271"/>
            <a:ext cx="9144000" cy="4275113"/>
          </a:xfrm>
          <a:prstGeom prst="rect">
            <a:avLst/>
          </a:prstGeom>
          <a:ln>
            <a:solidFill>
              <a:schemeClr val="tx1"/>
            </a:solidFill>
          </a:ln>
        </p:spPr>
      </p:pic>
      <p:sp>
        <p:nvSpPr>
          <p:cNvPr id="7" name="Rectangle 6">
            <a:extLst>
              <a:ext uri="{FF2B5EF4-FFF2-40B4-BE49-F238E27FC236}">
                <a16:creationId xmlns:a16="http://schemas.microsoft.com/office/drawing/2014/main" id="{44B707C5-CA60-48FE-B4BB-6FE77FBEB678}"/>
              </a:ext>
            </a:extLst>
          </p:cNvPr>
          <p:cNvSpPr/>
          <p:nvPr/>
        </p:nvSpPr>
        <p:spPr>
          <a:xfrm>
            <a:off x="7772400" y="4953000"/>
            <a:ext cx="914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2661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8B4F4C-5D60-478D-8086-2745EA61E63C}"/>
              </a:ext>
            </a:extLst>
          </p:cNvPr>
          <p:cNvPicPr>
            <a:picLocks noChangeAspect="1"/>
          </p:cNvPicPr>
          <p:nvPr/>
        </p:nvPicPr>
        <p:blipFill>
          <a:blip r:embed="rId3"/>
          <a:stretch>
            <a:fillRect/>
          </a:stretch>
        </p:blipFill>
        <p:spPr>
          <a:xfrm>
            <a:off x="6829595" y="1802562"/>
            <a:ext cx="2113110" cy="2848560"/>
          </a:xfrm>
          <a:prstGeom prst="rect">
            <a:avLst/>
          </a:prstGeom>
        </p:spPr>
      </p:pic>
      <p:sp>
        <p:nvSpPr>
          <p:cNvPr id="4" name="Slide Number Placeholder 3"/>
          <p:cNvSpPr>
            <a:spLocks noGrp="1"/>
          </p:cNvSpPr>
          <p:nvPr>
            <p:ph type="sldNum" sz="quarter" idx="4"/>
          </p:nvPr>
        </p:nvSpPr>
        <p:spPr/>
        <p:txBody>
          <a:bodyPr/>
          <a:lstStyle/>
          <a:p>
            <a:fld id="{82971C03-E4FD-42A6-B2D5-624439E425B5}" type="slidenum">
              <a:rPr lang="en-US" smtClean="0"/>
              <a:pPr/>
              <a:t>23</a:t>
            </a:fld>
            <a:endParaRPr lang="en-US" dirty="0"/>
          </a:p>
        </p:txBody>
      </p:sp>
      <p:sp>
        <p:nvSpPr>
          <p:cNvPr id="7" name="Title 2"/>
          <p:cNvSpPr>
            <a:spLocks noGrp="1"/>
          </p:cNvSpPr>
          <p:nvPr>
            <p:ph type="title"/>
          </p:nvPr>
        </p:nvSpPr>
        <p:spPr>
          <a:xfrm>
            <a:off x="228600" y="838200"/>
            <a:ext cx="8224837" cy="774481"/>
          </a:xfrm>
        </p:spPr>
        <p:txBody>
          <a:bodyPr>
            <a:normAutofit/>
          </a:bodyPr>
          <a:lstStyle/>
          <a:p>
            <a:r>
              <a:rPr lang="en-US" sz="4000" dirty="0"/>
              <a:t>School Tasks: Uploading Users</a:t>
            </a:r>
          </a:p>
        </p:txBody>
      </p:sp>
      <p:sp>
        <p:nvSpPr>
          <p:cNvPr id="10" name="Content Placeholder 1"/>
          <p:cNvSpPr txBox="1">
            <a:spLocks/>
          </p:cNvSpPr>
          <p:nvPr/>
        </p:nvSpPr>
        <p:spPr bwMode="gray">
          <a:xfrm>
            <a:off x="299437" y="1982060"/>
            <a:ext cx="6530158" cy="43313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To add multiple users,                                           under Preparing for Testing,</a:t>
            </a:r>
          </a:p>
          <a:p>
            <a:pPr marL="0" indent="0">
              <a:buNone/>
            </a:pPr>
            <a:r>
              <a:rPr lang="en-US" b="1" dirty="0"/>
              <a:t>    Manage Users </a:t>
            </a:r>
            <a:r>
              <a:rPr lang="en-US" dirty="0"/>
              <a:t>&gt; </a:t>
            </a:r>
            <a:r>
              <a:rPr lang="en-US" b="1" dirty="0"/>
              <a:t>Upload Users</a:t>
            </a:r>
          </a:p>
          <a:p>
            <a:r>
              <a:rPr lang="en-US" dirty="0"/>
              <a:t>Select </a:t>
            </a:r>
            <a:r>
              <a:rPr lang="en-US" b="1" dirty="0"/>
              <a:t>Download Templates</a:t>
            </a:r>
            <a:r>
              <a:rPr lang="en-US" dirty="0"/>
              <a:t> and </a:t>
            </a:r>
            <a:br>
              <a:rPr lang="en-US" dirty="0"/>
            </a:br>
            <a:r>
              <a:rPr lang="en-US" dirty="0"/>
              <a:t>create file.</a:t>
            </a:r>
          </a:p>
          <a:p>
            <a:pPr marL="457200" indent="-457200">
              <a:buFont typeface="+mj-lt"/>
              <a:buAutoNum type="arabicPeriod"/>
            </a:pPr>
            <a:endParaRPr lang="en-US" b="1" dirty="0"/>
          </a:p>
          <a:p>
            <a:endParaRPr lang="en-US" b="1" dirty="0"/>
          </a:p>
          <a:p>
            <a:endParaRPr lang="en-US" b="1" dirty="0"/>
          </a:p>
          <a:p>
            <a:endParaRPr lang="en-US" dirty="0"/>
          </a:p>
        </p:txBody>
      </p:sp>
      <p:pic>
        <p:nvPicPr>
          <p:cNvPr id="8" name="Picture 7"/>
          <p:cNvPicPr>
            <a:picLocks noChangeAspect="1"/>
          </p:cNvPicPr>
          <p:nvPr/>
        </p:nvPicPr>
        <p:blipFill>
          <a:blip r:embed="rId4"/>
          <a:stretch>
            <a:fillRect/>
          </a:stretch>
        </p:blipFill>
        <p:spPr>
          <a:xfrm>
            <a:off x="7816588" y="1087760"/>
            <a:ext cx="818336" cy="818336"/>
          </a:xfrm>
          <a:prstGeom prst="rect">
            <a:avLst/>
          </a:prstGeom>
        </p:spPr>
      </p:pic>
      <p:sp>
        <p:nvSpPr>
          <p:cNvPr id="9" name="Rectangle 8"/>
          <p:cNvSpPr/>
          <p:nvPr/>
        </p:nvSpPr>
        <p:spPr>
          <a:xfrm>
            <a:off x="6477380" y="3411473"/>
            <a:ext cx="2465325" cy="18421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462140" y="2761946"/>
            <a:ext cx="2465325" cy="28014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a:stretch>
            <a:fillRect/>
          </a:stretch>
        </p:blipFill>
        <p:spPr>
          <a:xfrm>
            <a:off x="639197" y="4419600"/>
            <a:ext cx="6182778" cy="1766577"/>
          </a:xfrm>
          <a:prstGeom prst="rect">
            <a:avLst/>
          </a:prstGeom>
          <a:ln>
            <a:solidFill>
              <a:schemeClr val="bg1">
                <a:lumMod val="75000"/>
              </a:schemeClr>
            </a:solidFill>
          </a:ln>
        </p:spPr>
      </p:pic>
      <p:sp>
        <p:nvSpPr>
          <p:cNvPr id="13" name="Rounded Rectangle 13">
            <a:extLst>
              <a:ext uri="{FF2B5EF4-FFF2-40B4-BE49-F238E27FC236}">
                <a16:creationId xmlns:a16="http://schemas.microsoft.com/office/drawing/2014/main" id="{E2C48FC6-20F6-4624-97E3-56FA20664E76}"/>
              </a:ext>
            </a:extLst>
          </p:cNvPr>
          <p:cNvSpPr/>
          <p:nvPr/>
        </p:nvSpPr>
        <p:spPr>
          <a:xfrm>
            <a:off x="4570935" y="4450814"/>
            <a:ext cx="2590800" cy="728027"/>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6631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24</a:t>
            </a:fld>
            <a:endParaRPr lang="en-US" dirty="0"/>
          </a:p>
        </p:txBody>
      </p:sp>
      <p:sp>
        <p:nvSpPr>
          <p:cNvPr id="7" name="Title 2"/>
          <p:cNvSpPr>
            <a:spLocks noGrp="1"/>
          </p:cNvSpPr>
          <p:nvPr>
            <p:ph type="title"/>
          </p:nvPr>
        </p:nvSpPr>
        <p:spPr>
          <a:xfrm>
            <a:off x="299436" y="688388"/>
            <a:ext cx="8612789" cy="774481"/>
          </a:xfrm>
        </p:spPr>
        <p:txBody>
          <a:bodyPr>
            <a:noAutofit/>
          </a:bodyPr>
          <a:lstStyle/>
          <a:p>
            <a:r>
              <a:rPr lang="en-US" dirty="0"/>
              <a:t>School Tasks: Uploading Users (cont.)</a:t>
            </a:r>
          </a:p>
        </p:txBody>
      </p:sp>
      <p:sp>
        <p:nvSpPr>
          <p:cNvPr id="10" name="Content Placeholder 1"/>
          <p:cNvSpPr txBox="1">
            <a:spLocks/>
          </p:cNvSpPr>
          <p:nvPr/>
        </p:nvSpPr>
        <p:spPr bwMode="gray">
          <a:xfrm>
            <a:off x="299436" y="1982060"/>
            <a:ext cx="8612789" cy="43313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Upload to TIDE by Selecting </a:t>
            </a:r>
            <a:r>
              <a:rPr lang="en-US" b="1" dirty="0"/>
              <a:t>Browse</a:t>
            </a:r>
            <a:r>
              <a:rPr lang="en-US" dirty="0"/>
              <a:t> to select the file and </a:t>
            </a:r>
            <a:r>
              <a:rPr lang="en-US" b="1" dirty="0"/>
              <a:t>Next</a:t>
            </a:r>
            <a:r>
              <a:rPr lang="en-US" dirty="0"/>
              <a:t> to preview your file.</a:t>
            </a:r>
          </a:p>
          <a:p>
            <a:r>
              <a:rPr lang="en-US" dirty="0"/>
              <a:t>Select </a:t>
            </a:r>
            <a:r>
              <a:rPr lang="en-US" b="1" dirty="0"/>
              <a:t>Next </a:t>
            </a:r>
            <a:r>
              <a:rPr lang="en-US" dirty="0"/>
              <a:t>to validate the file.</a:t>
            </a:r>
            <a:r>
              <a:rPr lang="en-US" b="1" dirty="0"/>
              <a:t> </a:t>
            </a:r>
            <a:r>
              <a:rPr lang="en-US" dirty="0"/>
              <a:t>TIDE displays errors or warnings.</a:t>
            </a:r>
            <a:endParaRPr lang="en-US" b="1" dirty="0"/>
          </a:p>
          <a:p>
            <a:r>
              <a:rPr lang="en-US" dirty="0"/>
              <a:t>Click </a:t>
            </a:r>
            <a:r>
              <a:rPr lang="en-US" b="1" dirty="0"/>
              <a:t>Continue with Upload </a:t>
            </a:r>
            <a:r>
              <a:rPr lang="en-US" dirty="0"/>
              <a:t>to upload the file as is.</a:t>
            </a:r>
          </a:p>
          <a:p>
            <a:r>
              <a:rPr lang="en-US" dirty="0"/>
              <a:t>Or, correct the errors on the original file and </a:t>
            </a:r>
            <a:r>
              <a:rPr lang="en-US" b="1" dirty="0"/>
              <a:t>Upload a Revised File.</a:t>
            </a:r>
            <a:br>
              <a:rPr lang="en-US" b="1" dirty="0"/>
            </a:br>
            <a:endParaRPr lang="en-US" dirty="0"/>
          </a:p>
          <a:p>
            <a:endParaRPr lang="en-US" b="1" dirty="0"/>
          </a:p>
          <a:p>
            <a:endParaRPr lang="en-US" b="1" dirty="0"/>
          </a:p>
          <a:p>
            <a:endParaRPr lang="en-US" b="1" dirty="0"/>
          </a:p>
          <a:p>
            <a:endParaRPr lang="en-US" dirty="0"/>
          </a:p>
        </p:txBody>
      </p:sp>
      <p:pic>
        <p:nvPicPr>
          <p:cNvPr id="8" name="Picture 7"/>
          <p:cNvPicPr>
            <a:picLocks noChangeAspect="1"/>
          </p:cNvPicPr>
          <p:nvPr/>
        </p:nvPicPr>
        <p:blipFill>
          <a:blip r:embed="rId3"/>
          <a:stretch>
            <a:fillRect/>
          </a:stretch>
        </p:blipFill>
        <p:spPr>
          <a:xfrm>
            <a:off x="8093889" y="1053701"/>
            <a:ext cx="818336" cy="818336"/>
          </a:xfrm>
          <a:prstGeom prst="rect">
            <a:avLst/>
          </a:prstGeom>
        </p:spPr>
      </p:pic>
      <p:pic>
        <p:nvPicPr>
          <p:cNvPr id="3" name="Picture 2"/>
          <p:cNvPicPr>
            <a:picLocks noChangeAspect="1"/>
          </p:cNvPicPr>
          <p:nvPr/>
        </p:nvPicPr>
        <p:blipFill>
          <a:blip r:embed="rId4"/>
          <a:stretch>
            <a:fillRect/>
          </a:stretch>
        </p:blipFill>
        <p:spPr>
          <a:xfrm>
            <a:off x="492125" y="4833725"/>
            <a:ext cx="7953604" cy="1589675"/>
          </a:xfrm>
          <a:prstGeom prst="rect">
            <a:avLst/>
          </a:prstGeom>
          <a:ln w="9525">
            <a:solidFill>
              <a:schemeClr val="tx1"/>
            </a:solidFill>
          </a:ln>
        </p:spPr>
      </p:pic>
    </p:spTree>
    <p:extLst>
      <p:ext uri="{BB962C8B-B14F-4D97-AF65-F5344CB8AC3E}">
        <p14:creationId xmlns:p14="http://schemas.microsoft.com/office/powerpoint/2010/main" val="269337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25</a:t>
            </a:fld>
            <a:endParaRPr lang="en-US" dirty="0"/>
          </a:p>
        </p:txBody>
      </p:sp>
      <p:sp>
        <p:nvSpPr>
          <p:cNvPr id="7" name="Title 2"/>
          <p:cNvSpPr>
            <a:spLocks noGrp="1"/>
          </p:cNvSpPr>
          <p:nvPr>
            <p:ph type="title"/>
          </p:nvPr>
        </p:nvSpPr>
        <p:spPr>
          <a:xfrm>
            <a:off x="356000" y="914400"/>
            <a:ext cx="8224837" cy="774481"/>
          </a:xfrm>
        </p:spPr>
        <p:txBody>
          <a:bodyPr>
            <a:normAutofit/>
          </a:bodyPr>
          <a:lstStyle/>
          <a:p>
            <a:r>
              <a:rPr lang="en-US" sz="4000" dirty="0"/>
              <a:t>School Tasks: View/Edit Users</a:t>
            </a:r>
          </a:p>
        </p:txBody>
      </p:sp>
      <p:sp>
        <p:nvSpPr>
          <p:cNvPr id="10" name="Content Placeholder 1"/>
          <p:cNvSpPr txBox="1">
            <a:spLocks/>
          </p:cNvSpPr>
          <p:nvPr/>
        </p:nvSpPr>
        <p:spPr bwMode="gray">
          <a:xfrm>
            <a:off x="385799" y="1927048"/>
            <a:ext cx="3500401" cy="43313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sz="2000" dirty="0"/>
              <a:t>Under Preparing for Testing, Click </a:t>
            </a:r>
            <a:r>
              <a:rPr lang="en-US" sz="2000" b="1" dirty="0"/>
              <a:t>Manage Users</a:t>
            </a:r>
            <a:r>
              <a:rPr lang="en-US" sz="2000" dirty="0"/>
              <a:t> &gt; </a:t>
            </a:r>
            <a:r>
              <a:rPr lang="en-US" sz="2000" b="1" dirty="0"/>
              <a:t>View/Edit/Export Users</a:t>
            </a:r>
            <a:r>
              <a:rPr lang="en-US" sz="2000" dirty="0"/>
              <a:t>, and search for the user.</a:t>
            </a:r>
          </a:p>
          <a:p>
            <a:r>
              <a:rPr lang="en-US" sz="2000" dirty="0"/>
              <a:t>Click [    ]  to view or edit the user record.</a:t>
            </a:r>
          </a:p>
          <a:p>
            <a:r>
              <a:rPr lang="en-US" sz="2000" dirty="0"/>
              <a:t>Select the checkbox for a user and then the                to delete users.</a:t>
            </a:r>
          </a:p>
          <a:p>
            <a:r>
              <a:rPr lang="en-US" sz="2000" dirty="0"/>
              <a:t>Select [        ]    to pull an excel or csv file of all users.</a:t>
            </a:r>
          </a:p>
          <a:p>
            <a:endParaRPr lang="en-US" b="1" dirty="0"/>
          </a:p>
          <a:p>
            <a:endParaRPr lang="en-US" b="1" dirty="0"/>
          </a:p>
          <a:p>
            <a:endParaRPr lang="en-US" b="1" dirty="0"/>
          </a:p>
          <a:p>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1447800" y="3505200"/>
            <a:ext cx="241300" cy="281483"/>
          </a:xfrm>
          <a:prstGeom prst="rect">
            <a:avLst/>
          </a:prstGeom>
        </p:spPr>
      </p:pic>
      <p:pic>
        <p:nvPicPr>
          <p:cNvPr id="8" name="Picture 7"/>
          <p:cNvPicPr>
            <a:picLocks noChangeAspect="1"/>
          </p:cNvPicPr>
          <p:nvPr/>
        </p:nvPicPr>
        <p:blipFill>
          <a:blip r:embed="rId4"/>
          <a:stretch>
            <a:fillRect/>
          </a:stretch>
        </p:blipFill>
        <p:spPr>
          <a:xfrm>
            <a:off x="8093889" y="1053701"/>
            <a:ext cx="818336" cy="818336"/>
          </a:xfrm>
          <a:prstGeom prst="rect">
            <a:avLst/>
          </a:prstGeom>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4112" y="1946379"/>
            <a:ext cx="4276725"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id="{AEB8B8BE-E5C8-4C11-8274-4AE67287B631}"/>
              </a:ext>
            </a:extLst>
          </p:cNvPr>
          <p:cNvPicPr>
            <a:picLocks noChangeAspect="1"/>
          </p:cNvPicPr>
          <p:nvPr/>
        </p:nvPicPr>
        <p:blipFill>
          <a:blip r:embed="rId6"/>
          <a:stretch>
            <a:fillRect/>
          </a:stretch>
        </p:blipFill>
        <p:spPr>
          <a:xfrm>
            <a:off x="4114800" y="4532544"/>
            <a:ext cx="4975860" cy="2133599"/>
          </a:xfrm>
          <a:prstGeom prst="rect">
            <a:avLst/>
          </a:prstGeom>
        </p:spPr>
      </p:pic>
      <p:pic>
        <p:nvPicPr>
          <p:cNvPr id="5" name="Picture 4">
            <a:extLst>
              <a:ext uri="{FF2B5EF4-FFF2-40B4-BE49-F238E27FC236}">
                <a16:creationId xmlns:a16="http://schemas.microsoft.com/office/drawing/2014/main" id="{85069E40-6462-4CFA-B431-013A2359F67E}"/>
              </a:ext>
            </a:extLst>
          </p:cNvPr>
          <p:cNvPicPr>
            <a:picLocks noChangeAspect="1"/>
          </p:cNvPicPr>
          <p:nvPr/>
        </p:nvPicPr>
        <p:blipFill>
          <a:blip r:embed="rId7"/>
          <a:stretch>
            <a:fillRect/>
          </a:stretch>
        </p:blipFill>
        <p:spPr>
          <a:xfrm>
            <a:off x="2895600" y="4532544"/>
            <a:ext cx="625752" cy="344256"/>
          </a:xfrm>
          <a:prstGeom prst="rect">
            <a:avLst/>
          </a:prstGeom>
        </p:spPr>
      </p:pic>
      <p:pic>
        <p:nvPicPr>
          <p:cNvPr id="6" name="Picture 5">
            <a:extLst>
              <a:ext uri="{FF2B5EF4-FFF2-40B4-BE49-F238E27FC236}">
                <a16:creationId xmlns:a16="http://schemas.microsoft.com/office/drawing/2014/main" id="{C075D518-48EE-4D60-8ABE-11E20946572C}"/>
              </a:ext>
            </a:extLst>
          </p:cNvPr>
          <p:cNvPicPr>
            <a:picLocks noChangeAspect="1"/>
          </p:cNvPicPr>
          <p:nvPr/>
        </p:nvPicPr>
        <p:blipFill>
          <a:blip r:embed="rId8"/>
          <a:stretch>
            <a:fillRect/>
          </a:stretch>
        </p:blipFill>
        <p:spPr>
          <a:xfrm>
            <a:off x="1580590" y="5174335"/>
            <a:ext cx="551098" cy="381000"/>
          </a:xfrm>
          <a:prstGeom prst="rect">
            <a:avLst/>
          </a:prstGeom>
        </p:spPr>
      </p:pic>
    </p:spTree>
    <p:extLst>
      <p:ext uri="{BB962C8B-B14F-4D97-AF65-F5344CB8AC3E}">
        <p14:creationId xmlns:p14="http://schemas.microsoft.com/office/powerpoint/2010/main" val="156110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26</a:t>
            </a:fld>
            <a:endParaRPr lang="en-US" dirty="0"/>
          </a:p>
        </p:txBody>
      </p:sp>
      <p:sp>
        <p:nvSpPr>
          <p:cNvPr id="2" name="Title 1"/>
          <p:cNvSpPr>
            <a:spLocks noGrp="1"/>
          </p:cNvSpPr>
          <p:nvPr>
            <p:ph type="title"/>
          </p:nvPr>
        </p:nvSpPr>
        <p:spPr>
          <a:xfrm>
            <a:off x="753890" y="2749497"/>
            <a:ext cx="7326081" cy="2886532"/>
          </a:xfrm>
        </p:spPr>
        <p:txBody>
          <a:bodyPr>
            <a:normAutofit/>
          </a:bodyPr>
          <a:lstStyle/>
          <a:p>
            <a:pPr algn="ctr"/>
            <a:r>
              <a:rPr lang="en-US" sz="5400" dirty="0"/>
              <a:t>Student Information</a:t>
            </a:r>
            <a:br>
              <a:rPr lang="en-US" sz="5400" dirty="0"/>
            </a:br>
            <a:br>
              <a:rPr lang="en-US" sz="6000" dirty="0"/>
            </a:br>
            <a:endParaRPr lang="en-US" sz="6000" dirty="0"/>
          </a:p>
        </p:txBody>
      </p:sp>
    </p:spTree>
    <p:extLst>
      <p:ext uri="{BB962C8B-B14F-4D97-AF65-F5344CB8AC3E}">
        <p14:creationId xmlns:p14="http://schemas.microsoft.com/office/powerpoint/2010/main" val="3397118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D9CC5-4855-4B4D-B16E-F7F3B8CF4CE1}"/>
              </a:ext>
            </a:extLst>
          </p:cNvPr>
          <p:cNvPicPr>
            <a:picLocks noChangeAspect="1"/>
          </p:cNvPicPr>
          <p:nvPr/>
        </p:nvPicPr>
        <p:blipFill>
          <a:blip r:embed="rId3"/>
          <a:stretch>
            <a:fillRect/>
          </a:stretch>
        </p:blipFill>
        <p:spPr>
          <a:xfrm>
            <a:off x="5636086" y="1440091"/>
            <a:ext cx="2549154" cy="3100883"/>
          </a:xfrm>
          <a:prstGeom prst="rect">
            <a:avLst/>
          </a:prstGeom>
          <a:ln>
            <a:solidFill>
              <a:schemeClr val="accent1">
                <a:lumMod val="50000"/>
              </a:schemeClr>
            </a:solidFill>
          </a:ln>
        </p:spPr>
      </p:pic>
      <p:sp>
        <p:nvSpPr>
          <p:cNvPr id="4" name="Slide Number Placeholder 3"/>
          <p:cNvSpPr>
            <a:spLocks noGrp="1"/>
          </p:cNvSpPr>
          <p:nvPr>
            <p:ph type="sldNum" sz="quarter" idx="4"/>
          </p:nvPr>
        </p:nvSpPr>
        <p:spPr/>
        <p:txBody>
          <a:bodyPr/>
          <a:lstStyle/>
          <a:p>
            <a:fld id="{82971C03-E4FD-42A6-B2D5-624439E425B5}" type="slidenum">
              <a:rPr lang="en-US" smtClean="0"/>
              <a:pPr/>
              <a:t>27</a:t>
            </a:fld>
            <a:endParaRPr lang="en-US" dirty="0"/>
          </a:p>
        </p:txBody>
      </p:sp>
      <p:sp>
        <p:nvSpPr>
          <p:cNvPr id="7" name="Title 2"/>
          <p:cNvSpPr>
            <a:spLocks noGrp="1"/>
          </p:cNvSpPr>
          <p:nvPr>
            <p:ph type="title"/>
          </p:nvPr>
        </p:nvSpPr>
        <p:spPr>
          <a:xfrm>
            <a:off x="299435" y="720325"/>
            <a:ext cx="7670672" cy="788075"/>
          </a:xfrm>
        </p:spPr>
        <p:txBody>
          <a:bodyPr>
            <a:noAutofit/>
          </a:bodyPr>
          <a:lstStyle/>
          <a:p>
            <a:r>
              <a:rPr lang="en-US" dirty="0"/>
              <a:t>School Tasks: Confirming Student Information</a:t>
            </a:r>
          </a:p>
        </p:txBody>
      </p:sp>
      <p:sp>
        <p:nvSpPr>
          <p:cNvPr id="10" name="Content Placeholder 1"/>
          <p:cNvSpPr txBox="1">
            <a:spLocks/>
          </p:cNvSpPr>
          <p:nvPr/>
        </p:nvSpPr>
        <p:spPr bwMode="gray">
          <a:xfrm>
            <a:off x="299435" y="1841776"/>
            <a:ext cx="4729765" cy="43177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Under Preparing for Testing,</a:t>
            </a:r>
          </a:p>
          <a:p>
            <a:r>
              <a:rPr lang="en-US" dirty="0"/>
              <a:t>Click </a:t>
            </a:r>
            <a:r>
              <a:rPr lang="en-US" b="1" dirty="0"/>
              <a:t>Student Information</a:t>
            </a:r>
            <a:r>
              <a:rPr lang="en-US" dirty="0"/>
              <a:t> &gt; </a:t>
            </a:r>
            <a:r>
              <a:rPr lang="en-US" b="1" dirty="0"/>
              <a:t>View/Edit/Export Students</a:t>
            </a:r>
            <a:r>
              <a:rPr lang="en-US" dirty="0"/>
              <a:t>, </a:t>
            </a:r>
          </a:p>
          <a:p>
            <a:r>
              <a:rPr lang="en-US" dirty="0"/>
              <a:t>Enter student information and click Search to find the student record.</a:t>
            </a:r>
          </a:p>
          <a:p>
            <a:endParaRPr lang="en-US" dirty="0"/>
          </a:p>
          <a:p>
            <a:endParaRPr lang="en-US" dirty="0"/>
          </a:p>
          <a:p>
            <a:endParaRPr lang="en-US" dirty="0"/>
          </a:p>
          <a:p>
            <a:pPr marL="0" indent="0">
              <a:buNone/>
            </a:pPr>
            <a:endParaRPr lang="en-US" dirty="0"/>
          </a:p>
          <a:p>
            <a:endParaRPr lang="en-US" dirty="0"/>
          </a:p>
          <a:p>
            <a:endParaRPr lang="en-US" dirty="0"/>
          </a:p>
          <a:p>
            <a:endParaRPr lang="en-US" b="1" dirty="0"/>
          </a:p>
          <a:p>
            <a:endParaRPr lang="en-US" b="1" dirty="0"/>
          </a:p>
          <a:p>
            <a:endParaRPr lang="en-US" dirty="0"/>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1524993" y="4953000"/>
            <a:ext cx="241300" cy="281483"/>
          </a:xfrm>
          <a:prstGeom prst="rect">
            <a:avLst/>
          </a:prstGeom>
        </p:spPr>
      </p:pic>
      <p:pic>
        <p:nvPicPr>
          <p:cNvPr id="9" name="Picture 8"/>
          <p:cNvPicPr>
            <a:picLocks noChangeAspect="1"/>
          </p:cNvPicPr>
          <p:nvPr/>
        </p:nvPicPr>
        <p:blipFill>
          <a:blip r:embed="rId5"/>
          <a:stretch>
            <a:fillRect/>
          </a:stretch>
        </p:blipFill>
        <p:spPr>
          <a:xfrm>
            <a:off x="8229812" y="1099232"/>
            <a:ext cx="818336" cy="818336"/>
          </a:xfrm>
          <a:prstGeom prst="rect">
            <a:avLst/>
          </a:prstGeom>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943" y="4540974"/>
            <a:ext cx="5295900" cy="1981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5181600" y="2868797"/>
            <a:ext cx="3505200" cy="17920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149766" y="3248796"/>
            <a:ext cx="3521794" cy="26515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984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28</a:t>
            </a:fld>
            <a:endParaRPr lang="en-US" dirty="0"/>
          </a:p>
        </p:txBody>
      </p:sp>
      <p:sp>
        <p:nvSpPr>
          <p:cNvPr id="7" name="Title 2"/>
          <p:cNvSpPr>
            <a:spLocks noGrp="1"/>
          </p:cNvSpPr>
          <p:nvPr>
            <p:ph type="title"/>
          </p:nvPr>
        </p:nvSpPr>
        <p:spPr>
          <a:xfrm>
            <a:off x="299435" y="720325"/>
            <a:ext cx="7670672" cy="788075"/>
          </a:xfrm>
        </p:spPr>
        <p:txBody>
          <a:bodyPr>
            <a:noAutofit/>
          </a:bodyPr>
          <a:lstStyle/>
          <a:p>
            <a:r>
              <a:rPr lang="en-US" dirty="0"/>
              <a:t>School Tasks: Confirming Student Information</a:t>
            </a:r>
          </a:p>
        </p:txBody>
      </p:sp>
      <p:sp>
        <p:nvSpPr>
          <p:cNvPr id="10" name="Content Placeholder 1"/>
          <p:cNvSpPr txBox="1">
            <a:spLocks/>
          </p:cNvSpPr>
          <p:nvPr/>
        </p:nvSpPr>
        <p:spPr bwMode="gray">
          <a:xfrm>
            <a:off x="265605" y="3886200"/>
            <a:ext cx="8612789" cy="22732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A list is generated.</a:t>
            </a:r>
          </a:p>
          <a:p>
            <a:r>
              <a:rPr lang="en-US" dirty="0"/>
              <a:t>Click [    ] to view/edit the student record.</a:t>
            </a:r>
          </a:p>
          <a:p>
            <a:r>
              <a:rPr lang="en-US" dirty="0"/>
              <a:t>Click checkbox next to student name to remove a student.</a:t>
            </a:r>
          </a:p>
          <a:p>
            <a:pPr lvl="1"/>
            <a:r>
              <a:rPr lang="en-US" sz="2200" dirty="0"/>
              <a:t>Only allowed before the testing window opens.</a:t>
            </a:r>
          </a:p>
          <a:p>
            <a:endParaRPr lang="en-US" b="1" dirty="0"/>
          </a:p>
          <a:p>
            <a:endParaRPr lang="en-US" b="1" dirty="0"/>
          </a:p>
          <a:p>
            <a:endParaRPr lang="en-US" b="1" dirty="0"/>
          </a:p>
          <a:p>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1524000" y="4419600"/>
            <a:ext cx="241300" cy="281483"/>
          </a:xfrm>
          <a:prstGeom prst="rect">
            <a:avLst/>
          </a:prstGeom>
        </p:spPr>
      </p:pic>
      <p:pic>
        <p:nvPicPr>
          <p:cNvPr id="9" name="Picture 8"/>
          <p:cNvPicPr>
            <a:picLocks noChangeAspect="1"/>
          </p:cNvPicPr>
          <p:nvPr/>
        </p:nvPicPr>
        <p:blipFill>
          <a:blip r:embed="rId4"/>
          <a:stretch>
            <a:fillRect/>
          </a:stretch>
        </p:blipFill>
        <p:spPr>
          <a:xfrm>
            <a:off x="8229812" y="1099232"/>
            <a:ext cx="818336" cy="818336"/>
          </a:xfrm>
          <a:prstGeom prst="rect">
            <a:avLst/>
          </a:prstGeom>
        </p:spPr>
      </p:pic>
      <p:pic>
        <p:nvPicPr>
          <p:cNvPr id="2" name="Picture 1"/>
          <p:cNvPicPr>
            <a:picLocks noChangeAspect="1"/>
          </p:cNvPicPr>
          <p:nvPr/>
        </p:nvPicPr>
        <p:blipFill>
          <a:blip r:embed="rId5"/>
          <a:stretch>
            <a:fillRect/>
          </a:stretch>
        </p:blipFill>
        <p:spPr>
          <a:xfrm>
            <a:off x="824323" y="2114703"/>
            <a:ext cx="7141974" cy="1296987"/>
          </a:xfrm>
          <a:prstGeom prst="rect">
            <a:avLst/>
          </a:prstGeom>
        </p:spPr>
      </p:pic>
    </p:spTree>
    <p:extLst>
      <p:ext uri="{BB962C8B-B14F-4D97-AF65-F5344CB8AC3E}">
        <p14:creationId xmlns:p14="http://schemas.microsoft.com/office/powerpoint/2010/main" val="3290637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29</a:t>
            </a:fld>
            <a:endParaRPr lang="en-US" dirty="0"/>
          </a:p>
        </p:txBody>
      </p:sp>
      <p:sp>
        <p:nvSpPr>
          <p:cNvPr id="7" name="Title 2"/>
          <p:cNvSpPr>
            <a:spLocks noGrp="1"/>
          </p:cNvSpPr>
          <p:nvPr>
            <p:ph type="title"/>
          </p:nvPr>
        </p:nvSpPr>
        <p:spPr>
          <a:xfrm>
            <a:off x="228600" y="879531"/>
            <a:ext cx="7695387" cy="592065"/>
          </a:xfrm>
        </p:spPr>
        <p:txBody>
          <a:bodyPr>
            <a:noAutofit/>
          </a:bodyPr>
          <a:lstStyle/>
          <a:p>
            <a:r>
              <a:rPr lang="en-US" dirty="0"/>
              <a:t>School Tasks: Confirming Student Information (cont.)</a:t>
            </a:r>
          </a:p>
        </p:txBody>
      </p:sp>
      <p:sp>
        <p:nvSpPr>
          <p:cNvPr id="10" name="Content Placeholder 1"/>
          <p:cNvSpPr txBox="1">
            <a:spLocks/>
          </p:cNvSpPr>
          <p:nvPr/>
        </p:nvSpPr>
        <p:spPr bwMode="gray">
          <a:xfrm>
            <a:off x="299435" y="1993900"/>
            <a:ext cx="8612789"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View the Student Record:  Confirm/update information in the Demographics panel. </a:t>
            </a:r>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6" name="Picture 5"/>
          <p:cNvPicPr>
            <a:picLocks noChangeAspect="1"/>
          </p:cNvPicPr>
          <p:nvPr/>
        </p:nvPicPr>
        <p:blipFill>
          <a:blip r:embed="rId3"/>
          <a:stretch>
            <a:fillRect/>
          </a:stretch>
        </p:blipFill>
        <p:spPr>
          <a:xfrm>
            <a:off x="8093888" y="1175564"/>
            <a:ext cx="818336" cy="818336"/>
          </a:xfrm>
          <a:prstGeom prst="rect">
            <a:avLst/>
          </a:prstGeom>
        </p:spPr>
      </p:pic>
      <p:pic>
        <p:nvPicPr>
          <p:cNvPr id="2" name="Picture 1"/>
          <p:cNvPicPr>
            <a:picLocks noChangeAspect="1"/>
          </p:cNvPicPr>
          <p:nvPr/>
        </p:nvPicPr>
        <p:blipFill>
          <a:blip r:embed="rId4"/>
          <a:stretch>
            <a:fillRect/>
          </a:stretch>
        </p:blipFill>
        <p:spPr>
          <a:xfrm>
            <a:off x="1830970" y="2710912"/>
            <a:ext cx="6163852" cy="3300383"/>
          </a:xfrm>
          <a:prstGeom prst="rect">
            <a:avLst/>
          </a:prstGeom>
        </p:spPr>
      </p:pic>
    </p:spTree>
    <p:extLst>
      <p:ext uri="{BB962C8B-B14F-4D97-AF65-F5344CB8AC3E}">
        <p14:creationId xmlns:p14="http://schemas.microsoft.com/office/powerpoint/2010/main" val="248892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2018-19 PBT Topics </a:t>
            </a:r>
          </a:p>
        </p:txBody>
      </p:sp>
      <p:sp>
        <p:nvSpPr>
          <p:cNvPr id="5" name="Text Placeholder 4"/>
          <p:cNvSpPr>
            <a:spLocks noGrp="1"/>
          </p:cNvSpPr>
          <p:nvPr>
            <p:ph type="body" idx="1"/>
          </p:nvPr>
        </p:nvSpPr>
        <p:spPr>
          <a:xfrm>
            <a:off x="228600" y="1670304"/>
            <a:ext cx="4040188" cy="639762"/>
          </a:xfrm>
        </p:spPr>
        <p:txBody>
          <a:bodyPr/>
          <a:lstStyle/>
          <a:p>
            <a:r>
              <a:rPr lang="en-US" dirty="0"/>
              <a:t>FSA</a:t>
            </a:r>
          </a:p>
        </p:txBody>
      </p:sp>
      <p:sp>
        <p:nvSpPr>
          <p:cNvPr id="6" name="Content Placeholder 5"/>
          <p:cNvSpPr>
            <a:spLocks noGrp="1"/>
          </p:cNvSpPr>
          <p:nvPr>
            <p:ph sz="half" idx="2"/>
          </p:nvPr>
        </p:nvSpPr>
        <p:spPr>
          <a:xfrm>
            <a:off x="228600" y="2362200"/>
            <a:ext cx="4419600" cy="4343400"/>
          </a:xfrm>
        </p:spPr>
        <p:txBody>
          <a:bodyPr/>
          <a:lstStyle/>
          <a:p>
            <a:r>
              <a:rPr lang="en-US" sz="1800" b="1" dirty="0"/>
              <a:t>PBT Tests to Be Administered:</a:t>
            </a:r>
          </a:p>
          <a:p>
            <a:pPr lvl="1"/>
            <a:r>
              <a:rPr lang="en-US" sz="1800" dirty="0"/>
              <a:t>FSA ELA Writing (Gr 4-6)</a:t>
            </a:r>
          </a:p>
          <a:p>
            <a:pPr lvl="1"/>
            <a:r>
              <a:rPr lang="en-US" sz="1800" dirty="0"/>
              <a:t>FSA ELA Reading (Gr 3-6)</a:t>
            </a:r>
          </a:p>
          <a:p>
            <a:pPr lvl="1"/>
            <a:r>
              <a:rPr lang="en-US" sz="1800" dirty="0"/>
              <a:t>FSA Mathematics (Gr 3-6) </a:t>
            </a:r>
          </a:p>
          <a:p>
            <a:pPr marL="457200" lvl="1" indent="0">
              <a:buNone/>
            </a:pPr>
            <a:r>
              <a:rPr lang="en-US" sz="1800" dirty="0"/>
              <a:t>		and</a:t>
            </a:r>
          </a:p>
          <a:p>
            <a:pPr lvl="1"/>
            <a:r>
              <a:rPr lang="en-US" sz="1800" b="1" i="1" dirty="0"/>
              <a:t>PBT Accommodations for</a:t>
            </a:r>
            <a:r>
              <a:rPr lang="en-US" sz="1800" dirty="0"/>
              <a:t>:</a:t>
            </a:r>
          </a:p>
          <a:p>
            <a:pPr lvl="2"/>
            <a:r>
              <a:rPr lang="en-US" sz="1600" dirty="0"/>
              <a:t>Grades 7-10 ELA Writing</a:t>
            </a:r>
          </a:p>
          <a:p>
            <a:pPr lvl="2"/>
            <a:r>
              <a:rPr lang="en-US" sz="1600" dirty="0"/>
              <a:t>Grades 7-10 ELA Reading</a:t>
            </a:r>
          </a:p>
          <a:p>
            <a:pPr lvl="2"/>
            <a:r>
              <a:rPr lang="en-US" sz="1600" dirty="0"/>
              <a:t>Grades 7-8 Math</a:t>
            </a:r>
          </a:p>
          <a:p>
            <a:pPr lvl="2"/>
            <a:r>
              <a:rPr lang="en-US" sz="1600" dirty="0"/>
              <a:t>ELA Retake (Writing and Reading)</a:t>
            </a:r>
          </a:p>
          <a:p>
            <a:pPr lvl="2"/>
            <a:r>
              <a:rPr lang="en-US" sz="1600" dirty="0"/>
              <a:t>Algebra 1 and Geometry EOC</a:t>
            </a:r>
          </a:p>
          <a:p>
            <a:pPr marL="0" lvl="2"/>
            <a:r>
              <a:rPr lang="en-US" sz="1800" b="1" dirty="0"/>
              <a:t>Testing Platform:  </a:t>
            </a:r>
          </a:p>
          <a:p>
            <a:pPr lvl="1"/>
            <a:r>
              <a:rPr lang="en-US" sz="1800" dirty="0"/>
              <a:t>TIDE (fsassessments.org)</a:t>
            </a:r>
          </a:p>
        </p:txBody>
      </p:sp>
      <p:sp>
        <p:nvSpPr>
          <p:cNvPr id="7" name="Text Placeholder 6"/>
          <p:cNvSpPr>
            <a:spLocks noGrp="1"/>
          </p:cNvSpPr>
          <p:nvPr>
            <p:ph type="body" sz="quarter" idx="3"/>
          </p:nvPr>
        </p:nvSpPr>
        <p:spPr>
          <a:xfrm>
            <a:off x="4876800" y="1676400"/>
            <a:ext cx="3813175" cy="639762"/>
          </a:xfrm>
        </p:spPr>
        <p:txBody>
          <a:bodyPr/>
          <a:lstStyle/>
          <a:p>
            <a:r>
              <a:rPr lang="en-US" dirty="0"/>
              <a:t>NGSSS</a:t>
            </a:r>
          </a:p>
        </p:txBody>
      </p:sp>
      <p:sp>
        <p:nvSpPr>
          <p:cNvPr id="8" name="Content Placeholder 7"/>
          <p:cNvSpPr>
            <a:spLocks noGrp="1"/>
          </p:cNvSpPr>
          <p:nvPr>
            <p:ph sz="quarter" idx="4"/>
          </p:nvPr>
        </p:nvSpPr>
        <p:spPr>
          <a:xfrm>
            <a:off x="4648200" y="2362200"/>
            <a:ext cx="4343400" cy="4267200"/>
          </a:xfrm>
        </p:spPr>
        <p:txBody>
          <a:bodyPr/>
          <a:lstStyle/>
          <a:p>
            <a:r>
              <a:rPr lang="en-US" sz="2000" b="1" dirty="0"/>
              <a:t>PBT Tests to Be Administered:</a:t>
            </a:r>
          </a:p>
          <a:p>
            <a:pPr lvl="1"/>
            <a:r>
              <a:rPr lang="en-US" dirty="0"/>
              <a:t>Science (Gr 5 &amp; 8) and</a:t>
            </a:r>
          </a:p>
          <a:p>
            <a:pPr marL="457200" lvl="1" indent="0">
              <a:buNone/>
            </a:pPr>
            <a:r>
              <a:rPr lang="en-US" dirty="0"/>
              <a:t>and</a:t>
            </a:r>
          </a:p>
          <a:p>
            <a:pPr lvl="1"/>
            <a:r>
              <a:rPr lang="en-US" b="1" i="1" dirty="0"/>
              <a:t>PBT Accommodations for:</a:t>
            </a:r>
          </a:p>
          <a:p>
            <a:pPr lvl="2"/>
            <a:r>
              <a:rPr lang="en-US" dirty="0"/>
              <a:t>Biology 1, Civics, and US History EOC</a:t>
            </a:r>
          </a:p>
          <a:p>
            <a:pPr marL="457200" lvl="1" indent="0">
              <a:buNone/>
            </a:pPr>
            <a:endParaRPr lang="en-US" sz="2000" b="1" dirty="0"/>
          </a:p>
          <a:p>
            <a:r>
              <a:rPr lang="en-US" sz="2000" b="1" dirty="0"/>
              <a:t>Testing Platform:  </a:t>
            </a:r>
          </a:p>
          <a:p>
            <a:pPr lvl="1"/>
            <a:r>
              <a:rPr lang="en-US" dirty="0"/>
              <a:t>PearsonAccessNext.com</a:t>
            </a:r>
          </a:p>
          <a:p>
            <a:pPr marL="0" indent="0">
              <a:buNone/>
            </a:pPr>
            <a:endParaRPr lang="en-US" sz="2000" b="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3</a:t>
            </a:fld>
            <a:endParaRPr lang="en-US" dirty="0"/>
          </a:p>
        </p:txBody>
      </p:sp>
      <p:pic>
        <p:nvPicPr>
          <p:cNvPr id="9" name="Picture 2" descr="Image result for new image">
            <a:extLst>
              <a:ext uri="{FF2B5EF4-FFF2-40B4-BE49-F238E27FC236}">
                <a16:creationId xmlns:a16="http://schemas.microsoft.com/office/drawing/2014/main" id="{0F59A5E0-8D85-41AD-97C2-7D458522B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72450"/>
            <a:ext cx="10668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1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30</a:t>
            </a:fld>
            <a:endParaRPr lang="en-US" dirty="0"/>
          </a:p>
        </p:txBody>
      </p:sp>
      <p:sp>
        <p:nvSpPr>
          <p:cNvPr id="7" name="Title 2"/>
          <p:cNvSpPr>
            <a:spLocks noGrp="1"/>
          </p:cNvSpPr>
          <p:nvPr>
            <p:ph type="title"/>
          </p:nvPr>
        </p:nvSpPr>
        <p:spPr>
          <a:xfrm>
            <a:off x="270860" y="879531"/>
            <a:ext cx="7695387" cy="592065"/>
          </a:xfrm>
        </p:spPr>
        <p:txBody>
          <a:bodyPr>
            <a:noAutofit/>
          </a:bodyPr>
          <a:lstStyle/>
          <a:p>
            <a:r>
              <a:rPr lang="en-US" dirty="0"/>
              <a:t>School Tasks: Confirming Student Information (cont.)</a:t>
            </a:r>
          </a:p>
        </p:txBody>
      </p:sp>
      <p:sp>
        <p:nvSpPr>
          <p:cNvPr id="10" name="Content Placeholder 1"/>
          <p:cNvSpPr txBox="1">
            <a:spLocks/>
          </p:cNvSpPr>
          <p:nvPr/>
        </p:nvSpPr>
        <p:spPr bwMode="gray">
          <a:xfrm>
            <a:off x="299435" y="1993900"/>
            <a:ext cx="8612789"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View Student Record:  Confirm/update information in the Race and Ethnicity and the Additional Information panels. </a:t>
            </a:r>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6" name="Picture 5"/>
          <p:cNvPicPr>
            <a:picLocks noChangeAspect="1"/>
          </p:cNvPicPr>
          <p:nvPr/>
        </p:nvPicPr>
        <p:blipFill>
          <a:blip r:embed="rId3"/>
          <a:stretch>
            <a:fillRect/>
          </a:stretch>
        </p:blipFill>
        <p:spPr>
          <a:xfrm>
            <a:off x="8093888" y="1175564"/>
            <a:ext cx="818336" cy="818336"/>
          </a:xfrm>
          <a:prstGeom prst="rect">
            <a:avLst/>
          </a:prstGeom>
        </p:spPr>
      </p:pic>
      <p:pic>
        <p:nvPicPr>
          <p:cNvPr id="2" name="Picture 1"/>
          <p:cNvPicPr>
            <a:picLocks noChangeAspect="1"/>
          </p:cNvPicPr>
          <p:nvPr/>
        </p:nvPicPr>
        <p:blipFill>
          <a:blip r:embed="rId4"/>
          <a:stretch>
            <a:fillRect/>
          </a:stretch>
        </p:blipFill>
        <p:spPr>
          <a:xfrm>
            <a:off x="2078571" y="2889563"/>
            <a:ext cx="5054515" cy="3436624"/>
          </a:xfrm>
          <a:prstGeom prst="rect">
            <a:avLst/>
          </a:prstGeom>
        </p:spPr>
      </p:pic>
    </p:spTree>
    <p:extLst>
      <p:ext uri="{BB962C8B-B14F-4D97-AF65-F5344CB8AC3E}">
        <p14:creationId xmlns:p14="http://schemas.microsoft.com/office/powerpoint/2010/main" val="1910618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31</a:t>
            </a:fld>
            <a:endParaRPr lang="en-US" dirty="0"/>
          </a:p>
        </p:txBody>
      </p:sp>
      <p:sp>
        <p:nvSpPr>
          <p:cNvPr id="7" name="Title 2"/>
          <p:cNvSpPr>
            <a:spLocks noGrp="1"/>
          </p:cNvSpPr>
          <p:nvPr>
            <p:ph type="title"/>
          </p:nvPr>
        </p:nvSpPr>
        <p:spPr>
          <a:xfrm>
            <a:off x="299435" y="825232"/>
            <a:ext cx="7794453" cy="788075"/>
          </a:xfrm>
        </p:spPr>
        <p:txBody>
          <a:bodyPr>
            <a:noAutofit/>
          </a:bodyPr>
          <a:lstStyle/>
          <a:p>
            <a:r>
              <a:rPr lang="en-US" dirty="0"/>
              <a:t>School Tasks: Confirming Student Information (cont.)</a:t>
            </a:r>
          </a:p>
        </p:txBody>
      </p:sp>
      <p:sp>
        <p:nvSpPr>
          <p:cNvPr id="10" name="Content Placeholder 1"/>
          <p:cNvSpPr txBox="1">
            <a:spLocks/>
          </p:cNvSpPr>
          <p:nvPr/>
        </p:nvSpPr>
        <p:spPr bwMode="gray">
          <a:xfrm>
            <a:off x="299435" y="1993900"/>
            <a:ext cx="8612789"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View Student Record:</a:t>
            </a:r>
          </a:p>
          <a:p>
            <a:pPr lvl="1"/>
            <a:r>
              <a:rPr lang="en-US" dirty="0"/>
              <a:t>On Accommodations panel, confirm/update information.</a:t>
            </a:r>
          </a:p>
          <a:p>
            <a:pPr lvl="1"/>
            <a:r>
              <a:rPr lang="en-US" dirty="0"/>
              <a:t>Click</a:t>
            </a:r>
            <a:r>
              <a:rPr lang="en-US" b="1" dirty="0"/>
              <a:t> Save</a:t>
            </a:r>
            <a:r>
              <a:rPr lang="en-US" dirty="0"/>
              <a:t> when finished.</a:t>
            </a:r>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8" name="Picture 7"/>
          <p:cNvPicPr>
            <a:picLocks noChangeAspect="1"/>
          </p:cNvPicPr>
          <p:nvPr/>
        </p:nvPicPr>
        <p:blipFill>
          <a:blip r:embed="rId3"/>
          <a:stretch>
            <a:fillRect/>
          </a:stretch>
        </p:blipFill>
        <p:spPr>
          <a:xfrm>
            <a:off x="8093888" y="1175564"/>
            <a:ext cx="818336" cy="818336"/>
          </a:xfrm>
          <a:prstGeom prst="rect">
            <a:avLst/>
          </a:prstGeom>
        </p:spPr>
      </p:pic>
      <p:pic>
        <p:nvPicPr>
          <p:cNvPr id="3" name="Picture 2">
            <a:extLst>
              <a:ext uri="{FF2B5EF4-FFF2-40B4-BE49-F238E27FC236}">
                <a16:creationId xmlns:a16="http://schemas.microsoft.com/office/drawing/2014/main" id="{CF4E049B-8AE4-4D73-8765-0AD9F0E44B5E}"/>
              </a:ext>
            </a:extLst>
          </p:cNvPr>
          <p:cNvPicPr>
            <a:picLocks noChangeAspect="1"/>
          </p:cNvPicPr>
          <p:nvPr/>
        </p:nvPicPr>
        <p:blipFill>
          <a:blip r:embed="rId4"/>
          <a:stretch>
            <a:fillRect/>
          </a:stretch>
        </p:blipFill>
        <p:spPr>
          <a:xfrm>
            <a:off x="37457" y="3608416"/>
            <a:ext cx="9130231" cy="2081640"/>
          </a:xfrm>
          <a:prstGeom prst="rect">
            <a:avLst/>
          </a:prstGeom>
        </p:spPr>
      </p:pic>
    </p:spTree>
    <p:extLst>
      <p:ext uri="{BB962C8B-B14F-4D97-AF65-F5344CB8AC3E}">
        <p14:creationId xmlns:p14="http://schemas.microsoft.com/office/powerpoint/2010/main" val="272869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4015F1-7D99-4AB1-9573-284DAF49398C}"/>
              </a:ext>
            </a:extLst>
          </p:cNvPr>
          <p:cNvPicPr>
            <a:picLocks noChangeAspect="1"/>
          </p:cNvPicPr>
          <p:nvPr/>
        </p:nvPicPr>
        <p:blipFill>
          <a:blip r:embed="rId3"/>
          <a:stretch>
            <a:fillRect/>
          </a:stretch>
        </p:blipFill>
        <p:spPr>
          <a:xfrm>
            <a:off x="6425052" y="1902118"/>
            <a:ext cx="2549154" cy="3100883"/>
          </a:xfrm>
          <a:prstGeom prst="rect">
            <a:avLst/>
          </a:prstGeom>
          <a:ln>
            <a:solidFill>
              <a:schemeClr val="accent1">
                <a:lumMod val="50000"/>
              </a:schemeClr>
            </a:solidFill>
          </a:ln>
        </p:spPr>
      </p:pic>
      <p:sp>
        <p:nvSpPr>
          <p:cNvPr id="4" name="Slide Number Placeholder 3"/>
          <p:cNvSpPr>
            <a:spLocks noGrp="1"/>
          </p:cNvSpPr>
          <p:nvPr>
            <p:ph type="sldNum" sz="quarter" idx="4"/>
          </p:nvPr>
        </p:nvSpPr>
        <p:spPr/>
        <p:txBody>
          <a:bodyPr/>
          <a:lstStyle/>
          <a:p>
            <a:fld id="{82971C03-E4FD-42A6-B2D5-624439E425B5}" type="slidenum">
              <a:rPr lang="en-US" smtClean="0"/>
              <a:pPr/>
              <a:t>32</a:t>
            </a:fld>
            <a:endParaRPr lang="en-US" dirty="0"/>
          </a:p>
        </p:txBody>
      </p:sp>
      <p:sp>
        <p:nvSpPr>
          <p:cNvPr id="7" name="Title 2"/>
          <p:cNvSpPr>
            <a:spLocks noGrp="1"/>
          </p:cNvSpPr>
          <p:nvPr>
            <p:ph type="title"/>
          </p:nvPr>
        </p:nvSpPr>
        <p:spPr>
          <a:xfrm>
            <a:off x="299435" y="806182"/>
            <a:ext cx="7794453" cy="788075"/>
          </a:xfrm>
        </p:spPr>
        <p:txBody>
          <a:bodyPr>
            <a:normAutofit/>
          </a:bodyPr>
          <a:lstStyle/>
          <a:p>
            <a:r>
              <a:rPr lang="en-US" sz="4000" dirty="0"/>
              <a:t>School Tasks: Adding Students</a:t>
            </a:r>
          </a:p>
        </p:txBody>
      </p:sp>
      <p:sp>
        <p:nvSpPr>
          <p:cNvPr id="10" name="Content Placeholder 1"/>
          <p:cNvSpPr txBox="1">
            <a:spLocks/>
          </p:cNvSpPr>
          <p:nvPr/>
        </p:nvSpPr>
        <p:spPr bwMode="gray">
          <a:xfrm>
            <a:off x="290233" y="1894498"/>
            <a:ext cx="5043767" cy="38845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Under Preparing for Testing,</a:t>
            </a:r>
          </a:p>
          <a:p>
            <a:r>
              <a:rPr lang="en-US" dirty="0"/>
              <a:t>Click </a:t>
            </a:r>
            <a:r>
              <a:rPr lang="en-US" b="1" dirty="0"/>
              <a:t>Student Information </a:t>
            </a:r>
            <a:r>
              <a:rPr lang="en-US" dirty="0"/>
              <a:t>&gt; </a:t>
            </a:r>
            <a:r>
              <a:rPr lang="en-US" b="1" dirty="0"/>
              <a:t>Add Student</a:t>
            </a:r>
          </a:p>
          <a:p>
            <a:r>
              <a:rPr lang="en-US" dirty="0"/>
              <a:t>Make selections and type in entries for all required fields and click </a:t>
            </a:r>
            <a:r>
              <a:rPr lang="en-US" b="1" dirty="0"/>
              <a:t>Save</a:t>
            </a:r>
            <a:r>
              <a:rPr lang="en-US" dirty="0"/>
              <a:t>.</a:t>
            </a:r>
          </a:p>
        </p:txBody>
      </p:sp>
      <p:pic>
        <p:nvPicPr>
          <p:cNvPr id="8" name="Picture 7"/>
          <p:cNvPicPr>
            <a:picLocks noChangeAspect="1"/>
          </p:cNvPicPr>
          <p:nvPr/>
        </p:nvPicPr>
        <p:blipFill>
          <a:blip r:embed="rId4"/>
          <a:stretch>
            <a:fillRect/>
          </a:stretch>
        </p:blipFill>
        <p:spPr>
          <a:xfrm>
            <a:off x="8093888" y="1175564"/>
            <a:ext cx="818336" cy="818336"/>
          </a:xfrm>
          <a:prstGeom prst="rect">
            <a:avLst/>
          </a:prstGeom>
        </p:spPr>
      </p:pic>
      <p:pic>
        <p:nvPicPr>
          <p:cNvPr id="3" name="Picture 2"/>
          <p:cNvPicPr>
            <a:picLocks noChangeAspect="1"/>
          </p:cNvPicPr>
          <p:nvPr/>
        </p:nvPicPr>
        <p:blipFill>
          <a:blip r:embed="rId5"/>
          <a:stretch>
            <a:fillRect/>
          </a:stretch>
        </p:blipFill>
        <p:spPr>
          <a:xfrm>
            <a:off x="235557" y="4621138"/>
            <a:ext cx="6063069" cy="1775771"/>
          </a:xfrm>
          <a:prstGeom prst="rect">
            <a:avLst/>
          </a:prstGeom>
          <a:ln>
            <a:solidFill>
              <a:schemeClr val="bg1">
                <a:lumMod val="75000"/>
              </a:schemeClr>
            </a:solidFill>
          </a:ln>
        </p:spPr>
      </p:pic>
      <p:sp>
        <p:nvSpPr>
          <p:cNvPr id="11" name="Rectangle 10"/>
          <p:cNvSpPr/>
          <p:nvPr/>
        </p:nvSpPr>
        <p:spPr>
          <a:xfrm>
            <a:off x="6172200" y="3429000"/>
            <a:ext cx="2465325" cy="33832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218616" y="2903180"/>
            <a:ext cx="2465325" cy="24819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6572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3503474" cy="3852006"/>
          </a:xfrm>
        </p:spPr>
        <p:txBody>
          <a:bodyPr/>
          <a:lstStyle/>
          <a:p>
            <a:r>
              <a:rPr lang="en-US" dirty="0"/>
              <a:t>Viewing Orders and Printing Security Checklists</a:t>
            </a:r>
          </a:p>
        </p:txBody>
      </p:sp>
      <p:sp>
        <p:nvSpPr>
          <p:cNvPr id="3" name="Title 2"/>
          <p:cNvSpPr>
            <a:spLocks noGrp="1"/>
          </p:cNvSpPr>
          <p:nvPr>
            <p:ph type="title"/>
          </p:nvPr>
        </p:nvSpPr>
        <p:spPr/>
        <p:txBody>
          <a:bodyPr/>
          <a:lstStyle/>
          <a:p>
            <a:r>
              <a:rPr lang="en-US" dirty="0"/>
              <a:t>Viewing Orders </a:t>
            </a:r>
          </a:p>
        </p:txBody>
      </p:sp>
      <p:sp>
        <p:nvSpPr>
          <p:cNvPr id="4" name="Slide Number Placeholder 3"/>
          <p:cNvSpPr>
            <a:spLocks noGrp="1"/>
          </p:cNvSpPr>
          <p:nvPr>
            <p:ph type="sldNum" sz="quarter" idx="4"/>
          </p:nvPr>
        </p:nvSpPr>
        <p:spPr/>
        <p:txBody>
          <a:bodyPr/>
          <a:lstStyle/>
          <a:p>
            <a:fld id="{82971C03-E4FD-42A6-B2D5-624439E425B5}" type="slidenum">
              <a:rPr lang="en-US" smtClean="0"/>
              <a:pPr/>
              <a:t>33</a:t>
            </a:fld>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37" y="4392612"/>
            <a:ext cx="5279809"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5AD0F45-8C3D-45B1-BC00-B89646979A3A}"/>
              </a:ext>
            </a:extLst>
          </p:cNvPr>
          <p:cNvPicPr>
            <a:picLocks noChangeAspect="1"/>
          </p:cNvPicPr>
          <p:nvPr/>
        </p:nvPicPr>
        <p:blipFill>
          <a:blip r:embed="rId3"/>
          <a:stretch>
            <a:fillRect/>
          </a:stretch>
        </p:blipFill>
        <p:spPr>
          <a:xfrm>
            <a:off x="6096000" y="2055813"/>
            <a:ext cx="2573849" cy="3372000"/>
          </a:xfrm>
          <a:prstGeom prst="rect">
            <a:avLst/>
          </a:prstGeom>
        </p:spPr>
      </p:pic>
      <p:sp>
        <p:nvSpPr>
          <p:cNvPr id="8" name="Rectangle 7">
            <a:extLst>
              <a:ext uri="{FF2B5EF4-FFF2-40B4-BE49-F238E27FC236}">
                <a16:creationId xmlns:a16="http://schemas.microsoft.com/office/drawing/2014/main" id="{5BCE3D6C-FAE0-4F28-B21E-1AB5D9989C22}"/>
              </a:ext>
            </a:extLst>
          </p:cNvPr>
          <p:cNvSpPr/>
          <p:nvPr/>
        </p:nvSpPr>
        <p:spPr>
          <a:xfrm>
            <a:off x="5894946" y="3493615"/>
            <a:ext cx="2465325" cy="24819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62EC748-86E3-488A-8656-990094F2C156}"/>
              </a:ext>
            </a:extLst>
          </p:cNvPr>
          <p:cNvSpPr/>
          <p:nvPr/>
        </p:nvSpPr>
        <p:spPr>
          <a:xfrm>
            <a:off x="5856846" y="4197426"/>
            <a:ext cx="2465325" cy="24819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609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    ] to view order tracking information.</a:t>
            </a:r>
          </a:p>
          <a:p>
            <a:endParaRPr lang="en-US" dirty="0"/>
          </a:p>
        </p:txBody>
      </p:sp>
      <p:sp>
        <p:nvSpPr>
          <p:cNvPr id="3" name="Title 2"/>
          <p:cNvSpPr>
            <a:spLocks noGrp="1"/>
          </p:cNvSpPr>
          <p:nvPr>
            <p:ph type="title"/>
          </p:nvPr>
        </p:nvSpPr>
        <p:spPr/>
        <p:txBody>
          <a:bodyPr/>
          <a:lstStyle/>
          <a:p>
            <a:r>
              <a:rPr lang="en-US" dirty="0"/>
              <a:t>Viewing Orders</a:t>
            </a:r>
          </a:p>
        </p:txBody>
      </p:sp>
      <p:sp>
        <p:nvSpPr>
          <p:cNvPr id="4" name="Slide Number Placeholder 3"/>
          <p:cNvSpPr>
            <a:spLocks noGrp="1"/>
          </p:cNvSpPr>
          <p:nvPr>
            <p:ph type="sldNum" sz="quarter" idx="4"/>
          </p:nvPr>
        </p:nvSpPr>
        <p:spPr/>
        <p:txBody>
          <a:bodyPr/>
          <a:lstStyle/>
          <a:p>
            <a:fld id="{82971C03-E4FD-42A6-B2D5-624439E425B5}" type="slidenum">
              <a:rPr lang="en-US" smtClean="0"/>
              <a:pPr/>
              <a:t>34</a:t>
            </a:fld>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138" y="3124200"/>
            <a:ext cx="5695950" cy="3543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050" y="2133600"/>
            <a:ext cx="4191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309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    ] to view order summary information.</a:t>
            </a:r>
          </a:p>
          <a:p>
            <a:endParaRPr lang="en-US" dirty="0"/>
          </a:p>
        </p:txBody>
      </p:sp>
      <p:sp>
        <p:nvSpPr>
          <p:cNvPr id="3" name="Title 2"/>
          <p:cNvSpPr>
            <a:spLocks noGrp="1"/>
          </p:cNvSpPr>
          <p:nvPr>
            <p:ph type="title"/>
          </p:nvPr>
        </p:nvSpPr>
        <p:spPr/>
        <p:txBody>
          <a:bodyPr/>
          <a:lstStyle/>
          <a:p>
            <a:r>
              <a:rPr lang="en-US" dirty="0"/>
              <a:t>Viewing Orders</a:t>
            </a:r>
          </a:p>
        </p:txBody>
      </p:sp>
      <p:sp>
        <p:nvSpPr>
          <p:cNvPr id="4" name="Slide Number Placeholder 3"/>
          <p:cNvSpPr>
            <a:spLocks noGrp="1"/>
          </p:cNvSpPr>
          <p:nvPr>
            <p:ph type="sldNum" sz="quarter" idx="4"/>
          </p:nvPr>
        </p:nvSpPr>
        <p:spPr/>
        <p:txBody>
          <a:bodyPr/>
          <a:lstStyle/>
          <a:p>
            <a:fld id="{82971C03-E4FD-42A6-B2D5-624439E425B5}" type="slidenum">
              <a:rPr lang="en-US" smtClean="0"/>
              <a:pPr/>
              <a:t>35</a:t>
            </a:fld>
            <a:endParaRPr lang="en-US"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050" y="2133600"/>
            <a:ext cx="4191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895600"/>
            <a:ext cx="5905500" cy="3714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29291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Click [    ] to view order reports.</a:t>
            </a:r>
          </a:p>
          <a:p>
            <a:pPr lvl="1"/>
            <a:r>
              <a:rPr lang="en-US" sz="3200" dirty="0"/>
              <a:t>Packing lists</a:t>
            </a:r>
          </a:p>
          <a:p>
            <a:pPr lvl="1"/>
            <a:r>
              <a:rPr lang="en-US" sz="3200" dirty="0"/>
              <a:t>Security checklists</a:t>
            </a:r>
          </a:p>
          <a:p>
            <a:pPr marL="457200" lvl="1"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Viewing Orders</a:t>
            </a:r>
          </a:p>
        </p:txBody>
      </p:sp>
      <p:sp>
        <p:nvSpPr>
          <p:cNvPr id="4" name="Slide Number Placeholder 3"/>
          <p:cNvSpPr>
            <a:spLocks noGrp="1"/>
          </p:cNvSpPr>
          <p:nvPr>
            <p:ph type="sldNum" sz="quarter" idx="4"/>
          </p:nvPr>
        </p:nvSpPr>
        <p:spPr/>
        <p:txBody>
          <a:bodyPr/>
          <a:lstStyle/>
          <a:p>
            <a:fld id="{82971C03-E4FD-42A6-B2D5-624439E425B5}" type="slidenum">
              <a:rPr lang="en-US" smtClean="0"/>
              <a:pPr/>
              <a:t>36</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5619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16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37</a:t>
            </a:fld>
            <a:endParaRPr lang="en-US" dirty="0"/>
          </a:p>
        </p:txBody>
      </p:sp>
      <p:sp>
        <p:nvSpPr>
          <p:cNvPr id="2" name="Title 1"/>
          <p:cNvSpPr>
            <a:spLocks noGrp="1"/>
          </p:cNvSpPr>
          <p:nvPr>
            <p:ph type="title"/>
          </p:nvPr>
        </p:nvSpPr>
        <p:spPr>
          <a:xfrm>
            <a:off x="753890" y="2749497"/>
            <a:ext cx="7326081" cy="2886532"/>
          </a:xfrm>
        </p:spPr>
        <p:txBody>
          <a:bodyPr>
            <a:normAutofit/>
          </a:bodyPr>
          <a:lstStyle/>
          <a:p>
            <a:pPr algn="ctr"/>
            <a:r>
              <a:rPr lang="en-US" sz="5400" dirty="0"/>
              <a:t>Printing PreID Labels </a:t>
            </a:r>
            <a:br>
              <a:rPr lang="en-US" sz="5400" dirty="0"/>
            </a:br>
            <a:r>
              <a:rPr lang="en-US" sz="5400" dirty="0"/>
              <a:t>and Test Tickets</a:t>
            </a:r>
            <a:br>
              <a:rPr lang="en-US" sz="5400" dirty="0"/>
            </a:br>
            <a:br>
              <a:rPr lang="en-US" sz="6000" dirty="0"/>
            </a:br>
            <a:endParaRPr lang="en-US" sz="6000" dirty="0"/>
          </a:p>
        </p:txBody>
      </p:sp>
    </p:spTree>
    <p:extLst>
      <p:ext uri="{BB962C8B-B14F-4D97-AF65-F5344CB8AC3E}">
        <p14:creationId xmlns:p14="http://schemas.microsoft.com/office/powerpoint/2010/main" val="2859998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0B45B-D6EF-4B4A-A18F-993AAA8F6FBA}"/>
              </a:ext>
            </a:extLst>
          </p:cNvPr>
          <p:cNvSpPr>
            <a:spLocks noGrp="1"/>
          </p:cNvSpPr>
          <p:nvPr>
            <p:ph type="title"/>
          </p:nvPr>
        </p:nvSpPr>
        <p:spPr/>
        <p:txBody>
          <a:bodyPr/>
          <a:lstStyle/>
          <a:p>
            <a:r>
              <a:rPr lang="en-US" dirty="0"/>
              <a:t>School Tasks: Printing On-Demand PreID Labels and Test Tickets</a:t>
            </a:r>
          </a:p>
        </p:txBody>
      </p:sp>
      <p:sp>
        <p:nvSpPr>
          <p:cNvPr id="6" name="Text Placeholder 5">
            <a:extLst>
              <a:ext uri="{FF2B5EF4-FFF2-40B4-BE49-F238E27FC236}">
                <a16:creationId xmlns:a16="http://schemas.microsoft.com/office/drawing/2014/main" id="{1B145034-1AF3-4715-8FC8-0A6EFAEBC580}"/>
              </a:ext>
            </a:extLst>
          </p:cNvPr>
          <p:cNvSpPr>
            <a:spLocks noGrp="1"/>
          </p:cNvSpPr>
          <p:nvPr>
            <p:ph type="body" sz="half" idx="1"/>
          </p:nvPr>
        </p:nvSpPr>
        <p:spPr>
          <a:xfrm>
            <a:off x="457200" y="2667000"/>
            <a:ext cx="4038600" cy="3459163"/>
          </a:xfrm>
        </p:spPr>
        <p:txBody>
          <a:bodyPr/>
          <a:lstStyle/>
          <a:p>
            <a:pPr marL="457200" indent="-457200">
              <a:buFont typeface="+mj-lt"/>
              <a:buAutoNum type="arabicPeriod"/>
            </a:pPr>
            <a:r>
              <a:rPr lang="en-US" sz="2000" dirty="0"/>
              <a:t>Under Preparing for Testing, Click </a:t>
            </a:r>
            <a:r>
              <a:rPr lang="en-US" sz="2000" b="1" dirty="0"/>
              <a:t>Student Information</a:t>
            </a:r>
            <a:r>
              <a:rPr lang="en-US" sz="2000" dirty="0"/>
              <a:t> &gt; </a:t>
            </a:r>
            <a:r>
              <a:rPr lang="en-US" sz="2000" b="1" dirty="0"/>
              <a:t>View/Edit/Export Students  </a:t>
            </a:r>
          </a:p>
          <a:p>
            <a:endParaRPr lang="en-US" dirty="0"/>
          </a:p>
        </p:txBody>
      </p:sp>
      <p:sp>
        <p:nvSpPr>
          <p:cNvPr id="7" name="Content Placeholder 6">
            <a:extLst>
              <a:ext uri="{FF2B5EF4-FFF2-40B4-BE49-F238E27FC236}">
                <a16:creationId xmlns:a16="http://schemas.microsoft.com/office/drawing/2014/main" id="{2B69E1AC-95E8-4300-8E0A-68D3C0B149AD}"/>
              </a:ext>
            </a:extLst>
          </p:cNvPr>
          <p:cNvSpPr>
            <a:spLocks noGrp="1"/>
          </p:cNvSpPr>
          <p:nvPr>
            <p:ph sz="half" idx="2"/>
          </p:nvPr>
        </p:nvSpPr>
        <p:spPr>
          <a:xfrm>
            <a:off x="4648202" y="2667000"/>
            <a:ext cx="4038598" cy="3459163"/>
          </a:xfrm>
        </p:spPr>
        <p:txBody>
          <a:bodyPr/>
          <a:lstStyle/>
          <a:p>
            <a:pPr marL="0" indent="0">
              <a:spcBef>
                <a:spcPts val="0"/>
              </a:spcBef>
              <a:buNone/>
            </a:pPr>
            <a:r>
              <a:rPr lang="en-US" sz="2000" dirty="0"/>
              <a:t>2. Under Administering Tests, Click </a:t>
            </a:r>
            <a:r>
              <a:rPr lang="en-US" sz="2000" b="1" dirty="0"/>
              <a:t>Print Test Tickets and PreID Labels</a:t>
            </a:r>
            <a:r>
              <a:rPr lang="en-US" sz="2000" dirty="0"/>
              <a:t>&gt; </a:t>
            </a:r>
            <a:r>
              <a:rPr lang="en-US" sz="2000" b="1" dirty="0"/>
              <a:t>Print from Student List or Print from Roster List</a:t>
            </a:r>
            <a:endParaRPr lang="en-US" sz="2000" dirty="0"/>
          </a:p>
          <a:p>
            <a:endParaRPr lang="en-US" dirty="0"/>
          </a:p>
        </p:txBody>
      </p:sp>
      <p:sp>
        <p:nvSpPr>
          <p:cNvPr id="4" name="Slide Number Placeholder 3">
            <a:extLst>
              <a:ext uri="{FF2B5EF4-FFF2-40B4-BE49-F238E27FC236}">
                <a16:creationId xmlns:a16="http://schemas.microsoft.com/office/drawing/2014/main" id="{9D21BEBE-F0C0-4C1F-BA19-B0ECC3A1681D}"/>
              </a:ext>
            </a:extLst>
          </p:cNvPr>
          <p:cNvSpPr>
            <a:spLocks noGrp="1"/>
          </p:cNvSpPr>
          <p:nvPr>
            <p:ph type="sldNum" sz="quarter" idx="12"/>
          </p:nvPr>
        </p:nvSpPr>
        <p:spPr/>
        <p:txBody>
          <a:bodyPr/>
          <a:lstStyle/>
          <a:p>
            <a:fld id="{82971C03-E4FD-42A6-B2D5-624439E425B5}" type="slidenum">
              <a:rPr lang="en-US" smtClean="0"/>
              <a:pPr/>
              <a:t>38</a:t>
            </a:fld>
            <a:endParaRPr lang="en-US" dirty="0"/>
          </a:p>
        </p:txBody>
      </p:sp>
      <p:pic>
        <p:nvPicPr>
          <p:cNvPr id="8" name="Picture 7">
            <a:extLst>
              <a:ext uri="{FF2B5EF4-FFF2-40B4-BE49-F238E27FC236}">
                <a16:creationId xmlns:a16="http://schemas.microsoft.com/office/drawing/2014/main" id="{152C5F61-885F-449D-A85E-2447CB43F6EA}"/>
              </a:ext>
            </a:extLst>
          </p:cNvPr>
          <p:cNvPicPr>
            <a:picLocks noChangeAspect="1"/>
          </p:cNvPicPr>
          <p:nvPr/>
        </p:nvPicPr>
        <p:blipFill>
          <a:blip r:embed="rId2"/>
          <a:stretch>
            <a:fillRect/>
          </a:stretch>
        </p:blipFill>
        <p:spPr>
          <a:xfrm>
            <a:off x="1181098" y="3881921"/>
            <a:ext cx="2590803" cy="2719636"/>
          </a:xfrm>
          <a:prstGeom prst="rect">
            <a:avLst/>
          </a:prstGeom>
        </p:spPr>
      </p:pic>
      <p:sp>
        <p:nvSpPr>
          <p:cNvPr id="10" name="Text Placeholder 5">
            <a:extLst>
              <a:ext uri="{FF2B5EF4-FFF2-40B4-BE49-F238E27FC236}">
                <a16:creationId xmlns:a16="http://schemas.microsoft.com/office/drawing/2014/main" id="{9CADE212-6DB2-4169-BBBE-B705BF45AB0B}"/>
              </a:ext>
            </a:extLst>
          </p:cNvPr>
          <p:cNvSpPr txBox="1">
            <a:spLocks/>
          </p:cNvSpPr>
          <p:nvPr/>
        </p:nvSpPr>
        <p:spPr bwMode="auto">
          <a:xfrm>
            <a:off x="457200" y="1984543"/>
            <a:ext cx="8458200" cy="682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kern="0" dirty="0"/>
              <a:t>PreID labels and test tickets and Test Tickets may be printed via:</a:t>
            </a:r>
            <a:endParaRPr lang="en-US" sz="2000" b="1" kern="0" dirty="0"/>
          </a:p>
          <a:p>
            <a:endParaRPr lang="en-US" kern="0" dirty="0"/>
          </a:p>
        </p:txBody>
      </p:sp>
      <p:pic>
        <p:nvPicPr>
          <p:cNvPr id="11" name="Picture 10">
            <a:extLst>
              <a:ext uri="{FF2B5EF4-FFF2-40B4-BE49-F238E27FC236}">
                <a16:creationId xmlns:a16="http://schemas.microsoft.com/office/drawing/2014/main" id="{E8D9E5A6-CD2C-47DB-937E-BCB7055D6CB0}"/>
              </a:ext>
            </a:extLst>
          </p:cNvPr>
          <p:cNvPicPr>
            <a:picLocks noChangeAspect="1"/>
          </p:cNvPicPr>
          <p:nvPr/>
        </p:nvPicPr>
        <p:blipFill>
          <a:blip r:embed="rId3"/>
          <a:stretch>
            <a:fillRect/>
          </a:stretch>
        </p:blipFill>
        <p:spPr>
          <a:xfrm>
            <a:off x="5257800" y="3909762"/>
            <a:ext cx="2819400" cy="2719637"/>
          </a:xfrm>
          <a:prstGeom prst="rect">
            <a:avLst/>
          </a:prstGeom>
        </p:spPr>
      </p:pic>
    </p:spTree>
    <p:extLst>
      <p:ext uri="{BB962C8B-B14F-4D97-AF65-F5344CB8AC3E}">
        <p14:creationId xmlns:p14="http://schemas.microsoft.com/office/powerpoint/2010/main" val="1011990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39</a:t>
            </a:fld>
            <a:endParaRPr lang="en-US" dirty="0"/>
          </a:p>
        </p:txBody>
      </p:sp>
      <p:sp>
        <p:nvSpPr>
          <p:cNvPr id="7" name="Title 2"/>
          <p:cNvSpPr>
            <a:spLocks noGrp="1"/>
          </p:cNvSpPr>
          <p:nvPr>
            <p:ph type="title"/>
          </p:nvPr>
        </p:nvSpPr>
        <p:spPr>
          <a:xfrm>
            <a:off x="281936" y="701329"/>
            <a:ext cx="7996503" cy="818336"/>
          </a:xfrm>
        </p:spPr>
        <p:txBody>
          <a:bodyPr>
            <a:noAutofit/>
          </a:bodyPr>
          <a:lstStyle/>
          <a:p>
            <a:r>
              <a:rPr lang="en-US" dirty="0"/>
              <a:t>School Tasks: Printing On-Demand PreID Labels and Test Tickets</a:t>
            </a:r>
          </a:p>
        </p:txBody>
      </p:sp>
      <p:sp>
        <p:nvSpPr>
          <p:cNvPr id="10" name="Content Placeholder 1"/>
          <p:cNvSpPr txBox="1">
            <a:spLocks/>
          </p:cNvSpPr>
          <p:nvPr/>
        </p:nvSpPr>
        <p:spPr bwMode="gray">
          <a:xfrm>
            <a:off x="440437" y="4360250"/>
            <a:ext cx="7764449" cy="1447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230187" lvl="1" indent="0">
              <a:buNone/>
            </a:pPr>
            <a:r>
              <a:rPr lang="en-US" dirty="0"/>
              <a:t>Search for a student(s) by entering the student information and then clicking </a:t>
            </a:r>
            <a:r>
              <a:rPr lang="en-US" b="1" dirty="0"/>
              <a:t>Search, or</a:t>
            </a:r>
          </a:p>
          <a:p>
            <a:pPr marL="230187" lvl="1" indent="0">
              <a:buNone/>
            </a:pPr>
            <a:r>
              <a:rPr lang="en-US" dirty="0"/>
              <a:t>Generate a list of all students by clicking the </a:t>
            </a:r>
            <a:r>
              <a:rPr lang="en-US" b="1" dirty="0"/>
              <a:t>Search</a:t>
            </a:r>
            <a:r>
              <a:rPr lang="en-US" dirty="0"/>
              <a:t> button.</a:t>
            </a:r>
          </a:p>
          <a:p>
            <a:pPr marL="573087" lvl="1" indent="-342900">
              <a:buFont typeface="+mj-lt"/>
              <a:buAutoNum type="arabicPeriod"/>
            </a:pPr>
            <a:endParaRPr lang="en-US" dirty="0"/>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9" name="Picture 8"/>
          <p:cNvPicPr>
            <a:picLocks noChangeAspect="1"/>
          </p:cNvPicPr>
          <p:nvPr/>
        </p:nvPicPr>
        <p:blipFill>
          <a:blip r:embed="rId3"/>
          <a:stretch>
            <a:fillRect/>
          </a:stretch>
        </p:blipFill>
        <p:spPr>
          <a:xfrm>
            <a:off x="8204886" y="1110497"/>
            <a:ext cx="818336" cy="818336"/>
          </a:xfrm>
          <a:prstGeom prst="rect">
            <a:avLst/>
          </a:prstGeom>
        </p:spPr>
      </p:pic>
      <p:pic>
        <p:nvPicPr>
          <p:cNvPr id="5" name="Picture 4"/>
          <p:cNvPicPr>
            <a:picLocks noChangeAspect="1"/>
          </p:cNvPicPr>
          <p:nvPr/>
        </p:nvPicPr>
        <p:blipFill>
          <a:blip r:embed="rId4"/>
          <a:stretch>
            <a:fillRect/>
          </a:stretch>
        </p:blipFill>
        <p:spPr>
          <a:xfrm>
            <a:off x="492125" y="1928833"/>
            <a:ext cx="4713158" cy="2060349"/>
          </a:xfrm>
          <a:prstGeom prst="rect">
            <a:avLst/>
          </a:prstGeom>
          <a:ln>
            <a:solidFill>
              <a:schemeClr val="bg1">
                <a:lumMod val="75000"/>
              </a:schemeClr>
            </a:solidFill>
          </a:ln>
        </p:spPr>
      </p:pic>
      <p:sp>
        <p:nvSpPr>
          <p:cNvPr id="8" name="Rounded Rectangle 13">
            <a:extLst>
              <a:ext uri="{FF2B5EF4-FFF2-40B4-BE49-F238E27FC236}">
                <a16:creationId xmlns:a16="http://schemas.microsoft.com/office/drawing/2014/main" id="{5268B531-99C0-432C-86EE-03C6BAD2C408}"/>
              </a:ext>
            </a:extLst>
          </p:cNvPr>
          <p:cNvSpPr/>
          <p:nvPr/>
        </p:nvSpPr>
        <p:spPr>
          <a:xfrm>
            <a:off x="2138139" y="3518546"/>
            <a:ext cx="1421130" cy="65617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459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8000" dirty="0"/>
          </a:p>
          <a:p>
            <a:pPr marL="0" indent="0" algn="ctr">
              <a:buNone/>
            </a:pPr>
            <a:r>
              <a:rPr lang="en-US" sz="8000" b="1" dirty="0"/>
              <a:t>FSA Program</a:t>
            </a:r>
          </a:p>
          <a:p>
            <a:endParaRPr lang="en-US" sz="8000" dirty="0"/>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4</a:t>
            </a:fld>
            <a:endParaRPr lang="en-US" dirty="0"/>
          </a:p>
        </p:txBody>
      </p:sp>
    </p:spTree>
    <p:extLst>
      <p:ext uri="{BB962C8B-B14F-4D97-AF65-F5344CB8AC3E}">
        <p14:creationId xmlns:p14="http://schemas.microsoft.com/office/powerpoint/2010/main" val="3852659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40</a:t>
            </a:fld>
            <a:endParaRPr lang="en-US" dirty="0"/>
          </a:p>
        </p:txBody>
      </p:sp>
      <p:sp>
        <p:nvSpPr>
          <p:cNvPr id="7" name="Title 2"/>
          <p:cNvSpPr>
            <a:spLocks noGrp="1"/>
          </p:cNvSpPr>
          <p:nvPr>
            <p:ph type="title"/>
          </p:nvPr>
        </p:nvSpPr>
        <p:spPr>
          <a:xfrm>
            <a:off x="281936" y="701329"/>
            <a:ext cx="7996503" cy="818336"/>
          </a:xfrm>
        </p:spPr>
        <p:txBody>
          <a:bodyPr>
            <a:noAutofit/>
          </a:bodyPr>
          <a:lstStyle/>
          <a:p>
            <a:r>
              <a:rPr lang="en-US" dirty="0"/>
              <a:t>School Tasks: Printing On-Demand PreID Labels and Test Tickets</a:t>
            </a:r>
          </a:p>
        </p:txBody>
      </p:sp>
      <p:sp>
        <p:nvSpPr>
          <p:cNvPr id="10" name="Content Placeholder 1"/>
          <p:cNvSpPr txBox="1">
            <a:spLocks/>
          </p:cNvSpPr>
          <p:nvPr/>
        </p:nvSpPr>
        <p:spPr bwMode="gray">
          <a:xfrm>
            <a:off x="281936" y="5227525"/>
            <a:ext cx="7719063" cy="1401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Select the record(s), click the print icon [</a:t>
            </a:r>
            <a:r>
              <a:rPr lang="en-US" b="1" dirty="0"/>
              <a:t>     </a:t>
            </a:r>
            <a:r>
              <a:rPr lang="en-US" dirty="0"/>
              <a:t>]</a:t>
            </a:r>
            <a:r>
              <a:rPr lang="en-US" b="1" dirty="0"/>
              <a:t> </a:t>
            </a:r>
            <a:r>
              <a:rPr lang="en-US" dirty="0"/>
              <a:t>and select </a:t>
            </a:r>
            <a:r>
              <a:rPr lang="en-US" b="1" dirty="0"/>
              <a:t>PreID Labels or Test Tickets</a:t>
            </a:r>
            <a:r>
              <a:rPr lang="en-US" dirty="0"/>
              <a:t>.  A separate window or tab will open. </a:t>
            </a:r>
          </a:p>
          <a:p>
            <a:endParaRPr lang="en-US" dirty="0"/>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9" name="Picture 8"/>
          <p:cNvPicPr>
            <a:picLocks noChangeAspect="1"/>
          </p:cNvPicPr>
          <p:nvPr/>
        </p:nvPicPr>
        <p:blipFill>
          <a:blip r:embed="rId3"/>
          <a:stretch>
            <a:fillRect/>
          </a:stretch>
        </p:blipFill>
        <p:spPr>
          <a:xfrm>
            <a:off x="8204886" y="1110497"/>
            <a:ext cx="818336" cy="818336"/>
          </a:xfrm>
          <a:prstGeom prst="rect">
            <a:avLst/>
          </a:prstGeom>
        </p:spPr>
      </p:pic>
      <p:pic>
        <p:nvPicPr>
          <p:cNvPr id="6" name="Picture 5"/>
          <p:cNvPicPr>
            <a:picLocks noChangeAspect="1"/>
          </p:cNvPicPr>
          <p:nvPr/>
        </p:nvPicPr>
        <p:blipFill>
          <a:blip r:embed="rId4"/>
          <a:stretch>
            <a:fillRect/>
          </a:stretch>
        </p:blipFill>
        <p:spPr>
          <a:xfrm>
            <a:off x="492125" y="2074439"/>
            <a:ext cx="7852957" cy="2958999"/>
          </a:xfrm>
          <a:prstGeom prst="rect">
            <a:avLst/>
          </a:prstGeom>
          <a:ln>
            <a:solidFill>
              <a:schemeClr val="bg1">
                <a:lumMod val="75000"/>
              </a:schemeClr>
            </a:solidFill>
          </a:ln>
        </p:spPr>
      </p:pic>
      <p:pic>
        <p:nvPicPr>
          <p:cNvPr id="11" name="Picture 10"/>
          <p:cNvPicPr>
            <a:picLocks noChangeAspect="1"/>
          </p:cNvPicPr>
          <p:nvPr/>
        </p:nvPicPr>
        <p:blipFill>
          <a:blip r:embed="rId5"/>
          <a:stretch>
            <a:fillRect/>
          </a:stretch>
        </p:blipFill>
        <p:spPr>
          <a:xfrm>
            <a:off x="6096000" y="5261483"/>
            <a:ext cx="352867" cy="326729"/>
          </a:xfrm>
          <a:prstGeom prst="rect">
            <a:avLst/>
          </a:prstGeom>
        </p:spPr>
      </p:pic>
      <p:sp>
        <p:nvSpPr>
          <p:cNvPr id="2" name="Rectangle: Rounded Corners 1">
            <a:extLst>
              <a:ext uri="{FF2B5EF4-FFF2-40B4-BE49-F238E27FC236}">
                <a16:creationId xmlns:a16="http://schemas.microsoft.com/office/drawing/2014/main" id="{143E792A-43BC-4622-AA55-DF2B872269D7}"/>
              </a:ext>
            </a:extLst>
          </p:cNvPr>
          <p:cNvSpPr/>
          <p:nvPr/>
        </p:nvSpPr>
        <p:spPr>
          <a:xfrm>
            <a:off x="281936" y="1845839"/>
            <a:ext cx="1394464" cy="11332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192775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41</a:t>
            </a:fld>
            <a:endParaRPr lang="en-US" dirty="0"/>
          </a:p>
        </p:txBody>
      </p:sp>
      <p:sp>
        <p:nvSpPr>
          <p:cNvPr id="7" name="Title 2"/>
          <p:cNvSpPr>
            <a:spLocks noGrp="1"/>
          </p:cNvSpPr>
          <p:nvPr>
            <p:ph type="title"/>
          </p:nvPr>
        </p:nvSpPr>
        <p:spPr>
          <a:xfrm>
            <a:off x="281936" y="675929"/>
            <a:ext cx="7996503" cy="818336"/>
          </a:xfrm>
        </p:spPr>
        <p:txBody>
          <a:bodyPr>
            <a:noAutofit/>
          </a:bodyPr>
          <a:lstStyle/>
          <a:p>
            <a:r>
              <a:rPr lang="en-US" dirty="0"/>
              <a:t>School Tasks: Printing On-Demand PreID Labels</a:t>
            </a:r>
          </a:p>
        </p:txBody>
      </p:sp>
      <p:sp>
        <p:nvSpPr>
          <p:cNvPr id="10" name="Content Placeholder 1"/>
          <p:cNvSpPr txBox="1">
            <a:spLocks/>
          </p:cNvSpPr>
          <p:nvPr/>
        </p:nvSpPr>
        <p:spPr bwMode="gray">
          <a:xfrm>
            <a:off x="281936" y="1848003"/>
            <a:ext cx="8612789" cy="29464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If you select </a:t>
            </a:r>
            <a:r>
              <a:rPr lang="en-US" b="1" dirty="0"/>
              <a:t>PreID Labels</a:t>
            </a:r>
            <a:r>
              <a:rPr lang="en-US" dirty="0"/>
              <a:t>, Select the subject(s) you want to print a pre-ID label for, a start position and click </a:t>
            </a:r>
            <a:r>
              <a:rPr lang="en-US" b="1" dirty="0"/>
              <a:t>Print</a:t>
            </a:r>
            <a:r>
              <a:rPr lang="en-US" dirty="0"/>
              <a:t>. </a:t>
            </a:r>
            <a:endParaRPr lang="en-US" b="1" dirty="0"/>
          </a:p>
          <a:p>
            <a:endParaRPr lang="en-US" dirty="0"/>
          </a:p>
          <a:p>
            <a:endParaRPr lang="en-US" dirty="0"/>
          </a:p>
          <a:p>
            <a:endParaRPr lang="en-US" dirty="0"/>
          </a:p>
          <a:p>
            <a:endParaRPr lang="en-US" dirty="0"/>
          </a:p>
          <a:p>
            <a:endParaRPr lang="en-US" dirty="0"/>
          </a:p>
          <a:p>
            <a:endParaRPr lang="en-US" b="1" dirty="0"/>
          </a:p>
          <a:p>
            <a:endParaRPr lang="en-US" b="1" dirty="0"/>
          </a:p>
          <a:p>
            <a:endParaRPr lang="en-US" b="1" dirty="0"/>
          </a:p>
          <a:p>
            <a:endParaRPr lang="en-US" dirty="0"/>
          </a:p>
        </p:txBody>
      </p:sp>
      <p:pic>
        <p:nvPicPr>
          <p:cNvPr id="9" name="Picture 8"/>
          <p:cNvPicPr>
            <a:picLocks noChangeAspect="1"/>
          </p:cNvPicPr>
          <p:nvPr/>
        </p:nvPicPr>
        <p:blipFill>
          <a:blip r:embed="rId3"/>
          <a:stretch>
            <a:fillRect/>
          </a:stretch>
        </p:blipFill>
        <p:spPr>
          <a:xfrm>
            <a:off x="8204886" y="1110497"/>
            <a:ext cx="818336" cy="818336"/>
          </a:xfrm>
          <a:prstGeom prst="rect">
            <a:avLst/>
          </a:prstGeom>
        </p:spPr>
      </p:pic>
      <p:pic>
        <p:nvPicPr>
          <p:cNvPr id="5" name="Picture 4"/>
          <p:cNvPicPr>
            <a:picLocks noChangeAspect="1"/>
          </p:cNvPicPr>
          <p:nvPr/>
        </p:nvPicPr>
        <p:blipFill>
          <a:blip r:embed="rId4"/>
          <a:stretch>
            <a:fillRect/>
          </a:stretch>
        </p:blipFill>
        <p:spPr>
          <a:xfrm>
            <a:off x="649383" y="2895600"/>
            <a:ext cx="7000745" cy="3367447"/>
          </a:xfrm>
          <a:prstGeom prst="rect">
            <a:avLst/>
          </a:prstGeom>
          <a:ln>
            <a:solidFill>
              <a:schemeClr val="bg1">
                <a:lumMod val="75000"/>
              </a:schemeClr>
            </a:solidFill>
          </a:ln>
        </p:spPr>
      </p:pic>
      <p:sp>
        <p:nvSpPr>
          <p:cNvPr id="11" name="Rectangle 10"/>
          <p:cNvSpPr/>
          <p:nvPr/>
        </p:nvSpPr>
        <p:spPr>
          <a:xfrm>
            <a:off x="618903" y="4190904"/>
            <a:ext cx="1489075"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23D0C88-C9AC-4FF6-B689-A4886D92E7B7}"/>
              </a:ext>
            </a:extLst>
          </p:cNvPr>
          <p:cNvSpPr/>
          <p:nvPr/>
        </p:nvSpPr>
        <p:spPr>
          <a:xfrm>
            <a:off x="2452565" y="3929967"/>
            <a:ext cx="2465325" cy="264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9826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42</a:t>
            </a:fld>
            <a:endParaRPr lang="en-US" dirty="0"/>
          </a:p>
        </p:txBody>
      </p:sp>
      <p:sp>
        <p:nvSpPr>
          <p:cNvPr id="7" name="Title 2"/>
          <p:cNvSpPr>
            <a:spLocks noGrp="1"/>
          </p:cNvSpPr>
          <p:nvPr>
            <p:ph type="title"/>
          </p:nvPr>
        </p:nvSpPr>
        <p:spPr>
          <a:xfrm>
            <a:off x="304800" y="701329"/>
            <a:ext cx="7996503" cy="818336"/>
          </a:xfrm>
        </p:spPr>
        <p:txBody>
          <a:bodyPr>
            <a:noAutofit/>
          </a:bodyPr>
          <a:lstStyle/>
          <a:p>
            <a:r>
              <a:rPr lang="en-US" dirty="0"/>
              <a:t>School Tasks: Printing On-Demand PreID Labels</a:t>
            </a:r>
          </a:p>
        </p:txBody>
      </p:sp>
      <p:pic>
        <p:nvPicPr>
          <p:cNvPr id="9" name="Picture 8"/>
          <p:cNvPicPr>
            <a:picLocks noChangeAspect="1"/>
          </p:cNvPicPr>
          <p:nvPr/>
        </p:nvPicPr>
        <p:blipFill>
          <a:blip r:embed="rId3"/>
          <a:stretch>
            <a:fillRect/>
          </a:stretch>
        </p:blipFill>
        <p:spPr>
          <a:xfrm>
            <a:off x="8204886" y="1110497"/>
            <a:ext cx="818336" cy="818336"/>
          </a:xfrm>
          <a:prstGeom prst="rect">
            <a:avLst/>
          </a:prstGeom>
        </p:spPr>
      </p:pic>
      <p:sp>
        <p:nvSpPr>
          <p:cNvPr id="2" name="TextBox 1"/>
          <p:cNvSpPr txBox="1"/>
          <p:nvPr/>
        </p:nvSpPr>
        <p:spPr>
          <a:xfrm>
            <a:off x="187118" y="2057626"/>
            <a:ext cx="8017767"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t>Open the generated PDF file with the selected student labels. </a:t>
            </a:r>
          </a:p>
          <a:p>
            <a:pPr marL="342900" indent="-342900">
              <a:buFont typeface="Arial" panose="020B0604020202020204" pitchFamily="34" charset="0"/>
              <a:buChar char="•"/>
            </a:pPr>
            <a:r>
              <a:rPr lang="en-US" sz="2200" dirty="0"/>
              <a:t>Print the PDF on the blank on-demand labels provided by DRC.</a:t>
            </a:r>
          </a:p>
          <a:p>
            <a:pPr algn="ctr"/>
            <a:r>
              <a:rPr lang="en-US" sz="2200" dirty="0"/>
              <a:t>Sample PreID Label</a:t>
            </a:r>
          </a:p>
        </p:txBody>
      </p:sp>
      <p:pic>
        <p:nvPicPr>
          <p:cNvPr id="3" name="Picture 2">
            <a:extLst>
              <a:ext uri="{FF2B5EF4-FFF2-40B4-BE49-F238E27FC236}">
                <a16:creationId xmlns:a16="http://schemas.microsoft.com/office/drawing/2014/main" id="{F3718735-4CE2-4797-BCA1-7CEEC8E963C4}"/>
              </a:ext>
            </a:extLst>
          </p:cNvPr>
          <p:cNvPicPr>
            <a:picLocks noChangeAspect="1"/>
          </p:cNvPicPr>
          <p:nvPr/>
        </p:nvPicPr>
        <p:blipFill>
          <a:blip r:embed="rId4"/>
          <a:stretch>
            <a:fillRect/>
          </a:stretch>
        </p:blipFill>
        <p:spPr>
          <a:xfrm>
            <a:off x="1828800" y="3894433"/>
            <a:ext cx="5701411" cy="2598442"/>
          </a:xfrm>
          <a:prstGeom prst="rect">
            <a:avLst/>
          </a:prstGeom>
        </p:spPr>
      </p:pic>
    </p:spTree>
    <p:extLst>
      <p:ext uri="{BB962C8B-B14F-4D97-AF65-F5344CB8AC3E}">
        <p14:creationId xmlns:p14="http://schemas.microsoft.com/office/powerpoint/2010/main" val="2258775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43</a:t>
            </a:fld>
            <a:endParaRPr lang="en-US" dirty="0"/>
          </a:p>
        </p:txBody>
      </p:sp>
      <p:sp>
        <p:nvSpPr>
          <p:cNvPr id="7" name="Title 2"/>
          <p:cNvSpPr>
            <a:spLocks noGrp="1"/>
          </p:cNvSpPr>
          <p:nvPr>
            <p:ph type="title"/>
          </p:nvPr>
        </p:nvSpPr>
        <p:spPr>
          <a:xfrm>
            <a:off x="177121" y="762000"/>
            <a:ext cx="8612791" cy="788075"/>
          </a:xfrm>
        </p:spPr>
        <p:txBody>
          <a:bodyPr>
            <a:noAutofit/>
          </a:bodyPr>
          <a:lstStyle/>
          <a:p>
            <a:r>
              <a:rPr lang="en-US" dirty="0"/>
              <a:t>School Tasks: Printing Test Tickets</a:t>
            </a:r>
          </a:p>
        </p:txBody>
      </p:sp>
      <p:sp>
        <p:nvSpPr>
          <p:cNvPr id="10" name="Content Placeholder 1"/>
          <p:cNvSpPr txBox="1">
            <a:spLocks/>
          </p:cNvSpPr>
          <p:nvPr/>
        </p:nvSpPr>
        <p:spPr bwMode="gray">
          <a:xfrm>
            <a:off x="299435" y="1993900"/>
            <a:ext cx="7941315"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If you select Test Tickets, a separate window or tab will open. </a:t>
            </a:r>
          </a:p>
          <a:p>
            <a:r>
              <a:rPr lang="en-US" dirty="0"/>
              <a:t>Select a Layout and click </a:t>
            </a:r>
            <a:r>
              <a:rPr lang="en-US" b="1" dirty="0"/>
              <a:t>Print</a:t>
            </a:r>
            <a:r>
              <a:rPr lang="en-US" dirty="0"/>
              <a:t>.</a:t>
            </a:r>
          </a:p>
          <a:p>
            <a:endParaRPr lang="en-US" dirty="0"/>
          </a:p>
          <a:p>
            <a:endParaRPr lang="en-US" dirty="0"/>
          </a:p>
          <a:p>
            <a:endParaRPr lang="en-US" dirty="0"/>
          </a:p>
          <a:p>
            <a:endParaRPr lang="en-US" dirty="0"/>
          </a:p>
          <a:p>
            <a:endParaRPr lang="en-US" dirty="0"/>
          </a:p>
          <a:p>
            <a:r>
              <a:rPr lang="en-US" dirty="0"/>
              <a:t>Open the file with the selected student tickets. Print the PDF.</a:t>
            </a:r>
          </a:p>
          <a:p>
            <a:endParaRPr lang="en-US" dirty="0"/>
          </a:p>
          <a:p>
            <a:endParaRPr lang="en-US" dirty="0"/>
          </a:p>
          <a:p>
            <a:endParaRPr lang="en-US"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743200" y="2473008"/>
            <a:ext cx="423761" cy="292669"/>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2231136" y="3268027"/>
            <a:ext cx="4504762" cy="2096453"/>
          </a:xfrm>
          <a:prstGeom prst="rect">
            <a:avLst/>
          </a:prstGeom>
          <a:ln w="9522" cmpd="sng">
            <a:solidFill>
              <a:srgbClr val="A6A6A6"/>
            </a:solidFill>
            <a:prstDash val="solid"/>
          </a:ln>
        </p:spPr>
      </p:pic>
      <p:pic>
        <p:nvPicPr>
          <p:cNvPr id="8" name="Picture 7"/>
          <p:cNvPicPr>
            <a:picLocks noChangeAspect="1"/>
          </p:cNvPicPr>
          <p:nvPr/>
        </p:nvPicPr>
        <p:blipFill>
          <a:blip r:embed="rId5"/>
          <a:stretch>
            <a:fillRect/>
          </a:stretch>
        </p:blipFill>
        <p:spPr>
          <a:xfrm>
            <a:off x="8077715" y="1287632"/>
            <a:ext cx="1066285" cy="1038225"/>
          </a:xfrm>
          <a:prstGeom prst="rect">
            <a:avLst/>
          </a:prstGeom>
        </p:spPr>
      </p:pic>
      <p:sp>
        <p:nvSpPr>
          <p:cNvPr id="12" name="Rectangle 11">
            <a:extLst>
              <a:ext uri="{FF2B5EF4-FFF2-40B4-BE49-F238E27FC236}">
                <a16:creationId xmlns:a16="http://schemas.microsoft.com/office/drawing/2014/main" id="{D9516D40-4A74-4CF6-B107-53F1B9525E7B}"/>
              </a:ext>
            </a:extLst>
          </p:cNvPr>
          <p:cNvSpPr/>
          <p:nvPr/>
        </p:nvSpPr>
        <p:spPr>
          <a:xfrm>
            <a:off x="1998662" y="3657600"/>
            <a:ext cx="1489075"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EA2394-E66D-48DE-8D44-6E2C2FD24D2B}"/>
              </a:ext>
            </a:extLst>
          </p:cNvPr>
          <p:cNvSpPr/>
          <p:nvPr/>
        </p:nvSpPr>
        <p:spPr>
          <a:xfrm>
            <a:off x="3987512" y="3352800"/>
            <a:ext cx="2413288"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2715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44</a:t>
            </a:fld>
            <a:endParaRPr lang="en-US" dirty="0"/>
          </a:p>
        </p:txBody>
      </p:sp>
      <p:sp>
        <p:nvSpPr>
          <p:cNvPr id="7" name="Title 2"/>
          <p:cNvSpPr>
            <a:spLocks noGrp="1"/>
          </p:cNvSpPr>
          <p:nvPr>
            <p:ph type="title"/>
          </p:nvPr>
        </p:nvSpPr>
        <p:spPr>
          <a:xfrm>
            <a:off x="304800" y="701329"/>
            <a:ext cx="7996503" cy="818336"/>
          </a:xfrm>
        </p:spPr>
        <p:txBody>
          <a:bodyPr>
            <a:noAutofit/>
          </a:bodyPr>
          <a:lstStyle/>
          <a:p>
            <a:r>
              <a:rPr lang="en-US" dirty="0"/>
              <a:t>School Tasks: Printing On-Demand PreID Labels</a:t>
            </a:r>
          </a:p>
        </p:txBody>
      </p:sp>
      <p:pic>
        <p:nvPicPr>
          <p:cNvPr id="9" name="Picture 8"/>
          <p:cNvPicPr>
            <a:picLocks noChangeAspect="1"/>
          </p:cNvPicPr>
          <p:nvPr/>
        </p:nvPicPr>
        <p:blipFill>
          <a:blip r:embed="rId3"/>
          <a:stretch>
            <a:fillRect/>
          </a:stretch>
        </p:blipFill>
        <p:spPr>
          <a:xfrm>
            <a:off x="8204886" y="1110497"/>
            <a:ext cx="818336" cy="818336"/>
          </a:xfrm>
          <a:prstGeom prst="rect">
            <a:avLst/>
          </a:prstGeom>
        </p:spPr>
      </p:pic>
      <p:sp>
        <p:nvSpPr>
          <p:cNvPr id="2" name="TextBox 1"/>
          <p:cNvSpPr txBox="1"/>
          <p:nvPr/>
        </p:nvSpPr>
        <p:spPr>
          <a:xfrm>
            <a:off x="187118" y="2057626"/>
            <a:ext cx="8017767"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t>Open the generated PDF file with the selected student test tickets. </a:t>
            </a:r>
          </a:p>
          <a:p>
            <a:pPr marL="342900" indent="-342900">
              <a:buFont typeface="Arial" panose="020B0604020202020204" pitchFamily="34" charset="0"/>
              <a:buChar char="•"/>
            </a:pPr>
            <a:r>
              <a:rPr lang="en-US" sz="2200" dirty="0"/>
              <a:t>Print the PDF on the blank paper. </a:t>
            </a:r>
          </a:p>
          <a:p>
            <a:pPr marL="342900" indent="-342900">
              <a:buFont typeface="Arial" panose="020B0604020202020204" pitchFamily="34" charset="0"/>
              <a:buChar char="•"/>
            </a:pPr>
            <a:endParaRPr lang="en-US" sz="2200" dirty="0"/>
          </a:p>
          <a:p>
            <a:pPr algn="ctr"/>
            <a:r>
              <a:rPr lang="en-US" sz="2200" dirty="0"/>
              <a:t>Sample Test Ticket</a:t>
            </a:r>
          </a:p>
        </p:txBody>
      </p:sp>
      <p:pic>
        <p:nvPicPr>
          <p:cNvPr id="6" name="Picture 5">
            <a:extLst>
              <a:ext uri="{FF2B5EF4-FFF2-40B4-BE49-F238E27FC236}">
                <a16:creationId xmlns:a16="http://schemas.microsoft.com/office/drawing/2014/main" id="{FD084F93-E244-4612-8BAC-31599E7A6D40}"/>
              </a:ext>
            </a:extLst>
          </p:cNvPr>
          <p:cNvPicPr>
            <a:picLocks noChangeAspect="1"/>
          </p:cNvPicPr>
          <p:nvPr/>
        </p:nvPicPr>
        <p:blipFill>
          <a:blip r:embed="rId4"/>
          <a:stretch>
            <a:fillRect/>
          </a:stretch>
        </p:blipFill>
        <p:spPr>
          <a:xfrm>
            <a:off x="2020319" y="3833205"/>
            <a:ext cx="5103361" cy="2330640"/>
          </a:xfrm>
          <a:prstGeom prst="rect">
            <a:avLst/>
          </a:prstGeom>
        </p:spPr>
      </p:pic>
    </p:spTree>
    <p:extLst>
      <p:ext uri="{BB962C8B-B14F-4D97-AF65-F5344CB8AC3E}">
        <p14:creationId xmlns:p14="http://schemas.microsoft.com/office/powerpoint/2010/main" val="67038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2971C03-E4FD-42A6-B2D5-624439E425B5}" type="slidenum">
              <a:rPr lang="en-US" smtClean="0"/>
              <a:pPr/>
              <a:t>45</a:t>
            </a:fld>
            <a:endParaRPr lang="en-US" dirty="0"/>
          </a:p>
        </p:txBody>
      </p:sp>
      <p:sp>
        <p:nvSpPr>
          <p:cNvPr id="2" name="Title 1"/>
          <p:cNvSpPr>
            <a:spLocks noGrp="1"/>
          </p:cNvSpPr>
          <p:nvPr>
            <p:ph type="title"/>
          </p:nvPr>
        </p:nvSpPr>
        <p:spPr>
          <a:xfrm>
            <a:off x="753890" y="2749497"/>
            <a:ext cx="7326081" cy="2886532"/>
          </a:xfrm>
        </p:spPr>
        <p:txBody>
          <a:bodyPr>
            <a:normAutofit/>
          </a:bodyPr>
          <a:lstStyle/>
          <a:p>
            <a:pPr algn="ctr"/>
            <a:r>
              <a:rPr lang="en-US" sz="5400" dirty="0"/>
              <a:t>Rosters</a:t>
            </a:r>
            <a:br>
              <a:rPr lang="en-US" sz="5400" dirty="0"/>
            </a:br>
            <a:br>
              <a:rPr lang="en-US" sz="6000" dirty="0"/>
            </a:br>
            <a:endParaRPr lang="en-US" sz="6000" dirty="0"/>
          </a:p>
        </p:txBody>
      </p:sp>
    </p:spTree>
    <p:extLst>
      <p:ext uri="{BB962C8B-B14F-4D97-AF65-F5344CB8AC3E}">
        <p14:creationId xmlns:p14="http://schemas.microsoft.com/office/powerpoint/2010/main" val="3488555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565507" y="6423819"/>
            <a:ext cx="420378" cy="365125"/>
          </a:xfrm>
        </p:spPr>
        <p:txBody>
          <a:bodyPr/>
          <a:lstStyle/>
          <a:p>
            <a:fld id="{82971C03-E4FD-42A6-B2D5-624439E425B5}" type="slidenum">
              <a:rPr lang="en-US" smtClean="0"/>
              <a:pPr/>
              <a:t>46</a:t>
            </a:fld>
            <a:endParaRPr lang="en-US" dirty="0"/>
          </a:p>
        </p:txBody>
      </p:sp>
      <p:sp>
        <p:nvSpPr>
          <p:cNvPr id="7" name="Title 2"/>
          <p:cNvSpPr>
            <a:spLocks noGrp="1"/>
          </p:cNvSpPr>
          <p:nvPr>
            <p:ph type="title"/>
          </p:nvPr>
        </p:nvSpPr>
        <p:spPr>
          <a:xfrm>
            <a:off x="280385" y="914400"/>
            <a:ext cx="8612791" cy="788075"/>
          </a:xfrm>
        </p:spPr>
        <p:txBody>
          <a:bodyPr>
            <a:normAutofit/>
          </a:bodyPr>
          <a:lstStyle/>
          <a:p>
            <a:r>
              <a:rPr lang="en-US" sz="4000" dirty="0"/>
              <a:t>School Tasks: Rosters</a:t>
            </a:r>
          </a:p>
        </p:txBody>
      </p:sp>
      <p:sp>
        <p:nvSpPr>
          <p:cNvPr id="10" name="Content Placeholder 1"/>
          <p:cNvSpPr txBox="1">
            <a:spLocks/>
          </p:cNvSpPr>
          <p:nvPr/>
        </p:nvSpPr>
        <p:spPr bwMode="gray">
          <a:xfrm>
            <a:off x="272765" y="2014875"/>
            <a:ext cx="4756435"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To view or edit Rosters, under Preparing for Testing,</a:t>
            </a:r>
          </a:p>
          <a:p>
            <a:r>
              <a:rPr lang="en-US" dirty="0"/>
              <a:t>Click </a:t>
            </a:r>
            <a:r>
              <a:rPr lang="en-US" b="1" dirty="0"/>
              <a:t>Rosters</a:t>
            </a:r>
            <a:r>
              <a:rPr lang="en-US" dirty="0"/>
              <a:t> &gt; </a:t>
            </a:r>
            <a:r>
              <a:rPr lang="en-US" b="1" dirty="0"/>
              <a:t>View/Edit Rosters</a:t>
            </a:r>
            <a:r>
              <a:rPr lang="en-US" dirty="0"/>
              <a:t>.</a:t>
            </a:r>
          </a:p>
          <a:p>
            <a:r>
              <a:rPr lang="en-US" dirty="0"/>
              <a:t>Select checkbox for Pre-ID or User Defined</a:t>
            </a:r>
          </a:p>
          <a:p>
            <a:r>
              <a:rPr lang="en-US" dirty="0"/>
              <a:t>Click </a:t>
            </a:r>
            <a:r>
              <a:rPr lang="en-US" b="1" dirty="0"/>
              <a:t>Search</a:t>
            </a:r>
          </a:p>
        </p:txBody>
      </p:sp>
      <p:pic>
        <p:nvPicPr>
          <p:cNvPr id="8" name="Picture 7"/>
          <p:cNvPicPr>
            <a:picLocks noChangeAspect="1"/>
          </p:cNvPicPr>
          <p:nvPr/>
        </p:nvPicPr>
        <p:blipFill>
          <a:blip r:embed="rId3"/>
          <a:stretch>
            <a:fillRect/>
          </a:stretch>
        </p:blipFill>
        <p:spPr>
          <a:xfrm>
            <a:off x="8093888" y="1053701"/>
            <a:ext cx="818336" cy="818336"/>
          </a:xfrm>
          <a:prstGeom prst="rect">
            <a:avLst/>
          </a:prstGeom>
        </p:spPr>
      </p:pic>
      <p:grpSp>
        <p:nvGrpSpPr>
          <p:cNvPr id="3" name="Group 4">
            <a:extLst>
              <a:ext uri="{FF2B5EF4-FFF2-40B4-BE49-F238E27FC236}">
                <a16:creationId xmlns:a16="http://schemas.microsoft.com/office/drawing/2014/main" id="{60B0CB81-14EF-4871-B34C-3EFDFA4E92A6}"/>
              </a:ext>
            </a:extLst>
          </p:cNvPr>
          <p:cNvGrpSpPr>
            <a:grpSpLocks noChangeAspect="1"/>
          </p:cNvGrpSpPr>
          <p:nvPr/>
        </p:nvGrpSpPr>
        <p:grpSpPr bwMode="auto">
          <a:xfrm>
            <a:off x="813" y="4987530"/>
            <a:ext cx="8093075" cy="1633538"/>
            <a:chOff x="275" y="2916"/>
            <a:chExt cx="5098" cy="1029"/>
          </a:xfrm>
        </p:grpSpPr>
        <p:sp>
          <p:nvSpPr>
            <p:cNvPr id="9" name="AutoShape 3">
              <a:extLst>
                <a:ext uri="{FF2B5EF4-FFF2-40B4-BE49-F238E27FC236}">
                  <a16:creationId xmlns:a16="http://schemas.microsoft.com/office/drawing/2014/main" id="{96395B9B-DB7C-4A0E-9220-C97E69A83E98}"/>
                </a:ext>
              </a:extLst>
            </p:cNvPr>
            <p:cNvSpPr>
              <a:spLocks noChangeAspect="1" noChangeArrowheads="1" noTextEdit="1"/>
            </p:cNvSpPr>
            <p:nvPr/>
          </p:nvSpPr>
          <p:spPr bwMode="auto">
            <a:xfrm>
              <a:off x="275" y="2916"/>
              <a:ext cx="5098" cy="10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EAAFBD26-2227-4838-9B6B-44993CAD8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 y="2916"/>
              <a:ext cx="5104" cy="10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36903416-47BF-49B6-A85D-0833CA600941}"/>
              </a:ext>
            </a:extLst>
          </p:cNvPr>
          <p:cNvPicPr>
            <a:picLocks noChangeAspect="1"/>
          </p:cNvPicPr>
          <p:nvPr/>
        </p:nvPicPr>
        <p:blipFill>
          <a:blip r:embed="rId5"/>
          <a:stretch>
            <a:fillRect/>
          </a:stretch>
        </p:blipFill>
        <p:spPr>
          <a:xfrm>
            <a:off x="5531715" y="1462869"/>
            <a:ext cx="2562173" cy="3113927"/>
          </a:xfrm>
          <a:prstGeom prst="rect">
            <a:avLst/>
          </a:prstGeom>
        </p:spPr>
      </p:pic>
      <p:sp>
        <p:nvSpPr>
          <p:cNvPr id="11" name="Rounded Rectangle 13">
            <a:extLst>
              <a:ext uri="{FF2B5EF4-FFF2-40B4-BE49-F238E27FC236}">
                <a16:creationId xmlns:a16="http://schemas.microsoft.com/office/drawing/2014/main" id="{18679EBC-86BA-469C-A3CC-8D72AF49DC87}"/>
              </a:ext>
            </a:extLst>
          </p:cNvPr>
          <p:cNvSpPr/>
          <p:nvPr/>
        </p:nvSpPr>
        <p:spPr>
          <a:xfrm>
            <a:off x="5029200" y="5270899"/>
            <a:ext cx="2590800" cy="106680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9096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flipH="1">
            <a:off x="8131990" y="6377940"/>
            <a:ext cx="965540" cy="457200"/>
          </a:xfrm>
        </p:spPr>
        <p:txBody>
          <a:bodyPr/>
          <a:lstStyle/>
          <a:p>
            <a:fld id="{82971C03-E4FD-42A6-B2D5-624439E425B5}" type="slidenum">
              <a:rPr lang="en-US" smtClean="0"/>
              <a:pPr/>
              <a:t>47</a:t>
            </a:fld>
            <a:endParaRPr lang="en-US" dirty="0"/>
          </a:p>
        </p:txBody>
      </p:sp>
      <p:sp>
        <p:nvSpPr>
          <p:cNvPr id="7" name="Title 2"/>
          <p:cNvSpPr>
            <a:spLocks noGrp="1"/>
          </p:cNvSpPr>
          <p:nvPr>
            <p:ph type="title"/>
          </p:nvPr>
        </p:nvSpPr>
        <p:spPr>
          <a:xfrm>
            <a:off x="299435" y="838200"/>
            <a:ext cx="8612791" cy="788075"/>
          </a:xfrm>
        </p:spPr>
        <p:txBody>
          <a:bodyPr>
            <a:normAutofit/>
          </a:bodyPr>
          <a:lstStyle/>
          <a:p>
            <a:r>
              <a:rPr lang="en-US" sz="4000" dirty="0"/>
              <a:t>School Tasks: Rosters </a:t>
            </a:r>
            <a:r>
              <a:rPr lang="en-US" dirty="0"/>
              <a:t>(cont.)</a:t>
            </a:r>
            <a:endParaRPr lang="en-US" sz="4000" dirty="0"/>
          </a:p>
        </p:txBody>
      </p:sp>
      <p:sp>
        <p:nvSpPr>
          <p:cNvPr id="10" name="Content Placeholder 1"/>
          <p:cNvSpPr txBox="1">
            <a:spLocks/>
          </p:cNvSpPr>
          <p:nvPr/>
        </p:nvSpPr>
        <p:spPr bwMode="gray">
          <a:xfrm>
            <a:off x="299435" y="1993900"/>
            <a:ext cx="3967765"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Click [     ] to view or edit a Roster.</a:t>
            </a:r>
          </a:p>
          <a:p>
            <a:pPr lvl="1"/>
            <a:r>
              <a:rPr lang="en-US" dirty="0"/>
              <a:t>PreID Rosters are view only.  </a:t>
            </a:r>
          </a:p>
          <a:p>
            <a:pPr lvl="1"/>
            <a:r>
              <a:rPr lang="en-US" dirty="0"/>
              <a:t>User Defined Rosters created at the school can be modified.</a:t>
            </a:r>
          </a:p>
          <a:p>
            <a:endParaRPr lang="en-US" dirty="0"/>
          </a:p>
          <a:p>
            <a:r>
              <a:rPr lang="en-US" dirty="0"/>
              <a:t>To edit a User Defined roster</a:t>
            </a:r>
          </a:p>
          <a:p>
            <a:pPr lvl="1"/>
            <a:r>
              <a:rPr lang="en-US" dirty="0"/>
              <a:t>Click [    ] to add a student, and     [    ] to remove a student from a school created (User Defined) roster.</a:t>
            </a:r>
            <a:endParaRPr lang="en-US" b="1"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539373" y="2046949"/>
            <a:ext cx="322118" cy="334645"/>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889500" y="4395555"/>
            <a:ext cx="3594100" cy="1802874"/>
          </a:xfrm>
          <a:prstGeom prst="rect">
            <a:avLst/>
          </a:prstGeom>
          <a:ln>
            <a:solidFill>
              <a:srgbClr val="A6A6A6"/>
            </a:solidFill>
          </a:ln>
        </p:spPr>
      </p:pic>
      <p:pic>
        <p:nvPicPr>
          <p:cNvPr id="14" name="Picture 13"/>
          <p:cNvPicPr/>
          <p:nvPr/>
        </p:nvPicPr>
        <p:blipFill>
          <a:blip r:embed="rId5">
            <a:extLst>
              <a:ext uri="{28A0092B-C50C-407E-A947-70E740481C1C}">
                <a14:useLocalDpi xmlns:a14="http://schemas.microsoft.com/office/drawing/2010/main" val="0"/>
              </a:ext>
            </a:extLst>
          </a:blip>
          <a:stretch>
            <a:fillRect/>
          </a:stretch>
        </p:blipFill>
        <p:spPr>
          <a:xfrm>
            <a:off x="931176" y="5316257"/>
            <a:ext cx="163417" cy="289954"/>
          </a:xfrm>
          <a:prstGeom prst="rect">
            <a:avLst/>
          </a:prstGeom>
        </p:spPr>
      </p:pic>
      <p:pic>
        <p:nvPicPr>
          <p:cNvPr id="16" name="Picture 15"/>
          <p:cNvPicPr>
            <a:picLocks noChangeAspect="1"/>
          </p:cNvPicPr>
          <p:nvPr/>
        </p:nvPicPr>
        <p:blipFill>
          <a:blip r:embed="rId6"/>
          <a:stretch>
            <a:fillRect/>
          </a:stretch>
        </p:blipFill>
        <p:spPr>
          <a:xfrm>
            <a:off x="8093890" y="1053701"/>
            <a:ext cx="818336" cy="818336"/>
          </a:xfrm>
          <a:prstGeom prst="rect">
            <a:avLst/>
          </a:prstGeom>
        </p:spPr>
      </p:pic>
      <p:pic>
        <p:nvPicPr>
          <p:cNvPr id="17" name="Picture 16"/>
          <p:cNvPicPr>
            <a:picLocks noChangeAspect="1"/>
          </p:cNvPicPr>
          <p:nvPr/>
        </p:nvPicPr>
        <p:blipFill>
          <a:blip r:embed="rId7"/>
          <a:stretch>
            <a:fillRect/>
          </a:stretch>
        </p:blipFill>
        <p:spPr>
          <a:xfrm>
            <a:off x="4540593" y="2411505"/>
            <a:ext cx="4371633" cy="1665194"/>
          </a:xfrm>
          <a:prstGeom prst="rect">
            <a:avLst/>
          </a:prstGeom>
        </p:spPr>
      </p:pic>
      <p:pic>
        <p:nvPicPr>
          <p:cNvPr id="11" name="Picture 10">
            <a:extLst>
              <a:ext uri="{FF2B5EF4-FFF2-40B4-BE49-F238E27FC236}">
                <a16:creationId xmlns:a16="http://schemas.microsoft.com/office/drawing/2014/main" id="{C1F271AD-47DB-4636-9B28-7B823C33FE83}"/>
              </a:ext>
            </a:extLst>
          </p:cNvPr>
          <p:cNvPicPr/>
          <p:nvPr/>
        </p:nvPicPr>
        <p:blipFill>
          <a:blip r:embed="rId8">
            <a:extLst>
              <a:ext uri="{28A0092B-C50C-407E-A947-70E740481C1C}">
                <a14:useLocalDpi xmlns:a14="http://schemas.microsoft.com/office/drawing/2010/main" val="0"/>
              </a:ext>
            </a:extLst>
          </a:blip>
          <a:stretch>
            <a:fillRect/>
          </a:stretch>
        </p:blipFill>
        <p:spPr>
          <a:xfrm>
            <a:off x="1457665" y="5026303"/>
            <a:ext cx="163416" cy="301915"/>
          </a:xfrm>
          <a:prstGeom prst="rect">
            <a:avLst/>
          </a:prstGeom>
        </p:spPr>
      </p:pic>
    </p:spTree>
    <p:extLst>
      <p:ext uri="{BB962C8B-B14F-4D97-AF65-F5344CB8AC3E}">
        <p14:creationId xmlns:p14="http://schemas.microsoft.com/office/powerpoint/2010/main" val="3907260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CABDA0-4407-48AC-9CB9-F96126D269CF}"/>
              </a:ext>
            </a:extLst>
          </p:cNvPr>
          <p:cNvSpPr>
            <a:spLocks noGrp="1"/>
          </p:cNvSpPr>
          <p:nvPr>
            <p:ph idx="1"/>
          </p:nvPr>
        </p:nvSpPr>
        <p:spPr>
          <a:xfrm>
            <a:off x="304800" y="2055813"/>
            <a:ext cx="8607425" cy="1373187"/>
          </a:xfrm>
        </p:spPr>
        <p:txBody>
          <a:bodyPr/>
          <a:lstStyle/>
          <a:p>
            <a:pPr marL="0" indent="0">
              <a:buNone/>
            </a:pPr>
            <a:r>
              <a:rPr lang="en-US" sz="2200" dirty="0"/>
              <a:t>To Add User Defined Rosters, under Preparing for Testing,</a:t>
            </a:r>
          </a:p>
          <a:p>
            <a:r>
              <a:rPr lang="en-US" sz="2200" dirty="0"/>
              <a:t>Click </a:t>
            </a:r>
            <a:r>
              <a:rPr lang="en-US" sz="2200" b="1" dirty="0"/>
              <a:t>Rosters</a:t>
            </a:r>
            <a:r>
              <a:rPr lang="en-US" sz="2200" dirty="0"/>
              <a:t> &gt; </a:t>
            </a:r>
            <a:r>
              <a:rPr lang="en-US" sz="2200" b="1" dirty="0"/>
              <a:t>Add Roster</a:t>
            </a:r>
            <a:endParaRPr lang="en-US" sz="2200" dirty="0"/>
          </a:p>
          <a:p>
            <a:r>
              <a:rPr lang="en-US" sz="2200" dirty="0"/>
              <a:t>Select the test administration from dropdown menu</a:t>
            </a:r>
          </a:p>
          <a:p>
            <a:r>
              <a:rPr lang="en-US" sz="2200" dirty="0"/>
              <a:t>Click </a:t>
            </a:r>
            <a:r>
              <a:rPr lang="en-US" sz="2200" b="1" dirty="0"/>
              <a:t>Search</a:t>
            </a:r>
            <a:endParaRPr lang="en-US" b="1" dirty="0"/>
          </a:p>
        </p:txBody>
      </p:sp>
      <p:sp>
        <p:nvSpPr>
          <p:cNvPr id="3" name="Title 2">
            <a:extLst>
              <a:ext uri="{FF2B5EF4-FFF2-40B4-BE49-F238E27FC236}">
                <a16:creationId xmlns:a16="http://schemas.microsoft.com/office/drawing/2014/main" id="{09BFD034-A644-4374-A91E-0216E8952677}"/>
              </a:ext>
            </a:extLst>
          </p:cNvPr>
          <p:cNvSpPr>
            <a:spLocks noGrp="1"/>
          </p:cNvSpPr>
          <p:nvPr>
            <p:ph type="title"/>
          </p:nvPr>
        </p:nvSpPr>
        <p:spPr/>
        <p:txBody>
          <a:bodyPr/>
          <a:lstStyle/>
          <a:p>
            <a:r>
              <a:rPr lang="en-US" dirty="0"/>
              <a:t>School Tasks: Rosters (cont.)</a:t>
            </a:r>
          </a:p>
        </p:txBody>
      </p:sp>
      <p:sp>
        <p:nvSpPr>
          <p:cNvPr id="4" name="Slide Number Placeholder 3">
            <a:extLst>
              <a:ext uri="{FF2B5EF4-FFF2-40B4-BE49-F238E27FC236}">
                <a16:creationId xmlns:a16="http://schemas.microsoft.com/office/drawing/2014/main" id="{8529AAAA-F888-4D04-AE78-B2C64C5196AC}"/>
              </a:ext>
            </a:extLst>
          </p:cNvPr>
          <p:cNvSpPr>
            <a:spLocks noGrp="1"/>
          </p:cNvSpPr>
          <p:nvPr>
            <p:ph type="sldNum" sz="quarter" idx="4"/>
          </p:nvPr>
        </p:nvSpPr>
        <p:spPr>
          <a:xfrm>
            <a:off x="8534400" y="6355080"/>
            <a:ext cx="420378" cy="365125"/>
          </a:xfrm>
        </p:spPr>
        <p:txBody>
          <a:bodyPr/>
          <a:lstStyle/>
          <a:p>
            <a:fld id="{82971C03-E4FD-42A6-B2D5-624439E425B5}" type="slidenum">
              <a:rPr lang="en-US" smtClean="0"/>
              <a:pPr/>
              <a:t>48</a:t>
            </a:fld>
            <a:endParaRPr lang="en-US" dirty="0"/>
          </a:p>
        </p:txBody>
      </p:sp>
      <p:pic>
        <p:nvPicPr>
          <p:cNvPr id="5" name="Picture 4">
            <a:extLst>
              <a:ext uri="{FF2B5EF4-FFF2-40B4-BE49-F238E27FC236}">
                <a16:creationId xmlns:a16="http://schemas.microsoft.com/office/drawing/2014/main" id="{61C2745F-A9BE-4764-9EC2-46E748A2A3C0}"/>
              </a:ext>
            </a:extLst>
          </p:cNvPr>
          <p:cNvPicPr>
            <a:picLocks noChangeAspect="1"/>
          </p:cNvPicPr>
          <p:nvPr/>
        </p:nvPicPr>
        <p:blipFill>
          <a:blip r:embed="rId2"/>
          <a:stretch>
            <a:fillRect/>
          </a:stretch>
        </p:blipFill>
        <p:spPr>
          <a:xfrm>
            <a:off x="918210" y="3884613"/>
            <a:ext cx="7307580" cy="2790824"/>
          </a:xfrm>
          <a:prstGeom prst="rect">
            <a:avLst/>
          </a:prstGeom>
        </p:spPr>
      </p:pic>
      <p:pic>
        <p:nvPicPr>
          <p:cNvPr id="6" name="Picture 5">
            <a:extLst>
              <a:ext uri="{FF2B5EF4-FFF2-40B4-BE49-F238E27FC236}">
                <a16:creationId xmlns:a16="http://schemas.microsoft.com/office/drawing/2014/main" id="{778718B5-1A40-40FB-BBB6-46FBE17D98D8}"/>
              </a:ext>
            </a:extLst>
          </p:cNvPr>
          <p:cNvPicPr>
            <a:picLocks noChangeAspect="1"/>
          </p:cNvPicPr>
          <p:nvPr/>
        </p:nvPicPr>
        <p:blipFill>
          <a:blip r:embed="rId3"/>
          <a:stretch>
            <a:fillRect/>
          </a:stretch>
        </p:blipFill>
        <p:spPr>
          <a:xfrm>
            <a:off x="8093890" y="1053701"/>
            <a:ext cx="818336" cy="818336"/>
          </a:xfrm>
          <a:prstGeom prst="rect">
            <a:avLst/>
          </a:prstGeom>
        </p:spPr>
      </p:pic>
    </p:spTree>
    <p:extLst>
      <p:ext uri="{BB962C8B-B14F-4D97-AF65-F5344CB8AC3E}">
        <p14:creationId xmlns:p14="http://schemas.microsoft.com/office/powerpoint/2010/main" val="1483468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574578" y="6432470"/>
            <a:ext cx="420378" cy="365125"/>
          </a:xfrm>
        </p:spPr>
        <p:txBody>
          <a:bodyPr/>
          <a:lstStyle/>
          <a:p>
            <a:fld id="{82971C03-E4FD-42A6-B2D5-624439E425B5}" type="slidenum">
              <a:rPr lang="en-US" smtClean="0"/>
              <a:pPr/>
              <a:t>49</a:t>
            </a:fld>
            <a:endParaRPr lang="en-US" dirty="0"/>
          </a:p>
        </p:txBody>
      </p:sp>
      <p:sp>
        <p:nvSpPr>
          <p:cNvPr id="7" name="Title 2"/>
          <p:cNvSpPr>
            <a:spLocks noGrp="1"/>
          </p:cNvSpPr>
          <p:nvPr>
            <p:ph type="title"/>
          </p:nvPr>
        </p:nvSpPr>
        <p:spPr>
          <a:xfrm>
            <a:off x="280385" y="914400"/>
            <a:ext cx="8612791" cy="788075"/>
          </a:xfrm>
        </p:spPr>
        <p:txBody>
          <a:bodyPr>
            <a:normAutofit/>
          </a:bodyPr>
          <a:lstStyle/>
          <a:p>
            <a:r>
              <a:rPr lang="en-US" sz="4000" dirty="0"/>
              <a:t>School Tasks: Adding Rosters</a:t>
            </a:r>
          </a:p>
        </p:txBody>
      </p:sp>
      <p:sp>
        <p:nvSpPr>
          <p:cNvPr id="10" name="Content Placeholder 1"/>
          <p:cNvSpPr txBox="1">
            <a:spLocks/>
          </p:cNvSpPr>
          <p:nvPr/>
        </p:nvSpPr>
        <p:spPr bwMode="gray">
          <a:xfrm>
            <a:off x="299435" y="1993900"/>
            <a:ext cx="7794455"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Select students from the “Available Students” list to add to the roster.  </a:t>
            </a:r>
          </a:p>
          <a:p>
            <a:r>
              <a:rPr lang="en-US" dirty="0"/>
              <a:t>Type Roster Name.</a:t>
            </a:r>
          </a:p>
          <a:p>
            <a:r>
              <a:rPr lang="en-US" dirty="0"/>
              <a:t>Select Teacher Name.</a:t>
            </a:r>
          </a:p>
          <a:p>
            <a:r>
              <a:rPr lang="en-US" dirty="0"/>
              <a:t>Click </a:t>
            </a:r>
            <a:r>
              <a:rPr lang="en-US" b="1" dirty="0"/>
              <a:t>Save</a:t>
            </a:r>
            <a:r>
              <a:rPr lang="en-US" dirty="0"/>
              <a:t>.</a:t>
            </a:r>
          </a:p>
          <a:p>
            <a:endParaRPr lang="en-US" b="1" dirty="0"/>
          </a:p>
        </p:txBody>
      </p:sp>
      <p:pic>
        <p:nvPicPr>
          <p:cNvPr id="16" name="Picture 15"/>
          <p:cNvPicPr>
            <a:picLocks noChangeAspect="1"/>
          </p:cNvPicPr>
          <p:nvPr/>
        </p:nvPicPr>
        <p:blipFill>
          <a:blip r:embed="rId3"/>
          <a:stretch>
            <a:fillRect/>
          </a:stretch>
        </p:blipFill>
        <p:spPr>
          <a:xfrm>
            <a:off x="8093890" y="1053701"/>
            <a:ext cx="818336" cy="818336"/>
          </a:xfrm>
          <a:prstGeom prst="rect">
            <a:avLst/>
          </a:prstGeom>
        </p:spPr>
      </p:pic>
      <p:pic>
        <p:nvPicPr>
          <p:cNvPr id="3" name="Picture 2"/>
          <p:cNvPicPr>
            <a:picLocks noChangeAspect="1"/>
          </p:cNvPicPr>
          <p:nvPr/>
        </p:nvPicPr>
        <p:blipFill>
          <a:blip r:embed="rId4"/>
          <a:stretch>
            <a:fillRect/>
          </a:stretch>
        </p:blipFill>
        <p:spPr>
          <a:xfrm>
            <a:off x="2743200" y="3733801"/>
            <a:ext cx="5831378" cy="2717124"/>
          </a:xfrm>
          <a:prstGeom prst="rect">
            <a:avLst/>
          </a:prstGeom>
        </p:spPr>
      </p:pic>
    </p:spTree>
    <p:extLst>
      <p:ext uri="{BB962C8B-B14F-4D97-AF65-F5344CB8AC3E}">
        <p14:creationId xmlns:p14="http://schemas.microsoft.com/office/powerpoint/2010/main" val="266878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FSA Terms</a:t>
            </a:r>
          </a:p>
        </p:txBody>
      </p:sp>
      <p:sp>
        <p:nvSpPr>
          <p:cNvPr id="3" name="Content Placeholder 2"/>
          <p:cNvSpPr>
            <a:spLocks noGrp="1"/>
          </p:cNvSpPr>
          <p:nvPr>
            <p:ph idx="1"/>
          </p:nvPr>
        </p:nvSpPr>
        <p:spPr>
          <a:xfrm>
            <a:off x="228600" y="1752601"/>
            <a:ext cx="8607582" cy="5105399"/>
          </a:xfrm>
        </p:spPr>
        <p:txBody>
          <a:bodyPr>
            <a:noAutofit/>
          </a:bodyPr>
          <a:lstStyle/>
          <a:p>
            <a:pPr marL="228600" indent="-228600">
              <a:lnSpc>
                <a:spcPct val="80000"/>
              </a:lnSpc>
              <a:spcBef>
                <a:spcPts val="0"/>
              </a:spcBef>
              <a:spcAft>
                <a:spcPts val="0"/>
              </a:spcAft>
              <a:buNone/>
            </a:pPr>
            <a:r>
              <a:rPr lang="en-US" sz="2800" b="1" dirty="0"/>
              <a:t>American Institutes for Research (AIR)</a:t>
            </a:r>
            <a:r>
              <a:rPr lang="en-US" sz="2800" dirty="0"/>
              <a:t>: </a:t>
            </a:r>
          </a:p>
          <a:p>
            <a:pPr>
              <a:spcBef>
                <a:spcPts val="0"/>
              </a:spcBef>
              <a:spcAft>
                <a:spcPts val="0"/>
              </a:spcAft>
            </a:pPr>
            <a:r>
              <a:rPr lang="en-US" sz="2200" dirty="0"/>
              <a:t>Assessment vendor for FSA assessments.</a:t>
            </a:r>
          </a:p>
          <a:p>
            <a:pPr marL="0" indent="0">
              <a:spcBef>
                <a:spcPts val="0"/>
              </a:spcBef>
              <a:spcAft>
                <a:spcPts val="0"/>
              </a:spcAft>
              <a:buNone/>
            </a:pPr>
            <a:endParaRPr lang="en-US" sz="2200" dirty="0"/>
          </a:p>
          <a:p>
            <a:pPr marL="228600" indent="-228600">
              <a:lnSpc>
                <a:spcPct val="80000"/>
              </a:lnSpc>
              <a:spcBef>
                <a:spcPts val="0"/>
              </a:spcBef>
              <a:spcAft>
                <a:spcPts val="0"/>
              </a:spcAft>
              <a:buNone/>
            </a:pPr>
            <a:r>
              <a:rPr lang="en-US" sz="2800" b="1" dirty="0"/>
              <a:t>Data Recognition Corporation (DRC)</a:t>
            </a:r>
            <a:r>
              <a:rPr lang="en-US" sz="2800" dirty="0"/>
              <a:t>: </a:t>
            </a:r>
          </a:p>
          <a:p>
            <a:pPr>
              <a:spcBef>
                <a:spcPts val="0"/>
              </a:spcBef>
              <a:spcAft>
                <a:spcPts val="0"/>
              </a:spcAft>
            </a:pPr>
            <a:r>
              <a:rPr lang="en-US" sz="2200" dirty="0"/>
              <a:t>Vendor who processes the paper-based (PBT) FSA materials, including printing, shipping, receiving, and scanning.</a:t>
            </a:r>
          </a:p>
          <a:p>
            <a:pPr marL="0" indent="0">
              <a:spcBef>
                <a:spcPts val="0"/>
              </a:spcBef>
              <a:spcAft>
                <a:spcPts val="0"/>
              </a:spcAft>
              <a:buNone/>
            </a:pPr>
            <a:endParaRPr lang="en-US" sz="2200" dirty="0"/>
          </a:p>
          <a:p>
            <a:pPr marL="228600" indent="-228600">
              <a:spcBef>
                <a:spcPts val="0"/>
              </a:spcBef>
              <a:spcAft>
                <a:spcPts val="0"/>
              </a:spcAft>
              <a:buNone/>
            </a:pPr>
            <a:r>
              <a:rPr lang="en-US" sz="2800" b="1" dirty="0"/>
              <a:t>FSA Portal</a:t>
            </a:r>
            <a:r>
              <a:rPr lang="en-US" sz="2800" dirty="0"/>
              <a:t>: </a:t>
            </a:r>
          </a:p>
          <a:p>
            <a:pPr>
              <a:spcBef>
                <a:spcPts val="0"/>
              </a:spcBef>
              <a:spcAft>
                <a:spcPts val="0"/>
              </a:spcAft>
            </a:pPr>
            <a:r>
              <a:rPr lang="en-US" sz="2200" dirty="0"/>
              <a:t>Includes resources and information for district and school personnel.</a:t>
            </a:r>
          </a:p>
          <a:p>
            <a:pPr>
              <a:spcBef>
                <a:spcPts val="0"/>
              </a:spcBef>
              <a:spcAft>
                <a:spcPts val="0"/>
              </a:spcAft>
            </a:pPr>
            <a:r>
              <a:rPr lang="en-US" sz="2200" dirty="0"/>
              <a:t>Accessible at </a:t>
            </a:r>
            <a:r>
              <a:rPr lang="en-US" sz="2200" b="1" dirty="0">
                <a:hlinkClick r:id="rId3"/>
              </a:rPr>
              <a:t>www.FSAssessments.org</a:t>
            </a:r>
            <a:r>
              <a:rPr lang="en-US" sz="2200" b="1" dirty="0"/>
              <a:t> </a:t>
            </a:r>
            <a:r>
              <a:rPr lang="en-US" sz="2200" dirty="0"/>
              <a:t> </a:t>
            </a:r>
          </a:p>
          <a:p>
            <a:pPr>
              <a:spcBef>
                <a:spcPts val="0"/>
              </a:spcBef>
              <a:spcAft>
                <a:spcPts val="0"/>
              </a:spcAft>
            </a:pPr>
            <a:r>
              <a:rPr lang="en-US" sz="2200" dirty="0"/>
              <a:t>Includes links to:</a:t>
            </a:r>
          </a:p>
          <a:p>
            <a:pPr lvl="1">
              <a:spcBef>
                <a:spcPts val="0"/>
              </a:spcBef>
              <a:spcAft>
                <a:spcPts val="0"/>
              </a:spcAft>
            </a:pPr>
            <a:r>
              <a:rPr lang="en-US" sz="2000" dirty="0"/>
              <a:t>Test Information Distribution Engine (TIDE), </a:t>
            </a:r>
          </a:p>
          <a:p>
            <a:pPr lvl="1">
              <a:spcBef>
                <a:spcPts val="0"/>
              </a:spcBef>
              <a:spcAft>
                <a:spcPts val="0"/>
              </a:spcAft>
            </a:pPr>
            <a:r>
              <a:rPr lang="en-US" sz="2000" dirty="0"/>
              <a:t>Test Administrator (TA) Training Site, </a:t>
            </a:r>
          </a:p>
          <a:p>
            <a:pPr lvl="1">
              <a:spcBef>
                <a:spcPts val="0"/>
              </a:spcBef>
              <a:spcAft>
                <a:spcPts val="0"/>
              </a:spcAft>
            </a:pPr>
            <a:r>
              <a:rPr lang="en-US" sz="2000" dirty="0"/>
              <a:t>Test Delivery System (TDS) (Secure Browser and TA Interface),</a:t>
            </a:r>
          </a:p>
          <a:p>
            <a:pPr lvl="1">
              <a:spcBef>
                <a:spcPts val="0"/>
              </a:spcBef>
              <a:spcAft>
                <a:spcPts val="0"/>
              </a:spcAft>
            </a:pPr>
            <a:r>
              <a:rPr lang="en-US" sz="2000" dirty="0"/>
              <a:t>Assessment Viewing Application (AVA), and  </a:t>
            </a:r>
          </a:p>
          <a:p>
            <a:pPr lvl="1">
              <a:spcBef>
                <a:spcPts val="0"/>
              </a:spcBef>
              <a:spcAft>
                <a:spcPts val="0"/>
              </a:spcAft>
            </a:pPr>
            <a:r>
              <a:rPr lang="en-US" sz="2000" dirty="0"/>
              <a:t>FSA Reporting System.</a:t>
            </a:r>
          </a:p>
          <a:p>
            <a:pPr marL="0" indent="0">
              <a:spcBef>
                <a:spcPts val="0"/>
              </a:spcBef>
              <a:spcAft>
                <a:spcPts val="0"/>
              </a:spcAft>
              <a:buNone/>
            </a:pPr>
            <a:endParaRPr lang="en-US" dirty="0"/>
          </a:p>
          <a:p>
            <a:pPr>
              <a:spcBef>
                <a:spcPts val="0"/>
              </a:spcBef>
              <a:spcAft>
                <a:spcPts val="0"/>
              </a:spcAft>
            </a:pPr>
            <a:endParaRPr lang="en-US" sz="3000" dirty="0"/>
          </a:p>
        </p:txBody>
      </p:sp>
      <p:sp>
        <p:nvSpPr>
          <p:cNvPr id="4" name="Slide Number Placeholder 3"/>
          <p:cNvSpPr>
            <a:spLocks noGrp="1"/>
          </p:cNvSpPr>
          <p:nvPr>
            <p:ph type="sldNum" sz="quarter" idx="12"/>
          </p:nvPr>
        </p:nvSpPr>
        <p:spPr/>
        <p:txBody>
          <a:bodyPr/>
          <a:lstStyle/>
          <a:p>
            <a:fld id="{60F88D64-766A-45C3-93FE-3E1D3068B07A}" type="slidenum">
              <a:rPr lang="en-US" smtClean="0"/>
              <a:t>5</a:t>
            </a:fld>
            <a:endParaRPr lang="en-US" dirty="0"/>
          </a:p>
        </p:txBody>
      </p:sp>
    </p:spTree>
    <p:extLst>
      <p:ext uri="{BB962C8B-B14F-4D97-AF65-F5344CB8AC3E}">
        <p14:creationId xmlns:p14="http://schemas.microsoft.com/office/powerpoint/2010/main" val="2586715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292869" y="6202256"/>
            <a:ext cx="420378" cy="365125"/>
          </a:xfrm>
        </p:spPr>
        <p:txBody>
          <a:bodyPr/>
          <a:lstStyle/>
          <a:p>
            <a:fld id="{82971C03-E4FD-42A6-B2D5-624439E425B5}" type="slidenum">
              <a:rPr lang="en-US" smtClean="0"/>
              <a:pPr/>
              <a:t>50</a:t>
            </a:fld>
            <a:endParaRPr lang="en-US" dirty="0"/>
          </a:p>
        </p:txBody>
      </p:sp>
      <p:sp>
        <p:nvSpPr>
          <p:cNvPr id="7" name="Title 2"/>
          <p:cNvSpPr>
            <a:spLocks noGrp="1"/>
          </p:cNvSpPr>
          <p:nvPr>
            <p:ph type="title"/>
          </p:nvPr>
        </p:nvSpPr>
        <p:spPr>
          <a:xfrm>
            <a:off x="299434" y="674794"/>
            <a:ext cx="8612791" cy="788075"/>
          </a:xfrm>
        </p:spPr>
        <p:txBody>
          <a:bodyPr>
            <a:noAutofit/>
          </a:bodyPr>
          <a:lstStyle/>
          <a:p>
            <a:r>
              <a:rPr lang="en-US" dirty="0"/>
              <a:t>School Tasks: Printing Rosters/Tickets </a:t>
            </a:r>
          </a:p>
        </p:txBody>
      </p:sp>
      <p:sp>
        <p:nvSpPr>
          <p:cNvPr id="10" name="Content Placeholder 1"/>
          <p:cNvSpPr txBox="1">
            <a:spLocks/>
          </p:cNvSpPr>
          <p:nvPr/>
        </p:nvSpPr>
        <p:spPr bwMode="gray">
          <a:xfrm>
            <a:off x="299434" y="1993900"/>
            <a:ext cx="7930165" cy="416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Under Preparing for Testing, select </a:t>
            </a:r>
            <a:r>
              <a:rPr lang="en-US" b="1" dirty="0"/>
              <a:t>View/Edit Rosters</a:t>
            </a:r>
            <a:r>
              <a:rPr lang="en-US" dirty="0"/>
              <a:t>, and click </a:t>
            </a:r>
            <a:r>
              <a:rPr lang="en-US" b="1" dirty="0"/>
              <a:t>Search</a:t>
            </a:r>
            <a:r>
              <a:rPr lang="en-US" dirty="0"/>
              <a:t>.</a:t>
            </a:r>
          </a:p>
          <a:p>
            <a:r>
              <a:rPr lang="en-US" dirty="0"/>
              <a:t>Select checkbox for roster and click [     ] </a:t>
            </a:r>
          </a:p>
          <a:p>
            <a:r>
              <a:rPr lang="en-US" dirty="0"/>
              <a:t>A new tab or window will open with the PDFs to print</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b="1" dirty="0"/>
          </a:p>
          <a:p>
            <a:endParaRPr lang="en-US" b="1" dirty="0"/>
          </a:p>
          <a:p>
            <a:endParaRPr lang="en-US" b="1" dirty="0"/>
          </a:p>
          <a:p>
            <a:endParaRPr lang="en-US" b="1" dirty="0"/>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5638800" y="2798227"/>
            <a:ext cx="381000" cy="326096"/>
          </a:xfrm>
          <a:prstGeom prst="rect">
            <a:avLst/>
          </a:prstGeom>
        </p:spPr>
      </p:pic>
      <p:pic>
        <p:nvPicPr>
          <p:cNvPr id="16" name="Picture 15"/>
          <p:cNvPicPr>
            <a:picLocks noChangeAspect="1"/>
          </p:cNvPicPr>
          <p:nvPr/>
        </p:nvPicPr>
        <p:blipFill>
          <a:blip r:embed="rId4"/>
          <a:stretch>
            <a:fillRect/>
          </a:stretch>
        </p:blipFill>
        <p:spPr>
          <a:xfrm>
            <a:off x="8093890" y="1053701"/>
            <a:ext cx="818336" cy="818336"/>
          </a:xfrm>
          <a:prstGeom prst="rect">
            <a:avLst/>
          </a:prstGeom>
        </p:spPr>
      </p:pic>
      <p:pic>
        <p:nvPicPr>
          <p:cNvPr id="2" name="Picture 1"/>
          <p:cNvPicPr>
            <a:picLocks noChangeAspect="1"/>
          </p:cNvPicPr>
          <p:nvPr/>
        </p:nvPicPr>
        <p:blipFill>
          <a:blip r:embed="rId5"/>
          <a:stretch>
            <a:fillRect/>
          </a:stretch>
        </p:blipFill>
        <p:spPr>
          <a:xfrm>
            <a:off x="1299374" y="3752727"/>
            <a:ext cx="5930283" cy="2258899"/>
          </a:xfrm>
          <a:prstGeom prst="rect">
            <a:avLst/>
          </a:prstGeom>
        </p:spPr>
      </p:pic>
    </p:spTree>
    <p:extLst>
      <p:ext uri="{BB962C8B-B14F-4D97-AF65-F5344CB8AC3E}">
        <p14:creationId xmlns:p14="http://schemas.microsoft.com/office/powerpoint/2010/main" val="3588944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05800" y="6248400"/>
            <a:ext cx="420378" cy="365125"/>
          </a:xfrm>
        </p:spPr>
        <p:txBody>
          <a:bodyPr/>
          <a:lstStyle/>
          <a:p>
            <a:fld id="{82971C03-E4FD-42A6-B2D5-624439E425B5}" type="slidenum">
              <a:rPr lang="en-US" smtClean="0"/>
              <a:pPr/>
              <a:t>51</a:t>
            </a:fld>
            <a:endParaRPr lang="en-US" dirty="0"/>
          </a:p>
        </p:txBody>
      </p:sp>
      <p:sp>
        <p:nvSpPr>
          <p:cNvPr id="2" name="Title 1"/>
          <p:cNvSpPr>
            <a:spLocks noGrp="1"/>
          </p:cNvSpPr>
          <p:nvPr>
            <p:ph type="title"/>
          </p:nvPr>
        </p:nvSpPr>
        <p:spPr>
          <a:xfrm>
            <a:off x="753890" y="2749497"/>
            <a:ext cx="7326081" cy="2886532"/>
          </a:xfrm>
        </p:spPr>
        <p:txBody>
          <a:bodyPr>
            <a:normAutofit/>
          </a:bodyPr>
          <a:lstStyle/>
          <a:p>
            <a:pPr algn="ctr"/>
            <a:r>
              <a:rPr lang="en-US" sz="5400" dirty="0"/>
              <a:t>Invalidations and Requests</a:t>
            </a:r>
            <a:br>
              <a:rPr lang="en-US" sz="5400" dirty="0"/>
            </a:br>
            <a:br>
              <a:rPr lang="en-US" sz="6000" dirty="0"/>
            </a:br>
            <a:endParaRPr lang="en-US" sz="6000" dirty="0"/>
          </a:p>
        </p:txBody>
      </p:sp>
    </p:spTree>
    <p:extLst>
      <p:ext uri="{BB962C8B-B14F-4D97-AF65-F5344CB8AC3E}">
        <p14:creationId xmlns:p14="http://schemas.microsoft.com/office/powerpoint/2010/main" val="722894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84BE2F-101B-40F0-B2D2-D81309399B20}"/>
              </a:ext>
            </a:extLst>
          </p:cNvPr>
          <p:cNvPicPr>
            <a:picLocks noChangeAspect="1"/>
          </p:cNvPicPr>
          <p:nvPr/>
        </p:nvPicPr>
        <p:blipFill>
          <a:blip r:embed="rId3"/>
          <a:stretch>
            <a:fillRect/>
          </a:stretch>
        </p:blipFill>
        <p:spPr>
          <a:xfrm>
            <a:off x="6026399" y="1179434"/>
            <a:ext cx="3121411" cy="2896845"/>
          </a:xfrm>
          <a:prstGeom prst="rect">
            <a:avLst/>
          </a:prstGeom>
        </p:spPr>
      </p:pic>
      <p:sp>
        <p:nvSpPr>
          <p:cNvPr id="4" name="Slide Number Placeholder 3"/>
          <p:cNvSpPr>
            <a:spLocks noGrp="1"/>
          </p:cNvSpPr>
          <p:nvPr>
            <p:ph type="sldNum" sz="quarter" idx="4"/>
          </p:nvPr>
        </p:nvSpPr>
        <p:spPr>
          <a:xfrm>
            <a:off x="8337514" y="6264275"/>
            <a:ext cx="420378" cy="365125"/>
          </a:xfrm>
        </p:spPr>
        <p:txBody>
          <a:bodyPr/>
          <a:lstStyle/>
          <a:p>
            <a:fld id="{82971C03-E4FD-42A6-B2D5-624439E425B5}" type="slidenum">
              <a:rPr lang="en-US" smtClean="0"/>
              <a:pPr/>
              <a:t>52</a:t>
            </a:fld>
            <a:endParaRPr lang="en-US" dirty="0"/>
          </a:p>
        </p:txBody>
      </p:sp>
      <p:sp>
        <p:nvSpPr>
          <p:cNvPr id="7" name="Title 2"/>
          <p:cNvSpPr>
            <a:spLocks noGrp="1"/>
          </p:cNvSpPr>
          <p:nvPr>
            <p:ph type="title"/>
          </p:nvPr>
        </p:nvSpPr>
        <p:spPr>
          <a:xfrm>
            <a:off x="281936" y="794327"/>
            <a:ext cx="7905451" cy="788075"/>
          </a:xfrm>
        </p:spPr>
        <p:txBody>
          <a:bodyPr>
            <a:noAutofit/>
          </a:bodyPr>
          <a:lstStyle/>
          <a:p>
            <a:r>
              <a:rPr lang="en-US" dirty="0"/>
              <a:t>School Tasks: Create Invalidations and Requests</a:t>
            </a:r>
          </a:p>
        </p:txBody>
      </p:sp>
      <p:sp>
        <p:nvSpPr>
          <p:cNvPr id="10" name="Content Placeholder 1"/>
          <p:cNvSpPr txBox="1">
            <a:spLocks/>
          </p:cNvSpPr>
          <p:nvPr/>
        </p:nvSpPr>
        <p:spPr bwMode="gray">
          <a:xfrm>
            <a:off x="281936" y="2314663"/>
            <a:ext cx="5520596" cy="1367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pPr marL="0" indent="0">
              <a:buNone/>
            </a:pPr>
            <a:r>
              <a:rPr lang="en-US" dirty="0"/>
              <a:t>Under Administering Tests, </a:t>
            </a:r>
          </a:p>
          <a:p>
            <a:r>
              <a:rPr lang="en-US" dirty="0"/>
              <a:t>Click </a:t>
            </a:r>
            <a:r>
              <a:rPr lang="en-US" b="1" dirty="0"/>
              <a:t>Invalidations and Requests </a:t>
            </a:r>
            <a:r>
              <a:rPr lang="en-US" dirty="0"/>
              <a:t>&gt; </a:t>
            </a:r>
            <a:r>
              <a:rPr lang="en-US" b="1" dirty="0"/>
              <a:t>Create Requests</a:t>
            </a:r>
            <a:r>
              <a:rPr lang="en-US" dirty="0"/>
              <a:t>.</a:t>
            </a:r>
          </a:p>
          <a:p>
            <a:endParaRPr lang="en-US" b="1" dirty="0"/>
          </a:p>
          <a:p>
            <a:endParaRPr lang="en-US" b="1" dirty="0"/>
          </a:p>
          <a:p>
            <a:endParaRPr lang="en-US" b="1" dirty="0"/>
          </a:p>
        </p:txBody>
      </p:sp>
      <p:sp>
        <p:nvSpPr>
          <p:cNvPr id="5" name="TextBox 4"/>
          <p:cNvSpPr txBox="1"/>
          <p:nvPr/>
        </p:nvSpPr>
        <p:spPr>
          <a:xfrm>
            <a:off x="299435" y="4188941"/>
            <a:ext cx="7905451" cy="923330"/>
          </a:xfrm>
          <a:prstGeom prst="rect">
            <a:avLst/>
          </a:prstGeom>
          <a:noFill/>
        </p:spPr>
        <p:txBody>
          <a:bodyPr wrap="square" rtlCol="0">
            <a:spAutoFit/>
          </a:bodyPr>
          <a:lstStyle/>
          <a:p>
            <a:pPr marL="342900" indent="-342900">
              <a:buFont typeface="Arial" panose="020B0604020202020204" pitchFamily="34" charset="0"/>
              <a:buChar char="•"/>
            </a:pPr>
            <a:r>
              <a:rPr lang="en-US" dirty="0"/>
              <a:t>Select a request type to create and enter an FLEID, Result ID, or Session ID.</a:t>
            </a:r>
          </a:p>
          <a:p>
            <a:endParaRPr lang="en-US" dirty="0"/>
          </a:p>
        </p:txBody>
      </p:sp>
      <p:grpSp>
        <p:nvGrpSpPr>
          <p:cNvPr id="11" name="Group 4">
            <a:extLst>
              <a:ext uri="{FF2B5EF4-FFF2-40B4-BE49-F238E27FC236}">
                <a16:creationId xmlns:a16="http://schemas.microsoft.com/office/drawing/2014/main" id="{CE6F3205-6AE6-4676-B6EB-585729E1AEED}"/>
              </a:ext>
            </a:extLst>
          </p:cNvPr>
          <p:cNvGrpSpPr>
            <a:grpSpLocks noChangeAspect="1"/>
          </p:cNvGrpSpPr>
          <p:nvPr/>
        </p:nvGrpSpPr>
        <p:grpSpPr bwMode="auto">
          <a:xfrm>
            <a:off x="1066800" y="5111750"/>
            <a:ext cx="6705600" cy="1517650"/>
            <a:chOff x="672" y="3220"/>
            <a:chExt cx="4224" cy="956"/>
          </a:xfrm>
        </p:grpSpPr>
        <p:sp>
          <p:nvSpPr>
            <p:cNvPr id="12" name="AutoShape 3">
              <a:extLst>
                <a:ext uri="{FF2B5EF4-FFF2-40B4-BE49-F238E27FC236}">
                  <a16:creationId xmlns:a16="http://schemas.microsoft.com/office/drawing/2014/main" id="{EE5A7AB3-A644-4A5D-A7E5-F89B0C3F8881}"/>
                </a:ext>
              </a:extLst>
            </p:cNvPr>
            <p:cNvSpPr>
              <a:spLocks noChangeAspect="1" noChangeArrowheads="1" noTextEdit="1"/>
            </p:cNvSpPr>
            <p:nvPr/>
          </p:nvSpPr>
          <p:spPr bwMode="auto">
            <a:xfrm>
              <a:off x="672" y="3220"/>
              <a:ext cx="4224" cy="9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3" name="Picture 5">
              <a:extLst>
                <a:ext uri="{FF2B5EF4-FFF2-40B4-BE49-F238E27FC236}">
                  <a16:creationId xmlns:a16="http://schemas.microsoft.com/office/drawing/2014/main" id="{28C7A3F2-7FAC-4710-9F19-A5B5AEE89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3220"/>
              <a:ext cx="4229" cy="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EE55A55D-6ED0-455C-9A4B-5E4FE61619C7}"/>
              </a:ext>
            </a:extLst>
          </p:cNvPr>
          <p:cNvSpPr/>
          <p:nvPr/>
        </p:nvSpPr>
        <p:spPr>
          <a:xfrm>
            <a:off x="6026398" y="2748631"/>
            <a:ext cx="3117601" cy="4992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ounded Rectangle 13">
            <a:extLst>
              <a:ext uri="{FF2B5EF4-FFF2-40B4-BE49-F238E27FC236}">
                <a16:creationId xmlns:a16="http://schemas.microsoft.com/office/drawing/2014/main" id="{1098EE14-0A37-459B-BFC2-2FD778C39088}"/>
              </a:ext>
            </a:extLst>
          </p:cNvPr>
          <p:cNvSpPr/>
          <p:nvPr/>
        </p:nvSpPr>
        <p:spPr>
          <a:xfrm>
            <a:off x="1746834" y="5221540"/>
            <a:ext cx="2590800" cy="106680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2128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BAEB9-F950-420D-9A3F-A040F4A4AB14}"/>
              </a:ext>
            </a:extLst>
          </p:cNvPr>
          <p:cNvPicPr>
            <a:picLocks noChangeAspect="1"/>
          </p:cNvPicPr>
          <p:nvPr/>
        </p:nvPicPr>
        <p:blipFill>
          <a:blip r:embed="rId3"/>
          <a:stretch>
            <a:fillRect/>
          </a:stretch>
        </p:blipFill>
        <p:spPr>
          <a:xfrm>
            <a:off x="3740682" y="5370729"/>
            <a:ext cx="4970502" cy="1338737"/>
          </a:xfrm>
          <a:prstGeom prst="rect">
            <a:avLst/>
          </a:prstGeom>
          <a:ln>
            <a:solidFill>
              <a:schemeClr val="tx1"/>
            </a:solidFill>
          </a:ln>
        </p:spPr>
      </p:pic>
      <p:sp>
        <p:nvSpPr>
          <p:cNvPr id="4" name="Slide Number Placeholder 3"/>
          <p:cNvSpPr>
            <a:spLocks noGrp="1"/>
          </p:cNvSpPr>
          <p:nvPr>
            <p:ph type="sldNum" sz="quarter" idx="4"/>
          </p:nvPr>
        </p:nvSpPr>
        <p:spPr>
          <a:xfrm>
            <a:off x="8266422" y="6244207"/>
            <a:ext cx="420378" cy="365125"/>
          </a:xfrm>
        </p:spPr>
        <p:txBody>
          <a:bodyPr/>
          <a:lstStyle/>
          <a:p>
            <a:fld id="{82971C03-E4FD-42A6-B2D5-624439E425B5}" type="slidenum">
              <a:rPr lang="en-US" smtClean="0"/>
              <a:pPr/>
              <a:t>53</a:t>
            </a:fld>
            <a:endParaRPr lang="en-US" dirty="0"/>
          </a:p>
        </p:txBody>
      </p:sp>
      <p:sp>
        <p:nvSpPr>
          <p:cNvPr id="7" name="Title 2"/>
          <p:cNvSpPr>
            <a:spLocks noGrp="1"/>
          </p:cNvSpPr>
          <p:nvPr>
            <p:ph type="title"/>
          </p:nvPr>
        </p:nvSpPr>
        <p:spPr>
          <a:xfrm>
            <a:off x="223969" y="838200"/>
            <a:ext cx="8462831" cy="788075"/>
          </a:xfrm>
        </p:spPr>
        <p:txBody>
          <a:bodyPr>
            <a:noAutofit/>
          </a:bodyPr>
          <a:lstStyle/>
          <a:p>
            <a:r>
              <a:rPr lang="en-US" dirty="0"/>
              <a:t>School Tasks: Create Invalidations and Requests (cont.)</a:t>
            </a:r>
          </a:p>
        </p:txBody>
      </p:sp>
      <p:sp>
        <p:nvSpPr>
          <p:cNvPr id="10" name="Content Placeholder 1"/>
          <p:cNvSpPr txBox="1">
            <a:spLocks/>
          </p:cNvSpPr>
          <p:nvPr/>
        </p:nvSpPr>
        <p:spPr bwMode="gray">
          <a:xfrm>
            <a:off x="281936" y="2693772"/>
            <a:ext cx="3891564" cy="35428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ts val="0"/>
              </a:spcAft>
              <a:buClr>
                <a:srgbClr val="202659"/>
              </a:buClr>
              <a:buFont typeface="Arial"/>
              <a:buChar char="•"/>
              <a:defRPr sz="2400" kern="1200">
                <a:solidFill>
                  <a:srgbClr val="000000"/>
                </a:solidFill>
                <a:latin typeface="+mn-lt"/>
                <a:ea typeface="Arial" pitchFamily="34" charset="0"/>
                <a:cs typeface="Franklin Gothic Book" pitchFamily="34" charset="0"/>
              </a:defRPr>
            </a:lvl1pPr>
            <a:lvl2pPr marL="515937" indent="-285750" algn="l" rtl="0" eaLnBrk="0" fontAlgn="base" hangingPunct="0">
              <a:spcBef>
                <a:spcPts val="600"/>
              </a:spcBef>
              <a:spcAft>
                <a:spcPts val="0"/>
              </a:spcAft>
              <a:buClr>
                <a:srgbClr val="202659"/>
              </a:buClr>
              <a:buFont typeface="Arial"/>
              <a:buChar char="•"/>
              <a:defRPr sz="1800" kern="1200">
                <a:solidFill>
                  <a:srgbClr val="000000"/>
                </a:solidFill>
                <a:latin typeface="+mn-lt"/>
                <a:ea typeface="Arial" pitchFamily="34" charset="0"/>
                <a:cs typeface="Franklin Gothic Book" pitchFamily="34" charset="0"/>
              </a:defRPr>
            </a:lvl2pPr>
            <a:lvl3pPr marL="744538" indent="-285750" algn="l" defTabSz="914400"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rgbClr val="202659"/>
              </a:buClr>
              <a:buSzPct val="75000"/>
              <a:buFont typeface="Arial"/>
              <a:buChar char="•"/>
              <a:defRPr sz="1400" kern="1200" baseline="0">
                <a:solidFill>
                  <a:srgbClr val="000000"/>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rgbClr val="202659"/>
              </a:buClr>
              <a:buFont typeface="Arial"/>
              <a:buChar char="•"/>
              <a:defRPr sz="1400" kern="1200" baseline="0">
                <a:solidFill>
                  <a:srgbClr val="000000"/>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6pPr>
            <a:lvl7pPr marL="1597025"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7pPr>
            <a:lvl8pPr marL="1830388"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8pPr>
            <a:lvl9pPr marL="2057400" indent="-228600" algn="l" defTabSz="914400" rtl="0" eaLnBrk="1" latinLnBrk="0" hangingPunct="1">
              <a:spcBef>
                <a:spcPts val="600"/>
              </a:spcBef>
              <a:spcAft>
                <a:spcPts val="0"/>
              </a:spcAft>
              <a:buClr>
                <a:srgbClr val="202659"/>
              </a:buClr>
              <a:buFont typeface="Arial"/>
              <a:buChar char="•"/>
              <a:defRPr sz="1400" kern="1200" baseline="0">
                <a:solidFill>
                  <a:srgbClr val="000000"/>
                </a:solidFill>
                <a:latin typeface="+mn-lt"/>
                <a:ea typeface="+mn-ea"/>
                <a:cs typeface="+mn-cs"/>
              </a:defRPr>
            </a:lvl9pPr>
          </a:lstStyle>
          <a:p>
            <a:r>
              <a:rPr lang="en-US" dirty="0"/>
              <a:t>Choose a record(s) and click </a:t>
            </a:r>
            <a:r>
              <a:rPr lang="en-US" b="1" dirty="0"/>
              <a:t>Create</a:t>
            </a:r>
            <a:r>
              <a:rPr lang="en-US" dirty="0"/>
              <a:t>.</a:t>
            </a:r>
          </a:p>
          <a:p>
            <a:endParaRPr lang="en-US" b="1" dirty="0"/>
          </a:p>
          <a:p>
            <a:pPr marL="0" indent="0">
              <a:buNone/>
            </a:pPr>
            <a:endParaRPr lang="en-US" b="1" dirty="0"/>
          </a:p>
          <a:p>
            <a:r>
              <a:rPr lang="en-US" dirty="0"/>
              <a:t>Enter a reason and click</a:t>
            </a:r>
            <a:r>
              <a:rPr lang="en-US" b="1" dirty="0"/>
              <a:t> Submit</a:t>
            </a:r>
            <a:r>
              <a:rPr lang="en-US" dirty="0"/>
              <a:t>.</a:t>
            </a:r>
            <a:r>
              <a:rPr lang="en-US" b="1" dirty="0"/>
              <a:t> </a:t>
            </a:r>
          </a:p>
          <a:p>
            <a:endParaRPr lang="en-US" b="1" dirty="0"/>
          </a:p>
          <a:p>
            <a:r>
              <a:rPr lang="en-US" dirty="0"/>
              <a:t>Requests can also be uploaded to TIDE.</a:t>
            </a:r>
          </a:p>
          <a:p>
            <a:endParaRPr lang="en-US" b="1" dirty="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4345749" y="1817137"/>
            <a:ext cx="3891564" cy="1898149"/>
          </a:xfrm>
          <a:prstGeom prst="rect">
            <a:avLst/>
          </a:prstGeom>
          <a:ln>
            <a:solidFill>
              <a:srgbClr val="A6A6A6"/>
            </a:solidFill>
          </a:ln>
        </p:spPr>
      </p:pic>
      <p:pic>
        <p:nvPicPr>
          <p:cNvPr id="2" name="Picture 1"/>
          <p:cNvPicPr>
            <a:picLocks noChangeAspect="1"/>
          </p:cNvPicPr>
          <p:nvPr/>
        </p:nvPicPr>
        <p:blipFill>
          <a:blip r:embed="rId5"/>
          <a:stretch>
            <a:fillRect/>
          </a:stretch>
        </p:blipFill>
        <p:spPr>
          <a:xfrm>
            <a:off x="4702285" y="3738492"/>
            <a:ext cx="3148012" cy="1625762"/>
          </a:xfrm>
          <a:prstGeom prst="rect">
            <a:avLst/>
          </a:prstGeom>
        </p:spPr>
      </p:pic>
      <p:pic>
        <p:nvPicPr>
          <p:cNvPr id="9" name="Picture 8"/>
          <p:cNvPicPr>
            <a:picLocks noChangeAspect="1"/>
          </p:cNvPicPr>
          <p:nvPr/>
        </p:nvPicPr>
        <p:blipFill>
          <a:blip r:embed="rId6"/>
          <a:stretch>
            <a:fillRect/>
          </a:stretch>
        </p:blipFill>
        <p:spPr>
          <a:xfrm>
            <a:off x="7845941" y="1053701"/>
            <a:ext cx="1066285" cy="1038225"/>
          </a:xfrm>
          <a:prstGeom prst="rect">
            <a:avLst/>
          </a:prstGeom>
        </p:spPr>
      </p:pic>
    </p:spTree>
    <p:extLst>
      <p:ext uri="{BB962C8B-B14F-4D97-AF65-F5344CB8AC3E}">
        <p14:creationId xmlns:p14="http://schemas.microsoft.com/office/powerpoint/2010/main" val="3529242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6000" dirty="0"/>
          </a:p>
          <a:p>
            <a:pPr marL="0" indent="0" algn="ctr">
              <a:buNone/>
            </a:pPr>
            <a:r>
              <a:rPr lang="en-US" sz="6000" dirty="0"/>
              <a:t>FSA CBT Materials Needed, as applicable:</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54</a:t>
            </a:fld>
            <a:endParaRPr lang="en-US" dirty="0"/>
          </a:p>
        </p:txBody>
      </p:sp>
    </p:spTree>
    <p:extLst>
      <p:ext uri="{BB962C8B-B14F-4D97-AF65-F5344CB8AC3E}">
        <p14:creationId xmlns:p14="http://schemas.microsoft.com/office/powerpoint/2010/main" val="3313359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3"/>
          <p:cNvSpPr>
            <a:spLocks noGrp="1" noChangeArrowheads="1"/>
          </p:cNvSpPr>
          <p:nvPr>
            <p:ph type="title"/>
          </p:nvPr>
        </p:nvSpPr>
        <p:spPr/>
        <p:txBody>
          <a:bodyPr/>
          <a:lstStyle/>
          <a:p>
            <a:pPr eaLnBrk="1" hangingPunct="1"/>
            <a:r>
              <a:rPr lang="en-US" dirty="0"/>
              <a:t>FSA</a:t>
            </a:r>
            <a:br>
              <a:rPr lang="en-US" dirty="0"/>
            </a:br>
            <a:r>
              <a:rPr lang="en-US" dirty="0"/>
              <a:t>Student Test Tickets</a:t>
            </a:r>
          </a:p>
        </p:txBody>
      </p:sp>
      <p:sp>
        <p:nvSpPr>
          <p:cNvPr id="54275" name="Content Placeholder 50"/>
          <p:cNvSpPr>
            <a:spLocks noGrp="1"/>
          </p:cNvSpPr>
          <p:nvPr>
            <p:ph idx="1"/>
          </p:nvPr>
        </p:nvSpPr>
        <p:spPr>
          <a:xfrm>
            <a:off x="304800" y="1823740"/>
            <a:ext cx="5334000" cy="4759623"/>
          </a:xfrm>
        </p:spPr>
        <p:txBody>
          <a:bodyPr/>
          <a:lstStyle/>
          <a:p>
            <a:pPr eaLnBrk="1" hangingPunct="1"/>
            <a:r>
              <a:rPr lang="en-US" sz="1800" dirty="0"/>
              <a:t>For each test session, to log into the FSA Secure Browser, each student needs to enter their First Name and Username, which are printed on the Student Test Tickets. </a:t>
            </a:r>
          </a:p>
          <a:p>
            <a:pPr marL="0" indent="0" eaLnBrk="1" hangingPunct="1">
              <a:buNone/>
            </a:pPr>
            <a:endParaRPr lang="en-US" sz="1800" dirty="0"/>
          </a:p>
          <a:p>
            <a:pPr eaLnBrk="1" hangingPunct="1"/>
            <a:r>
              <a:rPr lang="en-US" sz="1800" b="1" dirty="0"/>
              <a:t>Provide each student their ticket only AFTER all students have entered the testing room, as instructed in the script, and all tickets must be collected BEFORE students leave the testing room</a:t>
            </a:r>
            <a:r>
              <a:rPr lang="en-US" sz="1800" dirty="0"/>
              <a:t>.</a:t>
            </a:r>
          </a:p>
          <a:p>
            <a:pPr eaLnBrk="1" hangingPunct="1"/>
            <a:endParaRPr lang="en-US" sz="1800" dirty="0"/>
          </a:p>
          <a:p>
            <a:pPr eaLnBrk="1" hangingPunct="1"/>
            <a:r>
              <a:rPr lang="en-US" sz="1800" dirty="0"/>
              <a:t>Student Test Tickets must be handled in a secure manner and returned to the school assessment coordinator immediately after each day of testing is completed. </a:t>
            </a:r>
          </a:p>
          <a:p>
            <a:pPr eaLnBrk="1" hangingPunct="1"/>
            <a:endParaRPr lang="en-US" sz="1800" dirty="0"/>
          </a:p>
          <a:p>
            <a:pPr eaLnBrk="1" hangingPunct="1"/>
            <a:r>
              <a:rPr lang="en-US" sz="1800" dirty="0"/>
              <a:t>Keep Student Test Tickets securely stored at all times.</a:t>
            </a:r>
          </a:p>
          <a:p>
            <a:pPr eaLnBrk="1" hangingPunct="1"/>
            <a:endParaRPr lang="en-US" sz="2400" dirty="0"/>
          </a:p>
          <a:p>
            <a:pPr eaLnBrk="1" hangingPunct="1"/>
            <a:endParaRPr lang="en-US" sz="2400" dirty="0"/>
          </a:p>
        </p:txBody>
      </p:sp>
      <p:sp>
        <p:nvSpPr>
          <p:cNvPr id="54276" name="Slide Number Placeholder 5"/>
          <p:cNvSpPr>
            <a:spLocks noGrp="1"/>
          </p:cNvSpPr>
          <p:nvPr>
            <p:ph type="sldNum" sz="quarter" idx="12"/>
          </p:nvPr>
        </p:nvSpPr>
        <p:spPr>
          <a:xfrm>
            <a:off x="6553200" y="6400800"/>
            <a:ext cx="2133600" cy="476250"/>
          </a:xfrm>
          <a:noFill/>
        </p:spPr>
        <p:txBody>
          <a:bodyPr/>
          <a:lstStyle/>
          <a:p>
            <a:fld id="{B3217A46-164B-447B-BFF9-2198E36B8B73}" type="slidenum">
              <a:rPr lang="en-US" smtClean="0"/>
              <a:pPr/>
              <a:t>55</a:t>
            </a:fld>
            <a:endParaRPr lang="en-US" dirty="0"/>
          </a:p>
        </p:txBody>
      </p:sp>
      <p:sp>
        <p:nvSpPr>
          <p:cNvPr id="2" name="TextBox 1"/>
          <p:cNvSpPr txBox="1"/>
          <p:nvPr/>
        </p:nvSpPr>
        <p:spPr>
          <a:xfrm>
            <a:off x="5648325" y="3915160"/>
            <a:ext cx="3038475" cy="584775"/>
          </a:xfrm>
          <a:prstGeom prst="rect">
            <a:avLst/>
          </a:prstGeom>
          <a:noFill/>
        </p:spPr>
        <p:txBody>
          <a:bodyPr wrap="square" rtlCol="0">
            <a:spAutoFit/>
          </a:bodyPr>
          <a:lstStyle/>
          <a:p>
            <a:pPr algn="ctr"/>
            <a:r>
              <a:rPr lang="en-US" sz="1600" b="1" dirty="0"/>
              <a:t>FSA Secure Browser </a:t>
            </a:r>
          </a:p>
          <a:p>
            <a:pPr algn="ctr"/>
            <a:r>
              <a:rPr lang="en-US" sz="1600" b="1" dirty="0"/>
              <a:t>Student Login Screen</a:t>
            </a:r>
          </a:p>
        </p:txBody>
      </p:sp>
      <p:sp>
        <p:nvSpPr>
          <p:cNvPr id="8" name="TextBox 7"/>
          <p:cNvSpPr txBox="1"/>
          <p:nvPr/>
        </p:nvSpPr>
        <p:spPr>
          <a:xfrm>
            <a:off x="5981699" y="1823740"/>
            <a:ext cx="3038475" cy="338554"/>
          </a:xfrm>
          <a:prstGeom prst="rect">
            <a:avLst/>
          </a:prstGeom>
          <a:noFill/>
        </p:spPr>
        <p:txBody>
          <a:bodyPr wrap="square" rtlCol="0">
            <a:spAutoFit/>
          </a:bodyPr>
          <a:lstStyle/>
          <a:p>
            <a:r>
              <a:rPr lang="en-US" sz="1600" b="1" dirty="0"/>
              <a:t>FSA Student Test Ticket</a:t>
            </a:r>
          </a:p>
        </p:txBody>
      </p:sp>
      <p:pic>
        <p:nvPicPr>
          <p:cNvPr id="4" name="Picture 3">
            <a:extLst>
              <a:ext uri="{FF2B5EF4-FFF2-40B4-BE49-F238E27FC236}">
                <a16:creationId xmlns:a16="http://schemas.microsoft.com/office/drawing/2014/main" id="{78B32C08-F804-4CE5-B499-CD96A729C1EC}"/>
              </a:ext>
            </a:extLst>
          </p:cNvPr>
          <p:cNvPicPr>
            <a:picLocks noChangeAspect="1"/>
          </p:cNvPicPr>
          <p:nvPr/>
        </p:nvPicPr>
        <p:blipFill>
          <a:blip r:embed="rId3"/>
          <a:stretch>
            <a:fillRect/>
          </a:stretch>
        </p:blipFill>
        <p:spPr>
          <a:xfrm>
            <a:off x="5527374" y="2182747"/>
            <a:ext cx="3463845" cy="1737540"/>
          </a:xfrm>
          <a:prstGeom prst="rect">
            <a:avLst/>
          </a:prstGeom>
          <a:solidFill>
            <a:schemeClr val="tx1"/>
          </a:solidFill>
        </p:spPr>
      </p:pic>
      <p:pic>
        <p:nvPicPr>
          <p:cNvPr id="1026" name="Picture 2" descr="cid:image001.jpg@01D47028.869BB0A0">
            <a:extLst>
              <a:ext uri="{FF2B5EF4-FFF2-40B4-BE49-F238E27FC236}">
                <a16:creationId xmlns:a16="http://schemas.microsoft.com/office/drawing/2014/main" id="{D260477E-1DCE-4F30-90D9-C03BA4898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85" y="4453819"/>
            <a:ext cx="2135554" cy="237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281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543800" cy="1295400"/>
          </a:xfrm>
        </p:spPr>
        <p:txBody>
          <a:bodyPr/>
          <a:lstStyle/>
          <a:p>
            <a:pPr eaLnBrk="1" hangingPunct="1"/>
            <a:r>
              <a:rPr lang="en-US" dirty="0"/>
              <a:t>FSA</a:t>
            </a:r>
            <a:br>
              <a:rPr lang="en-US" dirty="0"/>
            </a:br>
            <a:r>
              <a:rPr lang="en-US" dirty="0"/>
              <a:t>Session ID for CBT Tests</a:t>
            </a:r>
          </a:p>
        </p:txBody>
      </p:sp>
      <p:graphicFrame>
        <p:nvGraphicFramePr>
          <p:cNvPr id="26640" name="Group 16"/>
          <p:cNvGraphicFramePr>
            <a:graphicFrameLocks noGrp="1"/>
          </p:cNvGraphicFramePr>
          <p:nvPr>
            <p:ph type="tbl" idx="1"/>
            <p:extLst>
              <p:ext uri="{D42A27DB-BD31-4B8C-83A1-F6EECF244321}">
                <p14:modId xmlns:p14="http://schemas.microsoft.com/office/powerpoint/2010/main" val="2261672412"/>
              </p:ext>
            </p:extLst>
          </p:nvPr>
        </p:nvGraphicFramePr>
        <p:xfrm>
          <a:off x="685800" y="1981200"/>
          <a:ext cx="7239000" cy="1981200"/>
        </p:xfrm>
        <a:graphic>
          <a:graphicData uri="http://schemas.openxmlformats.org/drawingml/2006/table">
            <a:tbl>
              <a:tblPr firstRow="1">
                <a:tableStyleId>{5940675A-B579-460E-94D1-54222C63F5DA}</a:tableStyleId>
              </a:tblPr>
              <a:tblGrid>
                <a:gridCol w="7239000">
                  <a:extLst>
                    <a:ext uri="{9D8B030D-6E8A-4147-A177-3AD203B41FA5}">
                      <a16:colId xmlns:a16="http://schemas.microsoft.com/office/drawing/2014/main" val="20000"/>
                    </a:ext>
                  </a:extLst>
                </a:gridCol>
              </a:tblGrid>
              <a:tr h="471714">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defRPr/>
                      </a:pPr>
                      <a:r>
                        <a:rPr kumimoji="0" lang="en-US" sz="2400" u="none" strike="noStrike" cap="none" normalizeH="0" baseline="0" dirty="0">
                          <a:ln>
                            <a:noFill/>
                          </a:ln>
                          <a:effectLst/>
                          <a:latin typeface="+mn-lt"/>
                          <a:cs typeface="Tahoma" pitchFamily="34" charset="0"/>
                        </a:rPr>
                        <a:t>Session ID</a:t>
                      </a:r>
                      <a:endParaRPr kumimoji="0" lang="en-US" sz="2400" b="1" i="0" u="none" strike="noStrike" cap="none" normalizeH="0" baseline="0" dirty="0">
                        <a:ln>
                          <a:noFill/>
                        </a:ln>
                        <a:solidFill>
                          <a:srgbClr val="FFFFFF"/>
                        </a:solidFill>
                        <a:effectLst/>
                        <a:latin typeface="+mn-lt"/>
                        <a:cs typeface="Tahoma" pitchFamily="34" charset="0"/>
                      </a:endParaRPr>
                    </a:p>
                  </a:txBody>
                  <a:tcPr horzOverflow="overflow"/>
                </a:tc>
                <a:extLst>
                  <a:ext uri="{0D108BD9-81ED-4DB2-BD59-A6C34878D82A}">
                    <a16:rowId xmlns:a16="http://schemas.microsoft.com/office/drawing/2014/main" val="10000"/>
                  </a:ext>
                </a:extLst>
              </a:tr>
              <a:tr h="1509486">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defRPr/>
                      </a:pPr>
                      <a:r>
                        <a:rPr lang="en-US" sz="1600" dirty="0"/>
                        <a:t>Session IDs are unique codes generated by the Test Administrator Interface. In addition to their Username and First Name, students use the Session ID to log into computer-based FSA assessments. Test Administrators must record the Session ID as part of their required administration information.</a:t>
                      </a:r>
                      <a:endParaRPr kumimoji="0" lang="en-US" sz="1500" b="0" i="0" u="none" strike="noStrike" cap="none" normalizeH="0" baseline="0" dirty="0">
                        <a:ln>
                          <a:noFill/>
                        </a:ln>
                        <a:solidFill>
                          <a:srgbClr val="000000"/>
                        </a:solidFill>
                        <a:effectLst/>
                        <a:latin typeface="+mn-lt"/>
                        <a:cs typeface="Tahoma" pitchFamily="34" charset="0"/>
                      </a:endParaRPr>
                    </a:p>
                  </a:txBody>
                  <a:tcPr horzOverflow="overflow"/>
                </a:tc>
                <a:extLst>
                  <a:ext uri="{0D108BD9-81ED-4DB2-BD59-A6C34878D82A}">
                    <a16:rowId xmlns:a16="http://schemas.microsoft.com/office/drawing/2014/main" val="10001"/>
                  </a:ext>
                </a:extLst>
              </a:tr>
            </a:tbl>
          </a:graphicData>
        </a:graphic>
      </p:graphicFrame>
      <p:sp>
        <p:nvSpPr>
          <p:cNvPr id="61455" name="Slide Number Placeholder 7"/>
          <p:cNvSpPr>
            <a:spLocks noGrp="1"/>
          </p:cNvSpPr>
          <p:nvPr>
            <p:ph type="sldNum" sz="quarter" idx="12"/>
          </p:nvPr>
        </p:nvSpPr>
        <p:spPr>
          <a:noFill/>
        </p:spPr>
        <p:txBody>
          <a:bodyPr/>
          <a:lstStyle/>
          <a:p>
            <a:fld id="{B713CF0B-53F9-4E8B-AB40-6AC35D2411DE}" type="slidenum">
              <a:rPr lang="en-US" smtClean="0"/>
              <a:pPr/>
              <a:t>56</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91000"/>
            <a:ext cx="4714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5105400" y="3429000"/>
            <a:ext cx="76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162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a:t>FSA </a:t>
            </a:r>
            <a:br>
              <a:rPr lang="en-US" dirty="0"/>
            </a:br>
            <a:r>
              <a:rPr lang="en-US" dirty="0"/>
              <a:t>CBT Work Folders</a:t>
            </a:r>
          </a:p>
        </p:txBody>
      </p:sp>
      <p:sp>
        <p:nvSpPr>
          <p:cNvPr id="68611" name="Rectangle 3"/>
          <p:cNvSpPr>
            <a:spLocks noGrp="1" noChangeArrowheads="1"/>
          </p:cNvSpPr>
          <p:nvPr>
            <p:ph idx="1"/>
          </p:nvPr>
        </p:nvSpPr>
        <p:spPr>
          <a:xfrm>
            <a:off x="304800" y="1828800"/>
            <a:ext cx="8610600" cy="4800600"/>
          </a:xfrm>
        </p:spPr>
        <p:txBody>
          <a:bodyPr/>
          <a:lstStyle/>
          <a:p>
            <a:pPr eaLnBrk="1" hangingPunct="1">
              <a:spcBef>
                <a:spcPts val="1200"/>
              </a:spcBef>
            </a:pPr>
            <a:r>
              <a:rPr lang="en-US" sz="2400" dirty="0"/>
              <a:t>The Florida Computer-Based Testing Work Folder is a blank piece of yellow 11x17 paper folded in half with grid paper on the back page. </a:t>
            </a:r>
          </a:p>
          <a:p>
            <a:pPr eaLnBrk="1" hangingPunct="1">
              <a:spcBef>
                <a:spcPts val="1200"/>
              </a:spcBef>
            </a:pPr>
            <a:r>
              <a:rPr lang="en-US" sz="2400" dirty="0"/>
              <a:t>For the FSA Mathematics and FSA EOCs CBT test sessions, students are provided with work folders to work the problems. </a:t>
            </a:r>
          </a:p>
          <a:p>
            <a:pPr eaLnBrk="1" hangingPunct="1">
              <a:spcBef>
                <a:spcPts val="1200"/>
              </a:spcBef>
            </a:pPr>
            <a:r>
              <a:rPr lang="en-US" sz="2400" dirty="0"/>
              <a:t>Distribute work folders to students at the beginning of each test session. </a:t>
            </a:r>
          </a:p>
          <a:p>
            <a:pPr eaLnBrk="1" hangingPunct="1">
              <a:spcBef>
                <a:spcPts val="1200"/>
              </a:spcBef>
            </a:pPr>
            <a:r>
              <a:rPr lang="en-US" sz="2400" dirty="0"/>
              <a:t>Ensure that students have enough desk space to use their folders.</a:t>
            </a:r>
          </a:p>
          <a:p>
            <a:pPr eaLnBrk="1" hangingPunct="1">
              <a:spcBef>
                <a:spcPts val="1200"/>
              </a:spcBef>
            </a:pPr>
            <a:r>
              <a:rPr lang="en-US" sz="2400" dirty="0"/>
              <a:t>Once students complete the test, collect all work folders and return them to the school assessment coordinator. </a:t>
            </a:r>
          </a:p>
          <a:p>
            <a:pPr eaLnBrk="1" hangingPunct="1">
              <a:spcBef>
                <a:spcPts val="1200"/>
              </a:spcBef>
            </a:pPr>
            <a:r>
              <a:rPr lang="en-US" sz="2400" b="1" dirty="0"/>
              <a:t>Used work folders are secure materials</a:t>
            </a:r>
            <a:r>
              <a:rPr lang="en-US" sz="2400" dirty="0"/>
              <a:t>.</a:t>
            </a:r>
          </a:p>
          <a:p>
            <a:pPr eaLnBrk="1" hangingPunct="1"/>
            <a:endParaRPr lang="en-US" sz="1900" dirty="0"/>
          </a:p>
        </p:txBody>
      </p:sp>
      <p:sp>
        <p:nvSpPr>
          <p:cNvPr id="68612" name="Slide Number Placeholder 5"/>
          <p:cNvSpPr>
            <a:spLocks noGrp="1"/>
          </p:cNvSpPr>
          <p:nvPr>
            <p:ph type="sldNum" sz="quarter" idx="12"/>
          </p:nvPr>
        </p:nvSpPr>
        <p:spPr>
          <a:noFill/>
        </p:spPr>
        <p:txBody>
          <a:bodyPr/>
          <a:lstStyle/>
          <a:p>
            <a:fld id="{EC881171-D4E6-4633-B7B8-942279A667DD}" type="slidenum">
              <a:rPr lang="en-US" smtClean="0"/>
              <a:pPr/>
              <a:t>57</a:t>
            </a:fld>
            <a:endParaRPr lang="en-US" dirty="0"/>
          </a:p>
        </p:txBody>
      </p:sp>
    </p:spTree>
    <p:extLst>
      <p:ext uri="{BB962C8B-B14F-4D97-AF65-F5344CB8AC3E}">
        <p14:creationId xmlns:p14="http://schemas.microsoft.com/office/powerpoint/2010/main" val="3126820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a:t>FSA</a:t>
            </a:r>
            <a:br>
              <a:rPr lang="en-US" dirty="0"/>
            </a:br>
            <a:r>
              <a:rPr lang="en-US" dirty="0"/>
              <a:t>CBT Worksheets</a:t>
            </a:r>
            <a:endParaRPr lang="en-US" sz="3200" dirty="0"/>
          </a:p>
        </p:txBody>
      </p:sp>
      <p:sp>
        <p:nvSpPr>
          <p:cNvPr id="69635" name="Content Placeholder 2"/>
          <p:cNvSpPr>
            <a:spLocks noGrp="1"/>
          </p:cNvSpPr>
          <p:nvPr>
            <p:ph idx="1"/>
          </p:nvPr>
        </p:nvSpPr>
        <p:spPr>
          <a:xfrm>
            <a:off x="304800" y="1828800"/>
            <a:ext cx="7848600" cy="4724400"/>
          </a:xfrm>
        </p:spPr>
        <p:txBody>
          <a:bodyPr/>
          <a:lstStyle/>
          <a:p>
            <a:pPr eaLnBrk="1" hangingPunct="1">
              <a:spcBef>
                <a:spcPts val="20"/>
              </a:spcBef>
              <a:buFont typeface="Arial" pitchFamily="34" charset="0"/>
              <a:buChar char="•"/>
            </a:pPr>
            <a:r>
              <a:rPr lang="en-US" sz="2400" dirty="0"/>
              <a:t>For the FSA ELA Reading, the CBT worksheet is provided for students to take notes.</a:t>
            </a:r>
          </a:p>
          <a:p>
            <a:pPr eaLnBrk="1" hangingPunct="1">
              <a:buNone/>
            </a:pPr>
            <a:endParaRPr lang="en-US" sz="2400" dirty="0"/>
          </a:p>
          <a:p>
            <a:pPr eaLnBrk="1" hangingPunct="1">
              <a:buFont typeface="Arial" pitchFamily="34" charset="0"/>
              <a:buChar char="•"/>
            </a:pPr>
            <a:r>
              <a:rPr lang="en-US" sz="2400" dirty="0"/>
              <a:t>Students must have enough desk space to use their worksheets.</a:t>
            </a:r>
          </a:p>
          <a:p>
            <a:pPr eaLnBrk="1" hangingPunct="1">
              <a:buNone/>
            </a:pPr>
            <a:endParaRPr lang="en-US" sz="2400" dirty="0"/>
          </a:p>
          <a:p>
            <a:pPr eaLnBrk="1" hangingPunct="1">
              <a:buFont typeface="Arial" pitchFamily="34" charset="0"/>
              <a:buChar char="•"/>
            </a:pPr>
            <a:r>
              <a:rPr lang="en-US" sz="2400" dirty="0"/>
              <a:t>Once students complete a test session, collect all worksheets and return them to the school assessment coordinator. </a:t>
            </a:r>
          </a:p>
          <a:p>
            <a:pPr eaLnBrk="1" hangingPunct="1">
              <a:buNone/>
            </a:pPr>
            <a:endParaRPr lang="en-US" sz="2400" dirty="0"/>
          </a:p>
          <a:p>
            <a:pPr eaLnBrk="1" hangingPunct="1">
              <a:buFont typeface="Arial" pitchFamily="34" charset="0"/>
              <a:buChar char="•"/>
            </a:pPr>
            <a:r>
              <a:rPr lang="en-US" sz="2400" b="1" dirty="0"/>
              <a:t>Used worksheets are secure materials.</a:t>
            </a:r>
          </a:p>
          <a:p>
            <a:pPr eaLnBrk="1" hangingPunct="1"/>
            <a:endParaRPr lang="en-US" sz="2800" dirty="0"/>
          </a:p>
        </p:txBody>
      </p:sp>
      <p:sp>
        <p:nvSpPr>
          <p:cNvPr id="69636" name="Slide Number Placeholder 3"/>
          <p:cNvSpPr>
            <a:spLocks noGrp="1"/>
          </p:cNvSpPr>
          <p:nvPr>
            <p:ph type="sldNum" sz="quarter" idx="12"/>
          </p:nvPr>
        </p:nvSpPr>
        <p:spPr>
          <a:noFill/>
        </p:spPr>
        <p:txBody>
          <a:bodyPr/>
          <a:lstStyle/>
          <a:p>
            <a:fld id="{E76FD2C6-53DC-4F68-B6C0-22CE2E094596}" type="slidenum">
              <a:rPr lang="en-US" smtClean="0"/>
              <a:pPr/>
              <a:t>58</a:t>
            </a:fld>
            <a:endParaRPr lang="en-US" dirty="0"/>
          </a:p>
        </p:txBody>
      </p:sp>
    </p:spTree>
    <p:extLst>
      <p:ext uri="{BB962C8B-B14F-4D97-AF65-F5344CB8AC3E}">
        <p14:creationId xmlns:p14="http://schemas.microsoft.com/office/powerpoint/2010/main" val="399684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1"/>
          <p:cNvSpPr>
            <a:spLocks noGrp="1"/>
          </p:cNvSpPr>
          <p:nvPr>
            <p:ph type="title"/>
          </p:nvPr>
        </p:nvSpPr>
        <p:spPr/>
        <p:txBody>
          <a:bodyPr/>
          <a:lstStyle/>
          <a:p>
            <a:pPr eaLnBrk="1" hangingPunct="1"/>
            <a:r>
              <a:rPr lang="en-US" dirty="0"/>
              <a:t>FSA</a:t>
            </a:r>
            <a:br>
              <a:rPr lang="en-US" dirty="0"/>
            </a:br>
            <a:r>
              <a:rPr lang="en-US" dirty="0"/>
              <a:t>Scientific Calculators</a:t>
            </a:r>
          </a:p>
        </p:txBody>
      </p:sp>
      <p:sp>
        <p:nvSpPr>
          <p:cNvPr id="67587" name="Content Placeholder 12"/>
          <p:cNvSpPr>
            <a:spLocks noGrp="1"/>
          </p:cNvSpPr>
          <p:nvPr>
            <p:ph idx="1"/>
          </p:nvPr>
        </p:nvSpPr>
        <p:spPr>
          <a:xfrm>
            <a:off x="228600" y="1828800"/>
            <a:ext cx="8610600" cy="4525963"/>
          </a:xfrm>
        </p:spPr>
        <p:txBody>
          <a:bodyPr/>
          <a:lstStyle/>
          <a:p>
            <a:pPr eaLnBrk="1" hangingPunct="1">
              <a:spcBef>
                <a:spcPts val="0"/>
              </a:spcBef>
              <a:spcAft>
                <a:spcPts val="0"/>
              </a:spcAft>
            </a:pPr>
            <a:r>
              <a:rPr lang="en-US" sz="2400" dirty="0"/>
              <a:t>A scientific calculator is available in the test platform for Grades 7-8 FSA Mathematics and all FSA EOCs assessments.</a:t>
            </a:r>
          </a:p>
          <a:p>
            <a:pPr eaLnBrk="1" hangingPunct="1">
              <a:spcBef>
                <a:spcPts val="0"/>
              </a:spcBef>
              <a:spcAft>
                <a:spcPts val="0"/>
              </a:spcAft>
            </a:pPr>
            <a:r>
              <a:rPr lang="en-US" sz="2400" dirty="0"/>
              <a:t>Hand-held calculators may be used by students, only if all students are provided with a handheld calculator.</a:t>
            </a:r>
          </a:p>
          <a:p>
            <a:pPr eaLnBrk="1" hangingPunct="1">
              <a:spcBef>
                <a:spcPts val="0"/>
              </a:spcBef>
              <a:spcAft>
                <a:spcPts val="0"/>
              </a:spcAft>
            </a:pPr>
            <a:r>
              <a:rPr lang="en-US" sz="2400" dirty="0"/>
              <a:t>Handheld scientific calculators must have only allowable functionalities, as indicated in the </a:t>
            </a:r>
            <a:r>
              <a:rPr lang="en-US" sz="2400" i="1" dirty="0"/>
              <a:t>FSA Mathematics Policies and Materials</a:t>
            </a:r>
            <a:r>
              <a:rPr lang="en-US" sz="2400" dirty="0"/>
              <a:t> document (on the FSA portal).</a:t>
            </a:r>
          </a:p>
          <a:p>
            <a:pPr eaLnBrk="1" hangingPunct="1">
              <a:spcBef>
                <a:spcPts val="0"/>
              </a:spcBef>
              <a:spcAft>
                <a:spcPts val="0"/>
              </a:spcAft>
            </a:pPr>
            <a:r>
              <a:rPr lang="en-US" sz="2400" dirty="0"/>
              <a:t>Calculators can only be used in Sessions 2 and 3 of the Grades 7 and 8 Mathematics and Session 2 of the FSA EOC assessments.</a:t>
            </a:r>
          </a:p>
          <a:p>
            <a:pPr eaLnBrk="1" hangingPunct="1">
              <a:spcBef>
                <a:spcPts val="0"/>
              </a:spcBef>
              <a:spcAft>
                <a:spcPts val="0"/>
              </a:spcAft>
            </a:pPr>
            <a:r>
              <a:rPr lang="en-US" sz="2400" b="1" dirty="0"/>
              <a:t>If providing calculators, ensure that students are ONLY provided handheld calculators in the appropriate sessions.</a:t>
            </a:r>
          </a:p>
        </p:txBody>
      </p:sp>
      <p:sp>
        <p:nvSpPr>
          <p:cNvPr id="67588" name="Slide Number Placeholder 5"/>
          <p:cNvSpPr>
            <a:spLocks noGrp="1"/>
          </p:cNvSpPr>
          <p:nvPr>
            <p:ph type="sldNum" sz="quarter" idx="12"/>
          </p:nvPr>
        </p:nvSpPr>
        <p:spPr>
          <a:noFill/>
        </p:spPr>
        <p:txBody>
          <a:bodyPr/>
          <a:lstStyle/>
          <a:p>
            <a:fld id="{DFFCBED6-423F-4D2C-BA90-A53D3EC86ACA}" type="slidenum">
              <a:rPr lang="en-US" smtClean="0"/>
              <a:pPr/>
              <a:t>59</a:t>
            </a:fld>
            <a:endParaRPr lang="en-US" dirty="0"/>
          </a:p>
        </p:txBody>
      </p:sp>
    </p:spTree>
    <p:extLst>
      <p:ext uri="{BB962C8B-B14F-4D97-AF65-F5344CB8AC3E}">
        <p14:creationId xmlns:p14="http://schemas.microsoft.com/office/powerpoint/2010/main" val="171863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FSA Terms</a:t>
            </a:r>
          </a:p>
        </p:txBody>
      </p:sp>
      <p:sp>
        <p:nvSpPr>
          <p:cNvPr id="3" name="Content Placeholder 2"/>
          <p:cNvSpPr>
            <a:spLocks noGrp="1"/>
          </p:cNvSpPr>
          <p:nvPr>
            <p:ph idx="1"/>
          </p:nvPr>
        </p:nvSpPr>
        <p:spPr>
          <a:xfrm>
            <a:off x="228600" y="1752601"/>
            <a:ext cx="8607582" cy="4853780"/>
          </a:xfrm>
        </p:spPr>
        <p:txBody>
          <a:bodyPr>
            <a:noAutofit/>
          </a:bodyPr>
          <a:lstStyle/>
          <a:p>
            <a:pPr marL="0" indent="0">
              <a:spcBef>
                <a:spcPts val="0"/>
              </a:spcBef>
              <a:spcAft>
                <a:spcPts val="0"/>
              </a:spcAft>
              <a:buNone/>
            </a:pPr>
            <a:r>
              <a:rPr lang="en-US" sz="2800" b="1" dirty="0"/>
              <a:t>Test Information Distribution Engine (TIDE)</a:t>
            </a:r>
            <a:r>
              <a:rPr lang="en-US" sz="2800" dirty="0"/>
              <a:t>:</a:t>
            </a:r>
            <a:r>
              <a:rPr lang="en-US" sz="2800" b="1" dirty="0"/>
              <a:t> </a:t>
            </a:r>
          </a:p>
          <a:p>
            <a:pPr>
              <a:spcBef>
                <a:spcPts val="0"/>
              </a:spcBef>
              <a:spcAft>
                <a:spcPts val="0"/>
              </a:spcAft>
            </a:pPr>
            <a:r>
              <a:rPr lang="en-US" sz="2400" dirty="0"/>
              <a:t>Enrollment and user management system for FSA assessments.</a:t>
            </a:r>
          </a:p>
          <a:p>
            <a:pPr>
              <a:spcBef>
                <a:spcPts val="0"/>
              </a:spcBef>
              <a:spcAft>
                <a:spcPts val="0"/>
              </a:spcAft>
            </a:pPr>
            <a:r>
              <a:rPr lang="en-US" sz="2400" dirty="0"/>
              <a:t>Used to manage student enrollment and test eligibility information by school coordinators.</a:t>
            </a:r>
          </a:p>
          <a:p>
            <a:pPr>
              <a:spcBef>
                <a:spcPts val="0"/>
              </a:spcBef>
              <a:spcAft>
                <a:spcPts val="0"/>
              </a:spcAft>
            </a:pPr>
            <a:r>
              <a:rPr lang="en-US" sz="2400" dirty="0"/>
              <a:t>All school personnel involved in the administration of FSA assessments must have TIDE user accounts.</a:t>
            </a:r>
          </a:p>
          <a:p>
            <a:pPr marL="640080">
              <a:spcBef>
                <a:spcPts val="0"/>
              </a:spcBef>
              <a:spcAft>
                <a:spcPts val="0"/>
              </a:spcAft>
              <a:buFont typeface="Wingdings" panose="05000000000000000000" pitchFamily="2" charset="2"/>
              <a:buChar char="ü"/>
            </a:pPr>
            <a:r>
              <a:rPr lang="en-US" sz="2400" dirty="0"/>
              <a:t>SA (School Administrator):  Principals</a:t>
            </a:r>
          </a:p>
          <a:p>
            <a:pPr marL="640080">
              <a:spcBef>
                <a:spcPts val="0"/>
              </a:spcBef>
              <a:spcAft>
                <a:spcPts val="0"/>
              </a:spcAft>
              <a:buFont typeface="Wingdings" panose="05000000000000000000" pitchFamily="2" charset="2"/>
              <a:buChar char="ü"/>
            </a:pPr>
            <a:r>
              <a:rPr lang="en-US" sz="2400" dirty="0"/>
              <a:t>CBT (CBT Coordinator):  School Assessment Coordinators</a:t>
            </a:r>
          </a:p>
          <a:p>
            <a:pPr marL="640080">
              <a:spcBef>
                <a:spcPts val="0"/>
              </a:spcBef>
              <a:spcAft>
                <a:spcPts val="0"/>
              </a:spcAft>
              <a:buFont typeface="Wingdings" panose="05000000000000000000" pitchFamily="2" charset="2"/>
              <a:buChar char="ü"/>
            </a:pPr>
            <a:r>
              <a:rPr lang="en-US" sz="2400" dirty="0"/>
              <a:t>TA (Test Administrator):  Test Administrators</a:t>
            </a:r>
          </a:p>
          <a:p>
            <a:pPr marL="640080">
              <a:spcBef>
                <a:spcPts val="0"/>
              </a:spcBef>
              <a:spcAft>
                <a:spcPts val="0"/>
              </a:spcAft>
              <a:buFont typeface="Wingdings" panose="05000000000000000000" pitchFamily="2" charset="2"/>
              <a:buChar char="ü"/>
            </a:pPr>
            <a:r>
              <a:rPr lang="en-US" sz="2400" dirty="0"/>
              <a:t>AVA (AVA Test Administrator):  Test Administrators administering PBT FSA ELA Reading PBT Accommodations only (for Grades 7-10 and Retake)</a:t>
            </a:r>
            <a:endParaRPr lang="en-US" sz="2800" b="1" dirty="0"/>
          </a:p>
          <a:p>
            <a:pPr marL="228600" indent="-228600">
              <a:spcBef>
                <a:spcPts val="0"/>
              </a:spcBef>
              <a:spcAft>
                <a:spcPts val="0"/>
              </a:spcAft>
              <a:buNone/>
            </a:pPr>
            <a:r>
              <a:rPr lang="en-US" sz="2800" b="1" dirty="0"/>
              <a:t>FSA Reporting System</a:t>
            </a:r>
            <a:r>
              <a:rPr lang="en-US" sz="2800" dirty="0"/>
              <a:t>: </a:t>
            </a:r>
          </a:p>
          <a:p>
            <a:pPr>
              <a:spcBef>
                <a:spcPts val="0"/>
              </a:spcBef>
              <a:spcAft>
                <a:spcPts val="0"/>
              </a:spcAft>
            </a:pPr>
            <a:r>
              <a:rPr lang="en-US" sz="2400" dirty="0"/>
              <a:t>Delivers state, district, and school score results. </a:t>
            </a:r>
          </a:p>
          <a:p>
            <a:pPr>
              <a:spcBef>
                <a:spcPts val="0"/>
              </a:spcBef>
              <a:spcAft>
                <a:spcPts val="0"/>
              </a:spcAft>
            </a:pPr>
            <a:endParaRPr lang="en-US" sz="2200" dirty="0"/>
          </a:p>
          <a:p>
            <a:pPr>
              <a:spcBef>
                <a:spcPts val="0"/>
              </a:spcBef>
              <a:spcAft>
                <a:spcPts val="0"/>
              </a:spcAft>
            </a:pPr>
            <a:endParaRPr lang="en-US" sz="2200" dirty="0"/>
          </a:p>
        </p:txBody>
      </p:sp>
      <p:sp>
        <p:nvSpPr>
          <p:cNvPr id="4" name="Slide Number Placeholder 3"/>
          <p:cNvSpPr>
            <a:spLocks noGrp="1"/>
          </p:cNvSpPr>
          <p:nvPr>
            <p:ph type="sldNum" sz="quarter" idx="12"/>
          </p:nvPr>
        </p:nvSpPr>
        <p:spPr/>
        <p:txBody>
          <a:bodyPr/>
          <a:lstStyle/>
          <a:p>
            <a:fld id="{60F88D64-766A-45C3-93FE-3E1D3068B07A}" type="slidenum">
              <a:rPr lang="en-US" smtClean="0"/>
              <a:t>6</a:t>
            </a:fld>
            <a:endParaRPr lang="en-US" dirty="0"/>
          </a:p>
        </p:txBody>
      </p:sp>
    </p:spTree>
    <p:extLst>
      <p:ext uri="{BB962C8B-B14F-4D97-AF65-F5344CB8AC3E}">
        <p14:creationId xmlns:p14="http://schemas.microsoft.com/office/powerpoint/2010/main" val="3823836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600200"/>
          </a:xfrm>
        </p:spPr>
        <p:txBody>
          <a:bodyPr>
            <a:noAutofit/>
          </a:bodyPr>
          <a:lstStyle/>
          <a:p>
            <a:r>
              <a:rPr lang="en-US" sz="4000" dirty="0"/>
              <a:t>FSA</a:t>
            </a:r>
            <a:br>
              <a:rPr lang="en-US" sz="4000" dirty="0"/>
            </a:br>
            <a:r>
              <a:rPr lang="en-US" sz="4000" dirty="0"/>
              <a:t>Test Administrator (TA) Interface</a:t>
            </a:r>
            <a:br>
              <a:rPr lang="en-US" sz="4000" dirty="0"/>
            </a:br>
            <a:r>
              <a:rPr lang="en-US" sz="4000" dirty="0"/>
              <a:t>for CBT</a:t>
            </a:r>
            <a:br>
              <a:rPr lang="en-US" sz="4000" dirty="0"/>
            </a:br>
            <a:endParaRPr lang="en-US" sz="40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60</a:t>
            </a:fld>
            <a:endParaRPr lang="en-US" dirty="0"/>
          </a:p>
        </p:txBody>
      </p:sp>
      <p:sp>
        <p:nvSpPr>
          <p:cNvPr id="8" name="TextBox 7"/>
          <p:cNvSpPr txBox="1"/>
          <p:nvPr/>
        </p:nvSpPr>
        <p:spPr>
          <a:xfrm>
            <a:off x="3316941" y="4373656"/>
            <a:ext cx="2895600" cy="369332"/>
          </a:xfrm>
          <a:prstGeom prst="rect">
            <a:avLst/>
          </a:prstGeom>
          <a:noFill/>
        </p:spPr>
        <p:txBody>
          <a:bodyPr wrap="square" rtlCol="0">
            <a:spAutoFit/>
          </a:bodyPr>
          <a:lstStyle/>
          <a:p>
            <a:pPr lvl="0" algn="ctr"/>
            <a:r>
              <a:rPr lang="en-US" altLang="en-US" u="sng" dirty="0">
                <a:solidFill>
                  <a:srgbClr val="666666"/>
                </a:solidFill>
                <a:latin typeface="inherit" charset="0"/>
                <a:ea typeface="Times New Roman" pitchFamily="18" charset="0"/>
                <a:cs typeface="Lucida Sans Unicode" pitchFamily="34" charset="0"/>
                <a:hlinkClick r:id="rId3"/>
              </a:rPr>
              <a:t>Administer the FSA</a:t>
            </a:r>
            <a:endParaRPr lang="en-US" altLang="en-US" sz="1100" dirty="0">
              <a:cs typeface="Arial" pitchFamily="34" charset="0"/>
            </a:endParaRPr>
          </a:p>
        </p:txBody>
      </p:sp>
      <p:pic>
        <p:nvPicPr>
          <p:cNvPr id="4112" name="Picture 2" descr="http://www.fsassessments.org/wp-content/uploads/2014/09/taTrainingSites-wpcf_140x95.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991" y="5105400"/>
            <a:ext cx="1333500" cy="9048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9"/>
          <p:cNvSpPr>
            <a:spLocks noChangeArrowheads="1"/>
          </p:cNvSpPr>
          <p:nvPr/>
        </p:nvSpPr>
        <p:spPr bwMode="auto">
          <a:xfrm>
            <a:off x="0" y="1223576"/>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44444"/>
                </a:solidFill>
                <a:effectLst/>
                <a:latin typeface="Calibri"/>
                <a:ea typeface="Times New Roman" pitchFamily="18" charset="0"/>
                <a:cs typeface="Lucida Sans Unicode"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20"/>
          <p:cNvSpPr>
            <a:spLocks noChangeArrowheads="1"/>
          </p:cNvSpPr>
          <p:nvPr/>
        </p:nvSpPr>
        <p:spPr bwMode="auto">
          <a:xfrm>
            <a:off x="0" y="2128451"/>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44444"/>
                </a:solidFill>
                <a:effectLst/>
                <a:latin typeface="Calibri"/>
                <a:ea typeface="Times New Roman" pitchFamily="18" charset="0"/>
                <a:cs typeface="Lucida Sans Unicode"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6" name="Picture 3" descr="http://www.fsassessments.org/wp-content/uploads/2014/09/TAInterface-wpcf_140x95.png">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7991" y="3505200"/>
            <a:ext cx="1333500" cy="9048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866578" y="6019240"/>
            <a:ext cx="1796326" cy="369332"/>
          </a:xfrm>
          <a:prstGeom prst="rect">
            <a:avLst/>
          </a:prstGeom>
        </p:spPr>
        <p:txBody>
          <a:bodyPr wrap="none">
            <a:spAutoFit/>
          </a:bodyPr>
          <a:lstStyle/>
          <a:p>
            <a:pPr lvl="0"/>
            <a:r>
              <a:rPr lang="en-US" altLang="en-US" u="sng" dirty="0">
                <a:solidFill>
                  <a:srgbClr val="005395"/>
                </a:solidFill>
                <a:latin typeface="inherit" charset="0"/>
                <a:ea typeface="Times New Roman" pitchFamily="18" charset="0"/>
                <a:cs typeface="Lucida Sans Unicode" pitchFamily="34" charset="0"/>
                <a:hlinkClick r:id="rId4"/>
              </a:rPr>
              <a:t>TA Training Site</a:t>
            </a:r>
            <a:endParaRPr lang="en-US" altLang="en-US" sz="1100" dirty="0">
              <a:cs typeface="Arial" pitchFamily="34" charset="0"/>
            </a:endParaRPr>
          </a:p>
        </p:txBody>
      </p:sp>
    </p:spTree>
    <p:extLst>
      <p:ext uri="{BB962C8B-B14F-4D97-AF65-F5344CB8AC3E}">
        <p14:creationId xmlns:p14="http://schemas.microsoft.com/office/powerpoint/2010/main" val="3506106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607425" cy="4587875"/>
          </a:xfrm>
        </p:spPr>
        <p:txBody>
          <a:bodyPr/>
          <a:lstStyle/>
          <a:p>
            <a:r>
              <a:rPr lang="en-US" sz="2400" dirty="0"/>
              <a:t>AIR has released the 2018-19 technical specification updates for the upcoming school year. </a:t>
            </a:r>
          </a:p>
          <a:p>
            <a:pPr marL="742950" lvl="2" indent="-342900">
              <a:lnSpc>
                <a:spcPct val="80000"/>
              </a:lnSpc>
              <a:buFont typeface="Arial" panose="020B0604020202020204" pitchFamily="34" charset="0"/>
              <a:buChar char="−"/>
            </a:pPr>
            <a:r>
              <a:rPr lang="en-US" sz="2000" dirty="0"/>
              <a:t>Schools should pay special attention to the operating systems and browsers that will no longer be supported.</a:t>
            </a:r>
          </a:p>
          <a:p>
            <a:pPr marL="742950" lvl="2" indent="-342900">
              <a:lnSpc>
                <a:spcPct val="80000"/>
              </a:lnSpc>
              <a:buFont typeface="Arial" panose="020B0604020202020204" pitchFamily="34" charset="0"/>
              <a:buChar char="−"/>
            </a:pPr>
            <a:r>
              <a:rPr lang="en-US" sz="2000" dirty="0"/>
              <a:t>See </a:t>
            </a:r>
            <a:r>
              <a:rPr lang="en-US" sz="2000" b="1" dirty="0">
                <a:solidFill>
                  <a:schemeClr val="accent5">
                    <a:lumMod val="50000"/>
                  </a:schemeClr>
                </a:solidFill>
              </a:rPr>
              <a:t>Weekly Briefing #23230</a:t>
            </a:r>
          </a:p>
          <a:p>
            <a:pPr lvl="0"/>
            <a:r>
              <a:rPr lang="en-US" sz="2400" dirty="0"/>
              <a:t>On November 1, AIR released a </a:t>
            </a:r>
            <a:r>
              <a:rPr lang="en-US" sz="2400" b="1" dirty="0">
                <a:solidFill>
                  <a:srgbClr val="FF0000"/>
                </a:solidFill>
              </a:rPr>
              <a:t>new</a:t>
            </a:r>
            <a:r>
              <a:rPr lang="en-US" sz="2400" dirty="0"/>
              <a:t> secure browser (version 10.5) for the 2018-19 Winter/Spring/Summer administrations.</a:t>
            </a:r>
          </a:p>
          <a:p>
            <a:pPr lvl="1"/>
            <a:r>
              <a:rPr lang="en-US" sz="2000" dirty="0"/>
              <a:t>All desktops and laptops/tablets (Windows, Mac OS, and Linux operating systems) that will be used for testing this year must be updated with the new secure browser </a:t>
            </a:r>
          </a:p>
          <a:p>
            <a:pPr lvl="1"/>
            <a:r>
              <a:rPr lang="en-US" sz="2000" b="1" u="sng" dirty="0"/>
              <a:t>Important Note</a:t>
            </a:r>
            <a:r>
              <a:rPr lang="en-US" sz="2000" b="1" dirty="0"/>
              <a:t>: Secondary schools must have the FSA new secure browser installed prior to the Winter 2018 FSA administrations.</a:t>
            </a:r>
            <a:r>
              <a:rPr lang="en-US" sz="2000" dirty="0"/>
              <a:t> </a:t>
            </a:r>
          </a:p>
          <a:p>
            <a:pPr lvl="1"/>
            <a:r>
              <a:rPr lang="en-US" sz="2000" b="1" dirty="0">
                <a:solidFill>
                  <a:schemeClr val="accent5">
                    <a:lumMod val="50000"/>
                  </a:schemeClr>
                </a:solidFill>
              </a:rPr>
              <a:t>Refer to Weekly Briefings # 23912</a:t>
            </a:r>
          </a:p>
          <a:p>
            <a:pPr marL="457200" lvl="1" indent="0">
              <a:buNone/>
            </a:pPr>
            <a:endParaRPr lang="en-US" sz="2200" dirty="0"/>
          </a:p>
          <a:p>
            <a:endParaRPr lang="en-US" dirty="0"/>
          </a:p>
        </p:txBody>
      </p:sp>
      <p:sp>
        <p:nvSpPr>
          <p:cNvPr id="3" name="Title 2"/>
          <p:cNvSpPr>
            <a:spLocks noGrp="1"/>
          </p:cNvSpPr>
          <p:nvPr>
            <p:ph type="title"/>
          </p:nvPr>
        </p:nvSpPr>
        <p:spPr/>
        <p:txBody>
          <a:bodyPr/>
          <a:lstStyle/>
          <a:p>
            <a:r>
              <a:rPr lang="en-US" dirty="0"/>
              <a:t>2018-19 Technical Specs - </a:t>
            </a:r>
            <a:br>
              <a:rPr lang="en-US" dirty="0"/>
            </a:br>
            <a:r>
              <a:rPr lang="en-US" dirty="0"/>
              <a:t>FSA Secure Browser 10.5</a:t>
            </a:r>
          </a:p>
        </p:txBody>
      </p:sp>
      <p:sp>
        <p:nvSpPr>
          <p:cNvPr id="4" name="Slide Number Placeholder 3"/>
          <p:cNvSpPr>
            <a:spLocks noGrp="1"/>
          </p:cNvSpPr>
          <p:nvPr>
            <p:ph type="sldNum" sz="quarter" idx="4"/>
          </p:nvPr>
        </p:nvSpPr>
        <p:spPr>
          <a:xfrm>
            <a:off x="8182479" y="6310312"/>
            <a:ext cx="420378" cy="365125"/>
          </a:xfrm>
        </p:spPr>
        <p:txBody>
          <a:bodyPr/>
          <a:lstStyle/>
          <a:p>
            <a:fld id="{82971C03-E4FD-42A6-B2D5-624439E425B5}" type="slidenum">
              <a:rPr lang="en-US" smtClean="0"/>
              <a:pPr/>
              <a:t>61</a:t>
            </a:fld>
            <a:endParaRPr lang="en-US" dirty="0"/>
          </a:p>
        </p:txBody>
      </p:sp>
      <p:pic>
        <p:nvPicPr>
          <p:cNvPr id="5" name="Picture 2" descr="Image result for new image">
            <a:extLst>
              <a:ext uri="{FF2B5EF4-FFF2-40B4-BE49-F238E27FC236}">
                <a16:creationId xmlns:a16="http://schemas.microsoft.com/office/drawing/2014/main" id="{36D56973-55C4-4E7F-A00C-DEB7F11BCD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568" y="3429000"/>
            <a:ext cx="8382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71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1" y="1981200"/>
            <a:ext cx="7772399" cy="3963987"/>
          </a:xfrm>
        </p:spPr>
        <p:txBody>
          <a:bodyPr/>
          <a:lstStyle/>
          <a:p>
            <a:pPr marL="0" lvl="2" indent="0">
              <a:buNone/>
            </a:pPr>
            <a:r>
              <a:rPr lang="en-US" sz="2100" dirty="0"/>
              <a:t>To administer either an online training test or an online operational test, you will need to:</a:t>
            </a:r>
          </a:p>
          <a:p>
            <a:pPr marL="342900" lvl="3" indent="-342900">
              <a:buClrTx/>
              <a:buFont typeface="Wingdings" panose="05000000000000000000" pitchFamily="2" charset="2"/>
              <a:buChar char="Ø"/>
            </a:pPr>
            <a:r>
              <a:rPr lang="en-US" sz="2100" dirty="0">
                <a:cs typeface="Franklin Gothic Book" pitchFamily="34" charset="0"/>
              </a:rPr>
              <a:t>Ensure the technology coordinator has installed the </a:t>
            </a:r>
            <a:r>
              <a:rPr lang="en-US" sz="2100" b="1" dirty="0">
                <a:solidFill>
                  <a:srgbClr val="FF0000"/>
                </a:solidFill>
                <a:cs typeface="Franklin Gothic Book" pitchFamily="34" charset="0"/>
              </a:rPr>
              <a:t>new</a:t>
            </a:r>
            <a:r>
              <a:rPr lang="en-US" sz="2100" dirty="0">
                <a:cs typeface="Franklin Gothic Book" pitchFamily="34" charset="0"/>
              </a:rPr>
              <a:t> </a:t>
            </a:r>
            <a:r>
              <a:rPr lang="en-US" sz="2100" b="1" dirty="0">
                <a:cs typeface="Franklin Gothic Book" pitchFamily="34" charset="0"/>
              </a:rPr>
              <a:t>secure browser </a:t>
            </a:r>
            <a:r>
              <a:rPr lang="en-US" sz="2100" dirty="0">
                <a:cs typeface="Franklin Gothic Book" pitchFamily="34" charset="0"/>
              </a:rPr>
              <a:t>on student workstations or devices.</a:t>
            </a:r>
          </a:p>
          <a:p>
            <a:pPr marL="342900" lvl="3" indent="-342900">
              <a:buClrTx/>
              <a:buFont typeface="Wingdings" panose="05000000000000000000" pitchFamily="2" charset="2"/>
              <a:buChar char="Ø"/>
            </a:pPr>
            <a:r>
              <a:rPr lang="en-US" sz="2100" dirty="0">
                <a:cs typeface="Franklin Gothic Book" pitchFamily="34" charset="0"/>
              </a:rPr>
              <a:t>Review that students are </a:t>
            </a:r>
            <a:r>
              <a:rPr lang="en-US" sz="2100" b="1" dirty="0">
                <a:cs typeface="Franklin Gothic Book" pitchFamily="34" charset="0"/>
              </a:rPr>
              <a:t>enrolled</a:t>
            </a:r>
            <a:r>
              <a:rPr lang="en-US" sz="2100" dirty="0">
                <a:cs typeface="Franklin Gothic Book" pitchFamily="34" charset="0"/>
              </a:rPr>
              <a:t> for the test to be administered via TIDE.</a:t>
            </a:r>
          </a:p>
          <a:p>
            <a:pPr marL="342900" lvl="3" indent="-342900">
              <a:buClrTx/>
              <a:buFont typeface="Wingdings" panose="05000000000000000000" pitchFamily="2" charset="2"/>
              <a:buChar char="Ø"/>
            </a:pPr>
            <a:r>
              <a:rPr lang="en-US" sz="2100" dirty="0">
                <a:cs typeface="Franklin Gothic Book" pitchFamily="34" charset="0"/>
              </a:rPr>
              <a:t>On the day of the test, test administrators will set up a </a:t>
            </a:r>
            <a:r>
              <a:rPr lang="en-US" sz="2100" b="1" dirty="0">
                <a:cs typeface="Franklin Gothic Book" pitchFamily="34" charset="0"/>
              </a:rPr>
              <a:t>Test Session </a:t>
            </a:r>
            <a:r>
              <a:rPr lang="en-US" sz="2100" dirty="0">
                <a:cs typeface="Franklin Gothic Book" pitchFamily="34" charset="0"/>
              </a:rPr>
              <a:t>and provide the Session ID to students.</a:t>
            </a:r>
          </a:p>
          <a:p>
            <a:pPr marL="342900" lvl="3" indent="-342900">
              <a:buClrTx/>
              <a:buFont typeface="Wingdings" panose="05000000000000000000" pitchFamily="2" charset="2"/>
              <a:buChar char="Ø"/>
            </a:pPr>
            <a:r>
              <a:rPr lang="en-US" sz="2100" dirty="0">
                <a:cs typeface="Franklin Gothic Book" pitchFamily="34" charset="0"/>
              </a:rPr>
              <a:t>For students to log in, test administrators will ensure students have a </a:t>
            </a:r>
            <a:r>
              <a:rPr lang="en-US" sz="2100" b="1" dirty="0">
                <a:cs typeface="Franklin Gothic Book" pitchFamily="34" charset="0"/>
              </a:rPr>
              <a:t>Test Ticket </a:t>
            </a:r>
            <a:r>
              <a:rPr lang="en-US" sz="2100" dirty="0">
                <a:cs typeface="Franklin Gothic Book" pitchFamily="34" charset="0"/>
              </a:rPr>
              <a:t>and enter their Username and First Name as they appear on the test ticket, along with the Session ID.</a:t>
            </a:r>
          </a:p>
        </p:txBody>
      </p:sp>
      <p:sp>
        <p:nvSpPr>
          <p:cNvPr id="2" name="Title 1"/>
          <p:cNvSpPr>
            <a:spLocks noGrp="1"/>
          </p:cNvSpPr>
          <p:nvPr>
            <p:ph type="title"/>
          </p:nvPr>
        </p:nvSpPr>
        <p:spPr>
          <a:xfrm>
            <a:off x="228600" y="381000"/>
            <a:ext cx="8305800" cy="1384081"/>
          </a:xfrm>
        </p:spPr>
        <p:txBody>
          <a:bodyPr>
            <a:noAutofit/>
          </a:bodyPr>
          <a:lstStyle/>
          <a:p>
            <a:r>
              <a:rPr lang="en-US" dirty="0"/>
              <a:t>FSA </a:t>
            </a:r>
            <a:br>
              <a:rPr lang="en-US" dirty="0"/>
            </a:br>
            <a:r>
              <a:rPr lang="en-US" dirty="0"/>
              <a:t>Preparing/Conducting CBT Testing</a:t>
            </a:r>
          </a:p>
        </p:txBody>
      </p:sp>
      <p:sp>
        <p:nvSpPr>
          <p:cNvPr id="4" name="Slide Number Placeholder 3"/>
          <p:cNvSpPr>
            <a:spLocks noGrp="1"/>
          </p:cNvSpPr>
          <p:nvPr>
            <p:ph type="sldNum" sz="quarter" idx="4"/>
          </p:nvPr>
        </p:nvSpPr>
        <p:spPr>
          <a:xfrm>
            <a:off x="8182602" y="6111875"/>
            <a:ext cx="420378" cy="365125"/>
          </a:xfrm>
        </p:spPr>
        <p:txBody>
          <a:bodyPr/>
          <a:lstStyle/>
          <a:p>
            <a:fld id="{89E68A67-840E-41CC-BCED-62C4D3E9E886}" type="slidenum">
              <a:rPr lang="en-US" smtClean="0"/>
              <a:pPr/>
              <a:t>62</a:t>
            </a:fld>
            <a:endParaRPr lang="en-US" dirty="0"/>
          </a:p>
        </p:txBody>
      </p:sp>
    </p:spTree>
    <p:extLst>
      <p:ext uri="{BB962C8B-B14F-4D97-AF65-F5344CB8AC3E}">
        <p14:creationId xmlns:p14="http://schemas.microsoft.com/office/powerpoint/2010/main" val="2673860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28" y="609600"/>
            <a:ext cx="8834610" cy="1219200"/>
          </a:xfrm>
        </p:spPr>
        <p:txBody>
          <a:bodyPr>
            <a:normAutofit/>
          </a:bodyPr>
          <a:lstStyle/>
          <a:p>
            <a:r>
              <a:rPr lang="en-US" dirty="0"/>
              <a:t>FSA </a:t>
            </a:r>
            <a:br>
              <a:rPr lang="en-US" dirty="0"/>
            </a:br>
            <a:r>
              <a:rPr lang="en-US" dirty="0"/>
              <a:t>Secure Browser Student Login</a:t>
            </a:r>
          </a:p>
        </p:txBody>
      </p:sp>
      <p:sp>
        <p:nvSpPr>
          <p:cNvPr id="4" name="Slide Number Placeholder 3"/>
          <p:cNvSpPr>
            <a:spLocks noGrp="1"/>
          </p:cNvSpPr>
          <p:nvPr>
            <p:ph type="sldNum" sz="quarter" idx="12"/>
          </p:nvPr>
        </p:nvSpPr>
        <p:spPr/>
        <p:txBody>
          <a:bodyPr/>
          <a:lstStyle/>
          <a:p>
            <a:fld id="{89E68A67-840E-41CC-BCED-62C4D3E9E886}" type="slidenum">
              <a:rPr lang="en-US" smtClean="0"/>
              <a:pPr/>
              <a:t>63</a:t>
            </a:fld>
            <a:endParaRPr lang="en-US" dirty="0"/>
          </a:p>
        </p:txBody>
      </p:sp>
      <p:sp>
        <p:nvSpPr>
          <p:cNvPr id="6" name="TextBox 5"/>
          <p:cNvSpPr txBox="1"/>
          <p:nvPr/>
        </p:nvSpPr>
        <p:spPr>
          <a:xfrm>
            <a:off x="228600" y="1828800"/>
            <a:ext cx="5029200" cy="4462760"/>
          </a:xfrm>
          <a:prstGeom prst="rect">
            <a:avLst/>
          </a:prstGeom>
          <a:noFill/>
        </p:spPr>
        <p:txBody>
          <a:bodyPr wrap="square" rtlCol="0">
            <a:spAutoFit/>
          </a:bodyPr>
          <a:lstStyle/>
          <a:p>
            <a:pPr marL="342900" indent="-342900">
              <a:buFont typeface="Arial" panose="020B0604020202020204" pitchFamily="34" charset="0"/>
              <a:buChar char="•"/>
            </a:pPr>
            <a:r>
              <a:rPr lang="en-US" sz="2000" dirty="0"/>
              <a:t>After opening the FSA secure browser, students will use the information from their Test Ticket to login.</a:t>
            </a:r>
          </a:p>
          <a:p>
            <a:pPr marL="342900" indent="-342900">
              <a:buFont typeface="Arial" panose="020B0604020202020204" pitchFamily="34" charset="0"/>
              <a:buChar char="•"/>
            </a:pPr>
            <a:r>
              <a:rPr lang="en-US" sz="2000" dirty="0"/>
              <a:t>Students will be shown a screen to confirm their demographic information.</a:t>
            </a:r>
          </a:p>
          <a:p>
            <a:pPr marL="342900" indent="-342900">
              <a:buFont typeface="Arial" panose="020B0604020202020204" pitchFamily="34" charset="0"/>
              <a:buChar char="•"/>
            </a:pPr>
            <a:r>
              <a:rPr lang="en-US" sz="2000" dirty="0"/>
              <a:t>Students will be asked to select a test. The first time the student signs in, the arrow will be solid. When a student is resumed or signs in for Session 2, the arrow will be segmented. </a:t>
            </a:r>
          </a:p>
          <a:p>
            <a:pPr marL="342900" indent="-342900">
              <a:buFont typeface="Arial" panose="020B0604020202020204" pitchFamily="34" charset="0"/>
              <a:buChar char="•"/>
            </a:pPr>
            <a:r>
              <a:rPr lang="en-US" sz="2000" dirty="0"/>
              <a:t>A test confirmation page will appear, and students will then await approval from the TA to enter the test.  </a:t>
            </a:r>
          </a:p>
          <a:p>
            <a:endParaRPr lang="en-US" sz="2400" b="1" dirty="0"/>
          </a:p>
        </p:txBody>
      </p:sp>
      <p:grpSp>
        <p:nvGrpSpPr>
          <p:cNvPr id="13" name="Group 12"/>
          <p:cNvGrpSpPr/>
          <p:nvPr/>
        </p:nvGrpSpPr>
        <p:grpSpPr>
          <a:xfrm>
            <a:off x="5257800" y="5119898"/>
            <a:ext cx="2944169" cy="1598755"/>
            <a:chOff x="5943600" y="4421045"/>
            <a:chExt cx="2334569" cy="101817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421045"/>
              <a:ext cx="2334569" cy="4383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5000890"/>
              <a:ext cx="2334569" cy="438327"/>
            </a:xfrm>
            <a:prstGeom prst="rect">
              <a:avLst/>
            </a:prstGeom>
          </p:spPr>
        </p:pic>
      </p:grpSp>
      <p:pic>
        <p:nvPicPr>
          <p:cNvPr id="2050" name="Picture 2" descr="cid:image001.jpg@01D47028.869BB0A0">
            <a:extLst>
              <a:ext uri="{FF2B5EF4-FFF2-40B4-BE49-F238E27FC236}">
                <a16:creationId xmlns:a16="http://schemas.microsoft.com/office/drawing/2014/main" id="{B8644649-01CA-4840-AD81-72049A921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938337"/>
            <a:ext cx="26860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580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0"/>
            <a:ext cx="8763000" cy="990600"/>
          </a:xfrm>
        </p:spPr>
        <p:txBody>
          <a:bodyPr>
            <a:noAutofit/>
          </a:bodyPr>
          <a:lstStyle/>
          <a:p>
            <a:pPr algn="l"/>
            <a:r>
              <a:rPr lang="en-US" sz="4000" dirty="0"/>
              <a:t>FSA </a:t>
            </a:r>
            <a:br>
              <a:rPr lang="en-US" sz="4000" dirty="0"/>
            </a:br>
            <a:r>
              <a:rPr lang="en-US" sz="4000" dirty="0"/>
              <a:t>Accessing the TA Interface</a:t>
            </a:r>
          </a:p>
        </p:txBody>
      </p:sp>
      <p:sp>
        <p:nvSpPr>
          <p:cNvPr id="8" name="Slide Number Placeholder 7"/>
          <p:cNvSpPr>
            <a:spLocks noGrp="1"/>
          </p:cNvSpPr>
          <p:nvPr>
            <p:ph type="sldNum" sz="quarter" idx="12"/>
          </p:nvPr>
        </p:nvSpPr>
        <p:spPr>
          <a:xfrm>
            <a:off x="6553200" y="6324599"/>
            <a:ext cx="2133600" cy="396875"/>
          </a:xfrm>
        </p:spPr>
        <p:txBody>
          <a:bodyPr/>
          <a:lstStyle/>
          <a:p>
            <a:fld id="{89E68A67-840E-41CC-BCED-62C4D3E9E886}" type="slidenum">
              <a:rPr lang="en-US" smtClean="0"/>
              <a:pPr/>
              <a:t>64</a:t>
            </a:fld>
            <a:endParaRPr lang="en-US" dirty="0"/>
          </a:p>
        </p:txBody>
      </p:sp>
      <p:sp>
        <p:nvSpPr>
          <p:cNvPr id="7" name="TextBox 6"/>
          <p:cNvSpPr txBox="1"/>
          <p:nvPr/>
        </p:nvSpPr>
        <p:spPr>
          <a:xfrm>
            <a:off x="228600" y="2057400"/>
            <a:ext cx="3657600"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a:t>
            </a:r>
            <a:r>
              <a:rPr lang="en-US" sz="2000" b="1" dirty="0"/>
              <a:t>Test Administrator Interface </a:t>
            </a:r>
            <a:r>
              <a:rPr lang="en-US" sz="2000" dirty="0"/>
              <a:t>(TA Interface) is accessed from the FSA Portal at </a:t>
            </a:r>
            <a:r>
              <a:rPr lang="en-US" sz="2000" dirty="0">
                <a:hlinkClick r:id="rId3"/>
              </a:rPr>
              <a:t>www.FSAssessments.org/</a:t>
            </a:r>
            <a:endParaRPr lang="en-US" sz="2000" dirty="0"/>
          </a:p>
          <a:p>
            <a:pPr marL="800100" lvl="1" indent="-342900">
              <a:buFont typeface="Wingdings" panose="05000000000000000000" pitchFamily="2" charset="2"/>
              <a:buChar char="Ø"/>
            </a:pPr>
            <a:r>
              <a:rPr lang="en-US" sz="2000" dirty="0"/>
              <a:t>Select Administer the FSA (grayed out) or Test Administration Card</a:t>
            </a:r>
          </a:p>
          <a:p>
            <a:pPr marL="800100" lvl="1" indent="-342900">
              <a:buFont typeface="Wingdings" panose="05000000000000000000" pitchFamily="2" charset="2"/>
              <a:buChar char="Ø"/>
            </a:pPr>
            <a:r>
              <a:rPr lang="en-US" sz="2000" dirty="0"/>
              <a:t>Sign in using your Username (email) and Password</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057400"/>
            <a:ext cx="14954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0FFA5EF9-ECC6-411C-BDC9-228266810BCC}"/>
              </a:ext>
            </a:extLst>
          </p:cNvPr>
          <p:cNvPicPr>
            <a:picLocks noChangeAspect="1"/>
          </p:cNvPicPr>
          <p:nvPr/>
        </p:nvPicPr>
        <p:blipFill>
          <a:blip r:embed="rId5"/>
          <a:stretch>
            <a:fillRect/>
          </a:stretch>
        </p:blipFill>
        <p:spPr>
          <a:xfrm>
            <a:off x="4099560" y="2715515"/>
            <a:ext cx="4587285" cy="3378960"/>
          </a:xfrm>
          <a:prstGeom prst="rect">
            <a:avLst/>
          </a:prstGeom>
        </p:spPr>
      </p:pic>
      <p:sp>
        <p:nvSpPr>
          <p:cNvPr id="3" name="Rectangle: Rounded Corners 2">
            <a:extLst>
              <a:ext uri="{FF2B5EF4-FFF2-40B4-BE49-F238E27FC236}">
                <a16:creationId xmlns:a16="http://schemas.microsoft.com/office/drawing/2014/main" id="{8B00B770-9CFE-4839-BDCD-D272B31943C7}"/>
              </a:ext>
            </a:extLst>
          </p:cNvPr>
          <p:cNvSpPr/>
          <p:nvPr/>
        </p:nvSpPr>
        <p:spPr>
          <a:xfrm>
            <a:off x="4099560" y="3645426"/>
            <a:ext cx="1310685"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84A03F7A-D79B-40B9-BF2D-D5C4943113B3}"/>
              </a:ext>
            </a:extLst>
          </p:cNvPr>
          <p:cNvSpPr/>
          <p:nvPr/>
        </p:nvSpPr>
        <p:spPr>
          <a:xfrm>
            <a:off x="7620000" y="3810000"/>
            <a:ext cx="1310685"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67199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a:t>
            </a:r>
            <a:br>
              <a:rPr lang="en-US" dirty="0"/>
            </a:br>
            <a:r>
              <a:rPr lang="en-US" dirty="0"/>
              <a:t>TA Interface </a:t>
            </a:r>
          </a:p>
        </p:txBody>
      </p:sp>
      <p:sp>
        <p:nvSpPr>
          <p:cNvPr id="8" name="Content Placeholder 7">
            <a:extLst>
              <a:ext uri="{FF2B5EF4-FFF2-40B4-BE49-F238E27FC236}">
                <a16:creationId xmlns:a16="http://schemas.microsoft.com/office/drawing/2014/main" id="{508D47BC-E7BC-443A-A87C-4321E51A0540}"/>
              </a:ext>
            </a:extLst>
          </p:cNvPr>
          <p:cNvSpPr>
            <a:spLocks noGrp="1"/>
          </p:cNvSpPr>
          <p:nvPr>
            <p:ph idx="1"/>
          </p:nvPr>
        </p:nvSpPr>
        <p:spPr/>
        <p:txBody>
          <a:bodyPr/>
          <a:lstStyle/>
          <a:p>
            <a:r>
              <a:rPr lang="en-US" dirty="0"/>
              <a:t>Select the test(s) to be administered, and click </a:t>
            </a:r>
            <a:r>
              <a:rPr lang="en-US" b="1" dirty="0"/>
              <a:t>Start Session</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65</a:t>
            </a:fld>
            <a:endParaRPr lang="en-US" dirty="0"/>
          </a:p>
        </p:txBody>
      </p:sp>
      <p:pic>
        <p:nvPicPr>
          <p:cNvPr id="7" name="Picture 6">
            <a:extLst>
              <a:ext uri="{FF2B5EF4-FFF2-40B4-BE49-F238E27FC236}">
                <a16:creationId xmlns:a16="http://schemas.microsoft.com/office/drawing/2014/main" id="{7E88AECA-8222-4B5B-B9EE-BA4995B32D17}"/>
              </a:ext>
            </a:extLst>
          </p:cNvPr>
          <p:cNvPicPr>
            <a:picLocks noChangeAspect="1"/>
          </p:cNvPicPr>
          <p:nvPr/>
        </p:nvPicPr>
        <p:blipFill>
          <a:blip r:embed="rId2"/>
          <a:stretch>
            <a:fillRect/>
          </a:stretch>
        </p:blipFill>
        <p:spPr>
          <a:xfrm>
            <a:off x="1141409" y="3266019"/>
            <a:ext cx="6937381" cy="3386400"/>
          </a:xfrm>
          <a:prstGeom prst="rect">
            <a:avLst/>
          </a:prstGeom>
        </p:spPr>
      </p:pic>
      <p:sp>
        <p:nvSpPr>
          <p:cNvPr id="6" name="Rectangle: Rounded Corners 5">
            <a:extLst>
              <a:ext uri="{FF2B5EF4-FFF2-40B4-BE49-F238E27FC236}">
                <a16:creationId xmlns:a16="http://schemas.microsoft.com/office/drawing/2014/main" id="{28BECD83-2F94-40AD-A675-7A07EC2F6C9B}"/>
              </a:ext>
            </a:extLst>
          </p:cNvPr>
          <p:cNvSpPr/>
          <p:nvPr/>
        </p:nvSpPr>
        <p:spPr>
          <a:xfrm>
            <a:off x="2438400" y="6116069"/>
            <a:ext cx="1310685"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0073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1371600"/>
          </a:xfrm>
        </p:spPr>
        <p:txBody>
          <a:bodyPr>
            <a:normAutofit/>
          </a:bodyPr>
          <a:lstStyle/>
          <a:p>
            <a:r>
              <a:rPr lang="en-US" dirty="0"/>
              <a:t>FSA </a:t>
            </a:r>
            <a:br>
              <a:rPr lang="en-US" dirty="0"/>
            </a:br>
            <a:r>
              <a:rPr lang="en-US" dirty="0"/>
              <a:t>Approving Students for a Test Session</a:t>
            </a:r>
          </a:p>
        </p:txBody>
      </p:sp>
      <p:sp>
        <p:nvSpPr>
          <p:cNvPr id="3" name="Content Placeholder 2"/>
          <p:cNvSpPr>
            <a:spLocks noGrp="1"/>
          </p:cNvSpPr>
          <p:nvPr>
            <p:ph idx="1"/>
          </p:nvPr>
        </p:nvSpPr>
        <p:spPr>
          <a:xfrm>
            <a:off x="14286" y="1905000"/>
            <a:ext cx="5014913" cy="3200401"/>
          </a:xfrm>
        </p:spPr>
        <p:txBody>
          <a:bodyPr>
            <a:noAutofit/>
          </a:bodyPr>
          <a:lstStyle/>
          <a:p>
            <a:pPr>
              <a:buFont typeface="Arial" panose="020B0604020202020204" pitchFamily="34" charset="0"/>
              <a:buChar char="•"/>
            </a:pPr>
            <a:r>
              <a:rPr lang="en-US" sz="2400" b="1" dirty="0"/>
              <a:t>Approvals </a:t>
            </a:r>
            <a:r>
              <a:rPr lang="en-US" sz="2400" dirty="0"/>
              <a:t>button</a:t>
            </a:r>
          </a:p>
          <a:p>
            <a:pPr lvl="1">
              <a:buFont typeface="Courier New" panose="02070309020205020404" pitchFamily="49" charset="0"/>
              <a:buChar char="o"/>
            </a:pPr>
            <a:r>
              <a:rPr lang="en-US" sz="1800" dirty="0"/>
              <a:t>Located, on the right side of the top panel </a:t>
            </a:r>
          </a:p>
          <a:p>
            <a:pPr lvl="1">
              <a:buFont typeface="Courier New" panose="02070309020205020404" pitchFamily="49" charset="0"/>
              <a:buChar char="o"/>
            </a:pPr>
            <a:r>
              <a:rPr lang="en-US" sz="1800" dirty="0"/>
              <a:t>Alerts TAs that students are awaiting approval to enter a test and displays the number of pending approvals.</a:t>
            </a:r>
          </a:p>
          <a:p>
            <a:pPr lvl="1">
              <a:buFont typeface="Courier New" panose="02070309020205020404" pitchFamily="49" charset="0"/>
              <a:buChar char="o"/>
            </a:pPr>
            <a:r>
              <a:rPr lang="en-US" sz="1800" dirty="0"/>
              <a:t>Notification updates regularly </a:t>
            </a:r>
          </a:p>
          <a:p>
            <a:pPr lvl="1">
              <a:buFont typeface="Courier New" panose="02070309020205020404" pitchFamily="49" charset="0"/>
              <a:buChar char="o"/>
            </a:pPr>
            <a:r>
              <a:rPr lang="en-US" sz="1800" dirty="0"/>
              <a:t>Refresh by clicking        in the upper-right corner to update manually</a:t>
            </a:r>
          </a:p>
        </p:txBody>
      </p:sp>
      <p:sp>
        <p:nvSpPr>
          <p:cNvPr id="4" name="Slide Number Placeholder 3"/>
          <p:cNvSpPr>
            <a:spLocks noGrp="1"/>
          </p:cNvSpPr>
          <p:nvPr>
            <p:ph type="sldNum" sz="quarter" idx="12"/>
          </p:nvPr>
        </p:nvSpPr>
        <p:spPr/>
        <p:txBody>
          <a:bodyPr/>
          <a:lstStyle/>
          <a:p>
            <a:fld id="{89E68A67-840E-41CC-BCED-62C4D3E9E886}" type="slidenum">
              <a:rPr lang="en-US" smtClean="0"/>
              <a:pPr/>
              <a:t>66</a:t>
            </a:fld>
            <a:endParaRPr lang="en-US" dirty="0"/>
          </a:p>
        </p:txBody>
      </p:sp>
      <p:pic>
        <p:nvPicPr>
          <p:cNvPr id="1026" name="Picture 18"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028" y="1905000"/>
            <a:ext cx="42382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199198\Desktop\cli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057394"/>
            <a:ext cx="304800" cy="3368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681" y="5077058"/>
            <a:ext cx="8686798" cy="1600438"/>
          </a:xfrm>
          <a:prstGeom prst="rect">
            <a:avLst/>
          </a:prstGeom>
          <a:noFill/>
        </p:spPr>
        <p:txBody>
          <a:bodyPr wrap="square" rtlCol="0">
            <a:spAutoFit/>
          </a:bodyPr>
          <a:lstStyle/>
          <a:p>
            <a:pPr marL="742950" lvl="1" indent="-285750">
              <a:buFont typeface="Arial" panose="020B0604020202020204" pitchFamily="34" charset="0"/>
              <a:buChar char="•"/>
            </a:pPr>
            <a:r>
              <a:rPr lang="en-US" sz="1600" b="1" u="sng" dirty="0"/>
              <a:t>Note</a:t>
            </a:r>
            <a:r>
              <a:rPr lang="en-US" sz="1600" b="1" dirty="0"/>
              <a:t>: </a:t>
            </a:r>
            <a:r>
              <a:rPr lang="en-US" sz="1600" dirty="0"/>
              <a:t>Students who log in to the session AFTER the test administrator has opened the </a:t>
            </a:r>
            <a:r>
              <a:rPr lang="en-US" sz="1600" i="1" dirty="0"/>
              <a:t>Approvals and Student Test Settings</a:t>
            </a:r>
            <a:r>
              <a:rPr lang="en-US" sz="1600" dirty="0"/>
              <a:t> screen will not automatically appear in the list. </a:t>
            </a:r>
          </a:p>
          <a:p>
            <a:pPr marL="742950" lvl="1" indent="-285750">
              <a:buFont typeface="Arial" panose="020B0604020202020204" pitchFamily="34" charset="0"/>
              <a:buChar char="•"/>
            </a:pPr>
            <a:r>
              <a:rPr lang="en-US" sz="1600" dirty="0"/>
              <a:t>To update the list of students awaiting approval, click the [</a:t>
            </a:r>
            <a:r>
              <a:rPr lang="en-US" sz="1600" b="1" dirty="0"/>
              <a:t>Refresh</a:t>
            </a:r>
            <a:r>
              <a:rPr lang="en-US" sz="1600" dirty="0"/>
              <a:t>] button in the top row of the </a:t>
            </a:r>
            <a:r>
              <a:rPr lang="en-US" sz="1600" i="1" dirty="0"/>
              <a:t>Approvals and Student Test Settings</a:t>
            </a:r>
            <a:r>
              <a:rPr lang="en-US" sz="1600" dirty="0"/>
              <a:t> screen.</a:t>
            </a:r>
          </a:p>
          <a:p>
            <a:endParaRPr lang="en-US" dirty="0"/>
          </a:p>
        </p:txBody>
      </p:sp>
      <p:sp>
        <p:nvSpPr>
          <p:cNvPr id="8" name="Rectangle: Rounded Corners 7">
            <a:extLst>
              <a:ext uri="{FF2B5EF4-FFF2-40B4-BE49-F238E27FC236}">
                <a16:creationId xmlns:a16="http://schemas.microsoft.com/office/drawing/2014/main" id="{5C0A6AC9-6A0A-42A2-9FD5-A92F3A9F8A2A}"/>
              </a:ext>
            </a:extLst>
          </p:cNvPr>
          <p:cNvSpPr/>
          <p:nvPr/>
        </p:nvSpPr>
        <p:spPr>
          <a:xfrm>
            <a:off x="7071315" y="2441754"/>
            <a:ext cx="1615485"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8911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image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998308"/>
            <a:ext cx="4591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799" y="228600"/>
            <a:ext cx="6324601" cy="1828800"/>
          </a:xfrm>
        </p:spPr>
        <p:txBody>
          <a:bodyPr>
            <a:normAutofit/>
          </a:bodyPr>
          <a:lstStyle/>
          <a:p>
            <a:r>
              <a:rPr lang="en-US" dirty="0"/>
              <a:t>FSA </a:t>
            </a:r>
            <a:br>
              <a:rPr lang="en-US" dirty="0"/>
            </a:br>
            <a:r>
              <a:rPr lang="en-US" dirty="0"/>
              <a:t>Approving Students to Test</a:t>
            </a:r>
          </a:p>
        </p:txBody>
      </p:sp>
      <p:sp>
        <p:nvSpPr>
          <p:cNvPr id="4" name="Slide Number Placeholder 3"/>
          <p:cNvSpPr>
            <a:spLocks noGrp="1"/>
          </p:cNvSpPr>
          <p:nvPr>
            <p:ph type="sldNum" sz="quarter" idx="12"/>
          </p:nvPr>
        </p:nvSpPr>
        <p:spPr>
          <a:xfrm>
            <a:off x="1676400" y="6288563"/>
            <a:ext cx="2133600" cy="476250"/>
          </a:xfrm>
        </p:spPr>
        <p:txBody>
          <a:bodyPr/>
          <a:lstStyle/>
          <a:p>
            <a:fld id="{89E68A67-840E-41CC-BCED-62C4D3E9E886}" type="slidenum">
              <a:rPr lang="en-US" smtClean="0"/>
              <a:pPr/>
              <a:t>67</a:t>
            </a:fld>
            <a:endParaRPr lang="en-US" dirty="0"/>
          </a:p>
        </p:txBody>
      </p:sp>
      <p:sp>
        <p:nvSpPr>
          <p:cNvPr id="8" name="TextBox 7"/>
          <p:cNvSpPr txBox="1"/>
          <p:nvPr/>
        </p:nvSpPr>
        <p:spPr>
          <a:xfrm>
            <a:off x="228600" y="1828800"/>
            <a:ext cx="87630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Click </a:t>
            </a:r>
            <a:r>
              <a:rPr lang="en-US" b="1" dirty="0"/>
              <a:t>Approvals</a:t>
            </a:r>
            <a:r>
              <a:rPr lang="en-US" dirty="0"/>
              <a:t>.</a:t>
            </a:r>
            <a:r>
              <a:rPr lang="en-US" b="1" dirty="0"/>
              <a:t> </a:t>
            </a:r>
          </a:p>
          <a:p>
            <a:pPr marL="742950" lvl="1" indent="-285750">
              <a:buFont typeface="Wingdings" panose="05000000000000000000" pitchFamily="2" charset="2"/>
              <a:buChar char="Ø"/>
            </a:pPr>
            <a:r>
              <a:rPr lang="en-US" dirty="0"/>
              <a:t>The </a:t>
            </a:r>
            <a:r>
              <a:rPr lang="en-US" b="1" i="1" dirty="0"/>
              <a:t>Approvals and Student Test Settings</a:t>
            </a:r>
            <a:r>
              <a:rPr lang="en-US" dirty="0"/>
              <a:t> screen appears, displaying</a:t>
            </a:r>
            <a:r>
              <a:rPr lang="en-US" b="1" dirty="0"/>
              <a:t> </a:t>
            </a:r>
            <a:r>
              <a:rPr lang="en-US" dirty="0"/>
              <a:t>a list of students </a:t>
            </a:r>
            <a:r>
              <a:rPr lang="en-US" u="sng" dirty="0"/>
              <a:t>grouped by test (if multiple tests were selected)</a:t>
            </a:r>
          </a:p>
          <a:p>
            <a:pPr marL="1200150" lvl="2" indent="-285750">
              <a:buFont typeface="Courier New" panose="02070309020205020404" pitchFamily="49" charset="0"/>
              <a:buChar char="o"/>
            </a:pPr>
            <a:r>
              <a:rPr lang="en-US" dirty="0"/>
              <a:t>The </a:t>
            </a:r>
            <a:r>
              <a:rPr lang="en-US" i="1" dirty="0"/>
              <a:t>Approvals and Student Test Settings</a:t>
            </a:r>
            <a:r>
              <a:rPr lang="en-US" dirty="0"/>
              <a:t> screen displays each student who is awaiting approval for entry into the session. </a:t>
            </a:r>
          </a:p>
          <a:p>
            <a:pPr marL="1200150" lvl="2" indent="-285750">
              <a:buFont typeface="Courier New" panose="02070309020205020404" pitchFamily="49" charset="0"/>
              <a:buChar char="o"/>
            </a:pPr>
            <a:r>
              <a:rPr lang="en-US" dirty="0"/>
              <a:t>By default, this screen shows those students who were awaiting approval when the [</a:t>
            </a:r>
            <a:r>
              <a:rPr lang="en-US" b="1" dirty="0"/>
              <a:t>Approvals</a:t>
            </a:r>
            <a:r>
              <a:rPr lang="en-US" dirty="0"/>
              <a:t>] button was clicked.</a:t>
            </a:r>
          </a:p>
          <a:p>
            <a:pPr marL="1200150" lvl="2" indent="-285750">
              <a:buFont typeface="Courier New" panose="02070309020205020404" pitchFamily="49" charset="0"/>
              <a:buChar char="o"/>
            </a:pPr>
            <a:r>
              <a:rPr lang="en-US" dirty="0"/>
              <a:t>Students on this screen are organized by test subject. Each row displays the student’s name, Username, opportunity number for the selected test, whether the test settings are standard or custom, and the option to approve or deny each student. </a:t>
            </a:r>
          </a:p>
          <a:p>
            <a:pPr marL="285750" indent="-285750">
              <a:buFont typeface="Wingdings" panose="05000000000000000000" pitchFamily="2" charset="2"/>
              <a:buChar char="Ø"/>
            </a:pPr>
            <a:endParaRPr lang="en-US" dirty="0"/>
          </a:p>
        </p:txBody>
      </p:sp>
      <p:sp>
        <p:nvSpPr>
          <p:cNvPr id="5" name="TextBox 4"/>
          <p:cNvSpPr txBox="1"/>
          <p:nvPr/>
        </p:nvSpPr>
        <p:spPr>
          <a:xfrm>
            <a:off x="228600" y="5010487"/>
            <a:ext cx="3752850" cy="1754326"/>
          </a:xfrm>
          <a:prstGeom prst="rect">
            <a:avLst/>
          </a:prstGeom>
          <a:noFill/>
        </p:spPr>
        <p:txBody>
          <a:bodyPr wrap="square" rtlCol="0">
            <a:spAutoFit/>
          </a:bodyPr>
          <a:lstStyle/>
          <a:p>
            <a:r>
              <a:rPr lang="en-US" u="sng" dirty="0"/>
              <a:t>Note</a:t>
            </a:r>
            <a:r>
              <a:rPr lang="en-US" dirty="0"/>
              <a:t>: To check a student’s test settings and accommodations, click </a:t>
            </a:r>
            <a:r>
              <a:rPr lang="en-US" b="1" dirty="0"/>
              <a:t>     </a:t>
            </a:r>
            <a:r>
              <a:rPr lang="en-US" dirty="0"/>
              <a:t>for that student. A sample student information appears on the next slide.</a:t>
            </a:r>
          </a:p>
          <a:p>
            <a:endParaRPr lang="en-US" dirty="0"/>
          </a:p>
        </p:txBody>
      </p:sp>
      <p:pic>
        <p:nvPicPr>
          <p:cNvPr id="2052" name="Picture 4" descr="C:\Users\199198\Desktop\ey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631441"/>
            <a:ext cx="276225"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96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image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4627899"/>
            <a:ext cx="3952875" cy="222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456" y="152400"/>
            <a:ext cx="8830019" cy="1828800"/>
          </a:xfrm>
        </p:spPr>
        <p:txBody>
          <a:bodyPr>
            <a:normAutofit fontScale="90000"/>
          </a:bodyPr>
          <a:lstStyle/>
          <a:p>
            <a:br>
              <a:rPr lang="en-US" sz="3600" dirty="0"/>
            </a:br>
            <a:r>
              <a:rPr lang="en-US" sz="4400" dirty="0"/>
              <a:t>FSA </a:t>
            </a:r>
            <a:br>
              <a:rPr lang="en-US" sz="4400" dirty="0"/>
            </a:br>
            <a:r>
              <a:rPr lang="en-US" sz="4400" dirty="0"/>
              <a:t>Viewing a Student’s Test Accommodations</a:t>
            </a:r>
            <a:br>
              <a:rPr lang="en-US" sz="3600" b="1" i="1" dirty="0"/>
            </a:br>
            <a:endParaRPr lang="en-US" sz="36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68</a:t>
            </a:fld>
            <a:endParaRPr lang="en-US" dirty="0"/>
          </a:p>
        </p:txBody>
      </p:sp>
      <p:sp>
        <p:nvSpPr>
          <p:cNvPr id="8" name="TextBox 7"/>
          <p:cNvSpPr txBox="1"/>
          <p:nvPr/>
        </p:nvSpPr>
        <p:spPr>
          <a:xfrm>
            <a:off x="228600" y="1828800"/>
            <a:ext cx="8763000" cy="1477328"/>
          </a:xfrm>
          <a:prstGeom prst="rect">
            <a:avLst/>
          </a:prstGeom>
          <a:noFill/>
        </p:spPr>
        <p:txBody>
          <a:bodyPr wrap="square" rtlCol="0">
            <a:spAutoFit/>
          </a:bodyPr>
          <a:lstStyle/>
          <a:p>
            <a:r>
              <a:rPr lang="en-US" b="1" dirty="0"/>
              <a:t>About the Test Settings column</a:t>
            </a:r>
            <a:endParaRPr lang="en-US" dirty="0"/>
          </a:p>
          <a:p>
            <a:pPr marL="457200" lvl="0" indent="-285750">
              <a:buFont typeface="Wingdings" panose="05000000000000000000" pitchFamily="2" charset="2"/>
              <a:buChar char="Ø"/>
            </a:pPr>
            <a:r>
              <a:rPr lang="en-US" dirty="0"/>
              <a:t>Students with </a:t>
            </a:r>
            <a:r>
              <a:rPr lang="en-US" b="1" dirty="0"/>
              <a:t>Standard</a:t>
            </a:r>
            <a:r>
              <a:rPr lang="en-US" dirty="0"/>
              <a:t> test settings have the default test settings.</a:t>
            </a:r>
          </a:p>
          <a:p>
            <a:pPr marL="457200" indent="-285750">
              <a:buFont typeface="Wingdings" panose="05000000000000000000" pitchFamily="2" charset="2"/>
              <a:buChar char="Ø"/>
            </a:pPr>
            <a:r>
              <a:rPr lang="en-US" dirty="0"/>
              <a:t>Students with </a:t>
            </a:r>
            <a:r>
              <a:rPr lang="en-US" b="1" dirty="0"/>
              <a:t>Custom</a:t>
            </a:r>
            <a:r>
              <a:rPr lang="en-US" dirty="0"/>
              <a:t> test settings have at least one test setting that is different from the default (i.e., color contrast, enlarged print or CBT accommodations, such as text-to-speech)</a:t>
            </a:r>
          </a:p>
        </p:txBody>
      </p:sp>
      <p:pic>
        <p:nvPicPr>
          <p:cNvPr id="12" name="Picture 2" descr="C:\Users\199198\Desktop\haz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02" y="3302971"/>
            <a:ext cx="365136" cy="300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3740" y="3259232"/>
            <a:ext cx="8547858" cy="1477328"/>
          </a:xfrm>
          <a:prstGeom prst="rect">
            <a:avLst/>
          </a:prstGeom>
          <a:noFill/>
        </p:spPr>
        <p:txBody>
          <a:bodyPr wrap="square" rtlCol="0">
            <a:spAutoFit/>
          </a:bodyPr>
          <a:lstStyle/>
          <a:p>
            <a:r>
              <a:rPr lang="en-US" b="1" dirty="0"/>
              <a:t>Warning:</a:t>
            </a:r>
            <a:r>
              <a:rPr lang="en-US" dirty="0"/>
              <a:t> </a:t>
            </a:r>
            <a:r>
              <a:rPr lang="en-US" b="1" dirty="0"/>
              <a:t>Check students’ test settings and accommodations before approving students.</a:t>
            </a:r>
            <a:r>
              <a:rPr lang="en-US" dirty="0"/>
              <a:t> </a:t>
            </a:r>
          </a:p>
          <a:p>
            <a:r>
              <a:rPr lang="en-US" dirty="0"/>
              <a:t>Students who require test settings or accommodations other than the default settings may need to have their information updated in TIDE before they can begin testing. </a:t>
            </a:r>
          </a:p>
        </p:txBody>
      </p:sp>
      <p:sp>
        <p:nvSpPr>
          <p:cNvPr id="9" name="TextBox 8"/>
          <p:cNvSpPr txBox="1"/>
          <p:nvPr/>
        </p:nvSpPr>
        <p:spPr>
          <a:xfrm>
            <a:off x="242886" y="4627899"/>
            <a:ext cx="4862514" cy="2308324"/>
          </a:xfrm>
          <a:prstGeom prst="rect">
            <a:avLst/>
          </a:prstGeom>
          <a:noFill/>
        </p:spPr>
        <p:txBody>
          <a:bodyPr wrap="square" rtlCol="0">
            <a:spAutoFit/>
          </a:bodyPr>
          <a:lstStyle/>
          <a:p>
            <a:pPr marL="285750" lvl="1" indent="-285750">
              <a:buFont typeface="Arial" panose="020B0604020202020204" pitchFamily="34" charset="0"/>
              <a:buChar char="•"/>
            </a:pPr>
            <a:r>
              <a:rPr lang="en-US" dirty="0"/>
              <a:t>TAs cannot adjust test accommodations via the TA Interface. Test accommodations must be updated in TIDE. </a:t>
            </a:r>
          </a:p>
          <a:p>
            <a:pPr marL="285750" lvl="1" indent="-285750">
              <a:buFont typeface="Arial" panose="020B0604020202020204" pitchFamily="34" charset="0"/>
              <a:buChar char="•"/>
            </a:pPr>
            <a:r>
              <a:rPr lang="en-US" b="1" dirty="0"/>
              <a:t>If a student’s test accommodations must be updated, TAs deny the student’s test request and must contact the School Assessment Coordinator.</a:t>
            </a:r>
          </a:p>
          <a:p>
            <a:endParaRPr lang="en-US" dirty="0"/>
          </a:p>
        </p:txBody>
      </p:sp>
    </p:spTree>
    <p:extLst>
      <p:ext uri="{BB962C8B-B14F-4D97-AF65-F5344CB8AC3E}">
        <p14:creationId xmlns:p14="http://schemas.microsoft.com/office/powerpoint/2010/main" val="2904932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7162801" cy="1828800"/>
          </a:xfrm>
        </p:spPr>
        <p:txBody>
          <a:bodyPr>
            <a:normAutofit/>
          </a:bodyPr>
          <a:lstStyle/>
          <a:p>
            <a:r>
              <a:rPr lang="en-US" dirty="0"/>
              <a:t>FSA </a:t>
            </a:r>
            <a:br>
              <a:rPr lang="en-US" dirty="0"/>
            </a:br>
            <a:r>
              <a:rPr lang="en-US" dirty="0"/>
              <a:t>Approving Students to Test</a:t>
            </a:r>
          </a:p>
        </p:txBody>
      </p:sp>
      <p:sp>
        <p:nvSpPr>
          <p:cNvPr id="4" name="Slide Number Placeholder 3"/>
          <p:cNvSpPr>
            <a:spLocks noGrp="1"/>
          </p:cNvSpPr>
          <p:nvPr>
            <p:ph type="sldNum" sz="quarter" idx="12"/>
          </p:nvPr>
        </p:nvSpPr>
        <p:spPr/>
        <p:txBody>
          <a:bodyPr/>
          <a:lstStyle/>
          <a:p>
            <a:fld id="{89E68A67-840E-41CC-BCED-62C4D3E9E886}" type="slidenum">
              <a:rPr lang="en-US" smtClean="0"/>
              <a:pPr/>
              <a:t>69</a:t>
            </a:fld>
            <a:endParaRPr lang="en-US" dirty="0"/>
          </a:p>
        </p:txBody>
      </p:sp>
      <p:sp>
        <p:nvSpPr>
          <p:cNvPr id="8" name="TextBox 7"/>
          <p:cNvSpPr txBox="1"/>
          <p:nvPr/>
        </p:nvSpPr>
        <p:spPr>
          <a:xfrm>
            <a:off x="228600" y="1828800"/>
            <a:ext cx="87630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After the TA confirmed students’ accommodations, the TA may return to the list of students awaiting approval. </a:t>
            </a:r>
          </a:p>
          <a:p>
            <a:pPr marL="742950" lvl="1" indent="-285750">
              <a:buFont typeface="Wingdings" panose="05000000000000000000" pitchFamily="2" charset="2"/>
              <a:buChar char="Ø"/>
            </a:pPr>
            <a:r>
              <a:rPr lang="en-US" dirty="0"/>
              <a:t>On this screen, you can approve individual students or approve all students awaiting approval at once. After the students have been approved or denied, the </a:t>
            </a:r>
            <a:r>
              <a:rPr lang="en-US" i="1" dirty="0"/>
              <a:t>Approvals and Student Test Settings</a:t>
            </a:r>
            <a:r>
              <a:rPr lang="en-US" dirty="0"/>
              <a:t> screen will automatically close.</a:t>
            </a:r>
          </a:p>
        </p:txBody>
      </p:sp>
      <p:pic>
        <p:nvPicPr>
          <p:cNvPr id="4098" name="Picture 8" descr="image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546" y="3428999"/>
            <a:ext cx="4381500" cy="2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3306127"/>
            <a:ext cx="4015946" cy="3416320"/>
          </a:xfrm>
          <a:prstGeom prst="rect">
            <a:avLst/>
          </a:prstGeom>
          <a:noFill/>
        </p:spPr>
        <p:txBody>
          <a:bodyPr wrap="square" rtlCol="0">
            <a:spAutoFit/>
          </a:bodyPr>
          <a:lstStyle/>
          <a:p>
            <a:pPr marL="285750" lvl="0" indent="-285750">
              <a:buFont typeface="Arial" panose="020B0604020202020204" pitchFamily="34" charset="0"/>
              <a:buChar char="•"/>
            </a:pPr>
            <a:r>
              <a:rPr lang="en-US" i="1" dirty="0"/>
              <a:t>To approve individual students</a:t>
            </a:r>
            <a:r>
              <a:rPr lang="en-US" dirty="0"/>
              <a:t>, click the [    </a:t>
            </a:r>
            <a:r>
              <a:rPr lang="en-US" b="1" dirty="0"/>
              <a:t> </a:t>
            </a:r>
            <a:r>
              <a:rPr lang="en-US" dirty="0"/>
              <a:t>] button for each student. </a:t>
            </a:r>
          </a:p>
          <a:p>
            <a:pPr marL="742950" lvl="1" indent="-285750">
              <a:buFont typeface="Arial" panose="020B0604020202020204" pitchFamily="34" charset="0"/>
              <a:buChar char="•"/>
            </a:pPr>
            <a:r>
              <a:rPr lang="en-US" dirty="0"/>
              <a:t>The student will be approved and will also disappear from the list.</a:t>
            </a:r>
          </a:p>
          <a:p>
            <a:pPr marL="285750" indent="-285750">
              <a:buFont typeface="Arial" panose="020B0604020202020204" pitchFamily="34" charset="0"/>
              <a:buChar char="•"/>
            </a:pPr>
            <a:r>
              <a:rPr lang="en-US" i="1" dirty="0"/>
              <a:t>To approve all students currently displayed in the list</a:t>
            </a:r>
            <a:r>
              <a:rPr lang="en-US" dirty="0"/>
              <a:t>, click the [</a:t>
            </a:r>
            <a:r>
              <a:rPr lang="en-US" b="1" dirty="0"/>
              <a:t>Approve All Students</a:t>
            </a:r>
            <a:r>
              <a:rPr lang="en-US" dirty="0"/>
              <a:t>] button at the top right. This will approve those students for testing. </a:t>
            </a:r>
          </a:p>
          <a:p>
            <a:endParaRPr lang="en-US" dirty="0"/>
          </a:p>
        </p:txBody>
      </p:sp>
      <p:pic>
        <p:nvPicPr>
          <p:cNvPr id="4099" name="Picture 3" descr="C:\Users\199198\Desktop\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700462"/>
            <a:ext cx="276225" cy="219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27273" y="5634745"/>
            <a:ext cx="5181600" cy="954107"/>
          </a:xfrm>
          <a:prstGeom prst="rect">
            <a:avLst/>
          </a:prstGeom>
          <a:noFill/>
        </p:spPr>
        <p:txBody>
          <a:bodyPr wrap="square" rtlCol="0">
            <a:spAutoFit/>
          </a:bodyPr>
          <a:lstStyle/>
          <a:p>
            <a:r>
              <a:rPr lang="en-US" sz="1400" b="1" u="sng" dirty="0"/>
              <a:t>Note</a:t>
            </a:r>
            <a:r>
              <a:rPr lang="en-US" sz="1400" b="1" dirty="0"/>
              <a:t>: </a:t>
            </a:r>
            <a:r>
              <a:rPr lang="en-US" sz="1400" dirty="0"/>
              <a:t>You may approve all students who appear in the list. However, students who log in to the test session after you have opened the </a:t>
            </a:r>
            <a:r>
              <a:rPr lang="en-US" sz="1400" b="1" dirty="0"/>
              <a:t>Approvals</a:t>
            </a:r>
            <a:r>
              <a:rPr lang="en-US" sz="1400" dirty="0"/>
              <a:t> </a:t>
            </a:r>
            <a:r>
              <a:rPr lang="en-US" sz="1400" b="1" dirty="0"/>
              <a:t>and Student Test Settings</a:t>
            </a:r>
            <a:r>
              <a:rPr lang="en-US" sz="1400" dirty="0"/>
              <a:t> screen will still need to be approved individually.</a:t>
            </a:r>
          </a:p>
        </p:txBody>
      </p:sp>
    </p:spTree>
    <p:extLst>
      <p:ext uri="{BB962C8B-B14F-4D97-AF65-F5344CB8AC3E}">
        <p14:creationId xmlns:p14="http://schemas.microsoft.com/office/powerpoint/2010/main" val="161447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FSA Terms</a:t>
            </a:r>
          </a:p>
        </p:txBody>
      </p:sp>
      <p:sp>
        <p:nvSpPr>
          <p:cNvPr id="3" name="Content Placeholder 2"/>
          <p:cNvSpPr>
            <a:spLocks noGrp="1"/>
          </p:cNvSpPr>
          <p:nvPr>
            <p:ph idx="1"/>
          </p:nvPr>
        </p:nvSpPr>
        <p:spPr>
          <a:xfrm>
            <a:off x="228600" y="1752601"/>
            <a:ext cx="8607582" cy="4648199"/>
          </a:xfrm>
        </p:spPr>
        <p:txBody>
          <a:bodyPr>
            <a:noAutofit/>
          </a:bodyPr>
          <a:lstStyle/>
          <a:p>
            <a:pPr marL="228600" indent="-228600">
              <a:spcBef>
                <a:spcPts val="0"/>
              </a:spcBef>
              <a:spcAft>
                <a:spcPts val="0"/>
              </a:spcAft>
              <a:buNone/>
            </a:pPr>
            <a:r>
              <a:rPr lang="en-US" sz="2800" b="1" dirty="0"/>
              <a:t>Secure Browser</a:t>
            </a:r>
            <a:r>
              <a:rPr lang="en-US" sz="2800" dirty="0"/>
              <a:t>:</a:t>
            </a:r>
            <a:r>
              <a:rPr lang="en-US" sz="2800" b="1" dirty="0"/>
              <a:t> </a:t>
            </a:r>
          </a:p>
          <a:p>
            <a:pPr>
              <a:spcBef>
                <a:spcPts val="0"/>
              </a:spcBef>
              <a:spcAft>
                <a:spcPts val="0"/>
              </a:spcAft>
            </a:pPr>
            <a:r>
              <a:rPr lang="en-US" sz="2400" dirty="0"/>
              <a:t>Allows students to access the CBT FSA assessments. </a:t>
            </a:r>
          </a:p>
          <a:p>
            <a:pPr>
              <a:spcBef>
                <a:spcPts val="0"/>
              </a:spcBef>
              <a:spcAft>
                <a:spcPts val="0"/>
              </a:spcAft>
            </a:pPr>
            <a:r>
              <a:rPr lang="en-US" sz="2400" dirty="0"/>
              <a:t>Software must be installed on all computers or devices that will be used for student testing. </a:t>
            </a:r>
          </a:p>
          <a:p>
            <a:pPr>
              <a:spcBef>
                <a:spcPts val="0"/>
              </a:spcBef>
              <a:spcAft>
                <a:spcPts val="0"/>
              </a:spcAft>
            </a:pPr>
            <a:r>
              <a:rPr lang="en-US" sz="2400" dirty="0"/>
              <a:t>A link to download the </a:t>
            </a:r>
            <a:r>
              <a:rPr lang="en-US" sz="2400" dirty="0">
                <a:solidFill>
                  <a:srgbClr val="FF0000"/>
                </a:solidFill>
              </a:rPr>
              <a:t>NEW</a:t>
            </a:r>
            <a:r>
              <a:rPr lang="en-US" sz="2400" dirty="0"/>
              <a:t> Secure Browser 10.5 is located on the FSA Portal under </a:t>
            </a:r>
            <a:r>
              <a:rPr lang="en-US" sz="2400" dirty="0">
                <a:hlinkClick r:id="rId3"/>
              </a:rPr>
              <a:t>Technology Resources </a:t>
            </a:r>
            <a:r>
              <a:rPr lang="en-US" sz="2400" dirty="0"/>
              <a:t>link.</a:t>
            </a:r>
          </a:p>
          <a:p>
            <a:pPr>
              <a:spcBef>
                <a:spcPts val="0"/>
              </a:spcBef>
              <a:spcAft>
                <a:spcPts val="0"/>
              </a:spcAft>
            </a:pPr>
            <a:endParaRPr lang="en-US" sz="2600" dirty="0"/>
          </a:p>
          <a:p>
            <a:pPr marL="228600" indent="-228600">
              <a:spcBef>
                <a:spcPts val="0"/>
              </a:spcBef>
              <a:spcAft>
                <a:spcPts val="0"/>
              </a:spcAft>
              <a:buNone/>
            </a:pPr>
            <a:r>
              <a:rPr lang="en-US" sz="2800" b="1" dirty="0"/>
              <a:t>Assessment Viewing Application (AVA)</a:t>
            </a:r>
            <a:r>
              <a:rPr lang="en-US" sz="2800" dirty="0"/>
              <a:t>: </a:t>
            </a:r>
          </a:p>
          <a:p>
            <a:pPr>
              <a:spcBef>
                <a:spcPts val="0"/>
              </a:spcBef>
              <a:spcAft>
                <a:spcPts val="0"/>
              </a:spcAft>
            </a:pPr>
            <a:r>
              <a:rPr lang="en-US" sz="2400" dirty="0"/>
              <a:t>System to access the listening portion (including audio passage/animation clips, Closed Captioning, or ASL videos) of the ELA Reading PBT Accommodations only (Grades 7-10 and Retake)</a:t>
            </a:r>
          </a:p>
          <a:p>
            <a:pPr>
              <a:spcBef>
                <a:spcPts val="0"/>
              </a:spcBef>
              <a:spcAft>
                <a:spcPts val="0"/>
              </a:spcAft>
            </a:pPr>
            <a:r>
              <a:rPr lang="en-US" sz="2400" dirty="0"/>
              <a:t>Test administrators log in to AVA with their unique username (email) and password.</a:t>
            </a:r>
          </a:p>
          <a:p>
            <a:pPr>
              <a:spcBef>
                <a:spcPts val="0"/>
              </a:spcBef>
              <a:spcAft>
                <a:spcPts val="0"/>
              </a:spcAft>
            </a:pPr>
            <a:r>
              <a:rPr lang="en-US" sz="2400" dirty="0"/>
              <a:t>AVA User Guide provides instructions.</a:t>
            </a:r>
          </a:p>
          <a:p>
            <a:pPr marL="0" indent="0">
              <a:spcBef>
                <a:spcPts val="0"/>
              </a:spcBef>
              <a:spcAft>
                <a:spcPts val="0"/>
              </a:spcAft>
              <a:buNone/>
            </a:pPr>
            <a:endParaRPr lang="en-US" sz="2800" dirty="0"/>
          </a:p>
        </p:txBody>
      </p:sp>
      <p:sp>
        <p:nvSpPr>
          <p:cNvPr id="4" name="Slide Number Placeholder 3"/>
          <p:cNvSpPr>
            <a:spLocks noGrp="1"/>
          </p:cNvSpPr>
          <p:nvPr>
            <p:ph type="sldNum" sz="quarter" idx="12"/>
          </p:nvPr>
        </p:nvSpPr>
        <p:spPr/>
        <p:txBody>
          <a:bodyPr/>
          <a:lstStyle/>
          <a:p>
            <a:fld id="{60F88D64-766A-45C3-93FE-3E1D3068B07A}" type="slidenum">
              <a:rPr lang="en-US" smtClean="0"/>
              <a:t>7</a:t>
            </a:fld>
            <a:endParaRPr lang="en-US" dirty="0"/>
          </a:p>
        </p:txBody>
      </p:sp>
      <p:pic>
        <p:nvPicPr>
          <p:cNvPr id="1026" name="Picture 2" descr="Image result for new image">
            <a:extLst>
              <a:ext uri="{FF2B5EF4-FFF2-40B4-BE49-F238E27FC236}">
                <a16:creationId xmlns:a16="http://schemas.microsoft.com/office/drawing/2014/main" id="{705F93D9-C4CC-419F-9720-AC7A139A3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143000"/>
            <a:ext cx="1371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63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6477001" cy="1828800"/>
          </a:xfrm>
        </p:spPr>
        <p:txBody>
          <a:bodyPr>
            <a:normAutofit/>
          </a:bodyPr>
          <a:lstStyle/>
          <a:p>
            <a:r>
              <a:rPr lang="en-US" dirty="0"/>
              <a:t>FSA </a:t>
            </a:r>
            <a:br>
              <a:rPr lang="en-US" dirty="0"/>
            </a:br>
            <a:r>
              <a:rPr lang="en-US" dirty="0"/>
              <a:t>Denying Students to Test</a:t>
            </a:r>
          </a:p>
        </p:txBody>
      </p:sp>
      <p:sp>
        <p:nvSpPr>
          <p:cNvPr id="4" name="Slide Number Placeholder 3"/>
          <p:cNvSpPr>
            <a:spLocks noGrp="1"/>
          </p:cNvSpPr>
          <p:nvPr>
            <p:ph type="sldNum" sz="quarter" idx="12"/>
          </p:nvPr>
        </p:nvSpPr>
        <p:spPr/>
        <p:txBody>
          <a:bodyPr/>
          <a:lstStyle/>
          <a:p>
            <a:fld id="{89E68A67-840E-41CC-BCED-62C4D3E9E886}" type="slidenum">
              <a:rPr lang="en-US" smtClean="0"/>
              <a:pPr/>
              <a:t>70</a:t>
            </a:fld>
            <a:endParaRPr lang="en-US" dirty="0"/>
          </a:p>
        </p:txBody>
      </p:sp>
      <p:sp>
        <p:nvSpPr>
          <p:cNvPr id="8" name="TextBox 7"/>
          <p:cNvSpPr txBox="1"/>
          <p:nvPr/>
        </p:nvSpPr>
        <p:spPr>
          <a:xfrm>
            <a:off x="228600" y="1828800"/>
            <a:ext cx="87630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Denying a student from entering a session has to be done </a:t>
            </a:r>
            <a:r>
              <a:rPr lang="en-US" b="1" dirty="0"/>
              <a:t>individually</a:t>
            </a:r>
            <a:r>
              <a:rPr lang="en-US" dirty="0"/>
              <a:t>. TAs may deny students for one of the following reasons:</a:t>
            </a:r>
          </a:p>
          <a:p>
            <a:pPr marL="742950" lvl="1" indent="-285750">
              <a:buFont typeface="Courier New" panose="02070309020205020404" pitchFamily="49" charset="0"/>
              <a:buChar char="o"/>
            </a:pPr>
            <a:r>
              <a:rPr lang="en-US" dirty="0"/>
              <a:t>The student is not supposed to enter the session (e.g., the student does not belong to the TA or the student is not assigned to take the correct test).</a:t>
            </a:r>
          </a:p>
          <a:p>
            <a:pPr marL="742950" lvl="1" indent="-285750">
              <a:buFont typeface="Courier New" panose="02070309020205020404" pitchFamily="49" charset="0"/>
              <a:buChar char="o"/>
            </a:pPr>
            <a:r>
              <a:rPr lang="en-US" dirty="0"/>
              <a:t>The student selected the wrong test.</a:t>
            </a:r>
          </a:p>
          <a:p>
            <a:pPr marL="742950" lvl="1" indent="-285750">
              <a:buFont typeface="Courier New" panose="02070309020205020404" pitchFamily="49" charset="0"/>
              <a:buChar char="o"/>
            </a:pPr>
            <a:r>
              <a:rPr lang="en-US" dirty="0"/>
              <a:t>The student’s test settings or accommodations are incorrect.</a:t>
            </a:r>
          </a:p>
        </p:txBody>
      </p:sp>
      <p:sp>
        <p:nvSpPr>
          <p:cNvPr id="3" name="TextBox 2"/>
          <p:cNvSpPr txBox="1"/>
          <p:nvPr/>
        </p:nvSpPr>
        <p:spPr>
          <a:xfrm>
            <a:off x="228599" y="3734753"/>
            <a:ext cx="5086349" cy="2031325"/>
          </a:xfrm>
          <a:prstGeom prst="rect">
            <a:avLst/>
          </a:prstGeom>
          <a:noFill/>
        </p:spPr>
        <p:txBody>
          <a:bodyPr wrap="square" rtlCol="0">
            <a:spAutoFit/>
          </a:bodyPr>
          <a:lstStyle/>
          <a:p>
            <a:pPr marL="800100" lvl="1" indent="-342900">
              <a:buFont typeface="Wingdings" panose="05000000000000000000" pitchFamily="2" charset="2"/>
              <a:buChar char="Ø"/>
            </a:pPr>
            <a:r>
              <a:rPr lang="en-US" dirty="0"/>
              <a:t>On the </a:t>
            </a:r>
            <a:r>
              <a:rPr lang="en-US" b="1" dirty="0"/>
              <a:t>Approvals</a:t>
            </a:r>
            <a:r>
              <a:rPr lang="en-US" dirty="0"/>
              <a:t> </a:t>
            </a:r>
            <a:r>
              <a:rPr lang="en-US" b="1" dirty="0"/>
              <a:t>and Student Test Settings</a:t>
            </a:r>
            <a:r>
              <a:rPr lang="en-US" dirty="0"/>
              <a:t> screen, click      for the student.</a:t>
            </a:r>
          </a:p>
          <a:p>
            <a:pPr marL="800100" lvl="1" indent="-342900">
              <a:buFont typeface="Wingdings" panose="05000000000000000000" pitchFamily="2" charset="2"/>
              <a:buChar char="Ø"/>
            </a:pPr>
            <a:r>
              <a:rPr lang="en-US" dirty="0"/>
              <a:t>In the pop-up screen that appears, enter a brief reason for denying the student and click [</a:t>
            </a:r>
            <a:r>
              <a:rPr lang="en-US" b="1" dirty="0"/>
              <a:t>Yes</a:t>
            </a:r>
            <a:r>
              <a:rPr lang="en-US" dirty="0"/>
              <a:t>].</a:t>
            </a:r>
          </a:p>
          <a:p>
            <a:pPr lvl="0"/>
            <a:endParaRPr lang="en-US" dirty="0"/>
          </a:p>
        </p:txBody>
      </p:sp>
      <p:pic>
        <p:nvPicPr>
          <p:cNvPr id="5122" name="Picture 5" descr="image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3860125"/>
            <a:ext cx="3124199"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Users\199198\Deskto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6" y="4056398"/>
            <a:ext cx="276225" cy="219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599" y="5582176"/>
            <a:ext cx="8599853" cy="1200329"/>
          </a:xfrm>
          <a:prstGeom prst="rect">
            <a:avLst/>
          </a:prstGeom>
          <a:noFill/>
        </p:spPr>
        <p:txBody>
          <a:bodyPr wrap="square" rtlCol="0">
            <a:spAutoFit/>
          </a:bodyPr>
          <a:lstStyle/>
          <a:p>
            <a:pPr marL="742950" lvl="1" indent="-285750">
              <a:buFont typeface="Courier New" panose="02070309020205020404" pitchFamily="49" charset="0"/>
              <a:buChar char="o"/>
            </a:pPr>
            <a:r>
              <a:rPr lang="en-US" dirty="0"/>
              <a:t>The student will receive a message explaining the reason for the denied entry into the session. The student will then be logged out and directed to the login page. </a:t>
            </a:r>
          </a:p>
          <a:p>
            <a:pPr marL="742950" lvl="1" indent="-285750">
              <a:buFont typeface="Courier New" panose="02070309020205020404" pitchFamily="49" charset="0"/>
              <a:buChar char="o"/>
            </a:pPr>
            <a:r>
              <a:rPr lang="en-US" dirty="0"/>
              <a:t>TA should contact the School Assessment Coordinator for instructions. </a:t>
            </a:r>
          </a:p>
        </p:txBody>
      </p:sp>
    </p:spTree>
    <p:extLst>
      <p:ext uri="{BB962C8B-B14F-4D97-AF65-F5344CB8AC3E}">
        <p14:creationId xmlns:p14="http://schemas.microsoft.com/office/powerpoint/2010/main" val="3761175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288366"/>
            <a:ext cx="5486400" cy="2954982"/>
          </a:xfrm>
          <a:prstGeom prst="rect">
            <a:avLst/>
          </a:prstGeom>
        </p:spPr>
      </p:pic>
      <p:sp>
        <p:nvSpPr>
          <p:cNvPr id="2" name="Title 1"/>
          <p:cNvSpPr>
            <a:spLocks noGrp="1"/>
          </p:cNvSpPr>
          <p:nvPr>
            <p:ph type="title"/>
          </p:nvPr>
        </p:nvSpPr>
        <p:spPr>
          <a:xfrm>
            <a:off x="228600" y="533401"/>
            <a:ext cx="8915400" cy="1294782"/>
          </a:xfrm>
        </p:spPr>
        <p:txBody>
          <a:bodyPr>
            <a:normAutofit/>
          </a:bodyPr>
          <a:lstStyle/>
          <a:p>
            <a:r>
              <a:rPr lang="en-US" dirty="0"/>
              <a:t>FSA</a:t>
            </a:r>
            <a:br>
              <a:rPr lang="en-US" dirty="0"/>
            </a:br>
            <a:r>
              <a:rPr lang="en-US" dirty="0"/>
              <a:t>Monitoring Student Progress </a:t>
            </a:r>
          </a:p>
        </p:txBody>
      </p:sp>
      <p:sp>
        <p:nvSpPr>
          <p:cNvPr id="3" name="Content Placeholder 2"/>
          <p:cNvSpPr>
            <a:spLocks noGrp="1"/>
          </p:cNvSpPr>
          <p:nvPr>
            <p:ph idx="1"/>
          </p:nvPr>
        </p:nvSpPr>
        <p:spPr>
          <a:xfrm>
            <a:off x="382249" y="1905000"/>
            <a:ext cx="8227102" cy="1219200"/>
          </a:xfrm>
        </p:spPr>
        <p:txBody>
          <a:bodyPr>
            <a:noAutofit/>
          </a:bodyPr>
          <a:lstStyle/>
          <a:p>
            <a:pPr marL="685800">
              <a:spcBef>
                <a:spcPts val="0"/>
              </a:spcBef>
              <a:buFont typeface="Arial" panose="020B0604020202020204" pitchFamily="34" charset="0"/>
              <a:buChar char="•"/>
            </a:pPr>
            <a:r>
              <a:rPr lang="en-US" sz="2000" dirty="0"/>
              <a:t>After students have logged in and the Test Administrator has approved them to begin testing, the test session table at the bottom of the screen will display each student currently logged in to the session.</a:t>
            </a:r>
          </a:p>
          <a:p>
            <a:endParaRPr lang="en-US" sz="24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71</a:t>
            </a:fld>
            <a:endParaRPr lang="en-US" dirty="0"/>
          </a:p>
        </p:txBody>
      </p:sp>
      <p:sp>
        <p:nvSpPr>
          <p:cNvPr id="13" name="Isosceles Triangle 12"/>
          <p:cNvSpPr/>
          <p:nvPr/>
        </p:nvSpPr>
        <p:spPr>
          <a:xfrm rot="16200000">
            <a:off x="1513682" y="5024277"/>
            <a:ext cx="1142999" cy="207963"/>
          </a:xfrm>
          <a:prstGeom prst="triangle">
            <a:avLst>
              <a:gd name="adj" fmla="val 1037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04024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4837" cy="1688881"/>
          </a:xfrm>
        </p:spPr>
        <p:txBody>
          <a:bodyPr>
            <a:normAutofit/>
          </a:bodyPr>
          <a:lstStyle/>
          <a:p>
            <a:r>
              <a:rPr lang="en-US" dirty="0"/>
              <a:t>FSA</a:t>
            </a:r>
            <a:br>
              <a:rPr lang="en-US" dirty="0"/>
            </a:br>
            <a:r>
              <a:rPr lang="en-US" dirty="0"/>
              <a:t>Exiting or Logging Out </a:t>
            </a:r>
          </a:p>
        </p:txBody>
      </p:sp>
      <p:sp>
        <p:nvSpPr>
          <p:cNvPr id="3" name="Content Placeholder 2"/>
          <p:cNvSpPr>
            <a:spLocks noGrp="1"/>
          </p:cNvSpPr>
          <p:nvPr>
            <p:ph idx="1"/>
          </p:nvPr>
        </p:nvSpPr>
        <p:spPr>
          <a:xfrm>
            <a:off x="152400" y="1828800"/>
            <a:ext cx="8991600" cy="5029200"/>
          </a:xfrm>
        </p:spPr>
        <p:txBody>
          <a:bodyPr/>
          <a:lstStyle/>
          <a:p>
            <a:r>
              <a:rPr lang="en-US" sz="1600" b="1" dirty="0"/>
              <a:t>In the case of an unintentional exit from the TA Site </a:t>
            </a:r>
            <a:r>
              <a:rPr lang="en-US" sz="1600" dirty="0"/>
              <a:t>caused by a system or computer error (such as the web browser crashing or closing), a network or communication error, power loss, or other event, the 20-minute rule applies. </a:t>
            </a:r>
          </a:p>
          <a:p>
            <a:pPr lvl="1"/>
            <a:r>
              <a:rPr lang="en-US" sz="1600" dirty="0"/>
              <a:t>If the TA does not return to the TA Site and re-enter the active session within 20 minutes, the TA will be logged out, and all students’ tests will be paused and logged out.</a:t>
            </a:r>
          </a:p>
          <a:p>
            <a:r>
              <a:rPr lang="en-US" sz="1600" b="1" dirty="0"/>
              <a:t>If TA accidentally close the browser while students are still testing, the session will remain open until it times out. </a:t>
            </a:r>
            <a:r>
              <a:rPr lang="en-US" sz="1600" dirty="0"/>
              <a:t>TA may open the browser and navigate back to the TA Site. The TA will be prompted to enter the active Session ID. </a:t>
            </a:r>
          </a:p>
          <a:p>
            <a:pPr lvl="2">
              <a:spcBef>
                <a:spcPts val="0"/>
              </a:spcBef>
              <a:buFont typeface="Wingdings" panose="05000000000000000000" pitchFamily="2" charset="2"/>
              <a:buChar char="§"/>
            </a:pPr>
            <a:r>
              <a:rPr lang="en-US" sz="1600" b="1" dirty="0"/>
              <a:t>Warning: You must remember or write down your active Session ID. </a:t>
            </a:r>
            <a:r>
              <a:rPr lang="en-US" sz="1600" dirty="0"/>
              <a:t>If you do not remember your Session ID, you will not be able to enter your active session, and you will need to contact the FSA Help Desk for assistance.</a:t>
            </a:r>
          </a:p>
          <a:p>
            <a:pPr lvl="2">
              <a:spcBef>
                <a:spcPts val="0"/>
              </a:spcBef>
              <a:buFont typeface="Wingdings" panose="05000000000000000000" pitchFamily="2" charset="2"/>
              <a:buChar char="§"/>
            </a:pPr>
            <a:r>
              <a:rPr lang="en-US" sz="1600" dirty="0"/>
              <a:t>If you do not return to the TA Site and reenter the active session, the 20 minute rule applies</a:t>
            </a:r>
          </a:p>
          <a:p>
            <a:r>
              <a:rPr lang="en-US" sz="1600" b="1" dirty="0">
                <a:solidFill>
                  <a:srgbClr val="FF0000"/>
                </a:solidFill>
              </a:rPr>
              <a:t>If the TA unintentionally </a:t>
            </a:r>
            <a:r>
              <a:rPr lang="en-US" sz="1600" b="1" u="sng" dirty="0">
                <a:solidFill>
                  <a:srgbClr val="FF0000"/>
                </a:solidFill>
              </a:rPr>
              <a:t>logs out</a:t>
            </a:r>
            <a:r>
              <a:rPr lang="en-US" sz="1600" b="1" dirty="0">
                <a:solidFill>
                  <a:srgbClr val="FF0000"/>
                </a:solidFill>
              </a:rPr>
              <a:t> of a TA Site while students are still testing, the session will be stopped, all in-progress tests will be paused, and the students will be logged out. </a:t>
            </a:r>
          </a:p>
          <a:p>
            <a:pPr lvl="1"/>
            <a:r>
              <a:rPr lang="en-US" sz="1600" dirty="0"/>
              <a:t>The original session cannot resume. TA will need to log back in to the TA Interface, start a new session, and provide the new Session ID to students who need to log back in and resume testing. </a:t>
            </a:r>
          </a:p>
          <a:p>
            <a:pPr lvl="1"/>
            <a:r>
              <a:rPr lang="en-US" sz="1600" dirty="0"/>
              <a:t>This also occurs if the TA navigates to another site from the TA Site.	</a:t>
            </a:r>
          </a:p>
          <a:p>
            <a:pPr lvl="1"/>
            <a:endParaRPr lang="en-US" sz="1600"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72</a:t>
            </a:fld>
            <a:endParaRPr lang="en-US" dirty="0"/>
          </a:p>
        </p:txBody>
      </p:sp>
    </p:spTree>
    <p:extLst>
      <p:ext uri="{BB962C8B-B14F-4D97-AF65-F5344CB8AC3E}">
        <p14:creationId xmlns:p14="http://schemas.microsoft.com/office/powerpoint/2010/main" val="3585964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143000"/>
          </a:xfrm>
        </p:spPr>
        <p:txBody>
          <a:bodyPr>
            <a:normAutofit/>
          </a:bodyPr>
          <a:lstStyle/>
          <a:p>
            <a:r>
              <a:rPr lang="en-US" dirty="0"/>
              <a:t>FSA</a:t>
            </a:r>
            <a:br>
              <a:rPr lang="en-US" dirty="0"/>
            </a:br>
            <a:r>
              <a:rPr lang="en-US" dirty="0"/>
              <a:t>Timing Out</a:t>
            </a:r>
          </a:p>
        </p:txBody>
      </p:sp>
      <p:sp>
        <p:nvSpPr>
          <p:cNvPr id="3" name="Content Placeholder 2"/>
          <p:cNvSpPr>
            <a:spLocks noGrp="1"/>
          </p:cNvSpPr>
          <p:nvPr>
            <p:ph idx="1"/>
          </p:nvPr>
        </p:nvSpPr>
        <p:spPr>
          <a:xfrm>
            <a:off x="228600" y="1905000"/>
            <a:ext cx="8763000" cy="4800600"/>
          </a:xfrm>
        </p:spPr>
        <p:txBody>
          <a:bodyPr>
            <a:noAutofit/>
          </a:bodyPr>
          <a:lstStyle/>
          <a:p>
            <a:r>
              <a:rPr lang="en-US" sz="2400" dirty="0"/>
              <a:t>As a security measure, after 90 minutes of user inactivity </a:t>
            </a:r>
            <a:r>
              <a:rPr lang="en-US" sz="2400" u="sng" dirty="0"/>
              <a:t>and</a:t>
            </a:r>
            <a:r>
              <a:rPr lang="en-US" sz="2400" dirty="0"/>
              <a:t> student inactivity in a test session.</a:t>
            </a:r>
          </a:p>
          <a:p>
            <a:pPr lvl="1"/>
            <a:r>
              <a:rPr lang="en-US" sz="2400" dirty="0"/>
              <a:t>Test Administrators are automatically logged out and </a:t>
            </a:r>
          </a:p>
          <a:p>
            <a:pPr lvl="1"/>
            <a:r>
              <a:rPr lang="en-US" sz="2400" b="1" dirty="0"/>
              <a:t>The test session is automatically closed  </a:t>
            </a:r>
          </a:p>
          <a:p>
            <a:pPr lvl="2">
              <a:buFont typeface="Wingdings" panose="05000000000000000000" pitchFamily="2" charset="2"/>
              <a:buChar char="Ø"/>
            </a:pPr>
            <a:r>
              <a:rPr lang="en-US" dirty="0"/>
              <a:t>To enter the active session again:</a:t>
            </a:r>
          </a:p>
          <a:p>
            <a:pPr lvl="3"/>
            <a:r>
              <a:rPr lang="en-US" sz="2400" dirty="0"/>
              <a:t>the Test Administrator has to create a </a:t>
            </a:r>
            <a:r>
              <a:rPr lang="en-US" sz="2400" dirty="0">
                <a:solidFill>
                  <a:srgbClr val="FF0000"/>
                </a:solidFill>
              </a:rPr>
              <a:t>new test session </a:t>
            </a:r>
            <a:r>
              <a:rPr lang="en-US" sz="2400" dirty="0"/>
              <a:t>and provide the new Session ID to students to log back into the test.</a:t>
            </a:r>
          </a:p>
          <a:p>
            <a:r>
              <a:rPr lang="en-US" sz="2400" dirty="0"/>
              <a:t>Test Administrators should set up the session no earlier than 90 minutes before students begin to test. </a:t>
            </a:r>
          </a:p>
          <a:p>
            <a:pPr>
              <a:buFont typeface="Arial" panose="020B0604020202020204" pitchFamily="34" charset="0"/>
              <a:buChar char="•"/>
            </a:pPr>
            <a:r>
              <a:rPr lang="en-US" sz="2400" dirty="0"/>
              <a:t>Test Administrators will not be logged out as long as students are actively testing.</a:t>
            </a:r>
          </a:p>
          <a:p>
            <a:endParaRPr lang="en-US" dirty="0"/>
          </a:p>
        </p:txBody>
      </p:sp>
      <p:sp>
        <p:nvSpPr>
          <p:cNvPr id="4" name="Slide Number Placeholder 3"/>
          <p:cNvSpPr>
            <a:spLocks noGrp="1"/>
          </p:cNvSpPr>
          <p:nvPr>
            <p:ph type="sldNum" sz="quarter" idx="12"/>
          </p:nvPr>
        </p:nvSpPr>
        <p:spPr/>
        <p:txBody>
          <a:bodyPr/>
          <a:lstStyle/>
          <a:p>
            <a:fld id="{89E68A67-840E-41CC-BCED-62C4D3E9E886}" type="slidenum">
              <a:rPr lang="en-US" smtClean="0"/>
              <a:pPr/>
              <a:t>73</a:t>
            </a:fld>
            <a:endParaRPr lang="en-US" dirty="0"/>
          </a:p>
        </p:txBody>
      </p:sp>
    </p:spTree>
    <p:extLst>
      <p:ext uri="{BB962C8B-B14F-4D97-AF65-F5344CB8AC3E}">
        <p14:creationId xmlns:p14="http://schemas.microsoft.com/office/powerpoint/2010/main" val="1250059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33400"/>
            <a:ext cx="8839200" cy="1143000"/>
          </a:xfrm>
        </p:spPr>
        <p:txBody>
          <a:bodyPr>
            <a:normAutofit/>
          </a:bodyPr>
          <a:lstStyle/>
          <a:p>
            <a:r>
              <a:rPr lang="en-US" dirty="0"/>
              <a:t>FSA </a:t>
            </a:r>
            <a:br>
              <a:rPr lang="en-US" dirty="0"/>
            </a:br>
            <a:r>
              <a:rPr lang="en-US" dirty="0"/>
              <a:t>Stopping the Test Session </a:t>
            </a:r>
          </a:p>
        </p:txBody>
      </p:sp>
      <p:sp>
        <p:nvSpPr>
          <p:cNvPr id="4" name="Slide Number Placeholder 3"/>
          <p:cNvSpPr>
            <a:spLocks noGrp="1"/>
          </p:cNvSpPr>
          <p:nvPr>
            <p:ph type="sldNum" sz="quarter" idx="12"/>
          </p:nvPr>
        </p:nvSpPr>
        <p:spPr/>
        <p:txBody>
          <a:bodyPr/>
          <a:lstStyle/>
          <a:p>
            <a:fld id="{89E68A67-840E-41CC-BCED-62C4D3E9E886}" type="slidenum">
              <a:rPr lang="en-US" smtClean="0"/>
              <a:pPr/>
              <a:t>74</a:t>
            </a:fld>
            <a:endParaRPr lang="en-US" dirty="0"/>
          </a:p>
        </p:txBody>
      </p:sp>
      <p:sp>
        <p:nvSpPr>
          <p:cNvPr id="6" name="TextBox 5"/>
          <p:cNvSpPr txBox="1"/>
          <p:nvPr/>
        </p:nvSpPr>
        <p:spPr>
          <a:xfrm>
            <a:off x="182880" y="1752600"/>
            <a:ext cx="8755042" cy="3724096"/>
          </a:xfrm>
          <a:prstGeom prst="rect">
            <a:avLst/>
          </a:prstGeom>
          <a:noFill/>
        </p:spPr>
        <p:txBody>
          <a:bodyPr wrap="square" rtlCol="0">
            <a:spAutoFit/>
          </a:bodyPr>
          <a:lstStyle/>
          <a:p>
            <a:pPr marL="342900" indent="-342900">
              <a:buFont typeface="Arial" panose="020B0604020202020204" pitchFamily="34" charset="0"/>
              <a:buChar char="•"/>
            </a:pPr>
            <a:r>
              <a:rPr lang="en-US" sz="2000" dirty="0"/>
              <a:t>Test sessions cannot be resumed. </a:t>
            </a:r>
          </a:p>
          <a:p>
            <a:pPr marL="800100" lvl="1" indent="-342900">
              <a:buFont typeface="Wingdings" panose="05000000000000000000" pitchFamily="2" charset="2"/>
              <a:buChar char="Ø"/>
            </a:pPr>
            <a:r>
              <a:rPr lang="en-US" sz="2000" dirty="0"/>
              <a:t>Stopping a session will end the session and automatically pause all active students’ tests in that session. </a:t>
            </a:r>
          </a:p>
          <a:p>
            <a:pPr marL="800100" lvl="1" indent="-342900">
              <a:buFont typeface="Wingdings" panose="05000000000000000000" pitchFamily="2" charset="2"/>
              <a:buChar char="Ø"/>
            </a:pPr>
            <a:r>
              <a:rPr lang="en-US" sz="2000" dirty="0"/>
              <a:t>The students will be logged out automatically. </a:t>
            </a:r>
          </a:p>
          <a:p>
            <a:pPr marL="285750" indent="-285750">
              <a:buFont typeface="Arial" panose="020B0604020202020204" pitchFamily="34" charset="0"/>
              <a:buChar char="•"/>
            </a:pPr>
            <a:r>
              <a:rPr lang="en-US" sz="2000" i="1" dirty="0"/>
              <a:t>To stop a test session:</a:t>
            </a:r>
            <a:endParaRPr lang="en-US" sz="2000" dirty="0"/>
          </a:p>
          <a:p>
            <a:pPr marL="800100" lvl="1" indent="-342900">
              <a:spcBef>
                <a:spcPts val="0"/>
              </a:spcBef>
              <a:spcAft>
                <a:spcPts val="0"/>
              </a:spcAft>
              <a:buFont typeface="+mj-lt"/>
              <a:buAutoNum type="arabicPeriod"/>
            </a:pPr>
            <a:r>
              <a:rPr lang="en-US" sz="2000" dirty="0"/>
              <a:t>Click  in the upper right corner of the screen. An “Important!” box will appear, requesting verification to end the session and log students out. </a:t>
            </a:r>
          </a:p>
          <a:p>
            <a:pPr marL="800100" lvl="1" indent="-342900">
              <a:spcBef>
                <a:spcPts val="0"/>
              </a:spcBef>
              <a:spcAft>
                <a:spcPts val="0"/>
              </a:spcAft>
              <a:buFont typeface="+mj-lt"/>
              <a:buAutoNum type="arabicPeriod"/>
            </a:pPr>
            <a:r>
              <a:rPr lang="en-US" sz="2000" dirty="0"/>
              <a:t>Click [</a:t>
            </a:r>
            <a:r>
              <a:rPr lang="en-US" sz="2000" b="1" dirty="0"/>
              <a:t>OK</a:t>
            </a:r>
            <a:r>
              <a:rPr lang="en-US" sz="2000" dirty="0"/>
              <a:t>] to continue. The test session will be closed.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r>
              <a:rPr lang="en-US" dirty="0"/>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425" y="4628971"/>
            <a:ext cx="283195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5587" y="5982811"/>
            <a:ext cx="8429625" cy="738664"/>
          </a:xfrm>
          <a:prstGeom prst="rect">
            <a:avLst/>
          </a:prstGeom>
          <a:noFill/>
        </p:spPr>
        <p:txBody>
          <a:bodyPr wrap="square" rtlCol="0">
            <a:spAutoFit/>
          </a:bodyPr>
          <a:lstStyle/>
          <a:p>
            <a:pPr algn="just"/>
            <a:r>
              <a:rPr lang="en-US" sz="1400" b="1" dirty="0">
                <a:solidFill>
                  <a:srgbClr val="FF0000"/>
                </a:solidFill>
              </a:rPr>
              <a:t>Alert: </a:t>
            </a:r>
            <a:r>
              <a:rPr lang="en-US" sz="1400" dirty="0">
                <a:solidFill>
                  <a:srgbClr val="FF0000"/>
                </a:solidFill>
              </a:rPr>
              <a:t>Because test sessions cannot be resumed, TA MUST create a new session if a session has been stopped and there are students who need to complete their test. </a:t>
            </a:r>
          </a:p>
          <a:p>
            <a:pPr algn="just"/>
            <a:r>
              <a:rPr lang="en-US" sz="1400" dirty="0">
                <a:solidFill>
                  <a:srgbClr val="FF0000"/>
                </a:solidFill>
              </a:rPr>
              <a:t>When a new session is started, give the new Session ID to the students to log in and resume testing.</a:t>
            </a:r>
          </a:p>
        </p:txBody>
      </p:sp>
    </p:spTree>
    <p:extLst>
      <p:ext uri="{BB962C8B-B14F-4D97-AF65-F5344CB8AC3E}">
        <p14:creationId xmlns:p14="http://schemas.microsoft.com/office/powerpoint/2010/main" val="3857312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 y="1752600"/>
            <a:ext cx="8755042" cy="4678204"/>
          </a:xfrm>
          <a:prstGeom prst="rect">
            <a:avLst/>
          </a:prstGeom>
          <a:noFill/>
        </p:spPr>
        <p:txBody>
          <a:bodyPr wrap="square" rtlCol="0">
            <a:spAutoFit/>
          </a:bodyPr>
          <a:lstStyle/>
          <a:p>
            <a:r>
              <a:rPr lang="en-US" sz="2800" b="1" dirty="0"/>
              <a:t>Ending Session 1/Day 1 of Testing:</a:t>
            </a:r>
          </a:p>
          <a:p>
            <a:pPr marL="285750" indent="-285750">
              <a:buFont typeface="Arial" panose="020B0604020202020204" pitchFamily="34" charset="0"/>
              <a:buChar char="•"/>
            </a:pPr>
            <a:r>
              <a:rPr lang="en-US" sz="2400" dirty="0"/>
              <a:t>After students finish responding in Session 1 and have reviewed their answers, students will pause their test by clicking  </a:t>
            </a:r>
            <a:r>
              <a:rPr lang="en-US" sz="2400" b="1" dirty="0"/>
              <a:t>END SESSION  </a:t>
            </a:r>
            <a:r>
              <a:rPr lang="en-US" sz="2400" dirty="0"/>
              <a:t>on the Review screen and then selecting “Yes” on the pop-up message. </a:t>
            </a:r>
          </a:p>
          <a:p>
            <a:pPr marL="285750" indent="-285750">
              <a:buFont typeface="Arial" panose="020B0604020202020204" pitchFamily="34" charset="0"/>
              <a:buChar char="•"/>
            </a:pPr>
            <a:r>
              <a:rPr lang="en-US" sz="2400" dirty="0"/>
              <a:t>After all students are finished testing or after the test session is ended, Test Administrators will click the </a:t>
            </a:r>
            <a:r>
              <a:rPr lang="en-US" sz="2400" b="1" dirty="0"/>
              <a:t>STOP </a:t>
            </a:r>
            <a:r>
              <a:rPr lang="en-US" sz="2400" dirty="0"/>
              <a:t>button. </a:t>
            </a:r>
            <a:r>
              <a:rPr lang="en-US" sz="2400" dirty="0">
                <a:solidFill>
                  <a:srgbClr val="000000"/>
                </a:solidFill>
                <a:cs typeface="Franklin Gothic Book" pitchFamily="34" charset="0"/>
              </a:rPr>
              <a:t>An </a:t>
            </a:r>
            <a:r>
              <a:rPr lang="en-US" sz="2400" b="1" dirty="0">
                <a:solidFill>
                  <a:srgbClr val="000000"/>
                </a:solidFill>
                <a:cs typeface="Franklin Gothic Book" pitchFamily="34" charset="0"/>
              </a:rPr>
              <a:t>“Important!”</a:t>
            </a:r>
            <a:r>
              <a:rPr lang="en-US" sz="2400" dirty="0">
                <a:solidFill>
                  <a:srgbClr val="000000"/>
                </a:solidFill>
                <a:cs typeface="Franklin Gothic Book" pitchFamily="34" charset="0"/>
              </a:rPr>
              <a:t> box will appear, requesting verification to end the session and log students out.  Click “OK” to continue. The test session will be closed.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p:txBody>
      </p:sp>
      <p:sp>
        <p:nvSpPr>
          <p:cNvPr id="2" name="Title 1"/>
          <p:cNvSpPr>
            <a:spLocks noGrp="1"/>
          </p:cNvSpPr>
          <p:nvPr>
            <p:ph type="title"/>
          </p:nvPr>
        </p:nvSpPr>
        <p:spPr>
          <a:xfrm>
            <a:off x="182880" y="533400"/>
            <a:ext cx="8839200" cy="1143000"/>
          </a:xfrm>
        </p:spPr>
        <p:txBody>
          <a:bodyPr>
            <a:normAutofit/>
          </a:bodyPr>
          <a:lstStyle/>
          <a:p>
            <a:r>
              <a:rPr lang="en-US" dirty="0"/>
              <a:t>FSA </a:t>
            </a:r>
            <a:br>
              <a:rPr lang="en-US" dirty="0"/>
            </a:br>
            <a:r>
              <a:rPr lang="en-US" dirty="0"/>
              <a:t>Ending a Test Session </a:t>
            </a:r>
          </a:p>
        </p:txBody>
      </p:sp>
      <p:sp>
        <p:nvSpPr>
          <p:cNvPr id="4" name="Slide Number Placeholder 3"/>
          <p:cNvSpPr>
            <a:spLocks noGrp="1"/>
          </p:cNvSpPr>
          <p:nvPr>
            <p:ph type="sldNum" sz="quarter" idx="12"/>
          </p:nvPr>
        </p:nvSpPr>
        <p:spPr>
          <a:xfrm>
            <a:off x="7924800" y="6381750"/>
            <a:ext cx="914400" cy="476250"/>
          </a:xfrm>
        </p:spPr>
        <p:txBody>
          <a:bodyPr/>
          <a:lstStyle/>
          <a:p>
            <a:fld id="{89E68A67-840E-41CC-BCED-62C4D3E9E886}" type="slidenum">
              <a:rPr lang="en-US" smtClean="0"/>
              <a:pPr/>
              <a:t>75</a:t>
            </a:fld>
            <a:endParaRPr lang="en-US" dirty="0"/>
          </a:p>
        </p:txBody>
      </p:sp>
    </p:spTree>
    <p:extLst>
      <p:ext uri="{BB962C8B-B14F-4D97-AF65-F5344CB8AC3E}">
        <p14:creationId xmlns:p14="http://schemas.microsoft.com/office/powerpoint/2010/main" val="38055007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 y="1752600"/>
            <a:ext cx="8755042" cy="5724644"/>
          </a:xfrm>
          <a:prstGeom prst="rect">
            <a:avLst/>
          </a:prstGeom>
          <a:noFill/>
        </p:spPr>
        <p:txBody>
          <a:bodyPr wrap="square" rtlCol="0">
            <a:spAutoFit/>
          </a:bodyPr>
          <a:lstStyle/>
          <a:p>
            <a:r>
              <a:rPr lang="en-US" sz="2600" b="1" dirty="0"/>
              <a:t>Ending Session 2/Day 2 or Session 3/Day 2 of Testing:</a:t>
            </a:r>
          </a:p>
          <a:p>
            <a:r>
              <a:rPr lang="en-US" sz="2400" b="1" u="sng" dirty="0"/>
              <a:t>Note</a:t>
            </a:r>
            <a:r>
              <a:rPr lang="en-US" sz="2400" b="1" dirty="0"/>
              <a:t>:</a:t>
            </a:r>
            <a:r>
              <a:rPr lang="en-US" sz="2400" dirty="0"/>
              <a:t> On Day 2, TAs will create a new test session, system will generate a new session ID, and students will log into the test. Students should select to resume the test with the segmented arrow.</a:t>
            </a:r>
          </a:p>
          <a:p>
            <a:pPr marL="285750" indent="-285750">
              <a:buFont typeface="Arial" panose="020B0604020202020204" pitchFamily="34" charset="0"/>
              <a:buChar char="•"/>
            </a:pPr>
            <a:r>
              <a:rPr lang="en-US" sz="2400" dirty="0"/>
              <a:t>For Session 2 Math (grades 7-8), the TA will need to approve the “Exit Session Approval” when students wish to move from Session 2 to Session 3.</a:t>
            </a:r>
          </a:p>
          <a:p>
            <a:pPr marL="285750" indent="-285750">
              <a:buFont typeface="Arial" panose="020B0604020202020204" pitchFamily="34" charset="0"/>
              <a:buChar char="•"/>
            </a:pPr>
            <a:r>
              <a:rPr lang="en-US" sz="2400" dirty="0"/>
              <a:t>After students finish responding to Session 2 or Session 3 (Math, grades 7-8), students will click </a:t>
            </a:r>
            <a:r>
              <a:rPr lang="en-US" sz="2400" b="1" dirty="0"/>
              <a:t>END TEST</a:t>
            </a:r>
            <a:r>
              <a:rPr lang="en-US" sz="2400" dirty="0"/>
              <a:t>.</a:t>
            </a:r>
            <a:r>
              <a:rPr lang="en-US" sz="2400" b="1" dirty="0"/>
              <a:t> </a:t>
            </a:r>
            <a:r>
              <a:rPr lang="en-US" sz="2400" dirty="0"/>
              <a:t>They will review their responses and then click </a:t>
            </a:r>
            <a:r>
              <a:rPr lang="en-US" sz="2400" b="1" dirty="0"/>
              <a:t>Submit Test</a:t>
            </a:r>
            <a:r>
              <a:rPr lang="en-US" sz="2400" dirty="0"/>
              <a:t>.</a:t>
            </a:r>
            <a:r>
              <a:rPr lang="en-US" sz="2400" b="1" dirty="0"/>
              <a:t> </a:t>
            </a:r>
            <a:endParaRPr lang="en-US" sz="2400" dirty="0"/>
          </a:p>
          <a:p>
            <a:pPr marL="285750" lvl="3" indent="-285750">
              <a:buFont typeface="Arial" panose="020B0604020202020204" pitchFamily="34" charset="0"/>
              <a:buChar char="•"/>
            </a:pPr>
            <a:r>
              <a:rPr lang="en-US" sz="2400" dirty="0"/>
              <a:t>After all students are finished testing or after the test session is ended, Test Administrators will click the </a:t>
            </a:r>
            <a:r>
              <a:rPr lang="en-US" sz="2400" b="1" dirty="0"/>
              <a:t>STOP </a:t>
            </a:r>
            <a:r>
              <a:rPr lang="en-US" sz="2400" dirty="0"/>
              <a:t>button.</a:t>
            </a:r>
            <a:endParaRPr lang="en-US" sz="2400" dirty="0">
              <a:solidFill>
                <a:srgbClr val="000000"/>
              </a:solidFill>
              <a:cs typeface="Franklin Gothic Book"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p:txBody>
      </p:sp>
      <p:sp>
        <p:nvSpPr>
          <p:cNvPr id="2" name="Title 1"/>
          <p:cNvSpPr>
            <a:spLocks noGrp="1"/>
          </p:cNvSpPr>
          <p:nvPr>
            <p:ph type="title"/>
          </p:nvPr>
        </p:nvSpPr>
        <p:spPr>
          <a:xfrm>
            <a:off x="182880" y="533400"/>
            <a:ext cx="8839200" cy="1143000"/>
          </a:xfrm>
        </p:spPr>
        <p:txBody>
          <a:bodyPr>
            <a:normAutofit/>
          </a:bodyPr>
          <a:lstStyle/>
          <a:p>
            <a:r>
              <a:rPr lang="en-US" dirty="0"/>
              <a:t>FSA </a:t>
            </a:r>
            <a:br>
              <a:rPr lang="en-US" dirty="0"/>
            </a:br>
            <a:r>
              <a:rPr lang="en-US" dirty="0"/>
              <a:t>Ending a Test Session (cont.) </a:t>
            </a:r>
          </a:p>
        </p:txBody>
      </p:sp>
      <p:sp>
        <p:nvSpPr>
          <p:cNvPr id="4" name="Slide Number Placeholder 3"/>
          <p:cNvSpPr>
            <a:spLocks noGrp="1"/>
          </p:cNvSpPr>
          <p:nvPr>
            <p:ph type="sldNum" sz="quarter" idx="12"/>
          </p:nvPr>
        </p:nvSpPr>
        <p:spPr>
          <a:xfrm>
            <a:off x="7924800" y="6381750"/>
            <a:ext cx="914400" cy="476250"/>
          </a:xfrm>
        </p:spPr>
        <p:txBody>
          <a:bodyPr/>
          <a:lstStyle/>
          <a:p>
            <a:fld id="{89E68A67-840E-41CC-BCED-62C4D3E9E886}" type="slidenum">
              <a:rPr lang="en-US" smtClean="0"/>
              <a:pPr/>
              <a:t>76</a:t>
            </a:fld>
            <a:endParaRPr lang="en-US" dirty="0"/>
          </a:p>
        </p:txBody>
      </p:sp>
    </p:spTree>
    <p:extLst>
      <p:ext uri="{BB962C8B-B14F-4D97-AF65-F5344CB8AC3E}">
        <p14:creationId xmlns:p14="http://schemas.microsoft.com/office/powerpoint/2010/main" val="7771902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579" y="4487926"/>
            <a:ext cx="6731000"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579" y="3880324"/>
            <a:ext cx="5980125" cy="37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940" y="3168750"/>
            <a:ext cx="7448550" cy="51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591" y="2440334"/>
            <a:ext cx="7423247" cy="47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8714" y="609600"/>
            <a:ext cx="8763001" cy="987426"/>
          </a:xfrm>
        </p:spPr>
        <p:txBody>
          <a:bodyPr>
            <a:noAutofit/>
          </a:bodyPr>
          <a:lstStyle/>
          <a:p>
            <a:r>
              <a:rPr lang="en-US" dirty="0"/>
              <a:t>FSA </a:t>
            </a:r>
            <a:br>
              <a:rPr lang="en-US" dirty="0"/>
            </a:br>
            <a:r>
              <a:rPr lang="en-US" dirty="0"/>
              <a:t>Using Participation Report</a:t>
            </a:r>
          </a:p>
        </p:txBody>
      </p:sp>
      <p:sp>
        <p:nvSpPr>
          <p:cNvPr id="4" name="Slide Number Placeholder 3"/>
          <p:cNvSpPr>
            <a:spLocks noGrp="1"/>
          </p:cNvSpPr>
          <p:nvPr>
            <p:ph type="sldNum" sz="quarter" idx="12"/>
          </p:nvPr>
        </p:nvSpPr>
        <p:spPr/>
        <p:txBody>
          <a:bodyPr/>
          <a:lstStyle/>
          <a:p>
            <a:fld id="{02ECE83E-BDEA-4F1B-8617-CA14C0C93CD7}" type="slidenum">
              <a:rPr lang="en-US" smtClean="0">
                <a:solidFill>
                  <a:prstClr val="black">
                    <a:tint val="75000"/>
                  </a:prstClr>
                </a:solidFill>
              </a:rPr>
              <a:pPr/>
              <a:t>77</a:t>
            </a:fld>
            <a:endParaRPr lang="en-US" dirty="0">
              <a:solidFill>
                <a:prstClr val="black">
                  <a:tint val="75000"/>
                </a:prstClr>
              </a:solidFill>
            </a:endParaRPr>
          </a:p>
        </p:txBody>
      </p:sp>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652" y="6019224"/>
            <a:ext cx="73437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916" y="5360478"/>
            <a:ext cx="72294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1"/>
          <p:cNvSpPr>
            <a:spLocks noGrp="1"/>
          </p:cNvSpPr>
          <p:nvPr>
            <p:ph idx="1"/>
          </p:nvPr>
        </p:nvSpPr>
        <p:spPr>
          <a:xfrm>
            <a:off x="0" y="1828800"/>
            <a:ext cx="9144000" cy="5029200"/>
          </a:xfrm>
          <a:ln>
            <a:noFill/>
          </a:ln>
        </p:spPr>
        <p:txBody>
          <a:bodyPr>
            <a:normAutofit/>
          </a:bodyPr>
          <a:lstStyle/>
          <a:p>
            <a:pPr>
              <a:buNone/>
            </a:pPr>
            <a:r>
              <a:rPr lang="en-US" sz="1800" dirty="0"/>
              <a:t>Common examples of </a:t>
            </a:r>
            <a:r>
              <a:rPr lang="en-US" sz="1800" b="1" dirty="0"/>
              <a:t>Participation Report </a:t>
            </a:r>
            <a:r>
              <a:rPr lang="en-US" sz="1800" dirty="0"/>
              <a:t>cases:</a:t>
            </a:r>
          </a:p>
          <a:p>
            <a:pPr>
              <a:spcBef>
                <a:spcPts val="0"/>
              </a:spcBef>
            </a:pPr>
            <a:endParaRPr lang="en-US" sz="1800" dirty="0"/>
          </a:p>
          <a:p>
            <a:pPr>
              <a:spcBef>
                <a:spcPts val="0"/>
              </a:spcBef>
            </a:pPr>
            <a:r>
              <a:rPr lang="en-US" sz="1800" dirty="0"/>
              <a:t>Which students have not yet tested?</a:t>
            </a:r>
          </a:p>
          <a:p>
            <a:pPr marL="0" indent="0">
              <a:spcBef>
                <a:spcPts val="0"/>
              </a:spcBef>
              <a:buNone/>
            </a:pPr>
            <a:endParaRPr lang="en-US" sz="1800" dirty="0"/>
          </a:p>
          <a:p>
            <a:pPr marL="0" indent="0">
              <a:spcBef>
                <a:spcPts val="0"/>
              </a:spcBef>
              <a:buNone/>
            </a:pPr>
            <a:endParaRPr lang="en-US" sz="1800" dirty="0"/>
          </a:p>
          <a:p>
            <a:pPr>
              <a:spcBef>
                <a:spcPts val="0"/>
              </a:spcBef>
            </a:pPr>
            <a:r>
              <a:rPr lang="en-US" sz="1800" dirty="0"/>
              <a:t>Which students have started but not yet completed their test?</a:t>
            </a:r>
          </a:p>
          <a:p>
            <a:pPr>
              <a:spcBef>
                <a:spcPts val="0"/>
              </a:spcBef>
            </a:pPr>
            <a:endParaRPr lang="en-US" sz="1800" dirty="0"/>
          </a:p>
          <a:p>
            <a:pPr>
              <a:spcBef>
                <a:spcPts val="0"/>
              </a:spcBef>
            </a:pPr>
            <a:endParaRPr lang="en-US" sz="1800" dirty="0"/>
          </a:p>
          <a:p>
            <a:pPr>
              <a:spcBef>
                <a:spcPts val="0"/>
              </a:spcBef>
            </a:pPr>
            <a:r>
              <a:rPr lang="en-US" sz="1800" dirty="0"/>
              <a:t>Which students have paused tests?</a:t>
            </a:r>
          </a:p>
          <a:p>
            <a:pPr>
              <a:spcBef>
                <a:spcPts val="0"/>
              </a:spcBef>
            </a:pPr>
            <a:endParaRPr lang="en-US" sz="1800" dirty="0"/>
          </a:p>
          <a:p>
            <a:pPr>
              <a:spcBef>
                <a:spcPts val="0"/>
              </a:spcBef>
            </a:pPr>
            <a:endParaRPr lang="en-US" sz="1800" dirty="0"/>
          </a:p>
          <a:p>
            <a:pPr>
              <a:spcBef>
                <a:spcPts val="0"/>
              </a:spcBef>
            </a:pPr>
            <a:r>
              <a:rPr lang="en-US" sz="1800" dirty="0"/>
              <a:t>Did every student in a test session (Session ID or TA Name complete their test)?</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r>
              <a:rPr lang="en-US" sz="1800" dirty="0"/>
              <a:t>Which students have not completed?</a:t>
            </a:r>
          </a:p>
          <a:p>
            <a:pPr>
              <a:spcBef>
                <a:spcPts val="0"/>
              </a:spcBef>
            </a:pPr>
            <a:endParaRPr lang="en-US" sz="1800" dirty="0"/>
          </a:p>
          <a:p>
            <a:pPr>
              <a:spcBef>
                <a:spcPts val="0"/>
              </a:spcBef>
            </a:pPr>
            <a:endParaRPr lang="en-US" sz="1800" dirty="0"/>
          </a:p>
          <a:p>
            <a:pPr>
              <a:spcBef>
                <a:spcPts val="0"/>
              </a:spcBef>
            </a:pPr>
            <a:r>
              <a:rPr lang="en-US" sz="1800" dirty="0"/>
              <a:t>Which student have completed?</a:t>
            </a:r>
          </a:p>
          <a:p>
            <a:pPr marL="0" indent="0">
              <a:spcBef>
                <a:spcPts val="0"/>
              </a:spcBef>
              <a:buNone/>
            </a:pPr>
            <a:endParaRPr lang="en-US" sz="2000" dirty="0"/>
          </a:p>
          <a:p>
            <a:pPr marL="0" indent="0">
              <a:buNone/>
            </a:pPr>
            <a:endParaRPr lang="en-US" sz="2000" dirty="0"/>
          </a:p>
        </p:txBody>
      </p:sp>
    </p:spTree>
    <p:extLst>
      <p:ext uri="{BB962C8B-B14F-4D97-AF65-F5344CB8AC3E}">
        <p14:creationId xmlns:p14="http://schemas.microsoft.com/office/powerpoint/2010/main" val="10208613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9442"/>
            <a:ext cx="8915400" cy="1295400"/>
          </a:xfrm>
        </p:spPr>
        <p:txBody>
          <a:bodyPr>
            <a:noAutofit/>
          </a:bodyPr>
          <a:lstStyle/>
          <a:p>
            <a:r>
              <a:rPr lang="en-US" dirty="0"/>
              <a:t>FSA </a:t>
            </a:r>
            <a:br>
              <a:rPr lang="en-US" dirty="0"/>
            </a:br>
            <a:r>
              <a:rPr lang="en-US" dirty="0"/>
              <a:t>Participation Report Results </a:t>
            </a:r>
          </a:p>
        </p:txBody>
      </p:sp>
      <p:sp>
        <p:nvSpPr>
          <p:cNvPr id="4" name="Slide Number Placeholder 3"/>
          <p:cNvSpPr>
            <a:spLocks noGrp="1"/>
          </p:cNvSpPr>
          <p:nvPr>
            <p:ph type="sldNum" sz="quarter" idx="12"/>
          </p:nvPr>
        </p:nvSpPr>
        <p:spPr/>
        <p:txBody>
          <a:bodyPr/>
          <a:lstStyle/>
          <a:p>
            <a:fld id="{02ECE83E-BDEA-4F1B-8617-CA14C0C93CD7}" type="slidenum">
              <a:rPr lang="en-US" smtClean="0">
                <a:solidFill>
                  <a:prstClr val="black">
                    <a:tint val="75000"/>
                  </a:prstClr>
                </a:solidFill>
              </a:rPr>
              <a:pPr/>
              <a:t>78</a:t>
            </a:fld>
            <a:endParaRPr lang="en-US" dirty="0">
              <a:solidFill>
                <a:prstClr val="black">
                  <a:tint val="75000"/>
                </a:prstClr>
              </a:solidFill>
            </a:endParaRPr>
          </a:p>
        </p:txBody>
      </p:sp>
      <p:sp>
        <p:nvSpPr>
          <p:cNvPr id="3" name="TextBox 2"/>
          <p:cNvSpPr txBox="1"/>
          <p:nvPr/>
        </p:nvSpPr>
        <p:spPr>
          <a:xfrm>
            <a:off x="76200" y="1844842"/>
            <a:ext cx="9067800" cy="923330"/>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Example of a </a:t>
            </a:r>
            <a:r>
              <a:rPr lang="en-US" b="1" dirty="0"/>
              <a:t>Participation Report. </a:t>
            </a:r>
            <a:r>
              <a:rPr lang="en-US" dirty="0"/>
              <a:t>These reports can be used to keep track of Test Participation.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389" y="2895600"/>
            <a:ext cx="7011419" cy="2945692"/>
          </a:xfrm>
          <a:prstGeom prst="rect">
            <a:avLst/>
          </a:prstGeom>
        </p:spPr>
      </p:pic>
    </p:spTree>
    <p:extLst>
      <p:ext uri="{BB962C8B-B14F-4D97-AF65-F5344CB8AC3E}">
        <p14:creationId xmlns:p14="http://schemas.microsoft.com/office/powerpoint/2010/main" val="1520376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447800"/>
          </a:xfrm>
        </p:spPr>
        <p:txBody>
          <a:bodyPr>
            <a:noAutofit/>
          </a:bodyPr>
          <a:lstStyle/>
          <a:p>
            <a:r>
              <a:rPr lang="en-US" dirty="0"/>
              <a:t>FSA </a:t>
            </a:r>
            <a:br>
              <a:rPr lang="en-US" dirty="0"/>
            </a:br>
            <a:r>
              <a:rPr lang="en-US" dirty="0"/>
              <a:t>Test Completion Rates</a:t>
            </a:r>
          </a:p>
        </p:txBody>
      </p:sp>
      <p:sp>
        <p:nvSpPr>
          <p:cNvPr id="4" name="Slide Number Placeholder 3"/>
          <p:cNvSpPr>
            <a:spLocks noGrp="1"/>
          </p:cNvSpPr>
          <p:nvPr>
            <p:ph type="sldNum" sz="quarter" idx="12"/>
          </p:nvPr>
        </p:nvSpPr>
        <p:spPr/>
        <p:txBody>
          <a:bodyPr/>
          <a:lstStyle/>
          <a:p>
            <a:fld id="{02ECE83E-BDEA-4F1B-8617-CA14C0C93CD7}" type="slidenum">
              <a:rPr lang="en-US" smtClean="0">
                <a:solidFill>
                  <a:prstClr val="black">
                    <a:tint val="75000"/>
                  </a:prstClr>
                </a:solidFill>
              </a:rPr>
              <a:pPr/>
              <a:t>79</a:t>
            </a:fld>
            <a:endParaRPr lang="en-US" dirty="0">
              <a:solidFill>
                <a:prstClr val="black">
                  <a:tint val="75000"/>
                </a:prstClr>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24200"/>
            <a:ext cx="5019675" cy="2200275"/>
          </a:xfrm>
          <a:prstGeom prst="rect">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990600" y="1828800"/>
            <a:ext cx="7162800" cy="1015663"/>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The </a:t>
            </a:r>
            <a:r>
              <a:rPr lang="en-US" sz="2000" b="1" dirty="0"/>
              <a:t>Test Completion Rates </a:t>
            </a:r>
            <a:r>
              <a:rPr lang="en-US" sz="2000" dirty="0"/>
              <a:t>screen offers a high-level view of how many students have started and completed tests. </a:t>
            </a:r>
          </a:p>
        </p:txBody>
      </p:sp>
    </p:spTree>
    <p:extLst>
      <p:ext uri="{BB962C8B-B14F-4D97-AF65-F5344CB8AC3E}">
        <p14:creationId xmlns:p14="http://schemas.microsoft.com/office/powerpoint/2010/main" val="349515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Glossary of Terms</a:t>
            </a:r>
          </a:p>
        </p:txBody>
      </p:sp>
      <p:sp>
        <p:nvSpPr>
          <p:cNvPr id="3" name="Content Placeholder 2"/>
          <p:cNvSpPr>
            <a:spLocks noGrp="1"/>
          </p:cNvSpPr>
          <p:nvPr>
            <p:ph idx="1"/>
          </p:nvPr>
        </p:nvSpPr>
        <p:spPr>
          <a:xfrm>
            <a:off x="228600" y="1752601"/>
            <a:ext cx="8839200" cy="4343399"/>
          </a:xfrm>
        </p:spPr>
        <p:txBody>
          <a:bodyPr>
            <a:noAutofit/>
          </a:bodyPr>
          <a:lstStyle/>
          <a:p>
            <a:pPr marL="228600" indent="-228600">
              <a:spcBef>
                <a:spcPts val="0"/>
              </a:spcBef>
              <a:spcAft>
                <a:spcPts val="0"/>
              </a:spcAft>
              <a:buNone/>
            </a:pPr>
            <a:r>
              <a:rPr lang="en-US" sz="2800" b="1" dirty="0"/>
              <a:t>Student Interface (Secure Browser)</a:t>
            </a:r>
            <a:r>
              <a:rPr lang="en-US" sz="2800" dirty="0"/>
              <a:t>: </a:t>
            </a:r>
          </a:p>
          <a:p>
            <a:pPr>
              <a:spcBef>
                <a:spcPts val="0"/>
              </a:spcBef>
              <a:spcAft>
                <a:spcPts val="0"/>
              </a:spcAft>
            </a:pPr>
            <a:r>
              <a:rPr lang="en-US" sz="2600" dirty="0"/>
              <a:t>Students use the Student Interface via the secure browser to log in and take CBT FSA assessments.</a:t>
            </a:r>
          </a:p>
          <a:p>
            <a:pPr marL="0" indent="0">
              <a:spcBef>
                <a:spcPts val="0"/>
              </a:spcBef>
              <a:spcAft>
                <a:spcPts val="0"/>
              </a:spcAft>
              <a:buNone/>
            </a:pPr>
            <a:endParaRPr lang="en-US" sz="2600" dirty="0"/>
          </a:p>
          <a:p>
            <a:pPr marL="228600" indent="-228600">
              <a:spcBef>
                <a:spcPts val="0"/>
              </a:spcBef>
              <a:spcAft>
                <a:spcPts val="0"/>
              </a:spcAft>
              <a:buNone/>
            </a:pPr>
            <a:r>
              <a:rPr lang="en-US" sz="2800" b="1" dirty="0"/>
              <a:t>Test Administrator Interface (TA Interface)</a:t>
            </a:r>
            <a:r>
              <a:rPr lang="en-US" sz="2800" dirty="0"/>
              <a:t>: </a:t>
            </a:r>
          </a:p>
          <a:p>
            <a:pPr>
              <a:spcBef>
                <a:spcPts val="0"/>
              </a:spcBef>
              <a:spcAft>
                <a:spcPts val="0"/>
              </a:spcAft>
            </a:pPr>
            <a:r>
              <a:rPr lang="en-US" sz="2600" dirty="0"/>
              <a:t>Test administrators use the TA Interface to create and monitor test sessions for all CBT FSA assessments.</a:t>
            </a:r>
          </a:p>
          <a:p>
            <a:pPr marL="228600" indent="-228600">
              <a:spcBef>
                <a:spcPts val="0"/>
              </a:spcBef>
              <a:spcAft>
                <a:spcPts val="0"/>
              </a:spcAft>
              <a:buNone/>
            </a:pPr>
            <a:r>
              <a:rPr lang="en-US" sz="2200" dirty="0"/>
              <a:t> </a:t>
            </a:r>
            <a:endParaRPr lang="en-US" sz="2800" dirty="0"/>
          </a:p>
          <a:p>
            <a:pPr marL="228600" indent="-228600">
              <a:spcBef>
                <a:spcPts val="0"/>
              </a:spcBef>
              <a:spcAft>
                <a:spcPts val="0"/>
              </a:spcAft>
              <a:buNone/>
            </a:pPr>
            <a:r>
              <a:rPr lang="en-US" sz="2800" b="1" dirty="0"/>
              <a:t>Test Delivery System (TDS)</a:t>
            </a:r>
            <a:r>
              <a:rPr lang="en-US" sz="2800" dirty="0"/>
              <a:t>: </a:t>
            </a:r>
          </a:p>
          <a:p>
            <a:pPr>
              <a:spcBef>
                <a:spcPts val="0"/>
              </a:spcBef>
              <a:spcAft>
                <a:spcPts val="0"/>
              </a:spcAft>
            </a:pPr>
            <a:r>
              <a:rPr lang="en-US" sz="2600" dirty="0"/>
              <a:t>Includes the TA Interface and the Student Interface. </a:t>
            </a:r>
          </a:p>
          <a:p>
            <a:pPr>
              <a:spcBef>
                <a:spcPts val="0"/>
              </a:spcBef>
              <a:spcAft>
                <a:spcPts val="0"/>
              </a:spcAft>
            </a:pPr>
            <a:r>
              <a:rPr lang="en-US" sz="2600" dirty="0"/>
              <a:t>All CBT FSA assessments are administered via TDS.</a:t>
            </a:r>
          </a:p>
          <a:p>
            <a:pPr marL="0" indent="0">
              <a:spcBef>
                <a:spcPts val="0"/>
              </a:spcBef>
              <a:spcAft>
                <a:spcPts val="0"/>
              </a:spcAft>
              <a:buNone/>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8</a:t>
            </a:fld>
            <a:endParaRPr lang="en-US" dirty="0"/>
          </a:p>
        </p:txBody>
      </p:sp>
    </p:spTree>
    <p:extLst>
      <p:ext uri="{BB962C8B-B14F-4D97-AF65-F5344CB8AC3E}">
        <p14:creationId xmlns:p14="http://schemas.microsoft.com/office/powerpoint/2010/main" val="974811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4294967295"/>
          </p:nvPr>
        </p:nvSpPr>
        <p:spPr>
          <a:xfrm>
            <a:off x="0" y="2057400"/>
            <a:ext cx="8701216" cy="4765589"/>
          </a:xfrm>
        </p:spPr>
        <p:txBody>
          <a:bodyPr>
            <a:normAutofit/>
          </a:bodyPr>
          <a:lstStyle/>
          <a:p>
            <a:pPr lvl="1">
              <a:lnSpc>
                <a:spcPct val="120000"/>
              </a:lnSpc>
              <a:buFont typeface="Arial" panose="020B0604020202020204" pitchFamily="34" charset="0"/>
              <a:buChar char="•"/>
            </a:pPr>
            <a:r>
              <a:rPr lang="en-US" sz="2000" b="1" dirty="0"/>
              <a:t>FSA Practice Tests</a:t>
            </a:r>
            <a:r>
              <a:rPr lang="en-US" sz="2000" dirty="0"/>
              <a:t> are intended to provide students, parents, and educators with an opportunity to become familiar with the item types and functionality of the new computer-based (CBT) platform produced by AIR.</a:t>
            </a:r>
          </a:p>
          <a:p>
            <a:pPr lvl="2">
              <a:lnSpc>
                <a:spcPct val="120000"/>
              </a:lnSpc>
              <a:buFont typeface="Wingdings" panose="05000000000000000000" pitchFamily="2" charset="2"/>
              <a:buChar char="§"/>
            </a:pPr>
            <a:r>
              <a:rPr lang="en-US" sz="1800" dirty="0"/>
              <a:t>Sample items for different grade levels and subject areas are available for the following:  </a:t>
            </a:r>
          </a:p>
          <a:p>
            <a:pPr lvl="3">
              <a:lnSpc>
                <a:spcPct val="120000"/>
              </a:lnSpc>
              <a:spcBef>
                <a:spcPts val="0"/>
              </a:spcBef>
              <a:spcAft>
                <a:spcPts val="0"/>
              </a:spcAft>
              <a:buFont typeface="Wingdings" panose="05000000000000000000" pitchFamily="2" charset="2"/>
              <a:buChar char="Ø"/>
            </a:pPr>
            <a:r>
              <a:rPr lang="en-US" sz="1800" dirty="0"/>
              <a:t>Grades 7-10 FSA ELA (Reading, Language, and Listening) </a:t>
            </a:r>
          </a:p>
          <a:p>
            <a:pPr lvl="3">
              <a:lnSpc>
                <a:spcPct val="120000"/>
              </a:lnSpc>
              <a:spcBef>
                <a:spcPts val="0"/>
              </a:spcBef>
              <a:spcAft>
                <a:spcPts val="0"/>
              </a:spcAft>
              <a:buFont typeface="Wingdings" panose="05000000000000000000" pitchFamily="2" charset="2"/>
              <a:buChar char="Ø"/>
            </a:pPr>
            <a:r>
              <a:rPr lang="en-US" sz="1800" dirty="0"/>
              <a:t>Grades 7-10 FSA ELA Writing Component  </a:t>
            </a:r>
          </a:p>
          <a:p>
            <a:pPr lvl="3">
              <a:lnSpc>
                <a:spcPct val="120000"/>
              </a:lnSpc>
              <a:spcBef>
                <a:spcPts val="0"/>
              </a:spcBef>
              <a:spcAft>
                <a:spcPts val="0"/>
              </a:spcAft>
              <a:buFont typeface="Wingdings" panose="05000000000000000000" pitchFamily="2" charset="2"/>
              <a:buChar char="Ø"/>
            </a:pPr>
            <a:r>
              <a:rPr lang="en-US" sz="1800" dirty="0"/>
              <a:t>Grades 7-8 FSA Mathematics </a:t>
            </a:r>
          </a:p>
          <a:p>
            <a:pPr lvl="3">
              <a:lnSpc>
                <a:spcPct val="120000"/>
              </a:lnSpc>
              <a:spcBef>
                <a:spcPts val="0"/>
              </a:spcBef>
              <a:spcAft>
                <a:spcPts val="0"/>
              </a:spcAft>
              <a:buFont typeface="Wingdings" panose="05000000000000000000" pitchFamily="2" charset="2"/>
              <a:buChar char="Ø"/>
            </a:pPr>
            <a:r>
              <a:rPr lang="en-US" sz="1800" dirty="0"/>
              <a:t>FSA EOC (Algebra 1, Geometry)</a:t>
            </a:r>
          </a:p>
          <a:p>
            <a:pPr lvl="2">
              <a:lnSpc>
                <a:spcPct val="120000"/>
              </a:lnSpc>
              <a:buFont typeface="Wingdings" panose="05000000000000000000" pitchFamily="2" charset="2"/>
              <a:buChar char="§"/>
            </a:pPr>
            <a:r>
              <a:rPr lang="en-US" sz="1800" dirty="0"/>
              <a:t>The ratio/percentage of items of each item type in the practice tests is NOT representative of the ratio/percentage of items of each that will appear in the operational tests. </a:t>
            </a:r>
          </a:p>
          <a:p>
            <a:pPr lvl="1" eaLnBrk="1" hangingPunct="1">
              <a:lnSpc>
                <a:spcPct val="90000"/>
              </a:lnSpc>
              <a:spcAft>
                <a:spcPts val="300"/>
              </a:spcAft>
            </a:pPr>
            <a:endParaRPr lang="en-US" dirty="0">
              <a:latin typeface="Tahoma" pitchFamily="34" charset="0"/>
              <a:cs typeface="Tahoma" pitchFamily="34" charset="0"/>
            </a:endParaRPr>
          </a:p>
          <a:p>
            <a:pPr eaLnBrk="1" hangingPunct="1">
              <a:lnSpc>
                <a:spcPct val="90000"/>
              </a:lnSpc>
              <a:spcAft>
                <a:spcPts val="300"/>
              </a:spcAft>
              <a:buFontTx/>
              <a:buNone/>
            </a:pPr>
            <a:endParaRPr lang="en-US" sz="1600" dirty="0"/>
          </a:p>
        </p:txBody>
      </p:sp>
      <p:sp>
        <p:nvSpPr>
          <p:cNvPr id="3074" name="Title 5"/>
          <p:cNvSpPr>
            <a:spLocks noGrp="1"/>
          </p:cNvSpPr>
          <p:nvPr>
            <p:ph type="title" idx="4294967295"/>
          </p:nvPr>
        </p:nvSpPr>
        <p:spPr>
          <a:xfrm>
            <a:off x="76200" y="228600"/>
            <a:ext cx="4229100" cy="1943100"/>
          </a:xfrm>
        </p:spPr>
        <p:txBody>
          <a:bodyPr>
            <a:normAutofit/>
          </a:bodyPr>
          <a:lstStyle/>
          <a:p>
            <a:r>
              <a:rPr lang="en-US" sz="4400" dirty="0">
                <a:solidFill>
                  <a:schemeClr val="tx1"/>
                </a:solidFill>
              </a:rPr>
              <a:t>FSA</a:t>
            </a:r>
            <a:br>
              <a:rPr lang="en-US" sz="4400" dirty="0">
                <a:solidFill>
                  <a:schemeClr val="tx1"/>
                </a:solidFill>
              </a:rPr>
            </a:br>
            <a:r>
              <a:rPr lang="en-US" sz="4400" dirty="0">
                <a:solidFill>
                  <a:schemeClr val="tx1"/>
                </a:solidFill>
              </a:rPr>
              <a:t>Practice Tests   </a:t>
            </a:r>
          </a:p>
        </p:txBody>
      </p:sp>
      <p:pic>
        <p:nvPicPr>
          <p:cNvPr id="5" name="Picture 4"/>
          <p:cNvPicPr/>
          <p:nvPr/>
        </p:nvPicPr>
        <p:blipFill>
          <a:blip r:embed="rId3"/>
          <a:stretch>
            <a:fillRect/>
          </a:stretch>
        </p:blipFill>
        <p:spPr>
          <a:xfrm>
            <a:off x="5324475" y="0"/>
            <a:ext cx="3819525" cy="1981200"/>
          </a:xfrm>
          <a:prstGeom prst="rect">
            <a:avLst/>
          </a:prstGeom>
        </p:spPr>
      </p:pic>
      <p:sp>
        <p:nvSpPr>
          <p:cNvPr id="2" name="Slide Number Placeholder 1">
            <a:extLst>
              <a:ext uri="{FF2B5EF4-FFF2-40B4-BE49-F238E27FC236}">
                <a16:creationId xmlns:a16="http://schemas.microsoft.com/office/drawing/2014/main" id="{0D37FB5B-0880-4343-8723-AD10E8A35AE6}"/>
              </a:ext>
            </a:extLst>
          </p:cNvPr>
          <p:cNvSpPr>
            <a:spLocks noGrp="1"/>
          </p:cNvSpPr>
          <p:nvPr>
            <p:ph type="sldNum" sz="quarter" idx="12"/>
          </p:nvPr>
        </p:nvSpPr>
        <p:spPr/>
        <p:txBody>
          <a:bodyPr/>
          <a:lstStyle/>
          <a:p>
            <a:pPr>
              <a:defRPr/>
            </a:pPr>
            <a:fld id="{A5BE8CA3-34B2-4CE2-B565-3506E60AEC5A}" type="slidenum">
              <a:rPr lang="en-US" smtClean="0"/>
              <a:pPr>
                <a:defRPr/>
              </a:pPr>
              <a:t>80</a:t>
            </a:fld>
            <a:endParaRPr lang="en-US" dirty="0"/>
          </a:p>
        </p:txBody>
      </p:sp>
    </p:spTree>
    <p:extLst>
      <p:ext uri="{BB962C8B-B14F-4D97-AF65-F5344CB8AC3E}">
        <p14:creationId xmlns:p14="http://schemas.microsoft.com/office/powerpoint/2010/main" val="3768468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839200" cy="1676400"/>
          </a:xfrm>
        </p:spPr>
        <p:txBody>
          <a:bodyPr>
            <a:noAutofit/>
          </a:bodyPr>
          <a:lstStyle/>
          <a:p>
            <a:br>
              <a:rPr lang="en-US" dirty="0"/>
            </a:br>
            <a:r>
              <a:rPr lang="en-US" dirty="0"/>
              <a:t>FSA </a:t>
            </a:r>
            <a:br>
              <a:rPr lang="en-US" dirty="0"/>
            </a:br>
            <a:r>
              <a:rPr lang="en-US" dirty="0"/>
              <a:t>Other Resources</a:t>
            </a:r>
            <a:br>
              <a:rPr lang="en-US" dirty="0"/>
            </a:br>
            <a:endParaRPr lang="en-US" dirty="0"/>
          </a:p>
        </p:txBody>
      </p:sp>
      <p:sp>
        <p:nvSpPr>
          <p:cNvPr id="4" name="Slide Number Placeholder 3"/>
          <p:cNvSpPr>
            <a:spLocks noGrp="1"/>
          </p:cNvSpPr>
          <p:nvPr>
            <p:ph type="sldNum" sz="quarter" idx="4"/>
          </p:nvPr>
        </p:nvSpPr>
        <p:spPr>
          <a:xfrm>
            <a:off x="8153400" y="6111875"/>
            <a:ext cx="420378" cy="365125"/>
          </a:xfrm>
        </p:spPr>
        <p:txBody>
          <a:bodyPr/>
          <a:lstStyle/>
          <a:p>
            <a:fld id="{82971C03-E4FD-42A6-B2D5-624439E425B5}" type="slidenum">
              <a:rPr lang="en-US" smtClean="0"/>
              <a:pPr/>
              <a:t>81</a:t>
            </a:fld>
            <a:endParaRPr lang="en-US" dirty="0"/>
          </a:p>
        </p:txBody>
      </p:sp>
      <p:sp>
        <p:nvSpPr>
          <p:cNvPr id="2" name="TextBox 1"/>
          <p:cNvSpPr txBox="1"/>
          <p:nvPr/>
        </p:nvSpPr>
        <p:spPr>
          <a:xfrm>
            <a:off x="296113" y="1882735"/>
            <a:ext cx="4114799" cy="48167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TDS Quick Guide </a:t>
            </a:r>
          </a:p>
          <a:p>
            <a:pPr marL="285750" indent="-285750">
              <a:spcBef>
                <a:spcPts val="600"/>
              </a:spcBef>
              <a:buFont typeface="Arial" panose="020B0604020202020204" pitchFamily="34" charset="0"/>
              <a:buChar char="•"/>
            </a:pPr>
            <a:r>
              <a:rPr lang="en-US" dirty="0"/>
              <a:t>TIDE Quick Guide </a:t>
            </a:r>
          </a:p>
          <a:p>
            <a:pPr marL="285750" indent="-285750">
              <a:spcBef>
                <a:spcPts val="600"/>
              </a:spcBef>
              <a:buFont typeface="Arial" panose="020B0604020202020204" pitchFamily="34" charset="0"/>
              <a:buChar char="•"/>
            </a:pPr>
            <a:r>
              <a:rPr lang="en-US" dirty="0"/>
              <a:t>TIDE User Guide </a:t>
            </a:r>
          </a:p>
          <a:p>
            <a:pPr marL="285750" indent="-285750">
              <a:spcBef>
                <a:spcPts val="600"/>
              </a:spcBef>
              <a:buFont typeface="Arial" panose="020B0604020202020204" pitchFamily="34" charset="0"/>
              <a:buChar char="•"/>
            </a:pPr>
            <a:r>
              <a:rPr lang="en-US" dirty="0"/>
              <a:t>TIDE Online Training Module</a:t>
            </a:r>
          </a:p>
          <a:p>
            <a:pPr marL="285750" indent="-285750">
              <a:spcBef>
                <a:spcPts val="600"/>
              </a:spcBef>
              <a:buFont typeface="Arial" panose="020B0604020202020204" pitchFamily="34" charset="0"/>
              <a:buChar char="•"/>
            </a:pPr>
            <a:r>
              <a:rPr lang="en-US" dirty="0"/>
              <a:t>Test Administrator User Guide</a:t>
            </a:r>
          </a:p>
          <a:p>
            <a:pPr marL="285750" indent="-285750">
              <a:spcBef>
                <a:spcPts val="600"/>
              </a:spcBef>
              <a:buFont typeface="Arial" panose="020B0604020202020204" pitchFamily="34" charset="0"/>
              <a:buChar char="•"/>
            </a:pPr>
            <a:r>
              <a:rPr lang="en-US" dirty="0"/>
              <a:t>TA Certification Course</a:t>
            </a:r>
          </a:p>
          <a:p>
            <a:pPr marL="285750" indent="-285750">
              <a:spcBef>
                <a:spcPts val="600"/>
              </a:spcBef>
              <a:buFont typeface="Arial" panose="020B0604020202020204" pitchFamily="34" charset="0"/>
              <a:buChar char="•"/>
            </a:pPr>
            <a:r>
              <a:rPr lang="en-US" dirty="0"/>
              <a:t>Practice Tests User Guide</a:t>
            </a:r>
          </a:p>
          <a:p>
            <a:pPr marL="285750" indent="-285750">
              <a:spcBef>
                <a:spcPts val="600"/>
              </a:spcBef>
              <a:buFont typeface="Arial" panose="020B0604020202020204" pitchFamily="34" charset="0"/>
              <a:buChar char="•"/>
            </a:pPr>
            <a:r>
              <a:rPr lang="en-US" dirty="0"/>
              <a:t>AVA User Guide</a:t>
            </a:r>
          </a:p>
          <a:p>
            <a:pPr marL="285750" indent="-285750">
              <a:spcBef>
                <a:spcPts val="600"/>
              </a:spcBef>
              <a:buFont typeface="Arial" panose="020B0604020202020204" pitchFamily="34" charset="0"/>
              <a:buChar char="•"/>
            </a:pPr>
            <a:r>
              <a:rPr lang="en-US" dirty="0"/>
              <a:t>FSA Reporting System User Guide</a:t>
            </a:r>
          </a:p>
          <a:p>
            <a:pPr marL="285750" indent="-285750">
              <a:spcBef>
                <a:spcPts val="600"/>
              </a:spcBef>
              <a:buFont typeface="Arial" panose="020B0604020202020204" pitchFamily="34" charset="0"/>
              <a:buChar char="•"/>
            </a:pPr>
            <a:r>
              <a:rPr lang="en-US" dirty="0"/>
              <a:t>Test Administration Manuals</a:t>
            </a:r>
          </a:p>
          <a:p>
            <a:pPr marL="285750" indent="-285750">
              <a:spcBef>
                <a:spcPts val="600"/>
              </a:spcBef>
              <a:buFont typeface="Arial" panose="020B0604020202020204" pitchFamily="34" charset="0"/>
              <a:buChar char="•"/>
            </a:pPr>
            <a:r>
              <a:rPr lang="en-US" dirty="0"/>
              <a:t>2018–2019 FSA Accommodations Guide</a:t>
            </a:r>
          </a:p>
          <a:p>
            <a:pPr marL="285750" indent="-285750">
              <a:spcBef>
                <a:spcPts val="600"/>
              </a:spcBef>
              <a:buFont typeface="Arial" panose="020B0604020202020204" pitchFamily="34" charset="0"/>
              <a:buChar char="•"/>
            </a:pPr>
            <a:r>
              <a:rPr lang="en-US" dirty="0"/>
              <a:t>UEB Transition for Standards-Based Assessments</a:t>
            </a:r>
          </a:p>
        </p:txBody>
      </p:sp>
      <p:sp>
        <p:nvSpPr>
          <p:cNvPr id="5" name="TextBox 4"/>
          <p:cNvSpPr txBox="1"/>
          <p:nvPr/>
        </p:nvSpPr>
        <p:spPr>
          <a:xfrm>
            <a:off x="4953000" y="1882735"/>
            <a:ext cx="3943350" cy="380104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FSA ELA Reading Instructions for Oral Presentation Accommodations</a:t>
            </a:r>
          </a:p>
          <a:p>
            <a:pPr marL="285750" indent="-285750">
              <a:spcBef>
                <a:spcPts val="600"/>
              </a:spcBef>
              <a:buFont typeface="Arial" panose="020B0604020202020204" pitchFamily="34" charset="0"/>
              <a:buChar char="•"/>
            </a:pPr>
            <a:r>
              <a:rPr lang="en-US" dirty="0"/>
              <a:t>FSA Infrastructure Trial Guide</a:t>
            </a:r>
          </a:p>
          <a:p>
            <a:pPr marL="285750" indent="-285750">
              <a:spcBef>
                <a:spcPts val="600"/>
              </a:spcBef>
              <a:buFont typeface="Arial" panose="020B0604020202020204" pitchFamily="34" charset="0"/>
              <a:buChar char="•"/>
            </a:pPr>
            <a:r>
              <a:rPr lang="en-US" dirty="0"/>
              <a:t>Common Online Testing IDs and Descriptions</a:t>
            </a:r>
          </a:p>
          <a:p>
            <a:pPr marL="285750" indent="-285750">
              <a:spcBef>
                <a:spcPts val="600"/>
              </a:spcBef>
              <a:buFont typeface="Arial" panose="020B0604020202020204" pitchFamily="34" charset="0"/>
              <a:buChar char="•"/>
            </a:pPr>
            <a:r>
              <a:rPr lang="en-US" dirty="0"/>
              <a:t>System Requirements for Online Testing</a:t>
            </a:r>
          </a:p>
          <a:p>
            <a:pPr marL="285750" indent="-285750">
              <a:spcBef>
                <a:spcPts val="600"/>
              </a:spcBef>
              <a:buFont typeface="Arial" panose="020B0604020202020204" pitchFamily="34" charset="0"/>
              <a:buChar char="•"/>
            </a:pPr>
            <a:r>
              <a:rPr lang="en-US" dirty="0"/>
              <a:t>FSA Technical Specifications Manual</a:t>
            </a:r>
          </a:p>
          <a:p>
            <a:pPr marL="285750" indent="-285750">
              <a:spcBef>
                <a:spcPts val="600"/>
              </a:spcBef>
              <a:buFont typeface="Arial" panose="020B0604020202020204" pitchFamily="34" charset="0"/>
              <a:buChar char="•"/>
            </a:pPr>
            <a:r>
              <a:rPr lang="en-US" dirty="0"/>
              <a:t>Secure Browser Installation Manual</a:t>
            </a:r>
          </a:p>
        </p:txBody>
      </p:sp>
    </p:spTree>
    <p:extLst>
      <p:ext uri="{BB962C8B-B14F-4D97-AF65-F5344CB8AC3E}">
        <p14:creationId xmlns:p14="http://schemas.microsoft.com/office/powerpoint/2010/main" val="14744855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2057400"/>
            <a:ext cx="8763000" cy="4114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04800" y="457201"/>
            <a:ext cx="8839200" cy="1387366"/>
          </a:xfrm>
        </p:spPr>
        <p:txBody>
          <a:bodyPr>
            <a:normAutofit/>
          </a:bodyPr>
          <a:lstStyle/>
          <a:p>
            <a:r>
              <a:rPr lang="en-US" dirty="0"/>
              <a:t>FSA </a:t>
            </a:r>
            <a:br>
              <a:rPr lang="en-US" dirty="0"/>
            </a:br>
            <a:r>
              <a:rPr lang="en-US" dirty="0"/>
              <a:t>Contact Information</a:t>
            </a:r>
            <a:r>
              <a:rPr lang="en-US" sz="4000" dirty="0"/>
              <a:t>	</a:t>
            </a:r>
          </a:p>
        </p:txBody>
      </p:sp>
      <p:sp>
        <p:nvSpPr>
          <p:cNvPr id="4" name="Slide Number Placeholder 3"/>
          <p:cNvSpPr>
            <a:spLocks noGrp="1"/>
          </p:cNvSpPr>
          <p:nvPr>
            <p:ph type="sldNum" sz="quarter" idx="4"/>
          </p:nvPr>
        </p:nvSpPr>
        <p:spPr>
          <a:xfrm>
            <a:off x="8382000" y="6279722"/>
            <a:ext cx="420378" cy="365125"/>
          </a:xfrm>
        </p:spPr>
        <p:txBody>
          <a:bodyPr/>
          <a:lstStyle/>
          <a:p>
            <a:fld id="{82971C03-E4FD-42A6-B2D5-624439E425B5}" type="slidenum">
              <a:rPr lang="en-US" smtClean="0"/>
              <a:pPr/>
              <a:t>82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0905956"/>
              </p:ext>
            </p:extLst>
          </p:nvPr>
        </p:nvGraphicFramePr>
        <p:xfrm>
          <a:off x="457200" y="1981200"/>
          <a:ext cx="8481850" cy="4481085"/>
        </p:xfrm>
        <a:graphic>
          <a:graphicData uri="http://schemas.openxmlformats.org/drawingml/2006/table">
            <a:tbl>
              <a:tblPr firstRow="1" bandRow="1">
                <a:tableStyleId>{2D5ABB26-0587-4C30-8999-92F81FD0307C}</a:tableStyleId>
              </a:tblPr>
              <a:tblGrid>
                <a:gridCol w="3200401">
                  <a:extLst>
                    <a:ext uri="{9D8B030D-6E8A-4147-A177-3AD203B41FA5}">
                      <a16:colId xmlns:a16="http://schemas.microsoft.com/office/drawing/2014/main" val="20000"/>
                    </a:ext>
                  </a:extLst>
                </a:gridCol>
                <a:gridCol w="5281449">
                  <a:extLst>
                    <a:ext uri="{9D8B030D-6E8A-4147-A177-3AD203B41FA5}">
                      <a16:colId xmlns:a16="http://schemas.microsoft.com/office/drawing/2014/main" val="20001"/>
                    </a:ext>
                  </a:extLst>
                </a:gridCol>
              </a:tblGrid>
              <a:tr h="736251">
                <a:tc>
                  <a:txBody>
                    <a:bodyPr/>
                    <a:lstStyle/>
                    <a:p>
                      <a:endParaRPr lang="en-US" sz="2800" b="1" dirty="0"/>
                    </a:p>
                    <a:p>
                      <a:r>
                        <a:rPr lang="en-US" sz="2800" b="1" dirty="0"/>
                        <a:t>FSA Portal:</a:t>
                      </a:r>
                    </a:p>
                  </a:txBody>
                  <a:tcPr/>
                </a:tc>
                <a:tc>
                  <a:txBody>
                    <a:bodyPr/>
                    <a:lstStyle/>
                    <a:p>
                      <a:endParaRPr lang="en-US" sz="2800" dirty="0">
                        <a:hlinkClick r:id="rId3"/>
                      </a:endParaRPr>
                    </a:p>
                    <a:p>
                      <a:r>
                        <a:rPr lang="en-US" sz="2800" dirty="0">
                          <a:hlinkClick r:id="rId3"/>
                        </a:rPr>
                        <a:t>www.FSAssessments.org</a:t>
                      </a:r>
                      <a:endParaRPr lang="en-US" sz="2800" b="0" dirty="0"/>
                    </a:p>
                  </a:txBody>
                  <a:tcPr/>
                </a:tc>
                <a:extLst>
                  <a:ext uri="{0D108BD9-81ED-4DB2-BD59-A6C34878D82A}">
                    <a16:rowId xmlns:a16="http://schemas.microsoft.com/office/drawing/2014/main" val="10000"/>
                  </a:ext>
                </a:extLst>
              </a:tr>
              <a:tr h="746477">
                <a:tc>
                  <a:txBody>
                    <a:bodyPr/>
                    <a:lstStyle/>
                    <a:p>
                      <a:r>
                        <a:rPr lang="en-US" sz="2800" b="1" dirty="0"/>
                        <a:t>Email:</a:t>
                      </a:r>
                    </a:p>
                  </a:txBody>
                  <a:tcPr/>
                </a:tc>
                <a:tc>
                  <a:txBody>
                    <a:bodyPr/>
                    <a:lstStyle/>
                    <a:p>
                      <a:r>
                        <a:rPr lang="en-US" sz="2800" dirty="0">
                          <a:hlinkClick r:id="rId4"/>
                        </a:rPr>
                        <a:t>fsahelpdesk@air.org</a:t>
                      </a:r>
                      <a:endParaRPr lang="en-US" sz="2800" b="0" dirty="0"/>
                    </a:p>
                  </a:txBody>
                  <a:tcPr/>
                </a:tc>
                <a:extLst>
                  <a:ext uri="{0D108BD9-81ED-4DB2-BD59-A6C34878D82A}">
                    <a16:rowId xmlns:a16="http://schemas.microsoft.com/office/drawing/2014/main" val="10001"/>
                  </a:ext>
                </a:extLst>
              </a:tr>
              <a:tr h="949100">
                <a:tc>
                  <a:txBody>
                    <a:bodyPr/>
                    <a:lstStyle/>
                    <a:p>
                      <a:r>
                        <a:rPr lang="en-US" sz="2800" b="1" dirty="0"/>
                        <a:t>Toll-Free Phone:</a:t>
                      </a:r>
                    </a:p>
                  </a:txBody>
                  <a:tcPr>
                    <a:solidFill>
                      <a:schemeClr val="accent1">
                        <a:lumMod val="20000"/>
                        <a:lumOff val="80000"/>
                      </a:schemeClr>
                    </a:solidFill>
                  </a:tcPr>
                </a:tc>
                <a:tc>
                  <a:txBody>
                    <a:bodyPr/>
                    <a:lstStyle/>
                    <a:p>
                      <a:r>
                        <a:rPr lang="en-US" sz="2800" dirty="0"/>
                        <a:t>1-866-815-7246</a:t>
                      </a:r>
                      <a:endParaRPr lang="en-US" sz="2800" b="0" dirty="0"/>
                    </a:p>
                  </a:txBody>
                  <a:tcPr/>
                </a:tc>
                <a:extLst>
                  <a:ext uri="{0D108BD9-81ED-4DB2-BD59-A6C34878D82A}">
                    <a16:rowId xmlns:a16="http://schemas.microsoft.com/office/drawing/2014/main" val="10002"/>
                  </a:ext>
                </a:extLst>
              </a:tr>
              <a:tr h="1840628">
                <a:tc>
                  <a:txBody>
                    <a:bodyPr/>
                    <a:lstStyle/>
                    <a:p>
                      <a:r>
                        <a:rPr lang="en-US" sz="2800" b="1" dirty="0"/>
                        <a:t>Hours:</a:t>
                      </a:r>
                    </a:p>
                  </a:txBody>
                  <a:tcPr/>
                </a:tc>
                <a:tc>
                  <a:txBody>
                    <a:bodyPr/>
                    <a:lstStyle/>
                    <a:p>
                      <a:r>
                        <a:rPr lang="en-US" sz="2800" dirty="0"/>
                        <a:t>7:30 a.m.</a:t>
                      </a:r>
                      <a:r>
                        <a:rPr lang="en-US" sz="2800" baseline="0" dirty="0"/>
                        <a:t>–8:00 p.m. (ET)</a:t>
                      </a:r>
                    </a:p>
                    <a:p>
                      <a:r>
                        <a:rPr lang="en-US" sz="2800" baseline="0" dirty="0"/>
                        <a:t>Monday–Friday (except holidays)</a:t>
                      </a:r>
                      <a:endParaRPr lang="en-US" sz="2800" b="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8950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5813"/>
            <a:ext cx="8607425" cy="3852006"/>
          </a:xfrm>
        </p:spPr>
        <p:txBody>
          <a:bodyPr/>
          <a:lstStyle/>
          <a:p>
            <a:pPr marL="0" indent="0" algn="ctr">
              <a:buNone/>
            </a:pPr>
            <a:endParaRPr lang="en-US" sz="8000" dirty="0"/>
          </a:p>
          <a:p>
            <a:pPr marL="0" indent="0" algn="ctr">
              <a:buNone/>
            </a:pPr>
            <a:r>
              <a:rPr lang="en-US" sz="8000" b="1" dirty="0"/>
              <a:t>NGSSS Program </a:t>
            </a:r>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a:xfrm>
            <a:off x="8229600" y="6359622"/>
            <a:ext cx="420378" cy="365125"/>
          </a:xfrm>
        </p:spPr>
        <p:txBody>
          <a:bodyPr/>
          <a:lstStyle/>
          <a:p>
            <a:fld id="{82971C03-E4FD-42A6-B2D5-624439E425B5}" type="slidenum">
              <a:rPr lang="en-US" smtClean="0"/>
              <a:pPr/>
              <a:t>83</a:t>
            </a:fld>
            <a:endParaRPr lang="en-US" dirty="0"/>
          </a:p>
        </p:txBody>
      </p:sp>
    </p:spTree>
    <p:extLst>
      <p:ext uri="{BB962C8B-B14F-4D97-AF65-F5344CB8AC3E}">
        <p14:creationId xmlns:p14="http://schemas.microsoft.com/office/powerpoint/2010/main" val="437635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607425" cy="4587875"/>
          </a:xfrm>
        </p:spPr>
        <p:txBody>
          <a:bodyPr/>
          <a:lstStyle/>
          <a:p>
            <a:pPr>
              <a:buClrTx/>
            </a:pPr>
            <a:r>
              <a:rPr lang="en-US" sz="2000" b="1" dirty="0"/>
              <a:t>Pearson has released the 2018-19 technical specification updates for the upcoming school year. </a:t>
            </a:r>
            <a:r>
              <a:rPr lang="en-US" sz="2000" b="1" dirty="0">
                <a:solidFill>
                  <a:schemeClr val="accent5">
                    <a:lumMod val="50000"/>
                  </a:schemeClr>
                </a:solidFill>
              </a:rPr>
              <a:t>Refer to Weekly Briefing # 23230 </a:t>
            </a:r>
          </a:p>
          <a:p>
            <a:pPr marL="742950" lvl="2" indent="-342900">
              <a:lnSpc>
                <a:spcPct val="80000"/>
              </a:lnSpc>
              <a:buClrTx/>
              <a:buFont typeface="Arial" panose="020B0604020202020204" pitchFamily="34" charset="0"/>
              <a:buChar char="−"/>
            </a:pPr>
            <a:r>
              <a:rPr lang="en-US" sz="2000" dirty="0"/>
              <a:t>Schools should pay special attention to the operating systems and browsers that will no longer be supported.</a:t>
            </a:r>
          </a:p>
          <a:p>
            <a:pPr lvl="0">
              <a:buClrTx/>
            </a:pPr>
            <a:r>
              <a:rPr lang="en-US" sz="2000" dirty="0"/>
              <a:t>Pearson has also released a new update for the TestNav app. </a:t>
            </a:r>
          </a:p>
          <a:p>
            <a:pPr lvl="1">
              <a:buClrTx/>
            </a:pPr>
            <a:r>
              <a:rPr lang="en-US" sz="2000" dirty="0"/>
              <a:t>Note:  TestNav app is </a:t>
            </a:r>
            <a:r>
              <a:rPr lang="en-US" sz="2000" u="sng" dirty="0"/>
              <a:t>optional</a:t>
            </a:r>
            <a:r>
              <a:rPr lang="en-US" sz="2000" dirty="0"/>
              <a:t> for schools to download.</a:t>
            </a:r>
          </a:p>
          <a:p>
            <a:pPr lvl="2">
              <a:buClrTx/>
              <a:buFont typeface="Wingdings" panose="05000000000000000000" pitchFamily="2" charset="2"/>
              <a:buChar char="§"/>
            </a:pPr>
            <a:r>
              <a:rPr lang="en-US" sz="2000" dirty="0"/>
              <a:t>The update for the TestNav app is available at: </a:t>
            </a:r>
            <a:r>
              <a:rPr lang="en-US" sz="2000" u="sng" dirty="0">
                <a:hlinkClick r:id="rId2"/>
              </a:rPr>
              <a:t>http://download.testnav.com/</a:t>
            </a:r>
            <a:r>
              <a:rPr lang="en-US" sz="2000" dirty="0"/>
              <a:t>. </a:t>
            </a:r>
          </a:p>
          <a:p>
            <a:pPr lvl="0">
              <a:spcBef>
                <a:spcPts val="600"/>
              </a:spcBef>
              <a:spcAft>
                <a:spcPts val="600"/>
              </a:spcAft>
              <a:buClrTx/>
            </a:pPr>
            <a:r>
              <a:rPr lang="en-US" sz="2000" u="sng" dirty="0"/>
              <a:t>Please note</a:t>
            </a:r>
            <a:r>
              <a:rPr lang="en-US" sz="2000" dirty="0"/>
              <a:t>: All computers and devices running the old TestNav app must be updated prior to testing, starting with the Fall 2018 NGSSS administrations. </a:t>
            </a:r>
          </a:p>
          <a:p>
            <a:r>
              <a:rPr lang="en-US" sz="2000" b="1" dirty="0"/>
              <a:t>Pearson Portal </a:t>
            </a:r>
            <a:r>
              <a:rPr lang="en-US" sz="2000" dirty="0"/>
              <a:t>(</a:t>
            </a:r>
            <a:r>
              <a:rPr lang="en-US" sz="2000" u="sng" dirty="0">
                <a:hlinkClick r:id="rId3"/>
              </a:rPr>
              <a:t>florida.pearsonaccessnext.com/</a:t>
            </a:r>
            <a:r>
              <a:rPr lang="en-US" sz="2000" u="sng" dirty="0"/>
              <a:t>)</a:t>
            </a:r>
            <a:r>
              <a:rPr lang="en-US" sz="2000" dirty="0"/>
              <a:t>: The portal to all Pearson services used by Florida school districts. Use this site to access test administration activities, training, and other resources.</a:t>
            </a:r>
          </a:p>
        </p:txBody>
      </p:sp>
      <p:sp>
        <p:nvSpPr>
          <p:cNvPr id="3" name="Title 2"/>
          <p:cNvSpPr>
            <a:spLocks noGrp="1"/>
          </p:cNvSpPr>
          <p:nvPr>
            <p:ph type="title"/>
          </p:nvPr>
        </p:nvSpPr>
        <p:spPr/>
        <p:txBody>
          <a:bodyPr/>
          <a:lstStyle/>
          <a:p>
            <a:r>
              <a:rPr lang="en-US" dirty="0"/>
              <a:t>2018-19 Technical Specs - </a:t>
            </a:r>
            <a:br>
              <a:rPr lang="en-US" dirty="0"/>
            </a:br>
            <a:r>
              <a:rPr lang="en-US" dirty="0"/>
              <a:t>Test Nav 8 App</a:t>
            </a:r>
          </a:p>
        </p:txBody>
      </p:sp>
      <p:sp>
        <p:nvSpPr>
          <p:cNvPr id="4" name="Slide Number Placeholder 3"/>
          <p:cNvSpPr>
            <a:spLocks noGrp="1"/>
          </p:cNvSpPr>
          <p:nvPr>
            <p:ph type="sldNum" sz="quarter" idx="4"/>
          </p:nvPr>
        </p:nvSpPr>
        <p:spPr>
          <a:xfrm>
            <a:off x="8324211" y="6400800"/>
            <a:ext cx="420378" cy="365125"/>
          </a:xfrm>
        </p:spPr>
        <p:txBody>
          <a:bodyPr/>
          <a:lstStyle/>
          <a:p>
            <a:fld id="{82971C03-E4FD-42A6-B2D5-624439E425B5}" type="slidenum">
              <a:rPr lang="en-US" smtClean="0"/>
              <a:pPr/>
              <a:t>84</a:t>
            </a:fld>
            <a:endParaRPr lang="en-US" dirty="0"/>
          </a:p>
        </p:txBody>
      </p:sp>
    </p:spTree>
    <p:extLst>
      <p:ext uri="{BB962C8B-B14F-4D97-AF65-F5344CB8AC3E}">
        <p14:creationId xmlns:p14="http://schemas.microsoft.com/office/powerpoint/2010/main" val="20459461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228600" y="533400"/>
            <a:ext cx="8305800" cy="990600"/>
          </a:xfrm>
        </p:spPr>
        <p:txBody>
          <a:bodyPr/>
          <a:lstStyle/>
          <a:p>
            <a:pPr eaLnBrk="1" hangingPunct="1"/>
            <a:r>
              <a:rPr lang="en-US" dirty="0"/>
              <a:t>NGSSS PearsonAccess: </a:t>
            </a:r>
            <a:br>
              <a:rPr lang="en-US" dirty="0"/>
            </a:br>
            <a:r>
              <a:rPr lang="en-US" dirty="0"/>
              <a:t>(</a:t>
            </a:r>
            <a:r>
              <a:rPr lang="en-US" dirty="0">
                <a:solidFill>
                  <a:schemeClr val="accent2">
                    <a:lumMod val="50000"/>
                  </a:schemeClr>
                </a:solidFill>
              </a:rPr>
              <a:t>Blue</a:t>
            </a:r>
            <a:r>
              <a:rPr lang="en-US" dirty="0"/>
              <a:t> </a:t>
            </a:r>
            <a:r>
              <a:rPr lang="en-US" dirty="0">
                <a:solidFill>
                  <a:schemeClr val="accent2">
                    <a:lumMod val="50000"/>
                  </a:schemeClr>
                </a:solidFill>
              </a:rPr>
              <a:t>Site</a:t>
            </a:r>
            <a:r>
              <a:rPr lang="en-US" dirty="0">
                <a:solidFill>
                  <a:schemeClr val="tx1"/>
                </a:solidFill>
              </a:rPr>
              <a:t>)</a:t>
            </a:r>
          </a:p>
        </p:txBody>
      </p:sp>
      <p:sp>
        <p:nvSpPr>
          <p:cNvPr id="6147" name="Rectangle 3"/>
          <p:cNvSpPr>
            <a:spLocks noGrp="1" noChangeArrowheads="1"/>
          </p:cNvSpPr>
          <p:nvPr>
            <p:ph idx="1"/>
          </p:nvPr>
        </p:nvSpPr>
        <p:spPr>
          <a:xfrm>
            <a:off x="-33528" y="1943100"/>
            <a:ext cx="8796528" cy="4800600"/>
          </a:xfrm>
        </p:spPr>
        <p:txBody>
          <a:bodyPr/>
          <a:lstStyle/>
          <a:p>
            <a:pPr eaLnBrk="1" hangingPunct="1">
              <a:lnSpc>
                <a:spcPct val="90000"/>
              </a:lnSpc>
              <a:spcAft>
                <a:spcPts val="300"/>
              </a:spcAft>
              <a:buFontTx/>
              <a:buNone/>
            </a:pPr>
            <a:r>
              <a:rPr lang="en-US" sz="2200" b="1" dirty="0"/>
              <a:t>	 Website: </a:t>
            </a:r>
            <a:r>
              <a:rPr lang="en-US" sz="2200" dirty="0">
                <a:hlinkClick r:id="rId3"/>
              </a:rPr>
              <a:t>https://fl.pearsonaccessnext.com/customer/index.action</a:t>
            </a:r>
            <a:r>
              <a:rPr lang="en-US" sz="2200" dirty="0"/>
              <a:t> </a:t>
            </a:r>
            <a:r>
              <a:rPr lang="en-US" sz="2000" dirty="0">
                <a:cs typeface="Tahoma" pitchFamily="34" charset="0"/>
              </a:rPr>
              <a:t>A website used for almost all test preparation (e.g., PreID), setup, administration, and reporting tasks.</a:t>
            </a:r>
          </a:p>
          <a:p>
            <a:pPr lvl="1" eaLnBrk="1" hangingPunct="1">
              <a:lnSpc>
                <a:spcPct val="90000"/>
              </a:lnSpc>
              <a:spcAft>
                <a:spcPts val="300"/>
              </a:spcAft>
              <a:buFont typeface="Arial" pitchFamily="34" charset="0"/>
              <a:buChar char="•"/>
            </a:pPr>
            <a:r>
              <a:rPr lang="en-US" sz="2000" dirty="0">
                <a:cs typeface="Tahoma" pitchFamily="34" charset="0"/>
              </a:rPr>
              <a:t>Requires a username (email) and password.</a:t>
            </a:r>
          </a:p>
          <a:p>
            <a:pPr lvl="1" eaLnBrk="1" hangingPunct="1">
              <a:lnSpc>
                <a:spcPct val="90000"/>
              </a:lnSpc>
              <a:spcAft>
                <a:spcPts val="300"/>
              </a:spcAft>
              <a:buFont typeface="Arial" pitchFamily="34" charset="0"/>
              <a:buChar char="•"/>
            </a:pPr>
            <a:r>
              <a:rPr lang="en-US" sz="2000" dirty="0">
                <a:cs typeface="Tahoma" pitchFamily="34" charset="0"/>
              </a:rPr>
              <a:t>Verify that you are working in the correct test administration each time you log in.</a:t>
            </a:r>
          </a:p>
          <a:p>
            <a:pPr marL="740664" eaLnBrk="1" hangingPunct="1">
              <a:lnSpc>
                <a:spcPct val="85000"/>
              </a:lnSpc>
            </a:pPr>
            <a:r>
              <a:rPr lang="en-US" sz="2000" dirty="0">
                <a:cs typeface="Tahoma" pitchFamily="34" charset="0"/>
              </a:rPr>
              <a:t>Link to support materials via Avocet is </a:t>
            </a:r>
            <a:r>
              <a:rPr lang="en-US" sz="2000" dirty="0"/>
              <a:t>available at </a:t>
            </a:r>
            <a:r>
              <a:rPr lang="en-US" sz="2000" b="1" dirty="0">
                <a:hlinkClick r:id="rId4"/>
              </a:rPr>
              <a:t>http://avocet.pearson.com/FL/Home</a:t>
            </a:r>
            <a:r>
              <a:rPr lang="en-US" sz="2000" dirty="0"/>
              <a:t>.</a:t>
            </a:r>
          </a:p>
          <a:p>
            <a:pPr lvl="1" eaLnBrk="1" hangingPunct="1">
              <a:lnSpc>
                <a:spcPct val="90000"/>
              </a:lnSpc>
              <a:spcAft>
                <a:spcPts val="300"/>
              </a:spcAft>
              <a:buFont typeface="Arial" pitchFamily="34" charset="0"/>
              <a:buChar char="•"/>
            </a:pPr>
            <a:r>
              <a:rPr lang="en-US" sz="2000" b="1" dirty="0">
                <a:cs typeface="Tahoma" pitchFamily="34" charset="0"/>
              </a:rPr>
              <a:t>PearsonAccess will timeout after 14 minutes of inactivity.</a:t>
            </a:r>
          </a:p>
          <a:p>
            <a:pPr lvl="1" eaLnBrk="1" hangingPunct="1">
              <a:lnSpc>
                <a:spcPct val="90000"/>
              </a:lnSpc>
              <a:spcAft>
                <a:spcPts val="300"/>
              </a:spcAft>
            </a:pPr>
            <a:endParaRPr lang="en-US" sz="2000" dirty="0">
              <a:latin typeface="Tahoma" pitchFamily="34" charset="0"/>
              <a:cs typeface="Tahoma" pitchFamily="34" charset="0"/>
            </a:endParaRPr>
          </a:p>
          <a:p>
            <a:pPr eaLnBrk="1" hangingPunct="1">
              <a:lnSpc>
                <a:spcPct val="90000"/>
              </a:lnSpc>
              <a:spcAft>
                <a:spcPts val="300"/>
              </a:spcAft>
              <a:buFontTx/>
              <a:buNone/>
            </a:pPr>
            <a:endParaRPr lang="en-US" sz="2000" dirty="0"/>
          </a:p>
        </p:txBody>
      </p:sp>
      <p:sp>
        <p:nvSpPr>
          <p:cNvPr id="6148" name="Slide Number Placeholder 7"/>
          <p:cNvSpPr>
            <a:spLocks noGrp="1"/>
          </p:cNvSpPr>
          <p:nvPr>
            <p:ph type="sldNum" sz="quarter" idx="12"/>
          </p:nvPr>
        </p:nvSpPr>
        <p:spPr>
          <a:noFill/>
        </p:spPr>
        <p:txBody>
          <a:bodyPr/>
          <a:lstStyle/>
          <a:p>
            <a:fld id="{4EB4C6B1-DDF4-4F91-9207-E759225EDC13}" type="slidenum">
              <a:rPr lang="en-US" smtClean="0"/>
              <a:pPr/>
              <a:t>85</a:t>
            </a:fld>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949952"/>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105400"/>
            <a:ext cx="4005263" cy="131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52400" y="1981200"/>
            <a:ext cx="8915400" cy="4035425"/>
          </a:xfrm>
        </p:spPr>
        <p:txBody>
          <a:bodyPr/>
          <a:lstStyle/>
          <a:p>
            <a:pPr eaLnBrk="1" hangingPunct="1">
              <a:lnSpc>
                <a:spcPct val="90000"/>
              </a:lnSpc>
              <a:spcAft>
                <a:spcPts val="300"/>
              </a:spcAft>
              <a:buFontTx/>
              <a:buNone/>
            </a:pPr>
            <a:r>
              <a:rPr lang="en-US" sz="2200" dirty="0"/>
              <a:t>Website: </a:t>
            </a:r>
            <a:r>
              <a:rPr lang="en-US" sz="2200" dirty="0">
                <a:hlinkClick r:id="rId3"/>
              </a:rPr>
              <a:t>https://trng-fl.pearsonaccessnext.com/customer/index.action</a:t>
            </a:r>
            <a:endParaRPr lang="en-US" sz="2200" dirty="0"/>
          </a:p>
          <a:p>
            <a:pPr eaLnBrk="1" hangingPunct="1">
              <a:lnSpc>
                <a:spcPct val="90000"/>
              </a:lnSpc>
              <a:spcAft>
                <a:spcPts val="300"/>
              </a:spcAft>
            </a:pPr>
            <a:r>
              <a:rPr lang="en-US" sz="2300" dirty="0">
                <a:cs typeface="Tahoma" pitchFamily="34" charset="0"/>
              </a:rPr>
              <a:t>Accessed from the </a:t>
            </a:r>
            <a:r>
              <a:rPr lang="en-US" sz="2300" i="1" dirty="0">
                <a:cs typeface="Tahoma" pitchFamily="34" charset="0"/>
              </a:rPr>
              <a:t>Training Center</a:t>
            </a:r>
            <a:r>
              <a:rPr lang="en-US" sz="2300" dirty="0">
                <a:cs typeface="Tahoma" pitchFamily="34" charset="0"/>
              </a:rPr>
              <a:t> link on PearsonAccess Next Home page.</a:t>
            </a:r>
          </a:p>
          <a:p>
            <a:pPr eaLnBrk="1" hangingPunct="1">
              <a:lnSpc>
                <a:spcPct val="90000"/>
              </a:lnSpc>
              <a:spcAft>
                <a:spcPts val="300"/>
              </a:spcAft>
            </a:pPr>
            <a:r>
              <a:rPr lang="en-US" sz="2300" dirty="0">
                <a:cs typeface="Tahoma" pitchFamily="34" charset="0"/>
              </a:rPr>
              <a:t>Provides an opportunity to</a:t>
            </a:r>
          </a:p>
          <a:p>
            <a:pPr lvl="1" eaLnBrk="1" hangingPunct="1">
              <a:lnSpc>
                <a:spcPct val="90000"/>
              </a:lnSpc>
              <a:spcAft>
                <a:spcPts val="300"/>
              </a:spcAft>
              <a:buFont typeface="Wingdings" pitchFamily="2" charset="2"/>
              <a:buChar char="§"/>
            </a:pPr>
            <a:r>
              <a:rPr lang="en-US" sz="2000" dirty="0">
                <a:cs typeface="Tahoma" pitchFamily="34" charset="0"/>
              </a:rPr>
              <a:t>Practice PearsonAccess tasks.</a:t>
            </a:r>
          </a:p>
          <a:p>
            <a:pPr lvl="1" eaLnBrk="1" hangingPunct="1">
              <a:lnSpc>
                <a:spcPct val="90000"/>
              </a:lnSpc>
              <a:spcAft>
                <a:spcPts val="300"/>
              </a:spcAft>
              <a:buFont typeface="Wingdings" pitchFamily="2" charset="2"/>
              <a:buChar char="§"/>
            </a:pPr>
            <a:r>
              <a:rPr lang="en-US" sz="2000" dirty="0">
                <a:cs typeface="Tahoma" pitchFamily="34" charset="0"/>
              </a:rPr>
              <a:t>Manage the Infrastructure Trial in preparation for testing.</a:t>
            </a:r>
          </a:p>
          <a:p>
            <a:pPr eaLnBrk="1" hangingPunct="1">
              <a:lnSpc>
                <a:spcPct val="90000"/>
              </a:lnSpc>
              <a:spcAft>
                <a:spcPts val="300"/>
              </a:spcAft>
            </a:pPr>
            <a:r>
              <a:rPr lang="en-US" sz="2300" dirty="0">
                <a:cs typeface="Tahoma" pitchFamily="34" charset="0"/>
              </a:rPr>
              <a:t>Requires a username (email) and password.</a:t>
            </a:r>
          </a:p>
          <a:p>
            <a:pPr eaLnBrk="1" hangingPunct="1">
              <a:lnSpc>
                <a:spcPct val="90000"/>
              </a:lnSpc>
              <a:spcAft>
                <a:spcPts val="300"/>
              </a:spcAft>
              <a:buFontTx/>
              <a:buNone/>
            </a:pPr>
            <a:endParaRPr lang="en-US" sz="2200" dirty="0"/>
          </a:p>
        </p:txBody>
      </p:sp>
      <p:sp>
        <p:nvSpPr>
          <p:cNvPr id="7172" name="Slide Number Placeholder 7"/>
          <p:cNvSpPr>
            <a:spLocks noGrp="1"/>
          </p:cNvSpPr>
          <p:nvPr>
            <p:ph type="sldNum" sz="quarter" idx="12"/>
          </p:nvPr>
        </p:nvSpPr>
        <p:spPr>
          <a:noFill/>
        </p:spPr>
        <p:txBody>
          <a:bodyPr/>
          <a:lstStyle/>
          <a:p>
            <a:fld id="{7E89B698-3032-47F2-A34D-545DBC149CAB}" type="slidenum">
              <a:rPr lang="en-US" smtClean="0"/>
              <a:pPr/>
              <a:t>86</a:t>
            </a:fld>
            <a:endParaRPr lang="en-US" dirty="0"/>
          </a:p>
        </p:txBody>
      </p:sp>
      <p:sp>
        <p:nvSpPr>
          <p:cNvPr id="7173" name="Title 5"/>
          <p:cNvSpPr>
            <a:spLocks noGrp="1"/>
          </p:cNvSpPr>
          <p:nvPr>
            <p:ph type="title"/>
          </p:nvPr>
        </p:nvSpPr>
        <p:spPr>
          <a:xfrm>
            <a:off x="228600" y="457200"/>
            <a:ext cx="8229600" cy="1143000"/>
          </a:xfrm>
        </p:spPr>
        <p:txBody>
          <a:bodyPr/>
          <a:lstStyle/>
          <a:p>
            <a:pPr marL="0" indent="0" eaLnBrk="1" hangingPunct="1">
              <a:lnSpc>
                <a:spcPct val="90000"/>
              </a:lnSpc>
              <a:spcAft>
                <a:spcPts val="300"/>
              </a:spcAft>
            </a:pPr>
            <a:r>
              <a:rPr lang="en-US" dirty="0"/>
              <a:t>NGSSS PearsonAccess: </a:t>
            </a:r>
            <a:br>
              <a:rPr lang="en-US" dirty="0"/>
            </a:br>
            <a:r>
              <a:rPr lang="en-US" dirty="0"/>
              <a:t>Training Center (</a:t>
            </a:r>
            <a:r>
              <a:rPr lang="en-US" dirty="0">
                <a:solidFill>
                  <a:srgbClr val="663300"/>
                </a:solidFill>
              </a:rPr>
              <a:t>Brown Site)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953001"/>
            <a:ext cx="6153150" cy="172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br>
              <a:rPr lang="en-US" dirty="0"/>
            </a:br>
            <a:br>
              <a:rPr lang="en-US" dirty="0"/>
            </a:br>
            <a:r>
              <a:rPr lang="en-US" sz="3600" dirty="0"/>
              <a:t>NGSSS PearsonAccess:  Create/Update School User Accounts</a:t>
            </a:r>
            <a:br>
              <a:rPr lang="en-US" b="1" dirty="0"/>
            </a:br>
            <a:br>
              <a:rPr lang="en-US" dirty="0"/>
            </a:br>
            <a:endParaRPr lang="en-US" dirty="0"/>
          </a:p>
        </p:txBody>
      </p:sp>
      <p:sp>
        <p:nvSpPr>
          <p:cNvPr id="3" name="Content Placeholder 2"/>
          <p:cNvSpPr>
            <a:spLocks noGrp="1"/>
          </p:cNvSpPr>
          <p:nvPr>
            <p:ph idx="1"/>
          </p:nvPr>
        </p:nvSpPr>
        <p:spPr>
          <a:xfrm>
            <a:off x="228600" y="1861066"/>
            <a:ext cx="8763000" cy="4724400"/>
          </a:xfrm>
        </p:spPr>
        <p:txBody>
          <a:bodyPr/>
          <a:lstStyle/>
          <a:p>
            <a:pPr>
              <a:buFont typeface="Arial" pitchFamily="34" charset="0"/>
              <a:buChar char="•"/>
              <a:defRPr/>
            </a:pPr>
            <a:r>
              <a:rPr lang="en-US" sz="2200" dirty="0"/>
              <a:t>School user accounts are necessary to complete the CBT test activities.</a:t>
            </a:r>
          </a:p>
          <a:p>
            <a:pPr>
              <a:buFont typeface="Arial" pitchFamily="34" charset="0"/>
              <a:buChar char="•"/>
              <a:defRPr/>
            </a:pPr>
            <a:r>
              <a:rPr lang="en-US" sz="2200" dirty="0"/>
              <a:t>DAC creates (CBT Coordinator) accounts for School Assessment Coordinators for each Pearson site (operational and training center).</a:t>
            </a:r>
          </a:p>
          <a:p>
            <a:pPr>
              <a:buFont typeface="Arial" pitchFamily="34" charset="0"/>
              <a:buChar char="•"/>
              <a:defRPr/>
            </a:pPr>
            <a:r>
              <a:rPr lang="en-US" sz="2200" dirty="0"/>
              <a:t>Create or reset your password for each Pearson site (operational and training center).</a:t>
            </a:r>
          </a:p>
          <a:p>
            <a:pPr marL="342900" lvl="1" indent="-342900">
              <a:lnSpc>
                <a:spcPct val="80000"/>
              </a:lnSpc>
              <a:buFont typeface="Arial" pitchFamily="34" charset="0"/>
              <a:buChar char="•"/>
              <a:defRPr/>
            </a:pPr>
            <a:r>
              <a:rPr lang="en-US" sz="2200" dirty="0">
                <a:cs typeface="Tahoma" pitchFamily="34" charset="0"/>
              </a:rPr>
              <a:t>Test administrators </a:t>
            </a:r>
            <a:r>
              <a:rPr lang="en-US" sz="2200" u="sng" dirty="0">
                <a:cs typeface="Tahoma" pitchFamily="34" charset="0"/>
              </a:rPr>
              <a:t>may</a:t>
            </a:r>
            <a:r>
              <a:rPr lang="en-US" sz="2200" dirty="0">
                <a:cs typeface="Tahoma" pitchFamily="34" charset="0"/>
              </a:rPr>
              <a:t> monitor and resume students with a CBT TA account.</a:t>
            </a:r>
          </a:p>
          <a:p>
            <a:pPr lvl="1">
              <a:buFont typeface="Arial" panose="020B0604020202020204" pitchFamily="34" charset="0"/>
              <a:buChar char="−"/>
              <a:defRPr/>
            </a:pPr>
            <a:r>
              <a:rPr lang="en-US" sz="2200" b="1" i="1" dirty="0"/>
              <a:t>Optional:  </a:t>
            </a:r>
            <a:r>
              <a:rPr lang="en-US" sz="2200" dirty="0"/>
              <a:t>Create school user accounts (CBT TA accounts) for test administrators in Pearson’s operational site – i</a:t>
            </a:r>
            <a:r>
              <a:rPr lang="en-US" sz="2200" dirty="0">
                <a:cs typeface="Tahoma" pitchFamily="34" charset="0"/>
              </a:rPr>
              <a:t>f you want test administrators to resume students during CBT testing. </a:t>
            </a:r>
          </a:p>
          <a:p>
            <a:pPr lvl="2">
              <a:buFont typeface="Wingdings" panose="05000000000000000000" pitchFamily="2" charset="2"/>
              <a:buChar char="§"/>
              <a:defRPr/>
            </a:pPr>
            <a:r>
              <a:rPr lang="en-US" sz="2200" dirty="0">
                <a:cs typeface="Tahoma" pitchFamily="34" charset="0"/>
              </a:rPr>
              <a:t>Individual CBT TA accounts for each test administrator.</a:t>
            </a:r>
          </a:p>
          <a:p>
            <a:pPr lvl="2">
              <a:buFont typeface="Wingdings" panose="05000000000000000000" pitchFamily="2" charset="2"/>
              <a:buChar char="§"/>
              <a:defRPr/>
            </a:pPr>
            <a:r>
              <a:rPr lang="en-US" sz="2200" dirty="0">
                <a:cs typeface="Tahoma" pitchFamily="34" charset="0"/>
              </a:rPr>
              <a:t>Email address is the username. </a:t>
            </a:r>
          </a:p>
          <a:p>
            <a:pPr lvl="2">
              <a:buFont typeface="Wingdings" panose="05000000000000000000" pitchFamily="2" charset="2"/>
              <a:buChar char="§"/>
              <a:defRPr/>
            </a:pPr>
            <a:r>
              <a:rPr lang="en-US" sz="2200" dirty="0">
                <a:cs typeface="Tahoma" pitchFamily="34" charset="0"/>
              </a:rPr>
              <a:t>Test administrator will set up unique password.</a:t>
            </a:r>
          </a:p>
          <a:p>
            <a:endParaRPr lang="en-US" dirty="0"/>
          </a:p>
        </p:txBody>
      </p:sp>
      <p:sp>
        <p:nvSpPr>
          <p:cNvPr id="4" name="Slide Number Placeholder 3"/>
          <p:cNvSpPr>
            <a:spLocks noGrp="1"/>
          </p:cNvSpPr>
          <p:nvPr>
            <p:ph type="sldNum" sz="quarter" idx="12"/>
          </p:nvPr>
        </p:nvSpPr>
        <p:spPr/>
        <p:txBody>
          <a:bodyPr/>
          <a:lstStyle/>
          <a:p>
            <a:pPr>
              <a:defRPr/>
            </a:pPr>
            <a:fld id="{5C74817F-6FA5-4E8D-99B7-BCABB5A8C126}" type="slidenum">
              <a:rPr lang="en-US" smtClean="0"/>
              <a:pPr>
                <a:defRPr/>
              </a:pPr>
              <a:t>87</a:t>
            </a:fld>
            <a:endParaRPr lang="en-US" dirty="0"/>
          </a:p>
        </p:txBody>
      </p:sp>
    </p:spTree>
    <p:extLst>
      <p:ext uri="{BB962C8B-B14F-4D97-AF65-F5344CB8AC3E}">
        <p14:creationId xmlns:p14="http://schemas.microsoft.com/office/powerpoint/2010/main" val="11320299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228600" y="304800"/>
            <a:ext cx="8382000" cy="1257300"/>
          </a:xfrm>
        </p:spPr>
        <p:txBody>
          <a:bodyPr/>
          <a:lstStyle/>
          <a:p>
            <a:pPr eaLnBrk="1" hangingPunct="1"/>
            <a:r>
              <a:rPr lang="en-US" dirty="0"/>
              <a:t>NGSSS PearsonAccess: </a:t>
            </a:r>
            <a:br>
              <a:rPr lang="en-US" dirty="0"/>
            </a:br>
            <a:r>
              <a:rPr lang="en-US" dirty="0"/>
              <a:t>Proctor Caching</a:t>
            </a:r>
          </a:p>
        </p:txBody>
      </p:sp>
      <p:sp>
        <p:nvSpPr>
          <p:cNvPr id="8195" name="Rectangle 3"/>
          <p:cNvSpPr>
            <a:spLocks noGrp="1" noChangeArrowheads="1"/>
          </p:cNvSpPr>
          <p:nvPr>
            <p:ph idx="1"/>
          </p:nvPr>
        </p:nvSpPr>
        <p:spPr>
          <a:xfrm>
            <a:off x="228600" y="1825994"/>
            <a:ext cx="8786813" cy="4286250"/>
          </a:xfrm>
        </p:spPr>
        <p:txBody>
          <a:bodyPr/>
          <a:lstStyle/>
          <a:p>
            <a:pPr eaLnBrk="1" hangingPunct="1"/>
            <a:r>
              <a:rPr lang="en-US" sz="2000" dirty="0"/>
              <a:t>A process of loading or “caching” test content locally on a computer at the school level.</a:t>
            </a:r>
          </a:p>
          <a:p>
            <a:pPr eaLnBrk="1" hangingPunct="1"/>
            <a:r>
              <a:rPr lang="en-US" sz="2000" dirty="0">
                <a:cs typeface="Tahoma" pitchFamily="34" charset="0"/>
              </a:rPr>
              <a:t>Does not require a separate caching server and can run on any workstation on the network that meets minimum requirements.</a:t>
            </a:r>
          </a:p>
          <a:p>
            <a:pPr eaLnBrk="1" hangingPunct="1"/>
            <a:r>
              <a:rPr lang="en-US" sz="2000" dirty="0">
                <a:cs typeface="Tahoma" pitchFamily="34" charset="0"/>
              </a:rPr>
              <a:t>Proctor Caching software is provided by Pearson. </a:t>
            </a:r>
          </a:p>
          <a:p>
            <a:pPr eaLnBrk="1" hangingPunct="1"/>
            <a:r>
              <a:rPr lang="en-US" sz="2000" dirty="0">
                <a:cs typeface="Tahoma" pitchFamily="34" charset="0"/>
              </a:rPr>
              <a:t>Reduces test delays due to network congestion.</a:t>
            </a:r>
          </a:p>
          <a:p>
            <a:pPr eaLnBrk="1" hangingPunct="1"/>
            <a:r>
              <a:rPr lang="en-US" sz="2000" dirty="0">
                <a:cs typeface="Tahoma" pitchFamily="34" charset="0"/>
              </a:rPr>
              <a:t>Provides students with a more seamless testing experience.</a:t>
            </a:r>
          </a:p>
          <a:p>
            <a:pPr eaLnBrk="1" hangingPunct="1"/>
            <a:r>
              <a:rPr lang="en-US" sz="2000" b="1" dirty="0">
                <a:cs typeface="Tahoma" pitchFamily="34" charset="0"/>
              </a:rPr>
              <a:t>Required</a:t>
            </a:r>
            <a:r>
              <a:rPr lang="en-US" sz="2000" dirty="0">
                <a:cs typeface="Tahoma" pitchFamily="34" charset="0"/>
              </a:rPr>
              <a:t> </a:t>
            </a:r>
            <a:r>
              <a:rPr lang="en-US" sz="2000" b="1" dirty="0">
                <a:cs typeface="Tahoma" pitchFamily="34" charset="0"/>
              </a:rPr>
              <a:t>for all NGSSS EOC computer-based testing in Florida.</a:t>
            </a:r>
          </a:p>
        </p:txBody>
      </p:sp>
      <p:sp>
        <p:nvSpPr>
          <p:cNvPr id="8196" name="Slide Number Placeholder 7"/>
          <p:cNvSpPr>
            <a:spLocks noGrp="1"/>
          </p:cNvSpPr>
          <p:nvPr>
            <p:ph type="sldNum" sz="quarter" idx="12"/>
          </p:nvPr>
        </p:nvSpPr>
        <p:spPr>
          <a:noFill/>
        </p:spPr>
        <p:txBody>
          <a:bodyPr/>
          <a:lstStyle/>
          <a:p>
            <a:fld id="{A49FDA1E-C0A4-48CF-9ED2-76E37BA471DD}" type="slidenum">
              <a:rPr lang="en-US" smtClean="0"/>
              <a:pPr/>
              <a:t>88</a:t>
            </a:fld>
            <a:endParaRPr lang="en-US" dirty="0"/>
          </a:p>
        </p:txBody>
      </p:sp>
      <p:pic>
        <p:nvPicPr>
          <p:cNvPr id="8197" name="Picture 7"/>
          <p:cNvPicPr>
            <a:picLocks noChangeAspect="1" noChangeArrowheads="1"/>
          </p:cNvPicPr>
          <p:nvPr/>
        </p:nvPicPr>
        <p:blipFill>
          <a:blip r:embed="rId3" cstate="print"/>
          <a:srcRect/>
          <a:stretch>
            <a:fillRect/>
          </a:stretch>
        </p:blipFill>
        <p:spPr bwMode="auto">
          <a:xfrm>
            <a:off x="2238374" y="4533900"/>
            <a:ext cx="4767263" cy="1949450"/>
          </a:xfrm>
          <a:prstGeom prst="rect">
            <a:avLst/>
          </a:prstGeom>
          <a:noFill/>
          <a:ln w="9525">
            <a:solidFill>
              <a:srgbClr val="000000"/>
            </a:solid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304800" y="457200"/>
            <a:ext cx="8229600" cy="1143000"/>
          </a:xfrm>
        </p:spPr>
        <p:txBody>
          <a:bodyPr/>
          <a:lstStyle/>
          <a:p>
            <a:pPr eaLnBrk="1" hangingPunct="1"/>
            <a:r>
              <a:rPr lang="en-US" dirty="0"/>
              <a:t>NGSSS PearsonAccess: </a:t>
            </a:r>
            <a:br>
              <a:rPr lang="en-US" dirty="0"/>
            </a:br>
            <a:r>
              <a:rPr lang="en-US" dirty="0"/>
              <a:t>Testing Platform</a:t>
            </a:r>
          </a:p>
        </p:txBody>
      </p:sp>
      <p:sp>
        <p:nvSpPr>
          <p:cNvPr id="3" name="Text Placeholder 2"/>
          <p:cNvSpPr>
            <a:spLocks noGrp="1"/>
          </p:cNvSpPr>
          <p:nvPr>
            <p:ph type="body" sz="quarter" idx="3"/>
          </p:nvPr>
        </p:nvSpPr>
        <p:spPr>
          <a:xfrm>
            <a:off x="167640" y="1600200"/>
            <a:ext cx="8156575" cy="639762"/>
          </a:xfrm>
        </p:spPr>
        <p:txBody>
          <a:bodyPr/>
          <a:lstStyle/>
          <a:p>
            <a:r>
              <a:rPr lang="en-US" dirty="0"/>
              <a:t>TestNav 8</a:t>
            </a:r>
          </a:p>
        </p:txBody>
      </p:sp>
      <p:sp>
        <p:nvSpPr>
          <p:cNvPr id="4" name="Content Placeholder 3"/>
          <p:cNvSpPr>
            <a:spLocks noGrp="1"/>
          </p:cNvSpPr>
          <p:nvPr>
            <p:ph sz="quarter" idx="4"/>
          </p:nvPr>
        </p:nvSpPr>
        <p:spPr>
          <a:xfrm>
            <a:off x="228600" y="2286000"/>
            <a:ext cx="8689975" cy="4149725"/>
          </a:xfrm>
        </p:spPr>
        <p:txBody>
          <a:bodyPr/>
          <a:lstStyle/>
          <a:p>
            <a:r>
              <a:rPr lang="en-US" sz="2000" dirty="0"/>
              <a:t>Used for CBT NGSSS Biology 1, Civics, and US History EOC.</a:t>
            </a:r>
          </a:p>
          <a:p>
            <a:r>
              <a:rPr lang="en-US" sz="2000" dirty="0"/>
              <a:t>Web-based platform - </a:t>
            </a:r>
            <a:r>
              <a:rPr lang="en-US" sz="2000" dirty="0">
                <a:cs typeface="Tahoma" pitchFamily="34" charset="0"/>
              </a:rPr>
              <a:t>only Proctor Cache software application needs to be installed.</a:t>
            </a:r>
          </a:p>
          <a:p>
            <a:r>
              <a:rPr lang="en-US" sz="2000" dirty="0"/>
              <a:t>Integrates accommodated forms (text-to-speech and masking) for eligible students, based on an IEP or Section 504 Plan.</a:t>
            </a:r>
          </a:p>
          <a:p>
            <a:r>
              <a:rPr lang="en-US" sz="2000" b="1" i="1" dirty="0">
                <a:cs typeface="Tahoma" pitchFamily="34" charset="0"/>
              </a:rPr>
              <a:t>Optional:</a:t>
            </a:r>
            <a:r>
              <a:rPr lang="en-US" sz="2000" dirty="0">
                <a:cs typeface="Tahoma" pitchFamily="34" charset="0"/>
              </a:rPr>
              <a:t> New TestNav app available for download – eliminates JAVA issues.</a:t>
            </a:r>
          </a:p>
          <a:p>
            <a:pPr marL="0" indent="0">
              <a:buNone/>
            </a:pPr>
            <a:endParaRPr lang="en-US" sz="2000" dirty="0"/>
          </a:p>
        </p:txBody>
      </p:sp>
      <p:sp>
        <p:nvSpPr>
          <p:cNvPr id="9220" name="Slide Number Placeholder 8"/>
          <p:cNvSpPr>
            <a:spLocks noGrp="1"/>
          </p:cNvSpPr>
          <p:nvPr>
            <p:ph type="sldNum" sz="quarter" idx="12"/>
          </p:nvPr>
        </p:nvSpPr>
        <p:spPr>
          <a:noFill/>
        </p:spPr>
        <p:txBody>
          <a:bodyPr/>
          <a:lstStyle/>
          <a:p>
            <a:fld id="{ABCDF917-BB9F-47D7-8911-6F733F3811C8}" type="slidenum">
              <a:rPr lang="en-US" smtClean="0"/>
              <a:pPr/>
              <a:t>89</a:t>
            </a:fld>
            <a:endParaRPr lang="en-US" dirty="0"/>
          </a:p>
        </p:txBody>
      </p:sp>
      <p:pic>
        <p:nvPicPr>
          <p:cNvPr id="9221" name="Picture 10"/>
          <p:cNvPicPr>
            <a:picLocks noChangeAspect="1" noChangeArrowheads="1"/>
          </p:cNvPicPr>
          <p:nvPr/>
        </p:nvPicPr>
        <p:blipFill>
          <a:blip r:embed="rId3" cstate="print"/>
          <a:srcRect/>
          <a:stretch>
            <a:fillRect/>
          </a:stretch>
        </p:blipFill>
        <p:spPr bwMode="auto">
          <a:xfrm>
            <a:off x="4220347" y="4401420"/>
            <a:ext cx="3261240" cy="2177180"/>
          </a:xfrm>
          <a:prstGeom prst="rect">
            <a:avLst/>
          </a:prstGeom>
          <a:noFill/>
          <a:ln w="9525">
            <a:solidFill>
              <a:srgbClr val="000000"/>
            </a:solidFill>
            <a:miter lim="800000"/>
            <a:headEnd/>
            <a:tailEnd/>
          </a:ln>
        </p:spPr>
      </p:pic>
      <p:sp>
        <p:nvSpPr>
          <p:cNvPr id="9222" name="TextBox 9"/>
          <p:cNvSpPr txBox="1">
            <a:spLocks noChangeArrowheads="1"/>
          </p:cNvSpPr>
          <p:nvPr/>
        </p:nvSpPr>
        <p:spPr bwMode="auto">
          <a:xfrm>
            <a:off x="304800" y="4844821"/>
            <a:ext cx="3468130" cy="880241"/>
          </a:xfrm>
          <a:prstGeom prst="rect">
            <a:avLst/>
          </a:prstGeom>
          <a:noFill/>
          <a:ln w="9525">
            <a:noFill/>
            <a:miter lim="800000"/>
            <a:headEnd/>
            <a:tailEnd/>
          </a:ln>
        </p:spPr>
        <p:txBody>
          <a:bodyPr wrap="square">
            <a:spAutoFit/>
          </a:bodyPr>
          <a:lstStyle/>
          <a:p>
            <a:pPr>
              <a:lnSpc>
                <a:spcPct val="80000"/>
              </a:lnSpc>
              <a:spcBef>
                <a:spcPct val="20000"/>
              </a:spcBef>
            </a:pPr>
            <a:r>
              <a:rPr lang="en-US" sz="1600" dirty="0">
                <a:solidFill>
                  <a:srgbClr val="FF0000"/>
                </a:solidFill>
              </a:rPr>
              <a:t>Note: This is the URL (case-sensitive) used for testing; it is different from the URL used for the Infrastructure Trial.  </a:t>
            </a:r>
          </a:p>
        </p:txBody>
      </p:sp>
      <p:cxnSp>
        <p:nvCxnSpPr>
          <p:cNvPr id="8" name="Straight Arrow Connector 7"/>
          <p:cNvCxnSpPr>
            <a:cxnSpLocks/>
          </p:cNvCxnSpPr>
          <p:nvPr/>
        </p:nvCxnSpPr>
        <p:spPr>
          <a:xfrm flipV="1">
            <a:off x="2838626" y="4701946"/>
            <a:ext cx="1868608" cy="416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Glossary of Terms</a:t>
            </a:r>
          </a:p>
        </p:txBody>
      </p:sp>
      <p:sp>
        <p:nvSpPr>
          <p:cNvPr id="3" name="Content Placeholder 2"/>
          <p:cNvSpPr>
            <a:spLocks noGrp="1"/>
          </p:cNvSpPr>
          <p:nvPr>
            <p:ph idx="1"/>
          </p:nvPr>
        </p:nvSpPr>
        <p:spPr>
          <a:xfrm>
            <a:off x="228600" y="1752600"/>
            <a:ext cx="8607582" cy="4419600"/>
          </a:xfrm>
        </p:spPr>
        <p:txBody>
          <a:bodyPr>
            <a:noAutofit/>
          </a:bodyPr>
          <a:lstStyle/>
          <a:p>
            <a:pPr marL="228600" indent="-228600">
              <a:spcBef>
                <a:spcPts val="0"/>
              </a:spcBef>
              <a:spcAft>
                <a:spcPts val="0"/>
              </a:spcAft>
              <a:buNone/>
            </a:pPr>
            <a:r>
              <a:rPr lang="en-US" sz="2800" b="1" dirty="0"/>
              <a:t>Session ID</a:t>
            </a:r>
            <a:r>
              <a:rPr lang="en-US" sz="2800" dirty="0"/>
              <a:t>:</a:t>
            </a:r>
            <a:r>
              <a:rPr lang="en-US" sz="2800" b="1" dirty="0"/>
              <a:t> </a:t>
            </a:r>
            <a:endParaRPr lang="en-US" sz="2800" dirty="0"/>
          </a:p>
          <a:p>
            <a:pPr>
              <a:spcBef>
                <a:spcPts val="0"/>
              </a:spcBef>
              <a:spcAft>
                <a:spcPts val="0"/>
              </a:spcAft>
            </a:pPr>
            <a:r>
              <a:rPr lang="en-US" sz="2400" dirty="0"/>
              <a:t>Unique code generated by the Test Administrator (TA) Interface. </a:t>
            </a:r>
          </a:p>
          <a:p>
            <a:pPr>
              <a:spcBef>
                <a:spcPts val="0"/>
              </a:spcBef>
              <a:spcAft>
                <a:spcPts val="0"/>
              </a:spcAft>
            </a:pPr>
            <a:r>
              <a:rPr lang="en-US" sz="2400" dirty="0"/>
              <a:t>Students use the Session ID, along with the first names and usernames to log into CBT FSA assessments.</a:t>
            </a:r>
          </a:p>
          <a:p>
            <a:pPr>
              <a:spcBef>
                <a:spcPts val="0"/>
              </a:spcBef>
              <a:spcAft>
                <a:spcPts val="0"/>
              </a:spcAft>
            </a:pPr>
            <a:r>
              <a:rPr lang="en-US" sz="2400" dirty="0"/>
              <a:t>Test administrators must record the Session ID with their required administration information.</a:t>
            </a:r>
          </a:p>
          <a:p>
            <a:pPr>
              <a:spcBef>
                <a:spcPts val="0"/>
              </a:spcBef>
              <a:spcAft>
                <a:spcPts val="0"/>
              </a:spcAft>
            </a:pPr>
            <a:endParaRPr lang="en-US" sz="2800" dirty="0"/>
          </a:p>
          <a:p>
            <a:pPr marL="228600" indent="-228600">
              <a:spcBef>
                <a:spcPts val="0"/>
              </a:spcBef>
              <a:spcAft>
                <a:spcPts val="0"/>
              </a:spcAft>
              <a:buNone/>
            </a:pPr>
            <a:r>
              <a:rPr lang="en-US" sz="2800" b="1" dirty="0"/>
              <a:t>Test Group Codes</a:t>
            </a:r>
            <a:r>
              <a:rPr lang="en-US" sz="2800" dirty="0"/>
              <a:t>: </a:t>
            </a:r>
          </a:p>
          <a:p>
            <a:pPr>
              <a:spcBef>
                <a:spcPts val="0"/>
              </a:spcBef>
              <a:spcAft>
                <a:spcPts val="0"/>
              </a:spcAft>
            </a:pPr>
            <a:r>
              <a:rPr lang="en-US" sz="2400" dirty="0"/>
              <a:t>Unique four-digit codes used for FSA (PBT) and for NGSSS (PBT and CBT)  to identify groups of students tested together.</a:t>
            </a:r>
          </a:p>
          <a:p>
            <a:pPr>
              <a:spcBef>
                <a:spcPts val="0"/>
              </a:spcBef>
              <a:spcAft>
                <a:spcPts val="0"/>
              </a:spcAft>
            </a:pPr>
            <a:r>
              <a:rPr lang="en-US" sz="2400" dirty="0"/>
              <a:t>Must be recorded on the front of the test and answer books and on the required administration information.</a:t>
            </a:r>
          </a:p>
          <a:p>
            <a:pPr>
              <a:spcBef>
                <a:spcPts val="0"/>
              </a:spcBef>
              <a:spcAft>
                <a:spcPts val="0"/>
              </a:spcAft>
            </a:pPr>
            <a:r>
              <a:rPr lang="en-US" sz="2400" dirty="0"/>
              <a:t>Generated by SAC to provide to the TA for each testing group.</a:t>
            </a:r>
          </a:p>
          <a:p>
            <a:pPr marL="0" indent="0">
              <a:spcBef>
                <a:spcPts val="0"/>
              </a:spcBef>
              <a:spcAft>
                <a:spcPts val="0"/>
              </a:spcAft>
              <a:buNone/>
            </a:pPr>
            <a:endParaRPr lang="en-US" sz="2500" dirty="0"/>
          </a:p>
          <a:p>
            <a:pPr marL="228600" indent="-228600">
              <a:spcBef>
                <a:spcPts val="0"/>
              </a:spcBef>
              <a:spcAft>
                <a:spcPts val="0"/>
              </a:spcAft>
              <a:buNone/>
            </a:pPr>
            <a:endParaRPr lang="en-US" sz="24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9</a:t>
            </a:fld>
            <a:endParaRPr lang="en-US" dirty="0"/>
          </a:p>
        </p:txBody>
      </p:sp>
    </p:spTree>
    <p:extLst>
      <p:ext uri="{BB962C8B-B14F-4D97-AF65-F5344CB8AC3E}">
        <p14:creationId xmlns:p14="http://schemas.microsoft.com/office/powerpoint/2010/main" val="6312942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304800" y="457200"/>
            <a:ext cx="8534400" cy="1257300"/>
          </a:xfrm>
        </p:spPr>
        <p:txBody>
          <a:bodyPr/>
          <a:lstStyle/>
          <a:p>
            <a:pPr eaLnBrk="1" hangingPunct="1"/>
            <a:r>
              <a:rPr lang="en-US" dirty="0"/>
              <a:t>NGSSS PearsonAccess: </a:t>
            </a:r>
            <a:br>
              <a:rPr lang="en-US" dirty="0"/>
            </a:br>
            <a:r>
              <a:rPr lang="en-US" dirty="0"/>
              <a:t>Florida Practice Tests  </a:t>
            </a:r>
            <a:endParaRPr lang="en-US" sz="3600" dirty="0"/>
          </a:p>
        </p:txBody>
      </p:sp>
      <p:sp>
        <p:nvSpPr>
          <p:cNvPr id="11267" name="Content Placeholder 2"/>
          <p:cNvSpPr>
            <a:spLocks noGrp="1"/>
          </p:cNvSpPr>
          <p:nvPr>
            <p:ph idx="1"/>
          </p:nvPr>
        </p:nvSpPr>
        <p:spPr>
          <a:xfrm>
            <a:off x="0" y="1975870"/>
            <a:ext cx="8218488" cy="3810000"/>
          </a:xfrm>
        </p:spPr>
        <p:txBody>
          <a:bodyPr/>
          <a:lstStyle/>
          <a:p>
            <a:pPr lvl="1" eaLnBrk="1" hangingPunct="1">
              <a:buFont typeface="Arial" pitchFamily="34" charset="0"/>
              <a:buChar char="•"/>
            </a:pPr>
            <a:r>
              <a:rPr lang="en-US" sz="2000" dirty="0">
                <a:cs typeface="Tahoma" pitchFamily="34" charset="0"/>
              </a:rPr>
              <a:t>Provides students an opportunity to practice using the computer-based platform prior to testing. </a:t>
            </a:r>
          </a:p>
          <a:p>
            <a:pPr lvl="1" eaLnBrk="1" hangingPunct="1">
              <a:buFont typeface="Arial" pitchFamily="34" charset="0"/>
              <a:buChar char="•"/>
            </a:pPr>
            <a:r>
              <a:rPr lang="en-US" sz="2000" dirty="0">
                <a:cs typeface="Tahoma" pitchFamily="34" charset="0"/>
              </a:rPr>
              <a:t>Accommodated practice tests are also available.</a:t>
            </a:r>
          </a:p>
          <a:p>
            <a:pPr lvl="1" eaLnBrk="1" hangingPunct="1">
              <a:buFont typeface="Arial" pitchFamily="34" charset="0"/>
              <a:buChar char="•"/>
            </a:pPr>
            <a:r>
              <a:rPr lang="en-US" sz="2000" dirty="0">
                <a:cs typeface="Tahoma" pitchFamily="34" charset="0"/>
              </a:rPr>
              <a:t>Directly available at </a:t>
            </a:r>
            <a:r>
              <a:rPr lang="en-US" sz="2000" dirty="0">
                <a:cs typeface="Tahoma" pitchFamily="34" charset="0"/>
                <a:hlinkClick r:id="rId3"/>
              </a:rPr>
              <a:t>http://florida.pearsonaccessnext.com/</a:t>
            </a:r>
            <a:r>
              <a:rPr lang="en-US" sz="2000" dirty="0">
                <a:cs typeface="Tahoma" pitchFamily="34" charset="0"/>
              </a:rPr>
              <a:t>, select </a:t>
            </a:r>
            <a:r>
              <a:rPr lang="en-US" sz="2000" dirty="0">
                <a:cs typeface="Tahoma" pitchFamily="34" charset="0"/>
                <a:hlinkClick r:id="rId4"/>
              </a:rPr>
              <a:t>Florida Practice Tests link</a:t>
            </a:r>
            <a:endParaRPr lang="en-US" sz="2000" dirty="0">
              <a:cs typeface="Tahoma" pitchFamily="34" charset="0"/>
            </a:endParaRPr>
          </a:p>
          <a:p>
            <a:pPr lvl="1" eaLnBrk="1" hangingPunct="1">
              <a:buFont typeface="Arial" pitchFamily="34" charset="0"/>
              <a:buChar char="•"/>
            </a:pPr>
            <a:r>
              <a:rPr lang="en-US" sz="2000" dirty="0">
                <a:cs typeface="Tahoma" pitchFamily="34" charset="0"/>
              </a:rPr>
              <a:t>Scripts and instructions for administering practice tests are posted in Avocet available at </a:t>
            </a:r>
            <a:r>
              <a:rPr lang="en-US" sz="2000" dirty="0">
                <a:cs typeface="Tahoma" pitchFamily="34" charset="0"/>
                <a:hlinkClick r:id="rId5"/>
              </a:rPr>
              <a:t>http://avocet.pearson.com/FL/Home</a:t>
            </a:r>
            <a:r>
              <a:rPr lang="en-US" sz="2000" dirty="0">
                <a:cs typeface="Tahoma" pitchFamily="34" charset="0"/>
              </a:rPr>
              <a:t> </a:t>
            </a:r>
            <a:endParaRPr lang="en-US" sz="1600" dirty="0">
              <a:cs typeface="Tahoma" pitchFamily="34" charset="0"/>
            </a:endParaRPr>
          </a:p>
          <a:p>
            <a:pPr lvl="1" eaLnBrk="1" hangingPunct="1">
              <a:buFont typeface="Wingdings" pitchFamily="2" charset="2"/>
              <a:buChar char="§"/>
            </a:pPr>
            <a:endParaRPr lang="en-US" sz="2000" dirty="0">
              <a:latin typeface="Tahoma" pitchFamily="34" charset="0"/>
              <a:cs typeface="Tahoma" pitchFamily="34" charset="0"/>
            </a:endParaRPr>
          </a:p>
          <a:p>
            <a:pPr lvl="1" eaLnBrk="1" hangingPunct="1">
              <a:buFont typeface="Wingdings" pitchFamily="2" charset="2"/>
              <a:buChar char="§"/>
            </a:pPr>
            <a:endParaRPr lang="en-US" sz="2000" dirty="0">
              <a:latin typeface="Tahoma" pitchFamily="34" charset="0"/>
              <a:cs typeface="Tahoma" pitchFamily="34" charset="0"/>
            </a:endParaRPr>
          </a:p>
          <a:p>
            <a:pPr eaLnBrk="1" hangingPunct="1">
              <a:buFontTx/>
              <a:buNone/>
            </a:pPr>
            <a:endParaRPr lang="en-US" dirty="0"/>
          </a:p>
        </p:txBody>
      </p:sp>
      <p:sp>
        <p:nvSpPr>
          <p:cNvPr id="11268" name="Slide Number Placeholder 3"/>
          <p:cNvSpPr>
            <a:spLocks noGrp="1"/>
          </p:cNvSpPr>
          <p:nvPr>
            <p:ph type="sldNum" sz="quarter" idx="12"/>
          </p:nvPr>
        </p:nvSpPr>
        <p:spPr>
          <a:noFill/>
        </p:spPr>
        <p:txBody>
          <a:bodyPr/>
          <a:lstStyle/>
          <a:p>
            <a:fld id="{43983B7B-E18D-4B56-A40C-EC11429F395C}" type="slidenum">
              <a:rPr lang="en-US" smtClean="0"/>
              <a:pPr/>
              <a:t>90</a:t>
            </a:fld>
            <a:endParaRPr lang="en-US" dirty="0"/>
          </a:p>
        </p:txBody>
      </p:sp>
      <p:pic>
        <p:nvPicPr>
          <p:cNvPr id="3" name="Picture 2">
            <a:extLst>
              <a:ext uri="{FF2B5EF4-FFF2-40B4-BE49-F238E27FC236}">
                <a16:creationId xmlns:a16="http://schemas.microsoft.com/office/drawing/2014/main" id="{F09BA8D7-450F-4E0F-B783-01F8AECBE4B6}"/>
              </a:ext>
            </a:extLst>
          </p:cNvPr>
          <p:cNvPicPr>
            <a:picLocks noChangeAspect="1"/>
          </p:cNvPicPr>
          <p:nvPr/>
        </p:nvPicPr>
        <p:blipFill>
          <a:blip r:embed="rId6"/>
          <a:stretch>
            <a:fillRect/>
          </a:stretch>
        </p:blipFill>
        <p:spPr>
          <a:xfrm>
            <a:off x="1447800" y="4882130"/>
            <a:ext cx="6498811" cy="15936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191000"/>
            <a:ext cx="3746218" cy="264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Rectangle 2"/>
          <p:cNvSpPr>
            <a:spLocks noGrp="1" noChangeArrowheads="1"/>
          </p:cNvSpPr>
          <p:nvPr>
            <p:ph type="title"/>
          </p:nvPr>
        </p:nvSpPr>
        <p:spPr>
          <a:xfrm>
            <a:off x="228600" y="381000"/>
            <a:ext cx="8229600" cy="1066800"/>
          </a:xfrm>
        </p:spPr>
        <p:txBody>
          <a:bodyPr/>
          <a:lstStyle/>
          <a:p>
            <a:pPr eaLnBrk="1" hangingPunct="1"/>
            <a:br>
              <a:rPr lang="en-US" dirty="0"/>
            </a:br>
            <a:r>
              <a:rPr lang="en-US" dirty="0"/>
              <a:t>NGSSS PearsonAccess:</a:t>
            </a:r>
            <a:br>
              <a:rPr lang="en-US" dirty="0"/>
            </a:br>
            <a:r>
              <a:rPr lang="en-US" dirty="0"/>
              <a:t>CBT Resources</a:t>
            </a:r>
            <a:br>
              <a:rPr lang="en-US" b="1" dirty="0"/>
            </a:br>
            <a:endParaRPr lang="en-US" dirty="0"/>
          </a:p>
        </p:txBody>
      </p:sp>
      <p:sp>
        <p:nvSpPr>
          <p:cNvPr id="29699" name="Rectangle 3"/>
          <p:cNvSpPr>
            <a:spLocks noGrp="1" noChangeArrowheads="1"/>
          </p:cNvSpPr>
          <p:nvPr>
            <p:ph idx="1"/>
          </p:nvPr>
        </p:nvSpPr>
        <p:spPr>
          <a:xfrm>
            <a:off x="76200" y="1828800"/>
            <a:ext cx="8153400" cy="5029200"/>
          </a:xfrm>
        </p:spPr>
        <p:txBody>
          <a:bodyPr/>
          <a:lstStyle/>
          <a:p>
            <a:pPr eaLnBrk="1" hangingPunct="1"/>
            <a:r>
              <a:rPr lang="en-US" sz="1800" dirty="0"/>
              <a:t>The </a:t>
            </a:r>
            <a:r>
              <a:rPr lang="en-US" sz="1800" i="1" dirty="0">
                <a:hlinkClick r:id="rId4"/>
              </a:rPr>
              <a:t>PearsonAccess Next Online User Guide </a:t>
            </a:r>
            <a:r>
              <a:rPr lang="en-US" sz="1800" dirty="0"/>
              <a:t>provides guidelines to prepare before testing and to help resolve CBT issues during testing</a:t>
            </a:r>
          </a:p>
          <a:p>
            <a:pPr eaLnBrk="1" hangingPunct="1"/>
            <a:r>
              <a:rPr lang="en-US" sz="1800" i="1" dirty="0">
                <a:hlinkClick r:id="rId5"/>
              </a:rPr>
              <a:t>TestNav 8 Technology Coordinator Resource Website </a:t>
            </a:r>
            <a:r>
              <a:rPr lang="en-US" sz="1800" dirty="0"/>
              <a:t>provides resources and training materials for school technology coordinators. </a:t>
            </a:r>
          </a:p>
          <a:p>
            <a:r>
              <a:rPr lang="en-US" sz="1800" dirty="0">
                <a:hlinkClick r:id="rId6"/>
              </a:rPr>
              <a:t>Avocet</a:t>
            </a:r>
            <a:r>
              <a:rPr lang="en-US" sz="1800" dirty="0"/>
              <a:t> (Online Reference Tool) provides </a:t>
            </a:r>
            <a:r>
              <a:rPr lang="en-US" sz="1800" dirty="0">
                <a:cs typeface="Tahoma" pitchFamily="34" charset="0"/>
              </a:rPr>
              <a:t>links to support materials. </a:t>
            </a:r>
            <a:endParaRPr lang="en-US" sz="1800" dirty="0"/>
          </a:p>
          <a:p>
            <a:pPr eaLnBrk="1" hangingPunct="1"/>
            <a:r>
              <a:rPr lang="en-US" sz="1800" dirty="0"/>
              <a:t>All resources for computer-based testing, including information about test setup, best practices, and training modules and other resources are available from </a:t>
            </a:r>
            <a:r>
              <a:rPr lang="en-US" sz="1800" dirty="0">
                <a:hlinkClick r:id="rId7"/>
              </a:rPr>
              <a:t>http://florida.pearsonaccessnext.com/</a:t>
            </a:r>
            <a:r>
              <a:rPr lang="en-US" sz="1800" dirty="0"/>
              <a:t> </a:t>
            </a:r>
            <a:endParaRPr lang="en-US" sz="1800" i="1" dirty="0"/>
          </a:p>
          <a:p>
            <a:pPr eaLnBrk="1" hangingPunct="1"/>
            <a:endParaRPr lang="en-US" sz="2000" i="1" dirty="0"/>
          </a:p>
          <a:p>
            <a:pPr eaLnBrk="1" hangingPunct="1"/>
            <a:endParaRPr lang="en-US" sz="2000" i="1" dirty="0"/>
          </a:p>
          <a:p>
            <a:pPr eaLnBrk="1" hangingPunct="1"/>
            <a:endParaRPr lang="en-US" sz="2000" i="1" dirty="0"/>
          </a:p>
          <a:p>
            <a:pPr eaLnBrk="1" hangingPunct="1"/>
            <a:endParaRPr lang="en-US" sz="2000" i="1" dirty="0"/>
          </a:p>
          <a:p>
            <a:pPr eaLnBrk="1" hangingPunct="1"/>
            <a:endParaRPr lang="en-US" sz="2000" i="1" dirty="0"/>
          </a:p>
          <a:p>
            <a:pPr eaLnBrk="1" hangingPunct="1"/>
            <a:endParaRPr lang="en-US" sz="2000" i="1" dirty="0"/>
          </a:p>
        </p:txBody>
      </p:sp>
      <p:sp>
        <p:nvSpPr>
          <p:cNvPr id="29700" name="Slide Number Placeholder 5"/>
          <p:cNvSpPr>
            <a:spLocks noGrp="1"/>
          </p:cNvSpPr>
          <p:nvPr>
            <p:ph type="sldNum" sz="quarter" idx="12"/>
          </p:nvPr>
        </p:nvSpPr>
        <p:spPr>
          <a:noFill/>
        </p:spPr>
        <p:txBody>
          <a:bodyPr/>
          <a:lstStyle/>
          <a:p>
            <a:fld id="{03232895-B58A-414C-9390-642AC89D9933}" type="slidenum">
              <a:rPr lang="en-US" smtClean="0"/>
              <a:pPr/>
              <a:t>91</a:t>
            </a:fld>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208" y="4191000"/>
            <a:ext cx="3759765" cy="264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6000" dirty="0"/>
          </a:p>
          <a:p>
            <a:pPr marL="0" indent="0" algn="ctr">
              <a:buNone/>
            </a:pPr>
            <a:r>
              <a:rPr lang="en-US" sz="6000" dirty="0"/>
              <a:t>NGSSS </a:t>
            </a:r>
          </a:p>
          <a:p>
            <a:pPr marL="0" indent="0" algn="ctr">
              <a:buNone/>
            </a:pPr>
            <a:r>
              <a:rPr lang="en-US" sz="6000" dirty="0"/>
              <a:t>Pearson CBT Materials </a:t>
            </a:r>
          </a:p>
          <a:p>
            <a:pPr marL="0" indent="0" algn="ctr">
              <a:buNone/>
            </a:pPr>
            <a:r>
              <a:rPr lang="en-US" sz="6000" dirty="0"/>
              <a:t>Needed, as applicable:</a:t>
            </a:r>
          </a:p>
        </p:txBody>
      </p:sp>
      <p:sp>
        <p:nvSpPr>
          <p:cNvPr id="4" name="Slide Number Placeholder 3"/>
          <p:cNvSpPr>
            <a:spLocks noGrp="1"/>
          </p:cNvSpPr>
          <p:nvPr>
            <p:ph type="sldNum" sz="quarter" idx="12"/>
          </p:nvPr>
        </p:nvSpPr>
        <p:spPr/>
        <p:txBody>
          <a:bodyPr/>
          <a:lstStyle/>
          <a:p>
            <a:pPr>
              <a:defRPr/>
            </a:pPr>
            <a:fld id="{475FEE4F-37A3-4190-B8E7-BFCFD90633DC}" type="slidenum">
              <a:rPr lang="en-US" smtClean="0"/>
              <a:pPr>
                <a:defRPr/>
              </a:pPr>
              <a:t>92</a:t>
            </a:fld>
            <a:endParaRPr lang="en-US" dirty="0"/>
          </a:p>
        </p:txBody>
      </p:sp>
    </p:spTree>
    <p:extLst>
      <p:ext uri="{BB962C8B-B14F-4D97-AF65-F5344CB8AC3E}">
        <p14:creationId xmlns:p14="http://schemas.microsoft.com/office/powerpoint/2010/main" val="10813919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3"/>
          <p:cNvSpPr>
            <a:spLocks noGrp="1" noChangeArrowheads="1"/>
          </p:cNvSpPr>
          <p:nvPr>
            <p:ph type="title"/>
          </p:nvPr>
        </p:nvSpPr>
        <p:spPr/>
        <p:txBody>
          <a:bodyPr/>
          <a:lstStyle/>
          <a:p>
            <a:pPr eaLnBrk="1" hangingPunct="1"/>
            <a:r>
              <a:rPr lang="en-US" dirty="0"/>
              <a:t>NGSSS PearsonAccess:</a:t>
            </a:r>
            <a:br>
              <a:rPr lang="en-US" dirty="0"/>
            </a:br>
            <a:r>
              <a:rPr lang="en-US" dirty="0"/>
              <a:t>Student Authorization Tickets</a:t>
            </a:r>
          </a:p>
        </p:txBody>
      </p:sp>
      <p:sp>
        <p:nvSpPr>
          <p:cNvPr id="54275" name="Content Placeholder 50"/>
          <p:cNvSpPr>
            <a:spLocks noGrp="1"/>
          </p:cNvSpPr>
          <p:nvPr>
            <p:ph idx="1"/>
          </p:nvPr>
        </p:nvSpPr>
        <p:spPr>
          <a:xfrm>
            <a:off x="0" y="1828800"/>
            <a:ext cx="5334000" cy="5029200"/>
          </a:xfrm>
        </p:spPr>
        <p:txBody>
          <a:bodyPr/>
          <a:lstStyle/>
          <a:p>
            <a:pPr eaLnBrk="1" hangingPunct="1"/>
            <a:r>
              <a:rPr lang="en-US" sz="1800" dirty="0"/>
              <a:t>For each test session, each student needs a Username and the First Name, printed on the Student Authorization Tickets. </a:t>
            </a:r>
          </a:p>
          <a:p>
            <a:pPr eaLnBrk="1" hangingPunct="1"/>
            <a:endParaRPr lang="en-US" sz="1800" dirty="0"/>
          </a:p>
          <a:p>
            <a:pPr eaLnBrk="1" hangingPunct="1"/>
            <a:r>
              <a:rPr lang="en-US" sz="1800" dirty="0"/>
              <a:t>Students will need a pen or pencil during testing to sign their tickets. </a:t>
            </a:r>
          </a:p>
          <a:p>
            <a:pPr marL="0" indent="0" eaLnBrk="1" hangingPunct="1">
              <a:buNone/>
            </a:pPr>
            <a:endParaRPr lang="en-US" sz="1800" dirty="0"/>
          </a:p>
          <a:p>
            <a:pPr eaLnBrk="1" hangingPunct="1"/>
            <a:r>
              <a:rPr lang="en-US" sz="1800" b="1" dirty="0"/>
              <a:t>Provide each student their ticket only AFTER all students have entered the testing room, as instructed in the script, and all tickets must be collected BEFORE students leave the testing room</a:t>
            </a:r>
            <a:r>
              <a:rPr lang="en-US" sz="1800" dirty="0"/>
              <a:t>.</a:t>
            </a:r>
          </a:p>
          <a:p>
            <a:pPr eaLnBrk="1" hangingPunct="1"/>
            <a:endParaRPr lang="en-US" sz="1800" dirty="0"/>
          </a:p>
          <a:p>
            <a:pPr eaLnBrk="1" hangingPunct="1"/>
            <a:r>
              <a:rPr lang="en-US" sz="1800" dirty="0"/>
              <a:t>Student Authorization Tickets must be handled in a secure manner and returned to the School Assessment Coordinator immediately after each day of testing is completed. </a:t>
            </a:r>
          </a:p>
          <a:p>
            <a:pPr eaLnBrk="1" hangingPunct="1"/>
            <a:endParaRPr lang="en-US" sz="1800" dirty="0"/>
          </a:p>
          <a:p>
            <a:pPr eaLnBrk="1" hangingPunct="1"/>
            <a:r>
              <a:rPr lang="en-US" sz="1800" dirty="0"/>
              <a:t>Keep Student Authorization Tickets securely stored at all times.</a:t>
            </a:r>
          </a:p>
          <a:p>
            <a:pPr eaLnBrk="1" hangingPunct="1"/>
            <a:endParaRPr lang="en-US" sz="2400" dirty="0"/>
          </a:p>
          <a:p>
            <a:pPr eaLnBrk="1" hangingPunct="1"/>
            <a:endParaRPr lang="en-US" sz="2400" dirty="0"/>
          </a:p>
        </p:txBody>
      </p:sp>
      <p:sp>
        <p:nvSpPr>
          <p:cNvPr id="54276" name="Slide Number Placeholder 5"/>
          <p:cNvSpPr>
            <a:spLocks noGrp="1"/>
          </p:cNvSpPr>
          <p:nvPr>
            <p:ph type="sldNum" sz="quarter" idx="12"/>
          </p:nvPr>
        </p:nvSpPr>
        <p:spPr>
          <a:noFill/>
        </p:spPr>
        <p:txBody>
          <a:bodyPr/>
          <a:lstStyle/>
          <a:p>
            <a:fld id="{B3217A46-164B-447B-BFF9-2198E36B8B73}" type="slidenum">
              <a:rPr lang="en-US" smtClean="0"/>
              <a:pPr/>
              <a:t>93</a:t>
            </a:fld>
            <a:endParaRPr lang="en-US" dirty="0"/>
          </a:p>
        </p:txBody>
      </p:sp>
      <p:pic>
        <p:nvPicPr>
          <p:cNvPr id="8" name="Picture 7"/>
          <p:cNvPicPr>
            <a:picLocks noChangeAspect="1"/>
          </p:cNvPicPr>
          <p:nvPr/>
        </p:nvPicPr>
        <p:blipFill>
          <a:blip r:embed="rId3"/>
          <a:stretch>
            <a:fillRect/>
          </a:stretch>
        </p:blipFill>
        <p:spPr>
          <a:xfrm>
            <a:off x="5867400" y="2320467"/>
            <a:ext cx="3057287" cy="320449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403867" y="208148"/>
            <a:ext cx="7888307" cy="726682"/>
          </a:xfrm>
          <a:prstGeom prst="rect">
            <a:avLst/>
          </a:prstGeom>
          <a:noFill/>
          <a:ln>
            <a:noFill/>
          </a:ln>
        </p:spPr>
        <p:txBody>
          <a:bodyPr lIns="0" tIns="0" rIns="0" bIns="0" anchor="t" anchorCtr="0">
            <a:noAutofit/>
          </a:bodyPr>
          <a:lstStyle/>
          <a:p>
            <a:pPr lvl="0">
              <a:lnSpc>
                <a:spcPct val="117647"/>
              </a:lnSpc>
              <a:spcBef>
                <a:spcPts val="0"/>
              </a:spcBef>
              <a:buClr>
                <a:schemeClr val="dk2"/>
              </a:buClr>
              <a:buSzPct val="25000"/>
            </a:pPr>
            <a:r>
              <a:rPr lang="en-US" dirty="0"/>
              <a:t>NGSSS PearsonAccess:</a:t>
            </a:r>
            <a:br>
              <a:rPr lang="en-US" dirty="0"/>
            </a:br>
            <a:r>
              <a:rPr lang="en-GB" dirty="0"/>
              <a:t>Student Authorization Tickets</a:t>
            </a:r>
          </a:p>
        </p:txBody>
      </p:sp>
      <p:sp>
        <p:nvSpPr>
          <p:cNvPr id="806" name="Shape 806"/>
          <p:cNvSpPr txBox="1">
            <a:spLocks noGrp="1"/>
          </p:cNvSpPr>
          <p:nvPr>
            <p:ph type="body" idx="4294967295"/>
          </p:nvPr>
        </p:nvSpPr>
        <p:spPr>
          <a:xfrm>
            <a:off x="335759" y="2218819"/>
            <a:ext cx="7956415" cy="345331"/>
          </a:xfrm>
          <a:prstGeom prst="rect">
            <a:avLst/>
          </a:prstGeom>
          <a:noFill/>
          <a:ln>
            <a:noFill/>
          </a:ln>
        </p:spPr>
        <p:txBody>
          <a:bodyPr lIns="0" tIns="0" rIns="0" bIns="0" anchor="t" anchorCtr="0">
            <a:noAutofit/>
          </a:bodyPr>
          <a:lstStyle/>
          <a:p>
            <a:pPr fontAlgn="base"/>
            <a:r>
              <a:rPr lang="en-US" sz="1800" dirty="0"/>
              <a:t>Ability to print/reprint selected tickets within a session</a:t>
            </a:r>
          </a:p>
          <a:p>
            <a:pPr marL="285750" indent="-285750" fontAlgn="base">
              <a:buFont typeface="Arial" panose="020B0604020202020204" pitchFamily="34" charset="0"/>
              <a:buChar char="•"/>
            </a:pPr>
            <a:endParaRPr lang="en-US" sz="1800" dirty="0"/>
          </a:p>
          <a:p>
            <a:pPr lvl="0" rtl="0">
              <a:lnSpc>
                <a:spcPct val="105555"/>
              </a:lnSpc>
              <a:spcBef>
                <a:spcPts val="0"/>
              </a:spcBef>
              <a:buClr>
                <a:schemeClr val="dk2"/>
              </a:buClr>
              <a:buSzPct val="25000"/>
              <a:buFont typeface="Arial"/>
              <a:buNone/>
            </a:pPr>
            <a:endParaRPr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lang="en-US" sz="1800" dirty="0">
              <a:solidFill>
                <a:schemeClr val="dk2"/>
              </a:solidFill>
            </a:endParaRPr>
          </a:p>
          <a:p>
            <a:pPr lvl="0" rtl="0">
              <a:lnSpc>
                <a:spcPct val="105555"/>
              </a:lnSpc>
              <a:spcBef>
                <a:spcPts val="0"/>
              </a:spcBef>
              <a:buClr>
                <a:schemeClr val="dk2"/>
              </a:buClr>
              <a:buSzPct val="25000"/>
              <a:buFont typeface="Arial"/>
              <a:buNone/>
            </a:pPr>
            <a:endParaRPr sz="1800" dirty="0">
              <a:solidFill>
                <a:schemeClr val="dk2"/>
              </a:solidFill>
            </a:endParaRPr>
          </a:p>
          <a:p>
            <a:pPr lvl="0" rtl="0">
              <a:lnSpc>
                <a:spcPct val="105555"/>
              </a:lnSpc>
              <a:spcBef>
                <a:spcPts val="0"/>
              </a:spcBef>
              <a:buClr>
                <a:schemeClr val="dk2"/>
              </a:buClr>
              <a:buSzPct val="25000"/>
              <a:buFont typeface="Arial"/>
              <a:buNone/>
            </a:pPr>
            <a:endParaRPr sz="1800" dirty="0">
              <a:solidFill>
                <a:schemeClr val="dk2"/>
              </a:solidFill>
            </a:endParaRPr>
          </a:p>
        </p:txBody>
      </p:sp>
      <p:pic>
        <p:nvPicPr>
          <p:cNvPr id="4" name="Picture 3"/>
          <p:cNvPicPr>
            <a:picLocks noChangeAspect="1"/>
          </p:cNvPicPr>
          <p:nvPr/>
        </p:nvPicPr>
        <p:blipFill>
          <a:blip r:embed="rId3"/>
          <a:stretch>
            <a:fillRect/>
          </a:stretch>
        </p:blipFill>
        <p:spPr>
          <a:xfrm>
            <a:off x="3097138" y="2606928"/>
            <a:ext cx="5195036" cy="4008050"/>
          </a:xfrm>
          <a:prstGeom prst="rect">
            <a:avLst/>
          </a:prstGeom>
          <a:ln>
            <a:solidFill>
              <a:srgbClr val="000000"/>
            </a:solidFill>
          </a:ln>
        </p:spPr>
      </p:pic>
      <p:sp>
        <p:nvSpPr>
          <p:cNvPr id="5" name="TextBox 4"/>
          <p:cNvSpPr txBox="1"/>
          <p:nvPr/>
        </p:nvSpPr>
        <p:spPr>
          <a:xfrm>
            <a:off x="609600" y="5410200"/>
            <a:ext cx="1481561" cy="861774"/>
          </a:xfrm>
          <a:prstGeom prst="rect">
            <a:avLst/>
          </a:prstGeom>
          <a:noFill/>
        </p:spPr>
        <p:txBody>
          <a:bodyPr wrap="square" lIns="0" tIns="0" rIns="0" bIns="0" rtlCol="0">
            <a:spAutoFit/>
          </a:bodyPr>
          <a:lstStyle/>
          <a:p>
            <a:r>
              <a:rPr lang="en-US" sz="1400" dirty="0">
                <a:solidFill>
                  <a:srgbClr val="FF0000"/>
                </a:solidFill>
              </a:rPr>
              <a:t>Only 1 student test selected to print the authorization ticket </a:t>
            </a:r>
          </a:p>
        </p:txBody>
      </p:sp>
      <p:sp>
        <p:nvSpPr>
          <p:cNvPr id="6" name="Rectangle 5"/>
          <p:cNvSpPr/>
          <p:nvPr/>
        </p:nvSpPr>
        <p:spPr>
          <a:xfrm>
            <a:off x="3676135" y="5334000"/>
            <a:ext cx="2830011" cy="307777"/>
          </a:xfrm>
          <a:prstGeom prst="rect">
            <a:avLst/>
          </a:prstGeom>
        </p:spPr>
        <p:txBody>
          <a:bodyPr wrap="square">
            <a:spAutoFit/>
          </a:bodyPr>
          <a:lstStyle/>
          <a:p>
            <a:r>
              <a:rPr lang="en-US" sz="1400" dirty="0">
                <a:solidFill>
                  <a:srgbClr val="FF0000"/>
                </a:solidFill>
              </a:rPr>
              <a:t>2 student tests in this session</a:t>
            </a:r>
          </a:p>
        </p:txBody>
      </p:sp>
      <p:cxnSp>
        <p:nvCxnSpPr>
          <p:cNvPr id="9" name="Straight Arrow Connector 8"/>
          <p:cNvCxnSpPr/>
          <p:nvPr/>
        </p:nvCxnSpPr>
        <p:spPr>
          <a:xfrm flipV="1">
            <a:off x="4933165" y="1678947"/>
            <a:ext cx="315953" cy="497094"/>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944547" y="4922767"/>
            <a:ext cx="1022522" cy="153889"/>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8497765" y="6489578"/>
            <a:ext cx="433138" cy="125534"/>
          </a:xfrm>
          <a:prstGeom prst="rect">
            <a:avLst/>
          </a:prstGeom>
        </p:spPr>
        <p:txBody>
          <a:bodyPr/>
          <a:lstStyle/>
          <a:p>
            <a:fld id="{DDBE135E-2566-4748-853C-8A3B78F0FB00}" type="slidenum">
              <a:rPr lang="en-GB" smtClean="0"/>
              <a:pPr/>
              <a:t>94</a:t>
            </a:fld>
            <a:endParaRPr lang="en-GB" dirty="0"/>
          </a:p>
        </p:txBody>
      </p:sp>
    </p:spTree>
    <p:extLst>
      <p:ext uri="{BB962C8B-B14F-4D97-AF65-F5344CB8AC3E}">
        <p14:creationId xmlns:p14="http://schemas.microsoft.com/office/powerpoint/2010/main" val="2612184803"/>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7C03-1131-4CC3-B5D7-1CE038E4B998}"/>
              </a:ext>
            </a:extLst>
          </p:cNvPr>
          <p:cNvSpPr>
            <a:spLocks noGrp="1"/>
          </p:cNvSpPr>
          <p:nvPr>
            <p:ph type="title"/>
          </p:nvPr>
        </p:nvSpPr>
        <p:spPr/>
        <p:txBody>
          <a:bodyPr/>
          <a:lstStyle/>
          <a:p>
            <a:r>
              <a:rPr lang="en-US" dirty="0"/>
              <a:t>NGSSS PearsonAccess:</a:t>
            </a:r>
            <a:br>
              <a:rPr lang="en-US" dirty="0"/>
            </a:br>
            <a:r>
              <a:rPr lang="en-US" dirty="0"/>
              <a:t>PreID Labels</a:t>
            </a:r>
          </a:p>
        </p:txBody>
      </p:sp>
      <p:sp>
        <p:nvSpPr>
          <p:cNvPr id="8" name="Text Placeholder 7">
            <a:extLst>
              <a:ext uri="{FF2B5EF4-FFF2-40B4-BE49-F238E27FC236}">
                <a16:creationId xmlns:a16="http://schemas.microsoft.com/office/drawing/2014/main" id="{980F5F0B-5CF2-49A1-8E94-BEECC8DB63AA}"/>
              </a:ext>
            </a:extLst>
          </p:cNvPr>
          <p:cNvSpPr>
            <a:spLocks noGrp="1"/>
          </p:cNvSpPr>
          <p:nvPr>
            <p:ph type="body" sz="half" idx="1"/>
          </p:nvPr>
        </p:nvSpPr>
        <p:spPr>
          <a:xfrm>
            <a:off x="457200" y="2362200"/>
            <a:ext cx="7620000" cy="3763963"/>
          </a:xfrm>
        </p:spPr>
        <p:txBody>
          <a:bodyPr/>
          <a:lstStyle/>
          <a:p>
            <a:r>
              <a:rPr lang="en-US" dirty="0"/>
              <a:t>Print PreID labels for students with PBT Accommodations </a:t>
            </a:r>
          </a:p>
        </p:txBody>
      </p:sp>
      <p:sp>
        <p:nvSpPr>
          <p:cNvPr id="4" name="Slide Number Placeholder 3">
            <a:extLst>
              <a:ext uri="{FF2B5EF4-FFF2-40B4-BE49-F238E27FC236}">
                <a16:creationId xmlns:a16="http://schemas.microsoft.com/office/drawing/2014/main" id="{D145F8D5-9B2D-4695-A53D-308070E888AB}"/>
              </a:ext>
            </a:extLst>
          </p:cNvPr>
          <p:cNvSpPr>
            <a:spLocks noGrp="1"/>
          </p:cNvSpPr>
          <p:nvPr>
            <p:ph type="sldNum" sz="quarter" idx="12"/>
          </p:nvPr>
        </p:nvSpPr>
        <p:spPr/>
        <p:txBody>
          <a:bodyPr/>
          <a:lstStyle/>
          <a:p>
            <a:pPr>
              <a:defRPr/>
            </a:pPr>
            <a:fld id="{475FEE4F-37A3-4190-B8E7-BFCFD90633DC}" type="slidenum">
              <a:rPr lang="en-US" smtClean="0"/>
              <a:pPr>
                <a:defRPr/>
              </a:pPr>
              <a:t>95</a:t>
            </a:fld>
            <a:endParaRPr lang="en-US" dirty="0"/>
          </a:p>
        </p:txBody>
      </p:sp>
      <p:grpSp>
        <p:nvGrpSpPr>
          <p:cNvPr id="6" name="Group 4">
            <a:extLst>
              <a:ext uri="{FF2B5EF4-FFF2-40B4-BE49-F238E27FC236}">
                <a16:creationId xmlns:a16="http://schemas.microsoft.com/office/drawing/2014/main" id="{0B337B73-6CE6-4C53-B19A-7336C1018B4E}"/>
              </a:ext>
            </a:extLst>
          </p:cNvPr>
          <p:cNvGrpSpPr>
            <a:grpSpLocks noChangeAspect="1"/>
          </p:cNvGrpSpPr>
          <p:nvPr/>
        </p:nvGrpSpPr>
        <p:grpSpPr bwMode="auto">
          <a:xfrm>
            <a:off x="2438400" y="3447256"/>
            <a:ext cx="3149600" cy="1593850"/>
            <a:chOff x="785" y="1248"/>
            <a:chExt cx="1984" cy="1004"/>
          </a:xfrm>
        </p:grpSpPr>
        <p:sp>
          <p:nvSpPr>
            <p:cNvPr id="7" name="AutoShape 3">
              <a:extLst>
                <a:ext uri="{FF2B5EF4-FFF2-40B4-BE49-F238E27FC236}">
                  <a16:creationId xmlns:a16="http://schemas.microsoft.com/office/drawing/2014/main" id="{70A4F50E-3909-4AAB-81EC-7D9D507CF9F8}"/>
                </a:ext>
              </a:extLst>
            </p:cNvPr>
            <p:cNvSpPr>
              <a:spLocks noChangeAspect="1" noChangeArrowheads="1" noTextEdit="1"/>
            </p:cNvSpPr>
            <p:nvPr/>
          </p:nvSpPr>
          <p:spPr bwMode="auto">
            <a:xfrm>
              <a:off x="785" y="1248"/>
              <a:ext cx="1984"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077" name="Picture 5">
              <a:extLst>
                <a:ext uri="{FF2B5EF4-FFF2-40B4-BE49-F238E27FC236}">
                  <a16:creationId xmlns:a16="http://schemas.microsoft.com/office/drawing/2014/main" id="{F502C92D-6BB5-4FDC-87DE-E0AC8A5D2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 y="1248"/>
              <a:ext cx="1990" cy="10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11970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1"/>
          <p:cNvSpPr>
            <a:spLocks noGrp="1"/>
          </p:cNvSpPr>
          <p:nvPr>
            <p:ph type="title"/>
          </p:nvPr>
        </p:nvSpPr>
        <p:spPr>
          <a:xfrm>
            <a:off x="228600" y="533400"/>
            <a:ext cx="8229600" cy="1143000"/>
          </a:xfrm>
        </p:spPr>
        <p:txBody>
          <a:bodyPr/>
          <a:lstStyle/>
          <a:p>
            <a:pPr eaLnBrk="1" hangingPunct="1">
              <a:spcBef>
                <a:spcPts val="600"/>
              </a:spcBef>
              <a:defRPr/>
            </a:pPr>
            <a:r>
              <a:rPr lang="en-US" dirty="0"/>
              <a:t>NGSSS PearsonAccess:</a:t>
            </a:r>
            <a:br>
              <a:rPr lang="en-US" dirty="0"/>
            </a:br>
            <a:r>
              <a:rPr lang="en-US" dirty="0"/>
              <a:t>Advanced Session Roster</a:t>
            </a:r>
          </a:p>
        </p:txBody>
      </p:sp>
      <p:sp>
        <p:nvSpPr>
          <p:cNvPr id="53" name="Content Placeholder 52"/>
          <p:cNvSpPr>
            <a:spLocks noGrp="1"/>
          </p:cNvSpPr>
          <p:nvPr>
            <p:ph idx="1"/>
          </p:nvPr>
        </p:nvSpPr>
        <p:spPr>
          <a:xfrm>
            <a:off x="304800" y="1905000"/>
            <a:ext cx="8610600" cy="5105400"/>
          </a:xfrm>
        </p:spPr>
        <p:txBody>
          <a:bodyPr/>
          <a:lstStyle/>
          <a:p>
            <a:pPr eaLnBrk="1" hangingPunct="1">
              <a:spcBef>
                <a:spcPts val="600"/>
              </a:spcBef>
              <a:defRPr/>
            </a:pPr>
            <a:r>
              <a:rPr lang="en-US" sz="1800" dirty="0"/>
              <a:t>Advanced Session Roster provides a list of all students scheduled in a test session that displays important information including: </a:t>
            </a:r>
          </a:p>
          <a:p>
            <a:pPr lvl="1" eaLnBrk="1" hangingPunct="1">
              <a:spcBef>
                <a:spcPts val="600"/>
              </a:spcBef>
              <a:buFont typeface="Wingdings" pitchFamily="2" charset="2"/>
              <a:buChar char="§"/>
              <a:defRPr/>
            </a:pPr>
            <a:r>
              <a:rPr lang="en-US" sz="1400" dirty="0">
                <a:ea typeface="+mn-ea"/>
                <a:cs typeface="+mn-cs"/>
              </a:rPr>
              <a:t>Test Administration</a:t>
            </a:r>
          </a:p>
          <a:p>
            <a:pPr lvl="1" eaLnBrk="1" hangingPunct="1">
              <a:spcBef>
                <a:spcPts val="600"/>
              </a:spcBef>
              <a:buFont typeface="Wingdings" pitchFamily="2" charset="2"/>
              <a:buChar char="§"/>
              <a:defRPr/>
            </a:pPr>
            <a:r>
              <a:rPr lang="en-US" sz="1400" dirty="0">
                <a:ea typeface="+mn-ea"/>
                <a:cs typeface="+mn-cs"/>
              </a:rPr>
              <a:t>Session Name and School</a:t>
            </a:r>
          </a:p>
          <a:p>
            <a:pPr lvl="1" eaLnBrk="1" hangingPunct="1">
              <a:spcBef>
                <a:spcPts val="600"/>
              </a:spcBef>
              <a:buFont typeface="Wingdings" pitchFamily="2" charset="2"/>
              <a:buChar char="§"/>
              <a:defRPr/>
            </a:pPr>
            <a:r>
              <a:rPr lang="en-US" sz="1400" dirty="0">
                <a:ea typeface="+mn-ea"/>
                <a:cs typeface="+mn-cs"/>
              </a:rPr>
              <a:t>Test to be Administered</a:t>
            </a:r>
          </a:p>
          <a:p>
            <a:pPr lvl="1" eaLnBrk="1" hangingPunct="1">
              <a:spcBef>
                <a:spcPts val="600"/>
              </a:spcBef>
              <a:buFont typeface="Wingdings" pitchFamily="2" charset="2"/>
              <a:buChar char="§"/>
              <a:defRPr/>
            </a:pPr>
            <a:r>
              <a:rPr lang="en-US" sz="1400" dirty="0">
                <a:ea typeface="+mn-ea"/>
                <a:cs typeface="+mn-cs"/>
              </a:rPr>
              <a:t>Password</a:t>
            </a:r>
          </a:p>
          <a:p>
            <a:pPr lvl="1" eaLnBrk="1" hangingPunct="1">
              <a:spcBef>
                <a:spcPts val="600"/>
              </a:spcBef>
              <a:buFont typeface="Wingdings" pitchFamily="2" charset="2"/>
              <a:buChar char="§"/>
              <a:defRPr/>
            </a:pPr>
            <a:r>
              <a:rPr lang="en-US" sz="1400" dirty="0">
                <a:ea typeface="+mn-ea"/>
                <a:cs typeface="+mn-cs"/>
              </a:rPr>
              <a:t>Student Name</a:t>
            </a:r>
          </a:p>
          <a:p>
            <a:pPr lvl="1" eaLnBrk="1" hangingPunct="1">
              <a:spcBef>
                <a:spcPts val="600"/>
              </a:spcBef>
              <a:buFont typeface="Wingdings" pitchFamily="2" charset="2"/>
              <a:buChar char="§"/>
              <a:defRPr/>
            </a:pPr>
            <a:r>
              <a:rPr lang="en-US" sz="1400" dirty="0">
                <a:ea typeface="+mn-ea"/>
                <a:cs typeface="+mn-cs"/>
              </a:rPr>
              <a:t>FLEID#</a:t>
            </a:r>
          </a:p>
          <a:p>
            <a:pPr lvl="1" eaLnBrk="1" hangingPunct="1">
              <a:spcBef>
                <a:spcPts val="600"/>
              </a:spcBef>
              <a:buFont typeface="Wingdings" pitchFamily="2" charset="2"/>
              <a:buChar char="§"/>
              <a:defRPr/>
            </a:pPr>
            <a:r>
              <a:rPr lang="en-US" sz="1400" dirty="0"/>
              <a:t>S</a:t>
            </a:r>
            <a:r>
              <a:rPr lang="en-US" sz="1400" dirty="0">
                <a:ea typeface="+mn-ea"/>
                <a:cs typeface="+mn-cs"/>
              </a:rPr>
              <a:t>tudent Date of Birth</a:t>
            </a:r>
          </a:p>
          <a:p>
            <a:pPr lvl="1" eaLnBrk="1" hangingPunct="1">
              <a:spcBef>
                <a:spcPts val="600"/>
              </a:spcBef>
              <a:buFont typeface="Wingdings" pitchFamily="2" charset="2"/>
              <a:buChar char="§"/>
              <a:defRPr/>
            </a:pPr>
            <a:r>
              <a:rPr lang="en-US" sz="1400" dirty="0">
                <a:ea typeface="+mn-ea"/>
                <a:cs typeface="+mn-cs"/>
              </a:rPr>
              <a:t>Class Information</a:t>
            </a:r>
          </a:p>
          <a:p>
            <a:pPr lvl="1" eaLnBrk="1" hangingPunct="1">
              <a:spcBef>
                <a:spcPts val="600"/>
              </a:spcBef>
              <a:buFont typeface="Wingdings" pitchFamily="2" charset="2"/>
              <a:buChar char="§"/>
              <a:defRPr/>
            </a:pPr>
            <a:r>
              <a:rPr lang="en-US" sz="1400" dirty="0">
                <a:ea typeface="+mn-ea"/>
                <a:cs typeface="+mn-cs"/>
              </a:rPr>
              <a:t>Test Form/Form Group Type</a:t>
            </a:r>
          </a:p>
          <a:p>
            <a:pPr lvl="1" eaLnBrk="1" hangingPunct="1">
              <a:spcBef>
                <a:spcPts val="600"/>
              </a:spcBef>
              <a:buFont typeface="Wingdings" pitchFamily="2" charset="2"/>
              <a:buChar char="§"/>
              <a:defRPr/>
            </a:pPr>
            <a:r>
              <a:rPr lang="en-US" sz="1400" dirty="0">
                <a:ea typeface="+mn-ea"/>
                <a:cs typeface="+mn-cs"/>
              </a:rPr>
              <a:t>Usernames</a:t>
            </a:r>
          </a:p>
          <a:p>
            <a:pPr lvl="1" eaLnBrk="1" hangingPunct="1">
              <a:spcBef>
                <a:spcPts val="600"/>
              </a:spcBef>
              <a:buFont typeface="Wingdings" pitchFamily="2" charset="2"/>
              <a:buChar char="§"/>
              <a:defRPr/>
            </a:pPr>
            <a:r>
              <a:rPr lang="en-US" sz="1400" dirty="0">
                <a:ea typeface="+mn-ea"/>
                <a:cs typeface="+mn-cs"/>
              </a:rPr>
              <a:t>Blank space to record attendance information and accommodations used </a:t>
            </a:r>
          </a:p>
          <a:p>
            <a:pPr eaLnBrk="1" hangingPunct="1">
              <a:spcBef>
                <a:spcPts val="600"/>
              </a:spcBef>
              <a:defRPr/>
            </a:pPr>
            <a:r>
              <a:rPr lang="en-US" sz="1800" dirty="0"/>
              <a:t>The Advanced Session Roster may be used to record required administration information.</a:t>
            </a:r>
          </a:p>
          <a:p>
            <a:pPr eaLnBrk="1" hangingPunct="1">
              <a:spcBef>
                <a:spcPts val="600"/>
              </a:spcBef>
              <a:defRPr/>
            </a:pPr>
            <a:r>
              <a:rPr lang="en-US" sz="1800" b="1" dirty="0"/>
              <a:t>Advanced Session Rosters must be handled in a secure manner and returned to the school assessment coordinator immediately after each test session is completed</a:t>
            </a:r>
            <a:r>
              <a:rPr lang="en-US" sz="1800" dirty="0"/>
              <a:t>.</a:t>
            </a:r>
          </a:p>
          <a:p>
            <a:pPr eaLnBrk="1" hangingPunct="1">
              <a:defRPr/>
            </a:pPr>
            <a:endParaRPr lang="en-US" sz="2400" dirty="0"/>
          </a:p>
          <a:p>
            <a:pPr eaLnBrk="1" hangingPunct="1">
              <a:defRPr/>
            </a:pPr>
            <a:endParaRPr lang="en-US" sz="2400" dirty="0"/>
          </a:p>
        </p:txBody>
      </p:sp>
      <p:sp>
        <p:nvSpPr>
          <p:cNvPr id="57348" name="Slide Number Placeholder 5"/>
          <p:cNvSpPr>
            <a:spLocks noGrp="1"/>
          </p:cNvSpPr>
          <p:nvPr>
            <p:ph type="sldNum" sz="quarter" idx="12"/>
          </p:nvPr>
        </p:nvSpPr>
        <p:spPr>
          <a:noFill/>
        </p:spPr>
        <p:txBody>
          <a:bodyPr/>
          <a:lstStyle/>
          <a:p>
            <a:fld id="{E958FAD9-207F-4BD8-A8EF-3D572B1E67C3}" type="slidenum">
              <a:rPr lang="en-US" smtClean="0"/>
              <a:pPr/>
              <a:t>96</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152" y="2580482"/>
            <a:ext cx="4578096" cy="23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5490" y="457200"/>
            <a:ext cx="8673709" cy="1295400"/>
          </a:xfrm>
        </p:spPr>
        <p:txBody>
          <a:bodyPr/>
          <a:lstStyle/>
          <a:p>
            <a:pPr eaLnBrk="1" hangingPunct="1"/>
            <a:r>
              <a:rPr lang="en-US" dirty="0"/>
              <a:t>NGSSS PearsonAccess:</a:t>
            </a:r>
            <a:br>
              <a:rPr lang="en-US" dirty="0"/>
            </a:br>
            <a:r>
              <a:rPr lang="en-US" dirty="0"/>
              <a:t>Test Group Code</a:t>
            </a:r>
          </a:p>
        </p:txBody>
      </p:sp>
      <p:graphicFrame>
        <p:nvGraphicFramePr>
          <p:cNvPr id="26640" name="Group 16"/>
          <p:cNvGraphicFramePr>
            <a:graphicFrameLocks noGrp="1"/>
          </p:cNvGraphicFramePr>
          <p:nvPr>
            <p:ph type="tbl" idx="1"/>
            <p:extLst>
              <p:ext uri="{D42A27DB-BD31-4B8C-83A1-F6EECF244321}">
                <p14:modId xmlns:p14="http://schemas.microsoft.com/office/powerpoint/2010/main" val="2856195409"/>
              </p:ext>
            </p:extLst>
          </p:nvPr>
        </p:nvGraphicFramePr>
        <p:xfrm>
          <a:off x="685800" y="1981200"/>
          <a:ext cx="7239000" cy="1981200"/>
        </p:xfrm>
        <a:graphic>
          <a:graphicData uri="http://schemas.openxmlformats.org/drawingml/2006/table">
            <a:tbl>
              <a:tblPr firstRow="1">
                <a:tableStyleId>{5940675A-B579-460E-94D1-54222C63F5DA}</a:tableStyleId>
              </a:tblPr>
              <a:tblGrid>
                <a:gridCol w="7239000">
                  <a:extLst>
                    <a:ext uri="{9D8B030D-6E8A-4147-A177-3AD203B41FA5}">
                      <a16:colId xmlns:a16="http://schemas.microsoft.com/office/drawing/2014/main" val="20000"/>
                    </a:ext>
                  </a:extLst>
                </a:gridCol>
              </a:tblGrid>
              <a:tr h="471714">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defRPr/>
                      </a:pPr>
                      <a:r>
                        <a:rPr kumimoji="0" lang="en-US" sz="2400" u="none" strike="noStrike" cap="none" normalizeH="0" baseline="0" dirty="0">
                          <a:ln>
                            <a:noFill/>
                          </a:ln>
                          <a:effectLst/>
                          <a:latin typeface="+mn-lt"/>
                          <a:cs typeface="Tahoma" pitchFamily="34" charset="0"/>
                        </a:rPr>
                        <a:t>Test Group Code</a:t>
                      </a:r>
                      <a:endParaRPr kumimoji="0" lang="en-US" sz="2400" b="1" i="0" u="none" strike="noStrike" cap="none" normalizeH="0" baseline="0" dirty="0">
                        <a:ln>
                          <a:noFill/>
                        </a:ln>
                        <a:solidFill>
                          <a:srgbClr val="FFFFFF"/>
                        </a:solidFill>
                        <a:effectLst/>
                        <a:latin typeface="+mn-lt"/>
                        <a:cs typeface="Tahoma" pitchFamily="34" charset="0"/>
                      </a:endParaRPr>
                    </a:p>
                  </a:txBody>
                  <a:tcPr horzOverflow="overflow"/>
                </a:tc>
                <a:extLst>
                  <a:ext uri="{0D108BD9-81ED-4DB2-BD59-A6C34878D82A}">
                    <a16:rowId xmlns:a16="http://schemas.microsoft.com/office/drawing/2014/main" val="10000"/>
                  </a:ext>
                </a:extLst>
              </a:tr>
              <a:tr h="1509486">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defRPr/>
                      </a:pPr>
                      <a:r>
                        <a:rPr kumimoji="0" lang="en-US" sz="1500" u="none" strike="noStrike" cap="none" normalizeH="0" baseline="0" dirty="0">
                          <a:ln>
                            <a:noFill/>
                          </a:ln>
                          <a:effectLst/>
                          <a:latin typeface="+mn-lt"/>
                          <a:cs typeface="Tahoma" pitchFamily="34" charset="0"/>
                        </a:rPr>
                        <a:t>A unique four-digit number created by school assessment coordinators used to identify groups of students tested together.  The test group code is entered after the Welcome screen and Testing Rules Acknowledgment and before students see the first question.</a:t>
                      </a:r>
                      <a:endParaRPr kumimoji="0" lang="en-US" sz="1500" b="0" i="0" u="none" strike="noStrike" cap="none" normalizeH="0" baseline="0" dirty="0">
                        <a:ln>
                          <a:noFill/>
                        </a:ln>
                        <a:solidFill>
                          <a:srgbClr val="000000"/>
                        </a:solidFill>
                        <a:effectLst/>
                        <a:latin typeface="+mn-lt"/>
                        <a:cs typeface="Tahoma" pitchFamily="34" charset="0"/>
                      </a:endParaRPr>
                    </a:p>
                  </a:txBody>
                  <a:tcPr horzOverflow="overflow"/>
                </a:tc>
                <a:extLst>
                  <a:ext uri="{0D108BD9-81ED-4DB2-BD59-A6C34878D82A}">
                    <a16:rowId xmlns:a16="http://schemas.microsoft.com/office/drawing/2014/main" val="10001"/>
                  </a:ext>
                </a:extLst>
              </a:tr>
            </a:tbl>
          </a:graphicData>
        </a:graphic>
      </p:graphicFrame>
      <p:sp>
        <p:nvSpPr>
          <p:cNvPr id="61455" name="Slide Number Placeholder 7"/>
          <p:cNvSpPr>
            <a:spLocks noGrp="1"/>
          </p:cNvSpPr>
          <p:nvPr>
            <p:ph type="sldNum" sz="quarter" idx="12"/>
          </p:nvPr>
        </p:nvSpPr>
        <p:spPr>
          <a:noFill/>
        </p:spPr>
        <p:txBody>
          <a:bodyPr/>
          <a:lstStyle/>
          <a:p>
            <a:fld id="{B713CF0B-53F9-4E8B-AB40-6AC35D2411DE}" type="slidenum">
              <a:rPr lang="en-US" smtClean="0"/>
              <a:pPr/>
              <a:t>97</a:t>
            </a:fld>
            <a:endParaRPr lang="en-US" dirty="0"/>
          </a:p>
        </p:txBody>
      </p:sp>
      <p:pic>
        <p:nvPicPr>
          <p:cNvPr id="61456" name="Picture 17"/>
          <p:cNvPicPr>
            <a:picLocks noChangeAspect="1" noChangeArrowheads="1"/>
          </p:cNvPicPr>
          <p:nvPr/>
        </p:nvPicPr>
        <p:blipFill>
          <a:blip r:embed="rId3" cstate="print"/>
          <a:srcRect/>
          <a:stretch>
            <a:fillRect/>
          </a:stretch>
        </p:blipFill>
        <p:spPr bwMode="auto">
          <a:xfrm>
            <a:off x="3505200" y="4188052"/>
            <a:ext cx="864382" cy="2633662"/>
          </a:xfrm>
          <a:prstGeom prst="rect">
            <a:avLst/>
          </a:prstGeom>
          <a:noFill/>
          <a:ln w="9525">
            <a:solidFill>
              <a:schemeClr val="tx1"/>
            </a:solid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a:t>NGSSS PearsonAccess:</a:t>
            </a:r>
            <a:br>
              <a:rPr lang="en-US" dirty="0"/>
            </a:br>
            <a:r>
              <a:rPr lang="en-US" dirty="0"/>
              <a:t>CBT Work Folders</a:t>
            </a:r>
          </a:p>
        </p:txBody>
      </p:sp>
      <p:sp>
        <p:nvSpPr>
          <p:cNvPr id="68611" name="Rectangle 3"/>
          <p:cNvSpPr>
            <a:spLocks noGrp="1" noChangeArrowheads="1"/>
          </p:cNvSpPr>
          <p:nvPr>
            <p:ph idx="1"/>
          </p:nvPr>
        </p:nvSpPr>
        <p:spPr>
          <a:xfrm>
            <a:off x="304800" y="1828800"/>
            <a:ext cx="8610600" cy="4800600"/>
          </a:xfrm>
        </p:spPr>
        <p:txBody>
          <a:bodyPr/>
          <a:lstStyle/>
          <a:p>
            <a:pPr eaLnBrk="1" hangingPunct="1">
              <a:spcBef>
                <a:spcPts val="1200"/>
              </a:spcBef>
            </a:pPr>
            <a:r>
              <a:rPr lang="en-US" sz="2400" dirty="0"/>
              <a:t>The Florida Computer-Based Testing Work Folder is a blank piece of yellow 11x17 paper folded in half with grid paper on the back page. </a:t>
            </a:r>
          </a:p>
          <a:p>
            <a:pPr eaLnBrk="1" hangingPunct="1">
              <a:spcBef>
                <a:spcPts val="1200"/>
              </a:spcBef>
            </a:pPr>
            <a:r>
              <a:rPr lang="en-US" sz="2400" dirty="0"/>
              <a:t>For the Biology 1 CBT test sessions, students are provided with work folders to work the problems. </a:t>
            </a:r>
          </a:p>
          <a:p>
            <a:pPr eaLnBrk="1" hangingPunct="1">
              <a:spcBef>
                <a:spcPts val="1200"/>
              </a:spcBef>
            </a:pPr>
            <a:r>
              <a:rPr lang="en-US" sz="2400" dirty="0"/>
              <a:t>Distribute work folders to students at the beginning of each test session. </a:t>
            </a:r>
          </a:p>
          <a:p>
            <a:pPr eaLnBrk="1" hangingPunct="1">
              <a:spcBef>
                <a:spcPts val="1200"/>
              </a:spcBef>
            </a:pPr>
            <a:r>
              <a:rPr lang="en-US" sz="2400" dirty="0"/>
              <a:t>Ensure that students have enough desk space to use their folders.</a:t>
            </a:r>
          </a:p>
          <a:p>
            <a:pPr eaLnBrk="1" hangingPunct="1">
              <a:spcBef>
                <a:spcPts val="1200"/>
              </a:spcBef>
            </a:pPr>
            <a:r>
              <a:rPr lang="en-US" sz="2400" dirty="0"/>
              <a:t>Once students complete the test, collect all work folders and return them to the school assessment coordinator. </a:t>
            </a:r>
          </a:p>
          <a:p>
            <a:pPr eaLnBrk="1" hangingPunct="1">
              <a:spcBef>
                <a:spcPts val="1200"/>
              </a:spcBef>
            </a:pPr>
            <a:r>
              <a:rPr lang="en-US" sz="2400" b="1" dirty="0"/>
              <a:t>Used work folders are secure materials</a:t>
            </a:r>
            <a:r>
              <a:rPr lang="en-US" sz="2400" dirty="0"/>
              <a:t>.</a:t>
            </a:r>
          </a:p>
          <a:p>
            <a:pPr eaLnBrk="1" hangingPunct="1"/>
            <a:endParaRPr lang="en-US" sz="1900" dirty="0"/>
          </a:p>
        </p:txBody>
      </p:sp>
      <p:sp>
        <p:nvSpPr>
          <p:cNvPr id="68612" name="Slide Number Placeholder 5"/>
          <p:cNvSpPr>
            <a:spLocks noGrp="1"/>
          </p:cNvSpPr>
          <p:nvPr>
            <p:ph type="sldNum" sz="quarter" idx="12"/>
          </p:nvPr>
        </p:nvSpPr>
        <p:spPr>
          <a:noFill/>
        </p:spPr>
        <p:txBody>
          <a:bodyPr/>
          <a:lstStyle/>
          <a:p>
            <a:fld id="{EC881171-D4E6-4633-B7B8-942279A667DD}" type="slidenum">
              <a:rPr lang="en-US" smtClean="0"/>
              <a:pPr/>
              <a:t>98</a:t>
            </a:fld>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a:t>NGSSS PearsonAccess:</a:t>
            </a:r>
            <a:br>
              <a:rPr lang="en-US" dirty="0"/>
            </a:br>
            <a:r>
              <a:rPr lang="en-US" dirty="0"/>
              <a:t>CBT Worksheets</a:t>
            </a:r>
            <a:endParaRPr lang="en-US" sz="3200" dirty="0"/>
          </a:p>
        </p:txBody>
      </p:sp>
      <p:sp>
        <p:nvSpPr>
          <p:cNvPr id="69635" name="Content Placeholder 2"/>
          <p:cNvSpPr>
            <a:spLocks noGrp="1"/>
          </p:cNvSpPr>
          <p:nvPr>
            <p:ph idx="1"/>
          </p:nvPr>
        </p:nvSpPr>
        <p:spPr>
          <a:xfrm>
            <a:off x="304800" y="1828800"/>
            <a:ext cx="8610600" cy="5029200"/>
          </a:xfrm>
        </p:spPr>
        <p:txBody>
          <a:bodyPr/>
          <a:lstStyle/>
          <a:p>
            <a:pPr eaLnBrk="1" hangingPunct="1">
              <a:spcBef>
                <a:spcPts val="600"/>
              </a:spcBef>
              <a:buFont typeface="Arial" pitchFamily="34" charset="0"/>
              <a:buChar char="•"/>
            </a:pPr>
            <a:r>
              <a:rPr lang="en-US" sz="2400" b="1" i="1" dirty="0"/>
              <a:t>Optional</a:t>
            </a:r>
            <a:r>
              <a:rPr lang="en-US" sz="2400" dirty="0"/>
              <a:t> for the NGSSS Civics EOC and US History EOC CBT test sessions, students </a:t>
            </a:r>
            <a:r>
              <a:rPr lang="en-US" sz="2400" i="1" dirty="0"/>
              <a:t>may</a:t>
            </a:r>
            <a:r>
              <a:rPr lang="en-US" sz="2400" dirty="0"/>
              <a:t> be provided a worksheet to take notes. </a:t>
            </a:r>
          </a:p>
          <a:p>
            <a:pPr eaLnBrk="1" hangingPunct="1">
              <a:spcBef>
                <a:spcPts val="600"/>
              </a:spcBef>
              <a:buFont typeface="Arial" pitchFamily="34" charset="0"/>
              <a:buChar char="•"/>
            </a:pPr>
            <a:r>
              <a:rPr lang="en-US" sz="2400" dirty="0"/>
              <a:t>The CBT Worksheet is an 8 1/2x11 page (located in PearsonAccess) that </a:t>
            </a:r>
            <a:r>
              <a:rPr lang="en-US" sz="2400" u="sng" dirty="0"/>
              <a:t>may</a:t>
            </a:r>
            <a:r>
              <a:rPr lang="en-US" sz="2400" dirty="0"/>
              <a:t> be copied and distributed to students at the beginning of a test session.  </a:t>
            </a:r>
          </a:p>
          <a:p>
            <a:pPr eaLnBrk="1" hangingPunct="1">
              <a:spcBef>
                <a:spcPts val="600"/>
              </a:spcBef>
              <a:buFont typeface="Arial" pitchFamily="34" charset="0"/>
              <a:buChar char="•"/>
            </a:pPr>
            <a:r>
              <a:rPr lang="en-US" sz="2400" dirty="0"/>
              <a:t>If your school is providing hard copies of the CBT Worksheet, a sufficient number of copies should be available for all students taking the assessment. </a:t>
            </a:r>
          </a:p>
          <a:p>
            <a:pPr eaLnBrk="1" hangingPunct="1">
              <a:spcBef>
                <a:spcPts val="600"/>
              </a:spcBef>
              <a:buFont typeface="Arial" pitchFamily="34" charset="0"/>
              <a:buChar char="•"/>
            </a:pPr>
            <a:r>
              <a:rPr lang="en-US" sz="2400" dirty="0"/>
              <a:t>Students must have enough desk space to use their worksheets.</a:t>
            </a:r>
          </a:p>
          <a:p>
            <a:pPr eaLnBrk="1" hangingPunct="1">
              <a:spcBef>
                <a:spcPts val="600"/>
              </a:spcBef>
              <a:buFont typeface="Arial" pitchFamily="34" charset="0"/>
              <a:buChar char="•"/>
            </a:pPr>
            <a:r>
              <a:rPr lang="en-US" sz="2400" dirty="0"/>
              <a:t>Once students complete a test session, collect all worksheets and return them to the school assessment coordinator. </a:t>
            </a:r>
          </a:p>
          <a:p>
            <a:pPr eaLnBrk="1" hangingPunct="1">
              <a:spcBef>
                <a:spcPts val="600"/>
              </a:spcBef>
              <a:buFont typeface="Arial" pitchFamily="34" charset="0"/>
              <a:buChar char="•"/>
            </a:pPr>
            <a:r>
              <a:rPr lang="en-US" sz="2400" b="1" dirty="0"/>
              <a:t>Used worksheets are secure materials.</a:t>
            </a:r>
          </a:p>
          <a:p>
            <a:pPr eaLnBrk="1" hangingPunct="1"/>
            <a:endParaRPr lang="en-US" sz="2800" dirty="0"/>
          </a:p>
        </p:txBody>
      </p:sp>
      <p:sp>
        <p:nvSpPr>
          <p:cNvPr id="69636" name="Slide Number Placeholder 3"/>
          <p:cNvSpPr>
            <a:spLocks noGrp="1"/>
          </p:cNvSpPr>
          <p:nvPr>
            <p:ph type="sldNum" sz="quarter" idx="12"/>
          </p:nvPr>
        </p:nvSpPr>
        <p:spPr>
          <a:noFill/>
        </p:spPr>
        <p:txBody>
          <a:bodyPr/>
          <a:lstStyle/>
          <a:p>
            <a:fld id="{E76FD2C6-53DC-4F68-B6C0-22CE2E094596}" type="slidenum">
              <a:rPr lang="en-US" smtClean="0"/>
              <a:pPr/>
              <a:t>99</a:t>
            </a:fld>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12297</TotalTime>
  <Words>7642</Words>
  <Application>Microsoft Office PowerPoint</Application>
  <PresentationFormat>On-screen Show (4:3)</PresentationFormat>
  <Paragraphs>1204</Paragraphs>
  <Slides>134</Slides>
  <Notes>125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134</vt:i4>
      </vt:variant>
    </vt:vector>
  </HeadingPairs>
  <TitlesOfParts>
    <vt:vector size="146" baseType="lpstr">
      <vt:lpstr>Arial</vt:lpstr>
      <vt:lpstr>Calibri</vt:lpstr>
      <vt:lpstr>Courier New</vt:lpstr>
      <vt:lpstr>Franklin Gothic Book</vt:lpstr>
      <vt:lpstr>inherit</vt:lpstr>
      <vt:lpstr>Lato Medium</vt:lpstr>
      <vt:lpstr>Lucida Sans Unicode</vt:lpstr>
      <vt:lpstr>Tahoma</vt:lpstr>
      <vt:lpstr>Times New Roman</vt:lpstr>
      <vt:lpstr>Verdana</vt:lpstr>
      <vt:lpstr>Wingdings</vt:lpstr>
      <vt:lpstr>Default Design</vt:lpstr>
      <vt:lpstr> 2018-2019 CBT Training Materials </vt:lpstr>
      <vt:lpstr>2018-19 CBT Topics </vt:lpstr>
      <vt:lpstr>2018-19 PBT Topics </vt:lpstr>
      <vt:lpstr>PowerPoint Presentation</vt:lpstr>
      <vt:lpstr>FSA Terms</vt:lpstr>
      <vt:lpstr>FSA Terms</vt:lpstr>
      <vt:lpstr>FSA Terms</vt:lpstr>
      <vt:lpstr>Glossary of Terms</vt:lpstr>
      <vt:lpstr>Glossary of Terms</vt:lpstr>
      <vt:lpstr>FSA Test Delivery System Overview</vt:lpstr>
      <vt:lpstr>FSA  Common Login System </vt:lpstr>
      <vt:lpstr>FSA TIDE System Overview</vt:lpstr>
      <vt:lpstr>FSA  Accessing TIDE</vt:lpstr>
      <vt:lpstr>FSA Accessing TIDE (cont.)</vt:lpstr>
      <vt:lpstr>FSA TIDE User Roles</vt:lpstr>
      <vt:lpstr>FSA First Time Users</vt:lpstr>
      <vt:lpstr>FSA Activating Your TIDE Account </vt:lpstr>
      <vt:lpstr>FSA  TIDE Logging In</vt:lpstr>
      <vt:lpstr>FSA TIDE Home Screen</vt:lpstr>
      <vt:lpstr>Managing Users  </vt:lpstr>
      <vt:lpstr>School Tasks: Managing Users</vt:lpstr>
      <vt:lpstr>School Tasks: Managing Users</vt:lpstr>
      <vt:lpstr>School Tasks: Uploading Users</vt:lpstr>
      <vt:lpstr>School Tasks: Uploading Users (cont.)</vt:lpstr>
      <vt:lpstr>School Tasks: View/Edit Users</vt:lpstr>
      <vt:lpstr>Student Information  </vt:lpstr>
      <vt:lpstr>School Tasks: Confirming Student Information</vt:lpstr>
      <vt:lpstr>School Tasks: Confirming Student Information</vt:lpstr>
      <vt:lpstr>School Tasks: Confirming Student Information (cont.)</vt:lpstr>
      <vt:lpstr>School Tasks: Confirming Student Information (cont.)</vt:lpstr>
      <vt:lpstr>School Tasks: Confirming Student Information (cont.)</vt:lpstr>
      <vt:lpstr>School Tasks: Adding Students</vt:lpstr>
      <vt:lpstr>Viewing Orders </vt:lpstr>
      <vt:lpstr>Viewing Orders</vt:lpstr>
      <vt:lpstr>Viewing Orders</vt:lpstr>
      <vt:lpstr>Viewing Orders</vt:lpstr>
      <vt:lpstr>Printing PreID Labels  and Test Tickets  </vt:lpstr>
      <vt:lpstr>School Tasks: Printing On-Demand PreID Labels and Test Tickets</vt:lpstr>
      <vt:lpstr>School Tasks: Printing On-Demand PreID Labels and Test Tickets</vt:lpstr>
      <vt:lpstr>School Tasks: Printing On-Demand PreID Labels and Test Tickets</vt:lpstr>
      <vt:lpstr>School Tasks: Printing On-Demand PreID Labels</vt:lpstr>
      <vt:lpstr>School Tasks: Printing On-Demand PreID Labels</vt:lpstr>
      <vt:lpstr>School Tasks: Printing Test Tickets</vt:lpstr>
      <vt:lpstr>School Tasks: Printing On-Demand PreID Labels</vt:lpstr>
      <vt:lpstr>Rosters  </vt:lpstr>
      <vt:lpstr>School Tasks: Rosters</vt:lpstr>
      <vt:lpstr>School Tasks: Rosters (cont.)</vt:lpstr>
      <vt:lpstr>School Tasks: Rosters (cont.)</vt:lpstr>
      <vt:lpstr>School Tasks: Adding Rosters</vt:lpstr>
      <vt:lpstr>School Tasks: Printing Rosters/Tickets </vt:lpstr>
      <vt:lpstr>Invalidations and Requests  </vt:lpstr>
      <vt:lpstr>School Tasks: Create Invalidations and Requests</vt:lpstr>
      <vt:lpstr>School Tasks: Create Invalidations and Requests (cont.)</vt:lpstr>
      <vt:lpstr>PowerPoint Presentation</vt:lpstr>
      <vt:lpstr>FSA Student Test Tickets</vt:lpstr>
      <vt:lpstr>FSA Session ID for CBT Tests</vt:lpstr>
      <vt:lpstr>FSA  CBT Work Folders</vt:lpstr>
      <vt:lpstr>FSA CBT Worksheets</vt:lpstr>
      <vt:lpstr>FSA Scientific Calculators</vt:lpstr>
      <vt:lpstr>FSA Test Administrator (TA) Interface for CBT </vt:lpstr>
      <vt:lpstr>2018-19 Technical Specs -  FSA Secure Browser 10.5</vt:lpstr>
      <vt:lpstr>FSA  Preparing/Conducting CBT Testing</vt:lpstr>
      <vt:lpstr>FSA  Secure Browser Student Login</vt:lpstr>
      <vt:lpstr>FSA  Accessing the TA Interface</vt:lpstr>
      <vt:lpstr>FSA  TA Interface </vt:lpstr>
      <vt:lpstr>FSA  Approving Students for a Test Session</vt:lpstr>
      <vt:lpstr>FSA  Approving Students to Test</vt:lpstr>
      <vt:lpstr> FSA  Viewing a Student’s Test Accommodations </vt:lpstr>
      <vt:lpstr>FSA  Approving Students to Test</vt:lpstr>
      <vt:lpstr>FSA  Denying Students to Test</vt:lpstr>
      <vt:lpstr>FSA Monitoring Student Progress </vt:lpstr>
      <vt:lpstr>FSA Exiting or Logging Out </vt:lpstr>
      <vt:lpstr>FSA Timing Out</vt:lpstr>
      <vt:lpstr>FSA  Stopping the Test Session </vt:lpstr>
      <vt:lpstr>FSA  Ending a Test Session </vt:lpstr>
      <vt:lpstr>FSA  Ending a Test Session (cont.) </vt:lpstr>
      <vt:lpstr>FSA  Using Participation Report</vt:lpstr>
      <vt:lpstr>FSA  Participation Report Results </vt:lpstr>
      <vt:lpstr>FSA  Test Completion Rates</vt:lpstr>
      <vt:lpstr>FSA Practice Tests   </vt:lpstr>
      <vt:lpstr> FSA  Other Resources </vt:lpstr>
      <vt:lpstr>FSA  Contact Information </vt:lpstr>
      <vt:lpstr>PowerPoint Presentation</vt:lpstr>
      <vt:lpstr>2018-19 Technical Specs -  Test Nav 8 App</vt:lpstr>
      <vt:lpstr>NGSSS PearsonAccess:  (Blue Site)</vt:lpstr>
      <vt:lpstr>NGSSS PearsonAccess:  Training Center (Brown Site)</vt:lpstr>
      <vt:lpstr>  NGSSS PearsonAccess:  Create/Update School User Accounts  </vt:lpstr>
      <vt:lpstr>NGSSS PearsonAccess:  Proctor Caching</vt:lpstr>
      <vt:lpstr>NGSSS PearsonAccess:  Testing Platform</vt:lpstr>
      <vt:lpstr>NGSSS PearsonAccess:  Florida Practice Tests  </vt:lpstr>
      <vt:lpstr> NGSSS PearsonAccess: CBT Resources </vt:lpstr>
      <vt:lpstr>PowerPoint Presentation</vt:lpstr>
      <vt:lpstr>NGSSS PearsonAccess: Student Authorization Tickets</vt:lpstr>
      <vt:lpstr>NGSSS PearsonAccess: Student Authorization Tickets</vt:lpstr>
      <vt:lpstr>NGSSS PearsonAccess: PreID Labels</vt:lpstr>
      <vt:lpstr>NGSSS PearsonAccess: Advanced Session Roster</vt:lpstr>
      <vt:lpstr>NGSSS PearsonAccess: Test Group Code</vt:lpstr>
      <vt:lpstr>NGSSS PearsonAccess: CBT Work Folders</vt:lpstr>
      <vt:lpstr>NGSSS PearsonAccess: CBT Worksheets</vt:lpstr>
      <vt:lpstr>NGSSS PearsonAccess: Four-Function Calculators</vt:lpstr>
      <vt:lpstr>PowerPoint Presentation</vt:lpstr>
      <vt:lpstr>NGSSS PearsonAccess: Organizing Test Sessions</vt:lpstr>
      <vt:lpstr>NGSSS PearsonAccess:  Create/Edit Students</vt:lpstr>
      <vt:lpstr>PowerPoint Presentation</vt:lpstr>
      <vt:lpstr>NGSSS PearsonAccess: Creating Test Sessions</vt:lpstr>
      <vt:lpstr>NGSSS PearsonAccess: Test Session Details</vt:lpstr>
      <vt:lpstr>NGSSS PearsonAccess: Assigning Accommodated Form </vt:lpstr>
      <vt:lpstr>NGSSS PearsonAccess: Add, Remove or Move</vt:lpstr>
      <vt:lpstr>NGSSS PearsonAccess: Adding a Student to a Test Session</vt:lpstr>
      <vt:lpstr>NGSSS PearsonAccess: Remove  a Student from a Session  </vt:lpstr>
      <vt:lpstr>NGSSS PearsonAccess: Prepare Sessions in Advance</vt:lpstr>
      <vt:lpstr>PowerPoint Presentation</vt:lpstr>
      <vt:lpstr>NGSSS PearsonAccess: Lock or Unlock Test Sessions</vt:lpstr>
      <vt:lpstr> NGSSS PearsonAccess: Scenario/Action Required</vt:lpstr>
      <vt:lpstr>NGSSS PearsonAccess: Proctor Caching </vt:lpstr>
      <vt:lpstr>NGSSS PearsonAccess: Configure TestNav</vt:lpstr>
      <vt:lpstr>NGSSS PearsonAccess: Precache by Test</vt:lpstr>
      <vt:lpstr>NGSSS PearsonAccess: Precaching Test Content</vt:lpstr>
      <vt:lpstr>NGSSS PearsonAccess: Precaching Test Content (cont.)</vt:lpstr>
      <vt:lpstr>NGSSS PearsonAccess: Precaching Test Content (cont.)</vt:lpstr>
      <vt:lpstr>PowerPoint Presentation</vt:lpstr>
      <vt:lpstr>NGSSS PearsonAccess: Proctor Caching</vt:lpstr>
      <vt:lpstr>NGSSS PearsonAccess: Test Sessions</vt:lpstr>
      <vt:lpstr>NGSSS PearsonAccess: Students in Sessions View</vt:lpstr>
      <vt:lpstr>NGSSS PearsonAccess: Starting Test Sessions</vt:lpstr>
      <vt:lpstr> NGSSS PearsonAccess: Monitoring Test Sessions –  </vt:lpstr>
      <vt:lpstr>NGSSS PearsonAccess: Resuming Student Tests</vt:lpstr>
      <vt:lpstr>NGSSS PearsonAccess: Undo Submit</vt:lpstr>
      <vt:lpstr>PowerPoint Presentation</vt:lpstr>
      <vt:lpstr>NGSSS PearsonAccess: Test Session Management</vt:lpstr>
      <vt:lpstr> NGSSS PearsonAccess: CBT Clean-Up Activities</vt:lpstr>
      <vt:lpstr>NGSSS PearsonAccess: Pearson Support</vt:lpstr>
      <vt:lpstr>PowerPoint Presentation</vt:lpstr>
      <vt:lpstr>PowerPoint Presentation</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Lee</dc:creator>
  <cp:lastModifiedBy>Bruguera, Maria C.</cp:lastModifiedBy>
  <cp:revision>1278</cp:revision>
  <cp:lastPrinted>2016-09-02T14:43:37Z</cp:lastPrinted>
  <dcterms:created xsi:type="dcterms:W3CDTF">2012-01-09T14:03:07Z</dcterms:created>
  <dcterms:modified xsi:type="dcterms:W3CDTF">2018-11-05T16:02:24Z</dcterms:modified>
</cp:coreProperties>
</file>