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xml" ContentType="application/vnd.openxmlformats-officedocument.presentationml.tags+xml"/>
  <Override PartName="/ppt/notesSlides/notesSlide43.xml" ContentType="application/vnd.openxmlformats-officedocument.presentationml.notesSlide+xml"/>
  <Override PartName="/ppt/tags/tag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6.xml" ContentType="application/vnd.openxmlformats-officedocument.presentationml.tags+xml"/>
  <Override PartName="/ppt/notesSlides/notesSlide4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8.xml" ContentType="application/vnd.openxmlformats-officedocument.presentationml.notesSlide+xml"/>
  <Override PartName="/ppt/tags/tag11.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2.xml" ContentType="application/vnd.openxmlformats-officedocument.presentationml.tags+xml"/>
  <Override PartName="/ppt/notesSlides/notesSlide56.xml" ContentType="application/vnd.openxmlformats-officedocument.presentationml.notesSlide+xml"/>
  <Override PartName="/ppt/tags/tag1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4.xml" ContentType="application/vnd.openxmlformats-officedocument.presentationml.tags+xml"/>
  <Override PartName="/ppt/notesSlides/notesSlide59.xml" ContentType="application/vnd.openxmlformats-officedocument.presentationml.notesSlide+xml"/>
  <Override PartName="/ppt/tags/tag15.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111"/>
  </p:notesMasterIdLst>
  <p:handoutMasterIdLst>
    <p:handoutMasterId r:id="rId112"/>
  </p:handoutMasterIdLst>
  <p:sldIdLst>
    <p:sldId id="495" r:id="rId3"/>
    <p:sldId id="259" r:id="rId4"/>
    <p:sldId id="261" r:id="rId5"/>
    <p:sldId id="522" r:id="rId6"/>
    <p:sldId id="523" r:id="rId7"/>
    <p:sldId id="510" r:id="rId8"/>
    <p:sldId id="470" r:id="rId9"/>
    <p:sldId id="472" r:id="rId10"/>
    <p:sldId id="511" r:id="rId11"/>
    <p:sldId id="471" r:id="rId12"/>
    <p:sldId id="409" r:id="rId13"/>
    <p:sldId id="372" r:id="rId14"/>
    <p:sldId id="475" r:id="rId15"/>
    <p:sldId id="268" r:id="rId16"/>
    <p:sldId id="269" r:id="rId17"/>
    <p:sldId id="270" r:id="rId18"/>
    <p:sldId id="348" r:id="rId19"/>
    <p:sldId id="346" r:id="rId20"/>
    <p:sldId id="370" r:id="rId21"/>
    <p:sldId id="490" r:id="rId22"/>
    <p:sldId id="531" r:id="rId23"/>
    <p:sldId id="532" r:id="rId24"/>
    <p:sldId id="353" r:id="rId25"/>
    <p:sldId id="273" r:id="rId26"/>
    <p:sldId id="356" r:id="rId27"/>
    <p:sldId id="359" r:id="rId28"/>
    <p:sldId id="488" r:id="rId29"/>
    <p:sldId id="493" r:id="rId30"/>
    <p:sldId id="363" r:id="rId31"/>
    <p:sldId id="360" r:id="rId32"/>
    <p:sldId id="512" r:id="rId33"/>
    <p:sldId id="508" r:id="rId34"/>
    <p:sldId id="525" r:id="rId35"/>
    <p:sldId id="526" r:id="rId36"/>
    <p:sldId id="528" r:id="rId37"/>
    <p:sldId id="505" r:id="rId38"/>
    <p:sldId id="521" r:id="rId39"/>
    <p:sldId id="527" r:id="rId40"/>
    <p:sldId id="529" r:id="rId41"/>
    <p:sldId id="536" r:id="rId42"/>
    <p:sldId id="530" r:id="rId43"/>
    <p:sldId id="535" r:id="rId44"/>
    <p:sldId id="534" r:id="rId45"/>
    <p:sldId id="533" r:id="rId46"/>
    <p:sldId id="537" r:id="rId47"/>
    <p:sldId id="600" r:id="rId48"/>
    <p:sldId id="538" r:id="rId49"/>
    <p:sldId id="539" r:id="rId50"/>
    <p:sldId id="540" r:id="rId51"/>
    <p:sldId id="541" r:id="rId52"/>
    <p:sldId id="542" r:id="rId53"/>
    <p:sldId id="543" r:id="rId54"/>
    <p:sldId id="544" r:id="rId55"/>
    <p:sldId id="545" r:id="rId56"/>
    <p:sldId id="546" r:id="rId57"/>
    <p:sldId id="547" r:id="rId58"/>
    <p:sldId id="602" r:id="rId59"/>
    <p:sldId id="548" r:id="rId60"/>
    <p:sldId id="549" r:id="rId61"/>
    <p:sldId id="603" r:id="rId62"/>
    <p:sldId id="550" r:id="rId63"/>
    <p:sldId id="551" r:id="rId64"/>
    <p:sldId id="552" r:id="rId65"/>
    <p:sldId id="553" r:id="rId66"/>
    <p:sldId id="554" r:id="rId67"/>
    <p:sldId id="601" r:id="rId68"/>
    <p:sldId id="557" r:id="rId69"/>
    <p:sldId id="558" r:id="rId70"/>
    <p:sldId id="559" r:id="rId71"/>
    <p:sldId id="560" r:id="rId72"/>
    <p:sldId id="561" r:id="rId73"/>
    <p:sldId id="562" r:id="rId74"/>
    <p:sldId id="564" r:id="rId75"/>
    <p:sldId id="563" r:id="rId76"/>
    <p:sldId id="565" r:id="rId77"/>
    <p:sldId id="566" r:id="rId78"/>
    <p:sldId id="567" r:id="rId79"/>
    <p:sldId id="568" r:id="rId80"/>
    <p:sldId id="569" r:id="rId81"/>
    <p:sldId id="570" r:id="rId82"/>
    <p:sldId id="571" r:id="rId83"/>
    <p:sldId id="572" r:id="rId84"/>
    <p:sldId id="573" r:id="rId85"/>
    <p:sldId id="574" r:id="rId86"/>
    <p:sldId id="575" r:id="rId87"/>
    <p:sldId id="576" r:id="rId88"/>
    <p:sldId id="577" r:id="rId89"/>
    <p:sldId id="578" r:id="rId90"/>
    <p:sldId id="579" r:id="rId91"/>
    <p:sldId id="580" r:id="rId92"/>
    <p:sldId id="581" r:id="rId93"/>
    <p:sldId id="582" r:id="rId94"/>
    <p:sldId id="583" r:id="rId95"/>
    <p:sldId id="584" r:id="rId96"/>
    <p:sldId id="585" r:id="rId97"/>
    <p:sldId id="586" r:id="rId98"/>
    <p:sldId id="587" r:id="rId99"/>
    <p:sldId id="588" r:id="rId100"/>
    <p:sldId id="589" r:id="rId101"/>
    <p:sldId id="590" r:id="rId102"/>
    <p:sldId id="591" r:id="rId103"/>
    <p:sldId id="592" r:id="rId104"/>
    <p:sldId id="593" r:id="rId105"/>
    <p:sldId id="594" r:id="rId106"/>
    <p:sldId id="595" r:id="rId107"/>
    <p:sldId id="596" r:id="rId108"/>
    <p:sldId id="597" r:id="rId109"/>
    <p:sldId id="598" r:id="rId110"/>
  </p:sldIdLst>
  <p:sldSz cx="9144000" cy="6858000" type="screen4x3"/>
  <p:notesSz cx="7010400" cy="9296400"/>
  <p:custDataLst>
    <p:tags r:id="rId113"/>
  </p:custDataLst>
  <p:defaultTex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36699"/>
    <a:srgbClr val="3CA771"/>
    <a:srgbClr val="3366FF"/>
    <a:srgbClr val="DD9B23"/>
    <a:srgbClr val="4BB2C2"/>
    <a:srgbClr val="61CE42"/>
    <a:srgbClr val="D4DB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3"/>
  </p:normalViewPr>
  <p:slideViewPr>
    <p:cSldViewPr snapToGrid="0">
      <p:cViewPr varScale="1">
        <p:scale>
          <a:sx n="87" d="100"/>
          <a:sy n="87" d="100"/>
        </p:scale>
        <p:origin x="-146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06"/>
    </p:cViewPr>
  </p:sorterViewPr>
  <p:notesViewPr>
    <p:cSldViewPr snapToGrid="0">
      <p:cViewPr varScale="1">
        <p:scale>
          <a:sx n="41" d="100"/>
          <a:sy n="41" d="100"/>
        </p:scale>
        <p:origin x="-2128"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image" Target="../media/image54.jp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D8D259-7CE9-4E91-B9F8-7FC398A1800C}" type="doc">
      <dgm:prSet loTypeId="urn:microsoft.com/office/officeart/2008/layout/PictureStrips" loCatId="list" qsTypeId="urn:microsoft.com/office/officeart/2005/8/quickstyle/simple2" qsCatId="simple" csTypeId="urn:microsoft.com/office/officeart/2005/8/colors/accent0_1" csCatId="mainScheme" phldr="1"/>
      <dgm:spPr/>
      <dgm:t>
        <a:bodyPr/>
        <a:lstStyle/>
        <a:p>
          <a:endParaRPr lang="en-US"/>
        </a:p>
      </dgm:t>
    </dgm:pt>
    <dgm:pt modelId="{140CA3F2-0078-4771-81B5-A13CA278B95C}">
      <dgm:prSet phldrT="[Text]"/>
      <dgm:spPr/>
      <dgm:t>
        <a:bodyPr/>
        <a:lstStyle/>
        <a:p>
          <a:r>
            <a:rPr lang="en-US" dirty="0"/>
            <a:t>Audio Aid</a:t>
          </a:r>
        </a:p>
      </dgm:t>
    </dgm:pt>
    <dgm:pt modelId="{EDCDD55F-64CF-49E8-A876-603154EF279E}" type="parTrans" cxnId="{4F17C855-4CBA-4590-ADEA-6A7B48A49B6C}">
      <dgm:prSet/>
      <dgm:spPr/>
      <dgm:t>
        <a:bodyPr/>
        <a:lstStyle/>
        <a:p>
          <a:endParaRPr lang="en-US"/>
        </a:p>
      </dgm:t>
    </dgm:pt>
    <dgm:pt modelId="{58A6B593-55F5-484E-BA75-7863CBA5FFB5}" type="sibTrans" cxnId="{4F17C855-4CBA-4590-ADEA-6A7B48A49B6C}">
      <dgm:prSet/>
      <dgm:spPr/>
      <dgm:t>
        <a:bodyPr/>
        <a:lstStyle/>
        <a:p>
          <a:endParaRPr lang="en-US"/>
        </a:p>
      </dgm:t>
    </dgm:pt>
    <dgm:pt modelId="{D5A7CF6B-1AA9-4E88-A70B-B69742058054}">
      <dgm:prSet phldrT="[Text]"/>
      <dgm:spPr/>
      <dgm:t>
        <a:bodyPr/>
        <a:lstStyle/>
        <a:p>
          <a:r>
            <a:rPr lang="en-US" dirty="0"/>
            <a:t>Color Overlay</a:t>
          </a:r>
        </a:p>
      </dgm:t>
    </dgm:pt>
    <dgm:pt modelId="{28A22158-1A36-4587-AB54-8DBCAD9E833B}" type="parTrans" cxnId="{716FC6AD-0944-44D1-A4C1-F41A8847AF53}">
      <dgm:prSet/>
      <dgm:spPr/>
      <dgm:t>
        <a:bodyPr/>
        <a:lstStyle/>
        <a:p>
          <a:endParaRPr lang="en-US"/>
        </a:p>
      </dgm:t>
    </dgm:pt>
    <dgm:pt modelId="{FF3625AD-7312-4DBB-8F48-2DC9E0E6774A}" type="sibTrans" cxnId="{716FC6AD-0944-44D1-A4C1-F41A8847AF53}">
      <dgm:prSet/>
      <dgm:spPr/>
      <dgm:t>
        <a:bodyPr/>
        <a:lstStyle/>
        <a:p>
          <a:endParaRPr lang="en-US"/>
        </a:p>
      </dgm:t>
    </dgm:pt>
    <dgm:pt modelId="{327ACE9C-540F-4BB9-8677-F4806A48D0DC}">
      <dgm:prSet phldrT="[Text]"/>
      <dgm:spPr/>
      <dgm:t>
        <a:bodyPr/>
        <a:lstStyle/>
        <a:p>
          <a:r>
            <a:rPr lang="en-US" dirty="0"/>
            <a:t>Highlighter</a:t>
          </a:r>
        </a:p>
      </dgm:t>
    </dgm:pt>
    <dgm:pt modelId="{B7CF82D2-5C42-4733-8964-72CB9AE639D8}" type="parTrans" cxnId="{6B62B82E-C503-483F-B8BF-8DCC35C48BF6}">
      <dgm:prSet/>
      <dgm:spPr/>
      <dgm:t>
        <a:bodyPr/>
        <a:lstStyle/>
        <a:p>
          <a:endParaRPr lang="en-US"/>
        </a:p>
      </dgm:t>
    </dgm:pt>
    <dgm:pt modelId="{E56D6A1F-F197-4F4D-A904-3BF2C4404AA4}" type="sibTrans" cxnId="{6B62B82E-C503-483F-B8BF-8DCC35C48BF6}">
      <dgm:prSet/>
      <dgm:spPr/>
      <dgm:t>
        <a:bodyPr/>
        <a:lstStyle/>
        <a:p>
          <a:endParaRPr lang="en-US"/>
        </a:p>
      </dgm:t>
    </dgm:pt>
    <dgm:pt modelId="{3732C15E-EAD3-4922-9602-8073CB4F5FCD}">
      <dgm:prSet phldrT="[Text]"/>
      <dgm:spPr/>
      <dgm:t>
        <a:bodyPr/>
        <a:lstStyle/>
        <a:p>
          <a:r>
            <a:rPr lang="en-US" dirty="0"/>
            <a:t>Line Guide</a:t>
          </a:r>
        </a:p>
      </dgm:t>
    </dgm:pt>
    <dgm:pt modelId="{DE72B786-EBB1-4B3D-B40B-57C737BEF2D8}" type="parTrans" cxnId="{562600C1-101C-4D05-ADB6-2992E516FA71}">
      <dgm:prSet/>
      <dgm:spPr/>
      <dgm:t>
        <a:bodyPr/>
        <a:lstStyle/>
        <a:p>
          <a:endParaRPr lang="en-US"/>
        </a:p>
      </dgm:t>
    </dgm:pt>
    <dgm:pt modelId="{0EAFB427-07F3-47BF-A3B3-2000D6B50EA7}" type="sibTrans" cxnId="{562600C1-101C-4D05-ADB6-2992E516FA71}">
      <dgm:prSet/>
      <dgm:spPr/>
      <dgm:t>
        <a:bodyPr/>
        <a:lstStyle/>
        <a:p>
          <a:endParaRPr lang="en-US"/>
        </a:p>
      </dgm:t>
    </dgm:pt>
    <dgm:pt modelId="{0C90C561-E567-4067-8D97-B990CF2B62C6}">
      <dgm:prSet phldrT="[Text]"/>
      <dgm:spPr/>
      <dgm:t>
        <a:bodyPr/>
        <a:lstStyle/>
        <a:p>
          <a:r>
            <a:rPr lang="en-US" dirty="0"/>
            <a:t>Magnification</a:t>
          </a:r>
        </a:p>
      </dgm:t>
    </dgm:pt>
    <dgm:pt modelId="{FD3A4C30-C679-4398-81C0-59B83FBC304A}" type="parTrans" cxnId="{3FD88F31-EC77-41FE-AA0E-5E656435FC1A}">
      <dgm:prSet/>
      <dgm:spPr/>
      <dgm:t>
        <a:bodyPr/>
        <a:lstStyle/>
        <a:p>
          <a:endParaRPr lang="en-US"/>
        </a:p>
      </dgm:t>
    </dgm:pt>
    <dgm:pt modelId="{3294E02C-C201-4CC7-AB3D-0E1BC1AA5866}" type="sibTrans" cxnId="{3FD88F31-EC77-41FE-AA0E-5E656435FC1A}">
      <dgm:prSet/>
      <dgm:spPr/>
      <dgm:t>
        <a:bodyPr/>
        <a:lstStyle/>
        <a:p>
          <a:endParaRPr lang="en-US"/>
        </a:p>
      </dgm:t>
    </dgm:pt>
    <dgm:pt modelId="{D4E336DF-C476-4FBD-90BC-6625C58060CF}">
      <dgm:prSet phldrT="[Text]"/>
      <dgm:spPr/>
      <dgm:t>
        <a:bodyPr/>
        <a:lstStyle/>
        <a:p>
          <a:r>
            <a:rPr lang="en-US" dirty="0"/>
            <a:t>Sticky Notes</a:t>
          </a:r>
        </a:p>
      </dgm:t>
    </dgm:pt>
    <dgm:pt modelId="{60D93B47-BB5E-4DFC-A391-4A159A0CBB6C}" type="parTrans" cxnId="{3E30FBA9-C661-4726-8E76-4CECB9A69CD0}">
      <dgm:prSet/>
      <dgm:spPr/>
      <dgm:t>
        <a:bodyPr/>
        <a:lstStyle/>
        <a:p>
          <a:endParaRPr lang="en-US"/>
        </a:p>
      </dgm:t>
    </dgm:pt>
    <dgm:pt modelId="{0E39AE6A-DC51-4E45-AB47-2B6CC0FC5405}" type="sibTrans" cxnId="{3E30FBA9-C661-4726-8E76-4CECB9A69CD0}">
      <dgm:prSet/>
      <dgm:spPr/>
      <dgm:t>
        <a:bodyPr/>
        <a:lstStyle/>
        <a:p>
          <a:endParaRPr lang="en-US"/>
        </a:p>
      </dgm:t>
    </dgm:pt>
    <dgm:pt modelId="{48895EDF-1A97-4A3F-AB94-5FA1D1EEA3AC}">
      <dgm:prSet phldrT="[Text]"/>
      <dgm:spPr/>
      <dgm:t>
        <a:bodyPr/>
        <a:lstStyle/>
        <a:p>
          <a:r>
            <a:rPr lang="en-US" dirty="0"/>
            <a:t>Scratch paper</a:t>
          </a:r>
        </a:p>
      </dgm:t>
    </dgm:pt>
    <dgm:pt modelId="{1B22CAE2-A57F-4E45-B6BF-2C7E50338891}" type="parTrans" cxnId="{0C9D9AD1-4EBF-4B71-BCC4-5756797C8E34}">
      <dgm:prSet/>
      <dgm:spPr/>
      <dgm:t>
        <a:bodyPr/>
        <a:lstStyle/>
        <a:p>
          <a:endParaRPr lang="en-US"/>
        </a:p>
      </dgm:t>
    </dgm:pt>
    <dgm:pt modelId="{77EF55E6-AD07-474A-B352-18715D53CA75}" type="sibTrans" cxnId="{0C9D9AD1-4EBF-4B71-BCC4-5756797C8E34}">
      <dgm:prSet/>
      <dgm:spPr/>
      <dgm:t>
        <a:bodyPr/>
        <a:lstStyle/>
        <a:p>
          <a:endParaRPr lang="en-US"/>
        </a:p>
      </dgm:t>
    </dgm:pt>
    <dgm:pt modelId="{A5E09B2D-46F7-4CA0-90D7-65E2E6250205}">
      <dgm:prSet phldrT="[Text]"/>
      <dgm:spPr/>
      <dgm:t>
        <a:bodyPr/>
        <a:lstStyle/>
        <a:p>
          <a:r>
            <a:rPr lang="en-US" dirty="0"/>
            <a:t>Color Contrast</a:t>
          </a:r>
        </a:p>
      </dgm:t>
    </dgm:pt>
    <dgm:pt modelId="{D68FA44D-0B7B-4F9F-9B32-4CE989DE7ABF}" type="parTrans" cxnId="{0AF562B8-10F2-4178-878E-C9B7EDB20247}">
      <dgm:prSet/>
      <dgm:spPr/>
      <dgm:t>
        <a:bodyPr/>
        <a:lstStyle/>
        <a:p>
          <a:endParaRPr lang="en-US"/>
        </a:p>
      </dgm:t>
    </dgm:pt>
    <dgm:pt modelId="{DA8807E6-AC2C-4E86-8560-EA2FB64A7937}" type="sibTrans" cxnId="{0AF562B8-10F2-4178-878E-C9B7EDB20247}">
      <dgm:prSet/>
      <dgm:spPr/>
      <dgm:t>
        <a:bodyPr/>
        <a:lstStyle/>
        <a:p>
          <a:endParaRPr lang="en-US"/>
        </a:p>
      </dgm:t>
    </dgm:pt>
    <dgm:pt modelId="{7C687E38-F5EA-4E50-8C51-CA0183E957C0}" type="pres">
      <dgm:prSet presAssocID="{17D8D259-7CE9-4E91-B9F8-7FC398A1800C}" presName="Name0" presStyleCnt="0">
        <dgm:presLayoutVars>
          <dgm:dir/>
          <dgm:resizeHandles val="exact"/>
        </dgm:presLayoutVars>
      </dgm:prSet>
      <dgm:spPr/>
      <dgm:t>
        <a:bodyPr/>
        <a:lstStyle/>
        <a:p>
          <a:endParaRPr lang="en-US"/>
        </a:p>
      </dgm:t>
    </dgm:pt>
    <dgm:pt modelId="{218F072C-866E-40EA-9F31-29A50DA18A05}" type="pres">
      <dgm:prSet presAssocID="{140CA3F2-0078-4771-81B5-A13CA278B95C}" presName="composite" presStyleCnt="0"/>
      <dgm:spPr/>
    </dgm:pt>
    <dgm:pt modelId="{B557526F-6AA6-41B2-93F2-F73943A35702}" type="pres">
      <dgm:prSet presAssocID="{140CA3F2-0078-4771-81B5-A13CA278B95C}" presName="rect1" presStyleLbl="trAlignAcc1" presStyleIdx="0" presStyleCnt="8">
        <dgm:presLayoutVars>
          <dgm:bulletEnabled val="1"/>
        </dgm:presLayoutVars>
      </dgm:prSet>
      <dgm:spPr/>
      <dgm:t>
        <a:bodyPr/>
        <a:lstStyle/>
        <a:p>
          <a:endParaRPr lang="en-US"/>
        </a:p>
      </dgm:t>
    </dgm:pt>
    <dgm:pt modelId="{69533682-D128-40CB-98D0-1732BE5DB69B}" type="pres">
      <dgm:prSet presAssocID="{140CA3F2-0078-4771-81B5-A13CA278B95C}" presName="rect2"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l="-53000" r="-53000"/>
          </a:stretch>
        </a:blipFill>
      </dgm:spPr>
    </dgm:pt>
    <dgm:pt modelId="{9AD9AC32-C267-4098-81BD-7B44F11A67E8}" type="pres">
      <dgm:prSet presAssocID="{58A6B593-55F5-484E-BA75-7863CBA5FFB5}" presName="sibTrans" presStyleCnt="0"/>
      <dgm:spPr/>
    </dgm:pt>
    <dgm:pt modelId="{B1314E3A-D33D-4159-B241-C563FFFE0223}" type="pres">
      <dgm:prSet presAssocID="{A5E09B2D-46F7-4CA0-90D7-65E2E6250205}" presName="composite" presStyleCnt="0"/>
      <dgm:spPr/>
    </dgm:pt>
    <dgm:pt modelId="{931B6CA9-B637-4288-A2C8-BF7EC02152F6}" type="pres">
      <dgm:prSet presAssocID="{A5E09B2D-46F7-4CA0-90D7-65E2E6250205}" presName="rect1" presStyleLbl="trAlignAcc1" presStyleIdx="1" presStyleCnt="8">
        <dgm:presLayoutVars>
          <dgm:bulletEnabled val="1"/>
        </dgm:presLayoutVars>
      </dgm:prSet>
      <dgm:spPr/>
      <dgm:t>
        <a:bodyPr/>
        <a:lstStyle/>
        <a:p>
          <a:endParaRPr lang="en-US"/>
        </a:p>
      </dgm:t>
    </dgm:pt>
    <dgm:pt modelId="{74D0E2AC-5898-4A88-AD42-BF7BF0914342}" type="pres">
      <dgm:prSet presAssocID="{A5E09B2D-46F7-4CA0-90D7-65E2E6250205}" presName="rect2" presStyleLbl="fgImgPlace1" presStyleIdx="1" presStyleCnt="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2000" r="-62000"/>
          </a:stretch>
        </a:blipFill>
      </dgm:spPr>
    </dgm:pt>
    <dgm:pt modelId="{877AAB14-D3FC-4DC6-8407-F8B1843F43A7}" type="pres">
      <dgm:prSet presAssocID="{DA8807E6-AC2C-4E86-8560-EA2FB64A7937}" presName="sibTrans" presStyleCnt="0"/>
      <dgm:spPr/>
    </dgm:pt>
    <dgm:pt modelId="{8DA58245-58BE-4FCA-B8F9-9DD20848EC95}" type="pres">
      <dgm:prSet presAssocID="{D5A7CF6B-1AA9-4E88-A70B-B69742058054}" presName="composite" presStyleCnt="0"/>
      <dgm:spPr/>
    </dgm:pt>
    <dgm:pt modelId="{60338182-4131-439B-84D9-268061F6F46D}" type="pres">
      <dgm:prSet presAssocID="{D5A7CF6B-1AA9-4E88-A70B-B69742058054}" presName="rect1" presStyleLbl="trAlignAcc1" presStyleIdx="2" presStyleCnt="8">
        <dgm:presLayoutVars>
          <dgm:bulletEnabled val="1"/>
        </dgm:presLayoutVars>
      </dgm:prSet>
      <dgm:spPr/>
      <dgm:t>
        <a:bodyPr/>
        <a:lstStyle/>
        <a:p>
          <a:endParaRPr lang="en-US"/>
        </a:p>
      </dgm:t>
    </dgm:pt>
    <dgm:pt modelId="{3C30A939-781B-4390-AE0C-377274C52BE7}" type="pres">
      <dgm:prSet presAssocID="{D5A7CF6B-1AA9-4E88-A70B-B69742058054}" presName="rect2" presStyleLbl="fgImgPlace1" presStyleIdx="2" presStyleCnt="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BFAEFA06-729A-447C-8B3D-153F9DBBC3B0}" type="pres">
      <dgm:prSet presAssocID="{FF3625AD-7312-4DBB-8F48-2DC9E0E6774A}" presName="sibTrans" presStyleCnt="0"/>
      <dgm:spPr/>
    </dgm:pt>
    <dgm:pt modelId="{439ACF5E-7B47-4EEF-A6CB-33E7C394ECA1}" type="pres">
      <dgm:prSet presAssocID="{327ACE9C-540F-4BB9-8677-F4806A48D0DC}" presName="composite" presStyleCnt="0"/>
      <dgm:spPr/>
    </dgm:pt>
    <dgm:pt modelId="{2DBA7F8B-3FF1-4D19-AA66-62457BA79E9E}" type="pres">
      <dgm:prSet presAssocID="{327ACE9C-540F-4BB9-8677-F4806A48D0DC}" presName="rect1" presStyleLbl="trAlignAcc1" presStyleIdx="3" presStyleCnt="8">
        <dgm:presLayoutVars>
          <dgm:bulletEnabled val="1"/>
        </dgm:presLayoutVars>
      </dgm:prSet>
      <dgm:spPr/>
      <dgm:t>
        <a:bodyPr/>
        <a:lstStyle/>
        <a:p>
          <a:endParaRPr lang="en-US"/>
        </a:p>
      </dgm:t>
    </dgm:pt>
    <dgm:pt modelId="{AFAB0105-E12C-4DA5-820C-C77CDD16EA5C}" type="pres">
      <dgm:prSet presAssocID="{327ACE9C-540F-4BB9-8677-F4806A48D0DC}" presName="rect2" presStyleLbl="fgImgPlace1" presStyleIdx="3" presStyleCnt="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0" r="-50000"/>
          </a:stretch>
        </a:blipFill>
      </dgm:spPr>
    </dgm:pt>
    <dgm:pt modelId="{0A93054C-F5DA-4EEC-A53D-B5C0C04B140E}" type="pres">
      <dgm:prSet presAssocID="{E56D6A1F-F197-4F4D-A904-3BF2C4404AA4}" presName="sibTrans" presStyleCnt="0"/>
      <dgm:spPr/>
    </dgm:pt>
    <dgm:pt modelId="{62448810-D7CA-4CDE-8EB0-DF379D1F843F}" type="pres">
      <dgm:prSet presAssocID="{3732C15E-EAD3-4922-9602-8073CB4F5FCD}" presName="composite" presStyleCnt="0"/>
      <dgm:spPr/>
    </dgm:pt>
    <dgm:pt modelId="{F597B68B-79CD-46BF-A562-76ABA7137A94}" type="pres">
      <dgm:prSet presAssocID="{3732C15E-EAD3-4922-9602-8073CB4F5FCD}" presName="rect1" presStyleLbl="trAlignAcc1" presStyleIdx="4" presStyleCnt="8">
        <dgm:presLayoutVars>
          <dgm:bulletEnabled val="1"/>
        </dgm:presLayoutVars>
      </dgm:prSet>
      <dgm:spPr/>
      <dgm:t>
        <a:bodyPr/>
        <a:lstStyle/>
        <a:p>
          <a:endParaRPr lang="en-US"/>
        </a:p>
      </dgm:t>
    </dgm:pt>
    <dgm:pt modelId="{428376A6-20E4-478E-A786-23B023E9CAE2}" type="pres">
      <dgm:prSet presAssocID="{3732C15E-EAD3-4922-9602-8073CB4F5FCD}" presName="rect2" presStyleLbl="fgImgPlace1" presStyleIdx="4" presStyleCnt="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000" r="-1000"/>
          </a:stretch>
        </a:blipFill>
      </dgm:spPr>
    </dgm:pt>
    <dgm:pt modelId="{65FD240C-C20A-4D70-BE8C-793DAAAFD3A6}" type="pres">
      <dgm:prSet presAssocID="{0EAFB427-07F3-47BF-A3B3-2000D6B50EA7}" presName="sibTrans" presStyleCnt="0"/>
      <dgm:spPr/>
    </dgm:pt>
    <dgm:pt modelId="{133FAB93-DDFE-4771-9688-A787021A0766}" type="pres">
      <dgm:prSet presAssocID="{0C90C561-E567-4067-8D97-B990CF2B62C6}" presName="composite" presStyleCnt="0"/>
      <dgm:spPr/>
    </dgm:pt>
    <dgm:pt modelId="{5427D32E-45B0-4F43-BE5F-15043521DF52}" type="pres">
      <dgm:prSet presAssocID="{0C90C561-E567-4067-8D97-B990CF2B62C6}" presName="rect1" presStyleLbl="trAlignAcc1" presStyleIdx="5" presStyleCnt="8">
        <dgm:presLayoutVars>
          <dgm:bulletEnabled val="1"/>
        </dgm:presLayoutVars>
      </dgm:prSet>
      <dgm:spPr/>
      <dgm:t>
        <a:bodyPr/>
        <a:lstStyle/>
        <a:p>
          <a:endParaRPr lang="en-US"/>
        </a:p>
      </dgm:t>
    </dgm:pt>
    <dgm:pt modelId="{058BBFCA-78B1-49A9-8300-E21E447D08D7}" type="pres">
      <dgm:prSet presAssocID="{0C90C561-E567-4067-8D97-B990CF2B62C6}" presName="rect2" presStyleLbl="fgImgPlace1" presStyleIdx="5" presStyleCnt="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45000" r="-45000"/>
          </a:stretch>
        </a:blipFill>
      </dgm:spPr>
    </dgm:pt>
    <dgm:pt modelId="{97A3D6C8-F0AD-40BE-A46E-2D152427DB26}" type="pres">
      <dgm:prSet presAssocID="{3294E02C-C201-4CC7-AB3D-0E1BC1AA5866}" presName="sibTrans" presStyleCnt="0"/>
      <dgm:spPr/>
    </dgm:pt>
    <dgm:pt modelId="{8D31C956-0532-4BED-8189-45A5F595A61B}" type="pres">
      <dgm:prSet presAssocID="{D4E336DF-C476-4FBD-90BC-6625C58060CF}" presName="composite" presStyleCnt="0"/>
      <dgm:spPr/>
    </dgm:pt>
    <dgm:pt modelId="{574B2265-E24B-40E2-A025-666FE6C09558}" type="pres">
      <dgm:prSet presAssocID="{D4E336DF-C476-4FBD-90BC-6625C58060CF}" presName="rect1" presStyleLbl="trAlignAcc1" presStyleIdx="6" presStyleCnt="8">
        <dgm:presLayoutVars>
          <dgm:bulletEnabled val="1"/>
        </dgm:presLayoutVars>
      </dgm:prSet>
      <dgm:spPr/>
      <dgm:t>
        <a:bodyPr/>
        <a:lstStyle/>
        <a:p>
          <a:endParaRPr lang="en-US"/>
        </a:p>
      </dgm:t>
    </dgm:pt>
    <dgm:pt modelId="{70F7E0F8-BDF1-46A3-B0A0-90100B639D4F}" type="pres">
      <dgm:prSet presAssocID="{D4E336DF-C476-4FBD-90BC-6625C58060CF}" presName="rect2" presStyleLbl="fgImgPlace1" presStyleIdx="6" presStyleCnt="8"/>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79000" r="-79000"/>
          </a:stretch>
        </a:blipFill>
      </dgm:spPr>
    </dgm:pt>
    <dgm:pt modelId="{2B032331-619A-4580-BF95-5903A36FE69B}" type="pres">
      <dgm:prSet presAssocID="{0E39AE6A-DC51-4E45-AB47-2B6CC0FC5405}" presName="sibTrans" presStyleCnt="0"/>
      <dgm:spPr/>
    </dgm:pt>
    <dgm:pt modelId="{F34F2C96-589D-40DD-B6EB-4D647EA0F94D}" type="pres">
      <dgm:prSet presAssocID="{48895EDF-1A97-4A3F-AB94-5FA1D1EEA3AC}" presName="composite" presStyleCnt="0"/>
      <dgm:spPr/>
    </dgm:pt>
    <dgm:pt modelId="{C4359344-C092-4BE8-8234-1B9BCC4777FF}" type="pres">
      <dgm:prSet presAssocID="{48895EDF-1A97-4A3F-AB94-5FA1D1EEA3AC}" presName="rect1" presStyleLbl="trAlignAcc1" presStyleIdx="7" presStyleCnt="8">
        <dgm:presLayoutVars>
          <dgm:bulletEnabled val="1"/>
        </dgm:presLayoutVars>
      </dgm:prSet>
      <dgm:spPr/>
      <dgm:t>
        <a:bodyPr/>
        <a:lstStyle/>
        <a:p>
          <a:endParaRPr lang="en-US"/>
        </a:p>
      </dgm:t>
    </dgm:pt>
    <dgm:pt modelId="{450433E7-A3D7-4F0C-BDF1-D780B2248ADB}" type="pres">
      <dgm:prSet presAssocID="{48895EDF-1A97-4A3F-AB94-5FA1D1EEA3AC}" presName="rect2" presStyleLbl="fgImgPlace1" presStyleIdx="7" presStyleCnt="8"/>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1000" r="-1000"/>
          </a:stretch>
        </a:blipFill>
      </dgm:spPr>
    </dgm:pt>
  </dgm:ptLst>
  <dgm:cxnLst>
    <dgm:cxn modelId="{1DCAB6FC-85F0-4AA4-B9CA-329F322D01D8}" type="presOf" srcId="{3732C15E-EAD3-4922-9602-8073CB4F5FCD}" destId="{F597B68B-79CD-46BF-A562-76ABA7137A94}" srcOrd="0" destOrd="0" presId="urn:microsoft.com/office/officeart/2008/layout/PictureStrips"/>
    <dgm:cxn modelId="{3E30FBA9-C661-4726-8E76-4CECB9A69CD0}" srcId="{17D8D259-7CE9-4E91-B9F8-7FC398A1800C}" destId="{D4E336DF-C476-4FBD-90BC-6625C58060CF}" srcOrd="6" destOrd="0" parTransId="{60D93B47-BB5E-4DFC-A391-4A159A0CBB6C}" sibTransId="{0E39AE6A-DC51-4E45-AB47-2B6CC0FC5405}"/>
    <dgm:cxn modelId="{FFF5B9AD-F548-49C5-9301-18E360410DB1}" type="presOf" srcId="{D4E336DF-C476-4FBD-90BC-6625C58060CF}" destId="{574B2265-E24B-40E2-A025-666FE6C09558}" srcOrd="0" destOrd="0" presId="urn:microsoft.com/office/officeart/2008/layout/PictureStrips"/>
    <dgm:cxn modelId="{52EB98E4-9ED1-457C-852F-C4B80CB7B210}" type="presOf" srcId="{17D8D259-7CE9-4E91-B9F8-7FC398A1800C}" destId="{7C687E38-F5EA-4E50-8C51-CA0183E957C0}" srcOrd="0" destOrd="0" presId="urn:microsoft.com/office/officeart/2008/layout/PictureStrips"/>
    <dgm:cxn modelId="{5DEEB103-1CED-466E-9D4F-27122C8C38DF}" type="presOf" srcId="{A5E09B2D-46F7-4CA0-90D7-65E2E6250205}" destId="{931B6CA9-B637-4288-A2C8-BF7EC02152F6}" srcOrd="0" destOrd="0" presId="urn:microsoft.com/office/officeart/2008/layout/PictureStrips"/>
    <dgm:cxn modelId="{91DA0E54-8D31-4470-9735-C7786EF5FF94}" type="presOf" srcId="{D5A7CF6B-1AA9-4E88-A70B-B69742058054}" destId="{60338182-4131-439B-84D9-268061F6F46D}" srcOrd="0" destOrd="0" presId="urn:microsoft.com/office/officeart/2008/layout/PictureStrips"/>
    <dgm:cxn modelId="{716FC6AD-0944-44D1-A4C1-F41A8847AF53}" srcId="{17D8D259-7CE9-4E91-B9F8-7FC398A1800C}" destId="{D5A7CF6B-1AA9-4E88-A70B-B69742058054}" srcOrd="2" destOrd="0" parTransId="{28A22158-1A36-4587-AB54-8DBCAD9E833B}" sibTransId="{FF3625AD-7312-4DBB-8F48-2DC9E0E6774A}"/>
    <dgm:cxn modelId="{A92E1914-92DF-4878-9BDC-9A3D949EF5D4}" type="presOf" srcId="{0C90C561-E567-4067-8D97-B990CF2B62C6}" destId="{5427D32E-45B0-4F43-BE5F-15043521DF52}" srcOrd="0" destOrd="0" presId="urn:microsoft.com/office/officeart/2008/layout/PictureStrips"/>
    <dgm:cxn modelId="{0AF562B8-10F2-4178-878E-C9B7EDB20247}" srcId="{17D8D259-7CE9-4E91-B9F8-7FC398A1800C}" destId="{A5E09B2D-46F7-4CA0-90D7-65E2E6250205}" srcOrd="1" destOrd="0" parTransId="{D68FA44D-0B7B-4F9F-9B32-4CE989DE7ABF}" sibTransId="{DA8807E6-AC2C-4E86-8560-EA2FB64A7937}"/>
    <dgm:cxn modelId="{562600C1-101C-4D05-ADB6-2992E516FA71}" srcId="{17D8D259-7CE9-4E91-B9F8-7FC398A1800C}" destId="{3732C15E-EAD3-4922-9602-8073CB4F5FCD}" srcOrd="4" destOrd="0" parTransId="{DE72B786-EBB1-4B3D-B40B-57C737BEF2D8}" sibTransId="{0EAFB427-07F3-47BF-A3B3-2000D6B50EA7}"/>
    <dgm:cxn modelId="{2B20DBB0-C94D-4671-9E37-3971DAB28B6A}" type="presOf" srcId="{140CA3F2-0078-4771-81B5-A13CA278B95C}" destId="{B557526F-6AA6-41B2-93F2-F73943A35702}" srcOrd="0" destOrd="0" presId="urn:microsoft.com/office/officeart/2008/layout/PictureStrips"/>
    <dgm:cxn modelId="{F6A6C67A-430F-47C8-8076-6C1B28F8E58F}" type="presOf" srcId="{48895EDF-1A97-4A3F-AB94-5FA1D1EEA3AC}" destId="{C4359344-C092-4BE8-8234-1B9BCC4777FF}" srcOrd="0" destOrd="0" presId="urn:microsoft.com/office/officeart/2008/layout/PictureStrips"/>
    <dgm:cxn modelId="{6B62B82E-C503-483F-B8BF-8DCC35C48BF6}" srcId="{17D8D259-7CE9-4E91-B9F8-7FC398A1800C}" destId="{327ACE9C-540F-4BB9-8677-F4806A48D0DC}" srcOrd="3" destOrd="0" parTransId="{B7CF82D2-5C42-4733-8964-72CB9AE639D8}" sibTransId="{E56D6A1F-F197-4F4D-A904-3BF2C4404AA4}"/>
    <dgm:cxn modelId="{0C9D9AD1-4EBF-4B71-BCC4-5756797C8E34}" srcId="{17D8D259-7CE9-4E91-B9F8-7FC398A1800C}" destId="{48895EDF-1A97-4A3F-AB94-5FA1D1EEA3AC}" srcOrd="7" destOrd="0" parTransId="{1B22CAE2-A57F-4E45-B6BF-2C7E50338891}" sibTransId="{77EF55E6-AD07-474A-B352-18715D53CA75}"/>
    <dgm:cxn modelId="{4F17C855-4CBA-4590-ADEA-6A7B48A49B6C}" srcId="{17D8D259-7CE9-4E91-B9F8-7FC398A1800C}" destId="{140CA3F2-0078-4771-81B5-A13CA278B95C}" srcOrd="0" destOrd="0" parTransId="{EDCDD55F-64CF-49E8-A876-603154EF279E}" sibTransId="{58A6B593-55F5-484E-BA75-7863CBA5FFB5}"/>
    <dgm:cxn modelId="{6B07E404-FDE3-47BF-8081-9C3478FDBD75}" type="presOf" srcId="{327ACE9C-540F-4BB9-8677-F4806A48D0DC}" destId="{2DBA7F8B-3FF1-4D19-AA66-62457BA79E9E}" srcOrd="0" destOrd="0" presId="urn:microsoft.com/office/officeart/2008/layout/PictureStrips"/>
    <dgm:cxn modelId="{3FD88F31-EC77-41FE-AA0E-5E656435FC1A}" srcId="{17D8D259-7CE9-4E91-B9F8-7FC398A1800C}" destId="{0C90C561-E567-4067-8D97-B990CF2B62C6}" srcOrd="5" destOrd="0" parTransId="{FD3A4C30-C679-4398-81C0-59B83FBC304A}" sibTransId="{3294E02C-C201-4CC7-AB3D-0E1BC1AA5866}"/>
    <dgm:cxn modelId="{BAA5E2B9-94FD-4CC8-A71A-4311B7FAF652}" type="presParOf" srcId="{7C687E38-F5EA-4E50-8C51-CA0183E957C0}" destId="{218F072C-866E-40EA-9F31-29A50DA18A05}" srcOrd="0" destOrd="0" presId="urn:microsoft.com/office/officeart/2008/layout/PictureStrips"/>
    <dgm:cxn modelId="{7FD53968-5DA9-41F6-988D-D7DB97AAC46E}" type="presParOf" srcId="{218F072C-866E-40EA-9F31-29A50DA18A05}" destId="{B557526F-6AA6-41B2-93F2-F73943A35702}" srcOrd="0" destOrd="0" presId="urn:microsoft.com/office/officeart/2008/layout/PictureStrips"/>
    <dgm:cxn modelId="{1FFC2D57-F89E-4E17-908E-D5A309FB9025}" type="presParOf" srcId="{218F072C-866E-40EA-9F31-29A50DA18A05}" destId="{69533682-D128-40CB-98D0-1732BE5DB69B}" srcOrd="1" destOrd="0" presId="urn:microsoft.com/office/officeart/2008/layout/PictureStrips"/>
    <dgm:cxn modelId="{25F9064E-6A7E-4B0D-9246-AA2B2AED1D86}" type="presParOf" srcId="{7C687E38-F5EA-4E50-8C51-CA0183E957C0}" destId="{9AD9AC32-C267-4098-81BD-7B44F11A67E8}" srcOrd="1" destOrd="0" presId="urn:microsoft.com/office/officeart/2008/layout/PictureStrips"/>
    <dgm:cxn modelId="{E8236C61-0941-4B1A-939F-CAC9E1F6490C}" type="presParOf" srcId="{7C687E38-F5EA-4E50-8C51-CA0183E957C0}" destId="{B1314E3A-D33D-4159-B241-C563FFFE0223}" srcOrd="2" destOrd="0" presId="urn:microsoft.com/office/officeart/2008/layout/PictureStrips"/>
    <dgm:cxn modelId="{738E8DE7-9FB2-4FEF-B543-1824FFD9409D}" type="presParOf" srcId="{B1314E3A-D33D-4159-B241-C563FFFE0223}" destId="{931B6CA9-B637-4288-A2C8-BF7EC02152F6}" srcOrd="0" destOrd="0" presId="urn:microsoft.com/office/officeart/2008/layout/PictureStrips"/>
    <dgm:cxn modelId="{DCA4BECB-B7FF-4EAE-B395-57CAE3FE9959}" type="presParOf" srcId="{B1314E3A-D33D-4159-B241-C563FFFE0223}" destId="{74D0E2AC-5898-4A88-AD42-BF7BF0914342}" srcOrd="1" destOrd="0" presId="urn:microsoft.com/office/officeart/2008/layout/PictureStrips"/>
    <dgm:cxn modelId="{814BD55E-D6BD-4E16-B1CC-80A05F102F41}" type="presParOf" srcId="{7C687E38-F5EA-4E50-8C51-CA0183E957C0}" destId="{877AAB14-D3FC-4DC6-8407-F8B1843F43A7}" srcOrd="3" destOrd="0" presId="urn:microsoft.com/office/officeart/2008/layout/PictureStrips"/>
    <dgm:cxn modelId="{01206EBA-611D-46E5-B883-069ADD70F9D9}" type="presParOf" srcId="{7C687E38-F5EA-4E50-8C51-CA0183E957C0}" destId="{8DA58245-58BE-4FCA-B8F9-9DD20848EC95}" srcOrd="4" destOrd="0" presId="urn:microsoft.com/office/officeart/2008/layout/PictureStrips"/>
    <dgm:cxn modelId="{9465C476-26A7-4A77-B9E7-4B455A083EB0}" type="presParOf" srcId="{8DA58245-58BE-4FCA-B8F9-9DD20848EC95}" destId="{60338182-4131-439B-84D9-268061F6F46D}" srcOrd="0" destOrd="0" presId="urn:microsoft.com/office/officeart/2008/layout/PictureStrips"/>
    <dgm:cxn modelId="{A3465B38-A86C-47BC-A898-31AAB0BD9509}" type="presParOf" srcId="{8DA58245-58BE-4FCA-B8F9-9DD20848EC95}" destId="{3C30A939-781B-4390-AE0C-377274C52BE7}" srcOrd="1" destOrd="0" presId="urn:microsoft.com/office/officeart/2008/layout/PictureStrips"/>
    <dgm:cxn modelId="{9F56A295-27F3-4CB5-9EA6-61FBA2F156AE}" type="presParOf" srcId="{7C687E38-F5EA-4E50-8C51-CA0183E957C0}" destId="{BFAEFA06-729A-447C-8B3D-153F9DBBC3B0}" srcOrd="5" destOrd="0" presId="urn:microsoft.com/office/officeart/2008/layout/PictureStrips"/>
    <dgm:cxn modelId="{A3829274-0532-454C-AB8E-5D854BFFC923}" type="presParOf" srcId="{7C687E38-F5EA-4E50-8C51-CA0183E957C0}" destId="{439ACF5E-7B47-4EEF-A6CB-33E7C394ECA1}" srcOrd="6" destOrd="0" presId="urn:microsoft.com/office/officeart/2008/layout/PictureStrips"/>
    <dgm:cxn modelId="{CB3926D1-C752-4A83-BD92-FA9B5C3C5310}" type="presParOf" srcId="{439ACF5E-7B47-4EEF-A6CB-33E7C394ECA1}" destId="{2DBA7F8B-3FF1-4D19-AA66-62457BA79E9E}" srcOrd="0" destOrd="0" presId="urn:microsoft.com/office/officeart/2008/layout/PictureStrips"/>
    <dgm:cxn modelId="{384062D7-1B32-43F2-91D7-4680624DFDFD}" type="presParOf" srcId="{439ACF5E-7B47-4EEF-A6CB-33E7C394ECA1}" destId="{AFAB0105-E12C-4DA5-820C-C77CDD16EA5C}" srcOrd="1" destOrd="0" presId="urn:microsoft.com/office/officeart/2008/layout/PictureStrips"/>
    <dgm:cxn modelId="{17886B61-A866-4847-AFE5-AA70294EDE66}" type="presParOf" srcId="{7C687E38-F5EA-4E50-8C51-CA0183E957C0}" destId="{0A93054C-F5DA-4EEC-A53D-B5C0C04B140E}" srcOrd="7" destOrd="0" presId="urn:microsoft.com/office/officeart/2008/layout/PictureStrips"/>
    <dgm:cxn modelId="{3498EDB8-FDC8-4A63-A442-038B23733F36}" type="presParOf" srcId="{7C687E38-F5EA-4E50-8C51-CA0183E957C0}" destId="{62448810-D7CA-4CDE-8EB0-DF379D1F843F}" srcOrd="8" destOrd="0" presId="urn:microsoft.com/office/officeart/2008/layout/PictureStrips"/>
    <dgm:cxn modelId="{ECE9253F-6A78-4DB0-B5FC-BE84CED4EE1C}" type="presParOf" srcId="{62448810-D7CA-4CDE-8EB0-DF379D1F843F}" destId="{F597B68B-79CD-46BF-A562-76ABA7137A94}" srcOrd="0" destOrd="0" presId="urn:microsoft.com/office/officeart/2008/layout/PictureStrips"/>
    <dgm:cxn modelId="{066D2F5F-1C41-4E79-917C-2FD0C2289EE4}" type="presParOf" srcId="{62448810-D7CA-4CDE-8EB0-DF379D1F843F}" destId="{428376A6-20E4-478E-A786-23B023E9CAE2}" srcOrd="1" destOrd="0" presId="urn:microsoft.com/office/officeart/2008/layout/PictureStrips"/>
    <dgm:cxn modelId="{C4C1421D-9D09-486C-9D3E-E51DB9FCA503}" type="presParOf" srcId="{7C687E38-F5EA-4E50-8C51-CA0183E957C0}" destId="{65FD240C-C20A-4D70-BE8C-793DAAAFD3A6}" srcOrd="9" destOrd="0" presId="urn:microsoft.com/office/officeart/2008/layout/PictureStrips"/>
    <dgm:cxn modelId="{485882E5-72C5-4EAC-8B34-8E427EBA235B}" type="presParOf" srcId="{7C687E38-F5EA-4E50-8C51-CA0183E957C0}" destId="{133FAB93-DDFE-4771-9688-A787021A0766}" srcOrd="10" destOrd="0" presId="urn:microsoft.com/office/officeart/2008/layout/PictureStrips"/>
    <dgm:cxn modelId="{99F6CC8E-4128-4428-84EE-14B721E26053}" type="presParOf" srcId="{133FAB93-DDFE-4771-9688-A787021A0766}" destId="{5427D32E-45B0-4F43-BE5F-15043521DF52}" srcOrd="0" destOrd="0" presId="urn:microsoft.com/office/officeart/2008/layout/PictureStrips"/>
    <dgm:cxn modelId="{7C9D1B11-F539-4223-B69E-58CE52395ADB}" type="presParOf" srcId="{133FAB93-DDFE-4771-9688-A787021A0766}" destId="{058BBFCA-78B1-49A9-8300-E21E447D08D7}" srcOrd="1" destOrd="0" presId="urn:microsoft.com/office/officeart/2008/layout/PictureStrips"/>
    <dgm:cxn modelId="{734C6329-96D5-49A2-BEC4-C010D08CEA3A}" type="presParOf" srcId="{7C687E38-F5EA-4E50-8C51-CA0183E957C0}" destId="{97A3D6C8-F0AD-40BE-A46E-2D152427DB26}" srcOrd="11" destOrd="0" presId="urn:microsoft.com/office/officeart/2008/layout/PictureStrips"/>
    <dgm:cxn modelId="{13D3C74F-C5AA-4C55-A27A-48725440A720}" type="presParOf" srcId="{7C687E38-F5EA-4E50-8C51-CA0183E957C0}" destId="{8D31C956-0532-4BED-8189-45A5F595A61B}" srcOrd="12" destOrd="0" presId="urn:microsoft.com/office/officeart/2008/layout/PictureStrips"/>
    <dgm:cxn modelId="{D67EA1EE-58C8-47DF-8300-CF36E902DC56}" type="presParOf" srcId="{8D31C956-0532-4BED-8189-45A5F595A61B}" destId="{574B2265-E24B-40E2-A025-666FE6C09558}" srcOrd="0" destOrd="0" presId="urn:microsoft.com/office/officeart/2008/layout/PictureStrips"/>
    <dgm:cxn modelId="{BD7AA8BC-F435-4BEA-B0A6-C8A0ABAFA89C}" type="presParOf" srcId="{8D31C956-0532-4BED-8189-45A5F595A61B}" destId="{70F7E0F8-BDF1-46A3-B0A0-90100B639D4F}" srcOrd="1" destOrd="0" presId="urn:microsoft.com/office/officeart/2008/layout/PictureStrips"/>
    <dgm:cxn modelId="{68E1C91E-39B3-4975-B70F-E753175D5A2B}" type="presParOf" srcId="{7C687E38-F5EA-4E50-8C51-CA0183E957C0}" destId="{2B032331-619A-4580-BF95-5903A36FE69B}" srcOrd="13" destOrd="0" presId="urn:microsoft.com/office/officeart/2008/layout/PictureStrips"/>
    <dgm:cxn modelId="{3961E1BD-052B-446D-9C10-E0C8CAF87992}" type="presParOf" srcId="{7C687E38-F5EA-4E50-8C51-CA0183E957C0}" destId="{F34F2C96-589D-40DD-B6EB-4D647EA0F94D}" srcOrd="14" destOrd="0" presId="urn:microsoft.com/office/officeart/2008/layout/PictureStrips"/>
    <dgm:cxn modelId="{7C6FD21E-B4F4-4505-8602-3A502EC96289}" type="presParOf" srcId="{F34F2C96-589D-40DD-B6EB-4D647EA0F94D}" destId="{C4359344-C092-4BE8-8234-1B9BCC4777FF}" srcOrd="0" destOrd="0" presId="urn:microsoft.com/office/officeart/2008/layout/PictureStrips"/>
    <dgm:cxn modelId="{A9D1551A-AFA6-4058-B6ED-EEEF8EA0E45C}" type="presParOf" srcId="{F34F2C96-589D-40DD-B6EB-4D647EA0F94D}" destId="{450433E7-A3D7-4F0C-BDF1-D780B2248AD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90E68D-4866-4D1F-96D3-FBAA1302D74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F335E48-BA0C-4391-9A0A-9C7BDF46DF67}">
      <dgm:prSet phldrT="[Text]"/>
      <dgm:spPr/>
      <dgm:t>
        <a:bodyPr/>
        <a:lstStyle/>
        <a:p>
          <a:r>
            <a:rPr lang="en-US" dirty="0"/>
            <a:t>Task</a:t>
          </a:r>
        </a:p>
      </dgm:t>
    </dgm:pt>
    <dgm:pt modelId="{ECC24CB9-C4B9-4FB4-8681-3F97EDF815D3}" type="parTrans" cxnId="{C69A45AB-9C4A-4745-BEE2-F024FE9E0555}">
      <dgm:prSet/>
      <dgm:spPr/>
      <dgm:t>
        <a:bodyPr/>
        <a:lstStyle/>
        <a:p>
          <a:endParaRPr lang="en-US"/>
        </a:p>
      </dgm:t>
    </dgm:pt>
    <dgm:pt modelId="{337E3AF3-14C1-4023-A1D8-989B80DC6E3E}" type="sibTrans" cxnId="{C69A45AB-9C4A-4745-BEE2-F024FE9E0555}">
      <dgm:prSet/>
      <dgm:spPr/>
      <dgm:t>
        <a:bodyPr/>
        <a:lstStyle/>
        <a:p>
          <a:endParaRPr lang="en-US"/>
        </a:p>
      </dgm:t>
    </dgm:pt>
    <dgm:pt modelId="{CF5D17DD-DD19-4995-A3E8-42E1DE71C828}">
      <dgm:prSet phldrT="[Text]"/>
      <dgm:spPr>
        <a:solidFill>
          <a:srgbClr val="0033CC"/>
        </a:solidFill>
      </dgm:spPr>
      <dgm:t>
        <a:bodyPr/>
        <a:lstStyle/>
        <a:p>
          <a:r>
            <a:rPr lang="en-US" dirty="0"/>
            <a:t>Cue A</a:t>
          </a:r>
        </a:p>
      </dgm:t>
    </dgm:pt>
    <dgm:pt modelId="{23AFE9D6-F110-4AB1-9993-9CC398F5982A}" type="parTrans" cxnId="{4DD10E66-E526-4FFD-ADB8-F64ACED52FAD}">
      <dgm:prSet/>
      <dgm:spPr/>
      <dgm:t>
        <a:bodyPr/>
        <a:lstStyle/>
        <a:p>
          <a:endParaRPr lang="en-US"/>
        </a:p>
      </dgm:t>
    </dgm:pt>
    <dgm:pt modelId="{2039C79B-027B-4550-9717-9058513028FD}" type="sibTrans" cxnId="{4DD10E66-E526-4FFD-ADB8-F64ACED52FAD}">
      <dgm:prSet/>
      <dgm:spPr/>
      <dgm:t>
        <a:bodyPr/>
        <a:lstStyle/>
        <a:p>
          <a:endParaRPr lang="en-US"/>
        </a:p>
      </dgm:t>
    </dgm:pt>
    <dgm:pt modelId="{F97F8928-A152-4D69-B6C3-1C1924968AA9}">
      <dgm:prSet phldrT="[Text]"/>
      <dgm:spPr>
        <a:solidFill>
          <a:srgbClr val="003CFA"/>
        </a:solidFill>
      </dgm:spPr>
      <dgm:t>
        <a:bodyPr/>
        <a:lstStyle/>
        <a:p>
          <a:r>
            <a:rPr lang="en-US" dirty="0"/>
            <a:t>Cue B</a:t>
          </a:r>
        </a:p>
      </dgm:t>
    </dgm:pt>
    <dgm:pt modelId="{4EC5CD26-E129-4E95-8928-2CD50DE3B1D5}" type="parTrans" cxnId="{680CDC91-7139-4D5B-9C70-2BA6BBDC897D}">
      <dgm:prSet/>
      <dgm:spPr/>
      <dgm:t>
        <a:bodyPr/>
        <a:lstStyle/>
        <a:p>
          <a:endParaRPr lang="en-US"/>
        </a:p>
      </dgm:t>
    </dgm:pt>
    <dgm:pt modelId="{6199E071-2F68-400B-A2F9-1525F12D6DDE}" type="sibTrans" cxnId="{680CDC91-7139-4D5B-9C70-2BA6BBDC897D}">
      <dgm:prSet/>
      <dgm:spPr/>
      <dgm:t>
        <a:bodyPr/>
        <a:lstStyle/>
        <a:p>
          <a:endParaRPr lang="en-US"/>
        </a:p>
      </dgm:t>
    </dgm:pt>
    <dgm:pt modelId="{A2CAE4A5-F8F9-4BF6-A1DE-ED79993A2C24}">
      <dgm:prSet phldrT="[Text]"/>
      <dgm:spPr>
        <a:solidFill>
          <a:srgbClr val="3B6AFF"/>
        </a:solidFill>
      </dgm:spPr>
      <dgm:t>
        <a:bodyPr/>
        <a:lstStyle/>
        <a:p>
          <a:r>
            <a:rPr lang="en-US" dirty="0"/>
            <a:t>Cue C</a:t>
          </a:r>
        </a:p>
      </dgm:t>
    </dgm:pt>
    <dgm:pt modelId="{A0374D6A-6EEB-4F12-99B4-12A8014E8CE3}" type="parTrans" cxnId="{11BB8B3C-9BC5-4BDB-9B72-199C0DCE844F}">
      <dgm:prSet/>
      <dgm:spPr/>
      <dgm:t>
        <a:bodyPr/>
        <a:lstStyle/>
        <a:p>
          <a:endParaRPr lang="en-US"/>
        </a:p>
      </dgm:t>
    </dgm:pt>
    <dgm:pt modelId="{0C496919-B671-402C-97A0-DD75E3671D79}" type="sibTrans" cxnId="{11BB8B3C-9BC5-4BDB-9B72-199C0DCE844F}">
      <dgm:prSet/>
      <dgm:spPr/>
      <dgm:t>
        <a:bodyPr/>
        <a:lstStyle/>
        <a:p>
          <a:endParaRPr lang="en-US"/>
        </a:p>
      </dgm:t>
    </dgm:pt>
    <dgm:pt modelId="{14AF5AEA-49B6-4094-A820-97367E5CC1F0}" type="pres">
      <dgm:prSet presAssocID="{FE90E68D-4866-4D1F-96D3-FBAA1302D747}" presName="theList" presStyleCnt="0">
        <dgm:presLayoutVars>
          <dgm:dir/>
          <dgm:animLvl val="lvl"/>
          <dgm:resizeHandles val="exact"/>
        </dgm:presLayoutVars>
      </dgm:prSet>
      <dgm:spPr/>
      <dgm:t>
        <a:bodyPr/>
        <a:lstStyle/>
        <a:p>
          <a:endParaRPr lang="en-US"/>
        </a:p>
      </dgm:t>
    </dgm:pt>
    <dgm:pt modelId="{EC79EB43-A349-4777-8464-D1FF78D668AC}" type="pres">
      <dgm:prSet presAssocID="{DF335E48-BA0C-4391-9A0A-9C7BDF46DF67}" presName="compNode" presStyleCnt="0"/>
      <dgm:spPr/>
    </dgm:pt>
    <dgm:pt modelId="{173D72C4-D774-44FE-BB0C-CB133B03556F}" type="pres">
      <dgm:prSet presAssocID="{DF335E48-BA0C-4391-9A0A-9C7BDF46DF67}" presName="aNode" presStyleLbl="bgShp" presStyleIdx="0" presStyleCnt="1" custLinFactNeighborX="-247" custLinFactNeighborY="-1327"/>
      <dgm:spPr/>
      <dgm:t>
        <a:bodyPr/>
        <a:lstStyle/>
        <a:p>
          <a:endParaRPr lang="en-US"/>
        </a:p>
      </dgm:t>
    </dgm:pt>
    <dgm:pt modelId="{FF269EA1-9B92-4379-9E9E-AA82BA69B620}" type="pres">
      <dgm:prSet presAssocID="{DF335E48-BA0C-4391-9A0A-9C7BDF46DF67}" presName="textNode" presStyleLbl="bgShp" presStyleIdx="0" presStyleCnt="1"/>
      <dgm:spPr/>
      <dgm:t>
        <a:bodyPr/>
        <a:lstStyle/>
        <a:p>
          <a:endParaRPr lang="en-US"/>
        </a:p>
      </dgm:t>
    </dgm:pt>
    <dgm:pt modelId="{7ABA8D92-AF5A-4449-8D12-C8E027D3A3FE}" type="pres">
      <dgm:prSet presAssocID="{DF335E48-BA0C-4391-9A0A-9C7BDF46DF67}" presName="compChildNode" presStyleCnt="0"/>
      <dgm:spPr/>
    </dgm:pt>
    <dgm:pt modelId="{863A52BD-8630-4389-9956-87B0762928CA}" type="pres">
      <dgm:prSet presAssocID="{DF335E48-BA0C-4391-9A0A-9C7BDF46DF67}" presName="theInnerList" presStyleCnt="0"/>
      <dgm:spPr/>
    </dgm:pt>
    <dgm:pt modelId="{1BC05144-2765-4D2C-A883-044F8F30A38B}" type="pres">
      <dgm:prSet presAssocID="{CF5D17DD-DD19-4995-A3E8-42E1DE71C828}" presName="childNode" presStyleLbl="node1" presStyleIdx="0" presStyleCnt="3" custLinFactY="-1648" custLinFactNeighborX="960" custLinFactNeighborY="-100000">
        <dgm:presLayoutVars>
          <dgm:bulletEnabled val="1"/>
        </dgm:presLayoutVars>
      </dgm:prSet>
      <dgm:spPr/>
      <dgm:t>
        <a:bodyPr/>
        <a:lstStyle/>
        <a:p>
          <a:endParaRPr lang="en-US"/>
        </a:p>
      </dgm:t>
    </dgm:pt>
    <dgm:pt modelId="{C8F736EA-F017-4F6F-9AAC-2DCB161C5D7F}" type="pres">
      <dgm:prSet presAssocID="{CF5D17DD-DD19-4995-A3E8-42E1DE71C828}" presName="aSpace2" presStyleCnt="0"/>
      <dgm:spPr/>
    </dgm:pt>
    <dgm:pt modelId="{C4B82599-74DF-4740-853C-5C3B22708FDA}" type="pres">
      <dgm:prSet presAssocID="{F97F8928-A152-4D69-B6C3-1C1924968AA9}" presName="childNode" presStyleLbl="node1" presStyleIdx="1" presStyleCnt="3" custLinFactNeighborX="960" custLinFactNeighborY="23594">
        <dgm:presLayoutVars>
          <dgm:bulletEnabled val="1"/>
        </dgm:presLayoutVars>
      </dgm:prSet>
      <dgm:spPr/>
      <dgm:t>
        <a:bodyPr/>
        <a:lstStyle/>
        <a:p>
          <a:endParaRPr lang="en-US"/>
        </a:p>
      </dgm:t>
    </dgm:pt>
    <dgm:pt modelId="{4F6B5953-7541-4C33-B065-3F6BF839C49C}" type="pres">
      <dgm:prSet presAssocID="{F97F8928-A152-4D69-B6C3-1C1924968AA9}" presName="aSpace2" presStyleCnt="0"/>
      <dgm:spPr/>
    </dgm:pt>
    <dgm:pt modelId="{86EA8005-8345-42C9-82BE-1612C1BB5E30}" type="pres">
      <dgm:prSet presAssocID="{A2CAE4A5-F8F9-4BF6-A1DE-ED79993A2C24}" presName="childNode" presStyleLbl="node1" presStyleIdx="2" presStyleCnt="3" custLinFactY="24913" custLinFactNeighborX="960" custLinFactNeighborY="100000">
        <dgm:presLayoutVars>
          <dgm:bulletEnabled val="1"/>
        </dgm:presLayoutVars>
      </dgm:prSet>
      <dgm:spPr/>
      <dgm:t>
        <a:bodyPr/>
        <a:lstStyle/>
        <a:p>
          <a:endParaRPr lang="en-US"/>
        </a:p>
      </dgm:t>
    </dgm:pt>
  </dgm:ptLst>
  <dgm:cxnLst>
    <dgm:cxn modelId="{11BB8B3C-9BC5-4BDB-9B72-199C0DCE844F}" srcId="{DF335E48-BA0C-4391-9A0A-9C7BDF46DF67}" destId="{A2CAE4A5-F8F9-4BF6-A1DE-ED79993A2C24}" srcOrd="2" destOrd="0" parTransId="{A0374D6A-6EEB-4F12-99B4-12A8014E8CE3}" sibTransId="{0C496919-B671-402C-97A0-DD75E3671D79}"/>
    <dgm:cxn modelId="{3F44FE10-4BCD-DE46-BF05-C1894F276C66}" type="presOf" srcId="{CF5D17DD-DD19-4995-A3E8-42E1DE71C828}" destId="{1BC05144-2765-4D2C-A883-044F8F30A38B}" srcOrd="0" destOrd="0" presId="urn:microsoft.com/office/officeart/2005/8/layout/lProcess2"/>
    <dgm:cxn modelId="{C69A45AB-9C4A-4745-BEE2-F024FE9E0555}" srcId="{FE90E68D-4866-4D1F-96D3-FBAA1302D747}" destId="{DF335E48-BA0C-4391-9A0A-9C7BDF46DF67}" srcOrd="0" destOrd="0" parTransId="{ECC24CB9-C4B9-4FB4-8681-3F97EDF815D3}" sibTransId="{337E3AF3-14C1-4023-A1D8-989B80DC6E3E}"/>
    <dgm:cxn modelId="{B941CC07-7764-DF45-97F8-7D6E626066EB}" type="presOf" srcId="{F97F8928-A152-4D69-B6C3-1C1924968AA9}" destId="{C4B82599-74DF-4740-853C-5C3B22708FDA}" srcOrd="0" destOrd="0" presId="urn:microsoft.com/office/officeart/2005/8/layout/lProcess2"/>
    <dgm:cxn modelId="{668A5062-7425-E744-8540-EC995C097DFB}" type="presOf" srcId="{FE90E68D-4866-4D1F-96D3-FBAA1302D747}" destId="{14AF5AEA-49B6-4094-A820-97367E5CC1F0}" srcOrd="0" destOrd="0" presId="urn:microsoft.com/office/officeart/2005/8/layout/lProcess2"/>
    <dgm:cxn modelId="{F4FC421D-E757-C548-9B5B-DC21D739ABC2}" type="presOf" srcId="{A2CAE4A5-F8F9-4BF6-A1DE-ED79993A2C24}" destId="{86EA8005-8345-42C9-82BE-1612C1BB5E30}" srcOrd="0" destOrd="0" presId="urn:microsoft.com/office/officeart/2005/8/layout/lProcess2"/>
    <dgm:cxn modelId="{B1135753-02EF-734C-B270-D155BAC5E2FB}" type="presOf" srcId="{DF335E48-BA0C-4391-9A0A-9C7BDF46DF67}" destId="{FF269EA1-9B92-4379-9E9E-AA82BA69B620}" srcOrd="1" destOrd="0" presId="urn:microsoft.com/office/officeart/2005/8/layout/lProcess2"/>
    <dgm:cxn modelId="{4DD10E66-E526-4FFD-ADB8-F64ACED52FAD}" srcId="{DF335E48-BA0C-4391-9A0A-9C7BDF46DF67}" destId="{CF5D17DD-DD19-4995-A3E8-42E1DE71C828}" srcOrd="0" destOrd="0" parTransId="{23AFE9D6-F110-4AB1-9993-9CC398F5982A}" sibTransId="{2039C79B-027B-4550-9717-9058513028FD}"/>
    <dgm:cxn modelId="{680CDC91-7139-4D5B-9C70-2BA6BBDC897D}" srcId="{DF335E48-BA0C-4391-9A0A-9C7BDF46DF67}" destId="{F97F8928-A152-4D69-B6C3-1C1924968AA9}" srcOrd="1" destOrd="0" parTransId="{4EC5CD26-E129-4E95-8928-2CD50DE3B1D5}" sibTransId="{6199E071-2F68-400B-A2F9-1525F12D6DDE}"/>
    <dgm:cxn modelId="{9A98B1F6-7E1A-C943-A5D5-C863A64A5B94}" type="presOf" srcId="{DF335E48-BA0C-4391-9A0A-9C7BDF46DF67}" destId="{173D72C4-D774-44FE-BB0C-CB133B03556F}" srcOrd="0" destOrd="0" presId="urn:microsoft.com/office/officeart/2005/8/layout/lProcess2"/>
    <dgm:cxn modelId="{160CAA6C-2B73-C548-A1E0-3525CAC417BE}" type="presParOf" srcId="{14AF5AEA-49B6-4094-A820-97367E5CC1F0}" destId="{EC79EB43-A349-4777-8464-D1FF78D668AC}" srcOrd="0" destOrd="0" presId="urn:microsoft.com/office/officeart/2005/8/layout/lProcess2"/>
    <dgm:cxn modelId="{05ACE880-5DDE-0342-97B9-E95807E3F25E}" type="presParOf" srcId="{EC79EB43-A349-4777-8464-D1FF78D668AC}" destId="{173D72C4-D774-44FE-BB0C-CB133B03556F}" srcOrd="0" destOrd="0" presId="urn:microsoft.com/office/officeart/2005/8/layout/lProcess2"/>
    <dgm:cxn modelId="{2BB4DF98-AB1C-F64A-BA36-F6C8B3AC4CA6}" type="presParOf" srcId="{EC79EB43-A349-4777-8464-D1FF78D668AC}" destId="{FF269EA1-9B92-4379-9E9E-AA82BA69B620}" srcOrd="1" destOrd="0" presId="urn:microsoft.com/office/officeart/2005/8/layout/lProcess2"/>
    <dgm:cxn modelId="{02FEF0FC-9445-9C4F-A4B8-DDBC4463AFD9}" type="presParOf" srcId="{EC79EB43-A349-4777-8464-D1FF78D668AC}" destId="{7ABA8D92-AF5A-4449-8D12-C8E027D3A3FE}" srcOrd="2" destOrd="0" presId="urn:microsoft.com/office/officeart/2005/8/layout/lProcess2"/>
    <dgm:cxn modelId="{DF9CD3C4-F066-9141-B80F-827A3CFF5249}" type="presParOf" srcId="{7ABA8D92-AF5A-4449-8D12-C8E027D3A3FE}" destId="{863A52BD-8630-4389-9956-87B0762928CA}" srcOrd="0" destOrd="0" presId="urn:microsoft.com/office/officeart/2005/8/layout/lProcess2"/>
    <dgm:cxn modelId="{347A0339-1538-F346-8548-5B1234F59B74}" type="presParOf" srcId="{863A52BD-8630-4389-9956-87B0762928CA}" destId="{1BC05144-2765-4D2C-A883-044F8F30A38B}" srcOrd="0" destOrd="0" presId="urn:microsoft.com/office/officeart/2005/8/layout/lProcess2"/>
    <dgm:cxn modelId="{AE87974A-DFED-6C4C-8C79-54CB4E405EC5}" type="presParOf" srcId="{863A52BD-8630-4389-9956-87B0762928CA}" destId="{C8F736EA-F017-4F6F-9AAC-2DCB161C5D7F}" srcOrd="1" destOrd="0" presId="urn:microsoft.com/office/officeart/2005/8/layout/lProcess2"/>
    <dgm:cxn modelId="{FF68A76F-58B3-2142-9DFB-D8C265B1C74D}" type="presParOf" srcId="{863A52BD-8630-4389-9956-87B0762928CA}" destId="{C4B82599-74DF-4740-853C-5C3B22708FDA}" srcOrd="2" destOrd="0" presId="urn:microsoft.com/office/officeart/2005/8/layout/lProcess2"/>
    <dgm:cxn modelId="{D438B769-918F-3D46-AF4A-E008DB19EE70}" type="presParOf" srcId="{863A52BD-8630-4389-9956-87B0762928CA}" destId="{4F6B5953-7541-4C33-B065-3F6BF839C49C}" srcOrd="3" destOrd="0" presId="urn:microsoft.com/office/officeart/2005/8/layout/lProcess2"/>
    <dgm:cxn modelId="{0BD7A5E5-81C2-F945-9E3A-D129149E5D6F}" type="presParOf" srcId="{863A52BD-8630-4389-9956-87B0762928CA}" destId="{86EA8005-8345-42C9-82BE-1612C1BB5E3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90E68D-4866-4D1F-96D3-FBAA1302D74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F335E48-BA0C-4391-9A0A-9C7BDF46DF67}">
      <dgm:prSet phldrT="[Text]"/>
      <dgm:spPr/>
      <dgm:t>
        <a:bodyPr/>
        <a:lstStyle/>
        <a:p>
          <a:r>
            <a:rPr lang="en-US" dirty="0"/>
            <a:t>Task</a:t>
          </a:r>
        </a:p>
      </dgm:t>
    </dgm:pt>
    <dgm:pt modelId="{ECC24CB9-C4B9-4FB4-8681-3F97EDF815D3}" type="parTrans" cxnId="{C69A45AB-9C4A-4745-BEE2-F024FE9E0555}">
      <dgm:prSet/>
      <dgm:spPr/>
      <dgm:t>
        <a:bodyPr/>
        <a:lstStyle/>
        <a:p>
          <a:endParaRPr lang="en-US"/>
        </a:p>
      </dgm:t>
    </dgm:pt>
    <dgm:pt modelId="{337E3AF3-14C1-4023-A1D8-989B80DC6E3E}" type="sibTrans" cxnId="{C69A45AB-9C4A-4745-BEE2-F024FE9E0555}">
      <dgm:prSet/>
      <dgm:spPr/>
      <dgm:t>
        <a:bodyPr/>
        <a:lstStyle/>
        <a:p>
          <a:endParaRPr lang="en-US"/>
        </a:p>
      </dgm:t>
    </dgm:pt>
    <dgm:pt modelId="{CF5D17DD-DD19-4995-A3E8-42E1DE71C828}">
      <dgm:prSet phldrT="[Text]"/>
      <dgm:spPr>
        <a:solidFill>
          <a:srgbClr val="0033CC"/>
        </a:solidFill>
      </dgm:spPr>
      <dgm:t>
        <a:bodyPr/>
        <a:lstStyle/>
        <a:p>
          <a:r>
            <a:rPr lang="en-US" dirty="0"/>
            <a:t>Cue A</a:t>
          </a:r>
        </a:p>
      </dgm:t>
    </dgm:pt>
    <dgm:pt modelId="{23AFE9D6-F110-4AB1-9993-9CC398F5982A}" type="parTrans" cxnId="{4DD10E66-E526-4FFD-ADB8-F64ACED52FAD}">
      <dgm:prSet/>
      <dgm:spPr/>
      <dgm:t>
        <a:bodyPr/>
        <a:lstStyle/>
        <a:p>
          <a:endParaRPr lang="en-US"/>
        </a:p>
      </dgm:t>
    </dgm:pt>
    <dgm:pt modelId="{2039C79B-027B-4550-9717-9058513028FD}" type="sibTrans" cxnId="{4DD10E66-E526-4FFD-ADB8-F64ACED52FAD}">
      <dgm:prSet/>
      <dgm:spPr/>
      <dgm:t>
        <a:bodyPr/>
        <a:lstStyle/>
        <a:p>
          <a:endParaRPr lang="en-US"/>
        </a:p>
      </dgm:t>
    </dgm:pt>
    <dgm:pt modelId="{F97F8928-A152-4D69-B6C3-1C1924968AA9}">
      <dgm:prSet phldrT="[Text]"/>
      <dgm:spPr>
        <a:solidFill>
          <a:srgbClr val="003CFA"/>
        </a:solidFill>
      </dgm:spPr>
      <dgm:t>
        <a:bodyPr/>
        <a:lstStyle/>
        <a:p>
          <a:r>
            <a:rPr lang="en-US" dirty="0"/>
            <a:t>Cue B</a:t>
          </a:r>
        </a:p>
      </dgm:t>
    </dgm:pt>
    <dgm:pt modelId="{4EC5CD26-E129-4E95-8928-2CD50DE3B1D5}" type="parTrans" cxnId="{680CDC91-7139-4D5B-9C70-2BA6BBDC897D}">
      <dgm:prSet/>
      <dgm:spPr/>
      <dgm:t>
        <a:bodyPr/>
        <a:lstStyle/>
        <a:p>
          <a:endParaRPr lang="en-US"/>
        </a:p>
      </dgm:t>
    </dgm:pt>
    <dgm:pt modelId="{6199E071-2F68-400B-A2F9-1525F12D6DDE}" type="sibTrans" cxnId="{680CDC91-7139-4D5B-9C70-2BA6BBDC897D}">
      <dgm:prSet/>
      <dgm:spPr/>
      <dgm:t>
        <a:bodyPr/>
        <a:lstStyle/>
        <a:p>
          <a:endParaRPr lang="en-US"/>
        </a:p>
      </dgm:t>
    </dgm:pt>
    <dgm:pt modelId="{A2CAE4A5-F8F9-4BF6-A1DE-ED79993A2C24}">
      <dgm:prSet phldrT="[Text]"/>
      <dgm:spPr>
        <a:solidFill>
          <a:srgbClr val="3B6AFF"/>
        </a:solidFill>
      </dgm:spPr>
      <dgm:t>
        <a:bodyPr/>
        <a:lstStyle/>
        <a:p>
          <a:r>
            <a:rPr lang="en-US" dirty="0"/>
            <a:t>Cue C</a:t>
          </a:r>
        </a:p>
      </dgm:t>
    </dgm:pt>
    <dgm:pt modelId="{A0374D6A-6EEB-4F12-99B4-12A8014E8CE3}" type="parTrans" cxnId="{11BB8B3C-9BC5-4BDB-9B72-199C0DCE844F}">
      <dgm:prSet/>
      <dgm:spPr/>
      <dgm:t>
        <a:bodyPr/>
        <a:lstStyle/>
        <a:p>
          <a:endParaRPr lang="en-US"/>
        </a:p>
      </dgm:t>
    </dgm:pt>
    <dgm:pt modelId="{0C496919-B671-402C-97A0-DD75E3671D79}" type="sibTrans" cxnId="{11BB8B3C-9BC5-4BDB-9B72-199C0DCE844F}">
      <dgm:prSet/>
      <dgm:spPr/>
      <dgm:t>
        <a:bodyPr/>
        <a:lstStyle/>
        <a:p>
          <a:endParaRPr lang="en-US"/>
        </a:p>
      </dgm:t>
    </dgm:pt>
    <dgm:pt modelId="{14AF5AEA-49B6-4094-A820-97367E5CC1F0}" type="pres">
      <dgm:prSet presAssocID="{FE90E68D-4866-4D1F-96D3-FBAA1302D747}" presName="theList" presStyleCnt="0">
        <dgm:presLayoutVars>
          <dgm:dir/>
          <dgm:animLvl val="lvl"/>
          <dgm:resizeHandles val="exact"/>
        </dgm:presLayoutVars>
      </dgm:prSet>
      <dgm:spPr/>
      <dgm:t>
        <a:bodyPr/>
        <a:lstStyle/>
        <a:p>
          <a:endParaRPr lang="en-US"/>
        </a:p>
      </dgm:t>
    </dgm:pt>
    <dgm:pt modelId="{EC79EB43-A349-4777-8464-D1FF78D668AC}" type="pres">
      <dgm:prSet presAssocID="{DF335E48-BA0C-4391-9A0A-9C7BDF46DF67}" presName="compNode" presStyleCnt="0"/>
      <dgm:spPr/>
    </dgm:pt>
    <dgm:pt modelId="{173D72C4-D774-44FE-BB0C-CB133B03556F}" type="pres">
      <dgm:prSet presAssocID="{DF335E48-BA0C-4391-9A0A-9C7BDF46DF67}" presName="aNode" presStyleLbl="bgShp" presStyleIdx="0" presStyleCnt="1" custLinFactNeighborX="-247" custLinFactNeighborY="-1327"/>
      <dgm:spPr/>
      <dgm:t>
        <a:bodyPr/>
        <a:lstStyle/>
        <a:p>
          <a:endParaRPr lang="en-US"/>
        </a:p>
      </dgm:t>
    </dgm:pt>
    <dgm:pt modelId="{FF269EA1-9B92-4379-9E9E-AA82BA69B620}" type="pres">
      <dgm:prSet presAssocID="{DF335E48-BA0C-4391-9A0A-9C7BDF46DF67}" presName="textNode" presStyleLbl="bgShp" presStyleIdx="0" presStyleCnt="1"/>
      <dgm:spPr/>
      <dgm:t>
        <a:bodyPr/>
        <a:lstStyle/>
        <a:p>
          <a:endParaRPr lang="en-US"/>
        </a:p>
      </dgm:t>
    </dgm:pt>
    <dgm:pt modelId="{7ABA8D92-AF5A-4449-8D12-C8E027D3A3FE}" type="pres">
      <dgm:prSet presAssocID="{DF335E48-BA0C-4391-9A0A-9C7BDF46DF67}" presName="compChildNode" presStyleCnt="0"/>
      <dgm:spPr/>
    </dgm:pt>
    <dgm:pt modelId="{863A52BD-8630-4389-9956-87B0762928CA}" type="pres">
      <dgm:prSet presAssocID="{DF335E48-BA0C-4391-9A0A-9C7BDF46DF67}" presName="theInnerList" presStyleCnt="0"/>
      <dgm:spPr/>
    </dgm:pt>
    <dgm:pt modelId="{1BC05144-2765-4D2C-A883-044F8F30A38B}" type="pres">
      <dgm:prSet presAssocID="{CF5D17DD-DD19-4995-A3E8-42E1DE71C828}" presName="childNode" presStyleLbl="node1" presStyleIdx="0" presStyleCnt="3" custLinFactY="-1648" custLinFactNeighborX="960" custLinFactNeighborY="-100000">
        <dgm:presLayoutVars>
          <dgm:bulletEnabled val="1"/>
        </dgm:presLayoutVars>
      </dgm:prSet>
      <dgm:spPr/>
      <dgm:t>
        <a:bodyPr/>
        <a:lstStyle/>
        <a:p>
          <a:endParaRPr lang="en-US"/>
        </a:p>
      </dgm:t>
    </dgm:pt>
    <dgm:pt modelId="{C8F736EA-F017-4F6F-9AAC-2DCB161C5D7F}" type="pres">
      <dgm:prSet presAssocID="{CF5D17DD-DD19-4995-A3E8-42E1DE71C828}" presName="aSpace2" presStyleCnt="0"/>
      <dgm:spPr/>
    </dgm:pt>
    <dgm:pt modelId="{C4B82599-74DF-4740-853C-5C3B22708FDA}" type="pres">
      <dgm:prSet presAssocID="{F97F8928-A152-4D69-B6C3-1C1924968AA9}" presName="childNode" presStyleLbl="node1" presStyleIdx="1" presStyleCnt="3" custLinFactNeighborX="960" custLinFactNeighborY="23594">
        <dgm:presLayoutVars>
          <dgm:bulletEnabled val="1"/>
        </dgm:presLayoutVars>
      </dgm:prSet>
      <dgm:spPr/>
      <dgm:t>
        <a:bodyPr/>
        <a:lstStyle/>
        <a:p>
          <a:endParaRPr lang="en-US"/>
        </a:p>
      </dgm:t>
    </dgm:pt>
    <dgm:pt modelId="{4F6B5953-7541-4C33-B065-3F6BF839C49C}" type="pres">
      <dgm:prSet presAssocID="{F97F8928-A152-4D69-B6C3-1C1924968AA9}" presName="aSpace2" presStyleCnt="0"/>
      <dgm:spPr/>
    </dgm:pt>
    <dgm:pt modelId="{86EA8005-8345-42C9-82BE-1612C1BB5E30}" type="pres">
      <dgm:prSet presAssocID="{A2CAE4A5-F8F9-4BF6-A1DE-ED79993A2C24}" presName="childNode" presStyleLbl="node1" presStyleIdx="2" presStyleCnt="3" custLinFactY="24913" custLinFactNeighborX="960" custLinFactNeighborY="100000">
        <dgm:presLayoutVars>
          <dgm:bulletEnabled val="1"/>
        </dgm:presLayoutVars>
      </dgm:prSet>
      <dgm:spPr/>
      <dgm:t>
        <a:bodyPr/>
        <a:lstStyle/>
        <a:p>
          <a:endParaRPr lang="en-US"/>
        </a:p>
      </dgm:t>
    </dgm:pt>
  </dgm:ptLst>
  <dgm:cxnLst>
    <dgm:cxn modelId="{13C2C569-76D9-0F4D-A384-88F9255ABA30}" type="presOf" srcId="{DF335E48-BA0C-4391-9A0A-9C7BDF46DF67}" destId="{FF269EA1-9B92-4379-9E9E-AA82BA69B620}" srcOrd="1" destOrd="0" presId="urn:microsoft.com/office/officeart/2005/8/layout/lProcess2"/>
    <dgm:cxn modelId="{11BB8B3C-9BC5-4BDB-9B72-199C0DCE844F}" srcId="{DF335E48-BA0C-4391-9A0A-9C7BDF46DF67}" destId="{A2CAE4A5-F8F9-4BF6-A1DE-ED79993A2C24}" srcOrd="2" destOrd="0" parTransId="{A0374D6A-6EEB-4F12-99B4-12A8014E8CE3}" sibTransId="{0C496919-B671-402C-97A0-DD75E3671D79}"/>
    <dgm:cxn modelId="{34B11CBB-6242-D34C-8B21-D4FA7AED8514}" type="presOf" srcId="{A2CAE4A5-F8F9-4BF6-A1DE-ED79993A2C24}" destId="{86EA8005-8345-42C9-82BE-1612C1BB5E30}" srcOrd="0" destOrd="0" presId="urn:microsoft.com/office/officeart/2005/8/layout/lProcess2"/>
    <dgm:cxn modelId="{081D7FD8-78CC-4E47-AFC2-9C4717EB0643}" type="presOf" srcId="{F97F8928-A152-4D69-B6C3-1C1924968AA9}" destId="{C4B82599-74DF-4740-853C-5C3B22708FDA}" srcOrd="0" destOrd="0" presId="urn:microsoft.com/office/officeart/2005/8/layout/lProcess2"/>
    <dgm:cxn modelId="{879AA3D6-80A6-9B41-9326-9301F6024E63}" type="presOf" srcId="{FE90E68D-4866-4D1F-96D3-FBAA1302D747}" destId="{14AF5AEA-49B6-4094-A820-97367E5CC1F0}" srcOrd="0" destOrd="0" presId="urn:microsoft.com/office/officeart/2005/8/layout/lProcess2"/>
    <dgm:cxn modelId="{680CDC91-7139-4D5B-9C70-2BA6BBDC897D}" srcId="{DF335E48-BA0C-4391-9A0A-9C7BDF46DF67}" destId="{F97F8928-A152-4D69-B6C3-1C1924968AA9}" srcOrd="1" destOrd="0" parTransId="{4EC5CD26-E129-4E95-8928-2CD50DE3B1D5}" sibTransId="{6199E071-2F68-400B-A2F9-1525F12D6DDE}"/>
    <dgm:cxn modelId="{C69A45AB-9C4A-4745-BEE2-F024FE9E0555}" srcId="{FE90E68D-4866-4D1F-96D3-FBAA1302D747}" destId="{DF335E48-BA0C-4391-9A0A-9C7BDF46DF67}" srcOrd="0" destOrd="0" parTransId="{ECC24CB9-C4B9-4FB4-8681-3F97EDF815D3}" sibTransId="{337E3AF3-14C1-4023-A1D8-989B80DC6E3E}"/>
    <dgm:cxn modelId="{4DD10E66-E526-4FFD-ADB8-F64ACED52FAD}" srcId="{DF335E48-BA0C-4391-9A0A-9C7BDF46DF67}" destId="{CF5D17DD-DD19-4995-A3E8-42E1DE71C828}" srcOrd="0" destOrd="0" parTransId="{23AFE9D6-F110-4AB1-9993-9CC398F5982A}" sibTransId="{2039C79B-027B-4550-9717-9058513028FD}"/>
    <dgm:cxn modelId="{14260758-F0E4-2648-80E0-900A0279D012}" type="presOf" srcId="{DF335E48-BA0C-4391-9A0A-9C7BDF46DF67}" destId="{173D72C4-D774-44FE-BB0C-CB133B03556F}" srcOrd="0" destOrd="0" presId="urn:microsoft.com/office/officeart/2005/8/layout/lProcess2"/>
    <dgm:cxn modelId="{2A2FA73B-9DE5-8949-BAEC-8119D9FEBA61}" type="presOf" srcId="{CF5D17DD-DD19-4995-A3E8-42E1DE71C828}" destId="{1BC05144-2765-4D2C-A883-044F8F30A38B}" srcOrd="0" destOrd="0" presId="urn:microsoft.com/office/officeart/2005/8/layout/lProcess2"/>
    <dgm:cxn modelId="{F3DDDDAE-1F92-FE44-A95A-81DB51BE629F}" type="presParOf" srcId="{14AF5AEA-49B6-4094-A820-97367E5CC1F0}" destId="{EC79EB43-A349-4777-8464-D1FF78D668AC}" srcOrd="0" destOrd="0" presId="urn:microsoft.com/office/officeart/2005/8/layout/lProcess2"/>
    <dgm:cxn modelId="{69AF8389-72E7-094E-B2C5-D8783127A8EB}" type="presParOf" srcId="{EC79EB43-A349-4777-8464-D1FF78D668AC}" destId="{173D72C4-D774-44FE-BB0C-CB133B03556F}" srcOrd="0" destOrd="0" presId="urn:microsoft.com/office/officeart/2005/8/layout/lProcess2"/>
    <dgm:cxn modelId="{7AD52390-4127-3242-8C2F-F30EA0453351}" type="presParOf" srcId="{EC79EB43-A349-4777-8464-D1FF78D668AC}" destId="{FF269EA1-9B92-4379-9E9E-AA82BA69B620}" srcOrd="1" destOrd="0" presId="urn:microsoft.com/office/officeart/2005/8/layout/lProcess2"/>
    <dgm:cxn modelId="{088CAB11-7C88-A441-A2CB-EA4757C20F6F}" type="presParOf" srcId="{EC79EB43-A349-4777-8464-D1FF78D668AC}" destId="{7ABA8D92-AF5A-4449-8D12-C8E027D3A3FE}" srcOrd="2" destOrd="0" presId="urn:microsoft.com/office/officeart/2005/8/layout/lProcess2"/>
    <dgm:cxn modelId="{4E80C248-F6E5-9F48-A4F3-3BC3027A3437}" type="presParOf" srcId="{7ABA8D92-AF5A-4449-8D12-C8E027D3A3FE}" destId="{863A52BD-8630-4389-9956-87B0762928CA}" srcOrd="0" destOrd="0" presId="urn:microsoft.com/office/officeart/2005/8/layout/lProcess2"/>
    <dgm:cxn modelId="{74B3D073-5223-C942-8792-768BDFEFC045}" type="presParOf" srcId="{863A52BD-8630-4389-9956-87B0762928CA}" destId="{1BC05144-2765-4D2C-A883-044F8F30A38B}" srcOrd="0" destOrd="0" presId="urn:microsoft.com/office/officeart/2005/8/layout/lProcess2"/>
    <dgm:cxn modelId="{F78A5ACB-56AF-D043-9A04-E7B64BD0ACAD}" type="presParOf" srcId="{863A52BD-8630-4389-9956-87B0762928CA}" destId="{C8F736EA-F017-4F6F-9AAC-2DCB161C5D7F}" srcOrd="1" destOrd="0" presId="urn:microsoft.com/office/officeart/2005/8/layout/lProcess2"/>
    <dgm:cxn modelId="{0153C5FA-1CED-8145-89EC-24764AA4F0EB}" type="presParOf" srcId="{863A52BD-8630-4389-9956-87B0762928CA}" destId="{C4B82599-74DF-4740-853C-5C3B22708FDA}" srcOrd="2" destOrd="0" presId="urn:microsoft.com/office/officeart/2005/8/layout/lProcess2"/>
    <dgm:cxn modelId="{7025C2E5-4471-AD49-BAD4-019A6B2EA750}" type="presParOf" srcId="{863A52BD-8630-4389-9956-87B0762928CA}" destId="{4F6B5953-7541-4C33-B065-3F6BF839C49C}" srcOrd="3" destOrd="0" presId="urn:microsoft.com/office/officeart/2005/8/layout/lProcess2"/>
    <dgm:cxn modelId="{D60FFDE0-2C0E-F54A-83BD-C1D7CD292F35}" type="presParOf" srcId="{863A52BD-8630-4389-9956-87B0762928CA}" destId="{86EA8005-8345-42C9-82BE-1612C1BB5E3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90E68D-4866-4D1F-96D3-FBAA1302D74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F335E48-BA0C-4391-9A0A-9C7BDF46DF67}">
      <dgm:prSet phldrT="[Text]"/>
      <dgm:spPr/>
      <dgm:t>
        <a:bodyPr/>
        <a:lstStyle/>
        <a:p>
          <a:r>
            <a:rPr lang="en-US" dirty="0"/>
            <a:t>Task</a:t>
          </a:r>
        </a:p>
      </dgm:t>
    </dgm:pt>
    <dgm:pt modelId="{ECC24CB9-C4B9-4FB4-8681-3F97EDF815D3}" type="parTrans" cxnId="{C69A45AB-9C4A-4745-BEE2-F024FE9E0555}">
      <dgm:prSet/>
      <dgm:spPr/>
      <dgm:t>
        <a:bodyPr/>
        <a:lstStyle/>
        <a:p>
          <a:endParaRPr lang="en-US"/>
        </a:p>
      </dgm:t>
    </dgm:pt>
    <dgm:pt modelId="{337E3AF3-14C1-4023-A1D8-989B80DC6E3E}" type="sibTrans" cxnId="{C69A45AB-9C4A-4745-BEE2-F024FE9E0555}">
      <dgm:prSet/>
      <dgm:spPr/>
      <dgm:t>
        <a:bodyPr/>
        <a:lstStyle/>
        <a:p>
          <a:endParaRPr lang="en-US"/>
        </a:p>
      </dgm:t>
    </dgm:pt>
    <dgm:pt modelId="{CF5D17DD-DD19-4995-A3E8-42E1DE71C828}">
      <dgm:prSet phldrT="[Text]"/>
      <dgm:spPr>
        <a:solidFill>
          <a:srgbClr val="0033CC"/>
        </a:solidFill>
      </dgm:spPr>
      <dgm:t>
        <a:bodyPr/>
        <a:lstStyle/>
        <a:p>
          <a:r>
            <a:rPr lang="en-US" dirty="0"/>
            <a:t>Cue A</a:t>
          </a:r>
        </a:p>
      </dgm:t>
    </dgm:pt>
    <dgm:pt modelId="{23AFE9D6-F110-4AB1-9993-9CC398F5982A}" type="parTrans" cxnId="{4DD10E66-E526-4FFD-ADB8-F64ACED52FAD}">
      <dgm:prSet/>
      <dgm:spPr/>
      <dgm:t>
        <a:bodyPr/>
        <a:lstStyle/>
        <a:p>
          <a:endParaRPr lang="en-US"/>
        </a:p>
      </dgm:t>
    </dgm:pt>
    <dgm:pt modelId="{2039C79B-027B-4550-9717-9058513028FD}" type="sibTrans" cxnId="{4DD10E66-E526-4FFD-ADB8-F64ACED52FAD}">
      <dgm:prSet/>
      <dgm:spPr/>
      <dgm:t>
        <a:bodyPr/>
        <a:lstStyle/>
        <a:p>
          <a:endParaRPr lang="en-US"/>
        </a:p>
      </dgm:t>
    </dgm:pt>
    <dgm:pt modelId="{F97F8928-A152-4D69-B6C3-1C1924968AA9}">
      <dgm:prSet phldrT="[Text]"/>
      <dgm:spPr>
        <a:solidFill>
          <a:srgbClr val="003CFA"/>
        </a:solidFill>
      </dgm:spPr>
      <dgm:t>
        <a:bodyPr/>
        <a:lstStyle/>
        <a:p>
          <a:r>
            <a:rPr lang="en-US" dirty="0"/>
            <a:t>Cue B</a:t>
          </a:r>
        </a:p>
      </dgm:t>
    </dgm:pt>
    <dgm:pt modelId="{4EC5CD26-E129-4E95-8928-2CD50DE3B1D5}" type="parTrans" cxnId="{680CDC91-7139-4D5B-9C70-2BA6BBDC897D}">
      <dgm:prSet/>
      <dgm:spPr/>
      <dgm:t>
        <a:bodyPr/>
        <a:lstStyle/>
        <a:p>
          <a:endParaRPr lang="en-US"/>
        </a:p>
      </dgm:t>
    </dgm:pt>
    <dgm:pt modelId="{6199E071-2F68-400B-A2F9-1525F12D6DDE}" type="sibTrans" cxnId="{680CDC91-7139-4D5B-9C70-2BA6BBDC897D}">
      <dgm:prSet/>
      <dgm:spPr/>
      <dgm:t>
        <a:bodyPr/>
        <a:lstStyle/>
        <a:p>
          <a:endParaRPr lang="en-US"/>
        </a:p>
      </dgm:t>
    </dgm:pt>
    <dgm:pt modelId="{A2CAE4A5-F8F9-4BF6-A1DE-ED79993A2C24}">
      <dgm:prSet phldrT="[Text]"/>
      <dgm:spPr>
        <a:solidFill>
          <a:srgbClr val="3B6AFF"/>
        </a:solidFill>
      </dgm:spPr>
      <dgm:t>
        <a:bodyPr/>
        <a:lstStyle/>
        <a:p>
          <a:r>
            <a:rPr lang="en-US" dirty="0"/>
            <a:t>Cue C</a:t>
          </a:r>
        </a:p>
      </dgm:t>
    </dgm:pt>
    <dgm:pt modelId="{A0374D6A-6EEB-4F12-99B4-12A8014E8CE3}" type="parTrans" cxnId="{11BB8B3C-9BC5-4BDB-9B72-199C0DCE844F}">
      <dgm:prSet/>
      <dgm:spPr/>
      <dgm:t>
        <a:bodyPr/>
        <a:lstStyle/>
        <a:p>
          <a:endParaRPr lang="en-US"/>
        </a:p>
      </dgm:t>
    </dgm:pt>
    <dgm:pt modelId="{0C496919-B671-402C-97A0-DD75E3671D79}" type="sibTrans" cxnId="{11BB8B3C-9BC5-4BDB-9B72-199C0DCE844F}">
      <dgm:prSet/>
      <dgm:spPr/>
      <dgm:t>
        <a:bodyPr/>
        <a:lstStyle/>
        <a:p>
          <a:endParaRPr lang="en-US"/>
        </a:p>
      </dgm:t>
    </dgm:pt>
    <dgm:pt modelId="{14AF5AEA-49B6-4094-A820-97367E5CC1F0}" type="pres">
      <dgm:prSet presAssocID="{FE90E68D-4866-4D1F-96D3-FBAA1302D747}" presName="theList" presStyleCnt="0">
        <dgm:presLayoutVars>
          <dgm:dir/>
          <dgm:animLvl val="lvl"/>
          <dgm:resizeHandles val="exact"/>
        </dgm:presLayoutVars>
      </dgm:prSet>
      <dgm:spPr/>
      <dgm:t>
        <a:bodyPr/>
        <a:lstStyle/>
        <a:p>
          <a:endParaRPr lang="en-US"/>
        </a:p>
      </dgm:t>
    </dgm:pt>
    <dgm:pt modelId="{EC79EB43-A349-4777-8464-D1FF78D668AC}" type="pres">
      <dgm:prSet presAssocID="{DF335E48-BA0C-4391-9A0A-9C7BDF46DF67}" presName="compNode" presStyleCnt="0"/>
      <dgm:spPr/>
    </dgm:pt>
    <dgm:pt modelId="{173D72C4-D774-44FE-BB0C-CB133B03556F}" type="pres">
      <dgm:prSet presAssocID="{DF335E48-BA0C-4391-9A0A-9C7BDF46DF67}" presName="aNode" presStyleLbl="bgShp" presStyleIdx="0" presStyleCnt="1" custLinFactNeighborX="-247" custLinFactNeighborY="-1327"/>
      <dgm:spPr/>
      <dgm:t>
        <a:bodyPr/>
        <a:lstStyle/>
        <a:p>
          <a:endParaRPr lang="en-US"/>
        </a:p>
      </dgm:t>
    </dgm:pt>
    <dgm:pt modelId="{FF269EA1-9B92-4379-9E9E-AA82BA69B620}" type="pres">
      <dgm:prSet presAssocID="{DF335E48-BA0C-4391-9A0A-9C7BDF46DF67}" presName="textNode" presStyleLbl="bgShp" presStyleIdx="0" presStyleCnt="1"/>
      <dgm:spPr/>
      <dgm:t>
        <a:bodyPr/>
        <a:lstStyle/>
        <a:p>
          <a:endParaRPr lang="en-US"/>
        </a:p>
      </dgm:t>
    </dgm:pt>
    <dgm:pt modelId="{7ABA8D92-AF5A-4449-8D12-C8E027D3A3FE}" type="pres">
      <dgm:prSet presAssocID="{DF335E48-BA0C-4391-9A0A-9C7BDF46DF67}" presName="compChildNode" presStyleCnt="0"/>
      <dgm:spPr/>
    </dgm:pt>
    <dgm:pt modelId="{863A52BD-8630-4389-9956-87B0762928CA}" type="pres">
      <dgm:prSet presAssocID="{DF335E48-BA0C-4391-9A0A-9C7BDF46DF67}" presName="theInnerList" presStyleCnt="0"/>
      <dgm:spPr/>
    </dgm:pt>
    <dgm:pt modelId="{1BC05144-2765-4D2C-A883-044F8F30A38B}" type="pres">
      <dgm:prSet presAssocID="{CF5D17DD-DD19-4995-A3E8-42E1DE71C828}" presName="childNode" presStyleLbl="node1" presStyleIdx="0" presStyleCnt="3" custLinFactY="-1648" custLinFactNeighborX="960" custLinFactNeighborY="-100000">
        <dgm:presLayoutVars>
          <dgm:bulletEnabled val="1"/>
        </dgm:presLayoutVars>
      </dgm:prSet>
      <dgm:spPr/>
      <dgm:t>
        <a:bodyPr/>
        <a:lstStyle/>
        <a:p>
          <a:endParaRPr lang="en-US"/>
        </a:p>
      </dgm:t>
    </dgm:pt>
    <dgm:pt modelId="{C8F736EA-F017-4F6F-9AAC-2DCB161C5D7F}" type="pres">
      <dgm:prSet presAssocID="{CF5D17DD-DD19-4995-A3E8-42E1DE71C828}" presName="aSpace2" presStyleCnt="0"/>
      <dgm:spPr/>
    </dgm:pt>
    <dgm:pt modelId="{C4B82599-74DF-4740-853C-5C3B22708FDA}" type="pres">
      <dgm:prSet presAssocID="{F97F8928-A152-4D69-B6C3-1C1924968AA9}" presName="childNode" presStyleLbl="node1" presStyleIdx="1" presStyleCnt="3" custLinFactNeighborX="960" custLinFactNeighborY="23594">
        <dgm:presLayoutVars>
          <dgm:bulletEnabled val="1"/>
        </dgm:presLayoutVars>
      </dgm:prSet>
      <dgm:spPr/>
      <dgm:t>
        <a:bodyPr/>
        <a:lstStyle/>
        <a:p>
          <a:endParaRPr lang="en-US"/>
        </a:p>
      </dgm:t>
    </dgm:pt>
    <dgm:pt modelId="{4F6B5953-7541-4C33-B065-3F6BF839C49C}" type="pres">
      <dgm:prSet presAssocID="{F97F8928-A152-4D69-B6C3-1C1924968AA9}" presName="aSpace2" presStyleCnt="0"/>
      <dgm:spPr/>
    </dgm:pt>
    <dgm:pt modelId="{86EA8005-8345-42C9-82BE-1612C1BB5E30}" type="pres">
      <dgm:prSet presAssocID="{A2CAE4A5-F8F9-4BF6-A1DE-ED79993A2C24}" presName="childNode" presStyleLbl="node1" presStyleIdx="2" presStyleCnt="3" custLinFactY="24913" custLinFactNeighborX="960" custLinFactNeighborY="100000">
        <dgm:presLayoutVars>
          <dgm:bulletEnabled val="1"/>
        </dgm:presLayoutVars>
      </dgm:prSet>
      <dgm:spPr/>
      <dgm:t>
        <a:bodyPr/>
        <a:lstStyle/>
        <a:p>
          <a:endParaRPr lang="en-US"/>
        </a:p>
      </dgm:t>
    </dgm:pt>
  </dgm:ptLst>
  <dgm:cxnLst>
    <dgm:cxn modelId="{11BB8B3C-9BC5-4BDB-9B72-199C0DCE844F}" srcId="{DF335E48-BA0C-4391-9A0A-9C7BDF46DF67}" destId="{A2CAE4A5-F8F9-4BF6-A1DE-ED79993A2C24}" srcOrd="2" destOrd="0" parTransId="{A0374D6A-6EEB-4F12-99B4-12A8014E8CE3}" sibTransId="{0C496919-B671-402C-97A0-DD75E3671D79}"/>
    <dgm:cxn modelId="{2EFF1400-E0C9-ED45-BD91-A31F264715EC}" type="presOf" srcId="{DF335E48-BA0C-4391-9A0A-9C7BDF46DF67}" destId="{173D72C4-D774-44FE-BB0C-CB133B03556F}" srcOrd="0" destOrd="0" presId="urn:microsoft.com/office/officeart/2005/8/layout/lProcess2"/>
    <dgm:cxn modelId="{C69A45AB-9C4A-4745-BEE2-F024FE9E0555}" srcId="{FE90E68D-4866-4D1F-96D3-FBAA1302D747}" destId="{DF335E48-BA0C-4391-9A0A-9C7BDF46DF67}" srcOrd="0" destOrd="0" parTransId="{ECC24CB9-C4B9-4FB4-8681-3F97EDF815D3}" sibTransId="{337E3AF3-14C1-4023-A1D8-989B80DC6E3E}"/>
    <dgm:cxn modelId="{99F3C71B-9E1C-2140-9A0C-C4D6A646799A}" type="presOf" srcId="{F97F8928-A152-4D69-B6C3-1C1924968AA9}" destId="{C4B82599-74DF-4740-853C-5C3B22708FDA}" srcOrd="0" destOrd="0" presId="urn:microsoft.com/office/officeart/2005/8/layout/lProcess2"/>
    <dgm:cxn modelId="{26368A2F-6EC2-8C45-BF2B-299572FB01EF}" type="presOf" srcId="{DF335E48-BA0C-4391-9A0A-9C7BDF46DF67}" destId="{FF269EA1-9B92-4379-9E9E-AA82BA69B620}" srcOrd="1" destOrd="0" presId="urn:microsoft.com/office/officeart/2005/8/layout/lProcess2"/>
    <dgm:cxn modelId="{836DC0A7-E934-1A46-896F-394C628BEEAA}" type="presOf" srcId="{FE90E68D-4866-4D1F-96D3-FBAA1302D747}" destId="{14AF5AEA-49B6-4094-A820-97367E5CC1F0}" srcOrd="0" destOrd="0" presId="urn:microsoft.com/office/officeart/2005/8/layout/lProcess2"/>
    <dgm:cxn modelId="{4DD10E66-E526-4FFD-ADB8-F64ACED52FAD}" srcId="{DF335E48-BA0C-4391-9A0A-9C7BDF46DF67}" destId="{CF5D17DD-DD19-4995-A3E8-42E1DE71C828}" srcOrd="0" destOrd="0" parTransId="{23AFE9D6-F110-4AB1-9993-9CC398F5982A}" sibTransId="{2039C79B-027B-4550-9717-9058513028FD}"/>
    <dgm:cxn modelId="{5B6EFB5F-08ED-5845-8139-14B075644F39}" type="presOf" srcId="{A2CAE4A5-F8F9-4BF6-A1DE-ED79993A2C24}" destId="{86EA8005-8345-42C9-82BE-1612C1BB5E30}" srcOrd="0" destOrd="0" presId="urn:microsoft.com/office/officeart/2005/8/layout/lProcess2"/>
    <dgm:cxn modelId="{F83F7773-777B-8C4E-9391-258D332D968B}" type="presOf" srcId="{CF5D17DD-DD19-4995-A3E8-42E1DE71C828}" destId="{1BC05144-2765-4D2C-A883-044F8F30A38B}" srcOrd="0" destOrd="0" presId="urn:microsoft.com/office/officeart/2005/8/layout/lProcess2"/>
    <dgm:cxn modelId="{680CDC91-7139-4D5B-9C70-2BA6BBDC897D}" srcId="{DF335E48-BA0C-4391-9A0A-9C7BDF46DF67}" destId="{F97F8928-A152-4D69-B6C3-1C1924968AA9}" srcOrd="1" destOrd="0" parTransId="{4EC5CD26-E129-4E95-8928-2CD50DE3B1D5}" sibTransId="{6199E071-2F68-400B-A2F9-1525F12D6DDE}"/>
    <dgm:cxn modelId="{7D8474CE-2273-C241-932E-CC68BB983A07}" type="presParOf" srcId="{14AF5AEA-49B6-4094-A820-97367E5CC1F0}" destId="{EC79EB43-A349-4777-8464-D1FF78D668AC}" srcOrd="0" destOrd="0" presId="urn:microsoft.com/office/officeart/2005/8/layout/lProcess2"/>
    <dgm:cxn modelId="{105615AE-9CB7-234D-B91B-CE92191F6422}" type="presParOf" srcId="{EC79EB43-A349-4777-8464-D1FF78D668AC}" destId="{173D72C4-D774-44FE-BB0C-CB133B03556F}" srcOrd="0" destOrd="0" presId="urn:microsoft.com/office/officeart/2005/8/layout/lProcess2"/>
    <dgm:cxn modelId="{CA594008-8EE1-7B45-B43C-CFBDB488A5CE}" type="presParOf" srcId="{EC79EB43-A349-4777-8464-D1FF78D668AC}" destId="{FF269EA1-9B92-4379-9E9E-AA82BA69B620}" srcOrd="1" destOrd="0" presId="urn:microsoft.com/office/officeart/2005/8/layout/lProcess2"/>
    <dgm:cxn modelId="{71A57680-C706-394C-8047-69B5DE75B0C5}" type="presParOf" srcId="{EC79EB43-A349-4777-8464-D1FF78D668AC}" destId="{7ABA8D92-AF5A-4449-8D12-C8E027D3A3FE}" srcOrd="2" destOrd="0" presId="urn:microsoft.com/office/officeart/2005/8/layout/lProcess2"/>
    <dgm:cxn modelId="{0676746B-A332-6442-B20C-30A1AED8B800}" type="presParOf" srcId="{7ABA8D92-AF5A-4449-8D12-C8E027D3A3FE}" destId="{863A52BD-8630-4389-9956-87B0762928CA}" srcOrd="0" destOrd="0" presId="urn:microsoft.com/office/officeart/2005/8/layout/lProcess2"/>
    <dgm:cxn modelId="{407963E8-1CE6-8441-97D3-94F4F495EF1E}" type="presParOf" srcId="{863A52BD-8630-4389-9956-87B0762928CA}" destId="{1BC05144-2765-4D2C-A883-044F8F30A38B}" srcOrd="0" destOrd="0" presId="urn:microsoft.com/office/officeart/2005/8/layout/lProcess2"/>
    <dgm:cxn modelId="{2F7C64CE-A668-0F4F-9F5A-D7EC0196CB29}" type="presParOf" srcId="{863A52BD-8630-4389-9956-87B0762928CA}" destId="{C8F736EA-F017-4F6F-9AAC-2DCB161C5D7F}" srcOrd="1" destOrd="0" presId="urn:microsoft.com/office/officeart/2005/8/layout/lProcess2"/>
    <dgm:cxn modelId="{8C539410-9F78-264C-9374-AE564A989B30}" type="presParOf" srcId="{863A52BD-8630-4389-9956-87B0762928CA}" destId="{C4B82599-74DF-4740-853C-5C3B22708FDA}" srcOrd="2" destOrd="0" presId="urn:microsoft.com/office/officeart/2005/8/layout/lProcess2"/>
    <dgm:cxn modelId="{65170F5C-B277-A94D-811F-556243A72595}" type="presParOf" srcId="{863A52BD-8630-4389-9956-87B0762928CA}" destId="{4F6B5953-7541-4C33-B065-3F6BF839C49C}" srcOrd="3" destOrd="0" presId="urn:microsoft.com/office/officeart/2005/8/layout/lProcess2"/>
    <dgm:cxn modelId="{C9EDD6D7-3811-3C44-A909-F75B68987587}" type="presParOf" srcId="{863A52BD-8630-4389-9956-87B0762928CA}" destId="{86EA8005-8345-42C9-82BE-1612C1BB5E3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D87585-F36A-487A-A3C1-E5027AC16B93}"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B61D6B0E-FCDD-4939-B06A-6BFEAEE564E4}">
      <dgm:prSet phldrT="[Text]" custT="1"/>
      <dgm:spPr>
        <a:solidFill>
          <a:schemeClr val="accent1"/>
        </a:solidFill>
        <a:ln>
          <a:solidFill>
            <a:schemeClr val="tx2"/>
          </a:solidFill>
        </a:ln>
      </dgm:spPr>
      <dgm:t>
        <a:bodyPr/>
        <a:lstStyle/>
        <a:p>
          <a:r>
            <a:rPr lang="en-US" sz="3600" dirty="0">
              <a:solidFill>
                <a:schemeClr val="tx1"/>
              </a:solidFill>
            </a:rPr>
            <a:t>Meets</a:t>
          </a:r>
        </a:p>
      </dgm:t>
    </dgm:pt>
    <dgm:pt modelId="{C553D3C2-E795-4C63-A6DE-D6CA87A5D3F3}" type="parTrans" cxnId="{83EF4518-5167-406D-AF68-C7F53FA82A50}">
      <dgm:prSet/>
      <dgm:spPr/>
      <dgm:t>
        <a:bodyPr/>
        <a:lstStyle/>
        <a:p>
          <a:endParaRPr lang="en-US"/>
        </a:p>
      </dgm:t>
    </dgm:pt>
    <dgm:pt modelId="{3F445CDB-D9AA-4204-B6A2-E3E90A25A718}" type="sibTrans" cxnId="{83EF4518-5167-406D-AF68-C7F53FA82A50}">
      <dgm:prSet/>
      <dgm:spPr/>
      <dgm:t>
        <a:bodyPr/>
        <a:lstStyle/>
        <a:p>
          <a:endParaRPr lang="en-US"/>
        </a:p>
      </dgm:t>
    </dgm:pt>
    <dgm:pt modelId="{34F077DA-8E8A-4B7A-9C24-843AE2A43593}">
      <dgm:prSet phldrT="[Text]" custT="1"/>
      <dgm:spPr>
        <a:solidFill>
          <a:schemeClr val="bg1">
            <a:alpha val="90000"/>
          </a:schemeClr>
        </a:solidFill>
      </dgm:spPr>
      <dgm:t>
        <a:bodyPr/>
        <a:lstStyle/>
        <a:p>
          <a:r>
            <a:rPr lang="en-US" sz="2000" b="0" dirty="0"/>
            <a:t>Satisfies the requirements of the level in quantity and quality</a:t>
          </a:r>
        </a:p>
      </dgm:t>
    </dgm:pt>
    <dgm:pt modelId="{64AA7B80-DDA2-4418-9661-4617DBC72E92}" type="parTrans" cxnId="{B13F9BB2-BA1B-4E65-B19F-C2FA89E6290B}">
      <dgm:prSet/>
      <dgm:spPr/>
      <dgm:t>
        <a:bodyPr/>
        <a:lstStyle/>
        <a:p>
          <a:endParaRPr lang="en-US"/>
        </a:p>
      </dgm:t>
    </dgm:pt>
    <dgm:pt modelId="{9FE6A04E-A443-44F9-B7E7-CF6DF033F38D}" type="sibTrans" cxnId="{B13F9BB2-BA1B-4E65-B19F-C2FA89E6290B}">
      <dgm:prSet/>
      <dgm:spPr/>
      <dgm:t>
        <a:bodyPr/>
        <a:lstStyle/>
        <a:p>
          <a:endParaRPr lang="en-US"/>
        </a:p>
      </dgm:t>
    </dgm:pt>
    <dgm:pt modelId="{B9F0461E-8B3C-43E2-BA58-0364BE953AB5}">
      <dgm:prSet phldrT="[Text]" custT="1"/>
      <dgm:spPr>
        <a:solidFill>
          <a:schemeClr val="accent5">
            <a:lumMod val="75000"/>
          </a:schemeClr>
        </a:solidFill>
        <a:ln>
          <a:solidFill>
            <a:schemeClr val="tx2"/>
          </a:solidFill>
        </a:ln>
      </dgm:spPr>
      <dgm:t>
        <a:bodyPr/>
        <a:lstStyle/>
        <a:p>
          <a:r>
            <a:rPr lang="en-US" sz="3600" dirty="0">
              <a:solidFill>
                <a:schemeClr val="tx1"/>
              </a:solidFill>
            </a:rPr>
            <a:t>Approaches</a:t>
          </a:r>
        </a:p>
      </dgm:t>
    </dgm:pt>
    <dgm:pt modelId="{08235F96-F463-4B5C-B085-259B9770EF49}" type="parTrans" cxnId="{4D30489C-E481-4C44-893B-162C54C12928}">
      <dgm:prSet/>
      <dgm:spPr/>
      <dgm:t>
        <a:bodyPr/>
        <a:lstStyle/>
        <a:p>
          <a:endParaRPr lang="en-US"/>
        </a:p>
      </dgm:t>
    </dgm:pt>
    <dgm:pt modelId="{4DCC251C-5A4B-4EB6-9370-26965943007B}" type="sibTrans" cxnId="{4D30489C-E481-4C44-893B-162C54C12928}">
      <dgm:prSet/>
      <dgm:spPr/>
      <dgm:t>
        <a:bodyPr/>
        <a:lstStyle/>
        <a:p>
          <a:endParaRPr lang="en-US"/>
        </a:p>
      </dgm:t>
    </dgm:pt>
    <dgm:pt modelId="{E317EC75-61B5-4727-80C9-026492F460D1}">
      <dgm:prSet phldrT="[Text]" custT="1"/>
      <dgm:spPr>
        <a:solidFill>
          <a:schemeClr val="bg1">
            <a:alpha val="90000"/>
          </a:schemeClr>
        </a:solidFill>
      </dgm:spPr>
      <dgm:t>
        <a:bodyPr/>
        <a:lstStyle/>
        <a:p>
          <a:r>
            <a:rPr lang="en-US" sz="2000" b="0" dirty="0"/>
            <a:t>Clear evidence that the requirements of the task were not met</a:t>
          </a:r>
        </a:p>
      </dgm:t>
    </dgm:pt>
    <dgm:pt modelId="{A5F5C272-7394-47F0-AE1A-4231401054AD}" type="parTrans" cxnId="{58F6DC3D-234C-401A-8040-AE7A0C8488EC}">
      <dgm:prSet/>
      <dgm:spPr/>
      <dgm:t>
        <a:bodyPr/>
        <a:lstStyle/>
        <a:p>
          <a:endParaRPr lang="en-US"/>
        </a:p>
      </dgm:t>
    </dgm:pt>
    <dgm:pt modelId="{B23DD066-B766-4FB3-B81E-0AB4128BE1FB}" type="sibTrans" cxnId="{58F6DC3D-234C-401A-8040-AE7A0C8488EC}">
      <dgm:prSet/>
      <dgm:spPr/>
      <dgm:t>
        <a:bodyPr/>
        <a:lstStyle/>
        <a:p>
          <a:endParaRPr lang="en-US"/>
        </a:p>
      </dgm:t>
    </dgm:pt>
    <dgm:pt modelId="{94396F39-5E22-44EB-8974-5120C16109E0}">
      <dgm:prSet phldrT="[Text]" custT="1"/>
      <dgm:spPr>
        <a:solidFill>
          <a:schemeClr val="accent5">
            <a:lumMod val="50000"/>
          </a:schemeClr>
        </a:solidFill>
        <a:ln>
          <a:solidFill>
            <a:schemeClr val="tx2"/>
          </a:solidFill>
        </a:ln>
      </dgm:spPr>
      <dgm:t>
        <a:bodyPr/>
        <a:lstStyle/>
        <a:p>
          <a:r>
            <a:rPr lang="en-US" sz="3600" dirty="0">
              <a:solidFill>
                <a:schemeClr val="tx1"/>
              </a:solidFill>
            </a:rPr>
            <a:t>No</a:t>
          </a:r>
          <a:r>
            <a:rPr lang="en-US" sz="3600" dirty="0"/>
            <a:t> </a:t>
          </a:r>
          <a:r>
            <a:rPr lang="en-US" sz="3600" dirty="0">
              <a:solidFill>
                <a:schemeClr val="tx1"/>
              </a:solidFill>
            </a:rPr>
            <a:t>Response</a:t>
          </a:r>
        </a:p>
      </dgm:t>
    </dgm:pt>
    <dgm:pt modelId="{C41EBFCC-62F7-4A20-B7DB-EFE4DB0BB1A3}" type="parTrans" cxnId="{CB2F1FF7-06F1-4749-98CD-2970095502C9}">
      <dgm:prSet/>
      <dgm:spPr/>
      <dgm:t>
        <a:bodyPr/>
        <a:lstStyle/>
        <a:p>
          <a:endParaRPr lang="en-US"/>
        </a:p>
      </dgm:t>
    </dgm:pt>
    <dgm:pt modelId="{8F2C4FDE-ED93-4959-ABDD-3E8A690195CF}" type="sibTrans" cxnId="{CB2F1FF7-06F1-4749-98CD-2970095502C9}">
      <dgm:prSet/>
      <dgm:spPr/>
      <dgm:t>
        <a:bodyPr/>
        <a:lstStyle/>
        <a:p>
          <a:endParaRPr lang="en-US"/>
        </a:p>
      </dgm:t>
    </dgm:pt>
    <dgm:pt modelId="{2342B537-41AB-4E30-9FFE-EFC607C756D2}">
      <dgm:prSet phldrT="[Text]" custT="1"/>
      <dgm:spPr>
        <a:solidFill>
          <a:schemeClr val="bg1">
            <a:alpha val="90000"/>
          </a:schemeClr>
        </a:solidFill>
      </dgm:spPr>
      <dgm:t>
        <a:bodyPr/>
        <a:lstStyle/>
        <a:p>
          <a:r>
            <a:rPr lang="en-US" sz="2000" b="0" dirty="0"/>
            <a:t>There was no response to the task</a:t>
          </a:r>
        </a:p>
      </dgm:t>
    </dgm:pt>
    <dgm:pt modelId="{42C95316-68DE-4251-B7F7-649A9AB8D814}" type="parTrans" cxnId="{E6DF0F3A-C48B-48C6-BFE6-6D2C7BD947A4}">
      <dgm:prSet/>
      <dgm:spPr/>
      <dgm:t>
        <a:bodyPr/>
        <a:lstStyle/>
        <a:p>
          <a:endParaRPr lang="en-US"/>
        </a:p>
      </dgm:t>
    </dgm:pt>
    <dgm:pt modelId="{F1FD8CDF-6E19-47EB-9087-8D12544457F1}" type="sibTrans" cxnId="{E6DF0F3A-C48B-48C6-BFE6-6D2C7BD947A4}">
      <dgm:prSet/>
      <dgm:spPr/>
      <dgm:t>
        <a:bodyPr/>
        <a:lstStyle/>
        <a:p>
          <a:endParaRPr lang="en-US"/>
        </a:p>
      </dgm:t>
    </dgm:pt>
    <dgm:pt modelId="{74BEC54D-90C7-4651-8119-83044251772D}">
      <dgm:prSet custT="1"/>
      <dgm:spPr>
        <a:solidFill>
          <a:schemeClr val="accent5">
            <a:lumMod val="25000"/>
          </a:schemeClr>
        </a:solidFill>
        <a:ln>
          <a:solidFill>
            <a:schemeClr val="tx2"/>
          </a:solidFill>
        </a:ln>
      </dgm:spPr>
      <dgm:t>
        <a:bodyPr/>
        <a:lstStyle/>
        <a:p>
          <a:r>
            <a:rPr lang="en-US" sz="3500" dirty="0"/>
            <a:t> </a:t>
          </a:r>
          <a:r>
            <a:rPr lang="en-US" sz="3200" dirty="0"/>
            <a:t>Not Administered</a:t>
          </a:r>
          <a:endParaRPr lang="en-US" sz="3500" dirty="0"/>
        </a:p>
      </dgm:t>
    </dgm:pt>
    <dgm:pt modelId="{A40A7E53-5005-4EB4-888D-E603E682D5A3}" type="parTrans" cxnId="{8E70ACA8-172A-4AB0-AC32-FFEAEAE73A94}">
      <dgm:prSet/>
      <dgm:spPr/>
      <dgm:t>
        <a:bodyPr/>
        <a:lstStyle/>
        <a:p>
          <a:endParaRPr lang="en-US"/>
        </a:p>
      </dgm:t>
    </dgm:pt>
    <dgm:pt modelId="{768D94E5-C70F-448F-9596-63BCE7CE3F94}" type="sibTrans" cxnId="{8E70ACA8-172A-4AB0-AC32-FFEAEAE73A94}">
      <dgm:prSet/>
      <dgm:spPr/>
      <dgm:t>
        <a:bodyPr/>
        <a:lstStyle/>
        <a:p>
          <a:endParaRPr lang="en-US"/>
        </a:p>
      </dgm:t>
    </dgm:pt>
    <dgm:pt modelId="{1D808C9A-28E7-43C6-BF04-D1F70AEBBDF4}">
      <dgm:prSet custT="1"/>
      <dgm:spPr>
        <a:solidFill>
          <a:schemeClr val="bg1">
            <a:alpha val="90000"/>
          </a:schemeClr>
        </a:solidFill>
      </dgm:spPr>
      <dgm:t>
        <a:bodyPr/>
        <a:lstStyle/>
        <a:p>
          <a:r>
            <a:rPr lang="en-US" sz="2000" dirty="0"/>
            <a:t>Task was not administered to the student</a:t>
          </a:r>
        </a:p>
      </dgm:t>
    </dgm:pt>
    <dgm:pt modelId="{9B3B5594-737C-46E0-90EC-32470BD52860}" type="parTrans" cxnId="{F8E2687B-CD92-482B-B207-F404FEFFA6DE}">
      <dgm:prSet/>
      <dgm:spPr/>
      <dgm:t>
        <a:bodyPr/>
        <a:lstStyle/>
        <a:p>
          <a:endParaRPr lang="en-US"/>
        </a:p>
      </dgm:t>
    </dgm:pt>
    <dgm:pt modelId="{CB7282B7-619B-4067-B701-A4042BDE2AD1}" type="sibTrans" cxnId="{F8E2687B-CD92-482B-B207-F404FEFFA6DE}">
      <dgm:prSet/>
      <dgm:spPr/>
      <dgm:t>
        <a:bodyPr/>
        <a:lstStyle/>
        <a:p>
          <a:endParaRPr lang="en-US"/>
        </a:p>
      </dgm:t>
    </dgm:pt>
    <dgm:pt modelId="{CEB8E2F9-602C-4781-8106-A718B18FA22F}">
      <dgm:prSet phldrT="[Text]" custT="1"/>
      <dgm:spPr>
        <a:solidFill>
          <a:schemeClr val="bg1">
            <a:alpha val="90000"/>
          </a:schemeClr>
        </a:solidFill>
      </dgm:spPr>
      <dgm:t>
        <a:bodyPr/>
        <a:lstStyle/>
        <a:p>
          <a:r>
            <a:rPr lang="en-US" sz="2000" b="0" dirty="0"/>
            <a:t>Student’s response needs to be related to the task</a:t>
          </a:r>
        </a:p>
      </dgm:t>
    </dgm:pt>
    <dgm:pt modelId="{A5C6FDB3-9160-4065-B509-3537F4E1CDB2}" type="parTrans" cxnId="{135B6701-733F-4C3C-B360-0D4596BB5CF6}">
      <dgm:prSet/>
      <dgm:spPr/>
      <dgm:t>
        <a:bodyPr/>
        <a:lstStyle/>
        <a:p>
          <a:endParaRPr lang="en-US"/>
        </a:p>
      </dgm:t>
    </dgm:pt>
    <dgm:pt modelId="{2D0BA954-B8AA-43BE-B1B0-C01DA4309E1F}" type="sibTrans" cxnId="{135B6701-733F-4C3C-B360-0D4596BB5CF6}">
      <dgm:prSet/>
      <dgm:spPr/>
      <dgm:t>
        <a:bodyPr/>
        <a:lstStyle/>
        <a:p>
          <a:endParaRPr lang="en-US"/>
        </a:p>
      </dgm:t>
    </dgm:pt>
    <dgm:pt modelId="{57BF7AB9-8E85-41DE-9E09-0E6B1E1D628A}">
      <dgm:prSet phldrT="[Text]" custT="1"/>
      <dgm:spPr>
        <a:solidFill>
          <a:schemeClr val="bg1">
            <a:alpha val="90000"/>
          </a:schemeClr>
        </a:solidFill>
      </dgm:spPr>
      <dgm:t>
        <a:bodyPr/>
        <a:lstStyle/>
        <a:p>
          <a:r>
            <a:rPr lang="en-US" sz="2000" b="0" dirty="0"/>
            <a:t>The performance was not ratable</a:t>
          </a:r>
        </a:p>
      </dgm:t>
    </dgm:pt>
    <dgm:pt modelId="{B19330BE-6E35-4E42-B284-16F9FAE64E89}" type="parTrans" cxnId="{80B3E5CA-C050-4D53-9611-AF3981EFF2BC}">
      <dgm:prSet/>
      <dgm:spPr/>
      <dgm:t>
        <a:bodyPr/>
        <a:lstStyle/>
        <a:p>
          <a:endParaRPr lang="en-US"/>
        </a:p>
      </dgm:t>
    </dgm:pt>
    <dgm:pt modelId="{17FBB11E-2615-47D6-A1C8-E14075D5DCD8}" type="sibTrans" cxnId="{80B3E5CA-C050-4D53-9611-AF3981EFF2BC}">
      <dgm:prSet/>
      <dgm:spPr/>
      <dgm:t>
        <a:bodyPr/>
        <a:lstStyle/>
        <a:p>
          <a:endParaRPr lang="en-US"/>
        </a:p>
      </dgm:t>
    </dgm:pt>
    <dgm:pt modelId="{98D12E3B-1CE4-4923-8CED-09A2B9EE4693}" type="pres">
      <dgm:prSet presAssocID="{A2D87585-F36A-487A-A3C1-E5027AC16B93}" presName="Name0" presStyleCnt="0">
        <dgm:presLayoutVars>
          <dgm:dir/>
          <dgm:animLvl val="lvl"/>
          <dgm:resizeHandles val="exact"/>
        </dgm:presLayoutVars>
      </dgm:prSet>
      <dgm:spPr/>
      <dgm:t>
        <a:bodyPr/>
        <a:lstStyle/>
        <a:p>
          <a:endParaRPr lang="en-US"/>
        </a:p>
      </dgm:t>
    </dgm:pt>
    <dgm:pt modelId="{FC93F883-9628-447C-95CE-EA8F47C603D5}" type="pres">
      <dgm:prSet presAssocID="{B61D6B0E-FCDD-4939-B06A-6BFEAEE564E4}" presName="linNode" presStyleCnt="0"/>
      <dgm:spPr/>
    </dgm:pt>
    <dgm:pt modelId="{22E30E8B-0DB9-43C1-9889-C9BB9DBB6AD0}" type="pres">
      <dgm:prSet presAssocID="{B61D6B0E-FCDD-4939-B06A-6BFEAEE564E4}" presName="parentText" presStyleLbl="node1" presStyleIdx="0" presStyleCnt="4">
        <dgm:presLayoutVars>
          <dgm:chMax val="1"/>
          <dgm:bulletEnabled val="1"/>
        </dgm:presLayoutVars>
      </dgm:prSet>
      <dgm:spPr/>
      <dgm:t>
        <a:bodyPr/>
        <a:lstStyle/>
        <a:p>
          <a:endParaRPr lang="en-US"/>
        </a:p>
      </dgm:t>
    </dgm:pt>
    <dgm:pt modelId="{6BD992D8-4581-48AD-B4F8-7E69CB32B120}" type="pres">
      <dgm:prSet presAssocID="{B61D6B0E-FCDD-4939-B06A-6BFEAEE564E4}" presName="descendantText" presStyleLbl="alignAccFollowNode1" presStyleIdx="0" presStyleCnt="4" custScaleY="126457">
        <dgm:presLayoutVars>
          <dgm:bulletEnabled val="1"/>
        </dgm:presLayoutVars>
      </dgm:prSet>
      <dgm:spPr/>
      <dgm:t>
        <a:bodyPr/>
        <a:lstStyle/>
        <a:p>
          <a:endParaRPr lang="en-US"/>
        </a:p>
      </dgm:t>
    </dgm:pt>
    <dgm:pt modelId="{D0D97B0E-0478-40DF-B05D-1A448B2F6278}" type="pres">
      <dgm:prSet presAssocID="{3F445CDB-D9AA-4204-B6A2-E3E90A25A718}" presName="sp" presStyleCnt="0"/>
      <dgm:spPr/>
    </dgm:pt>
    <dgm:pt modelId="{B3443709-86F1-4206-8BA7-735D493B548C}" type="pres">
      <dgm:prSet presAssocID="{B9F0461E-8B3C-43E2-BA58-0364BE953AB5}" presName="linNode" presStyleCnt="0"/>
      <dgm:spPr/>
    </dgm:pt>
    <dgm:pt modelId="{D3197AC5-B10D-40AE-B871-ED45D1389469}" type="pres">
      <dgm:prSet presAssocID="{B9F0461E-8B3C-43E2-BA58-0364BE953AB5}" presName="parentText" presStyleLbl="node1" presStyleIdx="1" presStyleCnt="4">
        <dgm:presLayoutVars>
          <dgm:chMax val="1"/>
          <dgm:bulletEnabled val="1"/>
        </dgm:presLayoutVars>
      </dgm:prSet>
      <dgm:spPr/>
      <dgm:t>
        <a:bodyPr/>
        <a:lstStyle/>
        <a:p>
          <a:endParaRPr lang="en-US"/>
        </a:p>
      </dgm:t>
    </dgm:pt>
    <dgm:pt modelId="{2926DE7A-2952-4734-8A44-B17685B5C41A}" type="pres">
      <dgm:prSet presAssocID="{B9F0461E-8B3C-43E2-BA58-0364BE953AB5}" presName="descendantText" presStyleLbl="alignAccFollowNode1" presStyleIdx="1" presStyleCnt="4">
        <dgm:presLayoutVars>
          <dgm:bulletEnabled val="1"/>
        </dgm:presLayoutVars>
      </dgm:prSet>
      <dgm:spPr/>
      <dgm:t>
        <a:bodyPr/>
        <a:lstStyle/>
        <a:p>
          <a:endParaRPr lang="en-US"/>
        </a:p>
      </dgm:t>
    </dgm:pt>
    <dgm:pt modelId="{39860267-00BA-4F61-9B95-DDC10BB7CAD0}" type="pres">
      <dgm:prSet presAssocID="{4DCC251C-5A4B-4EB6-9370-26965943007B}" presName="sp" presStyleCnt="0"/>
      <dgm:spPr/>
    </dgm:pt>
    <dgm:pt modelId="{2FB69AAE-36ED-46DD-B097-8176A7BEF865}" type="pres">
      <dgm:prSet presAssocID="{94396F39-5E22-44EB-8974-5120C16109E0}" presName="linNode" presStyleCnt="0"/>
      <dgm:spPr/>
    </dgm:pt>
    <dgm:pt modelId="{609F24BA-379E-4BD3-8070-CA61D4B66420}" type="pres">
      <dgm:prSet presAssocID="{94396F39-5E22-44EB-8974-5120C16109E0}" presName="parentText" presStyleLbl="node1" presStyleIdx="2" presStyleCnt="4">
        <dgm:presLayoutVars>
          <dgm:chMax val="1"/>
          <dgm:bulletEnabled val="1"/>
        </dgm:presLayoutVars>
      </dgm:prSet>
      <dgm:spPr/>
      <dgm:t>
        <a:bodyPr/>
        <a:lstStyle/>
        <a:p>
          <a:endParaRPr lang="en-US"/>
        </a:p>
      </dgm:t>
    </dgm:pt>
    <dgm:pt modelId="{A39018ED-1820-4890-ADAF-3CECE5219CE5}" type="pres">
      <dgm:prSet presAssocID="{94396F39-5E22-44EB-8974-5120C16109E0}" presName="descendantText" presStyleLbl="alignAccFollowNode1" presStyleIdx="2" presStyleCnt="4">
        <dgm:presLayoutVars>
          <dgm:bulletEnabled val="1"/>
        </dgm:presLayoutVars>
      </dgm:prSet>
      <dgm:spPr/>
      <dgm:t>
        <a:bodyPr/>
        <a:lstStyle/>
        <a:p>
          <a:endParaRPr lang="en-US"/>
        </a:p>
      </dgm:t>
    </dgm:pt>
    <dgm:pt modelId="{67BBD98B-5DB8-4140-A7B2-382ED54A120F}" type="pres">
      <dgm:prSet presAssocID="{8F2C4FDE-ED93-4959-ABDD-3E8A690195CF}" presName="sp" presStyleCnt="0"/>
      <dgm:spPr/>
    </dgm:pt>
    <dgm:pt modelId="{895B0263-E309-4A00-877F-A17AA6ACB4EE}" type="pres">
      <dgm:prSet presAssocID="{74BEC54D-90C7-4651-8119-83044251772D}" presName="linNode" presStyleCnt="0"/>
      <dgm:spPr/>
    </dgm:pt>
    <dgm:pt modelId="{D1D6E283-7E56-4C37-BF5C-034059434C5E}" type="pres">
      <dgm:prSet presAssocID="{74BEC54D-90C7-4651-8119-83044251772D}" presName="parentText" presStyleLbl="node1" presStyleIdx="3" presStyleCnt="4">
        <dgm:presLayoutVars>
          <dgm:chMax val="1"/>
          <dgm:bulletEnabled val="1"/>
        </dgm:presLayoutVars>
      </dgm:prSet>
      <dgm:spPr/>
      <dgm:t>
        <a:bodyPr/>
        <a:lstStyle/>
        <a:p>
          <a:endParaRPr lang="en-US"/>
        </a:p>
      </dgm:t>
    </dgm:pt>
    <dgm:pt modelId="{04032469-8552-4FE4-9A1E-422FD89074E8}" type="pres">
      <dgm:prSet presAssocID="{74BEC54D-90C7-4651-8119-83044251772D}" presName="descendantText" presStyleLbl="alignAccFollowNode1" presStyleIdx="3" presStyleCnt="4">
        <dgm:presLayoutVars>
          <dgm:bulletEnabled val="1"/>
        </dgm:presLayoutVars>
      </dgm:prSet>
      <dgm:spPr/>
      <dgm:t>
        <a:bodyPr/>
        <a:lstStyle/>
        <a:p>
          <a:endParaRPr lang="en-US"/>
        </a:p>
      </dgm:t>
    </dgm:pt>
  </dgm:ptLst>
  <dgm:cxnLst>
    <dgm:cxn modelId="{6475D476-5E73-8846-90C4-69DEF8D0CF8E}" type="presOf" srcId="{74BEC54D-90C7-4651-8119-83044251772D}" destId="{D1D6E283-7E56-4C37-BF5C-034059434C5E}" srcOrd="0" destOrd="0" presId="urn:microsoft.com/office/officeart/2005/8/layout/vList5"/>
    <dgm:cxn modelId="{135B6701-733F-4C3C-B360-0D4596BB5CF6}" srcId="{B61D6B0E-FCDD-4939-B06A-6BFEAEE564E4}" destId="{CEB8E2F9-602C-4781-8106-A718B18FA22F}" srcOrd="1" destOrd="0" parTransId="{A5C6FDB3-9160-4065-B509-3537F4E1CDB2}" sibTransId="{2D0BA954-B8AA-43BE-B1B0-C01DA4309E1F}"/>
    <dgm:cxn modelId="{83EF4518-5167-406D-AF68-C7F53FA82A50}" srcId="{A2D87585-F36A-487A-A3C1-E5027AC16B93}" destId="{B61D6B0E-FCDD-4939-B06A-6BFEAEE564E4}" srcOrd="0" destOrd="0" parTransId="{C553D3C2-E795-4C63-A6DE-D6CA87A5D3F3}" sibTransId="{3F445CDB-D9AA-4204-B6A2-E3E90A25A718}"/>
    <dgm:cxn modelId="{F5B788B0-F07D-FF4D-B04F-6BEE3D3C4F4D}" type="presOf" srcId="{E317EC75-61B5-4727-80C9-026492F460D1}" destId="{2926DE7A-2952-4734-8A44-B17685B5C41A}" srcOrd="0" destOrd="0" presId="urn:microsoft.com/office/officeart/2005/8/layout/vList5"/>
    <dgm:cxn modelId="{2230C184-1F1F-B748-9662-92EAE0709C6D}" type="presOf" srcId="{1D808C9A-28E7-43C6-BF04-D1F70AEBBDF4}" destId="{04032469-8552-4FE4-9A1E-422FD89074E8}" srcOrd="0" destOrd="0" presId="urn:microsoft.com/office/officeart/2005/8/layout/vList5"/>
    <dgm:cxn modelId="{281B1A14-78A0-514B-94BF-74F4916B8606}" type="presOf" srcId="{94396F39-5E22-44EB-8974-5120C16109E0}" destId="{609F24BA-379E-4BD3-8070-CA61D4B66420}" srcOrd="0" destOrd="0" presId="urn:microsoft.com/office/officeart/2005/8/layout/vList5"/>
    <dgm:cxn modelId="{E4904DAD-A617-9B4E-8EAC-B6C49698D926}" type="presOf" srcId="{CEB8E2F9-602C-4781-8106-A718B18FA22F}" destId="{6BD992D8-4581-48AD-B4F8-7E69CB32B120}" srcOrd="0" destOrd="1" presId="urn:microsoft.com/office/officeart/2005/8/layout/vList5"/>
    <dgm:cxn modelId="{4D30489C-E481-4C44-893B-162C54C12928}" srcId="{A2D87585-F36A-487A-A3C1-E5027AC16B93}" destId="{B9F0461E-8B3C-43E2-BA58-0364BE953AB5}" srcOrd="1" destOrd="0" parTransId="{08235F96-F463-4B5C-B085-259B9770EF49}" sibTransId="{4DCC251C-5A4B-4EB6-9370-26965943007B}"/>
    <dgm:cxn modelId="{C841F8B7-3801-554A-A585-AED12A9A7595}" type="presOf" srcId="{57BF7AB9-8E85-41DE-9E09-0E6B1E1D628A}" destId="{A39018ED-1820-4890-ADAF-3CECE5219CE5}" srcOrd="0" destOrd="1" presId="urn:microsoft.com/office/officeart/2005/8/layout/vList5"/>
    <dgm:cxn modelId="{E6DF0F3A-C48B-48C6-BFE6-6D2C7BD947A4}" srcId="{94396F39-5E22-44EB-8974-5120C16109E0}" destId="{2342B537-41AB-4E30-9FFE-EFC607C756D2}" srcOrd="0" destOrd="0" parTransId="{42C95316-68DE-4251-B7F7-649A9AB8D814}" sibTransId="{F1FD8CDF-6E19-47EB-9087-8D12544457F1}"/>
    <dgm:cxn modelId="{8FF27D18-D278-774F-B49C-2069AE86A6BD}" type="presOf" srcId="{B61D6B0E-FCDD-4939-B06A-6BFEAEE564E4}" destId="{22E30E8B-0DB9-43C1-9889-C9BB9DBB6AD0}" srcOrd="0" destOrd="0" presId="urn:microsoft.com/office/officeart/2005/8/layout/vList5"/>
    <dgm:cxn modelId="{58F6DC3D-234C-401A-8040-AE7A0C8488EC}" srcId="{B9F0461E-8B3C-43E2-BA58-0364BE953AB5}" destId="{E317EC75-61B5-4727-80C9-026492F460D1}" srcOrd="0" destOrd="0" parTransId="{A5F5C272-7394-47F0-AE1A-4231401054AD}" sibTransId="{B23DD066-B766-4FB3-B81E-0AB4128BE1FB}"/>
    <dgm:cxn modelId="{E6F8B4FB-587F-704F-AD45-5DCA272BF122}" type="presOf" srcId="{34F077DA-8E8A-4B7A-9C24-843AE2A43593}" destId="{6BD992D8-4581-48AD-B4F8-7E69CB32B120}" srcOrd="0" destOrd="0" presId="urn:microsoft.com/office/officeart/2005/8/layout/vList5"/>
    <dgm:cxn modelId="{6FB51599-ABB0-8341-BC51-5D5947EA6899}" type="presOf" srcId="{B9F0461E-8B3C-43E2-BA58-0364BE953AB5}" destId="{D3197AC5-B10D-40AE-B871-ED45D1389469}" srcOrd="0" destOrd="0" presId="urn:microsoft.com/office/officeart/2005/8/layout/vList5"/>
    <dgm:cxn modelId="{B433A0AB-F798-9143-883B-C38E069FB513}" type="presOf" srcId="{2342B537-41AB-4E30-9FFE-EFC607C756D2}" destId="{A39018ED-1820-4890-ADAF-3CECE5219CE5}" srcOrd="0" destOrd="0" presId="urn:microsoft.com/office/officeart/2005/8/layout/vList5"/>
    <dgm:cxn modelId="{5C2CA770-9623-A846-BCEB-7CEDFA5EF8E7}" type="presOf" srcId="{A2D87585-F36A-487A-A3C1-E5027AC16B93}" destId="{98D12E3B-1CE4-4923-8CED-09A2B9EE4693}" srcOrd="0" destOrd="0" presId="urn:microsoft.com/office/officeart/2005/8/layout/vList5"/>
    <dgm:cxn modelId="{B13F9BB2-BA1B-4E65-B19F-C2FA89E6290B}" srcId="{B61D6B0E-FCDD-4939-B06A-6BFEAEE564E4}" destId="{34F077DA-8E8A-4B7A-9C24-843AE2A43593}" srcOrd="0" destOrd="0" parTransId="{64AA7B80-DDA2-4418-9661-4617DBC72E92}" sibTransId="{9FE6A04E-A443-44F9-B7E7-CF6DF033F38D}"/>
    <dgm:cxn modelId="{80B3E5CA-C050-4D53-9611-AF3981EFF2BC}" srcId="{94396F39-5E22-44EB-8974-5120C16109E0}" destId="{57BF7AB9-8E85-41DE-9E09-0E6B1E1D628A}" srcOrd="1" destOrd="0" parTransId="{B19330BE-6E35-4E42-B284-16F9FAE64E89}" sibTransId="{17FBB11E-2615-47D6-A1C8-E14075D5DCD8}"/>
    <dgm:cxn modelId="{F8E2687B-CD92-482B-B207-F404FEFFA6DE}" srcId="{74BEC54D-90C7-4651-8119-83044251772D}" destId="{1D808C9A-28E7-43C6-BF04-D1F70AEBBDF4}" srcOrd="0" destOrd="0" parTransId="{9B3B5594-737C-46E0-90EC-32470BD52860}" sibTransId="{CB7282B7-619B-4067-B701-A4042BDE2AD1}"/>
    <dgm:cxn modelId="{8E70ACA8-172A-4AB0-AC32-FFEAEAE73A94}" srcId="{A2D87585-F36A-487A-A3C1-E5027AC16B93}" destId="{74BEC54D-90C7-4651-8119-83044251772D}" srcOrd="3" destOrd="0" parTransId="{A40A7E53-5005-4EB4-888D-E603E682D5A3}" sibTransId="{768D94E5-C70F-448F-9596-63BCE7CE3F94}"/>
    <dgm:cxn modelId="{CB2F1FF7-06F1-4749-98CD-2970095502C9}" srcId="{A2D87585-F36A-487A-A3C1-E5027AC16B93}" destId="{94396F39-5E22-44EB-8974-5120C16109E0}" srcOrd="2" destOrd="0" parTransId="{C41EBFCC-62F7-4A20-B7DB-EFE4DB0BB1A3}" sibTransId="{8F2C4FDE-ED93-4959-ABDD-3E8A690195CF}"/>
    <dgm:cxn modelId="{22076796-90A5-5B43-91FD-EC2B927D4572}" type="presParOf" srcId="{98D12E3B-1CE4-4923-8CED-09A2B9EE4693}" destId="{FC93F883-9628-447C-95CE-EA8F47C603D5}" srcOrd="0" destOrd="0" presId="urn:microsoft.com/office/officeart/2005/8/layout/vList5"/>
    <dgm:cxn modelId="{15A63899-1C91-C842-B332-C59C4AA68C8B}" type="presParOf" srcId="{FC93F883-9628-447C-95CE-EA8F47C603D5}" destId="{22E30E8B-0DB9-43C1-9889-C9BB9DBB6AD0}" srcOrd="0" destOrd="0" presId="urn:microsoft.com/office/officeart/2005/8/layout/vList5"/>
    <dgm:cxn modelId="{000327B6-B049-3448-8347-2586827ED27E}" type="presParOf" srcId="{FC93F883-9628-447C-95CE-EA8F47C603D5}" destId="{6BD992D8-4581-48AD-B4F8-7E69CB32B120}" srcOrd="1" destOrd="0" presId="urn:microsoft.com/office/officeart/2005/8/layout/vList5"/>
    <dgm:cxn modelId="{F00E39EB-47EF-BE46-822F-4264F06F570A}" type="presParOf" srcId="{98D12E3B-1CE4-4923-8CED-09A2B9EE4693}" destId="{D0D97B0E-0478-40DF-B05D-1A448B2F6278}" srcOrd="1" destOrd="0" presId="urn:microsoft.com/office/officeart/2005/8/layout/vList5"/>
    <dgm:cxn modelId="{0FA15B6B-EB36-8D4B-98D0-BBDB0398E433}" type="presParOf" srcId="{98D12E3B-1CE4-4923-8CED-09A2B9EE4693}" destId="{B3443709-86F1-4206-8BA7-735D493B548C}" srcOrd="2" destOrd="0" presId="urn:microsoft.com/office/officeart/2005/8/layout/vList5"/>
    <dgm:cxn modelId="{3770A045-6EBB-6545-AD99-B3684577BD9F}" type="presParOf" srcId="{B3443709-86F1-4206-8BA7-735D493B548C}" destId="{D3197AC5-B10D-40AE-B871-ED45D1389469}" srcOrd="0" destOrd="0" presId="urn:microsoft.com/office/officeart/2005/8/layout/vList5"/>
    <dgm:cxn modelId="{565AE3BE-86B2-294B-8BE7-875946EE84A6}" type="presParOf" srcId="{B3443709-86F1-4206-8BA7-735D493B548C}" destId="{2926DE7A-2952-4734-8A44-B17685B5C41A}" srcOrd="1" destOrd="0" presId="urn:microsoft.com/office/officeart/2005/8/layout/vList5"/>
    <dgm:cxn modelId="{2C02AAF1-2EA7-9540-9CC7-E84DAFDBB7F5}" type="presParOf" srcId="{98D12E3B-1CE4-4923-8CED-09A2B9EE4693}" destId="{39860267-00BA-4F61-9B95-DDC10BB7CAD0}" srcOrd="3" destOrd="0" presId="urn:microsoft.com/office/officeart/2005/8/layout/vList5"/>
    <dgm:cxn modelId="{B6DA1800-A998-664B-894A-800BC8F316C7}" type="presParOf" srcId="{98D12E3B-1CE4-4923-8CED-09A2B9EE4693}" destId="{2FB69AAE-36ED-46DD-B097-8176A7BEF865}" srcOrd="4" destOrd="0" presId="urn:microsoft.com/office/officeart/2005/8/layout/vList5"/>
    <dgm:cxn modelId="{65E70D2F-B636-5B41-B9F0-ADC501B60389}" type="presParOf" srcId="{2FB69AAE-36ED-46DD-B097-8176A7BEF865}" destId="{609F24BA-379E-4BD3-8070-CA61D4B66420}" srcOrd="0" destOrd="0" presId="urn:microsoft.com/office/officeart/2005/8/layout/vList5"/>
    <dgm:cxn modelId="{F254D389-09E5-A546-B8F2-B647406F75B7}" type="presParOf" srcId="{2FB69AAE-36ED-46DD-B097-8176A7BEF865}" destId="{A39018ED-1820-4890-ADAF-3CECE5219CE5}" srcOrd="1" destOrd="0" presId="urn:microsoft.com/office/officeart/2005/8/layout/vList5"/>
    <dgm:cxn modelId="{4F6EE7E0-9D84-944B-96E5-B412837707A8}" type="presParOf" srcId="{98D12E3B-1CE4-4923-8CED-09A2B9EE4693}" destId="{67BBD98B-5DB8-4140-A7B2-382ED54A120F}" srcOrd="5" destOrd="0" presId="urn:microsoft.com/office/officeart/2005/8/layout/vList5"/>
    <dgm:cxn modelId="{0921C120-29B3-6A45-8CBA-7BA8CEA3A3A6}" type="presParOf" srcId="{98D12E3B-1CE4-4923-8CED-09A2B9EE4693}" destId="{895B0263-E309-4A00-877F-A17AA6ACB4EE}" srcOrd="6" destOrd="0" presId="urn:microsoft.com/office/officeart/2005/8/layout/vList5"/>
    <dgm:cxn modelId="{23183362-9663-D149-8D99-680F0E3F5732}" type="presParOf" srcId="{895B0263-E309-4A00-877F-A17AA6ACB4EE}" destId="{D1D6E283-7E56-4C37-BF5C-034059434C5E}" srcOrd="0" destOrd="0" presId="urn:microsoft.com/office/officeart/2005/8/layout/vList5"/>
    <dgm:cxn modelId="{178309CD-93CD-5840-8FA1-6D053FEDD4C9}" type="presParOf" srcId="{895B0263-E309-4A00-877F-A17AA6ACB4EE}" destId="{04032469-8552-4FE4-9A1E-422FD89074E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248A65-936C-D24F-A1FB-E76E21C61FA8}" type="doc">
      <dgm:prSet loTypeId="urn:microsoft.com/office/officeart/2005/8/layout/chevron1" loCatId="" qsTypeId="urn:microsoft.com/office/officeart/2005/8/quickstyle/simple4" qsCatId="simple" csTypeId="urn:microsoft.com/office/officeart/2005/8/colors/colorful2" csCatId="colorful" phldr="1"/>
      <dgm:spPr/>
    </dgm:pt>
    <dgm:pt modelId="{2C4C5635-18E4-A74A-ABBE-40E321356454}">
      <dgm:prSet phldrT="[Text]"/>
      <dgm:spPr/>
      <dgm:t>
        <a:bodyPr/>
        <a:lstStyle/>
        <a:p>
          <a:r>
            <a:rPr lang="en-US" dirty="0"/>
            <a:t>Task 1</a:t>
          </a:r>
        </a:p>
      </dgm:t>
    </dgm:pt>
    <dgm:pt modelId="{05A78C62-98E7-C64F-A251-E54C28670C4C}" type="parTrans" cxnId="{5503D091-3270-814D-92BD-A3DA72B0ECF4}">
      <dgm:prSet/>
      <dgm:spPr/>
      <dgm:t>
        <a:bodyPr/>
        <a:lstStyle/>
        <a:p>
          <a:endParaRPr lang="en-US"/>
        </a:p>
      </dgm:t>
    </dgm:pt>
    <dgm:pt modelId="{0F2251CB-41A6-034D-9C7D-7E319F0F5B50}" type="sibTrans" cxnId="{5503D091-3270-814D-92BD-A3DA72B0ECF4}">
      <dgm:prSet/>
      <dgm:spPr/>
      <dgm:t>
        <a:bodyPr/>
        <a:lstStyle/>
        <a:p>
          <a:endParaRPr lang="en-US"/>
        </a:p>
      </dgm:t>
    </dgm:pt>
    <dgm:pt modelId="{76042D7C-4B5E-3A45-9795-8B2B5A2CDC44}">
      <dgm:prSet phldrT="[Text]"/>
      <dgm:spPr/>
      <dgm:t>
        <a:bodyPr/>
        <a:lstStyle/>
        <a:p>
          <a:r>
            <a:rPr lang="en-US" dirty="0"/>
            <a:t>Task 2	</a:t>
          </a:r>
        </a:p>
      </dgm:t>
    </dgm:pt>
    <dgm:pt modelId="{04BA1BAA-8831-454C-8169-B968539660FB}" type="parTrans" cxnId="{71109E64-60B4-7B45-8920-6A581E631352}">
      <dgm:prSet/>
      <dgm:spPr/>
      <dgm:t>
        <a:bodyPr/>
        <a:lstStyle/>
        <a:p>
          <a:endParaRPr lang="en-US"/>
        </a:p>
      </dgm:t>
    </dgm:pt>
    <dgm:pt modelId="{1A9E810E-2ABF-4044-8346-59D4462F2218}" type="sibTrans" cxnId="{71109E64-60B4-7B45-8920-6A581E631352}">
      <dgm:prSet/>
      <dgm:spPr/>
      <dgm:t>
        <a:bodyPr/>
        <a:lstStyle/>
        <a:p>
          <a:endParaRPr lang="en-US"/>
        </a:p>
      </dgm:t>
    </dgm:pt>
    <dgm:pt modelId="{0B0AF607-7EC7-7E43-BA85-D8954D25D8AD}">
      <dgm:prSet phldrT="[Text]"/>
      <dgm:spPr/>
      <dgm:t>
        <a:bodyPr/>
        <a:lstStyle/>
        <a:p>
          <a:r>
            <a:rPr lang="en-US" dirty="0"/>
            <a:t>Task 3</a:t>
          </a:r>
        </a:p>
      </dgm:t>
    </dgm:pt>
    <dgm:pt modelId="{67BB3D0D-0469-114D-AD72-3E4DB6BCF447}" type="parTrans" cxnId="{7DF6A17A-A978-D148-A0DB-927B854BDFB3}">
      <dgm:prSet/>
      <dgm:spPr/>
      <dgm:t>
        <a:bodyPr/>
        <a:lstStyle/>
        <a:p>
          <a:endParaRPr lang="en-US"/>
        </a:p>
      </dgm:t>
    </dgm:pt>
    <dgm:pt modelId="{65A95414-D0C2-B649-A1A6-850C490125EA}" type="sibTrans" cxnId="{7DF6A17A-A978-D148-A0DB-927B854BDFB3}">
      <dgm:prSet/>
      <dgm:spPr/>
      <dgm:t>
        <a:bodyPr/>
        <a:lstStyle/>
        <a:p>
          <a:endParaRPr lang="en-US"/>
        </a:p>
      </dgm:t>
    </dgm:pt>
    <dgm:pt modelId="{6766450C-BCEA-434D-A1F4-1889C1E42315}">
      <dgm:prSet/>
      <dgm:spPr/>
      <dgm:t>
        <a:bodyPr/>
        <a:lstStyle/>
        <a:p>
          <a:r>
            <a:rPr lang="en-US" dirty="0"/>
            <a:t>Task 4</a:t>
          </a:r>
        </a:p>
      </dgm:t>
    </dgm:pt>
    <dgm:pt modelId="{45C11595-ABCB-4542-A8C0-C60E9B6F17FB}" type="parTrans" cxnId="{36776852-626E-4344-92DB-C7C6872F6B03}">
      <dgm:prSet/>
      <dgm:spPr/>
      <dgm:t>
        <a:bodyPr/>
        <a:lstStyle/>
        <a:p>
          <a:endParaRPr lang="en-US"/>
        </a:p>
      </dgm:t>
    </dgm:pt>
    <dgm:pt modelId="{09EE7697-857B-9C49-BB73-086923D61CCC}" type="sibTrans" cxnId="{36776852-626E-4344-92DB-C7C6872F6B03}">
      <dgm:prSet/>
      <dgm:spPr/>
      <dgm:t>
        <a:bodyPr/>
        <a:lstStyle/>
        <a:p>
          <a:endParaRPr lang="en-US"/>
        </a:p>
      </dgm:t>
    </dgm:pt>
    <dgm:pt modelId="{BF370A50-86CE-8B4E-BB8D-1764F43128AC}" type="pres">
      <dgm:prSet presAssocID="{B7248A65-936C-D24F-A1FB-E76E21C61FA8}" presName="Name0" presStyleCnt="0">
        <dgm:presLayoutVars>
          <dgm:dir/>
          <dgm:animLvl val="lvl"/>
          <dgm:resizeHandles val="exact"/>
        </dgm:presLayoutVars>
      </dgm:prSet>
      <dgm:spPr/>
    </dgm:pt>
    <dgm:pt modelId="{205AB8E3-EBD6-8B43-B4E5-DEB71D464D9E}" type="pres">
      <dgm:prSet presAssocID="{2C4C5635-18E4-A74A-ABBE-40E321356454}" presName="parTxOnly" presStyleLbl="node1" presStyleIdx="0" presStyleCnt="4">
        <dgm:presLayoutVars>
          <dgm:chMax val="0"/>
          <dgm:chPref val="0"/>
          <dgm:bulletEnabled val="1"/>
        </dgm:presLayoutVars>
      </dgm:prSet>
      <dgm:spPr/>
      <dgm:t>
        <a:bodyPr/>
        <a:lstStyle/>
        <a:p>
          <a:endParaRPr lang="en-US"/>
        </a:p>
      </dgm:t>
    </dgm:pt>
    <dgm:pt modelId="{1668314B-0133-0F4F-B491-02FF89BE3569}" type="pres">
      <dgm:prSet presAssocID="{0F2251CB-41A6-034D-9C7D-7E319F0F5B50}" presName="parTxOnlySpace" presStyleCnt="0"/>
      <dgm:spPr/>
    </dgm:pt>
    <dgm:pt modelId="{6828504E-56A3-484D-B1FA-B446C92BA431}" type="pres">
      <dgm:prSet presAssocID="{76042D7C-4B5E-3A45-9795-8B2B5A2CDC44}" presName="parTxOnly" presStyleLbl="node1" presStyleIdx="1" presStyleCnt="4">
        <dgm:presLayoutVars>
          <dgm:chMax val="0"/>
          <dgm:chPref val="0"/>
          <dgm:bulletEnabled val="1"/>
        </dgm:presLayoutVars>
      </dgm:prSet>
      <dgm:spPr/>
      <dgm:t>
        <a:bodyPr/>
        <a:lstStyle/>
        <a:p>
          <a:endParaRPr lang="en-US"/>
        </a:p>
      </dgm:t>
    </dgm:pt>
    <dgm:pt modelId="{64D6DEB8-A7E6-7840-A75A-72568317ED23}" type="pres">
      <dgm:prSet presAssocID="{1A9E810E-2ABF-4044-8346-59D4462F2218}" presName="parTxOnlySpace" presStyleCnt="0"/>
      <dgm:spPr/>
    </dgm:pt>
    <dgm:pt modelId="{8FB1134F-ACB5-FD42-9CB2-AFA194B253A2}" type="pres">
      <dgm:prSet presAssocID="{0B0AF607-7EC7-7E43-BA85-D8954D25D8AD}" presName="parTxOnly" presStyleLbl="node1" presStyleIdx="2" presStyleCnt="4">
        <dgm:presLayoutVars>
          <dgm:chMax val="0"/>
          <dgm:chPref val="0"/>
          <dgm:bulletEnabled val="1"/>
        </dgm:presLayoutVars>
      </dgm:prSet>
      <dgm:spPr/>
      <dgm:t>
        <a:bodyPr/>
        <a:lstStyle/>
        <a:p>
          <a:endParaRPr lang="en-US"/>
        </a:p>
      </dgm:t>
    </dgm:pt>
    <dgm:pt modelId="{24E1F928-096E-104B-A792-AA78EB511D80}" type="pres">
      <dgm:prSet presAssocID="{65A95414-D0C2-B649-A1A6-850C490125EA}" presName="parTxOnlySpace" presStyleCnt="0"/>
      <dgm:spPr/>
    </dgm:pt>
    <dgm:pt modelId="{C3AB7580-04F3-E341-B5DC-B7DFCD11695E}" type="pres">
      <dgm:prSet presAssocID="{6766450C-BCEA-434D-A1F4-1889C1E42315}" presName="parTxOnly" presStyleLbl="node1" presStyleIdx="3" presStyleCnt="4">
        <dgm:presLayoutVars>
          <dgm:chMax val="0"/>
          <dgm:chPref val="0"/>
          <dgm:bulletEnabled val="1"/>
        </dgm:presLayoutVars>
      </dgm:prSet>
      <dgm:spPr/>
      <dgm:t>
        <a:bodyPr/>
        <a:lstStyle/>
        <a:p>
          <a:endParaRPr lang="en-US"/>
        </a:p>
      </dgm:t>
    </dgm:pt>
  </dgm:ptLst>
  <dgm:cxnLst>
    <dgm:cxn modelId="{3BF576C5-0B2C-4F49-B6EB-184FD70AFE04}" type="presOf" srcId="{2C4C5635-18E4-A74A-ABBE-40E321356454}" destId="{205AB8E3-EBD6-8B43-B4E5-DEB71D464D9E}" srcOrd="0" destOrd="0" presId="urn:microsoft.com/office/officeart/2005/8/layout/chevron1"/>
    <dgm:cxn modelId="{5503D091-3270-814D-92BD-A3DA72B0ECF4}" srcId="{B7248A65-936C-D24F-A1FB-E76E21C61FA8}" destId="{2C4C5635-18E4-A74A-ABBE-40E321356454}" srcOrd="0" destOrd="0" parTransId="{05A78C62-98E7-C64F-A251-E54C28670C4C}" sibTransId="{0F2251CB-41A6-034D-9C7D-7E319F0F5B50}"/>
    <dgm:cxn modelId="{14E32D12-2F3A-8A4B-BFFA-39FDF4F35077}" type="presOf" srcId="{0B0AF607-7EC7-7E43-BA85-D8954D25D8AD}" destId="{8FB1134F-ACB5-FD42-9CB2-AFA194B253A2}" srcOrd="0" destOrd="0" presId="urn:microsoft.com/office/officeart/2005/8/layout/chevron1"/>
    <dgm:cxn modelId="{024C92C4-208A-5948-BDFA-A35290340495}" type="presOf" srcId="{B7248A65-936C-D24F-A1FB-E76E21C61FA8}" destId="{BF370A50-86CE-8B4E-BB8D-1764F43128AC}" srcOrd="0" destOrd="0" presId="urn:microsoft.com/office/officeart/2005/8/layout/chevron1"/>
    <dgm:cxn modelId="{AF312E11-2502-1649-9CB2-7CA66F291F89}" type="presOf" srcId="{76042D7C-4B5E-3A45-9795-8B2B5A2CDC44}" destId="{6828504E-56A3-484D-B1FA-B446C92BA431}" srcOrd="0" destOrd="0" presId="urn:microsoft.com/office/officeart/2005/8/layout/chevron1"/>
    <dgm:cxn modelId="{7DF6A17A-A978-D148-A0DB-927B854BDFB3}" srcId="{B7248A65-936C-D24F-A1FB-E76E21C61FA8}" destId="{0B0AF607-7EC7-7E43-BA85-D8954D25D8AD}" srcOrd="2" destOrd="0" parTransId="{67BB3D0D-0469-114D-AD72-3E4DB6BCF447}" sibTransId="{65A95414-D0C2-B649-A1A6-850C490125EA}"/>
    <dgm:cxn modelId="{36776852-626E-4344-92DB-C7C6872F6B03}" srcId="{B7248A65-936C-D24F-A1FB-E76E21C61FA8}" destId="{6766450C-BCEA-434D-A1F4-1889C1E42315}" srcOrd="3" destOrd="0" parTransId="{45C11595-ABCB-4542-A8C0-C60E9B6F17FB}" sibTransId="{09EE7697-857B-9C49-BB73-086923D61CCC}"/>
    <dgm:cxn modelId="{D5585CE4-06B3-7744-AE87-0AAEB1F2D416}" type="presOf" srcId="{6766450C-BCEA-434D-A1F4-1889C1E42315}" destId="{C3AB7580-04F3-E341-B5DC-B7DFCD11695E}" srcOrd="0" destOrd="0" presId="urn:microsoft.com/office/officeart/2005/8/layout/chevron1"/>
    <dgm:cxn modelId="{71109E64-60B4-7B45-8920-6A581E631352}" srcId="{B7248A65-936C-D24F-A1FB-E76E21C61FA8}" destId="{76042D7C-4B5E-3A45-9795-8B2B5A2CDC44}" srcOrd="1" destOrd="0" parTransId="{04BA1BAA-8831-454C-8169-B968539660FB}" sibTransId="{1A9E810E-2ABF-4044-8346-59D4462F2218}"/>
    <dgm:cxn modelId="{2B870D3E-72B6-5048-83FB-E2B783169DEE}" type="presParOf" srcId="{BF370A50-86CE-8B4E-BB8D-1764F43128AC}" destId="{205AB8E3-EBD6-8B43-B4E5-DEB71D464D9E}" srcOrd="0" destOrd="0" presId="urn:microsoft.com/office/officeart/2005/8/layout/chevron1"/>
    <dgm:cxn modelId="{922B3623-D213-114D-A992-82306D3360AA}" type="presParOf" srcId="{BF370A50-86CE-8B4E-BB8D-1764F43128AC}" destId="{1668314B-0133-0F4F-B491-02FF89BE3569}" srcOrd="1" destOrd="0" presId="urn:microsoft.com/office/officeart/2005/8/layout/chevron1"/>
    <dgm:cxn modelId="{1CCEEA4F-D44B-194A-8C3E-722BEC0E942D}" type="presParOf" srcId="{BF370A50-86CE-8B4E-BB8D-1764F43128AC}" destId="{6828504E-56A3-484D-B1FA-B446C92BA431}" srcOrd="2" destOrd="0" presId="urn:microsoft.com/office/officeart/2005/8/layout/chevron1"/>
    <dgm:cxn modelId="{11B53588-6EC0-C849-A781-22C9018C2639}" type="presParOf" srcId="{BF370A50-86CE-8B4E-BB8D-1764F43128AC}" destId="{64D6DEB8-A7E6-7840-A75A-72568317ED23}" srcOrd="3" destOrd="0" presId="urn:microsoft.com/office/officeart/2005/8/layout/chevron1"/>
    <dgm:cxn modelId="{9F5719CB-C996-1C4F-9615-6E4CEE54721C}" type="presParOf" srcId="{BF370A50-86CE-8B4E-BB8D-1764F43128AC}" destId="{8FB1134F-ACB5-FD42-9CB2-AFA194B253A2}" srcOrd="4" destOrd="0" presId="urn:microsoft.com/office/officeart/2005/8/layout/chevron1"/>
    <dgm:cxn modelId="{B171A546-2604-9945-BB51-A540C0B84276}" type="presParOf" srcId="{BF370A50-86CE-8B4E-BB8D-1764F43128AC}" destId="{24E1F928-096E-104B-A792-AA78EB511D80}" srcOrd="5" destOrd="0" presId="urn:microsoft.com/office/officeart/2005/8/layout/chevron1"/>
    <dgm:cxn modelId="{D7B9F4F1-87CB-9444-A33E-9EA20FF0E5E1}" type="presParOf" srcId="{BF370A50-86CE-8B4E-BB8D-1764F43128AC}" destId="{C3AB7580-04F3-E341-B5DC-B7DFCD11695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248A65-936C-D24F-A1FB-E76E21C61FA8}" type="doc">
      <dgm:prSet loTypeId="urn:microsoft.com/office/officeart/2005/8/layout/chevron1" loCatId="" qsTypeId="urn:microsoft.com/office/officeart/2005/8/quickstyle/simple4" qsCatId="simple" csTypeId="urn:microsoft.com/office/officeart/2005/8/colors/colorful2" csCatId="colorful" phldr="1"/>
      <dgm:spPr/>
    </dgm:pt>
    <dgm:pt modelId="{2C4C5635-18E4-A74A-ABBE-40E321356454}">
      <dgm:prSet phldrT="[Text]"/>
      <dgm:spPr/>
      <dgm:t>
        <a:bodyPr/>
        <a:lstStyle/>
        <a:p>
          <a:r>
            <a:rPr lang="en-US" dirty="0"/>
            <a:t>Task 1</a:t>
          </a:r>
        </a:p>
      </dgm:t>
    </dgm:pt>
    <dgm:pt modelId="{05A78C62-98E7-C64F-A251-E54C28670C4C}" type="parTrans" cxnId="{5503D091-3270-814D-92BD-A3DA72B0ECF4}">
      <dgm:prSet/>
      <dgm:spPr/>
      <dgm:t>
        <a:bodyPr/>
        <a:lstStyle/>
        <a:p>
          <a:endParaRPr lang="en-US"/>
        </a:p>
      </dgm:t>
    </dgm:pt>
    <dgm:pt modelId="{0F2251CB-41A6-034D-9C7D-7E319F0F5B50}" type="sibTrans" cxnId="{5503D091-3270-814D-92BD-A3DA72B0ECF4}">
      <dgm:prSet/>
      <dgm:spPr/>
      <dgm:t>
        <a:bodyPr/>
        <a:lstStyle/>
        <a:p>
          <a:endParaRPr lang="en-US"/>
        </a:p>
      </dgm:t>
    </dgm:pt>
    <dgm:pt modelId="{76042D7C-4B5E-3A45-9795-8B2B5A2CDC44}">
      <dgm:prSet phldrT="[Text]"/>
      <dgm:spPr/>
      <dgm:t>
        <a:bodyPr/>
        <a:lstStyle/>
        <a:p>
          <a:r>
            <a:rPr lang="en-US" dirty="0"/>
            <a:t>Task 2	</a:t>
          </a:r>
        </a:p>
      </dgm:t>
    </dgm:pt>
    <dgm:pt modelId="{04BA1BAA-8831-454C-8169-B968539660FB}" type="parTrans" cxnId="{71109E64-60B4-7B45-8920-6A581E631352}">
      <dgm:prSet/>
      <dgm:spPr/>
      <dgm:t>
        <a:bodyPr/>
        <a:lstStyle/>
        <a:p>
          <a:endParaRPr lang="en-US"/>
        </a:p>
      </dgm:t>
    </dgm:pt>
    <dgm:pt modelId="{1A9E810E-2ABF-4044-8346-59D4462F2218}" type="sibTrans" cxnId="{71109E64-60B4-7B45-8920-6A581E631352}">
      <dgm:prSet/>
      <dgm:spPr/>
      <dgm:t>
        <a:bodyPr/>
        <a:lstStyle/>
        <a:p>
          <a:endParaRPr lang="en-US"/>
        </a:p>
      </dgm:t>
    </dgm:pt>
    <dgm:pt modelId="{0B0AF607-7EC7-7E43-BA85-D8954D25D8AD}">
      <dgm:prSet phldrT="[Text]"/>
      <dgm:spPr/>
      <dgm:t>
        <a:bodyPr/>
        <a:lstStyle/>
        <a:p>
          <a:r>
            <a:rPr lang="en-US" dirty="0"/>
            <a:t>Task 3</a:t>
          </a:r>
        </a:p>
      </dgm:t>
    </dgm:pt>
    <dgm:pt modelId="{67BB3D0D-0469-114D-AD72-3E4DB6BCF447}" type="parTrans" cxnId="{7DF6A17A-A978-D148-A0DB-927B854BDFB3}">
      <dgm:prSet/>
      <dgm:spPr/>
      <dgm:t>
        <a:bodyPr/>
        <a:lstStyle/>
        <a:p>
          <a:endParaRPr lang="en-US"/>
        </a:p>
      </dgm:t>
    </dgm:pt>
    <dgm:pt modelId="{65A95414-D0C2-B649-A1A6-850C490125EA}" type="sibTrans" cxnId="{7DF6A17A-A978-D148-A0DB-927B854BDFB3}">
      <dgm:prSet/>
      <dgm:spPr/>
      <dgm:t>
        <a:bodyPr/>
        <a:lstStyle/>
        <a:p>
          <a:endParaRPr lang="en-US"/>
        </a:p>
      </dgm:t>
    </dgm:pt>
    <dgm:pt modelId="{6766450C-BCEA-434D-A1F4-1889C1E42315}">
      <dgm:prSet/>
      <dgm:spPr/>
      <dgm:t>
        <a:bodyPr/>
        <a:lstStyle/>
        <a:p>
          <a:r>
            <a:rPr lang="en-US" dirty="0"/>
            <a:t>Task 4</a:t>
          </a:r>
        </a:p>
      </dgm:t>
    </dgm:pt>
    <dgm:pt modelId="{45C11595-ABCB-4542-A8C0-C60E9B6F17FB}" type="parTrans" cxnId="{36776852-626E-4344-92DB-C7C6872F6B03}">
      <dgm:prSet/>
      <dgm:spPr/>
      <dgm:t>
        <a:bodyPr/>
        <a:lstStyle/>
        <a:p>
          <a:endParaRPr lang="en-US"/>
        </a:p>
      </dgm:t>
    </dgm:pt>
    <dgm:pt modelId="{09EE7697-857B-9C49-BB73-086923D61CCC}" type="sibTrans" cxnId="{36776852-626E-4344-92DB-C7C6872F6B03}">
      <dgm:prSet/>
      <dgm:spPr/>
      <dgm:t>
        <a:bodyPr/>
        <a:lstStyle/>
        <a:p>
          <a:endParaRPr lang="en-US"/>
        </a:p>
      </dgm:t>
    </dgm:pt>
    <dgm:pt modelId="{BF370A50-86CE-8B4E-BB8D-1764F43128AC}" type="pres">
      <dgm:prSet presAssocID="{B7248A65-936C-D24F-A1FB-E76E21C61FA8}" presName="Name0" presStyleCnt="0">
        <dgm:presLayoutVars>
          <dgm:dir/>
          <dgm:animLvl val="lvl"/>
          <dgm:resizeHandles val="exact"/>
        </dgm:presLayoutVars>
      </dgm:prSet>
      <dgm:spPr/>
    </dgm:pt>
    <dgm:pt modelId="{205AB8E3-EBD6-8B43-B4E5-DEB71D464D9E}" type="pres">
      <dgm:prSet presAssocID="{2C4C5635-18E4-A74A-ABBE-40E321356454}" presName="parTxOnly" presStyleLbl="node1" presStyleIdx="0" presStyleCnt="4">
        <dgm:presLayoutVars>
          <dgm:chMax val="0"/>
          <dgm:chPref val="0"/>
          <dgm:bulletEnabled val="1"/>
        </dgm:presLayoutVars>
      </dgm:prSet>
      <dgm:spPr/>
      <dgm:t>
        <a:bodyPr/>
        <a:lstStyle/>
        <a:p>
          <a:endParaRPr lang="en-US"/>
        </a:p>
      </dgm:t>
    </dgm:pt>
    <dgm:pt modelId="{1668314B-0133-0F4F-B491-02FF89BE3569}" type="pres">
      <dgm:prSet presAssocID="{0F2251CB-41A6-034D-9C7D-7E319F0F5B50}" presName="parTxOnlySpace" presStyleCnt="0"/>
      <dgm:spPr/>
    </dgm:pt>
    <dgm:pt modelId="{6828504E-56A3-484D-B1FA-B446C92BA431}" type="pres">
      <dgm:prSet presAssocID="{76042D7C-4B5E-3A45-9795-8B2B5A2CDC44}" presName="parTxOnly" presStyleLbl="node1" presStyleIdx="1" presStyleCnt="4">
        <dgm:presLayoutVars>
          <dgm:chMax val="0"/>
          <dgm:chPref val="0"/>
          <dgm:bulletEnabled val="1"/>
        </dgm:presLayoutVars>
      </dgm:prSet>
      <dgm:spPr/>
      <dgm:t>
        <a:bodyPr/>
        <a:lstStyle/>
        <a:p>
          <a:endParaRPr lang="en-US"/>
        </a:p>
      </dgm:t>
    </dgm:pt>
    <dgm:pt modelId="{64D6DEB8-A7E6-7840-A75A-72568317ED23}" type="pres">
      <dgm:prSet presAssocID="{1A9E810E-2ABF-4044-8346-59D4462F2218}" presName="parTxOnlySpace" presStyleCnt="0"/>
      <dgm:spPr/>
    </dgm:pt>
    <dgm:pt modelId="{8FB1134F-ACB5-FD42-9CB2-AFA194B253A2}" type="pres">
      <dgm:prSet presAssocID="{0B0AF607-7EC7-7E43-BA85-D8954D25D8AD}" presName="parTxOnly" presStyleLbl="node1" presStyleIdx="2" presStyleCnt="4">
        <dgm:presLayoutVars>
          <dgm:chMax val="0"/>
          <dgm:chPref val="0"/>
          <dgm:bulletEnabled val="1"/>
        </dgm:presLayoutVars>
      </dgm:prSet>
      <dgm:spPr/>
      <dgm:t>
        <a:bodyPr/>
        <a:lstStyle/>
        <a:p>
          <a:endParaRPr lang="en-US"/>
        </a:p>
      </dgm:t>
    </dgm:pt>
    <dgm:pt modelId="{24E1F928-096E-104B-A792-AA78EB511D80}" type="pres">
      <dgm:prSet presAssocID="{65A95414-D0C2-B649-A1A6-850C490125EA}" presName="parTxOnlySpace" presStyleCnt="0"/>
      <dgm:spPr/>
    </dgm:pt>
    <dgm:pt modelId="{C3AB7580-04F3-E341-B5DC-B7DFCD11695E}" type="pres">
      <dgm:prSet presAssocID="{6766450C-BCEA-434D-A1F4-1889C1E42315}" presName="parTxOnly" presStyleLbl="node1" presStyleIdx="3" presStyleCnt="4">
        <dgm:presLayoutVars>
          <dgm:chMax val="0"/>
          <dgm:chPref val="0"/>
          <dgm:bulletEnabled val="1"/>
        </dgm:presLayoutVars>
      </dgm:prSet>
      <dgm:spPr/>
      <dgm:t>
        <a:bodyPr/>
        <a:lstStyle/>
        <a:p>
          <a:endParaRPr lang="en-US"/>
        </a:p>
      </dgm:t>
    </dgm:pt>
  </dgm:ptLst>
  <dgm:cxnLst>
    <dgm:cxn modelId="{101662C8-2694-5D47-AB11-11DDBF0B35B2}" type="presOf" srcId="{0B0AF607-7EC7-7E43-BA85-D8954D25D8AD}" destId="{8FB1134F-ACB5-FD42-9CB2-AFA194B253A2}" srcOrd="0" destOrd="0" presId="urn:microsoft.com/office/officeart/2005/8/layout/chevron1"/>
    <dgm:cxn modelId="{6BEFC0B8-FA7B-C24B-99DB-055C6B9E8880}" type="presOf" srcId="{2C4C5635-18E4-A74A-ABBE-40E321356454}" destId="{205AB8E3-EBD6-8B43-B4E5-DEB71D464D9E}" srcOrd="0" destOrd="0" presId="urn:microsoft.com/office/officeart/2005/8/layout/chevron1"/>
    <dgm:cxn modelId="{9E21D6FD-2553-6E4E-B499-F6985B79F9B2}" type="presOf" srcId="{6766450C-BCEA-434D-A1F4-1889C1E42315}" destId="{C3AB7580-04F3-E341-B5DC-B7DFCD11695E}" srcOrd="0" destOrd="0" presId="urn:microsoft.com/office/officeart/2005/8/layout/chevron1"/>
    <dgm:cxn modelId="{5503D091-3270-814D-92BD-A3DA72B0ECF4}" srcId="{B7248A65-936C-D24F-A1FB-E76E21C61FA8}" destId="{2C4C5635-18E4-A74A-ABBE-40E321356454}" srcOrd="0" destOrd="0" parTransId="{05A78C62-98E7-C64F-A251-E54C28670C4C}" sibTransId="{0F2251CB-41A6-034D-9C7D-7E319F0F5B50}"/>
    <dgm:cxn modelId="{4F014B94-1759-0E4D-9A46-F1FF64EC5C01}" type="presOf" srcId="{B7248A65-936C-D24F-A1FB-E76E21C61FA8}" destId="{BF370A50-86CE-8B4E-BB8D-1764F43128AC}" srcOrd="0" destOrd="0" presId="urn:microsoft.com/office/officeart/2005/8/layout/chevron1"/>
    <dgm:cxn modelId="{7DF6A17A-A978-D148-A0DB-927B854BDFB3}" srcId="{B7248A65-936C-D24F-A1FB-E76E21C61FA8}" destId="{0B0AF607-7EC7-7E43-BA85-D8954D25D8AD}" srcOrd="2" destOrd="0" parTransId="{67BB3D0D-0469-114D-AD72-3E4DB6BCF447}" sibTransId="{65A95414-D0C2-B649-A1A6-850C490125EA}"/>
    <dgm:cxn modelId="{36776852-626E-4344-92DB-C7C6872F6B03}" srcId="{B7248A65-936C-D24F-A1FB-E76E21C61FA8}" destId="{6766450C-BCEA-434D-A1F4-1889C1E42315}" srcOrd="3" destOrd="0" parTransId="{45C11595-ABCB-4542-A8C0-C60E9B6F17FB}" sibTransId="{09EE7697-857B-9C49-BB73-086923D61CCC}"/>
    <dgm:cxn modelId="{71109E64-60B4-7B45-8920-6A581E631352}" srcId="{B7248A65-936C-D24F-A1FB-E76E21C61FA8}" destId="{76042D7C-4B5E-3A45-9795-8B2B5A2CDC44}" srcOrd="1" destOrd="0" parTransId="{04BA1BAA-8831-454C-8169-B968539660FB}" sibTransId="{1A9E810E-2ABF-4044-8346-59D4462F2218}"/>
    <dgm:cxn modelId="{77D79F38-A83D-4E44-9DC4-8144E820B210}" type="presOf" srcId="{76042D7C-4B5E-3A45-9795-8B2B5A2CDC44}" destId="{6828504E-56A3-484D-B1FA-B446C92BA431}" srcOrd="0" destOrd="0" presId="urn:microsoft.com/office/officeart/2005/8/layout/chevron1"/>
    <dgm:cxn modelId="{B70F8972-2BF0-974A-9197-0652A64B4F5C}" type="presParOf" srcId="{BF370A50-86CE-8B4E-BB8D-1764F43128AC}" destId="{205AB8E3-EBD6-8B43-B4E5-DEB71D464D9E}" srcOrd="0" destOrd="0" presId="urn:microsoft.com/office/officeart/2005/8/layout/chevron1"/>
    <dgm:cxn modelId="{FC0D9AD3-0F01-5C4C-B199-AA9484B2D1AB}" type="presParOf" srcId="{BF370A50-86CE-8B4E-BB8D-1764F43128AC}" destId="{1668314B-0133-0F4F-B491-02FF89BE3569}" srcOrd="1" destOrd="0" presId="urn:microsoft.com/office/officeart/2005/8/layout/chevron1"/>
    <dgm:cxn modelId="{2D5F952A-5AF0-6C49-9422-3A447DD307E4}" type="presParOf" srcId="{BF370A50-86CE-8B4E-BB8D-1764F43128AC}" destId="{6828504E-56A3-484D-B1FA-B446C92BA431}" srcOrd="2" destOrd="0" presId="urn:microsoft.com/office/officeart/2005/8/layout/chevron1"/>
    <dgm:cxn modelId="{38A62727-7731-6A4F-8ABE-B2D5F0CD88EC}" type="presParOf" srcId="{BF370A50-86CE-8B4E-BB8D-1764F43128AC}" destId="{64D6DEB8-A7E6-7840-A75A-72568317ED23}" srcOrd="3" destOrd="0" presId="urn:microsoft.com/office/officeart/2005/8/layout/chevron1"/>
    <dgm:cxn modelId="{DD682433-81CB-694C-ADDB-8AD8B255BD70}" type="presParOf" srcId="{BF370A50-86CE-8B4E-BB8D-1764F43128AC}" destId="{8FB1134F-ACB5-FD42-9CB2-AFA194B253A2}" srcOrd="4" destOrd="0" presId="urn:microsoft.com/office/officeart/2005/8/layout/chevron1"/>
    <dgm:cxn modelId="{9D31F215-F6AD-E747-A8B1-40B0F84FF85F}" type="presParOf" srcId="{BF370A50-86CE-8B4E-BB8D-1764F43128AC}" destId="{24E1F928-096E-104B-A792-AA78EB511D80}" srcOrd="5" destOrd="0" presId="urn:microsoft.com/office/officeart/2005/8/layout/chevron1"/>
    <dgm:cxn modelId="{FF64BB05-E212-984A-BA97-0E54E6350162}" type="presParOf" srcId="{BF370A50-86CE-8B4E-BB8D-1764F43128AC}" destId="{C3AB7580-04F3-E341-B5DC-B7DFCD11695E}"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D87585-F36A-487A-A3C1-E5027AC16B93}"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B61D6B0E-FCDD-4939-B06A-6BFEAEE564E4}">
      <dgm:prSet phldrT="[Text]" custT="1"/>
      <dgm:spPr>
        <a:solidFill>
          <a:schemeClr val="accent1"/>
        </a:solidFill>
        <a:ln>
          <a:solidFill>
            <a:schemeClr val="tx2"/>
          </a:solidFill>
        </a:ln>
      </dgm:spPr>
      <dgm:t>
        <a:bodyPr/>
        <a:lstStyle/>
        <a:p>
          <a:r>
            <a:rPr lang="en-US" sz="3600" dirty="0">
              <a:solidFill>
                <a:schemeClr val="tx1"/>
              </a:solidFill>
            </a:rPr>
            <a:t>Meets</a:t>
          </a:r>
        </a:p>
      </dgm:t>
    </dgm:pt>
    <dgm:pt modelId="{C553D3C2-E795-4C63-A6DE-D6CA87A5D3F3}" type="parTrans" cxnId="{83EF4518-5167-406D-AF68-C7F53FA82A50}">
      <dgm:prSet/>
      <dgm:spPr/>
      <dgm:t>
        <a:bodyPr/>
        <a:lstStyle/>
        <a:p>
          <a:endParaRPr lang="en-US"/>
        </a:p>
      </dgm:t>
    </dgm:pt>
    <dgm:pt modelId="{3F445CDB-D9AA-4204-B6A2-E3E90A25A718}" type="sibTrans" cxnId="{83EF4518-5167-406D-AF68-C7F53FA82A50}">
      <dgm:prSet/>
      <dgm:spPr/>
      <dgm:t>
        <a:bodyPr/>
        <a:lstStyle/>
        <a:p>
          <a:endParaRPr lang="en-US"/>
        </a:p>
      </dgm:t>
    </dgm:pt>
    <dgm:pt modelId="{34F077DA-8E8A-4B7A-9C24-843AE2A43593}">
      <dgm:prSet phldrT="[Text]" custT="1"/>
      <dgm:spPr>
        <a:solidFill>
          <a:schemeClr val="bg1">
            <a:alpha val="90000"/>
          </a:schemeClr>
        </a:solidFill>
      </dgm:spPr>
      <dgm:t>
        <a:bodyPr/>
        <a:lstStyle/>
        <a:p>
          <a:r>
            <a:rPr lang="en-US" sz="2000" b="0" dirty="0"/>
            <a:t>Student provides an answer that meets the expectations of the task provided in the Expect box</a:t>
          </a:r>
        </a:p>
      </dgm:t>
    </dgm:pt>
    <dgm:pt modelId="{64AA7B80-DDA2-4418-9661-4617DBC72E92}" type="parTrans" cxnId="{B13F9BB2-BA1B-4E65-B19F-C2FA89E6290B}">
      <dgm:prSet/>
      <dgm:spPr/>
      <dgm:t>
        <a:bodyPr/>
        <a:lstStyle/>
        <a:p>
          <a:endParaRPr lang="en-US"/>
        </a:p>
      </dgm:t>
    </dgm:pt>
    <dgm:pt modelId="{9FE6A04E-A443-44F9-B7E7-CF6DF033F38D}" type="sibTrans" cxnId="{B13F9BB2-BA1B-4E65-B19F-C2FA89E6290B}">
      <dgm:prSet/>
      <dgm:spPr/>
      <dgm:t>
        <a:bodyPr/>
        <a:lstStyle/>
        <a:p>
          <a:endParaRPr lang="en-US"/>
        </a:p>
      </dgm:t>
    </dgm:pt>
    <dgm:pt modelId="{B9F0461E-8B3C-43E2-BA58-0364BE953AB5}">
      <dgm:prSet phldrT="[Text]" custT="1"/>
      <dgm:spPr>
        <a:solidFill>
          <a:schemeClr val="accent5">
            <a:lumMod val="75000"/>
          </a:schemeClr>
        </a:solidFill>
        <a:ln>
          <a:solidFill>
            <a:schemeClr val="tx2"/>
          </a:solidFill>
        </a:ln>
      </dgm:spPr>
      <dgm:t>
        <a:bodyPr/>
        <a:lstStyle/>
        <a:p>
          <a:r>
            <a:rPr lang="en-US" sz="3600" dirty="0">
              <a:solidFill>
                <a:schemeClr val="tx1"/>
              </a:solidFill>
            </a:rPr>
            <a:t>Approaches</a:t>
          </a:r>
        </a:p>
      </dgm:t>
    </dgm:pt>
    <dgm:pt modelId="{08235F96-F463-4B5C-B085-259B9770EF49}" type="parTrans" cxnId="{4D30489C-E481-4C44-893B-162C54C12928}">
      <dgm:prSet/>
      <dgm:spPr/>
      <dgm:t>
        <a:bodyPr/>
        <a:lstStyle/>
        <a:p>
          <a:endParaRPr lang="en-US"/>
        </a:p>
      </dgm:t>
    </dgm:pt>
    <dgm:pt modelId="{4DCC251C-5A4B-4EB6-9370-26965943007B}" type="sibTrans" cxnId="{4D30489C-E481-4C44-893B-162C54C12928}">
      <dgm:prSet/>
      <dgm:spPr/>
      <dgm:t>
        <a:bodyPr/>
        <a:lstStyle/>
        <a:p>
          <a:endParaRPr lang="en-US"/>
        </a:p>
      </dgm:t>
    </dgm:pt>
    <dgm:pt modelId="{E317EC75-61B5-4727-80C9-026492F460D1}">
      <dgm:prSet phldrT="[Text]" custT="1"/>
      <dgm:spPr>
        <a:solidFill>
          <a:schemeClr val="bg1">
            <a:alpha val="90000"/>
          </a:schemeClr>
        </a:solidFill>
      </dgm:spPr>
      <dgm:t>
        <a:bodyPr/>
        <a:lstStyle/>
        <a:p>
          <a:r>
            <a:rPr lang="en-US" sz="2000" b="0" dirty="0"/>
            <a:t>Response does not meet the expectations of the task provided in the Expect box</a:t>
          </a:r>
        </a:p>
      </dgm:t>
    </dgm:pt>
    <dgm:pt modelId="{A5F5C272-7394-47F0-AE1A-4231401054AD}" type="parTrans" cxnId="{58F6DC3D-234C-401A-8040-AE7A0C8488EC}">
      <dgm:prSet/>
      <dgm:spPr/>
      <dgm:t>
        <a:bodyPr/>
        <a:lstStyle/>
        <a:p>
          <a:endParaRPr lang="en-US"/>
        </a:p>
      </dgm:t>
    </dgm:pt>
    <dgm:pt modelId="{B23DD066-B766-4FB3-B81E-0AB4128BE1FB}" type="sibTrans" cxnId="{58F6DC3D-234C-401A-8040-AE7A0C8488EC}">
      <dgm:prSet/>
      <dgm:spPr/>
      <dgm:t>
        <a:bodyPr/>
        <a:lstStyle/>
        <a:p>
          <a:endParaRPr lang="en-US"/>
        </a:p>
      </dgm:t>
    </dgm:pt>
    <dgm:pt modelId="{94396F39-5E22-44EB-8974-5120C16109E0}">
      <dgm:prSet phldrT="[Text]" custT="1"/>
      <dgm:spPr>
        <a:solidFill>
          <a:schemeClr val="accent5">
            <a:lumMod val="50000"/>
          </a:schemeClr>
        </a:solidFill>
        <a:ln>
          <a:solidFill>
            <a:schemeClr val="tx2"/>
          </a:solidFill>
        </a:ln>
      </dgm:spPr>
      <dgm:t>
        <a:bodyPr/>
        <a:lstStyle/>
        <a:p>
          <a:r>
            <a:rPr lang="en-US" sz="3600" dirty="0">
              <a:solidFill>
                <a:schemeClr val="tx1"/>
              </a:solidFill>
            </a:rPr>
            <a:t>No</a:t>
          </a:r>
          <a:r>
            <a:rPr lang="en-US" sz="3600" dirty="0"/>
            <a:t> </a:t>
          </a:r>
          <a:r>
            <a:rPr lang="en-US" sz="3600" dirty="0">
              <a:solidFill>
                <a:schemeClr val="tx1"/>
              </a:solidFill>
            </a:rPr>
            <a:t>Response</a:t>
          </a:r>
        </a:p>
      </dgm:t>
    </dgm:pt>
    <dgm:pt modelId="{C41EBFCC-62F7-4A20-B7DB-EFE4DB0BB1A3}" type="parTrans" cxnId="{CB2F1FF7-06F1-4749-98CD-2970095502C9}">
      <dgm:prSet/>
      <dgm:spPr/>
      <dgm:t>
        <a:bodyPr/>
        <a:lstStyle/>
        <a:p>
          <a:endParaRPr lang="en-US"/>
        </a:p>
      </dgm:t>
    </dgm:pt>
    <dgm:pt modelId="{8F2C4FDE-ED93-4959-ABDD-3E8A690195CF}" type="sibTrans" cxnId="{CB2F1FF7-06F1-4749-98CD-2970095502C9}">
      <dgm:prSet/>
      <dgm:spPr/>
      <dgm:t>
        <a:bodyPr/>
        <a:lstStyle/>
        <a:p>
          <a:endParaRPr lang="en-US"/>
        </a:p>
      </dgm:t>
    </dgm:pt>
    <dgm:pt modelId="{2342B537-41AB-4E30-9FFE-EFC607C756D2}">
      <dgm:prSet phldrT="[Text]" custT="1"/>
      <dgm:spPr>
        <a:solidFill>
          <a:schemeClr val="bg1">
            <a:alpha val="90000"/>
          </a:schemeClr>
        </a:solidFill>
      </dgm:spPr>
      <dgm:t>
        <a:bodyPr/>
        <a:lstStyle/>
        <a:p>
          <a:r>
            <a:rPr lang="en-US" sz="2000" b="0" dirty="0"/>
            <a:t>Student does not produce any intentional marks (i.e. circle, trace, copy, etc.)</a:t>
          </a:r>
        </a:p>
      </dgm:t>
    </dgm:pt>
    <dgm:pt modelId="{42C95316-68DE-4251-B7F7-649A9AB8D814}" type="parTrans" cxnId="{E6DF0F3A-C48B-48C6-BFE6-6D2C7BD947A4}">
      <dgm:prSet/>
      <dgm:spPr/>
      <dgm:t>
        <a:bodyPr/>
        <a:lstStyle/>
        <a:p>
          <a:endParaRPr lang="en-US"/>
        </a:p>
      </dgm:t>
    </dgm:pt>
    <dgm:pt modelId="{F1FD8CDF-6E19-47EB-9087-8D12544457F1}" type="sibTrans" cxnId="{E6DF0F3A-C48B-48C6-BFE6-6D2C7BD947A4}">
      <dgm:prSet/>
      <dgm:spPr/>
      <dgm:t>
        <a:bodyPr/>
        <a:lstStyle/>
        <a:p>
          <a:endParaRPr lang="en-US"/>
        </a:p>
      </dgm:t>
    </dgm:pt>
    <dgm:pt modelId="{74BEC54D-90C7-4651-8119-83044251772D}">
      <dgm:prSet custT="1"/>
      <dgm:spPr>
        <a:solidFill>
          <a:schemeClr val="accent5">
            <a:lumMod val="25000"/>
          </a:schemeClr>
        </a:solidFill>
        <a:ln>
          <a:solidFill>
            <a:schemeClr val="tx2"/>
          </a:solidFill>
        </a:ln>
      </dgm:spPr>
      <dgm:t>
        <a:bodyPr/>
        <a:lstStyle/>
        <a:p>
          <a:r>
            <a:rPr lang="en-US" sz="3500" dirty="0"/>
            <a:t> </a:t>
          </a:r>
          <a:r>
            <a:rPr lang="en-US" sz="3200" dirty="0"/>
            <a:t>Not Administered</a:t>
          </a:r>
          <a:endParaRPr lang="en-US" sz="3500" dirty="0"/>
        </a:p>
      </dgm:t>
    </dgm:pt>
    <dgm:pt modelId="{A40A7E53-5005-4EB4-888D-E603E682D5A3}" type="parTrans" cxnId="{8E70ACA8-172A-4AB0-AC32-FFEAEAE73A94}">
      <dgm:prSet/>
      <dgm:spPr/>
      <dgm:t>
        <a:bodyPr/>
        <a:lstStyle/>
        <a:p>
          <a:endParaRPr lang="en-US"/>
        </a:p>
      </dgm:t>
    </dgm:pt>
    <dgm:pt modelId="{768D94E5-C70F-448F-9596-63BCE7CE3F94}" type="sibTrans" cxnId="{8E70ACA8-172A-4AB0-AC32-FFEAEAE73A94}">
      <dgm:prSet/>
      <dgm:spPr/>
      <dgm:t>
        <a:bodyPr/>
        <a:lstStyle/>
        <a:p>
          <a:endParaRPr lang="en-US"/>
        </a:p>
      </dgm:t>
    </dgm:pt>
    <dgm:pt modelId="{1D808C9A-28E7-43C6-BF04-D1F70AEBBDF4}">
      <dgm:prSet custT="1"/>
      <dgm:spPr>
        <a:solidFill>
          <a:schemeClr val="bg1">
            <a:alpha val="90000"/>
          </a:schemeClr>
        </a:solidFill>
      </dgm:spPr>
      <dgm:t>
        <a:bodyPr/>
        <a:lstStyle/>
        <a:p>
          <a:r>
            <a:rPr lang="en-US" sz="2000" dirty="0"/>
            <a:t>Task was not administered to the student</a:t>
          </a:r>
        </a:p>
      </dgm:t>
    </dgm:pt>
    <dgm:pt modelId="{9B3B5594-737C-46E0-90EC-32470BD52860}" type="parTrans" cxnId="{F8E2687B-CD92-482B-B207-F404FEFFA6DE}">
      <dgm:prSet/>
      <dgm:spPr/>
      <dgm:t>
        <a:bodyPr/>
        <a:lstStyle/>
        <a:p>
          <a:endParaRPr lang="en-US"/>
        </a:p>
      </dgm:t>
    </dgm:pt>
    <dgm:pt modelId="{CB7282B7-619B-4067-B701-A4042BDE2AD1}" type="sibTrans" cxnId="{F8E2687B-CD92-482B-B207-F404FEFFA6DE}">
      <dgm:prSet/>
      <dgm:spPr/>
      <dgm:t>
        <a:bodyPr/>
        <a:lstStyle/>
        <a:p>
          <a:endParaRPr lang="en-US"/>
        </a:p>
      </dgm:t>
    </dgm:pt>
    <dgm:pt modelId="{98D12E3B-1CE4-4923-8CED-09A2B9EE4693}" type="pres">
      <dgm:prSet presAssocID="{A2D87585-F36A-487A-A3C1-E5027AC16B93}" presName="Name0" presStyleCnt="0">
        <dgm:presLayoutVars>
          <dgm:dir/>
          <dgm:animLvl val="lvl"/>
          <dgm:resizeHandles val="exact"/>
        </dgm:presLayoutVars>
      </dgm:prSet>
      <dgm:spPr/>
      <dgm:t>
        <a:bodyPr/>
        <a:lstStyle/>
        <a:p>
          <a:endParaRPr lang="en-US"/>
        </a:p>
      </dgm:t>
    </dgm:pt>
    <dgm:pt modelId="{FC93F883-9628-447C-95CE-EA8F47C603D5}" type="pres">
      <dgm:prSet presAssocID="{B61D6B0E-FCDD-4939-B06A-6BFEAEE564E4}" presName="linNode" presStyleCnt="0"/>
      <dgm:spPr/>
    </dgm:pt>
    <dgm:pt modelId="{22E30E8B-0DB9-43C1-9889-C9BB9DBB6AD0}" type="pres">
      <dgm:prSet presAssocID="{B61D6B0E-FCDD-4939-B06A-6BFEAEE564E4}" presName="parentText" presStyleLbl="node1" presStyleIdx="0" presStyleCnt="4">
        <dgm:presLayoutVars>
          <dgm:chMax val="1"/>
          <dgm:bulletEnabled val="1"/>
        </dgm:presLayoutVars>
      </dgm:prSet>
      <dgm:spPr/>
      <dgm:t>
        <a:bodyPr/>
        <a:lstStyle/>
        <a:p>
          <a:endParaRPr lang="en-US"/>
        </a:p>
      </dgm:t>
    </dgm:pt>
    <dgm:pt modelId="{6BD992D8-4581-48AD-B4F8-7E69CB32B120}" type="pres">
      <dgm:prSet presAssocID="{B61D6B0E-FCDD-4939-B06A-6BFEAEE564E4}" presName="descendantText" presStyleLbl="alignAccFollowNode1" presStyleIdx="0" presStyleCnt="4" custScaleY="126457">
        <dgm:presLayoutVars>
          <dgm:bulletEnabled val="1"/>
        </dgm:presLayoutVars>
      </dgm:prSet>
      <dgm:spPr/>
      <dgm:t>
        <a:bodyPr/>
        <a:lstStyle/>
        <a:p>
          <a:endParaRPr lang="en-US"/>
        </a:p>
      </dgm:t>
    </dgm:pt>
    <dgm:pt modelId="{D0D97B0E-0478-40DF-B05D-1A448B2F6278}" type="pres">
      <dgm:prSet presAssocID="{3F445CDB-D9AA-4204-B6A2-E3E90A25A718}" presName="sp" presStyleCnt="0"/>
      <dgm:spPr/>
    </dgm:pt>
    <dgm:pt modelId="{B3443709-86F1-4206-8BA7-735D493B548C}" type="pres">
      <dgm:prSet presAssocID="{B9F0461E-8B3C-43E2-BA58-0364BE953AB5}" presName="linNode" presStyleCnt="0"/>
      <dgm:spPr/>
    </dgm:pt>
    <dgm:pt modelId="{D3197AC5-B10D-40AE-B871-ED45D1389469}" type="pres">
      <dgm:prSet presAssocID="{B9F0461E-8B3C-43E2-BA58-0364BE953AB5}" presName="parentText" presStyleLbl="node1" presStyleIdx="1" presStyleCnt="4">
        <dgm:presLayoutVars>
          <dgm:chMax val="1"/>
          <dgm:bulletEnabled val="1"/>
        </dgm:presLayoutVars>
      </dgm:prSet>
      <dgm:spPr/>
      <dgm:t>
        <a:bodyPr/>
        <a:lstStyle/>
        <a:p>
          <a:endParaRPr lang="en-US"/>
        </a:p>
      </dgm:t>
    </dgm:pt>
    <dgm:pt modelId="{2926DE7A-2952-4734-8A44-B17685B5C41A}" type="pres">
      <dgm:prSet presAssocID="{B9F0461E-8B3C-43E2-BA58-0364BE953AB5}" presName="descendantText" presStyleLbl="alignAccFollowNode1" presStyleIdx="1" presStyleCnt="4">
        <dgm:presLayoutVars>
          <dgm:bulletEnabled val="1"/>
        </dgm:presLayoutVars>
      </dgm:prSet>
      <dgm:spPr/>
      <dgm:t>
        <a:bodyPr/>
        <a:lstStyle/>
        <a:p>
          <a:endParaRPr lang="en-US"/>
        </a:p>
      </dgm:t>
    </dgm:pt>
    <dgm:pt modelId="{39860267-00BA-4F61-9B95-DDC10BB7CAD0}" type="pres">
      <dgm:prSet presAssocID="{4DCC251C-5A4B-4EB6-9370-26965943007B}" presName="sp" presStyleCnt="0"/>
      <dgm:spPr/>
    </dgm:pt>
    <dgm:pt modelId="{2FB69AAE-36ED-46DD-B097-8176A7BEF865}" type="pres">
      <dgm:prSet presAssocID="{94396F39-5E22-44EB-8974-5120C16109E0}" presName="linNode" presStyleCnt="0"/>
      <dgm:spPr/>
    </dgm:pt>
    <dgm:pt modelId="{609F24BA-379E-4BD3-8070-CA61D4B66420}" type="pres">
      <dgm:prSet presAssocID="{94396F39-5E22-44EB-8974-5120C16109E0}" presName="parentText" presStyleLbl="node1" presStyleIdx="2" presStyleCnt="4">
        <dgm:presLayoutVars>
          <dgm:chMax val="1"/>
          <dgm:bulletEnabled val="1"/>
        </dgm:presLayoutVars>
      </dgm:prSet>
      <dgm:spPr/>
      <dgm:t>
        <a:bodyPr/>
        <a:lstStyle/>
        <a:p>
          <a:endParaRPr lang="en-US"/>
        </a:p>
      </dgm:t>
    </dgm:pt>
    <dgm:pt modelId="{A39018ED-1820-4890-ADAF-3CECE5219CE5}" type="pres">
      <dgm:prSet presAssocID="{94396F39-5E22-44EB-8974-5120C16109E0}" presName="descendantText" presStyleLbl="alignAccFollowNode1" presStyleIdx="2" presStyleCnt="4">
        <dgm:presLayoutVars>
          <dgm:bulletEnabled val="1"/>
        </dgm:presLayoutVars>
      </dgm:prSet>
      <dgm:spPr/>
      <dgm:t>
        <a:bodyPr/>
        <a:lstStyle/>
        <a:p>
          <a:endParaRPr lang="en-US"/>
        </a:p>
      </dgm:t>
    </dgm:pt>
    <dgm:pt modelId="{67BBD98B-5DB8-4140-A7B2-382ED54A120F}" type="pres">
      <dgm:prSet presAssocID="{8F2C4FDE-ED93-4959-ABDD-3E8A690195CF}" presName="sp" presStyleCnt="0"/>
      <dgm:spPr/>
    </dgm:pt>
    <dgm:pt modelId="{895B0263-E309-4A00-877F-A17AA6ACB4EE}" type="pres">
      <dgm:prSet presAssocID="{74BEC54D-90C7-4651-8119-83044251772D}" presName="linNode" presStyleCnt="0"/>
      <dgm:spPr/>
    </dgm:pt>
    <dgm:pt modelId="{D1D6E283-7E56-4C37-BF5C-034059434C5E}" type="pres">
      <dgm:prSet presAssocID="{74BEC54D-90C7-4651-8119-83044251772D}" presName="parentText" presStyleLbl="node1" presStyleIdx="3" presStyleCnt="4">
        <dgm:presLayoutVars>
          <dgm:chMax val="1"/>
          <dgm:bulletEnabled val="1"/>
        </dgm:presLayoutVars>
      </dgm:prSet>
      <dgm:spPr/>
      <dgm:t>
        <a:bodyPr/>
        <a:lstStyle/>
        <a:p>
          <a:endParaRPr lang="en-US"/>
        </a:p>
      </dgm:t>
    </dgm:pt>
    <dgm:pt modelId="{04032469-8552-4FE4-9A1E-422FD89074E8}" type="pres">
      <dgm:prSet presAssocID="{74BEC54D-90C7-4651-8119-83044251772D}" presName="descendantText" presStyleLbl="alignAccFollowNode1" presStyleIdx="3" presStyleCnt="4">
        <dgm:presLayoutVars>
          <dgm:bulletEnabled val="1"/>
        </dgm:presLayoutVars>
      </dgm:prSet>
      <dgm:spPr/>
      <dgm:t>
        <a:bodyPr/>
        <a:lstStyle/>
        <a:p>
          <a:endParaRPr lang="en-US"/>
        </a:p>
      </dgm:t>
    </dgm:pt>
  </dgm:ptLst>
  <dgm:cxnLst>
    <dgm:cxn modelId="{01FDD94C-5B95-4440-9333-59214AA662AA}" type="presOf" srcId="{2342B537-41AB-4E30-9FFE-EFC607C756D2}" destId="{A39018ED-1820-4890-ADAF-3CECE5219CE5}" srcOrd="0" destOrd="0" presId="urn:microsoft.com/office/officeart/2005/8/layout/vList5"/>
    <dgm:cxn modelId="{38494DE2-73F9-E04A-9290-B292A97498FE}" type="presOf" srcId="{A2D87585-F36A-487A-A3C1-E5027AC16B93}" destId="{98D12E3B-1CE4-4923-8CED-09A2B9EE4693}" srcOrd="0" destOrd="0" presId="urn:microsoft.com/office/officeart/2005/8/layout/vList5"/>
    <dgm:cxn modelId="{64A046DA-3B96-0C41-82D7-E5D7E1D29F92}" type="presOf" srcId="{B9F0461E-8B3C-43E2-BA58-0364BE953AB5}" destId="{D3197AC5-B10D-40AE-B871-ED45D1389469}" srcOrd="0" destOrd="0" presId="urn:microsoft.com/office/officeart/2005/8/layout/vList5"/>
    <dgm:cxn modelId="{83EF4518-5167-406D-AF68-C7F53FA82A50}" srcId="{A2D87585-F36A-487A-A3C1-E5027AC16B93}" destId="{B61D6B0E-FCDD-4939-B06A-6BFEAEE564E4}" srcOrd="0" destOrd="0" parTransId="{C553D3C2-E795-4C63-A6DE-D6CA87A5D3F3}" sibTransId="{3F445CDB-D9AA-4204-B6A2-E3E90A25A718}"/>
    <dgm:cxn modelId="{D2B5D05D-DAEE-2C48-9069-9E0F58F94BD8}" type="presOf" srcId="{34F077DA-8E8A-4B7A-9C24-843AE2A43593}" destId="{6BD992D8-4581-48AD-B4F8-7E69CB32B120}" srcOrd="0" destOrd="0" presId="urn:microsoft.com/office/officeart/2005/8/layout/vList5"/>
    <dgm:cxn modelId="{5D3D53FD-E244-A14E-B1C5-D9BFA46A9EAD}" type="presOf" srcId="{B61D6B0E-FCDD-4939-B06A-6BFEAEE564E4}" destId="{22E30E8B-0DB9-43C1-9889-C9BB9DBB6AD0}" srcOrd="0" destOrd="0" presId="urn:microsoft.com/office/officeart/2005/8/layout/vList5"/>
    <dgm:cxn modelId="{4D30489C-E481-4C44-893B-162C54C12928}" srcId="{A2D87585-F36A-487A-A3C1-E5027AC16B93}" destId="{B9F0461E-8B3C-43E2-BA58-0364BE953AB5}" srcOrd="1" destOrd="0" parTransId="{08235F96-F463-4B5C-B085-259B9770EF49}" sibTransId="{4DCC251C-5A4B-4EB6-9370-26965943007B}"/>
    <dgm:cxn modelId="{857F5ED2-C4D4-BD46-84ED-AEEABF5DA551}" type="presOf" srcId="{E317EC75-61B5-4727-80C9-026492F460D1}" destId="{2926DE7A-2952-4734-8A44-B17685B5C41A}" srcOrd="0" destOrd="0" presId="urn:microsoft.com/office/officeart/2005/8/layout/vList5"/>
    <dgm:cxn modelId="{E6DF0F3A-C48B-48C6-BFE6-6D2C7BD947A4}" srcId="{94396F39-5E22-44EB-8974-5120C16109E0}" destId="{2342B537-41AB-4E30-9FFE-EFC607C756D2}" srcOrd="0" destOrd="0" parTransId="{42C95316-68DE-4251-B7F7-649A9AB8D814}" sibTransId="{F1FD8CDF-6E19-47EB-9087-8D12544457F1}"/>
    <dgm:cxn modelId="{B9E4098E-9554-6845-947F-E990B5EF1881}" type="presOf" srcId="{74BEC54D-90C7-4651-8119-83044251772D}" destId="{D1D6E283-7E56-4C37-BF5C-034059434C5E}" srcOrd="0" destOrd="0" presId="urn:microsoft.com/office/officeart/2005/8/layout/vList5"/>
    <dgm:cxn modelId="{58F6DC3D-234C-401A-8040-AE7A0C8488EC}" srcId="{B9F0461E-8B3C-43E2-BA58-0364BE953AB5}" destId="{E317EC75-61B5-4727-80C9-026492F460D1}" srcOrd="0" destOrd="0" parTransId="{A5F5C272-7394-47F0-AE1A-4231401054AD}" sibTransId="{B23DD066-B766-4FB3-B81E-0AB4128BE1FB}"/>
    <dgm:cxn modelId="{88C8999B-B613-1E40-BEC2-971AD11D7556}" type="presOf" srcId="{1D808C9A-28E7-43C6-BF04-D1F70AEBBDF4}" destId="{04032469-8552-4FE4-9A1E-422FD89074E8}" srcOrd="0" destOrd="0" presId="urn:microsoft.com/office/officeart/2005/8/layout/vList5"/>
    <dgm:cxn modelId="{B13F9BB2-BA1B-4E65-B19F-C2FA89E6290B}" srcId="{B61D6B0E-FCDD-4939-B06A-6BFEAEE564E4}" destId="{34F077DA-8E8A-4B7A-9C24-843AE2A43593}" srcOrd="0" destOrd="0" parTransId="{64AA7B80-DDA2-4418-9661-4617DBC72E92}" sibTransId="{9FE6A04E-A443-44F9-B7E7-CF6DF033F38D}"/>
    <dgm:cxn modelId="{2049F1B7-C2FD-E348-AD5F-28ACFA47159A}" type="presOf" srcId="{94396F39-5E22-44EB-8974-5120C16109E0}" destId="{609F24BA-379E-4BD3-8070-CA61D4B66420}" srcOrd="0" destOrd="0" presId="urn:microsoft.com/office/officeart/2005/8/layout/vList5"/>
    <dgm:cxn modelId="{F8E2687B-CD92-482B-B207-F404FEFFA6DE}" srcId="{74BEC54D-90C7-4651-8119-83044251772D}" destId="{1D808C9A-28E7-43C6-BF04-D1F70AEBBDF4}" srcOrd="0" destOrd="0" parTransId="{9B3B5594-737C-46E0-90EC-32470BD52860}" sibTransId="{CB7282B7-619B-4067-B701-A4042BDE2AD1}"/>
    <dgm:cxn modelId="{CB2F1FF7-06F1-4749-98CD-2970095502C9}" srcId="{A2D87585-F36A-487A-A3C1-E5027AC16B93}" destId="{94396F39-5E22-44EB-8974-5120C16109E0}" srcOrd="2" destOrd="0" parTransId="{C41EBFCC-62F7-4A20-B7DB-EFE4DB0BB1A3}" sibTransId="{8F2C4FDE-ED93-4959-ABDD-3E8A690195CF}"/>
    <dgm:cxn modelId="{8E70ACA8-172A-4AB0-AC32-FFEAEAE73A94}" srcId="{A2D87585-F36A-487A-A3C1-E5027AC16B93}" destId="{74BEC54D-90C7-4651-8119-83044251772D}" srcOrd="3" destOrd="0" parTransId="{A40A7E53-5005-4EB4-888D-E603E682D5A3}" sibTransId="{768D94E5-C70F-448F-9596-63BCE7CE3F94}"/>
    <dgm:cxn modelId="{09D18CED-7054-B54C-BCCB-C24729A883A9}" type="presParOf" srcId="{98D12E3B-1CE4-4923-8CED-09A2B9EE4693}" destId="{FC93F883-9628-447C-95CE-EA8F47C603D5}" srcOrd="0" destOrd="0" presId="urn:microsoft.com/office/officeart/2005/8/layout/vList5"/>
    <dgm:cxn modelId="{1333BAD4-0467-234A-942F-1E8D2D823D14}" type="presParOf" srcId="{FC93F883-9628-447C-95CE-EA8F47C603D5}" destId="{22E30E8B-0DB9-43C1-9889-C9BB9DBB6AD0}" srcOrd="0" destOrd="0" presId="urn:microsoft.com/office/officeart/2005/8/layout/vList5"/>
    <dgm:cxn modelId="{86B18E1E-A8CA-7145-931C-EBFAEBC92254}" type="presParOf" srcId="{FC93F883-9628-447C-95CE-EA8F47C603D5}" destId="{6BD992D8-4581-48AD-B4F8-7E69CB32B120}" srcOrd="1" destOrd="0" presId="urn:microsoft.com/office/officeart/2005/8/layout/vList5"/>
    <dgm:cxn modelId="{E1341F0E-4FAE-EF40-A560-4CC269E3562A}" type="presParOf" srcId="{98D12E3B-1CE4-4923-8CED-09A2B9EE4693}" destId="{D0D97B0E-0478-40DF-B05D-1A448B2F6278}" srcOrd="1" destOrd="0" presId="urn:microsoft.com/office/officeart/2005/8/layout/vList5"/>
    <dgm:cxn modelId="{393E738E-1A7F-414F-A1E0-AA80537FE964}" type="presParOf" srcId="{98D12E3B-1CE4-4923-8CED-09A2B9EE4693}" destId="{B3443709-86F1-4206-8BA7-735D493B548C}" srcOrd="2" destOrd="0" presId="urn:microsoft.com/office/officeart/2005/8/layout/vList5"/>
    <dgm:cxn modelId="{45864DA5-2CE2-B147-B705-342A54DEF744}" type="presParOf" srcId="{B3443709-86F1-4206-8BA7-735D493B548C}" destId="{D3197AC5-B10D-40AE-B871-ED45D1389469}" srcOrd="0" destOrd="0" presId="urn:microsoft.com/office/officeart/2005/8/layout/vList5"/>
    <dgm:cxn modelId="{DC960B2E-9985-9E4C-9560-A1B5DF65CC69}" type="presParOf" srcId="{B3443709-86F1-4206-8BA7-735D493B548C}" destId="{2926DE7A-2952-4734-8A44-B17685B5C41A}" srcOrd="1" destOrd="0" presId="urn:microsoft.com/office/officeart/2005/8/layout/vList5"/>
    <dgm:cxn modelId="{AEF56A7E-0FE0-5547-99C1-B83673059325}" type="presParOf" srcId="{98D12E3B-1CE4-4923-8CED-09A2B9EE4693}" destId="{39860267-00BA-4F61-9B95-DDC10BB7CAD0}" srcOrd="3" destOrd="0" presId="urn:microsoft.com/office/officeart/2005/8/layout/vList5"/>
    <dgm:cxn modelId="{E9CC3C4D-E750-324B-84E8-FDEAB39FD46E}" type="presParOf" srcId="{98D12E3B-1CE4-4923-8CED-09A2B9EE4693}" destId="{2FB69AAE-36ED-46DD-B097-8176A7BEF865}" srcOrd="4" destOrd="0" presId="urn:microsoft.com/office/officeart/2005/8/layout/vList5"/>
    <dgm:cxn modelId="{BD867F1E-F8D5-B349-B667-8A64E6306B8C}" type="presParOf" srcId="{2FB69AAE-36ED-46DD-B097-8176A7BEF865}" destId="{609F24BA-379E-4BD3-8070-CA61D4B66420}" srcOrd="0" destOrd="0" presId="urn:microsoft.com/office/officeart/2005/8/layout/vList5"/>
    <dgm:cxn modelId="{9ED1B1AE-246F-194F-834B-2B10A32D8780}" type="presParOf" srcId="{2FB69AAE-36ED-46DD-B097-8176A7BEF865}" destId="{A39018ED-1820-4890-ADAF-3CECE5219CE5}" srcOrd="1" destOrd="0" presId="urn:microsoft.com/office/officeart/2005/8/layout/vList5"/>
    <dgm:cxn modelId="{F8DEF631-BB46-644B-9733-4890C827576A}" type="presParOf" srcId="{98D12E3B-1CE4-4923-8CED-09A2B9EE4693}" destId="{67BBD98B-5DB8-4140-A7B2-382ED54A120F}" srcOrd="5" destOrd="0" presId="urn:microsoft.com/office/officeart/2005/8/layout/vList5"/>
    <dgm:cxn modelId="{7156023B-1274-BA46-AAF2-9EC30ED07381}" type="presParOf" srcId="{98D12E3B-1CE4-4923-8CED-09A2B9EE4693}" destId="{895B0263-E309-4A00-877F-A17AA6ACB4EE}" srcOrd="6" destOrd="0" presId="urn:microsoft.com/office/officeart/2005/8/layout/vList5"/>
    <dgm:cxn modelId="{06ED6D46-57FC-D444-8E2B-92E8FB641BFE}" type="presParOf" srcId="{895B0263-E309-4A00-877F-A17AA6ACB4EE}" destId="{D1D6E283-7E56-4C37-BF5C-034059434C5E}" srcOrd="0" destOrd="0" presId="urn:microsoft.com/office/officeart/2005/8/layout/vList5"/>
    <dgm:cxn modelId="{CAF89EB5-F518-CF45-B9E2-F2CA18B14A0F}" type="presParOf" srcId="{895B0263-E309-4A00-877F-A17AA6ACB4EE}" destId="{04032469-8552-4FE4-9A1E-422FD89074E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13797D-FF17-894C-B507-29A15320699A}" type="doc">
      <dgm:prSet loTypeId="urn:microsoft.com/office/officeart/2005/8/layout/chevron1" loCatId="" qsTypeId="urn:microsoft.com/office/officeart/2005/8/quickstyle/simple4" qsCatId="simple" csTypeId="urn:microsoft.com/office/officeart/2005/8/colors/colorful2" csCatId="colorful" phldr="1"/>
      <dgm:spPr/>
    </dgm:pt>
    <dgm:pt modelId="{FC1D2EFC-665E-4542-8EEF-83AC6C015C39}">
      <dgm:prSet phldrT="[Text]"/>
      <dgm:spPr/>
      <dgm:t>
        <a:bodyPr/>
        <a:lstStyle/>
        <a:p>
          <a:r>
            <a:rPr lang="en-US" dirty="0"/>
            <a:t>Task 9</a:t>
          </a:r>
        </a:p>
      </dgm:t>
    </dgm:pt>
    <dgm:pt modelId="{A72B1F5D-1DB8-3E43-9A21-336215B9A073}" type="parTrans" cxnId="{33FA07E4-FAD4-0146-8936-B08630ED35E0}">
      <dgm:prSet/>
      <dgm:spPr/>
      <dgm:t>
        <a:bodyPr/>
        <a:lstStyle/>
        <a:p>
          <a:endParaRPr lang="en-US"/>
        </a:p>
      </dgm:t>
    </dgm:pt>
    <dgm:pt modelId="{1B067181-2AEA-E047-937A-42874C3CA9C2}" type="sibTrans" cxnId="{33FA07E4-FAD4-0146-8936-B08630ED35E0}">
      <dgm:prSet/>
      <dgm:spPr/>
      <dgm:t>
        <a:bodyPr/>
        <a:lstStyle/>
        <a:p>
          <a:endParaRPr lang="en-US"/>
        </a:p>
      </dgm:t>
    </dgm:pt>
    <dgm:pt modelId="{9008B50A-4773-F846-B885-ED28B01E9859}">
      <dgm:prSet phldrT="[Text]"/>
      <dgm:spPr/>
      <dgm:t>
        <a:bodyPr/>
        <a:lstStyle/>
        <a:p>
          <a:r>
            <a:rPr lang="en-US" dirty="0">
              <a:solidFill>
                <a:schemeClr val="tx1"/>
              </a:solidFill>
            </a:rPr>
            <a:t>Task 10</a:t>
          </a:r>
        </a:p>
      </dgm:t>
    </dgm:pt>
    <dgm:pt modelId="{9A58D918-577F-194E-A11F-8FED06F71E57}" type="parTrans" cxnId="{2A18951C-BF7C-9F48-B205-A87C41137F7C}">
      <dgm:prSet/>
      <dgm:spPr/>
      <dgm:t>
        <a:bodyPr/>
        <a:lstStyle/>
        <a:p>
          <a:endParaRPr lang="en-US"/>
        </a:p>
      </dgm:t>
    </dgm:pt>
    <dgm:pt modelId="{5DA5F013-455C-7342-A95E-4286753F14E7}" type="sibTrans" cxnId="{2A18951C-BF7C-9F48-B205-A87C41137F7C}">
      <dgm:prSet/>
      <dgm:spPr/>
      <dgm:t>
        <a:bodyPr/>
        <a:lstStyle/>
        <a:p>
          <a:endParaRPr lang="en-US"/>
        </a:p>
      </dgm:t>
    </dgm:pt>
    <dgm:pt modelId="{2F21796C-4E72-4C41-B8E9-D054E10A5464}" type="pres">
      <dgm:prSet presAssocID="{D713797D-FF17-894C-B507-29A15320699A}" presName="Name0" presStyleCnt="0">
        <dgm:presLayoutVars>
          <dgm:dir/>
          <dgm:animLvl val="lvl"/>
          <dgm:resizeHandles val="exact"/>
        </dgm:presLayoutVars>
      </dgm:prSet>
      <dgm:spPr/>
    </dgm:pt>
    <dgm:pt modelId="{C9DF0924-4B32-3A4A-8385-FC3B280C56DA}" type="pres">
      <dgm:prSet presAssocID="{FC1D2EFC-665E-4542-8EEF-83AC6C015C39}" presName="parTxOnly" presStyleLbl="node1" presStyleIdx="0" presStyleCnt="2" custScaleY="56517">
        <dgm:presLayoutVars>
          <dgm:chMax val="0"/>
          <dgm:chPref val="0"/>
          <dgm:bulletEnabled val="1"/>
        </dgm:presLayoutVars>
      </dgm:prSet>
      <dgm:spPr/>
      <dgm:t>
        <a:bodyPr/>
        <a:lstStyle/>
        <a:p>
          <a:endParaRPr lang="en-US"/>
        </a:p>
      </dgm:t>
    </dgm:pt>
    <dgm:pt modelId="{9CBB483A-41CF-7B4B-813D-798D550904E3}" type="pres">
      <dgm:prSet presAssocID="{1B067181-2AEA-E047-937A-42874C3CA9C2}" presName="parTxOnlySpace" presStyleCnt="0"/>
      <dgm:spPr/>
    </dgm:pt>
    <dgm:pt modelId="{069DECDC-2EFB-CB4A-9213-9D7E0E6A8A86}" type="pres">
      <dgm:prSet presAssocID="{9008B50A-4773-F846-B885-ED28B01E9859}" presName="parTxOnly" presStyleLbl="node1" presStyleIdx="1" presStyleCnt="2" custScaleY="56510">
        <dgm:presLayoutVars>
          <dgm:chMax val="0"/>
          <dgm:chPref val="0"/>
          <dgm:bulletEnabled val="1"/>
        </dgm:presLayoutVars>
      </dgm:prSet>
      <dgm:spPr/>
      <dgm:t>
        <a:bodyPr/>
        <a:lstStyle/>
        <a:p>
          <a:endParaRPr lang="en-US"/>
        </a:p>
      </dgm:t>
    </dgm:pt>
  </dgm:ptLst>
  <dgm:cxnLst>
    <dgm:cxn modelId="{2A18951C-BF7C-9F48-B205-A87C41137F7C}" srcId="{D713797D-FF17-894C-B507-29A15320699A}" destId="{9008B50A-4773-F846-B885-ED28B01E9859}" srcOrd="1" destOrd="0" parTransId="{9A58D918-577F-194E-A11F-8FED06F71E57}" sibTransId="{5DA5F013-455C-7342-A95E-4286753F14E7}"/>
    <dgm:cxn modelId="{33FA07E4-FAD4-0146-8936-B08630ED35E0}" srcId="{D713797D-FF17-894C-B507-29A15320699A}" destId="{FC1D2EFC-665E-4542-8EEF-83AC6C015C39}" srcOrd="0" destOrd="0" parTransId="{A72B1F5D-1DB8-3E43-9A21-336215B9A073}" sibTransId="{1B067181-2AEA-E047-937A-42874C3CA9C2}"/>
    <dgm:cxn modelId="{A48F28C6-BDA9-B74D-8C2C-6A633F29E1C6}" type="presOf" srcId="{D713797D-FF17-894C-B507-29A15320699A}" destId="{2F21796C-4E72-4C41-B8E9-D054E10A5464}" srcOrd="0" destOrd="0" presId="urn:microsoft.com/office/officeart/2005/8/layout/chevron1"/>
    <dgm:cxn modelId="{06E0EBB8-8CA5-B04E-AAD2-1108D5F8F2EE}" type="presOf" srcId="{FC1D2EFC-665E-4542-8EEF-83AC6C015C39}" destId="{C9DF0924-4B32-3A4A-8385-FC3B280C56DA}" srcOrd="0" destOrd="0" presId="urn:microsoft.com/office/officeart/2005/8/layout/chevron1"/>
    <dgm:cxn modelId="{6461B91C-E665-6048-ABC3-24FF228E1522}" type="presOf" srcId="{9008B50A-4773-F846-B885-ED28B01E9859}" destId="{069DECDC-2EFB-CB4A-9213-9D7E0E6A8A86}" srcOrd="0" destOrd="0" presId="urn:microsoft.com/office/officeart/2005/8/layout/chevron1"/>
    <dgm:cxn modelId="{B1195D2C-6423-2649-9F89-D3E3912854C3}" type="presParOf" srcId="{2F21796C-4E72-4C41-B8E9-D054E10A5464}" destId="{C9DF0924-4B32-3A4A-8385-FC3B280C56DA}" srcOrd="0" destOrd="0" presId="urn:microsoft.com/office/officeart/2005/8/layout/chevron1"/>
    <dgm:cxn modelId="{807D10A2-5A0B-2043-A47E-B4BA5E4893C5}" type="presParOf" srcId="{2F21796C-4E72-4C41-B8E9-D054E10A5464}" destId="{9CBB483A-41CF-7B4B-813D-798D550904E3}" srcOrd="1" destOrd="0" presId="urn:microsoft.com/office/officeart/2005/8/layout/chevron1"/>
    <dgm:cxn modelId="{B60E41ED-CC07-6646-BFB8-CECAC75C1030}" type="presParOf" srcId="{2F21796C-4E72-4C41-B8E9-D054E10A5464}" destId="{069DECDC-2EFB-CB4A-9213-9D7E0E6A8A86}"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atin typeface="Arial" panose="020B0604020202020204" pitchFamily="34" charset="0"/>
                <a:ea typeface="+mn-ea"/>
              </a:defRPr>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0200BB1D-CBCC-4F4E-ACA2-4416C1053F97}" type="datetimeFigureOut">
              <a:rPr lang="en-US" altLang="en-US"/>
              <a:pPr>
                <a:defRPr/>
              </a:pPr>
              <a:t>12/12/2016</a:t>
            </a:fld>
            <a:endParaRPr lang="en-US" alt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atin typeface="Arial" panose="020B0604020202020204" pitchFamily="34" charset="0"/>
                <a:ea typeface="+mn-ea"/>
              </a:defRPr>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F27839E-F4A7-4E9E-AC3E-FBE6C5A828F1}" type="slidenum">
              <a:rPr lang="en-US" altLang="en-US"/>
              <a:pPr>
                <a:defRPr/>
              </a:pPr>
              <a:t>‹#›</a:t>
            </a:fld>
            <a:endParaRPr lang="en-US" altLang="en-US"/>
          </a:p>
        </p:txBody>
      </p:sp>
    </p:spTree>
    <p:extLst>
      <p:ext uri="{BB962C8B-B14F-4D97-AF65-F5344CB8AC3E}">
        <p14:creationId xmlns:p14="http://schemas.microsoft.com/office/powerpoint/2010/main" val="1878848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583" tIns="46292" rIns="92583" bIns="46292" numCol="1" anchor="t" anchorCtr="0" compatLnSpc="1">
            <a:prstTxWarp prst="textNoShape">
              <a:avLst/>
            </a:prstTxWarp>
          </a:bodyPr>
          <a:lstStyle>
            <a:lvl1pPr eaLnBrk="1" hangingPunct="1">
              <a:spcBef>
                <a:spcPct val="0"/>
              </a:spcBef>
              <a:defRPr sz="1200">
                <a:latin typeface="Arial" charset="0"/>
                <a:ea typeface="+mn-ea"/>
              </a:defRPr>
            </a:lvl1pPr>
          </a:lstStyle>
          <a:p>
            <a:pPr>
              <a:defRPr/>
            </a:pPr>
            <a:endParaRPr lang="en-US"/>
          </a:p>
        </p:txBody>
      </p:sp>
      <p:sp>
        <p:nvSpPr>
          <p:cNvPr id="4403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583" tIns="46292" rIns="92583" bIns="46292" numCol="1" anchor="t" anchorCtr="0" compatLnSpc="1">
            <a:prstTxWarp prst="textNoShape">
              <a:avLst/>
            </a:prstTxWarp>
          </a:bodyPr>
          <a:lstStyle>
            <a:lvl1pPr algn="r" eaLnBrk="1" hangingPunct="1">
              <a:spcBef>
                <a:spcPct val="0"/>
              </a:spcBef>
              <a:defRPr sz="1200">
                <a:latin typeface="Arial" charset="0"/>
                <a:ea typeface="+mn-ea"/>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583" tIns="46292" rIns="92583" bIns="46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583" tIns="46292" rIns="92583" bIns="46292" numCol="1" anchor="b" anchorCtr="0" compatLnSpc="1">
            <a:prstTxWarp prst="textNoShape">
              <a:avLst/>
            </a:prstTxWarp>
          </a:bodyPr>
          <a:lstStyle>
            <a:lvl1pPr eaLnBrk="1" hangingPunct="1">
              <a:spcBef>
                <a:spcPct val="0"/>
              </a:spcBef>
              <a:defRPr sz="1200">
                <a:latin typeface="Arial" charset="0"/>
                <a:ea typeface="+mn-ea"/>
              </a:defRPr>
            </a:lvl1pPr>
          </a:lstStyle>
          <a:p>
            <a:pPr>
              <a:defRPr/>
            </a:pPr>
            <a:endParaRPr lang="en-US"/>
          </a:p>
        </p:txBody>
      </p:sp>
      <p:sp>
        <p:nvSpPr>
          <p:cNvPr id="4403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583" tIns="46292" rIns="92583" bIns="46292" numCol="1" anchor="b" anchorCtr="0" compatLnSpc="1">
            <a:prstTxWarp prst="textNoShape">
              <a:avLst/>
            </a:prstTxWarp>
          </a:bodyPr>
          <a:lstStyle>
            <a:lvl1pPr algn="r" eaLnBrk="1" hangingPunct="1">
              <a:defRPr sz="1200"/>
            </a:lvl1pPr>
          </a:lstStyle>
          <a:p>
            <a:pPr>
              <a:defRPr/>
            </a:pPr>
            <a:fld id="{500B7F3C-5BFE-4937-9B49-F4EB26C49965}" type="slidenum">
              <a:rPr lang="en-US" altLang="en-US"/>
              <a:pPr>
                <a:defRPr/>
              </a:pPr>
              <a:t>‹#›</a:t>
            </a:fld>
            <a:endParaRPr lang="en-US" altLang="en-US"/>
          </a:p>
        </p:txBody>
      </p:sp>
    </p:spTree>
    <p:extLst>
      <p:ext uri="{BB962C8B-B14F-4D97-AF65-F5344CB8AC3E}">
        <p14:creationId xmlns:p14="http://schemas.microsoft.com/office/powerpoint/2010/main" val="29298080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B29DB79-9743-4A0B-8A84-D4E960528827}" type="slidenum">
              <a:rPr lang="en-US" altLang="en-US" sz="1200" smtClean="0"/>
              <a:pPr/>
              <a:t>1</a:t>
            </a:fld>
            <a:endParaRPr lang="en-US" altLang="en-US" sz="1200"/>
          </a:p>
        </p:txBody>
      </p:sp>
    </p:spTree>
    <p:extLst>
      <p:ext uri="{BB962C8B-B14F-4D97-AF65-F5344CB8AC3E}">
        <p14:creationId xmlns:p14="http://schemas.microsoft.com/office/powerpoint/2010/main" val="512916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Members of our expert panel were strong proponents of the need to expose children to both narrative and expository texts.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This distinction may have (positive) wash-back effects for classroom teachers to do the same in their classroom instruction and assessment.</a:t>
            </a:r>
          </a:p>
        </p:txBody>
      </p:sp>
      <p:sp>
        <p:nvSpPr>
          <p:cNvPr id="2458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83" tIns="46292" rIns="92583" bIns="46292" anchor="b"/>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eaLnBrk="1" hangingPunct="1"/>
            <a:fld id="{A442C3CA-7B0C-499E-B727-99CA87EBEFFF}" type="slidenum">
              <a:rPr lang="en-US" altLang="en-US" sz="1200"/>
              <a:pPr algn="r" eaLnBrk="1" hangingPunct="1"/>
              <a:t>10</a:t>
            </a:fld>
            <a:endParaRPr lang="en-US" altLang="en-US" sz="1200"/>
          </a:p>
        </p:txBody>
      </p:sp>
    </p:spTree>
    <p:extLst>
      <p:ext uri="{BB962C8B-B14F-4D97-AF65-F5344CB8AC3E}">
        <p14:creationId xmlns:p14="http://schemas.microsoft.com/office/powerpoint/2010/main" val="61673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i="1">
              <a:latin typeface="Arial" panose="020B0604020202020204" pitchFamily="34" charset="0"/>
              <a:ea typeface="ＭＳ Ｐゴシック" panose="020B0600070205080204" pitchFamily="34" charset="-128"/>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4FBF440-3A41-407B-A3D1-A81D4509BF4A}" type="slidenum">
              <a:rPr lang="en-US" altLang="en-US" sz="1200" smtClean="0"/>
              <a:pPr/>
              <a:t>11</a:t>
            </a:fld>
            <a:endParaRPr lang="en-US" altLang="en-US" sz="1200"/>
          </a:p>
        </p:txBody>
      </p:sp>
    </p:spTree>
    <p:extLst>
      <p:ext uri="{BB962C8B-B14F-4D97-AF65-F5344CB8AC3E}">
        <p14:creationId xmlns:p14="http://schemas.microsoft.com/office/powerpoint/2010/main" val="60289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83" tIns="46292" rIns="92583" bIns="46292" anchor="b"/>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eaLnBrk="1" hangingPunct="1"/>
            <a:fld id="{594A3AAB-6184-4C0E-B081-B170D0C7E06C}" type="slidenum">
              <a:rPr lang="en-US" altLang="en-US" sz="1200"/>
              <a:pPr algn="r" eaLnBrk="1" hangingPunct="1"/>
              <a:t>12</a:t>
            </a:fld>
            <a:endParaRPr lang="en-US" altLang="en-US" sz="1200"/>
          </a:p>
        </p:txBody>
      </p:sp>
      <p:sp>
        <p:nvSpPr>
          <p:cNvPr id="28675"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123EC167-D4C5-4BAC-95E8-4F5A6C3E6EA9}" type="slidenum">
              <a:rPr lang="en-US" altLang="en-US" sz="1200">
                <a:latin typeface="Times New Roman" panose="02020603050405020304" pitchFamily="18" charset="0"/>
                <a:cs typeface="Arial" panose="020B0604020202020204" pitchFamily="34" charset="0"/>
              </a:rPr>
              <a:pPr algn="r"/>
              <a:t>12</a:t>
            </a:fld>
            <a:endParaRPr lang="en-US" altLang="en-US" sz="1200">
              <a:latin typeface="Times New Roman" panose="02020603050405020304" pitchFamily="18" charset="0"/>
              <a:cs typeface="Arial" panose="020B0604020202020204" pitchFamily="34" charset="0"/>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xfrm>
            <a:off x="935038" y="4416425"/>
            <a:ext cx="5140325" cy="4183063"/>
          </a:xfrm>
          <a:noFill/>
          <a:ln>
            <a:solidFill>
              <a:srgbClr val="000000"/>
            </a:solidFill>
          </a:ln>
          <a:extLst>
            <a:ext uri="{909E8E84-426E-40DD-AFC4-6F175D3DCCD1}">
              <a14:hiddenFill xmlns:a14="http://schemas.microsoft.com/office/drawing/2010/main">
                <a:solidFill>
                  <a:srgbClr val="FFFFFF"/>
                </a:solidFill>
              </a14:hiddenFill>
            </a:ext>
          </a:extLst>
        </p:spPr>
        <p:txBody>
          <a:bodyPr lIns="92568" tIns="46284" rIns="92568" bIns="46284"/>
          <a:lstStyle/>
          <a:p>
            <a:pPr eaLnBrk="1" hangingPunct="1"/>
            <a:r>
              <a:rPr lang="en-US" altLang="en-US">
                <a:latin typeface="Arial" panose="020B0604020202020204" pitchFamily="34" charset="0"/>
                <a:ea typeface="ＭＳ Ｐゴシック" panose="020B0600070205080204" pitchFamily="34" charset="-128"/>
              </a:rPr>
              <a:t>At a minimum 6 tasks must be administered to each student (the first level 1 items in each of Parts A-F). At a maximum, all 20 tasks would be administered. The time needed for an individual test will vary with the number of tasks administered. On average, the test will take about 45 minutes.</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5318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83" tIns="46292" rIns="92583" bIns="46292" anchor="b"/>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eaLnBrk="1" hangingPunct="1"/>
            <a:fld id="{F47F4FBD-8F37-4AC6-9241-9223E5AEE96C}" type="slidenum">
              <a:rPr lang="en-US" altLang="en-US" sz="1200"/>
              <a:pPr algn="r" eaLnBrk="1" hangingPunct="1"/>
              <a:t>13</a:t>
            </a:fld>
            <a:endParaRPr lang="en-US" altLang="en-US" sz="1200"/>
          </a:p>
        </p:txBody>
      </p:sp>
      <p:sp>
        <p:nvSpPr>
          <p:cNvPr id="30723"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31D93632-850E-41BD-8675-6BDED348F3BD}" type="slidenum">
              <a:rPr lang="en-US" altLang="en-US" sz="1200">
                <a:latin typeface="Times New Roman" panose="02020603050405020304" pitchFamily="18" charset="0"/>
                <a:cs typeface="Arial" panose="020B0604020202020204" pitchFamily="34" charset="0"/>
              </a:rPr>
              <a:pPr algn="r"/>
              <a:t>13</a:t>
            </a:fld>
            <a:endParaRPr lang="en-US" altLang="en-US" sz="1200">
              <a:latin typeface="Times New Roman" panose="02020603050405020304" pitchFamily="18" charset="0"/>
              <a:cs typeface="Arial" panose="020B0604020202020204" pitchFamily="34" charset="0"/>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lstStyle/>
          <a:p>
            <a:pPr eaLnBrk="1" hangingPunct="1"/>
            <a:r>
              <a:rPr lang="en-US" altLang="en-US">
                <a:latin typeface="Arial" panose="020B0604020202020204" pitchFamily="34" charset="0"/>
                <a:ea typeface="ＭＳ Ｐゴシック" panose="020B0600070205080204" pitchFamily="34" charset="-128"/>
              </a:rPr>
              <a:t>As soon as the student does not meet </a:t>
            </a:r>
            <a:r>
              <a:rPr lang="en-US" altLang="zh-CN">
                <a:latin typeface="Arial" panose="020B0604020202020204" pitchFamily="34" charset="0"/>
                <a:ea typeface="SimSun" panose="02010600030101010101" pitchFamily="2" charset="-122"/>
              </a:rPr>
              <a:t>the criteria for advancement listed in the student response booklet, check the “stopped here” box next to the level administered and leave all boxes in higher levels blank.</a:t>
            </a:r>
          </a:p>
          <a:p>
            <a:pPr eaLnBrk="1" hangingPunct="1"/>
            <a:endParaRPr lang="en-US" altLang="zh-CN">
              <a:latin typeface="Arial" panose="020B0604020202020204" pitchFamily="34" charset="0"/>
              <a:ea typeface="SimSun" panose="02010600030101010101" pitchFamily="2" charset="-122"/>
            </a:endParaRPr>
          </a:p>
          <a:p>
            <a:pPr eaLnBrk="1" hangingPunct="1"/>
            <a:r>
              <a:rPr lang="en-US" altLang="zh-CN" b="1">
                <a:latin typeface="Arial" panose="020B0604020202020204" pitchFamily="34" charset="0"/>
                <a:ea typeface="SimSun" panose="02010600030101010101" pitchFamily="2" charset="-122"/>
              </a:rPr>
              <a:t>Stretch breaks</a:t>
            </a:r>
            <a:r>
              <a:rPr lang="en-US" altLang="zh-CN">
                <a:latin typeface="Arial" panose="020B0604020202020204" pitchFamily="34" charset="0"/>
                <a:ea typeface="SimSun" panose="02010600030101010101" pitchFamily="2" charset="-122"/>
              </a:rPr>
              <a:t> may be taken between components of the test (for example, between the Listening/Speaking and the Writing sections). There are notes in the Test Administrator Script indicating when you may want to take a stretch break with the student. Note that the break time is not included in the total testing time.</a:t>
            </a:r>
          </a:p>
          <a:p>
            <a:pPr eaLnBrk="1" hangingPunct="1"/>
            <a:endParaRPr lang="en-US" altLang="zh-CN">
              <a:latin typeface="Arial" panose="020B0604020202020204" pitchFamily="34" charset="0"/>
              <a:ea typeface="SimSun" panose="02010600030101010101" pitchFamily="2" charset="-122"/>
            </a:endParaRPr>
          </a:p>
          <a:p>
            <a:pPr eaLnBrk="1" hangingPunct="1"/>
            <a:r>
              <a:rPr lang="en-US" altLang="zh-CN">
                <a:latin typeface="Arial" panose="020B0604020202020204" pitchFamily="34" charset="0"/>
                <a:ea typeface="SimSun" panose="02010600030101010101" pitchFamily="2" charset="-122"/>
              </a:rPr>
              <a:t>If a longer break is needed (e.g., for lunch or to break the test into two separate sessions), it must take place between Parts C &amp; D (between the Narrative &amp; Expository stories).  The second part of the test must be completed after a break of no more than 2 school days (e.g., if Parts A-C are given on Monday, Parts D-F must be administered no later than Thursday of the same week).</a:t>
            </a:r>
          </a:p>
        </p:txBody>
      </p:sp>
    </p:spTree>
    <p:extLst>
      <p:ext uri="{BB962C8B-B14F-4D97-AF65-F5344CB8AC3E}">
        <p14:creationId xmlns:p14="http://schemas.microsoft.com/office/powerpoint/2010/main" val="359897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CA19352-7EC1-463C-A4AC-F9EF9BF4EDDF}" type="slidenum">
              <a:rPr lang="en-US" altLang="en-US" sz="1200" smtClean="0"/>
              <a:pPr/>
              <a:t>14</a:t>
            </a:fld>
            <a:endParaRPr lang="en-US" altLang="en-US" sz="1200"/>
          </a:p>
        </p:txBody>
      </p:sp>
      <p:sp>
        <p:nvSpPr>
          <p:cNvPr id="3277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5D2F8056-FDA5-480A-88D5-3ECD728A86CF}" type="slidenum">
              <a:rPr lang="en-US" altLang="en-US" sz="1200">
                <a:latin typeface="Times New Roman" panose="02020603050405020304" pitchFamily="18" charset="0"/>
                <a:cs typeface="Arial" panose="020B0604020202020204" pitchFamily="34" charset="0"/>
              </a:rPr>
              <a:pPr algn="r"/>
              <a:t>14</a:t>
            </a:fld>
            <a:endParaRPr lang="en-US" altLang="en-US" sz="1200">
              <a:latin typeface="Times New Roman" panose="02020603050405020304" pitchFamily="18" charset="0"/>
              <a:cs typeface="Arial" panose="020B0604020202020204" pitchFamily="34" charset="0"/>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lstStyle/>
          <a:p>
            <a:pPr eaLnBrk="1" hangingPunct="1"/>
            <a:r>
              <a:rPr lang="en-US" altLang="zh-CN">
                <a:latin typeface="Arial" panose="020B0604020202020204" pitchFamily="34" charset="0"/>
                <a:ea typeface="SimSun" panose="02010600030101010101" pitchFamily="2" charset="-122"/>
              </a:rPr>
              <a:t>Make sure the student’s chair is high enough for him/her to see the pictures in the Picture Cue Booklet when it lies flat on the table.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0322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2A5519B-0679-4C8E-B779-4268B548FF54}" type="slidenum">
              <a:rPr lang="en-US" altLang="en-US" sz="1200" smtClean="0"/>
              <a:pPr/>
              <a:t>15</a:t>
            </a:fld>
            <a:endParaRPr lang="en-US" altLang="en-US" sz="1200"/>
          </a:p>
        </p:txBody>
      </p:sp>
      <p:sp>
        <p:nvSpPr>
          <p:cNvPr id="34819" name="Slide Image Placeholder 1"/>
          <p:cNvSpPr>
            <a:spLocks noGrp="1" noRot="1" noChangeAspect="1" noTextEdit="1"/>
          </p:cNvSpPr>
          <p:nvPr>
            <p:ph type="sldImg"/>
          </p:nvPr>
        </p:nvSpPr>
        <p:spPr>
          <a:ln/>
        </p:spPr>
      </p:sp>
      <p:sp>
        <p:nvSpPr>
          <p:cNvPr id="34820" name="Notes Placeholder 2"/>
          <p:cNvSpPr>
            <a:spLocks noGrp="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lstStyle/>
          <a:p>
            <a:pPr eaLnBrk="1" hangingPunct="1"/>
            <a:r>
              <a:rPr lang="en-US" altLang="en-US">
                <a:latin typeface="Arial" panose="020B0604020202020204" pitchFamily="34" charset="0"/>
                <a:ea typeface="ＭＳ Ｐゴシック" panose="020B0600070205080204" pitchFamily="34" charset="-128"/>
              </a:rPr>
              <a:t>Parts A, B, and C of the Kindergarten Test are based on a Narrative storyline. They contain tests in each domain – Listening &amp; Speaking (A), Writing (B), and Reading (C).</a:t>
            </a:r>
          </a:p>
        </p:txBody>
      </p:sp>
      <p:sp>
        <p:nvSpPr>
          <p:cNvPr id="34821"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52C726FE-333D-4947-BB6A-48FEEF78B69E}" type="slidenum">
              <a:rPr lang="en-US" altLang="en-US" sz="1200">
                <a:latin typeface="Times New Roman" panose="02020603050405020304" pitchFamily="18" charset="0"/>
                <a:cs typeface="Arial" panose="020B0604020202020204" pitchFamily="34" charset="0"/>
              </a:rPr>
              <a:pPr algn="r"/>
              <a:t>15</a:t>
            </a:fld>
            <a:endParaRPr lang="en-US" altLang="en-US" sz="120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5699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AC1A81E-2541-4FD5-B444-314868A025F5}" type="slidenum">
              <a:rPr lang="en-US" altLang="en-US" sz="1200" smtClean="0"/>
              <a:pPr/>
              <a:t>16</a:t>
            </a:fld>
            <a:endParaRPr lang="en-US" altLang="en-US" sz="1200"/>
          </a:p>
        </p:txBody>
      </p:sp>
      <p:sp>
        <p:nvSpPr>
          <p:cNvPr id="36867"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1179F969-E502-4E52-BB38-FA4584945298}" type="slidenum">
              <a:rPr lang="en-US" altLang="en-US" sz="1200">
                <a:latin typeface="Times New Roman" panose="02020603050405020304" pitchFamily="18" charset="0"/>
                <a:cs typeface="Arial" panose="020B0604020202020204" pitchFamily="34" charset="0"/>
              </a:rPr>
              <a:pPr algn="r"/>
              <a:t>16</a:t>
            </a:fld>
            <a:endParaRPr lang="en-US" altLang="en-US" sz="1200">
              <a:latin typeface="Times New Roman" panose="02020603050405020304" pitchFamily="18" charset="0"/>
              <a:cs typeface="Arial" panose="020B0604020202020204" pitchFamily="34" charset="0"/>
            </a:endParaRPr>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xfrm>
            <a:off x="936625" y="4416425"/>
            <a:ext cx="51371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1010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*Only if there is a significant interruption while you are reading a Listening Test item—such as an announcement over the loudspeaker, a fire drill, or a loud noise outside—may you repeat the item one time, for a total of two complete readings of the item</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1290D90-FF1D-44CB-AE73-2DFB028A86E1}" type="slidenum">
              <a:rPr lang="en-US" altLang="en-US" sz="1200" smtClean="0"/>
              <a:pPr/>
              <a:t>17</a:t>
            </a:fld>
            <a:endParaRPr lang="en-US" altLang="en-US" sz="1200"/>
          </a:p>
        </p:txBody>
      </p:sp>
    </p:spTree>
    <p:extLst>
      <p:ext uri="{BB962C8B-B14F-4D97-AF65-F5344CB8AC3E}">
        <p14:creationId xmlns:p14="http://schemas.microsoft.com/office/powerpoint/2010/main" val="121373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For a more comprehensive explanation of the Kindergarten Speaking Test and scoring guidance and practice, refer to the separate presentation entitled </a:t>
            </a:r>
            <a:r>
              <a:rPr lang="en-US" altLang="ja-JP" b="1">
                <a:latin typeface="Arial" panose="020B0604020202020204" pitchFamily="34" charset="0"/>
                <a:ea typeface="SimSun" panose="02010600030101010101" pitchFamily="2" charset="-122"/>
              </a:rPr>
              <a:t>Scoring the ACCESS for ELLs Kindergarten Speaking Test.</a:t>
            </a:r>
            <a:endParaRPr lang="en-US" altLang="en-US" b="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3490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83" tIns="46292" rIns="92583" bIns="46292" anchor="b"/>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eaLnBrk="1" hangingPunct="1"/>
            <a:fld id="{8BBF47C4-E3C1-4EE7-844B-B575A82D57A4}" type="slidenum">
              <a:rPr lang="en-US" altLang="en-US" sz="1200"/>
              <a:pPr algn="r" eaLnBrk="1" hangingPunct="1"/>
              <a:t>19</a:t>
            </a:fld>
            <a:endParaRPr lang="en-US" altLang="en-US" sz="1200"/>
          </a:p>
        </p:txBody>
      </p:sp>
      <p:sp>
        <p:nvSpPr>
          <p:cNvPr id="4301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58E17B46-8A6E-4D23-BFEB-67297E18B2C3}" type="slidenum">
              <a:rPr lang="en-US" altLang="en-US" sz="1200">
                <a:latin typeface="Times New Roman" panose="02020603050405020304" pitchFamily="18" charset="0"/>
                <a:cs typeface="Arial" panose="020B0604020202020204" pitchFamily="34" charset="0"/>
              </a:rPr>
              <a:pPr algn="r"/>
              <a:t>19</a:t>
            </a:fld>
            <a:endParaRPr lang="en-US" altLang="en-US" sz="1200">
              <a:latin typeface="Times New Roman" panose="02020603050405020304" pitchFamily="18" charset="0"/>
              <a:cs typeface="Arial" panose="020B0604020202020204" pitchFamily="34" charset="0"/>
            </a:endParaRPr>
          </a:p>
        </p:txBody>
      </p:sp>
      <p:sp>
        <p:nvSpPr>
          <p:cNvPr id="43012" name="Rectangle 2"/>
          <p:cNvSpPr>
            <a:spLocks noGrp="1" noRot="1" noChangeAspect="1" noChangeArrowheads="1" noTextEdit="1"/>
          </p:cNvSpPr>
          <p:nvPr>
            <p:ph type="sldImg"/>
          </p:nvPr>
        </p:nvSpPr>
        <p:spPr>
          <a:solidFill>
            <a:srgbClr val="FFFFFF"/>
          </a:solidFill>
          <a:ln/>
        </p:spPr>
      </p:sp>
      <p:sp>
        <p:nvSpPr>
          <p:cNvPr id="43013" name="Rectangle 3"/>
          <p:cNvSpPr>
            <a:spLocks noGrp="1" noChangeArrowheads="1"/>
          </p:cNvSpPr>
          <p:nvPr>
            <p:ph type="body" idx="1"/>
          </p:nvPr>
        </p:nvSpPr>
        <p:spPr>
          <a:xfrm>
            <a:off x="935038" y="4416425"/>
            <a:ext cx="5140325" cy="4183063"/>
          </a:xfrm>
          <a:noFill/>
          <a:ln>
            <a:solidFill>
              <a:srgbClr val="000000"/>
            </a:solidFill>
          </a:ln>
          <a:extLst>
            <a:ext uri="{909E8E84-426E-40DD-AFC4-6F175D3DCCD1}">
              <a14:hiddenFill xmlns:a14="http://schemas.microsoft.com/office/drawing/2010/main">
                <a:solidFill>
                  <a:srgbClr val="FFFFFF"/>
                </a:solidFill>
              </a14:hiddenFill>
            </a:ext>
          </a:extLst>
        </p:spPr>
        <p:txBody>
          <a:bodyPr lIns="92568" tIns="46284" rIns="92568" bIns="46284"/>
          <a:lstStyle/>
          <a:p>
            <a:pPr eaLnBrk="1" hangingPunct="1"/>
            <a:r>
              <a:rPr lang="en-US" altLang="zh-CN" b="1">
                <a:latin typeface="Arial" panose="020B0604020202020204" pitchFamily="34" charset="0"/>
                <a:ea typeface="SimSun" panose="02010600030101010101" pitchFamily="2" charset="-122"/>
              </a:rPr>
              <a:t>If in doubt between a score of </a:t>
            </a:r>
            <a:r>
              <a:rPr lang="en-US" altLang="zh-CN" b="1" i="1">
                <a:latin typeface="Arial" panose="020B0604020202020204" pitchFamily="34" charset="0"/>
                <a:ea typeface="SimSun" panose="02010600030101010101" pitchFamily="2" charset="-122"/>
              </a:rPr>
              <a:t>Meets</a:t>
            </a:r>
            <a:r>
              <a:rPr lang="en-US" altLang="zh-CN" b="1">
                <a:latin typeface="Arial" panose="020B0604020202020204" pitchFamily="34" charset="0"/>
                <a:ea typeface="SimSun" panose="02010600030101010101" pitchFamily="2" charset="-122"/>
              </a:rPr>
              <a:t> or </a:t>
            </a:r>
            <a:r>
              <a:rPr lang="en-US" altLang="zh-CN" b="1" i="1">
                <a:latin typeface="Arial" panose="020B0604020202020204" pitchFamily="34" charset="0"/>
                <a:ea typeface="SimSun" panose="02010600030101010101" pitchFamily="2" charset="-122"/>
              </a:rPr>
              <a:t>Approaches,</a:t>
            </a:r>
            <a:r>
              <a:rPr lang="en-US" altLang="zh-CN" b="1">
                <a:latin typeface="Arial" panose="020B0604020202020204" pitchFamily="34" charset="0"/>
                <a:ea typeface="SimSun" panose="02010600030101010101" pitchFamily="2" charset="-122"/>
              </a:rPr>
              <a:t> you can mark in the center column below the question mark (?)</a:t>
            </a:r>
            <a:r>
              <a:rPr lang="en-US" altLang="zh-CN">
                <a:latin typeface="Arial" panose="020B0604020202020204" pitchFamily="34" charset="0"/>
                <a:ea typeface="SimSun" panose="02010600030101010101" pitchFamily="2" charset="-122"/>
              </a:rPr>
              <a:t> </a:t>
            </a:r>
            <a:r>
              <a:rPr lang="en-US" altLang="zh-CN" b="1">
                <a:latin typeface="Arial" panose="020B0604020202020204" pitchFamily="34" charset="0"/>
                <a:ea typeface="SimSun" panose="02010600030101010101" pitchFamily="2" charset="-122"/>
              </a:rPr>
              <a:t>on the score sheet and administer the next task. </a:t>
            </a:r>
            <a:endParaRPr lang="en-US" altLang="zh-CN">
              <a:latin typeface="Arial" panose="020B0604020202020204" pitchFamily="34" charset="0"/>
              <a:ea typeface="SimSun" panose="02010600030101010101" pitchFamily="2" charset="-122"/>
            </a:endParaRPr>
          </a:p>
          <a:p>
            <a:pPr eaLnBrk="1" hangingPunct="1"/>
            <a:r>
              <a:rPr lang="en-US" altLang="zh-CN">
                <a:latin typeface="Arial" panose="020B0604020202020204" pitchFamily="34" charset="0"/>
                <a:ea typeface="SimSun" panose="02010600030101010101" pitchFamily="2" charset="-122"/>
              </a:rPr>
              <a:t>If the student gives a performance that meets the task level expectations on the next task, assign that task a score of </a:t>
            </a:r>
            <a:r>
              <a:rPr lang="en-US" altLang="zh-CN" i="1">
                <a:latin typeface="Arial" panose="020B0604020202020204" pitchFamily="34" charset="0"/>
                <a:ea typeface="SimSun" panose="02010600030101010101" pitchFamily="2" charset="-122"/>
              </a:rPr>
              <a:t>Meets</a:t>
            </a:r>
            <a:r>
              <a:rPr lang="en-US" altLang="zh-CN">
                <a:latin typeface="Arial" panose="020B0604020202020204" pitchFamily="34" charset="0"/>
                <a:ea typeface="SimSun" panose="02010600030101010101" pitchFamily="2" charset="-122"/>
              </a:rPr>
              <a:t>, and go back and assign the task, previously scored a question mark, a score of </a:t>
            </a:r>
            <a:r>
              <a:rPr lang="en-US" altLang="zh-CN" i="1">
                <a:latin typeface="Arial" panose="020B0604020202020204" pitchFamily="34" charset="0"/>
                <a:ea typeface="SimSun" panose="02010600030101010101" pitchFamily="2" charset="-122"/>
              </a:rPr>
              <a:t>Meets</a:t>
            </a:r>
            <a:r>
              <a:rPr lang="en-US" altLang="zh-CN">
                <a:latin typeface="Arial" panose="020B0604020202020204" pitchFamily="34" charset="0"/>
                <a:ea typeface="SimSun" panose="02010600030101010101" pitchFamily="2" charset="-122"/>
              </a:rPr>
              <a:t>. If the student gives a performance that very clearly fails to meet the task level expectations on the next task, it is most likely that the performance was also deficient on the previous task. Assign the current task a score of </a:t>
            </a:r>
            <a:r>
              <a:rPr lang="en-US" altLang="zh-CN" i="1">
                <a:latin typeface="Arial" panose="020B0604020202020204" pitchFamily="34" charset="0"/>
                <a:ea typeface="SimSun" panose="02010600030101010101" pitchFamily="2" charset="-122"/>
              </a:rPr>
              <a:t>Approaches</a:t>
            </a:r>
            <a:r>
              <a:rPr lang="en-US" altLang="zh-CN">
                <a:latin typeface="Arial" panose="020B0604020202020204" pitchFamily="34" charset="0"/>
                <a:ea typeface="SimSun" panose="02010600030101010101" pitchFamily="2" charset="-122"/>
              </a:rPr>
              <a:t> and go back and assign the task in question a score of </a:t>
            </a:r>
            <a:r>
              <a:rPr lang="en-US" altLang="zh-CN" i="1">
                <a:latin typeface="Arial" panose="020B0604020202020204" pitchFamily="34" charset="0"/>
                <a:ea typeface="SimSun" panose="02010600030101010101" pitchFamily="2" charset="-122"/>
              </a:rPr>
              <a:t>Approaches</a:t>
            </a:r>
            <a:r>
              <a:rPr lang="en-US" altLang="zh-CN">
                <a:latin typeface="Arial" panose="020B0604020202020204" pitchFamily="34" charset="0"/>
                <a:ea typeface="SimSun" panose="02010600030101010101" pitchFamily="2" charset="-122"/>
              </a:rPr>
              <a:t>.  </a:t>
            </a: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57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D380EDE9-DCB0-4F13-8ADB-9FD75CE90DE5}" type="slidenum">
              <a:rPr lang="en-US" altLang="en-US" sz="1200" smtClean="0"/>
              <a:pPr/>
              <a:t>2</a:t>
            </a:fld>
            <a:endParaRPr lang="en-US" altLang="en-US" sz="1200"/>
          </a:p>
        </p:txBody>
      </p:sp>
      <p:sp>
        <p:nvSpPr>
          <p:cNvPr id="8195" name="Slide Image Placeholder 1"/>
          <p:cNvSpPr>
            <a:spLocks noGrp="1" noRot="1" noChangeAspect="1" noTextEdit="1"/>
          </p:cNvSpPr>
          <p:nvPr>
            <p:ph type="sldImg"/>
          </p:nvPr>
        </p:nvSpPr>
        <p:spPr>
          <a:ln/>
        </p:spPr>
      </p:sp>
      <p:sp>
        <p:nvSpPr>
          <p:cNvPr id="8196" name="Notes Placeholder 2"/>
          <p:cNvSpPr>
            <a:spLocks noGrp="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lstStyle/>
          <a:p>
            <a:pPr eaLnBrk="1" hangingPunct="1"/>
            <a:r>
              <a:rPr lang="en-US" altLang="en-US">
                <a:latin typeface="Arial" panose="020B0604020202020204" pitchFamily="34" charset="0"/>
                <a:ea typeface="ＭＳ Ｐゴシック" panose="020B0600070205080204" pitchFamily="34" charset="-128"/>
              </a:rPr>
              <a:t>Kindergarten Assessment training video available to view on the training course as well.</a:t>
            </a:r>
          </a:p>
          <a:p>
            <a:pPr eaLnBrk="1" hangingPunct="1"/>
            <a:r>
              <a:rPr lang="en-US" altLang="en-US">
                <a:latin typeface="Arial" panose="020B0604020202020204" pitchFamily="34" charset="0"/>
                <a:ea typeface="ＭＳ Ｐゴシック" panose="020B0600070205080204" pitchFamily="34" charset="-128"/>
              </a:rPr>
              <a:t>WIDA includes extra practice items for Test Administrators to practice to feel comfortable with the administration of the test. </a:t>
            </a:r>
          </a:p>
        </p:txBody>
      </p:sp>
      <p:sp>
        <p:nvSpPr>
          <p:cNvPr id="8197"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AC1A27DE-7D2C-4A89-BD21-D787499B2848}" type="slidenum">
              <a:rPr lang="en-US" altLang="en-US" sz="1200">
                <a:latin typeface="Times New Roman" panose="02020603050405020304" pitchFamily="18" charset="0"/>
                <a:cs typeface="Arial" panose="020B0604020202020204" pitchFamily="34" charset="0"/>
              </a:rPr>
              <a:pPr algn="r"/>
              <a:t>2</a:t>
            </a:fld>
            <a:endParaRPr lang="en-US" altLang="en-US" sz="120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2056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Note that while the full task level expectations are contained in this rubric, a summary of each level is contained in the “Expect” box at the end of each Speaking task in the Test Administrator Script. This is to guide the TA in what to listen for in a student’s response and to facilitate “on-the-spot” scoring.</a:t>
            </a:r>
          </a:p>
          <a:p>
            <a:r>
              <a:rPr lang="en-US" altLang="en-US">
                <a:latin typeface="Arial" panose="020B0604020202020204" pitchFamily="34" charset="0"/>
                <a:ea typeface="ＭＳ Ｐゴシック" panose="020B0600070205080204" pitchFamily="34" charset="-128"/>
              </a:rPr>
              <a:t>For practice scoring items on the Speaking Test, please refer to the </a:t>
            </a:r>
            <a:r>
              <a:rPr lang="en-US" altLang="ja-JP" b="1">
                <a:latin typeface="Arial" panose="020B0604020202020204" pitchFamily="34" charset="0"/>
                <a:ea typeface="SimSun" panose="02010600030101010101" pitchFamily="2" charset="-122"/>
              </a:rPr>
              <a:t>Scoring the ACCESS for ELLs Kindergarten Speaking Test </a:t>
            </a:r>
            <a:r>
              <a:rPr lang="en-US" altLang="en-US">
                <a:latin typeface="Arial" panose="020B0604020202020204" pitchFamily="34" charset="0"/>
                <a:ea typeface="ＭＳ Ｐゴシック" panose="020B0600070205080204" pitchFamily="34" charset="-128"/>
              </a:rPr>
              <a:t>PowerPoint.</a:t>
            </a: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
        <p:nvSpPr>
          <p:cNvPr id="4506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4" rIns="93167" bIns="46584" anchor="b"/>
          <a:lstStyle>
            <a:lvl1pPr defTabSz="919163">
              <a:defRPr sz="1400">
                <a:solidFill>
                  <a:schemeClr val="tx1"/>
                </a:solidFill>
                <a:latin typeface="Arial" panose="020B0604020202020204" pitchFamily="34" charset="0"/>
                <a:ea typeface="ＭＳ Ｐゴシック" panose="020B0600070205080204" pitchFamily="34" charset="-128"/>
              </a:defRPr>
            </a:lvl1pPr>
            <a:lvl2pPr marL="742950" indent="-285750" defTabSz="919163">
              <a:defRPr sz="1400">
                <a:solidFill>
                  <a:schemeClr val="tx1"/>
                </a:solidFill>
                <a:latin typeface="Arial" panose="020B0604020202020204" pitchFamily="34" charset="0"/>
                <a:ea typeface="ＭＳ Ｐゴシック" panose="020B0600070205080204" pitchFamily="34" charset="-128"/>
              </a:defRPr>
            </a:lvl2pPr>
            <a:lvl3pPr marL="1143000" indent="-228600" defTabSz="919163">
              <a:defRPr sz="1400">
                <a:solidFill>
                  <a:schemeClr val="tx1"/>
                </a:solidFill>
                <a:latin typeface="Arial" panose="020B0604020202020204" pitchFamily="34" charset="0"/>
                <a:ea typeface="ＭＳ Ｐゴシック" panose="020B0600070205080204" pitchFamily="34" charset="-128"/>
              </a:defRPr>
            </a:lvl3pPr>
            <a:lvl4pPr marL="1600200" indent="-228600" defTabSz="919163">
              <a:defRPr sz="1400">
                <a:solidFill>
                  <a:schemeClr val="tx1"/>
                </a:solidFill>
                <a:latin typeface="Arial" panose="020B0604020202020204" pitchFamily="34" charset="0"/>
                <a:ea typeface="ＭＳ Ｐゴシック" panose="020B0600070205080204" pitchFamily="34" charset="-128"/>
              </a:defRPr>
            </a:lvl4pPr>
            <a:lvl5pPr marL="2057400" indent="-228600" defTabSz="919163">
              <a:defRPr sz="1400">
                <a:solidFill>
                  <a:schemeClr val="tx1"/>
                </a:solidFill>
                <a:latin typeface="Arial" panose="020B0604020202020204" pitchFamily="34" charset="0"/>
                <a:ea typeface="ＭＳ Ｐゴシック" panose="020B0600070205080204" pitchFamily="34" charset="-128"/>
              </a:defRPr>
            </a:lvl5pPr>
            <a:lvl6pPr marL="2514600" indent="-228600" defTabSz="91916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916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916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916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eaLnBrk="1" hangingPunct="1"/>
            <a:fld id="{C2993130-4CF8-4902-ADF4-8ABC784A755E}" type="slidenum">
              <a:rPr lang="en-US" altLang="en-US" sz="1200"/>
              <a:pPr algn="r" eaLnBrk="1" hangingPunct="1"/>
              <a:t>20</a:t>
            </a:fld>
            <a:endParaRPr lang="en-US" altLang="en-US" sz="1200"/>
          </a:p>
        </p:txBody>
      </p:sp>
    </p:spTree>
    <p:extLst>
      <p:ext uri="{BB962C8B-B14F-4D97-AF65-F5344CB8AC3E}">
        <p14:creationId xmlns:p14="http://schemas.microsoft.com/office/powerpoint/2010/main" val="1142540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3DDEADC-143B-49DA-B424-943398E352F9}" type="slidenum">
              <a:rPr lang="en-US" altLang="en-US" sz="1200" smtClean="0"/>
              <a:pPr/>
              <a:t>21</a:t>
            </a:fld>
            <a:endParaRPr lang="en-US" altLang="en-US" sz="1200"/>
          </a:p>
        </p:txBody>
      </p:sp>
    </p:spTree>
    <p:extLst>
      <p:ext uri="{BB962C8B-B14F-4D97-AF65-F5344CB8AC3E}">
        <p14:creationId xmlns:p14="http://schemas.microsoft.com/office/powerpoint/2010/main" val="1750817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C7E83B7-CB07-487E-9DBB-465073ABE34E}" type="slidenum">
              <a:rPr lang="en-US" altLang="en-US" sz="1200" smtClean="0"/>
              <a:pPr/>
              <a:t>22</a:t>
            </a:fld>
            <a:endParaRPr lang="en-US" altLang="en-US" sz="1200"/>
          </a:p>
        </p:txBody>
      </p:sp>
    </p:spTree>
    <p:extLst>
      <p:ext uri="{BB962C8B-B14F-4D97-AF65-F5344CB8AC3E}">
        <p14:creationId xmlns:p14="http://schemas.microsoft.com/office/powerpoint/2010/main" val="3558348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6F76744-857E-47AE-8EA7-4FC13A6A0118}" type="slidenum">
              <a:rPr lang="en-US" altLang="en-US" sz="1200" smtClean="0"/>
              <a:pPr/>
              <a:t>23</a:t>
            </a:fld>
            <a:endParaRPr lang="en-US" altLang="en-US" sz="1200"/>
          </a:p>
        </p:txBody>
      </p:sp>
    </p:spTree>
    <p:extLst>
      <p:ext uri="{BB962C8B-B14F-4D97-AF65-F5344CB8AC3E}">
        <p14:creationId xmlns:p14="http://schemas.microsoft.com/office/powerpoint/2010/main" val="1879442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05225AC8-905E-4F1D-A29A-693CD7A26D1E}" type="slidenum">
              <a:rPr lang="en-US" altLang="en-US" sz="1200" smtClean="0"/>
              <a:pPr/>
              <a:t>24</a:t>
            </a:fld>
            <a:endParaRPr lang="en-US" altLang="en-US" sz="1200"/>
          </a:p>
        </p:txBody>
      </p:sp>
      <p:sp>
        <p:nvSpPr>
          <p:cNvPr id="53251" name="Slide Image Placeholder 1"/>
          <p:cNvSpPr>
            <a:spLocks noGrp="1" noRot="1" noChangeAspect="1" noTextEdit="1"/>
          </p:cNvSpPr>
          <p:nvPr>
            <p:ph type="sldImg"/>
          </p:nvPr>
        </p:nvSpPr>
        <p:spPr>
          <a:ln/>
        </p:spPr>
      </p:sp>
      <p:sp>
        <p:nvSpPr>
          <p:cNvPr id="53252" name="Notes Placeholder 2"/>
          <p:cNvSpPr>
            <a:spLocks noGrp="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53253"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3A94F4F0-0F78-411F-B39C-A87F49B0DB74}" type="slidenum">
              <a:rPr lang="en-US" altLang="en-US" sz="1200">
                <a:latin typeface="Times New Roman" panose="02020603050405020304" pitchFamily="18" charset="0"/>
                <a:cs typeface="Arial" panose="020B0604020202020204" pitchFamily="34" charset="0"/>
              </a:rPr>
              <a:pPr algn="r"/>
              <a:t>24</a:t>
            </a:fld>
            <a:endParaRPr lang="en-US" altLang="en-US" sz="120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13159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66628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E4/5 is the Writing Experience for the Expository section. If the child easily completed the first one, he/she should be able to do this as well.</a:t>
            </a:r>
          </a:p>
          <a:p>
            <a:r>
              <a:rPr lang="en-US" altLang="en-US">
                <a:latin typeface="Arial" panose="020B0604020202020204" pitchFamily="34" charset="0"/>
                <a:ea typeface="ＭＳ Ｐゴシック" panose="020B0600070205080204" pitchFamily="34" charset="-128"/>
              </a:rPr>
              <a:t>E3 is writing beginning and end sounds. If the child was struggling a little with Part B, but still recognizing beginning or ending sounds, here that child has the opportunity to do a more focused sound-letter recognition task.</a:t>
            </a:r>
          </a:p>
          <a:p>
            <a:r>
              <a:rPr lang="en-US" altLang="en-US">
                <a:latin typeface="Arial" panose="020B0604020202020204" pitchFamily="34" charset="0"/>
                <a:ea typeface="ＭＳ Ｐゴシック" panose="020B0600070205080204" pitchFamily="34" charset="-128"/>
              </a:rPr>
              <a:t>E1 is a tracing task for children whose English writing skills are in the early stages.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Note: Do not go back to a previous level in Part E, if the child cannot successfully complete the Level on which you have started him/her. </a:t>
            </a:r>
          </a:p>
        </p:txBody>
      </p:sp>
    </p:spTree>
    <p:extLst>
      <p:ext uri="{BB962C8B-B14F-4D97-AF65-F5344CB8AC3E}">
        <p14:creationId xmlns:p14="http://schemas.microsoft.com/office/powerpoint/2010/main" val="3485556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81100" y="696913"/>
            <a:ext cx="4649788" cy="3487737"/>
          </a:xfrm>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69314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FCD0A07-E65F-4E56-ACAD-36959032DCA1}" type="slidenum">
              <a:rPr lang="en-US" altLang="en-US" sz="1200" smtClean="0"/>
              <a:pPr/>
              <a:t>28</a:t>
            </a:fld>
            <a:endParaRPr lang="en-US" altLang="en-US" sz="1200"/>
          </a:p>
        </p:txBody>
      </p:sp>
    </p:spTree>
    <p:extLst>
      <p:ext uri="{BB962C8B-B14F-4D97-AF65-F5344CB8AC3E}">
        <p14:creationId xmlns:p14="http://schemas.microsoft.com/office/powerpoint/2010/main" val="1715263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1B99549-C78F-42F1-B7B8-B175452ADBD1}" type="slidenum">
              <a:rPr lang="en-US" altLang="en-US" sz="1200" smtClean="0"/>
              <a:pPr/>
              <a:t>29</a:t>
            </a:fld>
            <a:endParaRPr lang="en-US" altLang="en-US" sz="1200"/>
          </a:p>
        </p:txBody>
      </p:sp>
    </p:spTree>
    <p:extLst>
      <p:ext uri="{BB962C8B-B14F-4D97-AF65-F5344CB8AC3E}">
        <p14:creationId xmlns:p14="http://schemas.microsoft.com/office/powerpoint/2010/main" val="18812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25AD02B-1344-41D7-AA18-5BAE151328D0}" type="slidenum">
              <a:rPr lang="en-US" altLang="en-US" sz="1200" smtClean="0"/>
              <a:pPr/>
              <a:t>3</a:t>
            </a:fld>
            <a:endParaRPr lang="en-US" altLang="en-US" sz="1200"/>
          </a:p>
        </p:txBody>
      </p:sp>
      <p:sp>
        <p:nvSpPr>
          <p:cNvPr id="10243"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6C29E10F-ADA3-405A-AF32-82F7A25E2CCB}" type="slidenum">
              <a:rPr lang="en-US" altLang="en-US" sz="1200">
                <a:latin typeface="Times New Roman" panose="02020603050405020304" pitchFamily="18" charset="0"/>
                <a:cs typeface="Arial" panose="020B0604020202020204" pitchFamily="34" charset="0"/>
              </a:rPr>
              <a:pPr algn="r"/>
              <a:t>3</a:t>
            </a:fld>
            <a:endParaRPr lang="en-US" altLang="en-US" sz="1200">
              <a:latin typeface="Times New Roman" panose="02020603050405020304" pitchFamily="18" charset="0"/>
              <a:cs typeface="Arial" panose="020B0604020202020204" pitchFamily="34" charset="0"/>
            </a:endParaRPr>
          </a:p>
        </p:txBody>
      </p:sp>
      <p:sp>
        <p:nvSpPr>
          <p:cNvPr id="10244" name="Rectangle 2"/>
          <p:cNvSpPr>
            <a:spLocks noGrp="1" noRot="1" noChangeAspect="1" noChangeArrowheads="1" noTextEdit="1"/>
          </p:cNvSpPr>
          <p:nvPr>
            <p:ph type="sldImg"/>
          </p:nvPr>
        </p:nvSpPr>
        <p:spPr>
          <a:ln/>
        </p:spPr>
      </p:sp>
      <p:sp>
        <p:nvSpPr>
          <p:cNvPr id="10245"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9854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721455C-F1CF-4EAF-8243-E2CB12A62277}" type="slidenum">
              <a:rPr lang="en-US" altLang="en-US" sz="1200" smtClean="0"/>
              <a:pPr/>
              <a:t>30</a:t>
            </a:fld>
            <a:endParaRPr lang="en-US" altLang="en-US" sz="1200"/>
          </a:p>
        </p:txBody>
      </p:sp>
    </p:spTree>
    <p:extLst>
      <p:ext uri="{BB962C8B-B14F-4D97-AF65-F5344CB8AC3E}">
        <p14:creationId xmlns:p14="http://schemas.microsoft.com/office/powerpoint/2010/main" val="3054537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Consider carefully the Test Administrator for Kindergarten. It is highly recommended to have staff with experience with kindergarteners. </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DD63041-D5CE-4864-BBC8-AE2593ABE9D2}" type="slidenum">
              <a:rPr lang="en-US" altLang="en-US" sz="1200" smtClean="0"/>
              <a:pPr/>
              <a:t>31</a:t>
            </a:fld>
            <a:endParaRPr lang="en-US" altLang="en-US" sz="1200"/>
          </a:p>
        </p:txBody>
      </p:sp>
    </p:spTree>
    <p:extLst>
      <p:ext uri="{BB962C8B-B14F-4D97-AF65-F5344CB8AC3E}">
        <p14:creationId xmlns:p14="http://schemas.microsoft.com/office/powerpoint/2010/main" val="1855893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3D04EBD-BBBC-46D5-A4A6-5A664C3949C4}" type="slidenum">
              <a:rPr lang="en-US" altLang="en-US" sz="1200" smtClean="0"/>
              <a:pPr/>
              <a:t>32</a:t>
            </a:fld>
            <a:endParaRPr lang="en-US" altLang="en-US" sz="1200"/>
          </a:p>
        </p:txBody>
      </p:sp>
    </p:spTree>
    <p:extLst>
      <p:ext uri="{BB962C8B-B14F-4D97-AF65-F5344CB8AC3E}">
        <p14:creationId xmlns:p14="http://schemas.microsoft.com/office/powerpoint/2010/main" val="913610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6C5C918-AEE3-4D43-A8B8-B009F97DCA8F}" type="slidenum">
              <a:rPr lang="en-US" altLang="en-US" sz="1200" smtClean="0"/>
              <a:pPr/>
              <a:t>33</a:t>
            </a:fld>
            <a:endParaRPr lang="en-US" altLang="en-US" sz="1200"/>
          </a:p>
        </p:txBody>
      </p:sp>
    </p:spTree>
    <p:extLst>
      <p:ext uri="{BB962C8B-B14F-4D97-AF65-F5344CB8AC3E}">
        <p14:creationId xmlns:p14="http://schemas.microsoft.com/office/powerpoint/2010/main" val="1264360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4E25FBE-D36A-4B25-8DE0-9C6506120F36}" type="slidenum">
              <a:rPr lang="en-US" altLang="en-US" sz="1200" smtClean="0"/>
              <a:pPr/>
              <a:t>34</a:t>
            </a:fld>
            <a:endParaRPr lang="en-US" altLang="en-US" sz="1200"/>
          </a:p>
        </p:txBody>
      </p:sp>
    </p:spTree>
    <p:extLst>
      <p:ext uri="{BB962C8B-B14F-4D97-AF65-F5344CB8AC3E}">
        <p14:creationId xmlns:p14="http://schemas.microsoft.com/office/powerpoint/2010/main" val="4012718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7F875D3-2B1E-4A63-8BF9-34A9CF86106F}" type="slidenum">
              <a:rPr lang="en-US" altLang="en-US" sz="1200" smtClean="0"/>
              <a:pPr/>
              <a:t>35</a:t>
            </a:fld>
            <a:endParaRPr lang="en-US" altLang="en-US" sz="1200"/>
          </a:p>
        </p:txBody>
      </p:sp>
    </p:spTree>
    <p:extLst>
      <p:ext uri="{BB962C8B-B14F-4D97-AF65-F5344CB8AC3E}">
        <p14:creationId xmlns:p14="http://schemas.microsoft.com/office/powerpoint/2010/main" val="2994315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F60D0D8-6485-44DC-BEEE-7D836F01B76A}" type="slidenum">
              <a:rPr lang="en-US" altLang="en-US" sz="1200" smtClean="0"/>
              <a:pPr/>
              <a:t>36</a:t>
            </a:fld>
            <a:endParaRPr lang="en-US" altLang="en-US" sz="1200"/>
          </a:p>
        </p:txBody>
      </p:sp>
    </p:spTree>
    <p:extLst>
      <p:ext uri="{BB962C8B-B14F-4D97-AF65-F5344CB8AC3E}">
        <p14:creationId xmlns:p14="http://schemas.microsoft.com/office/powerpoint/2010/main" val="3499851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5E88D02-216C-4A01-9469-A4FDF6D59288}" type="slidenum">
              <a:rPr lang="en-US" altLang="en-US" sz="1200" smtClean="0"/>
              <a:pPr/>
              <a:t>37</a:t>
            </a:fld>
            <a:endParaRPr lang="en-US" altLang="en-US" sz="1200"/>
          </a:p>
        </p:txBody>
      </p:sp>
    </p:spTree>
    <p:extLst>
      <p:ext uri="{BB962C8B-B14F-4D97-AF65-F5344CB8AC3E}">
        <p14:creationId xmlns:p14="http://schemas.microsoft.com/office/powerpoint/2010/main" val="2302995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CD player needed for CD that comes with kit</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7CC0E90-185C-4572-AA75-EA69DBACFF74}" type="slidenum">
              <a:rPr lang="en-US" altLang="en-US" sz="1200" smtClean="0"/>
              <a:pPr/>
              <a:t>38</a:t>
            </a:fld>
            <a:endParaRPr lang="en-US" altLang="en-US" sz="1200"/>
          </a:p>
        </p:txBody>
      </p:sp>
    </p:spTree>
    <p:extLst>
      <p:ext uri="{BB962C8B-B14F-4D97-AF65-F5344CB8AC3E}">
        <p14:creationId xmlns:p14="http://schemas.microsoft.com/office/powerpoint/2010/main" val="3265082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list below of Dos applies while students are completing the test items.</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6176911-CD51-4588-ABED-6CDF4CD0978A}" type="slidenum">
              <a:rPr lang="en-US" altLang="en-US" sz="1200" smtClean="0"/>
              <a:pPr/>
              <a:t>39</a:t>
            </a:fld>
            <a:endParaRPr lang="en-US" altLang="en-US" sz="1200"/>
          </a:p>
        </p:txBody>
      </p:sp>
    </p:spTree>
    <p:extLst>
      <p:ext uri="{BB962C8B-B14F-4D97-AF65-F5344CB8AC3E}">
        <p14:creationId xmlns:p14="http://schemas.microsoft.com/office/powerpoint/2010/main" val="148047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83" tIns="46292" rIns="92583" bIns="46292" anchor="b"/>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eaLnBrk="1" hangingPunct="1"/>
            <a:fld id="{BD07176E-C7FC-4E05-8922-FBAFDCB7B76A}" type="slidenum">
              <a:rPr lang="en-US" altLang="en-US" sz="1200"/>
              <a:pPr algn="r" eaLnBrk="1" hangingPunct="1"/>
              <a:t>4</a:t>
            </a:fld>
            <a:endParaRPr lang="en-US" altLang="en-US" sz="1200"/>
          </a:p>
        </p:txBody>
      </p:sp>
      <p:sp>
        <p:nvSpPr>
          <p:cNvPr id="1229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nchor="b"/>
          <a:lstStyle>
            <a:lvl1pPr defTabSz="912813">
              <a:defRPr sz="1400">
                <a:solidFill>
                  <a:schemeClr val="tx1"/>
                </a:solidFill>
                <a:latin typeface="Arial" panose="020B0604020202020204" pitchFamily="34" charset="0"/>
                <a:ea typeface="ＭＳ Ｐゴシック" panose="020B0600070205080204" pitchFamily="34" charset="-128"/>
              </a:defRPr>
            </a:lvl1pPr>
            <a:lvl2pPr marL="742950" indent="-285750" defTabSz="912813">
              <a:defRPr sz="1400">
                <a:solidFill>
                  <a:schemeClr val="tx1"/>
                </a:solidFill>
                <a:latin typeface="Arial" panose="020B0604020202020204" pitchFamily="34" charset="0"/>
                <a:ea typeface="ＭＳ Ｐゴシック" panose="020B0600070205080204" pitchFamily="34" charset="-128"/>
              </a:defRPr>
            </a:lvl2pPr>
            <a:lvl3pPr marL="1143000" indent="-228600" defTabSz="912813">
              <a:defRPr sz="1400">
                <a:solidFill>
                  <a:schemeClr val="tx1"/>
                </a:solidFill>
                <a:latin typeface="Arial" panose="020B0604020202020204" pitchFamily="34" charset="0"/>
                <a:ea typeface="ＭＳ Ｐゴシック" panose="020B0600070205080204" pitchFamily="34" charset="-128"/>
              </a:defRPr>
            </a:lvl3pPr>
            <a:lvl4pPr marL="1600200" indent="-228600" defTabSz="912813">
              <a:defRPr sz="1400">
                <a:solidFill>
                  <a:schemeClr val="tx1"/>
                </a:solidFill>
                <a:latin typeface="Arial" panose="020B0604020202020204" pitchFamily="34" charset="0"/>
                <a:ea typeface="ＭＳ Ｐゴシック" panose="020B0600070205080204" pitchFamily="34" charset="-128"/>
              </a:defRPr>
            </a:lvl4pPr>
            <a:lvl5pPr marL="2057400" indent="-228600" defTabSz="912813">
              <a:defRPr sz="1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fld id="{95D2EB0B-DDAB-427B-A401-6D6FFD65640C}" type="slidenum">
              <a:rPr lang="en-US" altLang="en-US" sz="1200">
                <a:latin typeface="Times New Roman" panose="02020603050405020304" pitchFamily="18" charset="0"/>
                <a:cs typeface="Arial" panose="020B0604020202020204" pitchFamily="34" charset="0"/>
              </a:rPr>
              <a:pPr algn="r"/>
              <a:t>4</a:t>
            </a:fld>
            <a:endParaRPr lang="en-US" altLang="en-US" sz="1200">
              <a:latin typeface="Times New Roman" panose="02020603050405020304" pitchFamily="18" charset="0"/>
              <a:cs typeface="Arial" panose="020B0604020202020204" pitchFamily="34" charset="0"/>
            </a:endParaRPr>
          </a:p>
        </p:txBody>
      </p:sp>
      <p:sp>
        <p:nvSpPr>
          <p:cNvPr id="12292" name="Rectangle 2"/>
          <p:cNvSpPr>
            <a:spLocks noGrp="1" noRot="1" noChangeAspect="1" noChangeArrowheads="1" noTextEdit="1"/>
          </p:cNvSpPr>
          <p:nvPr>
            <p:ph type="sldImg"/>
          </p:nvPr>
        </p:nvSpPr>
        <p:spPr>
          <a:ln/>
        </p:spPr>
      </p:sp>
      <p:sp>
        <p:nvSpPr>
          <p:cNvPr id="12293"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8" tIns="46284" rIns="92568" bIns="46284"/>
          <a:lstStyle/>
          <a:p>
            <a:pPr eaLnBrk="1" hangingPunct="1"/>
            <a:r>
              <a:rPr lang="en-US" altLang="en-US">
                <a:latin typeface="Arial" panose="020B0604020202020204" pitchFamily="34" charset="0"/>
                <a:ea typeface="ＭＳ Ｐゴシック" panose="020B0600070205080204" pitchFamily="34" charset="-128"/>
              </a:rPr>
              <a:t>The Student Story Booklet is reusable and can be used with multiple students (students do not write in it).  However, it must be returned along with the Student Response Booklets.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Graphics show sample materials because actual testing materials are secure. </a:t>
            </a:r>
          </a:p>
        </p:txBody>
      </p:sp>
    </p:spTree>
    <p:extLst>
      <p:ext uri="{BB962C8B-B14F-4D97-AF65-F5344CB8AC3E}">
        <p14:creationId xmlns:p14="http://schemas.microsoft.com/office/powerpoint/2010/main" val="2266056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The list below of Dos applies while students are completing the test items.</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2F26A6A-8683-43E5-A3F2-835E88974B65}" type="slidenum">
              <a:rPr lang="en-US" altLang="en-US" sz="1200" smtClean="0"/>
              <a:pPr/>
              <a:t>40</a:t>
            </a:fld>
            <a:endParaRPr lang="en-US" altLang="en-US" sz="1200"/>
          </a:p>
        </p:txBody>
      </p:sp>
    </p:spTree>
    <p:extLst>
      <p:ext uri="{BB962C8B-B14F-4D97-AF65-F5344CB8AC3E}">
        <p14:creationId xmlns:p14="http://schemas.microsoft.com/office/powerpoint/2010/main" val="4294956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86AA69B-33F2-454E-B07B-53CE9363F3E3}" type="slidenum">
              <a:rPr lang="en-US" altLang="en-US" sz="1200" smtClean="0"/>
              <a:pPr/>
              <a:t>41</a:t>
            </a:fld>
            <a:endParaRPr lang="en-US" altLang="en-US" sz="1200"/>
          </a:p>
        </p:txBody>
      </p:sp>
    </p:spTree>
    <p:extLst>
      <p:ext uri="{BB962C8B-B14F-4D97-AF65-F5344CB8AC3E}">
        <p14:creationId xmlns:p14="http://schemas.microsoft.com/office/powerpoint/2010/main" val="3478402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1445B5F-D0C9-467E-BA0F-B0E36E0E2B1A}" type="slidenum">
              <a:rPr lang="en-US" altLang="en-US" sz="1200" smtClean="0"/>
              <a:pPr/>
              <a:t>42</a:t>
            </a:fld>
            <a:endParaRPr lang="en-US" altLang="en-US" sz="1200"/>
          </a:p>
        </p:txBody>
      </p:sp>
    </p:spTree>
    <p:extLst>
      <p:ext uri="{BB962C8B-B14F-4D97-AF65-F5344CB8AC3E}">
        <p14:creationId xmlns:p14="http://schemas.microsoft.com/office/powerpoint/2010/main" val="4146691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92164" name="Slide Number Placeholder 3"/>
          <p:cNvSpPr txBox="1">
            <a:spLocks noGrp="1"/>
          </p:cNvSpPr>
          <p:nvPr/>
        </p:nvSpPr>
        <p:spPr bwMode="auto">
          <a:xfrm>
            <a:off x="3833813" y="8696325"/>
            <a:ext cx="2932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94" tIns="45197" rIns="90394" bIns="45197"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fld id="{9719E75C-CB55-4A49-BB39-EF2FB1FF93DF}" type="slidenum">
              <a:rPr lang="en-US" altLang="en-US"/>
              <a:pPr algn="r" eaLnBrk="1" hangingPunct="1">
                <a:spcBef>
                  <a:spcPct val="20000"/>
                </a:spcBef>
              </a:pPr>
              <a:t>43</a:t>
            </a:fld>
            <a:endParaRPr lang="en-US" altLang="en-US"/>
          </a:p>
        </p:txBody>
      </p:sp>
    </p:spTree>
    <p:extLst>
      <p:ext uri="{BB962C8B-B14F-4D97-AF65-F5344CB8AC3E}">
        <p14:creationId xmlns:p14="http://schemas.microsoft.com/office/powerpoint/2010/main" val="3657120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Please contact the Assessment, Research and Data department regarding ALL questions that pertains test materials. Our department will only answer questions about the Kindergarten test administration and the One-on-One Speaking section of the test. </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A925C09-065C-4579-B9CE-1EAB532A4DA7}" type="slidenum">
              <a:rPr lang="en-US" altLang="en-US" sz="1200" smtClean="0">
                <a:solidFill>
                  <a:srgbClr val="000000"/>
                </a:solidFill>
              </a:rPr>
              <a:pPr/>
              <a:t>44</a:t>
            </a:fld>
            <a:endParaRPr lang="en-US" altLang="en-US" sz="1200">
              <a:solidFill>
                <a:srgbClr val="000000"/>
              </a:solidFill>
            </a:endParaRPr>
          </a:p>
        </p:txBody>
      </p:sp>
    </p:spTree>
    <p:extLst>
      <p:ext uri="{BB962C8B-B14F-4D97-AF65-F5344CB8AC3E}">
        <p14:creationId xmlns:p14="http://schemas.microsoft.com/office/powerpoint/2010/main" val="25808434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3A5B19-4F45-474A-807A-62761A47B844}" type="slidenum">
              <a:rPr lang="en-US" smtClean="0"/>
              <a:t>45</a:t>
            </a:fld>
            <a:endParaRPr lang="en-US"/>
          </a:p>
        </p:txBody>
      </p:sp>
    </p:spTree>
    <p:extLst>
      <p:ext uri="{BB962C8B-B14F-4D97-AF65-F5344CB8AC3E}">
        <p14:creationId xmlns:p14="http://schemas.microsoft.com/office/powerpoint/2010/main" val="4705530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custDataLst>
              <p:tags r:id="rId1"/>
            </p:custDataLst>
          </p:nvPr>
        </p:nvSpPr>
        <p:spPr/>
        <p:txBody>
          <a:bodyPr/>
          <a:lstStyle/>
          <a:p>
            <a:pPr marL="0" lvl="1" fontAlgn="auto">
              <a:spcBef>
                <a:spcPts val="0"/>
              </a:spcBef>
              <a:spcAft>
                <a:spcPts val="0"/>
              </a:spcAft>
              <a:defRPr/>
            </a:pPr>
            <a:r>
              <a:rPr lang="en-US" dirty="0"/>
              <a:t>The resource</a:t>
            </a:r>
            <a:r>
              <a:rPr lang="en-US" baseline="0" dirty="0"/>
              <a:t> you will use to learn about available accessibility supports is the </a:t>
            </a:r>
            <a:r>
              <a:rPr lang="en-US" i="1" baseline="0" dirty="0"/>
              <a:t>ACCESS for ELLs 2.0 Accessibility and Accommodations Supplement</a:t>
            </a:r>
            <a:r>
              <a:rPr lang="en-US" baseline="0" dirty="0"/>
              <a:t>. This document supplements the </a:t>
            </a:r>
            <a:r>
              <a:rPr lang="en-US" i="1" baseline="0" dirty="0"/>
              <a:t>ACCESS for ELLs 2.0 Test Administrator Guide</a:t>
            </a:r>
            <a:r>
              <a:rPr lang="en-US" baseline="0" dirty="0"/>
              <a:t>, and replaces the previous WIDA accessibility and accommodation documents. </a:t>
            </a:r>
          </a:p>
          <a:p>
            <a:pPr marL="0" lvl="1" fontAlgn="auto">
              <a:spcBef>
                <a:spcPts val="0"/>
              </a:spcBef>
              <a:spcAft>
                <a:spcPts val="0"/>
              </a:spcAft>
              <a:defRPr/>
            </a:pPr>
            <a:endParaRPr lang="en-US" dirty="0"/>
          </a:p>
          <a:p>
            <a:pPr marL="0" lvl="1" fontAlgn="auto">
              <a:spcBef>
                <a:spcPts val="0"/>
              </a:spcBef>
              <a:spcAft>
                <a:spcPts val="0"/>
              </a:spcAft>
              <a:defRPr/>
            </a:pPr>
            <a:r>
              <a:rPr lang="en-US" dirty="0"/>
              <a:t>This document</a:t>
            </a:r>
            <a:r>
              <a:rPr lang="en-US" baseline="0" dirty="0"/>
              <a:t> includes:</a:t>
            </a:r>
          </a:p>
          <a:p>
            <a:pPr marL="172719" indent="-172719" fontAlgn="auto">
              <a:spcBef>
                <a:spcPts val="0"/>
              </a:spcBef>
              <a:spcAft>
                <a:spcPts val="0"/>
              </a:spcAft>
              <a:buFont typeface="Arial" panose="020B0604020202020204" pitchFamily="34" charset="0"/>
              <a:buChar char="•"/>
              <a:defRPr/>
            </a:pPr>
            <a:r>
              <a:rPr lang="en-US" dirty="0"/>
              <a:t>ACCESS for ELLs participation guidance </a:t>
            </a:r>
          </a:p>
          <a:p>
            <a:pPr marL="172719" indent="-172719" fontAlgn="auto">
              <a:spcBef>
                <a:spcPts val="0"/>
              </a:spcBef>
              <a:spcAft>
                <a:spcPts val="0"/>
              </a:spcAft>
              <a:buFont typeface="Arial" panose="020B0604020202020204" pitchFamily="34" charset="0"/>
              <a:buChar char="•"/>
              <a:defRPr/>
            </a:pPr>
            <a:r>
              <a:rPr lang="en-US" dirty="0"/>
              <a:t>More detail regarding</a:t>
            </a:r>
            <a:r>
              <a:rPr lang="en-US" baseline="0" dirty="0"/>
              <a:t> the WIDA Accessibility and Accommodations Framework.</a:t>
            </a:r>
            <a:endParaRPr lang="en-US" dirty="0"/>
          </a:p>
          <a:p>
            <a:pPr marL="172719" indent="-172719" fontAlgn="auto">
              <a:spcBef>
                <a:spcPts val="0"/>
              </a:spcBef>
              <a:spcAft>
                <a:spcPts val="0"/>
              </a:spcAft>
              <a:buFont typeface="Arial" panose="020B0604020202020204" pitchFamily="34" charset="0"/>
              <a:buChar char="•"/>
              <a:defRPr/>
            </a:pPr>
            <a:r>
              <a:rPr lang="en-US" dirty="0">
                <a:solidFill>
                  <a:srgbClr val="FF00FF"/>
                </a:solidFill>
              </a:rPr>
              <a:t>And</a:t>
            </a:r>
            <a:r>
              <a:rPr lang="en-US" baseline="0" dirty="0">
                <a:solidFill>
                  <a:srgbClr val="FF00FF"/>
                </a:solidFill>
              </a:rPr>
              <a:t> specifics on the different types of supports available.</a:t>
            </a:r>
            <a:r>
              <a:rPr lang="en-US" dirty="0">
                <a:solidFill>
                  <a:srgbClr val="FF00FF"/>
                </a:solidFill>
              </a:rPr>
              <a:t/>
            </a:r>
            <a:br>
              <a:rPr lang="en-US" dirty="0">
                <a:solidFill>
                  <a:srgbClr val="FF00FF"/>
                </a:solidFill>
              </a:rPr>
            </a:br>
            <a:endParaRPr lang="en-US" dirty="0">
              <a:solidFill>
                <a:srgbClr val="FF00FF"/>
              </a:solidFill>
            </a:endParaRPr>
          </a:p>
          <a:p>
            <a:pPr fontAlgn="auto">
              <a:spcBef>
                <a:spcPts val="0"/>
              </a:spcBef>
              <a:spcAft>
                <a:spcPts val="0"/>
              </a:spcAft>
              <a:defRPr/>
            </a:pPr>
            <a:r>
              <a:rPr lang="en-US" dirty="0"/>
              <a:t>At the end of this document you’ll find supplemental guidelines on</a:t>
            </a:r>
            <a:r>
              <a:rPr lang="en-US" baseline="0" dirty="0"/>
              <a:t> Alternate ACCESS for ELLs participation criteria, keyboard shortcuts, transcription guidance, scribe guidance and accommodation checklists for IEP and 504 teams</a:t>
            </a:r>
            <a:r>
              <a:rPr lang="en-US" dirty="0"/>
              <a:t>.</a:t>
            </a:r>
          </a:p>
          <a:p>
            <a:pPr fontAlgn="auto">
              <a:spcBef>
                <a:spcPts val="0"/>
              </a:spcBef>
              <a:spcAft>
                <a:spcPts val="0"/>
              </a:spcAft>
              <a:defRPr/>
            </a:pPr>
            <a:endParaRPr 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8448" indent="-287865">
              <a:defRPr>
                <a:solidFill>
                  <a:schemeClr val="tx1"/>
                </a:solidFill>
                <a:latin typeface="Calibri" panose="020F0502020204030204" pitchFamily="34" charset="0"/>
              </a:defRPr>
            </a:lvl2pPr>
            <a:lvl3pPr marL="1151458" indent="-230292">
              <a:defRPr>
                <a:solidFill>
                  <a:schemeClr val="tx1"/>
                </a:solidFill>
                <a:latin typeface="Calibri" panose="020F0502020204030204" pitchFamily="34" charset="0"/>
              </a:defRPr>
            </a:lvl3pPr>
            <a:lvl4pPr marL="1612041" indent="-230292">
              <a:defRPr>
                <a:solidFill>
                  <a:schemeClr val="tx1"/>
                </a:solidFill>
                <a:latin typeface="Calibri" panose="020F0502020204030204" pitchFamily="34" charset="0"/>
              </a:defRPr>
            </a:lvl4pPr>
            <a:lvl5pPr marL="2072625" indent="-230292">
              <a:defRPr>
                <a:solidFill>
                  <a:schemeClr val="tx1"/>
                </a:solidFill>
                <a:latin typeface="Calibri" panose="020F0502020204030204" pitchFamily="34" charset="0"/>
              </a:defRPr>
            </a:lvl5pPr>
            <a:lvl6pPr marL="2533208" indent="-230292" defTabSz="460583" eaLnBrk="0" fontAlgn="base" hangingPunct="0">
              <a:spcBef>
                <a:spcPct val="0"/>
              </a:spcBef>
              <a:spcAft>
                <a:spcPct val="0"/>
              </a:spcAft>
              <a:defRPr>
                <a:solidFill>
                  <a:schemeClr val="tx1"/>
                </a:solidFill>
                <a:latin typeface="Calibri" panose="020F0502020204030204" pitchFamily="34" charset="0"/>
              </a:defRPr>
            </a:lvl6pPr>
            <a:lvl7pPr marL="2993791" indent="-230292" defTabSz="460583" eaLnBrk="0" fontAlgn="base" hangingPunct="0">
              <a:spcBef>
                <a:spcPct val="0"/>
              </a:spcBef>
              <a:spcAft>
                <a:spcPct val="0"/>
              </a:spcAft>
              <a:defRPr>
                <a:solidFill>
                  <a:schemeClr val="tx1"/>
                </a:solidFill>
                <a:latin typeface="Calibri" panose="020F0502020204030204" pitchFamily="34" charset="0"/>
              </a:defRPr>
            </a:lvl7pPr>
            <a:lvl8pPr marL="3454375" indent="-230292" defTabSz="460583" eaLnBrk="0" fontAlgn="base" hangingPunct="0">
              <a:spcBef>
                <a:spcPct val="0"/>
              </a:spcBef>
              <a:spcAft>
                <a:spcPct val="0"/>
              </a:spcAft>
              <a:defRPr>
                <a:solidFill>
                  <a:schemeClr val="tx1"/>
                </a:solidFill>
                <a:latin typeface="Calibri" panose="020F0502020204030204" pitchFamily="34" charset="0"/>
              </a:defRPr>
            </a:lvl8pPr>
            <a:lvl9pPr marL="3914958" indent="-230292" defTabSz="46058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E58AEE-08E2-4798-A1FA-AC6E91AFCDB0}" type="slidenum">
              <a:rPr lang="en-US" altLang="en-US" smtClean="0"/>
              <a:pPr fontAlgn="base">
                <a:spcBef>
                  <a:spcPct val="0"/>
                </a:spcBef>
                <a:spcAft>
                  <a:spcPct val="0"/>
                </a:spcAft>
              </a:pPr>
              <a:t>46</a:t>
            </a:fld>
            <a:endParaRPr lang="en-US" altLang="en-US"/>
          </a:p>
        </p:txBody>
      </p:sp>
    </p:spTree>
    <p:extLst>
      <p:ext uri="{BB962C8B-B14F-4D97-AF65-F5344CB8AC3E}">
        <p14:creationId xmlns:p14="http://schemas.microsoft.com/office/powerpoint/2010/main" val="1203450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0583">
              <a:spcBef>
                <a:spcPct val="0"/>
              </a:spcBef>
              <a:defRPr/>
            </a:pPr>
            <a:r>
              <a:rPr lang="en-US" dirty="0"/>
              <a:t>WIDA’s approach to accessibility is rooted in the understanding that ELLs are diverse; all ELLs are capable of making progress toward English language proficiency; and ELLs must acquire discipline-specific language practices that enable them to produce, interpret, and effectively collaborate on content-related grade-appropriate tasks.</a:t>
            </a:r>
          </a:p>
          <a:p>
            <a:pPr>
              <a:spcBef>
                <a:spcPct val="0"/>
              </a:spcBef>
            </a:pPr>
            <a:endParaRPr lang="en-US" altLang="en-US" dirty="0"/>
          </a:p>
          <a:p>
            <a:pPr>
              <a:spcBef>
                <a:spcPct val="0"/>
              </a:spcBef>
            </a:pPr>
            <a:r>
              <a:rPr lang="en-US" altLang="en-US" dirty="0"/>
              <a:t>In the past assessment supports most for students were added on as an extension of the test’s standard format. In</a:t>
            </a:r>
            <a:r>
              <a:rPr lang="en-US" altLang="en-US" baseline="0" dirty="0"/>
              <a:t> 2015 WIDA transitioned an approach to accessibility that </a:t>
            </a:r>
            <a:r>
              <a:rPr lang="en-US" altLang="en-US" dirty="0"/>
              <a:t>provides a wider range of supports </a:t>
            </a:r>
            <a:r>
              <a:rPr lang="en-US" altLang="en-US" i="1" u="sng" dirty="0"/>
              <a:t>within</a:t>
            </a:r>
            <a:r>
              <a:rPr lang="en-US" altLang="en-US" dirty="0"/>
              <a:t> </a:t>
            </a:r>
            <a:r>
              <a:rPr lang="en-US" altLang="en-US" baseline="0" dirty="0"/>
              <a:t>the </a:t>
            </a:r>
            <a:r>
              <a:rPr lang="en-US" altLang="en-US" dirty="0"/>
              <a:t>test.</a:t>
            </a:r>
            <a:r>
              <a:rPr lang="en-US" altLang="en-US" baseline="0" dirty="0"/>
              <a:t>  </a:t>
            </a:r>
          </a:p>
          <a:p>
            <a:pPr>
              <a:spcBef>
                <a:spcPct val="0"/>
              </a:spcBef>
            </a:pPr>
            <a:endParaRPr lang="en-US" altLang="en-US" baseline="0" dirty="0"/>
          </a:p>
          <a:p>
            <a:pPr defTabSz="460583">
              <a:spcBef>
                <a:spcPct val="0"/>
              </a:spcBef>
              <a:defRPr/>
            </a:pPr>
            <a:r>
              <a:rPr lang="en-US" dirty="0"/>
              <a:t>Development</a:t>
            </a:r>
            <a:r>
              <a:rPr lang="en-US" baseline="0" dirty="0"/>
              <a:t> of a</a:t>
            </a:r>
            <a:r>
              <a:rPr lang="en-US" dirty="0"/>
              <a:t>ccessible assessments make</a:t>
            </a:r>
            <a:r>
              <a:rPr lang="en-US" baseline="0" dirty="0"/>
              <a:t> sure students are able to show what they know without changing what is being measured.</a:t>
            </a:r>
          </a:p>
          <a:p>
            <a:pPr defTabSz="460583">
              <a:spcBef>
                <a:spcPct val="0"/>
              </a:spcBef>
              <a:defRPr/>
            </a:pPr>
            <a:endParaRPr lang="en-US" baseline="0" dirty="0"/>
          </a:p>
          <a:p>
            <a:pPr defTabSz="460583">
              <a:spcBef>
                <a:spcPct val="0"/>
              </a:spcBef>
              <a:defRPr/>
            </a:pPr>
            <a:r>
              <a:rPr lang="en-US" b="1" baseline="0" dirty="0"/>
              <a:t>NOTE: </a:t>
            </a:r>
            <a:r>
              <a:rPr lang="en-US" baseline="0" dirty="0"/>
              <a:t>This slide is animated and timed, it will go through the pictures automatically</a:t>
            </a:r>
            <a:endParaRPr lang="en-US" dirty="0"/>
          </a:p>
          <a:p>
            <a:pPr>
              <a:spcBef>
                <a:spcPct val="0"/>
              </a:spcBef>
            </a:pP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8448" indent="-287865">
              <a:defRPr>
                <a:solidFill>
                  <a:schemeClr val="tx1"/>
                </a:solidFill>
                <a:latin typeface="Calibri" panose="020F0502020204030204" pitchFamily="34" charset="0"/>
              </a:defRPr>
            </a:lvl2pPr>
            <a:lvl3pPr marL="1151458" indent="-230292">
              <a:defRPr>
                <a:solidFill>
                  <a:schemeClr val="tx1"/>
                </a:solidFill>
                <a:latin typeface="Calibri" panose="020F0502020204030204" pitchFamily="34" charset="0"/>
              </a:defRPr>
            </a:lvl3pPr>
            <a:lvl4pPr marL="1612041" indent="-230292">
              <a:defRPr>
                <a:solidFill>
                  <a:schemeClr val="tx1"/>
                </a:solidFill>
                <a:latin typeface="Calibri" panose="020F0502020204030204" pitchFamily="34" charset="0"/>
              </a:defRPr>
            </a:lvl4pPr>
            <a:lvl5pPr marL="2072625" indent="-230292">
              <a:defRPr>
                <a:solidFill>
                  <a:schemeClr val="tx1"/>
                </a:solidFill>
                <a:latin typeface="Calibri" panose="020F0502020204030204" pitchFamily="34" charset="0"/>
              </a:defRPr>
            </a:lvl5pPr>
            <a:lvl6pPr marL="2533208" indent="-230292" defTabSz="460583" fontAlgn="base">
              <a:spcBef>
                <a:spcPct val="0"/>
              </a:spcBef>
              <a:spcAft>
                <a:spcPct val="0"/>
              </a:spcAft>
              <a:defRPr>
                <a:solidFill>
                  <a:schemeClr val="tx1"/>
                </a:solidFill>
                <a:latin typeface="Calibri" panose="020F0502020204030204" pitchFamily="34" charset="0"/>
              </a:defRPr>
            </a:lvl6pPr>
            <a:lvl7pPr marL="2993791" indent="-230292" defTabSz="460583" fontAlgn="base">
              <a:spcBef>
                <a:spcPct val="0"/>
              </a:spcBef>
              <a:spcAft>
                <a:spcPct val="0"/>
              </a:spcAft>
              <a:defRPr>
                <a:solidFill>
                  <a:schemeClr val="tx1"/>
                </a:solidFill>
                <a:latin typeface="Calibri" panose="020F0502020204030204" pitchFamily="34" charset="0"/>
              </a:defRPr>
            </a:lvl7pPr>
            <a:lvl8pPr marL="3454375" indent="-230292" defTabSz="460583" fontAlgn="base">
              <a:spcBef>
                <a:spcPct val="0"/>
              </a:spcBef>
              <a:spcAft>
                <a:spcPct val="0"/>
              </a:spcAft>
              <a:defRPr>
                <a:solidFill>
                  <a:schemeClr val="tx1"/>
                </a:solidFill>
                <a:latin typeface="Calibri" panose="020F0502020204030204" pitchFamily="34" charset="0"/>
              </a:defRPr>
            </a:lvl8pPr>
            <a:lvl9pPr marL="3914958" indent="-230292" defTabSz="46058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20EBFF2-B1C2-4AAA-95E3-D31B8BCDF23F}" type="slidenum">
              <a:rPr lang="en-US" altLang="en-US"/>
              <a:pPr fontAlgn="base">
                <a:spcBef>
                  <a:spcPct val="0"/>
                </a:spcBef>
                <a:spcAft>
                  <a:spcPct val="0"/>
                </a:spcAft>
              </a:pPr>
              <a:t>47</a:t>
            </a:fld>
            <a:endParaRPr lang="en-US" altLang="en-US"/>
          </a:p>
        </p:txBody>
      </p:sp>
    </p:spTree>
    <p:extLst>
      <p:ext uri="{BB962C8B-B14F-4D97-AF65-F5344CB8AC3E}">
        <p14:creationId xmlns:p14="http://schemas.microsoft.com/office/powerpoint/2010/main" val="1531580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pPr>
            <a:r>
              <a:rPr lang="en-US" altLang="en-US" dirty="0">
                <a:solidFill>
                  <a:srgbClr val="000000"/>
                </a:solidFill>
                <a:ea typeface="Times New Roman" panose="02020603050405020304" pitchFamily="18" charset="0"/>
                <a:cs typeface="Calibri" panose="020F0502020204030204" pitchFamily="34" charset="0"/>
              </a:rPr>
              <a:t>All assessments in the ACCESS for ELLs 2.0 suite</a:t>
            </a:r>
            <a:r>
              <a:rPr lang="en-US" altLang="en-US" baseline="0" dirty="0">
                <a:solidFill>
                  <a:srgbClr val="000000"/>
                </a:solidFill>
                <a:ea typeface="Times New Roman" panose="02020603050405020304" pitchFamily="18" charset="0"/>
                <a:cs typeface="Calibri" panose="020F0502020204030204" pitchFamily="34" charset="0"/>
              </a:rPr>
              <a:t> of assessments </a:t>
            </a:r>
            <a:r>
              <a:rPr lang="en-US" altLang="en-US" dirty="0">
                <a:solidFill>
                  <a:srgbClr val="000000"/>
                </a:solidFill>
                <a:ea typeface="Times New Roman" panose="02020603050405020304" pitchFamily="18" charset="0"/>
                <a:cs typeface="Calibri" panose="020F0502020204030204" pitchFamily="34" charset="0"/>
              </a:rPr>
              <a:t>use the WIDA Accessibility and Accommodations Framework.</a:t>
            </a:r>
          </a:p>
          <a:p>
            <a:pPr>
              <a:lnSpc>
                <a:spcPct val="107000"/>
              </a:lnSpc>
              <a:spcBef>
                <a:spcPct val="0"/>
              </a:spcBef>
            </a:pPr>
            <a:endParaRPr lang="en-US" altLang="en-US" dirty="0">
              <a:ea typeface="Times New Roman" panose="02020603050405020304" pitchFamily="18" charset="0"/>
              <a:cs typeface="Calibri" panose="020F0502020204030204" pitchFamily="34" charset="0"/>
            </a:endParaRPr>
          </a:p>
          <a:p>
            <a:pPr>
              <a:lnSpc>
                <a:spcPct val="107000"/>
              </a:lnSpc>
              <a:spcBef>
                <a:spcPct val="0"/>
              </a:spcBef>
            </a:pPr>
            <a:r>
              <a:rPr lang="en-US" altLang="en-US" dirty="0">
                <a:solidFill>
                  <a:srgbClr val="000000"/>
                </a:solidFill>
                <a:cs typeface="Times New Roman" panose="02020603050405020304" pitchFamily="18" charset="0"/>
              </a:rPr>
              <a:t>As you can see from the graphic, the Framework provides support for all ELLs, as well as more targeted accommodations for students with IEPs or 504</a:t>
            </a:r>
            <a:r>
              <a:rPr lang="en-US" altLang="en-US" baseline="0" dirty="0">
                <a:solidFill>
                  <a:srgbClr val="000000"/>
                </a:solidFill>
                <a:cs typeface="Times New Roman" panose="02020603050405020304" pitchFamily="18" charset="0"/>
              </a:rPr>
              <a:t> plans</a:t>
            </a:r>
            <a:r>
              <a:rPr lang="en-US" altLang="en-US" dirty="0">
                <a:solidFill>
                  <a:srgbClr val="000000"/>
                </a:solidFill>
                <a:cs typeface="Times New Roman" panose="02020603050405020304" pitchFamily="18" charset="0"/>
              </a:rPr>
              <a:t>. These supports</a:t>
            </a:r>
            <a:r>
              <a:rPr lang="en-US" altLang="en-US" baseline="0" dirty="0">
                <a:solidFill>
                  <a:srgbClr val="000000"/>
                </a:solidFill>
                <a:cs typeface="Times New Roman" panose="02020603050405020304" pitchFamily="18" charset="0"/>
              </a:rPr>
              <a:t> </a:t>
            </a:r>
            <a:r>
              <a:rPr lang="en-US" altLang="en-US" dirty="0">
                <a:solidFill>
                  <a:srgbClr val="000000"/>
                </a:solidFill>
                <a:cs typeface="Times New Roman" panose="02020603050405020304" pitchFamily="18" charset="0"/>
              </a:rPr>
              <a:t>will help all ELLs -- with and without an IEP --  to better access the test. </a:t>
            </a:r>
            <a:endParaRPr lang="en-US" altLang="en-US" dirty="0">
              <a:cs typeface="Times New Roman" panose="02020603050405020304" pitchFamily="18" charset="0"/>
            </a:endParaRPr>
          </a:p>
          <a:p>
            <a:pPr>
              <a:lnSpc>
                <a:spcPct val="107000"/>
              </a:lnSpc>
              <a:spcBef>
                <a:spcPct val="0"/>
              </a:spcBef>
            </a:pPr>
            <a:r>
              <a:rPr lang="en-US" altLang="en-US" dirty="0">
                <a:solidFill>
                  <a:srgbClr val="000000"/>
                </a:solidFill>
                <a:cs typeface="Times New Roman" panose="02020603050405020304" pitchFamily="18" charset="0"/>
              </a:rPr>
              <a:t> </a:t>
            </a:r>
          </a:p>
          <a:p>
            <a:pPr defTabSz="460583">
              <a:lnSpc>
                <a:spcPct val="107000"/>
              </a:lnSpc>
              <a:spcBef>
                <a:spcPct val="0"/>
              </a:spcBef>
              <a:defRPr/>
            </a:pPr>
            <a:r>
              <a:rPr lang="en-US" altLang="en-US" dirty="0"/>
              <a:t>Now let’s go the key elements of the supports shown in the Accessibility and Accommodations Framework triangle: Universal Design, administrative</a:t>
            </a:r>
            <a:r>
              <a:rPr lang="en-US" altLang="en-US" baseline="0" dirty="0"/>
              <a:t> considerations</a:t>
            </a:r>
            <a:r>
              <a:rPr lang="en-US" altLang="en-US" dirty="0"/>
              <a:t>, universal tools, and accommodations.</a:t>
            </a:r>
            <a:endParaRPr lang="en-US" altLang="en-US" dirty="0">
              <a:cs typeface="Times New Roman" panose="02020603050405020304" pitchFamily="18" charset="0"/>
            </a:endParaRPr>
          </a:p>
          <a:p>
            <a:pPr eaLnBrk="1" hangingPunct="1">
              <a:lnSpc>
                <a:spcPct val="107000"/>
              </a:lnSpc>
              <a:spcBef>
                <a:spcPct val="0"/>
              </a:spcBef>
            </a:pPr>
            <a:endParaRPr lang="en-US" dirty="0"/>
          </a:p>
          <a:p>
            <a:pPr>
              <a:lnSpc>
                <a:spcPct val="107000"/>
              </a:lnSpc>
              <a:spcBef>
                <a:spcPct val="0"/>
              </a:spcBef>
            </a:pPr>
            <a:endParaRPr lang="en-US" altLang="en-US" dirty="0">
              <a:cs typeface="Times New Roman" panose="02020603050405020304" pitchFamily="18"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8448" indent="-287865">
              <a:defRPr>
                <a:solidFill>
                  <a:schemeClr val="tx1"/>
                </a:solidFill>
                <a:latin typeface="Calibri" panose="020F0502020204030204" pitchFamily="34" charset="0"/>
              </a:defRPr>
            </a:lvl2pPr>
            <a:lvl3pPr marL="1151458" indent="-230292">
              <a:defRPr>
                <a:solidFill>
                  <a:schemeClr val="tx1"/>
                </a:solidFill>
                <a:latin typeface="Calibri" panose="020F0502020204030204" pitchFamily="34" charset="0"/>
              </a:defRPr>
            </a:lvl3pPr>
            <a:lvl4pPr marL="1612041" indent="-230292">
              <a:defRPr>
                <a:solidFill>
                  <a:schemeClr val="tx1"/>
                </a:solidFill>
                <a:latin typeface="Calibri" panose="020F0502020204030204" pitchFamily="34" charset="0"/>
              </a:defRPr>
            </a:lvl4pPr>
            <a:lvl5pPr marL="2072625" indent="-230292">
              <a:defRPr>
                <a:solidFill>
                  <a:schemeClr val="tx1"/>
                </a:solidFill>
                <a:latin typeface="Calibri" panose="020F0502020204030204" pitchFamily="34" charset="0"/>
              </a:defRPr>
            </a:lvl5pPr>
            <a:lvl6pPr marL="2533208" indent="-230292" defTabSz="460583" fontAlgn="base">
              <a:spcBef>
                <a:spcPct val="0"/>
              </a:spcBef>
              <a:spcAft>
                <a:spcPct val="0"/>
              </a:spcAft>
              <a:defRPr>
                <a:solidFill>
                  <a:schemeClr val="tx1"/>
                </a:solidFill>
                <a:latin typeface="Calibri" panose="020F0502020204030204" pitchFamily="34" charset="0"/>
              </a:defRPr>
            </a:lvl6pPr>
            <a:lvl7pPr marL="2993791" indent="-230292" defTabSz="460583" fontAlgn="base">
              <a:spcBef>
                <a:spcPct val="0"/>
              </a:spcBef>
              <a:spcAft>
                <a:spcPct val="0"/>
              </a:spcAft>
              <a:defRPr>
                <a:solidFill>
                  <a:schemeClr val="tx1"/>
                </a:solidFill>
                <a:latin typeface="Calibri" panose="020F0502020204030204" pitchFamily="34" charset="0"/>
              </a:defRPr>
            </a:lvl7pPr>
            <a:lvl8pPr marL="3454375" indent="-230292" defTabSz="460583" fontAlgn="base">
              <a:spcBef>
                <a:spcPct val="0"/>
              </a:spcBef>
              <a:spcAft>
                <a:spcPct val="0"/>
              </a:spcAft>
              <a:defRPr>
                <a:solidFill>
                  <a:schemeClr val="tx1"/>
                </a:solidFill>
                <a:latin typeface="Calibri" panose="020F0502020204030204" pitchFamily="34" charset="0"/>
              </a:defRPr>
            </a:lvl8pPr>
            <a:lvl9pPr marL="3914958" indent="-230292" defTabSz="46058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1EB3931-7884-4016-A18A-799A590F973A}" type="slidenum">
              <a:rPr lang="en-US" altLang="en-US"/>
              <a:pPr fontAlgn="base">
                <a:spcBef>
                  <a:spcPct val="0"/>
                </a:spcBef>
                <a:spcAft>
                  <a:spcPct val="0"/>
                </a:spcAft>
              </a:pPr>
              <a:t>48</a:t>
            </a:fld>
            <a:endParaRPr lang="en-US" altLang="en-US"/>
          </a:p>
        </p:txBody>
      </p:sp>
    </p:spTree>
    <p:extLst>
      <p:ext uri="{BB962C8B-B14F-4D97-AF65-F5344CB8AC3E}">
        <p14:creationId xmlns:p14="http://schemas.microsoft.com/office/powerpoint/2010/main" val="3421155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base of the Accessibility and Accommodations Framework</a:t>
            </a:r>
            <a:r>
              <a:rPr lang="en-US" baseline="0" dirty="0"/>
              <a:t> is Universal Design.</a:t>
            </a:r>
          </a:p>
          <a:p>
            <a:endParaRPr lang="en-US" dirty="0"/>
          </a:p>
          <a:p>
            <a:r>
              <a:rPr lang="en-US" dirty="0"/>
              <a:t>Planning for accessibility starts early in the development process</a:t>
            </a:r>
            <a:r>
              <a:rPr lang="en-US" baseline="0" dirty="0"/>
              <a:t>.  </a:t>
            </a:r>
            <a:r>
              <a:rPr lang="en-US" dirty="0"/>
              <a:t>The </a:t>
            </a:r>
            <a:r>
              <a:rPr lang="en-US" baseline="0" dirty="0"/>
              <a:t>principals of Universal Design were used while developing tasks as well as the online testing platform, and paper-based test booklets.  Test delivery options were</a:t>
            </a:r>
            <a:r>
              <a:rPr lang="en-US" dirty="0"/>
              <a:t> developed to ensure a balance between the accessibility and usability. Item layouts are designed to be user-friendly.  For example, all the information students need to answer a question is included on the computer screen, or on the same page of the test booklet. Students do not need to switch between screens or pages as they work through an item. Additionally, navigation components will always appear in the same place. Stimulus pictures and text, item stems, and response options appear in predictable locations. </a:t>
            </a:r>
          </a:p>
          <a:p>
            <a:endParaRPr lang="en-US" dirty="0"/>
          </a:p>
          <a:p>
            <a:pPr defTabSz="460583">
              <a:defRPr/>
            </a:pPr>
            <a:r>
              <a:rPr lang="en-US" dirty="0"/>
              <a:t>The test items are presented using multiple modalities, including supporting prompts with graphics, embedded scaffolding, tasks broken into chunks, and modeling using task prototypes and guides.</a:t>
            </a:r>
          </a:p>
          <a:p>
            <a:endParaRPr lang="en-US" dirty="0"/>
          </a:p>
          <a:p>
            <a:r>
              <a:rPr lang="en-US" b="1" dirty="0"/>
              <a:t>NOTE: </a:t>
            </a:r>
            <a:r>
              <a:rPr lang="en-US" dirty="0"/>
              <a:t>This slide is animated, the scale will appear </a:t>
            </a:r>
          </a:p>
        </p:txBody>
      </p:sp>
      <p:sp>
        <p:nvSpPr>
          <p:cNvPr id="4" name="Slide Number Placeholder 3"/>
          <p:cNvSpPr>
            <a:spLocks noGrp="1"/>
          </p:cNvSpPr>
          <p:nvPr>
            <p:ph type="sldNum" sz="quarter" idx="10"/>
          </p:nvPr>
        </p:nvSpPr>
        <p:spPr/>
        <p:txBody>
          <a:bodyPr/>
          <a:lstStyle/>
          <a:p>
            <a:pPr>
              <a:defRPr/>
            </a:pPr>
            <a:fld id="{E07557FB-EA94-43E4-B553-800EDEB6E15F}" type="slidenum">
              <a:rPr lang="en-US" smtClean="0"/>
              <a:pPr>
                <a:defRPr/>
              </a:pPr>
              <a:t>49</a:t>
            </a:fld>
            <a:endParaRPr lang="en-US"/>
          </a:p>
        </p:txBody>
      </p:sp>
    </p:spTree>
    <p:extLst>
      <p:ext uri="{BB962C8B-B14F-4D97-AF65-F5344CB8AC3E}">
        <p14:creationId xmlns:p14="http://schemas.microsoft.com/office/powerpoint/2010/main" val="428464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Test Administrator should always use the Test Administrator’s Script. It contains everything the Test Administrator says and must followed exactly. The story book is used by the student. It includes the narrative story and pictures, background graphics, and a graphic organizer for reading items.  </a:t>
            </a:r>
          </a:p>
          <a:p>
            <a:r>
              <a:rPr lang="en-US" altLang="en-US">
                <a:latin typeface="Arial" panose="020B0604020202020204" pitchFamily="34" charset="0"/>
                <a:ea typeface="ＭＳ Ｐゴシック" panose="020B0600070205080204" pitchFamily="34" charset="-128"/>
              </a:rPr>
              <a:t>The Student Response Booklet is primarily used by the Test Administrator to record the student’s answers. For Writing (Parts B and E), the booklet is placed in front of the students for them to write their responses. </a:t>
            </a:r>
          </a:p>
          <a:p>
            <a:r>
              <a:rPr lang="en-US" altLang="en-US">
                <a:latin typeface="Arial" panose="020B0604020202020204" pitchFamily="34" charset="0"/>
                <a:ea typeface="ＭＳ Ｐゴシック" panose="020B0600070205080204" pitchFamily="34" charset="-128"/>
              </a:rPr>
              <a:t>Please not that when the students finish the Writing Experience (Part B), The T.A. transcribes what students say they wrote.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The Activity Board must be placed in front of the students during the expository sections of the test (Parts D-F). One panel is opened at a time, to reveal graphics related to the expository story.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The Cards and Card Pouch is held in a card pouch by the T.A., but placed in front of students as directed in the script. Students may be asked to point to the correct card, find the cards that go together, or move the cards to the appropriate place. </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3B50349-EA64-478F-8069-FD85097950D1}" type="slidenum">
              <a:rPr lang="en-US" altLang="en-US" sz="1200" smtClean="0"/>
              <a:pPr/>
              <a:t>5</a:t>
            </a:fld>
            <a:endParaRPr lang="en-US" altLang="en-US" sz="1200"/>
          </a:p>
        </p:txBody>
      </p:sp>
    </p:spTree>
    <p:extLst>
      <p:ext uri="{BB962C8B-B14F-4D97-AF65-F5344CB8AC3E}">
        <p14:creationId xmlns:p14="http://schemas.microsoft.com/office/powerpoint/2010/main" val="32067473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a:t>
            </a:r>
            <a:r>
              <a:rPr lang="en-US" baseline="0" dirty="0"/>
              <a:t> of the </a:t>
            </a:r>
            <a:r>
              <a:rPr lang="en-US" dirty="0"/>
              <a:t>Accessibility and Accommodations Framework</a:t>
            </a:r>
            <a:r>
              <a:rPr lang="en-US" baseline="0" dirty="0"/>
              <a:t> is Administrative Considerations.</a:t>
            </a:r>
          </a:p>
          <a:p>
            <a:endParaRPr lang="en-US" dirty="0"/>
          </a:p>
          <a:p>
            <a:r>
              <a:rPr lang="en-US" dirty="0"/>
              <a:t>Individualized administration procedures provide flexibility to </a:t>
            </a:r>
            <a:r>
              <a:rPr lang="en-US" b="0" dirty="0"/>
              <a:t>district or school </a:t>
            </a:r>
            <a:r>
              <a:rPr lang="en-US" dirty="0"/>
              <a:t>in determining the conditions under which ACCESS for ELLs 2.0 can be administered most effectively.  Test security may not be compromised and testing environment requirements must be met. Administrative considerations may not change what the test items are designed to measure or the way test scores are interpreted.  </a:t>
            </a:r>
          </a:p>
          <a:p>
            <a:endParaRPr lang="en-US" dirty="0"/>
          </a:p>
          <a:p>
            <a:r>
              <a:rPr lang="en-US" b="1" dirty="0"/>
              <a:t>NOTE: </a:t>
            </a:r>
            <a:r>
              <a:rPr lang="en-US" dirty="0"/>
              <a:t>This slide is animated</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07557FB-EA94-43E4-B553-800EDEB6E15F}" type="slidenum">
              <a:rPr lang="en-US" smtClean="0"/>
              <a:pPr>
                <a:defRPr/>
              </a:pPr>
              <a:t>50</a:t>
            </a:fld>
            <a:endParaRPr lang="en-US"/>
          </a:p>
        </p:txBody>
      </p:sp>
    </p:spTree>
    <p:extLst>
      <p:ext uri="{BB962C8B-B14F-4D97-AF65-F5344CB8AC3E}">
        <p14:creationId xmlns:p14="http://schemas.microsoft.com/office/powerpoint/2010/main" val="1580836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0000"/>
                </a:solidFill>
                <a:ea typeface="Times New Roman" panose="02020603050405020304" pitchFamily="18" charset="0"/>
                <a:cs typeface="Calibri" panose="020F0502020204030204" pitchFamily="34" charset="0"/>
              </a:rPr>
              <a:t>The Accessibility and Accommodations Supplement also contain information to support school Multidisciplinary teams when assigning accommodations.</a:t>
            </a:r>
            <a:r>
              <a:rPr lang="en-US" altLang="en-US"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Page 14 in the supplement has</a:t>
            </a:r>
            <a:r>
              <a:rPr lang="en-US" altLang="en-US" baseline="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 guide for them to follow if they have questions.</a:t>
            </a:r>
            <a:endParaRPr lang="en-US" altLang="en-US" dirty="0">
              <a:ea typeface="Times New Roman" panose="02020603050405020304" pitchFamily="18" charset="0"/>
              <a:cs typeface="Calibri" panose="020F0502020204030204" pitchFamily="34" charset="0"/>
            </a:endParaRPr>
          </a:p>
          <a:p>
            <a:endParaRPr lang="en-US" b="0" dirty="0"/>
          </a:p>
          <a:p>
            <a:r>
              <a:rPr lang="en-US" b="0" dirty="0"/>
              <a:t>Districts and schools </a:t>
            </a:r>
            <a:r>
              <a:rPr lang="en-US" dirty="0"/>
              <a:t>have the authority to make administrative determinations for any ELL student as long as test security is not compromised and the requirements are met regarding testing conditions and environment. These individualized administration procedures provide flexibility to schools and districts in determining the conditions under which ACCESS for ELLs 2.0, Kindergarten ACCESS for ELLs and Alternate ACCESS for ELLs can be administered most effectively.</a:t>
            </a:r>
          </a:p>
          <a:p>
            <a:endParaRPr lang="en-US" dirty="0"/>
          </a:p>
          <a:p>
            <a:r>
              <a:rPr lang="en-US" dirty="0"/>
              <a:t>In addition to administration procedures already listed in the </a:t>
            </a:r>
            <a:r>
              <a:rPr lang="en-US" i="1" dirty="0"/>
              <a:t>Test Administrator Manual</a:t>
            </a:r>
            <a:r>
              <a:rPr lang="en-US" dirty="0"/>
              <a:t>, consider the following administrative procedures that may be customized to meet the needs of students.</a:t>
            </a:r>
          </a:p>
          <a:p>
            <a:endParaRPr lang="en-US" dirty="0"/>
          </a:p>
        </p:txBody>
      </p:sp>
      <p:sp>
        <p:nvSpPr>
          <p:cNvPr id="4" name="Slide Number Placeholder 3"/>
          <p:cNvSpPr>
            <a:spLocks noGrp="1"/>
          </p:cNvSpPr>
          <p:nvPr>
            <p:ph type="sldNum" sz="quarter" idx="10"/>
          </p:nvPr>
        </p:nvSpPr>
        <p:spPr/>
        <p:txBody>
          <a:bodyPr/>
          <a:lstStyle/>
          <a:p>
            <a:pPr>
              <a:defRPr/>
            </a:pPr>
            <a:fld id="{ADCF77AA-E100-49E8-95ED-F857DEE35172}" type="slidenum">
              <a:rPr lang="en-US" smtClean="0"/>
              <a:pPr>
                <a:defRPr/>
              </a:pPr>
              <a:t>51</a:t>
            </a:fld>
            <a:endParaRPr lang="en-US"/>
          </a:p>
        </p:txBody>
      </p:sp>
    </p:spTree>
    <p:extLst>
      <p:ext uri="{BB962C8B-B14F-4D97-AF65-F5344CB8AC3E}">
        <p14:creationId xmlns:p14="http://schemas.microsoft.com/office/powerpoint/2010/main" val="1910547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a:t>
            </a:r>
            <a:r>
              <a:rPr lang="en-US" baseline="0" dirty="0"/>
              <a:t> a few minutes to look at the Universal tools available to </a:t>
            </a:r>
            <a:r>
              <a:rPr lang="en-US" b="0" i="1" baseline="0" dirty="0"/>
              <a:t>all</a:t>
            </a:r>
            <a:r>
              <a:rPr lang="en-US" baseline="0" dirty="0"/>
              <a:t> ELLs.</a:t>
            </a:r>
          </a:p>
          <a:p>
            <a:endParaRPr lang="en-US" dirty="0"/>
          </a:p>
          <a:p>
            <a:r>
              <a:rPr lang="en-US" dirty="0"/>
              <a:t>Universal tools are available to address individual student accessibility needs.  These may be embedded in the online test platform or provided by Test Administrators during testing. </a:t>
            </a:r>
          </a:p>
          <a:p>
            <a:endParaRPr lang="en-US" dirty="0"/>
          </a:p>
          <a:p>
            <a:r>
              <a:rPr lang="en-US" dirty="0"/>
              <a:t>Provided that students have become familiar with the appropriate use and availability of universal tools, these should reinforce students’ abilities to demonstrate their knowledge and skills. </a:t>
            </a:r>
          </a:p>
          <a:p>
            <a:endParaRPr lang="en-US" dirty="0"/>
          </a:p>
          <a:p>
            <a:r>
              <a:rPr lang="en-US" dirty="0"/>
              <a:t>Best practice includes educators ensuring that students have opportunities to practice using the tools, and helping students determine when a tool may be appropriate and useful.  Making connections between learning strategies used during instruction and similar universal tools available on the assessment, also may help students decide which tools are appropriate and when to use them. Remember, sample items are available for students to practice using the Universal tools.</a:t>
            </a:r>
          </a:p>
          <a:p>
            <a:endParaRPr lang="en-US" dirty="0"/>
          </a:p>
          <a:p>
            <a:r>
              <a:rPr lang="en-US" b="1" dirty="0"/>
              <a:t>NOTE: </a:t>
            </a:r>
            <a:r>
              <a:rPr lang="en-US" dirty="0"/>
              <a:t>This slide is animated</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07557FB-EA94-43E4-B553-800EDEB6E15F}" type="slidenum">
              <a:rPr lang="en-US" smtClean="0"/>
              <a:pPr>
                <a:defRPr/>
              </a:pPr>
              <a:t>52</a:t>
            </a:fld>
            <a:endParaRPr lang="en-US"/>
          </a:p>
        </p:txBody>
      </p:sp>
    </p:spTree>
    <p:extLst>
      <p:ext uri="{BB962C8B-B14F-4D97-AF65-F5344CB8AC3E}">
        <p14:creationId xmlns:p14="http://schemas.microsoft.com/office/powerpoint/2010/main" val="282422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67" fontAlgn="auto">
              <a:spcBef>
                <a:spcPts val="0"/>
              </a:spcBef>
              <a:spcAft>
                <a:spcPts val="0"/>
              </a:spcAft>
              <a:defRPr/>
            </a:pPr>
            <a:r>
              <a:rPr lang="en-US" b="0" dirty="0"/>
              <a:t>Universal Tools </a:t>
            </a:r>
            <a:r>
              <a:rPr lang="en-US" dirty="0"/>
              <a:t>are</a:t>
            </a:r>
            <a:r>
              <a:rPr lang="en-US" b="1" dirty="0"/>
              <a:t> </a:t>
            </a:r>
            <a:r>
              <a:rPr lang="en-US" dirty="0"/>
              <a:t>available to all students taking the computer-based or</a:t>
            </a:r>
            <a:r>
              <a:rPr lang="en-US" baseline="0" dirty="0"/>
              <a:t> paper-based </a:t>
            </a:r>
            <a:r>
              <a:rPr lang="en-US" dirty="0"/>
              <a:t>assessments. </a:t>
            </a:r>
          </a:p>
          <a:p>
            <a:pPr defTabSz="881367" fontAlgn="auto">
              <a:spcBef>
                <a:spcPts val="0"/>
              </a:spcBef>
              <a:spcAft>
                <a:spcPts val="0"/>
              </a:spcAft>
              <a:defRPr/>
            </a:pPr>
            <a:endParaRPr lang="en-US" dirty="0"/>
          </a:p>
          <a:p>
            <a:pPr defTabSz="881367" fontAlgn="auto">
              <a:spcBef>
                <a:spcPts val="0"/>
              </a:spcBef>
              <a:spcAft>
                <a:spcPts val="0"/>
              </a:spcAft>
              <a:defRPr/>
            </a:pPr>
            <a:r>
              <a:rPr lang="en-US" dirty="0"/>
              <a:t>Universal tools should be familiar to students from their use during instruction.</a:t>
            </a:r>
          </a:p>
          <a:p>
            <a:pPr defTabSz="881367" fontAlgn="auto">
              <a:spcBef>
                <a:spcPts val="0"/>
              </a:spcBef>
              <a:spcAft>
                <a:spcPts val="0"/>
              </a:spcAft>
              <a:defRPr/>
            </a:pPr>
            <a:endParaRPr lang="en-US" dirty="0"/>
          </a:p>
          <a:p>
            <a:pPr defTabSz="881367" fontAlgn="auto">
              <a:spcBef>
                <a:spcPts val="0"/>
              </a:spcBef>
              <a:spcAft>
                <a:spcPts val="0"/>
              </a:spcAft>
              <a:defRPr/>
            </a:pPr>
            <a:r>
              <a:rPr lang="en-US" dirty="0"/>
              <a:t>While available in both online and paper-based</a:t>
            </a:r>
            <a:r>
              <a:rPr lang="en-US" baseline="0" dirty="0"/>
              <a:t> </a:t>
            </a:r>
            <a:r>
              <a:rPr lang="en-US" dirty="0"/>
              <a:t>testing formats, universal tools may look different</a:t>
            </a:r>
            <a:r>
              <a:rPr lang="en-US" baseline="0" dirty="0"/>
              <a:t>. </a:t>
            </a:r>
            <a:r>
              <a:rPr lang="en-US" dirty="0"/>
              <a:t>Most universal tools are embedded</a:t>
            </a:r>
            <a:r>
              <a:rPr lang="en-US" baseline="0" dirty="0"/>
              <a:t> in the</a:t>
            </a:r>
            <a:r>
              <a:rPr lang="en-US" dirty="0"/>
              <a:t> computer-based test platform; however for paper-based testing universal tools are provided</a:t>
            </a:r>
            <a:r>
              <a:rPr lang="en-US" baseline="0" dirty="0"/>
              <a:t> by the test administrator</a:t>
            </a:r>
            <a:r>
              <a:rPr lang="en-US" dirty="0"/>
              <a:t>.  </a:t>
            </a:r>
          </a:p>
          <a:p>
            <a:pPr defTabSz="881367" fontAlgn="auto">
              <a:spcBef>
                <a:spcPts val="0"/>
              </a:spcBef>
              <a:spcAft>
                <a:spcPts val="0"/>
              </a:spcAft>
              <a:defRPr/>
            </a:pPr>
            <a:endParaRPr lang="en-US" dirty="0"/>
          </a:p>
          <a:p>
            <a:pPr defTabSz="881367" fontAlgn="auto">
              <a:spcBef>
                <a:spcPts val="0"/>
              </a:spcBef>
              <a:spcAft>
                <a:spcPts val="0"/>
              </a:spcAft>
              <a:defRPr/>
            </a:pPr>
            <a:r>
              <a:rPr lang="en-US" dirty="0"/>
              <a:t>Universal tools do not need to be indicated in WIDA AMS.</a:t>
            </a:r>
          </a:p>
          <a:p>
            <a:pPr defTabSz="881367" fontAlgn="auto">
              <a:spcBef>
                <a:spcPts val="0"/>
              </a:spcBef>
              <a:spcAft>
                <a:spcPts val="0"/>
              </a:spcAft>
              <a:defRPr/>
            </a:pPr>
            <a:endParaRPr lang="en-US" dirty="0"/>
          </a:p>
          <a:p>
            <a:pPr defTabSz="881367" fontAlgn="auto">
              <a:spcBef>
                <a:spcPts val="0"/>
              </a:spcBef>
              <a:spcAft>
                <a:spcPts val="0"/>
              </a:spcAft>
              <a:defRPr/>
            </a:pPr>
            <a:r>
              <a:rPr lang="en-US" baseline="0" dirty="0"/>
              <a:t>Scratch paper is not embedded in the test platform, and should be available to students upon request. </a:t>
            </a:r>
            <a:r>
              <a:rPr lang="en-US" dirty="0"/>
              <a:t>Used scratch paper is considered secure test material. Test administrators must collect used scratch paper at the end of each test domain to maintain test security. Scratch paper must be returned with test materials or disposed of according to state policy.</a:t>
            </a:r>
          </a:p>
          <a:p>
            <a:pPr defTabSz="921167" fontAlgn="auto">
              <a:spcBef>
                <a:spcPts val="0"/>
              </a:spcBef>
              <a:spcAft>
                <a:spcPts val="0"/>
              </a:spcAft>
              <a:defRPr/>
            </a:pPr>
            <a:endParaRPr lang="en-US" dirty="0"/>
          </a:p>
          <a:p>
            <a:pPr defTabSz="921167" fontAlgn="auto">
              <a:spcBef>
                <a:spcPts val="0"/>
              </a:spcBef>
              <a:spcAft>
                <a:spcPts val="0"/>
              </a:spcAft>
              <a:defRPr/>
            </a:pPr>
            <a:r>
              <a:rPr lang="en-US" dirty="0"/>
              <a:t>Descriptions of Universal Tools are available in the Accessibility and Accommodations Supplement.</a:t>
            </a:r>
          </a:p>
          <a:p>
            <a:endParaRPr lang="en-US" dirty="0"/>
          </a:p>
          <a:p>
            <a:endParaRPr lang="en-US" dirty="0"/>
          </a:p>
        </p:txBody>
      </p:sp>
      <p:sp>
        <p:nvSpPr>
          <p:cNvPr id="4" name="Slide Number Placeholder 3"/>
          <p:cNvSpPr>
            <a:spLocks noGrp="1"/>
          </p:cNvSpPr>
          <p:nvPr>
            <p:ph type="sldNum" sz="quarter" idx="10"/>
          </p:nvPr>
        </p:nvSpPr>
        <p:spPr/>
        <p:txBody>
          <a:bodyPr/>
          <a:lstStyle/>
          <a:p>
            <a:fld id="{069C6D42-9748-4D53-9BD0-29DDC59F1D5E}" type="slidenum">
              <a:rPr lang="en-US" smtClean="0"/>
              <a:t>53</a:t>
            </a:fld>
            <a:endParaRPr lang="en-US"/>
          </a:p>
        </p:txBody>
      </p:sp>
    </p:spTree>
    <p:extLst>
      <p:ext uri="{BB962C8B-B14F-4D97-AF65-F5344CB8AC3E}">
        <p14:creationId xmlns:p14="http://schemas.microsoft.com/office/powerpoint/2010/main" val="1227136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Accommodations are at the top of the triangle, and are available only</a:t>
            </a:r>
            <a:r>
              <a:rPr lang="en-US" baseline="0" dirty="0"/>
              <a:t> to students with a documented disability.</a:t>
            </a:r>
          </a:p>
          <a:p>
            <a:endParaRPr lang="en-US" dirty="0"/>
          </a:p>
          <a:p>
            <a:pPr defTabSz="921167" fontAlgn="auto">
              <a:spcBef>
                <a:spcPts val="0"/>
              </a:spcBef>
              <a:spcAft>
                <a:spcPts val="0"/>
              </a:spcAft>
              <a:defRPr/>
            </a:pPr>
            <a:r>
              <a:rPr lang="en-US" baseline="0" dirty="0"/>
              <a:t>Accommodations are allowable changes to the way the test is presented, the way a student responds to test items, the timing of the test, or the testing environment.  </a:t>
            </a:r>
          </a:p>
          <a:p>
            <a:pPr marL="0" marR="0" lvl="0" indent="0" algn="l" defTabSz="921167"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21167" rtl="0" eaLnBrk="1" fontAlgn="auto" latinLnBrk="0" hangingPunct="1">
              <a:lnSpc>
                <a:spcPct val="100000"/>
              </a:lnSpc>
              <a:spcBef>
                <a:spcPts val="0"/>
              </a:spcBef>
              <a:spcAft>
                <a:spcPts val="0"/>
              </a:spcAft>
              <a:buClrTx/>
              <a:buSzTx/>
              <a:buFontTx/>
              <a:buNone/>
              <a:tabLst/>
              <a:defRPr/>
            </a:pPr>
            <a:r>
              <a:rPr lang="en-US" baseline="0" dirty="0"/>
              <a:t>Providing appropriate accommodations, that do not change what is being measured by the test, is required by both state and federal law.  </a:t>
            </a:r>
          </a:p>
          <a:p>
            <a:pPr defTabSz="921167" fontAlgn="auto">
              <a:spcBef>
                <a:spcPts val="0"/>
              </a:spcBef>
              <a:spcAft>
                <a:spcPts val="0"/>
              </a:spcAft>
              <a:defRPr/>
            </a:pPr>
            <a:endParaRPr lang="en-US" baseline="0" dirty="0"/>
          </a:p>
          <a:p>
            <a:pPr defTabSz="921167" fontAlgn="auto">
              <a:spcBef>
                <a:spcPts val="0"/>
              </a:spcBef>
              <a:spcAft>
                <a:spcPts val="0"/>
              </a:spcAft>
              <a:defRPr/>
            </a:pPr>
            <a:r>
              <a:rPr lang="en-US" baseline="0" dirty="0"/>
              <a:t>Testing accommodations </a:t>
            </a:r>
            <a:r>
              <a:rPr lang="en-US" b="0" i="1" baseline="0" dirty="0"/>
              <a:t>must</a:t>
            </a:r>
            <a:r>
              <a:rPr lang="en-US" baseline="0" dirty="0"/>
              <a:t> be listed in a student’s active IEP or 504 plan.  </a:t>
            </a:r>
          </a:p>
          <a:p>
            <a:pPr defTabSz="921167" fontAlgn="auto">
              <a:spcBef>
                <a:spcPts val="0"/>
              </a:spcBef>
              <a:spcAft>
                <a:spcPts val="0"/>
              </a:spcAft>
              <a:defRPr/>
            </a:pPr>
            <a:endParaRPr lang="en-US" baseline="0" dirty="0"/>
          </a:p>
          <a:p>
            <a:r>
              <a:rPr lang="en-US" b="1" dirty="0"/>
              <a:t>NOTE: </a:t>
            </a:r>
            <a:r>
              <a:rPr lang="en-US" dirty="0"/>
              <a:t>This slide is animated</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07557FB-EA94-43E4-B553-800EDEB6E15F}" type="slidenum">
              <a:rPr lang="en-US" smtClean="0"/>
              <a:pPr>
                <a:defRPr/>
              </a:pPr>
              <a:t>54</a:t>
            </a:fld>
            <a:endParaRPr lang="en-US"/>
          </a:p>
        </p:txBody>
      </p:sp>
    </p:spTree>
    <p:extLst>
      <p:ext uri="{BB962C8B-B14F-4D97-AF65-F5344CB8AC3E}">
        <p14:creationId xmlns:p14="http://schemas.microsoft.com/office/powerpoint/2010/main" val="3164402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requires that states provide appropriate accommodations where needed in accordance with student’s IEP or 504 Plan.</a:t>
            </a:r>
          </a:p>
        </p:txBody>
      </p:sp>
      <p:sp>
        <p:nvSpPr>
          <p:cNvPr id="4" name="Slide Number Placeholder 3"/>
          <p:cNvSpPr>
            <a:spLocks noGrp="1"/>
          </p:cNvSpPr>
          <p:nvPr>
            <p:ph type="sldNum" sz="quarter" idx="10"/>
          </p:nvPr>
        </p:nvSpPr>
        <p:spPr/>
        <p:txBody>
          <a:bodyPr/>
          <a:lstStyle/>
          <a:p>
            <a:fld id="{B63C2044-402D-4469-A651-E9C25E43B806}" type="slidenum">
              <a:rPr lang="en-US" smtClean="0"/>
              <a:t>55</a:t>
            </a:fld>
            <a:endParaRPr lang="en-US"/>
          </a:p>
        </p:txBody>
      </p:sp>
    </p:spTree>
    <p:extLst>
      <p:ext uri="{BB962C8B-B14F-4D97-AF65-F5344CB8AC3E}">
        <p14:creationId xmlns:p14="http://schemas.microsoft.com/office/powerpoint/2010/main" val="14093771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5000"/>
              </a:lnSpc>
              <a:spcBef>
                <a:spcPct val="0"/>
              </a:spcBef>
            </a:pPr>
            <a:r>
              <a:rPr lang="en-US" altLang="en-US" dirty="0">
                <a:solidFill>
                  <a:srgbClr val="000000"/>
                </a:solidFill>
                <a:ea typeface="Times New Roman" panose="02020603050405020304" pitchFamily="18" charset="0"/>
                <a:cs typeface="Calibri" panose="020F0502020204030204" pitchFamily="34" charset="0"/>
              </a:rPr>
              <a:t>The Accessibility and Accommodations Supplement also contain information to support school Multidisciplinary teams when assigning accommodations.</a:t>
            </a:r>
            <a:r>
              <a:rPr lang="en-US" altLang="en-US"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en-US" altLang="en-US" dirty="0">
              <a:ea typeface="Times New Roman" panose="02020603050405020304" pitchFamily="18" charset="0"/>
              <a:cs typeface="Calibri" panose="020F0502020204030204" pitchFamily="34" charset="0"/>
            </a:endParaRPr>
          </a:p>
          <a:p>
            <a:pPr>
              <a:lnSpc>
                <a:spcPct val="105000"/>
              </a:lnSpc>
              <a:spcBef>
                <a:spcPct val="0"/>
              </a:spcBef>
            </a:pPr>
            <a:endParaRPr lang="en-US" altLang="en-US" dirty="0">
              <a:solidFill>
                <a:srgbClr val="000000"/>
              </a:solidFill>
              <a:ea typeface="Times New Roman" panose="02020603050405020304" pitchFamily="18" charset="0"/>
              <a:cs typeface="Calibri" panose="020F0502020204030204" pitchFamily="34" charset="0"/>
            </a:endParaRPr>
          </a:p>
          <a:p>
            <a:pPr>
              <a:lnSpc>
                <a:spcPct val="105000"/>
              </a:lnSpc>
              <a:spcBef>
                <a:spcPct val="0"/>
              </a:spcBef>
            </a:pPr>
            <a:r>
              <a:rPr lang="en-US" altLang="en-US" dirty="0">
                <a:solidFill>
                  <a:srgbClr val="000000"/>
                </a:solidFill>
                <a:ea typeface="Times New Roman" panose="02020603050405020304" pitchFamily="18" charset="0"/>
                <a:cs typeface="Calibri" panose="020F0502020204030204" pitchFamily="34" charset="0"/>
              </a:rPr>
              <a:t>It </a:t>
            </a:r>
            <a:r>
              <a:rPr lang="en-US" altLang="en-US" dirty="0">
                <a:solidFill>
                  <a:srgbClr val="000000"/>
                </a:solidFill>
                <a:cs typeface="Times New Roman" panose="02020603050405020304" pitchFamily="18" charset="0"/>
              </a:rPr>
              <a:t>is important that IEP and 504 teams for ELLs with disabilities are multidisciplinary and collaborative in nature.  It is recommended the team includes people with expertise in second language acquisition and other professionals, such as speech-language pathologists, who understand how to differentiate between limited English proficiency and a disability.</a:t>
            </a:r>
            <a:endParaRPr lang="en-US" altLang="en-US" dirty="0">
              <a:cs typeface="Times New Roman" panose="02020603050405020304" pitchFamily="18" charset="0"/>
            </a:endParaRPr>
          </a:p>
          <a:p>
            <a:pPr>
              <a:lnSpc>
                <a:spcPct val="105000"/>
              </a:lnSpc>
              <a:spcBef>
                <a:spcPct val="0"/>
              </a:spcBef>
            </a:pPr>
            <a:endParaRPr lang="en-US" altLang="en-US" dirty="0">
              <a:solidFill>
                <a:srgbClr val="000000"/>
              </a:solidFill>
              <a:cs typeface="Times New Roman" panose="02020603050405020304" pitchFamily="18" charset="0"/>
            </a:endParaRPr>
          </a:p>
          <a:p>
            <a:pPr>
              <a:lnSpc>
                <a:spcPct val="105000"/>
              </a:lnSpc>
              <a:spcBef>
                <a:spcPct val="0"/>
              </a:spcBef>
            </a:pPr>
            <a:r>
              <a:rPr lang="en-US" altLang="en-US" dirty="0">
                <a:solidFill>
                  <a:srgbClr val="000000"/>
                </a:solidFill>
                <a:cs typeface="Times New Roman" panose="02020603050405020304" pitchFamily="18" charset="0"/>
              </a:rPr>
              <a:t>WIDA recommends that the team:</a:t>
            </a:r>
          </a:p>
          <a:p>
            <a:pPr>
              <a:lnSpc>
                <a:spcPct val="105000"/>
              </a:lnSpc>
              <a:spcBef>
                <a:spcPct val="0"/>
              </a:spcBef>
            </a:pPr>
            <a:r>
              <a:rPr lang="en-US" altLang="en-US" dirty="0">
                <a:solidFill>
                  <a:srgbClr val="000000"/>
                </a:solidFill>
                <a:cs typeface="Times New Roman" panose="02020603050405020304" pitchFamily="18" charset="0"/>
              </a:rPr>
              <a:t>1. Make a team decision and use the guiding decision-making questions found in the supplement.</a:t>
            </a:r>
            <a:endParaRPr lang="en-US" altLang="en-US" dirty="0">
              <a:cs typeface="Times New Roman" panose="02020603050405020304" pitchFamily="18" charset="0"/>
            </a:endParaRPr>
          </a:p>
          <a:p>
            <a:pPr>
              <a:lnSpc>
                <a:spcPct val="105000"/>
              </a:lnSpc>
              <a:spcBef>
                <a:spcPct val="0"/>
              </a:spcBef>
            </a:pPr>
            <a:r>
              <a:rPr lang="en-US" altLang="en-US" dirty="0">
                <a:solidFill>
                  <a:srgbClr val="000000"/>
                </a:solidFill>
                <a:cs typeface="Times New Roman" panose="02020603050405020304" pitchFamily="18" charset="0"/>
              </a:rPr>
              <a:t>2. Teams should be careful not to confuse content area testing with English language proficiency testing, and understand the difference in what is being tested as well as available accommodations.</a:t>
            </a:r>
            <a:endParaRPr lang="en-US" altLang="en-US" dirty="0">
              <a:cs typeface="Times New Roman" panose="02020603050405020304" pitchFamily="18" charset="0"/>
            </a:endParaRPr>
          </a:p>
          <a:p>
            <a:pPr>
              <a:lnSpc>
                <a:spcPct val="105000"/>
              </a:lnSpc>
              <a:spcBef>
                <a:spcPct val="0"/>
              </a:spcBef>
            </a:pPr>
            <a:r>
              <a:rPr lang="en-US" altLang="en-US" dirty="0">
                <a:solidFill>
                  <a:srgbClr val="000000"/>
                </a:solidFill>
                <a:cs typeface="Times New Roman" panose="02020603050405020304" pitchFamily="18" charset="0"/>
              </a:rPr>
              <a:t>3. Be sure to base accommodation decisions on individual student needs. Blanket or formulaic decisions should not be applied.</a:t>
            </a:r>
            <a:endParaRPr lang="en-US" altLang="en-US" dirty="0">
              <a:cs typeface="Times New Roman" panose="02020603050405020304" pitchFamily="18" charset="0"/>
            </a:endParaRPr>
          </a:p>
          <a:p>
            <a:pPr>
              <a:lnSpc>
                <a:spcPct val="105000"/>
              </a:lnSpc>
              <a:spcBef>
                <a:spcPct val="0"/>
              </a:spcBef>
              <a:spcAft>
                <a:spcPts val="806"/>
              </a:spcAft>
            </a:pPr>
            <a:r>
              <a:rPr lang="en-US" altLang="en-US" dirty="0">
                <a:solidFill>
                  <a:srgbClr val="000000"/>
                </a:solidFill>
                <a:cs typeface="Times New Roman" panose="02020603050405020304" pitchFamily="18" charset="0"/>
              </a:rPr>
              <a:t> </a:t>
            </a:r>
            <a:endParaRPr lang="en-US" altLang="en-US" dirty="0">
              <a:cs typeface="Times New Roman" panose="02020603050405020304" pitchFamily="18"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8448" indent="-287865">
              <a:defRPr>
                <a:solidFill>
                  <a:schemeClr val="tx1"/>
                </a:solidFill>
                <a:latin typeface="Calibri" panose="020F0502020204030204" pitchFamily="34" charset="0"/>
              </a:defRPr>
            </a:lvl2pPr>
            <a:lvl3pPr marL="1151458" indent="-230292">
              <a:defRPr>
                <a:solidFill>
                  <a:schemeClr val="tx1"/>
                </a:solidFill>
                <a:latin typeface="Calibri" panose="020F0502020204030204" pitchFamily="34" charset="0"/>
              </a:defRPr>
            </a:lvl3pPr>
            <a:lvl4pPr marL="1612041" indent="-230292">
              <a:defRPr>
                <a:solidFill>
                  <a:schemeClr val="tx1"/>
                </a:solidFill>
                <a:latin typeface="Calibri" panose="020F0502020204030204" pitchFamily="34" charset="0"/>
              </a:defRPr>
            </a:lvl4pPr>
            <a:lvl5pPr marL="2072625" indent="-230292">
              <a:defRPr>
                <a:solidFill>
                  <a:schemeClr val="tx1"/>
                </a:solidFill>
                <a:latin typeface="Calibri" panose="020F0502020204030204" pitchFamily="34" charset="0"/>
              </a:defRPr>
            </a:lvl5pPr>
            <a:lvl6pPr marL="2533208" indent="-230292" defTabSz="460583" fontAlgn="base">
              <a:spcBef>
                <a:spcPct val="0"/>
              </a:spcBef>
              <a:spcAft>
                <a:spcPct val="0"/>
              </a:spcAft>
              <a:defRPr>
                <a:solidFill>
                  <a:schemeClr val="tx1"/>
                </a:solidFill>
                <a:latin typeface="Calibri" panose="020F0502020204030204" pitchFamily="34" charset="0"/>
              </a:defRPr>
            </a:lvl6pPr>
            <a:lvl7pPr marL="2993791" indent="-230292" defTabSz="460583" fontAlgn="base">
              <a:spcBef>
                <a:spcPct val="0"/>
              </a:spcBef>
              <a:spcAft>
                <a:spcPct val="0"/>
              </a:spcAft>
              <a:defRPr>
                <a:solidFill>
                  <a:schemeClr val="tx1"/>
                </a:solidFill>
                <a:latin typeface="Calibri" panose="020F0502020204030204" pitchFamily="34" charset="0"/>
              </a:defRPr>
            </a:lvl7pPr>
            <a:lvl8pPr marL="3454375" indent="-230292" defTabSz="460583" fontAlgn="base">
              <a:spcBef>
                <a:spcPct val="0"/>
              </a:spcBef>
              <a:spcAft>
                <a:spcPct val="0"/>
              </a:spcAft>
              <a:defRPr>
                <a:solidFill>
                  <a:schemeClr val="tx1"/>
                </a:solidFill>
                <a:latin typeface="Calibri" panose="020F0502020204030204" pitchFamily="34" charset="0"/>
              </a:defRPr>
            </a:lvl8pPr>
            <a:lvl9pPr marL="3914958" indent="-230292" defTabSz="46058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63C94D5-E086-4E7C-A6F0-054629936981}" type="slidenum">
              <a:rPr lang="en-US" altLang="en-US"/>
              <a:pPr fontAlgn="base">
                <a:spcBef>
                  <a:spcPct val="0"/>
                </a:spcBef>
                <a:spcAft>
                  <a:spcPct val="0"/>
                </a:spcAft>
              </a:pPr>
              <a:t>56</a:t>
            </a:fld>
            <a:endParaRPr lang="en-US" altLang="en-US"/>
          </a:p>
        </p:txBody>
      </p:sp>
    </p:spTree>
    <p:extLst>
      <p:ext uri="{BB962C8B-B14F-4D97-AF65-F5344CB8AC3E}">
        <p14:creationId xmlns:p14="http://schemas.microsoft.com/office/powerpoint/2010/main" val="18223737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x-none" dirty="0"/>
              <a:t>The accommodations utilized by the student must be bubbled</a:t>
            </a:r>
            <a:r>
              <a:rPr lang="en-US" dirty="0"/>
              <a:t> by the test administrator</a:t>
            </a:r>
            <a:r>
              <a:rPr lang="x-none" dirty="0"/>
              <a:t> on the</a:t>
            </a:r>
            <a:r>
              <a:rPr lang="en-US" dirty="0"/>
              <a:t> student’s</a:t>
            </a:r>
            <a:r>
              <a:rPr lang="x-none" dirty="0"/>
              <a:t> test booklet</a:t>
            </a:r>
            <a:r>
              <a:rPr lang="en-US" dirty="0"/>
              <a:t>.</a:t>
            </a:r>
            <a:endParaRPr lang="x-none" dirty="0"/>
          </a:p>
          <a:p>
            <a:endParaRPr lang="en-US" dirty="0"/>
          </a:p>
        </p:txBody>
      </p:sp>
      <p:sp>
        <p:nvSpPr>
          <p:cNvPr id="4" name="Slide Number Placeholder 3"/>
          <p:cNvSpPr>
            <a:spLocks noGrp="1"/>
          </p:cNvSpPr>
          <p:nvPr>
            <p:ph type="sldNum" sz="quarter" idx="10"/>
          </p:nvPr>
        </p:nvSpPr>
        <p:spPr/>
        <p:txBody>
          <a:bodyPr/>
          <a:lstStyle/>
          <a:p>
            <a:pPr>
              <a:defRPr/>
            </a:pPr>
            <a:fld id="{500B7F3C-5BFE-4937-9B49-F4EB26C49965}" type="slidenum">
              <a:rPr lang="en-US" altLang="en-US" smtClean="0"/>
              <a:pPr>
                <a:defRPr/>
              </a:pPr>
              <a:t>57</a:t>
            </a:fld>
            <a:endParaRPr lang="en-US" altLang="en-US"/>
          </a:p>
        </p:txBody>
      </p:sp>
    </p:spTree>
    <p:extLst>
      <p:ext uri="{BB962C8B-B14F-4D97-AF65-F5344CB8AC3E}">
        <p14:creationId xmlns:p14="http://schemas.microsoft.com/office/powerpoint/2010/main" val="17089205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x-none" dirty="0"/>
              <a:t>The accommodations utilized by the student must be bubbled</a:t>
            </a:r>
            <a:r>
              <a:rPr lang="en-US" dirty="0"/>
              <a:t> by the test administrator</a:t>
            </a:r>
            <a:r>
              <a:rPr lang="x-none" dirty="0"/>
              <a:t> on the</a:t>
            </a:r>
            <a:r>
              <a:rPr lang="en-US" dirty="0"/>
              <a:t> student’s</a:t>
            </a:r>
            <a:r>
              <a:rPr lang="x-none" dirty="0"/>
              <a:t> test booklet</a:t>
            </a:r>
            <a:r>
              <a:rPr lang="en-US" dirty="0"/>
              <a:t>.</a:t>
            </a:r>
            <a:endParaRPr lang="x-none" dirty="0"/>
          </a:p>
          <a:p>
            <a:endParaRPr lang="en-US" dirty="0"/>
          </a:p>
        </p:txBody>
      </p:sp>
      <p:sp>
        <p:nvSpPr>
          <p:cNvPr id="4" name="Slide Number Placeholder 3"/>
          <p:cNvSpPr>
            <a:spLocks noGrp="1"/>
          </p:cNvSpPr>
          <p:nvPr>
            <p:ph type="sldNum" sz="quarter" idx="10"/>
          </p:nvPr>
        </p:nvSpPr>
        <p:spPr/>
        <p:txBody>
          <a:bodyPr/>
          <a:lstStyle/>
          <a:p>
            <a:pPr>
              <a:defRPr/>
            </a:pPr>
            <a:fld id="{500B7F3C-5BFE-4937-9B49-F4EB26C49965}" type="slidenum">
              <a:rPr lang="en-US" altLang="en-US" smtClean="0"/>
              <a:pPr>
                <a:defRPr/>
              </a:pPr>
              <a:t>58</a:t>
            </a:fld>
            <a:endParaRPr lang="en-US" altLang="en-US"/>
          </a:p>
        </p:txBody>
      </p:sp>
    </p:spTree>
    <p:extLst>
      <p:ext uri="{BB962C8B-B14F-4D97-AF65-F5344CB8AC3E}">
        <p14:creationId xmlns:p14="http://schemas.microsoft.com/office/powerpoint/2010/main" val="15970107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custDataLst>
              <p:tags r:id="rId1"/>
            </p:custDataLst>
          </p:nvPr>
        </p:nvSpPr>
        <p:spPr/>
        <p:txBody>
          <a:bodyPr/>
          <a:lstStyle/>
          <a:p>
            <a:pPr marL="0" marR="0" lvl="0" indent="0" algn="l" defTabSz="921167" rtl="0" eaLnBrk="1" fontAlgn="auto" latinLnBrk="0" hangingPunct="1">
              <a:lnSpc>
                <a:spcPct val="105000"/>
              </a:lnSpc>
              <a:spcBef>
                <a:spcPts val="0"/>
              </a:spcBef>
              <a:spcAft>
                <a:spcPts val="0"/>
              </a:spcAft>
              <a:buClrTx/>
              <a:buSzTx/>
              <a:buFontTx/>
              <a:buNone/>
              <a:tabLst/>
              <a:defRPr/>
            </a:pPr>
            <a:r>
              <a:rPr lang="en-US" baseline="0" dirty="0">
                <a:solidFill>
                  <a:srgbClr val="000000"/>
                </a:solidFill>
                <a:ea typeface="Times New Roman" panose="02020603050405020304" pitchFamily="18" charset="0"/>
                <a:cs typeface="Calibri" panose="020F0502020204030204" pitchFamily="34" charset="0"/>
              </a:rPr>
              <a:t>Found on pages 16-24 in the Accessibility and Accommodations Supplement. Advise them to review this. </a:t>
            </a:r>
          </a:p>
          <a:p>
            <a:pPr marL="0" marR="0" lvl="0" indent="0" algn="l" defTabSz="921167" rtl="0" eaLnBrk="1" fontAlgn="auto" latinLnBrk="0" hangingPunct="1">
              <a:lnSpc>
                <a:spcPct val="105000"/>
              </a:lnSpc>
              <a:spcBef>
                <a:spcPts val="0"/>
              </a:spcBef>
              <a:spcAft>
                <a:spcPts val="0"/>
              </a:spcAft>
              <a:buClrTx/>
              <a:buSzTx/>
              <a:buFontTx/>
              <a:buNone/>
              <a:tabLst/>
              <a:defRPr/>
            </a:pPr>
            <a:endParaRPr lang="en-US" baseline="0" dirty="0">
              <a:solidFill>
                <a:srgbClr val="000000"/>
              </a:solidFill>
              <a:ea typeface="Times New Roman" panose="02020603050405020304" pitchFamily="18" charset="0"/>
              <a:cs typeface="Calibri" panose="020F0502020204030204" pitchFamily="34" charset="0"/>
            </a:endParaRPr>
          </a:p>
          <a:p>
            <a:pPr marL="0" marR="0" lvl="0" indent="0" algn="l" defTabSz="921167" rtl="0" eaLnBrk="1" fontAlgn="auto" latinLnBrk="0" hangingPunct="1">
              <a:lnSpc>
                <a:spcPct val="105000"/>
              </a:lnSpc>
              <a:spcBef>
                <a:spcPts val="0"/>
              </a:spcBef>
              <a:spcAft>
                <a:spcPts val="0"/>
              </a:spcAft>
              <a:buClrTx/>
              <a:buSzTx/>
              <a:buFontTx/>
              <a:buNone/>
              <a:tabLst/>
              <a:defRPr/>
            </a:pPr>
            <a:r>
              <a:rPr lang="en-US" baseline="0" dirty="0">
                <a:solidFill>
                  <a:srgbClr val="000000"/>
                </a:solidFill>
                <a:ea typeface="Times New Roman" panose="02020603050405020304" pitchFamily="18" charset="0"/>
                <a:cs typeface="Calibri" panose="020F0502020204030204" pitchFamily="34" charset="0"/>
              </a:rPr>
              <a:t>As a reminder accommodations are only available to students with disabilities.  Available accommodations are found in the </a:t>
            </a:r>
            <a:r>
              <a:rPr lang="en-US" i="1" baseline="0" dirty="0">
                <a:solidFill>
                  <a:srgbClr val="000000"/>
                </a:solidFill>
                <a:ea typeface="Times New Roman" panose="02020603050405020304" pitchFamily="18" charset="0"/>
                <a:cs typeface="Calibri" panose="020F0502020204030204" pitchFamily="34" charset="0"/>
              </a:rPr>
              <a:t>Accessibility and Accommodations Supplement</a:t>
            </a:r>
            <a:r>
              <a:rPr lang="en-US" baseline="0" dirty="0">
                <a:solidFill>
                  <a:srgbClr val="000000"/>
                </a:solidFill>
                <a:ea typeface="Times New Roman" panose="02020603050405020304" pitchFamily="18" charset="0"/>
                <a:cs typeface="Calibri" panose="020F0502020204030204" pitchFamily="34" charset="0"/>
              </a:rPr>
              <a:t>.</a:t>
            </a:r>
          </a:p>
          <a:p>
            <a:pPr defTabSz="921167" fontAlgn="auto">
              <a:lnSpc>
                <a:spcPct val="105000"/>
              </a:lnSpc>
              <a:spcBef>
                <a:spcPts val="0"/>
              </a:spcBef>
              <a:spcAft>
                <a:spcPts val="0"/>
              </a:spcAft>
              <a:defRPr/>
            </a:pPr>
            <a:endParaRPr lang="en-US" dirty="0">
              <a:solidFill>
                <a:srgbClr val="000000"/>
              </a:solidFill>
              <a:ea typeface="Times New Roman" panose="02020603050405020304" pitchFamily="18" charset="0"/>
              <a:cs typeface="Calibri" panose="020F0502020204030204" pitchFamily="34" charset="0"/>
            </a:endParaRPr>
          </a:p>
          <a:p>
            <a:pPr defTabSz="921167" fontAlgn="auto">
              <a:lnSpc>
                <a:spcPct val="105000"/>
              </a:lnSpc>
              <a:spcBef>
                <a:spcPts val="0"/>
              </a:spcBef>
              <a:spcAft>
                <a:spcPts val="0"/>
              </a:spcAft>
              <a:defRPr/>
            </a:pPr>
            <a:r>
              <a:rPr lang="en-US" dirty="0">
                <a:solidFill>
                  <a:srgbClr val="000000"/>
                </a:solidFill>
                <a:ea typeface="Times New Roman" panose="02020603050405020304" pitchFamily="18" charset="0"/>
                <a:cs typeface="Calibri" panose="020F0502020204030204" pitchFamily="34" charset="0"/>
              </a:rPr>
              <a:t>Two factors are crucial in assigning an accommodation</a:t>
            </a:r>
            <a:r>
              <a:rPr lang="en-US" baseline="0" dirty="0">
                <a:solidFill>
                  <a:srgbClr val="000000"/>
                </a:solidFill>
                <a:ea typeface="Times New Roman" panose="02020603050405020304" pitchFamily="18" charset="0"/>
                <a:cs typeface="Calibri" panose="020F0502020204030204" pitchFamily="34" charset="0"/>
              </a:rPr>
              <a:t> First, the accommodation must be carefully selected and appropriate to the student’s need. Second, the student must be familiar with how to use the accommodation. </a:t>
            </a:r>
            <a:endParaRPr lang="en-US" dirty="0">
              <a:solidFill>
                <a:srgbClr val="000000"/>
              </a:solidFill>
              <a:ea typeface="Times New Roman" panose="02020603050405020304" pitchFamily="18" charset="0"/>
              <a:cs typeface="Calibri" panose="020F0502020204030204" pitchFamily="34" charset="0"/>
            </a:endParaRPr>
          </a:p>
          <a:p>
            <a:pPr defTabSz="921167" fontAlgn="auto">
              <a:lnSpc>
                <a:spcPct val="105000"/>
              </a:lnSpc>
              <a:spcBef>
                <a:spcPts val="0"/>
              </a:spcBef>
              <a:spcAft>
                <a:spcPts val="0"/>
              </a:spcAft>
              <a:defRPr/>
            </a:pPr>
            <a:r>
              <a:rPr lang="en-US" baseline="0" dirty="0">
                <a:solidFill>
                  <a:srgbClr val="000000"/>
                </a:solidFill>
                <a:ea typeface="Times New Roman" panose="02020603050405020304" pitchFamily="18" charset="0"/>
                <a:cs typeface="Calibri" panose="020F0502020204030204" pitchFamily="34" charset="0"/>
              </a:rPr>
              <a:t>Provided a familiar, appropriate accommodation, ELLs with disabilities will have the opportunity to demonstrate their English language skills. </a:t>
            </a:r>
          </a:p>
          <a:p>
            <a:pPr defTabSz="921167" fontAlgn="auto">
              <a:lnSpc>
                <a:spcPct val="105000"/>
              </a:lnSpc>
              <a:spcBef>
                <a:spcPts val="0"/>
              </a:spcBef>
              <a:spcAft>
                <a:spcPts val="0"/>
              </a:spcAft>
              <a:defRPr/>
            </a:pPr>
            <a:endParaRPr lang="en-US" baseline="0" dirty="0">
              <a:solidFill>
                <a:srgbClr val="000000"/>
              </a:solidFill>
              <a:ea typeface="Times New Roman" panose="02020603050405020304" pitchFamily="18" charset="0"/>
              <a:cs typeface="Calibri" panose="020F0502020204030204" pitchFamily="34" charset="0"/>
            </a:endParaRPr>
          </a:p>
          <a:p>
            <a:pPr defTabSz="921167" fontAlgn="auto">
              <a:lnSpc>
                <a:spcPct val="105000"/>
              </a:lnSpc>
              <a:spcBef>
                <a:spcPts val="0"/>
              </a:spcBef>
              <a:spcAft>
                <a:spcPts val="0"/>
              </a:spcAft>
              <a:defRPr/>
            </a:pPr>
            <a:r>
              <a:rPr lang="en-US" dirty="0">
                <a:solidFill>
                  <a:srgbClr val="000000"/>
                </a:solidFill>
                <a:ea typeface="Times New Roman" panose="02020603050405020304" pitchFamily="18" charset="0"/>
                <a:cs typeface="Calibri" panose="020F0502020204030204" pitchFamily="34" charset="0"/>
              </a:rPr>
              <a:t>The accommodations tables contain guidance to match specific students’ needs and to ensure the accommodations selected do not alter the what the test is measuring.  </a:t>
            </a:r>
          </a:p>
          <a:p>
            <a:pPr fontAlgn="auto">
              <a:lnSpc>
                <a:spcPct val="105000"/>
              </a:lnSpc>
              <a:spcBef>
                <a:spcPts val="0"/>
              </a:spcBef>
              <a:spcAft>
                <a:spcPts val="0"/>
              </a:spcAft>
              <a:defRPr/>
            </a:pPr>
            <a:endParaRPr lang="en-US" dirty="0">
              <a:solidFill>
                <a:srgbClr val="000000"/>
              </a:solidFill>
              <a:ea typeface="Times New Roman" panose="02020603050405020304" pitchFamily="18" charset="0"/>
              <a:cs typeface="Calibri" panose="020F0502020204030204" pitchFamily="34" charset="0"/>
            </a:endParaRPr>
          </a:p>
          <a:p>
            <a:pPr fontAlgn="auto">
              <a:lnSpc>
                <a:spcPct val="105000"/>
              </a:lnSpc>
              <a:spcBef>
                <a:spcPts val="0"/>
              </a:spcBef>
              <a:spcAft>
                <a:spcPts val="0"/>
              </a:spcAft>
              <a:defRPr/>
            </a:pPr>
            <a:r>
              <a:rPr lang="en-US" dirty="0">
                <a:solidFill>
                  <a:srgbClr val="000000"/>
                </a:solidFill>
                <a:ea typeface="Times New Roman" panose="02020603050405020304" pitchFamily="18" charset="0"/>
                <a:cs typeface="Calibri" panose="020F0502020204030204" pitchFamily="34" charset="0"/>
              </a:rPr>
              <a:t>Let's take a quick tour of the Accommodations Table layout: </a:t>
            </a:r>
            <a:endParaRPr lang="en-US" b="1" dirty="0">
              <a:solidFill>
                <a:srgbClr val="000000"/>
              </a:solidFill>
              <a:ea typeface="Times New Roman" panose="02020603050405020304" pitchFamily="18" charset="0"/>
              <a:cs typeface="Calibri" panose="020F0502020204030204" pitchFamily="34" charset="0"/>
            </a:endParaRPr>
          </a:p>
          <a:p>
            <a:pPr fontAlgn="auto">
              <a:lnSpc>
                <a:spcPct val="105000"/>
              </a:lnSpc>
              <a:spcBef>
                <a:spcPts val="0"/>
              </a:spcBef>
              <a:spcAft>
                <a:spcPts val="0"/>
              </a:spcAft>
              <a:defRPr/>
            </a:pPr>
            <a:r>
              <a:rPr lang="en-US" b="1" dirty="0">
                <a:solidFill>
                  <a:srgbClr val="000000"/>
                </a:solidFill>
                <a:ea typeface="Times New Roman" panose="02020603050405020304" pitchFamily="18" charset="0"/>
                <a:cs typeface="Times New Roman" panose="02020603050405020304" pitchFamily="18" charset="0"/>
              </a:rPr>
              <a:t>CLICK</a:t>
            </a:r>
            <a:r>
              <a:rPr lang="en-US" b="1" baseline="0" dirty="0">
                <a:solidFill>
                  <a:srgbClr val="000000"/>
                </a:solidFill>
                <a:ea typeface="Times New Roman" panose="02020603050405020304" pitchFamily="18" charset="0"/>
                <a:cs typeface="Times New Roman" panose="02020603050405020304" pitchFamily="18" charset="0"/>
              </a:rPr>
              <a:t> 1</a:t>
            </a:r>
          </a:p>
          <a:p>
            <a:pPr fontAlgn="auto">
              <a:lnSpc>
                <a:spcPct val="105000"/>
              </a:lnSpc>
              <a:spcBef>
                <a:spcPts val="0"/>
              </a:spcBef>
              <a:spcAft>
                <a:spcPts val="0"/>
              </a:spcAft>
              <a:defRPr/>
            </a:pPr>
            <a:r>
              <a:rPr lang="en-US" b="0" baseline="0" dirty="0">
                <a:solidFill>
                  <a:srgbClr val="000000"/>
                </a:solidFill>
                <a:ea typeface="Times New Roman" panose="02020603050405020304" pitchFamily="18" charset="0"/>
                <a:cs typeface="Times New Roman" panose="02020603050405020304" pitchFamily="18" charset="0"/>
              </a:rPr>
              <a:t>The first column shows the two-letter data code assigned to each accommodation.  This code will be used in data files.</a:t>
            </a:r>
          </a:p>
          <a:p>
            <a:pPr fontAlgn="auto">
              <a:lnSpc>
                <a:spcPct val="105000"/>
              </a:lnSpc>
              <a:spcBef>
                <a:spcPts val="0"/>
              </a:spcBef>
              <a:spcAft>
                <a:spcPts val="0"/>
              </a:spcAft>
              <a:defRPr/>
            </a:pPr>
            <a:r>
              <a:rPr lang="en-US" b="1" dirty="0">
                <a:ea typeface="Times New Roman" panose="02020603050405020304" pitchFamily="18" charset="0"/>
                <a:cs typeface="Times New Roman" panose="02020603050405020304" pitchFamily="18" charset="0"/>
              </a:rPr>
              <a:t>CLICK</a:t>
            </a:r>
            <a:r>
              <a:rPr lang="en-US" b="1" baseline="0" dirty="0">
                <a:ea typeface="Times New Roman" panose="02020603050405020304" pitchFamily="18" charset="0"/>
                <a:cs typeface="Times New Roman" panose="02020603050405020304" pitchFamily="18" charset="0"/>
              </a:rPr>
              <a:t> 2</a:t>
            </a:r>
          </a:p>
          <a:p>
            <a:pPr fontAlgn="auto">
              <a:lnSpc>
                <a:spcPct val="105000"/>
              </a:lnSpc>
              <a:spcBef>
                <a:spcPts val="0"/>
              </a:spcBef>
              <a:spcAft>
                <a:spcPts val="0"/>
              </a:spcAft>
              <a:defRPr/>
            </a:pPr>
            <a:r>
              <a:rPr lang="en-US" b="0" baseline="0" dirty="0">
                <a:ea typeface="Times New Roman" panose="02020603050405020304" pitchFamily="18" charset="0"/>
                <a:cs typeface="Times New Roman" panose="02020603050405020304" pitchFamily="18" charset="0"/>
              </a:rPr>
              <a:t>The accommodations tables are alphabetized by accommodation name.</a:t>
            </a:r>
          </a:p>
          <a:p>
            <a:pPr fontAlgn="auto">
              <a:lnSpc>
                <a:spcPct val="105000"/>
              </a:lnSpc>
              <a:spcBef>
                <a:spcPts val="0"/>
              </a:spcBef>
              <a:spcAft>
                <a:spcPts val="0"/>
              </a:spcAft>
              <a:defRPr/>
            </a:pPr>
            <a:r>
              <a:rPr lang="en-US" b="1" baseline="0" dirty="0">
                <a:ea typeface="Times New Roman" panose="02020603050405020304" pitchFamily="18" charset="0"/>
                <a:cs typeface="Times New Roman" panose="02020603050405020304" pitchFamily="18" charset="0"/>
              </a:rPr>
              <a:t>CLICK 3</a:t>
            </a:r>
          </a:p>
          <a:p>
            <a:pPr fontAlgn="auto">
              <a:lnSpc>
                <a:spcPct val="105000"/>
              </a:lnSpc>
              <a:spcBef>
                <a:spcPts val="0"/>
              </a:spcBef>
              <a:spcAft>
                <a:spcPts val="0"/>
              </a:spcAft>
              <a:defRPr/>
            </a:pPr>
            <a:r>
              <a:rPr lang="en-US" b="0" baseline="0" dirty="0">
                <a:ea typeface="Times New Roman" panose="02020603050405020304" pitchFamily="18" charset="0"/>
                <a:cs typeface="Times New Roman" panose="02020603050405020304" pitchFamily="18" charset="0"/>
              </a:rPr>
              <a:t>The next two columns show how the accommodation will be administered during online and paper administrations.  If the accommodation is the same for both assessment formats, the columns are merged.</a:t>
            </a:r>
          </a:p>
          <a:p>
            <a:pPr fontAlgn="auto">
              <a:lnSpc>
                <a:spcPct val="105000"/>
              </a:lnSpc>
              <a:spcBef>
                <a:spcPts val="0"/>
              </a:spcBef>
              <a:spcAft>
                <a:spcPts val="0"/>
              </a:spcAft>
              <a:defRPr/>
            </a:pPr>
            <a:r>
              <a:rPr lang="en-US" b="1" baseline="0" dirty="0">
                <a:ea typeface="Times New Roman" panose="02020603050405020304" pitchFamily="18" charset="0"/>
                <a:cs typeface="Times New Roman" panose="02020603050405020304" pitchFamily="18" charset="0"/>
              </a:rPr>
              <a:t>CLICK 4</a:t>
            </a:r>
          </a:p>
          <a:p>
            <a:pPr fontAlgn="auto">
              <a:lnSpc>
                <a:spcPct val="105000"/>
              </a:lnSpc>
              <a:spcBef>
                <a:spcPts val="0"/>
              </a:spcBef>
              <a:spcAft>
                <a:spcPts val="0"/>
              </a:spcAft>
              <a:defRPr/>
            </a:pPr>
            <a:r>
              <a:rPr lang="en-US" b="0" baseline="0" dirty="0">
                <a:ea typeface="Times New Roman" panose="02020603050405020304" pitchFamily="18" charset="0"/>
                <a:cs typeface="Times New Roman" panose="02020603050405020304" pitchFamily="18" charset="0"/>
              </a:rPr>
              <a:t>These four columns indicate the test domains for which the accommodation may be available.  Your state accommodation policy may vary. Language domains are listed in alphabetical order: Listening, Reading, Speaking and Writing.  If the accommodation is available in all domains the cells are merged.</a:t>
            </a:r>
          </a:p>
          <a:p>
            <a:pPr fontAlgn="auto">
              <a:lnSpc>
                <a:spcPct val="105000"/>
              </a:lnSpc>
              <a:spcBef>
                <a:spcPts val="0"/>
              </a:spcBef>
              <a:spcAft>
                <a:spcPts val="0"/>
              </a:spcAft>
              <a:defRPr/>
            </a:pPr>
            <a:r>
              <a:rPr lang="en-US" b="1" baseline="0" dirty="0">
                <a:ea typeface="Times New Roman" panose="02020603050405020304" pitchFamily="18" charset="0"/>
                <a:cs typeface="Times New Roman" panose="02020603050405020304" pitchFamily="18" charset="0"/>
              </a:rPr>
              <a:t>CLICK 5</a:t>
            </a:r>
          </a:p>
          <a:p>
            <a:pPr fontAlgn="auto">
              <a:lnSpc>
                <a:spcPct val="105000"/>
              </a:lnSpc>
              <a:spcBef>
                <a:spcPts val="0"/>
              </a:spcBef>
              <a:spcAft>
                <a:spcPts val="0"/>
              </a:spcAft>
              <a:defRPr/>
            </a:pPr>
            <a:r>
              <a:rPr lang="en-US" b="0" baseline="0" dirty="0">
                <a:ea typeface="Times New Roman" panose="02020603050405020304" pitchFamily="18" charset="0"/>
                <a:cs typeface="Times New Roman" panose="02020603050405020304" pitchFamily="18" charset="0"/>
              </a:rPr>
              <a:t>The final column includes a brief description of the accommodation and administration guidelines.</a:t>
            </a:r>
          </a:p>
          <a:p>
            <a:pPr fontAlgn="auto">
              <a:lnSpc>
                <a:spcPct val="105000"/>
              </a:lnSpc>
              <a:spcBef>
                <a:spcPts val="0"/>
              </a:spcBef>
              <a:spcAft>
                <a:spcPts val="0"/>
              </a:spcAft>
              <a:defRPr/>
            </a:pPr>
            <a:endParaRPr lang="en-US" b="0" baseline="0" dirty="0">
              <a:ea typeface="Times New Roman" panose="02020603050405020304" pitchFamily="18" charset="0"/>
              <a:cs typeface="Times New Roman" panose="02020603050405020304" pitchFamily="18" charset="0"/>
            </a:endParaRPr>
          </a:p>
          <a:p>
            <a:pPr fontAlgn="auto">
              <a:lnSpc>
                <a:spcPct val="105000"/>
              </a:lnSpc>
              <a:spcBef>
                <a:spcPts val="0"/>
              </a:spcBef>
              <a:spcAft>
                <a:spcPts val="0"/>
              </a:spcAft>
              <a:defRPr/>
            </a:pPr>
            <a:r>
              <a:rPr lang="en-US" b="1" baseline="0" dirty="0">
                <a:ea typeface="Times New Roman" panose="02020603050405020304" pitchFamily="18" charset="0"/>
                <a:cs typeface="Times New Roman" panose="02020603050405020304" pitchFamily="18" charset="0"/>
              </a:rPr>
              <a:t>NOTE: </a:t>
            </a:r>
            <a:r>
              <a:rPr lang="en-US" b="0" baseline="0" dirty="0">
                <a:ea typeface="Times New Roman" panose="02020603050405020304" pitchFamily="18" charset="0"/>
                <a:cs typeface="Times New Roman" panose="02020603050405020304" pitchFamily="18" charset="0"/>
              </a:rPr>
              <a:t>This slide is animated and advances on mouse click.</a:t>
            </a:r>
          </a:p>
          <a:p>
            <a:pPr fontAlgn="auto">
              <a:lnSpc>
                <a:spcPct val="105000"/>
              </a:lnSpc>
              <a:spcBef>
                <a:spcPts val="0"/>
              </a:spcBef>
              <a:spcAft>
                <a:spcPts val="0"/>
              </a:spcAft>
              <a:defRPr/>
            </a:pPr>
            <a:endParaRPr lang="en-US" b="0" dirty="0">
              <a:ea typeface="Times New Roman" panose="02020603050405020304" pitchFamily="18" charset="0"/>
              <a:cs typeface="Times New Roman" panose="02020603050405020304" pitchFamily="18" charset="0"/>
            </a:endParaRPr>
          </a:p>
          <a:p>
            <a:pPr fontAlgn="auto">
              <a:lnSpc>
                <a:spcPct val="105000"/>
              </a:lnSpc>
              <a:spcBef>
                <a:spcPts val="0"/>
              </a:spcBef>
              <a:spcAft>
                <a:spcPts val="0"/>
              </a:spcAft>
              <a:defRPr/>
            </a:pPr>
            <a:endParaRPr lang="en-US" dirty="0">
              <a:ea typeface="Times New Roman" panose="02020603050405020304" pitchFamily="18" charset="0"/>
              <a:cs typeface="Times New Roman" panose="02020603050405020304" pitchFamily="18" charset="0"/>
            </a:endParaRPr>
          </a:p>
          <a:p>
            <a:pPr fontAlgn="auto">
              <a:lnSpc>
                <a:spcPct val="105000"/>
              </a:lnSpc>
              <a:spcBef>
                <a:spcPts val="0"/>
              </a:spcBef>
              <a:spcAft>
                <a:spcPts val="806"/>
              </a:spcAft>
              <a:defRPr/>
            </a:pPr>
            <a:r>
              <a:rPr lang="en-US" dirty="0">
                <a:ea typeface="Times New Roman" panose="02020603050405020304" pitchFamily="18" charset="0"/>
                <a:cs typeface="Calibri" panose="020F0502020204030204" pitchFamily="34" charset="0"/>
              </a:rPr>
              <a:t> </a:t>
            </a:r>
            <a:endParaRPr lang="en-US" dirty="0">
              <a:ea typeface="Times New Roman" panose="02020603050405020304" pitchFamily="18" charset="0"/>
              <a:cs typeface="Times New Roman" panose="02020603050405020304" pitchFamily="18"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8448" indent="-287865">
              <a:defRPr>
                <a:solidFill>
                  <a:schemeClr val="tx1"/>
                </a:solidFill>
                <a:latin typeface="Calibri" panose="020F0502020204030204" pitchFamily="34" charset="0"/>
              </a:defRPr>
            </a:lvl2pPr>
            <a:lvl3pPr marL="1151458" indent="-230292">
              <a:defRPr>
                <a:solidFill>
                  <a:schemeClr val="tx1"/>
                </a:solidFill>
                <a:latin typeface="Calibri" panose="020F0502020204030204" pitchFamily="34" charset="0"/>
              </a:defRPr>
            </a:lvl3pPr>
            <a:lvl4pPr marL="1612041" indent="-230292">
              <a:defRPr>
                <a:solidFill>
                  <a:schemeClr val="tx1"/>
                </a:solidFill>
                <a:latin typeface="Calibri" panose="020F0502020204030204" pitchFamily="34" charset="0"/>
              </a:defRPr>
            </a:lvl4pPr>
            <a:lvl5pPr marL="2072625" indent="-230292">
              <a:defRPr>
                <a:solidFill>
                  <a:schemeClr val="tx1"/>
                </a:solidFill>
                <a:latin typeface="Calibri" panose="020F0502020204030204" pitchFamily="34" charset="0"/>
              </a:defRPr>
            </a:lvl5pPr>
            <a:lvl6pPr marL="2533208" indent="-230292" defTabSz="460583" eaLnBrk="0" fontAlgn="base" hangingPunct="0">
              <a:spcBef>
                <a:spcPct val="0"/>
              </a:spcBef>
              <a:spcAft>
                <a:spcPct val="0"/>
              </a:spcAft>
              <a:defRPr>
                <a:solidFill>
                  <a:schemeClr val="tx1"/>
                </a:solidFill>
                <a:latin typeface="Calibri" panose="020F0502020204030204" pitchFamily="34" charset="0"/>
              </a:defRPr>
            </a:lvl6pPr>
            <a:lvl7pPr marL="2993791" indent="-230292" defTabSz="460583" eaLnBrk="0" fontAlgn="base" hangingPunct="0">
              <a:spcBef>
                <a:spcPct val="0"/>
              </a:spcBef>
              <a:spcAft>
                <a:spcPct val="0"/>
              </a:spcAft>
              <a:defRPr>
                <a:solidFill>
                  <a:schemeClr val="tx1"/>
                </a:solidFill>
                <a:latin typeface="Calibri" panose="020F0502020204030204" pitchFamily="34" charset="0"/>
              </a:defRPr>
            </a:lvl7pPr>
            <a:lvl8pPr marL="3454375" indent="-230292" defTabSz="460583" eaLnBrk="0" fontAlgn="base" hangingPunct="0">
              <a:spcBef>
                <a:spcPct val="0"/>
              </a:spcBef>
              <a:spcAft>
                <a:spcPct val="0"/>
              </a:spcAft>
              <a:defRPr>
                <a:solidFill>
                  <a:schemeClr val="tx1"/>
                </a:solidFill>
                <a:latin typeface="Calibri" panose="020F0502020204030204" pitchFamily="34" charset="0"/>
              </a:defRPr>
            </a:lvl8pPr>
            <a:lvl9pPr marL="3914958" indent="-230292" defTabSz="46058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DA5A491-6959-481C-AD73-964DB998FA85}" type="slidenum">
              <a:rPr lang="en-US" altLang="en-US" smtClean="0"/>
              <a:pPr fontAlgn="base">
                <a:spcBef>
                  <a:spcPct val="0"/>
                </a:spcBef>
                <a:spcAft>
                  <a:spcPct val="0"/>
                </a:spcAft>
              </a:pPr>
              <a:t>59</a:t>
            </a:fld>
            <a:endParaRPr lang="en-US" altLang="en-US"/>
          </a:p>
        </p:txBody>
      </p:sp>
    </p:spTree>
    <p:extLst>
      <p:ext uri="{BB962C8B-B14F-4D97-AF65-F5344CB8AC3E}">
        <p14:creationId xmlns:p14="http://schemas.microsoft.com/office/powerpoint/2010/main" val="1749698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Test Administrator should sit at right angle to the student rather than across from or next to student.</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30621FA-90E5-40F2-A841-F3648D5FE225}" type="slidenum">
              <a:rPr lang="en-US" altLang="en-US" sz="1200" smtClean="0"/>
              <a:pPr/>
              <a:t>6</a:t>
            </a:fld>
            <a:endParaRPr lang="en-US" altLang="en-US" sz="1200"/>
          </a:p>
        </p:txBody>
      </p:sp>
    </p:spTree>
    <p:extLst>
      <p:ext uri="{BB962C8B-B14F-4D97-AF65-F5344CB8AC3E}">
        <p14:creationId xmlns:p14="http://schemas.microsoft.com/office/powerpoint/2010/main" val="300724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need to know that if a student</a:t>
            </a:r>
            <a:r>
              <a:rPr lang="en-US" baseline="0" dirty="0"/>
              <a:t> does NOT have WIDA accommodations this does not mean that they will not </a:t>
            </a:r>
            <a:r>
              <a:rPr lang="en-US" baseline="0"/>
              <a:t>have accommodations </a:t>
            </a:r>
            <a:r>
              <a:rPr lang="en-US" baseline="0" dirty="0"/>
              <a:t>provided to them. They must refer to the student’s IEP and cross reference what their FSA Accommodation is to the WIDA accommodations. </a:t>
            </a:r>
            <a:endParaRPr lang="en-US" dirty="0"/>
          </a:p>
        </p:txBody>
      </p:sp>
      <p:sp>
        <p:nvSpPr>
          <p:cNvPr id="4" name="Slide Number Placeholder 3"/>
          <p:cNvSpPr>
            <a:spLocks noGrp="1"/>
          </p:cNvSpPr>
          <p:nvPr>
            <p:ph type="sldNum" sz="quarter" idx="10"/>
          </p:nvPr>
        </p:nvSpPr>
        <p:spPr/>
        <p:txBody>
          <a:bodyPr/>
          <a:lstStyle/>
          <a:p>
            <a:pPr>
              <a:defRPr/>
            </a:pPr>
            <a:fld id="{500B7F3C-5BFE-4937-9B49-F4EB26C49965}" type="slidenum">
              <a:rPr lang="en-US" altLang="en-US" smtClean="0"/>
              <a:pPr>
                <a:defRPr/>
              </a:pPr>
              <a:t>60</a:t>
            </a:fld>
            <a:endParaRPr lang="en-US" altLang="en-US"/>
          </a:p>
        </p:txBody>
      </p:sp>
    </p:spTree>
    <p:extLst>
      <p:ext uri="{BB962C8B-B14F-4D97-AF65-F5344CB8AC3E}">
        <p14:creationId xmlns:p14="http://schemas.microsoft.com/office/powerpoint/2010/main" val="571100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C2044-402D-4469-A651-E9C25E43B806}" type="slidenum">
              <a:rPr lang="en-US" smtClean="0"/>
              <a:t>61</a:t>
            </a:fld>
            <a:endParaRPr lang="en-US"/>
          </a:p>
        </p:txBody>
      </p:sp>
    </p:spTree>
    <p:extLst>
      <p:ext uri="{BB962C8B-B14F-4D97-AF65-F5344CB8AC3E}">
        <p14:creationId xmlns:p14="http://schemas.microsoft.com/office/powerpoint/2010/main" val="23083085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C2044-402D-4469-A651-E9C25E43B806}" type="slidenum">
              <a:rPr lang="en-US" smtClean="0"/>
              <a:t>62</a:t>
            </a:fld>
            <a:endParaRPr lang="en-US"/>
          </a:p>
        </p:txBody>
      </p:sp>
    </p:spTree>
    <p:extLst>
      <p:ext uri="{BB962C8B-B14F-4D97-AF65-F5344CB8AC3E}">
        <p14:creationId xmlns:p14="http://schemas.microsoft.com/office/powerpoint/2010/main" val="21759668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C2044-402D-4469-A651-E9C25E43B806}" type="slidenum">
              <a:rPr lang="en-US" smtClean="0"/>
              <a:t>63</a:t>
            </a:fld>
            <a:endParaRPr lang="en-US"/>
          </a:p>
        </p:txBody>
      </p:sp>
    </p:spTree>
    <p:extLst>
      <p:ext uri="{BB962C8B-B14F-4D97-AF65-F5344CB8AC3E}">
        <p14:creationId xmlns:p14="http://schemas.microsoft.com/office/powerpoint/2010/main" val="19913832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Braille versions</a:t>
            </a:r>
            <a:r>
              <a:rPr lang="en-US" baseline="0" dirty="0"/>
              <a:t> for ACCESS  for ELLs 2.0 permit ELLs with Vision Impairment the opportunity to demonstrate their reading and writing of Braille English. For the 2016 ACCESS for ELLs 2.0 only the Tier B version is available. Next year WIDA should provide Tiers B and C in Braille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Test chairperson is responsible for making request for these materials and making sure they are available for the student.</a:t>
            </a:r>
            <a:endParaRPr lang="en-US" dirty="0"/>
          </a:p>
          <a:p>
            <a:endParaRPr lang="en-US" dirty="0"/>
          </a:p>
        </p:txBody>
      </p:sp>
      <p:sp>
        <p:nvSpPr>
          <p:cNvPr id="4" name="Slide Number Placeholder 3"/>
          <p:cNvSpPr>
            <a:spLocks noGrp="1"/>
          </p:cNvSpPr>
          <p:nvPr>
            <p:ph type="sldNum" sz="quarter" idx="10"/>
          </p:nvPr>
        </p:nvSpPr>
        <p:spPr/>
        <p:txBody>
          <a:bodyPr/>
          <a:lstStyle/>
          <a:p>
            <a:fld id="{B63C2044-402D-4469-A651-E9C25E43B806}" type="slidenum">
              <a:rPr lang="en-US" smtClean="0"/>
              <a:t>64</a:t>
            </a:fld>
            <a:endParaRPr lang="en-US"/>
          </a:p>
        </p:txBody>
      </p:sp>
    </p:spTree>
    <p:extLst>
      <p:ext uri="{BB962C8B-B14F-4D97-AF65-F5344CB8AC3E}">
        <p14:creationId xmlns:p14="http://schemas.microsoft.com/office/powerpoint/2010/main" val="19121133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These accommodations aren’t allowed as they would alter the results obtained</a:t>
            </a:r>
            <a:r>
              <a:rPr lang="en-US" baseline="0" dirty="0"/>
              <a:t> on the test.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00B7F3C-5BFE-4937-9B49-F4EB26C49965}" type="slidenum">
              <a:rPr lang="en-US" altLang="en-US" smtClean="0"/>
              <a:pPr>
                <a:defRPr/>
              </a:pPr>
              <a:t>65</a:t>
            </a:fld>
            <a:endParaRPr lang="en-US" altLang="en-US"/>
          </a:p>
        </p:txBody>
      </p:sp>
    </p:spTree>
    <p:extLst>
      <p:ext uri="{BB962C8B-B14F-4D97-AF65-F5344CB8AC3E}">
        <p14:creationId xmlns:p14="http://schemas.microsoft.com/office/powerpoint/2010/main" val="15298001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583">
              <a:defRPr/>
            </a:pPr>
            <a:r>
              <a:rPr lang="en-US" dirty="0"/>
              <a:t>Some ELLs</a:t>
            </a:r>
            <a:r>
              <a:rPr lang="en-US" baseline="0" dirty="0"/>
              <a:t> with significant cognitive disabilities will be unable to take ACCESS for ELLs, even with supports and accommodations.  These students </a:t>
            </a:r>
            <a:r>
              <a:rPr lang="en-US" b="0" i="1" baseline="0" dirty="0"/>
              <a:t>may</a:t>
            </a:r>
            <a:r>
              <a:rPr lang="en-US" baseline="0" dirty="0"/>
              <a:t> be eligible to take the Alternate ACCESS for ELLs.  This assessment is only for students who meet specific participation criteria.  WIDAs guidance for participation on the Alternate ACCESS for ELLs is found in Appendix A of the </a:t>
            </a:r>
            <a:r>
              <a:rPr lang="en-US" i="1" baseline="0" dirty="0"/>
              <a:t>WIDA Accessibility and Accommodations Supplement</a:t>
            </a:r>
            <a:r>
              <a:rPr lang="en-US" baseline="0" dirty="0"/>
              <a:t>.  </a:t>
            </a:r>
          </a:p>
          <a:p>
            <a:endParaRPr lang="en-US" baseline="0" dirty="0"/>
          </a:p>
          <a:p>
            <a:r>
              <a:rPr lang="en-US" baseline="0" dirty="0"/>
              <a:t>Check with your state education agency for your state’s specific participation criteria for alternate assessment participation.</a:t>
            </a:r>
            <a:endParaRPr lang="en-US" dirty="0"/>
          </a:p>
        </p:txBody>
      </p:sp>
      <p:sp>
        <p:nvSpPr>
          <p:cNvPr id="4" name="Slide Number Placeholder 3"/>
          <p:cNvSpPr>
            <a:spLocks noGrp="1"/>
          </p:cNvSpPr>
          <p:nvPr>
            <p:ph type="sldNum" sz="quarter" idx="10"/>
          </p:nvPr>
        </p:nvSpPr>
        <p:spPr/>
        <p:txBody>
          <a:bodyPr/>
          <a:lstStyle/>
          <a:p>
            <a:pPr>
              <a:defRPr/>
            </a:pPr>
            <a:fld id="{E07557FB-EA94-43E4-B553-800EDEB6E15F}" type="slidenum">
              <a:rPr lang="en-US" smtClean="0"/>
              <a:pPr>
                <a:defRPr/>
              </a:pPr>
              <a:t>66</a:t>
            </a:fld>
            <a:endParaRPr lang="en-US"/>
          </a:p>
        </p:txBody>
      </p:sp>
    </p:spTree>
    <p:extLst>
      <p:ext uri="{BB962C8B-B14F-4D97-AF65-F5344CB8AC3E}">
        <p14:creationId xmlns:p14="http://schemas.microsoft.com/office/powerpoint/2010/main" val="10726136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3A5B19-4F45-474A-807A-62761A47B844}" type="slidenum">
              <a:rPr lang="en-US" smtClean="0"/>
              <a:t>67</a:t>
            </a:fld>
            <a:endParaRPr lang="en-US"/>
          </a:p>
        </p:txBody>
      </p:sp>
    </p:spTree>
    <p:extLst>
      <p:ext uri="{BB962C8B-B14F-4D97-AF65-F5344CB8AC3E}">
        <p14:creationId xmlns:p14="http://schemas.microsoft.com/office/powerpoint/2010/main" val="24810622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3 cues in the listening and reading</a:t>
            </a:r>
          </a:p>
          <a:p>
            <a:r>
              <a:rPr lang="en-US" altLang="en-US" dirty="0"/>
              <a:t>3 opportunities for students to respond in the speaking section</a:t>
            </a:r>
          </a:p>
          <a:p>
            <a:r>
              <a:rPr lang="en-US" altLang="en-US" dirty="0"/>
              <a:t>Modeled tasks in the writing section</a:t>
            </a:r>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68</a:t>
            </a:fld>
            <a:endParaRPr lang="en-US"/>
          </a:p>
        </p:txBody>
      </p:sp>
    </p:spTree>
    <p:extLst>
      <p:ext uri="{BB962C8B-B14F-4D97-AF65-F5344CB8AC3E}">
        <p14:creationId xmlns:p14="http://schemas.microsoft.com/office/powerpoint/2010/main" val="26485438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3A5B19-4F45-474A-807A-62761A47B844}" type="slidenum">
              <a:rPr lang="en-US" smtClean="0"/>
              <a:t>69</a:t>
            </a:fld>
            <a:endParaRPr lang="en-US"/>
          </a:p>
        </p:txBody>
      </p:sp>
    </p:spTree>
    <p:extLst>
      <p:ext uri="{BB962C8B-B14F-4D97-AF65-F5344CB8AC3E}">
        <p14:creationId xmlns:p14="http://schemas.microsoft.com/office/powerpoint/2010/main" val="3113568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Kindergarten assessment takes an average of 45 minutes per student. However, due to the adaptive nature of the assessments, high proficiency students will likely take longer than 45 minutes, while low proficiency students may take less than 45 minutes. Please be advised that the 45 minutes does not include test preparation time and breaks, which may be appropriate for Kindergarten students. See the subsection on breaks within this section for more information on breaks during the test.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The Kindergarten tests are individually-administered, adaptive assessments. An adaptive test avoids the need to ask questions of a student that are almost certainly beyond his or her abilities. </a:t>
            </a:r>
          </a:p>
          <a:p>
            <a:pPr eaLnBrk="1" hangingPunct="1"/>
            <a:r>
              <a:rPr lang="en-US" altLang="en-US">
                <a:latin typeface="Arial" panose="020B0604020202020204" pitchFamily="34" charset="0"/>
                <a:ea typeface="ＭＳ Ｐゴシック" panose="020B0600070205080204" pitchFamily="34" charset="-128"/>
              </a:rPr>
              <a:t>“Ceiling” is defined as no longer meeting the expectations as defined in the rubric for the task level.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Each student is tested in all sections (Listening, Speaking, Reading, Writing), although you may not administer all questions in any given Part.  </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01CD5BC-CEB0-4CA7-88E8-5F24462716F7}" type="slidenum">
              <a:rPr lang="en-US" altLang="en-US" sz="1200" smtClean="0"/>
              <a:pPr/>
              <a:t>7</a:t>
            </a:fld>
            <a:endParaRPr lang="en-US" altLang="en-US" sz="1200"/>
          </a:p>
        </p:txBody>
      </p:sp>
    </p:spTree>
    <p:extLst>
      <p:ext uri="{BB962C8B-B14F-4D97-AF65-F5344CB8AC3E}">
        <p14:creationId xmlns:p14="http://schemas.microsoft.com/office/powerpoint/2010/main" val="6956459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104">
              <a:defRPr/>
            </a:pPr>
            <a:r>
              <a:rPr lang="en-US" dirty="0"/>
              <a:t>Made up of four sections assessing four language domains.</a:t>
            </a:r>
            <a:r>
              <a:rPr lang="en-US" baseline="0" dirty="0"/>
              <a:t> All sections are semi-adaptive</a:t>
            </a:r>
            <a:endParaRPr lang="en-US" dirty="0"/>
          </a:p>
          <a:p>
            <a:r>
              <a:rPr lang="en-US" dirty="0"/>
              <a:t>The Speaking</a:t>
            </a:r>
            <a:r>
              <a:rPr lang="en-US" baseline="0" dirty="0"/>
              <a:t> Section is divided into two parts Part A and Part B. The Writing Section is divided into three parts: A, B and C. </a:t>
            </a:r>
          </a:p>
          <a:p>
            <a:r>
              <a:rPr lang="en-US" altLang="en-US" dirty="0"/>
              <a:t>3 cues in the listening and reading</a:t>
            </a:r>
          </a:p>
          <a:p>
            <a:r>
              <a:rPr lang="en-US" altLang="en-US" dirty="0"/>
              <a:t>3 opportunities for students to respond in the speaking section</a:t>
            </a:r>
          </a:p>
          <a:p>
            <a:r>
              <a:rPr lang="en-US" altLang="en-US" dirty="0"/>
              <a:t>Modeled tasks in the writing section</a:t>
            </a:r>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71</a:t>
            </a:fld>
            <a:endParaRPr lang="en-US"/>
          </a:p>
        </p:txBody>
      </p:sp>
    </p:spTree>
    <p:extLst>
      <p:ext uri="{BB962C8B-B14F-4D97-AF65-F5344CB8AC3E}">
        <p14:creationId xmlns:p14="http://schemas.microsoft.com/office/powerpoint/2010/main" val="23452995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Use</a:t>
            </a:r>
            <a:r>
              <a:rPr lang="en-US" u="none" baseline="0" dirty="0"/>
              <a:t> professional judgment to determine if student is ready to take test. If the student is having a bad day please do not test the student. Please read page 64 and follow administration procedures.</a:t>
            </a:r>
          </a:p>
          <a:p>
            <a:pPr defTabSz="926104">
              <a:defRPr/>
            </a:pPr>
            <a:r>
              <a:rPr lang="en-US" u="none" baseline="0" dirty="0"/>
              <a:t>Semi-adaptive means that the administration of a test session should be ended if the student </a:t>
            </a:r>
            <a:r>
              <a:rPr lang="en-US" dirty="0"/>
              <a:t>scores </a:t>
            </a:r>
            <a:r>
              <a:rPr lang="en-US" b="1" dirty="0">
                <a:solidFill>
                  <a:srgbClr val="FF0000"/>
                </a:solidFill>
              </a:rPr>
              <a:t>No Response</a:t>
            </a:r>
            <a:r>
              <a:rPr lang="en-US" dirty="0"/>
              <a:t>, </a:t>
            </a:r>
            <a:r>
              <a:rPr lang="en-US" b="1" dirty="0">
                <a:solidFill>
                  <a:srgbClr val="FF0000"/>
                </a:solidFill>
              </a:rPr>
              <a:t>Incorrect</a:t>
            </a:r>
            <a:r>
              <a:rPr lang="en-US" dirty="0"/>
              <a:t>, or </a:t>
            </a:r>
            <a:r>
              <a:rPr lang="en-US" b="1" dirty="0">
                <a:solidFill>
                  <a:srgbClr val="FF0000"/>
                </a:solidFill>
              </a:rPr>
              <a:t>Approaches</a:t>
            </a:r>
            <a:r>
              <a:rPr lang="en-US" dirty="0"/>
              <a:t> on </a:t>
            </a:r>
            <a:r>
              <a:rPr lang="en-US" b="1" dirty="0">
                <a:solidFill>
                  <a:srgbClr val="FF0000"/>
                </a:solidFill>
              </a:rPr>
              <a:t>three</a:t>
            </a:r>
            <a:r>
              <a:rPr lang="en-US" dirty="0"/>
              <a:t> consecutive tasks.</a:t>
            </a:r>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72</a:t>
            </a:fld>
            <a:endParaRPr lang="en-US"/>
          </a:p>
        </p:txBody>
      </p:sp>
    </p:spTree>
    <p:extLst>
      <p:ext uri="{BB962C8B-B14F-4D97-AF65-F5344CB8AC3E}">
        <p14:creationId xmlns:p14="http://schemas.microsoft.com/office/powerpoint/2010/main" val="21170159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AMPI-</a:t>
            </a:r>
            <a:r>
              <a:rPr lang="en-US" baseline="0" dirty="0"/>
              <a:t> Alternate Model Performance Indicator</a:t>
            </a:r>
          </a:p>
          <a:p>
            <a:r>
              <a:rPr lang="en-US" baseline="0" dirty="0"/>
              <a:t>MPI- Model Performance Indicator</a:t>
            </a:r>
            <a:endParaRPr lang="en-US" dirty="0"/>
          </a:p>
        </p:txBody>
      </p:sp>
      <p:sp>
        <p:nvSpPr>
          <p:cNvPr id="4" name="Slide Number Placeholder 3"/>
          <p:cNvSpPr>
            <a:spLocks noGrp="1"/>
          </p:cNvSpPr>
          <p:nvPr>
            <p:ph type="sldNum" sz="quarter" idx="10"/>
          </p:nvPr>
        </p:nvSpPr>
        <p:spPr/>
        <p:txBody>
          <a:bodyPr/>
          <a:lstStyle/>
          <a:p>
            <a:pPr>
              <a:defRPr/>
            </a:pPr>
            <a:fld id="{500B7F3C-5BFE-4937-9B49-F4EB26C49965}" type="slidenum">
              <a:rPr lang="en-US" altLang="en-US" smtClean="0"/>
              <a:pPr>
                <a:defRPr/>
              </a:pPr>
              <a:t>75</a:t>
            </a:fld>
            <a:endParaRPr lang="en-US" altLang="en-US"/>
          </a:p>
        </p:txBody>
      </p:sp>
    </p:spTree>
    <p:extLst>
      <p:ext uri="{BB962C8B-B14F-4D97-AF65-F5344CB8AC3E}">
        <p14:creationId xmlns:p14="http://schemas.microsoft.com/office/powerpoint/2010/main" val="5774481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defRPr/>
            </a:pPr>
            <a:r>
              <a:rPr lang="en-US" altLang="en-US" sz="1200" b="1" dirty="0">
                <a:ea typeface="ＭＳ Ｐゴシック" panose="020B0600070205080204" pitchFamily="34" charset="-128"/>
              </a:rPr>
              <a:t>Facilitation Note: Instruct participants to take out sample items or view from the Downloads and Products at https://</a:t>
            </a:r>
            <a:r>
              <a:rPr lang="en-US" altLang="en-US" sz="1200" b="1" dirty="0" err="1">
                <a:ea typeface="ＭＳ Ｐゴシック" panose="020B0600070205080204" pitchFamily="34" charset="-128"/>
              </a:rPr>
              <a:t>www.wida.us</a:t>
            </a:r>
            <a:r>
              <a:rPr lang="en-US" altLang="en-US" sz="1200" b="1" dirty="0">
                <a:ea typeface="ＭＳ Ｐゴシック" panose="020B0600070205080204" pitchFamily="34" charset="-128"/>
              </a:rPr>
              <a:t>/assessment/</a:t>
            </a:r>
            <a:r>
              <a:rPr lang="en-US" altLang="en-US" sz="1200" b="1" dirty="0" err="1">
                <a:ea typeface="ＭＳ Ｐゴシック" panose="020B0600070205080204" pitchFamily="34" charset="-128"/>
              </a:rPr>
              <a:t>alternateaccess.aspx</a:t>
            </a:r>
            <a:endParaRPr lang="en-US" altLang="en-US" sz="1200" b="1" dirty="0">
              <a:ea typeface="ＭＳ Ｐゴシック" panose="020B0600070205080204" pitchFamily="34" charset="-128"/>
            </a:endParaRPr>
          </a:p>
          <a:p>
            <a:pPr>
              <a:lnSpc>
                <a:spcPct val="90000"/>
              </a:lnSpc>
              <a:defRPr/>
            </a:pPr>
            <a:endParaRPr lang="en-US" altLang="en-US" sz="1200" b="1"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Practice the script</a:t>
            </a:r>
            <a:r>
              <a:rPr lang="en-US" altLang="en-US" sz="1200" baseline="0" dirty="0">
                <a:ea typeface="ＭＳ Ｐゴシック" panose="020B0600070205080204" pitchFamily="34" charset="-128"/>
              </a:rPr>
              <a:t> ahead of time. Repeat tasks as indicated in the TAM in order to facilitate student’s understanding</a:t>
            </a: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Find Cue A in the Listening Sample.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There are a total of nine tasks in the Listening Section. </a:t>
            </a:r>
          </a:p>
          <a:p>
            <a:pPr>
              <a:lnSpc>
                <a:spcPct val="90000"/>
              </a:lnSpc>
              <a:defRPr/>
            </a:pPr>
            <a:r>
              <a:rPr lang="en-US" altLang="en-US" sz="1200" dirty="0">
                <a:ea typeface="ＭＳ Ｐゴシック" panose="020B0600070205080204" pitchFamily="34" charset="-128"/>
              </a:rPr>
              <a:t>This slide represents the step by step process you will take to administer a task.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You will always start by administering Cue A in the task. </a:t>
            </a:r>
          </a:p>
          <a:p>
            <a:pPr>
              <a:lnSpc>
                <a:spcPct val="90000"/>
              </a:lnSpc>
              <a:defRPr/>
            </a:pPr>
            <a:r>
              <a:rPr lang="en-US" altLang="en-US" sz="1200" dirty="0">
                <a:ea typeface="ＭＳ Ｐゴシック" panose="020B0600070205080204" pitchFamily="34" charset="-128"/>
              </a:rPr>
              <a:t>From there, depending on the student’s response, it will determine what you do next. </a:t>
            </a:r>
          </a:p>
          <a:p>
            <a:pPr>
              <a:lnSpc>
                <a:spcPct val="90000"/>
              </a:lnSpc>
              <a:defRPr/>
            </a:pPr>
            <a:r>
              <a:rPr lang="en-US" altLang="en-US" sz="1200" dirty="0">
                <a:ea typeface="ＭＳ Ｐゴシック" panose="020B0600070205080204" pitchFamily="34" charset="-128"/>
              </a:rPr>
              <a:t>If the answer is correct, move on to the next task.</a:t>
            </a:r>
          </a:p>
          <a:p>
            <a:pPr>
              <a:lnSpc>
                <a:spcPct val="90000"/>
              </a:lnSpc>
              <a:defRPr/>
            </a:pPr>
            <a:r>
              <a:rPr lang="en-US" altLang="en-US" sz="1200" dirty="0">
                <a:ea typeface="ＭＳ Ｐゴシック" panose="020B0600070205080204" pitchFamily="34" charset="-128"/>
              </a:rPr>
              <a:t>If the answer is incorrect/no response, repeat Cue A one more time.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If after the repeat, the answer is correct, move on to the next task. </a:t>
            </a:r>
          </a:p>
          <a:p>
            <a:pPr>
              <a:lnSpc>
                <a:spcPct val="90000"/>
              </a:lnSpc>
              <a:defRPr/>
            </a:pPr>
            <a:r>
              <a:rPr lang="en-US" altLang="en-US" sz="1200" dirty="0">
                <a:ea typeface="ＭＳ Ｐゴシック" panose="020B0600070205080204" pitchFamily="34" charset="-128"/>
              </a:rPr>
              <a:t>If after the repeat, the answer is incorrect/no response, go to Cue B.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In Cue B, if the answer is correct, move on to the next task. </a:t>
            </a:r>
          </a:p>
          <a:p>
            <a:pPr>
              <a:lnSpc>
                <a:spcPct val="90000"/>
              </a:lnSpc>
              <a:defRPr/>
            </a:pPr>
            <a:r>
              <a:rPr lang="en-US" altLang="en-US" sz="1200" dirty="0">
                <a:ea typeface="ＭＳ Ｐゴシック" panose="020B0600070205080204" pitchFamily="34" charset="-128"/>
              </a:rPr>
              <a:t>If the answer is incorrect/no response, go to Cue C.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In Cue C, regardless of the answer (correct, incorrect, or no response) move on to the next task.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When marking the score sheet, whenever the student is correct (regardless of what cue you are on), you will immediately mark “correct” into the Student Score Sheet. Do not mark in incorrect/no response bubbles until the whole task has been given (after administering all three cues). </a:t>
            </a:r>
            <a:br>
              <a:rPr lang="en-US" altLang="en-US" sz="1200" dirty="0">
                <a:ea typeface="ＭＳ Ｐゴシック" panose="020B0600070205080204" pitchFamily="34" charset="-128"/>
              </a:rPr>
            </a:b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If after three consecutive incorrect/no response scores for three </a:t>
            </a:r>
            <a:r>
              <a:rPr lang="en-US" altLang="en-US" sz="1200" u="sng" dirty="0">
                <a:ea typeface="ＭＳ Ｐゴシック" panose="020B0600070205080204" pitchFamily="34" charset="-128"/>
              </a:rPr>
              <a:t>tasks</a:t>
            </a:r>
            <a:r>
              <a:rPr lang="en-US" altLang="en-US" sz="1200" dirty="0">
                <a:ea typeface="ＭＳ Ｐゴシック" panose="020B0600070205080204" pitchFamily="34" charset="-128"/>
              </a:rPr>
              <a:t>, discontinue the Listening Test. </a:t>
            </a:r>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76</a:t>
            </a:fld>
            <a:endParaRPr lang="en-US"/>
          </a:p>
        </p:txBody>
      </p:sp>
    </p:spTree>
    <p:extLst>
      <p:ext uri="{BB962C8B-B14F-4D97-AF65-F5344CB8AC3E}">
        <p14:creationId xmlns:p14="http://schemas.microsoft.com/office/powerpoint/2010/main" val="1559982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charset="0"/>
              </a:rPr>
              <a:t>Please refer to pages</a:t>
            </a:r>
            <a:r>
              <a:rPr lang="en-US" altLang="en-US" baseline="0" dirty="0">
                <a:latin typeface="Arial" charset="0"/>
              </a:rPr>
              <a:t> 72-76 in the TAM. </a:t>
            </a:r>
          </a:p>
          <a:p>
            <a:pPr eaLnBrk="1" hangingPunct="1"/>
            <a:r>
              <a:rPr lang="en-US" altLang="en-US" baseline="0" dirty="0">
                <a:latin typeface="Arial" charset="0"/>
              </a:rPr>
              <a:t>The ELL SWD needs to </a:t>
            </a:r>
            <a:r>
              <a:rPr lang="en-US" altLang="en-US" dirty="0">
                <a:latin typeface="Arial" charset="0"/>
              </a:rPr>
              <a:t>Demonstrate their reading comprehension in English</a:t>
            </a:r>
          </a:p>
          <a:p>
            <a:pPr eaLnBrk="1" hangingPunct="1"/>
            <a:r>
              <a:rPr lang="en-US" altLang="en-US" dirty="0">
                <a:latin typeface="Arial" charset="0"/>
              </a:rPr>
              <a:t>*Does not include distributing and collecting materials. Additional time may be given</a:t>
            </a:r>
          </a:p>
          <a:p>
            <a:pPr eaLnBrk="1" hangingPunct="1"/>
            <a:r>
              <a:rPr lang="en-US" altLang="en-US" dirty="0">
                <a:latin typeface="Arial" charset="0"/>
              </a:rPr>
              <a:t>Correct – </a:t>
            </a:r>
          </a:p>
          <a:p>
            <a:pPr eaLnBrk="1" hangingPunct="1"/>
            <a:r>
              <a:rPr lang="en-US" altLang="en-US" dirty="0">
                <a:latin typeface="Arial" charset="0"/>
              </a:rPr>
              <a:t>Incorrect – student has heard CUES A-B-</a:t>
            </a:r>
            <a:r>
              <a:rPr lang="en-US" altLang="en-US" baseline="0" dirty="0">
                <a:latin typeface="Arial" charset="0"/>
              </a:rPr>
              <a:t> and C read aloud and repeated and the student provides an answer that does not match the expectation</a:t>
            </a:r>
          </a:p>
          <a:p>
            <a:pPr eaLnBrk="1" hangingPunct="1"/>
            <a:r>
              <a:rPr lang="en-US" altLang="en-US" baseline="0" dirty="0">
                <a:latin typeface="Arial" charset="0"/>
              </a:rPr>
              <a:t>No response – No evidence of engagement (not pointing, not looking) or response is not in English even after student has heard CUES A-B- and C</a:t>
            </a:r>
          </a:p>
          <a:p>
            <a:pPr eaLnBrk="1" hangingPunct="1"/>
            <a:r>
              <a:rPr lang="en-US" altLang="en-US" baseline="0" dirty="0">
                <a:latin typeface="Arial" charset="0"/>
              </a:rPr>
              <a:t>Read aloud</a:t>
            </a:r>
          </a:p>
          <a:p>
            <a:pPr eaLnBrk="1" hangingPunct="1"/>
            <a:r>
              <a:rPr lang="en-US" altLang="en-US" baseline="0" dirty="0">
                <a:latin typeface="Arial" charset="0"/>
              </a:rPr>
              <a:t>Not administered – task was not administered for whatever reason</a:t>
            </a:r>
            <a:endParaRPr lang="en-US" alt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82</a:t>
            </a:fld>
            <a:endParaRPr lang="en-US"/>
          </a:p>
        </p:txBody>
      </p:sp>
    </p:spTree>
    <p:extLst>
      <p:ext uri="{BB962C8B-B14F-4D97-AF65-F5344CB8AC3E}">
        <p14:creationId xmlns:p14="http://schemas.microsoft.com/office/powerpoint/2010/main" val="22183802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defRPr/>
            </a:pPr>
            <a:r>
              <a:rPr lang="en-US" altLang="en-US" sz="1200" b="1" dirty="0">
                <a:ea typeface="ＭＳ Ｐゴシック" panose="020B0600070205080204" pitchFamily="34" charset="-128"/>
              </a:rPr>
              <a:t>Follow the script</a:t>
            </a:r>
            <a:r>
              <a:rPr lang="en-US" altLang="en-US" sz="1200" b="1" baseline="0" dirty="0">
                <a:ea typeface="ＭＳ Ｐゴシック" panose="020B0600070205080204" pitchFamily="34" charset="-128"/>
              </a:rPr>
              <a:t> and only read aloud the text that appears in bold in the script</a:t>
            </a:r>
            <a:endParaRPr lang="en-US" altLang="en-US" sz="1200" b="1"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Find Cue A in the Reading Sample.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There are a total of nine tasks in the Reading Section. </a:t>
            </a:r>
          </a:p>
          <a:p>
            <a:pPr>
              <a:lnSpc>
                <a:spcPct val="90000"/>
              </a:lnSpc>
              <a:defRPr/>
            </a:pPr>
            <a:r>
              <a:rPr lang="en-US" altLang="en-US" sz="1200" dirty="0">
                <a:ea typeface="ＭＳ Ｐゴシック" panose="020B0600070205080204" pitchFamily="34" charset="-128"/>
              </a:rPr>
              <a:t>This slide represents the step by step process you will take to administer a task.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You will always start by administering Cue A in the task. </a:t>
            </a:r>
          </a:p>
          <a:p>
            <a:pPr>
              <a:lnSpc>
                <a:spcPct val="90000"/>
              </a:lnSpc>
              <a:defRPr/>
            </a:pPr>
            <a:r>
              <a:rPr lang="en-US" altLang="en-US" sz="1200" dirty="0">
                <a:ea typeface="ＭＳ Ｐゴシック" panose="020B0600070205080204" pitchFamily="34" charset="-128"/>
              </a:rPr>
              <a:t>From there, depending on the student’s response, it will determine what you do next. </a:t>
            </a:r>
          </a:p>
          <a:p>
            <a:pPr>
              <a:lnSpc>
                <a:spcPct val="90000"/>
              </a:lnSpc>
              <a:defRPr/>
            </a:pPr>
            <a:r>
              <a:rPr lang="en-US" altLang="en-US" sz="1200" dirty="0">
                <a:ea typeface="ＭＳ Ｐゴシック" panose="020B0600070205080204" pitchFamily="34" charset="-128"/>
              </a:rPr>
              <a:t>If the answer is correct, move on to the next task.</a:t>
            </a:r>
          </a:p>
          <a:p>
            <a:pPr>
              <a:lnSpc>
                <a:spcPct val="90000"/>
              </a:lnSpc>
              <a:defRPr/>
            </a:pPr>
            <a:r>
              <a:rPr lang="en-US" altLang="en-US" sz="1200" dirty="0">
                <a:ea typeface="ＭＳ Ｐゴシック" panose="020B0600070205080204" pitchFamily="34" charset="-128"/>
              </a:rPr>
              <a:t>If the answer is incorrect/no response, repeat Cue A one more time.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If after the repeat, the answer is correct, move on to the next task. </a:t>
            </a:r>
          </a:p>
          <a:p>
            <a:pPr>
              <a:lnSpc>
                <a:spcPct val="90000"/>
              </a:lnSpc>
              <a:defRPr/>
            </a:pPr>
            <a:r>
              <a:rPr lang="en-US" altLang="en-US" sz="1200" dirty="0">
                <a:ea typeface="ＭＳ Ｐゴシック" panose="020B0600070205080204" pitchFamily="34" charset="-128"/>
              </a:rPr>
              <a:t>If after the repeat, the answer is incorrect/no response, go to Cue B.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In Cue B, if the answer is correct, move on to the next task. </a:t>
            </a:r>
          </a:p>
          <a:p>
            <a:pPr>
              <a:lnSpc>
                <a:spcPct val="90000"/>
              </a:lnSpc>
              <a:defRPr/>
            </a:pPr>
            <a:r>
              <a:rPr lang="en-US" altLang="en-US" sz="1200" dirty="0">
                <a:ea typeface="ＭＳ Ｐゴシック" panose="020B0600070205080204" pitchFamily="34" charset="-128"/>
              </a:rPr>
              <a:t>If the answer is incorrect/no response, go to Cue C.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In Cue C, regardless of the answer (correct, incorrect, or no response) move on to the next task. </a:t>
            </a:r>
          </a:p>
          <a:p>
            <a:pPr>
              <a:lnSpc>
                <a:spcPct val="90000"/>
              </a:lnSpc>
              <a:defRPr/>
            </a:pP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When marking the score sheet, whenever the student is correct (regardless of what cue you are on), you will immediately mark “correct” into the Student Score Sheet. Do not mark in incorrect/no response bubbles until the whole task has been given (after administering all three cues). </a:t>
            </a:r>
            <a:br>
              <a:rPr lang="en-US" altLang="en-US" sz="1200" dirty="0">
                <a:ea typeface="ＭＳ Ｐゴシック" panose="020B0600070205080204" pitchFamily="34" charset="-128"/>
              </a:rPr>
            </a:br>
            <a:endParaRPr lang="en-US" altLang="en-US" sz="1200" dirty="0">
              <a:ea typeface="ＭＳ Ｐゴシック" panose="020B0600070205080204" pitchFamily="34" charset="-128"/>
            </a:endParaRPr>
          </a:p>
          <a:p>
            <a:pPr>
              <a:lnSpc>
                <a:spcPct val="90000"/>
              </a:lnSpc>
              <a:defRPr/>
            </a:pPr>
            <a:r>
              <a:rPr lang="en-US" altLang="en-US" sz="1200" dirty="0">
                <a:ea typeface="ＭＳ Ｐゴシック" panose="020B0600070205080204" pitchFamily="34" charset="-128"/>
              </a:rPr>
              <a:t>If after three consecutive incorrect/no response scores for three </a:t>
            </a:r>
            <a:r>
              <a:rPr lang="en-US" altLang="en-US" sz="1200" u="sng" dirty="0">
                <a:ea typeface="ＭＳ Ｐゴシック" panose="020B0600070205080204" pitchFamily="34" charset="-128"/>
              </a:rPr>
              <a:t>tasks</a:t>
            </a:r>
            <a:r>
              <a:rPr lang="en-US" altLang="en-US" sz="1200" dirty="0">
                <a:ea typeface="ＭＳ Ｐゴシック" panose="020B0600070205080204" pitchFamily="34" charset="-128"/>
              </a:rPr>
              <a:t>, discontinue the Reading Test. </a:t>
            </a:r>
          </a:p>
          <a:p>
            <a:pPr>
              <a:lnSpc>
                <a:spcPct val="90000"/>
              </a:lnSpc>
              <a:defRPr/>
            </a:pPr>
            <a:endParaRPr lang="en-US" altLang="en-US" sz="120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353A5B19-4F45-474A-807A-62761A47B844}" type="slidenum">
              <a:rPr lang="en-US" smtClean="0"/>
              <a:t>83</a:t>
            </a:fld>
            <a:endParaRPr lang="en-US"/>
          </a:p>
        </p:txBody>
      </p:sp>
    </p:spTree>
    <p:extLst>
      <p:ext uri="{BB962C8B-B14F-4D97-AF65-F5344CB8AC3E}">
        <p14:creationId xmlns:p14="http://schemas.microsoft.com/office/powerpoint/2010/main" val="38919616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104">
              <a:defRPr/>
            </a:pPr>
            <a:r>
              <a:rPr lang="en-US" dirty="0"/>
              <a:t>Please note that for TASK</a:t>
            </a:r>
            <a:r>
              <a:rPr lang="en-US" baseline="0" dirty="0"/>
              <a:t> 1: the student is required to “attend” or “acknowledge”. The TA should rate the student’s response as correct if there is evidence that the student is engaged in the task by paying attention. N/A means not ADMINISTERED</a:t>
            </a:r>
          </a:p>
          <a:p>
            <a:pPr defTabSz="926104">
              <a:defRPr/>
            </a:pPr>
            <a:r>
              <a:rPr lang="en-US" altLang="en-US" dirty="0"/>
              <a:t>When marking the score sheet, whenever the student is correct (regardless of what cue you are on), you will immediately mark “correct” into the Student Score Sheet. Do not mark in incorrect/no response bubbles until the whole task has been given (after administering all three cues). </a:t>
            </a:r>
            <a:endParaRPr lang="en-US" alt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87</a:t>
            </a:fld>
            <a:endParaRPr lang="en-US"/>
          </a:p>
        </p:txBody>
      </p:sp>
    </p:spTree>
    <p:extLst>
      <p:ext uri="{BB962C8B-B14F-4D97-AF65-F5344CB8AC3E}">
        <p14:creationId xmlns:p14="http://schemas.microsoft.com/office/powerpoint/2010/main" val="232984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Please refer to pages 77-87</a:t>
            </a:r>
          </a:p>
          <a:p>
            <a:r>
              <a:rPr lang="en-US" altLang="en-US" dirty="0"/>
              <a:t>Read</a:t>
            </a:r>
            <a:r>
              <a:rPr lang="en-US" altLang="en-US" baseline="0" dirty="0"/>
              <a:t> aloud any text that appears in bold type</a:t>
            </a:r>
            <a:endParaRPr lang="en-US" altLang="en-US" dirty="0"/>
          </a:p>
          <a:p>
            <a:r>
              <a:rPr lang="en-US" altLang="en-US" dirty="0"/>
              <a:t>Tasks begin with relatively easy tasks and progresses to more linguistically demanding tasks.</a:t>
            </a:r>
          </a:p>
          <a:p>
            <a:r>
              <a:rPr lang="en-US" altLang="en-US" dirty="0">
                <a:latin typeface="Arial" charset="0"/>
              </a:rPr>
              <a:t> Additional time can be given as needed</a:t>
            </a:r>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89</a:t>
            </a:fld>
            <a:endParaRPr lang="en-US"/>
          </a:p>
        </p:txBody>
      </p:sp>
    </p:spTree>
    <p:extLst>
      <p:ext uri="{BB962C8B-B14F-4D97-AF65-F5344CB8AC3E}">
        <p14:creationId xmlns:p14="http://schemas.microsoft.com/office/powerpoint/2010/main" val="23483651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US" altLang="en-US" b="1" dirty="0">
                <a:ea typeface="ＭＳ Ｐゴシック" panose="020B0600070205080204" pitchFamily="34" charset="-128"/>
              </a:rPr>
              <a:t>Facilitation Note: Instruct participants to take out sample items or view from the Downloads and Products at https://</a:t>
            </a:r>
            <a:r>
              <a:rPr lang="en-US" altLang="en-US" b="1" dirty="0" err="1">
                <a:ea typeface="ＭＳ Ｐゴシック" panose="020B0600070205080204" pitchFamily="34" charset="-128"/>
              </a:rPr>
              <a:t>www.wida.us</a:t>
            </a:r>
            <a:r>
              <a:rPr lang="en-US" altLang="en-US" b="1" dirty="0">
                <a:ea typeface="ＭＳ Ｐゴシック" panose="020B0600070205080204" pitchFamily="34" charset="-128"/>
              </a:rPr>
              <a:t>/assessment/</a:t>
            </a:r>
            <a:r>
              <a:rPr lang="en-US" altLang="en-US" b="1" dirty="0" err="1">
                <a:ea typeface="ＭＳ Ｐゴシック" panose="020B0600070205080204" pitchFamily="34" charset="-128"/>
              </a:rPr>
              <a:t>alternateaccess.aspx</a:t>
            </a:r>
            <a:endParaRPr lang="en-US" altLang="en-US" b="1" dirty="0">
              <a:ea typeface="ＭＳ Ｐゴシック" panose="020B0600070205080204" pitchFamily="34" charset="-128"/>
            </a:endParaRPr>
          </a:p>
          <a:p>
            <a:pPr>
              <a:lnSpc>
                <a:spcPct val="80000"/>
              </a:lnSpc>
              <a:defRPr/>
            </a:pP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Find Question 1 in the Speaking Sample. </a:t>
            </a:r>
          </a:p>
          <a:p>
            <a:pPr>
              <a:lnSpc>
                <a:spcPct val="80000"/>
              </a:lnSpc>
              <a:defRPr/>
            </a:pP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There are a total of eight tasks in the Speaking Section (split between Part A and Part B). </a:t>
            </a:r>
          </a:p>
          <a:p>
            <a:pPr>
              <a:lnSpc>
                <a:spcPct val="80000"/>
              </a:lnSpc>
              <a:defRPr/>
            </a:pPr>
            <a:r>
              <a:rPr lang="en-US" altLang="en-US" dirty="0">
                <a:ea typeface="ＭＳ Ｐゴシック" panose="020B0600070205080204" pitchFamily="34" charset="-128"/>
              </a:rPr>
              <a:t>This slide represents the step by step process you will take to administer a task. </a:t>
            </a:r>
          </a:p>
          <a:p>
            <a:pPr>
              <a:lnSpc>
                <a:spcPct val="80000"/>
              </a:lnSpc>
              <a:defRPr/>
            </a:pP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You will always start by administering Question 1 in the task. </a:t>
            </a:r>
          </a:p>
          <a:p>
            <a:pPr>
              <a:lnSpc>
                <a:spcPct val="80000"/>
              </a:lnSpc>
              <a:defRPr/>
            </a:pPr>
            <a:r>
              <a:rPr lang="en-US" altLang="en-US" dirty="0">
                <a:ea typeface="ＭＳ Ｐゴシック" panose="020B0600070205080204" pitchFamily="34" charset="-128"/>
              </a:rPr>
              <a:t>From there, depending on the student’s response, it will determine what you do next. </a:t>
            </a:r>
          </a:p>
          <a:p>
            <a:pPr>
              <a:lnSpc>
                <a:spcPct val="80000"/>
              </a:lnSpc>
              <a:defRPr/>
            </a:pPr>
            <a:r>
              <a:rPr lang="en-US" altLang="en-US" dirty="0">
                <a:ea typeface="ＭＳ Ｐゴシック" panose="020B0600070205080204" pitchFamily="34" charset="-128"/>
              </a:rPr>
              <a:t>If the answer is meets, move on to the next task.</a:t>
            </a:r>
          </a:p>
          <a:p>
            <a:pPr>
              <a:lnSpc>
                <a:spcPct val="80000"/>
              </a:lnSpc>
              <a:defRPr/>
            </a:pPr>
            <a:r>
              <a:rPr lang="en-US" altLang="en-US" dirty="0">
                <a:ea typeface="ＭＳ Ｐゴシック" panose="020B0600070205080204" pitchFamily="34" charset="-128"/>
              </a:rPr>
              <a:t>If the answer is approaches/no response, repeat Question 1 one more time. </a:t>
            </a:r>
          </a:p>
          <a:p>
            <a:pPr>
              <a:lnSpc>
                <a:spcPct val="80000"/>
              </a:lnSpc>
              <a:defRPr/>
            </a:pP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If after the repeat, the answer is meets, move on to the next task. </a:t>
            </a:r>
          </a:p>
          <a:p>
            <a:pPr>
              <a:lnSpc>
                <a:spcPct val="80000"/>
              </a:lnSpc>
              <a:defRPr/>
            </a:pPr>
            <a:r>
              <a:rPr lang="en-US" altLang="en-US" dirty="0">
                <a:ea typeface="ＭＳ Ｐゴシック" panose="020B0600070205080204" pitchFamily="34" charset="-128"/>
              </a:rPr>
              <a:t>If after the repeat, the answer is approaches/no response, go to Question 2. </a:t>
            </a:r>
          </a:p>
          <a:p>
            <a:pPr>
              <a:lnSpc>
                <a:spcPct val="80000"/>
              </a:lnSpc>
              <a:defRPr/>
            </a:pP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In Question 2, if the answer is meets, move on to the next task. </a:t>
            </a:r>
          </a:p>
          <a:p>
            <a:pPr>
              <a:lnSpc>
                <a:spcPct val="80000"/>
              </a:lnSpc>
              <a:defRPr/>
            </a:pPr>
            <a:r>
              <a:rPr lang="en-US" altLang="en-US" dirty="0">
                <a:ea typeface="ＭＳ Ｐゴシック" panose="020B0600070205080204" pitchFamily="34" charset="-128"/>
              </a:rPr>
              <a:t>If the answer is approaches/no response, repeat Question 2 one more time. </a:t>
            </a:r>
          </a:p>
          <a:p>
            <a:pPr>
              <a:lnSpc>
                <a:spcPct val="80000"/>
              </a:lnSpc>
              <a:defRPr/>
            </a:pP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If after the repeat, the answer is meets, move on to the next task. </a:t>
            </a:r>
          </a:p>
          <a:p>
            <a:pPr>
              <a:lnSpc>
                <a:spcPct val="80000"/>
              </a:lnSpc>
              <a:defRPr/>
            </a:pPr>
            <a:r>
              <a:rPr lang="en-US" altLang="en-US" dirty="0">
                <a:ea typeface="ＭＳ Ｐゴシック" panose="020B0600070205080204" pitchFamily="34" charset="-128"/>
              </a:rPr>
              <a:t>If after the repeat, the answer is approaches/no response, go to Question 3. </a:t>
            </a:r>
          </a:p>
          <a:p>
            <a:pPr>
              <a:lnSpc>
                <a:spcPct val="80000"/>
              </a:lnSpc>
              <a:defRPr/>
            </a:pP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In Question 3, if the answer is meets, move on to the next task. </a:t>
            </a:r>
          </a:p>
          <a:p>
            <a:pPr>
              <a:lnSpc>
                <a:spcPct val="80000"/>
              </a:lnSpc>
              <a:defRPr/>
            </a:pPr>
            <a:r>
              <a:rPr lang="en-US" altLang="en-US" dirty="0">
                <a:ea typeface="ＭＳ Ｐゴシック" panose="020B0600070205080204" pitchFamily="34" charset="-128"/>
              </a:rPr>
              <a:t>If the answer is approaches/no response, repeat Question 3 one more time. </a:t>
            </a:r>
          </a:p>
          <a:p>
            <a:pPr>
              <a:lnSpc>
                <a:spcPct val="80000"/>
              </a:lnSpc>
              <a:defRPr/>
            </a:pP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If after the repeat, regardless of the answer (meets, approaches, or no response) move on to the next task. </a:t>
            </a:r>
          </a:p>
          <a:p>
            <a:pPr>
              <a:lnSpc>
                <a:spcPct val="80000"/>
              </a:lnSpc>
              <a:defRPr/>
            </a:pP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When marking the score sheet, whenever the student is meets (regardless of what question you are on), you will immediately mark ‘meets’ into the Student Score Sheet. Do not mark in approaches/no response bubbles until the whole task has been given (after administering all three questions). </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a:p>
            <a:pPr>
              <a:lnSpc>
                <a:spcPct val="80000"/>
              </a:lnSpc>
              <a:defRPr/>
            </a:pPr>
            <a:r>
              <a:rPr lang="en-US" altLang="en-US" dirty="0">
                <a:ea typeface="ＭＳ Ｐゴシック" panose="020B0600070205080204" pitchFamily="34" charset="-128"/>
              </a:rPr>
              <a:t>If after three consecutive approaches/no response scores for three </a:t>
            </a:r>
            <a:r>
              <a:rPr lang="en-US" altLang="en-US" u="sng" dirty="0">
                <a:ea typeface="ＭＳ Ｐゴシック" panose="020B0600070205080204" pitchFamily="34" charset="-128"/>
              </a:rPr>
              <a:t>tasks</a:t>
            </a:r>
            <a:r>
              <a:rPr lang="en-US" altLang="en-US" dirty="0">
                <a:ea typeface="ＭＳ Ｐゴシック" panose="020B0600070205080204" pitchFamily="34" charset="-128"/>
              </a:rPr>
              <a:t>, discontinue the Speaking Test. </a:t>
            </a:r>
          </a:p>
          <a:p>
            <a:pPr>
              <a:lnSpc>
                <a:spcPct val="80000"/>
              </a:lnSpc>
              <a:defRPr/>
            </a:pPr>
            <a:endParaRPr lang="en-US" altLang="en-US" dirty="0">
              <a:ea typeface="ＭＳ Ｐゴシック" panose="020B0600070205080204" pitchFamily="34" charset="-128"/>
            </a:endParaRPr>
          </a:p>
          <a:p>
            <a:pPr>
              <a:lnSpc>
                <a:spcPct val="90000"/>
              </a:lnSpc>
              <a:defRPr/>
            </a:pPr>
            <a:endParaRPr lang="en-US" altLang="en-US" sz="120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353A5B19-4F45-474A-807A-62761A47B844}" type="slidenum">
              <a:rPr lang="en-US" smtClean="0"/>
              <a:t>90</a:t>
            </a:fld>
            <a:endParaRPr lang="en-US"/>
          </a:p>
        </p:txBody>
      </p:sp>
    </p:spTree>
    <p:extLst>
      <p:ext uri="{BB962C8B-B14F-4D97-AF65-F5344CB8AC3E}">
        <p14:creationId xmlns:p14="http://schemas.microsoft.com/office/powerpoint/2010/main" val="10842403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order to administer and score the SPEAKING section it is important to gain a thorough understanding of the Performance Definitions for each of the proficiency levels. Each task targets one specific level. Test administrator should internalize these task level expectations in order to score the Speaking section</a:t>
            </a:r>
            <a:endParaRPr lang="en-US" dirty="0"/>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95</a:t>
            </a:fld>
            <a:endParaRPr lang="en-US"/>
          </a:p>
        </p:txBody>
      </p:sp>
    </p:spTree>
    <p:extLst>
      <p:ext uri="{BB962C8B-B14F-4D97-AF65-F5344CB8AC3E}">
        <p14:creationId xmlns:p14="http://schemas.microsoft.com/office/powerpoint/2010/main" val="295233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anose="05000000000000000000" pitchFamily="2" charset="2"/>
              <a:buNone/>
            </a:pPr>
            <a:r>
              <a:rPr lang="en-US" altLang="en-US" sz="1100" b="1">
                <a:solidFill>
                  <a:srgbClr val="222268"/>
                </a:solidFill>
                <a:latin typeface="Arial" panose="020B0604020202020204" pitchFamily="34" charset="0"/>
                <a:ea typeface="ＭＳ Ｐゴシック" panose="020B0600070205080204" pitchFamily="34" charset="-128"/>
              </a:rPr>
              <a:t>MANIPULATIVES</a:t>
            </a:r>
          </a:p>
          <a:p>
            <a:pPr eaLnBrk="1" hangingPunct="1">
              <a:lnSpc>
                <a:spcPct val="90000"/>
              </a:lnSpc>
            </a:pPr>
            <a:r>
              <a:rPr lang="en-US" altLang="en-US" sz="1100">
                <a:solidFill>
                  <a:srgbClr val="222268"/>
                </a:solidFill>
                <a:latin typeface="Arial" panose="020B0604020202020204" pitchFamily="34" charset="0"/>
                <a:ea typeface="ＭＳ Ｐゴシック" panose="020B0600070205080204" pitchFamily="34" charset="-128"/>
              </a:rPr>
              <a:t>Much of kindergarten learning is hands-on. The tests incorporate picture cards and an activity board with various matching, identifying, and describing activities. Additionally, the tests are more interactive and task-based with a variety of activities for the student to demonstrate his/her language proficiency. </a:t>
            </a:r>
            <a:r>
              <a:rPr lang="en-US" altLang="en-US" sz="1100">
                <a:solidFill>
                  <a:srgbClr val="C00000"/>
                </a:solidFill>
                <a:latin typeface="Arial" panose="020B0604020202020204" pitchFamily="34" charset="0"/>
                <a:ea typeface="ＭＳ Ｐゴシック" panose="020B0600070205080204" pitchFamily="34" charset="-128"/>
              </a:rPr>
              <a:t>In this way, the test is similar to a kindergartener’s classroom experience. </a:t>
            </a:r>
          </a:p>
          <a:p>
            <a:pPr eaLnBrk="1" hangingPunct="1">
              <a:lnSpc>
                <a:spcPct val="90000"/>
              </a:lnSpc>
            </a:pPr>
            <a:endParaRPr lang="en-US" altLang="en-US" sz="1100">
              <a:solidFill>
                <a:srgbClr val="C00000"/>
              </a:solidFill>
              <a:latin typeface="Arial" panose="020B0604020202020204" pitchFamily="34" charset="0"/>
              <a:ea typeface="ＭＳ Ｐゴシック" panose="020B0600070205080204" pitchFamily="34" charset="-128"/>
            </a:endParaRPr>
          </a:p>
          <a:p>
            <a:pPr eaLnBrk="1" hangingPunct="1">
              <a:lnSpc>
                <a:spcPct val="90000"/>
              </a:lnSpc>
              <a:buFont typeface="Wingdings" panose="05000000000000000000" pitchFamily="2" charset="2"/>
              <a:buNone/>
            </a:pPr>
            <a:r>
              <a:rPr lang="en-US" altLang="en-US" sz="1100" b="1">
                <a:solidFill>
                  <a:srgbClr val="222268"/>
                </a:solidFill>
                <a:latin typeface="Arial" panose="020B0604020202020204" pitchFamily="34" charset="0"/>
                <a:ea typeface="ＭＳ Ｐゴシック" panose="020B0600070205080204" pitchFamily="34" charset="-128"/>
              </a:rPr>
              <a:t>THEMATIC</a:t>
            </a:r>
          </a:p>
          <a:p>
            <a:pPr eaLnBrk="1" hangingPunct="1">
              <a:lnSpc>
                <a:spcPct val="90000"/>
              </a:lnSpc>
            </a:pPr>
            <a:r>
              <a:rPr lang="en-US" altLang="en-US" sz="1100">
                <a:solidFill>
                  <a:srgbClr val="222268"/>
                </a:solidFill>
                <a:latin typeface="Arial" panose="020B0604020202020204" pitchFamily="34" charset="0"/>
                <a:ea typeface="ＭＳ Ｐゴシック" panose="020B0600070205080204" pitchFamily="34" charset="-128"/>
              </a:rPr>
              <a:t>Students in Pre-K/Kindergarten (and higher grade levels) do not respond well to cognitive leaps and disconnect between questions.  It was suggested that the entire test be centered around one or two central themes. To organize this format logically, it was decided that each test form should also allow students to experience both a narrative text and an informational/expository test.</a:t>
            </a:r>
          </a:p>
          <a:p>
            <a:pPr>
              <a:lnSpc>
                <a:spcPct val="90000"/>
              </a:lnSpc>
            </a:pPr>
            <a:endParaRPr lang="en-US" altLang="en-US" sz="1100">
              <a:latin typeface="Arial" panose="020B0604020202020204" pitchFamily="34" charset="0"/>
              <a:ea typeface="ＭＳ Ｐゴシック" panose="020B0600070205080204" pitchFamily="34" charset="-128"/>
            </a:endParaRPr>
          </a:p>
          <a:p>
            <a:pPr eaLnBrk="1" hangingPunct="1">
              <a:lnSpc>
                <a:spcPct val="90000"/>
              </a:lnSpc>
              <a:buFont typeface="Wingdings" panose="05000000000000000000" pitchFamily="2" charset="2"/>
              <a:buNone/>
            </a:pPr>
            <a:r>
              <a:rPr lang="en-US" altLang="en-US" sz="1100" b="1">
                <a:solidFill>
                  <a:srgbClr val="222268"/>
                </a:solidFill>
                <a:latin typeface="Arial" panose="020B0604020202020204" pitchFamily="34" charset="0"/>
                <a:ea typeface="ＭＳ Ｐゴシック" panose="020B0600070205080204" pitchFamily="34" charset="-128"/>
              </a:rPr>
              <a:t>WRITING</a:t>
            </a:r>
          </a:p>
          <a:p>
            <a:pPr eaLnBrk="1" hangingPunct="1">
              <a:lnSpc>
                <a:spcPct val="90000"/>
              </a:lnSpc>
            </a:pPr>
            <a:r>
              <a:rPr lang="en-US" altLang="en-US" sz="1100">
                <a:solidFill>
                  <a:srgbClr val="222268"/>
                </a:solidFill>
                <a:latin typeface="Arial" panose="020B0604020202020204" pitchFamily="34" charset="0"/>
                <a:ea typeface="ＭＳ Ｐゴシック" panose="020B0600070205080204" pitchFamily="34" charset="-128"/>
              </a:rPr>
              <a:t>A “Writing Experience,” associated with the narrative story, allows whatever the students are able to produce in writing to be scored with a rubric as a level 0–6 depending on the performance of the students.  In the second folder, students will begin the writing tasks based on their previous performance.</a:t>
            </a:r>
          </a:p>
          <a:p>
            <a:pPr eaLnBrk="1" hangingPunct="1">
              <a:lnSpc>
                <a:spcPct val="90000"/>
              </a:lnSpc>
            </a:pPr>
            <a:r>
              <a:rPr lang="en-US" altLang="en-US" sz="1100">
                <a:solidFill>
                  <a:srgbClr val="222268"/>
                </a:solidFill>
                <a:latin typeface="Arial" panose="020B0604020202020204" pitchFamily="34" charset="0"/>
                <a:ea typeface="ＭＳ Ｐゴシック" panose="020B0600070205080204" pitchFamily="34" charset="-128"/>
              </a:rPr>
              <a:t>During this task, the TA will also ask the student, “Tell me what you wrote,” and will record this within the sample to provide extra guidance/evidence of what the student is able to do.</a:t>
            </a:r>
          </a:p>
          <a:p>
            <a:pPr>
              <a:lnSpc>
                <a:spcPct val="90000"/>
              </a:lnSpc>
            </a:pPr>
            <a:endParaRPr lang="en-US" altLang="en-US" sz="1100">
              <a:latin typeface="Arial" panose="020B0604020202020204" pitchFamily="34" charset="0"/>
              <a:ea typeface="ＭＳ Ｐゴシック" panose="020B0600070205080204" pitchFamily="34" charset="-128"/>
            </a:endParaRPr>
          </a:p>
        </p:txBody>
      </p:sp>
      <p:sp>
        <p:nvSpPr>
          <p:cNvPr id="2048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83" tIns="46292" rIns="92583" bIns="46292" anchor="b"/>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eaLnBrk="1" hangingPunct="1"/>
            <a:fld id="{27C66B38-7EF6-444B-AB0E-B4740B448A8D}" type="slidenum">
              <a:rPr lang="en-US" altLang="en-US" sz="1200"/>
              <a:pPr algn="r" eaLnBrk="1" hangingPunct="1"/>
              <a:t>8</a:t>
            </a:fld>
            <a:endParaRPr lang="en-US" altLang="en-US" sz="1200"/>
          </a:p>
        </p:txBody>
      </p:sp>
    </p:spTree>
    <p:extLst>
      <p:ext uri="{BB962C8B-B14F-4D97-AF65-F5344CB8AC3E}">
        <p14:creationId xmlns:p14="http://schemas.microsoft.com/office/powerpoint/2010/main" val="11372963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When marking the score box, whenever the student is meets (regardless of what question you are on), you will immediately mark ‘meets’ into the score into the Scoring box. Do not mark in approaches/no response bubbles until the whole task has been given (after administering all three questions). </a:t>
            </a:r>
            <a:endParaRPr lang="en-US" alt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103</a:t>
            </a:fld>
            <a:endParaRPr lang="en-US"/>
          </a:p>
        </p:txBody>
      </p:sp>
    </p:spTree>
    <p:extLst>
      <p:ext uri="{BB962C8B-B14F-4D97-AF65-F5344CB8AC3E}">
        <p14:creationId xmlns:p14="http://schemas.microsoft.com/office/powerpoint/2010/main" val="23539817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tasks in Part C are aimed to elicit original or adapted text from the student. Task 9 asks the student to produce a word and Task 10 asks the student to write a sentence. As such, the tasks will be scored using the Alternate ACCESS for ELLs Writing Rubric. </a:t>
            </a:r>
          </a:p>
          <a:p>
            <a:r>
              <a:rPr lang="en-US" altLang="en-US" dirty="0"/>
              <a:t>If the response meets expectations at levels P1, P2, or P3, as described in the rubric, record the corresponding rating of 1, 2, or 3 under the “Meets” heading in the </a:t>
            </a:r>
            <a:r>
              <a:rPr lang="en-US" altLang="en-US" i="1" dirty="0"/>
              <a:t>Student Response Booklet</a:t>
            </a:r>
            <a:r>
              <a:rPr lang="en-US" altLang="en-US" dirty="0"/>
              <a:t>. For</a:t>
            </a:r>
          </a:p>
          <a:p>
            <a:r>
              <a:rPr lang="en-US" altLang="en-US" dirty="0"/>
              <a:t>example, if a student writes or produces an original or adapted phrase related to the task for Task 10, mark a rating of 2 under the “Meets” heading. For responses that are copied or not related to the task, assign a score of Approaches.</a:t>
            </a:r>
          </a:p>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105</a:t>
            </a:fld>
            <a:endParaRPr lang="en-US"/>
          </a:p>
        </p:txBody>
      </p:sp>
    </p:spTree>
    <p:extLst>
      <p:ext uri="{BB962C8B-B14F-4D97-AF65-F5344CB8AC3E}">
        <p14:creationId xmlns:p14="http://schemas.microsoft.com/office/powerpoint/2010/main" val="211268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This graph illustrates test progression and starting point for the expository section of the test. </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10E4CA9-F13F-4FF5-A271-D3021C31B436}" type="slidenum">
              <a:rPr lang="en-US" altLang="en-US" sz="1200" smtClean="0"/>
              <a:pPr/>
              <a:t>9</a:t>
            </a:fld>
            <a:endParaRPr lang="en-US" altLang="en-US" sz="1200"/>
          </a:p>
        </p:txBody>
      </p:sp>
    </p:spTree>
    <p:extLst>
      <p:ext uri="{BB962C8B-B14F-4D97-AF65-F5344CB8AC3E}">
        <p14:creationId xmlns:p14="http://schemas.microsoft.com/office/powerpoint/2010/main" val="3306708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0102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62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173038"/>
            <a:ext cx="2117725" cy="6124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8288" y="173038"/>
            <a:ext cx="6203950" cy="6124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559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8288" y="173038"/>
            <a:ext cx="8229600" cy="674687"/>
          </a:xfrm>
        </p:spPr>
        <p:txBody>
          <a:bodyPr/>
          <a:lstStyle/>
          <a:p>
            <a:r>
              <a:rPr lang="en-US"/>
              <a:t>Click to edit Master title style</a:t>
            </a:r>
          </a:p>
        </p:txBody>
      </p:sp>
      <p:sp>
        <p:nvSpPr>
          <p:cNvPr id="3" name="Text Placeholder 2"/>
          <p:cNvSpPr>
            <a:spLocks noGrp="1"/>
          </p:cNvSpPr>
          <p:nvPr>
            <p:ph type="body" sz="half" idx="1"/>
          </p:nvPr>
        </p:nvSpPr>
        <p:spPr>
          <a:xfrm>
            <a:off x="401638" y="1450975"/>
            <a:ext cx="4094162" cy="4846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50975"/>
            <a:ext cx="4094163" cy="4846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033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99852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3996022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2469999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188192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1396767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349379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4003832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100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3111850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625226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4161139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3" y="1600200"/>
            <a:ext cx="2081212"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1600200"/>
            <a:ext cx="60960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ftr" sz="quarter" idx="10"/>
          </p:nvPr>
        </p:nvSpPr>
        <p:spPr>
          <a:ln/>
        </p:spPr>
        <p:txBody>
          <a:bodyPr/>
          <a:lstStyle>
            <a:lvl1pPr>
              <a:defRPr/>
            </a:lvl1pPr>
          </a:lstStyle>
          <a:p>
            <a:pPr>
              <a:defRPr/>
            </a:pPr>
            <a:r>
              <a:rPr lang="en-US" altLang="en-US"/>
              <a:t>© 2012 Board of Regents of the University of Wisconsin System, on behalf of the WIDA Consortium                                          www.wida.us</a:t>
            </a:r>
          </a:p>
        </p:txBody>
      </p:sp>
    </p:spTree>
    <p:extLst>
      <p:ext uri="{BB962C8B-B14F-4D97-AF65-F5344CB8AC3E}">
        <p14:creationId xmlns:p14="http://schemas.microsoft.com/office/powerpoint/2010/main" val="370834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46315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1638" y="1450975"/>
            <a:ext cx="4094162" cy="4846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50975"/>
            <a:ext cx="4094163" cy="4846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04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392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102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452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9272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01638" y="1450975"/>
            <a:ext cx="8340725"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8"/>
          <p:cNvSpPr>
            <a:spLocks noChangeArrowheads="1"/>
          </p:cNvSpPr>
          <p:nvPr/>
        </p:nvSpPr>
        <p:spPr bwMode="auto">
          <a:xfrm>
            <a:off x="4922838" y="6534150"/>
            <a:ext cx="3406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algn="r" eaLnBrk="1" hangingPunct="1">
              <a:defRPr/>
            </a:pPr>
            <a:r>
              <a:rPr lang="en-US" sz="1200">
                <a:solidFill>
                  <a:srgbClr val="BB451E"/>
                </a:solidFill>
                <a:ea typeface="+mn-ea"/>
              </a:rPr>
              <a:t>Administering the WIDA Kindergarten Tests</a:t>
            </a:r>
          </a:p>
        </p:txBody>
      </p:sp>
      <p:sp>
        <p:nvSpPr>
          <p:cNvPr id="1028" name="Rectangle 10"/>
          <p:cNvSpPr>
            <a:spLocks noGrp="1" noChangeArrowheads="1"/>
          </p:cNvSpPr>
          <p:nvPr>
            <p:ph type="title"/>
          </p:nvPr>
        </p:nvSpPr>
        <p:spPr bwMode="auto">
          <a:xfrm>
            <a:off x="268288" y="173038"/>
            <a:ext cx="82296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11"/>
          <p:cNvSpPr>
            <a:spLocks noChangeArrowheads="1"/>
          </p:cNvSpPr>
          <p:nvPr/>
        </p:nvSpPr>
        <p:spPr bwMode="auto">
          <a:xfrm>
            <a:off x="8096250" y="6529388"/>
            <a:ext cx="714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fld id="{2E3C0C18-33FE-44C6-8E52-B4BC10DDA16F}" type="slidenum">
              <a:rPr lang="en-US" altLang="en-US" sz="1200" smtClean="0"/>
              <a:pPr algn="r" eaLnBrk="1" hangingPunct="1">
                <a:defRPr/>
              </a:pPr>
              <a:t>‹#›</a:t>
            </a:fld>
            <a:endParaRPr lang="en-US" altLang="en-US" sz="1200"/>
          </a:p>
        </p:txBody>
      </p:sp>
      <p:sp>
        <p:nvSpPr>
          <p:cNvPr id="1030" name="Line 12"/>
          <p:cNvSpPr>
            <a:spLocks noChangeShapeType="1"/>
          </p:cNvSpPr>
          <p:nvPr/>
        </p:nvSpPr>
        <p:spPr bwMode="auto">
          <a:xfrm>
            <a:off x="379413" y="6523038"/>
            <a:ext cx="8362950" cy="0"/>
          </a:xfrm>
          <a:prstGeom prst="line">
            <a:avLst/>
          </a:prstGeom>
          <a:noFill/>
          <a:ln w="127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Rectangle 8"/>
          <p:cNvSpPr>
            <a:spLocks noChangeArrowheads="1"/>
          </p:cNvSpPr>
          <p:nvPr userDrawn="1"/>
        </p:nvSpPr>
        <p:spPr bwMode="auto">
          <a:xfrm>
            <a:off x="461963" y="6534150"/>
            <a:ext cx="3406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eaLnBrk="1" hangingPunct="1">
              <a:spcBef>
                <a:spcPct val="20000"/>
              </a:spcBef>
              <a:defRPr/>
            </a:pPr>
            <a:r>
              <a:rPr lang="en-US" sz="1200" dirty="0">
                <a:solidFill>
                  <a:srgbClr val="336699"/>
                </a:solidFill>
                <a:ea typeface="+mn-ea"/>
              </a:rPr>
              <a:t>WIDA Consortium / CAL</a:t>
            </a:r>
          </a:p>
        </p:txBody>
      </p:sp>
      <p:pic>
        <p:nvPicPr>
          <p:cNvPr id="1032" name="Picture 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391400" y="153988"/>
            <a:ext cx="1498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dt="0"/>
  <p:txStyles>
    <p:titleStyle>
      <a:lvl1pPr algn="l" rtl="0" eaLnBrk="0" fontAlgn="base" hangingPunct="0">
        <a:spcBef>
          <a:spcPct val="0"/>
        </a:spcBef>
        <a:spcAft>
          <a:spcPct val="0"/>
        </a:spcAft>
        <a:defRPr sz="4400" b="1">
          <a:solidFill>
            <a:srgbClr val="336699"/>
          </a:solidFill>
          <a:latin typeface="+mj-lt"/>
          <a:ea typeface="ＭＳ Ｐゴシック" charset="0"/>
          <a:cs typeface="+mj-cs"/>
        </a:defRPr>
      </a:lvl1pPr>
      <a:lvl2pPr algn="l" rtl="0" eaLnBrk="0" fontAlgn="base" hangingPunct="0">
        <a:spcBef>
          <a:spcPct val="0"/>
        </a:spcBef>
        <a:spcAft>
          <a:spcPct val="0"/>
        </a:spcAft>
        <a:defRPr sz="4400" b="1">
          <a:solidFill>
            <a:srgbClr val="336699"/>
          </a:solidFill>
          <a:latin typeface="Arial" charset="0"/>
          <a:ea typeface="ＭＳ Ｐゴシック" charset="0"/>
        </a:defRPr>
      </a:lvl2pPr>
      <a:lvl3pPr algn="l" rtl="0" eaLnBrk="0" fontAlgn="base" hangingPunct="0">
        <a:spcBef>
          <a:spcPct val="0"/>
        </a:spcBef>
        <a:spcAft>
          <a:spcPct val="0"/>
        </a:spcAft>
        <a:defRPr sz="4400" b="1">
          <a:solidFill>
            <a:srgbClr val="336699"/>
          </a:solidFill>
          <a:latin typeface="Arial" charset="0"/>
          <a:ea typeface="ＭＳ Ｐゴシック" charset="0"/>
        </a:defRPr>
      </a:lvl3pPr>
      <a:lvl4pPr algn="l" rtl="0" eaLnBrk="0" fontAlgn="base" hangingPunct="0">
        <a:spcBef>
          <a:spcPct val="0"/>
        </a:spcBef>
        <a:spcAft>
          <a:spcPct val="0"/>
        </a:spcAft>
        <a:defRPr sz="4400" b="1">
          <a:solidFill>
            <a:srgbClr val="336699"/>
          </a:solidFill>
          <a:latin typeface="Arial" charset="0"/>
          <a:ea typeface="ＭＳ Ｐゴシック" charset="0"/>
        </a:defRPr>
      </a:lvl4pPr>
      <a:lvl5pPr algn="l" rtl="0" eaLnBrk="0" fontAlgn="base" hangingPunct="0">
        <a:spcBef>
          <a:spcPct val="0"/>
        </a:spcBef>
        <a:spcAft>
          <a:spcPct val="0"/>
        </a:spcAft>
        <a:defRPr sz="4400" b="1">
          <a:solidFill>
            <a:srgbClr val="336699"/>
          </a:solidFill>
          <a:latin typeface="Arial" charset="0"/>
          <a:ea typeface="ＭＳ Ｐゴシック" charset="0"/>
        </a:defRPr>
      </a:lvl5pPr>
      <a:lvl6pPr marL="457200" algn="l" rtl="0" fontAlgn="base">
        <a:spcBef>
          <a:spcPct val="0"/>
        </a:spcBef>
        <a:spcAft>
          <a:spcPct val="0"/>
        </a:spcAft>
        <a:defRPr sz="4400" b="1">
          <a:solidFill>
            <a:srgbClr val="336699"/>
          </a:solidFill>
          <a:latin typeface="Arial" charset="0"/>
        </a:defRPr>
      </a:lvl6pPr>
      <a:lvl7pPr marL="914400" algn="l" rtl="0" fontAlgn="base">
        <a:spcBef>
          <a:spcPct val="0"/>
        </a:spcBef>
        <a:spcAft>
          <a:spcPct val="0"/>
        </a:spcAft>
        <a:defRPr sz="4400" b="1">
          <a:solidFill>
            <a:srgbClr val="336699"/>
          </a:solidFill>
          <a:latin typeface="Arial" charset="0"/>
        </a:defRPr>
      </a:lvl7pPr>
      <a:lvl8pPr marL="1371600" algn="l" rtl="0" fontAlgn="base">
        <a:spcBef>
          <a:spcPct val="0"/>
        </a:spcBef>
        <a:spcAft>
          <a:spcPct val="0"/>
        </a:spcAft>
        <a:defRPr sz="4400" b="1">
          <a:solidFill>
            <a:srgbClr val="336699"/>
          </a:solidFill>
          <a:latin typeface="Arial" charset="0"/>
        </a:defRPr>
      </a:lvl8pPr>
      <a:lvl9pPr marL="1828800" algn="l" rtl="0" fontAlgn="base">
        <a:spcBef>
          <a:spcPct val="0"/>
        </a:spcBef>
        <a:spcAft>
          <a:spcPct val="0"/>
        </a:spcAft>
        <a:defRPr sz="4400" b="1">
          <a:solidFill>
            <a:srgbClr val="336699"/>
          </a:solidFill>
          <a:latin typeface="Arial" charset="0"/>
        </a:defRPr>
      </a:lvl9pPr>
    </p:titleStyle>
    <p:bodyStyle>
      <a:lvl1pPr marL="342900" indent="-342900" algn="l" rtl="0" eaLnBrk="0" fontAlgn="base" hangingPunct="0">
        <a:spcBef>
          <a:spcPct val="20000"/>
        </a:spcBef>
        <a:spcAft>
          <a:spcPct val="0"/>
        </a:spcAft>
        <a:buBlip>
          <a:blip r:embed="rId16"/>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17"/>
        </a:buBlip>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Blip>
          <a:blip r:embed="rId18"/>
        </a:buBlip>
        <a:defRPr sz="1600">
          <a:solidFill>
            <a:schemeClr val="tx1"/>
          </a:solidFill>
          <a:latin typeface="+mn-lt"/>
          <a:ea typeface="ＭＳ Ｐゴシック" charset="0"/>
        </a:defRPr>
      </a:lvl3pPr>
      <a:lvl4pPr marL="1600200" indent="-228600" algn="l" rtl="0" eaLnBrk="0" fontAlgn="base" hangingPunct="0">
        <a:spcBef>
          <a:spcPct val="20000"/>
        </a:spcBef>
        <a:spcAft>
          <a:spcPct val="0"/>
        </a:spcAft>
        <a:buBlip>
          <a:blip r:embed="rId19"/>
        </a:buBlip>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Blip>
          <a:blip r:embed="rId20"/>
        </a:buBlip>
        <a:defRPr sz="1400">
          <a:solidFill>
            <a:schemeClr val="tx1"/>
          </a:solidFill>
          <a:latin typeface="+mn-lt"/>
          <a:ea typeface="ＭＳ Ｐゴシック" charset="0"/>
        </a:defRPr>
      </a:lvl5pPr>
      <a:lvl6pPr marL="2514600" indent="-228600" algn="l" rtl="0" fontAlgn="base">
        <a:spcBef>
          <a:spcPct val="20000"/>
        </a:spcBef>
        <a:spcAft>
          <a:spcPct val="0"/>
        </a:spcAft>
        <a:buBlip>
          <a:blip r:embed="rId20"/>
        </a:buBlip>
        <a:defRPr sz="1400">
          <a:solidFill>
            <a:schemeClr val="tx1"/>
          </a:solidFill>
          <a:latin typeface="+mn-lt"/>
        </a:defRPr>
      </a:lvl6pPr>
      <a:lvl7pPr marL="2971800" indent="-228600" algn="l" rtl="0" fontAlgn="base">
        <a:spcBef>
          <a:spcPct val="20000"/>
        </a:spcBef>
        <a:spcAft>
          <a:spcPct val="0"/>
        </a:spcAft>
        <a:buBlip>
          <a:blip r:embed="rId20"/>
        </a:buBlip>
        <a:defRPr sz="1400">
          <a:solidFill>
            <a:schemeClr val="tx1"/>
          </a:solidFill>
          <a:latin typeface="+mn-lt"/>
        </a:defRPr>
      </a:lvl7pPr>
      <a:lvl8pPr marL="3429000" indent="-228600" algn="l" rtl="0" fontAlgn="base">
        <a:spcBef>
          <a:spcPct val="20000"/>
        </a:spcBef>
        <a:spcAft>
          <a:spcPct val="0"/>
        </a:spcAft>
        <a:buBlip>
          <a:blip r:embed="rId20"/>
        </a:buBlip>
        <a:defRPr sz="1400">
          <a:solidFill>
            <a:schemeClr val="tx1"/>
          </a:solidFill>
          <a:latin typeface="+mn-lt"/>
        </a:defRPr>
      </a:lvl8pPr>
      <a:lvl9pPr marL="3886200" indent="-228600" algn="l" rtl="0" fontAlgn="base">
        <a:spcBef>
          <a:spcPct val="20000"/>
        </a:spcBef>
        <a:spcAft>
          <a:spcPct val="0"/>
        </a:spcAft>
        <a:buBlip>
          <a:blip r:embed="rId20"/>
        </a:buBlip>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5613" y="2905125"/>
            <a:ext cx="83296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301" name="Rectangle 13"/>
          <p:cNvSpPr>
            <a:spLocks noGrp="1" noChangeArrowheads="1"/>
          </p:cNvSpPr>
          <p:nvPr>
            <p:ph type="ftr" sz="quarter" idx="3"/>
          </p:nvPr>
        </p:nvSpPr>
        <p:spPr bwMode="auto">
          <a:xfrm>
            <a:off x="384175" y="6532563"/>
            <a:ext cx="8389938" cy="225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5F5F5F"/>
                </a:solidFill>
                <a:latin typeface="Arial" pitchFamily="34" charset="0"/>
              </a:defRPr>
            </a:lvl1pPr>
          </a:lstStyle>
          <a:p>
            <a:pPr>
              <a:defRPr/>
            </a:pPr>
            <a:r>
              <a:rPr lang="en-US" altLang="en-US"/>
              <a:t>© 2012 Board of Regents of the University of Wisconsin System, on behalf of the WIDA Consortium                                          www.wida.us</a:t>
            </a:r>
          </a:p>
        </p:txBody>
      </p:sp>
      <p:pic>
        <p:nvPicPr>
          <p:cNvPr id="2052" name="Picture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6600" y="344488"/>
            <a:ext cx="23114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dt="0"/>
  <p:txStyles>
    <p:titleStyle>
      <a:lvl1pPr algn="l" rtl="0" eaLnBrk="0" fontAlgn="base" hangingPunct="0">
        <a:spcBef>
          <a:spcPct val="0"/>
        </a:spcBef>
        <a:spcAft>
          <a:spcPct val="0"/>
        </a:spcAft>
        <a:defRPr sz="2400" b="1">
          <a:solidFill>
            <a:srgbClr val="336699"/>
          </a:solidFill>
          <a:latin typeface="+mj-lt"/>
          <a:ea typeface="ＭＳ Ｐゴシック" charset="0"/>
          <a:cs typeface="+mj-cs"/>
        </a:defRPr>
      </a:lvl1pPr>
      <a:lvl2pPr algn="l" rtl="0" eaLnBrk="0" fontAlgn="base" hangingPunct="0">
        <a:spcBef>
          <a:spcPct val="0"/>
        </a:spcBef>
        <a:spcAft>
          <a:spcPct val="0"/>
        </a:spcAft>
        <a:defRPr sz="2400" b="1">
          <a:solidFill>
            <a:srgbClr val="336699"/>
          </a:solidFill>
          <a:latin typeface="Arial" charset="0"/>
          <a:ea typeface="ＭＳ Ｐゴシック" charset="0"/>
        </a:defRPr>
      </a:lvl2pPr>
      <a:lvl3pPr algn="l" rtl="0" eaLnBrk="0" fontAlgn="base" hangingPunct="0">
        <a:spcBef>
          <a:spcPct val="0"/>
        </a:spcBef>
        <a:spcAft>
          <a:spcPct val="0"/>
        </a:spcAft>
        <a:defRPr sz="2400" b="1">
          <a:solidFill>
            <a:srgbClr val="336699"/>
          </a:solidFill>
          <a:latin typeface="Arial" charset="0"/>
          <a:ea typeface="ＭＳ Ｐゴシック" charset="0"/>
        </a:defRPr>
      </a:lvl3pPr>
      <a:lvl4pPr algn="l" rtl="0" eaLnBrk="0" fontAlgn="base" hangingPunct="0">
        <a:spcBef>
          <a:spcPct val="0"/>
        </a:spcBef>
        <a:spcAft>
          <a:spcPct val="0"/>
        </a:spcAft>
        <a:defRPr sz="2400" b="1">
          <a:solidFill>
            <a:srgbClr val="336699"/>
          </a:solidFill>
          <a:latin typeface="Arial" charset="0"/>
          <a:ea typeface="ＭＳ Ｐゴシック" charset="0"/>
        </a:defRPr>
      </a:lvl4pPr>
      <a:lvl5pPr algn="l" rtl="0" eaLnBrk="0" fontAlgn="base" hangingPunct="0">
        <a:spcBef>
          <a:spcPct val="0"/>
        </a:spcBef>
        <a:spcAft>
          <a:spcPct val="0"/>
        </a:spcAft>
        <a:defRPr sz="2400" b="1">
          <a:solidFill>
            <a:srgbClr val="336699"/>
          </a:solidFill>
          <a:latin typeface="Arial" charset="0"/>
          <a:ea typeface="ＭＳ Ｐゴシック" charset="0"/>
        </a:defRPr>
      </a:lvl5pPr>
      <a:lvl6pPr marL="457200" algn="l" rtl="0" fontAlgn="base">
        <a:spcBef>
          <a:spcPct val="0"/>
        </a:spcBef>
        <a:spcAft>
          <a:spcPct val="0"/>
        </a:spcAft>
        <a:defRPr sz="2400" b="1">
          <a:solidFill>
            <a:srgbClr val="336699"/>
          </a:solidFill>
          <a:latin typeface="Arial" charset="0"/>
        </a:defRPr>
      </a:lvl6pPr>
      <a:lvl7pPr marL="914400" algn="l" rtl="0" fontAlgn="base">
        <a:spcBef>
          <a:spcPct val="0"/>
        </a:spcBef>
        <a:spcAft>
          <a:spcPct val="0"/>
        </a:spcAft>
        <a:defRPr sz="2400" b="1">
          <a:solidFill>
            <a:srgbClr val="336699"/>
          </a:solidFill>
          <a:latin typeface="Arial" charset="0"/>
        </a:defRPr>
      </a:lvl7pPr>
      <a:lvl8pPr marL="1371600" algn="l" rtl="0" fontAlgn="base">
        <a:spcBef>
          <a:spcPct val="0"/>
        </a:spcBef>
        <a:spcAft>
          <a:spcPct val="0"/>
        </a:spcAft>
        <a:defRPr sz="2400" b="1">
          <a:solidFill>
            <a:srgbClr val="336699"/>
          </a:solidFill>
          <a:latin typeface="Arial" charset="0"/>
        </a:defRPr>
      </a:lvl8pPr>
      <a:lvl9pPr marL="1828800" algn="l" rtl="0" fontAlgn="base">
        <a:spcBef>
          <a:spcPct val="0"/>
        </a:spcBef>
        <a:spcAft>
          <a:spcPct val="0"/>
        </a:spcAft>
        <a:defRPr sz="2400" b="1">
          <a:solidFill>
            <a:srgbClr val="336699"/>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hyperlink" Target="mailto:rduarte@dadeschools.net" TargetMode="External"/><Relationship Id="rId3" Type="http://schemas.openxmlformats.org/officeDocument/2006/relationships/hyperlink" Target="mailto:srcrespo@dadeschools.net" TargetMode="External"/><Relationship Id="rId7" Type="http://schemas.openxmlformats.org/officeDocument/2006/relationships/hyperlink" Target="mailto:RFernandez3@dadeschools.net" TargetMode="External"/><Relationship Id="rId2" Type="http://schemas.openxmlformats.org/officeDocument/2006/relationships/hyperlink" Target="mailto:reaganlyn@dadeschools.net" TargetMode="External"/><Relationship Id="rId1" Type="http://schemas.openxmlformats.org/officeDocument/2006/relationships/slideLayout" Target="../slideLayouts/slideLayout2.xml"/><Relationship Id="rId6" Type="http://schemas.openxmlformats.org/officeDocument/2006/relationships/hyperlink" Target="mailto:debbiesosa@dadeschools.net" TargetMode="External"/><Relationship Id="rId5" Type="http://schemas.openxmlformats.org/officeDocument/2006/relationships/hyperlink" Target="mailto:isabellopez@dadeschools.net" TargetMode="External"/><Relationship Id="rId4" Type="http://schemas.openxmlformats.org/officeDocument/2006/relationships/hyperlink" Target="mailto:maescobar@dadeschools.net" TargetMode="External"/><Relationship Id="rId9" Type="http://schemas.openxmlformats.org/officeDocument/2006/relationships/hyperlink" Target="http://ese.dadeschools.net/ESOL_ES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8.jpe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9.png"/><Relationship Id="rId10" Type="http://schemas.openxmlformats.org/officeDocument/2006/relationships/image" Target="../media/image7.png"/><Relationship Id="rId4" Type="http://schemas.openxmlformats.org/officeDocument/2006/relationships/notesSlide" Target="../notesSlides/notesSlide27.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0.jpe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47.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jpeg"/><Relationship Id="rId4" Type="http://schemas.openxmlformats.org/officeDocument/2006/relationships/image" Target="../media/image3.pn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5.png"/><Relationship Id="rId5" Type="http://schemas.openxmlformats.org/officeDocument/2006/relationships/diagramQuickStyle" Target="../diagrams/quickStyle1.xml"/><Relationship Id="rId10" Type="http://schemas.openxmlformats.org/officeDocument/2006/relationships/image" Target="../media/image64.png"/><Relationship Id="rId4" Type="http://schemas.openxmlformats.org/officeDocument/2006/relationships/diagramLayout" Target="../diagrams/layout1.xml"/><Relationship Id="rId9"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368300" y="2201863"/>
            <a:ext cx="8493125" cy="3267075"/>
          </a:xfrm>
        </p:spPr>
        <p:txBody>
          <a:bodyPr/>
          <a:lstStyle/>
          <a:p>
            <a:r>
              <a:rPr lang="x-none" altLang="x-none" sz="4000" dirty="0">
                <a:ea typeface="ＭＳ Ｐゴシック" panose="020B0600070205080204" pitchFamily="34" charset="-128"/>
              </a:rPr>
              <a:t>Access for ELLs 2.0</a:t>
            </a:r>
            <a:r>
              <a:rPr lang="en-US" altLang="en-US" sz="4000" dirty="0">
                <a:solidFill>
                  <a:schemeClr val="tx1"/>
                </a:solidFill>
                <a:ea typeface="ＭＳ Ｐゴシック" panose="020B0600070205080204" pitchFamily="34" charset="-128"/>
              </a:rPr>
              <a:t/>
            </a:r>
            <a:br>
              <a:rPr lang="en-US" altLang="en-US" sz="4000" dirty="0">
                <a:solidFill>
                  <a:schemeClr val="tx1"/>
                </a:solidFill>
                <a:ea typeface="ＭＳ Ｐゴシック" panose="020B0600070205080204" pitchFamily="34" charset="-128"/>
              </a:rPr>
            </a:br>
            <a:r>
              <a:rPr lang="x-none" altLang="x-none" sz="4000" dirty="0">
                <a:ea typeface="ＭＳ Ｐゴシック" panose="020B0600070205080204" pitchFamily="34" charset="-128"/>
              </a:rPr>
              <a:t>Department of Bilingual Education and World Languages &amp; </a:t>
            </a:r>
            <a:r>
              <a:rPr lang="x-none" altLang="x-none" sz="4000" dirty="0">
                <a:latin typeface="Arial"/>
                <a:ea typeface="ＭＳ Ｐゴシック" panose="020B0600070205080204" pitchFamily="34" charset="-128"/>
              </a:rPr>
              <a:t>Bilingual ESOL/ESE Program</a:t>
            </a:r>
            <a:r>
              <a:rPr lang="en-US" altLang="en-US" sz="3600" dirty="0">
                <a:solidFill>
                  <a:schemeClr val="tx1"/>
                </a:solidFill>
                <a:ea typeface="ＭＳ Ｐゴシック" panose="020B0600070205080204" pitchFamily="34" charset="-128"/>
              </a:rPr>
              <a:t/>
            </a:r>
            <a:br>
              <a:rPr lang="en-US" altLang="en-US" sz="3600" dirty="0">
                <a:solidFill>
                  <a:schemeClr val="tx1"/>
                </a:solidFill>
                <a:ea typeface="ＭＳ Ｐゴシック" panose="020B0600070205080204" pitchFamily="34" charset="-128"/>
              </a:rPr>
            </a:br>
            <a:r>
              <a:rPr lang="x-none" altLang="x-none" sz="3600" dirty="0">
                <a:ea typeface="ＭＳ Ｐゴシック" panose="020B0600070205080204" pitchFamily="34" charset="-128"/>
              </a:rPr>
              <a:t>Test Chairpersons Trainings</a:t>
            </a:r>
          </a:p>
        </p:txBody>
      </p:sp>
      <p:sp>
        <p:nvSpPr>
          <p:cNvPr id="5123" name="Subtitle 2"/>
          <p:cNvSpPr>
            <a:spLocks noGrp="1"/>
          </p:cNvSpPr>
          <p:nvPr>
            <p:ph type="subTitle" idx="1"/>
          </p:nvPr>
        </p:nvSpPr>
        <p:spPr bwMode="auto">
          <a:xfrm>
            <a:off x="1217613" y="5468938"/>
            <a:ext cx="6497637" cy="91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x-none" altLang="x-none" b="1" dirty="0">
                <a:ea typeface="ＭＳ Ｐゴシック" panose="020B0600070205080204" pitchFamily="34" charset="-128"/>
              </a:rPr>
              <a:t>December 2016</a:t>
            </a:r>
          </a:p>
          <a:p>
            <a:endParaRPr lang="en-US" altLang="en-US" sz="2400" b="1">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74613" y="312738"/>
            <a:ext cx="8229600" cy="674687"/>
          </a:xfrm>
        </p:spPr>
        <p:txBody>
          <a:bodyPr/>
          <a:lstStyle/>
          <a:p>
            <a:pPr eaLnBrk="1" hangingPunct="1"/>
            <a:r>
              <a:rPr lang="en-US" altLang="en-US" sz="3600">
                <a:ea typeface="ＭＳ Ｐゴシック" panose="020B0600070205080204" pitchFamily="34" charset="-128"/>
              </a:rPr>
              <a:t>Narrative vs. Expository</a:t>
            </a:r>
          </a:p>
        </p:txBody>
      </p:sp>
      <p:sp>
        <p:nvSpPr>
          <p:cNvPr id="23555" name="Rectangle 5"/>
          <p:cNvSpPr>
            <a:spLocks noChangeArrowheads="1"/>
          </p:cNvSpPr>
          <p:nvPr/>
        </p:nvSpPr>
        <p:spPr bwMode="auto">
          <a:xfrm>
            <a:off x="6234113" y="1127125"/>
            <a:ext cx="29098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600" b="1"/>
              <a:t>Expository:</a:t>
            </a:r>
          </a:p>
          <a:p>
            <a:pPr>
              <a:lnSpc>
                <a:spcPct val="90000"/>
              </a:lnSpc>
              <a:buFont typeface="Wingdings" panose="05000000000000000000" pitchFamily="2" charset="2"/>
              <a:buChar char="§"/>
            </a:pPr>
            <a:r>
              <a:rPr lang="en-US" altLang="en-US" sz="2300"/>
              <a:t>Time sequence</a:t>
            </a:r>
          </a:p>
          <a:p>
            <a:pPr>
              <a:lnSpc>
                <a:spcPct val="90000"/>
              </a:lnSpc>
              <a:buFont typeface="Wingdings" panose="05000000000000000000" pitchFamily="2" charset="2"/>
              <a:buChar char="§"/>
            </a:pPr>
            <a:r>
              <a:rPr lang="en-US" altLang="en-US" sz="2300"/>
              <a:t>Non-fiction</a:t>
            </a:r>
          </a:p>
          <a:p>
            <a:pPr>
              <a:lnSpc>
                <a:spcPct val="90000"/>
              </a:lnSpc>
              <a:buFont typeface="Wingdings" panose="05000000000000000000" pitchFamily="2" charset="2"/>
              <a:buChar char="§"/>
            </a:pPr>
            <a:r>
              <a:rPr lang="en-US" altLang="en-US" sz="2300"/>
              <a:t>Involves "doing“ or “how to”</a:t>
            </a:r>
          </a:p>
          <a:p>
            <a:pPr>
              <a:lnSpc>
                <a:spcPct val="90000"/>
              </a:lnSpc>
              <a:buFont typeface="Wingdings" panose="05000000000000000000" pitchFamily="2" charset="2"/>
              <a:buChar char="§"/>
            </a:pPr>
            <a:r>
              <a:rPr lang="en-US" altLang="en-US" sz="2300"/>
              <a:t>Realistic or</a:t>
            </a:r>
            <a:br>
              <a:rPr lang="en-US" altLang="en-US" sz="2300"/>
            </a:br>
            <a:r>
              <a:rPr lang="en-US" altLang="en-US" sz="2300"/>
              <a:t>believable actions with people as main characters</a:t>
            </a:r>
          </a:p>
          <a:p>
            <a:pPr>
              <a:lnSpc>
                <a:spcPct val="90000"/>
              </a:lnSpc>
              <a:buFont typeface="Wingdings" panose="05000000000000000000" pitchFamily="2" charset="2"/>
              <a:buChar char="§"/>
            </a:pPr>
            <a:r>
              <a:rPr lang="en-US" altLang="en-US" sz="2300"/>
              <a:t>Story sequence between steps, logical organization</a:t>
            </a:r>
          </a:p>
          <a:p>
            <a:pPr>
              <a:lnSpc>
                <a:spcPct val="90000"/>
              </a:lnSpc>
              <a:buFont typeface="Wingdings" panose="05000000000000000000" pitchFamily="2" charset="2"/>
              <a:buChar char="§"/>
            </a:pPr>
            <a:r>
              <a:rPr lang="en-US" altLang="en-US" sz="2300"/>
              <a:t>Relate to events in student’s life</a:t>
            </a:r>
          </a:p>
        </p:txBody>
      </p:sp>
      <p:sp>
        <p:nvSpPr>
          <p:cNvPr id="23556" name="Rectangle 7"/>
          <p:cNvSpPr>
            <a:spLocks noChangeArrowheads="1"/>
          </p:cNvSpPr>
          <p:nvPr/>
        </p:nvSpPr>
        <p:spPr bwMode="auto">
          <a:xfrm>
            <a:off x="182563" y="1111250"/>
            <a:ext cx="269875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600" b="1"/>
              <a:t>Narrative:</a:t>
            </a:r>
          </a:p>
          <a:p>
            <a:pPr>
              <a:lnSpc>
                <a:spcPct val="90000"/>
              </a:lnSpc>
              <a:buFont typeface="Wingdings" panose="05000000000000000000" pitchFamily="2" charset="2"/>
              <a:buChar char="§"/>
            </a:pPr>
            <a:r>
              <a:rPr lang="en-US" altLang="en-US" sz="2300"/>
              <a:t>Appropriate graphics</a:t>
            </a:r>
          </a:p>
          <a:p>
            <a:pPr>
              <a:lnSpc>
                <a:spcPct val="90000"/>
              </a:lnSpc>
              <a:buFont typeface="Wingdings" panose="05000000000000000000" pitchFamily="2" charset="2"/>
              <a:buChar char="§"/>
            </a:pPr>
            <a:r>
              <a:rPr lang="en-US" altLang="en-US" sz="2300"/>
              <a:t>Main characters are animals</a:t>
            </a:r>
          </a:p>
          <a:p>
            <a:pPr>
              <a:lnSpc>
                <a:spcPct val="90000"/>
              </a:lnSpc>
              <a:buFont typeface="Wingdings" panose="05000000000000000000" pitchFamily="2" charset="2"/>
              <a:buChar char="§"/>
            </a:pPr>
            <a:r>
              <a:rPr lang="en-US" altLang="en-US" sz="2300"/>
              <a:t>Description</a:t>
            </a:r>
          </a:p>
          <a:p>
            <a:pPr>
              <a:lnSpc>
                <a:spcPct val="90000"/>
              </a:lnSpc>
              <a:buFont typeface="Wingdings" panose="05000000000000000000" pitchFamily="2" charset="2"/>
              <a:buChar char="§"/>
            </a:pPr>
            <a:r>
              <a:rPr lang="en-US" altLang="en-US" sz="2300"/>
              <a:t>Rhyme, Rhythm</a:t>
            </a:r>
          </a:p>
          <a:p>
            <a:pPr>
              <a:lnSpc>
                <a:spcPct val="90000"/>
              </a:lnSpc>
              <a:buFont typeface="Wingdings" panose="05000000000000000000" pitchFamily="2" charset="2"/>
              <a:buChar char="§"/>
            </a:pPr>
            <a:r>
              <a:rPr lang="en-US" altLang="en-US" sz="2300"/>
              <a:t>Reminiscent of quality children’s literature</a:t>
            </a:r>
          </a:p>
          <a:p>
            <a:pPr>
              <a:lnSpc>
                <a:spcPct val="90000"/>
              </a:lnSpc>
              <a:buFont typeface="Wingdings" panose="05000000000000000000" pitchFamily="2" charset="2"/>
              <a:buChar char="§"/>
            </a:pPr>
            <a:r>
              <a:rPr lang="en-US" altLang="en-US" sz="2300"/>
              <a:t>3rd person</a:t>
            </a:r>
          </a:p>
          <a:p>
            <a:pPr>
              <a:lnSpc>
                <a:spcPct val="90000"/>
              </a:lnSpc>
              <a:buFont typeface="Wingdings" panose="05000000000000000000" pitchFamily="2" charset="2"/>
              <a:buChar char="§"/>
            </a:pPr>
            <a:r>
              <a:rPr lang="en-US" altLang="en-US" sz="2300"/>
              <a:t>Fictional</a:t>
            </a:r>
          </a:p>
        </p:txBody>
      </p:sp>
      <p:pic>
        <p:nvPicPr>
          <p:cNvPr id="23557" name="Picture 6" descr="ExpositoryCard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065338"/>
            <a:ext cx="327025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Administration</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1" y="2362200"/>
            <a:ext cx="90201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8288" y="1447800"/>
            <a:ext cx="8647112" cy="369332"/>
          </a:xfrm>
          <a:prstGeom prst="rect">
            <a:avLst/>
          </a:prstGeom>
          <a:noFill/>
        </p:spPr>
        <p:txBody>
          <a:bodyPr wrap="square" rtlCol="0">
            <a:spAutoFit/>
          </a:bodyPr>
          <a:lstStyle/>
          <a:p>
            <a:r>
              <a:rPr lang="en-US"/>
              <a:t>Follow Moving On box a</a:t>
            </a:r>
          </a:p>
        </p:txBody>
      </p:sp>
    </p:spTree>
    <p:extLst>
      <p:ext uri="{BB962C8B-B14F-4D97-AF65-F5344CB8AC3E}">
        <p14:creationId xmlns:p14="http://schemas.microsoft.com/office/powerpoint/2010/main" val="10799971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Scoring</a:t>
            </a:r>
            <a:endParaRPr lang="en-US" dirty="0"/>
          </a:p>
        </p:txBody>
      </p:sp>
      <p:sp>
        <p:nvSpPr>
          <p:cNvPr id="3" name="Content Placeholder 2"/>
          <p:cNvSpPr>
            <a:spLocks noGrp="1"/>
          </p:cNvSpPr>
          <p:nvPr>
            <p:ph idx="1"/>
          </p:nvPr>
        </p:nvSpPr>
        <p:spPr>
          <a:xfrm>
            <a:off x="401638" y="1450975"/>
            <a:ext cx="8340725" cy="3044825"/>
          </a:xfrm>
        </p:spPr>
        <p:txBody>
          <a:bodyPr/>
          <a:lstStyle/>
          <a:p>
            <a:r>
              <a:rPr lang="en-US" dirty="0"/>
              <a:t>Test administrator scores each response and records the score in the SRB</a:t>
            </a:r>
          </a:p>
          <a:p>
            <a:r>
              <a:rPr lang="en-US" dirty="0"/>
              <a:t>The Test Administration Manual gives specific guidelines for scoring the reading section</a:t>
            </a:r>
          </a:p>
          <a:p>
            <a:r>
              <a:rPr lang="en-US" dirty="0"/>
              <a:t>No partial credit can be given on any writing tasks</a:t>
            </a:r>
          </a:p>
        </p:txBody>
      </p:sp>
    </p:spTree>
    <p:extLst>
      <p:ext uri="{BB962C8B-B14F-4D97-AF65-F5344CB8AC3E}">
        <p14:creationId xmlns:p14="http://schemas.microsoft.com/office/powerpoint/2010/main" val="15258985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Scoring of Writing Section</a:t>
            </a:r>
          </a:p>
        </p:txBody>
      </p:sp>
      <p:graphicFrame>
        <p:nvGraphicFramePr>
          <p:cNvPr id="8" name="Content Placeholder 7"/>
          <p:cNvGraphicFramePr>
            <a:graphicFrameLocks/>
          </p:cNvGraphicFramePr>
          <p:nvPr>
            <p:extLst>
              <p:ext uri="{D42A27DB-BD31-4B8C-83A1-F6EECF244321}">
                <p14:modId xmlns:p14="http://schemas.microsoft.com/office/powerpoint/2010/main" val="1945232728"/>
              </p:ext>
            </p:extLst>
          </p:nvPr>
        </p:nvGraphicFramePr>
        <p:xfrm>
          <a:off x="152400" y="1333500"/>
          <a:ext cx="8839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74084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Scoring Sheet for Parts A and B</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2664262"/>
            <a:ext cx="75247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73138" y="1371600"/>
            <a:ext cx="7011988" cy="1292662"/>
          </a:xfrm>
          <a:prstGeom prst="rect">
            <a:avLst/>
          </a:prstGeom>
          <a:noFill/>
        </p:spPr>
        <p:txBody>
          <a:bodyPr wrap="square" rtlCol="0">
            <a:spAutoFit/>
          </a:bodyPr>
          <a:lstStyle/>
          <a:p>
            <a:r>
              <a:rPr lang="en-US" sz="2000" dirty="0">
                <a:solidFill>
                  <a:srgbClr val="002060"/>
                </a:solidFill>
              </a:rPr>
              <a:t>Scoring boxes are placed at the bottom left side of the Student Response booklet for each the corresponding Writing Task. </a:t>
            </a:r>
          </a:p>
          <a:p>
            <a:endParaRPr lang="en-US" dirty="0"/>
          </a:p>
        </p:txBody>
      </p:sp>
    </p:spTree>
    <p:extLst>
      <p:ext uri="{BB962C8B-B14F-4D97-AF65-F5344CB8AC3E}">
        <p14:creationId xmlns:p14="http://schemas.microsoft.com/office/powerpoint/2010/main" val="6339872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Administration of Writing Tasks</a:t>
            </a:r>
            <a:br>
              <a:rPr lang="en-US" sz="3600" dirty="0"/>
            </a:br>
            <a:r>
              <a:rPr lang="en-US" sz="3600" dirty="0"/>
              <a:t>for Part C</a:t>
            </a:r>
          </a:p>
        </p:txBody>
      </p:sp>
      <p:graphicFrame>
        <p:nvGraphicFramePr>
          <p:cNvPr id="4" name="Content Placeholder 3"/>
          <p:cNvGraphicFramePr>
            <a:graphicFrameLocks noGrp="1"/>
          </p:cNvGraphicFramePr>
          <p:nvPr>
            <p:ph idx="1"/>
            <p:extLst/>
          </p:nvPr>
        </p:nvGraphicFramePr>
        <p:xfrm>
          <a:off x="425701" y="1700082"/>
          <a:ext cx="8340725" cy="2435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85596" y="1530623"/>
            <a:ext cx="3048000" cy="584775"/>
          </a:xfrm>
          <a:prstGeom prst="rect">
            <a:avLst/>
          </a:prstGeom>
          <a:noFill/>
        </p:spPr>
        <p:txBody>
          <a:bodyPr wrap="square" rtlCol="0">
            <a:spAutoFit/>
          </a:bodyPr>
          <a:lstStyle/>
          <a:p>
            <a:r>
              <a:rPr lang="en-US" sz="3200" dirty="0"/>
              <a:t>Part C</a:t>
            </a:r>
          </a:p>
        </p:txBody>
      </p:sp>
      <p:sp>
        <p:nvSpPr>
          <p:cNvPr id="6" name="TextBox 5"/>
          <p:cNvSpPr txBox="1"/>
          <p:nvPr/>
        </p:nvSpPr>
        <p:spPr>
          <a:xfrm>
            <a:off x="401638" y="5181600"/>
            <a:ext cx="7827962" cy="707886"/>
          </a:xfrm>
          <a:prstGeom prst="rect">
            <a:avLst/>
          </a:prstGeom>
          <a:noFill/>
        </p:spPr>
        <p:txBody>
          <a:bodyPr wrap="square" rtlCol="0">
            <a:spAutoFit/>
          </a:bodyPr>
          <a:lstStyle/>
          <a:p>
            <a:r>
              <a:rPr lang="en-US" sz="2000" dirty="0"/>
              <a:t>The student must score “Meets” on at least seven out of eight tasks in Parts A and B to move on to Part C.</a:t>
            </a:r>
          </a:p>
        </p:txBody>
      </p:sp>
    </p:spTree>
    <p:extLst>
      <p:ext uri="{BB962C8B-B14F-4D97-AF65-F5344CB8AC3E}">
        <p14:creationId xmlns:p14="http://schemas.microsoft.com/office/powerpoint/2010/main" val="18604647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Writing Rubric for Part 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673005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0638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Sheet Part C</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2764988"/>
            <a:ext cx="73914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7388" y="1402913"/>
            <a:ext cx="7011988" cy="1292662"/>
          </a:xfrm>
          <a:prstGeom prst="rect">
            <a:avLst/>
          </a:prstGeom>
          <a:noFill/>
        </p:spPr>
        <p:txBody>
          <a:bodyPr wrap="square" rtlCol="0">
            <a:spAutoFit/>
          </a:bodyPr>
          <a:lstStyle/>
          <a:p>
            <a:r>
              <a:rPr lang="en-US" sz="2000" dirty="0">
                <a:solidFill>
                  <a:srgbClr val="002060"/>
                </a:solidFill>
              </a:rPr>
              <a:t>Scoring boxes are placed at the bottom left side of the Student Response booklet for each the corresponding Writing Task. </a:t>
            </a:r>
          </a:p>
          <a:p>
            <a:endParaRPr lang="en-US" dirty="0"/>
          </a:p>
        </p:txBody>
      </p:sp>
    </p:spTree>
    <p:extLst>
      <p:ext uri="{BB962C8B-B14F-4D97-AF65-F5344CB8AC3E}">
        <p14:creationId xmlns:p14="http://schemas.microsoft.com/office/powerpoint/2010/main" val="2419524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Ending the Writing Section</a:t>
            </a:r>
          </a:p>
        </p:txBody>
      </p:sp>
      <p:sp>
        <p:nvSpPr>
          <p:cNvPr id="3" name="Content Placeholder 2"/>
          <p:cNvSpPr>
            <a:spLocks noGrp="1"/>
          </p:cNvSpPr>
          <p:nvPr>
            <p:ph idx="1"/>
          </p:nvPr>
        </p:nvSpPr>
        <p:spPr/>
        <p:txBody>
          <a:bodyPr/>
          <a:lstStyle/>
          <a:p>
            <a:pPr algn="ctr"/>
            <a:r>
              <a:rPr lang="en-US" dirty="0"/>
              <a:t>End the Writing test after administering the last task in Part C</a:t>
            </a:r>
          </a:p>
          <a:p>
            <a:pPr marL="0" indent="0" algn="ctr">
              <a:buNone/>
            </a:pPr>
            <a:r>
              <a:rPr lang="en-US" dirty="0"/>
              <a:t>OR</a:t>
            </a:r>
          </a:p>
          <a:p>
            <a:pPr algn="ctr"/>
            <a:r>
              <a:rPr lang="en-US" dirty="0"/>
              <a:t>If student received a score of Approaches or No Response on 3 consecutive tasks</a:t>
            </a:r>
          </a:p>
          <a:p>
            <a:pPr marL="0" indent="0" algn="ctr">
              <a:buNone/>
            </a:pPr>
            <a:r>
              <a:rPr lang="en-US" dirty="0"/>
              <a:t>OR</a:t>
            </a:r>
          </a:p>
          <a:p>
            <a:pPr algn="ctr"/>
            <a:r>
              <a:rPr lang="en-US" dirty="0"/>
              <a:t>After Part B if the student scored less than seven out of eight tasks with Meets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4868863"/>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359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Questions</a:t>
            </a:r>
          </a:p>
        </p:txBody>
      </p:sp>
      <p:sp>
        <p:nvSpPr>
          <p:cNvPr id="3" name="Content Placeholder 2"/>
          <p:cNvSpPr>
            <a:spLocks noGrp="1"/>
          </p:cNvSpPr>
          <p:nvPr>
            <p:ph idx="1"/>
          </p:nvPr>
        </p:nvSpPr>
        <p:spPr>
          <a:xfrm>
            <a:off x="268288" y="1143000"/>
            <a:ext cx="8340725" cy="4846638"/>
          </a:xfrm>
        </p:spPr>
        <p:txBody>
          <a:bodyPr/>
          <a:lstStyle/>
          <a:p>
            <a:pPr algn="ctr">
              <a:lnSpc>
                <a:spcPct val="80000"/>
              </a:lnSpc>
              <a:buFont typeface="Wingdings 3" pitchFamily="18" charset="2"/>
              <a:buNone/>
            </a:pPr>
            <a:r>
              <a:rPr lang="x-none" sz="1800" dirty="0"/>
              <a:t>For further information, please contact:</a:t>
            </a:r>
          </a:p>
          <a:p>
            <a:pPr algn="ctr">
              <a:lnSpc>
                <a:spcPct val="80000"/>
              </a:lnSpc>
              <a:buFont typeface="Wingdings 3" pitchFamily="18" charset="2"/>
              <a:buNone/>
            </a:pPr>
            <a:r>
              <a:rPr lang="x-none" sz="1800" dirty="0"/>
              <a:t>Bilingual/ESOL ESE Program </a:t>
            </a:r>
          </a:p>
          <a:p>
            <a:pPr algn="ctr">
              <a:lnSpc>
                <a:spcPct val="80000"/>
              </a:lnSpc>
              <a:buFont typeface="Wingdings 3" pitchFamily="18" charset="2"/>
              <a:buNone/>
            </a:pPr>
            <a:r>
              <a:rPr lang="x-none" sz="1800" b="1" dirty="0"/>
              <a:t>(305)274-8889</a:t>
            </a:r>
          </a:p>
          <a:p>
            <a:pPr algn="ctr">
              <a:lnSpc>
                <a:spcPct val="80000"/>
              </a:lnSpc>
              <a:buFont typeface="Wingdings 3" pitchFamily="18" charset="2"/>
              <a:buNone/>
            </a:pPr>
            <a:endParaRPr lang="en-US" sz="1800" b="1" dirty="0"/>
          </a:p>
          <a:p>
            <a:pPr>
              <a:lnSpc>
                <a:spcPct val="80000"/>
              </a:lnSpc>
              <a:buFont typeface="Wingdings 3" pitchFamily="18" charset="2"/>
              <a:buNone/>
            </a:pPr>
            <a:r>
              <a:rPr lang="x-none" sz="1800" dirty="0"/>
              <a:t>Reagan Chalmers, Instructional Supervisor,  </a:t>
            </a:r>
            <a:r>
              <a:rPr lang="x-none" sz="1800" b="1" dirty="0">
                <a:solidFill>
                  <a:srgbClr val="0070C0"/>
                </a:solidFill>
                <a:hlinkClick r:id="rId2"/>
              </a:rPr>
              <a:t>reaganlyn@dadeschools.net</a:t>
            </a:r>
            <a:r>
              <a:rPr lang="x-none" sz="1800" b="1" dirty="0">
                <a:solidFill>
                  <a:srgbClr val="0070C0"/>
                </a:solidFill>
              </a:rPr>
              <a:t> </a:t>
            </a:r>
          </a:p>
          <a:p>
            <a:pPr>
              <a:lnSpc>
                <a:spcPct val="80000"/>
              </a:lnSpc>
              <a:buFont typeface="Wingdings 3" pitchFamily="18" charset="2"/>
              <a:buNone/>
            </a:pPr>
            <a:endParaRPr lang="en-US" sz="1800" b="1" dirty="0"/>
          </a:p>
          <a:p>
            <a:pPr>
              <a:lnSpc>
                <a:spcPct val="80000"/>
              </a:lnSpc>
              <a:buFont typeface="Wingdings 3" pitchFamily="18" charset="2"/>
              <a:buNone/>
            </a:pPr>
            <a:r>
              <a:rPr lang="x-none" sz="1600" dirty="0"/>
              <a:t>Sylvia Crespo, Bilingual Assessor, </a:t>
            </a:r>
            <a:r>
              <a:rPr lang="x-none" sz="1600" b="1" dirty="0">
                <a:solidFill>
                  <a:schemeClr val="accent1"/>
                </a:solidFill>
                <a:hlinkClick r:id="rId3"/>
              </a:rPr>
              <a:t>srcrespo@dadeschools.net</a:t>
            </a:r>
            <a:r>
              <a:rPr lang="x-none" sz="1600" b="1" dirty="0">
                <a:solidFill>
                  <a:schemeClr val="accent1"/>
                </a:solidFill>
              </a:rPr>
              <a:t> </a:t>
            </a:r>
          </a:p>
          <a:p>
            <a:pPr>
              <a:lnSpc>
                <a:spcPct val="80000"/>
              </a:lnSpc>
              <a:buFont typeface="Wingdings 3" pitchFamily="18" charset="2"/>
              <a:buNone/>
            </a:pPr>
            <a:r>
              <a:rPr lang="x-none" sz="1600" dirty="0"/>
              <a:t>Malena Escobar-Matamoros, Bilingual Assessor, </a:t>
            </a:r>
            <a:r>
              <a:rPr lang="x-none" sz="1600" b="1" dirty="0">
                <a:solidFill>
                  <a:schemeClr val="accent1"/>
                </a:solidFill>
                <a:hlinkClick r:id="rId4"/>
              </a:rPr>
              <a:t>maescobar@dadeschools.net</a:t>
            </a:r>
            <a:r>
              <a:rPr lang="x-none" sz="1600" b="1" dirty="0">
                <a:solidFill>
                  <a:schemeClr val="accent1"/>
                </a:solidFill>
              </a:rPr>
              <a:t> </a:t>
            </a:r>
            <a:r>
              <a:rPr lang="x-none" sz="1600" dirty="0">
                <a:solidFill>
                  <a:schemeClr val="accent1"/>
                </a:solidFill>
              </a:rPr>
              <a:t>  </a:t>
            </a:r>
          </a:p>
          <a:p>
            <a:pPr>
              <a:lnSpc>
                <a:spcPct val="80000"/>
              </a:lnSpc>
              <a:buFont typeface="Wingdings 3" pitchFamily="18" charset="2"/>
              <a:buNone/>
            </a:pPr>
            <a:r>
              <a:rPr lang="x-none" sz="1600" dirty="0"/>
              <a:t>Isabel Lopez-</a:t>
            </a:r>
            <a:r>
              <a:rPr lang="x-none" sz="1600" dirty="0" err="1"/>
              <a:t>Trudelle</a:t>
            </a:r>
            <a:r>
              <a:rPr lang="x-none" sz="1600" dirty="0"/>
              <a:t>, Bilingual Assessor, </a:t>
            </a:r>
            <a:r>
              <a:rPr lang="x-none" sz="1600" b="1" dirty="0">
                <a:solidFill>
                  <a:schemeClr val="accent1"/>
                </a:solidFill>
                <a:hlinkClick r:id="rId5"/>
              </a:rPr>
              <a:t>isabellopez@dadeschools.net</a:t>
            </a:r>
            <a:r>
              <a:rPr lang="x-none" sz="1600" dirty="0">
                <a:solidFill>
                  <a:schemeClr val="accent1"/>
                </a:solidFill>
              </a:rPr>
              <a:t> </a:t>
            </a:r>
          </a:p>
          <a:p>
            <a:pPr>
              <a:lnSpc>
                <a:spcPct val="80000"/>
              </a:lnSpc>
              <a:buFont typeface="Wingdings 3" pitchFamily="18" charset="2"/>
              <a:buNone/>
            </a:pPr>
            <a:r>
              <a:rPr lang="x-none" sz="1600" dirty="0"/>
              <a:t>Debbie Sosa, Bilingual Assessor, </a:t>
            </a:r>
            <a:r>
              <a:rPr lang="x-none" sz="1600" b="1" dirty="0">
                <a:hlinkClick r:id="rId6"/>
              </a:rPr>
              <a:t>debbiesosa@dadeschools.net</a:t>
            </a:r>
            <a:endParaRPr lang="x-none" sz="1600" b="1" dirty="0"/>
          </a:p>
          <a:p>
            <a:pPr>
              <a:lnSpc>
                <a:spcPct val="80000"/>
              </a:lnSpc>
              <a:buFont typeface="Wingdings 3" pitchFamily="18" charset="2"/>
              <a:buNone/>
            </a:pPr>
            <a:r>
              <a:rPr lang="x-none" sz="1600" dirty="0"/>
              <a:t>Raquel Fernandez, Bilingual Assessor, </a:t>
            </a:r>
            <a:r>
              <a:rPr lang="x-none" sz="1600" b="1" dirty="0">
                <a:hlinkClick r:id="rId7"/>
              </a:rPr>
              <a:t>RFernandez3@dadeschools.net</a:t>
            </a:r>
            <a:endParaRPr lang="x-none" sz="1600" b="1" dirty="0"/>
          </a:p>
          <a:p>
            <a:pPr>
              <a:lnSpc>
                <a:spcPct val="80000"/>
              </a:lnSpc>
              <a:buFont typeface="Wingdings 3" pitchFamily="18" charset="2"/>
              <a:buNone/>
            </a:pPr>
            <a:r>
              <a:rPr lang="x-none" sz="1600" dirty="0"/>
              <a:t>Rosa Duarte, Bilingual Assessor, </a:t>
            </a:r>
            <a:r>
              <a:rPr lang="x-none" sz="1600" b="1" dirty="0">
                <a:hlinkClick r:id="rId8"/>
              </a:rPr>
              <a:t>rduarte@dadeschools.net</a:t>
            </a:r>
            <a:endParaRPr lang="x-none" sz="1400" b="1" dirty="0"/>
          </a:p>
          <a:p>
            <a:pPr>
              <a:lnSpc>
                <a:spcPct val="80000"/>
              </a:lnSpc>
              <a:buFont typeface="Wingdings 3" pitchFamily="18" charset="2"/>
              <a:buNone/>
            </a:pPr>
            <a:endParaRPr lang="en-US" sz="1200" dirty="0"/>
          </a:p>
          <a:p>
            <a:pPr algn="ctr">
              <a:lnSpc>
                <a:spcPct val="80000"/>
              </a:lnSpc>
              <a:buFont typeface="Wingdings 3" pitchFamily="18" charset="2"/>
              <a:buNone/>
            </a:pPr>
            <a:r>
              <a:rPr lang="x-none" sz="1800" b="1" dirty="0">
                <a:solidFill>
                  <a:srgbClr val="FF0000"/>
                </a:solidFill>
              </a:rPr>
              <a:t>WEB SITE</a:t>
            </a:r>
            <a:r>
              <a:rPr lang="x-none" sz="1800" dirty="0">
                <a:solidFill>
                  <a:srgbClr val="FF0000"/>
                </a:solidFill>
              </a:rPr>
              <a:t>:</a:t>
            </a:r>
            <a:r>
              <a:rPr lang="x-none" sz="1800" dirty="0"/>
              <a:t> Division of Special Education; click on Programs; click on Bilingual</a:t>
            </a:r>
          </a:p>
          <a:p>
            <a:pPr algn="ctr">
              <a:lnSpc>
                <a:spcPct val="80000"/>
              </a:lnSpc>
              <a:buFont typeface="Wingdings 3" pitchFamily="18" charset="2"/>
              <a:buNone/>
            </a:pPr>
            <a:endParaRPr lang="en-US" sz="1800" dirty="0"/>
          </a:p>
          <a:p>
            <a:pPr algn="ctr">
              <a:lnSpc>
                <a:spcPct val="80000"/>
              </a:lnSpc>
              <a:buFont typeface="Wingdings 3" pitchFamily="18" charset="2"/>
              <a:buNone/>
            </a:pPr>
            <a:r>
              <a:rPr lang="x-none" sz="1800" dirty="0"/>
              <a:t> </a:t>
            </a:r>
            <a:r>
              <a:rPr lang="x-none" b="1" u="sng" dirty="0">
                <a:hlinkClick r:id="rId9"/>
              </a:rPr>
              <a:t>http://ese.dadeschools.net/ESOL_ESE/</a:t>
            </a:r>
            <a:endParaRPr lang="x-none" b="1"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54898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5250" y="312738"/>
            <a:ext cx="8229600" cy="674687"/>
          </a:xfrm>
        </p:spPr>
        <p:txBody>
          <a:bodyPr/>
          <a:lstStyle/>
          <a:p>
            <a:pPr eaLnBrk="1" hangingPunct="1"/>
            <a:r>
              <a:rPr lang="en-US" altLang="en-US" sz="3600">
                <a:ea typeface="ＭＳ Ｐゴシック" panose="020B0600070205080204" pitchFamily="34" charset="-128"/>
              </a:rPr>
              <a:t>Test Design</a:t>
            </a:r>
          </a:p>
        </p:txBody>
      </p:sp>
      <p:sp>
        <p:nvSpPr>
          <p:cNvPr id="25603" name="Content Placeholder 2"/>
          <p:cNvSpPr>
            <a:spLocks noGrp="1"/>
          </p:cNvSpPr>
          <p:nvPr>
            <p:ph idx="1"/>
          </p:nvPr>
        </p:nvSpPr>
        <p:spPr>
          <a:xfrm>
            <a:off x="95250" y="1052513"/>
            <a:ext cx="9048750" cy="5419725"/>
          </a:xfrm>
        </p:spPr>
        <p:txBody>
          <a:bodyPr/>
          <a:lstStyle/>
          <a:p>
            <a:pPr eaLnBrk="1" hangingPunct="1">
              <a:spcBef>
                <a:spcPts val="600"/>
              </a:spcBef>
              <a:spcAft>
                <a:spcPts val="1200"/>
              </a:spcAft>
              <a:buFont typeface="Wingdings" panose="05000000000000000000" pitchFamily="2" charset="2"/>
              <a:buChar char="§"/>
              <a:defRPr/>
            </a:pPr>
            <a:r>
              <a:rPr lang="en-US" altLang="en-US" sz="2600" dirty="0">
                <a:ea typeface="SimSun" panose="02010600030101010101" pitchFamily="2" charset="-122"/>
              </a:rPr>
              <a:t>The test administrator (TA) reads the Narrative storybook, then administers: </a:t>
            </a:r>
          </a:p>
          <a:p>
            <a:pPr marL="347663" indent="-347663" eaLnBrk="1" hangingPunct="1">
              <a:spcBef>
                <a:spcPct val="0"/>
              </a:spcBef>
              <a:spcAft>
                <a:spcPts val="1200"/>
              </a:spcAft>
              <a:buFontTx/>
              <a:buAutoNum type="alphaUcPeriod"/>
              <a:defRPr/>
            </a:pPr>
            <a:r>
              <a:rPr lang="en-US" altLang="en-US" sz="2200" dirty="0">
                <a:ea typeface="ＭＳ Ｐゴシック" panose="020B0600070205080204" pitchFamily="34" charset="-128"/>
              </a:rPr>
              <a:t>Listening &amp; Speaking Tests (together)</a:t>
            </a:r>
          </a:p>
          <a:p>
            <a:pPr marL="347663" indent="-347663" eaLnBrk="1" hangingPunct="1">
              <a:spcBef>
                <a:spcPct val="0"/>
              </a:spcBef>
              <a:spcAft>
                <a:spcPts val="1200"/>
              </a:spcAft>
              <a:buFontTx/>
              <a:buAutoNum type="alphaUcPeriod"/>
              <a:defRPr/>
            </a:pPr>
            <a:r>
              <a:rPr lang="en-US" altLang="en-US" sz="2200" dirty="0">
                <a:ea typeface="ＭＳ Ｐゴシック" panose="020B0600070205080204" pitchFamily="34" charset="-128"/>
              </a:rPr>
              <a:t>Writing Experience</a:t>
            </a:r>
          </a:p>
          <a:p>
            <a:pPr marL="347663" indent="-347663" eaLnBrk="1" hangingPunct="1">
              <a:spcBef>
                <a:spcPct val="0"/>
              </a:spcBef>
              <a:spcAft>
                <a:spcPts val="1200"/>
              </a:spcAft>
              <a:buFontTx/>
              <a:buAutoNum type="alphaUcPeriod"/>
              <a:defRPr/>
            </a:pPr>
            <a:r>
              <a:rPr lang="en-US" altLang="en-US" sz="2200" dirty="0">
                <a:ea typeface="ＭＳ Ｐゴシック" panose="020B0600070205080204" pitchFamily="34" charset="-128"/>
              </a:rPr>
              <a:t>Reading Test</a:t>
            </a:r>
          </a:p>
          <a:p>
            <a:pPr eaLnBrk="1" hangingPunct="1">
              <a:spcBef>
                <a:spcPts val="600"/>
              </a:spcBef>
              <a:spcAft>
                <a:spcPts val="1200"/>
              </a:spcAft>
              <a:buFont typeface="Wingdings" panose="05000000000000000000" pitchFamily="2" charset="2"/>
              <a:buChar char="§"/>
              <a:defRPr/>
            </a:pPr>
            <a:r>
              <a:rPr lang="en-US" altLang="en-US" sz="2600" dirty="0">
                <a:ea typeface="SimSun" panose="02010600030101010101" pitchFamily="2" charset="-122"/>
              </a:rPr>
              <a:t>The TA will then administer the following sections using the Expository activity board and cards:</a:t>
            </a:r>
          </a:p>
          <a:p>
            <a:pPr marL="347663" indent="-347663" eaLnBrk="1" hangingPunct="1">
              <a:spcBef>
                <a:spcPct val="0"/>
              </a:spcBef>
              <a:spcAft>
                <a:spcPts val="1200"/>
              </a:spcAft>
              <a:buFontTx/>
              <a:buAutoNum type="alphaUcPeriod" startAt="4"/>
              <a:defRPr/>
            </a:pPr>
            <a:r>
              <a:rPr lang="en-US" altLang="en-US" sz="2200" dirty="0">
                <a:ea typeface="ＭＳ Ｐゴシック" panose="020B0600070205080204" pitchFamily="34" charset="-128"/>
              </a:rPr>
              <a:t>Listening &amp; Speaking Tests (together)</a:t>
            </a:r>
          </a:p>
          <a:p>
            <a:pPr marL="347663" indent="-347663" eaLnBrk="1" hangingPunct="1">
              <a:spcBef>
                <a:spcPct val="0"/>
              </a:spcBef>
              <a:spcAft>
                <a:spcPts val="1200"/>
              </a:spcAft>
              <a:buFontTx/>
              <a:buAutoNum type="alphaUcPeriod" startAt="4"/>
              <a:defRPr/>
            </a:pPr>
            <a:r>
              <a:rPr lang="en-US" altLang="en-US" sz="2200" dirty="0">
                <a:ea typeface="ＭＳ Ｐゴシック" panose="020B0600070205080204" pitchFamily="34" charset="-128"/>
              </a:rPr>
              <a:t>Writing Experience (starting point is based on Writing Experience score from Part B)</a:t>
            </a:r>
          </a:p>
          <a:p>
            <a:pPr marL="347663" indent="-347663" eaLnBrk="1" hangingPunct="1">
              <a:spcBef>
                <a:spcPct val="0"/>
              </a:spcBef>
              <a:spcAft>
                <a:spcPts val="1200"/>
              </a:spcAft>
              <a:buFontTx/>
              <a:buAutoNum type="alphaUcPeriod" startAt="4"/>
              <a:defRPr/>
            </a:pPr>
            <a:r>
              <a:rPr lang="en-US" altLang="en-US" sz="2200" dirty="0">
                <a:ea typeface="ＭＳ Ｐゴシック" panose="020B0600070205080204" pitchFamily="34" charset="-128"/>
              </a:rPr>
              <a:t>Reading Test (starting point based on Reading score from Part C)</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title" idx="4294967295"/>
          </p:nvPr>
        </p:nvSpPr>
        <p:spPr>
          <a:xfrm>
            <a:off x="157163" y="269875"/>
            <a:ext cx="8229600" cy="647700"/>
          </a:xfrm>
        </p:spPr>
        <p:txBody>
          <a:bodyPr anchor="t">
            <a:spAutoFit/>
          </a:bodyPr>
          <a:lstStyle/>
          <a:p>
            <a:pPr eaLnBrk="1" hangingPunct="1"/>
            <a:r>
              <a:rPr lang="en-US" altLang="en-US" sz="3600">
                <a:ea typeface="ＭＳ Ｐゴシック" panose="020B0600070205080204" pitchFamily="34" charset="-128"/>
              </a:rPr>
              <a:t>Kindergarten Test Design </a:t>
            </a:r>
          </a:p>
        </p:txBody>
      </p:sp>
      <p:sp>
        <p:nvSpPr>
          <p:cNvPr id="83" name="TextBox 82"/>
          <p:cNvSpPr txBox="1"/>
          <p:nvPr/>
        </p:nvSpPr>
        <p:spPr>
          <a:xfrm>
            <a:off x="6503988" y="3143250"/>
            <a:ext cx="2411412" cy="32781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spcBef>
                <a:spcPct val="20000"/>
              </a:spcBef>
              <a:defRPr/>
            </a:pPr>
            <a:r>
              <a:rPr lang="en-US" sz="2300" b="1" dirty="0">
                <a:solidFill>
                  <a:srgbClr val="000000"/>
                </a:solidFill>
              </a:rPr>
              <a:t>Part E (Writing) </a:t>
            </a:r>
            <a:r>
              <a:rPr lang="en-US" sz="2300" dirty="0">
                <a:solidFill>
                  <a:srgbClr val="000000"/>
                </a:solidFill>
              </a:rPr>
              <a:t>and </a:t>
            </a:r>
            <a:r>
              <a:rPr lang="en-US" sz="2300" b="1" dirty="0">
                <a:solidFill>
                  <a:srgbClr val="000000"/>
                </a:solidFill>
              </a:rPr>
              <a:t>Part F (Reading) </a:t>
            </a:r>
            <a:r>
              <a:rPr lang="en-US" sz="2300" dirty="0">
                <a:solidFill>
                  <a:srgbClr val="000000"/>
                </a:solidFill>
              </a:rPr>
              <a:t>Starting points are determined by performance on prior Writing and Reading tasks.</a:t>
            </a: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276350"/>
            <a:ext cx="5754687"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TextBox 76"/>
          <p:cNvSpPr txBox="1">
            <a:spLocks noChangeArrowheads="1"/>
          </p:cNvSpPr>
          <p:nvPr/>
        </p:nvSpPr>
        <p:spPr bwMode="auto">
          <a:xfrm>
            <a:off x="5835650" y="1276350"/>
            <a:ext cx="3041650" cy="1508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300"/>
              <a:t>Move through the </a:t>
            </a:r>
            <a:r>
              <a:rPr lang="en-US" altLang="en-US" sz="2300" b="1"/>
              <a:t>Levels</a:t>
            </a:r>
            <a:r>
              <a:rPr lang="en-US" altLang="en-US" sz="2300"/>
              <a:t> of each part until student reaches his/her ceiling</a:t>
            </a:r>
          </a:p>
        </p:txBody>
      </p:sp>
      <p:sp>
        <p:nvSpPr>
          <p:cNvPr id="27654" name="AutoShape 22"/>
          <p:cNvSpPr>
            <a:spLocks/>
          </p:cNvSpPr>
          <p:nvPr/>
        </p:nvSpPr>
        <p:spPr bwMode="auto">
          <a:xfrm>
            <a:off x="5719763" y="4549775"/>
            <a:ext cx="735012" cy="1306513"/>
          </a:xfrm>
          <a:prstGeom prst="rightBrace">
            <a:avLst>
              <a:gd name="adj1" fmla="val 19117"/>
              <a:gd name="adj2" fmla="val 48963"/>
            </a:avLst>
          </a:prstGeom>
          <a:noFill/>
          <a:ln w="444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0188"/>
                                        </p:tgtEl>
                                        <p:attrNameLst>
                                          <p:attrName>style.visibility</p:attrName>
                                        </p:attrNameLst>
                                      </p:cBhvr>
                                      <p:to>
                                        <p:strVal val="visible"/>
                                      </p:to>
                                    </p:set>
                                    <p:animEffect transition="in" filter="box(in)">
                                      <p:cBhvr>
                                        <p:cTn id="7" dur="1000"/>
                                        <p:tgtEl>
                                          <p:spTgt spid="50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box(in)">
                                      <p:cBhvr>
                                        <p:cTn id="12"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501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227013" y="-106363"/>
            <a:ext cx="8229600" cy="1200151"/>
          </a:xfrm>
        </p:spPr>
        <p:txBody>
          <a:bodyPr anchor="t">
            <a:spAutoFit/>
          </a:bodyPr>
          <a:lstStyle/>
          <a:p>
            <a:pPr eaLnBrk="1" hangingPunct="1"/>
            <a:r>
              <a:rPr lang="en-US" altLang="en-US" sz="3600">
                <a:ea typeface="ＭＳ Ｐゴシック" panose="020B0600070205080204" pitchFamily="34" charset="-128"/>
              </a:rPr>
              <a:t>General Test </a:t>
            </a:r>
            <a:br>
              <a:rPr lang="en-US" altLang="en-US" sz="3600">
                <a:ea typeface="ＭＳ Ｐゴシック" panose="020B0600070205080204" pitchFamily="34" charset="-128"/>
              </a:rPr>
            </a:br>
            <a:r>
              <a:rPr lang="en-US" altLang="en-US" sz="3600">
                <a:ea typeface="ＭＳ Ｐゴシック" panose="020B0600070205080204" pitchFamily="34" charset="-128"/>
              </a:rPr>
              <a:t>Administration Procedures</a:t>
            </a:r>
          </a:p>
        </p:txBody>
      </p:sp>
      <p:sp>
        <p:nvSpPr>
          <p:cNvPr id="29699" name="Rectangle 3"/>
          <p:cNvSpPr>
            <a:spLocks noGrp="1" noChangeArrowheads="1"/>
          </p:cNvSpPr>
          <p:nvPr>
            <p:ph type="body" idx="4294967295"/>
          </p:nvPr>
        </p:nvSpPr>
        <p:spPr>
          <a:xfrm>
            <a:off x="0" y="1114425"/>
            <a:ext cx="8999538" cy="5416550"/>
          </a:xfrm>
        </p:spPr>
        <p:txBody>
          <a:bodyPr>
            <a:spAutoFit/>
          </a:bodyPr>
          <a:lstStyle/>
          <a:p>
            <a:pPr eaLnBrk="1" hangingPunct="1">
              <a:spcBef>
                <a:spcPts val="600"/>
              </a:spcBef>
              <a:spcAft>
                <a:spcPts val="600"/>
              </a:spcAft>
              <a:buFont typeface="Wingdings" panose="05000000000000000000" pitchFamily="2" charset="2"/>
              <a:buChar char="§"/>
            </a:pPr>
            <a:r>
              <a:rPr lang="en-US" altLang="zh-CN">
                <a:ea typeface="SimSun" panose="02010600030101010101" pitchFamily="2" charset="-122"/>
              </a:rPr>
              <a:t>Follow the script EXACTLY. Read aloud everything in </a:t>
            </a:r>
            <a:r>
              <a:rPr lang="en-US" altLang="zh-CN" b="1">
                <a:ea typeface="SimSun" panose="02010600030101010101" pitchFamily="2" charset="-122"/>
              </a:rPr>
              <a:t>black</a:t>
            </a:r>
            <a:r>
              <a:rPr lang="en-US" altLang="zh-CN">
                <a:ea typeface="SimSun" panose="02010600030101010101" pitchFamily="2" charset="-122"/>
              </a:rPr>
              <a:t> </a:t>
            </a:r>
            <a:r>
              <a:rPr lang="en-US" altLang="zh-CN" b="1">
                <a:ea typeface="SimSun" panose="02010600030101010101" pitchFamily="2" charset="-122"/>
              </a:rPr>
              <a:t>bold </a:t>
            </a:r>
            <a:r>
              <a:rPr lang="en-US" altLang="zh-CN">
                <a:ea typeface="SimSun" panose="02010600030101010101" pitchFamily="2" charset="-122"/>
              </a:rPr>
              <a:t>and</a:t>
            </a:r>
            <a:r>
              <a:rPr lang="en-US" altLang="zh-CN" b="1">
                <a:ea typeface="SimSun" panose="02010600030101010101" pitchFamily="2" charset="-122"/>
              </a:rPr>
              <a:t> </a:t>
            </a:r>
            <a:r>
              <a:rPr lang="en-US" altLang="zh-CN" b="1">
                <a:solidFill>
                  <a:srgbClr val="0066CC"/>
                </a:solidFill>
                <a:ea typeface="SimSun" panose="02010600030101010101" pitchFamily="2" charset="-122"/>
              </a:rPr>
              <a:t>blue bold </a:t>
            </a:r>
            <a:r>
              <a:rPr lang="en-US" altLang="zh-CN">
                <a:ea typeface="SimSun" panose="02010600030101010101" pitchFamily="2" charset="-122"/>
              </a:rPr>
              <a:t>print.</a:t>
            </a:r>
          </a:p>
          <a:p>
            <a:pPr eaLnBrk="1" hangingPunct="1">
              <a:spcBef>
                <a:spcPts val="600"/>
              </a:spcBef>
              <a:spcAft>
                <a:spcPts val="600"/>
              </a:spcAft>
              <a:buFont typeface="Wingdings" panose="05000000000000000000" pitchFamily="2" charset="2"/>
              <a:buChar char="§"/>
            </a:pPr>
            <a:r>
              <a:rPr lang="en-US" altLang="zh-CN">
                <a:ea typeface="SimSun" panose="02010600030101010101" pitchFamily="2" charset="-122"/>
              </a:rPr>
              <a:t>Student responses must be recorded and scored IMMEDIATELY after each level is complete (e.g. after A3).</a:t>
            </a:r>
          </a:p>
          <a:p>
            <a:pPr eaLnBrk="1" hangingPunct="1">
              <a:spcBef>
                <a:spcPts val="600"/>
              </a:spcBef>
              <a:spcAft>
                <a:spcPts val="600"/>
              </a:spcAft>
              <a:buFont typeface="Wingdings" panose="05000000000000000000" pitchFamily="2" charset="2"/>
              <a:buChar char="§"/>
            </a:pPr>
            <a:r>
              <a:rPr lang="en-US" altLang="zh-CN">
                <a:ea typeface="SimSun" panose="02010600030101010101" pitchFamily="2" charset="-122"/>
              </a:rPr>
              <a:t>You must administer and score all items in any one level of a Part before making a determination about whether to continue to the next level or to stop that Part. </a:t>
            </a:r>
          </a:p>
          <a:p>
            <a:pPr eaLnBrk="1" hangingPunct="1">
              <a:spcBef>
                <a:spcPts val="600"/>
              </a:spcBef>
              <a:spcAft>
                <a:spcPts val="600"/>
              </a:spcAft>
              <a:buFont typeface="Wingdings" panose="05000000000000000000" pitchFamily="2" charset="2"/>
              <a:buChar char="§"/>
            </a:pPr>
            <a:r>
              <a:rPr lang="en-US" altLang="zh-CN">
                <a:ea typeface="SimSun" panose="02010600030101010101" pitchFamily="2" charset="-122"/>
              </a:rPr>
              <a:t>Kindergarteners may need breaks during the test administration.</a:t>
            </a:r>
          </a:p>
          <a:p>
            <a:pPr marL="747713" lvl="1" indent="-347663" eaLnBrk="1" hangingPunct="1">
              <a:spcBef>
                <a:spcPts val="600"/>
              </a:spcBef>
              <a:spcAft>
                <a:spcPts val="600"/>
              </a:spcAft>
              <a:buFont typeface="Wingdings" panose="05000000000000000000" pitchFamily="2" charset="2"/>
              <a:buChar char="§"/>
            </a:pPr>
            <a:r>
              <a:rPr lang="en-US" altLang="zh-CN">
                <a:ea typeface="SimSun" panose="02010600030101010101" pitchFamily="2" charset="-122"/>
              </a:rPr>
              <a:t>Stretch </a:t>
            </a:r>
            <a:r>
              <a:rPr lang="en-US" altLang="zh-CN" b="1">
                <a:ea typeface="SimSun" panose="02010600030101010101" pitchFamily="2" charset="-122"/>
              </a:rPr>
              <a:t>breaks</a:t>
            </a:r>
            <a:r>
              <a:rPr lang="en-US" altLang="zh-CN">
                <a:ea typeface="SimSun" panose="02010600030101010101" pitchFamily="2" charset="-122"/>
              </a:rPr>
              <a:t> may be taken between each section of the test (e.g. after Listening/Speaking, before Writing)</a:t>
            </a:r>
          </a:p>
          <a:p>
            <a:pPr marL="747713" lvl="1" indent="-347663" eaLnBrk="1" hangingPunct="1">
              <a:spcBef>
                <a:spcPts val="600"/>
              </a:spcBef>
              <a:spcAft>
                <a:spcPts val="600"/>
              </a:spcAft>
              <a:buFont typeface="Wingdings" panose="05000000000000000000" pitchFamily="2" charset="2"/>
              <a:buChar char="§"/>
            </a:pPr>
            <a:r>
              <a:rPr lang="en-US" altLang="zh-CN">
                <a:ea typeface="SimSun" panose="02010600030101010101" pitchFamily="2" charset="-122"/>
              </a:rPr>
              <a:t>The test may be administered in two sessions with a break of no more than 2 school days between Parts C (Narrative) &amp; D (Expository) </a:t>
            </a:r>
            <a:endParaRPr lang="en-US" altLang="en-US">
              <a:ea typeface="SimSun"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90500" y="-71438"/>
            <a:ext cx="8229600" cy="1200151"/>
          </a:xfrm>
        </p:spPr>
        <p:txBody>
          <a:bodyPr anchor="t">
            <a:spAutoFit/>
          </a:bodyPr>
          <a:lstStyle/>
          <a:p>
            <a:pPr eaLnBrk="1" hangingPunct="1"/>
            <a:r>
              <a:rPr lang="en-US" altLang="ko-KR" sz="3600">
                <a:ea typeface="굴림" panose="020B0600000101010101" pitchFamily="34" charset="-127"/>
              </a:rPr>
              <a:t>Preparing </a:t>
            </a:r>
            <a:br>
              <a:rPr lang="en-US" altLang="ko-KR" sz="3600">
                <a:ea typeface="굴림" panose="020B0600000101010101" pitchFamily="34" charset="-127"/>
              </a:rPr>
            </a:br>
            <a:r>
              <a:rPr lang="en-US" altLang="ko-KR" sz="3600">
                <a:ea typeface="굴림" panose="020B0600000101010101" pitchFamily="34" charset="-127"/>
              </a:rPr>
              <a:t>for Test Administration</a:t>
            </a:r>
            <a:endParaRPr lang="en-US" altLang="en-US" sz="3600">
              <a:ea typeface="ＭＳ Ｐゴシック" panose="020B0600070205080204" pitchFamily="34" charset="-128"/>
            </a:endParaRPr>
          </a:p>
        </p:txBody>
      </p:sp>
      <p:sp>
        <p:nvSpPr>
          <p:cNvPr id="31747" name="Rectangle 3"/>
          <p:cNvSpPr>
            <a:spLocks noGrp="1" noChangeArrowheads="1"/>
          </p:cNvSpPr>
          <p:nvPr>
            <p:ph type="body" idx="4294967295"/>
          </p:nvPr>
        </p:nvSpPr>
        <p:spPr>
          <a:xfrm>
            <a:off x="177800" y="1150938"/>
            <a:ext cx="8775700" cy="5108575"/>
          </a:xfrm>
        </p:spPr>
        <p:txBody>
          <a:bodyPr>
            <a:spAutoFit/>
          </a:bodyPr>
          <a:lstStyle/>
          <a:p>
            <a:pPr eaLnBrk="1" hangingPunct="1">
              <a:spcBef>
                <a:spcPct val="0"/>
              </a:spcBef>
              <a:spcAft>
                <a:spcPts val="1200"/>
              </a:spcAft>
              <a:buFont typeface="Wingdings" panose="05000000000000000000" pitchFamily="2" charset="2"/>
              <a:buChar char="§"/>
            </a:pPr>
            <a:r>
              <a:rPr lang="en-US" altLang="zh-CN" sz="2600">
                <a:ea typeface="SimSun" panose="02010600030101010101" pitchFamily="2" charset="-122"/>
              </a:rPr>
              <a:t>Familiarize yourself with the Test Administrator Script for each portion of the Kindergarten Test prior to administering the test. It is recommended to practice with a colleague before you administer to a student.</a:t>
            </a:r>
          </a:p>
          <a:p>
            <a:pPr eaLnBrk="1" hangingPunct="1">
              <a:spcBef>
                <a:spcPct val="0"/>
              </a:spcBef>
              <a:spcAft>
                <a:spcPts val="1200"/>
              </a:spcAft>
              <a:buFont typeface="Wingdings" panose="05000000000000000000" pitchFamily="2" charset="2"/>
              <a:buChar char="§"/>
            </a:pPr>
            <a:r>
              <a:rPr lang="en-US" altLang="zh-CN" sz="2600">
                <a:ea typeface="SimSun" panose="02010600030101010101" pitchFamily="2" charset="-122"/>
              </a:rPr>
              <a:t>You will need 2 sharpened pencils: one for you and one for the student.</a:t>
            </a:r>
          </a:p>
          <a:p>
            <a:pPr eaLnBrk="1" hangingPunct="1">
              <a:spcBef>
                <a:spcPct val="0"/>
              </a:spcBef>
              <a:spcAft>
                <a:spcPts val="1200"/>
              </a:spcAft>
              <a:buFont typeface="Wingdings" panose="05000000000000000000" pitchFamily="2" charset="2"/>
              <a:buChar char="§"/>
            </a:pPr>
            <a:r>
              <a:rPr lang="en-US" altLang="zh-CN" sz="2600">
                <a:ea typeface="SimSun" panose="02010600030101010101" pitchFamily="2" charset="-122"/>
              </a:rPr>
              <a:t>Testing should occur in a quiet room.</a:t>
            </a:r>
          </a:p>
          <a:p>
            <a:pPr eaLnBrk="1" hangingPunct="1">
              <a:spcBef>
                <a:spcPct val="0"/>
              </a:spcBef>
              <a:spcAft>
                <a:spcPts val="1200"/>
              </a:spcAft>
              <a:buFont typeface="Wingdings" panose="05000000000000000000" pitchFamily="2" charset="2"/>
              <a:buChar char="§"/>
            </a:pPr>
            <a:r>
              <a:rPr lang="en-US" altLang="zh-CN" sz="2600">
                <a:ea typeface="SimSun" panose="02010600030101010101" pitchFamily="2" charset="-122"/>
              </a:rPr>
              <a:t>Administer the test to the student using rectangular (preferable) or circular table.</a:t>
            </a:r>
          </a:p>
          <a:p>
            <a:pPr eaLnBrk="1" hangingPunct="1">
              <a:spcBef>
                <a:spcPct val="0"/>
              </a:spcBef>
              <a:spcAft>
                <a:spcPts val="1200"/>
              </a:spcAft>
              <a:buFont typeface="Wingdings" panose="05000000000000000000" pitchFamily="2" charset="2"/>
              <a:buChar char="§"/>
            </a:pPr>
            <a:r>
              <a:rPr lang="en-US" altLang="zh-CN" sz="2600">
                <a:ea typeface="SimSun" panose="02010600030101010101" pitchFamily="2" charset="-122"/>
              </a:rPr>
              <a:t>Place yourself at a right angle to the student, rather than across from or next to the student. </a:t>
            </a:r>
            <a:endParaRPr lang="en-US" altLang="zh-CN" sz="2600" b="1">
              <a:ea typeface="SimSun"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57163" y="2909888"/>
            <a:ext cx="88106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50000"/>
              </a:spcBef>
              <a:buClr>
                <a:schemeClr val="hlink"/>
              </a:buClr>
              <a:buSzPct val="110000"/>
              <a:buFont typeface="Arial Unicode MS" panose="020B0604020202020204" pitchFamily="34" charset="-128"/>
              <a:buNone/>
            </a:pPr>
            <a:r>
              <a:rPr lang="en-US" altLang="en-US" sz="3600" b="1"/>
              <a:t>Parts A </a:t>
            </a:r>
            <a:r>
              <a:rPr lang="en-US" altLang="en-US" sz="3600" b="1">
                <a:latin typeface="ＭＳ Ｐゴシック" panose="020B0600070205080204" pitchFamily="34" charset="-128"/>
              </a:rPr>
              <a:t>― </a:t>
            </a:r>
            <a:r>
              <a:rPr lang="en-US" altLang="en-US" sz="3600" b="1"/>
              <a:t>C: </a:t>
            </a:r>
            <a:br>
              <a:rPr lang="en-US" altLang="en-US" sz="3600" b="1"/>
            </a:br>
            <a:r>
              <a:rPr lang="en-US" altLang="en-US" sz="3600" b="1"/>
              <a:t>Narrative Administration Information</a:t>
            </a:r>
            <a:endParaRPr lang="en-US" altLang="ja-JP" sz="3600" b="1">
              <a:ea typeface="SimSun"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4294967295"/>
          </p:nvPr>
        </p:nvSpPr>
        <p:spPr>
          <a:xfrm>
            <a:off x="171450" y="1143000"/>
            <a:ext cx="8782050" cy="4848225"/>
          </a:xfrm>
        </p:spPr>
        <p:txBody>
          <a:bodyPr>
            <a:spAutoFit/>
          </a:bodyPr>
          <a:lstStyle/>
          <a:p>
            <a:pPr eaLnBrk="1" hangingPunct="1">
              <a:spcBef>
                <a:spcPct val="0"/>
              </a:spcBef>
              <a:spcAft>
                <a:spcPts val="1800"/>
              </a:spcAft>
              <a:buFont typeface="Wingdings" panose="05000000000000000000" pitchFamily="2" charset="2"/>
              <a:buChar char="§"/>
            </a:pPr>
            <a:r>
              <a:rPr lang="en-US" altLang="en-US" b="1">
                <a:ea typeface="ＭＳ Ｐゴシック" panose="020B0600070205080204" pitchFamily="34" charset="-128"/>
              </a:rPr>
              <a:t>Format</a:t>
            </a:r>
            <a:r>
              <a:rPr lang="en-US" altLang="en-US">
                <a:ea typeface="ＭＳ Ｐゴシック" panose="020B0600070205080204" pitchFamily="34" charset="-128"/>
              </a:rPr>
              <a:t>: Both domains are administered </a:t>
            </a:r>
            <a:r>
              <a:rPr lang="en-US" altLang="en-US" b="1">
                <a:ea typeface="ＭＳ Ｐゴシック" panose="020B0600070205080204" pitchFamily="34" charset="-128"/>
              </a:rPr>
              <a:t>together</a:t>
            </a:r>
            <a:r>
              <a:rPr lang="en-US" altLang="en-US">
                <a:ea typeface="ＭＳ Ｐゴシック" panose="020B0600070205080204" pitchFamily="34" charset="-128"/>
              </a:rPr>
              <a:t> </a:t>
            </a:r>
            <a:r>
              <a:rPr lang="en-US" altLang="en-US" b="1">
                <a:ea typeface="ＭＳ Ｐゴシック" panose="020B0600070205080204" pitchFamily="34" charset="-128"/>
              </a:rPr>
              <a:t>by</a:t>
            </a:r>
            <a:r>
              <a:rPr lang="en-US" altLang="en-US">
                <a:ea typeface="ＭＳ Ｐゴシック" panose="020B0600070205080204" pitchFamily="34" charset="-128"/>
              </a:rPr>
              <a:t> </a:t>
            </a:r>
            <a:r>
              <a:rPr lang="en-US" altLang="en-US" b="1">
                <a:ea typeface="ＭＳ Ｐゴシック" panose="020B0600070205080204" pitchFamily="34" charset="-128"/>
              </a:rPr>
              <a:t>level</a:t>
            </a:r>
            <a:r>
              <a:rPr lang="en-US" altLang="en-US">
                <a:ea typeface="ＭＳ Ｐゴシック" panose="020B0600070205080204" pitchFamily="34" charset="-128"/>
              </a:rPr>
              <a:t>. The Listening items for one level are administered, then the Speaking items for that same level are administered.</a:t>
            </a:r>
          </a:p>
          <a:p>
            <a:pPr eaLnBrk="1" hangingPunct="1">
              <a:spcBef>
                <a:spcPct val="0"/>
              </a:spcBef>
              <a:spcAft>
                <a:spcPts val="1800"/>
              </a:spcAft>
              <a:buFont typeface="Wingdings" panose="05000000000000000000" pitchFamily="2" charset="2"/>
              <a:buChar char="§"/>
            </a:pPr>
            <a:r>
              <a:rPr lang="en-US" altLang="en-US" b="1">
                <a:ea typeface="ＭＳ Ｐゴシック" panose="020B0600070205080204" pitchFamily="34" charset="-128"/>
              </a:rPr>
              <a:t>Directions</a:t>
            </a:r>
            <a:r>
              <a:rPr lang="en-US" altLang="en-US">
                <a:ea typeface="ＭＳ Ｐゴシック" panose="020B0600070205080204" pitchFamily="34" charset="-128"/>
              </a:rPr>
              <a:t>: Read the entire narrative story first, then go to the beginning of Part A (level A1) to administer Listening and Speaking. Move through the levels, A1 to A5, based on student’s responses. </a:t>
            </a:r>
          </a:p>
          <a:p>
            <a:pPr eaLnBrk="1" hangingPunct="1">
              <a:spcBef>
                <a:spcPct val="0"/>
              </a:spcBef>
              <a:spcAft>
                <a:spcPts val="1800"/>
              </a:spcAft>
              <a:buFont typeface="Wingdings" panose="05000000000000000000" pitchFamily="2" charset="2"/>
              <a:buChar char="§"/>
            </a:pPr>
            <a:r>
              <a:rPr lang="en-US" altLang="en-US" b="1">
                <a:ea typeface="ＭＳ Ｐゴシック" panose="020B0600070205080204" pitchFamily="34" charset="-128"/>
              </a:rPr>
              <a:t>Guidelines</a:t>
            </a:r>
            <a:r>
              <a:rPr lang="en-US" altLang="en-US">
                <a:ea typeface="ＭＳ Ｐゴシック" panose="020B0600070205080204" pitchFamily="34" charset="-128"/>
              </a:rPr>
              <a:t>:</a:t>
            </a:r>
            <a:r>
              <a:rPr lang="en-US" altLang="en-US" b="1">
                <a:ea typeface="ＭＳ Ｐゴシック" panose="020B0600070205080204" pitchFamily="34" charset="-128"/>
              </a:rPr>
              <a:t> </a:t>
            </a:r>
            <a:r>
              <a:rPr lang="en-US" altLang="en-US">
                <a:ea typeface="ＭＳ Ｐゴシック" panose="020B0600070205080204" pitchFamily="34" charset="-128"/>
              </a:rPr>
              <a:t>Follow the Test Administration Script exactly, including pauses. Keep the test going at a steady pace.</a:t>
            </a:r>
          </a:p>
          <a:p>
            <a:pPr eaLnBrk="1" hangingPunct="1">
              <a:spcBef>
                <a:spcPct val="0"/>
              </a:spcBef>
              <a:spcAft>
                <a:spcPts val="1800"/>
              </a:spcAft>
              <a:buFont typeface="Wingdings" panose="05000000000000000000" pitchFamily="2" charset="2"/>
              <a:buChar char="§"/>
            </a:pPr>
            <a:r>
              <a:rPr lang="en-US" altLang="en-US" b="1">
                <a:ea typeface="ＭＳ Ｐゴシック" panose="020B0600070205080204" pitchFamily="34" charset="-128"/>
              </a:rPr>
              <a:t>Scoring</a:t>
            </a:r>
            <a:r>
              <a:rPr lang="en-US" altLang="en-US">
                <a:ea typeface="ＭＳ Ｐゴシック" panose="020B0600070205080204" pitchFamily="34" charset="-128"/>
              </a:rPr>
              <a:t>: After the student answers all items in a level, complete the score sheet in the Student Response Booklet.</a:t>
            </a:r>
          </a:p>
        </p:txBody>
      </p:sp>
      <p:sp>
        <p:nvSpPr>
          <p:cNvPr id="35843" name="Rectangle 5"/>
          <p:cNvSpPr>
            <a:spLocks noGrp="1" noChangeArrowheads="1"/>
          </p:cNvSpPr>
          <p:nvPr>
            <p:ph type="title" idx="4294967295"/>
          </p:nvPr>
        </p:nvSpPr>
        <p:spPr>
          <a:xfrm>
            <a:off x="69850" y="323850"/>
            <a:ext cx="8229600" cy="647700"/>
          </a:xfrm>
        </p:spPr>
        <p:txBody>
          <a:bodyPr anchor="t">
            <a:spAutoFit/>
          </a:bodyPr>
          <a:lstStyle/>
          <a:p>
            <a:pPr eaLnBrk="1" hangingPunct="1"/>
            <a:r>
              <a:rPr lang="en-US" altLang="en-US" sz="3600">
                <a:ea typeface="ＭＳ Ｐゴシック" panose="020B0600070205080204" pitchFamily="34" charset="-128"/>
              </a:rPr>
              <a:t>Part A: Listening &amp; Speaking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84138" y="320675"/>
            <a:ext cx="8229600" cy="674688"/>
          </a:xfrm>
        </p:spPr>
        <p:txBody>
          <a:bodyPr/>
          <a:lstStyle/>
          <a:p>
            <a:r>
              <a:rPr lang="en-US" altLang="en-US" sz="3600">
                <a:ea typeface="ＭＳ Ｐゴシック" panose="020B0600070205080204" pitchFamily="34" charset="-128"/>
              </a:rPr>
              <a:t>Listening Items</a:t>
            </a:r>
          </a:p>
        </p:txBody>
      </p:sp>
      <p:sp>
        <p:nvSpPr>
          <p:cNvPr id="37891" name="Content Placeholder 2"/>
          <p:cNvSpPr>
            <a:spLocks noGrp="1"/>
          </p:cNvSpPr>
          <p:nvPr>
            <p:ph idx="1"/>
          </p:nvPr>
        </p:nvSpPr>
        <p:spPr>
          <a:xfrm>
            <a:off x="401638" y="1238250"/>
            <a:ext cx="8340725" cy="5059363"/>
          </a:xfrm>
        </p:spPr>
        <p:txBody>
          <a:bodyPr/>
          <a:lstStyle/>
          <a:p>
            <a:pPr>
              <a:spcBef>
                <a:spcPct val="0"/>
              </a:spcBef>
              <a:spcAft>
                <a:spcPts val="1800"/>
              </a:spcAft>
              <a:buFont typeface="Wingdings" panose="05000000000000000000" pitchFamily="2" charset="2"/>
              <a:buChar char="§"/>
            </a:pPr>
            <a:r>
              <a:rPr lang="en-US" altLang="en-US" sz="2600">
                <a:ea typeface="ＭＳ Ｐゴシック" panose="020B0600070205080204" pitchFamily="34" charset="-128"/>
              </a:rPr>
              <a:t>Listening items prompt the student to point to something in a picture, or point to and/or move a card.</a:t>
            </a:r>
          </a:p>
          <a:p>
            <a:pPr>
              <a:spcBef>
                <a:spcPct val="0"/>
              </a:spcBef>
              <a:spcAft>
                <a:spcPts val="1800"/>
              </a:spcAft>
              <a:buFont typeface="Wingdings" panose="05000000000000000000" pitchFamily="2" charset="2"/>
              <a:buChar char="§"/>
            </a:pPr>
            <a:r>
              <a:rPr lang="en-US" altLang="en-US" sz="2600" b="1">
                <a:ea typeface="ＭＳ Ｐゴシック" panose="020B0600070205080204" pitchFamily="34" charset="-128"/>
              </a:rPr>
              <a:t>Do NOT read a Listening item more than one time.*</a:t>
            </a:r>
          </a:p>
          <a:p>
            <a:pPr>
              <a:spcBef>
                <a:spcPct val="0"/>
              </a:spcBef>
              <a:spcAft>
                <a:spcPts val="1800"/>
              </a:spcAft>
              <a:buFont typeface="Wingdings" panose="05000000000000000000" pitchFamily="2" charset="2"/>
              <a:buChar char="§"/>
            </a:pPr>
            <a:r>
              <a:rPr lang="en-US" altLang="en-US" sz="2600" b="1">
                <a:ea typeface="ＭＳ Ｐゴシック" panose="020B0600070205080204" pitchFamily="34" charset="-128"/>
              </a:rPr>
              <a:t>Scoring: </a:t>
            </a:r>
            <a:r>
              <a:rPr lang="en-US" altLang="en-US" sz="2600">
                <a:ea typeface="ＭＳ Ｐゴシック" panose="020B0600070205080204" pitchFamily="34" charset="-128"/>
              </a:rPr>
              <a:t>Listening items are marked </a:t>
            </a:r>
            <a:r>
              <a:rPr lang="en-US" altLang="en-US" sz="2600" b="1">
                <a:ea typeface="ＭＳ Ｐゴシック" panose="020B0600070205080204" pitchFamily="34" charset="-128"/>
              </a:rPr>
              <a:t>correct</a:t>
            </a:r>
            <a:r>
              <a:rPr lang="en-US" altLang="en-US" sz="2600">
                <a:ea typeface="ＭＳ Ｐゴシック" panose="020B0600070205080204" pitchFamily="34" charset="-128"/>
              </a:rPr>
              <a:t> or </a:t>
            </a:r>
            <a:r>
              <a:rPr lang="en-US" altLang="en-US" sz="2600" b="1">
                <a:ea typeface="ＭＳ Ｐゴシック" panose="020B0600070205080204" pitchFamily="34" charset="-128"/>
              </a:rPr>
              <a:t>incorrect</a:t>
            </a:r>
            <a:r>
              <a:rPr lang="en-US" altLang="en-US" sz="2600">
                <a:ea typeface="ＭＳ Ｐゴシック" panose="020B0600070205080204" pitchFamily="34" charset="-128"/>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22238" y="301625"/>
            <a:ext cx="8229600" cy="674688"/>
          </a:xfrm>
        </p:spPr>
        <p:txBody>
          <a:bodyPr/>
          <a:lstStyle/>
          <a:p>
            <a:r>
              <a:rPr lang="en-US" altLang="en-US" sz="3600">
                <a:ea typeface="ＭＳ Ｐゴシック" panose="020B0600070205080204" pitchFamily="34" charset="-128"/>
              </a:rPr>
              <a:t>Speaking Items</a:t>
            </a:r>
          </a:p>
        </p:txBody>
      </p:sp>
      <p:sp>
        <p:nvSpPr>
          <p:cNvPr id="39939" name="Content Placeholder 2"/>
          <p:cNvSpPr>
            <a:spLocks noGrp="1"/>
          </p:cNvSpPr>
          <p:nvPr>
            <p:ph idx="1"/>
          </p:nvPr>
        </p:nvSpPr>
        <p:spPr>
          <a:xfrm>
            <a:off x="173038" y="1201738"/>
            <a:ext cx="8742362" cy="4846637"/>
          </a:xfrm>
        </p:spPr>
        <p:txBody>
          <a:bodyPr/>
          <a:lstStyle/>
          <a:p>
            <a:pPr>
              <a:spcBef>
                <a:spcPct val="0"/>
              </a:spcBef>
              <a:spcAft>
                <a:spcPts val="1800"/>
              </a:spcAft>
              <a:buFont typeface="Wingdings" panose="05000000000000000000" pitchFamily="2" charset="2"/>
              <a:buChar char="§"/>
            </a:pPr>
            <a:r>
              <a:rPr lang="en-US" altLang="en-US" sz="2600">
                <a:ea typeface="ＭＳ Ｐゴシック" panose="020B0600070205080204" pitchFamily="34" charset="-128"/>
              </a:rPr>
              <a:t>Speaking items prompt the student to talk about the pictures and the story.</a:t>
            </a:r>
          </a:p>
          <a:p>
            <a:pPr>
              <a:spcBef>
                <a:spcPct val="0"/>
              </a:spcBef>
              <a:spcAft>
                <a:spcPts val="1800"/>
              </a:spcAft>
              <a:buFont typeface="Wingdings" panose="05000000000000000000" pitchFamily="2" charset="2"/>
              <a:buChar char="§"/>
            </a:pPr>
            <a:r>
              <a:rPr lang="en-US" altLang="en-US" sz="2600" b="1">
                <a:ea typeface="ＭＳ Ｐゴシック" panose="020B0600070205080204" pitchFamily="34" charset="-128"/>
              </a:rPr>
              <a:t>Scoring</a:t>
            </a:r>
            <a:r>
              <a:rPr lang="en-US" altLang="en-US" sz="2600">
                <a:ea typeface="ＭＳ Ｐゴシック" panose="020B0600070205080204" pitchFamily="34" charset="-128"/>
              </a:rPr>
              <a:t>: There is guidance as to what to look for in a student response, found in the </a:t>
            </a:r>
            <a:r>
              <a:rPr lang="ja-JP" altLang="en-US" sz="2600" b="1">
                <a:ea typeface="ＭＳ Ｐゴシック" panose="020B0600070205080204" pitchFamily="34" charset="-128"/>
              </a:rPr>
              <a:t>“</a:t>
            </a:r>
            <a:r>
              <a:rPr lang="en-US" altLang="ja-JP" sz="2600" b="1">
                <a:ea typeface="ＭＳ Ｐゴシック" panose="020B0600070205080204" pitchFamily="34" charset="-128"/>
              </a:rPr>
              <a:t>Expect</a:t>
            </a:r>
            <a:r>
              <a:rPr lang="ja-JP" altLang="en-US" sz="2600" b="1">
                <a:ea typeface="ＭＳ Ｐゴシック" panose="020B0600070205080204" pitchFamily="34" charset="-128"/>
              </a:rPr>
              <a:t>”</a:t>
            </a:r>
            <a:r>
              <a:rPr lang="en-US" altLang="ja-JP" sz="2600" b="1">
                <a:ea typeface="ＭＳ Ｐゴシック" panose="020B0600070205080204" pitchFamily="34" charset="-128"/>
              </a:rPr>
              <a:t> </a:t>
            </a:r>
            <a:r>
              <a:rPr lang="en-US" altLang="ja-JP" sz="2600">
                <a:ea typeface="ＭＳ Ｐゴシック" panose="020B0600070205080204" pitchFamily="34" charset="-128"/>
              </a:rPr>
              <a:t>box.</a:t>
            </a:r>
            <a:r>
              <a:rPr lang="en-US" altLang="ja-JP" sz="2600" b="1">
                <a:ea typeface="ＭＳ Ｐゴシック" panose="020B0600070205080204" pitchFamily="34" charset="-128"/>
              </a:rPr>
              <a:t> </a:t>
            </a:r>
            <a:r>
              <a:rPr lang="en-US" altLang="ja-JP" sz="2600">
                <a:ea typeface="ＭＳ Ｐゴシック" panose="020B0600070205080204" pitchFamily="34" charset="-128"/>
              </a:rPr>
              <a:t>Follow these guidelines to determine if the student meets or does not meet the task-level expectations. </a:t>
            </a:r>
          </a:p>
          <a:p>
            <a:pPr>
              <a:spcBef>
                <a:spcPct val="0"/>
              </a:spcBef>
              <a:spcAft>
                <a:spcPts val="1800"/>
              </a:spcAft>
              <a:buFontTx/>
              <a:buNone/>
            </a:pPr>
            <a:r>
              <a:rPr lang="en-US" altLang="en-US" sz="2300">
                <a:ea typeface="ＭＳ Ｐゴシック" panose="020B0600070205080204" pitchFamily="34" charset="-128"/>
              </a:rPr>
              <a:t>NOTE: These are based on the WIDA Speaking Rubric; Refer to the rubric if you have questions.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pic>
        <p:nvPicPr>
          <p:cNvPr id="39940" name="Picture 5" descr="expect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5099050"/>
            <a:ext cx="88265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61913" y="1123950"/>
            <a:ext cx="8948737" cy="5140325"/>
          </a:xfrm>
        </p:spPr>
        <p:txBody>
          <a:bodyPr>
            <a:spAutoFit/>
          </a:bodyPr>
          <a:lstStyle/>
          <a:p>
            <a:pPr eaLnBrk="1" hangingPunct="1">
              <a:spcBef>
                <a:spcPct val="0"/>
              </a:spcBef>
              <a:spcAft>
                <a:spcPts val="800"/>
              </a:spcAft>
              <a:buFont typeface="Wingdings" panose="05000000000000000000" pitchFamily="2" charset="2"/>
              <a:buChar char="§"/>
            </a:pPr>
            <a:r>
              <a:rPr lang="en-US" altLang="en-US" sz="2600">
                <a:ea typeface="ＭＳ Ｐゴシック" panose="020B0600070205080204" pitchFamily="34" charset="-128"/>
              </a:rPr>
              <a:t>The TA must score the item immediately after the student responds to the last question in a task.</a:t>
            </a:r>
          </a:p>
          <a:p>
            <a:pPr marL="858838" lvl="1" indent="-342900" eaLnBrk="1" hangingPunct="1">
              <a:spcBef>
                <a:spcPct val="0"/>
              </a:spcBef>
              <a:spcAft>
                <a:spcPts val="800"/>
              </a:spcAft>
              <a:buFont typeface="Wingdings" panose="05000000000000000000" pitchFamily="2" charset="2"/>
              <a:buChar char="§"/>
            </a:pPr>
            <a:r>
              <a:rPr lang="en-US" altLang="en-US" sz="2300">
                <a:ea typeface="ＭＳ Ｐゴシック" panose="020B0600070205080204" pitchFamily="34" charset="-128"/>
              </a:rPr>
              <a:t>If unsure whether to score a response Meets or Approaches, the “?” (question mark) box can be marked. </a:t>
            </a:r>
          </a:p>
          <a:p>
            <a:pPr marL="858838" lvl="1" indent="-342900" eaLnBrk="1" hangingPunct="1">
              <a:spcBef>
                <a:spcPct val="0"/>
              </a:spcBef>
              <a:spcAft>
                <a:spcPts val="800"/>
              </a:spcAft>
              <a:buFont typeface="Wingdings" panose="05000000000000000000" pitchFamily="2" charset="2"/>
              <a:buChar char="§"/>
            </a:pPr>
            <a:r>
              <a:rPr lang="en-US" altLang="en-US" sz="2300">
                <a:ea typeface="ＭＳ Ｐゴシック" panose="020B0600070205080204" pitchFamily="34" charset="-128"/>
              </a:rPr>
              <a:t>Then administer the next task. </a:t>
            </a:r>
          </a:p>
          <a:p>
            <a:pPr marL="858838" lvl="1" indent="-342900" eaLnBrk="1" hangingPunct="1">
              <a:spcBef>
                <a:spcPct val="0"/>
              </a:spcBef>
              <a:spcAft>
                <a:spcPts val="800"/>
              </a:spcAft>
              <a:buFont typeface="Wingdings" panose="05000000000000000000" pitchFamily="2" charset="2"/>
              <a:buChar char="§"/>
            </a:pPr>
            <a:r>
              <a:rPr lang="en-US" altLang="en-US" sz="2300">
                <a:ea typeface="ＭＳ Ｐゴシック" panose="020B0600070205080204" pitchFamily="34" charset="-128"/>
              </a:rPr>
              <a:t>If the response to the next task scores Meets, go back and rate the previous task (the one with ? marked) Meets. </a:t>
            </a:r>
          </a:p>
          <a:p>
            <a:pPr marL="858838" lvl="1" indent="-342900" eaLnBrk="1" hangingPunct="1">
              <a:spcBef>
                <a:spcPct val="0"/>
              </a:spcBef>
              <a:spcAft>
                <a:spcPts val="800"/>
              </a:spcAft>
              <a:buFont typeface="Wingdings" panose="05000000000000000000" pitchFamily="2" charset="2"/>
              <a:buChar char="§"/>
            </a:pPr>
            <a:r>
              <a:rPr lang="en-US" altLang="en-US" sz="2300">
                <a:ea typeface="ＭＳ Ｐゴシック" panose="020B0600070205080204" pitchFamily="34" charset="-128"/>
              </a:rPr>
              <a:t>If the response to that next task scores Approaches, go back and rate the previous task Approaches. </a:t>
            </a:r>
          </a:p>
          <a:p>
            <a:pPr marL="858838" lvl="1" indent="-342900" eaLnBrk="1" hangingPunct="1">
              <a:spcBef>
                <a:spcPct val="0"/>
              </a:spcBef>
              <a:spcAft>
                <a:spcPts val="800"/>
              </a:spcAft>
              <a:buFont typeface="Wingdings" panose="05000000000000000000" pitchFamily="2" charset="2"/>
              <a:buChar char="§"/>
            </a:pPr>
            <a:r>
              <a:rPr lang="en-US" altLang="en-US" sz="2300">
                <a:ea typeface="ＭＳ Ｐゴシック" panose="020B0600070205080204" pitchFamily="34" charset="-128"/>
              </a:rPr>
              <a:t>Note: The last task on a Part may not be scored with a “?”. </a:t>
            </a:r>
          </a:p>
          <a:p>
            <a:pPr eaLnBrk="1" hangingPunct="1">
              <a:spcBef>
                <a:spcPct val="0"/>
              </a:spcBef>
              <a:spcAft>
                <a:spcPts val="800"/>
              </a:spcAft>
              <a:buFont typeface="Wingdings" panose="05000000000000000000" pitchFamily="2" charset="2"/>
              <a:buChar char="§"/>
            </a:pPr>
            <a:r>
              <a:rPr lang="en-US" altLang="en-US" sz="2600">
                <a:ea typeface="ＭＳ Ｐゴシック" panose="020B0600070205080204" pitchFamily="34" charset="-128"/>
              </a:rPr>
              <a:t>The rating represents the student’s performance on the complete task, not on individual questions within the task.</a:t>
            </a:r>
          </a:p>
        </p:txBody>
      </p:sp>
      <p:sp>
        <p:nvSpPr>
          <p:cNvPr id="41987" name="Rectangle 4"/>
          <p:cNvSpPr>
            <a:spLocks noGrp="1" noChangeArrowheads="1"/>
          </p:cNvSpPr>
          <p:nvPr>
            <p:ph type="title" idx="4294967295"/>
          </p:nvPr>
        </p:nvSpPr>
        <p:spPr>
          <a:xfrm>
            <a:off x="61913" y="395288"/>
            <a:ext cx="8229600" cy="646112"/>
          </a:xfrm>
        </p:spPr>
        <p:txBody>
          <a:bodyPr anchor="t">
            <a:spAutoFit/>
          </a:bodyPr>
          <a:lstStyle/>
          <a:p>
            <a:pPr eaLnBrk="1" hangingPunct="1"/>
            <a:r>
              <a:rPr lang="en-US" altLang="en-US" sz="3600">
                <a:ea typeface="ＭＳ Ｐゴシック" panose="020B0600070205080204" pitchFamily="34" charset="-128"/>
              </a:rPr>
              <a:t>Scoring Rules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268288" y="173038"/>
            <a:ext cx="8229600" cy="646112"/>
          </a:xfrm>
        </p:spPr>
        <p:txBody>
          <a:bodyPr anchor="t">
            <a:spAutoFit/>
          </a:bodyPr>
          <a:lstStyle/>
          <a:p>
            <a:pPr eaLnBrk="1" hangingPunct="1"/>
            <a:r>
              <a:rPr lang="en-US" altLang="en-US" sz="3600">
                <a:ea typeface="ＭＳ Ｐゴシック" panose="020B0600070205080204" pitchFamily="34" charset="-128"/>
              </a:rPr>
              <a:t>Training Objectives</a:t>
            </a:r>
          </a:p>
        </p:txBody>
      </p:sp>
      <p:sp>
        <p:nvSpPr>
          <p:cNvPr id="7171" name="Rectangle 3"/>
          <p:cNvSpPr>
            <a:spLocks noGrp="1" noChangeArrowheads="1"/>
          </p:cNvSpPr>
          <p:nvPr>
            <p:ph type="body" idx="4294967295"/>
          </p:nvPr>
        </p:nvSpPr>
        <p:spPr>
          <a:xfrm>
            <a:off x="187325" y="1328738"/>
            <a:ext cx="8637588" cy="4425950"/>
          </a:xfrm>
        </p:spPr>
        <p:txBody>
          <a:bodyPr>
            <a:spAutoFit/>
          </a:bodyPr>
          <a:lstStyle/>
          <a:p>
            <a:pPr eaLnBrk="1" hangingPunct="1">
              <a:buFont typeface="Wingdings" panose="05000000000000000000" pitchFamily="2" charset="2"/>
              <a:buChar char="§"/>
              <a:defRPr/>
            </a:pPr>
            <a:r>
              <a:rPr lang="x-none" altLang="en-US" sz="3200" dirty="0">
                <a:ea typeface="ＭＳ Ｐゴシック" panose="020B0600070205080204" pitchFamily="34" charset="-128"/>
              </a:rPr>
              <a:t>Describe specific procedures for test administration for grades K through12 .</a:t>
            </a:r>
          </a:p>
          <a:p>
            <a:pPr eaLnBrk="1" hangingPunct="1">
              <a:buFont typeface="Wingdings" panose="05000000000000000000" pitchFamily="2" charset="2"/>
              <a:buChar char="§"/>
              <a:defRPr/>
            </a:pPr>
            <a:r>
              <a:rPr lang="x-none" altLang="en-US" sz="3200" dirty="0">
                <a:ea typeface="ＭＳ Ｐゴシック" panose="020B0600070205080204" pitchFamily="34" charset="-128"/>
              </a:rPr>
              <a:t>Understand the organization, layout, and scripting of the tests.</a:t>
            </a:r>
          </a:p>
          <a:p>
            <a:pPr eaLnBrk="1" hangingPunct="1">
              <a:buFont typeface="Wingdings" panose="05000000000000000000" pitchFamily="2" charset="2"/>
              <a:buChar char="§"/>
              <a:defRPr/>
            </a:pPr>
            <a:r>
              <a:rPr lang="x-none" altLang="en-US" sz="3200" dirty="0">
                <a:ea typeface="ＭＳ Ｐゴシック" panose="020B0600070205080204" pitchFamily="34" charset="-128"/>
              </a:rPr>
              <a:t>Learn the procedures for administering and reliably scoring the tests.</a:t>
            </a:r>
          </a:p>
          <a:p>
            <a:pPr eaLnBrk="1" hangingPunct="1">
              <a:buFont typeface="Wingdings" panose="05000000000000000000" pitchFamily="2" charset="2"/>
              <a:buChar char="§"/>
              <a:defRPr/>
            </a:pPr>
            <a:r>
              <a:rPr lang="x-none" altLang="en-US" sz="3200" dirty="0">
                <a:ea typeface="ＭＳ Ｐゴシック" panose="020B0600070205080204" pitchFamily="34" charset="-128"/>
              </a:rPr>
              <a:t>Discuss the Dos and Don’ts for Grades K-12.</a:t>
            </a:r>
          </a:p>
          <a:p>
            <a:pPr marL="347663" indent="-347663" eaLnBrk="1" hangingPunct="1">
              <a:defRPr/>
            </a:pPr>
            <a:endParaRPr lang="en-US" altLang="en-US" sz="3200" dirty="0">
              <a:ea typeface="ＭＳ Ｐゴシック" panose="020B0600070205080204" pitchFamily="34" charset="-128"/>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nchor="t">
            <a:spAutoFit/>
          </a:bodyPr>
          <a:lstStyle/>
          <a:p>
            <a:r>
              <a:rPr lang="en-US" altLang="en-US">
                <a:ea typeface="ＭＳ Ｐゴシック" panose="020B0600070205080204" pitchFamily="34" charset="-128"/>
              </a:rPr>
              <a:t>Speaking Rubric</a:t>
            </a:r>
          </a:p>
        </p:txBody>
      </p:sp>
      <p:sp>
        <p:nvSpPr>
          <p:cNvPr id="44035" name="Rectangle 2"/>
          <p:cNvSpPr>
            <a:spLocks noChangeArrowheads="1"/>
          </p:cNvSpPr>
          <p:nvPr/>
        </p:nvSpPr>
        <p:spPr bwMode="auto">
          <a:xfrm>
            <a:off x="7407275" y="2211388"/>
            <a:ext cx="15938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1"/>
              <a:t>Speaking Rubric</a:t>
            </a:r>
          </a:p>
          <a:p>
            <a:pPr eaLnBrk="1" hangingPunct="1">
              <a:spcBef>
                <a:spcPct val="0"/>
              </a:spcBef>
              <a:buFontTx/>
              <a:buNone/>
            </a:pPr>
            <a:endParaRPr lang="en-US" altLang="en-US" b="1"/>
          </a:p>
          <a:p>
            <a:pPr eaLnBrk="1" hangingPunct="1">
              <a:spcBef>
                <a:spcPct val="0"/>
              </a:spcBef>
              <a:buFontTx/>
              <a:buNone/>
            </a:pPr>
            <a:r>
              <a:rPr lang="en-US" altLang="en-US" b="1"/>
              <a:t>TAM</a:t>
            </a:r>
          </a:p>
          <a:p>
            <a:pPr eaLnBrk="1" hangingPunct="1">
              <a:spcBef>
                <a:spcPct val="0"/>
              </a:spcBef>
              <a:buFontTx/>
              <a:buNone/>
            </a:pPr>
            <a:r>
              <a:rPr lang="en-US" altLang="en-US" b="1"/>
              <a:t>figure 18, pg. 45</a:t>
            </a:r>
          </a:p>
        </p:txBody>
      </p:sp>
      <p:pic>
        <p:nvPicPr>
          <p:cNvPr id="22532" name="Picture 5"/>
          <p:cNvPicPr>
            <a:picLocks noChangeAspect="1" noChangeArrowheads="1"/>
          </p:cNvPicPr>
          <p:nvPr/>
        </p:nvPicPr>
        <p:blipFill>
          <a:blip r:embed="rId8"/>
          <a:srcRect/>
          <a:stretch>
            <a:fillRect/>
          </a:stretch>
        </p:blipFill>
        <p:spPr bwMode="auto">
          <a:xfrm>
            <a:off x="63500" y="52388"/>
            <a:ext cx="7251700" cy="6446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p:cNvPicPr>
          <p:nvPr/>
        </p:nvPicPr>
        <p:blipFill>
          <a:blip r:embed="rId3">
            <a:extLst>
              <a:ext uri="{28A0092B-C50C-407E-A947-70E740481C1C}">
                <a14:useLocalDpi xmlns:a14="http://schemas.microsoft.com/office/drawing/2010/main" val="0"/>
              </a:ext>
            </a:extLst>
          </a:blip>
          <a:srcRect l="14064" t="17773" r="67064" b="21909"/>
          <a:stretch>
            <a:fillRect/>
          </a:stretch>
        </p:blipFill>
        <p:spPr bwMode="auto">
          <a:xfrm>
            <a:off x="101600" y="115888"/>
            <a:ext cx="7288213"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ChangeArrowheads="1"/>
          </p:cNvSpPr>
          <p:nvPr/>
        </p:nvSpPr>
        <p:spPr bwMode="auto">
          <a:xfrm>
            <a:off x="7389813" y="2211388"/>
            <a:ext cx="16113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1"/>
              <a:t>Writing Rubric</a:t>
            </a:r>
          </a:p>
          <a:p>
            <a:pPr eaLnBrk="1" hangingPunct="1">
              <a:spcBef>
                <a:spcPct val="0"/>
              </a:spcBef>
              <a:buFontTx/>
              <a:buNone/>
            </a:pPr>
            <a:endParaRPr lang="en-US" altLang="en-US" b="1"/>
          </a:p>
          <a:p>
            <a:pPr eaLnBrk="1" hangingPunct="1">
              <a:spcBef>
                <a:spcPct val="0"/>
              </a:spcBef>
              <a:buFontTx/>
              <a:buNone/>
            </a:pPr>
            <a:r>
              <a:rPr lang="en-US" altLang="en-US" b="1"/>
              <a:t>TAM figure 23, pg. 51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7389813" y="2211388"/>
            <a:ext cx="16113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1"/>
              <a:t>Writing Rubric</a:t>
            </a:r>
          </a:p>
          <a:p>
            <a:pPr eaLnBrk="1" hangingPunct="1">
              <a:spcBef>
                <a:spcPct val="0"/>
              </a:spcBef>
              <a:buFontTx/>
              <a:buNone/>
            </a:pPr>
            <a:endParaRPr lang="en-US" altLang="en-US" b="1"/>
          </a:p>
          <a:p>
            <a:pPr eaLnBrk="1" hangingPunct="1">
              <a:spcBef>
                <a:spcPct val="0"/>
              </a:spcBef>
              <a:buFontTx/>
              <a:buNone/>
            </a:pPr>
            <a:r>
              <a:rPr lang="en-US" altLang="en-US" b="1"/>
              <a:t>TAM figure 23, pg. 52</a:t>
            </a:r>
          </a:p>
        </p:txBody>
      </p:sp>
      <p:pic>
        <p:nvPicPr>
          <p:cNvPr id="48131" name="Picture 2"/>
          <p:cNvPicPr>
            <a:picLocks noChangeAspect="1"/>
          </p:cNvPicPr>
          <p:nvPr/>
        </p:nvPicPr>
        <p:blipFill>
          <a:blip r:embed="rId8">
            <a:extLst>
              <a:ext uri="{28A0092B-C50C-407E-A947-70E740481C1C}">
                <a14:useLocalDpi xmlns:a14="http://schemas.microsoft.com/office/drawing/2010/main" val="0"/>
              </a:ext>
            </a:extLst>
          </a:blip>
          <a:srcRect l="13693" t="12021" r="66956" b="17528"/>
          <a:stretch>
            <a:fillRect/>
          </a:stretch>
        </p:blipFill>
        <p:spPr bwMode="auto">
          <a:xfrm>
            <a:off x="101600" y="111125"/>
            <a:ext cx="7194550" cy="636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30175" y="349250"/>
            <a:ext cx="8229600" cy="674688"/>
          </a:xfrm>
        </p:spPr>
        <p:txBody>
          <a:bodyPr/>
          <a:lstStyle/>
          <a:p>
            <a:r>
              <a:rPr lang="en-US" altLang="en-US" sz="3600">
                <a:ea typeface="ＭＳ Ｐゴシック" panose="020B0600070205080204" pitchFamily="34" charset="-128"/>
              </a:rPr>
              <a:t>Part C: Reading</a:t>
            </a:r>
          </a:p>
        </p:txBody>
      </p:sp>
      <p:sp>
        <p:nvSpPr>
          <p:cNvPr id="50179" name="Content Placeholder 2"/>
          <p:cNvSpPr>
            <a:spLocks noGrp="1"/>
          </p:cNvSpPr>
          <p:nvPr>
            <p:ph idx="1"/>
          </p:nvPr>
        </p:nvSpPr>
        <p:spPr>
          <a:xfrm>
            <a:off x="231775" y="1308100"/>
            <a:ext cx="8520113" cy="4900613"/>
          </a:xfrm>
        </p:spPr>
        <p:txBody>
          <a:bodyPr/>
          <a:lstStyle/>
          <a:p>
            <a:pPr>
              <a:spcBef>
                <a:spcPct val="0"/>
              </a:spcBef>
              <a:spcAft>
                <a:spcPts val="1800"/>
              </a:spcAft>
              <a:buFont typeface="Wingdings" panose="05000000000000000000" pitchFamily="2" charset="2"/>
              <a:buChar char="§"/>
            </a:pPr>
            <a:r>
              <a:rPr lang="en-US" altLang="en-US" sz="2600" b="1">
                <a:ea typeface="ＭＳ Ｐゴシック" panose="020B0600070205080204" pitchFamily="34" charset="-128"/>
              </a:rPr>
              <a:t>Format</a:t>
            </a:r>
            <a:r>
              <a:rPr lang="en-US" altLang="en-US" sz="2600">
                <a:ea typeface="ＭＳ Ｐゴシック" panose="020B0600070205080204" pitchFamily="34" charset="-128"/>
              </a:rPr>
              <a:t>: There are five levels of tasks on the Reading Test. Tasks include matching cards, categorizing pictures, and pointing to a picture. Some of the initial tasks assess pre-literacy skills.</a:t>
            </a:r>
          </a:p>
          <a:p>
            <a:pPr>
              <a:spcBef>
                <a:spcPct val="0"/>
              </a:spcBef>
              <a:spcAft>
                <a:spcPts val="1800"/>
              </a:spcAft>
              <a:buFont typeface="Wingdings" panose="05000000000000000000" pitchFamily="2" charset="2"/>
              <a:buChar char="§"/>
            </a:pPr>
            <a:r>
              <a:rPr lang="en-US" altLang="en-US" sz="2600" b="1">
                <a:ea typeface="ＭＳ Ｐゴシック" panose="020B0600070205080204" pitchFamily="34" charset="-128"/>
              </a:rPr>
              <a:t>Scoring</a:t>
            </a:r>
            <a:r>
              <a:rPr lang="en-US" altLang="en-US" sz="2600">
                <a:ea typeface="ＭＳ Ｐゴシック" panose="020B0600070205080204" pitchFamily="34" charset="-128"/>
              </a:rPr>
              <a:t>: Reading items are each scored </a:t>
            </a:r>
            <a:r>
              <a:rPr lang="en-US" altLang="en-US" sz="2600" b="1">
                <a:ea typeface="ＭＳ Ｐゴシック" panose="020B0600070205080204" pitchFamily="34" charset="-128"/>
              </a:rPr>
              <a:t>correct</a:t>
            </a:r>
            <a:r>
              <a:rPr lang="en-US" altLang="en-US" sz="2600">
                <a:ea typeface="ＭＳ Ｐゴシック" panose="020B0600070205080204" pitchFamily="34" charset="-128"/>
              </a:rPr>
              <a:t> or </a:t>
            </a:r>
            <a:r>
              <a:rPr lang="en-US" altLang="en-US" sz="2600" b="1">
                <a:ea typeface="ＭＳ Ｐゴシック" panose="020B0600070205080204" pitchFamily="34" charset="-128"/>
              </a:rPr>
              <a:t>incorrect</a:t>
            </a:r>
            <a:r>
              <a:rPr lang="en-US" altLang="en-US" sz="2600">
                <a:ea typeface="ＭＳ Ｐゴシック" panose="020B0600070205080204" pitchFamily="34" charset="-128"/>
              </a:rPr>
              <a:t>. </a:t>
            </a:r>
          </a:p>
          <a:p>
            <a:pPr lvl="1">
              <a:spcBef>
                <a:spcPct val="0"/>
              </a:spcBef>
              <a:spcAft>
                <a:spcPts val="1800"/>
              </a:spcAft>
              <a:buFont typeface="Wingdings" panose="05000000000000000000" pitchFamily="2" charset="2"/>
              <a:buChar char="§"/>
            </a:pPr>
            <a:r>
              <a:rPr lang="en-US" altLang="en-US" sz="2300">
                <a:ea typeface="ＭＳ Ｐゴシック" panose="020B0600070205080204" pitchFamily="34" charset="-128"/>
              </a:rPr>
              <a:t>Based on how many tasks the student correctly completed, score the student’s performance as “</a:t>
            </a:r>
            <a:r>
              <a:rPr lang="en-US" altLang="ja-JP" sz="2300" b="1">
                <a:ea typeface="ＭＳ Ｐゴシック" panose="020B0600070205080204" pitchFamily="34" charset="-128"/>
              </a:rPr>
              <a:t>High</a:t>
            </a:r>
            <a:r>
              <a:rPr lang="en-US" altLang="ja-JP" sz="2300">
                <a:ea typeface="ＭＳ Ｐゴシック" panose="020B0600070205080204" pitchFamily="34" charset="-128"/>
              </a:rPr>
              <a:t>,</a:t>
            </a:r>
            <a:r>
              <a:rPr lang="en-US" altLang="en-US" sz="2300">
                <a:ea typeface="ＭＳ Ｐゴシック" panose="020B0600070205080204" pitchFamily="34" charset="-128"/>
              </a:rPr>
              <a:t>”</a:t>
            </a:r>
            <a:r>
              <a:rPr lang="en-US" altLang="ja-JP" sz="2300">
                <a:ea typeface="ＭＳ Ｐゴシック" panose="020B0600070205080204" pitchFamily="34" charset="-128"/>
              </a:rPr>
              <a:t> </a:t>
            </a:r>
            <a:r>
              <a:rPr lang="en-US" altLang="en-US" sz="2300">
                <a:ea typeface="ＭＳ Ｐゴシック" panose="020B0600070205080204" pitchFamily="34" charset="-128"/>
              </a:rPr>
              <a:t>“</a:t>
            </a:r>
            <a:r>
              <a:rPr lang="en-US" altLang="ja-JP" sz="2300" b="1">
                <a:ea typeface="ＭＳ Ｐゴシック" panose="020B0600070205080204" pitchFamily="34" charset="-128"/>
              </a:rPr>
              <a:t>Mid</a:t>
            </a:r>
            <a:r>
              <a:rPr lang="en-US" altLang="ja-JP" sz="2300">
                <a:ea typeface="ＭＳ Ｐゴシック" panose="020B0600070205080204" pitchFamily="34" charset="-128"/>
              </a:rPr>
              <a:t>,</a:t>
            </a:r>
            <a:r>
              <a:rPr lang="en-US" altLang="en-US" sz="2300">
                <a:ea typeface="ＭＳ Ｐゴシック" panose="020B0600070205080204" pitchFamily="34" charset="-128"/>
              </a:rPr>
              <a:t>”</a:t>
            </a:r>
            <a:r>
              <a:rPr lang="en-US" altLang="ja-JP" sz="2300">
                <a:ea typeface="ＭＳ Ｐゴシック" panose="020B0600070205080204" pitchFamily="34" charset="-128"/>
              </a:rPr>
              <a:t> or </a:t>
            </a:r>
            <a:r>
              <a:rPr lang="en-US" altLang="en-US" sz="2300">
                <a:ea typeface="ＭＳ Ｐゴシック" panose="020B0600070205080204" pitchFamily="34" charset="-128"/>
              </a:rPr>
              <a:t>“</a:t>
            </a:r>
            <a:r>
              <a:rPr lang="en-US" altLang="ja-JP" sz="2300" b="1">
                <a:ea typeface="ＭＳ Ｐゴシック" panose="020B0600070205080204" pitchFamily="34" charset="-128"/>
              </a:rPr>
              <a:t>Low</a:t>
            </a:r>
            <a:r>
              <a:rPr lang="en-US" altLang="en-US" sz="2300">
                <a:ea typeface="ＭＳ Ｐゴシック" panose="020B0600070205080204" pitchFamily="34" charset="-128"/>
              </a:rPr>
              <a:t>”</a:t>
            </a:r>
            <a:r>
              <a:rPr lang="en-US" altLang="ja-JP" sz="2300">
                <a:ea typeface="ＭＳ Ｐゴシック" panose="020B0600070205080204" pitchFamily="34" charset="-128"/>
              </a:rPr>
              <a:t> and record in Part F in the Student Response Booklet. This will determine the starting point in the next Part of the Reading test</a:t>
            </a:r>
            <a:r>
              <a:rPr lang="en-US" altLang="ja-JP" sz="2200">
                <a:ea typeface="ＭＳ Ｐゴシック" panose="020B0600070205080204" pitchFamily="34" charset="-128"/>
              </a:rPr>
              <a:t>.</a:t>
            </a:r>
            <a:endParaRPr lang="en-US" altLang="en-US" sz="2200">
              <a:ea typeface="ＭＳ Ｐゴシック"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38113" y="2520950"/>
            <a:ext cx="876617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50000"/>
              </a:spcBef>
              <a:buClr>
                <a:schemeClr val="hlink"/>
              </a:buClr>
              <a:buSzPct val="110000"/>
              <a:buFont typeface="Arial Unicode MS" panose="020B0604020202020204" pitchFamily="34" charset="-128"/>
              <a:buNone/>
            </a:pPr>
            <a:r>
              <a:rPr lang="en-US" altLang="ja-JP" sz="3600" b="1">
                <a:ea typeface="SimSun" panose="02010600030101010101" pitchFamily="2" charset="-122"/>
              </a:rPr>
              <a:t>Parts D </a:t>
            </a:r>
            <a:r>
              <a:rPr lang="en-US" altLang="ja-JP" sz="3600" b="1">
                <a:latin typeface="ＭＳ Ｐゴシック" panose="020B0600070205080204" pitchFamily="34" charset="-128"/>
                <a:ea typeface="SimSun" panose="02010600030101010101" pitchFamily="2" charset="-122"/>
              </a:rPr>
              <a:t>—</a:t>
            </a:r>
            <a:r>
              <a:rPr lang="en-US" altLang="ja-JP" sz="3600" b="1">
                <a:ea typeface="SimSun" panose="02010600030101010101" pitchFamily="2" charset="-122"/>
              </a:rPr>
              <a:t> F  </a:t>
            </a:r>
          </a:p>
          <a:p>
            <a:pPr algn="ctr" eaLnBrk="1" hangingPunct="1">
              <a:lnSpc>
                <a:spcPct val="95000"/>
              </a:lnSpc>
              <a:spcBef>
                <a:spcPct val="50000"/>
              </a:spcBef>
              <a:buClr>
                <a:schemeClr val="hlink"/>
              </a:buClr>
              <a:buSzPct val="110000"/>
              <a:buFont typeface="Arial Unicode MS" panose="020B0604020202020204" pitchFamily="34" charset="-128"/>
              <a:buNone/>
            </a:pPr>
            <a:r>
              <a:rPr lang="en-US" altLang="ja-JP" sz="3600" b="1">
                <a:ea typeface="SimSun" panose="02010600030101010101" pitchFamily="2" charset="-122"/>
              </a:rPr>
              <a:t>Expository Administration Directions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23825" y="282575"/>
            <a:ext cx="8229600" cy="674688"/>
          </a:xfrm>
        </p:spPr>
        <p:txBody>
          <a:bodyPr/>
          <a:lstStyle/>
          <a:p>
            <a:r>
              <a:rPr lang="en-US" altLang="en-US" sz="3600">
                <a:ea typeface="ＭＳ Ｐゴシック" panose="020B0600070205080204" pitchFamily="34" charset="-128"/>
              </a:rPr>
              <a:t>Part D: Listening and Speaking</a:t>
            </a:r>
          </a:p>
        </p:txBody>
      </p:sp>
      <p:sp>
        <p:nvSpPr>
          <p:cNvPr id="54275" name="Content Placeholder 2"/>
          <p:cNvSpPr>
            <a:spLocks noGrp="1"/>
          </p:cNvSpPr>
          <p:nvPr>
            <p:ph idx="1"/>
          </p:nvPr>
        </p:nvSpPr>
        <p:spPr>
          <a:xfrm>
            <a:off x="336550" y="1063625"/>
            <a:ext cx="8340725" cy="3503613"/>
          </a:xfrm>
        </p:spPr>
        <p:txBody>
          <a:bodyPr/>
          <a:lstStyle/>
          <a:p>
            <a:pPr>
              <a:spcBef>
                <a:spcPct val="0"/>
              </a:spcBef>
              <a:spcAft>
                <a:spcPts val="1200"/>
              </a:spcAft>
              <a:buFont typeface="Wingdings" panose="05000000000000000000" pitchFamily="2" charset="2"/>
              <a:buChar char="§"/>
            </a:pPr>
            <a:r>
              <a:rPr lang="en-US" altLang="en-US" sz="2600">
                <a:ea typeface="ＭＳ Ｐゴシック" panose="020B0600070205080204" pitchFamily="34" charset="-128"/>
              </a:rPr>
              <a:t>Tests Listening &amp; Speaking like Part A</a:t>
            </a:r>
          </a:p>
          <a:p>
            <a:pPr>
              <a:spcBef>
                <a:spcPct val="0"/>
              </a:spcBef>
              <a:spcAft>
                <a:spcPts val="1200"/>
              </a:spcAft>
              <a:buFont typeface="Wingdings" panose="05000000000000000000" pitchFamily="2" charset="2"/>
              <a:buChar char="§"/>
            </a:pPr>
            <a:r>
              <a:rPr lang="en-US" altLang="en-US" sz="2600">
                <a:ea typeface="ＭＳ Ｐゴシック" panose="020B0600070205080204" pitchFamily="34" charset="-128"/>
              </a:rPr>
              <a:t>Based on the Activity Board</a:t>
            </a:r>
          </a:p>
          <a:p>
            <a:pPr lvl="1">
              <a:spcBef>
                <a:spcPct val="0"/>
              </a:spcBef>
              <a:spcAft>
                <a:spcPts val="1200"/>
              </a:spcAft>
              <a:buFont typeface="Wingdings" panose="05000000000000000000" pitchFamily="2" charset="2"/>
              <a:buChar char="§"/>
            </a:pPr>
            <a:r>
              <a:rPr lang="en-US" altLang="en-US" sz="2300">
                <a:ea typeface="ＭＳ Ｐゴシック" panose="020B0600070205080204" pitchFamily="34" charset="-128"/>
              </a:rPr>
              <a:t>Open and close panels as directed</a:t>
            </a:r>
          </a:p>
          <a:p>
            <a:pPr>
              <a:spcBef>
                <a:spcPct val="0"/>
              </a:spcBef>
              <a:spcAft>
                <a:spcPts val="1200"/>
              </a:spcAft>
              <a:buFont typeface="Wingdings" panose="05000000000000000000" pitchFamily="2" charset="2"/>
              <a:buChar char="§"/>
            </a:pPr>
            <a:r>
              <a:rPr lang="en-US" altLang="en-US" sz="2600">
                <a:ea typeface="ＭＳ Ｐゴシック" panose="020B0600070205080204" pitchFamily="34" charset="-128"/>
              </a:rPr>
              <a:t>Follow the script exactly</a:t>
            </a:r>
          </a:p>
          <a:p>
            <a:pPr>
              <a:spcBef>
                <a:spcPct val="0"/>
              </a:spcBef>
              <a:spcAft>
                <a:spcPts val="1200"/>
              </a:spcAft>
              <a:buFont typeface="Wingdings" panose="05000000000000000000" pitchFamily="2" charset="2"/>
              <a:buChar char="§"/>
            </a:pPr>
            <a:r>
              <a:rPr lang="en-US" altLang="en-US" sz="2600">
                <a:ea typeface="ＭＳ Ｐゴシック" panose="020B0600070205080204" pitchFamily="34" charset="-128"/>
              </a:rPr>
              <a:t>Begin at level D1, and administer Part D until student reaches his/her ceiling</a:t>
            </a:r>
          </a:p>
          <a:p>
            <a:pPr>
              <a:spcBef>
                <a:spcPct val="0"/>
              </a:spcBef>
              <a:spcAft>
                <a:spcPts val="1200"/>
              </a:spcAft>
              <a:buFont typeface="Wingdings" panose="05000000000000000000" pitchFamily="2" charset="2"/>
              <a:buChar char="§"/>
            </a:pPr>
            <a:r>
              <a:rPr lang="en-US" altLang="en-US" sz="2600">
                <a:ea typeface="ＭＳ Ｐゴシック" panose="020B0600070205080204" pitchFamily="34" charset="-128"/>
              </a:rPr>
              <a:t>Scoring rules for Part D are the same as for Part A</a:t>
            </a:r>
          </a:p>
        </p:txBody>
      </p:sp>
      <p:pic>
        <p:nvPicPr>
          <p:cNvPr id="54276" name="Picture 9" descr="d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 y="4673600"/>
            <a:ext cx="888682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39700" y="334963"/>
            <a:ext cx="8229600" cy="674687"/>
          </a:xfrm>
        </p:spPr>
        <p:txBody>
          <a:bodyPr/>
          <a:lstStyle/>
          <a:p>
            <a:r>
              <a:rPr lang="en-US" altLang="en-US" sz="3600">
                <a:ea typeface="ＭＳ Ｐゴシック" panose="020B0600070205080204" pitchFamily="34" charset="-128"/>
              </a:rPr>
              <a:t>Part E: Writing</a:t>
            </a:r>
          </a:p>
        </p:txBody>
      </p:sp>
      <p:sp>
        <p:nvSpPr>
          <p:cNvPr id="56323" name="Content Placeholder 2"/>
          <p:cNvSpPr>
            <a:spLocks noGrp="1"/>
          </p:cNvSpPr>
          <p:nvPr>
            <p:ph idx="1"/>
          </p:nvPr>
        </p:nvSpPr>
        <p:spPr>
          <a:xfrm>
            <a:off x="0" y="1119188"/>
            <a:ext cx="9144000" cy="3240087"/>
          </a:xfrm>
        </p:spPr>
        <p:txBody>
          <a:bodyPr/>
          <a:lstStyle/>
          <a:p>
            <a:pPr>
              <a:spcBef>
                <a:spcPct val="0"/>
              </a:spcBef>
              <a:spcAft>
                <a:spcPts val="1000"/>
              </a:spcAft>
              <a:buFont typeface="Wingdings" panose="05000000000000000000" pitchFamily="2" charset="2"/>
              <a:buChar char="§"/>
            </a:pPr>
            <a:r>
              <a:rPr lang="en-US" altLang="en-US" sz="2600">
                <a:ea typeface="ＭＳ Ｐゴシック" panose="020B0600070205080204" pitchFamily="34" charset="-128"/>
              </a:rPr>
              <a:t>Leveled writing tasks</a:t>
            </a:r>
          </a:p>
          <a:p>
            <a:pPr>
              <a:spcBef>
                <a:spcPct val="0"/>
              </a:spcBef>
              <a:spcAft>
                <a:spcPts val="1000"/>
              </a:spcAft>
              <a:buFont typeface="Wingdings" panose="05000000000000000000" pitchFamily="2" charset="2"/>
              <a:buChar char="§"/>
            </a:pPr>
            <a:r>
              <a:rPr lang="en-US" altLang="en-US" sz="2600">
                <a:ea typeface="ＭＳ Ｐゴシック" panose="020B0600070205080204" pitchFamily="34" charset="-128"/>
              </a:rPr>
              <a:t>Entrance point based on student’s performance on Part B.</a:t>
            </a:r>
          </a:p>
          <a:p>
            <a:pPr lvl="1">
              <a:spcBef>
                <a:spcPct val="0"/>
              </a:spcBef>
              <a:spcAft>
                <a:spcPts val="1000"/>
              </a:spcAft>
              <a:buFont typeface="Wingdings" panose="05000000000000000000" pitchFamily="2" charset="2"/>
              <a:buChar char="§"/>
            </a:pPr>
            <a:r>
              <a:rPr lang="en-US" altLang="en-US" sz="2300">
                <a:ea typeface="ＭＳ Ｐゴシック" panose="020B0600070205080204" pitchFamily="34" charset="-128"/>
              </a:rPr>
              <a:t>Mark the student’s starting point in Part E under the</a:t>
            </a:r>
            <a:r>
              <a:rPr lang="en-US" altLang="en-US" sz="2300" i="1">
                <a:ea typeface="ＭＳ Ｐゴシック" panose="020B0600070205080204" pitchFamily="34" charset="-128"/>
              </a:rPr>
              <a:t> </a:t>
            </a:r>
            <a:r>
              <a:rPr lang="en-US" altLang="en-US" sz="2300" b="1">
                <a:ea typeface="ＭＳ Ｐゴシック" panose="020B0600070205080204" pitchFamily="34" charset="-128"/>
              </a:rPr>
              <a:t>Started Here</a:t>
            </a:r>
            <a:r>
              <a:rPr lang="en-US" altLang="en-US" sz="2300">
                <a:ea typeface="ＭＳ Ｐゴシック" panose="020B0600070205080204" pitchFamily="34" charset="-128"/>
              </a:rPr>
              <a:t> column</a:t>
            </a:r>
          </a:p>
          <a:p>
            <a:pPr lvl="1">
              <a:spcBef>
                <a:spcPct val="0"/>
              </a:spcBef>
              <a:spcAft>
                <a:spcPts val="1000"/>
              </a:spcAft>
              <a:buFont typeface="Wingdings" panose="05000000000000000000" pitchFamily="2" charset="2"/>
              <a:buChar char="§"/>
            </a:pPr>
            <a:r>
              <a:rPr lang="en-US" altLang="en-US" sz="2300">
                <a:ea typeface="ＭＳ Ｐゴシック" panose="020B0600070205080204" pitchFamily="34" charset="-128"/>
              </a:rPr>
              <a:t>If “</a:t>
            </a:r>
            <a:r>
              <a:rPr lang="en-US" altLang="ja-JP" sz="2300" b="1">
                <a:ea typeface="ＭＳ Ｐゴシック" panose="020B0600070205080204" pitchFamily="34" charset="-128"/>
              </a:rPr>
              <a:t>High</a:t>
            </a:r>
            <a:r>
              <a:rPr lang="en-US" altLang="en-US" sz="2300">
                <a:ea typeface="ＭＳ Ｐゴシック" panose="020B0600070205080204" pitchFamily="34" charset="-128"/>
              </a:rPr>
              <a:t>”</a:t>
            </a:r>
            <a:r>
              <a:rPr lang="en-US" altLang="ja-JP" sz="2300">
                <a:ea typeface="ＭＳ Ｐゴシック" panose="020B0600070205080204" pitchFamily="34" charset="-128"/>
              </a:rPr>
              <a:t> start with </a:t>
            </a:r>
            <a:r>
              <a:rPr lang="en-US" altLang="ja-JP" sz="2300" b="1">
                <a:ea typeface="ＭＳ Ｐゴシック" panose="020B0600070205080204" pitchFamily="34" charset="-128"/>
              </a:rPr>
              <a:t>E4/5 </a:t>
            </a:r>
            <a:r>
              <a:rPr lang="en-US" altLang="ja-JP">
                <a:ea typeface="ＭＳ Ｐゴシック" panose="020B0600070205080204" pitchFamily="34" charset="-128"/>
              </a:rPr>
              <a:t>(Writing Experience)</a:t>
            </a:r>
          </a:p>
          <a:p>
            <a:pPr lvl="1">
              <a:spcBef>
                <a:spcPct val="0"/>
              </a:spcBef>
              <a:spcAft>
                <a:spcPts val="1000"/>
              </a:spcAft>
              <a:buFont typeface="Wingdings" panose="05000000000000000000" pitchFamily="2" charset="2"/>
              <a:buChar char="§"/>
            </a:pPr>
            <a:r>
              <a:rPr lang="en-US" altLang="en-US" sz="2300">
                <a:ea typeface="ＭＳ Ｐゴシック" panose="020B0600070205080204" pitchFamily="34" charset="-128"/>
              </a:rPr>
              <a:t>If “</a:t>
            </a:r>
            <a:r>
              <a:rPr lang="en-US" altLang="ja-JP" sz="2300" b="1">
                <a:ea typeface="ＭＳ Ｐゴシック" panose="020B0600070205080204" pitchFamily="34" charset="-128"/>
              </a:rPr>
              <a:t>Mid</a:t>
            </a:r>
            <a:r>
              <a:rPr lang="en-US" altLang="en-US" sz="2300">
                <a:ea typeface="ＭＳ Ｐゴシック" panose="020B0600070205080204" pitchFamily="34" charset="-128"/>
              </a:rPr>
              <a:t>”</a:t>
            </a:r>
            <a:r>
              <a:rPr lang="en-US" altLang="ja-JP" sz="2300">
                <a:ea typeface="ＭＳ Ｐゴシック" panose="020B0600070205080204" pitchFamily="34" charset="-128"/>
              </a:rPr>
              <a:t> start with </a:t>
            </a:r>
            <a:r>
              <a:rPr lang="en-US" altLang="ja-JP" sz="2300" b="1">
                <a:ea typeface="ＭＳ Ｐゴシック" panose="020B0600070205080204" pitchFamily="34" charset="-128"/>
              </a:rPr>
              <a:t>E3 </a:t>
            </a:r>
            <a:r>
              <a:rPr lang="en-US" altLang="ja-JP">
                <a:ea typeface="ＭＳ Ｐゴシック" panose="020B0600070205080204" pitchFamily="34" charset="-128"/>
              </a:rPr>
              <a:t>(Leveled Tasks – Beginning &amp; Ending Sounds)</a:t>
            </a:r>
            <a:endParaRPr lang="en-US" altLang="ja-JP" sz="2300">
              <a:ea typeface="ＭＳ Ｐゴシック" panose="020B0600070205080204" pitchFamily="34" charset="-128"/>
            </a:endParaRPr>
          </a:p>
          <a:p>
            <a:pPr lvl="1">
              <a:spcBef>
                <a:spcPct val="0"/>
              </a:spcBef>
              <a:spcAft>
                <a:spcPts val="1000"/>
              </a:spcAft>
              <a:buFont typeface="Wingdings" panose="05000000000000000000" pitchFamily="2" charset="2"/>
              <a:buChar char="§"/>
            </a:pPr>
            <a:r>
              <a:rPr lang="en-US" altLang="en-US" sz="2300">
                <a:ea typeface="ＭＳ Ｐゴシック" panose="020B0600070205080204" pitchFamily="34" charset="-128"/>
              </a:rPr>
              <a:t>If “</a:t>
            </a:r>
            <a:r>
              <a:rPr lang="en-US" altLang="ja-JP" sz="2300" b="1">
                <a:ea typeface="ＭＳ Ｐゴシック" panose="020B0600070205080204" pitchFamily="34" charset="-128"/>
              </a:rPr>
              <a:t>Low</a:t>
            </a:r>
            <a:r>
              <a:rPr lang="en-US" altLang="en-US" sz="2300">
                <a:ea typeface="ＭＳ Ｐゴシック" panose="020B0600070205080204" pitchFamily="34" charset="-128"/>
              </a:rPr>
              <a:t>”</a:t>
            </a:r>
            <a:r>
              <a:rPr lang="en-US" altLang="ja-JP" sz="2300">
                <a:ea typeface="ＭＳ Ｐゴシック" panose="020B0600070205080204" pitchFamily="34" charset="-128"/>
              </a:rPr>
              <a:t> start with </a:t>
            </a:r>
            <a:r>
              <a:rPr lang="en-US" altLang="ja-JP" sz="2300" b="1">
                <a:ea typeface="ＭＳ Ｐゴシック" panose="020B0600070205080204" pitchFamily="34" charset="-128"/>
              </a:rPr>
              <a:t>E1 </a:t>
            </a:r>
            <a:r>
              <a:rPr lang="en-US" altLang="ja-JP">
                <a:ea typeface="ＭＳ Ｐゴシック" panose="020B0600070205080204" pitchFamily="34" charset="-128"/>
              </a:rPr>
              <a:t>(Leveled Tasks – Tracing &amp; Copying)</a:t>
            </a:r>
            <a:endParaRPr lang="en-US" altLang="en-US" sz="2300" b="1">
              <a:ea typeface="ＭＳ Ｐゴシック" panose="020B0600070205080204" pitchFamily="34" charset="-128"/>
            </a:endParaRPr>
          </a:p>
        </p:txBody>
      </p:sp>
      <p:pic>
        <p:nvPicPr>
          <p:cNvPr id="56324" name="Picture 9" descr="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50" y="4554538"/>
            <a:ext cx="8447088"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Oval 5"/>
          <p:cNvSpPr>
            <a:spLocks noChangeArrowheads="1"/>
          </p:cNvSpPr>
          <p:nvPr/>
        </p:nvSpPr>
        <p:spPr bwMode="auto">
          <a:xfrm>
            <a:off x="904875" y="4462463"/>
            <a:ext cx="1363663" cy="1927225"/>
          </a:xfrm>
          <a:prstGeom prst="ellipse">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4294967295"/>
          </p:nvPr>
        </p:nvSpPr>
        <p:spPr>
          <a:xfrm>
            <a:off x="241300" y="1266825"/>
            <a:ext cx="8445500" cy="2008188"/>
          </a:xfrm>
        </p:spPr>
        <p:txBody>
          <a:bodyPr/>
          <a:lstStyle/>
          <a:p>
            <a:pPr>
              <a:buFont typeface="Wingdings" panose="05000000000000000000" pitchFamily="2" charset="2"/>
              <a:buChar char="§"/>
            </a:pPr>
            <a:r>
              <a:rPr lang="en-US" altLang="zh-CN" sz="2600">
                <a:ea typeface="SimSun" panose="02010600030101010101" pitchFamily="2" charset="-122"/>
              </a:rPr>
              <a:t>If a student is unable to complete the task or scores only one item correctly, the test administrator will mark Stopped Here, indicating that the student is done with this Writing section. </a:t>
            </a:r>
            <a:endParaRPr lang="en-US" altLang="en-US" sz="2600">
              <a:ea typeface="ＭＳ Ｐゴシック" panose="020B0600070205080204" pitchFamily="34" charset="-128"/>
            </a:endParaRPr>
          </a:p>
        </p:txBody>
      </p:sp>
      <p:pic>
        <p:nvPicPr>
          <p:cNvPr id="58371" name="Picture 3"/>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l="8716" t="39284" r="7042" b="34192"/>
          <a:stretch>
            <a:fillRect/>
          </a:stretch>
        </p:blipFill>
        <p:spPr bwMode="auto">
          <a:xfrm>
            <a:off x="173038" y="3763963"/>
            <a:ext cx="8815387"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itle 1"/>
          <p:cNvSpPr>
            <a:spLocks/>
          </p:cNvSpPr>
          <p:nvPr/>
        </p:nvSpPr>
        <p:spPr bwMode="auto">
          <a:xfrm>
            <a:off x="65088" y="274638"/>
            <a:ext cx="82296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6"/>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7"/>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8"/>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9"/>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10"/>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10"/>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10"/>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10"/>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10"/>
              </a:buBlip>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b="1">
                <a:solidFill>
                  <a:srgbClr val="336699"/>
                </a:solidFill>
              </a:rPr>
              <a:t>Part E: Writing</a:t>
            </a:r>
          </a:p>
        </p:txBody>
      </p:sp>
      <p:sp>
        <p:nvSpPr>
          <p:cNvPr id="58373" name="Oval 5"/>
          <p:cNvSpPr>
            <a:spLocks noChangeArrowheads="1"/>
          </p:cNvSpPr>
          <p:nvPr/>
        </p:nvSpPr>
        <p:spPr bwMode="auto">
          <a:xfrm>
            <a:off x="7435850" y="3440113"/>
            <a:ext cx="1517650" cy="2271712"/>
          </a:xfrm>
          <a:prstGeom prst="ellipse">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Blip>
                <a:blip r:embed="rId6"/>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7"/>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8"/>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9"/>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10"/>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10"/>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10"/>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10"/>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10"/>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400"/>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66688" y="330200"/>
            <a:ext cx="8229600" cy="674688"/>
          </a:xfrm>
        </p:spPr>
        <p:txBody>
          <a:bodyPr/>
          <a:lstStyle/>
          <a:p>
            <a:r>
              <a:rPr lang="en-US" altLang="zh-CN" sz="3600">
                <a:ea typeface="SimSun" panose="02010600030101010101" pitchFamily="2" charset="-122"/>
              </a:rPr>
              <a:t>Part E: Scoring Guidance</a:t>
            </a:r>
            <a:endParaRPr lang="en-US" altLang="en-US" sz="3600">
              <a:ea typeface="ＭＳ Ｐゴシック" panose="020B0600070205080204" pitchFamily="34" charset="-128"/>
            </a:endParaRPr>
          </a:p>
        </p:txBody>
      </p:sp>
      <p:sp>
        <p:nvSpPr>
          <p:cNvPr id="60419" name="Content Placeholder 2"/>
          <p:cNvSpPr>
            <a:spLocks noGrp="1"/>
          </p:cNvSpPr>
          <p:nvPr>
            <p:ph idx="1"/>
          </p:nvPr>
        </p:nvSpPr>
        <p:spPr/>
        <p:txBody>
          <a:bodyPr/>
          <a:lstStyle/>
          <a:p>
            <a:pPr>
              <a:spcBef>
                <a:spcPct val="0"/>
              </a:spcBef>
              <a:spcAft>
                <a:spcPts val="600"/>
              </a:spcAft>
              <a:buFont typeface="Wingdings" panose="05000000000000000000" pitchFamily="2" charset="2"/>
              <a:buChar char="§"/>
            </a:pPr>
            <a:r>
              <a:rPr lang="en-US" altLang="zh-CN" sz="2600" dirty="0">
                <a:ea typeface="SimSun" panose="02010600030101010101" pitchFamily="2" charset="-122"/>
              </a:rPr>
              <a:t>E1 – E3 Leveled Tasks : Scored as Correct or Incorrect.</a:t>
            </a:r>
          </a:p>
          <a:p>
            <a:pPr lvl="1">
              <a:spcBef>
                <a:spcPct val="0"/>
              </a:spcBef>
              <a:spcAft>
                <a:spcPts val="600"/>
              </a:spcAft>
              <a:buFont typeface="Wingdings" panose="05000000000000000000" pitchFamily="2" charset="2"/>
              <a:buChar char="§"/>
            </a:pPr>
            <a:r>
              <a:rPr lang="en-US" altLang="zh-CN" sz="2400" dirty="0">
                <a:ea typeface="SimSun" panose="02010600030101010101" pitchFamily="2" charset="-122"/>
              </a:rPr>
              <a:t>If the student completes a level successfully (following the Stop If criteria), move on to the next level.</a:t>
            </a:r>
          </a:p>
          <a:p>
            <a:pPr>
              <a:buFont typeface="Wingdings" panose="05000000000000000000" pitchFamily="2" charset="2"/>
              <a:buChar char="§"/>
            </a:pPr>
            <a:r>
              <a:rPr lang="en-US" altLang="zh-CN" sz="2600" dirty="0">
                <a:ea typeface="SimSun" panose="02010600030101010101" pitchFamily="2" charset="-122"/>
              </a:rPr>
              <a:t>E4/5 Writing Experience Task: Rated using the </a:t>
            </a:r>
            <a:r>
              <a:rPr lang="en-US" altLang="zh-CN" sz="2600" dirty="0" err="1">
                <a:ea typeface="SimSun" panose="02010600030101010101" pitchFamily="2" charset="-122"/>
              </a:rPr>
              <a:t>PreK</a:t>
            </a:r>
            <a:r>
              <a:rPr lang="en-US" altLang="zh-CN" sz="2600" dirty="0">
                <a:ea typeface="SimSun" panose="02010600030101010101" pitchFamily="2" charset="-122"/>
              </a:rPr>
              <a:t>-K Writing Rubric. </a:t>
            </a:r>
          </a:p>
          <a:p>
            <a:pPr lvl="1">
              <a:buFont typeface="Wingdings" panose="05000000000000000000" pitchFamily="2" charset="2"/>
              <a:buChar char="§"/>
            </a:pPr>
            <a:r>
              <a:rPr lang="en-US" altLang="zh-CN" sz="2400">
                <a:ea typeface="SimSun" panose="02010600030101010101" pitchFamily="2" charset="-122"/>
              </a:rPr>
              <a:t>The test administrator as</a:t>
            </a:r>
            <a:r>
              <a:rPr lang="en-US" altLang="en-US" sz="2400">
                <a:ea typeface="ＭＳ Ｐゴシック" panose="020B0600070205080204" pitchFamily="34" charset="-128"/>
              </a:rPr>
              <a:t>signs the writing a score of 0-6 using the Writing Rubric after the student completes the entire test.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1" descr="f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50" y="4946650"/>
            <a:ext cx="8629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1"/>
          <p:cNvSpPr>
            <a:spLocks noGrp="1"/>
          </p:cNvSpPr>
          <p:nvPr>
            <p:ph type="title"/>
          </p:nvPr>
        </p:nvSpPr>
        <p:spPr>
          <a:xfrm>
            <a:off x="74613" y="293688"/>
            <a:ext cx="8229600" cy="674687"/>
          </a:xfrm>
        </p:spPr>
        <p:txBody>
          <a:bodyPr/>
          <a:lstStyle/>
          <a:p>
            <a:r>
              <a:rPr lang="en-US" altLang="en-US" sz="3600">
                <a:ea typeface="ＭＳ Ｐゴシック" panose="020B0600070205080204" pitchFamily="34" charset="-128"/>
              </a:rPr>
              <a:t>Part F: Reading</a:t>
            </a:r>
          </a:p>
        </p:txBody>
      </p:sp>
      <p:sp>
        <p:nvSpPr>
          <p:cNvPr id="62468" name="Content Placeholder 2"/>
          <p:cNvSpPr>
            <a:spLocks noGrp="1"/>
          </p:cNvSpPr>
          <p:nvPr>
            <p:ph idx="1"/>
          </p:nvPr>
        </p:nvSpPr>
        <p:spPr>
          <a:xfrm>
            <a:off x="276225" y="1050925"/>
            <a:ext cx="8589963" cy="3968750"/>
          </a:xfrm>
        </p:spPr>
        <p:txBody>
          <a:bodyPr/>
          <a:lstStyle/>
          <a:p>
            <a:pPr>
              <a:spcBef>
                <a:spcPct val="0"/>
              </a:spcBef>
              <a:spcAft>
                <a:spcPts val="600"/>
              </a:spcAft>
              <a:buFont typeface="Wingdings" panose="05000000000000000000" pitchFamily="2" charset="2"/>
              <a:buChar char="§"/>
            </a:pPr>
            <a:r>
              <a:rPr lang="en-US" altLang="en-US" sz="2200">
                <a:ea typeface="ＭＳ Ｐゴシック" panose="020B0600070205080204" pitchFamily="34" charset="-128"/>
              </a:rPr>
              <a:t>There are 5 levels of Reading tasks in Part F.</a:t>
            </a:r>
          </a:p>
          <a:p>
            <a:pPr>
              <a:spcBef>
                <a:spcPct val="0"/>
              </a:spcBef>
              <a:spcAft>
                <a:spcPts val="600"/>
              </a:spcAft>
              <a:buFont typeface="Wingdings" panose="05000000000000000000" pitchFamily="2" charset="2"/>
              <a:buChar char="§"/>
            </a:pPr>
            <a:r>
              <a:rPr lang="en-US" altLang="en-US" sz="2200">
                <a:ea typeface="ＭＳ Ｐゴシック" panose="020B0600070205080204" pitchFamily="34" charset="-128"/>
              </a:rPr>
              <a:t>Entrance point based on student’s performance on Part C.</a:t>
            </a:r>
          </a:p>
          <a:p>
            <a:pPr lvl="1">
              <a:spcBef>
                <a:spcPct val="0"/>
              </a:spcBef>
              <a:spcAft>
                <a:spcPts val="600"/>
              </a:spcAft>
              <a:buFont typeface="Wingdings" panose="05000000000000000000" pitchFamily="2" charset="2"/>
              <a:buChar char="§"/>
            </a:pPr>
            <a:r>
              <a:rPr lang="en-US" altLang="en-US">
                <a:ea typeface="ＭＳ Ｐゴシック" panose="020B0600070205080204" pitchFamily="34" charset="-128"/>
              </a:rPr>
              <a:t>Mark the student’s starting point in Part F under the</a:t>
            </a:r>
            <a:r>
              <a:rPr lang="en-US" altLang="en-US" i="1">
                <a:ea typeface="ＭＳ Ｐゴシック" panose="020B0600070205080204" pitchFamily="34" charset="-128"/>
              </a:rPr>
              <a:t> </a:t>
            </a:r>
            <a:r>
              <a:rPr lang="en-US" altLang="en-US" b="1">
                <a:ea typeface="ＭＳ Ｐゴシック" panose="020B0600070205080204" pitchFamily="34" charset="-128"/>
              </a:rPr>
              <a:t>Started Here</a:t>
            </a:r>
            <a:r>
              <a:rPr lang="en-US" altLang="en-US">
                <a:ea typeface="ＭＳ Ｐゴシック" panose="020B0600070205080204" pitchFamily="34" charset="-128"/>
              </a:rPr>
              <a:t> column</a:t>
            </a:r>
          </a:p>
          <a:p>
            <a:pPr lvl="1">
              <a:spcBef>
                <a:spcPct val="0"/>
              </a:spcBef>
              <a:spcAft>
                <a:spcPts val="600"/>
              </a:spcAft>
              <a:buFont typeface="Wingdings" panose="05000000000000000000" pitchFamily="2" charset="2"/>
              <a:buChar char="§"/>
            </a:pPr>
            <a:r>
              <a:rPr lang="en-US" altLang="en-US">
                <a:ea typeface="ＭＳ Ｐゴシック" panose="020B0600070205080204" pitchFamily="34" charset="-128"/>
              </a:rPr>
              <a:t>If “</a:t>
            </a:r>
            <a:r>
              <a:rPr lang="en-US" altLang="ja-JP" b="1">
                <a:ea typeface="ＭＳ Ｐゴシック" panose="020B0600070205080204" pitchFamily="34" charset="-128"/>
              </a:rPr>
              <a:t>High</a:t>
            </a:r>
            <a:r>
              <a:rPr lang="en-US" altLang="en-US">
                <a:ea typeface="ＭＳ Ｐゴシック" panose="020B0600070205080204" pitchFamily="34" charset="-128"/>
              </a:rPr>
              <a:t>”</a:t>
            </a:r>
            <a:r>
              <a:rPr lang="en-US" altLang="ja-JP">
                <a:ea typeface="ＭＳ Ｐゴシック" panose="020B0600070205080204" pitchFamily="34" charset="-128"/>
              </a:rPr>
              <a:t> start with </a:t>
            </a:r>
            <a:r>
              <a:rPr lang="en-US" altLang="ja-JP" b="1">
                <a:ea typeface="ＭＳ Ｐゴシック" panose="020B0600070205080204" pitchFamily="34" charset="-128"/>
              </a:rPr>
              <a:t>F4 </a:t>
            </a:r>
            <a:r>
              <a:rPr lang="en-US" altLang="ja-JP">
                <a:ea typeface="ＭＳ Ｐゴシック" panose="020B0600070205080204" pitchFamily="34" charset="-128"/>
              </a:rPr>
              <a:t>(reading short phrases)</a:t>
            </a:r>
          </a:p>
          <a:p>
            <a:pPr lvl="1">
              <a:spcBef>
                <a:spcPct val="0"/>
              </a:spcBef>
              <a:spcAft>
                <a:spcPts val="600"/>
              </a:spcAft>
              <a:buFont typeface="Wingdings" panose="05000000000000000000" pitchFamily="2" charset="2"/>
              <a:buChar char="§"/>
            </a:pPr>
            <a:r>
              <a:rPr lang="en-US" altLang="en-US">
                <a:ea typeface="ＭＳ Ｐゴシック" panose="020B0600070205080204" pitchFamily="34" charset="-128"/>
              </a:rPr>
              <a:t>If “</a:t>
            </a:r>
            <a:r>
              <a:rPr lang="en-US" altLang="ja-JP" b="1">
                <a:ea typeface="ＭＳ Ｐゴシック" panose="020B0600070205080204" pitchFamily="34" charset="-128"/>
              </a:rPr>
              <a:t>Mid</a:t>
            </a:r>
            <a:r>
              <a:rPr lang="en-US" altLang="en-US">
                <a:ea typeface="ＭＳ Ｐゴシック" panose="020B0600070205080204" pitchFamily="34" charset="-128"/>
              </a:rPr>
              <a:t>”</a:t>
            </a:r>
            <a:r>
              <a:rPr lang="en-US" altLang="ja-JP">
                <a:ea typeface="ＭＳ Ｐゴシック" panose="020B0600070205080204" pitchFamily="34" charset="-128"/>
              </a:rPr>
              <a:t> start with </a:t>
            </a:r>
            <a:r>
              <a:rPr lang="en-US" altLang="ja-JP" b="1">
                <a:ea typeface="ＭＳ Ｐゴシック" panose="020B0600070205080204" pitchFamily="34" charset="-128"/>
              </a:rPr>
              <a:t>F3 </a:t>
            </a:r>
            <a:r>
              <a:rPr lang="en-US" altLang="ja-JP">
                <a:ea typeface="ＭＳ Ｐゴシック" panose="020B0600070205080204" pitchFamily="34" charset="-128"/>
              </a:rPr>
              <a:t>(reading words)</a:t>
            </a:r>
            <a:endParaRPr lang="en-US" altLang="ja-JP" b="1">
              <a:ea typeface="ＭＳ Ｐゴシック" panose="020B0600070205080204" pitchFamily="34" charset="-128"/>
            </a:endParaRPr>
          </a:p>
          <a:p>
            <a:pPr lvl="1">
              <a:spcBef>
                <a:spcPct val="0"/>
              </a:spcBef>
              <a:spcAft>
                <a:spcPts val="600"/>
              </a:spcAft>
              <a:buFont typeface="Wingdings" panose="05000000000000000000" pitchFamily="2" charset="2"/>
              <a:buChar char="§"/>
            </a:pPr>
            <a:r>
              <a:rPr lang="en-US" altLang="en-US">
                <a:ea typeface="ＭＳ Ｐゴシック" panose="020B0600070205080204" pitchFamily="34" charset="-128"/>
              </a:rPr>
              <a:t>If “</a:t>
            </a:r>
            <a:r>
              <a:rPr lang="en-US" altLang="ja-JP" b="1">
                <a:ea typeface="ＭＳ Ｐゴシック" panose="020B0600070205080204" pitchFamily="34" charset="-128"/>
              </a:rPr>
              <a:t>Low</a:t>
            </a:r>
            <a:r>
              <a:rPr lang="en-US" altLang="en-US">
                <a:ea typeface="ＭＳ Ｐゴシック" panose="020B0600070205080204" pitchFamily="34" charset="-128"/>
              </a:rPr>
              <a:t>”</a:t>
            </a:r>
            <a:r>
              <a:rPr lang="en-US" altLang="ja-JP">
                <a:ea typeface="ＭＳ Ｐゴシック" panose="020B0600070205080204" pitchFamily="34" charset="-128"/>
              </a:rPr>
              <a:t> start with </a:t>
            </a:r>
            <a:r>
              <a:rPr lang="en-US" altLang="ja-JP" b="1">
                <a:ea typeface="ＭＳ Ｐゴシック" panose="020B0600070205080204" pitchFamily="34" charset="-128"/>
              </a:rPr>
              <a:t>F1 </a:t>
            </a:r>
            <a:r>
              <a:rPr lang="en-US" altLang="ja-JP">
                <a:ea typeface="ＭＳ Ｐゴシック" panose="020B0600070205080204" pitchFamily="34" charset="-128"/>
              </a:rPr>
              <a:t>(pre-literacy task)</a:t>
            </a:r>
          </a:p>
          <a:p>
            <a:pPr>
              <a:spcBef>
                <a:spcPct val="0"/>
              </a:spcBef>
              <a:spcAft>
                <a:spcPts val="600"/>
              </a:spcAft>
              <a:buFont typeface="Wingdings" panose="05000000000000000000" pitchFamily="2" charset="2"/>
              <a:buChar char="§"/>
            </a:pPr>
            <a:r>
              <a:rPr lang="en-US" altLang="en-US" sz="2200">
                <a:ea typeface="ＭＳ Ｐゴシック" panose="020B0600070205080204" pitchFamily="34" charset="-128"/>
              </a:rPr>
              <a:t>Scoring Part F is the same as scoring Part C.</a:t>
            </a:r>
          </a:p>
          <a:p>
            <a:pPr>
              <a:spcBef>
                <a:spcPct val="0"/>
              </a:spcBef>
              <a:spcAft>
                <a:spcPts val="600"/>
              </a:spcAft>
              <a:buFont typeface="Wingdings" panose="05000000000000000000" pitchFamily="2" charset="2"/>
              <a:buChar char="§"/>
            </a:pPr>
            <a:r>
              <a:rPr lang="en-US" altLang="en-US" sz="2200">
                <a:ea typeface="ＭＳ Ｐゴシック" panose="020B0600070205080204" pitchFamily="34" charset="-128"/>
              </a:rPr>
              <a:t>Both F1 and C1 require you to MOVE ON, regardless of the number of correct answers.</a:t>
            </a:r>
          </a:p>
        </p:txBody>
      </p:sp>
      <p:sp>
        <p:nvSpPr>
          <p:cNvPr id="62469" name="Oval 5"/>
          <p:cNvSpPr>
            <a:spLocks noChangeArrowheads="1"/>
          </p:cNvSpPr>
          <p:nvPr/>
        </p:nvSpPr>
        <p:spPr bwMode="auto">
          <a:xfrm>
            <a:off x="949325" y="4851400"/>
            <a:ext cx="1292225" cy="1641475"/>
          </a:xfrm>
          <a:prstGeom prst="ellipse">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400"/>
          </a:p>
        </p:txBody>
      </p:sp>
      <p:sp>
        <p:nvSpPr>
          <p:cNvPr id="62470" name="Oval 5"/>
          <p:cNvSpPr>
            <a:spLocks noChangeArrowheads="1"/>
          </p:cNvSpPr>
          <p:nvPr/>
        </p:nvSpPr>
        <p:spPr bwMode="auto">
          <a:xfrm>
            <a:off x="6750050" y="4816475"/>
            <a:ext cx="1722438" cy="1641475"/>
          </a:xfrm>
          <a:prstGeom prst="ellipse">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85738" y="-95250"/>
            <a:ext cx="8229600" cy="1200150"/>
          </a:xfrm>
        </p:spPr>
        <p:txBody>
          <a:bodyPr anchor="t">
            <a:spAutoFit/>
          </a:bodyPr>
          <a:lstStyle/>
          <a:p>
            <a:pPr eaLnBrk="1" hangingPunct="1"/>
            <a:r>
              <a:rPr lang="en-US" altLang="en-US" sz="3600">
                <a:ea typeface="ＭＳ Ｐゴシック" panose="020B0600070205080204" pitchFamily="34" charset="-128"/>
              </a:rPr>
              <a:t>Purpose of the </a:t>
            </a:r>
            <a:br>
              <a:rPr lang="en-US" altLang="en-US" sz="3600">
                <a:ea typeface="ＭＳ Ｐゴシック" panose="020B0600070205080204" pitchFamily="34" charset="-128"/>
              </a:rPr>
            </a:br>
            <a:r>
              <a:rPr lang="en-US" altLang="en-US" sz="3600">
                <a:ea typeface="ＭＳ Ｐゴシック" panose="020B0600070205080204" pitchFamily="34" charset="-128"/>
              </a:rPr>
              <a:t>ACCESS for ELLs 2.0</a:t>
            </a:r>
            <a:r>
              <a:rPr lang="en-US" altLang="ja-JP" sz="3600">
                <a:ea typeface="ＭＳ Ｐゴシック" panose="020B0600070205080204" pitchFamily="34" charset="-128"/>
              </a:rPr>
              <a:t> Tests </a:t>
            </a:r>
            <a:endParaRPr lang="en-US" altLang="en-US" sz="3600">
              <a:ea typeface="ＭＳ Ｐゴシック" panose="020B0600070205080204" pitchFamily="34" charset="-128"/>
            </a:endParaRPr>
          </a:p>
        </p:txBody>
      </p:sp>
      <p:sp>
        <p:nvSpPr>
          <p:cNvPr id="9219" name="Rectangle 3"/>
          <p:cNvSpPr>
            <a:spLocks noGrp="1" noChangeArrowheads="1"/>
          </p:cNvSpPr>
          <p:nvPr>
            <p:ph type="body" idx="4294967295"/>
          </p:nvPr>
        </p:nvSpPr>
        <p:spPr>
          <a:xfrm>
            <a:off x="411163" y="1343025"/>
            <a:ext cx="8469312" cy="2892425"/>
          </a:xfrm>
        </p:spPr>
        <p:txBody>
          <a:bodyPr>
            <a:spAutoFit/>
          </a:bodyPr>
          <a:lstStyle/>
          <a:p>
            <a:pPr eaLnBrk="1" hangingPunct="1">
              <a:spcBef>
                <a:spcPct val="0"/>
              </a:spcBef>
              <a:spcAft>
                <a:spcPts val="1800"/>
              </a:spcAft>
              <a:buFont typeface="Wingdings" panose="05000000000000000000" pitchFamily="2" charset="2"/>
              <a:buChar char="§"/>
            </a:pPr>
            <a:r>
              <a:rPr lang="en-US" altLang="zh-CN" sz="2600">
                <a:ea typeface="SimSun" panose="02010600030101010101" pitchFamily="2" charset="-122"/>
              </a:rPr>
              <a:t>Assesses students’ </a:t>
            </a:r>
            <a:r>
              <a:rPr lang="en-US" altLang="zh-CN" sz="2600" b="1">
                <a:ea typeface="SimSun" panose="02010600030101010101" pitchFamily="2" charset="-122"/>
              </a:rPr>
              <a:t>academic English language proficiency. </a:t>
            </a:r>
          </a:p>
          <a:p>
            <a:pPr marL="747713" lvl="1" indent="-347663" eaLnBrk="1" hangingPunct="1">
              <a:spcBef>
                <a:spcPct val="0"/>
              </a:spcBef>
              <a:spcAft>
                <a:spcPts val="1800"/>
              </a:spcAft>
              <a:buFont typeface="Wingdings" panose="05000000000000000000" pitchFamily="2" charset="2"/>
              <a:buChar char="§"/>
            </a:pPr>
            <a:r>
              <a:rPr lang="en-US" altLang="zh-CN" sz="2300">
                <a:ea typeface="SimSun" panose="02010600030101010101" pitchFamily="2" charset="-122"/>
              </a:rPr>
              <a:t>Academic language is </a:t>
            </a:r>
            <a:r>
              <a:rPr lang="en-US" altLang="en-US" sz="2300">
                <a:ea typeface="ＭＳ Ｐゴシック" panose="020B0600070205080204" pitchFamily="34" charset="-128"/>
              </a:rPr>
              <a:t>the vocabulary, grammatical structures and discourse required in learning the academic content of school subjects; aspects of language strongly associated with literacy development and achievement.</a:t>
            </a:r>
            <a:endParaRPr lang="en-US" altLang="zh-CN" sz="2300">
              <a:ea typeface="SimSun"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84138" y="320675"/>
            <a:ext cx="8229600" cy="674688"/>
          </a:xfrm>
        </p:spPr>
        <p:txBody>
          <a:bodyPr/>
          <a:lstStyle/>
          <a:p>
            <a:r>
              <a:rPr lang="en-US" altLang="en-US" sz="3600">
                <a:ea typeface="ＭＳ Ｐゴシック" panose="020B0600070205080204" pitchFamily="34" charset="-128"/>
              </a:rPr>
              <a:t>Positive Reinforcement </a:t>
            </a:r>
          </a:p>
        </p:txBody>
      </p:sp>
      <p:sp>
        <p:nvSpPr>
          <p:cNvPr id="64515" name="Content Placeholder 2"/>
          <p:cNvSpPr>
            <a:spLocks noGrp="1"/>
          </p:cNvSpPr>
          <p:nvPr>
            <p:ph idx="1"/>
          </p:nvPr>
        </p:nvSpPr>
        <p:spPr>
          <a:xfrm>
            <a:off x="304800" y="1171575"/>
            <a:ext cx="8561388" cy="5251450"/>
          </a:xfrm>
        </p:spPr>
        <p:txBody>
          <a:bodyPr/>
          <a:lstStyle/>
          <a:p>
            <a:pPr>
              <a:spcBef>
                <a:spcPct val="0"/>
              </a:spcBef>
              <a:spcAft>
                <a:spcPts val="1600"/>
              </a:spcAft>
              <a:buFont typeface="Wingdings" panose="05000000000000000000" pitchFamily="2" charset="2"/>
              <a:buChar char="§"/>
            </a:pPr>
            <a:r>
              <a:rPr lang="en-US" altLang="en-US" sz="2200">
                <a:ea typeface="ＭＳ Ｐゴシック" panose="020B0600070205080204" pitchFamily="34" charset="-128"/>
              </a:rPr>
              <a:t>Be sure you end the test with something the student </a:t>
            </a:r>
            <a:r>
              <a:rPr lang="en-US" altLang="en-US" sz="2200" i="1">
                <a:ea typeface="ＭＳ Ｐゴシック" panose="020B0600070205080204" pitchFamily="34" charset="-128"/>
              </a:rPr>
              <a:t>can</a:t>
            </a:r>
            <a:r>
              <a:rPr lang="en-US" altLang="en-US" sz="2200">
                <a:ea typeface="ＭＳ Ｐゴシック" panose="020B0600070205080204" pitchFamily="34" charset="-128"/>
              </a:rPr>
              <a:t> do so that students leave with a positive feeling about the experience.</a:t>
            </a:r>
          </a:p>
          <a:p>
            <a:pPr>
              <a:spcBef>
                <a:spcPct val="0"/>
              </a:spcBef>
              <a:spcAft>
                <a:spcPts val="1600"/>
              </a:spcAft>
              <a:buFont typeface="Wingdings" panose="05000000000000000000" pitchFamily="2" charset="2"/>
              <a:buChar char="§"/>
            </a:pPr>
            <a:r>
              <a:rPr lang="en-US" altLang="en-US" sz="2200">
                <a:ea typeface="ＭＳ Ｐゴシック" panose="020B0600070205080204" pitchFamily="34" charset="-128"/>
              </a:rPr>
              <a:t>In </a:t>
            </a:r>
            <a:r>
              <a:rPr lang="en-US" altLang="en-US" sz="2200" b="1">
                <a:ea typeface="ＭＳ Ｐゴシック" panose="020B0600070205080204" pitchFamily="34" charset="-128"/>
              </a:rPr>
              <a:t>Listening Parts</a:t>
            </a:r>
            <a:r>
              <a:rPr lang="en-US" altLang="en-US" sz="2200">
                <a:ea typeface="ＭＳ Ｐゴシック" panose="020B0600070205080204" pitchFamily="34" charset="-128"/>
              </a:rPr>
              <a:t>: If the student clearly does not understand the listening task, you may repeat the model. If the student still doesn’t understand, continue modeling with the other items, but score them as incorrect.</a:t>
            </a:r>
          </a:p>
          <a:p>
            <a:pPr>
              <a:spcBef>
                <a:spcPct val="0"/>
              </a:spcBef>
              <a:spcAft>
                <a:spcPts val="1600"/>
              </a:spcAft>
              <a:buFont typeface="Wingdings" panose="05000000000000000000" pitchFamily="2" charset="2"/>
              <a:buChar char="§"/>
            </a:pPr>
            <a:r>
              <a:rPr lang="en-US" altLang="en-US" sz="2200">
                <a:ea typeface="ＭＳ Ｐゴシック" panose="020B0600070205080204" pitchFamily="34" charset="-128"/>
              </a:rPr>
              <a:t>In </a:t>
            </a:r>
            <a:r>
              <a:rPr lang="en-US" altLang="en-US" sz="2200" b="1">
                <a:ea typeface="ＭＳ Ｐゴシック" panose="020B0600070205080204" pitchFamily="34" charset="-128"/>
              </a:rPr>
              <a:t>Speaking Parts</a:t>
            </a:r>
            <a:r>
              <a:rPr lang="en-US" altLang="en-US" sz="2200">
                <a:ea typeface="ＭＳ Ｐゴシック" panose="020B0600070205080204" pitchFamily="34" charset="-128"/>
              </a:rPr>
              <a:t>: If the student says “I don’t know” you may assist him/her, but mark the answer “Approaches.”</a:t>
            </a:r>
          </a:p>
          <a:p>
            <a:pPr>
              <a:spcBef>
                <a:spcPct val="0"/>
              </a:spcBef>
              <a:spcAft>
                <a:spcPts val="1600"/>
              </a:spcAft>
              <a:buFont typeface="Wingdings" panose="05000000000000000000" pitchFamily="2" charset="2"/>
              <a:buChar char="§"/>
            </a:pPr>
            <a:r>
              <a:rPr lang="en-US" altLang="en-US" sz="2200">
                <a:ea typeface="ＭＳ Ｐゴシック" panose="020B0600070205080204" pitchFamily="34" charset="-128"/>
              </a:rPr>
              <a:t>In </a:t>
            </a:r>
            <a:r>
              <a:rPr lang="en-US" altLang="en-US" sz="2200" b="1">
                <a:ea typeface="ＭＳ Ｐゴシック" panose="020B0600070205080204" pitchFamily="34" charset="-128"/>
              </a:rPr>
              <a:t>Writing Parts</a:t>
            </a:r>
            <a:r>
              <a:rPr lang="en-US" altLang="en-US" sz="2200">
                <a:ea typeface="ＭＳ Ｐゴシック" panose="020B0600070205080204" pitchFamily="34" charset="-128"/>
              </a:rPr>
              <a:t>: If the student cannot write sentences, prompt him/her to write single words or letters. </a:t>
            </a:r>
          </a:p>
          <a:p>
            <a:pPr>
              <a:spcBef>
                <a:spcPct val="0"/>
              </a:spcBef>
              <a:spcAft>
                <a:spcPts val="1600"/>
              </a:spcAft>
              <a:buFont typeface="Wingdings" panose="05000000000000000000" pitchFamily="2" charset="2"/>
              <a:buChar char="§"/>
            </a:pPr>
            <a:r>
              <a:rPr lang="en-US" altLang="en-US" sz="2200">
                <a:ea typeface="ＭＳ Ｐゴシック" panose="020B0600070205080204" pitchFamily="34" charset="-128"/>
              </a:rPr>
              <a:t>In </a:t>
            </a:r>
            <a:r>
              <a:rPr lang="en-US" altLang="en-US" sz="2200" b="1">
                <a:ea typeface="ＭＳ Ｐゴシック" panose="020B0600070205080204" pitchFamily="34" charset="-128"/>
              </a:rPr>
              <a:t>Reading Parts</a:t>
            </a:r>
            <a:r>
              <a:rPr lang="en-US" altLang="en-US" sz="2200">
                <a:ea typeface="ＭＳ Ｐゴシック" panose="020B0600070205080204" pitchFamily="34" charset="-128"/>
              </a:rPr>
              <a:t>: If the student can’t read words or sentences encourage him/her to identify a sound or a picture he/she recognizes.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11125" y="330200"/>
            <a:ext cx="8229600" cy="674688"/>
          </a:xfrm>
        </p:spPr>
        <p:txBody>
          <a:bodyPr/>
          <a:lstStyle/>
          <a:p>
            <a:r>
              <a:rPr lang="en-US" altLang="en-US" sz="3600">
                <a:ea typeface="ＭＳ Ｐゴシック" panose="020B0600070205080204" pitchFamily="34" charset="-128"/>
              </a:rPr>
              <a:t>Remember…</a:t>
            </a:r>
          </a:p>
        </p:txBody>
      </p:sp>
      <p:sp>
        <p:nvSpPr>
          <p:cNvPr id="4" name="Rectangle 3"/>
          <p:cNvSpPr/>
          <p:nvPr/>
        </p:nvSpPr>
        <p:spPr>
          <a:xfrm>
            <a:off x="277813" y="1216025"/>
            <a:ext cx="8604250" cy="7678738"/>
          </a:xfrm>
          <a:prstGeom prst="rect">
            <a:avLst/>
          </a:prstGeom>
        </p:spPr>
        <p:txBody>
          <a:bodyPr>
            <a:spAutoFit/>
          </a:bodyPr>
          <a:lstStyle/>
          <a:p>
            <a:pPr marL="341313" indent="-341313">
              <a:spcAft>
                <a:spcPts val="1200"/>
              </a:spcAft>
              <a:buFont typeface="Wingdings" panose="05000000000000000000" pitchFamily="2" charset="2"/>
              <a:buChar char="§"/>
              <a:defRPr/>
            </a:pPr>
            <a:r>
              <a:rPr lang="en-US" altLang="en-US" sz="2400" dirty="0">
                <a:ea typeface="+mn-ea"/>
              </a:rPr>
              <a:t>Kindergarteners are easily distracted.</a:t>
            </a:r>
          </a:p>
          <a:p>
            <a:pPr marL="342900" indent="-342900">
              <a:spcAft>
                <a:spcPts val="1200"/>
              </a:spcAft>
              <a:buFont typeface="Wingdings" panose="05000000000000000000" pitchFamily="2" charset="2"/>
              <a:buChar char="§"/>
              <a:defRPr/>
            </a:pPr>
            <a:r>
              <a:rPr lang="en-US" altLang="en-US" sz="2400" dirty="0">
                <a:ea typeface="+mn-ea"/>
              </a:rPr>
              <a:t>Make sure testing area is quiet and away from student traffic. </a:t>
            </a:r>
          </a:p>
          <a:p>
            <a:pPr marL="342900" indent="-342900">
              <a:spcAft>
                <a:spcPts val="1200"/>
              </a:spcAft>
              <a:buFont typeface="Wingdings" panose="05000000000000000000" pitchFamily="2" charset="2"/>
              <a:buChar char="§"/>
              <a:defRPr/>
            </a:pPr>
            <a:r>
              <a:rPr lang="en-US" altLang="en-US" sz="2400" dirty="0">
                <a:ea typeface="+mn-ea"/>
              </a:rPr>
              <a:t>Although TAs should be ready to redirect students to the task, the scripts will include advice for extra prompting.</a:t>
            </a:r>
          </a:p>
          <a:p>
            <a:pPr marL="342900" indent="-342900">
              <a:spcAft>
                <a:spcPts val="1200"/>
              </a:spcAft>
              <a:buFont typeface="Wingdings" panose="05000000000000000000" pitchFamily="2" charset="2"/>
              <a:buChar char="§"/>
              <a:defRPr/>
            </a:pPr>
            <a:r>
              <a:rPr lang="en-US" altLang="en-US" sz="2400" dirty="0">
                <a:ea typeface="+mn-ea"/>
              </a:rPr>
              <a:t>Kindergarteners need more stretch breaks.</a:t>
            </a:r>
          </a:p>
          <a:p>
            <a:pPr marL="342900" indent="-342900" eaLnBrk="1" hangingPunct="1">
              <a:buFont typeface="Wingdings" panose="05000000000000000000" pitchFamily="2" charset="2"/>
              <a:buChar char="§"/>
              <a:defRPr/>
            </a:pPr>
            <a:r>
              <a:rPr lang="en-US" altLang="en-US" sz="2400" dirty="0">
                <a:ea typeface="+mn-ea"/>
              </a:rPr>
              <a:t>Take time before test administration to establish rapport with the student.</a:t>
            </a:r>
          </a:p>
          <a:p>
            <a:pPr marL="342900" indent="-342900" eaLnBrk="1" hangingPunct="1">
              <a:buFont typeface="Arial" panose="020B0604020202020204" pitchFamily="34" charset="0"/>
              <a:buChar char="•"/>
              <a:defRPr/>
            </a:pPr>
            <a:endParaRPr lang="en-US" altLang="en-US" sz="2400" dirty="0">
              <a:ea typeface="+mn-ea"/>
            </a:endParaRPr>
          </a:p>
          <a:p>
            <a:pPr marL="342900" indent="-342900" eaLnBrk="1" hangingPunct="1">
              <a:buFont typeface="Wingdings" panose="05000000000000000000" pitchFamily="2" charset="2"/>
              <a:buChar char="§"/>
              <a:defRPr/>
            </a:pPr>
            <a:r>
              <a:rPr lang="en-US" altLang="en-US" sz="2400" dirty="0">
                <a:ea typeface="+mn-ea"/>
              </a:rPr>
              <a:t>Experience with young students is recommended for TAs for the Kindergarten test.</a:t>
            </a:r>
          </a:p>
          <a:p>
            <a:pPr>
              <a:spcAft>
                <a:spcPts val="1200"/>
              </a:spcAft>
              <a:defRPr/>
            </a:pPr>
            <a:endParaRPr lang="en-US" altLang="en-US" sz="2400" dirty="0">
              <a:ea typeface="+mn-ea"/>
            </a:endParaRPr>
          </a:p>
          <a:p>
            <a:pPr>
              <a:spcAft>
                <a:spcPts val="1200"/>
              </a:spcAft>
              <a:defRPr/>
            </a:pPr>
            <a:endParaRPr lang="en-US" altLang="en-US" sz="2300" dirty="0">
              <a:ea typeface="+mn-ea"/>
            </a:endParaRPr>
          </a:p>
          <a:p>
            <a:pPr lvl="1">
              <a:spcAft>
                <a:spcPts val="1200"/>
              </a:spcAft>
              <a:defRPr/>
            </a:pPr>
            <a:endParaRPr lang="en-US" altLang="en-US" sz="2300" dirty="0">
              <a:ea typeface="+mn-ea"/>
            </a:endParaRPr>
          </a:p>
          <a:p>
            <a:pPr lvl="1">
              <a:spcAft>
                <a:spcPts val="1200"/>
              </a:spcAft>
              <a:defRPr/>
            </a:pPr>
            <a:endParaRPr lang="en-US" altLang="en-US" sz="2300" dirty="0">
              <a:ea typeface="+mn-ea"/>
            </a:endParaRPr>
          </a:p>
          <a:p>
            <a:pPr lvl="1">
              <a:spcAft>
                <a:spcPts val="1200"/>
              </a:spcAft>
              <a:defRPr/>
            </a:pPr>
            <a:endParaRPr lang="en-US" altLang="en-US" sz="2300" dirty="0">
              <a:ea typeface="+mn-ea"/>
            </a:endParaRPr>
          </a:p>
          <a:p>
            <a:pPr lvl="1">
              <a:spcAft>
                <a:spcPts val="1200"/>
              </a:spcAft>
              <a:defRPr/>
            </a:pPr>
            <a:endParaRPr lang="en-US" altLang="en-US" sz="2300" dirty="0">
              <a:ea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157163" y="3175000"/>
            <a:ext cx="8793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b="1"/>
              <a:t>Test Administration Procedures </a:t>
            </a:r>
            <a:br>
              <a:rPr lang="en-US" altLang="en-US" sz="3600" b="1"/>
            </a:br>
            <a:r>
              <a:rPr lang="en-US" altLang="en-US" sz="3600" b="1"/>
              <a:t>(Grades 1-12)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2075" y="388938"/>
            <a:ext cx="8229600" cy="673100"/>
          </a:xfrm>
          <a:prstGeom prst="rect">
            <a:avLst/>
          </a:prstGeom>
        </p:spPr>
        <p:txBody>
          <a:bodyPr/>
          <a:lstStyle>
            <a:lvl1pPr algn="l" rtl="0" eaLnBrk="0" fontAlgn="base" hangingPunct="0">
              <a:spcBef>
                <a:spcPct val="0"/>
              </a:spcBef>
              <a:spcAft>
                <a:spcPct val="0"/>
              </a:spcAft>
              <a:defRPr sz="4400" b="1">
                <a:solidFill>
                  <a:srgbClr val="336699"/>
                </a:solidFill>
                <a:latin typeface="+mj-lt"/>
                <a:ea typeface="ＭＳ Ｐゴシック" charset="0"/>
                <a:cs typeface="+mj-cs"/>
              </a:defRPr>
            </a:lvl1pPr>
            <a:lvl2pPr algn="l" rtl="0" eaLnBrk="0" fontAlgn="base" hangingPunct="0">
              <a:spcBef>
                <a:spcPct val="0"/>
              </a:spcBef>
              <a:spcAft>
                <a:spcPct val="0"/>
              </a:spcAft>
              <a:defRPr sz="4400" b="1">
                <a:solidFill>
                  <a:srgbClr val="336699"/>
                </a:solidFill>
                <a:latin typeface="Arial" charset="0"/>
                <a:ea typeface="ＭＳ Ｐゴシック" charset="0"/>
              </a:defRPr>
            </a:lvl2pPr>
            <a:lvl3pPr algn="l" rtl="0" eaLnBrk="0" fontAlgn="base" hangingPunct="0">
              <a:spcBef>
                <a:spcPct val="0"/>
              </a:spcBef>
              <a:spcAft>
                <a:spcPct val="0"/>
              </a:spcAft>
              <a:defRPr sz="4400" b="1">
                <a:solidFill>
                  <a:srgbClr val="336699"/>
                </a:solidFill>
                <a:latin typeface="Arial" charset="0"/>
                <a:ea typeface="ＭＳ Ｐゴシック" charset="0"/>
              </a:defRPr>
            </a:lvl3pPr>
            <a:lvl4pPr algn="l" rtl="0" eaLnBrk="0" fontAlgn="base" hangingPunct="0">
              <a:spcBef>
                <a:spcPct val="0"/>
              </a:spcBef>
              <a:spcAft>
                <a:spcPct val="0"/>
              </a:spcAft>
              <a:defRPr sz="4400" b="1">
                <a:solidFill>
                  <a:srgbClr val="336699"/>
                </a:solidFill>
                <a:latin typeface="Arial" charset="0"/>
                <a:ea typeface="ＭＳ Ｐゴシック" charset="0"/>
              </a:defRPr>
            </a:lvl4pPr>
            <a:lvl5pPr algn="l" rtl="0" eaLnBrk="0" fontAlgn="base" hangingPunct="0">
              <a:spcBef>
                <a:spcPct val="0"/>
              </a:spcBef>
              <a:spcAft>
                <a:spcPct val="0"/>
              </a:spcAft>
              <a:defRPr sz="4400" b="1">
                <a:solidFill>
                  <a:srgbClr val="336699"/>
                </a:solidFill>
                <a:latin typeface="Arial" charset="0"/>
                <a:ea typeface="ＭＳ Ｐゴシック" charset="0"/>
              </a:defRPr>
            </a:lvl5pPr>
            <a:lvl6pPr marL="457200" algn="l" rtl="0" fontAlgn="base">
              <a:spcBef>
                <a:spcPct val="0"/>
              </a:spcBef>
              <a:spcAft>
                <a:spcPct val="0"/>
              </a:spcAft>
              <a:defRPr sz="4400" b="1">
                <a:solidFill>
                  <a:srgbClr val="336699"/>
                </a:solidFill>
                <a:latin typeface="Arial" charset="0"/>
              </a:defRPr>
            </a:lvl6pPr>
            <a:lvl7pPr marL="914400" algn="l" rtl="0" fontAlgn="base">
              <a:spcBef>
                <a:spcPct val="0"/>
              </a:spcBef>
              <a:spcAft>
                <a:spcPct val="0"/>
              </a:spcAft>
              <a:defRPr sz="4400" b="1">
                <a:solidFill>
                  <a:srgbClr val="336699"/>
                </a:solidFill>
                <a:latin typeface="Arial" charset="0"/>
              </a:defRPr>
            </a:lvl7pPr>
            <a:lvl8pPr marL="1371600" algn="l" rtl="0" fontAlgn="base">
              <a:spcBef>
                <a:spcPct val="0"/>
              </a:spcBef>
              <a:spcAft>
                <a:spcPct val="0"/>
              </a:spcAft>
              <a:defRPr sz="4400" b="1">
                <a:solidFill>
                  <a:srgbClr val="336699"/>
                </a:solidFill>
                <a:latin typeface="Arial" charset="0"/>
              </a:defRPr>
            </a:lvl8pPr>
            <a:lvl9pPr marL="1828800" algn="l" rtl="0" fontAlgn="base">
              <a:spcBef>
                <a:spcPct val="0"/>
              </a:spcBef>
              <a:spcAft>
                <a:spcPct val="0"/>
              </a:spcAft>
              <a:defRPr sz="4400" b="1">
                <a:solidFill>
                  <a:srgbClr val="336699"/>
                </a:solidFill>
                <a:latin typeface="Arial" charset="0"/>
              </a:defRPr>
            </a:lvl9pPr>
          </a:lstStyle>
          <a:p>
            <a:pPr>
              <a:defRPr/>
            </a:pPr>
            <a:r>
              <a:rPr lang="en-US" altLang="en-US" sz="3600" kern="0" dirty="0">
                <a:ea typeface="ＭＳ Ｐゴシック" panose="020B0600070205080204" pitchFamily="34" charset="-128"/>
              </a:rPr>
              <a:t>Grade 1-12 Test Materials</a:t>
            </a:r>
          </a:p>
        </p:txBody>
      </p:sp>
      <p:graphicFrame>
        <p:nvGraphicFramePr>
          <p:cNvPr id="3" name="Table 2"/>
          <p:cNvGraphicFramePr>
            <a:graphicFrameLocks noGrp="1"/>
          </p:cNvGraphicFramePr>
          <p:nvPr/>
        </p:nvGraphicFramePr>
        <p:xfrm>
          <a:off x="268288" y="1193800"/>
          <a:ext cx="8524875" cy="4394200"/>
        </p:xfrm>
        <a:graphic>
          <a:graphicData uri="http://schemas.openxmlformats.org/drawingml/2006/table">
            <a:tbl>
              <a:tblPr firstRow="1" bandRow="1">
                <a:tableStyleId>{5C22544A-7EE6-4342-B048-85BDC9FD1C3A}</a:tableStyleId>
              </a:tblPr>
              <a:tblGrid>
                <a:gridCol w="1939137">
                  <a:extLst>
                    <a:ext uri="{9D8B030D-6E8A-4147-A177-3AD203B41FA5}">
                      <a16:colId xmlns:a16="http://schemas.microsoft.com/office/drawing/2014/main" xmlns="" val="3094278702"/>
                    </a:ext>
                  </a:extLst>
                </a:gridCol>
                <a:gridCol w="2816996">
                  <a:extLst>
                    <a:ext uri="{9D8B030D-6E8A-4147-A177-3AD203B41FA5}">
                      <a16:colId xmlns:a16="http://schemas.microsoft.com/office/drawing/2014/main" xmlns="" val="2083357334"/>
                    </a:ext>
                  </a:extLst>
                </a:gridCol>
                <a:gridCol w="3768742">
                  <a:extLst>
                    <a:ext uri="{9D8B030D-6E8A-4147-A177-3AD203B41FA5}">
                      <a16:colId xmlns:a16="http://schemas.microsoft.com/office/drawing/2014/main" xmlns="" val="3028398491"/>
                    </a:ext>
                  </a:extLst>
                </a:gridCol>
              </a:tblGrid>
              <a:tr h="370840">
                <a:tc>
                  <a:txBody>
                    <a:bodyPr/>
                    <a:lstStyle/>
                    <a:p>
                      <a:r>
                        <a:rPr lang="en-US" dirty="0">
                          <a:solidFill>
                            <a:schemeClr val="tx1"/>
                          </a:solidFill>
                        </a:rPr>
                        <a:t>Image</a:t>
                      </a:r>
                    </a:p>
                  </a:txBody>
                  <a:tcPr marL="91437" marR="91437"/>
                </a:tc>
                <a:tc>
                  <a:txBody>
                    <a:bodyPr/>
                    <a:lstStyle/>
                    <a:p>
                      <a:r>
                        <a:rPr lang="en-US" dirty="0">
                          <a:solidFill>
                            <a:schemeClr val="tx1"/>
                          </a:solidFill>
                        </a:rPr>
                        <a:t>Title</a:t>
                      </a:r>
                    </a:p>
                  </a:txBody>
                  <a:tcPr marL="91437" marR="91437"/>
                </a:tc>
                <a:tc>
                  <a:txBody>
                    <a:bodyPr/>
                    <a:lstStyle/>
                    <a:p>
                      <a:r>
                        <a:rPr lang="en-US" dirty="0">
                          <a:solidFill>
                            <a:schemeClr val="tx1"/>
                          </a:solidFill>
                        </a:rPr>
                        <a:t>Content and Use</a:t>
                      </a:r>
                    </a:p>
                  </a:txBody>
                  <a:tcPr marL="91437" marR="91437"/>
                </a:tc>
                <a:extLst>
                  <a:ext uri="{0D108BD9-81ED-4DB2-BD59-A6C34878D82A}">
                    <a16:rowId xmlns:a16="http://schemas.microsoft.com/office/drawing/2014/main" xmlns="" val="127049209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marL="91437" marR="91437"/>
                </a:tc>
                <a:tc>
                  <a:txBody>
                    <a:bodyPr/>
                    <a:lstStyle/>
                    <a:p>
                      <a:r>
                        <a:rPr lang="en-US" dirty="0">
                          <a:latin typeface="Arial "/>
                        </a:rPr>
                        <a:t>Test Administrator’s Script</a:t>
                      </a:r>
                    </a:p>
                  </a:txBody>
                  <a:tcPr marL="91437" marR="91437"/>
                </a:tc>
                <a:tc>
                  <a:txBody>
                    <a:bodyPr/>
                    <a:lstStyle/>
                    <a:p>
                      <a:pPr marL="342900" indent="-342900">
                        <a:buFont typeface="Wingdings" panose="05000000000000000000" pitchFamily="2" charset="2"/>
                        <a:buChar char="§"/>
                      </a:pPr>
                      <a:r>
                        <a:rPr lang="en-US" sz="2000" dirty="0">
                          <a:latin typeface="Arial "/>
                        </a:rPr>
                        <a:t>Always</a:t>
                      </a:r>
                      <a:r>
                        <a:rPr lang="en-US" sz="2000" baseline="0" dirty="0">
                          <a:latin typeface="Arial "/>
                        </a:rPr>
                        <a:t> in use by Test Administrator</a:t>
                      </a:r>
                    </a:p>
                    <a:p>
                      <a:pPr marL="342900" indent="-342900">
                        <a:buFont typeface="Wingdings" panose="05000000000000000000" pitchFamily="2" charset="2"/>
                        <a:buChar char="§"/>
                      </a:pPr>
                      <a:r>
                        <a:rPr lang="en-US" sz="2000" baseline="0" dirty="0">
                          <a:latin typeface="Arial "/>
                        </a:rPr>
                        <a:t>Contains everything the TA says for all four domains</a:t>
                      </a:r>
                    </a:p>
                    <a:p>
                      <a:pPr marL="342900" indent="-342900">
                        <a:buFont typeface="Wingdings" panose="05000000000000000000" pitchFamily="2" charset="2"/>
                        <a:buChar char="§"/>
                      </a:pPr>
                      <a:r>
                        <a:rPr lang="en-US" sz="2000" baseline="0" dirty="0">
                          <a:latin typeface="Arial "/>
                        </a:rPr>
                        <a:t>Must be followed exactly</a:t>
                      </a:r>
                      <a:endParaRPr lang="en-US" sz="2000" dirty="0">
                        <a:latin typeface="Arial "/>
                      </a:endParaRPr>
                    </a:p>
                  </a:txBody>
                  <a:tcPr marL="91437" marR="91437"/>
                </a:tc>
                <a:extLst>
                  <a:ext uri="{0D108BD9-81ED-4DB2-BD59-A6C34878D82A}">
                    <a16:rowId xmlns:a16="http://schemas.microsoft.com/office/drawing/2014/main" xmlns="" val="3243267844"/>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marL="91437" marR="91437"/>
                </a:tc>
                <a:tc>
                  <a:txBody>
                    <a:bodyPr/>
                    <a:lstStyle/>
                    <a:p>
                      <a:r>
                        <a:rPr lang="en-US" dirty="0">
                          <a:latin typeface="Arial "/>
                        </a:rPr>
                        <a:t>Listening and Speaking CDs</a:t>
                      </a:r>
                    </a:p>
                  </a:txBody>
                  <a:tcPr marL="91437" marR="91437"/>
                </a:tc>
                <a:tc>
                  <a:txBody>
                    <a:bodyPr/>
                    <a:lstStyle/>
                    <a:p>
                      <a:r>
                        <a:rPr lang="en-US" sz="2000" dirty="0">
                          <a:latin typeface="Arial "/>
                        </a:rPr>
                        <a:t>To be used in a CD player or computer</a:t>
                      </a:r>
                      <a:r>
                        <a:rPr lang="en-US" sz="2000" baseline="0" dirty="0">
                          <a:latin typeface="Arial "/>
                        </a:rPr>
                        <a:t> fro Listening and Speaking administration. </a:t>
                      </a:r>
                      <a:endParaRPr lang="en-US" sz="2000" dirty="0">
                        <a:latin typeface="Arial "/>
                      </a:endParaRPr>
                    </a:p>
                  </a:txBody>
                  <a:tcPr marL="91437" marR="91437"/>
                </a:tc>
                <a:extLst>
                  <a:ext uri="{0D108BD9-81ED-4DB2-BD59-A6C34878D82A}">
                    <a16:rowId xmlns:a16="http://schemas.microsoft.com/office/drawing/2014/main" xmlns="" val="3534517546"/>
                  </a:ext>
                </a:extLst>
              </a:tr>
            </a:tbl>
          </a:graphicData>
        </a:graphic>
      </p:graphicFrame>
      <p:pic>
        <p:nvPicPr>
          <p:cNvPr id="706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671638"/>
            <a:ext cx="147161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063" y="3803650"/>
            <a:ext cx="157321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0175" y="388938"/>
            <a:ext cx="8229600" cy="673100"/>
          </a:xfrm>
          <a:prstGeom prst="rect">
            <a:avLst/>
          </a:prstGeom>
        </p:spPr>
        <p:txBody>
          <a:bodyPr/>
          <a:lstStyle>
            <a:lvl1pPr algn="l" rtl="0" eaLnBrk="0" fontAlgn="base" hangingPunct="0">
              <a:spcBef>
                <a:spcPct val="0"/>
              </a:spcBef>
              <a:spcAft>
                <a:spcPct val="0"/>
              </a:spcAft>
              <a:defRPr sz="4400" b="1">
                <a:solidFill>
                  <a:srgbClr val="336699"/>
                </a:solidFill>
                <a:latin typeface="+mj-lt"/>
                <a:ea typeface="ＭＳ Ｐゴシック" charset="0"/>
                <a:cs typeface="+mj-cs"/>
              </a:defRPr>
            </a:lvl1pPr>
            <a:lvl2pPr algn="l" rtl="0" eaLnBrk="0" fontAlgn="base" hangingPunct="0">
              <a:spcBef>
                <a:spcPct val="0"/>
              </a:spcBef>
              <a:spcAft>
                <a:spcPct val="0"/>
              </a:spcAft>
              <a:defRPr sz="4400" b="1">
                <a:solidFill>
                  <a:srgbClr val="336699"/>
                </a:solidFill>
                <a:latin typeface="Arial" charset="0"/>
                <a:ea typeface="ＭＳ Ｐゴシック" charset="0"/>
              </a:defRPr>
            </a:lvl2pPr>
            <a:lvl3pPr algn="l" rtl="0" eaLnBrk="0" fontAlgn="base" hangingPunct="0">
              <a:spcBef>
                <a:spcPct val="0"/>
              </a:spcBef>
              <a:spcAft>
                <a:spcPct val="0"/>
              </a:spcAft>
              <a:defRPr sz="4400" b="1">
                <a:solidFill>
                  <a:srgbClr val="336699"/>
                </a:solidFill>
                <a:latin typeface="Arial" charset="0"/>
                <a:ea typeface="ＭＳ Ｐゴシック" charset="0"/>
              </a:defRPr>
            </a:lvl3pPr>
            <a:lvl4pPr algn="l" rtl="0" eaLnBrk="0" fontAlgn="base" hangingPunct="0">
              <a:spcBef>
                <a:spcPct val="0"/>
              </a:spcBef>
              <a:spcAft>
                <a:spcPct val="0"/>
              </a:spcAft>
              <a:defRPr sz="4400" b="1">
                <a:solidFill>
                  <a:srgbClr val="336699"/>
                </a:solidFill>
                <a:latin typeface="Arial" charset="0"/>
                <a:ea typeface="ＭＳ Ｐゴシック" charset="0"/>
              </a:defRPr>
            </a:lvl4pPr>
            <a:lvl5pPr algn="l" rtl="0" eaLnBrk="0" fontAlgn="base" hangingPunct="0">
              <a:spcBef>
                <a:spcPct val="0"/>
              </a:spcBef>
              <a:spcAft>
                <a:spcPct val="0"/>
              </a:spcAft>
              <a:defRPr sz="4400" b="1">
                <a:solidFill>
                  <a:srgbClr val="336699"/>
                </a:solidFill>
                <a:latin typeface="Arial" charset="0"/>
                <a:ea typeface="ＭＳ Ｐゴシック" charset="0"/>
              </a:defRPr>
            </a:lvl5pPr>
            <a:lvl6pPr marL="457200" algn="l" rtl="0" fontAlgn="base">
              <a:spcBef>
                <a:spcPct val="0"/>
              </a:spcBef>
              <a:spcAft>
                <a:spcPct val="0"/>
              </a:spcAft>
              <a:defRPr sz="4400" b="1">
                <a:solidFill>
                  <a:srgbClr val="336699"/>
                </a:solidFill>
                <a:latin typeface="Arial" charset="0"/>
              </a:defRPr>
            </a:lvl6pPr>
            <a:lvl7pPr marL="914400" algn="l" rtl="0" fontAlgn="base">
              <a:spcBef>
                <a:spcPct val="0"/>
              </a:spcBef>
              <a:spcAft>
                <a:spcPct val="0"/>
              </a:spcAft>
              <a:defRPr sz="4400" b="1">
                <a:solidFill>
                  <a:srgbClr val="336699"/>
                </a:solidFill>
                <a:latin typeface="Arial" charset="0"/>
              </a:defRPr>
            </a:lvl7pPr>
            <a:lvl8pPr marL="1371600" algn="l" rtl="0" fontAlgn="base">
              <a:spcBef>
                <a:spcPct val="0"/>
              </a:spcBef>
              <a:spcAft>
                <a:spcPct val="0"/>
              </a:spcAft>
              <a:defRPr sz="4400" b="1">
                <a:solidFill>
                  <a:srgbClr val="336699"/>
                </a:solidFill>
                <a:latin typeface="Arial" charset="0"/>
              </a:defRPr>
            </a:lvl8pPr>
            <a:lvl9pPr marL="1828800" algn="l" rtl="0" fontAlgn="base">
              <a:spcBef>
                <a:spcPct val="0"/>
              </a:spcBef>
              <a:spcAft>
                <a:spcPct val="0"/>
              </a:spcAft>
              <a:defRPr sz="4400" b="1">
                <a:solidFill>
                  <a:srgbClr val="336699"/>
                </a:solidFill>
                <a:latin typeface="Arial" charset="0"/>
              </a:defRPr>
            </a:lvl9pPr>
          </a:lstStyle>
          <a:p>
            <a:pPr>
              <a:defRPr/>
            </a:pPr>
            <a:r>
              <a:rPr lang="en-US" altLang="en-US" sz="3600" kern="0" dirty="0">
                <a:ea typeface="ＭＳ Ｐゴシック" panose="020B0600070205080204" pitchFamily="34" charset="-128"/>
              </a:rPr>
              <a:t>Grade 1-12 Test Materials</a:t>
            </a:r>
          </a:p>
        </p:txBody>
      </p:sp>
      <p:graphicFrame>
        <p:nvGraphicFramePr>
          <p:cNvPr id="3" name="Table 2"/>
          <p:cNvGraphicFramePr>
            <a:graphicFrameLocks noGrp="1"/>
          </p:cNvGraphicFramePr>
          <p:nvPr/>
        </p:nvGraphicFramePr>
        <p:xfrm>
          <a:off x="268288" y="1193800"/>
          <a:ext cx="8524875" cy="4881825"/>
        </p:xfrm>
        <a:graphic>
          <a:graphicData uri="http://schemas.openxmlformats.org/drawingml/2006/table">
            <a:tbl>
              <a:tblPr firstRow="1" bandRow="1">
                <a:tableStyleId>{5C22544A-7EE6-4342-B048-85BDC9FD1C3A}</a:tableStyleId>
              </a:tblPr>
              <a:tblGrid>
                <a:gridCol w="1939137">
                  <a:extLst>
                    <a:ext uri="{9D8B030D-6E8A-4147-A177-3AD203B41FA5}">
                      <a16:colId xmlns:a16="http://schemas.microsoft.com/office/drawing/2014/main" xmlns="" val="3094278702"/>
                    </a:ext>
                  </a:extLst>
                </a:gridCol>
                <a:gridCol w="2816996">
                  <a:extLst>
                    <a:ext uri="{9D8B030D-6E8A-4147-A177-3AD203B41FA5}">
                      <a16:colId xmlns:a16="http://schemas.microsoft.com/office/drawing/2014/main" xmlns="" val="2083357334"/>
                    </a:ext>
                  </a:extLst>
                </a:gridCol>
                <a:gridCol w="3768742">
                  <a:extLst>
                    <a:ext uri="{9D8B030D-6E8A-4147-A177-3AD203B41FA5}">
                      <a16:colId xmlns:a16="http://schemas.microsoft.com/office/drawing/2014/main" xmlns="" val="3028398491"/>
                    </a:ext>
                  </a:extLst>
                </a:gridCol>
              </a:tblGrid>
              <a:tr h="370805">
                <a:tc>
                  <a:txBody>
                    <a:bodyPr/>
                    <a:lstStyle/>
                    <a:p>
                      <a:r>
                        <a:rPr lang="en-US" sz="1800" dirty="0">
                          <a:solidFill>
                            <a:schemeClr val="tx1"/>
                          </a:solidFill>
                        </a:rPr>
                        <a:t>Image</a:t>
                      </a:r>
                    </a:p>
                  </a:txBody>
                  <a:tcPr marL="91437" marR="91437" marT="45715" marB="45715"/>
                </a:tc>
                <a:tc>
                  <a:txBody>
                    <a:bodyPr/>
                    <a:lstStyle/>
                    <a:p>
                      <a:r>
                        <a:rPr lang="en-US" sz="1800" dirty="0">
                          <a:solidFill>
                            <a:schemeClr val="tx1"/>
                          </a:solidFill>
                        </a:rPr>
                        <a:t>Title</a:t>
                      </a:r>
                    </a:p>
                  </a:txBody>
                  <a:tcPr marL="91437" marR="91437" marT="45715" marB="45715"/>
                </a:tc>
                <a:tc>
                  <a:txBody>
                    <a:bodyPr/>
                    <a:lstStyle/>
                    <a:p>
                      <a:r>
                        <a:rPr lang="en-US" sz="1800" dirty="0">
                          <a:solidFill>
                            <a:schemeClr val="tx1"/>
                          </a:solidFill>
                        </a:rPr>
                        <a:t>Content and Use</a:t>
                      </a:r>
                    </a:p>
                  </a:txBody>
                  <a:tcPr marL="91437" marR="91437" marT="45715" marB="45715"/>
                </a:tc>
                <a:extLst>
                  <a:ext uri="{0D108BD9-81ED-4DB2-BD59-A6C34878D82A}">
                    <a16:rowId xmlns:a16="http://schemas.microsoft.com/office/drawing/2014/main" xmlns="" val="1270492095"/>
                  </a:ext>
                </a:extLst>
              </a:tr>
              <a:tr h="2224901">
                <a:tc>
                  <a: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txBody>
                  <a:tcPr marL="91437" marR="91437" marT="45715" marB="45715"/>
                </a:tc>
                <a:tc>
                  <a:txBody>
                    <a:bodyPr/>
                    <a:lstStyle/>
                    <a:p>
                      <a:r>
                        <a:rPr lang="en-US" sz="1800" dirty="0"/>
                        <a:t>Speaking</a:t>
                      </a:r>
                      <a:r>
                        <a:rPr lang="en-US" sz="1800" baseline="0" dirty="0"/>
                        <a:t> Test Booklets</a:t>
                      </a:r>
                      <a:endParaRPr lang="en-US" sz="1800" dirty="0"/>
                    </a:p>
                  </a:txBody>
                  <a:tcPr marL="91437" marR="91437" marT="45715" marB="45715"/>
                </a:tc>
                <a:tc>
                  <a:txBody>
                    <a:bodyPr/>
                    <a:lstStyle/>
                    <a:p>
                      <a:pPr marL="285750" indent="-285750">
                        <a:buFont typeface="Wingdings" panose="05000000000000000000" pitchFamily="2" charset="2"/>
                        <a:buChar char="§"/>
                      </a:pPr>
                      <a:r>
                        <a:rPr lang="en-US" sz="2000" dirty="0">
                          <a:latin typeface="Arial "/>
                        </a:rPr>
                        <a:t>Used by the student</a:t>
                      </a:r>
                      <a:r>
                        <a:rPr lang="en-US" sz="2000" baseline="0" dirty="0">
                          <a:latin typeface="Arial "/>
                        </a:rPr>
                        <a:t> during the Speaking administration to see the pictures and prompts. This is a reusable test materials; students should </a:t>
                      </a:r>
                      <a:r>
                        <a:rPr lang="en-US" sz="2000" b="1" u="sng" baseline="0" dirty="0">
                          <a:latin typeface="Arial "/>
                        </a:rPr>
                        <a:t>not </a:t>
                      </a:r>
                      <a:r>
                        <a:rPr lang="en-US" sz="2000" baseline="0" dirty="0">
                          <a:latin typeface="Arial "/>
                        </a:rPr>
                        <a:t>write in this booklet</a:t>
                      </a:r>
                      <a:endParaRPr lang="en-US" sz="2000" dirty="0">
                        <a:latin typeface="Arial "/>
                      </a:endParaRPr>
                    </a:p>
                  </a:txBody>
                  <a:tcPr marL="91437" marR="91437" marT="45715" marB="45715"/>
                </a:tc>
                <a:extLst>
                  <a:ext uri="{0D108BD9-81ED-4DB2-BD59-A6C34878D82A}">
                    <a16:rowId xmlns:a16="http://schemas.microsoft.com/office/drawing/2014/main" xmlns="" val="3243267844"/>
                  </a:ext>
                </a:extLst>
              </a:tr>
              <a:tr h="2285857">
                <a:tc>
                  <a: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txBody>
                  <a:tcPr marL="91437" marR="91437" marT="45715" marB="45715"/>
                </a:tc>
                <a:tc>
                  <a:txBody>
                    <a:bodyPr/>
                    <a:lstStyle/>
                    <a:p>
                      <a:r>
                        <a:rPr lang="en-US" sz="1800" dirty="0"/>
                        <a:t>Form</a:t>
                      </a:r>
                      <a:r>
                        <a:rPr lang="en-US" sz="1800" baseline="0" dirty="0"/>
                        <a:t> 401 Test Booklet</a:t>
                      </a: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txBody>
                  <a:tcPr marL="91437" marR="91437" marT="45715" marB="45715"/>
                </a:tc>
                <a:tc>
                  <a:txBody>
                    <a:bodyPr/>
                    <a:lstStyle/>
                    <a:p>
                      <a:pPr marL="285750" indent="-285750">
                        <a:buFont typeface="Wingdings" panose="05000000000000000000" pitchFamily="2" charset="2"/>
                        <a:buChar char="§"/>
                      </a:pPr>
                      <a:r>
                        <a:rPr lang="en-US" sz="2000" dirty="0">
                          <a:latin typeface="Arial "/>
                        </a:rPr>
                        <a:t> Used by the</a:t>
                      </a:r>
                      <a:r>
                        <a:rPr lang="en-US" sz="2000" baseline="0" dirty="0">
                          <a:latin typeface="Arial "/>
                        </a:rPr>
                        <a:t> student to record their responses during the Listening, Reading, and Writing test. The TA also records the rating for the Speaking test in this booklet as well. </a:t>
                      </a:r>
                      <a:endParaRPr lang="en-US" sz="2000" dirty="0">
                        <a:latin typeface="Arial "/>
                      </a:endParaRPr>
                    </a:p>
                  </a:txBody>
                  <a:tcPr marL="91437" marR="91437" marT="45715" marB="45715"/>
                </a:tc>
                <a:extLst>
                  <a:ext uri="{0D108BD9-81ED-4DB2-BD59-A6C34878D82A}">
                    <a16:rowId xmlns:a16="http://schemas.microsoft.com/office/drawing/2014/main" xmlns="" val="3534517546"/>
                  </a:ext>
                </a:extLst>
              </a:tr>
            </a:tbl>
          </a:graphicData>
        </a:graphic>
      </p:graphicFrame>
      <p:pic>
        <p:nvPicPr>
          <p:cNvPr id="7272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671638"/>
            <a:ext cx="147161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175" y="3803650"/>
            <a:ext cx="165258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1600" y="366713"/>
            <a:ext cx="8229600" cy="674687"/>
          </a:xfrm>
          <a:prstGeom prst="rect">
            <a:avLst/>
          </a:prstGeom>
        </p:spPr>
        <p:txBody>
          <a:bodyPr/>
          <a:lstStyle>
            <a:lvl1pPr algn="l" rtl="0" eaLnBrk="0" fontAlgn="base" hangingPunct="0">
              <a:spcBef>
                <a:spcPct val="0"/>
              </a:spcBef>
              <a:spcAft>
                <a:spcPct val="0"/>
              </a:spcAft>
              <a:defRPr sz="4400" b="1">
                <a:solidFill>
                  <a:srgbClr val="336699"/>
                </a:solidFill>
                <a:latin typeface="+mj-lt"/>
                <a:ea typeface="ＭＳ Ｐゴシック" charset="0"/>
                <a:cs typeface="+mj-cs"/>
              </a:defRPr>
            </a:lvl1pPr>
            <a:lvl2pPr algn="l" rtl="0" eaLnBrk="0" fontAlgn="base" hangingPunct="0">
              <a:spcBef>
                <a:spcPct val="0"/>
              </a:spcBef>
              <a:spcAft>
                <a:spcPct val="0"/>
              </a:spcAft>
              <a:defRPr sz="4400" b="1">
                <a:solidFill>
                  <a:srgbClr val="336699"/>
                </a:solidFill>
                <a:latin typeface="Arial" charset="0"/>
                <a:ea typeface="ＭＳ Ｐゴシック" charset="0"/>
              </a:defRPr>
            </a:lvl2pPr>
            <a:lvl3pPr algn="l" rtl="0" eaLnBrk="0" fontAlgn="base" hangingPunct="0">
              <a:spcBef>
                <a:spcPct val="0"/>
              </a:spcBef>
              <a:spcAft>
                <a:spcPct val="0"/>
              </a:spcAft>
              <a:defRPr sz="4400" b="1">
                <a:solidFill>
                  <a:srgbClr val="336699"/>
                </a:solidFill>
                <a:latin typeface="Arial" charset="0"/>
                <a:ea typeface="ＭＳ Ｐゴシック" charset="0"/>
              </a:defRPr>
            </a:lvl3pPr>
            <a:lvl4pPr algn="l" rtl="0" eaLnBrk="0" fontAlgn="base" hangingPunct="0">
              <a:spcBef>
                <a:spcPct val="0"/>
              </a:spcBef>
              <a:spcAft>
                <a:spcPct val="0"/>
              </a:spcAft>
              <a:defRPr sz="4400" b="1">
                <a:solidFill>
                  <a:srgbClr val="336699"/>
                </a:solidFill>
                <a:latin typeface="Arial" charset="0"/>
                <a:ea typeface="ＭＳ Ｐゴシック" charset="0"/>
              </a:defRPr>
            </a:lvl4pPr>
            <a:lvl5pPr algn="l" rtl="0" eaLnBrk="0" fontAlgn="base" hangingPunct="0">
              <a:spcBef>
                <a:spcPct val="0"/>
              </a:spcBef>
              <a:spcAft>
                <a:spcPct val="0"/>
              </a:spcAft>
              <a:defRPr sz="4400" b="1">
                <a:solidFill>
                  <a:srgbClr val="336699"/>
                </a:solidFill>
                <a:latin typeface="Arial" charset="0"/>
                <a:ea typeface="ＭＳ Ｐゴシック" charset="0"/>
              </a:defRPr>
            </a:lvl5pPr>
            <a:lvl6pPr marL="457200" algn="l" rtl="0" fontAlgn="base">
              <a:spcBef>
                <a:spcPct val="0"/>
              </a:spcBef>
              <a:spcAft>
                <a:spcPct val="0"/>
              </a:spcAft>
              <a:defRPr sz="4400" b="1">
                <a:solidFill>
                  <a:srgbClr val="336699"/>
                </a:solidFill>
                <a:latin typeface="Arial" charset="0"/>
              </a:defRPr>
            </a:lvl6pPr>
            <a:lvl7pPr marL="914400" algn="l" rtl="0" fontAlgn="base">
              <a:spcBef>
                <a:spcPct val="0"/>
              </a:spcBef>
              <a:spcAft>
                <a:spcPct val="0"/>
              </a:spcAft>
              <a:defRPr sz="4400" b="1">
                <a:solidFill>
                  <a:srgbClr val="336699"/>
                </a:solidFill>
                <a:latin typeface="Arial" charset="0"/>
              </a:defRPr>
            </a:lvl7pPr>
            <a:lvl8pPr marL="1371600" algn="l" rtl="0" fontAlgn="base">
              <a:spcBef>
                <a:spcPct val="0"/>
              </a:spcBef>
              <a:spcAft>
                <a:spcPct val="0"/>
              </a:spcAft>
              <a:defRPr sz="4400" b="1">
                <a:solidFill>
                  <a:srgbClr val="336699"/>
                </a:solidFill>
                <a:latin typeface="Arial" charset="0"/>
              </a:defRPr>
            </a:lvl8pPr>
            <a:lvl9pPr marL="1828800" algn="l" rtl="0" fontAlgn="base">
              <a:spcBef>
                <a:spcPct val="0"/>
              </a:spcBef>
              <a:spcAft>
                <a:spcPct val="0"/>
              </a:spcAft>
              <a:defRPr sz="4400" b="1">
                <a:solidFill>
                  <a:srgbClr val="336699"/>
                </a:solidFill>
                <a:latin typeface="Arial" charset="0"/>
              </a:defRPr>
            </a:lvl9pPr>
          </a:lstStyle>
          <a:p>
            <a:pPr>
              <a:defRPr/>
            </a:pPr>
            <a:r>
              <a:rPr lang="en-US" altLang="en-US" sz="3600" kern="0" dirty="0">
                <a:ea typeface="ＭＳ Ｐゴシック" panose="020B0600070205080204" pitchFamily="34" charset="-128"/>
              </a:rPr>
              <a:t>Administering the Speaking Test</a:t>
            </a:r>
          </a:p>
        </p:txBody>
      </p:sp>
      <p:sp>
        <p:nvSpPr>
          <p:cNvPr id="74755" name="Rectangle 2"/>
          <p:cNvSpPr>
            <a:spLocks noChangeArrowheads="1"/>
          </p:cNvSpPr>
          <p:nvPr/>
        </p:nvSpPr>
        <p:spPr bwMode="auto">
          <a:xfrm>
            <a:off x="268288" y="1252538"/>
            <a:ext cx="846931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en-US" altLang="en-US" sz="2800"/>
              <a:t>Prepare the Speaking Test CD to begin at the appropriate track number (Recording Track List in T.A. Script booklet)</a:t>
            </a:r>
          </a:p>
          <a:p>
            <a:pPr>
              <a:spcBef>
                <a:spcPct val="0"/>
              </a:spcBef>
              <a:buFont typeface="Wingdings" panose="05000000000000000000" pitchFamily="2" charset="2"/>
              <a:buChar char="§"/>
            </a:pPr>
            <a:endParaRPr lang="en-US" altLang="en-US" sz="1000"/>
          </a:p>
          <a:p>
            <a:pPr>
              <a:spcBef>
                <a:spcPct val="0"/>
              </a:spcBef>
              <a:buFont typeface="Wingdings" panose="05000000000000000000" pitchFamily="2" charset="2"/>
              <a:buChar char="§"/>
            </a:pPr>
            <a:r>
              <a:rPr lang="en-US" altLang="en-US" sz="2800"/>
              <a:t>Read the T.A. script aloud to student</a:t>
            </a:r>
          </a:p>
          <a:p>
            <a:pPr>
              <a:spcBef>
                <a:spcPct val="0"/>
              </a:spcBef>
              <a:buFont typeface="Wingdings" panose="05000000000000000000" pitchFamily="2" charset="2"/>
              <a:buChar char="§"/>
            </a:pPr>
            <a:endParaRPr lang="en-US" altLang="en-US" sz="1000"/>
          </a:p>
          <a:p>
            <a:pPr>
              <a:spcBef>
                <a:spcPct val="0"/>
              </a:spcBef>
              <a:buFont typeface="Wingdings" panose="05000000000000000000" pitchFamily="2" charset="2"/>
              <a:buChar char="§"/>
            </a:pPr>
            <a:r>
              <a:rPr lang="en-US" altLang="en-US" sz="2800"/>
              <a:t>Play the CD track when indicated in the script</a:t>
            </a:r>
          </a:p>
          <a:p>
            <a:pPr>
              <a:spcBef>
                <a:spcPct val="0"/>
              </a:spcBef>
              <a:buFont typeface="Wingdings" panose="05000000000000000000" pitchFamily="2" charset="2"/>
              <a:buChar char="§"/>
            </a:pPr>
            <a:endParaRPr lang="en-US" altLang="en-US" sz="1000"/>
          </a:p>
          <a:p>
            <a:pPr>
              <a:spcBef>
                <a:spcPct val="0"/>
              </a:spcBef>
              <a:buFont typeface="Wingdings" panose="05000000000000000000" pitchFamily="2" charset="2"/>
              <a:buChar char="§"/>
            </a:pPr>
            <a:r>
              <a:rPr lang="en-US" altLang="en-US" sz="2800"/>
              <a:t>Follow along with the student</a:t>
            </a:r>
          </a:p>
          <a:p>
            <a:pPr>
              <a:spcBef>
                <a:spcPct val="0"/>
              </a:spcBef>
              <a:buFont typeface="Wingdings" panose="05000000000000000000" pitchFamily="2" charset="2"/>
              <a:buChar char="§"/>
            </a:pPr>
            <a:endParaRPr lang="en-US" altLang="en-US" sz="1000"/>
          </a:p>
          <a:p>
            <a:pPr>
              <a:spcBef>
                <a:spcPct val="0"/>
              </a:spcBef>
              <a:buFont typeface="Wingdings" panose="05000000000000000000" pitchFamily="2" charset="2"/>
              <a:buChar char="§"/>
            </a:pPr>
            <a:r>
              <a:rPr lang="en-US" altLang="en-US" sz="2800"/>
              <a:t>Evaluate and score student responses immediately after the student gives a response.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65088" y="339725"/>
            <a:ext cx="8229600" cy="674688"/>
          </a:xfrm>
        </p:spPr>
        <p:txBody>
          <a:bodyPr/>
          <a:lstStyle/>
          <a:p>
            <a:r>
              <a:rPr lang="en-US" altLang="en-US" sz="3600">
                <a:ea typeface="ＭＳ Ｐゴシック" panose="020B0600070205080204" pitchFamily="34" charset="-128"/>
              </a:rPr>
              <a:t>Test Environment/Setting</a:t>
            </a:r>
          </a:p>
        </p:txBody>
      </p:sp>
      <p:sp>
        <p:nvSpPr>
          <p:cNvPr id="100355" name="Rectangle 2"/>
          <p:cNvSpPr>
            <a:spLocks noChangeArrowheads="1"/>
          </p:cNvSpPr>
          <p:nvPr/>
        </p:nvSpPr>
        <p:spPr bwMode="auto">
          <a:xfrm>
            <a:off x="268288" y="1258888"/>
            <a:ext cx="82296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defRPr/>
            </a:pPr>
            <a:r>
              <a:rPr lang="en-US" altLang="en-US" dirty="0">
                <a:solidFill>
                  <a:srgbClr val="000000"/>
                </a:solidFill>
              </a:rPr>
              <a:t>One-to-One Speaking by school personnel/paraprofessional, familiar to student (trained and certified to administer ACCESS for ELLs 2.0) </a:t>
            </a:r>
          </a:p>
          <a:p>
            <a:pPr marL="0" indent="0">
              <a:spcBef>
                <a:spcPct val="0"/>
              </a:spcBef>
              <a:buFontTx/>
              <a:buNone/>
              <a:defRPr/>
            </a:pPr>
            <a:endParaRPr lang="en-US" altLang="en-US" dirty="0">
              <a:solidFill>
                <a:srgbClr val="000000"/>
              </a:solidFill>
            </a:endParaRPr>
          </a:p>
          <a:p>
            <a:pPr>
              <a:spcBef>
                <a:spcPct val="0"/>
              </a:spcBef>
              <a:buFont typeface="Wingdings" panose="05000000000000000000" pitchFamily="2" charset="2"/>
              <a:buChar char="§"/>
              <a:defRPr/>
            </a:pPr>
            <a:r>
              <a:rPr lang="en-US" altLang="en-US" dirty="0">
                <a:solidFill>
                  <a:srgbClr val="000000"/>
                </a:solidFill>
              </a:rPr>
              <a:t>Group administration (listening, reading, writing) by student’s teacher or other teacher (trained and certified to administer ACCESS for ELLs 2.0)</a:t>
            </a:r>
          </a:p>
          <a:p>
            <a:pPr marL="0" indent="0">
              <a:spcBef>
                <a:spcPct val="0"/>
              </a:spcBef>
              <a:buFontTx/>
              <a:buNone/>
              <a:defRPr/>
            </a:pPr>
            <a:endParaRPr lang="en-US" altLang="en-US" dirty="0">
              <a:solidFill>
                <a:srgbClr val="000000"/>
              </a:solidFill>
            </a:endParaRPr>
          </a:p>
          <a:p>
            <a:pPr>
              <a:spcBef>
                <a:spcPct val="0"/>
              </a:spcBef>
              <a:buFont typeface="Wingdings" panose="05000000000000000000" pitchFamily="2" charset="2"/>
              <a:buChar char="§"/>
              <a:defRPr/>
            </a:pPr>
            <a:r>
              <a:rPr lang="en-US" altLang="en-US" dirty="0">
                <a:solidFill>
                  <a:srgbClr val="000000"/>
                </a:solidFill>
              </a:rPr>
              <a:t>Small group (not more than 22 students in a single group-testing session)</a:t>
            </a:r>
          </a:p>
          <a:p>
            <a:pPr marL="0" indent="0">
              <a:spcBef>
                <a:spcPct val="0"/>
              </a:spcBef>
              <a:buFontTx/>
              <a:buNone/>
              <a:defRPr/>
            </a:pPr>
            <a:endParaRPr lang="en-US" altLang="en-US" dirty="0">
              <a:solidFill>
                <a:srgbClr val="000000"/>
              </a:solidFill>
            </a:endParaRPr>
          </a:p>
          <a:p>
            <a:pPr>
              <a:spcBef>
                <a:spcPct val="0"/>
              </a:spcBef>
              <a:buFont typeface="Wingdings" panose="05000000000000000000" pitchFamily="2" charset="2"/>
              <a:buChar char="§"/>
              <a:defRPr/>
            </a:pPr>
            <a:r>
              <a:rPr lang="en-US" altLang="en-US" dirty="0">
                <a:solidFill>
                  <a:srgbClr val="000000"/>
                </a:solidFill>
              </a:rPr>
              <a:t>In a separate room</a:t>
            </a:r>
          </a:p>
          <a:p>
            <a:pPr>
              <a:spcBef>
                <a:spcPct val="0"/>
              </a:spcBef>
              <a:buFontTx/>
              <a:buChar char="•"/>
              <a:defRPr/>
            </a:pPr>
            <a:endParaRPr lang="en-US" altLang="en-US" dirty="0">
              <a:solidFill>
                <a:srgbClr val="000000"/>
              </a:solidFill>
            </a:endParaRPr>
          </a:p>
          <a:p>
            <a:pPr>
              <a:spcBef>
                <a:spcPct val="0"/>
              </a:spcBef>
              <a:buFontTx/>
              <a:buNone/>
              <a:defRPr/>
            </a:pPr>
            <a:r>
              <a:rPr lang="en-US" altLang="en-US" sz="3200" dirty="0">
                <a:solidFill>
                  <a:srgbClr val="000000"/>
                </a:solidFill>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92075" y="280988"/>
            <a:ext cx="8229600" cy="674687"/>
          </a:xfrm>
        </p:spPr>
        <p:txBody>
          <a:bodyPr/>
          <a:lstStyle/>
          <a:p>
            <a:r>
              <a:rPr lang="en-US" altLang="en-US" sz="3600">
                <a:ea typeface="ＭＳ Ｐゴシック" panose="020B0600070205080204" pitchFamily="34" charset="-128"/>
              </a:rPr>
              <a:t>Test Environment/Setting</a:t>
            </a:r>
          </a:p>
        </p:txBody>
      </p:sp>
      <p:graphicFrame>
        <p:nvGraphicFramePr>
          <p:cNvPr id="4" name="Table 3"/>
          <p:cNvGraphicFramePr>
            <a:graphicFrameLocks noGrp="1"/>
          </p:cNvGraphicFramePr>
          <p:nvPr/>
        </p:nvGraphicFramePr>
        <p:xfrm>
          <a:off x="542925" y="1193800"/>
          <a:ext cx="8108950" cy="3727450"/>
        </p:xfrm>
        <a:graphic>
          <a:graphicData uri="http://schemas.openxmlformats.org/drawingml/2006/table">
            <a:tbl>
              <a:tblPr firstRow="1" bandRow="1">
                <a:tableStyleId>{5C22544A-7EE6-4342-B048-85BDC9FD1C3A}</a:tableStyleId>
              </a:tblPr>
              <a:tblGrid>
                <a:gridCol w="4003080">
                  <a:extLst>
                    <a:ext uri="{9D8B030D-6E8A-4147-A177-3AD203B41FA5}">
                      <a16:colId xmlns:a16="http://schemas.microsoft.com/office/drawing/2014/main" xmlns="" val="20000"/>
                    </a:ext>
                  </a:extLst>
                </a:gridCol>
                <a:gridCol w="4105870">
                  <a:extLst>
                    <a:ext uri="{9D8B030D-6E8A-4147-A177-3AD203B41FA5}">
                      <a16:colId xmlns:a16="http://schemas.microsoft.com/office/drawing/2014/main" xmlns="" val="20001"/>
                    </a:ext>
                  </a:extLst>
                </a:gridCol>
              </a:tblGrid>
              <a:tr h="1678374">
                <a:tc>
                  <a:txBody>
                    <a:bodyPr/>
                    <a:lstStyle/>
                    <a:p>
                      <a:r>
                        <a:rPr lang="en-US" sz="2400" b="0" dirty="0">
                          <a:solidFill>
                            <a:schemeClr val="tx1"/>
                          </a:solidFill>
                        </a:rPr>
                        <a:t>Tier A</a:t>
                      </a:r>
                    </a:p>
                  </a:txBody>
                  <a:tcPr marL="91435" marR="91435" marT="45703" marB="45703" anchor="ctr"/>
                </a:tc>
                <a:tc>
                  <a:txBody>
                    <a:bodyPr/>
                    <a:lstStyle/>
                    <a:p>
                      <a:endParaRPr lang="en-US" sz="2400" b="0" dirty="0">
                        <a:solidFill>
                          <a:schemeClr val="tx1"/>
                        </a:solidFill>
                      </a:endParaRPr>
                    </a:p>
                    <a:p>
                      <a:r>
                        <a:rPr lang="en-US" sz="2400" b="0" dirty="0">
                          <a:solidFill>
                            <a:schemeClr val="tx1"/>
                          </a:solidFill>
                        </a:rPr>
                        <a:t>Newcomers, and All Level 1s (regardless</a:t>
                      </a:r>
                      <a:r>
                        <a:rPr lang="en-US" sz="2400" b="0" baseline="0" dirty="0">
                          <a:solidFill>
                            <a:schemeClr val="tx1"/>
                          </a:solidFill>
                        </a:rPr>
                        <a:t> of years)</a:t>
                      </a:r>
                      <a:endParaRPr lang="en-US" sz="2400" b="0" dirty="0">
                        <a:solidFill>
                          <a:schemeClr val="tx1"/>
                        </a:solidFill>
                      </a:endParaRPr>
                    </a:p>
                  </a:txBody>
                  <a:tcPr marL="91435" marR="91435" marT="45703" marB="45703"/>
                </a:tc>
                <a:extLst>
                  <a:ext uri="{0D108BD9-81ED-4DB2-BD59-A6C34878D82A}">
                    <a16:rowId xmlns:a16="http://schemas.microsoft.com/office/drawing/2014/main" xmlns="" val="10000"/>
                  </a:ext>
                </a:extLst>
              </a:tr>
              <a:tr h="1024538">
                <a:tc>
                  <a:txBody>
                    <a:bodyPr/>
                    <a:lstStyle/>
                    <a:p>
                      <a:r>
                        <a:rPr lang="en-US" sz="2400" dirty="0"/>
                        <a:t>Tier B</a:t>
                      </a:r>
                    </a:p>
                  </a:txBody>
                  <a:tcPr marL="91435" marR="91435" marT="45703" marB="45703" anchor="ctr"/>
                </a:tc>
                <a:tc>
                  <a:txBody>
                    <a:bodyPr/>
                    <a:lstStyle/>
                    <a:p>
                      <a:r>
                        <a:rPr lang="en-US" sz="2400" dirty="0"/>
                        <a:t>All level 2s</a:t>
                      </a:r>
                    </a:p>
                  </a:txBody>
                  <a:tcPr marL="91435" marR="91435" marT="45703" marB="45703" anchor="ctr"/>
                </a:tc>
                <a:extLst>
                  <a:ext uri="{0D108BD9-81ED-4DB2-BD59-A6C34878D82A}">
                    <a16:rowId xmlns:a16="http://schemas.microsoft.com/office/drawing/2014/main" xmlns="" val="10001"/>
                  </a:ext>
                </a:extLst>
              </a:tr>
              <a:tr h="1024538">
                <a:tc>
                  <a:txBody>
                    <a:bodyPr/>
                    <a:lstStyle/>
                    <a:p>
                      <a:r>
                        <a:rPr lang="en-US" sz="2400" dirty="0"/>
                        <a:t>Tier C</a:t>
                      </a:r>
                    </a:p>
                  </a:txBody>
                  <a:tcPr marL="91435" marR="91435" marT="45703" marB="45703" anchor="ctr"/>
                </a:tc>
                <a:tc>
                  <a:txBody>
                    <a:bodyPr/>
                    <a:lstStyle/>
                    <a:p>
                      <a:r>
                        <a:rPr lang="en-US" sz="2400" dirty="0"/>
                        <a:t>All level 3/4s</a:t>
                      </a:r>
                    </a:p>
                  </a:txBody>
                  <a:tcPr marL="91435" marR="91435" marT="45703" marB="45703" anchor="ctr"/>
                </a:tc>
                <a:extLst>
                  <a:ext uri="{0D108BD9-81ED-4DB2-BD59-A6C34878D82A}">
                    <a16:rowId xmlns:a16="http://schemas.microsoft.com/office/drawing/2014/main" xmlns="" val="10002"/>
                  </a:ext>
                </a:extLst>
              </a:tr>
            </a:tbl>
          </a:graphicData>
        </a:graphic>
      </p:graphicFrame>
      <p:sp>
        <p:nvSpPr>
          <p:cNvPr id="78865" name="TextBox 4"/>
          <p:cNvSpPr txBox="1">
            <a:spLocks noChangeArrowheads="1"/>
          </p:cNvSpPr>
          <p:nvPr/>
        </p:nvSpPr>
        <p:spPr bwMode="auto">
          <a:xfrm>
            <a:off x="677863" y="5159375"/>
            <a:ext cx="7974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t>Note: Schedule only one Tier/Grade Level in a single test session.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68263" y="312738"/>
            <a:ext cx="7413625" cy="1327150"/>
          </a:xfrm>
        </p:spPr>
        <p:txBody>
          <a:bodyPr/>
          <a:lstStyle/>
          <a:p>
            <a:r>
              <a:rPr lang="en-US" altLang="en-US" sz="3600">
                <a:ea typeface="ＭＳ Ｐゴシック" panose="020B0600070205080204" pitchFamily="34" charset="-128"/>
              </a:rPr>
              <a:t>Test Administration Times</a:t>
            </a:r>
            <a:r>
              <a:rPr lang="en-US" altLang="en-US">
                <a:ea typeface="ＭＳ Ｐゴシック" panose="020B0600070205080204" pitchFamily="34" charset="-128"/>
              </a:rPr>
              <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graphicFrame>
        <p:nvGraphicFramePr>
          <p:cNvPr id="4" name="Content Placeholder 3"/>
          <p:cNvGraphicFramePr>
            <a:graphicFrameLocks noGrp="1"/>
          </p:cNvGraphicFramePr>
          <p:nvPr>
            <p:ph idx="1"/>
          </p:nvPr>
        </p:nvGraphicFramePr>
        <p:xfrm>
          <a:off x="317500" y="1285875"/>
          <a:ext cx="8440738" cy="1408113"/>
        </p:xfrm>
        <a:graphic>
          <a:graphicData uri="http://schemas.openxmlformats.org/drawingml/2006/table">
            <a:tbl>
              <a:tblPr firstRow="1" bandRow="1">
                <a:tableStyleId>{5C22544A-7EE6-4342-B048-85BDC9FD1C3A}</a:tableStyleId>
              </a:tblPr>
              <a:tblGrid>
                <a:gridCol w="2449791">
                  <a:extLst>
                    <a:ext uri="{9D8B030D-6E8A-4147-A177-3AD203B41FA5}">
                      <a16:colId xmlns:a16="http://schemas.microsoft.com/office/drawing/2014/main" xmlns="" val="20000"/>
                    </a:ext>
                  </a:extLst>
                </a:gridCol>
                <a:gridCol w="3227044">
                  <a:extLst>
                    <a:ext uri="{9D8B030D-6E8A-4147-A177-3AD203B41FA5}">
                      <a16:colId xmlns:a16="http://schemas.microsoft.com/office/drawing/2014/main" xmlns="" val="20001"/>
                    </a:ext>
                  </a:extLst>
                </a:gridCol>
                <a:gridCol w="2763903">
                  <a:extLst>
                    <a:ext uri="{9D8B030D-6E8A-4147-A177-3AD203B41FA5}">
                      <a16:colId xmlns:a16="http://schemas.microsoft.com/office/drawing/2014/main" xmlns="" val="20002"/>
                    </a:ext>
                  </a:extLst>
                </a:gridCol>
              </a:tblGrid>
              <a:tr h="516543">
                <a:tc>
                  <a:txBody>
                    <a:bodyPr/>
                    <a:lstStyle/>
                    <a:p>
                      <a:pPr algn="ctr"/>
                      <a:r>
                        <a:rPr lang="en-US" sz="1800" dirty="0">
                          <a:solidFill>
                            <a:schemeClr val="tx1"/>
                          </a:solidFill>
                        </a:rPr>
                        <a:t> Test</a:t>
                      </a:r>
                    </a:p>
                  </a:txBody>
                  <a:tcPr marL="91433" marR="91433" marT="45713" marB="45713"/>
                </a:tc>
                <a:tc>
                  <a:txBody>
                    <a:bodyPr/>
                    <a:lstStyle/>
                    <a:p>
                      <a:pPr algn="ctr"/>
                      <a:r>
                        <a:rPr lang="en-US" sz="1800" dirty="0">
                          <a:solidFill>
                            <a:schemeClr val="tx1"/>
                          </a:solidFill>
                        </a:rPr>
                        <a:t>Scorer</a:t>
                      </a:r>
                    </a:p>
                  </a:txBody>
                  <a:tcPr marL="91433" marR="91433" marT="45713" marB="45713"/>
                </a:tc>
                <a:tc>
                  <a:txBody>
                    <a:bodyPr/>
                    <a:lstStyle/>
                    <a:p>
                      <a:pPr algn="ctr"/>
                      <a:r>
                        <a:rPr lang="en-US" sz="1800" dirty="0">
                          <a:solidFill>
                            <a:schemeClr val="tx1"/>
                          </a:solidFill>
                        </a:rPr>
                        <a:t>Administration</a:t>
                      </a:r>
                    </a:p>
                  </a:txBody>
                  <a:tcPr marL="91433" marR="91433" marT="45713" marB="45713"/>
                </a:tc>
                <a:extLst>
                  <a:ext uri="{0D108BD9-81ED-4DB2-BD59-A6C34878D82A}">
                    <a16:rowId xmlns:a16="http://schemas.microsoft.com/office/drawing/2014/main" xmlns="" val="10000"/>
                  </a:ext>
                </a:extLst>
              </a:tr>
              <a:tr h="891570">
                <a:tc>
                  <a:txBody>
                    <a:bodyPr/>
                    <a:lstStyle/>
                    <a:p>
                      <a:r>
                        <a:rPr lang="en-US" sz="1800" dirty="0"/>
                        <a:t>Speaking</a:t>
                      </a:r>
                      <a:r>
                        <a:rPr lang="en-US" sz="1800" baseline="0" dirty="0"/>
                        <a:t> Test</a:t>
                      </a:r>
                      <a:endParaRPr lang="en-US" sz="1800" dirty="0"/>
                    </a:p>
                  </a:txBody>
                  <a:tcPr marL="91433" marR="91433" marT="45713" marB="45713"/>
                </a:tc>
                <a:tc>
                  <a:txBody>
                    <a:bodyPr/>
                    <a:lstStyle/>
                    <a:p>
                      <a:r>
                        <a:rPr lang="en-US" sz="1800" dirty="0"/>
                        <a:t>Scored by the Test Administrator</a:t>
                      </a:r>
                    </a:p>
                  </a:txBody>
                  <a:tcPr marL="91433" marR="91433" marT="45713" marB="45713"/>
                </a:tc>
                <a:tc>
                  <a:txBody>
                    <a:bodyPr/>
                    <a:lstStyle/>
                    <a:p>
                      <a:r>
                        <a:rPr lang="en-US" sz="1800" dirty="0"/>
                        <a:t>Individually</a:t>
                      </a:r>
                      <a:r>
                        <a:rPr lang="en-US" sz="1800" baseline="0" dirty="0"/>
                        <a:t> Administered</a:t>
                      </a:r>
                      <a:endParaRPr lang="en-US" sz="1800" dirty="0"/>
                    </a:p>
                  </a:txBody>
                  <a:tcPr marL="91433" marR="91433" marT="45713" marB="45713"/>
                </a:tc>
                <a:extLst>
                  <a:ext uri="{0D108BD9-81ED-4DB2-BD59-A6C34878D82A}">
                    <a16:rowId xmlns:a16="http://schemas.microsoft.com/office/drawing/2014/main" xmlns="" val="10001"/>
                  </a:ext>
                </a:extLst>
              </a:tr>
            </a:tbl>
          </a:graphicData>
        </a:graphic>
      </p:graphicFrame>
      <p:sp>
        <p:nvSpPr>
          <p:cNvPr id="80913" name="Rectangle 1"/>
          <p:cNvSpPr>
            <a:spLocks noChangeArrowheads="1"/>
          </p:cNvSpPr>
          <p:nvPr/>
        </p:nvSpPr>
        <p:spPr bwMode="auto">
          <a:xfrm>
            <a:off x="1365250" y="53641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400"/>
          </a:p>
        </p:txBody>
      </p:sp>
      <p:sp>
        <p:nvSpPr>
          <p:cNvPr id="80914" name="Rectangle 2"/>
          <p:cNvSpPr>
            <a:spLocks noChangeArrowheads="1"/>
          </p:cNvSpPr>
          <p:nvPr/>
        </p:nvSpPr>
        <p:spPr bwMode="auto">
          <a:xfrm>
            <a:off x="1236663" y="53768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400"/>
          </a:p>
        </p:txBody>
      </p:sp>
      <p:sp>
        <p:nvSpPr>
          <p:cNvPr id="80915" name="Rectangle 4"/>
          <p:cNvSpPr>
            <a:spLocks noChangeArrowheads="1"/>
          </p:cNvSpPr>
          <p:nvPr/>
        </p:nvSpPr>
        <p:spPr bwMode="auto">
          <a:xfrm>
            <a:off x="317500" y="5834063"/>
            <a:ext cx="85725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1800" b="1"/>
              <a:t>Note:  Listening/Speaking requires CD Player for CD provided with test kit</a:t>
            </a:r>
            <a:r>
              <a:rPr lang="en-US" altLang="en-US" sz="1800"/>
              <a:t>.</a:t>
            </a:r>
          </a:p>
        </p:txBody>
      </p:sp>
      <p:graphicFrame>
        <p:nvGraphicFramePr>
          <p:cNvPr id="7" name="Content Placeholder 3"/>
          <p:cNvGraphicFramePr>
            <a:graphicFrameLocks/>
          </p:cNvGraphicFramePr>
          <p:nvPr/>
        </p:nvGraphicFramePr>
        <p:xfrm>
          <a:off x="284163" y="3003550"/>
          <a:ext cx="8474076" cy="1112838"/>
        </p:xfrm>
        <a:graphic>
          <a:graphicData uri="http://schemas.openxmlformats.org/drawingml/2006/table">
            <a:tbl>
              <a:tblPr firstRow="1" bandRow="1">
                <a:tableStyleId>{5C22544A-7EE6-4342-B048-85BDC9FD1C3A}</a:tableStyleId>
              </a:tblPr>
              <a:tblGrid>
                <a:gridCol w="2118519">
                  <a:extLst>
                    <a:ext uri="{9D8B030D-6E8A-4147-A177-3AD203B41FA5}">
                      <a16:colId xmlns:a16="http://schemas.microsoft.com/office/drawing/2014/main" xmlns="" val="1886657263"/>
                    </a:ext>
                  </a:extLst>
                </a:gridCol>
                <a:gridCol w="670431">
                  <a:extLst>
                    <a:ext uri="{9D8B030D-6E8A-4147-A177-3AD203B41FA5}">
                      <a16:colId xmlns:a16="http://schemas.microsoft.com/office/drawing/2014/main" xmlns="" val="556930556"/>
                    </a:ext>
                  </a:extLst>
                </a:gridCol>
                <a:gridCol w="1754909">
                  <a:extLst>
                    <a:ext uri="{9D8B030D-6E8A-4147-A177-3AD203B41FA5}">
                      <a16:colId xmlns:a16="http://schemas.microsoft.com/office/drawing/2014/main" xmlns="" val="264286369"/>
                    </a:ext>
                  </a:extLst>
                </a:gridCol>
                <a:gridCol w="3930217">
                  <a:extLst>
                    <a:ext uri="{9D8B030D-6E8A-4147-A177-3AD203B41FA5}">
                      <a16:colId xmlns:a16="http://schemas.microsoft.com/office/drawing/2014/main" xmlns="" val="4008938145"/>
                    </a:ext>
                  </a:extLst>
                </a:gridCol>
              </a:tblGrid>
              <a:tr h="370946">
                <a:tc gridSpan="4">
                  <a:txBody>
                    <a:bodyPr/>
                    <a:lstStyle/>
                    <a:p>
                      <a:r>
                        <a:rPr lang="en-US" sz="1800" dirty="0">
                          <a:solidFill>
                            <a:schemeClr val="tx1"/>
                          </a:solidFill>
                        </a:rPr>
                        <a:t>Session 3 Speaking Administration (Individually Administered)</a:t>
                      </a:r>
                    </a:p>
                  </a:txBody>
                  <a:tcPr marT="45733" marB="45733"/>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3334461151"/>
                  </a:ext>
                </a:extLst>
              </a:tr>
              <a:tr h="370946">
                <a:tc>
                  <a:txBody>
                    <a:bodyPr/>
                    <a:lstStyle/>
                    <a:p>
                      <a:r>
                        <a:rPr lang="en-US" sz="1800" dirty="0"/>
                        <a:t>Grade-level-cluster</a:t>
                      </a:r>
                    </a:p>
                  </a:txBody>
                  <a:tcPr marT="45733" marB="45733"/>
                </a:tc>
                <a:tc>
                  <a:txBody>
                    <a:bodyPr/>
                    <a:lstStyle/>
                    <a:p>
                      <a:r>
                        <a:rPr lang="en-US" sz="1800" dirty="0"/>
                        <a:t>Tier</a:t>
                      </a:r>
                    </a:p>
                  </a:txBody>
                  <a:tcPr marT="45733" marB="45733"/>
                </a:tc>
                <a:tc>
                  <a:txBody>
                    <a:bodyPr/>
                    <a:lstStyle/>
                    <a:p>
                      <a:r>
                        <a:rPr lang="en-US" sz="1800" dirty="0"/>
                        <a:t>Domain</a:t>
                      </a:r>
                    </a:p>
                  </a:txBody>
                  <a:tcPr marT="45733" marB="45733"/>
                </a:tc>
                <a:tc>
                  <a:txBody>
                    <a:bodyPr/>
                    <a:lstStyle/>
                    <a:p>
                      <a:r>
                        <a:rPr lang="en-US" sz="1800" dirty="0"/>
                        <a:t>Time to administer</a:t>
                      </a:r>
                    </a:p>
                  </a:txBody>
                  <a:tcPr marT="45733" marB="45733"/>
                </a:tc>
                <a:extLst>
                  <a:ext uri="{0D108BD9-81ED-4DB2-BD59-A6C34878D82A}">
                    <a16:rowId xmlns:a16="http://schemas.microsoft.com/office/drawing/2014/main" xmlns="" val="1134176569"/>
                  </a:ext>
                </a:extLst>
              </a:tr>
              <a:tr h="370946">
                <a:tc>
                  <a:txBody>
                    <a:bodyPr/>
                    <a:lstStyle/>
                    <a:p>
                      <a:r>
                        <a:rPr lang="en-US" sz="1800" dirty="0"/>
                        <a:t>ALL</a:t>
                      </a:r>
                    </a:p>
                  </a:txBody>
                  <a:tcPr marT="45733" marB="45733"/>
                </a:tc>
                <a:tc>
                  <a:txBody>
                    <a:bodyPr/>
                    <a:lstStyle/>
                    <a:p>
                      <a:r>
                        <a:rPr lang="en-US" sz="1800" dirty="0"/>
                        <a:t>ALL</a:t>
                      </a:r>
                    </a:p>
                  </a:txBody>
                  <a:tcPr marT="45733" marB="45733"/>
                </a:tc>
                <a:tc>
                  <a:txBody>
                    <a:bodyPr/>
                    <a:lstStyle/>
                    <a:p>
                      <a:r>
                        <a:rPr lang="en-US" sz="1800" dirty="0"/>
                        <a:t>Speaking</a:t>
                      </a:r>
                    </a:p>
                  </a:txBody>
                  <a:tcPr marT="45733" marB="45733"/>
                </a:tc>
                <a:tc>
                  <a:txBody>
                    <a:bodyPr/>
                    <a:lstStyle/>
                    <a:p>
                      <a:r>
                        <a:rPr lang="en-US" sz="1800" dirty="0"/>
                        <a:t>15 – 35 minutes per student</a:t>
                      </a:r>
                    </a:p>
                  </a:txBody>
                  <a:tcPr marT="45733" marB="45733"/>
                </a:tc>
                <a:extLst>
                  <a:ext uri="{0D108BD9-81ED-4DB2-BD59-A6C34878D82A}">
                    <a16:rowId xmlns:a16="http://schemas.microsoft.com/office/drawing/2014/main" xmlns="" val="3190191945"/>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52400" y="327025"/>
            <a:ext cx="8229600" cy="674688"/>
          </a:xfrm>
        </p:spPr>
        <p:txBody>
          <a:bodyPr/>
          <a:lstStyle/>
          <a:p>
            <a:r>
              <a:rPr lang="en-US" altLang="en-US" sz="3600">
                <a:ea typeface="ＭＳ Ｐゴシック" panose="020B0600070205080204" pitchFamily="34" charset="-128"/>
              </a:rPr>
              <a:t>Test Items Dos (1 of 2) </a:t>
            </a:r>
          </a:p>
        </p:txBody>
      </p:sp>
      <p:sp>
        <p:nvSpPr>
          <p:cNvPr id="96259" name="Rectangle 2"/>
          <p:cNvSpPr>
            <a:spLocks noChangeArrowheads="1"/>
          </p:cNvSpPr>
          <p:nvPr/>
        </p:nvSpPr>
        <p:spPr bwMode="auto">
          <a:xfrm>
            <a:off x="152400" y="1317625"/>
            <a:ext cx="8469313"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0"/>
              </a:spcBef>
              <a:buFont typeface="Wingdings" panose="05000000000000000000" pitchFamily="2" charset="2"/>
              <a:buChar char="§"/>
              <a:defRPr/>
            </a:pPr>
            <a:r>
              <a:rPr lang="x-none" altLang="en-US" sz="2800" dirty="0"/>
              <a:t>Answer student procedural questions. </a:t>
            </a:r>
          </a:p>
          <a:p>
            <a:pPr>
              <a:spcBef>
                <a:spcPct val="0"/>
              </a:spcBef>
              <a:buFontTx/>
              <a:buNone/>
              <a:defRPr/>
            </a:pPr>
            <a:endParaRPr lang="en-US" altLang="en-US" sz="1000" dirty="0"/>
          </a:p>
          <a:p>
            <a:pPr marL="457200" indent="-457200">
              <a:spcBef>
                <a:spcPct val="0"/>
              </a:spcBef>
              <a:buFont typeface="Wingdings" panose="05000000000000000000" pitchFamily="2" charset="2"/>
              <a:buChar char="§"/>
              <a:defRPr/>
            </a:pPr>
            <a:r>
              <a:rPr lang="x-none" altLang="en-US" sz="2800" dirty="0"/>
              <a:t>Answer content questions during practice items.</a:t>
            </a:r>
          </a:p>
          <a:p>
            <a:pPr marL="457200" indent="-457200">
              <a:spcBef>
                <a:spcPct val="0"/>
              </a:spcBef>
              <a:buFont typeface="Wingdings" panose="05000000000000000000" pitchFamily="2" charset="2"/>
              <a:buChar char="§"/>
              <a:defRPr/>
            </a:pPr>
            <a:endParaRPr lang="en-US" altLang="en-US" sz="1000" dirty="0"/>
          </a:p>
          <a:p>
            <a:pPr marL="457200" indent="-457200">
              <a:spcBef>
                <a:spcPct val="0"/>
              </a:spcBef>
              <a:buFont typeface="Wingdings" panose="05000000000000000000" pitchFamily="2" charset="2"/>
              <a:buChar char="§"/>
              <a:defRPr/>
            </a:pPr>
            <a:r>
              <a:rPr lang="x-none" altLang="en-US" sz="2800" dirty="0"/>
              <a:t>Monitor student progress to promote on-task </a:t>
            </a:r>
          </a:p>
          <a:p>
            <a:pPr>
              <a:spcBef>
                <a:spcPct val="0"/>
              </a:spcBef>
              <a:buFontTx/>
              <a:buNone/>
              <a:defRPr/>
            </a:pPr>
            <a:r>
              <a:rPr lang="x-none" altLang="en-US" sz="2800" dirty="0"/>
              <a:t>     behavior. </a:t>
            </a:r>
          </a:p>
          <a:p>
            <a:pPr>
              <a:spcBef>
                <a:spcPct val="0"/>
              </a:spcBef>
              <a:buFontTx/>
              <a:buNone/>
              <a:defRPr/>
            </a:pPr>
            <a:endParaRPr lang="en-US" altLang="en-US" sz="1000" dirty="0"/>
          </a:p>
          <a:p>
            <a:pPr marL="457200" indent="-457200">
              <a:spcBef>
                <a:spcPct val="0"/>
              </a:spcBef>
              <a:buFont typeface="Wingdings" panose="05000000000000000000" pitchFamily="2" charset="2"/>
              <a:buChar char="§"/>
              <a:defRPr/>
            </a:pPr>
            <a:r>
              <a:rPr lang="x-none" altLang="en-US" sz="2800" dirty="0"/>
              <a:t>Rephrase, explain in English, or, </a:t>
            </a:r>
            <a:r>
              <a:rPr lang="x-none" altLang="en-US" sz="2800" dirty="0">
                <a:solidFill>
                  <a:srgbClr val="FF0000"/>
                </a:solidFill>
              </a:rPr>
              <a:t>if specifically requested</a:t>
            </a:r>
            <a:r>
              <a:rPr lang="x-none" altLang="en-US" sz="2800" dirty="0"/>
              <a:t>, translate the test directions and practice into the student’</a:t>
            </a:r>
            <a:r>
              <a:rPr lang="x-none" altLang="ja-JP" sz="2800" dirty="0"/>
              <a:t>s native language.</a:t>
            </a:r>
          </a:p>
          <a:p>
            <a:pPr>
              <a:spcBef>
                <a:spcPct val="0"/>
              </a:spcBef>
              <a:buFontTx/>
              <a:buNone/>
              <a:defRPr/>
            </a:pPr>
            <a:r>
              <a:rPr lang="x-none" altLang="ja-JP" sz="2800" dirty="0"/>
              <a:t> </a:t>
            </a:r>
          </a:p>
          <a:p>
            <a:pPr>
              <a:spcBef>
                <a:spcPct val="0"/>
              </a:spcBef>
              <a:buFontTx/>
              <a:buNone/>
              <a:defRPr/>
            </a:pPr>
            <a:r>
              <a:rPr lang="x-none" altLang="en-US" sz="2800" dirty="0"/>
              <a:t> </a:t>
            </a:r>
          </a:p>
        </p:txBody>
      </p:sp>
      <p:pic>
        <p:nvPicPr>
          <p:cNvPr id="82948"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1638" y="4821238"/>
            <a:ext cx="195580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2250" y="300038"/>
            <a:ext cx="8229600" cy="646112"/>
          </a:xfrm>
        </p:spPr>
        <p:txBody>
          <a:bodyPr anchor="t">
            <a:spAutoFit/>
          </a:bodyPr>
          <a:lstStyle/>
          <a:p>
            <a:pPr eaLnBrk="1" hangingPunct="1"/>
            <a:r>
              <a:rPr lang="en-US" altLang="en-US" sz="3600">
                <a:ea typeface="ＭＳ Ｐゴシック" panose="020B0600070205080204" pitchFamily="34" charset="-128"/>
              </a:rPr>
              <a:t>Test Materials (1 of 2) </a:t>
            </a:r>
          </a:p>
        </p:txBody>
      </p:sp>
      <p:sp>
        <p:nvSpPr>
          <p:cNvPr id="11267" name="Rectangle 3"/>
          <p:cNvSpPr>
            <a:spLocks noGrp="1" noChangeArrowheads="1"/>
          </p:cNvSpPr>
          <p:nvPr>
            <p:ph type="body" sz="half" idx="1"/>
          </p:nvPr>
        </p:nvSpPr>
        <p:spPr>
          <a:xfrm>
            <a:off x="104775" y="1077913"/>
            <a:ext cx="6877050" cy="5095875"/>
          </a:xfrm>
        </p:spPr>
        <p:txBody>
          <a:bodyPr>
            <a:spAutoFit/>
          </a:bodyPr>
          <a:lstStyle/>
          <a:p>
            <a:pPr eaLnBrk="1" hangingPunct="1">
              <a:lnSpc>
                <a:spcPct val="85000"/>
              </a:lnSpc>
              <a:buFont typeface="Wingdings" panose="05000000000000000000" pitchFamily="2" charset="2"/>
              <a:buChar char="§"/>
              <a:defRPr/>
            </a:pPr>
            <a:r>
              <a:rPr lang="en-US" altLang="en-US" sz="2600" dirty="0">
                <a:ea typeface="ＭＳ Ｐゴシック" panose="020B0600070205080204" pitchFamily="34" charset="-128"/>
              </a:rPr>
              <a:t>The Kindergarten </a:t>
            </a:r>
            <a:r>
              <a:rPr lang="en-US" altLang="en-US" sz="2600" b="1" dirty="0">
                <a:ea typeface="ＭＳ Ｐゴシック" panose="020B0600070205080204" pitchFamily="34" charset="-128"/>
              </a:rPr>
              <a:t>Student Story Booklet </a:t>
            </a:r>
            <a:r>
              <a:rPr lang="en-US" altLang="zh-CN" sz="2600" dirty="0">
                <a:ea typeface="SimSun" panose="02010600030101010101" pitchFamily="2" charset="-122"/>
              </a:rPr>
              <a:t>contains: </a:t>
            </a:r>
          </a:p>
          <a:p>
            <a:pPr marL="858838" lvl="1" indent="-342900" eaLnBrk="1" hangingPunct="1">
              <a:lnSpc>
                <a:spcPct val="85000"/>
              </a:lnSpc>
              <a:buFont typeface="Wingdings" panose="05000000000000000000" pitchFamily="2" charset="2"/>
              <a:buChar char="§"/>
              <a:defRPr/>
            </a:pPr>
            <a:r>
              <a:rPr lang="en-US" altLang="zh-CN" sz="2300" dirty="0">
                <a:ea typeface="SimSun" panose="02010600030101010101" pitchFamily="2" charset="-122"/>
              </a:rPr>
              <a:t>Pictures and story for the Narrative section of the test (resembling authentic children’s literature)</a:t>
            </a:r>
          </a:p>
          <a:p>
            <a:pPr marL="858838" lvl="1" indent="-342900" eaLnBrk="1" hangingPunct="1">
              <a:lnSpc>
                <a:spcPct val="85000"/>
              </a:lnSpc>
              <a:buFont typeface="Wingdings" panose="05000000000000000000" pitchFamily="2" charset="2"/>
              <a:buChar char="§"/>
              <a:defRPr/>
            </a:pPr>
            <a:r>
              <a:rPr lang="en-US" altLang="zh-CN" sz="2300" dirty="0">
                <a:ea typeface="SimSun" panose="02010600030101010101" pitchFamily="2" charset="-122"/>
              </a:rPr>
              <a:t>Graphic organizers related to designated sections of the test</a:t>
            </a:r>
          </a:p>
          <a:p>
            <a:pPr marL="804863" lvl="1" indent="-288925" eaLnBrk="1" hangingPunct="1">
              <a:lnSpc>
                <a:spcPct val="85000"/>
              </a:lnSpc>
              <a:buFont typeface="Wingdings" panose="05000000000000000000" pitchFamily="2" charset="2"/>
              <a:buChar char="§"/>
              <a:defRPr/>
            </a:pPr>
            <a:endParaRPr lang="en-US" altLang="zh-CN" sz="800" dirty="0">
              <a:ea typeface="SimSun" panose="02010600030101010101" pitchFamily="2" charset="-122"/>
            </a:endParaRPr>
          </a:p>
          <a:p>
            <a:pPr eaLnBrk="1" hangingPunct="1">
              <a:lnSpc>
                <a:spcPct val="85000"/>
              </a:lnSpc>
              <a:buFont typeface="Wingdings" panose="05000000000000000000" pitchFamily="2" charset="2"/>
              <a:buChar char="§"/>
              <a:defRPr/>
            </a:pPr>
            <a:r>
              <a:rPr lang="en-US" altLang="ko-KR" sz="2600" dirty="0">
                <a:ea typeface="굴림" panose="020B0600000101010101" pitchFamily="34" charset="-127"/>
              </a:rPr>
              <a:t>Kindergarten </a:t>
            </a:r>
            <a:r>
              <a:rPr lang="en-US" altLang="ko-KR" sz="2600" b="1" dirty="0">
                <a:ea typeface="굴림" panose="020B0600000101010101" pitchFamily="34" charset="-127"/>
              </a:rPr>
              <a:t>Student Response Booklet </a:t>
            </a:r>
            <a:r>
              <a:rPr lang="en-US" altLang="ko-KR" sz="2600" dirty="0">
                <a:ea typeface="굴림" panose="020B0600000101010101" pitchFamily="34" charset="-127"/>
              </a:rPr>
              <a:t>contains:</a:t>
            </a:r>
          </a:p>
          <a:p>
            <a:pPr marL="858838" lvl="1" indent="-342900" eaLnBrk="1" hangingPunct="1">
              <a:lnSpc>
                <a:spcPct val="85000"/>
              </a:lnSpc>
              <a:buFont typeface="Wingdings" panose="05000000000000000000" pitchFamily="2" charset="2"/>
              <a:buChar char="§"/>
              <a:defRPr/>
            </a:pPr>
            <a:r>
              <a:rPr lang="en-US" altLang="zh-CN" sz="2300" dirty="0">
                <a:ea typeface="SimSun" panose="02010600030101010101" pitchFamily="2" charset="-122"/>
              </a:rPr>
              <a:t>Answer key for Listening &amp; Reading items</a:t>
            </a:r>
          </a:p>
          <a:p>
            <a:pPr marL="858838" lvl="1" indent="-342900" eaLnBrk="1" hangingPunct="1">
              <a:lnSpc>
                <a:spcPct val="85000"/>
              </a:lnSpc>
              <a:buFont typeface="Wingdings" panose="05000000000000000000" pitchFamily="2" charset="2"/>
              <a:buChar char="§"/>
              <a:defRPr/>
            </a:pPr>
            <a:r>
              <a:rPr lang="en-US" altLang="zh-CN" sz="2300" dirty="0">
                <a:ea typeface="SimSun" panose="02010600030101010101" pitchFamily="2" charset="-122"/>
              </a:rPr>
              <a:t>Space to record and tally student responses</a:t>
            </a:r>
          </a:p>
          <a:p>
            <a:pPr marL="858838" lvl="1" indent="-342900" eaLnBrk="1" hangingPunct="1">
              <a:lnSpc>
                <a:spcPct val="85000"/>
              </a:lnSpc>
              <a:buFont typeface="Wingdings" panose="05000000000000000000" pitchFamily="2" charset="2"/>
              <a:buChar char="§"/>
              <a:defRPr/>
            </a:pPr>
            <a:r>
              <a:rPr lang="en-US" altLang="zh-CN" sz="2300" dirty="0">
                <a:ea typeface="SimSun" panose="02010600030101010101" pitchFamily="2" charset="-122"/>
              </a:rPr>
              <a:t>Criteria for moving on/winding down</a:t>
            </a:r>
          </a:p>
          <a:p>
            <a:pPr marL="858838" lvl="1" indent="-342900" eaLnBrk="1" hangingPunct="1">
              <a:lnSpc>
                <a:spcPct val="85000"/>
              </a:lnSpc>
              <a:buFont typeface="Wingdings" panose="05000000000000000000" pitchFamily="2" charset="2"/>
              <a:buChar char="§"/>
              <a:defRPr/>
            </a:pPr>
            <a:r>
              <a:rPr lang="en-US" altLang="en-US" sz="2300" dirty="0">
                <a:ea typeface="SimSun" panose="02010600030101010101" pitchFamily="2" charset="-122"/>
              </a:rPr>
              <a:t>Student writing and teacher transcription of student writing</a:t>
            </a:r>
            <a:endParaRPr lang="en-US" altLang="ko-KR" sz="2300" dirty="0">
              <a:ea typeface="굴림" panose="020B0600000101010101" pitchFamily="34" charset="-127"/>
            </a:endParaRPr>
          </a:p>
        </p:txBody>
      </p:sp>
      <p:sp>
        <p:nvSpPr>
          <p:cNvPr id="11268" name="TextBox 6"/>
          <p:cNvSpPr txBox="1">
            <a:spLocks noChangeArrowheads="1"/>
          </p:cNvSpPr>
          <p:nvPr/>
        </p:nvSpPr>
        <p:spPr bwMode="auto">
          <a:xfrm>
            <a:off x="6959600" y="2813050"/>
            <a:ext cx="1816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1800" b="1">
                <a:solidFill>
                  <a:srgbClr val="FF0000"/>
                </a:solidFill>
              </a:rPr>
              <a:t>Student Story Booklet</a:t>
            </a:r>
          </a:p>
        </p:txBody>
      </p:sp>
      <p:sp>
        <p:nvSpPr>
          <p:cNvPr id="11269" name="TextBox 6"/>
          <p:cNvSpPr txBox="1">
            <a:spLocks noChangeArrowheads="1"/>
          </p:cNvSpPr>
          <p:nvPr/>
        </p:nvSpPr>
        <p:spPr bwMode="auto">
          <a:xfrm>
            <a:off x="7043738" y="5635625"/>
            <a:ext cx="16922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1800" b="1">
                <a:solidFill>
                  <a:srgbClr val="FF0000"/>
                </a:solidFill>
              </a:rPr>
              <a:t>Student Response Booklet</a:t>
            </a:r>
          </a:p>
        </p:txBody>
      </p:sp>
      <p:pic>
        <p:nvPicPr>
          <p:cNvPr id="11270" name="Picture 11" descr="missing backpac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5638" y="1387475"/>
            <a:ext cx="17049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2" descr="student response booklet 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4525" y="3475038"/>
            <a:ext cx="164306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03563" y="5883275"/>
            <a:ext cx="39401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52400" y="327025"/>
            <a:ext cx="8229600" cy="674688"/>
          </a:xfrm>
        </p:spPr>
        <p:txBody>
          <a:bodyPr/>
          <a:lstStyle/>
          <a:p>
            <a:r>
              <a:rPr lang="en-US" altLang="en-US" sz="3600">
                <a:ea typeface="ＭＳ Ｐゴシック" panose="020B0600070205080204" pitchFamily="34" charset="-128"/>
              </a:rPr>
              <a:t>Test Items Dos (2 of 2)   </a:t>
            </a:r>
          </a:p>
        </p:txBody>
      </p:sp>
      <p:sp>
        <p:nvSpPr>
          <p:cNvPr id="96259" name="Rectangle 2"/>
          <p:cNvSpPr>
            <a:spLocks noChangeArrowheads="1"/>
          </p:cNvSpPr>
          <p:nvPr/>
        </p:nvSpPr>
        <p:spPr bwMode="auto">
          <a:xfrm>
            <a:off x="342900" y="1271588"/>
            <a:ext cx="846931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x-none" altLang="ja-JP" sz="2800" dirty="0"/>
              <a:t> </a:t>
            </a:r>
          </a:p>
          <a:p>
            <a:pPr marL="457200" indent="-457200">
              <a:spcBef>
                <a:spcPct val="0"/>
              </a:spcBef>
              <a:buFont typeface="Wingdings" panose="05000000000000000000" pitchFamily="2" charset="2"/>
              <a:buChar char="§"/>
              <a:defRPr/>
            </a:pPr>
            <a:r>
              <a:rPr lang="x-none" altLang="en-US" sz="2800" dirty="0"/>
              <a:t>Adjust the volume for student(s) if the audio is not loud enough.</a:t>
            </a:r>
          </a:p>
          <a:p>
            <a:pPr>
              <a:spcBef>
                <a:spcPct val="0"/>
              </a:spcBef>
              <a:buFontTx/>
              <a:buNone/>
              <a:defRPr/>
            </a:pPr>
            <a:endParaRPr lang="en-US" altLang="en-US" sz="1000" dirty="0"/>
          </a:p>
          <a:p>
            <a:pPr marL="457200" indent="-457200">
              <a:spcBef>
                <a:spcPct val="0"/>
              </a:spcBef>
              <a:buFont typeface="Wingdings" panose="05000000000000000000" pitchFamily="2" charset="2"/>
              <a:buChar char="§"/>
              <a:defRPr/>
            </a:pPr>
            <a:r>
              <a:rPr lang="x-none" altLang="en-US" sz="2800" dirty="0"/>
              <a:t>Assist students with turning the page (during the Speaking test, especially at the younger grades). </a:t>
            </a:r>
          </a:p>
        </p:txBody>
      </p:sp>
      <p:pic>
        <p:nvPicPr>
          <p:cNvPr id="84996"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8663" y="4210050"/>
            <a:ext cx="22733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112713" y="242888"/>
            <a:ext cx="8407401" cy="676275"/>
          </a:xfrm>
        </p:spPr>
        <p:txBody>
          <a:bodyPr/>
          <a:lstStyle/>
          <a:p>
            <a:r>
              <a:rPr lang="x-none" altLang="x-none" dirty="0">
                <a:ea typeface="ＭＳ Ｐゴシック" panose="020B0600070205080204" pitchFamily="34" charset="-128"/>
              </a:rPr>
              <a:t> </a:t>
            </a:r>
            <a:r>
              <a:rPr lang="x-none" altLang="x-none" sz="3600" dirty="0">
                <a:ea typeface="ＭＳ Ｐゴシック" panose="020B0600070205080204" pitchFamily="34" charset="-128"/>
              </a:rPr>
              <a:t>Test Items Don’ts (1 of 2)</a:t>
            </a:r>
          </a:p>
        </p:txBody>
      </p:sp>
      <p:sp>
        <p:nvSpPr>
          <p:cNvPr id="98307" name="Rectangle 2"/>
          <p:cNvSpPr>
            <a:spLocks noChangeArrowheads="1"/>
          </p:cNvSpPr>
          <p:nvPr/>
        </p:nvSpPr>
        <p:spPr bwMode="auto">
          <a:xfrm>
            <a:off x="268288" y="1298575"/>
            <a:ext cx="887571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marL="571500" indent="-5715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defRPr/>
            </a:pPr>
            <a:r>
              <a:rPr lang="x-none" altLang="x-none" sz="2800" dirty="0"/>
              <a:t>Select or change an answer for the student.</a:t>
            </a:r>
          </a:p>
          <a:p>
            <a:pPr>
              <a:spcBef>
                <a:spcPct val="0"/>
              </a:spcBef>
              <a:buFont typeface="Wingdings" panose="05000000000000000000" pitchFamily="2" charset="2"/>
              <a:buChar char="§"/>
              <a:defRPr/>
            </a:pPr>
            <a:endParaRPr lang="en-US" altLang="en-US" sz="1000" dirty="0"/>
          </a:p>
          <a:p>
            <a:pPr marL="0" indent="0">
              <a:spcBef>
                <a:spcPct val="0"/>
              </a:spcBef>
              <a:buFontTx/>
              <a:buNone/>
              <a:defRPr/>
            </a:pPr>
            <a:endParaRPr lang="x-none" altLang="x-none" sz="2800" dirty="0"/>
          </a:p>
          <a:p>
            <a:pPr>
              <a:spcBef>
                <a:spcPct val="0"/>
              </a:spcBef>
              <a:buFont typeface="Wingdings" panose="05000000000000000000" pitchFamily="2" charset="2"/>
              <a:buChar char="§"/>
              <a:defRPr/>
            </a:pPr>
            <a:r>
              <a:rPr lang="x-none" altLang="x-none" sz="2800" dirty="0"/>
              <a:t>Tell student what he/she should or should not bubble in (Receptive domain).</a:t>
            </a:r>
          </a:p>
          <a:p>
            <a:pPr>
              <a:spcBef>
                <a:spcPct val="0"/>
              </a:spcBef>
              <a:buFont typeface="Wingdings" panose="05000000000000000000" pitchFamily="2" charset="2"/>
              <a:buChar char="§"/>
              <a:defRPr/>
            </a:pPr>
            <a:endParaRPr lang="en-US" altLang="en-US" sz="1000" dirty="0"/>
          </a:p>
          <a:p>
            <a:pPr marL="0" indent="0">
              <a:spcBef>
                <a:spcPct val="0"/>
              </a:spcBef>
              <a:buFontTx/>
              <a:buNone/>
              <a:defRPr/>
            </a:pPr>
            <a:endParaRPr lang="x-none" altLang="x-none" sz="2800" dirty="0"/>
          </a:p>
          <a:p>
            <a:pPr>
              <a:spcBef>
                <a:spcPct val="0"/>
              </a:spcBef>
              <a:buFont typeface="Wingdings" panose="05000000000000000000" pitchFamily="2" charset="2"/>
              <a:buChar char="§"/>
              <a:defRPr/>
            </a:pPr>
            <a:r>
              <a:rPr lang="x-none" altLang="x-none" sz="2800" dirty="0"/>
              <a:t>Tell student that he/she provided a correct/incorrect response.</a:t>
            </a:r>
          </a:p>
          <a:p>
            <a:pPr marL="0" indent="0">
              <a:spcBef>
                <a:spcPct val="0"/>
              </a:spcBef>
              <a:buFontTx/>
              <a:buNone/>
              <a:defRPr/>
            </a:pPr>
            <a:endParaRPr lang="x-none" altLang="x-none" sz="2800" dirty="0"/>
          </a:p>
          <a:p>
            <a:pPr>
              <a:spcBef>
                <a:spcPct val="0"/>
              </a:spcBef>
              <a:buFont typeface="Wingdings" panose="05000000000000000000" pitchFamily="2" charset="2"/>
              <a:buChar char="§"/>
              <a:defRPr/>
            </a:pPr>
            <a:r>
              <a:rPr lang="x-none" altLang="x-none" sz="2800" dirty="0"/>
              <a:t>Provide a response for the student </a:t>
            </a:r>
            <a:endParaRPr lang="en-US" altLang="x-none" sz="2800" dirty="0"/>
          </a:p>
          <a:p>
            <a:pPr marL="0" indent="0">
              <a:spcBef>
                <a:spcPct val="0"/>
              </a:spcBef>
              <a:buNone/>
              <a:defRPr/>
            </a:pPr>
            <a:r>
              <a:rPr lang="en-US" altLang="x-none" sz="2800" dirty="0"/>
              <a:t>      </a:t>
            </a:r>
            <a:r>
              <a:rPr lang="x-none" altLang="x-none" sz="2800" dirty="0"/>
              <a:t>(Writing/Speaking domains). </a:t>
            </a:r>
          </a:p>
        </p:txBody>
      </p:sp>
      <p:pic>
        <p:nvPicPr>
          <p:cNvPr id="87044"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4345" y="4418369"/>
            <a:ext cx="1678183" cy="169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112713" y="242888"/>
            <a:ext cx="8407401" cy="676275"/>
          </a:xfrm>
        </p:spPr>
        <p:txBody>
          <a:bodyPr/>
          <a:lstStyle/>
          <a:p>
            <a:r>
              <a:rPr lang="en-US" altLang="en-US">
                <a:ea typeface="ＭＳ Ｐゴシック" panose="020B0600070205080204" pitchFamily="34" charset="-128"/>
              </a:rPr>
              <a:t> </a:t>
            </a:r>
            <a:r>
              <a:rPr lang="en-US" altLang="en-US" sz="3600">
                <a:ea typeface="ＭＳ Ｐゴシック" panose="020B0600070205080204" pitchFamily="34" charset="-128"/>
              </a:rPr>
              <a:t>Test Items Don’ts (2 of 2)</a:t>
            </a:r>
          </a:p>
        </p:txBody>
      </p:sp>
      <p:sp>
        <p:nvSpPr>
          <p:cNvPr id="98307" name="Rectangle 2"/>
          <p:cNvSpPr>
            <a:spLocks noChangeArrowheads="1"/>
          </p:cNvSpPr>
          <p:nvPr/>
        </p:nvSpPr>
        <p:spPr bwMode="auto">
          <a:xfrm>
            <a:off x="268288" y="1076325"/>
            <a:ext cx="887571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marL="571500" indent="-5715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5"/>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7"/>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7"/>
              </a:buBlip>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defRPr/>
            </a:pPr>
            <a:r>
              <a:rPr lang="x-none" altLang="x-none" sz="2800" dirty="0"/>
              <a:t>Answer questions about content, vocabulary or grammar (instead remind students to try their best). </a:t>
            </a:r>
            <a:endParaRPr lang="x-none" altLang="en-US" dirty="0"/>
          </a:p>
          <a:p>
            <a:pPr marL="0" indent="0">
              <a:spcBef>
                <a:spcPct val="0"/>
              </a:spcBef>
              <a:buFontTx/>
              <a:buNone/>
              <a:defRPr/>
            </a:pPr>
            <a:endParaRPr lang="x-none" altLang="x-none" sz="2800" dirty="0"/>
          </a:p>
          <a:p>
            <a:pPr>
              <a:spcBef>
                <a:spcPct val="0"/>
              </a:spcBef>
              <a:buFont typeface="Wingdings" panose="05000000000000000000" pitchFamily="2" charset="2"/>
              <a:buChar char="§"/>
              <a:defRPr/>
            </a:pPr>
            <a:r>
              <a:rPr lang="x-none" altLang="x-none" sz="2800" dirty="0"/>
              <a:t>Interrupt students who are working independently.</a:t>
            </a:r>
          </a:p>
          <a:p>
            <a:pPr marL="0" indent="0">
              <a:spcBef>
                <a:spcPct val="0"/>
              </a:spcBef>
              <a:buFontTx/>
              <a:buNone/>
              <a:defRPr/>
            </a:pPr>
            <a:r>
              <a:rPr lang="x-none" altLang="x-none" sz="2800" dirty="0"/>
              <a:t>      Translate test item prompts into student’s native</a:t>
            </a:r>
          </a:p>
          <a:p>
            <a:pPr marL="0" indent="0">
              <a:spcBef>
                <a:spcPct val="0"/>
              </a:spcBef>
              <a:buFontTx/>
              <a:buNone/>
              <a:defRPr/>
            </a:pPr>
            <a:r>
              <a:rPr lang="x-none" altLang="x-none" sz="2800" dirty="0"/>
              <a:t>      language.</a:t>
            </a:r>
          </a:p>
          <a:p>
            <a:pPr marL="0" indent="0">
              <a:spcBef>
                <a:spcPct val="0"/>
              </a:spcBef>
              <a:buFontTx/>
              <a:buNone/>
              <a:defRPr/>
            </a:pPr>
            <a:endParaRPr lang="x-none" altLang="x-none" sz="2800" dirty="0"/>
          </a:p>
          <a:p>
            <a:pPr>
              <a:spcBef>
                <a:spcPct val="0"/>
              </a:spcBef>
              <a:buFont typeface="Wingdings" panose="05000000000000000000" pitchFamily="2" charset="2"/>
              <a:buChar char="§"/>
              <a:defRPr/>
            </a:pPr>
            <a:r>
              <a:rPr lang="x-none" altLang="x-none" sz="2800" dirty="0"/>
              <a:t>Rephrase, explain, or read aloud test item prompts.</a:t>
            </a:r>
          </a:p>
          <a:p>
            <a:pPr marL="0" indent="0">
              <a:spcBef>
                <a:spcPct val="0"/>
              </a:spcBef>
              <a:buFontTx/>
              <a:buNone/>
              <a:defRPr/>
            </a:pPr>
            <a:endParaRPr lang="x-none" altLang="x-none" sz="2800" dirty="0"/>
          </a:p>
          <a:p>
            <a:pPr>
              <a:spcBef>
                <a:spcPct val="0"/>
              </a:spcBef>
              <a:buFont typeface="Wingdings" panose="05000000000000000000" pitchFamily="2" charset="2"/>
              <a:buChar char="§"/>
              <a:defRPr/>
            </a:pPr>
            <a:r>
              <a:rPr lang="x-none" altLang="x-none" sz="2800" dirty="0"/>
              <a:t>Bilingual word-to-word dictionary</a:t>
            </a:r>
          </a:p>
        </p:txBody>
      </p:sp>
      <p:pic>
        <p:nvPicPr>
          <p:cNvPr id="89092"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1243" y="5051785"/>
            <a:ext cx="1346707" cy="13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sabrina.read\AppData\Local\Microsoft\Windows\Temporary Internet Files\Content.IE5\Y2Q16Y7M\question-and-answer-qa-sign-and-3d-character-as-symbol-for-support_GyzjKEP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38" y="1066800"/>
            <a:ext cx="5289550"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p:cNvSpPr txBox="1">
            <a:spLocks/>
          </p:cNvSpPr>
          <p:nvPr/>
        </p:nvSpPr>
        <p:spPr bwMode="auto">
          <a:xfrm>
            <a:off x="152400" y="1066800"/>
            <a:ext cx="8686800" cy="5334000"/>
          </a:xfrm>
          <a:prstGeom prst="rect">
            <a:avLst/>
          </a:prstGeom>
          <a:noFill/>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342900" lvl="1" indent="-342900">
              <a:spcAft>
                <a:spcPts val="0"/>
              </a:spcAft>
              <a:defRPr/>
            </a:pPr>
            <a:r>
              <a:rPr lang="x-none" altLang="en-US" sz="2400" b="1" kern="0" dirty="0">
                <a:solidFill>
                  <a:srgbClr val="FF0000"/>
                </a:solidFill>
              </a:rPr>
              <a:t>District Contact:</a:t>
            </a:r>
          </a:p>
          <a:p>
            <a:pPr marL="342900" lvl="1" indent="-342900">
              <a:spcAft>
                <a:spcPts val="0"/>
              </a:spcAft>
              <a:defRPr/>
            </a:pPr>
            <a:r>
              <a:rPr lang="x-none" altLang="en-US" sz="2400" kern="0" dirty="0">
                <a:solidFill>
                  <a:srgbClr val="FF0000"/>
                </a:solidFill>
              </a:rPr>
              <a:t>Assessment Department</a:t>
            </a:r>
          </a:p>
          <a:p>
            <a:pPr marL="342900" lvl="1" indent="-342900">
              <a:spcAft>
                <a:spcPts val="0"/>
              </a:spcAft>
              <a:defRPr/>
            </a:pPr>
            <a:r>
              <a:rPr lang="x-none" altLang="en-US" sz="2400" kern="0" dirty="0">
                <a:solidFill>
                  <a:srgbClr val="FF0000"/>
                </a:solidFill>
              </a:rPr>
              <a:t>Ms. Felicia Mallory</a:t>
            </a:r>
          </a:p>
          <a:p>
            <a:pPr marL="342900" lvl="1" indent="-342900">
              <a:spcAft>
                <a:spcPts val="0"/>
              </a:spcAft>
              <a:defRPr/>
            </a:pPr>
            <a:r>
              <a:rPr lang="x-none" altLang="en-US" sz="2400" kern="0" dirty="0">
                <a:solidFill>
                  <a:srgbClr val="FF0000"/>
                </a:solidFill>
              </a:rPr>
              <a:t>Ms. </a:t>
            </a:r>
            <a:r>
              <a:rPr lang="x-none" altLang="en-US" sz="2400" kern="0" dirty="0" err="1">
                <a:solidFill>
                  <a:srgbClr val="FF0000"/>
                </a:solidFill>
              </a:rPr>
              <a:t>Denetria</a:t>
            </a:r>
            <a:r>
              <a:rPr lang="x-none" altLang="en-US" sz="2400" kern="0" dirty="0">
                <a:solidFill>
                  <a:srgbClr val="FF0000"/>
                </a:solidFill>
              </a:rPr>
              <a:t> Collins</a:t>
            </a:r>
          </a:p>
          <a:p>
            <a:pPr marL="342900" lvl="1" indent="-342900">
              <a:spcAft>
                <a:spcPts val="0"/>
              </a:spcAft>
              <a:defRPr/>
            </a:pPr>
            <a:r>
              <a:rPr lang="x-none" altLang="en-US" sz="2400" kern="0" dirty="0">
                <a:solidFill>
                  <a:srgbClr val="FF0000"/>
                </a:solidFill>
              </a:rPr>
              <a:t>(305) 995-7520</a:t>
            </a:r>
          </a:p>
          <a:p>
            <a:pPr marL="342900" lvl="1" indent="-342900">
              <a:spcAft>
                <a:spcPts val="0"/>
              </a:spcAft>
              <a:defRPr/>
            </a:pPr>
            <a:endParaRPr lang="en-US" altLang="en-US" sz="2400" kern="0" dirty="0">
              <a:solidFill>
                <a:srgbClr val="FF0000"/>
              </a:solidFill>
            </a:endParaRPr>
          </a:p>
          <a:p>
            <a:pPr marL="342900" lvl="1" indent="-342900">
              <a:spcAft>
                <a:spcPts val="0"/>
              </a:spcAft>
              <a:defRPr/>
            </a:pPr>
            <a:r>
              <a:rPr lang="x-none" sz="2400" dirty="0"/>
              <a:t>Deland Innocent        North Region      305-995-2977</a:t>
            </a:r>
          </a:p>
          <a:p>
            <a:pPr>
              <a:defRPr/>
            </a:pPr>
            <a:r>
              <a:rPr lang="x-none" sz="2400" dirty="0"/>
              <a:t>Alina Plasencia          Central Region   305-995-2433</a:t>
            </a:r>
          </a:p>
          <a:p>
            <a:pPr>
              <a:defRPr/>
            </a:pPr>
            <a:r>
              <a:rPr lang="x-none" sz="2400" dirty="0"/>
              <a:t>Mercy Abadie-Lux      South Region     305-995-2098</a:t>
            </a:r>
          </a:p>
          <a:p>
            <a:pPr algn="l">
              <a:defRPr/>
            </a:pPr>
            <a:r>
              <a:rPr lang="x-none" sz="2400" dirty="0"/>
              <a:t>        Reagan Chalmers      ESE/ESOL         305-274-8889</a:t>
            </a:r>
          </a:p>
          <a:p>
            <a:pPr algn="l">
              <a:defRPr/>
            </a:pPr>
            <a:r>
              <a:rPr lang="x-none" sz="2400" dirty="0"/>
              <a:t>        Dahlia M. Gonzalez    Charter Schools 305-995-1901</a:t>
            </a:r>
          </a:p>
          <a:p>
            <a:pPr>
              <a:defRPr/>
            </a:pPr>
            <a:r>
              <a:rPr lang="x-none" sz="3600" dirty="0"/>
              <a:t> </a:t>
            </a:r>
            <a:r>
              <a:rPr lang="x-none" altLang="en-US" sz="3600" kern="0" dirty="0">
                <a:solidFill>
                  <a:prstClr val="black"/>
                </a:solidFill>
              </a:rPr>
              <a:t>	</a:t>
            </a:r>
          </a:p>
        </p:txBody>
      </p:sp>
      <p:sp>
        <p:nvSpPr>
          <p:cNvPr id="93187" name="Title 2"/>
          <p:cNvSpPr>
            <a:spLocks noGrp="1"/>
          </p:cNvSpPr>
          <p:nvPr>
            <p:ph type="title"/>
          </p:nvPr>
        </p:nvSpPr>
        <p:spPr>
          <a:xfrm>
            <a:off x="65088" y="284163"/>
            <a:ext cx="8229600" cy="674687"/>
          </a:xfrm>
        </p:spPr>
        <p:txBody>
          <a:bodyPr/>
          <a:lstStyle/>
          <a:p>
            <a:r>
              <a:rPr lang="en-US" altLang="en-US">
                <a:ea typeface="ＭＳ Ｐゴシック" panose="020B0600070205080204" pitchFamily="34" charset="-128"/>
              </a:rPr>
              <a:t>Questions or Comments?</a:t>
            </a: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0"/>
            <a:ext cx="8229600" cy="4267200"/>
          </a:xfrm>
        </p:spPr>
        <p:txBody>
          <a:bodyPr>
            <a:normAutofit/>
          </a:bodyPr>
          <a:lstStyle/>
          <a:p>
            <a:pPr algn="ctr"/>
            <a:r>
              <a:rPr lang="en-US" dirty="0">
                <a:solidFill>
                  <a:srgbClr val="0070C0"/>
                </a:solidFill>
              </a:rPr>
              <a:t>ACCESS for ELLs 2.0</a:t>
            </a:r>
            <a:br>
              <a:rPr lang="en-US" dirty="0">
                <a:solidFill>
                  <a:srgbClr val="0070C0"/>
                </a:solidFill>
              </a:rPr>
            </a:br>
            <a:r>
              <a:rPr lang="en-US" dirty="0">
                <a:solidFill>
                  <a:srgbClr val="0070C0"/>
                </a:solidFill>
              </a:rPr>
              <a:t>ACCOMMODATIONS </a:t>
            </a:r>
            <a:endParaRPr lang="en-US" sz="4400" dirty="0">
              <a:solidFill>
                <a:srgbClr val="0070C0"/>
              </a:solidFill>
            </a:endParaRPr>
          </a:p>
        </p:txBody>
      </p:sp>
    </p:spTree>
    <p:extLst>
      <p:ext uri="{BB962C8B-B14F-4D97-AF65-F5344CB8AC3E}">
        <p14:creationId xmlns:p14="http://schemas.microsoft.com/office/powerpoint/2010/main" val="457526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18758" y="1211263"/>
            <a:ext cx="4059922" cy="5232400"/>
          </a:xfrm>
          <a:prstGeom prst="rect">
            <a:avLst/>
          </a:prstGeom>
          <a:ln>
            <a:noFill/>
          </a:ln>
          <a:effectLst>
            <a:outerShdw blurRad="292100" dist="139700" dir="2700000" algn="tl" rotWithShape="0">
              <a:srgbClr val="333333">
                <a:alpha val="65000"/>
              </a:srgbClr>
            </a:outerShdw>
          </a:effectLst>
        </p:spPr>
      </p:pic>
      <p:sp>
        <p:nvSpPr>
          <p:cNvPr id="7" name="Content Placeholder 6"/>
          <p:cNvSpPr>
            <a:spLocks noGrp="1"/>
          </p:cNvSpPr>
          <p:nvPr>
            <p:ph sz="half" idx="2"/>
          </p:nvPr>
        </p:nvSpPr>
        <p:spPr/>
        <p:txBody>
          <a:bodyPr/>
          <a:lstStyle/>
          <a:p>
            <a:r>
              <a:rPr lang="en-US" sz="2600" dirty="0"/>
              <a:t>Participation Guidance</a:t>
            </a:r>
          </a:p>
          <a:p>
            <a:r>
              <a:rPr lang="en-US" sz="2600" dirty="0"/>
              <a:t>Framework</a:t>
            </a:r>
          </a:p>
          <a:p>
            <a:r>
              <a:rPr lang="en-US" sz="2600" dirty="0"/>
              <a:t>Types of Supports</a:t>
            </a:r>
          </a:p>
          <a:p>
            <a:r>
              <a:rPr lang="en-US" sz="2600" dirty="0"/>
              <a:t>Alternate ACCESS for ELLs criteria</a:t>
            </a:r>
          </a:p>
          <a:p>
            <a:r>
              <a:rPr lang="en-US" sz="2600" dirty="0"/>
              <a:t>Keyboard Shortcuts</a:t>
            </a:r>
          </a:p>
          <a:p>
            <a:r>
              <a:rPr lang="en-US" sz="2600" dirty="0"/>
              <a:t>Transcription Guidance</a:t>
            </a:r>
          </a:p>
          <a:p>
            <a:r>
              <a:rPr lang="en-US" sz="2600" dirty="0"/>
              <a:t>Scribe Guidance</a:t>
            </a:r>
          </a:p>
          <a:p>
            <a:r>
              <a:rPr lang="en-US" sz="2600" dirty="0"/>
              <a:t>Accommodations Checklists</a:t>
            </a:r>
          </a:p>
        </p:txBody>
      </p:sp>
      <p:sp>
        <p:nvSpPr>
          <p:cNvPr id="2" name="Title 1"/>
          <p:cNvSpPr>
            <a:spLocks noGrp="1"/>
          </p:cNvSpPr>
          <p:nvPr>
            <p:ph type="title"/>
          </p:nvPr>
        </p:nvSpPr>
        <p:spPr/>
        <p:txBody>
          <a:bodyPr>
            <a:noAutofit/>
          </a:bodyPr>
          <a:lstStyle/>
          <a:p>
            <a:r>
              <a:rPr lang="en-US" sz="3200" dirty="0"/>
              <a:t>Accessibility and Accommodations Supplement</a:t>
            </a:r>
          </a:p>
        </p:txBody>
      </p:sp>
    </p:spTree>
    <p:custDataLst>
      <p:tags r:id="rId1"/>
    </p:custDataLst>
    <p:extLst>
      <p:ext uri="{BB962C8B-B14F-4D97-AF65-F5344CB8AC3E}">
        <p14:creationId xmlns:p14="http://schemas.microsoft.com/office/powerpoint/2010/main" val="2130816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Accessibility</a:t>
            </a:r>
          </a:p>
        </p:txBody>
      </p:sp>
      <p:sp>
        <p:nvSpPr>
          <p:cNvPr id="6" name="TextBox 5"/>
          <p:cNvSpPr txBox="1"/>
          <p:nvPr/>
        </p:nvSpPr>
        <p:spPr>
          <a:xfrm>
            <a:off x="3336758" y="4258708"/>
            <a:ext cx="4331368" cy="400110"/>
          </a:xfrm>
          <a:prstGeom prst="rect">
            <a:avLst/>
          </a:prstGeom>
          <a:noFill/>
        </p:spPr>
        <p:txBody>
          <a:bodyPr wrap="square" rtlCol="0">
            <a:spAutoFit/>
          </a:bodyPr>
          <a:lstStyle/>
          <a:p>
            <a:r>
              <a:rPr lang="en-US" sz="2000" b="1" dirty="0">
                <a:solidFill>
                  <a:schemeClr val="bg1"/>
                </a:solidFill>
              </a:rPr>
              <a:t>Accessibility supports all students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93" y="1146178"/>
            <a:ext cx="7980218" cy="53035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00" y="1159295"/>
            <a:ext cx="7924329" cy="53035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327" y="1172412"/>
            <a:ext cx="7986477" cy="530352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3977" y="1146178"/>
            <a:ext cx="7252679" cy="530352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327" y="1172412"/>
            <a:ext cx="7995884" cy="530352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856" y="1146178"/>
            <a:ext cx="7955280" cy="530352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5034" y="1224656"/>
            <a:ext cx="8230749" cy="5172797"/>
          </a:xfrm>
          <a:prstGeom prst="rect">
            <a:avLst/>
          </a:prstGeom>
        </p:spPr>
      </p:pic>
    </p:spTree>
    <p:custDataLst>
      <p:tags r:id="rId1"/>
    </p:custDataLst>
    <p:extLst>
      <p:ext uri="{BB962C8B-B14F-4D97-AF65-F5344CB8AC3E}">
        <p14:creationId xmlns:p14="http://schemas.microsoft.com/office/powerpoint/2010/main" val="184084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50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4" presetClass="entr" presetSubtype="10" fill="hold" nodeType="withEffect">
                                  <p:stCondLst>
                                    <p:cond delay="150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1000"/>
                                        <p:tgtEl>
                                          <p:spTgt spid="11"/>
                                        </p:tgtEl>
                                      </p:cBhvr>
                                    </p:animEffect>
                                  </p:childTnLst>
                                </p:cTn>
                              </p:par>
                            </p:childTnLst>
                          </p:cTn>
                        </p:par>
                        <p:par>
                          <p:cTn id="11" fill="hold">
                            <p:stCondLst>
                              <p:cond delay="2500"/>
                            </p:stCondLst>
                            <p:childTnLst>
                              <p:par>
                                <p:cTn id="12" presetID="14" presetClass="exit" presetSubtype="10" fill="hold" nodeType="afterEffect">
                                  <p:stCondLst>
                                    <p:cond delay="1500"/>
                                  </p:stCondLst>
                                  <p:childTnLst>
                                    <p:animEffect transition="out" filter="randombar(horizontal)">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par>
                                <p:cTn id="15" presetID="14" presetClass="entr" presetSubtype="10" fill="hold"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1000"/>
                                        <p:tgtEl>
                                          <p:spTgt spid="10"/>
                                        </p:tgtEl>
                                      </p:cBhvr>
                                    </p:animEffect>
                                  </p:childTnLst>
                                </p:cTn>
                              </p:par>
                            </p:childTnLst>
                          </p:cTn>
                        </p:par>
                        <p:par>
                          <p:cTn id="18" fill="hold">
                            <p:stCondLst>
                              <p:cond delay="5000"/>
                            </p:stCondLst>
                            <p:childTnLst>
                              <p:par>
                                <p:cTn id="19" presetID="14" presetClass="exit" presetSubtype="10" fill="hold" nodeType="afterEffect">
                                  <p:stCondLst>
                                    <p:cond delay="1500"/>
                                  </p:stCondLst>
                                  <p:childTnLst>
                                    <p:animEffect transition="out" filter="randombar(horizontal)">
                                      <p:cBhvr>
                                        <p:cTn id="20" dur="1000"/>
                                        <p:tgtEl>
                                          <p:spTgt spid="10"/>
                                        </p:tgtEl>
                                      </p:cBhvr>
                                    </p:animEffect>
                                    <p:set>
                                      <p:cBhvr>
                                        <p:cTn id="21" dur="1" fill="hold">
                                          <p:stCondLst>
                                            <p:cond delay="999"/>
                                          </p:stCondLst>
                                        </p:cTn>
                                        <p:tgtEl>
                                          <p:spTgt spid="10"/>
                                        </p:tgtEl>
                                        <p:attrNameLst>
                                          <p:attrName>style.visibility</p:attrName>
                                        </p:attrNameLst>
                                      </p:cBhvr>
                                      <p:to>
                                        <p:strVal val="hidden"/>
                                      </p:to>
                                    </p:set>
                                  </p:childTnLst>
                                </p:cTn>
                              </p:par>
                              <p:par>
                                <p:cTn id="22" presetID="14" presetClass="entr" presetSubtype="10" fill="hold" nodeType="withEffect">
                                  <p:stCondLst>
                                    <p:cond delay="150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1000"/>
                                        <p:tgtEl>
                                          <p:spTgt spid="9"/>
                                        </p:tgtEl>
                                      </p:cBhvr>
                                    </p:animEffect>
                                  </p:childTnLst>
                                </p:cTn>
                              </p:par>
                            </p:childTnLst>
                          </p:cTn>
                        </p:par>
                        <p:par>
                          <p:cTn id="25" fill="hold">
                            <p:stCondLst>
                              <p:cond delay="7500"/>
                            </p:stCondLst>
                            <p:childTnLst>
                              <p:par>
                                <p:cTn id="26" presetID="14" presetClass="exit" presetSubtype="10" fill="hold" nodeType="afterEffect">
                                  <p:stCondLst>
                                    <p:cond delay="1500"/>
                                  </p:stCondLst>
                                  <p:childTnLst>
                                    <p:animEffect transition="out" filter="randombar(horizontal)">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par>
                                <p:cTn id="29" presetID="14" presetClass="entr" presetSubtype="10" fill="hold" nodeType="withEffect">
                                  <p:stCondLst>
                                    <p:cond delay="150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1000"/>
                                        <p:tgtEl>
                                          <p:spTgt spid="8"/>
                                        </p:tgtEl>
                                      </p:cBhvr>
                                    </p:animEffect>
                                  </p:childTnLst>
                                </p:cTn>
                              </p:par>
                            </p:childTnLst>
                          </p:cTn>
                        </p:par>
                        <p:par>
                          <p:cTn id="32" fill="hold">
                            <p:stCondLst>
                              <p:cond delay="10000"/>
                            </p:stCondLst>
                            <p:childTnLst>
                              <p:par>
                                <p:cTn id="33" presetID="14" presetClass="exit" presetSubtype="10" fill="hold" nodeType="afterEffect">
                                  <p:stCondLst>
                                    <p:cond delay="1500"/>
                                  </p:stCondLst>
                                  <p:childTnLst>
                                    <p:animEffect transition="out" filter="randombar(horizontal)">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par>
                                <p:cTn id="36" presetID="14" presetClass="entr" presetSubtype="10" fill="hold" nodeType="withEffect">
                                  <p:stCondLst>
                                    <p:cond delay="150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1000"/>
                                        <p:tgtEl>
                                          <p:spTgt spid="13"/>
                                        </p:tgtEl>
                                      </p:cBhvr>
                                    </p:animEffect>
                                  </p:childTnLst>
                                </p:cTn>
                              </p:par>
                            </p:childTnLst>
                          </p:cTn>
                        </p:par>
                        <p:par>
                          <p:cTn id="39" fill="hold">
                            <p:stCondLst>
                              <p:cond delay="12500"/>
                            </p:stCondLst>
                            <p:childTnLst>
                              <p:par>
                                <p:cTn id="40" presetID="14" presetClass="exit" presetSubtype="10" fill="hold" nodeType="afterEffect">
                                  <p:stCondLst>
                                    <p:cond delay="1500"/>
                                  </p:stCondLst>
                                  <p:childTnLst>
                                    <p:animEffect transition="out" filter="randombar(horizontal)">
                                      <p:cBhvr>
                                        <p:cTn id="41" dur="1000"/>
                                        <p:tgtEl>
                                          <p:spTgt spid="13"/>
                                        </p:tgtEl>
                                      </p:cBhvr>
                                    </p:animEffect>
                                    <p:set>
                                      <p:cBhvr>
                                        <p:cTn id="42" dur="1" fill="hold">
                                          <p:stCondLst>
                                            <p:cond delay="999"/>
                                          </p:stCondLst>
                                        </p:cTn>
                                        <p:tgtEl>
                                          <p:spTgt spid="13"/>
                                        </p:tgtEl>
                                        <p:attrNameLst>
                                          <p:attrName>style.visibility</p:attrName>
                                        </p:attrNameLst>
                                      </p:cBhvr>
                                      <p:to>
                                        <p:strVal val="hidden"/>
                                      </p:to>
                                    </p:set>
                                  </p:childTnLst>
                                </p:cTn>
                              </p:par>
                              <p:par>
                                <p:cTn id="43" presetID="14" presetClass="entr" presetSubtype="10" fill="hold" nodeType="withEffect">
                                  <p:stCondLst>
                                    <p:cond delay="150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The WIDA Accessibility and Accommodations Framework</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85184" y="1450975"/>
            <a:ext cx="5573633" cy="4846638"/>
          </a:xfrm>
        </p:spPr>
      </p:pic>
    </p:spTree>
    <p:custDataLst>
      <p:tags r:id="rId1"/>
    </p:custDataLst>
    <p:extLst>
      <p:ext uri="{BB962C8B-B14F-4D97-AF65-F5344CB8AC3E}">
        <p14:creationId xmlns:p14="http://schemas.microsoft.com/office/powerpoint/2010/main" val="2562291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Universal Design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184" y="4678178"/>
            <a:ext cx="4191585" cy="1448002"/>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85184" y="1450975"/>
            <a:ext cx="5573633" cy="4846638"/>
          </a:xfr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3939" y="1828799"/>
            <a:ext cx="2226067" cy="2229551"/>
          </a:xfrm>
          <a:prstGeom prst="rect">
            <a:avLst/>
          </a:prstGeom>
        </p:spPr>
      </p:pic>
    </p:spTree>
    <p:extLst>
      <p:ext uri="{BB962C8B-B14F-4D97-AF65-F5344CB8AC3E}">
        <p14:creationId xmlns:p14="http://schemas.microsoft.com/office/powerpoint/2010/main" val="355482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200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5" descr="card pouch booklet"/>
          <p:cNvPicPr>
            <a:picLocks noChangeAspect="1" noChangeArrowheads="1"/>
          </p:cNvPicPr>
          <p:nvPr/>
        </p:nvPicPr>
        <p:blipFill>
          <a:blip r:embed="rId3">
            <a:extLst>
              <a:ext uri="{28A0092B-C50C-407E-A947-70E740481C1C}">
                <a14:useLocalDpi xmlns:a14="http://schemas.microsoft.com/office/drawing/2010/main" val="0"/>
              </a:ext>
            </a:extLst>
          </a:blip>
          <a:srcRect t="-2197" r="3966" b="5731"/>
          <a:stretch>
            <a:fillRect/>
          </a:stretch>
        </p:blipFill>
        <p:spPr bwMode="auto">
          <a:xfrm>
            <a:off x="196850" y="4492625"/>
            <a:ext cx="285115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title"/>
          </p:nvPr>
        </p:nvSpPr>
        <p:spPr>
          <a:xfrm>
            <a:off x="196850" y="273050"/>
            <a:ext cx="8229600" cy="674688"/>
          </a:xfrm>
        </p:spPr>
        <p:txBody>
          <a:bodyPr/>
          <a:lstStyle/>
          <a:p>
            <a:r>
              <a:rPr lang="en-US" altLang="en-US" sz="3600">
                <a:ea typeface="ＭＳ Ｐゴシック" panose="020B0600070205080204" pitchFamily="34" charset="-128"/>
              </a:rPr>
              <a:t>Test Materials (2 of 2)</a:t>
            </a:r>
          </a:p>
        </p:txBody>
      </p:sp>
      <p:sp>
        <p:nvSpPr>
          <p:cNvPr id="13316" name="Rectangle 3"/>
          <p:cNvSpPr>
            <a:spLocks noGrp="1" noChangeArrowheads="1"/>
          </p:cNvSpPr>
          <p:nvPr>
            <p:ph type="body" sz="half" idx="1"/>
          </p:nvPr>
        </p:nvSpPr>
        <p:spPr>
          <a:xfrm>
            <a:off x="342900" y="1154113"/>
            <a:ext cx="5802313" cy="3587750"/>
          </a:xfrm>
        </p:spPr>
        <p:txBody>
          <a:bodyPr/>
          <a:lstStyle/>
          <a:p>
            <a:pPr eaLnBrk="1" hangingPunct="1">
              <a:lnSpc>
                <a:spcPct val="85000"/>
              </a:lnSpc>
              <a:buFont typeface="Wingdings" panose="05000000000000000000" pitchFamily="2" charset="2"/>
              <a:buChar char="§"/>
            </a:pPr>
            <a:r>
              <a:rPr lang="en-US" altLang="ko-KR" sz="2600">
                <a:ea typeface="굴림" panose="020B0600000101010101" pitchFamily="34" charset="-127"/>
              </a:rPr>
              <a:t>Kindergarten </a:t>
            </a:r>
            <a:r>
              <a:rPr lang="en-US" altLang="ko-KR" sz="2600" b="1">
                <a:ea typeface="굴림" panose="020B0600000101010101" pitchFamily="34" charset="-127"/>
              </a:rPr>
              <a:t>Test Administrator Script </a:t>
            </a:r>
            <a:r>
              <a:rPr lang="en-US" altLang="zh-CN" sz="2600">
                <a:ea typeface="SimSun" panose="02010600030101010101" pitchFamily="2" charset="-122"/>
              </a:rPr>
              <a:t>contains</a:t>
            </a:r>
            <a:r>
              <a:rPr lang="en-US" altLang="zh-CN">
                <a:ea typeface="SimSun" panose="02010600030101010101" pitchFamily="2" charset="-122"/>
              </a:rPr>
              <a:t>: </a:t>
            </a:r>
          </a:p>
          <a:p>
            <a:pPr lvl="1" eaLnBrk="1" hangingPunct="1">
              <a:lnSpc>
                <a:spcPct val="85000"/>
              </a:lnSpc>
              <a:buFont typeface="Wingdings" panose="05000000000000000000" pitchFamily="2" charset="2"/>
              <a:buChar char="§"/>
            </a:pPr>
            <a:r>
              <a:rPr lang="en-US" altLang="zh-CN" sz="2300">
                <a:ea typeface="SimSun" panose="02010600030101010101" pitchFamily="2" charset="-122"/>
              </a:rPr>
              <a:t>Moving on/winding down script</a:t>
            </a:r>
          </a:p>
          <a:p>
            <a:pPr lvl="1" eaLnBrk="1" hangingPunct="1">
              <a:lnSpc>
                <a:spcPct val="85000"/>
              </a:lnSpc>
              <a:spcBef>
                <a:spcPct val="0"/>
              </a:spcBef>
              <a:spcAft>
                <a:spcPts val="1000"/>
              </a:spcAft>
              <a:buFont typeface="Wingdings" panose="05000000000000000000" pitchFamily="2" charset="2"/>
              <a:buChar char="§"/>
            </a:pPr>
            <a:r>
              <a:rPr lang="en-US" altLang="zh-CN" sz="2300">
                <a:ea typeface="SimSun" panose="02010600030101010101" pitchFamily="2" charset="-122"/>
              </a:rPr>
              <a:t>Expect boxes to assist with scoring students’ speaking responses</a:t>
            </a:r>
          </a:p>
          <a:p>
            <a:pPr eaLnBrk="1" hangingPunct="1">
              <a:lnSpc>
                <a:spcPct val="85000"/>
              </a:lnSpc>
              <a:spcBef>
                <a:spcPct val="0"/>
              </a:spcBef>
              <a:spcAft>
                <a:spcPts val="1000"/>
              </a:spcAft>
              <a:buFont typeface="Wingdings" panose="05000000000000000000" pitchFamily="2" charset="2"/>
              <a:buChar char="§"/>
            </a:pPr>
            <a:r>
              <a:rPr lang="en-US" altLang="zh-CN" sz="2600">
                <a:ea typeface="SimSun" panose="02010600030101010101" pitchFamily="2" charset="-122"/>
              </a:rPr>
              <a:t>Kindergarten </a:t>
            </a:r>
            <a:r>
              <a:rPr lang="en-US" altLang="zh-CN" sz="2600" b="1">
                <a:ea typeface="SimSun" panose="02010600030101010101" pitchFamily="2" charset="-122"/>
              </a:rPr>
              <a:t>Student Activity Board</a:t>
            </a:r>
          </a:p>
          <a:p>
            <a:pPr eaLnBrk="1" hangingPunct="1">
              <a:lnSpc>
                <a:spcPct val="85000"/>
              </a:lnSpc>
              <a:buFont typeface="Wingdings" panose="05000000000000000000" pitchFamily="2" charset="2"/>
              <a:buChar char="§"/>
            </a:pPr>
            <a:r>
              <a:rPr lang="en-US" altLang="zh-CN" sz="2600">
                <a:ea typeface="SimSun" panose="02010600030101010101" pitchFamily="2" charset="-122"/>
              </a:rPr>
              <a:t>Kindergarten </a:t>
            </a:r>
            <a:r>
              <a:rPr lang="en-US" altLang="zh-CN" sz="2600" b="1">
                <a:ea typeface="SimSun" panose="02010600030101010101" pitchFamily="2" charset="-122"/>
              </a:rPr>
              <a:t>Cards &amp; Card Pouch Booklet</a:t>
            </a:r>
            <a:endParaRPr lang="en-US" altLang="en-US" sz="2600">
              <a:ea typeface="ＭＳ Ｐゴシック" panose="020B0600070205080204" pitchFamily="34" charset="-128"/>
            </a:endParaRPr>
          </a:p>
        </p:txBody>
      </p:sp>
      <p:sp>
        <p:nvSpPr>
          <p:cNvPr id="13317" name="TextBox 6"/>
          <p:cNvSpPr txBox="1">
            <a:spLocks noChangeArrowheads="1"/>
          </p:cNvSpPr>
          <p:nvPr/>
        </p:nvSpPr>
        <p:spPr bwMode="auto">
          <a:xfrm>
            <a:off x="6359525" y="3246438"/>
            <a:ext cx="2359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1800" b="1">
                <a:solidFill>
                  <a:srgbClr val="FF0000"/>
                </a:solidFill>
              </a:rPr>
              <a:t>Test Administrator Script</a:t>
            </a:r>
          </a:p>
        </p:txBody>
      </p:sp>
      <p:sp>
        <p:nvSpPr>
          <p:cNvPr id="13318" name="TextBox 6"/>
          <p:cNvSpPr txBox="1">
            <a:spLocks noChangeArrowheads="1"/>
          </p:cNvSpPr>
          <p:nvPr/>
        </p:nvSpPr>
        <p:spPr bwMode="auto">
          <a:xfrm>
            <a:off x="1803400" y="4645025"/>
            <a:ext cx="2419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1800" b="1">
                <a:solidFill>
                  <a:srgbClr val="FF0000"/>
                </a:solidFill>
              </a:rPr>
              <a:t>Cards and Card Pouch Booklet</a:t>
            </a:r>
          </a:p>
        </p:txBody>
      </p:sp>
      <p:pic>
        <p:nvPicPr>
          <p:cNvPr id="13319" name="Picture 14" descr="activity boar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9663" y="4784725"/>
            <a:ext cx="41386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6"/>
          <p:cNvSpPr txBox="1">
            <a:spLocks noChangeArrowheads="1"/>
          </p:cNvSpPr>
          <p:nvPr/>
        </p:nvSpPr>
        <p:spPr bwMode="auto">
          <a:xfrm>
            <a:off x="4614863" y="4702175"/>
            <a:ext cx="2085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1800" b="1">
                <a:solidFill>
                  <a:srgbClr val="FF0000"/>
                </a:solidFill>
              </a:rPr>
              <a:t>Student Activity Board</a:t>
            </a:r>
          </a:p>
        </p:txBody>
      </p:sp>
      <p:pic>
        <p:nvPicPr>
          <p:cNvPr id="13321" name="Picture 16" descr="TA script 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4163" y="1130300"/>
            <a:ext cx="17272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Administrative Considerations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721" y="3781344"/>
            <a:ext cx="3096057" cy="1162212"/>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85184" y="1450975"/>
            <a:ext cx="5573633" cy="4846638"/>
          </a:xfrm>
        </p:spPr>
      </p:pic>
    </p:spTree>
    <p:extLst>
      <p:ext uri="{BB962C8B-B14F-4D97-AF65-F5344CB8AC3E}">
        <p14:creationId xmlns:p14="http://schemas.microsoft.com/office/powerpoint/2010/main" val="39102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200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401638" y="1143000"/>
            <a:ext cx="4094162" cy="5300133"/>
          </a:xfrm>
        </p:spPr>
        <p:txBody>
          <a:bodyPr/>
          <a:lstStyle/>
          <a:p>
            <a:r>
              <a:rPr lang="en-US" sz="2400" dirty="0"/>
              <a:t>Adaptive and Specialized Equipment or Furniture</a:t>
            </a:r>
          </a:p>
          <a:p>
            <a:r>
              <a:rPr lang="en-US" sz="2400" dirty="0"/>
              <a:t>Alternative Microphone</a:t>
            </a:r>
          </a:p>
          <a:p>
            <a:r>
              <a:rPr lang="en-US" sz="2400" dirty="0"/>
              <a:t>Familiar Test Administrator</a:t>
            </a:r>
          </a:p>
          <a:p>
            <a:r>
              <a:rPr lang="en-US" sz="2400" dirty="0"/>
              <a:t>Frequent or Additional Supervised Breaks</a:t>
            </a:r>
          </a:p>
          <a:p>
            <a:r>
              <a:rPr lang="en-US" sz="2400" dirty="0"/>
              <a:t>Individual or Small Group Setting</a:t>
            </a:r>
          </a:p>
        </p:txBody>
      </p:sp>
      <p:sp>
        <p:nvSpPr>
          <p:cNvPr id="14" name="Content Placeholder 13"/>
          <p:cNvSpPr>
            <a:spLocks noGrp="1"/>
          </p:cNvSpPr>
          <p:nvPr>
            <p:ph sz="half" idx="2"/>
          </p:nvPr>
        </p:nvSpPr>
        <p:spPr>
          <a:xfrm>
            <a:off x="4648200" y="1116563"/>
            <a:ext cx="4094163" cy="4846638"/>
          </a:xfrm>
        </p:spPr>
        <p:txBody>
          <a:bodyPr/>
          <a:lstStyle/>
          <a:p>
            <a:r>
              <a:rPr lang="en-US" sz="2400" dirty="0"/>
              <a:t>Monitor placement of responses in the test booklet or onscreen</a:t>
            </a:r>
          </a:p>
          <a:p>
            <a:r>
              <a:rPr lang="en-US" sz="2400" dirty="0"/>
              <a:t>Participate in different testing format</a:t>
            </a:r>
          </a:p>
          <a:p>
            <a:r>
              <a:rPr lang="en-US" sz="2400" dirty="0"/>
              <a:t>Read Aloud to Self</a:t>
            </a:r>
          </a:p>
          <a:p>
            <a:r>
              <a:rPr lang="en-US" sz="2400" dirty="0"/>
              <a:t>Specific Seating</a:t>
            </a:r>
          </a:p>
          <a:p>
            <a:r>
              <a:rPr lang="en-US" sz="2400" dirty="0"/>
              <a:t>Short Segments</a:t>
            </a:r>
          </a:p>
          <a:p>
            <a:r>
              <a:rPr lang="en-US" sz="2400" dirty="0"/>
              <a:t>Verbal praise or tangible reinforcement for on task or appropriate behavior</a:t>
            </a:r>
          </a:p>
          <a:p>
            <a:r>
              <a:rPr lang="en-US" sz="2400" dirty="0"/>
              <a:t>Verbally redirect student’s attention to the test</a:t>
            </a:r>
          </a:p>
        </p:txBody>
      </p:sp>
      <p:sp>
        <p:nvSpPr>
          <p:cNvPr id="2" name="Title 1"/>
          <p:cNvSpPr>
            <a:spLocks noGrp="1"/>
          </p:cNvSpPr>
          <p:nvPr>
            <p:ph type="title"/>
          </p:nvPr>
        </p:nvSpPr>
        <p:spPr/>
        <p:txBody>
          <a:bodyPr/>
          <a:lstStyle/>
          <a:p>
            <a:r>
              <a:rPr lang="en-US" sz="3200" dirty="0"/>
              <a:t>Administrative Considerations</a:t>
            </a:r>
          </a:p>
        </p:txBody>
      </p:sp>
      <p:pic>
        <p:nvPicPr>
          <p:cNvPr id="15" name="Picture 14"/>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80584" y="4785868"/>
            <a:ext cx="3300762" cy="1657265"/>
          </a:xfrm>
          <a:prstGeom prst="rect">
            <a:avLst/>
          </a:prstGeom>
        </p:spPr>
      </p:pic>
    </p:spTree>
    <p:extLst>
      <p:ext uri="{BB962C8B-B14F-4D97-AF65-F5344CB8AC3E}">
        <p14:creationId xmlns:p14="http://schemas.microsoft.com/office/powerpoint/2010/main" val="51463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5184" y="1450975"/>
            <a:ext cx="5573633" cy="4846638"/>
          </a:xfrm>
        </p:spPr>
      </p:pic>
      <p:sp>
        <p:nvSpPr>
          <p:cNvPr id="2" name="Title 1"/>
          <p:cNvSpPr>
            <a:spLocks noGrp="1"/>
          </p:cNvSpPr>
          <p:nvPr>
            <p:ph type="title"/>
          </p:nvPr>
        </p:nvSpPr>
        <p:spPr/>
        <p:txBody>
          <a:bodyPr/>
          <a:lstStyle/>
          <a:p>
            <a:r>
              <a:rPr lang="en-US" sz="3200" dirty="0"/>
              <a:t>Universal Tools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019" y="2676446"/>
            <a:ext cx="2048161" cy="1124107"/>
          </a:xfrm>
          <a:prstGeom prst="rect">
            <a:avLst/>
          </a:prstGeom>
        </p:spPr>
      </p:pic>
    </p:spTree>
    <p:extLst>
      <p:ext uri="{BB962C8B-B14F-4D97-AF65-F5344CB8AC3E}">
        <p14:creationId xmlns:p14="http://schemas.microsoft.com/office/powerpoint/2010/main" val="329384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200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Universal Tools</a:t>
            </a:r>
          </a:p>
        </p:txBody>
      </p:sp>
      <p:graphicFrame>
        <p:nvGraphicFramePr>
          <p:cNvPr id="4" name="Content Placeholder 3"/>
          <p:cNvGraphicFramePr>
            <a:graphicFrameLocks noGrp="1"/>
          </p:cNvGraphicFramePr>
          <p:nvPr>
            <p:ph idx="1"/>
            <p:extLst/>
          </p:nvPr>
        </p:nvGraphicFramePr>
        <p:xfrm>
          <a:off x="401638" y="1171575"/>
          <a:ext cx="8742362" cy="5126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80" y="2653990"/>
            <a:ext cx="1208256" cy="807111"/>
          </a:xfrm>
          <a:prstGeom prst="rect">
            <a:avLst/>
          </a:prstGeom>
          <a:ln w="28575">
            <a:solidFill>
              <a:schemeClr val="tx1"/>
            </a:solidFill>
          </a:ln>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480" y="3955003"/>
            <a:ext cx="1208256" cy="807034"/>
          </a:xfrm>
          <a:prstGeom prst="rect">
            <a:avLst/>
          </a:prstGeom>
          <a:ln w="28575">
            <a:solidFill>
              <a:schemeClr val="tx1"/>
            </a:solidFill>
          </a:ln>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480" y="5126766"/>
            <a:ext cx="1208256" cy="806116"/>
          </a:xfrm>
          <a:prstGeom prst="rect">
            <a:avLst/>
          </a:prstGeom>
          <a:ln w="28575">
            <a:solidFill>
              <a:schemeClr val="tx1"/>
            </a:solidFill>
          </a:ln>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09558" y="2962496"/>
            <a:ext cx="1208256" cy="494899"/>
          </a:xfrm>
          <a:prstGeom prst="rect">
            <a:avLst/>
          </a:prstGeom>
          <a:ln w="28575">
            <a:solidFill>
              <a:schemeClr val="tx1"/>
            </a:solidFill>
          </a:ln>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8516" y="4088441"/>
            <a:ext cx="1089297" cy="685149"/>
          </a:xfrm>
          <a:prstGeom prst="rect">
            <a:avLst/>
          </a:prstGeom>
          <a:ln w="28575">
            <a:solidFill>
              <a:schemeClr val="tx1"/>
            </a:solidFill>
          </a:ln>
        </p:spPr>
      </p:pic>
      <p:sp>
        <p:nvSpPr>
          <p:cNvPr id="9" name="TextBox 8"/>
          <p:cNvSpPr txBox="1"/>
          <p:nvPr/>
        </p:nvSpPr>
        <p:spPr>
          <a:xfrm>
            <a:off x="5876694" y="2074127"/>
            <a:ext cx="1248936" cy="369332"/>
          </a:xfrm>
          <a:prstGeom prst="rect">
            <a:avLst/>
          </a:prstGeom>
          <a:noFill/>
        </p:spPr>
        <p:txBody>
          <a:bodyPr wrap="square" rtlCol="0">
            <a:spAutoFit/>
          </a:bodyPr>
          <a:lstStyle/>
          <a:p>
            <a:r>
              <a:rPr lang="en-US" dirty="0"/>
              <a:t>online only</a:t>
            </a:r>
          </a:p>
        </p:txBody>
      </p:sp>
    </p:spTree>
    <p:extLst>
      <p:ext uri="{BB962C8B-B14F-4D97-AF65-F5344CB8AC3E}">
        <p14:creationId xmlns:p14="http://schemas.microsoft.com/office/powerpoint/2010/main" val="3567549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414" y="1515452"/>
            <a:ext cx="1581371" cy="1124107"/>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85184" y="1450975"/>
            <a:ext cx="5573633" cy="4846638"/>
          </a:xfrm>
        </p:spPr>
      </p:pic>
      <p:sp>
        <p:nvSpPr>
          <p:cNvPr id="2" name="Title 1"/>
          <p:cNvSpPr>
            <a:spLocks noGrp="1"/>
          </p:cNvSpPr>
          <p:nvPr>
            <p:ph type="title"/>
          </p:nvPr>
        </p:nvSpPr>
        <p:spPr/>
        <p:txBody>
          <a:bodyPr/>
          <a:lstStyle/>
          <a:p>
            <a:r>
              <a:rPr lang="en-US" sz="3200" dirty="0"/>
              <a:t>Accommodations</a:t>
            </a:r>
          </a:p>
        </p:txBody>
      </p:sp>
    </p:spTree>
    <p:extLst>
      <p:ext uri="{BB962C8B-B14F-4D97-AF65-F5344CB8AC3E}">
        <p14:creationId xmlns:p14="http://schemas.microsoft.com/office/powerpoint/2010/main" val="64234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200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486400"/>
          </a:xfrm>
        </p:spPr>
        <p:txBody>
          <a:bodyPr/>
          <a:lstStyle/>
          <a:p>
            <a:r>
              <a:rPr lang="en-US" sz="3600" dirty="0"/>
              <a:t>Accommodations are intended:</a:t>
            </a:r>
          </a:p>
          <a:p>
            <a:pPr marL="624078" indent="-514350">
              <a:buFont typeface="+mj-lt"/>
              <a:buAutoNum type="arabicPeriod"/>
            </a:pPr>
            <a:r>
              <a:rPr lang="en-US" sz="3600" dirty="0"/>
              <a:t>To provide testing conditions that do not result in changes to what the test measures</a:t>
            </a:r>
          </a:p>
          <a:p>
            <a:pPr marL="624078" indent="-514350">
              <a:buFont typeface="+mj-lt"/>
              <a:buAutoNum type="arabicPeriod"/>
            </a:pPr>
            <a:r>
              <a:rPr lang="en-US" sz="3600" dirty="0"/>
              <a:t>To provide comparable test results to those students who do not receive accommodations</a:t>
            </a:r>
          </a:p>
          <a:p>
            <a:pPr marL="109728" indent="0">
              <a:buNone/>
            </a:pPr>
            <a:r>
              <a:rPr lang="en-US" sz="1600" dirty="0"/>
              <a:t>Sources: ACCESS for ELLs 2.0 Paper Test Administrator Training</a:t>
            </a:r>
          </a:p>
          <a:p>
            <a:pPr marL="109728" indent="0">
              <a:buNone/>
            </a:pPr>
            <a:r>
              <a:rPr lang="en-US" sz="2000" dirty="0"/>
              <a:t>	  </a:t>
            </a:r>
            <a:r>
              <a:rPr lang="en-US" sz="1600" dirty="0"/>
              <a:t>ACCESS for ELLs 2.0 Accessibility and Accommodations Guidelines</a:t>
            </a:r>
          </a:p>
          <a:p>
            <a:pPr marL="109728" indent="0">
              <a:buNone/>
            </a:pPr>
            <a:endParaRPr lang="en-US" dirty="0"/>
          </a:p>
        </p:txBody>
      </p:sp>
      <p:sp>
        <p:nvSpPr>
          <p:cNvPr id="3" name="Title 2"/>
          <p:cNvSpPr>
            <a:spLocks noGrp="1"/>
          </p:cNvSpPr>
          <p:nvPr>
            <p:ph type="title"/>
          </p:nvPr>
        </p:nvSpPr>
        <p:spPr>
          <a:xfrm>
            <a:off x="76200" y="173038"/>
            <a:ext cx="8421688" cy="674687"/>
          </a:xfrm>
        </p:spPr>
        <p:txBody>
          <a:bodyPr/>
          <a:lstStyle/>
          <a:p>
            <a:r>
              <a:rPr lang="en-US" sz="3200" dirty="0">
                <a:solidFill>
                  <a:srgbClr val="0070C0"/>
                </a:solidFill>
              </a:rPr>
              <a:t>ELL SWD Accommodations</a:t>
            </a:r>
          </a:p>
        </p:txBody>
      </p:sp>
    </p:spTree>
    <p:extLst>
      <p:ext uri="{BB962C8B-B14F-4D97-AF65-F5344CB8AC3E}">
        <p14:creationId xmlns:p14="http://schemas.microsoft.com/office/powerpoint/2010/main" val="8937848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01638" y="1143000"/>
            <a:ext cx="4094162" cy="5300133"/>
          </a:xfrm>
        </p:spPr>
        <p:txBody>
          <a:bodyPr/>
          <a:lstStyle/>
          <a:p>
            <a:r>
              <a:rPr lang="en-US" dirty="0"/>
              <a:t>Make a </a:t>
            </a:r>
            <a:r>
              <a:rPr lang="en-US" i="1" dirty="0"/>
              <a:t>team</a:t>
            </a:r>
            <a:r>
              <a:rPr lang="en-US" dirty="0"/>
              <a:t> decision</a:t>
            </a:r>
          </a:p>
          <a:p>
            <a:r>
              <a:rPr lang="en-US" dirty="0"/>
              <a:t>Using guiding decision-making questions</a:t>
            </a:r>
          </a:p>
          <a:p>
            <a:r>
              <a:rPr lang="en-US" dirty="0"/>
              <a:t>Be careful not to confuse content area testing with ELP testing</a:t>
            </a:r>
          </a:p>
          <a:p>
            <a:r>
              <a:rPr lang="en-US" dirty="0"/>
              <a:t>Base accommodation decisions on </a:t>
            </a:r>
            <a:r>
              <a:rPr lang="en-US" i="1" dirty="0"/>
              <a:t>individual</a:t>
            </a:r>
            <a:r>
              <a:rPr lang="en-US" dirty="0"/>
              <a:t> student needs</a:t>
            </a:r>
          </a:p>
        </p:txBody>
      </p:sp>
      <p:sp>
        <p:nvSpPr>
          <p:cNvPr id="7" name="Title 3"/>
          <p:cNvSpPr>
            <a:spLocks noGrp="1"/>
          </p:cNvSpPr>
          <p:nvPr>
            <p:ph type="title"/>
          </p:nvPr>
        </p:nvSpPr>
        <p:spPr/>
        <p:txBody>
          <a:bodyPr rtlCol="0">
            <a:normAutofit/>
          </a:bodyPr>
          <a:lstStyle/>
          <a:p>
            <a:pPr fontAlgn="auto">
              <a:spcAft>
                <a:spcPts val="0"/>
              </a:spcAft>
              <a:defRPr/>
            </a:pPr>
            <a:r>
              <a:rPr lang="en-US" sz="3200" dirty="0"/>
              <a:t>Selecting Accommodations</a:t>
            </a:r>
          </a:p>
        </p:txBody>
      </p:sp>
      <p:pic>
        <p:nvPicPr>
          <p:cNvPr id="2050" name="Picture 2" descr="http://www.healthequalitypartners.co.uk/custom/Students%20in%20discussion%20smaller%20a.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7438" y="2286000"/>
            <a:ext cx="3654696" cy="22103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33921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Kindergarten ACCESS for ELLs Accommodations</a:t>
            </a:r>
          </a:p>
        </p:txBody>
      </p:sp>
      <p:graphicFrame>
        <p:nvGraphicFramePr>
          <p:cNvPr id="4" name="Content Placeholder 3"/>
          <p:cNvGraphicFramePr>
            <a:graphicFrameLocks noGrp="1"/>
          </p:cNvGraphicFramePr>
          <p:nvPr>
            <p:ph idx="1"/>
            <p:extLst/>
          </p:nvPr>
        </p:nvGraphicFramePr>
        <p:xfrm>
          <a:off x="401638" y="1450975"/>
          <a:ext cx="8340726" cy="4394200"/>
        </p:xfrm>
        <a:graphic>
          <a:graphicData uri="http://schemas.openxmlformats.org/drawingml/2006/table">
            <a:tbl>
              <a:tblPr firstRow="1" bandRow="1">
                <a:tableStyleId>{5C22544A-7EE6-4342-B048-85BDC9FD1C3A}</a:tableStyleId>
              </a:tblPr>
              <a:tblGrid>
                <a:gridCol w="4170363">
                  <a:extLst>
                    <a:ext uri="{9D8B030D-6E8A-4147-A177-3AD203B41FA5}">
                      <a16:colId xmlns:a16="http://schemas.microsoft.com/office/drawing/2014/main" xmlns="" val="1713679851"/>
                    </a:ext>
                  </a:extLst>
                </a:gridCol>
                <a:gridCol w="4170363">
                  <a:extLst>
                    <a:ext uri="{9D8B030D-6E8A-4147-A177-3AD203B41FA5}">
                      <a16:colId xmlns:a16="http://schemas.microsoft.com/office/drawing/2014/main" xmlns="" val="3760569372"/>
                    </a:ext>
                  </a:extLst>
                </a:gridCol>
              </a:tblGrid>
              <a:tr h="370840">
                <a:tc gridSpan="2">
                  <a:txBody>
                    <a:bodyPr/>
                    <a:lstStyle/>
                    <a:p>
                      <a:pPr algn="ctr"/>
                      <a:r>
                        <a:rPr lang="en-US" dirty="0">
                          <a:solidFill>
                            <a:schemeClr val="tx1"/>
                          </a:solidFill>
                        </a:rPr>
                        <a:t>Accommodations:</a:t>
                      </a:r>
                    </a:p>
                  </a:txBody>
                  <a:tcPr/>
                </a:tc>
                <a:tc hMerge="1">
                  <a:txBody>
                    <a:bodyPr/>
                    <a:lstStyle/>
                    <a:p>
                      <a:endParaRPr lang="en-US" dirty="0"/>
                    </a:p>
                  </a:txBody>
                  <a:tcPr/>
                </a:tc>
                <a:extLst>
                  <a:ext uri="{0D108BD9-81ED-4DB2-BD59-A6C34878D82A}">
                    <a16:rowId xmlns:a16="http://schemas.microsoft.com/office/drawing/2014/main" xmlns="" val="3050810487"/>
                  </a:ext>
                </a:extLst>
              </a:tr>
              <a:tr h="1188720">
                <a:tc>
                  <a:txBody>
                    <a:bodyPr/>
                    <a:lstStyle/>
                    <a:p>
                      <a:r>
                        <a:rPr lang="en-US" dirty="0"/>
                        <a:t>Extended testing of a test</a:t>
                      </a:r>
                      <a:r>
                        <a:rPr lang="en-US" baseline="0" dirty="0"/>
                        <a:t> domain multiple days (EM)</a:t>
                      </a:r>
                    </a:p>
                    <a:p>
                      <a:r>
                        <a:rPr lang="en-US" sz="1200" baseline="0" dirty="0"/>
                        <a:t>*must provide written request and evidence supporting the need due to a student’s illness, disability, or extended interruption in testing, to the state assessment official</a:t>
                      </a:r>
                      <a:endParaRPr lang="en-US" sz="1200" dirty="0"/>
                    </a:p>
                  </a:txBody>
                  <a:tcPr/>
                </a:tc>
                <a:tc>
                  <a:txBody>
                    <a:bodyPr/>
                    <a:lstStyle/>
                    <a:p>
                      <a:r>
                        <a:rPr lang="en-US" dirty="0"/>
                        <a:t>Extended Speaking</a:t>
                      </a:r>
                      <a:r>
                        <a:rPr lang="en-US" baseline="0" dirty="0"/>
                        <a:t> test response time (ES)</a:t>
                      </a:r>
                      <a:endParaRPr lang="en-US" dirty="0"/>
                    </a:p>
                  </a:txBody>
                  <a:tcPr/>
                </a:tc>
                <a:extLst>
                  <a:ext uri="{0D108BD9-81ED-4DB2-BD59-A6C34878D82A}">
                    <a16:rowId xmlns:a16="http://schemas.microsoft.com/office/drawing/2014/main" xmlns="" val="4095539740"/>
                  </a:ext>
                </a:extLst>
              </a:tr>
              <a:tr h="1005840">
                <a:tc>
                  <a:txBody>
                    <a:bodyPr/>
                    <a:lstStyle/>
                    <a:p>
                      <a:r>
                        <a:rPr lang="en-US" dirty="0"/>
                        <a:t>Extended testing time within the school day (ET)</a:t>
                      </a:r>
                    </a:p>
                  </a:txBody>
                  <a:tcPr/>
                </a:tc>
                <a:tc>
                  <a:txBody>
                    <a:bodyPr/>
                    <a:lstStyle/>
                    <a:p>
                      <a:r>
                        <a:rPr lang="en-US" dirty="0"/>
                        <a:t>Interpreter signs test </a:t>
                      </a:r>
                      <a:r>
                        <a:rPr lang="en-US" u="sng" dirty="0"/>
                        <a:t>directions</a:t>
                      </a:r>
                      <a:r>
                        <a:rPr lang="en-US" dirty="0"/>
                        <a:t> in ASL (SD)</a:t>
                      </a:r>
                    </a:p>
                    <a:p>
                      <a:r>
                        <a:rPr lang="en-US" sz="1200" dirty="0"/>
                        <a:t>*directions</a:t>
                      </a:r>
                      <a:r>
                        <a:rPr lang="en-US" sz="1200" baseline="0" dirty="0"/>
                        <a:t> refer to administration logistics, test directions and practice items provided prior to first test item</a:t>
                      </a:r>
                      <a:endParaRPr lang="en-US" sz="1200" dirty="0"/>
                    </a:p>
                  </a:txBody>
                  <a:tcPr/>
                </a:tc>
                <a:extLst>
                  <a:ext uri="{0D108BD9-81ED-4DB2-BD59-A6C34878D82A}">
                    <a16:rowId xmlns:a16="http://schemas.microsoft.com/office/drawing/2014/main" xmlns="" val="807050155"/>
                  </a:ext>
                </a:extLst>
              </a:tr>
              <a:tr h="914400">
                <a:tc>
                  <a:txBody>
                    <a:bodyPr/>
                    <a:lstStyle/>
                    <a:p>
                      <a:r>
                        <a:rPr lang="en-US" dirty="0"/>
                        <a:t>Large Print (LP)</a:t>
                      </a:r>
                    </a:p>
                  </a:txBody>
                  <a:tcPr/>
                </a:tc>
                <a:tc>
                  <a:txBody>
                    <a:bodyPr/>
                    <a:lstStyle/>
                    <a:p>
                      <a:r>
                        <a:rPr lang="en-US" dirty="0"/>
                        <a:t>Scribed response (SR)</a:t>
                      </a:r>
                    </a:p>
                    <a:p>
                      <a:r>
                        <a:rPr lang="en-US" sz="1200" dirty="0"/>
                        <a:t>*for students</a:t>
                      </a:r>
                      <a:r>
                        <a:rPr lang="en-US" sz="1200" baseline="0" dirty="0"/>
                        <a:t> who are unable to write due to a disability. TA writes student responses as the student dictates responses directly into the test book during testing</a:t>
                      </a:r>
                      <a:endParaRPr lang="en-US" sz="1200" dirty="0"/>
                    </a:p>
                  </a:txBody>
                  <a:tcPr/>
                </a:tc>
                <a:extLst>
                  <a:ext uri="{0D108BD9-81ED-4DB2-BD59-A6C34878D82A}">
                    <a16:rowId xmlns:a16="http://schemas.microsoft.com/office/drawing/2014/main" xmlns="" val="1693800160"/>
                  </a:ext>
                </a:extLst>
              </a:tr>
              <a:tr h="914400">
                <a:tc>
                  <a:txBody>
                    <a:bodyPr/>
                    <a:lstStyle/>
                    <a:p>
                      <a:r>
                        <a:rPr lang="en-US" dirty="0"/>
                        <a:t>Test may be administered by</a:t>
                      </a:r>
                      <a:r>
                        <a:rPr lang="en-US" baseline="0" dirty="0"/>
                        <a:t> school personnel in non-school setting (NS)- </a:t>
                      </a:r>
                      <a:r>
                        <a:rPr lang="en-US" sz="1200" baseline="0" dirty="0"/>
                        <a:t>*hospital/homebound</a:t>
                      </a:r>
                      <a:endParaRPr lang="en-US" dirty="0"/>
                    </a:p>
                  </a:txBody>
                  <a:tcPr/>
                </a:tc>
                <a:tc>
                  <a:txBody>
                    <a:bodyPr/>
                    <a:lstStyle/>
                    <a:p>
                      <a:r>
                        <a:rPr lang="en-US" dirty="0"/>
                        <a:t>Word processor or similar keyboarding device to respond</a:t>
                      </a:r>
                      <a:r>
                        <a:rPr lang="en-US" baseline="0" dirty="0"/>
                        <a:t> to test items (WD)</a:t>
                      </a:r>
                      <a:endParaRPr lang="en-US" dirty="0"/>
                    </a:p>
                  </a:txBody>
                  <a:tcPr/>
                </a:tc>
                <a:extLst>
                  <a:ext uri="{0D108BD9-81ED-4DB2-BD59-A6C34878D82A}">
                    <a16:rowId xmlns:a16="http://schemas.microsoft.com/office/drawing/2014/main" xmlns="" val="2065063633"/>
                  </a:ext>
                </a:extLst>
              </a:tr>
            </a:tbl>
          </a:graphicData>
        </a:graphic>
      </p:graphicFrame>
    </p:spTree>
    <p:extLst>
      <p:ext uri="{BB962C8B-B14F-4D97-AF65-F5344CB8AC3E}">
        <p14:creationId xmlns:p14="http://schemas.microsoft.com/office/powerpoint/2010/main" val="551765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ACCESS for ELLs 2.0 Accommodations Selections- Paper</a:t>
            </a:r>
          </a:p>
        </p:txBody>
      </p:sp>
      <p:graphicFrame>
        <p:nvGraphicFramePr>
          <p:cNvPr id="7" name="Content Placeholder 6"/>
          <p:cNvGraphicFramePr>
            <a:graphicFrameLocks noGrp="1"/>
          </p:cNvGraphicFramePr>
          <p:nvPr>
            <p:ph idx="1"/>
            <p:extLst/>
          </p:nvPr>
        </p:nvGraphicFramePr>
        <p:xfrm>
          <a:off x="268288" y="990600"/>
          <a:ext cx="8647112" cy="5242129"/>
        </p:xfrm>
        <a:graphic>
          <a:graphicData uri="http://schemas.openxmlformats.org/drawingml/2006/table">
            <a:tbl>
              <a:tblPr firstRow="1" bandRow="1">
                <a:tableStyleId>{5C22544A-7EE6-4342-B048-85BDC9FD1C3A}</a:tableStyleId>
              </a:tblPr>
              <a:tblGrid>
                <a:gridCol w="4323556">
                  <a:extLst>
                    <a:ext uri="{9D8B030D-6E8A-4147-A177-3AD203B41FA5}">
                      <a16:colId xmlns:a16="http://schemas.microsoft.com/office/drawing/2014/main" xmlns="" val="3552603758"/>
                    </a:ext>
                  </a:extLst>
                </a:gridCol>
                <a:gridCol w="4323556">
                  <a:extLst>
                    <a:ext uri="{9D8B030D-6E8A-4147-A177-3AD203B41FA5}">
                      <a16:colId xmlns:a16="http://schemas.microsoft.com/office/drawing/2014/main" xmlns="" val="4155950108"/>
                    </a:ext>
                  </a:extLst>
                </a:gridCol>
              </a:tblGrid>
              <a:tr h="365760">
                <a:tc gridSpan="2">
                  <a:txBody>
                    <a:bodyPr/>
                    <a:lstStyle/>
                    <a:p>
                      <a:pPr algn="ctr"/>
                      <a:r>
                        <a:rPr lang="en-US" b="0" dirty="0">
                          <a:solidFill>
                            <a:schemeClr val="tx1"/>
                          </a:solidFill>
                        </a:rPr>
                        <a:t>Accommodations:</a:t>
                      </a:r>
                    </a:p>
                  </a:txBody>
                  <a:tcPr/>
                </a:tc>
                <a:tc hMerge="1">
                  <a:txBody>
                    <a:bodyPr/>
                    <a:lstStyle/>
                    <a:p>
                      <a:endParaRPr lang="en-US" dirty="0"/>
                    </a:p>
                  </a:txBody>
                  <a:tcPr/>
                </a:tc>
                <a:extLst>
                  <a:ext uri="{0D108BD9-81ED-4DB2-BD59-A6C34878D82A}">
                    <a16:rowId xmlns:a16="http://schemas.microsoft.com/office/drawing/2014/main" xmlns="" val="3673573180"/>
                  </a:ext>
                </a:extLst>
              </a:tr>
              <a:tr h="1021080">
                <a:tc>
                  <a:txBody>
                    <a:bodyPr/>
                    <a:lstStyle/>
                    <a:p>
                      <a:r>
                        <a:rPr lang="en-US" sz="1400" dirty="0"/>
                        <a:t>Braille with Tactile Graphics (Braille</a:t>
                      </a:r>
                      <a:r>
                        <a:rPr lang="en-US" sz="1400" baseline="0" dirty="0"/>
                        <a:t> Writer/Braille Note-taker)</a:t>
                      </a:r>
                    </a:p>
                    <a:p>
                      <a:r>
                        <a:rPr lang="en-US" sz="1100" baseline="0" dirty="0"/>
                        <a:t>*Tier B, must be ordered in either uncontracted or contracted UEB</a:t>
                      </a:r>
                      <a:endParaRPr lang="en-US" sz="1100" dirty="0"/>
                    </a:p>
                  </a:txBody>
                  <a:tcPr/>
                </a:tc>
                <a:tc>
                  <a:txBody>
                    <a:bodyPr/>
                    <a:lstStyle/>
                    <a:p>
                      <a:r>
                        <a:rPr lang="en-US" sz="1400" dirty="0"/>
                        <a:t>Extended testing of a test domain multiple days (EM)</a:t>
                      </a:r>
                    </a:p>
                    <a:p>
                      <a:r>
                        <a:rPr lang="en-US" sz="1100" dirty="0">
                          <a:solidFill>
                            <a:schemeClr val="tx1"/>
                          </a:solidFill>
                        </a:rPr>
                        <a:t>*must provide</a:t>
                      </a:r>
                      <a:r>
                        <a:rPr lang="en-US" sz="1100" baseline="0" dirty="0">
                          <a:solidFill>
                            <a:schemeClr val="tx1"/>
                          </a:solidFill>
                        </a:rPr>
                        <a:t> written request and evidence supporting the need due to a student’s illness, disability, or extended interruption in testing</a:t>
                      </a:r>
                      <a:endParaRPr lang="en-US" sz="1100" dirty="0">
                        <a:solidFill>
                          <a:schemeClr val="tx1"/>
                        </a:solidFill>
                      </a:endParaRPr>
                    </a:p>
                  </a:txBody>
                  <a:tcPr/>
                </a:tc>
                <a:extLst>
                  <a:ext uri="{0D108BD9-81ED-4DB2-BD59-A6C34878D82A}">
                    <a16:rowId xmlns:a16="http://schemas.microsoft.com/office/drawing/2014/main" xmlns="" val="1974006707"/>
                  </a:ext>
                </a:extLst>
              </a:tr>
              <a:tr h="304800">
                <a:tc>
                  <a:txBody>
                    <a:bodyPr/>
                    <a:lstStyle/>
                    <a:p>
                      <a:r>
                        <a:rPr lang="en-US" sz="1400" dirty="0"/>
                        <a:t>Extended Speaking</a:t>
                      </a:r>
                      <a:r>
                        <a:rPr lang="en-US" sz="1400" baseline="0" dirty="0"/>
                        <a:t> test response time (ES)</a:t>
                      </a:r>
                      <a:endParaRPr lang="en-US" sz="1400" dirty="0"/>
                    </a:p>
                  </a:txBody>
                  <a:tcPr/>
                </a:tc>
                <a:tc>
                  <a:txBody>
                    <a:bodyPr/>
                    <a:lstStyle/>
                    <a:p>
                      <a:r>
                        <a:rPr lang="en-US" sz="1400" dirty="0"/>
                        <a:t>Extended testing time within the school day (ET)</a:t>
                      </a:r>
                    </a:p>
                  </a:txBody>
                  <a:tcPr/>
                </a:tc>
                <a:extLst>
                  <a:ext uri="{0D108BD9-81ED-4DB2-BD59-A6C34878D82A}">
                    <a16:rowId xmlns:a16="http://schemas.microsoft.com/office/drawing/2014/main" xmlns="" val="281223364"/>
                  </a:ext>
                </a:extLst>
              </a:tr>
              <a:tr h="640176">
                <a:tc>
                  <a:txBody>
                    <a:bodyPr/>
                    <a:lstStyle/>
                    <a:p>
                      <a:r>
                        <a:rPr lang="en-US" sz="1400" dirty="0"/>
                        <a:t>Human reader</a:t>
                      </a:r>
                      <a:r>
                        <a:rPr lang="en-US" sz="1400" baseline="0" dirty="0"/>
                        <a:t> for items (HI)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solidFill>
                            <a:schemeClr val="tx1"/>
                          </a:solidFill>
                        </a:rPr>
                        <a:t>*reader must read item text exactly as it appears in test book</a:t>
                      </a:r>
                      <a:endParaRPr lang="en-US" sz="1100" dirty="0">
                        <a:solidFill>
                          <a:schemeClr val="tx1"/>
                        </a:solidFill>
                      </a:endParaRPr>
                    </a:p>
                  </a:txBody>
                  <a:tcPr/>
                </a:tc>
                <a:tc>
                  <a:txBody>
                    <a:bodyPr/>
                    <a:lstStyle/>
                    <a:p>
                      <a:r>
                        <a:rPr lang="en-US" sz="1400" dirty="0"/>
                        <a:t>Human reader for response items (HR)</a:t>
                      </a:r>
                    </a:p>
                    <a:p>
                      <a:r>
                        <a:rPr lang="en-US" sz="1100" dirty="0">
                          <a:solidFill>
                            <a:schemeClr val="tx1"/>
                          </a:solidFill>
                        </a:rPr>
                        <a:t>*reader must read</a:t>
                      </a:r>
                      <a:r>
                        <a:rPr lang="en-US" sz="1100" baseline="0" dirty="0">
                          <a:solidFill>
                            <a:schemeClr val="tx1"/>
                          </a:solidFill>
                        </a:rPr>
                        <a:t> answer choice exactly as it appears in test booklet</a:t>
                      </a:r>
                      <a:endParaRPr lang="en-US" sz="1100" dirty="0">
                        <a:solidFill>
                          <a:schemeClr val="tx1"/>
                        </a:solidFill>
                      </a:endParaRPr>
                    </a:p>
                  </a:txBody>
                  <a:tcPr/>
                </a:tc>
                <a:extLst>
                  <a:ext uri="{0D108BD9-81ED-4DB2-BD59-A6C34878D82A}">
                    <a16:rowId xmlns:a16="http://schemas.microsoft.com/office/drawing/2014/main" xmlns="" val="429331117"/>
                  </a:ext>
                </a:extLst>
              </a:tr>
              <a:tr h="685800">
                <a:tc>
                  <a:txBody>
                    <a:bodyPr/>
                    <a:lstStyle/>
                    <a:p>
                      <a:r>
                        <a:rPr lang="en-US" sz="1400" dirty="0"/>
                        <a:t>Human reader for repeat</a:t>
                      </a:r>
                      <a:r>
                        <a:rPr lang="en-US" sz="1400" baseline="0" dirty="0"/>
                        <a:t> of test items (RI)</a:t>
                      </a:r>
                    </a:p>
                    <a:p>
                      <a:r>
                        <a:rPr lang="en-US" sz="1100" baseline="0" dirty="0">
                          <a:solidFill>
                            <a:schemeClr val="tx1"/>
                          </a:solidFill>
                        </a:rPr>
                        <a:t>*listening items may only be repeated once</a:t>
                      </a:r>
                    </a:p>
                  </a:txBody>
                  <a:tcPr/>
                </a:tc>
                <a:tc>
                  <a:txBody>
                    <a:bodyPr/>
                    <a:lstStyle/>
                    <a:p>
                      <a:r>
                        <a:rPr lang="en-US" sz="1400" dirty="0">
                          <a:solidFill>
                            <a:schemeClr val="tx1"/>
                          </a:solidFill>
                        </a:rPr>
                        <a:t>Human reader for repeat of response options one time (RR)</a:t>
                      </a:r>
                    </a:p>
                    <a:p>
                      <a:r>
                        <a:rPr lang="en-US" sz="1100" dirty="0">
                          <a:solidFill>
                            <a:schemeClr val="tx1"/>
                          </a:solidFill>
                        </a:rPr>
                        <a:t>*option to repeat one time only</a:t>
                      </a:r>
                    </a:p>
                  </a:txBody>
                  <a:tcPr/>
                </a:tc>
                <a:extLst>
                  <a:ext uri="{0D108BD9-81ED-4DB2-BD59-A6C34878D82A}">
                    <a16:rowId xmlns:a16="http://schemas.microsoft.com/office/drawing/2014/main" xmlns="" val="3928433495"/>
                  </a:ext>
                </a:extLst>
              </a:tr>
              <a:tr h="472440">
                <a:tc>
                  <a:txBody>
                    <a:bodyPr/>
                    <a:lstStyle/>
                    <a:p>
                      <a:r>
                        <a:rPr lang="en-US" sz="1400" dirty="0"/>
                        <a:t>Interpreter signs test </a:t>
                      </a:r>
                      <a:r>
                        <a:rPr lang="en-US" sz="1400" u="sng" dirty="0"/>
                        <a:t>directions</a:t>
                      </a:r>
                      <a:r>
                        <a:rPr lang="en-US" sz="1400" dirty="0"/>
                        <a:t> in ASL</a:t>
                      </a:r>
                      <a:r>
                        <a:rPr lang="en-US" sz="1400" baseline="0" dirty="0"/>
                        <a:t> (SD)</a:t>
                      </a:r>
                      <a:endParaRPr lang="en-US" sz="1400" dirty="0"/>
                    </a:p>
                  </a:txBody>
                  <a:tcPr/>
                </a:tc>
                <a:tc>
                  <a:txBody>
                    <a:bodyPr/>
                    <a:lstStyle/>
                    <a:p>
                      <a:r>
                        <a:rPr lang="en-US" sz="1400" dirty="0">
                          <a:solidFill>
                            <a:schemeClr val="tx1"/>
                          </a:solidFill>
                        </a:rPr>
                        <a:t>Large Print</a:t>
                      </a:r>
                      <a:r>
                        <a:rPr lang="en-US" sz="1400" baseline="0" dirty="0">
                          <a:solidFill>
                            <a:schemeClr val="tx1"/>
                          </a:solidFill>
                        </a:rPr>
                        <a:t> (LP)</a:t>
                      </a:r>
                    </a:p>
                    <a:p>
                      <a:r>
                        <a:rPr lang="en-US" sz="1100" baseline="0" dirty="0">
                          <a:solidFill>
                            <a:schemeClr val="tx1"/>
                          </a:solidFill>
                        </a:rPr>
                        <a:t>*18 point font, responses must be transcribed</a:t>
                      </a:r>
                      <a:endParaRPr lang="en-US" sz="1050" dirty="0">
                        <a:solidFill>
                          <a:schemeClr val="tx1"/>
                        </a:solidFill>
                      </a:endParaRPr>
                    </a:p>
                  </a:txBody>
                  <a:tcPr/>
                </a:tc>
                <a:extLst>
                  <a:ext uri="{0D108BD9-81ED-4DB2-BD59-A6C34878D82A}">
                    <a16:rowId xmlns:a16="http://schemas.microsoft.com/office/drawing/2014/main" xmlns="" val="723496165"/>
                  </a:ext>
                </a:extLst>
              </a:tr>
              <a:tr h="502393">
                <a:tc>
                  <a:txBody>
                    <a:bodyPr/>
                    <a:lstStyle/>
                    <a:p>
                      <a:r>
                        <a:rPr lang="en-US" sz="1400" dirty="0"/>
                        <a:t>Manual control</a:t>
                      </a:r>
                      <a:r>
                        <a:rPr lang="en-US" sz="1400" baseline="0" dirty="0"/>
                        <a:t> of item audio (MC)</a:t>
                      </a:r>
                      <a:endParaRPr lang="en-US" sz="1400" dirty="0"/>
                    </a:p>
                  </a:txBody>
                  <a:tcPr/>
                </a:tc>
                <a:tc>
                  <a:txBody>
                    <a:bodyPr/>
                    <a:lstStyle/>
                    <a:p>
                      <a:r>
                        <a:rPr lang="en-US" sz="1400" dirty="0">
                          <a:solidFill>
                            <a:schemeClr val="tx1"/>
                          </a:solidFill>
                        </a:rPr>
                        <a:t>Repeat item audio (RA)</a:t>
                      </a:r>
                    </a:p>
                    <a:p>
                      <a:r>
                        <a:rPr lang="en-US" sz="1100" dirty="0">
                          <a:solidFill>
                            <a:schemeClr val="tx1"/>
                          </a:solidFill>
                        </a:rPr>
                        <a:t>*listening items may only be repeated once</a:t>
                      </a:r>
                    </a:p>
                  </a:txBody>
                  <a:tcPr/>
                </a:tc>
                <a:extLst>
                  <a:ext uri="{0D108BD9-81ED-4DB2-BD59-A6C34878D82A}">
                    <a16:rowId xmlns:a16="http://schemas.microsoft.com/office/drawing/2014/main" xmlns="" val="1966439795"/>
                  </a:ext>
                </a:extLst>
              </a:tr>
              <a:tr h="518160">
                <a:tc>
                  <a:txBody>
                    <a:bodyPr/>
                    <a:lstStyle/>
                    <a:p>
                      <a:r>
                        <a:rPr lang="en-US" sz="1400" dirty="0"/>
                        <a:t>Scribed</a:t>
                      </a:r>
                      <a:r>
                        <a:rPr lang="en-US" sz="1400" baseline="0" dirty="0"/>
                        <a:t> response (SR)</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Student</a:t>
                      </a:r>
                      <a:r>
                        <a:rPr lang="en-US" sz="1400" baseline="0" dirty="0">
                          <a:solidFill>
                            <a:schemeClr val="tx1"/>
                          </a:solidFill>
                        </a:rPr>
                        <a:t> responds using a recording device, which is played back and transcribed by the student (RD)</a:t>
                      </a:r>
                      <a:endParaRPr lang="en-US" sz="1400" dirty="0">
                        <a:solidFill>
                          <a:schemeClr val="tx1"/>
                        </a:solidFill>
                      </a:endParaRPr>
                    </a:p>
                  </a:txBody>
                  <a:tcPr/>
                </a:tc>
                <a:extLst>
                  <a:ext uri="{0D108BD9-81ED-4DB2-BD59-A6C34878D82A}">
                    <a16:rowId xmlns:a16="http://schemas.microsoft.com/office/drawing/2014/main" xmlns="" val="3851446550"/>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Word processor or similar keyboarding device</a:t>
                      </a:r>
                      <a:r>
                        <a:rPr lang="en-US" sz="1400" baseline="0" dirty="0"/>
                        <a:t> to respond to test items (WD)</a:t>
                      </a:r>
                      <a:endParaRPr lang="en-US" sz="1400" dirty="0"/>
                    </a:p>
                    <a:p>
                      <a:endParaRPr lang="en-US" sz="1400" dirty="0"/>
                    </a:p>
                  </a:txBody>
                  <a:tcPr/>
                </a:tc>
                <a:tc>
                  <a:txBody>
                    <a:bodyPr/>
                    <a:lstStyle/>
                    <a:p>
                      <a:r>
                        <a:rPr lang="en-US" sz="1400" dirty="0">
                          <a:solidFill>
                            <a:schemeClr val="tx1"/>
                          </a:solidFill>
                        </a:rPr>
                        <a:t>Test may be administered by school personnel in non-school setting (NS)</a:t>
                      </a:r>
                    </a:p>
                    <a:p>
                      <a:r>
                        <a:rPr lang="en-US" sz="1100" dirty="0">
                          <a:solidFill>
                            <a:schemeClr val="tx1"/>
                          </a:solidFill>
                        </a:rPr>
                        <a:t>*hospital/homebound</a:t>
                      </a:r>
                      <a:endParaRPr lang="en-US" sz="1050" dirty="0">
                        <a:solidFill>
                          <a:schemeClr val="tx1"/>
                        </a:solidFill>
                      </a:endParaRPr>
                    </a:p>
                  </a:txBody>
                  <a:tcPr/>
                </a:tc>
                <a:extLst>
                  <a:ext uri="{0D108BD9-81ED-4DB2-BD59-A6C34878D82A}">
                    <a16:rowId xmlns:a16="http://schemas.microsoft.com/office/drawing/2014/main" xmlns="" val="2700879311"/>
                  </a:ext>
                </a:extLst>
              </a:tr>
            </a:tbl>
          </a:graphicData>
        </a:graphic>
      </p:graphicFrame>
    </p:spTree>
    <p:extLst>
      <p:ext uri="{BB962C8B-B14F-4D97-AF65-F5344CB8AC3E}">
        <p14:creationId xmlns:p14="http://schemas.microsoft.com/office/powerpoint/2010/main" val="3447541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996" t="7536" r="6996" b="20386"/>
          <a:stretch/>
        </p:blipFill>
        <p:spPr>
          <a:xfrm>
            <a:off x="2235994" y="2038213"/>
            <a:ext cx="4553859" cy="2948940"/>
          </a:xfrm>
          <a:prstGeom prst="rect">
            <a:avLst/>
          </a:prstGeom>
        </p:spPr>
      </p:pic>
      <p:grpSp>
        <p:nvGrpSpPr>
          <p:cNvPr id="44" name="Group 43"/>
          <p:cNvGrpSpPr>
            <a:grpSpLocks/>
          </p:cNvGrpSpPr>
          <p:nvPr/>
        </p:nvGrpSpPr>
        <p:grpSpPr bwMode="auto">
          <a:xfrm>
            <a:off x="797305" y="2488407"/>
            <a:ext cx="1520429" cy="542925"/>
            <a:chOff x="162560" y="3202355"/>
            <a:chExt cx="2026458" cy="723100"/>
          </a:xfrm>
        </p:grpSpPr>
        <p:sp>
          <p:nvSpPr>
            <p:cNvPr id="57367" name="TextBox 9"/>
            <p:cNvSpPr txBox="1">
              <a:spLocks noChangeArrowheads="1"/>
            </p:cNvSpPr>
            <p:nvPr/>
          </p:nvSpPr>
          <p:spPr bwMode="auto">
            <a:xfrm>
              <a:off x="162560" y="3202355"/>
              <a:ext cx="1295400" cy="6763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350"/>
                <a:t>Two-letter</a:t>
              </a:r>
            </a:p>
            <a:p>
              <a:pPr algn="ctr" eaLnBrk="1" hangingPunct="1">
                <a:spcBef>
                  <a:spcPct val="0"/>
                </a:spcBef>
                <a:buFontTx/>
                <a:buNone/>
              </a:pPr>
              <a:r>
                <a:rPr lang="en-US" altLang="en-US" sz="1350"/>
                <a:t>data code</a:t>
              </a:r>
            </a:p>
          </p:txBody>
        </p:sp>
        <p:cxnSp>
          <p:nvCxnSpPr>
            <p:cNvPr id="13" name="Straight Arrow Connector 12"/>
            <p:cNvCxnSpPr>
              <a:stCxn id="57367" idx="3"/>
            </p:cNvCxnSpPr>
            <p:nvPr/>
          </p:nvCxnSpPr>
          <p:spPr>
            <a:xfrm>
              <a:off x="1457960" y="3540536"/>
              <a:ext cx="731058" cy="384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451842" y="2474929"/>
            <a:ext cx="3205760" cy="1880832"/>
            <a:chOff x="602456" y="2156905"/>
            <a:chExt cx="4274346" cy="2507777"/>
          </a:xfrm>
        </p:grpSpPr>
        <p:sp>
          <p:nvSpPr>
            <p:cNvPr id="57364" name="TextBox 11"/>
            <p:cNvSpPr txBox="1">
              <a:spLocks noChangeArrowheads="1"/>
            </p:cNvSpPr>
            <p:nvPr/>
          </p:nvSpPr>
          <p:spPr bwMode="auto">
            <a:xfrm>
              <a:off x="602456" y="3433575"/>
              <a:ext cx="2001839" cy="1231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350" dirty="0"/>
                <a:t>Accommodation is  different for</a:t>
              </a:r>
            </a:p>
            <a:p>
              <a:pPr algn="ctr" eaLnBrk="1" hangingPunct="1">
                <a:spcBef>
                  <a:spcPct val="0"/>
                </a:spcBef>
                <a:buFontTx/>
                <a:buNone/>
              </a:pPr>
              <a:r>
                <a:rPr lang="en-US" altLang="en-US" sz="1350" dirty="0"/>
                <a:t> online and paper administrations</a:t>
              </a:r>
            </a:p>
          </p:txBody>
        </p:sp>
        <p:cxnSp>
          <p:nvCxnSpPr>
            <p:cNvPr id="14" name="Straight Arrow Connector 13"/>
            <p:cNvCxnSpPr/>
            <p:nvPr/>
          </p:nvCxnSpPr>
          <p:spPr bwMode="auto">
            <a:xfrm flipV="1">
              <a:off x="2587143" y="2156905"/>
              <a:ext cx="1676675" cy="18765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7364" idx="3"/>
            </p:cNvCxnSpPr>
            <p:nvPr/>
          </p:nvCxnSpPr>
          <p:spPr bwMode="auto">
            <a:xfrm flipV="1">
              <a:off x="2604295" y="2238657"/>
              <a:ext cx="2272507" cy="1810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6234188" y="3767710"/>
            <a:ext cx="2466680" cy="1115007"/>
            <a:chOff x="8312252" y="3880613"/>
            <a:chExt cx="3288907" cy="1486675"/>
          </a:xfrm>
        </p:grpSpPr>
        <p:sp>
          <p:nvSpPr>
            <p:cNvPr id="57360" name="TextBox 16"/>
            <p:cNvSpPr txBox="1">
              <a:spLocks noChangeArrowheads="1"/>
            </p:cNvSpPr>
            <p:nvPr/>
          </p:nvSpPr>
          <p:spPr bwMode="auto">
            <a:xfrm>
              <a:off x="9966071" y="4690180"/>
              <a:ext cx="1635088" cy="6771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350" dirty="0"/>
                <a:t>Administration guidelines</a:t>
              </a:r>
            </a:p>
          </p:txBody>
        </p:sp>
        <p:cxnSp>
          <p:nvCxnSpPr>
            <p:cNvPr id="19" name="Straight Arrow Connector 18"/>
            <p:cNvCxnSpPr>
              <a:stCxn id="57360" idx="1"/>
            </p:cNvCxnSpPr>
            <p:nvPr/>
          </p:nvCxnSpPr>
          <p:spPr bwMode="auto">
            <a:xfrm flipH="1" flipV="1">
              <a:off x="8312252" y="3880613"/>
              <a:ext cx="1653819" cy="1148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303856" y="4545632"/>
            <a:ext cx="3035692" cy="923330"/>
            <a:chOff x="603249" y="5202833"/>
            <a:chExt cx="4047589" cy="1231106"/>
          </a:xfrm>
        </p:grpSpPr>
        <p:sp>
          <p:nvSpPr>
            <p:cNvPr id="57356" name="TextBox 10"/>
            <p:cNvSpPr txBox="1">
              <a:spLocks noChangeArrowheads="1"/>
            </p:cNvSpPr>
            <p:nvPr/>
          </p:nvSpPr>
          <p:spPr bwMode="auto">
            <a:xfrm>
              <a:off x="603249" y="5202833"/>
              <a:ext cx="2001145" cy="12311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350" dirty="0"/>
                <a:t>Accommodation is the same for both online and paper administrations</a:t>
              </a:r>
            </a:p>
          </p:txBody>
        </p:sp>
        <p:cxnSp>
          <p:nvCxnSpPr>
            <p:cNvPr id="23" name="Straight Arrow Connector 22"/>
            <p:cNvCxnSpPr>
              <a:stCxn id="57356" idx="3"/>
            </p:cNvCxnSpPr>
            <p:nvPr/>
          </p:nvCxnSpPr>
          <p:spPr bwMode="auto">
            <a:xfrm flipV="1">
              <a:off x="2604394" y="5530067"/>
              <a:ext cx="2046444" cy="2883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4764288" y="2298342"/>
            <a:ext cx="4156550" cy="2247290"/>
            <a:chOff x="6352383" y="1921456"/>
            <a:chExt cx="5542067" cy="2996386"/>
          </a:xfrm>
        </p:grpSpPr>
        <p:sp>
          <p:nvSpPr>
            <p:cNvPr id="57358" name="TextBox 20"/>
            <p:cNvSpPr txBox="1">
              <a:spLocks noChangeArrowheads="1"/>
            </p:cNvSpPr>
            <p:nvPr/>
          </p:nvSpPr>
          <p:spPr bwMode="auto">
            <a:xfrm>
              <a:off x="9447319" y="1921456"/>
              <a:ext cx="2447131" cy="6771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350" dirty="0"/>
                <a:t>Test domains in which it may be allowed</a:t>
              </a:r>
            </a:p>
          </p:txBody>
        </p:sp>
        <p:cxnSp>
          <p:nvCxnSpPr>
            <p:cNvPr id="22" name="Straight Arrow Connector 21"/>
            <p:cNvCxnSpPr>
              <a:stCxn id="57358" idx="1"/>
            </p:cNvCxnSpPr>
            <p:nvPr/>
          </p:nvCxnSpPr>
          <p:spPr bwMode="auto">
            <a:xfrm flipH="1">
              <a:off x="6352383" y="2260011"/>
              <a:ext cx="3094936" cy="5209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57358" idx="1"/>
            </p:cNvCxnSpPr>
            <p:nvPr/>
          </p:nvCxnSpPr>
          <p:spPr bwMode="auto">
            <a:xfrm flipH="1">
              <a:off x="6352383" y="2260011"/>
              <a:ext cx="3094936" cy="26578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2261050" y="4808229"/>
            <a:ext cx="1226316" cy="918556"/>
            <a:chOff x="3014733" y="5267973"/>
            <a:chExt cx="1635088" cy="1224741"/>
          </a:xfrm>
        </p:grpSpPr>
        <p:sp>
          <p:nvSpPr>
            <p:cNvPr id="50" name="TextBox 16"/>
            <p:cNvSpPr txBox="1">
              <a:spLocks noChangeArrowheads="1"/>
            </p:cNvSpPr>
            <p:nvPr/>
          </p:nvSpPr>
          <p:spPr bwMode="auto">
            <a:xfrm>
              <a:off x="3014733" y="6092605"/>
              <a:ext cx="1635088" cy="4001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350" dirty="0"/>
                <a:t>Name</a:t>
              </a:r>
            </a:p>
          </p:txBody>
        </p:sp>
        <p:cxnSp>
          <p:nvCxnSpPr>
            <p:cNvPr id="51" name="Straight Arrow Connector 50"/>
            <p:cNvCxnSpPr>
              <a:stCxn id="50" idx="0"/>
            </p:cNvCxnSpPr>
            <p:nvPr/>
          </p:nvCxnSpPr>
          <p:spPr bwMode="auto">
            <a:xfrm flipH="1" flipV="1">
              <a:off x="3568901" y="5267973"/>
              <a:ext cx="263376" cy="8246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 name="Title 3"/>
          <p:cNvSpPr>
            <a:spLocks noGrp="1"/>
          </p:cNvSpPr>
          <p:nvPr>
            <p:ph type="title"/>
          </p:nvPr>
        </p:nvSpPr>
        <p:spPr/>
        <p:txBody>
          <a:bodyPr/>
          <a:lstStyle/>
          <a:p>
            <a:r>
              <a:rPr lang="en-US" sz="3200" dirty="0"/>
              <a:t>Accommodations Tables</a:t>
            </a:r>
          </a:p>
        </p:txBody>
      </p:sp>
    </p:spTree>
    <p:custDataLst>
      <p:tags r:id="rId1"/>
    </p:custDataLst>
    <p:extLst>
      <p:ext uri="{BB962C8B-B14F-4D97-AF65-F5344CB8AC3E}">
        <p14:creationId xmlns:p14="http://schemas.microsoft.com/office/powerpoint/2010/main" val="3689463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47638" y="249238"/>
            <a:ext cx="8229600" cy="673100"/>
          </a:xfrm>
        </p:spPr>
        <p:txBody>
          <a:bodyPr/>
          <a:lstStyle/>
          <a:p>
            <a:r>
              <a:rPr lang="en-US" altLang="en-US" sz="3600">
                <a:ea typeface="ＭＳ Ｐゴシック" panose="020B0600070205080204" pitchFamily="34" charset="-128"/>
              </a:rPr>
              <a:t>Set-up on Table</a:t>
            </a:r>
          </a:p>
        </p:txBody>
      </p:sp>
      <p:cxnSp>
        <p:nvCxnSpPr>
          <p:cNvPr id="15363" name="Straight Arrow Connector 2"/>
          <p:cNvCxnSpPr>
            <a:cxnSpLocks noChangeShapeType="1"/>
          </p:cNvCxnSpPr>
          <p:nvPr/>
        </p:nvCxnSpPr>
        <p:spPr bwMode="auto">
          <a:xfrm>
            <a:off x="2047875" y="5060950"/>
            <a:ext cx="876300" cy="735013"/>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15364" name="Straight Arrow Connector 6"/>
          <p:cNvCxnSpPr>
            <a:cxnSpLocks noChangeShapeType="1"/>
          </p:cNvCxnSpPr>
          <p:nvPr/>
        </p:nvCxnSpPr>
        <p:spPr bwMode="auto">
          <a:xfrm>
            <a:off x="1803400" y="5673725"/>
            <a:ext cx="682625" cy="4572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15365" name="Straight Arrow Connector 9"/>
          <p:cNvCxnSpPr>
            <a:cxnSpLocks noChangeShapeType="1"/>
          </p:cNvCxnSpPr>
          <p:nvPr/>
        </p:nvCxnSpPr>
        <p:spPr bwMode="auto">
          <a:xfrm>
            <a:off x="1957388" y="4816475"/>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15366" name="Straight Arrow Connector 11"/>
          <p:cNvCxnSpPr>
            <a:cxnSpLocks noChangeShapeType="1"/>
          </p:cNvCxnSpPr>
          <p:nvPr/>
        </p:nvCxnSpPr>
        <p:spPr bwMode="auto">
          <a:xfrm>
            <a:off x="322263" y="3425825"/>
            <a:ext cx="914400" cy="6445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pic>
        <p:nvPicPr>
          <p:cNvPr id="15367" name="Picture 1"/>
          <p:cNvPicPr>
            <a:picLocks noChangeAspect="1"/>
          </p:cNvPicPr>
          <p:nvPr/>
        </p:nvPicPr>
        <p:blipFill>
          <a:blip r:embed="rId3">
            <a:extLst>
              <a:ext uri="{28A0092B-C50C-407E-A947-70E740481C1C}">
                <a14:useLocalDpi xmlns:a14="http://schemas.microsoft.com/office/drawing/2010/main" val="0"/>
              </a:ext>
            </a:extLst>
          </a:blip>
          <a:srcRect l="10948" t="12228" r="68848" b="17477"/>
          <a:stretch>
            <a:fillRect/>
          </a:stretch>
        </p:blipFill>
        <p:spPr bwMode="auto">
          <a:xfrm>
            <a:off x="379413" y="1098550"/>
            <a:ext cx="5838825"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2"/>
          <p:cNvSpPr txBox="1">
            <a:spLocks noChangeArrowheads="1"/>
          </p:cNvSpPr>
          <p:nvPr/>
        </p:nvSpPr>
        <p:spPr bwMode="auto">
          <a:xfrm>
            <a:off x="5873750" y="1449388"/>
            <a:ext cx="28829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6"/>
              </a:buBlip>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8"/>
              </a:buBlip>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8"/>
              </a:buBlip>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The  “</a:t>
            </a:r>
            <a:r>
              <a:rPr lang="en-US" altLang="en-US" sz="2800" b="1">
                <a:solidFill>
                  <a:srgbClr val="FF0000"/>
                </a:solidFill>
              </a:rPr>
              <a:t>Do Not Disturb” </a:t>
            </a:r>
            <a:r>
              <a:rPr lang="en-US" altLang="en-US" sz="2800"/>
              <a:t>Testing sign must be placed outside the testing room</a:t>
            </a:r>
          </a:p>
          <a:p>
            <a:pPr>
              <a:spcBef>
                <a:spcPct val="0"/>
              </a:spcBef>
              <a:buFontTx/>
              <a:buNone/>
            </a:pPr>
            <a:endParaRPr lang="en-US" altLang="en-US" sz="2800"/>
          </a:p>
          <a:p>
            <a:pPr>
              <a:spcBef>
                <a:spcPct val="0"/>
              </a:spcBef>
              <a:buFontTx/>
              <a:buNone/>
            </a:pPr>
            <a:r>
              <a:rPr lang="en-US" altLang="en-US"/>
              <a:t>It is highly recommended to sit at a right angle to the student rather than across or next to the student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88" y="187325"/>
            <a:ext cx="8229600" cy="674687"/>
          </a:xfrm>
        </p:spPr>
        <p:txBody>
          <a:bodyPr/>
          <a:lstStyle/>
          <a:p>
            <a:r>
              <a:rPr lang="en-US" sz="3600" dirty="0"/>
              <a:t>Comparison of WIDA to FSA Accommodations</a:t>
            </a:r>
          </a:p>
        </p:txBody>
      </p:sp>
      <p:graphicFrame>
        <p:nvGraphicFramePr>
          <p:cNvPr id="4" name="Content Placeholder 5"/>
          <p:cNvGraphicFramePr>
            <a:graphicFrameLocks noGrp="1"/>
          </p:cNvGraphicFramePr>
          <p:nvPr>
            <p:ph idx="4294967295"/>
            <p:extLst>
              <p:ext uri="{D42A27DB-BD31-4B8C-83A1-F6EECF244321}">
                <p14:modId xmlns:p14="http://schemas.microsoft.com/office/powerpoint/2010/main" val="2039647591"/>
              </p:ext>
            </p:extLst>
          </p:nvPr>
        </p:nvGraphicFramePr>
        <p:xfrm>
          <a:off x="268288" y="1533526"/>
          <a:ext cx="8575675" cy="4455160"/>
        </p:xfrm>
        <a:graphic>
          <a:graphicData uri="http://schemas.openxmlformats.org/drawingml/2006/table">
            <a:tbl>
              <a:tblPr firstRow="1" bandRow="1">
                <a:tableStyleId>{5C22544A-7EE6-4342-B048-85BDC9FD1C3A}</a:tableStyleId>
              </a:tblPr>
              <a:tblGrid>
                <a:gridCol w="3283809">
                  <a:extLst>
                    <a:ext uri="{9D8B030D-6E8A-4147-A177-3AD203B41FA5}">
                      <a16:colId xmlns:a16="http://schemas.microsoft.com/office/drawing/2014/main" xmlns="" val="20000"/>
                    </a:ext>
                  </a:extLst>
                </a:gridCol>
                <a:gridCol w="5291866">
                  <a:extLst>
                    <a:ext uri="{9D8B030D-6E8A-4147-A177-3AD203B41FA5}">
                      <a16:colId xmlns:a16="http://schemas.microsoft.com/office/drawing/2014/main" xmlns="" val="20001"/>
                    </a:ext>
                  </a:extLst>
                </a:gridCol>
              </a:tblGrid>
              <a:tr h="370840">
                <a:tc>
                  <a:txBody>
                    <a:bodyPr/>
                    <a:lstStyle/>
                    <a:p>
                      <a:r>
                        <a:rPr lang="en-US" sz="1400" dirty="0">
                          <a:solidFill>
                            <a:schemeClr val="tx1"/>
                          </a:solidFill>
                        </a:rPr>
                        <a:t>WIDA Accommodation</a:t>
                      </a:r>
                    </a:p>
                  </a:txBody>
                  <a:tcPr/>
                </a:tc>
                <a:tc>
                  <a:txBody>
                    <a:bodyPr/>
                    <a:lstStyle/>
                    <a:p>
                      <a:r>
                        <a:rPr lang="en-US" sz="1400" dirty="0">
                          <a:solidFill>
                            <a:schemeClr val="tx1"/>
                          </a:solidFill>
                        </a:rPr>
                        <a:t>FSA</a:t>
                      </a:r>
                      <a:r>
                        <a:rPr lang="en-US" sz="1400" baseline="0" dirty="0">
                          <a:solidFill>
                            <a:schemeClr val="tx1"/>
                          </a:solidFill>
                        </a:rPr>
                        <a:t> Accommodation</a:t>
                      </a:r>
                      <a:endParaRPr lang="en-US" sz="1400" dirty="0">
                        <a:solidFill>
                          <a:schemeClr val="tx1"/>
                        </a:solidFill>
                      </a:endParaRPr>
                    </a:p>
                  </a:txBody>
                  <a:tcPr/>
                </a:tc>
                <a:extLst>
                  <a:ext uri="{0D108BD9-81ED-4DB2-BD59-A6C34878D82A}">
                    <a16:rowId xmlns:a16="http://schemas.microsoft.com/office/drawing/2014/main" xmlns="" val="10000"/>
                  </a:ext>
                </a:extLst>
              </a:tr>
              <a:tr h="370840">
                <a:tc>
                  <a:txBody>
                    <a:bodyPr/>
                    <a:lstStyle/>
                    <a:p>
                      <a:r>
                        <a:rPr lang="en-US" sz="1400" dirty="0"/>
                        <a:t>Extended testing time</a:t>
                      </a:r>
                      <a:r>
                        <a:rPr lang="en-US" sz="1400" baseline="0" dirty="0"/>
                        <a:t> within a school day</a:t>
                      </a:r>
                      <a:endParaRPr lang="en-US" sz="1400" dirty="0"/>
                    </a:p>
                  </a:txBody>
                  <a:tcPr/>
                </a:tc>
                <a:tc>
                  <a:txBody>
                    <a:bodyPr/>
                    <a:lstStyle/>
                    <a:p>
                      <a:r>
                        <a:rPr lang="en-US" sz="1400" dirty="0"/>
                        <a:t>Flexible Scheduling- Allow extended time &gt;50% not to exceed the end of the school day for a test session (more</a:t>
                      </a:r>
                      <a:r>
                        <a:rPr lang="en-US" sz="1400" baseline="0" dirty="0"/>
                        <a:t> than 50% as compared to peers)</a:t>
                      </a:r>
                      <a:endParaRPr lang="en-US" sz="1400" dirty="0"/>
                    </a:p>
                  </a:txBody>
                  <a:tcPr/>
                </a:tc>
                <a:extLst>
                  <a:ext uri="{0D108BD9-81ED-4DB2-BD59-A6C34878D82A}">
                    <a16:rowId xmlns:a16="http://schemas.microsoft.com/office/drawing/2014/main" xmlns="" val="10001"/>
                  </a:ext>
                </a:extLst>
              </a:tr>
              <a:tr h="370840">
                <a:tc>
                  <a:txBody>
                    <a:bodyPr/>
                    <a:lstStyle/>
                    <a:p>
                      <a:r>
                        <a:rPr lang="en-US" sz="1400" dirty="0"/>
                        <a:t>Human</a:t>
                      </a:r>
                      <a:r>
                        <a:rPr lang="en-US" sz="1400" baseline="0" dirty="0"/>
                        <a:t> Reader for Test Items (HI)</a:t>
                      </a:r>
                    </a:p>
                    <a:p>
                      <a:r>
                        <a:rPr lang="en-US" sz="1400" baseline="0" dirty="0"/>
                        <a:t>Human Reader for response options (HR)</a:t>
                      </a:r>
                    </a:p>
                    <a:p>
                      <a:endParaRPr lang="en-US" sz="1400" baseline="0" dirty="0"/>
                    </a:p>
                  </a:txBody>
                  <a:tcPr/>
                </a:tc>
                <a:tc>
                  <a:txBody>
                    <a:bodyPr/>
                    <a:lstStyle/>
                    <a:p>
                      <a:r>
                        <a:rPr lang="en-US" sz="1400" dirty="0"/>
                        <a:t>Flexible Presentation- Oral</a:t>
                      </a:r>
                      <a:r>
                        <a:rPr lang="en-US" sz="1400" baseline="0" dirty="0"/>
                        <a:t> presentation of test directions, questions, and answer choices in --- (ELA Writing; Math; Science).</a:t>
                      </a:r>
                    </a:p>
                    <a:p>
                      <a:r>
                        <a:rPr lang="en-US" sz="1400" baseline="0" dirty="0">
                          <a:solidFill>
                            <a:srgbClr val="FF0000"/>
                          </a:solidFill>
                        </a:rPr>
                        <a:t>On ACCESS for ELLs 2.0, students CANNOT have any portion of the Reading Section read to them. </a:t>
                      </a:r>
                      <a:endParaRPr lang="en-US" sz="1400" dirty="0">
                        <a:solidFill>
                          <a:srgbClr val="FF0000"/>
                        </a:solidFill>
                      </a:endParaRPr>
                    </a:p>
                  </a:txBody>
                  <a:tcPr/>
                </a:tc>
                <a:extLst>
                  <a:ext uri="{0D108BD9-81ED-4DB2-BD59-A6C34878D82A}">
                    <a16:rowId xmlns:a16="http://schemas.microsoft.com/office/drawing/2014/main" xmlns="" val="10002"/>
                  </a:ext>
                </a:extLst>
              </a:tr>
              <a:tr h="370840">
                <a:tc>
                  <a:txBody>
                    <a:bodyPr/>
                    <a:lstStyle/>
                    <a:p>
                      <a:r>
                        <a:rPr lang="en-US" sz="1400" baseline="0" dirty="0"/>
                        <a:t>Scribed Response (SR)</a:t>
                      </a:r>
                    </a:p>
                  </a:txBody>
                  <a:tcPr/>
                </a:tc>
                <a:tc>
                  <a:txBody>
                    <a:bodyPr/>
                    <a:lstStyle/>
                    <a:p>
                      <a:r>
                        <a:rPr lang="en-US" sz="1400" dirty="0">
                          <a:solidFill>
                            <a:schemeClr val="tx1"/>
                          </a:solidFill>
                        </a:rPr>
                        <a:t>Flexible</a:t>
                      </a:r>
                      <a:r>
                        <a:rPr lang="en-US" sz="1400" baseline="0" dirty="0">
                          <a:solidFill>
                            <a:schemeClr val="tx1"/>
                          </a:solidFill>
                        </a:rPr>
                        <a:t> Responding- Dictation of responses to a test administrator/proctor;</a:t>
                      </a:r>
                    </a:p>
                    <a:p>
                      <a:r>
                        <a:rPr lang="en-US" sz="1400" baseline="0" dirty="0">
                          <a:solidFill>
                            <a:schemeClr val="tx1"/>
                          </a:solidFill>
                        </a:rPr>
                        <a:t>Flexible Responding- Oral rather than written response</a:t>
                      </a:r>
                      <a:endParaRPr lang="en-US" sz="1400" dirty="0">
                        <a:solidFill>
                          <a:schemeClr val="tx1"/>
                        </a:solidFill>
                      </a:endParaRPr>
                    </a:p>
                  </a:txBody>
                  <a:tcPr/>
                </a:tc>
                <a:extLst>
                  <a:ext uri="{0D108BD9-81ED-4DB2-BD59-A6C34878D82A}">
                    <a16:rowId xmlns:a16="http://schemas.microsoft.com/office/drawing/2014/main" xmlns="" val="10003"/>
                  </a:ext>
                </a:extLst>
              </a:tr>
              <a:tr h="370840">
                <a:tc>
                  <a:txBody>
                    <a:bodyPr/>
                    <a:lstStyle/>
                    <a:p>
                      <a:r>
                        <a:rPr lang="en-US" sz="1400" baseline="0" dirty="0"/>
                        <a:t>Administrative Consideration- Small group testing</a:t>
                      </a:r>
                    </a:p>
                  </a:txBody>
                  <a:tcPr/>
                </a:tc>
                <a:tc>
                  <a:txBody>
                    <a:bodyPr/>
                    <a:lstStyle/>
                    <a:p>
                      <a:r>
                        <a:rPr lang="en-US" sz="1400" dirty="0">
                          <a:solidFill>
                            <a:schemeClr val="tx1"/>
                          </a:solidFill>
                        </a:rPr>
                        <a:t>Flexible Setting- Small group testing</a:t>
                      </a:r>
                    </a:p>
                  </a:txBody>
                  <a:tcPr/>
                </a:tc>
                <a:extLst>
                  <a:ext uri="{0D108BD9-81ED-4DB2-BD59-A6C34878D82A}">
                    <a16:rowId xmlns:a16="http://schemas.microsoft.com/office/drawing/2014/main" xmlns="" val="10004"/>
                  </a:ext>
                </a:extLst>
              </a:tr>
              <a:tr h="370840">
                <a:tc>
                  <a:txBody>
                    <a:bodyPr/>
                    <a:lstStyle/>
                    <a:p>
                      <a:r>
                        <a:rPr lang="en-US" sz="1400" baseline="0" dirty="0"/>
                        <a:t>Administrative Consideration- Breaks</a:t>
                      </a:r>
                    </a:p>
                  </a:txBody>
                  <a:tcPr/>
                </a:tc>
                <a:tc>
                  <a:txBody>
                    <a:bodyPr/>
                    <a:lstStyle/>
                    <a:p>
                      <a:r>
                        <a:rPr lang="en-US" sz="1400" dirty="0">
                          <a:solidFill>
                            <a:schemeClr val="tx1"/>
                          </a:solidFill>
                        </a:rPr>
                        <a:t>Flexible Setting- Allow movement as needed</a:t>
                      </a:r>
                    </a:p>
                    <a:p>
                      <a:r>
                        <a:rPr lang="en-US" sz="1400" dirty="0">
                          <a:solidFill>
                            <a:schemeClr val="tx1"/>
                          </a:solidFill>
                        </a:rPr>
                        <a:t>Flexible</a:t>
                      </a:r>
                      <a:r>
                        <a:rPr lang="en-US" sz="1400" baseline="0" dirty="0">
                          <a:solidFill>
                            <a:schemeClr val="tx1"/>
                          </a:solidFill>
                        </a:rPr>
                        <a:t> Scheduling/Timing- Testing time separated into short periods for single sessions over multiple days for Paper Based Test</a:t>
                      </a:r>
                      <a:endParaRPr lang="en-US" sz="1400" dirty="0">
                        <a:solidFill>
                          <a:schemeClr val="tx1"/>
                        </a:solidFill>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08041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76400"/>
            <a:ext cx="8458200" cy="3200400"/>
          </a:xfrm>
        </p:spPr>
        <p:txBody>
          <a:bodyPr>
            <a:normAutofit fontScale="92500" lnSpcReduction="10000"/>
          </a:bodyPr>
          <a:lstStyle/>
          <a:p>
            <a:pPr algn="just"/>
            <a:r>
              <a:rPr lang="en-US" dirty="0"/>
              <a:t>Students who are deaf and are unable to produce spoken language and receive language input only through signing should be exempt from the Listening and Speaking sections.</a:t>
            </a:r>
          </a:p>
          <a:p>
            <a:pPr algn="just"/>
            <a:r>
              <a:rPr lang="en-US" dirty="0"/>
              <a:t>The teacher (e.g., ESOL teacher) of each deaf or hard of hearing student should make a determination regarding whether the student is able to participate in the Listening and Speaking sections. </a:t>
            </a:r>
          </a:p>
          <a:p>
            <a:r>
              <a:rPr lang="en-US" dirty="0"/>
              <a:t>Once a determination is made by the teacher it should be reflected in the student’s response booklet. </a:t>
            </a:r>
          </a:p>
          <a:p>
            <a:pPr marL="0" indent="0">
              <a:buNone/>
            </a:pPr>
            <a:endParaRPr lang="en-US" dirty="0"/>
          </a:p>
        </p:txBody>
      </p:sp>
      <p:sp>
        <p:nvSpPr>
          <p:cNvPr id="3" name="Title 2"/>
          <p:cNvSpPr>
            <a:spLocks noGrp="1"/>
          </p:cNvSpPr>
          <p:nvPr>
            <p:ph type="title"/>
          </p:nvPr>
        </p:nvSpPr>
        <p:spPr>
          <a:xfrm>
            <a:off x="119270" y="0"/>
            <a:ext cx="8262730" cy="1143000"/>
          </a:xfrm>
        </p:spPr>
        <p:txBody>
          <a:bodyPr/>
          <a:lstStyle/>
          <a:p>
            <a:r>
              <a:rPr lang="en-US" sz="3200" dirty="0">
                <a:solidFill>
                  <a:srgbClr val="0070C0"/>
                </a:solidFill>
              </a:rPr>
              <a:t>Deaf or Hard of Hearing ELLs </a:t>
            </a:r>
          </a:p>
        </p:txBody>
      </p:sp>
    </p:spTree>
    <p:extLst>
      <p:ext uri="{BB962C8B-B14F-4D97-AF65-F5344CB8AC3E}">
        <p14:creationId xmlns:p14="http://schemas.microsoft.com/office/powerpoint/2010/main" val="773502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340725" cy="4846638"/>
          </a:xfrm>
        </p:spPr>
        <p:txBody>
          <a:bodyPr>
            <a:normAutofit/>
          </a:bodyPr>
          <a:lstStyle/>
          <a:p>
            <a:pPr marL="109728" indent="0" algn="ctr">
              <a:buNone/>
            </a:pPr>
            <a:r>
              <a:rPr lang="en-US" sz="2000" dirty="0"/>
              <a:t>LISTENING SECTION</a:t>
            </a:r>
          </a:p>
          <a:p>
            <a:r>
              <a:rPr lang="en-US" sz="2200" dirty="0"/>
              <a:t>Students who are deaf and receive language input only through signing should be exempt from the Listening section</a:t>
            </a:r>
          </a:p>
          <a:p>
            <a:r>
              <a:rPr lang="en-US" sz="2200" dirty="0"/>
              <a:t>For students who have some hearing ability, Test Administrators may use signing to clarify the directions to the Listening section, but they may not use signing to explain the content of the Listening section questions.</a:t>
            </a:r>
          </a:p>
          <a:p>
            <a:r>
              <a:rPr lang="en-US" sz="2200" dirty="0"/>
              <a:t>An administrator may read the Listening script aloud (rather than playing the CD) for reinforcement for a hard-of-hearing student who is a proficient speech (lip) reader</a:t>
            </a:r>
          </a:p>
        </p:txBody>
      </p:sp>
      <p:sp>
        <p:nvSpPr>
          <p:cNvPr id="3" name="Title 2"/>
          <p:cNvSpPr>
            <a:spLocks noGrp="1"/>
          </p:cNvSpPr>
          <p:nvPr>
            <p:ph type="title"/>
          </p:nvPr>
        </p:nvSpPr>
        <p:spPr/>
        <p:txBody>
          <a:bodyPr/>
          <a:lstStyle/>
          <a:p>
            <a:r>
              <a:rPr lang="en-US" sz="3200" dirty="0">
                <a:solidFill>
                  <a:srgbClr val="0070C0"/>
                </a:solidFill>
              </a:rPr>
              <a:t>Deaf</a:t>
            </a:r>
            <a:r>
              <a:rPr lang="en-US" sz="3200" dirty="0">
                <a:solidFill>
                  <a:schemeClr val="accent2">
                    <a:lumMod val="75000"/>
                  </a:schemeClr>
                </a:solidFill>
              </a:rPr>
              <a:t> </a:t>
            </a:r>
            <a:r>
              <a:rPr lang="en-US" sz="3200" dirty="0">
                <a:solidFill>
                  <a:srgbClr val="0070C0"/>
                </a:solidFill>
              </a:rPr>
              <a:t>or Hard of Hearing ELLs </a:t>
            </a:r>
          </a:p>
        </p:txBody>
      </p:sp>
    </p:spTree>
    <p:extLst>
      <p:ext uri="{BB962C8B-B14F-4D97-AF65-F5344CB8AC3E}">
        <p14:creationId xmlns:p14="http://schemas.microsoft.com/office/powerpoint/2010/main" val="855502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buNone/>
            </a:pPr>
            <a:r>
              <a:rPr lang="en-US" sz="2000" dirty="0"/>
              <a:t>SPEAKING SECTION</a:t>
            </a:r>
          </a:p>
          <a:p>
            <a:r>
              <a:rPr lang="en-US" sz="2000" dirty="0"/>
              <a:t>Students who are not able to produce spoken language should be exempt from the Speaking section. </a:t>
            </a:r>
          </a:p>
          <a:p>
            <a:r>
              <a:rPr lang="en-US" sz="2000" dirty="0"/>
              <a:t>Test administrator may use signing to clarify the directions to the Speaking sections, but they may not use signing to explain the content of the Speaking section questions</a:t>
            </a:r>
          </a:p>
          <a:p>
            <a:pPr marL="109728" indent="0" algn="ctr">
              <a:buNone/>
            </a:pPr>
            <a:endParaRPr lang="en-US" sz="2000" dirty="0"/>
          </a:p>
          <a:p>
            <a:pPr marL="109728" indent="0" algn="ctr">
              <a:buNone/>
            </a:pPr>
            <a:r>
              <a:rPr lang="en-US" sz="2000" dirty="0"/>
              <a:t>READING and WRITING SECTION</a:t>
            </a:r>
            <a:endParaRPr lang="en-US" sz="2000" b="1" dirty="0"/>
          </a:p>
          <a:p>
            <a:r>
              <a:rPr lang="en-US" sz="2000" dirty="0"/>
              <a:t>Test administrators may sign the directions and may use signing to answer any questions the students have about the directions. However, administrators may not use</a:t>
            </a:r>
            <a:r>
              <a:rPr lang="en-US" sz="2000" b="1" dirty="0"/>
              <a:t> </a:t>
            </a:r>
            <a:r>
              <a:rPr lang="en-US" sz="2000" dirty="0"/>
              <a:t>signing to explain the content of the Reading or Writing section questions</a:t>
            </a:r>
            <a:endParaRPr lang="en-US" sz="2000" b="1" dirty="0"/>
          </a:p>
          <a:p>
            <a:pPr marL="0" indent="0">
              <a:buNone/>
            </a:pPr>
            <a:endParaRPr lang="en-US" sz="2000" b="1" dirty="0"/>
          </a:p>
        </p:txBody>
      </p:sp>
      <p:sp>
        <p:nvSpPr>
          <p:cNvPr id="3" name="Title 2"/>
          <p:cNvSpPr>
            <a:spLocks noGrp="1"/>
          </p:cNvSpPr>
          <p:nvPr>
            <p:ph type="title"/>
          </p:nvPr>
        </p:nvSpPr>
        <p:spPr/>
        <p:txBody>
          <a:bodyPr/>
          <a:lstStyle/>
          <a:p>
            <a:r>
              <a:rPr lang="en-US" sz="3200" dirty="0">
                <a:solidFill>
                  <a:srgbClr val="0070C0"/>
                </a:solidFill>
              </a:rPr>
              <a:t>Deaf</a:t>
            </a:r>
            <a:r>
              <a:rPr lang="en-US" sz="3200" dirty="0">
                <a:solidFill>
                  <a:schemeClr val="accent2">
                    <a:lumMod val="75000"/>
                  </a:schemeClr>
                </a:solidFill>
              </a:rPr>
              <a:t> </a:t>
            </a:r>
            <a:r>
              <a:rPr lang="en-US" sz="3200" dirty="0">
                <a:solidFill>
                  <a:srgbClr val="0070C0"/>
                </a:solidFill>
              </a:rPr>
              <a:t>or Hard of Hearing ELLs </a:t>
            </a:r>
          </a:p>
        </p:txBody>
      </p:sp>
    </p:spTree>
    <p:extLst>
      <p:ext uri="{BB962C8B-B14F-4D97-AF65-F5344CB8AC3E}">
        <p14:creationId xmlns:p14="http://schemas.microsoft.com/office/powerpoint/2010/main" val="2590050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t>ACCESS for ELLs 2.0 is available either in contracted or </a:t>
            </a:r>
            <a:r>
              <a:rPr lang="en-US" sz="2200" dirty="0" err="1"/>
              <a:t>uncontracted</a:t>
            </a:r>
            <a:r>
              <a:rPr lang="en-US" sz="2200" dirty="0"/>
              <a:t> Braille in the domains of reading and writing</a:t>
            </a:r>
          </a:p>
          <a:p>
            <a:r>
              <a:rPr lang="en-US" sz="2200" dirty="0"/>
              <a:t>WIDA will provide “hard copy” tactile Braille assessments for ACCESS for ELLs 2.0</a:t>
            </a:r>
          </a:p>
          <a:p>
            <a:r>
              <a:rPr lang="en-US" sz="2200" dirty="0"/>
              <a:t>Accommodations also include the use of Braille writers, </a:t>
            </a:r>
            <a:r>
              <a:rPr lang="en-US" sz="2200" dirty="0" err="1"/>
              <a:t>notetakers</a:t>
            </a:r>
            <a:r>
              <a:rPr lang="en-US" sz="2200" dirty="0"/>
              <a:t> as response accommodations for the reading and writing domains</a:t>
            </a:r>
          </a:p>
          <a:p>
            <a:pPr marL="109728" indent="0">
              <a:buNone/>
            </a:pPr>
            <a:r>
              <a:rPr lang="en-US" sz="1800" dirty="0"/>
              <a:t>(source: ACCESS for ELLs 2.0 Accessibility and Accommodations Guidelines)</a:t>
            </a:r>
          </a:p>
        </p:txBody>
      </p:sp>
      <p:sp>
        <p:nvSpPr>
          <p:cNvPr id="3" name="Title 2"/>
          <p:cNvSpPr>
            <a:spLocks noGrp="1"/>
          </p:cNvSpPr>
          <p:nvPr>
            <p:ph type="title"/>
          </p:nvPr>
        </p:nvSpPr>
        <p:spPr>
          <a:xfrm>
            <a:off x="-228600" y="228600"/>
            <a:ext cx="8229600" cy="674687"/>
          </a:xfrm>
        </p:spPr>
        <p:txBody>
          <a:bodyPr/>
          <a:lstStyle/>
          <a:p>
            <a:pPr algn="ctr"/>
            <a:r>
              <a:rPr lang="en-US" sz="3600" dirty="0">
                <a:solidFill>
                  <a:srgbClr val="0070C0"/>
                </a:solidFill>
              </a:rPr>
              <a:t>ELLs with Visual Impairments</a:t>
            </a:r>
          </a:p>
        </p:txBody>
      </p:sp>
    </p:spTree>
    <p:extLst>
      <p:ext uri="{BB962C8B-B14F-4D97-AF65-F5344CB8AC3E}">
        <p14:creationId xmlns:p14="http://schemas.microsoft.com/office/powerpoint/2010/main" val="492724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Prohibited Accommodations</a:t>
            </a: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following accommodations are NOT ALLOWED for use on ACCESS for ELLs 2.0, Kindergarten ACCESS for ELLs, or Alternate ACCESS for ELLs:</a:t>
            </a:r>
          </a:p>
          <a:p>
            <a:pPr lvl="1" eaLnBrk="1" fontAlgn="auto" hangingPunct="1">
              <a:spcBef>
                <a:spcPts val="0"/>
              </a:spcBef>
              <a:spcAft>
                <a:spcPts val="0"/>
              </a:spcAft>
              <a:buFont typeface="Arial" charset="0"/>
              <a:buChar char="•"/>
            </a:pPr>
            <a:r>
              <a:rPr lang="en-US" dirty="0"/>
              <a:t>Reading aloud test items or passages on the Reading test</a:t>
            </a:r>
          </a:p>
          <a:p>
            <a:pPr lvl="1" eaLnBrk="1" fontAlgn="auto" hangingPunct="1">
              <a:spcBef>
                <a:spcPts val="0"/>
              </a:spcBef>
              <a:spcAft>
                <a:spcPts val="0"/>
              </a:spcAft>
              <a:buFont typeface="Arial" charset="0"/>
              <a:buChar char="•"/>
            </a:pPr>
            <a:r>
              <a:rPr lang="en-US" dirty="0"/>
              <a:t>Translating test items into a language other than English</a:t>
            </a:r>
          </a:p>
          <a:p>
            <a:pPr lvl="1" eaLnBrk="1" fontAlgn="auto" hangingPunct="1">
              <a:spcBef>
                <a:spcPts val="0"/>
              </a:spcBef>
              <a:spcAft>
                <a:spcPts val="0"/>
              </a:spcAft>
              <a:buFont typeface="Arial" charset="0"/>
              <a:buChar char="•"/>
            </a:pPr>
            <a:r>
              <a:rPr lang="en-US" dirty="0"/>
              <a:t>Reading test items in a language other then English</a:t>
            </a:r>
          </a:p>
          <a:p>
            <a:pPr lvl="1" eaLnBrk="1" fontAlgn="auto" hangingPunct="1">
              <a:spcBef>
                <a:spcPts val="0"/>
              </a:spcBef>
              <a:spcAft>
                <a:spcPts val="0"/>
              </a:spcAft>
              <a:buFont typeface="Arial" charset="0"/>
              <a:buChar char="•"/>
            </a:pPr>
            <a:r>
              <a:rPr lang="en-US" dirty="0"/>
              <a:t>Using a bilingual word-to-word dictionary</a:t>
            </a:r>
          </a:p>
          <a:p>
            <a:pPr lvl="1" eaLnBrk="1" fontAlgn="auto" hangingPunct="1">
              <a:spcBef>
                <a:spcPts val="0"/>
              </a:spcBef>
              <a:spcAft>
                <a:spcPts val="0"/>
              </a:spcAft>
              <a:buFont typeface="Arial" charset="0"/>
              <a:buChar char="•"/>
            </a:pPr>
            <a:r>
              <a:rPr lang="en-US" dirty="0"/>
              <a:t>Responding to test questions in a language other than English</a:t>
            </a:r>
          </a:p>
        </p:txBody>
      </p:sp>
    </p:spTree>
    <p:extLst>
      <p:ext uri="{BB962C8B-B14F-4D97-AF65-F5344CB8AC3E}">
        <p14:creationId xmlns:p14="http://schemas.microsoft.com/office/powerpoint/2010/main" val="422087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t>Alternate ACCESS for ELLs</a:t>
            </a:r>
          </a:p>
        </p:txBody>
      </p:sp>
      <p:pic>
        <p:nvPicPr>
          <p:cNvPr id="11" name="Content Placeholder 10" descr="https://www.wida.us/assessment/images/AltACCESSDecisionTree.fw.png"/>
          <p:cNvPicPr>
            <a:picLocks noGrp="1"/>
          </p:cNvPicPr>
          <p:nvPr>
            <p:ph idx="1"/>
          </p:nvPr>
        </p:nvPicPr>
        <p:blipFill rotWithShape="1">
          <a:blip r:embed="rId3">
            <a:extLst>
              <a:ext uri="{28A0092B-C50C-407E-A947-70E740481C1C}">
                <a14:useLocalDpi xmlns:a14="http://schemas.microsoft.com/office/drawing/2010/main" val="0"/>
              </a:ext>
            </a:extLst>
          </a:blip>
          <a:stretch/>
        </p:blipFill>
        <p:spPr bwMode="auto">
          <a:xfrm>
            <a:off x="2658088" y="1450975"/>
            <a:ext cx="3827825" cy="4846638"/>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6872287" y="1702356"/>
            <a:ext cx="2014537" cy="1815882"/>
          </a:xfrm>
          <a:prstGeom prst="rect">
            <a:avLst/>
          </a:prstGeom>
        </p:spPr>
        <p:txBody>
          <a:bodyPr wrap="square">
            <a:spAutoFit/>
          </a:bodyPr>
          <a:lstStyle/>
          <a:p>
            <a:r>
              <a:rPr lang="en-US" b="1" dirty="0"/>
              <a:t>Alternate Access for ELLs is NOT available for Kindergarten students with disabilities. They must take the KG ACCESS for ELLs 2.0</a:t>
            </a:r>
          </a:p>
        </p:txBody>
      </p:sp>
    </p:spTree>
    <p:extLst>
      <p:ext uri="{BB962C8B-B14F-4D97-AF65-F5344CB8AC3E}">
        <p14:creationId xmlns:p14="http://schemas.microsoft.com/office/powerpoint/2010/main" val="691061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88" y="173038"/>
            <a:ext cx="7090184" cy="674687"/>
          </a:xfrm>
        </p:spPr>
        <p:txBody>
          <a:bodyPr/>
          <a:lstStyle/>
          <a:p>
            <a:r>
              <a:rPr lang="x-none" sz="3600" dirty="0"/>
              <a:t>Overview of Alternate ACCESS for ELLs</a:t>
            </a:r>
          </a:p>
        </p:txBody>
      </p:sp>
      <p:sp>
        <p:nvSpPr>
          <p:cNvPr id="5" name="Content Placeholder 4"/>
          <p:cNvSpPr>
            <a:spLocks noGrp="1"/>
          </p:cNvSpPr>
          <p:nvPr>
            <p:ph idx="1"/>
          </p:nvPr>
        </p:nvSpPr>
        <p:spPr>
          <a:xfrm>
            <a:off x="401638" y="1450975"/>
            <a:ext cx="8340725" cy="4543801"/>
          </a:xfrm>
        </p:spPr>
        <p:txBody>
          <a:bodyPr/>
          <a:lstStyle/>
          <a:p>
            <a:pPr>
              <a:buFont typeface="Arial" panose="020B0604020202020204" pitchFamily="34" charset="0"/>
              <a:buChar char="•"/>
            </a:pPr>
            <a:r>
              <a:rPr lang="x-none" dirty="0"/>
              <a:t>Paper and pencil assessment</a:t>
            </a:r>
          </a:p>
          <a:p>
            <a:pPr>
              <a:buFont typeface="Arial" panose="020B0604020202020204" pitchFamily="34" charset="0"/>
              <a:buChar char="•"/>
            </a:pPr>
            <a:r>
              <a:rPr lang="x-none" dirty="0"/>
              <a:t>All components of the tests are individually administered</a:t>
            </a:r>
          </a:p>
          <a:p>
            <a:pPr>
              <a:buFont typeface="Arial" panose="020B0604020202020204" pitchFamily="34" charset="0"/>
              <a:buChar char="•"/>
            </a:pPr>
            <a:r>
              <a:rPr lang="x-none" dirty="0"/>
              <a:t>Semi-Adaptive</a:t>
            </a:r>
          </a:p>
          <a:p>
            <a:pPr>
              <a:buFont typeface="Arial" panose="020B0604020202020204" pitchFamily="34" charset="0"/>
              <a:buChar char="•"/>
            </a:pPr>
            <a:r>
              <a:rPr lang="x-none" dirty="0"/>
              <a:t>Test administrator will be scoring the assessment</a:t>
            </a:r>
          </a:p>
          <a:p>
            <a:pPr marL="0" indent="0">
              <a:buNone/>
            </a:pPr>
            <a:endParaRPr lang="x-none"/>
          </a:p>
          <a:p>
            <a:pPr marL="0" indent="0">
              <a:buNone/>
            </a:pPr>
            <a:r>
              <a:rPr lang="x-none" u="sng" dirty="0"/>
              <a:t>Materials Needed</a:t>
            </a:r>
            <a:r>
              <a:rPr lang="x-none" dirty="0"/>
              <a:t>:</a:t>
            </a:r>
          </a:p>
          <a:p>
            <a:pPr>
              <a:buFont typeface="Arial" panose="020B0604020202020204" pitchFamily="34" charset="0"/>
              <a:buChar char="•"/>
            </a:pPr>
            <a:r>
              <a:rPr lang="x-none" dirty="0"/>
              <a:t>Test Administrator Manual</a:t>
            </a:r>
          </a:p>
          <a:p>
            <a:pPr>
              <a:buFont typeface="Arial" panose="020B0604020202020204" pitchFamily="34" charset="0"/>
              <a:buChar char="•"/>
            </a:pPr>
            <a:r>
              <a:rPr lang="x-none" dirty="0"/>
              <a:t>Test Administrator Script</a:t>
            </a:r>
          </a:p>
          <a:p>
            <a:pPr>
              <a:buFont typeface="Arial" panose="020B0604020202020204" pitchFamily="34" charset="0"/>
              <a:buChar char="•"/>
            </a:pPr>
            <a:r>
              <a:rPr lang="x-none" dirty="0"/>
              <a:t>Test booklet (legal size paper)</a:t>
            </a:r>
          </a:p>
          <a:p>
            <a:pPr>
              <a:buFont typeface="Arial" panose="020B0604020202020204" pitchFamily="34" charset="0"/>
              <a:buChar char="•"/>
            </a:pPr>
            <a:r>
              <a:rPr lang="x-none" dirty="0"/>
              <a:t>Student Response booklet</a:t>
            </a:r>
          </a:p>
        </p:txBody>
      </p:sp>
    </p:spTree>
    <p:extLst>
      <p:ext uri="{BB962C8B-B14F-4D97-AF65-F5344CB8AC3E}">
        <p14:creationId xmlns:p14="http://schemas.microsoft.com/office/powerpoint/2010/main" val="125940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88" y="173038"/>
            <a:ext cx="7504112" cy="674687"/>
          </a:xfrm>
        </p:spPr>
        <p:txBody>
          <a:bodyPr/>
          <a:lstStyle/>
          <a:p>
            <a:r>
              <a:rPr lang="en-US" sz="3600" dirty="0"/>
              <a:t>Features of the Test</a:t>
            </a:r>
          </a:p>
        </p:txBody>
      </p:sp>
      <p:sp>
        <p:nvSpPr>
          <p:cNvPr id="3" name="Content Placeholder 2"/>
          <p:cNvSpPr>
            <a:spLocks noGrp="1"/>
          </p:cNvSpPr>
          <p:nvPr>
            <p:ph idx="1"/>
          </p:nvPr>
        </p:nvSpPr>
        <p:spPr/>
        <p:txBody>
          <a:bodyPr/>
          <a:lstStyle/>
          <a:p>
            <a:r>
              <a:rPr lang="en-US" dirty="0"/>
              <a:t>Scripted cues and repetition</a:t>
            </a:r>
          </a:p>
          <a:p>
            <a:r>
              <a:rPr lang="en-US" dirty="0"/>
              <a:t>Modeled tasks in the writing section</a:t>
            </a:r>
          </a:p>
          <a:p>
            <a:r>
              <a:rPr lang="en-US" dirty="0"/>
              <a:t>Repetition and multiple opportunities for students to demonstrate their proficiency</a:t>
            </a:r>
          </a:p>
          <a:p>
            <a:r>
              <a:rPr lang="en-US" dirty="0"/>
              <a:t>Produce the most valid results of students’ abilities as possible</a:t>
            </a:r>
          </a:p>
        </p:txBody>
      </p:sp>
    </p:spTree>
    <p:extLst>
      <p:ext uri="{BB962C8B-B14F-4D97-AF65-F5344CB8AC3E}">
        <p14:creationId xmlns:p14="http://schemas.microsoft.com/office/powerpoint/2010/main" val="400018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19075"/>
            <a:ext cx="6904495" cy="674688"/>
          </a:xfrm>
        </p:spPr>
        <p:txBody>
          <a:bodyPr/>
          <a:lstStyle/>
          <a:p>
            <a:r>
              <a:rPr lang="en-US" sz="3600" dirty="0"/>
              <a:t>Who Should Administer the Alternate ACCESS for ELLs? </a:t>
            </a:r>
          </a:p>
        </p:txBody>
      </p:sp>
      <p:sp>
        <p:nvSpPr>
          <p:cNvPr id="6" name="Content Placeholder 5"/>
          <p:cNvSpPr>
            <a:spLocks noGrp="1"/>
          </p:cNvSpPr>
          <p:nvPr>
            <p:ph idx="1"/>
          </p:nvPr>
        </p:nvSpPr>
        <p:spPr/>
        <p:txBody>
          <a:bodyPr/>
          <a:lstStyle/>
          <a:p>
            <a:r>
              <a:rPr lang="en-US" dirty="0"/>
              <a:t>ESE Teacher or licensed staff (WIDA online certification)</a:t>
            </a:r>
          </a:p>
          <a:p>
            <a:r>
              <a:rPr lang="en-US" dirty="0"/>
              <a:t>Staff member familiar with student’s dedicated communication system and response modes</a:t>
            </a:r>
          </a:p>
          <a:p>
            <a:r>
              <a:rPr lang="en-US" dirty="0"/>
              <a:t>Practice ahead of time is important due to logistics of managing:</a:t>
            </a:r>
          </a:p>
          <a:p>
            <a:pPr lvl="1"/>
            <a:r>
              <a:rPr lang="en-US" dirty="0"/>
              <a:t>Student Response Booklet</a:t>
            </a:r>
          </a:p>
          <a:p>
            <a:pPr lvl="1"/>
            <a:r>
              <a:rPr lang="en-US" dirty="0"/>
              <a:t>Test Administrator’s Script</a:t>
            </a:r>
          </a:p>
          <a:p>
            <a:pPr lvl="1"/>
            <a:r>
              <a:rPr lang="en-US" dirty="0"/>
              <a:t>Test Booklet</a:t>
            </a:r>
          </a:p>
          <a:p>
            <a:pPr lvl="1"/>
            <a:r>
              <a:rPr lang="en-US" dirty="0"/>
              <a:t>Test Administrator Manual</a:t>
            </a:r>
          </a:p>
          <a:p>
            <a:pPr lvl="1"/>
            <a:r>
              <a:rPr lang="en-US" dirty="0"/>
              <a:t>Individual Student Supports</a:t>
            </a:r>
          </a:p>
        </p:txBody>
      </p:sp>
    </p:spTree>
    <p:extLst>
      <p:ext uri="{BB962C8B-B14F-4D97-AF65-F5344CB8AC3E}">
        <p14:creationId xmlns:p14="http://schemas.microsoft.com/office/powerpoint/2010/main" val="417196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4613" y="354013"/>
            <a:ext cx="8229600" cy="674687"/>
          </a:xfrm>
        </p:spPr>
        <p:txBody>
          <a:bodyPr/>
          <a:lstStyle/>
          <a:p>
            <a:r>
              <a:rPr lang="en-US" altLang="en-US" sz="3600">
                <a:ea typeface="ＭＳ Ｐゴシック" panose="020B0600070205080204" pitchFamily="34" charset="-128"/>
              </a:rPr>
              <a:t>Kindergarten Test Design</a:t>
            </a:r>
          </a:p>
        </p:txBody>
      </p:sp>
      <p:sp>
        <p:nvSpPr>
          <p:cNvPr id="17411" name="Rectangle 3"/>
          <p:cNvSpPr>
            <a:spLocks noGrp="1" noChangeArrowheads="1"/>
          </p:cNvSpPr>
          <p:nvPr>
            <p:ph type="body" idx="1"/>
          </p:nvPr>
        </p:nvSpPr>
        <p:spPr>
          <a:xfrm>
            <a:off x="74613" y="1028700"/>
            <a:ext cx="8897937" cy="5397500"/>
          </a:xfrm>
        </p:spPr>
        <p:txBody>
          <a:bodyPr/>
          <a:lstStyle/>
          <a:p>
            <a:pPr>
              <a:lnSpc>
                <a:spcPts val="3000"/>
              </a:lnSpc>
              <a:spcBef>
                <a:spcPct val="0"/>
              </a:spcBef>
              <a:spcAft>
                <a:spcPts val="300"/>
              </a:spcAft>
              <a:buFont typeface="Wingdings" panose="05000000000000000000" pitchFamily="2" charset="2"/>
              <a:buChar char="§"/>
            </a:pPr>
            <a:r>
              <a:rPr lang="en-US" altLang="en-US" sz="2600">
                <a:ea typeface="ＭＳ Ｐゴシック" panose="020B0600070205080204" pitchFamily="34" charset="-128"/>
              </a:rPr>
              <a:t>Aligned to PreK-K Standards</a:t>
            </a:r>
          </a:p>
          <a:p>
            <a:pPr>
              <a:lnSpc>
                <a:spcPts val="3000"/>
              </a:lnSpc>
              <a:spcAft>
                <a:spcPts val="300"/>
              </a:spcAft>
              <a:buFont typeface="Wingdings" panose="05000000000000000000" pitchFamily="2" charset="2"/>
              <a:buChar char="§"/>
            </a:pPr>
            <a:r>
              <a:rPr lang="en-US" altLang="en-US" sz="2600">
                <a:ea typeface="ＭＳ Ｐゴシック" panose="020B0600070205080204" pitchFamily="34" charset="-128"/>
              </a:rPr>
              <a:t>The test is thematically integrated within two stories:</a:t>
            </a:r>
          </a:p>
          <a:p>
            <a:pPr lvl="1">
              <a:lnSpc>
                <a:spcPts val="3000"/>
              </a:lnSpc>
              <a:spcAft>
                <a:spcPts val="300"/>
              </a:spcAft>
              <a:buFont typeface="Wingdings" panose="05000000000000000000" pitchFamily="2" charset="2"/>
              <a:buChar char="§"/>
            </a:pPr>
            <a:r>
              <a:rPr lang="en-US" altLang="en-US" sz="2300">
                <a:ea typeface="ＭＳ Ｐゴシック" panose="020B0600070205080204" pitchFamily="34" charset="-128"/>
              </a:rPr>
              <a:t>A narrative story</a:t>
            </a:r>
          </a:p>
          <a:p>
            <a:pPr lvl="1">
              <a:lnSpc>
                <a:spcPts val="3000"/>
              </a:lnSpc>
              <a:spcAft>
                <a:spcPts val="300"/>
              </a:spcAft>
              <a:buFont typeface="Wingdings" panose="05000000000000000000" pitchFamily="2" charset="2"/>
              <a:buChar char="§"/>
            </a:pPr>
            <a:r>
              <a:rPr lang="en-US" altLang="en-US" sz="2300">
                <a:ea typeface="ＭＳ Ｐゴシック" panose="020B0600070205080204" pitchFamily="34" charset="-128"/>
              </a:rPr>
              <a:t>An expository story</a:t>
            </a:r>
          </a:p>
          <a:p>
            <a:pPr>
              <a:lnSpc>
                <a:spcPts val="3000"/>
              </a:lnSpc>
              <a:spcAft>
                <a:spcPts val="300"/>
              </a:spcAft>
              <a:buFont typeface="Wingdings" panose="05000000000000000000" pitchFamily="2" charset="2"/>
              <a:buChar char="§"/>
            </a:pPr>
            <a:r>
              <a:rPr lang="en-US" altLang="en-US" sz="2600">
                <a:ea typeface="ＭＳ Ｐゴシック" panose="020B0600070205080204" pitchFamily="34" charset="-128"/>
              </a:rPr>
              <a:t>All domains (listening, speaking, reading, writing) are tested within each story.</a:t>
            </a:r>
          </a:p>
          <a:p>
            <a:pPr>
              <a:lnSpc>
                <a:spcPts val="3000"/>
              </a:lnSpc>
              <a:spcAft>
                <a:spcPts val="300"/>
              </a:spcAft>
              <a:buFont typeface="Wingdings" panose="05000000000000000000" pitchFamily="2" charset="2"/>
              <a:buChar char="§"/>
            </a:pPr>
            <a:r>
              <a:rPr lang="en-US" altLang="en-US" sz="2600">
                <a:ea typeface="ＭＳ Ｐゴシック" panose="020B0600070205080204" pitchFamily="34" charset="-128"/>
              </a:rPr>
              <a:t>All domains are individually administered and adaptive so the student will start sections at appropriate levels and stop at his or her “ceiling.” </a:t>
            </a:r>
          </a:p>
          <a:p>
            <a:pPr>
              <a:lnSpc>
                <a:spcPts val="3000"/>
              </a:lnSpc>
              <a:spcAft>
                <a:spcPts val="300"/>
              </a:spcAft>
              <a:buFont typeface="Wingdings" panose="05000000000000000000" pitchFamily="2" charset="2"/>
              <a:buChar char="§"/>
            </a:pPr>
            <a:r>
              <a:rPr lang="en-US" altLang="en-US" sz="2600">
                <a:ea typeface="ＭＳ Ｐゴシック" panose="020B0600070205080204" pitchFamily="34" charset="-128"/>
              </a:rPr>
              <a:t>All components are scored by the Test Administrator (TA) during test administration.</a:t>
            </a:r>
          </a:p>
          <a:p>
            <a:pPr>
              <a:lnSpc>
                <a:spcPts val="3000"/>
              </a:lnSpc>
              <a:spcAft>
                <a:spcPts val="300"/>
              </a:spcAft>
              <a:buFont typeface="Wingdings" panose="05000000000000000000" pitchFamily="2" charset="2"/>
              <a:buChar char="§"/>
            </a:pPr>
            <a:r>
              <a:rPr lang="en-US" altLang="en-US" sz="2600">
                <a:ea typeface="ＭＳ Ｐゴシック" panose="020B0600070205080204" pitchFamily="34" charset="-128"/>
              </a:rPr>
              <a:t>In its entirety, the test takes an average of 45 minutes.</a:t>
            </a:r>
          </a:p>
          <a:p>
            <a:pPr>
              <a:lnSpc>
                <a:spcPts val="3000"/>
              </a:lnSpc>
            </a:pPr>
            <a:endParaRPr lang="en-US" altLang="en-US" sz="2600">
              <a:ea typeface="ＭＳ Ｐゴシック" panose="020B0600070205080204" pitchFamily="34"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288" y="228600"/>
            <a:ext cx="8229600" cy="674687"/>
          </a:xfrm>
        </p:spPr>
        <p:txBody>
          <a:bodyPr/>
          <a:lstStyle/>
          <a:p>
            <a:r>
              <a:rPr lang="en-US" sz="3600" dirty="0"/>
              <a:t>Alternate ACCESS Proficiency Levels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41" y="1828800"/>
            <a:ext cx="8023847" cy="404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422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Administration Overview</a:t>
            </a:r>
          </a:p>
        </p:txBody>
      </p:sp>
      <p:graphicFrame>
        <p:nvGraphicFramePr>
          <p:cNvPr id="4" name="Table 3"/>
          <p:cNvGraphicFramePr>
            <a:graphicFrameLocks noGrp="1"/>
          </p:cNvGraphicFramePr>
          <p:nvPr>
            <p:extLst/>
          </p:nvPr>
        </p:nvGraphicFramePr>
        <p:xfrm>
          <a:off x="954088" y="1600200"/>
          <a:ext cx="7543800" cy="4071256"/>
        </p:xfrm>
        <a:graphic>
          <a:graphicData uri="http://schemas.openxmlformats.org/drawingml/2006/table">
            <a:tbl>
              <a:tblPr firstRow="1" bandRow="1">
                <a:tableStyleId>{5C22544A-7EE6-4342-B048-85BDC9FD1C3A}</a:tableStyleId>
              </a:tblPr>
              <a:tblGrid>
                <a:gridCol w="1828217">
                  <a:extLst>
                    <a:ext uri="{9D8B030D-6E8A-4147-A177-3AD203B41FA5}">
                      <a16:colId xmlns:a16="http://schemas.microsoft.com/office/drawing/2014/main" xmlns="" val="20000"/>
                    </a:ext>
                  </a:extLst>
                </a:gridCol>
                <a:gridCol w="1905194">
                  <a:extLst>
                    <a:ext uri="{9D8B030D-6E8A-4147-A177-3AD203B41FA5}">
                      <a16:colId xmlns:a16="http://schemas.microsoft.com/office/drawing/2014/main" xmlns="" val="20001"/>
                    </a:ext>
                  </a:extLst>
                </a:gridCol>
                <a:gridCol w="1724702">
                  <a:extLst>
                    <a:ext uri="{9D8B030D-6E8A-4147-A177-3AD203B41FA5}">
                      <a16:colId xmlns:a16="http://schemas.microsoft.com/office/drawing/2014/main" xmlns="" val="20002"/>
                    </a:ext>
                  </a:extLst>
                </a:gridCol>
                <a:gridCol w="2085687">
                  <a:extLst>
                    <a:ext uri="{9D8B030D-6E8A-4147-A177-3AD203B41FA5}">
                      <a16:colId xmlns:a16="http://schemas.microsoft.com/office/drawing/2014/main" xmlns="" val="20003"/>
                    </a:ext>
                  </a:extLst>
                </a:gridCol>
              </a:tblGrid>
              <a:tr h="729941">
                <a:tc gridSpan="2">
                  <a:txBody>
                    <a:bodyPr/>
                    <a:lstStyle/>
                    <a:p>
                      <a:r>
                        <a:rPr lang="en-US" dirty="0">
                          <a:solidFill>
                            <a:schemeClr val="tx1"/>
                          </a:solidFill>
                        </a:rPr>
                        <a:t>Test Section</a:t>
                      </a:r>
                    </a:p>
                  </a:txBody>
                  <a:tcPr/>
                </a:tc>
                <a:tc hMerge="1">
                  <a:txBody>
                    <a:bodyPr/>
                    <a:lstStyle/>
                    <a:p>
                      <a:endParaRPr lang="en-US" dirty="0"/>
                    </a:p>
                  </a:txBody>
                  <a:tcPr/>
                </a:tc>
                <a:tc>
                  <a:txBody>
                    <a:bodyPr/>
                    <a:lstStyle/>
                    <a:p>
                      <a:r>
                        <a:rPr lang="en-US" dirty="0">
                          <a:solidFill>
                            <a:schemeClr val="tx1"/>
                          </a:solidFill>
                        </a:rPr>
                        <a:t>Number of Tasks</a:t>
                      </a:r>
                    </a:p>
                  </a:txBody>
                  <a:tcPr/>
                </a:tc>
                <a:tc>
                  <a:txBody>
                    <a:bodyPr/>
                    <a:lstStyle/>
                    <a:p>
                      <a:r>
                        <a:rPr lang="en-US" dirty="0">
                          <a:solidFill>
                            <a:schemeClr val="tx1"/>
                          </a:solidFill>
                        </a:rPr>
                        <a:t>Range of Levels</a:t>
                      </a:r>
                    </a:p>
                  </a:txBody>
                  <a:tcPr/>
                </a:tc>
                <a:extLst>
                  <a:ext uri="{0D108BD9-81ED-4DB2-BD59-A6C34878D82A}">
                    <a16:rowId xmlns:a16="http://schemas.microsoft.com/office/drawing/2014/main" xmlns="" val="10000"/>
                  </a:ext>
                </a:extLst>
              </a:tr>
              <a:tr h="525829">
                <a:tc gridSpan="2">
                  <a:txBody>
                    <a:bodyPr/>
                    <a:lstStyle/>
                    <a:p>
                      <a:r>
                        <a:rPr lang="en-US" dirty="0"/>
                        <a:t>Listening</a:t>
                      </a:r>
                    </a:p>
                  </a:txBody>
                  <a:tcPr/>
                </a:tc>
                <a:tc hMerge="1">
                  <a:txBody>
                    <a:bodyPr/>
                    <a:lstStyle/>
                    <a:p>
                      <a:endParaRPr lang="en-US" dirty="0"/>
                    </a:p>
                  </a:txBody>
                  <a:tcPr/>
                </a:tc>
                <a:tc>
                  <a:txBody>
                    <a:bodyPr/>
                    <a:lstStyle/>
                    <a:p>
                      <a:pPr algn="ctr"/>
                      <a:r>
                        <a:rPr lang="en-US" dirty="0"/>
                        <a:t>9</a:t>
                      </a:r>
                    </a:p>
                  </a:txBody>
                  <a:tcPr/>
                </a:tc>
                <a:tc>
                  <a:txBody>
                    <a:bodyPr/>
                    <a:lstStyle/>
                    <a:p>
                      <a:r>
                        <a:rPr lang="en-US" dirty="0"/>
                        <a:t>A1-A3; P1- P2</a:t>
                      </a:r>
                    </a:p>
                  </a:txBody>
                  <a:tcPr/>
                </a:tc>
                <a:extLst>
                  <a:ext uri="{0D108BD9-81ED-4DB2-BD59-A6C34878D82A}">
                    <a16:rowId xmlns:a16="http://schemas.microsoft.com/office/drawing/2014/main" xmlns="" val="10001"/>
                  </a:ext>
                </a:extLst>
              </a:tr>
              <a:tr h="729941">
                <a:tc gridSpan="2">
                  <a:txBody>
                    <a:bodyPr/>
                    <a:lstStyle/>
                    <a:p>
                      <a:r>
                        <a:rPr lang="en-US" dirty="0"/>
                        <a:t>Reading</a:t>
                      </a:r>
                    </a:p>
                  </a:txBody>
                  <a:tcPr/>
                </a:tc>
                <a:tc hMerge="1">
                  <a:txBody>
                    <a:bodyPr/>
                    <a:lstStyle/>
                    <a:p>
                      <a:endParaRPr lang="en-US" dirty="0"/>
                    </a:p>
                  </a:txBody>
                  <a:tcPr/>
                </a:tc>
                <a:tc>
                  <a:txBody>
                    <a:bodyPr/>
                    <a:lstStyle/>
                    <a:p>
                      <a:pPr algn="ctr"/>
                      <a:r>
                        <a:rPr lang="en-US" dirty="0"/>
                        <a:t>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A1-A3; P1- P2</a:t>
                      </a:r>
                    </a:p>
                    <a:p>
                      <a:endParaRPr lang="en-US" dirty="0"/>
                    </a:p>
                  </a:txBody>
                  <a:tcPr/>
                </a:tc>
                <a:extLst>
                  <a:ext uri="{0D108BD9-81ED-4DB2-BD59-A6C34878D82A}">
                    <a16:rowId xmlns:a16="http://schemas.microsoft.com/office/drawing/2014/main" xmlns="" val="10002"/>
                  </a:ext>
                </a:extLst>
              </a:tr>
              <a:tr h="417109">
                <a:tc>
                  <a:txBody>
                    <a:bodyPr/>
                    <a:lstStyle/>
                    <a:p>
                      <a:r>
                        <a:rPr lang="en-US" dirty="0"/>
                        <a:t>Speaking</a:t>
                      </a:r>
                    </a:p>
                  </a:txBody>
                  <a:tcPr/>
                </a:tc>
                <a:tc>
                  <a:txBody>
                    <a:bodyPr/>
                    <a:lstStyle/>
                    <a:p>
                      <a:r>
                        <a:rPr lang="en-US" dirty="0"/>
                        <a:t>Part A </a:t>
                      </a:r>
                    </a:p>
                  </a:txBody>
                  <a:tcPr/>
                </a:tc>
                <a:tc rowSpan="2">
                  <a:txBody>
                    <a:bodyPr/>
                    <a:lstStyle/>
                    <a:p>
                      <a:pPr algn="ctr"/>
                      <a:r>
                        <a:rPr lang="en-US" dirty="0"/>
                        <a:t>8</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A1-A3; P1- P2</a:t>
                      </a:r>
                    </a:p>
                    <a:p>
                      <a:endParaRPr lang="en-US" dirty="0"/>
                    </a:p>
                  </a:txBody>
                  <a:tcPr/>
                </a:tc>
                <a:extLst>
                  <a:ext uri="{0D108BD9-81ED-4DB2-BD59-A6C34878D82A}">
                    <a16:rowId xmlns:a16="http://schemas.microsoft.com/office/drawing/2014/main" xmlns="" val="10003"/>
                  </a:ext>
                </a:extLst>
              </a:tr>
              <a:tr h="417109">
                <a:tc>
                  <a:txBody>
                    <a:bodyPr/>
                    <a:lstStyle/>
                    <a:p>
                      <a:endParaRPr lang="en-US" dirty="0"/>
                    </a:p>
                  </a:txBody>
                  <a:tcPr/>
                </a:tc>
                <a:tc>
                  <a:txBody>
                    <a:bodyPr/>
                    <a:lstStyle/>
                    <a:p>
                      <a:r>
                        <a:rPr lang="en-US" dirty="0"/>
                        <a:t>Part B</a:t>
                      </a:r>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xmlns="" val="10004"/>
                  </a:ext>
                </a:extLst>
              </a:tr>
              <a:tr h="417109">
                <a:tc>
                  <a:txBody>
                    <a:bodyPr/>
                    <a:lstStyle/>
                    <a:p>
                      <a:r>
                        <a:rPr lang="en-US" dirty="0"/>
                        <a:t>Writing </a:t>
                      </a:r>
                    </a:p>
                  </a:txBody>
                  <a:tcPr/>
                </a:tc>
                <a:tc>
                  <a:txBody>
                    <a:bodyPr/>
                    <a:lstStyle/>
                    <a:p>
                      <a:r>
                        <a:rPr lang="en-US" dirty="0"/>
                        <a:t>Part A </a:t>
                      </a:r>
                    </a:p>
                  </a:txBody>
                  <a:tcPr/>
                </a:tc>
                <a:tc rowSpan="3">
                  <a:txBody>
                    <a:bodyPr/>
                    <a:lstStyle/>
                    <a:p>
                      <a:pPr algn="ctr"/>
                      <a:endParaRPr lang="en-US" dirty="0"/>
                    </a:p>
                    <a:p>
                      <a:pPr algn="ctr"/>
                      <a:r>
                        <a:rPr lang="en-US" dirty="0"/>
                        <a:t>10</a:t>
                      </a: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A1-A3; P1- P3</a:t>
                      </a:r>
                    </a:p>
                    <a:p>
                      <a:endParaRPr lang="en-US" dirty="0"/>
                    </a:p>
                  </a:txBody>
                  <a:tcPr/>
                </a:tc>
                <a:extLst>
                  <a:ext uri="{0D108BD9-81ED-4DB2-BD59-A6C34878D82A}">
                    <a16:rowId xmlns:a16="http://schemas.microsoft.com/office/drawing/2014/main" xmlns="" val="10005"/>
                  </a:ext>
                </a:extLst>
              </a:tr>
              <a:tr h="417109">
                <a:tc>
                  <a:txBody>
                    <a:bodyPr/>
                    <a:lstStyle/>
                    <a:p>
                      <a:endParaRPr lang="en-US"/>
                    </a:p>
                  </a:txBody>
                  <a:tcPr/>
                </a:tc>
                <a:tc>
                  <a:txBody>
                    <a:bodyPr/>
                    <a:lstStyle/>
                    <a:p>
                      <a:r>
                        <a:rPr lang="en-US" dirty="0"/>
                        <a:t>Part B</a:t>
                      </a:r>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xmlns="" val="10006"/>
                  </a:ext>
                </a:extLst>
              </a:tr>
              <a:tr h="417109">
                <a:tc>
                  <a:txBody>
                    <a:bodyPr/>
                    <a:lstStyle/>
                    <a:p>
                      <a:endParaRPr lang="en-US" dirty="0"/>
                    </a:p>
                  </a:txBody>
                  <a:tcPr/>
                </a:tc>
                <a:tc>
                  <a:txBody>
                    <a:bodyPr/>
                    <a:lstStyle/>
                    <a:p>
                      <a:r>
                        <a:rPr lang="en-US" dirty="0"/>
                        <a:t>Part</a:t>
                      </a:r>
                      <a:r>
                        <a:rPr lang="en-US" baseline="0" dirty="0"/>
                        <a:t> C</a:t>
                      </a:r>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699011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88" y="173038"/>
            <a:ext cx="7504112" cy="674687"/>
          </a:xfrm>
        </p:spPr>
        <p:txBody>
          <a:bodyPr/>
          <a:lstStyle/>
          <a:p>
            <a:r>
              <a:rPr lang="en-US" sz="3200" dirty="0"/>
              <a:t>General Test Administration Procedures</a:t>
            </a:r>
          </a:p>
        </p:txBody>
      </p:sp>
      <p:sp>
        <p:nvSpPr>
          <p:cNvPr id="3" name="Content Placeholder 2"/>
          <p:cNvSpPr>
            <a:spLocks noGrp="1"/>
          </p:cNvSpPr>
          <p:nvPr>
            <p:ph idx="1"/>
          </p:nvPr>
        </p:nvSpPr>
        <p:spPr/>
        <p:txBody>
          <a:bodyPr/>
          <a:lstStyle/>
          <a:p>
            <a:r>
              <a:rPr lang="en-US" dirty="0"/>
              <a:t>Prior to administering test fill out Additional Student Information data form located in Student Response Booklet</a:t>
            </a:r>
          </a:p>
          <a:p>
            <a:r>
              <a:rPr lang="en-US" dirty="0"/>
              <a:t>Administer each section separately and in one session</a:t>
            </a:r>
          </a:p>
          <a:p>
            <a:r>
              <a:rPr lang="en-US" dirty="0"/>
              <a:t>All sections are semi-adaptive and must be administered unless indicated on the IEP</a:t>
            </a:r>
          </a:p>
          <a:p>
            <a:r>
              <a:rPr lang="en-US" dirty="0"/>
              <a:t>Semi-adaptive means that the administration of a test section is ended if the student scores No Response, Incorrect, or Approaches on 3 consecutive tasks</a:t>
            </a:r>
          </a:p>
          <a:p>
            <a:r>
              <a:rPr lang="en-US" dirty="0"/>
              <a:t>The administration of one domain section should not begin before finishing the administration of the previous section (one section at a time). </a:t>
            </a:r>
          </a:p>
        </p:txBody>
      </p:sp>
    </p:spTree>
    <p:extLst>
      <p:ext uri="{BB962C8B-B14F-4D97-AF65-F5344CB8AC3E}">
        <p14:creationId xmlns:p14="http://schemas.microsoft.com/office/powerpoint/2010/main" val="6700156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Test Administration Overview</a:t>
            </a:r>
          </a:p>
        </p:txBody>
      </p:sp>
      <p:sp>
        <p:nvSpPr>
          <p:cNvPr id="3" name="Content Placeholder 2"/>
          <p:cNvSpPr>
            <a:spLocks noGrp="1"/>
          </p:cNvSpPr>
          <p:nvPr>
            <p:ph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Listening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Reading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Speaking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Writing</a:t>
            </a:r>
          </a:p>
        </p:txBody>
      </p:sp>
      <p:sp>
        <p:nvSpPr>
          <p:cNvPr id="6" name="Right Arrow 5"/>
          <p:cNvSpPr/>
          <p:nvPr/>
        </p:nvSpPr>
        <p:spPr bwMode="auto">
          <a:xfrm>
            <a:off x="2209800" y="1676400"/>
            <a:ext cx="990600" cy="38100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9878633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Sample Script</a:t>
            </a:r>
          </a:p>
        </p:txBody>
      </p:sp>
      <p:pic>
        <p:nvPicPr>
          <p:cNvPr id="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2209800"/>
            <a:ext cx="7788275"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743200" y="1447800"/>
            <a:ext cx="3720890" cy="523220"/>
          </a:xfrm>
          <a:prstGeom prst="rect">
            <a:avLst/>
          </a:prstGeom>
          <a:noFill/>
          <a:ln>
            <a:solidFill>
              <a:schemeClr val="accent1"/>
            </a:solidFill>
          </a:ln>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Read bold text aloud</a:t>
            </a:r>
          </a:p>
        </p:txBody>
      </p:sp>
    </p:spTree>
    <p:extLst>
      <p:ext uri="{BB962C8B-B14F-4D97-AF65-F5344CB8AC3E}">
        <p14:creationId xmlns:p14="http://schemas.microsoft.com/office/powerpoint/2010/main" val="1789023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Listening Test Overview</a:t>
            </a:r>
          </a:p>
        </p:txBody>
      </p:sp>
      <p:sp>
        <p:nvSpPr>
          <p:cNvPr id="3" name="Content Placeholder 2"/>
          <p:cNvSpPr>
            <a:spLocks noGrp="1"/>
          </p:cNvSpPr>
          <p:nvPr>
            <p:ph idx="1"/>
          </p:nvPr>
        </p:nvSpPr>
        <p:spPr/>
        <p:txBody>
          <a:bodyPr/>
          <a:lstStyle/>
          <a:p>
            <a:r>
              <a:rPr lang="en-US" dirty="0"/>
              <a:t>Format: 9 tasks that correspond to the AMPI levels A1-A3 and MPI levels 1 and 2</a:t>
            </a:r>
          </a:p>
          <a:p>
            <a:r>
              <a:rPr lang="en-US" dirty="0"/>
              <a:t>Every task contains 3 cues: CUE A, CUE B, and CUE C</a:t>
            </a:r>
          </a:p>
          <a:p>
            <a:r>
              <a:rPr lang="en-US" dirty="0"/>
              <a:t>Time: 20 minutes*</a:t>
            </a:r>
          </a:p>
          <a:p>
            <a:r>
              <a:rPr lang="en-US" dirty="0"/>
              <a:t>Scoring: Correct or Incorrect</a:t>
            </a:r>
          </a:p>
        </p:txBody>
      </p:sp>
    </p:spTree>
    <p:extLst>
      <p:ext uri="{BB962C8B-B14F-4D97-AF65-F5344CB8AC3E}">
        <p14:creationId xmlns:p14="http://schemas.microsoft.com/office/powerpoint/2010/main" val="16168321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289217"/>
            <a:ext cx="8229600" cy="674687"/>
          </a:xfrm>
        </p:spPr>
        <p:txBody>
          <a:bodyPr/>
          <a:lstStyle/>
          <a:p>
            <a:r>
              <a:rPr lang="en-US" sz="3600" dirty="0"/>
              <a:t>Administration of Listening Tasks</a:t>
            </a:r>
          </a:p>
        </p:txBody>
      </p:sp>
      <p:graphicFrame>
        <p:nvGraphicFramePr>
          <p:cNvPr id="4" name="Content Placeholder 4"/>
          <p:cNvGraphicFramePr>
            <a:graphicFrameLocks noGrp="1"/>
          </p:cNvGraphicFramePr>
          <p:nvPr>
            <p:ph idx="1"/>
            <p:extLst/>
          </p:nvPr>
        </p:nvGraphicFramePr>
        <p:xfrm>
          <a:off x="486443" y="1219201"/>
          <a:ext cx="8132763" cy="4190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6942806" y="2514600"/>
            <a:ext cx="1676400" cy="45720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Next Task</a:t>
            </a:r>
          </a:p>
        </p:txBody>
      </p:sp>
      <p:sp>
        <p:nvSpPr>
          <p:cNvPr id="7" name="Right Arrow 6"/>
          <p:cNvSpPr/>
          <p:nvPr/>
        </p:nvSpPr>
        <p:spPr>
          <a:xfrm>
            <a:off x="6942806" y="3564440"/>
            <a:ext cx="1676400" cy="45720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Next Task</a:t>
            </a:r>
          </a:p>
        </p:txBody>
      </p:sp>
      <p:sp>
        <p:nvSpPr>
          <p:cNvPr id="8" name="Right Arrow 7"/>
          <p:cNvSpPr/>
          <p:nvPr/>
        </p:nvSpPr>
        <p:spPr>
          <a:xfrm>
            <a:off x="6962859" y="4673520"/>
            <a:ext cx="1676400" cy="45720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Next Task</a:t>
            </a:r>
          </a:p>
        </p:txBody>
      </p:sp>
    </p:spTree>
    <p:extLst>
      <p:ext uri="{BB962C8B-B14F-4D97-AF65-F5344CB8AC3E}">
        <p14:creationId xmlns:p14="http://schemas.microsoft.com/office/powerpoint/2010/main" val="19869057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Administration</a:t>
            </a:r>
            <a:endParaRPr lang="en-US"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1" y="2362200"/>
            <a:ext cx="90201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8288" y="1447800"/>
            <a:ext cx="8647112" cy="369332"/>
          </a:xfrm>
          <a:prstGeom prst="rect">
            <a:avLst/>
          </a:prstGeom>
          <a:noFill/>
        </p:spPr>
        <p:txBody>
          <a:bodyPr wrap="square" rtlCol="0">
            <a:spAutoFit/>
          </a:bodyPr>
          <a:lstStyle/>
          <a:p>
            <a:r>
              <a:rPr lang="en-US"/>
              <a:t>Follow Moving On box a</a:t>
            </a:r>
          </a:p>
        </p:txBody>
      </p:sp>
    </p:spTree>
    <p:extLst>
      <p:ext uri="{BB962C8B-B14F-4D97-AF65-F5344CB8AC3E}">
        <p14:creationId xmlns:p14="http://schemas.microsoft.com/office/powerpoint/2010/main" val="174373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Ending the Listening Section</a:t>
            </a:r>
          </a:p>
        </p:txBody>
      </p:sp>
      <p:sp>
        <p:nvSpPr>
          <p:cNvPr id="3" name="Content Placeholder 2"/>
          <p:cNvSpPr>
            <a:spLocks noGrp="1"/>
          </p:cNvSpPr>
          <p:nvPr>
            <p:ph idx="1"/>
          </p:nvPr>
        </p:nvSpPr>
        <p:spPr/>
        <p:txBody>
          <a:bodyPr/>
          <a:lstStyle/>
          <a:p>
            <a:pPr algn="ctr"/>
            <a:r>
              <a:rPr lang="en-US" sz="3200" dirty="0"/>
              <a:t>After administering test task 9</a:t>
            </a:r>
          </a:p>
          <a:p>
            <a:pPr marL="0" indent="0" algn="ctr">
              <a:buNone/>
            </a:pPr>
            <a:r>
              <a:rPr lang="en-US" sz="3200" dirty="0"/>
              <a:t>OR</a:t>
            </a:r>
          </a:p>
          <a:p>
            <a:pPr algn="ctr"/>
            <a:r>
              <a:rPr lang="en-US" sz="3200" dirty="0"/>
              <a:t>The student responded incorrectly or did not provide a response for 3 consecutive tasks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44958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249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Scoring</a:t>
            </a:r>
            <a:endParaRPr lang="en-US" dirty="0"/>
          </a:p>
        </p:txBody>
      </p:sp>
      <p:sp>
        <p:nvSpPr>
          <p:cNvPr id="3" name="Content Placeholder 2"/>
          <p:cNvSpPr>
            <a:spLocks noGrp="1"/>
          </p:cNvSpPr>
          <p:nvPr>
            <p:ph idx="1"/>
          </p:nvPr>
        </p:nvSpPr>
        <p:spPr>
          <a:xfrm>
            <a:off x="401638" y="1450975"/>
            <a:ext cx="8340725" cy="3044825"/>
          </a:xfrm>
        </p:spPr>
        <p:txBody>
          <a:bodyPr/>
          <a:lstStyle/>
          <a:p>
            <a:r>
              <a:rPr lang="en-US" dirty="0"/>
              <a:t>Test administrator scores each task after the completion of the entire task</a:t>
            </a:r>
          </a:p>
          <a:p>
            <a:r>
              <a:rPr lang="en-US" dirty="0"/>
              <a:t>Follow the scoring key in the Student Response Booklet</a:t>
            </a:r>
          </a:p>
          <a:p>
            <a:r>
              <a:rPr lang="en-US" dirty="0"/>
              <a:t>The Test Administration Manual gives specific guidelines for scoring the listening section</a:t>
            </a:r>
          </a:p>
        </p:txBody>
      </p:sp>
    </p:spTree>
    <p:extLst>
      <p:ext uri="{BB962C8B-B14F-4D97-AF65-F5344CB8AC3E}">
        <p14:creationId xmlns:p14="http://schemas.microsoft.com/office/powerpoint/2010/main" val="126726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33338" y="395288"/>
            <a:ext cx="8382000" cy="674687"/>
          </a:xfrm>
        </p:spPr>
        <p:txBody>
          <a:bodyPr/>
          <a:lstStyle/>
          <a:p>
            <a:r>
              <a:rPr lang="en-US" altLang="en-US" sz="3600">
                <a:ea typeface="ＭＳ Ｐゴシック" panose="020B0600070205080204" pitchFamily="34" charset="-128"/>
              </a:rPr>
              <a:t>Unique Features of the Tests</a:t>
            </a:r>
          </a:p>
        </p:txBody>
      </p:sp>
      <p:sp>
        <p:nvSpPr>
          <p:cNvPr id="19459" name="Content Placeholder 2"/>
          <p:cNvSpPr>
            <a:spLocks noGrp="1"/>
          </p:cNvSpPr>
          <p:nvPr>
            <p:ph idx="4294967295"/>
          </p:nvPr>
        </p:nvSpPr>
        <p:spPr>
          <a:xfrm>
            <a:off x="401638" y="1389063"/>
            <a:ext cx="8340725" cy="4997450"/>
          </a:xfrm>
        </p:spPr>
        <p:txBody>
          <a:bodyPr/>
          <a:lstStyle/>
          <a:p>
            <a:pPr>
              <a:buFont typeface="Wingdings" panose="05000000000000000000" pitchFamily="2" charset="2"/>
              <a:buChar char="§"/>
            </a:pPr>
            <a:r>
              <a:rPr lang="en-US" altLang="en-US" sz="2600">
                <a:ea typeface="ＭＳ Ｐゴシック" panose="020B0600070205080204" pitchFamily="34" charset="-128"/>
              </a:rPr>
              <a:t>Manipulatives</a:t>
            </a:r>
          </a:p>
          <a:p>
            <a:pPr lvl="1">
              <a:buFont typeface="Wingdings" panose="05000000000000000000" pitchFamily="2" charset="2"/>
              <a:buChar char="§"/>
            </a:pPr>
            <a:r>
              <a:rPr lang="en-US" altLang="en-US" sz="2300">
                <a:ea typeface="ＭＳ Ｐゴシック" panose="020B0600070205080204" pitchFamily="34" charset="-128"/>
              </a:rPr>
              <a:t>Cards</a:t>
            </a:r>
          </a:p>
          <a:p>
            <a:pPr lvl="1">
              <a:buFont typeface="Wingdings" panose="05000000000000000000" pitchFamily="2" charset="2"/>
              <a:buChar char="§"/>
            </a:pPr>
            <a:r>
              <a:rPr lang="en-US" altLang="en-US" sz="2300">
                <a:ea typeface="ＭＳ Ｐゴシック" panose="020B0600070205080204" pitchFamily="34" charset="-128"/>
              </a:rPr>
              <a:t>Student Activity</a:t>
            </a:r>
            <a:br>
              <a:rPr lang="en-US" altLang="en-US" sz="2300">
                <a:ea typeface="ＭＳ Ｐゴシック" panose="020B0600070205080204" pitchFamily="34" charset="-128"/>
              </a:rPr>
            </a:br>
            <a:r>
              <a:rPr lang="en-US" altLang="en-US" sz="2300">
                <a:ea typeface="ＭＳ Ｐゴシック" panose="020B0600070205080204" pitchFamily="34" charset="-128"/>
              </a:rPr>
              <a:t>Board</a:t>
            </a:r>
          </a:p>
          <a:p>
            <a:pPr lvl="1">
              <a:buFont typeface="Wingdings" panose="05000000000000000000" pitchFamily="2" charset="2"/>
              <a:buChar char="§"/>
            </a:pPr>
            <a:endParaRPr lang="en-US" altLang="en-US">
              <a:ea typeface="ＭＳ Ｐゴシック" panose="020B0600070205080204" pitchFamily="34" charset="-128"/>
            </a:endParaRPr>
          </a:p>
          <a:p>
            <a:pPr>
              <a:buFont typeface="Wingdings" panose="05000000000000000000" pitchFamily="2" charset="2"/>
              <a:buChar char="§"/>
            </a:pPr>
            <a:r>
              <a:rPr lang="en-US" altLang="en-US" sz="2600">
                <a:ea typeface="ＭＳ Ｐゴシック" panose="020B0600070205080204" pitchFamily="34" charset="-128"/>
              </a:rPr>
              <a:t>Thematic</a:t>
            </a:r>
          </a:p>
          <a:p>
            <a:pPr lvl="1">
              <a:buFont typeface="Wingdings" panose="05000000000000000000" pitchFamily="2" charset="2"/>
              <a:buChar char="§"/>
            </a:pPr>
            <a:r>
              <a:rPr lang="en-US" altLang="en-US" sz="2300">
                <a:ea typeface="ＭＳ Ｐゴシック" panose="020B0600070205080204" pitchFamily="34" charset="-128"/>
              </a:rPr>
              <a:t>Test questions center around two themes. </a:t>
            </a:r>
          </a:p>
          <a:p>
            <a:pPr lvl="1">
              <a:buFont typeface="Wingdings" panose="05000000000000000000" pitchFamily="2" charset="2"/>
              <a:buChar char="§"/>
            </a:pPr>
            <a:r>
              <a:rPr lang="en-US" altLang="en-US" sz="2300">
                <a:ea typeface="ＭＳ Ｐゴシック" panose="020B0600070205080204" pitchFamily="34" charset="-128"/>
              </a:rPr>
              <a:t>All four domains are tested in each theme</a:t>
            </a:r>
            <a:r>
              <a:rPr lang="en-US" altLang="en-US">
                <a:ea typeface="ＭＳ Ｐゴシック" panose="020B0600070205080204" pitchFamily="34" charset="-128"/>
              </a:rPr>
              <a:t>.</a:t>
            </a:r>
          </a:p>
          <a:p>
            <a:pPr lvl="1">
              <a:buFont typeface="Wingdings" panose="05000000000000000000" pitchFamily="2" charset="2"/>
              <a:buChar char="§"/>
            </a:pPr>
            <a:endParaRPr lang="en-US" altLang="en-US">
              <a:ea typeface="ＭＳ Ｐゴシック" panose="020B0600070205080204" pitchFamily="34" charset="-128"/>
            </a:endParaRPr>
          </a:p>
          <a:p>
            <a:pPr>
              <a:buFont typeface="Wingdings" panose="05000000000000000000" pitchFamily="2" charset="2"/>
              <a:buChar char="§"/>
            </a:pPr>
            <a:r>
              <a:rPr lang="en-US" altLang="en-US" sz="2600">
                <a:ea typeface="ＭＳ Ｐゴシック" panose="020B0600070205080204" pitchFamily="34" charset="-128"/>
              </a:rPr>
              <a:t>Interactive Writing Experience</a:t>
            </a:r>
          </a:p>
          <a:p>
            <a:pPr lvl="1">
              <a:buFont typeface="Wingdings" panose="05000000000000000000" pitchFamily="2" charset="2"/>
              <a:buChar char="§"/>
            </a:pPr>
            <a:r>
              <a:rPr lang="en-US" altLang="en-US" sz="2300">
                <a:ea typeface="ＭＳ Ｐゴシック" panose="020B0600070205080204" pitchFamily="34" charset="-128"/>
              </a:rPr>
              <a:t>The student has an opportunity to produce whatever he/she is able.</a:t>
            </a:r>
          </a:p>
        </p:txBody>
      </p:sp>
      <p:pic>
        <p:nvPicPr>
          <p:cNvPr id="19460" name="Picture 8" descr="KinderTe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5188" y="1384300"/>
            <a:ext cx="2544762"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descr="manipulatives butterf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750" y="1425575"/>
            <a:ext cx="1347788"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descr="manipulatives fr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505200"/>
            <a:ext cx="1633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Listening Scoring Sheet</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287" y="1066800"/>
            <a:ext cx="8570913"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597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Test Administration Overview</a:t>
            </a:r>
          </a:p>
        </p:txBody>
      </p:sp>
      <p:sp>
        <p:nvSpPr>
          <p:cNvPr id="3" name="Content Placeholder 2"/>
          <p:cNvSpPr>
            <a:spLocks noGrp="1"/>
          </p:cNvSpPr>
          <p:nvPr>
            <p:ph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Listening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Reading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Speaking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Writing</a:t>
            </a:r>
          </a:p>
        </p:txBody>
      </p:sp>
      <p:sp>
        <p:nvSpPr>
          <p:cNvPr id="6" name="Right Arrow 5"/>
          <p:cNvSpPr/>
          <p:nvPr/>
        </p:nvSpPr>
        <p:spPr bwMode="auto">
          <a:xfrm>
            <a:off x="2209800" y="2362200"/>
            <a:ext cx="990600" cy="38100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9912425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Reading Test Overview</a:t>
            </a:r>
          </a:p>
        </p:txBody>
      </p:sp>
      <p:sp>
        <p:nvSpPr>
          <p:cNvPr id="3" name="Content Placeholder 2"/>
          <p:cNvSpPr>
            <a:spLocks noGrp="1"/>
          </p:cNvSpPr>
          <p:nvPr>
            <p:ph idx="1"/>
          </p:nvPr>
        </p:nvSpPr>
        <p:spPr/>
        <p:txBody>
          <a:bodyPr/>
          <a:lstStyle/>
          <a:p>
            <a:r>
              <a:rPr lang="en-US" dirty="0"/>
              <a:t>Format: 9 tasks that correspond to the AMPI levels A1-A3 and MPI levels 1-2</a:t>
            </a:r>
          </a:p>
          <a:p>
            <a:r>
              <a:rPr lang="en-US" dirty="0"/>
              <a:t>Every task contains 3 cues- CUE A, CUE B, and CUE C</a:t>
            </a:r>
          </a:p>
          <a:p>
            <a:r>
              <a:rPr lang="en-US" dirty="0"/>
              <a:t>Time: 20 minutes*</a:t>
            </a:r>
          </a:p>
          <a:p>
            <a:r>
              <a:rPr lang="en-US" dirty="0"/>
              <a:t>Scoring: Correct or Incorrect</a:t>
            </a:r>
          </a:p>
        </p:txBody>
      </p:sp>
    </p:spTree>
    <p:extLst>
      <p:ext uri="{BB962C8B-B14F-4D97-AF65-F5344CB8AC3E}">
        <p14:creationId xmlns:p14="http://schemas.microsoft.com/office/powerpoint/2010/main" val="15685948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9217"/>
            <a:ext cx="8229600" cy="674687"/>
          </a:xfrm>
        </p:spPr>
        <p:txBody>
          <a:bodyPr/>
          <a:lstStyle/>
          <a:p>
            <a:r>
              <a:rPr lang="en-US" sz="3600" dirty="0"/>
              <a:t>Administration of Reading Tasks</a:t>
            </a:r>
          </a:p>
        </p:txBody>
      </p:sp>
      <p:graphicFrame>
        <p:nvGraphicFramePr>
          <p:cNvPr id="4" name="Content Placeholder 4"/>
          <p:cNvGraphicFramePr>
            <a:graphicFrameLocks noGrp="1"/>
          </p:cNvGraphicFramePr>
          <p:nvPr>
            <p:ph idx="1"/>
            <p:extLst/>
          </p:nvPr>
        </p:nvGraphicFramePr>
        <p:xfrm>
          <a:off x="486443" y="1219201"/>
          <a:ext cx="8132763" cy="4190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6942806" y="2514600"/>
            <a:ext cx="1676400" cy="45720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Next Task</a:t>
            </a:r>
          </a:p>
        </p:txBody>
      </p:sp>
      <p:sp>
        <p:nvSpPr>
          <p:cNvPr id="7" name="Right Arrow 6"/>
          <p:cNvSpPr/>
          <p:nvPr/>
        </p:nvSpPr>
        <p:spPr>
          <a:xfrm>
            <a:off x="6942806" y="3564440"/>
            <a:ext cx="1676400" cy="45720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Next Task</a:t>
            </a:r>
          </a:p>
        </p:txBody>
      </p:sp>
      <p:sp>
        <p:nvSpPr>
          <p:cNvPr id="8" name="Right Arrow 7"/>
          <p:cNvSpPr/>
          <p:nvPr/>
        </p:nvSpPr>
        <p:spPr>
          <a:xfrm>
            <a:off x="6962859" y="4673520"/>
            <a:ext cx="1676400" cy="45720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Next Task</a:t>
            </a:r>
          </a:p>
        </p:txBody>
      </p:sp>
    </p:spTree>
    <p:extLst>
      <p:ext uri="{BB962C8B-B14F-4D97-AF65-F5344CB8AC3E}">
        <p14:creationId xmlns:p14="http://schemas.microsoft.com/office/powerpoint/2010/main" val="4473739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Administration</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1" y="2362200"/>
            <a:ext cx="90201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8288" y="1447800"/>
            <a:ext cx="8647112" cy="369332"/>
          </a:xfrm>
          <a:prstGeom prst="rect">
            <a:avLst/>
          </a:prstGeom>
          <a:noFill/>
        </p:spPr>
        <p:txBody>
          <a:bodyPr wrap="square" rtlCol="0">
            <a:spAutoFit/>
          </a:bodyPr>
          <a:lstStyle/>
          <a:p>
            <a:r>
              <a:rPr lang="en-US"/>
              <a:t>Follow Moving On box a</a:t>
            </a:r>
          </a:p>
        </p:txBody>
      </p:sp>
    </p:spTree>
    <p:extLst>
      <p:ext uri="{BB962C8B-B14F-4D97-AF65-F5344CB8AC3E}">
        <p14:creationId xmlns:p14="http://schemas.microsoft.com/office/powerpoint/2010/main" val="1889516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Ending the Reading Section</a:t>
            </a:r>
          </a:p>
        </p:txBody>
      </p:sp>
      <p:sp>
        <p:nvSpPr>
          <p:cNvPr id="3" name="Content Placeholder 2"/>
          <p:cNvSpPr>
            <a:spLocks noGrp="1"/>
          </p:cNvSpPr>
          <p:nvPr>
            <p:ph idx="1"/>
          </p:nvPr>
        </p:nvSpPr>
        <p:spPr/>
        <p:txBody>
          <a:bodyPr/>
          <a:lstStyle/>
          <a:p>
            <a:pPr algn="ctr"/>
            <a:r>
              <a:rPr lang="en-US" sz="3200" dirty="0"/>
              <a:t>After administering test task 9</a:t>
            </a:r>
          </a:p>
          <a:p>
            <a:pPr marL="0" indent="0" algn="ctr">
              <a:buNone/>
            </a:pPr>
            <a:r>
              <a:rPr lang="en-US" sz="3200" dirty="0"/>
              <a:t>OR</a:t>
            </a:r>
          </a:p>
          <a:p>
            <a:pPr algn="ctr"/>
            <a:r>
              <a:rPr lang="en-US" sz="3200" dirty="0"/>
              <a:t>The student responded incorrectly or did not provide a response for 3 consecutive tasks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44958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57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Scoring</a:t>
            </a:r>
            <a:endParaRPr lang="en-US" dirty="0"/>
          </a:p>
        </p:txBody>
      </p:sp>
      <p:sp>
        <p:nvSpPr>
          <p:cNvPr id="3" name="Content Placeholder 2"/>
          <p:cNvSpPr>
            <a:spLocks noGrp="1"/>
          </p:cNvSpPr>
          <p:nvPr>
            <p:ph idx="1"/>
          </p:nvPr>
        </p:nvSpPr>
        <p:spPr>
          <a:xfrm>
            <a:off x="401638" y="1450975"/>
            <a:ext cx="8340725" cy="3044825"/>
          </a:xfrm>
        </p:spPr>
        <p:txBody>
          <a:bodyPr/>
          <a:lstStyle/>
          <a:p>
            <a:r>
              <a:rPr lang="en-US" dirty="0"/>
              <a:t>Test administrator scores each task after the completion of the entire task</a:t>
            </a:r>
          </a:p>
          <a:p>
            <a:r>
              <a:rPr lang="en-US" dirty="0"/>
              <a:t>Follow the scoring key in the Student Response Booklet</a:t>
            </a:r>
          </a:p>
          <a:p>
            <a:r>
              <a:rPr lang="en-US" dirty="0"/>
              <a:t>The Test Administration Manual gives specific guidelines for scoring the reading section</a:t>
            </a:r>
          </a:p>
        </p:txBody>
      </p:sp>
    </p:spTree>
    <p:extLst>
      <p:ext uri="{BB962C8B-B14F-4D97-AF65-F5344CB8AC3E}">
        <p14:creationId xmlns:p14="http://schemas.microsoft.com/office/powerpoint/2010/main" val="18035457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Reading Scoring Sheet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143000"/>
            <a:ext cx="841851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6794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Test Administration Overview</a:t>
            </a:r>
          </a:p>
        </p:txBody>
      </p:sp>
      <p:sp>
        <p:nvSpPr>
          <p:cNvPr id="3" name="Content Placeholder 2"/>
          <p:cNvSpPr>
            <a:spLocks noGrp="1"/>
          </p:cNvSpPr>
          <p:nvPr>
            <p:ph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Listening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Reading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Speaking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Writing</a:t>
            </a:r>
          </a:p>
        </p:txBody>
      </p:sp>
      <p:sp>
        <p:nvSpPr>
          <p:cNvPr id="6" name="Right Arrow 5"/>
          <p:cNvSpPr/>
          <p:nvPr/>
        </p:nvSpPr>
        <p:spPr bwMode="auto">
          <a:xfrm>
            <a:off x="2209800" y="2971800"/>
            <a:ext cx="990600" cy="38100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8529725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Speaking Test Overview</a:t>
            </a:r>
          </a:p>
        </p:txBody>
      </p:sp>
      <p:sp>
        <p:nvSpPr>
          <p:cNvPr id="3" name="Content Placeholder 2"/>
          <p:cNvSpPr>
            <a:spLocks noGrp="1"/>
          </p:cNvSpPr>
          <p:nvPr>
            <p:ph idx="1"/>
          </p:nvPr>
        </p:nvSpPr>
        <p:spPr/>
        <p:txBody>
          <a:bodyPr/>
          <a:lstStyle/>
          <a:p>
            <a:r>
              <a:rPr lang="en-US" dirty="0"/>
              <a:t>Format: Contains 2 Parts: Part A and Part B that correspond to the AMPI levels A1-A3 and MPI levels 1 and 2</a:t>
            </a:r>
          </a:p>
          <a:p>
            <a:pPr lvl="1"/>
            <a:r>
              <a:rPr lang="en-US" dirty="0"/>
              <a:t>Within each Part there are a set of tasks</a:t>
            </a:r>
          </a:p>
          <a:p>
            <a:pPr lvl="1"/>
            <a:r>
              <a:rPr lang="en-US" dirty="0"/>
              <a:t>Each task contains 3 questions: Question 1, Question 2, and Question 3</a:t>
            </a:r>
          </a:p>
          <a:p>
            <a:r>
              <a:rPr lang="en-US" dirty="0"/>
              <a:t>Time: 20 minutes*</a:t>
            </a:r>
          </a:p>
          <a:p>
            <a:r>
              <a:rPr lang="en-US" dirty="0"/>
              <a:t>Scoring: Meets or Approaches</a:t>
            </a:r>
          </a:p>
        </p:txBody>
      </p:sp>
    </p:spTree>
    <p:extLst>
      <p:ext uri="{BB962C8B-B14F-4D97-AF65-F5344CB8AC3E}">
        <p14:creationId xmlns:p14="http://schemas.microsoft.com/office/powerpoint/2010/main" val="1456791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11125" y="341313"/>
            <a:ext cx="8229600" cy="674687"/>
          </a:xfrm>
        </p:spPr>
        <p:txBody>
          <a:bodyPr/>
          <a:lstStyle/>
          <a:p>
            <a:r>
              <a:rPr lang="en-US" altLang="en-US" sz="3600">
                <a:ea typeface="ＭＳ Ｐゴシック" panose="020B0600070205080204" pitchFamily="34" charset="-128"/>
              </a:rPr>
              <a:t>Kindergarten Test Map</a:t>
            </a:r>
          </a:p>
        </p:txBody>
      </p:sp>
      <p:pic>
        <p:nvPicPr>
          <p:cNvPr id="21507" name="Picture 2"/>
          <p:cNvPicPr>
            <a:picLocks noChangeAspect="1"/>
          </p:cNvPicPr>
          <p:nvPr/>
        </p:nvPicPr>
        <p:blipFill>
          <a:blip r:embed="rId3">
            <a:extLst>
              <a:ext uri="{28A0092B-C50C-407E-A947-70E740481C1C}">
                <a14:useLocalDpi xmlns:a14="http://schemas.microsoft.com/office/drawing/2010/main" val="0"/>
              </a:ext>
            </a:extLst>
          </a:blip>
          <a:srcRect l="40630" t="17014" r="24231" b="12154"/>
          <a:stretch>
            <a:fillRect/>
          </a:stretch>
        </p:blipFill>
        <p:spPr bwMode="auto">
          <a:xfrm>
            <a:off x="268288" y="1016000"/>
            <a:ext cx="86042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 y="202074"/>
            <a:ext cx="8229600" cy="674687"/>
          </a:xfrm>
        </p:spPr>
        <p:txBody>
          <a:bodyPr/>
          <a:lstStyle/>
          <a:p>
            <a:r>
              <a:rPr lang="en-US" sz="3600" dirty="0"/>
              <a:t>Administration of Speaking Tasks</a:t>
            </a:r>
          </a:p>
        </p:txBody>
      </p:sp>
      <p:graphicFrame>
        <p:nvGraphicFramePr>
          <p:cNvPr id="4" name="Content Placeholder 4"/>
          <p:cNvGraphicFramePr>
            <a:graphicFrameLocks noGrp="1"/>
          </p:cNvGraphicFramePr>
          <p:nvPr>
            <p:ph idx="1"/>
            <p:extLst/>
          </p:nvPr>
        </p:nvGraphicFramePr>
        <p:xfrm>
          <a:off x="486443" y="1219201"/>
          <a:ext cx="8132763" cy="4190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6942806" y="2514600"/>
            <a:ext cx="1676400" cy="45720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Next Task</a:t>
            </a:r>
          </a:p>
        </p:txBody>
      </p:sp>
      <p:sp>
        <p:nvSpPr>
          <p:cNvPr id="7" name="Right Arrow 6"/>
          <p:cNvSpPr/>
          <p:nvPr/>
        </p:nvSpPr>
        <p:spPr>
          <a:xfrm>
            <a:off x="6942806" y="3564440"/>
            <a:ext cx="1676400" cy="45720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Next Task</a:t>
            </a:r>
          </a:p>
        </p:txBody>
      </p:sp>
      <p:sp>
        <p:nvSpPr>
          <p:cNvPr id="8" name="Right Arrow 7"/>
          <p:cNvSpPr/>
          <p:nvPr/>
        </p:nvSpPr>
        <p:spPr>
          <a:xfrm>
            <a:off x="6962859" y="4673520"/>
            <a:ext cx="1676400" cy="45720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Next Task</a:t>
            </a:r>
          </a:p>
        </p:txBody>
      </p:sp>
    </p:spTree>
    <p:extLst>
      <p:ext uri="{BB962C8B-B14F-4D97-AF65-F5344CB8AC3E}">
        <p14:creationId xmlns:p14="http://schemas.microsoft.com/office/powerpoint/2010/main" val="20523836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Administration</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1" y="2362200"/>
            <a:ext cx="90201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8288" y="1447800"/>
            <a:ext cx="8647112" cy="369332"/>
          </a:xfrm>
          <a:prstGeom prst="rect">
            <a:avLst/>
          </a:prstGeom>
          <a:noFill/>
        </p:spPr>
        <p:txBody>
          <a:bodyPr wrap="square" rtlCol="0">
            <a:spAutoFit/>
          </a:bodyPr>
          <a:lstStyle/>
          <a:p>
            <a:r>
              <a:rPr lang="en-US"/>
              <a:t>Follow Moving On box a</a:t>
            </a:r>
          </a:p>
        </p:txBody>
      </p:sp>
    </p:spTree>
    <p:extLst>
      <p:ext uri="{BB962C8B-B14F-4D97-AF65-F5344CB8AC3E}">
        <p14:creationId xmlns:p14="http://schemas.microsoft.com/office/powerpoint/2010/main" val="20815686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Ending the Speaking Section</a:t>
            </a:r>
          </a:p>
        </p:txBody>
      </p:sp>
      <p:sp>
        <p:nvSpPr>
          <p:cNvPr id="3" name="Content Placeholder 2"/>
          <p:cNvSpPr>
            <a:spLocks noGrp="1"/>
          </p:cNvSpPr>
          <p:nvPr>
            <p:ph idx="1"/>
          </p:nvPr>
        </p:nvSpPr>
        <p:spPr/>
        <p:txBody>
          <a:bodyPr/>
          <a:lstStyle/>
          <a:p>
            <a:pPr algn="ctr"/>
            <a:r>
              <a:rPr lang="en-US" sz="3200" dirty="0"/>
              <a:t>After administering test task 8</a:t>
            </a:r>
          </a:p>
          <a:p>
            <a:pPr marL="0" indent="0" algn="ctr">
              <a:buNone/>
            </a:pPr>
            <a:r>
              <a:rPr lang="en-US" sz="3200" dirty="0"/>
              <a:t>OR</a:t>
            </a:r>
          </a:p>
          <a:p>
            <a:pPr algn="ctr"/>
            <a:r>
              <a:rPr lang="en-US" sz="3200" dirty="0"/>
              <a:t>The student received a score of Approaches or No Response in 3 consecutive tasks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44958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3449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Scoring</a:t>
            </a:r>
          </a:p>
        </p:txBody>
      </p:sp>
      <p:sp>
        <p:nvSpPr>
          <p:cNvPr id="3" name="Content Placeholder 2"/>
          <p:cNvSpPr>
            <a:spLocks noGrp="1"/>
          </p:cNvSpPr>
          <p:nvPr>
            <p:ph idx="1"/>
          </p:nvPr>
        </p:nvSpPr>
        <p:spPr/>
        <p:txBody>
          <a:bodyPr/>
          <a:lstStyle/>
          <a:p>
            <a:r>
              <a:rPr lang="en-US" dirty="0"/>
              <a:t>Test administrator scores each response and records the score in the SRB</a:t>
            </a:r>
          </a:p>
          <a:p>
            <a:r>
              <a:rPr lang="en-US" dirty="0"/>
              <a:t>The Test Administration Manual gives specific guidelines for scoring the speaking section</a:t>
            </a:r>
          </a:p>
          <a:p>
            <a:r>
              <a:rPr lang="en-US" dirty="0"/>
              <a:t>Use the Alternate ACCESS for ELLs Speaking Rubric and expect boxes to score student responses</a:t>
            </a:r>
          </a:p>
        </p:txBody>
      </p:sp>
    </p:spTree>
    <p:extLst>
      <p:ext uri="{BB962C8B-B14F-4D97-AF65-F5344CB8AC3E}">
        <p14:creationId xmlns:p14="http://schemas.microsoft.com/office/powerpoint/2010/main" val="7163099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Scoring of Speaking Section</a:t>
            </a:r>
          </a:p>
        </p:txBody>
      </p:sp>
      <p:graphicFrame>
        <p:nvGraphicFramePr>
          <p:cNvPr id="8" name="Content Placeholder 7"/>
          <p:cNvGraphicFramePr>
            <a:graphicFrameLocks/>
          </p:cNvGraphicFramePr>
          <p:nvPr>
            <p:extLst>
              <p:ext uri="{D42A27DB-BD31-4B8C-83A1-F6EECF244321}">
                <p14:modId xmlns:p14="http://schemas.microsoft.com/office/powerpoint/2010/main" val="585914204"/>
              </p:ext>
            </p:extLst>
          </p:nvPr>
        </p:nvGraphicFramePr>
        <p:xfrm>
          <a:off x="180975" y="1247775"/>
          <a:ext cx="8839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02757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Speaking Rubric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6400800" cy="54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3325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Test Administration Overview</a:t>
            </a:r>
          </a:p>
        </p:txBody>
      </p:sp>
      <p:sp>
        <p:nvSpPr>
          <p:cNvPr id="3" name="Content Placeholder 2"/>
          <p:cNvSpPr>
            <a:spLocks noGrp="1"/>
          </p:cNvSpPr>
          <p:nvPr>
            <p:ph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Listening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Reading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Speaking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a:t>Writing</a:t>
            </a:r>
          </a:p>
        </p:txBody>
      </p:sp>
      <p:sp>
        <p:nvSpPr>
          <p:cNvPr id="6" name="Right Arrow 5"/>
          <p:cNvSpPr/>
          <p:nvPr/>
        </p:nvSpPr>
        <p:spPr bwMode="auto">
          <a:xfrm>
            <a:off x="2209800" y="3683794"/>
            <a:ext cx="990600" cy="38100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2044101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Writing Test Overview</a:t>
            </a:r>
          </a:p>
        </p:txBody>
      </p:sp>
      <p:sp>
        <p:nvSpPr>
          <p:cNvPr id="3" name="Content Placeholder 2"/>
          <p:cNvSpPr>
            <a:spLocks noGrp="1"/>
          </p:cNvSpPr>
          <p:nvPr>
            <p:ph idx="1"/>
          </p:nvPr>
        </p:nvSpPr>
        <p:spPr/>
        <p:txBody>
          <a:bodyPr/>
          <a:lstStyle/>
          <a:p>
            <a:r>
              <a:rPr lang="en-US" dirty="0"/>
              <a:t>Format: Contains 3 Parts: Part A, Part B, and Part C that correspond to the AMPI levels A1-A3 and MPI levels 1, 2, and 3</a:t>
            </a:r>
          </a:p>
          <a:p>
            <a:pPr lvl="1"/>
            <a:r>
              <a:rPr lang="en-US" dirty="0"/>
              <a:t>Within each part there are a set of tasks</a:t>
            </a:r>
          </a:p>
          <a:p>
            <a:pPr lvl="1"/>
            <a:r>
              <a:rPr lang="en-US" dirty="0"/>
              <a:t>Tasks are modeled for students</a:t>
            </a:r>
          </a:p>
          <a:p>
            <a:r>
              <a:rPr lang="en-US" dirty="0"/>
              <a:t>Time: 20 minutes*</a:t>
            </a:r>
          </a:p>
          <a:p>
            <a:r>
              <a:rPr lang="en-US" dirty="0"/>
              <a:t>Scoring: Meets or Approaches</a:t>
            </a:r>
          </a:p>
        </p:txBody>
      </p:sp>
    </p:spTree>
    <p:extLst>
      <p:ext uri="{BB962C8B-B14F-4D97-AF65-F5344CB8AC3E}">
        <p14:creationId xmlns:p14="http://schemas.microsoft.com/office/powerpoint/2010/main" val="677085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Writing Test Guidelines</a:t>
            </a:r>
          </a:p>
        </p:txBody>
      </p:sp>
      <p:sp>
        <p:nvSpPr>
          <p:cNvPr id="3" name="Content Placeholder 2"/>
          <p:cNvSpPr>
            <a:spLocks noGrp="1"/>
          </p:cNvSpPr>
          <p:nvPr>
            <p:ph idx="1"/>
          </p:nvPr>
        </p:nvSpPr>
        <p:spPr/>
        <p:txBody>
          <a:bodyPr/>
          <a:lstStyle/>
          <a:p>
            <a:r>
              <a:rPr lang="en-US" dirty="0"/>
              <a:t>Put the SRB in front of the student</a:t>
            </a:r>
          </a:p>
          <a:p>
            <a:r>
              <a:rPr lang="en-US" dirty="0"/>
              <a:t>Have pre-sharpened pencils</a:t>
            </a:r>
          </a:p>
          <a:p>
            <a:r>
              <a:rPr lang="en-US" dirty="0"/>
              <a:t>Assistive devices need to be available and ready to use if necessary</a:t>
            </a:r>
          </a:p>
        </p:txBody>
      </p:sp>
    </p:spTree>
    <p:extLst>
      <p:ext uri="{BB962C8B-B14F-4D97-AF65-F5344CB8AC3E}">
        <p14:creationId xmlns:p14="http://schemas.microsoft.com/office/powerpoint/2010/main" val="17804554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t>Administration of the Writing </a:t>
            </a:r>
            <a:br>
              <a:rPr lang="en-US" sz="3600" dirty="0"/>
            </a:br>
            <a:r>
              <a:rPr lang="en-US" sz="3600" dirty="0"/>
              <a:t>Tasks: Parts A and B</a:t>
            </a:r>
          </a:p>
        </p:txBody>
      </p:sp>
      <p:graphicFrame>
        <p:nvGraphicFramePr>
          <p:cNvPr id="8" name="Content Placeholder 7"/>
          <p:cNvGraphicFramePr>
            <a:graphicFrameLocks noGrp="1"/>
          </p:cNvGraphicFramePr>
          <p:nvPr>
            <p:ph idx="1"/>
            <p:extLst/>
          </p:nvPr>
        </p:nvGraphicFramePr>
        <p:xfrm>
          <a:off x="449764" y="1017839"/>
          <a:ext cx="8340725" cy="274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ontent Placeholder 7"/>
          <p:cNvGraphicFramePr>
            <a:graphicFrameLocks/>
          </p:cNvGraphicFramePr>
          <p:nvPr>
            <p:extLst/>
          </p:nvPr>
        </p:nvGraphicFramePr>
        <p:xfrm>
          <a:off x="497889" y="2556292"/>
          <a:ext cx="8340725" cy="2740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p:cNvSpPr txBox="1"/>
          <p:nvPr/>
        </p:nvSpPr>
        <p:spPr>
          <a:xfrm>
            <a:off x="497889" y="1295400"/>
            <a:ext cx="2397711" cy="584775"/>
          </a:xfrm>
          <a:prstGeom prst="rect">
            <a:avLst/>
          </a:prstGeom>
          <a:noFill/>
        </p:spPr>
        <p:txBody>
          <a:bodyPr wrap="square" rtlCol="0">
            <a:spAutoFit/>
          </a:bodyPr>
          <a:lstStyle/>
          <a:p>
            <a:r>
              <a:rPr lang="en-US" sz="3200" dirty="0"/>
              <a:t>Part A</a:t>
            </a:r>
          </a:p>
        </p:txBody>
      </p:sp>
      <p:sp>
        <p:nvSpPr>
          <p:cNvPr id="11" name="TextBox 10"/>
          <p:cNvSpPr txBox="1"/>
          <p:nvPr/>
        </p:nvSpPr>
        <p:spPr>
          <a:xfrm>
            <a:off x="533400" y="2844225"/>
            <a:ext cx="2397711" cy="584775"/>
          </a:xfrm>
          <a:prstGeom prst="rect">
            <a:avLst/>
          </a:prstGeom>
          <a:noFill/>
        </p:spPr>
        <p:txBody>
          <a:bodyPr wrap="square" rtlCol="0">
            <a:spAutoFit/>
          </a:bodyPr>
          <a:lstStyle/>
          <a:p>
            <a:r>
              <a:rPr lang="en-US" sz="3200" dirty="0"/>
              <a:t>Part B</a:t>
            </a:r>
          </a:p>
        </p:txBody>
      </p:sp>
      <p:sp>
        <p:nvSpPr>
          <p:cNvPr id="12" name="TextBox 11"/>
          <p:cNvSpPr txBox="1"/>
          <p:nvPr/>
        </p:nvSpPr>
        <p:spPr>
          <a:xfrm>
            <a:off x="533400" y="4520625"/>
            <a:ext cx="2397711" cy="584775"/>
          </a:xfrm>
          <a:prstGeom prst="rect">
            <a:avLst/>
          </a:prstGeom>
          <a:noFill/>
        </p:spPr>
        <p:txBody>
          <a:bodyPr wrap="square" rtlCol="0">
            <a:spAutoFit/>
          </a:bodyPr>
          <a:lstStyle/>
          <a:p>
            <a:r>
              <a:rPr lang="en-US" sz="3200" dirty="0"/>
              <a:t>Part C</a:t>
            </a:r>
          </a:p>
        </p:txBody>
      </p:sp>
      <p:sp>
        <p:nvSpPr>
          <p:cNvPr id="13" name="TextBox 12"/>
          <p:cNvSpPr txBox="1"/>
          <p:nvPr/>
        </p:nvSpPr>
        <p:spPr>
          <a:xfrm>
            <a:off x="533400" y="5296317"/>
            <a:ext cx="7620000" cy="830997"/>
          </a:xfrm>
          <a:prstGeom prst="rect">
            <a:avLst/>
          </a:prstGeom>
          <a:noFill/>
        </p:spPr>
        <p:txBody>
          <a:bodyPr wrap="square" rtlCol="0">
            <a:spAutoFit/>
          </a:bodyPr>
          <a:lstStyle/>
          <a:p>
            <a:r>
              <a:rPr lang="en-US" sz="2400" dirty="0"/>
              <a:t>The student must score “Meets” on at least seven out of eight tasks in Parts A and B to move on to Part C</a:t>
            </a:r>
          </a:p>
        </p:txBody>
      </p:sp>
    </p:spTree>
    <p:extLst>
      <p:ext uri="{BB962C8B-B14F-4D97-AF65-F5344CB8AC3E}">
        <p14:creationId xmlns:p14="http://schemas.microsoft.com/office/powerpoint/2010/main" val="850257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279"/>
  <p:tag name="ARTICULATE_AUDIO_RECORDED" val="1"/>
  <p:tag name="ARTICULATE_NAV_LEVEL" val="1"/>
  <p:tag name="ARTICULATE_SLIDE_PRESENTER_GUID" val="5802e1c3-b1de-41d1-8de8-185be4d2b9e7"/>
  <p:tag name="ARTICULATE_SLIDE_PAUSE" val="0"/>
  <p:tag name="ARTICULATE_LOCK_SLIDE" val="0"/>
  <p:tag name="ARTICULATE_HIDE_SLIDE" val="0"/>
  <p:tag name="ARTICULATE_PLAYER_CONTROL_PREVIOUS" val="True"/>
  <p:tag name="ARTICULATE_PLAYER_CONTROL_NEXT" val="True"/>
  <p:tag name="ORIGINAL_AUDIO_FILEPATH" val="N:\WIDA\TEACHING and LEARNING\eLearning_Julie Taylor\Speaking Assessment Scoring Module\Audio Files\Slide 4.mp3"/>
  <p:tag name="ELAPSEDTIME" val="155.762"/>
  <p:tag name="ARTICULATE_USED_LAYOUT"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Lst>
</file>

<file path=ppt/tags/tag12.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5802e1c3-b1de-41d1-8de8-185be4d2b9e7"/>
  <p:tag name="ARTICULATE_SLIDE_PAUSE" val="0"/>
  <p:tag name="ARTICULATE_LOCK_SLIDE" val="0"/>
  <p:tag name="ARTICULATE_HIDE_SLIDE" val="0"/>
  <p:tag name="ARTICULATE_PLAYER_CONTROL_PREVIOUS" val="True"/>
  <p:tag name="ARTICULATE_PLAYER_CONTROL_NEXT" val="True"/>
  <p:tag name="AUDIO_ID" val="292"/>
  <p:tag name="ARTICULATE_AUDIO_RECORDED" val="1"/>
  <p:tag name="ELAPSEDTIME" val="97.672"/>
  <p:tag name="TIMELINE" val="15.8/22.5/38.3/49.1/56.2/61.6"/>
  <p:tag name="ARTICULATE_USED_LAYOUT" val="1"/>
</p:tagLst>
</file>

<file path=ppt/tags/tag13.xml><?xml version="1.0" encoding="utf-8"?>
<p:tagLst xmlns:a="http://schemas.openxmlformats.org/drawingml/2006/main" xmlns:r="http://schemas.openxmlformats.org/officeDocument/2006/relationships" xmlns:p="http://schemas.openxmlformats.org/presentationml/2006/main">
  <p:tag name="BULLET_8" val="8226"/>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5802e1c3-b1de-41d1-8de8-185be4d2b9e7"/>
  <p:tag name="ARTICULATE_SLIDE_PAUSE" val="0"/>
  <p:tag name="ARTICULATE_LOCK_SLIDE" val="0"/>
  <p:tag name="ARTICULATE_HIDE_SLIDE" val="0"/>
  <p:tag name="ARTICULATE_PLAYER_CONTROL_PREVIOUS" val="True"/>
  <p:tag name="ARTICULATE_PLAYER_CONTROL_NEXT" val="True"/>
  <p:tag name="AUDIO_ID" val="290"/>
  <p:tag name="ARTICULATE_AUDIO_RECORDED" val="1"/>
  <p:tag name="ELAPSEDTIME" val="265.402"/>
  <p:tag name="TIMELINE" val="76.60/111.70/143.60/151.30/174.20/217.00"/>
  <p:tag name="ARTICULATE_USED_LAYOUT" val="1"/>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BULLET_19" val="8226"/>
  <p:tag name="BULLET_20" val="8226"/>
  <p:tag name="BULLET_21" val="8226"/>
  <p:tag name="BULLET_22" val="8226"/>
  <p:tag name="BULLET_23" val="8226"/>
  <p:tag name="MARGIN_1" val="-2.147484E+09"/>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ELAPSEDTIME" val="5"/>
  <p:tag name="ARTICULATE_SLIDE_GUID" val="f7f4a172-455f-4edb-866f-59b22bf6f0b9"/>
  <p:tag name="ANNOTATION_TYPE_1" val="2"/>
  <p:tag name="ANNOTATION_START_1" val="3.0"/>
  <p:tag name="ANNOTATION_END_1" val="-3.0"/>
  <p:tag name="ANNOTATION_TOP_1" val="-29.6"/>
  <p:tag name="ANNOTATION_LEFT_1" val="-29.7"/>
  <p:tag name="ANNOTATION_WIDTH_1" val="635.4"/>
  <p:tag name="ANNOTATION_HEIGHT_1" val="491.3"/>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0"/>
  <p:tag name="ANNOTATION_TOP_2" val="186.1"/>
  <p:tag name="ANNOTATION_LEFT_2" val="469.0"/>
  <p:tag name="ANNOTATION_WIDTH_2" val="97.5"/>
  <p:tag name="ANNOTATION_HEIGHT_2" val="117.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TITLE_TAG" val="Part E: Student Response Booklet-Stopped Here"/>
  <p:tag name="ARTICULATE_SLIDE_PAUSE" val="0"/>
  <p:tag name="ARTICULATE_NAV_LEVEL" val="1"/>
  <p:tag name="ARTICULATE_PLAYLIST_ID" val="-1"/>
  <p:tag name="ARTICULATE_LOCK_SLIDE" val="0"/>
  <p:tag name="ARTICULATE_SLIDE_NAV" val="17"/>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284"/>
  <p:tag name="ARTICULATE_AUDIO_RECORDED" val="1"/>
  <p:tag name="ARTICULATE_TITLE_TAG" val="Introduction"/>
  <p:tag name="ARTICULATE_NAV_LEVEL" val="1"/>
  <p:tag name="ARTICULATE_SLIDE_PRESENTER_GUID" val="5802e1c3-b1de-41d1-8de8-185be4d2b9e7"/>
  <p:tag name="ARTICULATE_SLIDE_PAUSE" val="0"/>
  <p:tag name="ARTICULATE_LOCK_SLIDE" val="0"/>
  <p:tag name="ARTICULATE_HIDE_SLIDE" val="0"/>
  <p:tag name="ARTICULATE_PLAYER_CONTROL_PREVIOUS" val="True"/>
  <p:tag name="ARTICULATE_PLAYER_CONTROL_NEXT" val="True"/>
  <p:tag name="ORIGINAL_AUDIO_FILEPATH" val="N:\WIDA\TEACHING and LEARNING\eLearning_Julie Taylor\Speaking Assessment Scoring Module\Audio Files\Slide 5.mp3"/>
  <p:tag name="ELAPSEDTIME" val="41.372"/>
  <p:tag name="ARTICULATE_USED_LAYOUT" val="1"/>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2.147484E+09"/>
  <p:tag name="MARGIN_3" val="72"/>
  <p:tag name="MARGIN_4" val="108"/>
  <p:tag name="MARGIN_5" val="144"/>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UDIO_ID" val="272"/>
  <p:tag name="ARTICULATE_AUDIO_RECORDED" val="1"/>
  <p:tag name="ARTICULATE_TITLE_TAG" val="New Approach"/>
  <p:tag name="ARTICULATE_NAV_LEVEL" val="1"/>
  <p:tag name="ARTICULATE_SLIDE_PRESENTER_GUID" val="5802e1c3-b1de-41d1-8de8-185be4d2b9e7"/>
  <p:tag name="ARTICULATE_SLIDE_PAUSE" val="0"/>
  <p:tag name="ARTICULATE_LOCK_SLIDE" val="0"/>
  <p:tag name="ARTICULATE_HIDE_SLIDE" val="0"/>
  <p:tag name="ARTICULATE_PLAYER_CONTROL_PREVIOUS" val="True"/>
  <p:tag name="ARTICULATE_PLAYER_CONTROL_NEXT" val="True"/>
  <p:tag name="ORIGINAL_AUDIO_FILEPATH" val="N:\WIDA\TEACHING and LEARNING\eLearning_Julie Taylor\Webinars_New and Modified\ACCESS Acc 8_31_2015\Slide 3 - New Approach.mp3"/>
  <p:tag name="ELAPSEDTIME" val="41.972"/>
  <p:tag name="ARTICULATE_USED_LAYOUT" val="1"/>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WIDAtemplate2-1">
  <a:themeElements>
    <a:clrScheme name="WIDAtemplate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IDAtemplate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WIDAtemplate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IDAtemplate2-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IDAtemplate2-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IDAtemplate2-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IDAtemplate2-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IDAtemplate2-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IDAtemplate2-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IDAtemplate2-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IDAtemplate2-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IDAtemplate2-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IDAtemplate2-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IDAtemplate2-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WIDAtemplate2-1</Template>
  <TotalTime>5693</TotalTime>
  <Words>9713</Words>
  <Application>Microsoft Office PowerPoint</Application>
  <PresentationFormat>On-screen Show (4:3)</PresentationFormat>
  <Paragraphs>1059</Paragraphs>
  <Slides>108</Slides>
  <Notes>81</Notes>
  <HiddenSlides>0</HiddenSlides>
  <MMClips>0</MMClips>
  <ScaleCrop>false</ScaleCrop>
  <HeadingPairs>
    <vt:vector size="4" baseType="variant">
      <vt:variant>
        <vt:lpstr>Theme</vt:lpstr>
      </vt:variant>
      <vt:variant>
        <vt:i4>2</vt:i4>
      </vt:variant>
      <vt:variant>
        <vt:lpstr>Slide Titles</vt:lpstr>
      </vt:variant>
      <vt:variant>
        <vt:i4>108</vt:i4>
      </vt:variant>
    </vt:vector>
  </HeadingPairs>
  <TitlesOfParts>
    <vt:vector size="110" baseType="lpstr">
      <vt:lpstr>WIDAtemplate2-1</vt:lpstr>
      <vt:lpstr>Custom Design</vt:lpstr>
      <vt:lpstr>Access for ELLs 2.0 Department of Bilingual Education and World Languages &amp; Bilingual ESOL/ESE Program Test Chairpersons Trainings</vt:lpstr>
      <vt:lpstr>Training Objectives</vt:lpstr>
      <vt:lpstr>Purpose of the  ACCESS for ELLs 2.0 Tests </vt:lpstr>
      <vt:lpstr>Test Materials (1 of 2) </vt:lpstr>
      <vt:lpstr>Test Materials (2 of 2)</vt:lpstr>
      <vt:lpstr>Set-up on Table</vt:lpstr>
      <vt:lpstr>Kindergarten Test Design</vt:lpstr>
      <vt:lpstr>Unique Features of the Tests</vt:lpstr>
      <vt:lpstr>Kindergarten Test Map</vt:lpstr>
      <vt:lpstr>Narrative vs. Expository</vt:lpstr>
      <vt:lpstr>Test Design</vt:lpstr>
      <vt:lpstr>Kindergarten Test Design </vt:lpstr>
      <vt:lpstr>General Test  Administration Procedures</vt:lpstr>
      <vt:lpstr>Preparing  for Test Administration</vt:lpstr>
      <vt:lpstr>PowerPoint Presentation</vt:lpstr>
      <vt:lpstr>Part A: Listening &amp; Speaking</vt:lpstr>
      <vt:lpstr>Listening Items</vt:lpstr>
      <vt:lpstr>Speaking Items</vt:lpstr>
      <vt:lpstr>Scoring Rules</vt:lpstr>
      <vt:lpstr>Speaking Rubric</vt:lpstr>
      <vt:lpstr>PowerPoint Presentation</vt:lpstr>
      <vt:lpstr>PowerPoint Presentation</vt:lpstr>
      <vt:lpstr>Part C: Reading</vt:lpstr>
      <vt:lpstr>PowerPoint Presentation</vt:lpstr>
      <vt:lpstr>Part D: Listening and Speaking</vt:lpstr>
      <vt:lpstr>Part E: Writing</vt:lpstr>
      <vt:lpstr>PowerPoint Presentation</vt:lpstr>
      <vt:lpstr>Part E: Scoring Guidance</vt:lpstr>
      <vt:lpstr>Part F: Reading</vt:lpstr>
      <vt:lpstr>Positive Reinforcement </vt:lpstr>
      <vt:lpstr>Remember…</vt:lpstr>
      <vt:lpstr>PowerPoint Presentation</vt:lpstr>
      <vt:lpstr>PowerPoint Presentation</vt:lpstr>
      <vt:lpstr>PowerPoint Presentation</vt:lpstr>
      <vt:lpstr>PowerPoint Presentation</vt:lpstr>
      <vt:lpstr>Test Environment/Setting</vt:lpstr>
      <vt:lpstr>Test Environment/Setting</vt:lpstr>
      <vt:lpstr>Test Administration Times </vt:lpstr>
      <vt:lpstr>Test Items Dos (1 of 2) </vt:lpstr>
      <vt:lpstr>Test Items Dos (2 of 2)   </vt:lpstr>
      <vt:lpstr> Test Items Don’ts (1 of 2)</vt:lpstr>
      <vt:lpstr> Test Items Don’ts (2 of 2)</vt:lpstr>
      <vt:lpstr>PowerPoint Presentation</vt:lpstr>
      <vt:lpstr>Questions or Comments?</vt:lpstr>
      <vt:lpstr>ACCESS for ELLs 2.0 ACCOMMODATIONS </vt:lpstr>
      <vt:lpstr>Accessibility and Accommodations Supplement</vt:lpstr>
      <vt:lpstr>Accessibility</vt:lpstr>
      <vt:lpstr>The WIDA Accessibility and Accommodations Framework</vt:lpstr>
      <vt:lpstr>Universal Design</vt:lpstr>
      <vt:lpstr>Administrative Considerations</vt:lpstr>
      <vt:lpstr>Administrative Considerations</vt:lpstr>
      <vt:lpstr>Universal Tools</vt:lpstr>
      <vt:lpstr>Universal Tools</vt:lpstr>
      <vt:lpstr>Accommodations</vt:lpstr>
      <vt:lpstr>ELL SWD Accommodations</vt:lpstr>
      <vt:lpstr>Selecting Accommodations</vt:lpstr>
      <vt:lpstr>Kindergarten ACCESS for ELLs Accommodations</vt:lpstr>
      <vt:lpstr>ACCESS for ELLs 2.0 Accommodations Selections- Paper</vt:lpstr>
      <vt:lpstr>Accommodations Tables</vt:lpstr>
      <vt:lpstr>Comparison of WIDA to FSA Accommodations</vt:lpstr>
      <vt:lpstr>Deaf or Hard of Hearing ELLs </vt:lpstr>
      <vt:lpstr>Deaf or Hard of Hearing ELLs </vt:lpstr>
      <vt:lpstr>Deaf or Hard of Hearing ELLs </vt:lpstr>
      <vt:lpstr>ELLs with Visual Impairments</vt:lpstr>
      <vt:lpstr>Prohibited Accommodations</vt:lpstr>
      <vt:lpstr>Alternate ACCESS for ELLs</vt:lpstr>
      <vt:lpstr>Overview of Alternate ACCESS for ELLs</vt:lpstr>
      <vt:lpstr>Features of the Test</vt:lpstr>
      <vt:lpstr>Who Should Administer the Alternate ACCESS for ELLs? </vt:lpstr>
      <vt:lpstr>Alternate ACCESS Proficiency Levels</vt:lpstr>
      <vt:lpstr>Administration Overview</vt:lpstr>
      <vt:lpstr>General Test Administration Procedures</vt:lpstr>
      <vt:lpstr>Test Administration Overview</vt:lpstr>
      <vt:lpstr>Sample Script</vt:lpstr>
      <vt:lpstr>Listening Test Overview</vt:lpstr>
      <vt:lpstr>Administration of Listening Tasks</vt:lpstr>
      <vt:lpstr>Administration</vt:lpstr>
      <vt:lpstr>Ending the Listening Section</vt:lpstr>
      <vt:lpstr>Scoring</vt:lpstr>
      <vt:lpstr>Listening Scoring Sheet</vt:lpstr>
      <vt:lpstr>Test Administration Overview</vt:lpstr>
      <vt:lpstr>Reading Test Overview</vt:lpstr>
      <vt:lpstr>Administration of Reading Tasks</vt:lpstr>
      <vt:lpstr>Administration</vt:lpstr>
      <vt:lpstr>Ending the Reading Section</vt:lpstr>
      <vt:lpstr>Scoring</vt:lpstr>
      <vt:lpstr>Reading Scoring Sheet</vt:lpstr>
      <vt:lpstr>Test Administration Overview</vt:lpstr>
      <vt:lpstr>Speaking Test Overview</vt:lpstr>
      <vt:lpstr>Administration of Speaking Tasks</vt:lpstr>
      <vt:lpstr>Administration</vt:lpstr>
      <vt:lpstr>Ending the Speaking Section</vt:lpstr>
      <vt:lpstr>Scoring</vt:lpstr>
      <vt:lpstr>Scoring of Speaking Section</vt:lpstr>
      <vt:lpstr>Speaking Rubric</vt:lpstr>
      <vt:lpstr>Test Administration Overview</vt:lpstr>
      <vt:lpstr>Writing Test Overview</vt:lpstr>
      <vt:lpstr>Writing Test Guidelines</vt:lpstr>
      <vt:lpstr>Administration of the Writing  Tasks: Parts A and B</vt:lpstr>
      <vt:lpstr>Administration</vt:lpstr>
      <vt:lpstr>Scoring</vt:lpstr>
      <vt:lpstr>Scoring of Writing Section</vt:lpstr>
      <vt:lpstr>Scoring Sheet for Parts A and B</vt:lpstr>
      <vt:lpstr>Administration of Writing Tasks for Part C</vt:lpstr>
      <vt:lpstr>Writing Rubric for Part C</vt:lpstr>
      <vt:lpstr>Scoring Sheet Part C</vt:lpstr>
      <vt:lpstr>Ending the Writing Section</vt:lpstr>
      <vt:lpstr>Questions</vt:lpstr>
    </vt:vector>
  </TitlesOfParts>
  <Company>UW-Madison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This Presentation</dc:title>
  <dc:creator>Ilsa May</dc:creator>
  <cp:lastModifiedBy>Collins, Denetra D.</cp:lastModifiedBy>
  <cp:revision>563</cp:revision>
  <cp:lastPrinted>2016-12-08T15:36:14Z</cp:lastPrinted>
  <dcterms:created xsi:type="dcterms:W3CDTF">2007-08-07T21:47:16Z</dcterms:created>
  <dcterms:modified xsi:type="dcterms:W3CDTF">2016-12-12T14:10:18Z</dcterms:modified>
</cp:coreProperties>
</file>