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04"/>
  </p:notesMasterIdLst>
  <p:handoutMasterIdLst>
    <p:handoutMasterId r:id="rId105"/>
  </p:handoutMasterIdLst>
  <p:sldIdLst>
    <p:sldId id="256" r:id="rId2"/>
    <p:sldId id="257" r:id="rId3"/>
    <p:sldId id="271" r:id="rId4"/>
    <p:sldId id="509" r:id="rId5"/>
    <p:sldId id="259" r:id="rId6"/>
    <p:sldId id="411" r:id="rId7"/>
    <p:sldId id="412" r:id="rId8"/>
    <p:sldId id="483" r:id="rId9"/>
    <p:sldId id="382" r:id="rId10"/>
    <p:sldId id="383" r:id="rId11"/>
    <p:sldId id="384" r:id="rId12"/>
    <p:sldId id="502" r:id="rId13"/>
    <p:sldId id="260" r:id="rId14"/>
    <p:sldId id="503" r:id="rId15"/>
    <p:sldId id="472" r:id="rId16"/>
    <p:sldId id="405" r:id="rId17"/>
    <p:sldId id="471" r:id="rId18"/>
    <p:sldId id="407" r:id="rId19"/>
    <p:sldId id="408" r:id="rId20"/>
    <p:sldId id="409" r:id="rId21"/>
    <p:sldId id="410" r:id="rId22"/>
    <p:sldId id="377" r:id="rId23"/>
    <p:sldId id="413" r:id="rId24"/>
    <p:sldId id="389" r:id="rId25"/>
    <p:sldId id="390" r:id="rId26"/>
    <p:sldId id="392" r:id="rId27"/>
    <p:sldId id="398" r:id="rId28"/>
    <p:sldId id="415" r:id="rId29"/>
    <p:sldId id="414" r:id="rId30"/>
    <p:sldId id="365" r:id="rId31"/>
    <p:sldId id="366" r:id="rId32"/>
    <p:sldId id="417" r:id="rId33"/>
    <p:sldId id="477" r:id="rId34"/>
    <p:sldId id="418" r:id="rId35"/>
    <p:sldId id="422" r:id="rId36"/>
    <p:sldId id="423" r:id="rId37"/>
    <p:sldId id="484" r:id="rId38"/>
    <p:sldId id="485" r:id="rId39"/>
    <p:sldId id="425" r:id="rId40"/>
    <p:sldId id="501" r:id="rId41"/>
    <p:sldId id="368" r:id="rId42"/>
    <p:sldId id="369" r:id="rId43"/>
    <p:sldId id="433" r:id="rId44"/>
    <p:sldId id="375" r:id="rId45"/>
    <p:sldId id="424" r:id="rId46"/>
    <p:sldId id="474" r:id="rId47"/>
    <p:sldId id="475" r:id="rId48"/>
    <p:sldId id="482" r:id="rId49"/>
    <p:sldId id="394" r:id="rId50"/>
    <p:sldId id="434" r:id="rId51"/>
    <p:sldId id="350" r:id="rId52"/>
    <p:sldId id="361" r:id="rId53"/>
    <p:sldId id="354" r:id="rId54"/>
    <p:sldId id="355" r:id="rId55"/>
    <p:sldId id="478" r:id="rId56"/>
    <p:sldId id="356" r:id="rId57"/>
    <p:sldId id="276" r:id="rId58"/>
    <p:sldId id="435" r:id="rId59"/>
    <p:sldId id="436" r:id="rId60"/>
    <p:sldId id="359" r:id="rId61"/>
    <p:sldId id="360" r:id="rId62"/>
    <p:sldId id="488" r:id="rId63"/>
    <p:sldId id="438" r:id="rId64"/>
    <p:sldId id="439" r:id="rId65"/>
    <p:sldId id="480" r:id="rId66"/>
    <p:sldId id="481" r:id="rId67"/>
    <p:sldId id="489" r:id="rId68"/>
    <p:sldId id="487" r:id="rId69"/>
    <p:sldId id="442" r:id="rId70"/>
    <p:sldId id="504" r:id="rId71"/>
    <p:sldId id="496" r:id="rId72"/>
    <p:sldId id="498" r:id="rId73"/>
    <p:sldId id="505" r:id="rId74"/>
    <p:sldId id="506" r:id="rId75"/>
    <p:sldId id="443" r:id="rId76"/>
    <p:sldId id="444" r:id="rId77"/>
    <p:sldId id="445" r:id="rId78"/>
    <p:sldId id="507" r:id="rId79"/>
    <p:sldId id="343" r:id="rId80"/>
    <p:sldId id="344" r:id="rId81"/>
    <p:sldId id="448" r:id="rId82"/>
    <p:sldId id="449" r:id="rId83"/>
    <p:sldId id="450" r:id="rId84"/>
    <p:sldId id="451" r:id="rId85"/>
    <p:sldId id="452" r:id="rId86"/>
    <p:sldId id="453" r:id="rId87"/>
    <p:sldId id="454" r:id="rId88"/>
    <p:sldId id="491" r:id="rId89"/>
    <p:sldId id="492" r:id="rId90"/>
    <p:sldId id="459" r:id="rId91"/>
    <p:sldId id="461" r:id="rId92"/>
    <p:sldId id="464" r:id="rId93"/>
    <p:sldId id="508" r:id="rId94"/>
    <p:sldId id="465" r:id="rId95"/>
    <p:sldId id="467" r:id="rId96"/>
    <p:sldId id="455" r:id="rId97"/>
    <p:sldId id="456" r:id="rId98"/>
    <p:sldId id="352" r:id="rId99"/>
    <p:sldId id="437" r:id="rId100"/>
    <p:sldId id="270" r:id="rId101"/>
    <p:sldId id="403" r:id="rId102"/>
    <p:sldId id="381" r:id="rId103"/>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hay, Sally A." initials="SSA" lastIdx="16" clrIdx="0"/>
  <p:cmAuthor id="1" name="Bruguera, Maria C." initials="BMC" lastIdx="5"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6110" autoAdjust="0"/>
    <p:restoredTop sz="98561" autoAdjust="0"/>
  </p:normalViewPr>
  <p:slideViewPr>
    <p:cSldViewPr>
      <p:cViewPr>
        <p:scale>
          <a:sx n="76" d="100"/>
          <a:sy n="76" d="100"/>
        </p:scale>
        <p:origin x="-1170" y="-408"/>
      </p:cViewPr>
      <p:guideLst>
        <p:guide orient="horz" pos="2160"/>
        <p:guide pos="2880"/>
      </p:guideLst>
    </p:cSldViewPr>
  </p:slideViewPr>
  <p:notesTextViewPr>
    <p:cViewPr>
      <p:scale>
        <a:sx n="1" d="1"/>
        <a:sy n="1" d="1"/>
      </p:scale>
      <p:origin x="0" y="0"/>
    </p:cViewPr>
  </p:notesTextViewPr>
  <p:sorterViewPr>
    <p:cViewPr>
      <p:scale>
        <a:sx n="100" d="100"/>
        <a:sy n="100" d="100"/>
      </p:scale>
      <p:origin x="0" y="444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presProps" Target="presProps.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commentAuthors" Target="commentAuthor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theme" Target="theme/theme1.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260905AC-FE57-4B31-B206-136EB9E373F4}" type="datetimeFigureOut">
              <a:rPr lang="en-US" smtClean="0"/>
              <a:pPr/>
              <a:t>2/19/2015</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A2A5A2F6-E29C-47AD-8C85-6002C27BA107}" type="slidenum">
              <a:rPr lang="en-US" smtClean="0"/>
              <a:pPr/>
              <a:t>‹#›</a:t>
            </a:fld>
            <a:endParaRPr lang="en-US" dirty="0"/>
          </a:p>
        </p:txBody>
      </p:sp>
    </p:spTree>
    <p:extLst>
      <p:ext uri="{BB962C8B-B14F-4D97-AF65-F5344CB8AC3E}">
        <p14:creationId xmlns:p14="http://schemas.microsoft.com/office/powerpoint/2010/main" val="35556676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5A775AE2-0817-420A-82A8-E46F8091916E}" type="datetimeFigureOut">
              <a:rPr lang="en-US" smtClean="0"/>
              <a:pPr/>
              <a:t>2/19/2015</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133675EB-FFF5-4648-B14D-508B4C423457}" type="slidenum">
              <a:rPr lang="en-US" smtClean="0"/>
              <a:pPr/>
              <a:t>‹#›</a:t>
            </a:fld>
            <a:endParaRPr lang="en-US" dirty="0"/>
          </a:p>
        </p:txBody>
      </p:sp>
    </p:spTree>
    <p:extLst>
      <p:ext uri="{BB962C8B-B14F-4D97-AF65-F5344CB8AC3E}">
        <p14:creationId xmlns:p14="http://schemas.microsoft.com/office/powerpoint/2010/main" val="1489854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3675EB-FFF5-4648-B14D-508B4C423457}" type="slidenum">
              <a:rPr lang="en-US" smtClean="0"/>
              <a:pPr/>
              <a:t>1</a:t>
            </a:fld>
            <a:endParaRPr lang="en-US" dirty="0"/>
          </a:p>
        </p:txBody>
      </p:sp>
    </p:spTree>
    <p:extLst>
      <p:ext uri="{BB962C8B-B14F-4D97-AF65-F5344CB8AC3E}">
        <p14:creationId xmlns:p14="http://schemas.microsoft.com/office/powerpoint/2010/main" val="17323617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7EAB2C-9586-4486-9901-F7EDC126C19F}" type="slidenum">
              <a:rPr lang="en-US" smtClean="0"/>
              <a:pPr/>
              <a:t>10</a:t>
            </a:fld>
            <a:endParaRPr lang="en-US" dirty="0"/>
          </a:p>
        </p:txBody>
      </p:sp>
    </p:spTree>
    <p:extLst>
      <p:ext uri="{BB962C8B-B14F-4D97-AF65-F5344CB8AC3E}">
        <p14:creationId xmlns:p14="http://schemas.microsoft.com/office/powerpoint/2010/main" val="941215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7EAB2C-9586-4486-9901-F7EDC126C19F}" type="slidenum">
              <a:rPr lang="en-US" smtClean="0"/>
              <a:pPr/>
              <a:t>11</a:t>
            </a:fld>
            <a:endParaRPr lang="en-US" dirty="0"/>
          </a:p>
        </p:txBody>
      </p:sp>
    </p:spTree>
    <p:extLst>
      <p:ext uri="{BB962C8B-B14F-4D97-AF65-F5344CB8AC3E}">
        <p14:creationId xmlns:p14="http://schemas.microsoft.com/office/powerpoint/2010/main" val="39571239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33675EB-FFF5-4648-B14D-508B4C423457}"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ct val="0"/>
              </a:spcBef>
              <a:spcAft>
                <a:spcPts val="0"/>
              </a:spcAft>
              <a:buClrTx/>
              <a:buSzTx/>
              <a:buFontTx/>
              <a:buNone/>
              <a:tabLst/>
              <a:defRPr/>
            </a:pPr>
            <a:endParaRPr lang="en-US" altLang="en-US" sz="1200" dirty="0" smtClean="0">
              <a:cs typeface="Arial" pitchFamily="34" charset="0"/>
            </a:endParaRPr>
          </a:p>
        </p:txBody>
      </p:sp>
      <p:sp>
        <p:nvSpPr>
          <p:cNvPr id="4" name="Slide Number Placeholder 3"/>
          <p:cNvSpPr>
            <a:spLocks noGrp="1"/>
          </p:cNvSpPr>
          <p:nvPr>
            <p:ph type="sldNum" sz="quarter" idx="10"/>
          </p:nvPr>
        </p:nvSpPr>
        <p:spPr/>
        <p:txBody>
          <a:bodyPr/>
          <a:lstStyle/>
          <a:p>
            <a:fld id="{133675EB-FFF5-4648-B14D-508B4C423457}" type="slidenum">
              <a:rPr lang="en-US" smtClean="0"/>
              <a:pPr/>
              <a:t>13</a:t>
            </a:fld>
            <a:endParaRPr lang="en-US" dirty="0"/>
          </a:p>
        </p:txBody>
      </p:sp>
    </p:spTree>
    <p:extLst>
      <p:ext uri="{BB962C8B-B14F-4D97-AF65-F5344CB8AC3E}">
        <p14:creationId xmlns:p14="http://schemas.microsoft.com/office/powerpoint/2010/main" val="10218087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33675EB-FFF5-4648-B14D-508B4C423457}" type="slidenum">
              <a:rPr lang="en-US" smtClean="0"/>
              <a:pPr/>
              <a:t>14</a:t>
            </a:fld>
            <a:endParaRPr lang="en-US" dirty="0"/>
          </a:p>
        </p:txBody>
      </p:sp>
    </p:spTree>
    <p:extLst>
      <p:ext uri="{BB962C8B-B14F-4D97-AF65-F5344CB8AC3E}">
        <p14:creationId xmlns:p14="http://schemas.microsoft.com/office/powerpoint/2010/main" val="10218087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endParaRPr lang="en-US" altLang="en-US" dirty="0" smtClean="0">
              <a:cs typeface="Arial" pitchFamily="34" charset="0"/>
            </a:endParaRPr>
          </a:p>
        </p:txBody>
      </p:sp>
      <p:sp>
        <p:nvSpPr>
          <p:cNvPr id="4" name="Slide Number Placeholder 3"/>
          <p:cNvSpPr>
            <a:spLocks noGrp="1"/>
          </p:cNvSpPr>
          <p:nvPr>
            <p:ph type="sldNum" sz="quarter" idx="10"/>
          </p:nvPr>
        </p:nvSpPr>
        <p:spPr/>
        <p:txBody>
          <a:bodyPr/>
          <a:lstStyle/>
          <a:p>
            <a:fld id="{133675EB-FFF5-4648-B14D-508B4C423457}" type="slidenum">
              <a:rPr lang="en-US" smtClean="0"/>
              <a:pPr/>
              <a:t>15</a:t>
            </a:fld>
            <a:endParaRPr lang="en-US" dirty="0"/>
          </a:p>
        </p:txBody>
      </p:sp>
    </p:spTree>
    <p:extLst>
      <p:ext uri="{BB962C8B-B14F-4D97-AF65-F5344CB8AC3E}">
        <p14:creationId xmlns:p14="http://schemas.microsoft.com/office/powerpoint/2010/main" val="10218087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90000"/>
              </a:lnSpc>
            </a:pPr>
            <a:endParaRPr lang="en-US" altLang="en-US" dirty="0" smtClean="0">
              <a:cs typeface="Arial" pitchFamily="34" charset="0"/>
            </a:endParaRPr>
          </a:p>
        </p:txBody>
      </p:sp>
      <p:sp>
        <p:nvSpPr>
          <p:cNvPr id="4" name="Slide Number Placeholder 3"/>
          <p:cNvSpPr>
            <a:spLocks noGrp="1"/>
          </p:cNvSpPr>
          <p:nvPr>
            <p:ph type="sldNum" sz="quarter" idx="10"/>
          </p:nvPr>
        </p:nvSpPr>
        <p:spPr/>
        <p:txBody>
          <a:bodyPr/>
          <a:lstStyle/>
          <a:p>
            <a:fld id="{133675EB-FFF5-4648-B14D-508B4C423457}" type="slidenum">
              <a:rPr lang="en-US" smtClean="0"/>
              <a:pPr/>
              <a:t>16</a:t>
            </a:fld>
            <a:endParaRPr lang="en-US" dirty="0"/>
          </a:p>
        </p:txBody>
      </p:sp>
    </p:spTree>
    <p:extLst>
      <p:ext uri="{BB962C8B-B14F-4D97-AF65-F5344CB8AC3E}">
        <p14:creationId xmlns:p14="http://schemas.microsoft.com/office/powerpoint/2010/main" val="10218087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endParaRPr lang="en-US" altLang="en-US" dirty="0" smtClean="0">
              <a:cs typeface="Arial" pitchFamily="34" charset="0"/>
            </a:endParaRPr>
          </a:p>
        </p:txBody>
      </p:sp>
      <p:sp>
        <p:nvSpPr>
          <p:cNvPr id="4" name="Slide Number Placeholder 3"/>
          <p:cNvSpPr>
            <a:spLocks noGrp="1"/>
          </p:cNvSpPr>
          <p:nvPr>
            <p:ph type="sldNum" sz="quarter" idx="10"/>
          </p:nvPr>
        </p:nvSpPr>
        <p:spPr/>
        <p:txBody>
          <a:bodyPr/>
          <a:lstStyle/>
          <a:p>
            <a:fld id="{133675EB-FFF5-4648-B14D-508B4C423457}" type="slidenum">
              <a:rPr lang="en-US" smtClean="0"/>
              <a:pPr/>
              <a:t>17</a:t>
            </a:fld>
            <a:endParaRPr lang="en-US" dirty="0"/>
          </a:p>
        </p:txBody>
      </p:sp>
    </p:spTree>
    <p:extLst>
      <p:ext uri="{BB962C8B-B14F-4D97-AF65-F5344CB8AC3E}">
        <p14:creationId xmlns:p14="http://schemas.microsoft.com/office/powerpoint/2010/main" val="10218087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3675EB-FFF5-4648-B14D-508B4C423457}" type="slidenum">
              <a:rPr lang="en-US" smtClean="0"/>
              <a:pPr/>
              <a:t>18</a:t>
            </a:fld>
            <a:endParaRPr lang="en-US" dirty="0"/>
          </a:p>
        </p:txBody>
      </p:sp>
    </p:spTree>
    <p:extLst>
      <p:ext uri="{BB962C8B-B14F-4D97-AF65-F5344CB8AC3E}">
        <p14:creationId xmlns:p14="http://schemas.microsoft.com/office/powerpoint/2010/main" val="17281177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33675EB-FFF5-4648-B14D-508B4C423457}" type="slidenum">
              <a:rPr lang="en-US" smtClean="0"/>
              <a:pPr/>
              <a:t>19</a:t>
            </a:fld>
            <a:endParaRPr lang="en-US" dirty="0"/>
          </a:p>
        </p:txBody>
      </p:sp>
    </p:spTree>
    <p:extLst>
      <p:ext uri="{BB962C8B-B14F-4D97-AF65-F5344CB8AC3E}">
        <p14:creationId xmlns:p14="http://schemas.microsoft.com/office/powerpoint/2010/main" val="13238869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u="sng" dirty="0">
              <a:solidFill>
                <a:srgbClr val="FF0000"/>
              </a:solidFill>
            </a:endParaRPr>
          </a:p>
        </p:txBody>
      </p:sp>
      <p:sp>
        <p:nvSpPr>
          <p:cNvPr id="4" name="Slide Number Placeholder 3"/>
          <p:cNvSpPr>
            <a:spLocks noGrp="1"/>
          </p:cNvSpPr>
          <p:nvPr>
            <p:ph type="sldNum" sz="quarter" idx="10"/>
          </p:nvPr>
        </p:nvSpPr>
        <p:spPr/>
        <p:txBody>
          <a:bodyPr/>
          <a:lstStyle/>
          <a:p>
            <a:fld id="{133675EB-FFF5-4648-B14D-508B4C423457}" type="slidenum">
              <a:rPr lang="en-US" smtClean="0"/>
              <a:pPr/>
              <a:t>2</a:t>
            </a:fld>
            <a:endParaRPr lang="en-US" dirty="0"/>
          </a:p>
        </p:txBody>
      </p:sp>
    </p:spTree>
    <p:extLst>
      <p:ext uri="{BB962C8B-B14F-4D97-AF65-F5344CB8AC3E}">
        <p14:creationId xmlns:p14="http://schemas.microsoft.com/office/powerpoint/2010/main" val="8869002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33675EB-FFF5-4648-B14D-508B4C423457}" type="slidenum">
              <a:rPr lang="en-US" smtClean="0"/>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3675EB-FFF5-4648-B14D-508B4C423457}" type="slidenum">
              <a:rPr lang="en-US" smtClean="0"/>
              <a:pPr/>
              <a:t>21</a:t>
            </a:fld>
            <a:endParaRPr lang="en-US" dirty="0"/>
          </a:p>
        </p:txBody>
      </p:sp>
    </p:spTree>
    <p:extLst>
      <p:ext uri="{BB962C8B-B14F-4D97-AF65-F5344CB8AC3E}">
        <p14:creationId xmlns:p14="http://schemas.microsoft.com/office/powerpoint/2010/main" val="5053881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33675EB-FFF5-4648-B14D-508B4C423457}" type="slidenum">
              <a:rPr lang="en-US" smtClean="0"/>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lnSpc>
                <a:spcPct val="80000"/>
              </a:lnSpc>
              <a:spcBef>
                <a:spcPts val="600"/>
              </a:spcBef>
              <a:spcAft>
                <a:spcPts val="600"/>
              </a:spcAft>
              <a:buNone/>
            </a:pPr>
            <a:endParaRPr lang="en-US" dirty="0"/>
          </a:p>
        </p:txBody>
      </p:sp>
      <p:sp>
        <p:nvSpPr>
          <p:cNvPr id="4" name="Slide Number Placeholder 3"/>
          <p:cNvSpPr>
            <a:spLocks noGrp="1"/>
          </p:cNvSpPr>
          <p:nvPr>
            <p:ph type="sldNum" sz="quarter" idx="10"/>
          </p:nvPr>
        </p:nvSpPr>
        <p:spPr/>
        <p:txBody>
          <a:bodyPr/>
          <a:lstStyle/>
          <a:p>
            <a:fld id="{133675EB-FFF5-4648-B14D-508B4C423457}" type="slidenum">
              <a:rPr lang="en-US" smtClean="0"/>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xfrm>
            <a:off x="457201" y="4343400"/>
            <a:ext cx="6324600" cy="42560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z="1600" dirty="0"/>
          </a:p>
        </p:txBody>
      </p:sp>
      <p:sp>
        <p:nvSpPr>
          <p:cNvPr id="645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09" indent="-285734" eaLnBrk="0" hangingPunct="0">
              <a:spcBef>
                <a:spcPct val="30000"/>
              </a:spcBef>
              <a:defRPr sz="1200">
                <a:solidFill>
                  <a:schemeClr val="tx1"/>
                </a:solidFill>
                <a:latin typeface="Arial" pitchFamily="34" charset="0"/>
              </a:defRPr>
            </a:lvl2pPr>
            <a:lvl3pPr marL="1142937" indent="-228587" eaLnBrk="0" hangingPunct="0">
              <a:spcBef>
                <a:spcPct val="30000"/>
              </a:spcBef>
              <a:defRPr sz="1200">
                <a:solidFill>
                  <a:schemeClr val="tx1"/>
                </a:solidFill>
                <a:latin typeface="Arial" pitchFamily="34" charset="0"/>
              </a:defRPr>
            </a:lvl3pPr>
            <a:lvl4pPr marL="1600111" indent="-228587" eaLnBrk="0" hangingPunct="0">
              <a:spcBef>
                <a:spcPct val="30000"/>
              </a:spcBef>
              <a:defRPr sz="1200">
                <a:solidFill>
                  <a:schemeClr val="tx1"/>
                </a:solidFill>
                <a:latin typeface="Arial" pitchFamily="34" charset="0"/>
              </a:defRPr>
            </a:lvl4pPr>
            <a:lvl5pPr marL="2057287" indent="-228587" eaLnBrk="0" hangingPunct="0">
              <a:spcBef>
                <a:spcPct val="30000"/>
              </a:spcBef>
              <a:defRPr sz="1200">
                <a:solidFill>
                  <a:schemeClr val="tx1"/>
                </a:solidFill>
                <a:latin typeface="Arial" pitchFamily="34" charset="0"/>
              </a:defRPr>
            </a:lvl5pPr>
            <a:lvl6pPr marL="2514461" indent="-228587" eaLnBrk="0" fontAlgn="base" hangingPunct="0">
              <a:spcBef>
                <a:spcPct val="30000"/>
              </a:spcBef>
              <a:spcAft>
                <a:spcPct val="0"/>
              </a:spcAft>
              <a:defRPr sz="1200">
                <a:solidFill>
                  <a:schemeClr val="tx1"/>
                </a:solidFill>
                <a:latin typeface="Arial" pitchFamily="34" charset="0"/>
              </a:defRPr>
            </a:lvl6pPr>
            <a:lvl7pPr marL="2971635" indent="-228587" eaLnBrk="0" fontAlgn="base" hangingPunct="0">
              <a:spcBef>
                <a:spcPct val="30000"/>
              </a:spcBef>
              <a:spcAft>
                <a:spcPct val="0"/>
              </a:spcAft>
              <a:defRPr sz="1200">
                <a:solidFill>
                  <a:schemeClr val="tx1"/>
                </a:solidFill>
                <a:latin typeface="Arial" pitchFamily="34" charset="0"/>
              </a:defRPr>
            </a:lvl7pPr>
            <a:lvl8pPr marL="3428811" indent="-228587" eaLnBrk="0" fontAlgn="base" hangingPunct="0">
              <a:spcBef>
                <a:spcPct val="30000"/>
              </a:spcBef>
              <a:spcAft>
                <a:spcPct val="0"/>
              </a:spcAft>
              <a:defRPr sz="1200">
                <a:solidFill>
                  <a:schemeClr val="tx1"/>
                </a:solidFill>
                <a:latin typeface="Arial" pitchFamily="34" charset="0"/>
              </a:defRPr>
            </a:lvl8pPr>
            <a:lvl9pPr marL="3885985" indent="-228587"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0758F20D-3FEB-4936-B42C-ED9744B10437}" type="slidenum">
              <a:rPr lang="en-US" altLang="en-US" smtClean="0"/>
              <a:pPr eaLnBrk="1" hangingPunct="1">
                <a:spcBef>
                  <a:spcPct val="0"/>
                </a:spcBef>
              </a:pPr>
              <a:t>24</a:t>
            </a:fld>
            <a:endParaRPr lang="en-US" altLang="en-US" dirty="0"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2762"/>
            <a:endParaRPr lang="en-US" altLang="en-US" dirty="0" smtClean="0"/>
          </a:p>
        </p:txBody>
      </p:sp>
      <p:sp>
        <p:nvSpPr>
          <p:cNvPr id="675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09" indent="-285734" eaLnBrk="0" hangingPunct="0">
              <a:spcBef>
                <a:spcPct val="30000"/>
              </a:spcBef>
              <a:defRPr sz="1200">
                <a:solidFill>
                  <a:schemeClr val="tx1"/>
                </a:solidFill>
                <a:latin typeface="Arial" pitchFamily="34" charset="0"/>
              </a:defRPr>
            </a:lvl2pPr>
            <a:lvl3pPr marL="1142937" indent="-228587" eaLnBrk="0" hangingPunct="0">
              <a:spcBef>
                <a:spcPct val="30000"/>
              </a:spcBef>
              <a:defRPr sz="1200">
                <a:solidFill>
                  <a:schemeClr val="tx1"/>
                </a:solidFill>
                <a:latin typeface="Arial" pitchFamily="34" charset="0"/>
              </a:defRPr>
            </a:lvl3pPr>
            <a:lvl4pPr marL="1600111" indent="-228587" eaLnBrk="0" hangingPunct="0">
              <a:spcBef>
                <a:spcPct val="30000"/>
              </a:spcBef>
              <a:defRPr sz="1200">
                <a:solidFill>
                  <a:schemeClr val="tx1"/>
                </a:solidFill>
                <a:latin typeface="Arial" pitchFamily="34" charset="0"/>
              </a:defRPr>
            </a:lvl4pPr>
            <a:lvl5pPr marL="2057287" indent="-228587" eaLnBrk="0" hangingPunct="0">
              <a:spcBef>
                <a:spcPct val="30000"/>
              </a:spcBef>
              <a:defRPr sz="1200">
                <a:solidFill>
                  <a:schemeClr val="tx1"/>
                </a:solidFill>
                <a:latin typeface="Arial" pitchFamily="34" charset="0"/>
              </a:defRPr>
            </a:lvl5pPr>
            <a:lvl6pPr marL="2514461" indent="-228587" eaLnBrk="0" fontAlgn="base" hangingPunct="0">
              <a:spcBef>
                <a:spcPct val="30000"/>
              </a:spcBef>
              <a:spcAft>
                <a:spcPct val="0"/>
              </a:spcAft>
              <a:defRPr sz="1200">
                <a:solidFill>
                  <a:schemeClr val="tx1"/>
                </a:solidFill>
                <a:latin typeface="Arial" pitchFamily="34" charset="0"/>
              </a:defRPr>
            </a:lvl6pPr>
            <a:lvl7pPr marL="2971635" indent="-228587" eaLnBrk="0" fontAlgn="base" hangingPunct="0">
              <a:spcBef>
                <a:spcPct val="30000"/>
              </a:spcBef>
              <a:spcAft>
                <a:spcPct val="0"/>
              </a:spcAft>
              <a:defRPr sz="1200">
                <a:solidFill>
                  <a:schemeClr val="tx1"/>
                </a:solidFill>
                <a:latin typeface="Arial" pitchFamily="34" charset="0"/>
              </a:defRPr>
            </a:lvl7pPr>
            <a:lvl8pPr marL="3428811" indent="-228587" eaLnBrk="0" fontAlgn="base" hangingPunct="0">
              <a:spcBef>
                <a:spcPct val="30000"/>
              </a:spcBef>
              <a:spcAft>
                <a:spcPct val="0"/>
              </a:spcAft>
              <a:defRPr sz="1200">
                <a:solidFill>
                  <a:schemeClr val="tx1"/>
                </a:solidFill>
                <a:latin typeface="Arial" pitchFamily="34" charset="0"/>
              </a:defRPr>
            </a:lvl8pPr>
            <a:lvl9pPr marL="3885985" indent="-228587"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4017105B-52B3-42FF-8CD7-B52D668FBE71}" type="slidenum">
              <a:rPr lang="en-US" altLang="en-US" smtClean="0"/>
              <a:pPr eaLnBrk="1" hangingPunct="1">
                <a:spcBef>
                  <a:spcPct val="0"/>
                </a:spcBef>
              </a:pPr>
              <a:t>25</a:t>
            </a:fld>
            <a:endParaRPr lang="en-US" altLang="en-US" dirty="0"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33675EB-FFF5-4648-B14D-508B4C423457}" type="slidenum">
              <a:rPr lang="en-US" smtClean="0"/>
              <a:pPr/>
              <a:t>26</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smtClean="0"/>
          </a:p>
        </p:txBody>
      </p:sp>
      <p:sp>
        <p:nvSpPr>
          <p:cNvPr id="4" name="Slide Number Placeholder 3"/>
          <p:cNvSpPr>
            <a:spLocks noGrp="1"/>
          </p:cNvSpPr>
          <p:nvPr>
            <p:ph type="sldNum" sz="quarter" idx="10"/>
          </p:nvPr>
        </p:nvSpPr>
        <p:spPr/>
        <p:txBody>
          <a:bodyPr/>
          <a:lstStyle/>
          <a:p>
            <a:fld id="{133675EB-FFF5-4648-B14D-508B4C423457}" type="slidenum">
              <a:rPr lang="en-US" smtClean="0"/>
              <a:pPr/>
              <a:t>27</a:t>
            </a:fld>
            <a:endParaRPr lang="en-US" dirty="0"/>
          </a:p>
        </p:txBody>
      </p:sp>
    </p:spTree>
    <p:extLst>
      <p:ext uri="{BB962C8B-B14F-4D97-AF65-F5344CB8AC3E}">
        <p14:creationId xmlns:p14="http://schemas.microsoft.com/office/powerpoint/2010/main" val="74488703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p:txBody>
      </p:sp>
      <p:sp>
        <p:nvSpPr>
          <p:cNvPr id="4" name="Slide Number Placeholder 3"/>
          <p:cNvSpPr>
            <a:spLocks noGrp="1"/>
          </p:cNvSpPr>
          <p:nvPr>
            <p:ph type="sldNum" sz="quarter" idx="10"/>
          </p:nvPr>
        </p:nvSpPr>
        <p:spPr/>
        <p:txBody>
          <a:bodyPr/>
          <a:lstStyle/>
          <a:p>
            <a:fld id="{133675EB-FFF5-4648-B14D-508B4C423457}" type="slidenum">
              <a:rPr lang="en-US" smtClean="0"/>
              <a:pPr/>
              <a:t>28</a:t>
            </a:fld>
            <a:endParaRPr lang="en-US" dirty="0"/>
          </a:p>
        </p:txBody>
      </p:sp>
    </p:spTree>
    <p:extLst>
      <p:ext uri="{BB962C8B-B14F-4D97-AF65-F5344CB8AC3E}">
        <p14:creationId xmlns:p14="http://schemas.microsoft.com/office/powerpoint/2010/main" val="221327830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cs typeface="Arial" pitchFamily="34" charset="0"/>
            </a:endParaRPr>
          </a:p>
        </p:txBody>
      </p:sp>
      <p:sp>
        <p:nvSpPr>
          <p:cNvPr id="655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800" indent="-285692" eaLnBrk="0" hangingPunct="0">
              <a:spcBef>
                <a:spcPct val="30000"/>
              </a:spcBef>
              <a:defRPr sz="1200">
                <a:solidFill>
                  <a:schemeClr val="tx1"/>
                </a:solidFill>
                <a:latin typeface="Arial" pitchFamily="34" charset="0"/>
              </a:defRPr>
            </a:lvl2pPr>
            <a:lvl3pPr marL="1142770" indent="-228555" eaLnBrk="0" hangingPunct="0">
              <a:spcBef>
                <a:spcPct val="30000"/>
              </a:spcBef>
              <a:defRPr sz="1200">
                <a:solidFill>
                  <a:schemeClr val="tx1"/>
                </a:solidFill>
                <a:latin typeface="Arial" pitchFamily="34" charset="0"/>
              </a:defRPr>
            </a:lvl3pPr>
            <a:lvl4pPr marL="1599877" indent="-228555" eaLnBrk="0" hangingPunct="0">
              <a:spcBef>
                <a:spcPct val="30000"/>
              </a:spcBef>
              <a:defRPr sz="1200">
                <a:solidFill>
                  <a:schemeClr val="tx1"/>
                </a:solidFill>
                <a:latin typeface="Arial" pitchFamily="34" charset="0"/>
              </a:defRPr>
            </a:lvl4pPr>
            <a:lvl5pPr marL="2056985" indent="-228555" eaLnBrk="0" hangingPunct="0">
              <a:spcBef>
                <a:spcPct val="30000"/>
              </a:spcBef>
              <a:defRPr sz="1200">
                <a:solidFill>
                  <a:schemeClr val="tx1"/>
                </a:solidFill>
                <a:latin typeface="Arial" pitchFamily="34" charset="0"/>
              </a:defRPr>
            </a:lvl5pPr>
            <a:lvl6pPr marL="2514093" indent="-228555" eaLnBrk="0" fontAlgn="base" hangingPunct="0">
              <a:spcBef>
                <a:spcPct val="30000"/>
              </a:spcBef>
              <a:spcAft>
                <a:spcPct val="0"/>
              </a:spcAft>
              <a:defRPr sz="1200">
                <a:solidFill>
                  <a:schemeClr val="tx1"/>
                </a:solidFill>
                <a:latin typeface="Arial" pitchFamily="34" charset="0"/>
              </a:defRPr>
            </a:lvl6pPr>
            <a:lvl7pPr marL="2971199" indent="-228555" eaLnBrk="0" fontAlgn="base" hangingPunct="0">
              <a:spcBef>
                <a:spcPct val="30000"/>
              </a:spcBef>
              <a:spcAft>
                <a:spcPct val="0"/>
              </a:spcAft>
              <a:defRPr sz="1200">
                <a:solidFill>
                  <a:schemeClr val="tx1"/>
                </a:solidFill>
                <a:latin typeface="Arial" pitchFamily="34" charset="0"/>
              </a:defRPr>
            </a:lvl7pPr>
            <a:lvl8pPr marL="3428308" indent="-228555" eaLnBrk="0" fontAlgn="base" hangingPunct="0">
              <a:spcBef>
                <a:spcPct val="30000"/>
              </a:spcBef>
              <a:spcAft>
                <a:spcPct val="0"/>
              </a:spcAft>
              <a:defRPr sz="1200">
                <a:solidFill>
                  <a:schemeClr val="tx1"/>
                </a:solidFill>
                <a:latin typeface="Arial" pitchFamily="34" charset="0"/>
              </a:defRPr>
            </a:lvl8pPr>
            <a:lvl9pPr marL="3885415" indent="-228555"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7B15B9AD-B90D-4756-896A-E44C2BBBFCBB}" type="slidenum">
              <a:rPr lang="en-US" altLang="en-US" smtClean="0"/>
              <a:pPr eaLnBrk="1" hangingPunct="1">
                <a:spcBef>
                  <a:spcPct val="0"/>
                </a:spcBef>
              </a:pPr>
              <a:t>29</a:t>
            </a:fld>
            <a:endParaRPr lang="en-US" alt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lvl="1"/>
            <a:endParaRPr lang="en-US" sz="1200" b="0" i="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133675EB-FFF5-4648-B14D-508B4C423457}" type="slidenum">
              <a:rPr lang="en-US" smtClean="0"/>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3675EB-FFF5-4648-B14D-508B4C423457}" type="slidenum">
              <a:rPr lang="en-US" smtClean="0"/>
              <a:pPr/>
              <a:t>30</a:t>
            </a:fld>
            <a:endParaRPr lang="en-US" dirty="0"/>
          </a:p>
        </p:txBody>
      </p:sp>
    </p:spTree>
    <p:extLst>
      <p:ext uri="{BB962C8B-B14F-4D97-AF65-F5344CB8AC3E}">
        <p14:creationId xmlns:p14="http://schemas.microsoft.com/office/powerpoint/2010/main" val="90940221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3675EB-FFF5-4648-B14D-508B4C423457}" type="slidenum">
              <a:rPr lang="en-US" smtClean="0"/>
              <a:pPr/>
              <a:t>31</a:t>
            </a:fld>
            <a:endParaRPr lang="en-US" dirty="0"/>
          </a:p>
        </p:txBody>
      </p:sp>
    </p:spTree>
    <p:extLst>
      <p:ext uri="{BB962C8B-B14F-4D97-AF65-F5344CB8AC3E}">
        <p14:creationId xmlns:p14="http://schemas.microsoft.com/office/powerpoint/2010/main" val="287414921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33675EB-FFF5-4648-B14D-508B4C423457}" type="slidenum">
              <a:rPr lang="en-US" smtClean="0"/>
              <a:pPr/>
              <a:t>32</a:t>
            </a:fld>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33675EB-FFF5-4648-B14D-508B4C423457}" type="slidenum">
              <a:rPr lang="en-US" smtClean="0"/>
              <a:pPr/>
              <a:t>33</a:t>
            </a:fld>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endParaRPr lang="en-US" dirty="0"/>
          </a:p>
        </p:txBody>
      </p:sp>
      <p:sp>
        <p:nvSpPr>
          <p:cNvPr id="4" name="Slide Number Placeholder 3"/>
          <p:cNvSpPr>
            <a:spLocks noGrp="1"/>
          </p:cNvSpPr>
          <p:nvPr>
            <p:ph type="sldNum" sz="quarter" idx="10"/>
          </p:nvPr>
        </p:nvSpPr>
        <p:spPr/>
        <p:txBody>
          <a:bodyPr/>
          <a:lstStyle/>
          <a:p>
            <a:fld id="{133675EB-FFF5-4648-B14D-508B4C423457}" type="slidenum">
              <a:rPr lang="en-US" smtClean="0"/>
              <a:pPr/>
              <a:t>34</a:t>
            </a:fld>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p>
        </p:txBody>
      </p:sp>
      <p:sp>
        <p:nvSpPr>
          <p:cNvPr id="4" name="Slide Number Placeholder 3"/>
          <p:cNvSpPr>
            <a:spLocks noGrp="1"/>
          </p:cNvSpPr>
          <p:nvPr>
            <p:ph type="sldNum" sz="quarter" idx="10"/>
          </p:nvPr>
        </p:nvSpPr>
        <p:spPr/>
        <p:txBody>
          <a:bodyPr/>
          <a:lstStyle/>
          <a:p>
            <a:fld id="{133675EB-FFF5-4648-B14D-508B4C423457}" type="slidenum">
              <a:rPr lang="en-US" smtClean="0"/>
              <a:pPr/>
              <a:t>35</a:t>
            </a:fld>
            <a:endParaRPr lang="en-US" dirty="0"/>
          </a:p>
        </p:txBody>
      </p:sp>
    </p:spTree>
    <p:extLst>
      <p:ext uri="{BB962C8B-B14F-4D97-AF65-F5344CB8AC3E}">
        <p14:creationId xmlns:p14="http://schemas.microsoft.com/office/powerpoint/2010/main" val="167905667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sz="1200" dirty="0"/>
          </a:p>
        </p:txBody>
      </p:sp>
      <p:sp>
        <p:nvSpPr>
          <p:cNvPr id="4" name="Slide Number Placeholder 3"/>
          <p:cNvSpPr>
            <a:spLocks noGrp="1"/>
          </p:cNvSpPr>
          <p:nvPr>
            <p:ph type="sldNum" sz="quarter" idx="10"/>
          </p:nvPr>
        </p:nvSpPr>
        <p:spPr/>
        <p:txBody>
          <a:bodyPr/>
          <a:lstStyle/>
          <a:p>
            <a:fld id="{133675EB-FFF5-4648-B14D-508B4C423457}" type="slidenum">
              <a:rPr lang="en-US" smtClean="0"/>
              <a:pPr/>
              <a:t>36</a:t>
            </a:fld>
            <a:endParaRPr lang="en-US" dirty="0"/>
          </a:p>
        </p:txBody>
      </p:sp>
    </p:spTree>
    <p:extLst>
      <p:ext uri="{BB962C8B-B14F-4D97-AF65-F5344CB8AC3E}">
        <p14:creationId xmlns:p14="http://schemas.microsoft.com/office/powerpoint/2010/main" val="194744048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a:buNone/>
            </a:pPr>
            <a:endParaRPr lang="en-US" dirty="0"/>
          </a:p>
        </p:txBody>
      </p:sp>
      <p:sp>
        <p:nvSpPr>
          <p:cNvPr id="4" name="Slide Number Placeholder 3"/>
          <p:cNvSpPr>
            <a:spLocks noGrp="1"/>
          </p:cNvSpPr>
          <p:nvPr>
            <p:ph type="sldNum" sz="quarter" idx="10"/>
          </p:nvPr>
        </p:nvSpPr>
        <p:spPr/>
        <p:txBody>
          <a:bodyPr/>
          <a:lstStyle/>
          <a:p>
            <a:fld id="{133675EB-FFF5-4648-B14D-508B4C423457}" type="slidenum">
              <a:rPr lang="en-US" smtClean="0"/>
              <a:pPr/>
              <a:t>37</a:t>
            </a:fld>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endParaRPr lang="en-US" dirty="0"/>
          </a:p>
        </p:txBody>
      </p:sp>
      <p:sp>
        <p:nvSpPr>
          <p:cNvPr id="4" name="Slide Number Placeholder 3"/>
          <p:cNvSpPr>
            <a:spLocks noGrp="1"/>
          </p:cNvSpPr>
          <p:nvPr>
            <p:ph type="sldNum" sz="quarter" idx="10"/>
          </p:nvPr>
        </p:nvSpPr>
        <p:spPr/>
        <p:txBody>
          <a:bodyPr/>
          <a:lstStyle/>
          <a:p>
            <a:fld id="{133675EB-FFF5-4648-B14D-508B4C423457}" type="slidenum">
              <a:rPr lang="en-US" smtClean="0"/>
              <a:pPr/>
              <a:t>38</a:t>
            </a:fld>
            <a:endParaRPr lang="en-US" dirty="0"/>
          </a:p>
        </p:txBody>
      </p:sp>
    </p:spTree>
    <p:extLst>
      <p:ext uri="{BB962C8B-B14F-4D97-AF65-F5344CB8AC3E}">
        <p14:creationId xmlns:p14="http://schemas.microsoft.com/office/powerpoint/2010/main" val="128560994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ln/>
        </p:spPr>
      </p:sp>
      <p:sp>
        <p:nvSpPr>
          <p:cNvPr id="788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85000" lnSpcReduction="10000"/>
          </a:bodyPr>
          <a:lstStyle/>
          <a:p>
            <a:pPr>
              <a:spcBef>
                <a:spcPts val="306"/>
              </a:spcBef>
              <a:spcAft>
                <a:spcPts val="306"/>
              </a:spcAft>
            </a:pPr>
            <a:endParaRPr lang="en-US" dirty="0"/>
          </a:p>
        </p:txBody>
      </p:sp>
      <p:sp>
        <p:nvSpPr>
          <p:cNvPr id="788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800" indent="-285692" eaLnBrk="0" hangingPunct="0">
              <a:spcBef>
                <a:spcPct val="30000"/>
              </a:spcBef>
              <a:defRPr sz="1200">
                <a:solidFill>
                  <a:schemeClr val="tx1"/>
                </a:solidFill>
                <a:latin typeface="Arial" pitchFamily="34" charset="0"/>
              </a:defRPr>
            </a:lvl2pPr>
            <a:lvl3pPr marL="1142770" indent="-228555" eaLnBrk="0" hangingPunct="0">
              <a:spcBef>
                <a:spcPct val="30000"/>
              </a:spcBef>
              <a:defRPr sz="1200">
                <a:solidFill>
                  <a:schemeClr val="tx1"/>
                </a:solidFill>
                <a:latin typeface="Arial" pitchFamily="34" charset="0"/>
              </a:defRPr>
            </a:lvl3pPr>
            <a:lvl4pPr marL="1599877" indent="-228555" eaLnBrk="0" hangingPunct="0">
              <a:spcBef>
                <a:spcPct val="30000"/>
              </a:spcBef>
              <a:defRPr sz="1200">
                <a:solidFill>
                  <a:schemeClr val="tx1"/>
                </a:solidFill>
                <a:latin typeface="Arial" pitchFamily="34" charset="0"/>
              </a:defRPr>
            </a:lvl4pPr>
            <a:lvl5pPr marL="2056985" indent="-228555" eaLnBrk="0" hangingPunct="0">
              <a:spcBef>
                <a:spcPct val="30000"/>
              </a:spcBef>
              <a:defRPr sz="1200">
                <a:solidFill>
                  <a:schemeClr val="tx1"/>
                </a:solidFill>
                <a:latin typeface="Arial" pitchFamily="34" charset="0"/>
              </a:defRPr>
            </a:lvl5pPr>
            <a:lvl6pPr marL="2514093" indent="-228555" eaLnBrk="0" fontAlgn="base" hangingPunct="0">
              <a:spcBef>
                <a:spcPct val="30000"/>
              </a:spcBef>
              <a:spcAft>
                <a:spcPct val="0"/>
              </a:spcAft>
              <a:defRPr sz="1200">
                <a:solidFill>
                  <a:schemeClr val="tx1"/>
                </a:solidFill>
                <a:latin typeface="Arial" pitchFamily="34" charset="0"/>
              </a:defRPr>
            </a:lvl6pPr>
            <a:lvl7pPr marL="2971199" indent="-228555" eaLnBrk="0" fontAlgn="base" hangingPunct="0">
              <a:spcBef>
                <a:spcPct val="30000"/>
              </a:spcBef>
              <a:spcAft>
                <a:spcPct val="0"/>
              </a:spcAft>
              <a:defRPr sz="1200">
                <a:solidFill>
                  <a:schemeClr val="tx1"/>
                </a:solidFill>
                <a:latin typeface="Arial" pitchFamily="34" charset="0"/>
              </a:defRPr>
            </a:lvl7pPr>
            <a:lvl8pPr marL="3428308" indent="-228555" eaLnBrk="0" fontAlgn="base" hangingPunct="0">
              <a:spcBef>
                <a:spcPct val="30000"/>
              </a:spcBef>
              <a:spcAft>
                <a:spcPct val="0"/>
              </a:spcAft>
              <a:defRPr sz="1200">
                <a:solidFill>
                  <a:schemeClr val="tx1"/>
                </a:solidFill>
                <a:latin typeface="Arial" pitchFamily="34" charset="0"/>
              </a:defRPr>
            </a:lvl8pPr>
            <a:lvl9pPr marL="3885415" indent="-228555"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ABC17045-446D-4E8C-9124-1C4A42FA42E7}" type="slidenum">
              <a:rPr lang="en-US" altLang="en-US" smtClean="0"/>
              <a:pPr eaLnBrk="1" hangingPunct="1">
                <a:spcBef>
                  <a:spcPct val="0"/>
                </a:spcBef>
              </a:pPr>
              <a:t>39</a:t>
            </a:fld>
            <a:endParaRPr lang="en-US" alt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0" indent="0">
              <a:buNone/>
            </a:pPr>
            <a:endParaRPr lang="en-US" dirty="0"/>
          </a:p>
        </p:txBody>
      </p:sp>
      <p:sp>
        <p:nvSpPr>
          <p:cNvPr id="4" name="Slide Number Placeholder 3"/>
          <p:cNvSpPr>
            <a:spLocks noGrp="1"/>
          </p:cNvSpPr>
          <p:nvPr>
            <p:ph type="sldNum" sz="quarter" idx="10"/>
          </p:nvPr>
        </p:nvSpPr>
        <p:spPr/>
        <p:txBody>
          <a:bodyPr/>
          <a:lstStyle/>
          <a:p>
            <a:fld id="{133675EB-FFF5-4648-B14D-508B4C423457}" type="slidenum">
              <a:rPr lang="en-US" smtClean="0"/>
              <a:pPr/>
              <a:t>4</a:t>
            </a:fld>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33675EB-FFF5-4648-B14D-508B4C423457}" type="slidenum">
              <a:rPr lang="en-US" smtClean="0"/>
              <a:pPr/>
              <a:t>40</a:t>
            </a:fld>
            <a:endParaRPr 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3675EB-FFF5-4648-B14D-508B4C423457}" type="slidenum">
              <a:rPr lang="en-US" smtClean="0"/>
              <a:pPr/>
              <a:t>41</a:t>
            </a:fld>
            <a:endParaRPr lang="en-US" dirty="0"/>
          </a:p>
        </p:txBody>
      </p:sp>
    </p:spTree>
    <p:extLst>
      <p:ext uri="{BB962C8B-B14F-4D97-AF65-F5344CB8AC3E}">
        <p14:creationId xmlns:p14="http://schemas.microsoft.com/office/powerpoint/2010/main" val="59904493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3675EB-FFF5-4648-B14D-508B4C423457}" type="slidenum">
              <a:rPr lang="en-US" smtClean="0"/>
              <a:pPr/>
              <a:t>42</a:t>
            </a:fld>
            <a:endParaRPr lang="en-US" dirty="0"/>
          </a:p>
        </p:txBody>
      </p:sp>
    </p:spTree>
    <p:extLst>
      <p:ext uri="{BB962C8B-B14F-4D97-AF65-F5344CB8AC3E}">
        <p14:creationId xmlns:p14="http://schemas.microsoft.com/office/powerpoint/2010/main" val="240081614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endParaRPr lang="en-US" dirty="0"/>
          </a:p>
        </p:txBody>
      </p:sp>
      <p:sp>
        <p:nvSpPr>
          <p:cNvPr id="4" name="Slide Number Placeholder 3"/>
          <p:cNvSpPr>
            <a:spLocks noGrp="1"/>
          </p:cNvSpPr>
          <p:nvPr>
            <p:ph type="sldNum" sz="quarter" idx="10"/>
          </p:nvPr>
        </p:nvSpPr>
        <p:spPr/>
        <p:txBody>
          <a:bodyPr/>
          <a:lstStyle/>
          <a:p>
            <a:fld id="{133675EB-FFF5-4648-B14D-508B4C423457}" type="slidenum">
              <a:rPr lang="en-US" smtClean="0"/>
              <a:pPr/>
              <a:t>43</a:t>
            </a:fld>
            <a:endParaRPr 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3675EB-FFF5-4648-B14D-508B4C423457}" type="slidenum">
              <a:rPr lang="en-US" smtClean="0"/>
              <a:pPr/>
              <a:t>44</a:t>
            </a:fld>
            <a:endParaRPr lang="en-US" dirty="0"/>
          </a:p>
        </p:txBody>
      </p:sp>
    </p:spTree>
    <p:extLst>
      <p:ext uri="{BB962C8B-B14F-4D97-AF65-F5344CB8AC3E}">
        <p14:creationId xmlns:p14="http://schemas.microsoft.com/office/powerpoint/2010/main" val="417368675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ln/>
        </p:spPr>
      </p:sp>
      <p:sp>
        <p:nvSpPr>
          <p:cNvPr id="788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85000" lnSpcReduction="10000"/>
          </a:bodyPr>
          <a:lstStyle/>
          <a:p>
            <a:pPr>
              <a:spcBef>
                <a:spcPts val="306"/>
              </a:spcBef>
              <a:spcAft>
                <a:spcPts val="306"/>
              </a:spcAft>
            </a:pPr>
            <a:endParaRPr lang="en-US" dirty="0"/>
          </a:p>
        </p:txBody>
      </p:sp>
      <p:sp>
        <p:nvSpPr>
          <p:cNvPr id="788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800" indent="-285692" eaLnBrk="0" hangingPunct="0">
              <a:spcBef>
                <a:spcPct val="30000"/>
              </a:spcBef>
              <a:defRPr sz="1200">
                <a:solidFill>
                  <a:schemeClr val="tx1"/>
                </a:solidFill>
                <a:latin typeface="Arial" pitchFamily="34" charset="0"/>
              </a:defRPr>
            </a:lvl2pPr>
            <a:lvl3pPr marL="1142770" indent="-228555" eaLnBrk="0" hangingPunct="0">
              <a:spcBef>
                <a:spcPct val="30000"/>
              </a:spcBef>
              <a:defRPr sz="1200">
                <a:solidFill>
                  <a:schemeClr val="tx1"/>
                </a:solidFill>
                <a:latin typeface="Arial" pitchFamily="34" charset="0"/>
              </a:defRPr>
            </a:lvl3pPr>
            <a:lvl4pPr marL="1599877" indent="-228555" eaLnBrk="0" hangingPunct="0">
              <a:spcBef>
                <a:spcPct val="30000"/>
              </a:spcBef>
              <a:defRPr sz="1200">
                <a:solidFill>
                  <a:schemeClr val="tx1"/>
                </a:solidFill>
                <a:latin typeface="Arial" pitchFamily="34" charset="0"/>
              </a:defRPr>
            </a:lvl4pPr>
            <a:lvl5pPr marL="2056985" indent="-228555" eaLnBrk="0" hangingPunct="0">
              <a:spcBef>
                <a:spcPct val="30000"/>
              </a:spcBef>
              <a:defRPr sz="1200">
                <a:solidFill>
                  <a:schemeClr val="tx1"/>
                </a:solidFill>
                <a:latin typeface="Arial" pitchFamily="34" charset="0"/>
              </a:defRPr>
            </a:lvl5pPr>
            <a:lvl6pPr marL="2514093" indent="-228555" eaLnBrk="0" fontAlgn="base" hangingPunct="0">
              <a:spcBef>
                <a:spcPct val="30000"/>
              </a:spcBef>
              <a:spcAft>
                <a:spcPct val="0"/>
              </a:spcAft>
              <a:defRPr sz="1200">
                <a:solidFill>
                  <a:schemeClr val="tx1"/>
                </a:solidFill>
                <a:latin typeface="Arial" pitchFamily="34" charset="0"/>
              </a:defRPr>
            </a:lvl6pPr>
            <a:lvl7pPr marL="2971199" indent="-228555" eaLnBrk="0" fontAlgn="base" hangingPunct="0">
              <a:spcBef>
                <a:spcPct val="30000"/>
              </a:spcBef>
              <a:spcAft>
                <a:spcPct val="0"/>
              </a:spcAft>
              <a:defRPr sz="1200">
                <a:solidFill>
                  <a:schemeClr val="tx1"/>
                </a:solidFill>
                <a:latin typeface="Arial" pitchFamily="34" charset="0"/>
              </a:defRPr>
            </a:lvl7pPr>
            <a:lvl8pPr marL="3428308" indent="-228555" eaLnBrk="0" fontAlgn="base" hangingPunct="0">
              <a:spcBef>
                <a:spcPct val="30000"/>
              </a:spcBef>
              <a:spcAft>
                <a:spcPct val="0"/>
              </a:spcAft>
              <a:defRPr sz="1200">
                <a:solidFill>
                  <a:schemeClr val="tx1"/>
                </a:solidFill>
                <a:latin typeface="Arial" pitchFamily="34" charset="0"/>
              </a:defRPr>
            </a:lvl8pPr>
            <a:lvl9pPr marL="3885415" indent="-228555"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ABC17045-446D-4E8C-9124-1C4A42FA42E7}" type="slidenum">
              <a:rPr lang="en-US" altLang="en-US" smtClean="0"/>
              <a:pPr eaLnBrk="1" hangingPunct="1">
                <a:spcBef>
                  <a:spcPct val="0"/>
                </a:spcBef>
              </a:pPr>
              <a:t>45</a:t>
            </a:fld>
            <a:endParaRPr lang="en-US" altLang="en-US" dirty="0"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Bef>
                <a:spcPts val="300"/>
              </a:spcBef>
              <a:spcAft>
                <a:spcPts val="300"/>
              </a:spcAft>
              <a:buNone/>
            </a:pPr>
            <a:endParaRPr lang="en-US" sz="1200" dirty="0" smtClean="0"/>
          </a:p>
        </p:txBody>
      </p:sp>
      <p:sp>
        <p:nvSpPr>
          <p:cNvPr id="4" name="Slide Number Placeholder 3"/>
          <p:cNvSpPr>
            <a:spLocks noGrp="1"/>
          </p:cNvSpPr>
          <p:nvPr>
            <p:ph type="sldNum" sz="quarter" idx="10"/>
          </p:nvPr>
        </p:nvSpPr>
        <p:spPr/>
        <p:txBody>
          <a:bodyPr/>
          <a:lstStyle/>
          <a:p>
            <a:fld id="{133675EB-FFF5-4648-B14D-508B4C423457}" type="slidenum">
              <a:rPr lang="en-US" smtClean="0"/>
              <a:pPr/>
              <a:t>46</a:t>
            </a:fld>
            <a:endParaRPr lang="en-US" dirty="0"/>
          </a:p>
        </p:txBody>
      </p:sp>
    </p:spTree>
    <p:extLst>
      <p:ext uri="{BB962C8B-B14F-4D97-AF65-F5344CB8AC3E}">
        <p14:creationId xmlns:p14="http://schemas.microsoft.com/office/powerpoint/2010/main" val="248316521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33675EB-FFF5-4648-B14D-508B4C423457}" type="slidenum">
              <a:rPr lang="en-US" smtClean="0"/>
              <a:pPr/>
              <a:t>47</a:t>
            </a:fld>
            <a:endParaRPr lang="en-US"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33675EB-FFF5-4648-B14D-508B4C423457}" type="slidenum">
              <a:rPr lang="en-US" smtClean="0"/>
              <a:pPr/>
              <a:t>48</a:t>
            </a:fld>
            <a:endParaRPr lang="en-US"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dirty="0" smtClean="0">
              <a:ea typeface="MS PGothic" pitchFamily="34" charset="-128"/>
              <a:cs typeface="Arial" pitchFamily="34" charset="0"/>
            </a:endParaRPr>
          </a:p>
        </p:txBody>
      </p:sp>
      <p:sp>
        <p:nvSpPr>
          <p:cNvPr id="675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800" indent="-285692" eaLnBrk="0" hangingPunct="0">
              <a:spcBef>
                <a:spcPct val="30000"/>
              </a:spcBef>
              <a:defRPr sz="1200">
                <a:solidFill>
                  <a:schemeClr val="tx1"/>
                </a:solidFill>
                <a:latin typeface="Arial" pitchFamily="34" charset="0"/>
              </a:defRPr>
            </a:lvl2pPr>
            <a:lvl3pPr marL="1142770" indent="-228555" eaLnBrk="0" hangingPunct="0">
              <a:spcBef>
                <a:spcPct val="30000"/>
              </a:spcBef>
              <a:defRPr sz="1200">
                <a:solidFill>
                  <a:schemeClr val="tx1"/>
                </a:solidFill>
                <a:latin typeface="Arial" pitchFamily="34" charset="0"/>
              </a:defRPr>
            </a:lvl3pPr>
            <a:lvl4pPr marL="1599877" indent="-228555" eaLnBrk="0" hangingPunct="0">
              <a:spcBef>
                <a:spcPct val="30000"/>
              </a:spcBef>
              <a:defRPr sz="1200">
                <a:solidFill>
                  <a:schemeClr val="tx1"/>
                </a:solidFill>
                <a:latin typeface="Arial" pitchFamily="34" charset="0"/>
              </a:defRPr>
            </a:lvl4pPr>
            <a:lvl5pPr marL="2056985" indent="-228555" eaLnBrk="0" hangingPunct="0">
              <a:spcBef>
                <a:spcPct val="30000"/>
              </a:spcBef>
              <a:defRPr sz="1200">
                <a:solidFill>
                  <a:schemeClr val="tx1"/>
                </a:solidFill>
                <a:latin typeface="Arial" pitchFamily="34" charset="0"/>
              </a:defRPr>
            </a:lvl5pPr>
            <a:lvl6pPr marL="2514093" indent="-228555" eaLnBrk="0" fontAlgn="base" hangingPunct="0">
              <a:spcBef>
                <a:spcPct val="30000"/>
              </a:spcBef>
              <a:spcAft>
                <a:spcPct val="0"/>
              </a:spcAft>
              <a:defRPr sz="1200">
                <a:solidFill>
                  <a:schemeClr val="tx1"/>
                </a:solidFill>
                <a:latin typeface="Arial" pitchFamily="34" charset="0"/>
              </a:defRPr>
            </a:lvl6pPr>
            <a:lvl7pPr marL="2971199" indent="-228555" eaLnBrk="0" fontAlgn="base" hangingPunct="0">
              <a:spcBef>
                <a:spcPct val="30000"/>
              </a:spcBef>
              <a:spcAft>
                <a:spcPct val="0"/>
              </a:spcAft>
              <a:defRPr sz="1200">
                <a:solidFill>
                  <a:schemeClr val="tx1"/>
                </a:solidFill>
                <a:latin typeface="Arial" pitchFamily="34" charset="0"/>
              </a:defRPr>
            </a:lvl7pPr>
            <a:lvl8pPr marL="3428308" indent="-228555" eaLnBrk="0" fontAlgn="base" hangingPunct="0">
              <a:spcBef>
                <a:spcPct val="30000"/>
              </a:spcBef>
              <a:spcAft>
                <a:spcPct val="0"/>
              </a:spcAft>
              <a:defRPr sz="1200">
                <a:solidFill>
                  <a:schemeClr val="tx1"/>
                </a:solidFill>
                <a:latin typeface="Arial" pitchFamily="34" charset="0"/>
              </a:defRPr>
            </a:lvl8pPr>
            <a:lvl9pPr marL="3885415" indent="-228555"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B0C9B7D6-CBD1-4B22-8CA8-AEA09F19FEFA}" type="slidenum">
              <a:rPr lang="en-US" altLang="en-US" smtClean="0"/>
              <a:pPr eaLnBrk="1" hangingPunct="1">
                <a:spcBef>
                  <a:spcPct val="0"/>
                </a:spcBef>
              </a:pPr>
              <a:t>49</a:t>
            </a:fld>
            <a:endParaRPr lang="en-US" alt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lnSpc>
                <a:spcPct val="80000"/>
              </a:lnSpc>
              <a:spcBef>
                <a:spcPts val="611"/>
              </a:spcBef>
              <a:spcAft>
                <a:spcPts val="611"/>
              </a:spcAft>
              <a:defRPr/>
            </a:pPr>
            <a:endParaRPr lang="en-US" dirty="0"/>
          </a:p>
        </p:txBody>
      </p:sp>
      <p:sp>
        <p:nvSpPr>
          <p:cNvPr id="4" name="Slide Number Placeholder 3"/>
          <p:cNvSpPr>
            <a:spLocks noGrp="1"/>
          </p:cNvSpPr>
          <p:nvPr>
            <p:ph type="sldNum" sz="quarter" idx="10"/>
          </p:nvPr>
        </p:nvSpPr>
        <p:spPr/>
        <p:txBody>
          <a:bodyPr/>
          <a:lstStyle/>
          <a:p>
            <a:fld id="{133675EB-FFF5-4648-B14D-508B4C423457}" type="slidenum">
              <a:rPr lang="en-US" smtClean="0"/>
              <a:pPr/>
              <a:t>5</a:t>
            </a:fld>
            <a:endParaRPr lang="en-US" dirty="0"/>
          </a:p>
        </p:txBody>
      </p:sp>
    </p:spTree>
    <p:extLst>
      <p:ext uri="{BB962C8B-B14F-4D97-AF65-F5344CB8AC3E}">
        <p14:creationId xmlns:p14="http://schemas.microsoft.com/office/powerpoint/2010/main" val="379571455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33675EB-FFF5-4648-B14D-508B4C423457}" type="slidenum">
              <a:rPr lang="en-US" smtClean="0"/>
              <a:pPr/>
              <a:t>50</a:t>
            </a:fld>
            <a:endParaRPr lang="en-US" dirty="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600"/>
              </a:spcBef>
              <a:spcAft>
                <a:spcPts val="60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33675EB-FFF5-4648-B14D-508B4C423457}" type="slidenum">
              <a:rPr lang="en-US" smtClean="0"/>
              <a:pPr/>
              <a:t>51</a:t>
            </a:fld>
            <a:endParaRPr lang="en-US" dirty="0"/>
          </a:p>
        </p:txBody>
      </p:sp>
    </p:spTree>
    <p:extLst>
      <p:ext uri="{BB962C8B-B14F-4D97-AF65-F5344CB8AC3E}">
        <p14:creationId xmlns:p14="http://schemas.microsoft.com/office/powerpoint/2010/main" val="236484699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3675EB-FFF5-4648-B14D-508B4C423457}" type="slidenum">
              <a:rPr lang="en-US" smtClean="0"/>
              <a:pPr/>
              <a:t>52</a:t>
            </a:fld>
            <a:endParaRPr lang="en-US" dirty="0"/>
          </a:p>
        </p:txBody>
      </p:sp>
    </p:spTree>
    <p:extLst>
      <p:ext uri="{BB962C8B-B14F-4D97-AF65-F5344CB8AC3E}">
        <p14:creationId xmlns:p14="http://schemas.microsoft.com/office/powerpoint/2010/main" val="312613494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3675EB-FFF5-4648-B14D-508B4C423457}" type="slidenum">
              <a:rPr lang="en-US" smtClean="0"/>
              <a:pPr/>
              <a:t>53</a:t>
            </a:fld>
            <a:endParaRPr lang="en-US" dirty="0"/>
          </a:p>
        </p:txBody>
      </p:sp>
    </p:spTree>
    <p:extLst>
      <p:ext uri="{BB962C8B-B14F-4D97-AF65-F5344CB8AC3E}">
        <p14:creationId xmlns:p14="http://schemas.microsoft.com/office/powerpoint/2010/main" val="125499332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3675EB-FFF5-4648-B14D-508B4C423457}" type="slidenum">
              <a:rPr lang="en-US" smtClean="0"/>
              <a:pPr/>
              <a:t>54</a:t>
            </a:fld>
            <a:endParaRPr lang="en-US" dirty="0"/>
          </a:p>
        </p:txBody>
      </p:sp>
    </p:spTree>
    <p:extLst>
      <p:ext uri="{BB962C8B-B14F-4D97-AF65-F5344CB8AC3E}">
        <p14:creationId xmlns:p14="http://schemas.microsoft.com/office/powerpoint/2010/main" val="39196378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endParaRPr lang="en-US" dirty="0"/>
          </a:p>
        </p:txBody>
      </p:sp>
      <p:sp>
        <p:nvSpPr>
          <p:cNvPr id="4" name="Slide Number Placeholder 3"/>
          <p:cNvSpPr>
            <a:spLocks noGrp="1"/>
          </p:cNvSpPr>
          <p:nvPr>
            <p:ph type="sldNum" sz="quarter" idx="10"/>
          </p:nvPr>
        </p:nvSpPr>
        <p:spPr/>
        <p:txBody>
          <a:bodyPr/>
          <a:lstStyle/>
          <a:p>
            <a:fld id="{133675EB-FFF5-4648-B14D-508B4C423457}" type="slidenum">
              <a:rPr lang="en-US" smtClean="0"/>
              <a:pPr/>
              <a:t>55</a:t>
            </a:fld>
            <a:endParaRPr lang="en-US" dirty="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3675EB-FFF5-4648-B14D-508B4C423457}" type="slidenum">
              <a:rPr lang="en-US" smtClean="0"/>
              <a:pPr/>
              <a:t>56</a:t>
            </a:fld>
            <a:endParaRPr lang="en-US" dirty="0"/>
          </a:p>
        </p:txBody>
      </p:sp>
    </p:spTree>
    <p:extLst>
      <p:ext uri="{BB962C8B-B14F-4D97-AF65-F5344CB8AC3E}">
        <p14:creationId xmlns:p14="http://schemas.microsoft.com/office/powerpoint/2010/main" val="65650658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3675EB-FFF5-4648-B14D-508B4C423457}" type="slidenum">
              <a:rPr lang="en-US" smtClean="0"/>
              <a:pPr/>
              <a:t>57</a:t>
            </a:fld>
            <a:endParaRPr lang="en-US" dirty="0"/>
          </a:p>
        </p:txBody>
      </p:sp>
    </p:spTree>
    <p:extLst>
      <p:ext uri="{BB962C8B-B14F-4D97-AF65-F5344CB8AC3E}">
        <p14:creationId xmlns:p14="http://schemas.microsoft.com/office/powerpoint/2010/main" val="375681776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3675EB-FFF5-4648-B14D-508B4C423457}" type="slidenum">
              <a:rPr lang="en-US" smtClean="0"/>
              <a:pPr/>
              <a:t>60</a:t>
            </a:fld>
            <a:endParaRPr lang="en-US" dirty="0"/>
          </a:p>
        </p:txBody>
      </p:sp>
    </p:spTree>
    <p:extLst>
      <p:ext uri="{BB962C8B-B14F-4D97-AF65-F5344CB8AC3E}">
        <p14:creationId xmlns:p14="http://schemas.microsoft.com/office/powerpoint/2010/main" val="227651041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3675EB-FFF5-4648-B14D-508B4C423457}" type="slidenum">
              <a:rPr lang="en-US" smtClean="0"/>
              <a:pPr/>
              <a:t>61</a:t>
            </a:fld>
            <a:endParaRPr lang="en-US" dirty="0"/>
          </a:p>
        </p:txBody>
      </p:sp>
    </p:spTree>
    <p:extLst>
      <p:ext uri="{BB962C8B-B14F-4D97-AF65-F5344CB8AC3E}">
        <p14:creationId xmlns:p14="http://schemas.microsoft.com/office/powerpoint/2010/main" val="32944436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1"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33675EB-FFF5-4648-B14D-508B4C423457}" type="slidenum">
              <a:rPr lang="en-US" smtClean="0"/>
              <a:pPr/>
              <a:t>6</a:t>
            </a:fld>
            <a:endParaRPr lang="en-US" dirty="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3675EB-FFF5-4648-B14D-508B4C423457}" type="slidenum">
              <a:rPr lang="en-US" smtClean="0"/>
              <a:pPr/>
              <a:t>63</a:t>
            </a:fld>
            <a:endParaRPr lang="en-US" dirty="0"/>
          </a:p>
        </p:txBody>
      </p:sp>
    </p:spTree>
    <p:extLst>
      <p:ext uri="{BB962C8B-B14F-4D97-AF65-F5344CB8AC3E}">
        <p14:creationId xmlns:p14="http://schemas.microsoft.com/office/powerpoint/2010/main" val="226711384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3675EB-FFF5-4648-B14D-508B4C423457}" type="slidenum">
              <a:rPr lang="en-US" smtClean="0"/>
              <a:pPr/>
              <a:t>64</a:t>
            </a:fld>
            <a:endParaRPr lang="en-US" dirty="0"/>
          </a:p>
        </p:txBody>
      </p:sp>
    </p:spTree>
    <p:extLst>
      <p:ext uri="{BB962C8B-B14F-4D97-AF65-F5344CB8AC3E}">
        <p14:creationId xmlns:p14="http://schemas.microsoft.com/office/powerpoint/2010/main" val="411907397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3675EB-FFF5-4648-B14D-508B4C423457}" type="slidenum">
              <a:rPr lang="en-US" smtClean="0"/>
              <a:pPr/>
              <a:t>67</a:t>
            </a:fld>
            <a:endParaRPr lang="en-US" dirty="0"/>
          </a:p>
        </p:txBody>
      </p:sp>
    </p:spTree>
    <p:extLst>
      <p:ext uri="{BB962C8B-B14F-4D97-AF65-F5344CB8AC3E}">
        <p14:creationId xmlns:p14="http://schemas.microsoft.com/office/powerpoint/2010/main" val="329138390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3675EB-FFF5-4648-B14D-508B4C423457}" type="slidenum">
              <a:rPr lang="en-US" smtClean="0"/>
              <a:pPr/>
              <a:t>68</a:t>
            </a:fld>
            <a:endParaRPr lang="en-US" dirty="0"/>
          </a:p>
        </p:txBody>
      </p:sp>
    </p:spTree>
    <p:extLst>
      <p:ext uri="{BB962C8B-B14F-4D97-AF65-F5344CB8AC3E}">
        <p14:creationId xmlns:p14="http://schemas.microsoft.com/office/powerpoint/2010/main" val="62164785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3675EB-FFF5-4648-B14D-508B4C423457}" type="slidenum">
              <a:rPr lang="en-US" smtClean="0"/>
              <a:pPr/>
              <a:t>69</a:t>
            </a:fld>
            <a:endParaRPr lang="en-US" dirty="0"/>
          </a:p>
        </p:txBody>
      </p:sp>
    </p:spTree>
    <p:extLst>
      <p:ext uri="{BB962C8B-B14F-4D97-AF65-F5344CB8AC3E}">
        <p14:creationId xmlns:p14="http://schemas.microsoft.com/office/powerpoint/2010/main" val="344007581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80000"/>
              </a:lnSpc>
              <a:spcBef>
                <a:spcPts val="306"/>
              </a:spcBef>
              <a:spcAft>
                <a:spcPts val="306"/>
              </a:spcAft>
              <a:buSzPct val="75000"/>
            </a:pPr>
            <a:endParaRPr lang="en-US" dirty="0"/>
          </a:p>
        </p:txBody>
      </p:sp>
      <p:sp>
        <p:nvSpPr>
          <p:cNvPr id="4" name="Slide Number Placeholder 3"/>
          <p:cNvSpPr>
            <a:spLocks noGrp="1"/>
          </p:cNvSpPr>
          <p:nvPr>
            <p:ph type="sldNum" sz="quarter" idx="10"/>
          </p:nvPr>
        </p:nvSpPr>
        <p:spPr/>
        <p:txBody>
          <a:bodyPr/>
          <a:lstStyle/>
          <a:p>
            <a:fld id="{133675EB-FFF5-4648-B14D-508B4C423457}" type="slidenum">
              <a:rPr lang="en-US" smtClean="0"/>
              <a:pPr/>
              <a:t>71</a:t>
            </a:fld>
            <a:endParaRPr lang="en-US" dirty="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80000"/>
              </a:lnSpc>
              <a:spcBef>
                <a:spcPts val="306"/>
              </a:spcBef>
              <a:spcAft>
                <a:spcPts val="306"/>
              </a:spcAft>
              <a:buSzPct val="75000"/>
            </a:pPr>
            <a:endParaRPr lang="en-US" dirty="0"/>
          </a:p>
        </p:txBody>
      </p:sp>
      <p:sp>
        <p:nvSpPr>
          <p:cNvPr id="4" name="Slide Number Placeholder 3"/>
          <p:cNvSpPr>
            <a:spLocks noGrp="1"/>
          </p:cNvSpPr>
          <p:nvPr>
            <p:ph type="sldNum" sz="quarter" idx="10"/>
          </p:nvPr>
        </p:nvSpPr>
        <p:spPr/>
        <p:txBody>
          <a:bodyPr/>
          <a:lstStyle/>
          <a:p>
            <a:fld id="{133675EB-FFF5-4648-B14D-508B4C423457}" type="slidenum">
              <a:rPr lang="en-US" smtClean="0"/>
              <a:pPr/>
              <a:t>72</a:t>
            </a:fld>
            <a:endParaRPr lang="en-US" dirty="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spcAft>
                <a:spcPts val="0"/>
              </a:spcAft>
            </a:pPr>
            <a:endParaRPr lang="en-US" sz="1400" b="1" dirty="0" smtClean="0"/>
          </a:p>
        </p:txBody>
      </p:sp>
      <p:sp>
        <p:nvSpPr>
          <p:cNvPr id="4" name="Slide Number Placeholder 3"/>
          <p:cNvSpPr>
            <a:spLocks noGrp="1"/>
          </p:cNvSpPr>
          <p:nvPr>
            <p:ph type="sldNum" sz="quarter" idx="10"/>
          </p:nvPr>
        </p:nvSpPr>
        <p:spPr/>
        <p:txBody>
          <a:bodyPr/>
          <a:lstStyle/>
          <a:p>
            <a:fld id="{133675EB-FFF5-4648-B14D-508B4C423457}" type="slidenum">
              <a:rPr lang="en-US" smtClean="0"/>
              <a:pPr/>
              <a:t>73</a:t>
            </a:fld>
            <a:endParaRPr lang="en-US" dirty="0"/>
          </a:p>
        </p:txBody>
      </p:sp>
    </p:spTree>
    <p:extLst>
      <p:ext uri="{BB962C8B-B14F-4D97-AF65-F5344CB8AC3E}">
        <p14:creationId xmlns:p14="http://schemas.microsoft.com/office/powerpoint/2010/main" val="170215055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33675EB-FFF5-4648-B14D-508B4C423457}" type="slidenum">
              <a:rPr lang="en-US" smtClean="0"/>
              <a:pPr/>
              <a:t>74</a:t>
            </a:fld>
            <a:endParaRPr lang="en-US" dirty="0"/>
          </a:p>
        </p:txBody>
      </p:sp>
    </p:spTree>
    <p:extLst>
      <p:ext uri="{BB962C8B-B14F-4D97-AF65-F5344CB8AC3E}">
        <p14:creationId xmlns:p14="http://schemas.microsoft.com/office/powerpoint/2010/main" val="1702150550"/>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3675EB-FFF5-4648-B14D-508B4C423457}" type="slidenum">
              <a:rPr lang="en-US" smtClean="0"/>
              <a:pPr/>
              <a:t>75</a:t>
            </a:fld>
            <a:endParaRPr lang="en-US" dirty="0"/>
          </a:p>
        </p:txBody>
      </p:sp>
    </p:spTree>
    <p:extLst>
      <p:ext uri="{BB962C8B-B14F-4D97-AF65-F5344CB8AC3E}">
        <p14:creationId xmlns:p14="http://schemas.microsoft.com/office/powerpoint/2010/main" val="18611172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33675EB-FFF5-4648-B14D-508B4C423457}" type="slidenum">
              <a:rPr lang="en-US" smtClean="0"/>
              <a:pPr/>
              <a:t>7</a:t>
            </a:fld>
            <a:endParaRPr lang="en-US" dirty="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3675EB-FFF5-4648-B14D-508B4C423457}" type="slidenum">
              <a:rPr lang="en-US" smtClean="0"/>
              <a:pPr/>
              <a:t>76</a:t>
            </a:fld>
            <a:endParaRPr lang="en-US" dirty="0"/>
          </a:p>
        </p:txBody>
      </p:sp>
    </p:spTree>
    <p:extLst>
      <p:ext uri="{BB962C8B-B14F-4D97-AF65-F5344CB8AC3E}">
        <p14:creationId xmlns:p14="http://schemas.microsoft.com/office/powerpoint/2010/main" val="3561734831"/>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3675EB-FFF5-4648-B14D-508B4C423457}" type="slidenum">
              <a:rPr lang="en-US" smtClean="0"/>
              <a:pPr/>
              <a:t>77</a:t>
            </a:fld>
            <a:endParaRPr lang="en-US" dirty="0"/>
          </a:p>
        </p:txBody>
      </p:sp>
    </p:spTree>
    <p:extLst>
      <p:ext uri="{BB962C8B-B14F-4D97-AF65-F5344CB8AC3E}">
        <p14:creationId xmlns:p14="http://schemas.microsoft.com/office/powerpoint/2010/main" val="929097409"/>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3675EB-FFF5-4648-B14D-508B4C423457}" type="slidenum">
              <a:rPr lang="en-US" smtClean="0"/>
              <a:pPr/>
              <a:t>78</a:t>
            </a:fld>
            <a:endParaRPr lang="en-US" dirty="0"/>
          </a:p>
        </p:txBody>
      </p:sp>
    </p:spTree>
    <p:extLst>
      <p:ext uri="{BB962C8B-B14F-4D97-AF65-F5344CB8AC3E}">
        <p14:creationId xmlns:p14="http://schemas.microsoft.com/office/powerpoint/2010/main" val="688165881"/>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3675EB-FFF5-4648-B14D-508B4C423457}" type="slidenum">
              <a:rPr lang="en-US" smtClean="0"/>
              <a:pPr/>
              <a:t>81</a:t>
            </a:fld>
            <a:endParaRPr lang="en-US" dirty="0"/>
          </a:p>
        </p:txBody>
      </p:sp>
    </p:spTree>
    <p:extLst>
      <p:ext uri="{BB962C8B-B14F-4D97-AF65-F5344CB8AC3E}">
        <p14:creationId xmlns:p14="http://schemas.microsoft.com/office/powerpoint/2010/main" val="1717560533"/>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3675EB-FFF5-4648-B14D-508B4C423457}" type="slidenum">
              <a:rPr lang="en-US" smtClean="0"/>
              <a:pPr/>
              <a:t>82</a:t>
            </a:fld>
            <a:endParaRPr lang="en-US" dirty="0"/>
          </a:p>
        </p:txBody>
      </p:sp>
    </p:spTree>
    <p:extLst>
      <p:ext uri="{BB962C8B-B14F-4D97-AF65-F5344CB8AC3E}">
        <p14:creationId xmlns:p14="http://schemas.microsoft.com/office/powerpoint/2010/main" val="3531412283"/>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3675EB-FFF5-4648-B14D-508B4C423457}" type="slidenum">
              <a:rPr lang="en-US" smtClean="0"/>
              <a:pPr/>
              <a:t>83</a:t>
            </a:fld>
            <a:endParaRPr lang="en-US" dirty="0"/>
          </a:p>
        </p:txBody>
      </p:sp>
    </p:spTree>
    <p:extLst>
      <p:ext uri="{BB962C8B-B14F-4D97-AF65-F5344CB8AC3E}">
        <p14:creationId xmlns:p14="http://schemas.microsoft.com/office/powerpoint/2010/main" val="3191675168"/>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3675EB-FFF5-4648-B14D-508B4C423457}" type="slidenum">
              <a:rPr lang="en-US" smtClean="0"/>
              <a:pPr/>
              <a:t>84</a:t>
            </a:fld>
            <a:endParaRPr lang="en-US" dirty="0"/>
          </a:p>
        </p:txBody>
      </p:sp>
    </p:spTree>
    <p:extLst>
      <p:ext uri="{BB962C8B-B14F-4D97-AF65-F5344CB8AC3E}">
        <p14:creationId xmlns:p14="http://schemas.microsoft.com/office/powerpoint/2010/main" val="2301706435"/>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3675EB-FFF5-4648-B14D-508B4C423457}" type="slidenum">
              <a:rPr lang="en-US" smtClean="0"/>
              <a:pPr/>
              <a:t>85</a:t>
            </a:fld>
            <a:endParaRPr lang="en-US" dirty="0"/>
          </a:p>
        </p:txBody>
      </p:sp>
    </p:spTree>
    <p:extLst>
      <p:ext uri="{BB962C8B-B14F-4D97-AF65-F5344CB8AC3E}">
        <p14:creationId xmlns:p14="http://schemas.microsoft.com/office/powerpoint/2010/main" val="1291505391"/>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3675EB-FFF5-4648-B14D-508B4C423457}" type="slidenum">
              <a:rPr lang="en-US" smtClean="0"/>
              <a:pPr/>
              <a:t>86</a:t>
            </a:fld>
            <a:endParaRPr lang="en-US" dirty="0"/>
          </a:p>
        </p:txBody>
      </p:sp>
    </p:spTree>
    <p:extLst>
      <p:ext uri="{BB962C8B-B14F-4D97-AF65-F5344CB8AC3E}">
        <p14:creationId xmlns:p14="http://schemas.microsoft.com/office/powerpoint/2010/main" val="1761496063"/>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3675EB-FFF5-4648-B14D-508B4C423457}" type="slidenum">
              <a:rPr lang="en-US" smtClean="0"/>
              <a:pPr/>
              <a:t>87</a:t>
            </a:fld>
            <a:endParaRPr lang="en-US" dirty="0"/>
          </a:p>
        </p:txBody>
      </p:sp>
    </p:spTree>
    <p:extLst>
      <p:ext uri="{BB962C8B-B14F-4D97-AF65-F5344CB8AC3E}">
        <p14:creationId xmlns:p14="http://schemas.microsoft.com/office/powerpoint/2010/main" val="27805376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33675EB-FFF5-4648-B14D-508B4C423457}" type="slidenum">
              <a:rPr lang="en-US" smtClean="0"/>
              <a:pPr/>
              <a:t>8</a:t>
            </a:fld>
            <a:endParaRPr lang="en-US" dirty="0"/>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33675EB-FFF5-4648-B14D-508B4C423457}" type="slidenum">
              <a:rPr lang="en-US" smtClean="0"/>
              <a:pPr/>
              <a:t>88</a:t>
            </a:fld>
            <a:endParaRPr lang="en-US" dirty="0"/>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a:ln/>
        </p:spPr>
      </p:sp>
      <p:sp>
        <p:nvSpPr>
          <p:cNvPr id="1085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Aft>
                <a:spcPts val="613"/>
              </a:spcAft>
            </a:pPr>
            <a:endParaRPr lang="en-US" altLang="en-US" b="1" dirty="0" smtClean="0"/>
          </a:p>
        </p:txBody>
      </p:sp>
      <p:sp>
        <p:nvSpPr>
          <p:cNvPr id="1085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09" indent="-285734" eaLnBrk="0" hangingPunct="0">
              <a:spcBef>
                <a:spcPct val="30000"/>
              </a:spcBef>
              <a:defRPr sz="1200">
                <a:solidFill>
                  <a:schemeClr val="tx1"/>
                </a:solidFill>
                <a:latin typeface="Arial" pitchFamily="34" charset="0"/>
              </a:defRPr>
            </a:lvl2pPr>
            <a:lvl3pPr marL="1142937" indent="-228587" eaLnBrk="0" hangingPunct="0">
              <a:spcBef>
                <a:spcPct val="30000"/>
              </a:spcBef>
              <a:defRPr sz="1200">
                <a:solidFill>
                  <a:schemeClr val="tx1"/>
                </a:solidFill>
                <a:latin typeface="Arial" pitchFamily="34" charset="0"/>
              </a:defRPr>
            </a:lvl3pPr>
            <a:lvl4pPr marL="1600111" indent="-228587" eaLnBrk="0" hangingPunct="0">
              <a:spcBef>
                <a:spcPct val="30000"/>
              </a:spcBef>
              <a:defRPr sz="1200">
                <a:solidFill>
                  <a:schemeClr val="tx1"/>
                </a:solidFill>
                <a:latin typeface="Arial" pitchFamily="34" charset="0"/>
              </a:defRPr>
            </a:lvl4pPr>
            <a:lvl5pPr marL="2057287" indent="-228587" eaLnBrk="0" hangingPunct="0">
              <a:spcBef>
                <a:spcPct val="30000"/>
              </a:spcBef>
              <a:defRPr sz="1200">
                <a:solidFill>
                  <a:schemeClr val="tx1"/>
                </a:solidFill>
                <a:latin typeface="Arial" pitchFamily="34" charset="0"/>
              </a:defRPr>
            </a:lvl5pPr>
            <a:lvl6pPr marL="2514461" indent="-228587" eaLnBrk="0" fontAlgn="base" hangingPunct="0">
              <a:spcBef>
                <a:spcPct val="30000"/>
              </a:spcBef>
              <a:spcAft>
                <a:spcPct val="0"/>
              </a:spcAft>
              <a:defRPr sz="1200">
                <a:solidFill>
                  <a:schemeClr val="tx1"/>
                </a:solidFill>
                <a:latin typeface="Arial" pitchFamily="34" charset="0"/>
              </a:defRPr>
            </a:lvl6pPr>
            <a:lvl7pPr marL="2971635" indent="-228587" eaLnBrk="0" fontAlgn="base" hangingPunct="0">
              <a:spcBef>
                <a:spcPct val="30000"/>
              </a:spcBef>
              <a:spcAft>
                <a:spcPct val="0"/>
              </a:spcAft>
              <a:defRPr sz="1200">
                <a:solidFill>
                  <a:schemeClr val="tx1"/>
                </a:solidFill>
                <a:latin typeface="Arial" pitchFamily="34" charset="0"/>
              </a:defRPr>
            </a:lvl7pPr>
            <a:lvl8pPr marL="3428811" indent="-228587" eaLnBrk="0" fontAlgn="base" hangingPunct="0">
              <a:spcBef>
                <a:spcPct val="30000"/>
              </a:spcBef>
              <a:spcAft>
                <a:spcPct val="0"/>
              </a:spcAft>
              <a:defRPr sz="1200">
                <a:solidFill>
                  <a:schemeClr val="tx1"/>
                </a:solidFill>
                <a:latin typeface="Arial" pitchFamily="34" charset="0"/>
              </a:defRPr>
            </a:lvl8pPr>
            <a:lvl9pPr marL="3885985" indent="-228587"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3CB8095E-4C2A-466B-884A-46FD880D55FE}" type="slidenum">
              <a:rPr lang="en-US" altLang="en-US" smtClean="0"/>
              <a:pPr eaLnBrk="1" hangingPunct="1">
                <a:spcBef>
                  <a:spcPct val="0"/>
                </a:spcBef>
              </a:pPr>
              <a:t>92</a:t>
            </a:fld>
            <a:endParaRPr lang="en-US" altLang="en-US" dirty="0" smtClean="0"/>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a:ln/>
        </p:spPr>
      </p:sp>
      <p:sp>
        <p:nvSpPr>
          <p:cNvPr id="1085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Aft>
                <a:spcPts val="613"/>
              </a:spcAft>
            </a:pPr>
            <a:endParaRPr lang="en-US" altLang="en-US" b="1" dirty="0" smtClean="0"/>
          </a:p>
        </p:txBody>
      </p:sp>
      <p:sp>
        <p:nvSpPr>
          <p:cNvPr id="1085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09" indent="-285734" eaLnBrk="0" hangingPunct="0">
              <a:spcBef>
                <a:spcPct val="30000"/>
              </a:spcBef>
              <a:defRPr sz="1200">
                <a:solidFill>
                  <a:schemeClr val="tx1"/>
                </a:solidFill>
                <a:latin typeface="Arial" pitchFamily="34" charset="0"/>
              </a:defRPr>
            </a:lvl2pPr>
            <a:lvl3pPr marL="1142937" indent="-228587" eaLnBrk="0" hangingPunct="0">
              <a:spcBef>
                <a:spcPct val="30000"/>
              </a:spcBef>
              <a:defRPr sz="1200">
                <a:solidFill>
                  <a:schemeClr val="tx1"/>
                </a:solidFill>
                <a:latin typeface="Arial" pitchFamily="34" charset="0"/>
              </a:defRPr>
            </a:lvl3pPr>
            <a:lvl4pPr marL="1600111" indent="-228587" eaLnBrk="0" hangingPunct="0">
              <a:spcBef>
                <a:spcPct val="30000"/>
              </a:spcBef>
              <a:defRPr sz="1200">
                <a:solidFill>
                  <a:schemeClr val="tx1"/>
                </a:solidFill>
                <a:latin typeface="Arial" pitchFamily="34" charset="0"/>
              </a:defRPr>
            </a:lvl4pPr>
            <a:lvl5pPr marL="2057287" indent="-228587" eaLnBrk="0" hangingPunct="0">
              <a:spcBef>
                <a:spcPct val="30000"/>
              </a:spcBef>
              <a:defRPr sz="1200">
                <a:solidFill>
                  <a:schemeClr val="tx1"/>
                </a:solidFill>
                <a:latin typeface="Arial" pitchFamily="34" charset="0"/>
              </a:defRPr>
            </a:lvl5pPr>
            <a:lvl6pPr marL="2514461" indent="-228587" eaLnBrk="0" fontAlgn="base" hangingPunct="0">
              <a:spcBef>
                <a:spcPct val="30000"/>
              </a:spcBef>
              <a:spcAft>
                <a:spcPct val="0"/>
              </a:spcAft>
              <a:defRPr sz="1200">
                <a:solidFill>
                  <a:schemeClr val="tx1"/>
                </a:solidFill>
                <a:latin typeface="Arial" pitchFamily="34" charset="0"/>
              </a:defRPr>
            </a:lvl6pPr>
            <a:lvl7pPr marL="2971635" indent="-228587" eaLnBrk="0" fontAlgn="base" hangingPunct="0">
              <a:spcBef>
                <a:spcPct val="30000"/>
              </a:spcBef>
              <a:spcAft>
                <a:spcPct val="0"/>
              </a:spcAft>
              <a:defRPr sz="1200">
                <a:solidFill>
                  <a:schemeClr val="tx1"/>
                </a:solidFill>
                <a:latin typeface="Arial" pitchFamily="34" charset="0"/>
              </a:defRPr>
            </a:lvl7pPr>
            <a:lvl8pPr marL="3428811" indent="-228587" eaLnBrk="0" fontAlgn="base" hangingPunct="0">
              <a:spcBef>
                <a:spcPct val="30000"/>
              </a:spcBef>
              <a:spcAft>
                <a:spcPct val="0"/>
              </a:spcAft>
              <a:defRPr sz="1200">
                <a:solidFill>
                  <a:schemeClr val="tx1"/>
                </a:solidFill>
                <a:latin typeface="Arial" pitchFamily="34" charset="0"/>
              </a:defRPr>
            </a:lvl8pPr>
            <a:lvl9pPr marL="3885985" indent="-228587"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3CB8095E-4C2A-466B-884A-46FD880D55FE}" type="slidenum">
              <a:rPr lang="en-US" altLang="en-US" smtClean="0"/>
              <a:pPr eaLnBrk="1" hangingPunct="1">
                <a:spcBef>
                  <a:spcPct val="0"/>
                </a:spcBef>
              </a:pPr>
              <a:t>93</a:t>
            </a:fld>
            <a:endParaRPr lang="en-US" altLang="en-US" dirty="0" smtClean="0"/>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a:ln/>
        </p:spPr>
      </p:sp>
      <p:sp>
        <p:nvSpPr>
          <p:cNvPr id="1085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Aft>
                <a:spcPts val="613"/>
              </a:spcAft>
            </a:pPr>
            <a:endParaRPr lang="en-US" altLang="en-US" b="1" dirty="0" smtClean="0"/>
          </a:p>
        </p:txBody>
      </p:sp>
      <p:sp>
        <p:nvSpPr>
          <p:cNvPr id="1085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09" indent="-285734" eaLnBrk="0" hangingPunct="0">
              <a:spcBef>
                <a:spcPct val="30000"/>
              </a:spcBef>
              <a:defRPr sz="1200">
                <a:solidFill>
                  <a:schemeClr val="tx1"/>
                </a:solidFill>
                <a:latin typeface="Arial" pitchFamily="34" charset="0"/>
              </a:defRPr>
            </a:lvl2pPr>
            <a:lvl3pPr marL="1142937" indent="-228587" eaLnBrk="0" hangingPunct="0">
              <a:spcBef>
                <a:spcPct val="30000"/>
              </a:spcBef>
              <a:defRPr sz="1200">
                <a:solidFill>
                  <a:schemeClr val="tx1"/>
                </a:solidFill>
                <a:latin typeface="Arial" pitchFamily="34" charset="0"/>
              </a:defRPr>
            </a:lvl3pPr>
            <a:lvl4pPr marL="1600111" indent="-228587" eaLnBrk="0" hangingPunct="0">
              <a:spcBef>
                <a:spcPct val="30000"/>
              </a:spcBef>
              <a:defRPr sz="1200">
                <a:solidFill>
                  <a:schemeClr val="tx1"/>
                </a:solidFill>
                <a:latin typeface="Arial" pitchFamily="34" charset="0"/>
              </a:defRPr>
            </a:lvl4pPr>
            <a:lvl5pPr marL="2057287" indent="-228587" eaLnBrk="0" hangingPunct="0">
              <a:spcBef>
                <a:spcPct val="30000"/>
              </a:spcBef>
              <a:defRPr sz="1200">
                <a:solidFill>
                  <a:schemeClr val="tx1"/>
                </a:solidFill>
                <a:latin typeface="Arial" pitchFamily="34" charset="0"/>
              </a:defRPr>
            </a:lvl5pPr>
            <a:lvl6pPr marL="2514461" indent="-228587" eaLnBrk="0" fontAlgn="base" hangingPunct="0">
              <a:spcBef>
                <a:spcPct val="30000"/>
              </a:spcBef>
              <a:spcAft>
                <a:spcPct val="0"/>
              </a:spcAft>
              <a:defRPr sz="1200">
                <a:solidFill>
                  <a:schemeClr val="tx1"/>
                </a:solidFill>
                <a:latin typeface="Arial" pitchFamily="34" charset="0"/>
              </a:defRPr>
            </a:lvl6pPr>
            <a:lvl7pPr marL="2971635" indent="-228587" eaLnBrk="0" fontAlgn="base" hangingPunct="0">
              <a:spcBef>
                <a:spcPct val="30000"/>
              </a:spcBef>
              <a:spcAft>
                <a:spcPct val="0"/>
              </a:spcAft>
              <a:defRPr sz="1200">
                <a:solidFill>
                  <a:schemeClr val="tx1"/>
                </a:solidFill>
                <a:latin typeface="Arial" pitchFamily="34" charset="0"/>
              </a:defRPr>
            </a:lvl7pPr>
            <a:lvl8pPr marL="3428811" indent="-228587" eaLnBrk="0" fontAlgn="base" hangingPunct="0">
              <a:spcBef>
                <a:spcPct val="30000"/>
              </a:spcBef>
              <a:spcAft>
                <a:spcPct val="0"/>
              </a:spcAft>
              <a:defRPr sz="1200">
                <a:solidFill>
                  <a:schemeClr val="tx1"/>
                </a:solidFill>
                <a:latin typeface="Arial" pitchFamily="34" charset="0"/>
              </a:defRPr>
            </a:lvl8pPr>
            <a:lvl9pPr marL="3885985" indent="-228587"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3CB8095E-4C2A-466B-884A-46FD880D55FE}" type="slidenum">
              <a:rPr lang="en-US" altLang="en-US" smtClean="0"/>
              <a:pPr eaLnBrk="1" hangingPunct="1">
                <a:spcBef>
                  <a:spcPct val="0"/>
                </a:spcBef>
              </a:pPr>
              <a:t>94</a:t>
            </a:fld>
            <a:endParaRPr lang="en-US" altLang="en-US" dirty="0" smtClean="0"/>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a:ln/>
        </p:spPr>
      </p:sp>
      <p:sp>
        <p:nvSpPr>
          <p:cNvPr id="1085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Aft>
                <a:spcPts val="613"/>
              </a:spcAft>
            </a:pPr>
            <a:endParaRPr lang="en-US" altLang="en-US" b="1" dirty="0" smtClean="0"/>
          </a:p>
        </p:txBody>
      </p:sp>
      <p:sp>
        <p:nvSpPr>
          <p:cNvPr id="1085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09" indent="-285734" eaLnBrk="0" hangingPunct="0">
              <a:spcBef>
                <a:spcPct val="30000"/>
              </a:spcBef>
              <a:defRPr sz="1200">
                <a:solidFill>
                  <a:schemeClr val="tx1"/>
                </a:solidFill>
                <a:latin typeface="Arial" pitchFamily="34" charset="0"/>
              </a:defRPr>
            </a:lvl2pPr>
            <a:lvl3pPr marL="1142937" indent="-228587" eaLnBrk="0" hangingPunct="0">
              <a:spcBef>
                <a:spcPct val="30000"/>
              </a:spcBef>
              <a:defRPr sz="1200">
                <a:solidFill>
                  <a:schemeClr val="tx1"/>
                </a:solidFill>
                <a:latin typeface="Arial" pitchFamily="34" charset="0"/>
              </a:defRPr>
            </a:lvl3pPr>
            <a:lvl4pPr marL="1600111" indent="-228587" eaLnBrk="0" hangingPunct="0">
              <a:spcBef>
                <a:spcPct val="30000"/>
              </a:spcBef>
              <a:defRPr sz="1200">
                <a:solidFill>
                  <a:schemeClr val="tx1"/>
                </a:solidFill>
                <a:latin typeface="Arial" pitchFamily="34" charset="0"/>
              </a:defRPr>
            </a:lvl4pPr>
            <a:lvl5pPr marL="2057287" indent="-228587" eaLnBrk="0" hangingPunct="0">
              <a:spcBef>
                <a:spcPct val="30000"/>
              </a:spcBef>
              <a:defRPr sz="1200">
                <a:solidFill>
                  <a:schemeClr val="tx1"/>
                </a:solidFill>
                <a:latin typeface="Arial" pitchFamily="34" charset="0"/>
              </a:defRPr>
            </a:lvl5pPr>
            <a:lvl6pPr marL="2514461" indent="-228587" eaLnBrk="0" fontAlgn="base" hangingPunct="0">
              <a:spcBef>
                <a:spcPct val="30000"/>
              </a:spcBef>
              <a:spcAft>
                <a:spcPct val="0"/>
              </a:spcAft>
              <a:defRPr sz="1200">
                <a:solidFill>
                  <a:schemeClr val="tx1"/>
                </a:solidFill>
                <a:latin typeface="Arial" pitchFamily="34" charset="0"/>
              </a:defRPr>
            </a:lvl6pPr>
            <a:lvl7pPr marL="2971635" indent="-228587" eaLnBrk="0" fontAlgn="base" hangingPunct="0">
              <a:spcBef>
                <a:spcPct val="30000"/>
              </a:spcBef>
              <a:spcAft>
                <a:spcPct val="0"/>
              </a:spcAft>
              <a:defRPr sz="1200">
                <a:solidFill>
                  <a:schemeClr val="tx1"/>
                </a:solidFill>
                <a:latin typeface="Arial" pitchFamily="34" charset="0"/>
              </a:defRPr>
            </a:lvl7pPr>
            <a:lvl8pPr marL="3428811" indent="-228587" eaLnBrk="0" fontAlgn="base" hangingPunct="0">
              <a:spcBef>
                <a:spcPct val="30000"/>
              </a:spcBef>
              <a:spcAft>
                <a:spcPct val="0"/>
              </a:spcAft>
              <a:defRPr sz="1200">
                <a:solidFill>
                  <a:schemeClr val="tx1"/>
                </a:solidFill>
                <a:latin typeface="Arial" pitchFamily="34" charset="0"/>
              </a:defRPr>
            </a:lvl8pPr>
            <a:lvl9pPr marL="3885985" indent="-228587"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3CB8095E-4C2A-466B-884A-46FD880D55FE}" type="slidenum">
              <a:rPr lang="en-US" altLang="en-US" smtClean="0"/>
              <a:pPr eaLnBrk="1" hangingPunct="1">
                <a:spcBef>
                  <a:spcPct val="0"/>
                </a:spcBef>
              </a:pPr>
              <a:t>95</a:t>
            </a:fld>
            <a:endParaRPr lang="en-US" altLang="en-US" dirty="0" smtClean="0"/>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a:ln/>
        </p:spPr>
      </p:sp>
      <p:sp>
        <p:nvSpPr>
          <p:cNvPr id="1024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
        <p:nvSpPr>
          <p:cNvPr id="1024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800" indent="-285692" eaLnBrk="0" hangingPunct="0">
              <a:spcBef>
                <a:spcPct val="30000"/>
              </a:spcBef>
              <a:defRPr sz="1200">
                <a:solidFill>
                  <a:schemeClr val="tx1"/>
                </a:solidFill>
                <a:latin typeface="Arial" pitchFamily="34" charset="0"/>
              </a:defRPr>
            </a:lvl2pPr>
            <a:lvl3pPr marL="1142770" indent="-228555" eaLnBrk="0" hangingPunct="0">
              <a:spcBef>
                <a:spcPct val="30000"/>
              </a:spcBef>
              <a:defRPr sz="1200">
                <a:solidFill>
                  <a:schemeClr val="tx1"/>
                </a:solidFill>
                <a:latin typeface="Arial" pitchFamily="34" charset="0"/>
              </a:defRPr>
            </a:lvl3pPr>
            <a:lvl4pPr marL="1599877" indent="-228555" eaLnBrk="0" hangingPunct="0">
              <a:spcBef>
                <a:spcPct val="30000"/>
              </a:spcBef>
              <a:defRPr sz="1200">
                <a:solidFill>
                  <a:schemeClr val="tx1"/>
                </a:solidFill>
                <a:latin typeface="Arial" pitchFamily="34" charset="0"/>
              </a:defRPr>
            </a:lvl4pPr>
            <a:lvl5pPr marL="2056985" indent="-228555" eaLnBrk="0" hangingPunct="0">
              <a:spcBef>
                <a:spcPct val="30000"/>
              </a:spcBef>
              <a:defRPr sz="1200">
                <a:solidFill>
                  <a:schemeClr val="tx1"/>
                </a:solidFill>
                <a:latin typeface="Arial" pitchFamily="34" charset="0"/>
              </a:defRPr>
            </a:lvl5pPr>
            <a:lvl6pPr marL="2514093" indent="-228555" eaLnBrk="0" fontAlgn="base" hangingPunct="0">
              <a:spcBef>
                <a:spcPct val="30000"/>
              </a:spcBef>
              <a:spcAft>
                <a:spcPct val="0"/>
              </a:spcAft>
              <a:defRPr sz="1200">
                <a:solidFill>
                  <a:schemeClr val="tx1"/>
                </a:solidFill>
                <a:latin typeface="Arial" pitchFamily="34" charset="0"/>
              </a:defRPr>
            </a:lvl6pPr>
            <a:lvl7pPr marL="2971199" indent="-228555" eaLnBrk="0" fontAlgn="base" hangingPunct="0">
              <a:spcBef>
                <a:spcPct val="30000"/>
              </a:spcBef>
              <a:spcAft>
                <a:spcPct val="0"/>
              </a:spcAft>
              <a:defRPr sz="1200">
                <a:solidFill>
                  <a:schemeClr val="tx1"/>
                </a:solidFill>
                <a:latin typeface="Arial" pitchFamily="34" charset="0"/>
              </a:defRPr>
            </a:lvl7pPr>
            <a:lvl8pPr marL="3428308" indent="-228555" eaLnBrk="0" fontAlgn="base" hangingPunct="0">
              <a:spcBef>
                <a:spcPct val="30000"/>
              </a:spcBef>
              <a:spcAft>
                <a:spcPct val="0"/>
              </a:spcAft>
              <a:defRPr sz="1200">
                <a:solidFill>
                  <a:schemeClr val="tx1"/>
                </a:solidFill>
                <a:latin typeface="Arial" pitchFamily="34" charset="0"/>
              </a:defRPr>
            </a:lvl8pPr>
            <a:lvl9pPr marL="3885415" indent="-228555"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04C333BA-5EC0-4752-ABF9-612648D667FB}" type="slidenum">
              <a:rPr lang="en-US" altLang="en-US" smtClean="0"/>
              <a:pPr eaLnBrk="1" hangingPunct="1">
                <a:spcBef>
                  <a:spcPct val="0"/>
                </a:spcBef>
              </a:pPr>
              <a:t>96</a:t>
            </a:fld>
            <a:endParaRPr lang="en-US" altLang="en-US" dirty="0" smtClean="0"/>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a:ln/>
        </p:spPr>
      </p:sp>
      <p:sp>
        <p:nvSpPr>
          <p:cNvPr id="1024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
        <p:nvSpPr>
          <p:cNvPr id="1024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800" indent="-285692" eaLnBrk="0" hangingPunct="0">
              <a:spcBef>
                <a:spcPct val="30000"/>
              </a:spcBef>
              <a:defRPr sz="1200">
                <a:solidFill>
                  <a:schemeClr val="tx1"/>
                </a:solidFill>
                <a:latin typeface="Arial" pitchFamily="34" charset="0"/>
              </a:defRPr>
            </a:lvl2pPr>
            <a:lvl3pPr marL="1142770" indent="-228555" eaLnBrk="0" hangingPunct="0">
              <a:spcBef>
                <a:spcPct val="30000"/>
              </a:spcBef>
              <a:defRPr sz="1200">
                <a:solidFill>
                  <a:schemeClr val="tx1"/>
                </a:solidFill>
                <a:latin typeface="Arial" pitchFamily="34" charset="0"/>
              </a:defRPr>
            </a:lvl3pPr>
            <a:lvl4pPr marL="1599877" indent="-228555" eaLnBrk="0" hangingPunct="0">
              <a:spcBef>
                <a:spcPct val="30000"/>
              </a:spcBef>
              <a:defRPr sz="1200">
                <a:solidFill>
                  <a:schemeClr val="tx1"/>
                </a:solidFill>
                <a:latin typeface="Arial" pitchFamily="34" charset="0"/>
              </a:defRPr>
            </a:lvl4pPr>
            <a:lvl5pPr marL="2056985" indent="-228555" eaLnBrk="0" hangingPunct="0">
              <a:spcBef>
                <a:spcPct val="30000"/>
              </a:spcBef>
              <a:defRPr sz="1200">
                <a:solidFill>
                  <a:schemeClr val="tx1"/>
                </a:solidFill>
                <a:latin typeface="Arial" pitchFamily="34" charset="0"/>
              </a:defRPr>
            </a:lvl5pPr>
            <a:lvl6pPr marL="2514093" indent="-228555" eaLnBrk="0" fontAlgn="base" hangingPunct="0">
              <a:spcBef>
                <a:spcPct val="30000"/>
              </a:spcBef>
              <a:spcAft>
                <a:spcPct val="0"/>
              </a:spcAft>
              <a:defRPr sz="1200">
                <a:solidFill>
                  <a:schemeClr val="tx1"/>
                </a:solidFill>
                <a:latin typeface="Arial" pitchFamily="34" charset="0"/>
              </a:defRPr>
            </a:lvl6pPr>
            <a:lvl7pPr marL="2971199" indent="-228555" eaLnBrk="0" fontAlgn="base" hangingPunct="0">
              <a:spcBef>
                <a:spcPct val="30000"/>
              </a:spcBef>
              <a:spcAft>
                <a:spcPct val="0"/>
              </a:spcAft>
              <a:defRPr sz="1200">
                <a:solidFill>
                  <a:schemeClr val="tx1"/>
                </a:solidFill>
                <a:latin typeface="Arial" pitchFamily="34" charset="0"/>
              </a:defRPr>
            </a:lvl7pPr>
            <a:lvl8pPr marL="3428308" indent="-228555" eaLnBrk="0" fontAlgn="base" hangingPunct="0">
              <a:spcBef>
                <a:spcPct val="30000"/>
              </a:spcBef>
              <a:spcAft>
                <a:spcPct val="0"/>
              </a:spcAft>
              <a:defRPr sz="1200">
                <a:solidFill>
                  <a:schemeClr val="tx1"/>
                </a:solidFill>
                <a:latin typeface="Arial" pitchFamily="34" charset="0"/>
              </a:defRPr>
            </a:lvl8pPr>
            <a:lvl9pPr marL="3885415" indent="-228555"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04C333BA-5EC0-4752-ABF9-612648D667FB}" type="slidenum">
              <a:rPr lang="en-US" altLang="en-US" smtClean="0"/>
              <a:pPr eaLnBrk="1" hangingPunct="1">
                <a:spcBef>
                  <a:spcPct val="0"/>
                </a:spcBef>
              </a:pPr>
              <a:t>97</a:t>
            </a:fld>
            <a:endParaRPr lang="en-US" altLang="en-US" dirty="0" smtClean="0"/>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33675EB-FFF5-4648-B14D-508B4C423457}" type="slidenum">
              <a:rPr lang="en-US" smtClean="0"/>
              <a:pPr/>
              <a:t>98</a:t>
            </a:fld>
            <a:endParaRPr lang="en-US" dirty="0"/>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a:ln/>
        </p:spPr>
      </p:sp>
      <p:sp>
        <p:nvSpPr>
          <p:cNvPr id="1116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a:p>
            <a:endParaRPr lang="en-US" altLang="en-US" dirty="0" smtClean="0"/>
          </a:p>
        </p:txBody>
      </p:sp>
      <p:sp>
        <p:nvSpPr>
          <p:cNvPr id="1116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09" indent="-285734" eaLnBrk="0" hangingPunct="0">
              <a:spcBef>
                <a:spcPct val="30000"/>
              </a:spcBef>
              <a:defRPr sz="1200">
                <a:solidFill>
                  <a:schemeClr val="tx1"/>
                </a:solidFill>
                <a:latin typeface="Arial" pitchFamily="34" charset="0"/>
              </a:defRPr>
            </a:lvl2pPr>
            <a:lvl3pPr marL="1142937" indent="-228587" eaLnBrk="0" hangingPunct="0">
              <a:spcBef>
                <a:spcPct val="30000"/>
              </a:spcBef>
              <a:defRPr sz="1200">
                <a:solidFill>
                  <a:schemeClr val="tx1"/>
                </a:solidFill>
                <a:latin typeface="Arial" pitchFamily="34" charset="0"/>
              </a:defRPr>
            </a:lvl3pPr>
            <a:lvl4pPr marL="1600111" indent="-228587" eaLnBrk="0" hangingPunct="0">
              <a:spcBef>
                <a:spcPct val="30000"/>
              </a:spcBef>
              <a:defRPr sz="1200">
                <a:solidFill>
                  <a:schemeClr val="tx1"/>
                </a:solidFill>
                <a:latin typeface="Arial" pitchFamily="34" charset="0"/>
              </a:defRPr>
            </a:lvl4pPr>
            <a:lvl5pPr marL="2057287" indent="-228587" eaLnBrk="0" hangingPunct="0">
              <a:spcBef>
                <a:spcPct val="30000"/>
              </a:spcBef>
              <a:defRPr sz="1200">
                <a:solidFill>
                  <a:schemeClr val="tx1"/>
                </a:solidFill>
                <a:latin typeface="Arial" pitchFamily="34" charset="0"/>
              </a:defRPr>
            </a:lvl5pPr>
            <a:lvl6pPr marL="2514461" indent="-228587" eaLnBrk="0" fontAlgn="base" hangingPunct="0">
              <a:spcBef>
                <a:spcPct val="30000"/>
              </a:spcBef>
              <a:spcAft>
                <a:spcPct val="0"/>
              </a:spcAft>
              <a:defRPr sz="1200">
                <a:solidFill>
                  <a:schemeClr val="tx1"/>
                </a:solidFill>
                <a:latin typeface="Arial" pitchFamily="34" charset="0"/>
              </a:defRPr>
            </a:lvl6pPr>
            <a:lvl7pPr marL="2971635" indent="-228587" eaLnBrk="0" fontAlgn="base" hangingPunct="0">
              <a:spcBef>
                <a:spcPct val="30000"/>
              </a:spcBef>
              <a:spcAft>
                <a:spcPct val="0"/>
              </a:spcAft>
              <a:defRPr sz="1200">
                <a:solidFill>
                  <a:schemeClr val="tx1"/>
                </a:solidFill>
                <a:latin typeface="Arial" pitchFamily="34" charset="0"/>
              </a:defRPr>
            </a:lvl7pPr>
            <a:lvl8pPr marL="3428811" indent="-228587" eaLnBrk="0" fontAlgn="base" hangingPunct="0">
              <a:spcBef>
                <a:spcPct val="30000"/>
              </a:spcBef>
              <a:spcAft>
                <a:spcPct val="0"/>
              </a:spcAft>
              <a:defRPr sz="1200">
                <a:solidFill>
                  <a:schemeClr val="tx1"/>
                </a:solidFill>
                <a:latin typeface="Arial" pitchFamily="34" charset="0"/>
              </a:defRPr>
            </a:lvl8pPr>
            <a:lvl9pPr marL="3885985" indent="-228587"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1BCC422B-B836-4ABE-A00C-B37430C23665}" type="slidenum">
              <a:rPr lang="en-US" altLang="en-US" smtClean="0"/>
              <a:pPr eaLnBrk="1" hangingPunct="1">
                <a:spcBef>
                  <a:spcPct val="0"/>
                </a:spcBef>
              </a:pPr>
              <a:t>101</a:t>
            </a:fld>
            <a:endParaRPr lang="en-US" alt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endParaRPr lang="en-US" sz="1800" dirty="0"/>
          </a:p>
        </p:txBody>
      </p:sp>
      <p:sp>
        <p:nvSpPr>
          <p:cNvPr id="4" name="Slide Number Placeholder 3"/>
          <p:cNvSpPr>
            <a:spLocks noGrp="1"/>
          </p:cNvSpPr>
          <p:nvPr>
            <p:ph type="sldNum" sz="quarter" idx="10"/>
          </p:nvPr>
        </p:nvSpPr>
        <p:spPr/>
        <p:txBody>
          <a:bodyPr/>
          <a:lstStyle/>
          <a:p>
            <a:fld id="{957EAB2C-9586-4486-9901-F7EDC126C19F}" type="slidenum">
              <a:rPr lang="en-US" smtClean="0"/>
              <a:pPr/>
              <a:t>9</a:t>
            </a:fld>
            <a:endParaRPr lang="en-US" dirty="0"/>
          </a:p>
        </p:txBody>
      </p:sp>
    </p:spTree>
    <p:extLst>
      <p:ext uri="{BB962C8B-B14F-4D97-AF65-F5344CB8AC3E}">
        <p14:creationId xmlns:p14="http://schemas.microsoft.com/office/powerpoint/2010/main" val="217098339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6.png"/><Relationship Id="rId5" Type="http://schemas.microsoft.com/office/2007/relationships/hdphoto" Target="../media/hdphoto1.wdp"/><Relationship Id="rId4" Type="http://schemas.openxmlformats.org/officeDocument/2006/relationships/image" Target="../media/image5.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1600200"/>
          </a:xfrm>
          <a:prstGeom prst="rect">
            <a:avLst/>
          </a:prstGeom>
        </p:spPr>
      </p:pic>
      <p:sp>
        <p:nvSpPr>
          <p:cNvPr id="6" name="Slide Number Placeholder 5"/>
          <p:cNvSpPr>
            <a:spLocks noGrp="1"/>
          </p:cNvSpPr>
          <p:nvPr>
            <p:ph type="sldNum" sz="quarter" idx="12"/>
          </p:nvPr>
        </p:nvSpPr>
        <p:spPr/>
        <p:txBody>
          <a:bodyPr/>
          <a:lstStyle/>
          <a:p>
            <a:fld id="{D0351526-07C4-4BC6-8B1A-7208761F523C}" type="slidenum">
              <a:rPr lang="en-US" smtClean="0"/>
              <a:pPr/>
              <a:t>‹#›</a:t>
            </a:fld>
            <a:endParaRPr lang="en-US" dirty="0"/>
          </a:p>
        </p:txBody>
      </p:sp>
      <p:cxnSp>
        <p:nvCxnSpPr>
          <p:cNvPr id="9" name="Straight Connector 8"/>
          <p:cNvCxnSpPr/>
          <p:nvPr userDrawn="1"/>
        </p:nvCxnSpPr>
        <p:spPr>
          <a:xfrm>
            <a:off x="0" y="1600200"/>
            <a:ext cx="9144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907024" y="314291"/>
            <a:ext cx="2971800" cy="971617"/>
          </a:xfrm>
          <a:prstGeom prst="rect">
            <a:avLst/>
          </a:prstGeom>
        </p:spPr>
      </p:pic>
      <p:pic>
        <p:nvPicPr>
          <p:cNvPr id="2050" name="Picture 2" descr="http://intranet.fldoe.org/Communications/images/fdoelogogcolor.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52400" y="152400"/>
            <a:ext cx="4495800" cy="13030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41784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0351526-07C4-4BC6-8B1A-7208761F523C}" type="slidenum">
              <a:rPr lang="en-US" smtClean="0"/>
              <a:pPr/>
              <a:t>‹#›</a:t>
            </a:fld>
            <a:endParaRPr lang="en-US" dirty="0"/>
          </a:p>
        </p:txBody>
      </p:sp>
    </p:spTree>
    <p:extLst>
      <p:ext uri="{BB962C8B-B14F-4D97-AF65-F5344CB8AC3E}">
        <p14:creationId xmlns:p14="http://schemas.microsoft.com/office/powerpoint/2010/main" val="19305299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0351526-07C4-4BC6-8B1A-7208761F523C}" type="slidenum">
              <a:rPr lang="en-US" smtClean="0"/>
              <a:pPr/>
              <a:t>‹#›</a:t>
            </a:fld>
            <a:endParaRPr lang="en-US" dirty="0"/>
          </a:p>
        </p:txBody>
      </p:sp>
    </p:spTree>
    <p:extLst>
      <p:ext uri="{BB962C8B-B14F-4D97-AF65-F5344CB8AC3E}">
        <p14:creationId xmlns:p14="http://schemas.microsoft.com/office/powerpoint/2010/main" val="15402908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1600200"/>
          </a:xfrm>
          <a:prstGeom prst="rect">
            <a:avLst/>
          </a:prstGeom>
        </p:spPr>
      </p:pic>
      <p:sp>
        <p:nvSpPr>
          <p:cNvPr id="2" name="Title 1"/>
          <p:cNvSpPr>
            <a:spLocks noGrp="1"/>
          </p:cNvSpPr>
          <p:nvPr>
            <p:ph type="title"/>
          </p:nvPr>
        </p:nvSpPr>
        <p:spPr>
          <a:xfrm>
            <a:off x="228600" y="251619"/>
            <a:ext cx="6781800" cy="1096962"/>
          </a:xfrm>
        </p:spPr>
        <p:txBody>
          <a:bodyPr/>
          <a:lstStyle>
            <a:lvl1pPr algn="l">
              <a:defRPr/>
            </a:lvl1pPr>
          </a:lstStyle>
          <a:p>
            <a:r>
              <a:rPr lang="en-US" dirty="0" smtClean="0"/>
              <a:t>Click to edit Master title style</a:t>
            </a:r>
            <a:endParaRPr lang="en-US" dirty="0"/>
          </a:p>
        </p:txBody>
      </p:sp>
      <p:sp>
        <p:nvSpPr>
          <p:cNvPr id="3" name="Content Placeholder 2"/>
          <p:cNvSpPr>
            <a:spLocks noGrp="1"/>
          </p:cNvSpPr>
          <p:nvPr>
            <p:ph idx="1"/>
          </p:nvPr>
        </p:nvSpPr>
        <p:spPr>
          <a:xfrm>
            <a:off x="228600" y="1752601"/>
            <a:ext cx="8737092" cy="4343399"/>
          </a:xfrm>
        </p:spPr>
        <p:txBody>
          <a:bodyPr>
            <a:noAutofit/>
          </a:bodyPr>
          <a:lstStyle>
            <a:lvl1pPr>
              <a:lnSpc>
                <a:spcPct val="80000"/>
              </a:lnSpc>
              <a:spcBef>
                <a:spcPts val="600"/>
              </a:spcBef>
              <a:spcAft>
                <a:spcPts val="600"/>
              </a:spcAft>
              <a:defRPr/>
            </a:lvl1pPr>
            <a:lvl2pPr>
              <a:lnSpc>
                <a:spcPct val="80000"/>
              </a:lnSpc>
              <a:spcBef>
                <a:spcPts val="600"/>
              </a:spcBef>
              <a:spcAft>
                <a:spcPts val="600"/>
              </a:spcAft>
              <a:defRPr/>
            </a:lvl2pPr>
            <a:lvl3pPr>
              <a:lnSpc>
                <a:spcPct val="80000"/>
              </a:lnSpc>
              <a:spcBef>
                <a:spcPts val="600"/>
              </a:spcBef>
              <a:spcAft>
                <a:spcPts val="600"/>
              </a:spcAft>
              <a:defRPr/>
            </a:lvl3pPr>
            <a:lvl4pPr>
              <a:lnSpc>
                <a:spcPct val="80000"/>
              </a:lnSpc>
              <a:spcBef>
                <a:spcPts val="600"/>
              </a:spcBef>
              <a:spcAft>
                <a:spcPts val="600"/>
              </a:spcAft>
              <a:defRPr/>
            </a:lvl4pPr>
            <a:lvl5pPr>
              <a:lnSpc>
                <a:spcPct val="80000"/>
              </a:lnSpc>
              <a:spcBef>
                <a:spcPts val="600"/>
              </a:spcBef>
              <a:spcAft>
                <a:spcPts val="600"/>
              </a:spcAf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3124200" y="6324600"/>
            <a:ext cx="2895600" cy="365125"/>
          </a:xfrm>
        </p:spPr>
        <p:txBody>
          <a:bodyPr/>
          <a:lstStyle>
            <a:lvl1pPr algn="ctr">
              <a:defRPr/>
            </a:lvl1pPr>
          </a:lstStyle>
          <a:p>
            <a:fld id="{60F88D64-766A-45C3-93FE-3E1D3068B07A}" type="slidenum">
              <a:rPr lang="en-US" smtClean="0"/>
              <a:pPr/>
              <a:t>‹#›</a:t>
            </a:fld>
            <a:endParaRPr lang="en-US" dirty="0"/>
          </a:p>
        </p:txBody>
      </p:sp>
      <p:pic>
        <p:nvPicPr>
          <p:cNvPr id="8" name="Picture 2" descr="http://intranet.fldoe.org/Communications/images/fdoelogocolor.jpg"/>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l="139" r="-1"/>
          <a:stretch/>
        </p:blipFill>
        <p:spPr bwMode="auto">
          <a:xfrm>
            <a:off x="76200" y="6172200"/>
            <a:ext cx="2209800" cy="64049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userDrawn="1"/>
        </p:nvPicPr>
        <p:blipFill>
          <a:blip r:embed="rId4" cstate="print">
            <a:extLst>
              <a:ext uri="{BEBA8EAE-BF5A-486C-A8C5-ECC9F3942E4B}">
                <a14:imgProps xmlns:a14="http://schemas.microsoft.com/office/drawing/2010/main">
                  <a14:imgLayer r:embed="rId5">
                    <a14:imgEffect>
                      <a14:saturation sat="33000"/>
                    </a14:imgEffect>
                  </a14:imgLayer>
                </a14:imgProps>
              </a:ext>
              <a:ext uri="{28A0092B-C50C-407E-A947-70E740481C1C}">
                <a14:useLocalDpi xmlns:a14="http://schemas.microsoft.com/office/drawing/2010/main" val="0"/>
              </a:ext>
            </a:extLst>
          </a:blip>
          <a:stretch>
            <a:fillRect/>
          </a:stretch>
        </p:blipFill>
        <p:spPr>
          <a:xfrm>
            <a:off x="7315200" y="0"/>
            <a:ext cx="1828800" cy="1617133"/>
          </a:xfrm>
          <a:prstGeom prst="rect">
            <a:avLst/>
          </a:prstGeom>
        </p:spPr>
      </p:pic>
      <p:cxnSp>
        <p:nvCxnSpPr>
          <p:cNvPr id="7" name="Straight Connector 6"/>
          <p:cNvCxnSpPr/>
          <p:nvPr userDrawn="1"/>
        </p:nvCxnSpPr>
        <p:spPr>
          <a:xfrm>
            <a:off x="0" y="1600200"/>
            <a:ext cx="9144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479792" y="6249543"/>
            <a:ext cx="1485900" cy="485809"/>
          </a:xfrm>
          <a:prstGeom prst="rect">
            <a:avLst/>
          </a:prstGeom>
        </p:spPr>
      </p:pic>
    </p:spTree>
    <p:extLst>
      <p:ext uri="{BB962C8B-B14F-4D97-AF65-F5344CB8AC3E}">
        <p14:creationId xmlns:p14="http://schemas.microsoft.com/office/powerpoint/2010/main" val="22428871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0351526-07C4-4BC6-8B1A-7208761F523C}" type="slidenum">
              <a:rPr lang="en-US" smtClean="0"/>
              <a:pPr/>
              <a:t>‹#›</a:t>
            </a:fld>
            <a:endParaRPr lang="en-US" dirty="0"/>
          </a:p>
        </p:txBody>
      </p:sp>
    </p:spTree>
    <p:extLst>
      <p:ext uri="{BB962C8B-B14F-4D97-AF65-F5344CB8AC3E}">
        <p14:creationId xmlns:p14="http://schemas.microsoft.com/office/powerpoint/2010/main" val="31535946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0351526-07C4-4BC6-8B1A-7208761F523C}" type="slidenum">
              <a:rPr lang="en-US" smtClean="0"/>
              <a:pPr/>
              <a:t>‹#›</a:t>
            </a:fld>
            <a:endParaRPr lang="en-US" dirty="0"/>
          </a:p>
        </p:txBody>
      </p:sp>
    </p:spTree>
    <p:extLst>
      <p:ext uri="{BB962C8B-B14F-4D97-AF65-F5344CB8AC3E}">
        <p14:creationId xmlns:p14="http://schemas.microsoft.com/office/powerpoint/2010/main" val="5315405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0351526-07C4-4BC6-8B1A-7208761F523C}" type="slidenum">
              <a:rPr lang="en-US" smtClean="0"/>
              <a:pPr/>
              <a:t>‹#›</a:t>
            </a:fld>
            <a:endParaRPr lang="en-US" dirty="0"/>
          </a:p>
        </p:txBody>
      </p:sp>
    </p:spTree>
    <p:extLst>
      <p:ext uri="{BB962C8B-B14F-4D97-AF65-F5344CB8AC3E}">
        <p14:creationId xmlns:p14="http://schemas.microsoft.com/office/powerpoint/2010/main" val="30532787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0351526-07C4-4BC6-8B1A-7208761F523C}" type="slidenum">
              <a:rPr lang="en-US" smtClean="0"/>
              <a:pPr/>
              <a:t>‹#›</a:t>
            </a:fld>
            <a:endParaRPr lang="en-US" dirty="0"/>
          </a:p>
        </p:txBody>
      </p:sp>
    </p:spTree>
    <p:extLst>
      <p:ext uri="{BB962C8B-B14F-4D97-AF65-F5344CB8AC3E}">
        <p14:creationId xmlns:p14="http://schemas.microsoft.com/office/powerpoint/2010/main" val="38186085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0351526-07C4-4BC6-8B1A-7208761F523C}" type="slidenum">
              <a:rPr lang="en-US" smtClean="0"/>
              <a:pPr/>
              <a:t>‹#›</a:t>
            </a:fld>
            <a:endParaRPr lang="en-US" dirty="0"/>
          </a:p>
        </p:txBody>
      </p:sp>
    </p:spTree>
    <p:extLst>
      <p:ext uri="{BB962C8B-B14F-4D97-AF65-F5344CB8AC3E}">
        <p14:creationId xmlns:p14="http://schemas.microsoft.com/office/powerpoint/2010/main" val="33070302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0351526-07C4-4BC6-8B1A-7208761F523C}" type="slidenum">
              <a:rPr lang="en-US" smtClean="0"/>
              <a:pPr/>
              <a:t>‹#›</a:t>
            </a:fld>
            <a:endParaRPr lang="en-US" dirty="0"/>
          </a:p>
        </p:txBody>
      </p:sp>
    </p:spTree>
    <p:extLst>
      <p:ext uri="{BB962C8B-B14F-4D97-AF65-F5344CB8AC3E}">
        <p14:creationId xmlns:p14="http://schemas.microsoft.com/office/powerpoint/2010/main" val="19632387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0351526-07C4-4BC6-8B1A-7208761F523C}" type="slidenum">
              <a:rPr lang="en-US" smtClean="0"/>
              <a:pPr/>
              <a:t>‹#›</a:t>
            </a:fld>
            <a:endParaRPr lang="en-US" dirty="0"/>
          </a:p>
        </p:txBody>
      </p:sp>
    </p:spTree>
    <p:extLst>
      <p:ext uri="{BB962C8B-B14F-4D97-AF65-F5344CB8AC3E}">
        <p14:creationId xmlns:p14="http://schemas.microsoft.com/office/powerpoint/2010/main" val="38953142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351526-07C4-4BC6-8B1A-7208761F523C}" type="slidenum">
              <a:rPr lang="en-US" smtClean="0"/>
              <a:pPr/>
              <a:t>‹#›</a:t>
            </a:fld>
            <a:endParaRPr lang="en-US" dirty="0"/>
          </a:p>
        </p:txBody>
      </p:sp>
    </p:spTree>
    <p:extLst>
      <p:ext uri="{BB962C8B-B14F-4D97-AF65-F5344CB8AC3E}">
        <p14:creationId xmlns:p14="http://schemas.microsoft.com/office/powerpoint/2010/main" val="18840114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hyperlink" Target="mailto:mbruguera@dadeschools.net" TargetMode="External"/><Relationship Id="rId2" Type="http://schemas.openxmlformats.org/officeDocument/2006/relationships/notesSlide" Target="../notesSlides/notesSlide88.xml"/><Relationship Id="rId1" Type="http://schemas.openxmlformats.org/officeDocument/2006/relationships/slideLayout" Target="../slideLayouts/slideLayout2.xml"/><Relationship Id="rId4" Type="http://schemas.openxmlformats.org/officeDocument/2006/relationships/hyperlink" Target="mailto:mugando@dadeschools.net" TargetMode="Externa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fsassessments.org/"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mailto:mugando@dadeschools.net" TargetMode="External"/><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fsassessments.org/ta-certification-course"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4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hyperlink" Target="http://oada.dadeschools.net/TestChairInfo/InfoForTestChair.asp" TargetMode="External"/><Relationship Id="rId2" Type="http://schemas.openxmlformats.org/officeDocument/2006/relationships/notesSlide" Target="../notesSlides/notesSlide49.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hyperlink" Target="http://oada.dadeschools.net/Screencasts/TestSecurity/TestSecurity.html"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9.emf"/><Relationship Id="rId4" Type="http://schemas.openxmlformats.org/officeDocument/2006/relationships/image" Target="../media/image8.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2.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hyperlink" Target="mailto:mugando@dadeschools.net" TargetMode="External"/><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hyperlink" Target="mailto:DoNotReply@airast.org" TargetMode="External"/><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fsassessments.org/"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fcat.fldoe.org/fcat2/fcatitem.asp" TargetMode="Externa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fsassessments.org/"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hyperlink" Target="http://www.fsassessments.org/" TargetMode="External"/><Relationship Id="rId2" Type="http://schemas.openxmlformats.org/officeDocument/2006/relationships/notesSlide" Target="../notesSlides/notesSlide87.xml"/><Relationship Id="rId1" Type="http://schemas.openxmlformats.org/officeDocument/2006/relationships/slideLayout" Target="../slideLayouts/slideLayout2.xml"/><Relationship Id="rId4" Type="http://schemas.openxmlformats.org/officeDocument/2006/relationships/hyperlink" Target="http://www.flassessments.com/Spring2015" TargetMode="Externa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905000"/>
            <a:ext cx="8153400" cy="4419600"/>
          </a:xfrm>
        </p:spPr>
        <p:txBody>
          <a:bodyPr>
            <a:normAutofit/>
          </a:bodyPr>
          <a:lstStyle/>
          <a:p>
            <a:r>
              <a:rPr lang="en-US" sz="3000" b="1" dirty="0" smtClean="0"/>
              <a:t>Spring 2015 Test Chairperson Training</a:t>
            </a:r>
            <a:br>
              <a:rPr lang="en-US" sz="3000" b="1" dirty="0" smtClean="0"/>
            </a:br>
            <a:r>
              <a:rPr lang="en-US" sz="3000" b="1" dirty="0" smtClean="0"/>
              <a:t/>
            </a:r>
            <a:br>
              <a:rPr lang="en-US" sz="3000" b="1" dirty="0" smtClean="0"/>
            </a:br>
            <a:r>
              <a:rPr lang="en-US" sz="3000" b="1" dirty="0" smtClean="0"/>
              <a:t>Florida Standards Assessments</a:t>
            </a:r>
            <a:r>
              <a:rPr lang="en-US" sz="3000" b="1" dirty="0"/>
              <a:t> </a:t>
            </a:r>
            <a:r>
              <a:rPr lang="en-US" sz="3000" b="1" dirty="0" smtClean="0"/>
              <a:t>(FSA) </a:t>
            </a:r>
            <a:br>
              <a:rPr lang="en-US" sz="3000" b="1" dirty="0" smtClean="0"/>
            </a:br>
            <a:r>
              <a:rPr lang="en-US" sz="3000" i="1" dirty="0" smtClean="0"/>
              <a:t>English Language Arts (ELA) including Writing</a:t>
            </a:r>
            <a:br>
              <a:rPr lang="en-US" sz="3000" i="1" dirty="0" smtClean="0"/>
            </a:br>
            <a:r>
              <a:rPr lang="en-US" sz="3000" i="1" dirty="0" smtClean="0"/>
              <a:t>Mathematics</a:t>
            </a:r>
            <a:br>
              <a:rPr lang="en-US" sz="3000" i="1" dirty="0" smtClean="0"/>
            </a:br>
            <a:r>
              <a:rPr lang="en-US" sz="3000" i="1" dirty="0" smtClean="0"/>
              <a:t>End-of-Course (EOC)</a:t>
            </a:r>
            <a:br>
              <a:rPr lang="en-US" sz="3000" i="1" dirty="0" smtClean="0"/>
            </a:br>
            <a:r>
              <a:rPr lang="en-US" sz="3000" b="1" dirty="0" smtClean="0"/>
              <a:t/>
            </a:r>
            <a:br>
              <a:rPr lang="en-US" sz="3000" b="1" dirty="0" smtClean="0"/>
            </a:br>
            <a:r>
              <a:rPr lang="en-US" sz="3000" b="1" dirty="0" smtClean="0"/>
              <a:t>Florida Comprehensive Test (FCAT 2.0) </a:t>
            </a:r>
            <a:br>
              <a:rPr lang="en-US" sz="3000" b="1" dirty="0" smtClean="0"/>
            </a:br>
            <a:r>
              <a:rPr lang="en-US" sz="3000" i="1" dirty="0" smtClean="0"/>
              <a:t>Science</a:t>
            </a:r>
            <a:endParaRPr lang="en-US" sz="3000" i="1" dirty="0"/>
          </a:p>
        </p:txBody>
      </p:sp>
    </p:spTree>
    <p:extLst>
      <p:ext uri="{BB962C8B-B14F-4D97-AF65-F5344CB8AC3E}">
        <p14:creationId xmlns:p14="http://schemas.microsoft.com/office/powerpoint/2010/main" val="34843603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FSA Terms (cont.)</a:t>
            </a:r>
            <a:endParaRPr lang="en-US" dirty="0"/>
          </a:p>
        </p:txBody>
      </p:sp>
      <p:sp>
        <p:nvSpPr>
          <p:cNvPr id="3" name="Content Placeholder 2"/>
          <p:cNvSpPr>
            <a:spLocks noGrp="1"/>
          </p:cNvSpPr>
          <p:nvPr>
            <p:ph idx="1"/>
          </p:nvPr>
        </p:nvSpPr>
        <p:spPr>
          <a:xfrm>
            <a:off x="381000" y="1752600"/>
            <a:ext cx="8224837" cy="4729348"/>
          </a:xfrm>
        </p:spPr>
        <p:txBody>
          <a:bodyPr/>
          <a:lstStyle/>
          <a:p>
            <a:r>
              <a:rPr lang="en-US" sz="1800" b="1" dirty="0" smtClean="0"/>
              <a:t>Secure </a:t>
            </a:r>
            <a:r>
              <a:rPr lang="en-US" sz="1800" b="1" dirty="0"/>
              <a:t>Browser</a:t>
            </a:r>
            <a:r>
              <a:rPr lang="en-US" sz="1800" dirty="0"/>
              <a:t>: The secure browser allows students to access the computer-based FSA assessments. This software must be installed on all computers or devices that will be used for student testing. A link to download the secure browser is located in the FSA Portal</a:t>
            </a:r>
            <a:r>
              <a:rPr lang="en-US" sz="1800" dirty="0" smtClean="0"/>
              <a:t>.</a:t>
            </a:r>
          </a:p>
          <a:p>
            <a:r>
              <a:rPr lang="en-US" sz="1800" b="1" dirty="0"/>
              <a:t>Online Reporting System (ORS)</a:t>
            </a:r>
            <a:r>
              <a:rPr lang="en-US" sz="1800" dirty="0"/>
              <a:t>: ORS allows school </a:t>
            </a:r>
            <a:r>
              <a:rPr lang="en-US" sz="1800" dirty="0" smtClean="0"/>
              <a:t>personnel </a:t>
            </a:r>
            <a:r>
              <a:rPr lang="en-US" sz="1800" dirty="0"/>
              <a:t>to track the progress of student computer-based testing and access student results. ORS is accessed via the FSA Portal using the same username and password used to access other AIR systems.</a:t>
            </a:r>
          </a:p>
          <a:p>
            <a:r>
              <a:rPr lang="en-US" sz="1800" b="1" dirty="0"/>
              <a:t>Student Interface</a:t>
            </a:r>
            <a:r>
              <a:rPr lang="en-US" sz="1800" dirty="0"/>
              <a:t>: Students use the Student Interface to log into and take computer-based FSA tests.</a:t>
            </a:r>
          </a:p>
          <a:p>
            <a:r>
              <a:rPr lang="en-US" sz="1800" b="1" dirty="0"/>
              <a:t>Test Administrator Interface</a:t>
            </a:r>
            <a:r>
              <a:rPr lang="en-US" sz="1800" dirty="0"/>
              <a:t>: Test administrators use the Test Administrator Interface to create and monitor test sessions for all computer-based FSA assessments.</a:t>
            </a:r>
          </a:p>
          <a:p>
            <a:r>
              <a:rPr lang="en-US" sz="1800" b="1" dirty="0"/>
              <a:t>Session ID</a:t>
            </a:r>
            <a:r>
              <a:rPr lang="en-US" sz="1800" dirty="0"/>
              <a:t>: Session IDs are unique codes generated by the Test Administrator Interface. In addition to their Username and First Name, students use the Session ID to log into computer-based FSA assessments. Test Administrators must record the Session ID as part of their required administration information.</a:t>
            </a:r>
          </a:p>
          <a:p>
            <a:endParaRPr lang="en-US" sz="1800" dirty="0" smtClean="0"/>
          </a:p>
        </p:txBody>
      </p:sp>
      <p:sp>
        <p:nvSpPr>
          <p:cNvPr id="4" name="Slide Number Placeholder 3"/>
          <p:cNvSpPr>
            <a:spLocks noGrp="1"/>
          </p:cNvSpPr>
          <p:nvPr>
            <p:ph type="sldNum" sz="quarter" idx="12"/>
          </p:nvPr>
        </p:nvSpPr>
        <p:spPr/>
        <p:txBody>
          <a:bodyPr/>
          <a:lstStyle/>
          <a:p>
            <a:fld id="{89E68A67-840E-41CC-BCED-62C4D3E9E886}" type="slidenum">
              <a:rPr lang="en-US" smtClean="0"/>
              <a:pPr/>
              <a:t>10</a:t>
            </a:fld>
            <a:endParaRPr lang="en-US" dirty="0"/>
          </a:p>
        </p:txBody>
      </p:sp>
    </p:spTree>
    <p:extLst>
      <p:ext uri="{BB962C8B-B14F-4D97-AF65-F5344CB8AC3E}">
        <p14:creationId xmlns:p14="http://schemas.microsoft.com/office/powerpoint/2010/main" val="1297709622"/>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FSA Help Desk</a:t>
            </a:r>
            <a:endParaRPr lang="en-US" dirty="0"/>
          </a:p>
        </p:txBody>
      </p:sp>
      <p:sp>
        <p:nvSpPr>
          <p:cNvPr id="3" name="Content Placeholder 2"/>
          <p:cNvSpPr>
            <a:spLocks noGrp="1"/>
          </p:cNvSpPr>
          <p:nvPr>
            <p:ph idx="1"/>
          </p:nvPr>
        </p:nvSpPr>
        <p:spPr/>
        <p:txBody>
          <a:bodyPr>
            <a:noAutofit/>
          </a:bodyPr>
          <a:lstStyle/>
          <a:p>
            <a:pPr marL="0" indent="0">
              <a:buNone/>
            </a:pPr>
            <a:r>
              <a:rPr lang="en-US" dirty="0" smtClean="0"/>
              <a:t>Contact the FSA Help Desk at:</a:t>
            </a:r>
          </a:p>
          <a:p>
            <a:pPr marL="679450"/>
            <a:r>
              <a:rPr lang="en-US" dirty="0" smtClean="0"/>
              <a:t>1-866-815-7246 </a:t>
            </a:r>
          </a:p>
          <a:p>
            <a:pPr marL="682625" indent="0">
              <a:buNone/>
            </a:pPr>
            <a:r>
              <a:rPr lang="en-US" dirty="0" smtClean="0"/>
              <a:t>(Monday–Friday, 7:00am–8:30 pm ET)</a:t>
            </a:r>
          </a:p>
          <a:p>
            <a:pPr marL="679450"/>
            <a:r>
              <a:rPr lang="en-US" b="1" dirty="0" smtClean="0"/>
              <a:t>fsahelpdesk@air.org</a:t>
            </a:r>
            <a:endParaRPr lang="en-US" dirty="0"/>
          </a:p>
        </p:txBody>
      </p:sp>
      <p:sp>
        <p:nvSpPr>
          <p:cNvPr id="4" name="Slide Number Placeholder 3"/>
          <p:cNvSpPr>
            <a:spLocks noGrp="1"/>
          </p:cNvSpPr>
          <p:nvPr>
            <p:ph type="sldNum" sz="quarter" idx="12"/>
          </p:nvPr>
        </p:nvSpPr>
        <p:spPr/>
        <p:txBody>
          <a:bodyPr/>
          <a:lstStyle/>
          <a:p>
            <a:fld id="{60F88D64-766A-45C3-93FE-3E1D3068B07A}" type="slidenum">
              <a:rPr lang="en-US" smtClean="0"/>
              <a:pPr/>
              <a:t>100</a:t>
            </a:fld>
            <a:endParaRPr lang="en-US" dirty="0"/>
          </a:p>
        </p:txBody>
      </p:sp>
      <p:sp>
        <p:nvSpPr>
          <p:cNvPr id="5" name="Title 1"/>
          <p:cNvSpPr txBox="1">
            <a:spLocks/>
          </p:cNvSpPr>
          <p:nvPr/>
        </p:nvSpPr>
        <p:spPr>
          <a:xfrm>
            <a:off x="6705600" y="228600"/>
            <a:ext cx="2133600" cy="1369678"/>
          </a:xfrm>
          <a:prstGeom prst="rect">
            <a:avLst/>
          </a:prstGeom>
          <a:ln>
            <a:solidFill>
              <a:schemeClr val="bg1"/>
            </a:solidFill>
          </a:ln>
        </p:spPr>
        <p:txBody>
          <a:bodyPr vert="horz" lIns="91440" tIns="45720" rIns="91440" bIns="45720" rtlCol="0" anchor="ctr">
            <a:noAutofit/>
          </a:bodyPr>
          <a:lstStyle>
            <a:lvl1pPr algn="l" defTabSz="914400" rtl="0" eaLnBrk="1" latinLnBrk="0" hangingPunct="1">
              <a:spcBef>
                <a:spcPct val="0"/>
              </a:spcBef>
              <a:buNone/>
              <a:defRPr sz="4400" kern="1200">
                <a:solidFill>
                  <a:schemeClr val="tx1"/>
                </a:solidFill>
                <a:latin typeface="+mj-lt"/>
                <a:ea typeface="+mj-ea"/>
                <a:cs typeface="+mj-cs"/>
              </a:defRPr>
            </a:lvl1pPr>
          </a:lstStyle>
          <a:p>
            <a:pPr algn="ctr"/>
            <a:r>
              <a:rPr lang="en-US" sz="4000" dirty="0" smtClean="0">
                <a:solidFill>
                  <a:schemeClr val="bg1"/>
                </a:solidFill>
              </a:rPr>
              <a:t>CBT</a:t>
            </a:r>
          </a:p>
          <a:p>
            <a:pPr algn="ctr"/>
            <a:r>
              <a:rPr lang="en-US" sz="4000" dirty="0" smtClean="0">
                <a:solidFill>
                  <a:schemeClr val="bg1"/>
                </a:solidFill>
              </a:rPr>
              <a:t>PBT</a:t>
            </a:r>
          </a:p>
        </p:txBody>
      </p:sp>
    </p:spTree>
    <p:extLst>
      <p:ext uri="{BB962C8B-B14F-4D97-AF65-F5344CB8AC3E}">
        <p14:creationId xmlns:p14="http://schemas.microsoft.com/office/powerpoint/2010/main" val="2415020215"/>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p:txBody>
          <a:bodyPr/>
          <a:lstStyle/>
          <a:p>
            <a:r>
              <a:rPr lang="en-US" altLang="en-US" dirty="0" smtClean="0"/>
              <a:t>Contact Information</a:t>
            </a:r>
          </a:p>
        </p:txBody>
      </p:sp>
      <p:sp>
        <p:nvSpPr>
          <p:cNvPr id="3" name="Content Placeholder 2"/>
          <p:cNvSpPr>
            <a:spLocks noGrp="1"/>
          </p:cNvSpPr>
          <p:nvPr>
            <p:ph idx="1"/>
          </p:nvPr>
        </p:nvSpPr>
        <p:spPr>
          <a:xfrm>
            <a:off x="228600" y="2057400"/>
            <a:ext cx="8686800" cy="4525963"/>
          </a:xfrm>
        </p:spPr>
        <p:txBody>
          <a:bodyPr/>
          <a:lstStyle/>
          <a:p>
            <a:pPr algn="ctr">
              <a:buFontTx/>
              <a:buNone/>
              <a:defRPr/>
            </a:pPr>
            <a:r>
              <a:rPr lang="en-US" sz="3000" b="1" dirty="0">
                <a:cs typeface="Tahoma" pitchFamily="34" charset="0"/>
              </a:rPr>
              <a:t>Student Assessment and Educational </a:t>
            </a:r>
            <a:r>
              <a:rPr lang="en-US" sz="3000" b="1" dirty="0" smtClean="0">
                <a:cs typeface="Tahoma" pitchFamily="34" charset="0"/>
              </a:rPr>
              <a:t>Testing</a:t>
            </a:r>
          </a:p>
          <a:p>
            <a:pPr algn="ctr">
              <a:buFontTx/>
              <a:buNone/>
              <a:defRPr/>
            </a:pPr>
            <a:r>
              <a:rPr lang="en-US" sz="3000" b="1" dirty="0" smtClean="0">
                <a:cs typeface="Tahoma" pitchFamily="34" charset="0"/>
              </a:rPr>
              <a:t> </a:t>
            </a:r>
            <a:endParaRPr lang="en-US" sz="3000" b="1" dirty="0">
              <a:cs typeface="Tahoma" pitchFamily="34" charset="0"/>
            </a:endParaRPr>
          </a:p>
          <a:p>
            <a:pPr lvl="1" algn="ctr">
              <a:spcBef>
                <a:spcPts val="0"/>
              </a:spcBef>
              <a:buFont typeface="Wingdings" pitchFamily="2" charset="2"/>
              <a:buNone/>
              <a:defRPr/>
            </a:pPr>
            <a:r>
              <a:rPr lang="en-US" sz="3000" dirty="0">
                <a:cs typeface="Tahoma" pitchFamily="34" charset="0"/>
              </a:rPr>
              <a:t>Maria C. Bruguera, Director </a:t>
            </a:r>
          </a:p>
          <a:p>
            <a:pPr lvl="1" algn="ctr">
              <a:spcBef>
                <a:spcPts val="0"/>
              </a:spcBef>
              <a:buFont typeface="Wingdings" pitchFamily="2" charset="2"/>
              <a:buNone/>
              <a:defRPr/>
            </a:pPr>
            <a:r>
              <a:rPr lang="en-US" sz="3000" dirty="0">
                <a:cs typeface="Tahoma" pitchFamily="34" charset="0"/>
              </a:rPr>
              <a:t>Email: </a:t>
            </a:r>
            <a:r>
              <a:rPr lang="en-US" sz="3000" dirty="0">
                <a:solidFill>
                  <a:schemeClr val="accent6">
                    <a:lumMod val="90000"/>
                    <a:lumOff val="10000"/>
                  </a:schemeClr>
                </a:solidFill>
                <a:cs typeface="Tahoma" pitchFamily="34" charset="0"/>
                <a:hlinkClick r:id="rId3"/>
              </a:rPr>
              <a:t>mbruguera@dadeschools.net</a:t>
            </a:r>
            <a:r>
              <a:rPr lang="en-US" sz="3000" dirty="0">
                <a:solidFill>
                  <a:schemeClr val="accent6">
                    <a:lumMod val="90000"/>
                    <a:lumOff val="10000"/>
                  </a:schemeClr>
                </a:solidFill>
                <a:cs typeface="Tahoma" pitchFamily="34" charset="0"/>
              </a:rPr>
              <a:t> </a:t>
            </a:r>
            <a:r>
              <a:rPr lang="en-US" sz="3000" dirty="0">
                <a:cs typeface="Tahoma" pitchFamily="34" charset="0"/>
              </a:rPr>
              <a:t> or </a:t>
            </a:r>
          </a:p>
          <a:p>
            <a:pPr lvl="1" algn="ctr">
              <a:spcBef>
                <a:spcPts val="0"/>
              </a:spcBef>
              <a:buFont typeface="Wingdings" pitchFamily="2" charset="2"/>
              <a:buNone/>
              <a:defRPr/>
            </a:pPr>
            <a:r>
              <a:rPr lang="en-US" sz="3000" dirty="0">
                <a:cs typeface="Tahoma" pitchFamily="34" charset="0"/>
              </a:rPr>
              <a:t>Mara Ugando, Staff Specialist</a:t>
            </a:r>
          </a:p>
          <a:p>
            <a:pPr lvl="1" algn="ctr">
              <a:spcBef>
                <a:spcPts val="0"/>
              </a:spcBef>
              <a:buFont typeface="Wingdings" pitchFamily="2" charset="2"/>
              <a:buNone/>
              <a:defRPr/>
            </a:pPr>
            <a:r>
              <a:rPr lang="en-US" sz="3000" dirty="0">
                <a:cs typeface="Tahoma" pitchFamily="34" charset="0"/>
              </a:rPr>
              <a:t>Email: </a:t>
            </a:r>
            <a:r>
              <a:rPr lang="en-US" sz="3000" dirty="0">
                <a:solidFill>
                  <a:srgbClr val="C00000"/>
                </a:solidFill>
                <a:cs typeface="Tahoma" pitchFamily="34" charset="0"/>
                <a:hlinkClick r:id="rId4"/>
              </a:rPr>
              <a:t>mugando@dadeschools.net</a:t>
            </a:r>
            <a:endParaRPr lang="en-US" sz="3000" dirty="0">
              <a:solidFill>
                <a:srgbClr val="C00000"/>
              </a:solidFill>
              <a:cs typeface="Tahoma" pitchFamily="34" charset="0"/>
            </a:endParaRPr>
          </a:p>
          <a:p>
            <a:pPr algn="ctr">
              <a:spcBef>
                <a:spcPts val="0"/>
              </a:spcBef>
              <a:buFontTx/>
              <a:buNone/>
              <a:defRPr/>
            </a:pPr>
            <a:r>
              <a:rPr lang="en-US" sz="3000" dirty="0" smtClean="0">
                <a:cs typeface="Tahoma" pitchFamily="34" charset="0"/>
              </a:rPr>
              <a:t>Phone</a:t>
            </a:r>
            <a:r>
              <a:rPr lang="en-US" sz="3000" dirty="0">
                <a:cs typeface="Tahoma" pitchFamily="34" charset="0"/>
              </a:rPr>
              <a:t>: 305-995-7520</a:t>
            </a:r>
          </a:p>
          <a:p>
            <a:pPr algn="ctr">
              <a:spcBef>
                <a:spcPts val="0"/>
              </a:spcBef>
              <a:buFontTx/>
              <a:buNone/>
              <a:defRPr/>
            </a:pPr>
            <a:r>
              <a:rPr lang="en-US" sz="3000" dirty="0">
                <a:cs typeface="Tahoma" pitchFamily="34" charset="0"/>
              </a:rPr>
              <a:t>Fax: 305-995-7522</a:t>
            </a:r>
          </a:p>
          <a:p>
            <a:pPr>
              <a:defRPr/>
            </a:pPr>
            <a:endParaRPr lang="en-US" dirty="0"/>
          </a:p>
        </p:txBody>
      </p:sp>
      <p:sp>
        <p:nvSpPr>
          <p:cNvPr id="55300"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fld id="{920EFE4F-0F80-4B74-B2DB-AE593581F88E}" type="slidenum">
              <a:rPr lang="en-US" altLang="en-US" sz="1400" smtClean="0"/>
              <a:pPr eaLnBrk="1" hangingPunct="1">
                <a:spcBef>
                  <a:spcPct val="0"/>
                </a:spcBef>
                <a:buFontTx/>
                <a:buNone/>
              </a:pPr>
              <a:t>101</a:t>
            </a:fld>
            <a:endParaRPr lang="en-US" altLang="en-US" sz="1400" dirty="0" smtClean="0"/>
          </a:p>
        </p:txBody>
      </p:sp>
    </p:spTree>
    <p:extLst>
      <p:ext uri="{BB962C8B-B14F-4D97-AF65-F5344CB8AC3E}">
        <p14:creationId xmlns:p14="http://schemas.microsoft.com/office/powerpoint/2010/main" val="3280768172"/>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ctr"/>
            <a:endParaRPr lang="en-US" sz="4800" dirty="0" smtClean="0"/>
          </a:p>
          <a:p>
            <a:pPr marL="0" indent="0" algn="ctr">
              <a:buNone/>
            </a:pPr>
            <a:r>
              <a:rPr lang="en-US" sz="4800" dirty="0" smtClean="0"/>
              <a:t>Thank you for ensuring a secure</a:t>
            </a:r>
          </a:p>
          <a:p>
            <a:pPr marL="0" indent="0" algn="ctr">
              <a:buNone/>
            </a:pPr>
            <a:r>
              <a:rPr lang="en-US" sz="4800" dirty="0" smtClean="0"/>
              <a:t>and successful Spring 2015</a:t>
            </a:r>
          </a:p>
          <a:p>
            <a:pPr marL="0" indent="0" algn="ctr">
              <a:buNone/>
            </a:pPr>
            <a:r>
              <a:rPr lang="en-US" sz="4800" dirty="0" smtClean="0"/>
              <a:t>test administrations.</a:t>
            </a:r>
            <a:endParaRPr lang="en-US" sz="4800" dirty="0"/>
          </a:p>
        </p:txBody>
      </p:sp>
      <p:sp>
        <p:nvSpPr>
          <p:cNvPr id="4" name="Slide Number Placeholder 3"/>
          <p:cNvSpPr>
            <a:spLocks noGrp="1"/>
          </p:cNvSpPr>
          <p:nvPr>
            <p:ph type="sldNum" sz="quarter" idx="12"/>
          </p:nvPr>
        </p:nvSpPr>
        <p:spPr/>
        <p:txBody>
          <a:bodyPr/>
          <a:lstStyle/>
          <a:p>
            <a:fld id="{60F88D64-766A-45C3-93FE-3E1D3068B07A}" type="slidenum">
              <a:rPr lang="en-US" smtClean="0"/>
              <a:pPr/>
              <a:t>102</a:t>
            </a:fld>
            <a:endParaRPr lang="en-US" dirty="0"/>
          </a:p>
        </p:txBody>
      </p:sp>
    </p:spTree>
    <p:extLst>
      <p:ext uri="{BB962C8B-B14F-4D97-AF65-F5344CB8AC3E}">
        <p14:creationId xmlns:p14="http://schemas.microsoft.com/office/powerpoint/2010/main" val="350866048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FSA Terms (cont.)</a:t>
            </a:r>
            <a:endParaRPr lang="en-US" dirty="0"/>
          </a:p>
        </p:txBody>
      </p:sp>
      <p:sp>
        <p:nvSpPr>
          <p:cNvPr id="3" name="Content Placeholder 2"/>
          <p:cNvSpPr>
            <a:spLocks noGrp="1"/>
          </p:cNvSpPr>
          <p:nvPr>
            <p:ph idx="1"/>
          </p:nvPr>
        </p:nvSpPr>
        <p:spPr>
          <a:xfrm>
            <a:off x="228600" y="1752601"/>
            <a:ext cx="8737092" cy="4495799"/>
          </a:xfrm>
        </p:spPr>
        <p:txBody>
          <a:bodyPr/>
          <a:lstStyle/>
          <a:p>
            <a:r>
              <a:rPr lang="en-US" sz="1800" b="1" dirty="0" smtClean="0"/>
              <a:t>Test </a:t>
            </a:r>
            <a:r>
              <a:rPr lang="en-US" sz="1800" b="1" dirty="0"/>
              <a:t>Tickets</a:t>
            </a:r>
            <a:r>
              <a:rPr lang="en-US" sz="1800" dirty="0"/>
              <a:t>: Test Tickets contain login information for students. Each student must have a </a:t>
            </a:r>
            <a:r>
              <a:rPr lang="en-US" sz="1800" dirty="0" smtClean="0"/>
              <a:t>test ticket </a:t>
            </a:r>
            <a:r>
              <a:rPr lang="en-US" sz="1800" dirty="0"/>
              <a:t>to log into computer-based FSA assessments. Test tickets are generated in TIDE </a:t>
            </a:r>
            <a:r>
              <a:rPr lang="en-US" sz="1800" dirty="0" smtClean="0"/>
              <a:t>and contain </a:t>
            </a:r>
            <a:r>
              <a:rPr lang="en-US" sz="1800" dirty="0"/>
              <a:t>the following fields: Username, Last Name, First Name (password), Grade, Date </a:t>
            </a:r>
            <a:r>
              <a:rPr lang="en-US" sz="1800" dirty="0" smtClean="0"/>
              <a:t>of Birth</a:t>
            </a:r>
            <a:r>
              <a:rPr lang="en-US" sz="1800" dirty="0"/>
              <a:t>, Student ID Number, District and School.</a:t>
            </a:r>
          </a:p>
          <a:p>
            <a:r>
              <a:rPr lang="en-US" sz="1800" b="1" dirty="0"/>
              <a:t>District/School Labels</a:t>
            </a:r>
            <a:r>
              <a:rPr lang="en-US" sz="1800" dirty="0"/>
              <a:t>: </a:t>
            </a:r>
            <a:r>
              <a:rPr lang="en-US" sz="1800" dirty="0" smtClean="0"/>
              <a:t>Schools </a:t>
            </a:r>
            <a:r>
              <a:rPr lang="en-US" sz="1800" dirty="0"/>
              <a:t>will receive District/School Labels, which must be applied to hand-gridded test and answer books. If a document is hand-gridded and an On- Demand PreID Label cannot be printed, then a District/School Label must be applied to ensure the student’s results are reported to the correct district and school.</a:t>
            </a:r>
          </a:p>
          <a:p>
            <a:r>
              <a:rPr lang="en-US" sz="1800" b="1" dirty="0"/>
              <a:t>DO NOT PROCESS Labels</a:t>
            </a:r>
            <a:r>
              <a:rPr lang="en-US" sz="1800" dirty="0"/>
              <a:t>: Schools will receive DO NOT PROCESS Labels, which must be applied to any </a:t>
            </a:r>
            <a:r>
              <a:rPr lang="en-US" sz="1800" b="1" dirty="0"/>
              <a:t>USED </a:t>
            </a:r>
            <a:r>
              <a:rPr lang="en-US" sz="1800" dirty="0"/>
              <a:t>NOT TO BE SCORED test and answer books that should NOT be scanned or counted for </a:t>
            </a:r>
            <a:r>
              <a:rPr lang="en-US" sz="1800" dirty="0" smtClean="0"/>
              <a:t>participation. The </a:t>
            </a:r>
            <a:r>
              <a:rPr lang="en-US" sz="1800" dirty="0"/>
              <a:t>DO NOT PROCESS Label should be applied in the same location as the PreID or District/School Label and should cover the label currently on the test and answer book.</a:t>
            </a:r>
          </a:p>
          <a:p>
            <a:r>
              <a:rPr lang="en-US" sz="1800" b="1" dirty="0"/>
              <a:t>On-Demand PreID Labels</a:t>
            </a:r>
            <a:r>
              <a:rPr lang="en-US" sz="1800" dirty="0"/>
              <a:t>: On-Demand PreID Labels may be printed locally for any students who were not included in the original PreID upload for this administration or for students who transferred to a school after the PreID upload. </a:t>
            </a:r>
          </a:p>
          <a:p>
            <a:r>
              <a:rPr lang="en-US" sz="1800" b="1" dirty="0"/>
              <a:t>School Box Range Sheet</a:t>
            </a:r>
            <a:r>
              <a:rPr lang="en-US" sz="1800" dirty="0"/>
              <a:t>:  This sheet identifies the total number of boxes shipped to the school.</a:t>
            </a:r>
          </a:p>
          <a:p>
            <a:endParaRPr lang="en-US" sz="1800" dirty="0"/>
          </a:p>
        </p:txBody>
      </p:sp>
      <p:sp>
        <p:nvSpPr>
          <p:cNvPr id="4" name="Slide Number Placeholder 3"/>
          <p:cNvSpPr>
            <a:spLocks noGrp="1"/>
          </p:cNvSpPr>
          <p:nvPr>
            <p:ph type="sldNum" sz="quarter" idx="12"/>
          </p:nvPr>
        </p:nvSpPr>
        <p:spPr/>
        <p:txBody>
          <a:bodyPr/>
          <a:lstStyle/>
          <a:p>
            <a:fld id="{89E68A67-840E-41CC-BCED-62C4D3E9E886}" type="slidenum">
              <a:rPr lang="en-US" smtClean="0"/>
              <a:pPr/>
              <a:t>11</a:t>
            </a:fld>
            <a:endParaRPr lang="en-US" dirty="0"/>
          </a:p>
        </p:txBody>
      </p:sp>
      <p:sp>
        <p:nvSpPr>
          <p:cNvPr id="6" name="Explosion 1 5"/>
          <p:cNvSpPr/>
          <p:nvPr/>
        </p:nvSpPr>
        <p:spPr>
          <a:xfrm rot="440023">
            <a:off x="8075404" y="2362199"/>
            <a:ext cx="1024151" cy="762000"/>
          </a:xfrm>
          <a:prstGeom prst="irregularSeal1">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New</a:t>
            </a:r>
            <a:endParaRPr lang="en-US" sz="1600" dirty="0"/>
          </a:p>
        </p:txBody>
      </p:sp>
    </p:spTree>
    <p:extLst>
      <p:ext uri="{BB962C8B-B14F-4D97-AF65-F5344CB8AC3E}">
        <p14:creationId xmlns:p14="http://schemas.microsoft.com/office/powerpoint/2010/main" val="153666360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Summary of Testing Schedule</a:t>
            </a:r>
            <a:endParaRPr lang="en-US" dirty="0"/>
          </a:p>
        </p:txBody>
      </p:sp>
      <p:sp>
        <p:nvSpPr>
          <p:cNvPr id="4" name="Slide Number Placeholder 3"/>
          <p:cNvSpPr>
            <a:spLocks noGrp="1"/>
          </p:cNvSpPr>
          <p:nvPr>
            <p:ph type="sldNum" sz="quarter" idx="12"/>
          </p:nvPr>
        </p:nvSpPr>
        <p:spPr/>
        <p:txBody>
          <a:bodyPr/>
          <a:lstStyle/>
          <a:p>
            <a:fld id="{60F88D64-766A-45C3-93FE-3E1D3068B07A}" type="slidenum">
              <a:rPr lang="en-US" smtClean="0"/>
              <a:pPr/>
              <a:t>12</a:t>
            </a:fld>
            <a:endParaRPr lang="en-US" dirty="0"/>
          </a:p>
        </p:txBody>
      </p:sp>
      <p:sp>
        <p:nvSpPr>
          <p:cNvPr id="7" name="TextBox 6"/>
          <p:cNvSpPr txBox="1"/>
          <p:nvPr/>
        </p:nvSpPr>
        <p:spPr>
          <a:xfrm>
            <a:off x="228600" y="5257800"/>
            <a:ext cx="8763000" cy="923330"/>
          </a:xfrm>
          <a:prstGeom prst="rect">
            <a:avLst/>
          </a:prstGeom>
          <a:noFill/>
        </p:spPr>
        <p:txBody>
          <a:bodyPr wrap="square" rtlCol="0">
            <a:spAutoFit/>
          </a:bodyPr>
          <a:lstStyle/>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dirty="0" smtClean="0"/>
              <a:t>Provided in Weekly Briefing 17018</a:t>
            </a:r>
          </a:p>
          <a:p>
            <a:pPr marL="285750" indent="-285750">
              <a:buFont typeface="Arial" panose="020B0604020202020204" pitchFamily="34" charset="0"/>
              <a:buChar char="•"/>
            </a:pPr>
            <a:r>
              <a:rPr lang="en-US" dirty="0" smtClean="0"/>
              <a:t>Includes testing windows, number of sessions, and time limits.</a:t>
            </a:r>
            <a:endParaRPr lang="en-US" dirty="0"/>
          </a:p>
        </p:txBody>
      </p:sp>
      <p:graphicFrame>
        <p:nvGraphicFramePr>
          <p:cNvPr id="8" name="Table 7"/>
          <p:cNvGraphicFramePr>
            <a:graphicFrameLocks noGrp="1"/>
          </p:cNvGraphicFramePr>
          <p:nvPr>
            <p:extLst>
              <p:ext uri="{D42A27DB-BD31-4B8C-83A1-F6EECF244321}">
                <p14:modId xmlns:p14="http://schemas.microsoft.com/office/powerpoint/2010/main" val="953150704"/>
              </p:ext>
            </p:extLst>
          </p:nvPr>
        </p:nvGraphicFramePr>
        <p:xfrm>
          <a:off x="495307" y="2133600"/>
          <a:ext cx="8229586" cy="3335019"/>
        </p:xfrm>
        <a:graphic>
          <a:graphicData uri="http://schemas.openxmlformats.org/drawingml/2006/table">
            <a:tbl>
              <a:tblPr/>
              <a:tblGrid>
                <a:gridCol w="272266"/>
                <a:gridCol w="182836"/>
                <a:gridCol w="105329"/>
                <a:gridCol w="105329"/>
                <a:gridCol w="105329"/>
                <a:gridCol w="105329"/>
                <a:gridCol w="166937"/>
                <a:gridCol w="105329"/>
                <a:gridCol w="105329"/>
                <a:gridCol w="105329"/>
                <a:gridCol w="105329"/>
                <a:gridCol w="242456"/>
                <a:gridCol w="139114"/>
                <a:gridCol w="105329"/>
                <a:gridCol w="105329"/>
                <a:gridCol w="198735"/>
                <a:gridCol w="151038"/>
                <a:gridCol w="206684"/>
                <a:gridCol w="127190"/>
                <a:gridCol w="176874"/>
                <a:gridCol w="176874"/>
                <a:gridCol w="198735"/>
                <a:gridCol w="141102"/>
                <a:gridCol w="109304"/>
                <a:gridCol w="109304"/>
                <a:gridCol w="115266"/>
                <a:gridCol w="109304"/>
                <a:gridCol w="274254"/>
                <a:gridCol w="216621"/>
                <a:gridCol w="129177"/>
                <a:gridCol w="129177"/>
                <a:gridCol w="129177"/>
                <a:gridCol w="234507"/>
                <a:gridCol w="129177"/>
                <a:gridCol w="129177"/>
                <a:gridCol w="129177"/>
                <a:gridCol w="129177"/>
                <a:gridCol w="168924"/>
                <a:gridCol w="129177"/>
                <a:gridCol w="129177"/>
                <a:gridCol w="129177"/>
                <a:gridCol w="129177"/>
                <a:gridCol w="168924"/>
                <a:gridCol w="129177"/>
                <a:gridCol w="129177"/>
                <a:gridCol w="129177"/>
                <a:gridCol w="129177"/>
                <a:gridCol w="158988"/>
                <a:gridCol w="129177"/>
                <a:gridCol w="129177"/>
                <a:gridCol w="129177"/>
                <a:gridCol w="129177"/>
                <a:gridCol w="158988"/>
                <a:gridCol w="129177"/>
                <a:gridCol w="129177"/>
                <a:gridCol w="129177"/>
                <a:gridCol w="129177"/>
              </a:tblGrid>
              <a:tr h="120138">
                <a:tc>
                  <a:txBody>
                    <a:bodyPr/>
                    <a:lstStyle/>
                    <a:p>
                      <a:pPr algn="l" fontAlgn="ctr"/>
                      <a:r>
                        <a:rPr lang="en-US" sz="300" b="0" i="0" u="none" strike="noStrike" dirty="0">
                          <a:solidFill>
                            <a:srgbClr val="000000"/>
                          </a:solidFill>
                          <a:effectLst/>
                          <a:latin typeface="Calibri"/>
                        </a:rPr>
                        <a:t>Daily Schedule</a:t>
                      </a:r>
                    </a:p>
                  </a:txBody>
                  <a:tcPr marL="1225" marR="1225" marT="1225" marB="0" anchor="ctr">
                    <a:lnL>
                      <a:noFill/>
                    </a:lnL>
                    <a:lnR>
                      <a:noFill/>
                    </a:lnR>
                    <a:lnT>
                      <a:noFill/>
                    </a:lnT>
                    <a:lnB>
                      <a:noFill/>
                    </a:lnB>
                    <a:solidFill>
                      <a:srgbClr val="FFFF00"/>
                    </a:solidFill>
                  </a:tcPr>
                </a:tc>
                <a:tc gridSpan="18">
                  <a:txBody>
                    <a:bodyPr/>
                    <a:lstStyle/>
                    <a:p>
                      <a:pPr algn="l" fontAlgn="ctr"/>
                      <a:r>
                        <a:rPr lang="en-US" sz="300" b="0" i="0" u="none" strike="noStrike" dirty="0">
                          <a:solidFill>
                            <a:srgbClr val="000000"/>
                          </a:solidFill>
                          <a:effectLst/>
                          <a:latin typeface="Calibri"/>
                        </a:rPr>
                        <a:t>March 2015</a:t>
                      </a:r>
                    </a:p>
                  </a:txBody>
                  <a:tcPr marL="1225" marR="1225" marT="1225" marB="0" anchor="ctr">
                    <a:lnL>
                      <a:noFill/>
                    </a:lnL>
                    <a:lnR>
                      <a:noFill/>
                    </a:lnR>
                    <a:lnT>
                      <a:noFill/>
                    </a:lnT>
                    <a:lnB>
                      <a:noFill/>
                    </a:lnB>
                    <a:solidFill>
                      <a:srgbClr val="FFFF0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22">
                  <a:txBody>
                    <a:bodyPr/>
                    <a:lstStyle/>
                    <a:p>
                      <a:pPr algn="l" fontAlgn="ctr"/>
                      <a:r>
                        <a:rPr lang="en-US" sz="300" b="0" i="0" u="none" strike="noStrike" dirty="0">
                          <a:solidFill>
                            <a:srgbClr val="000000"/>
                          </a:solidFill>
                          <a:effectLst/>
                          <a:latin typeface="Calibri"/>
                        </a:rPr>
                        <a:t>April 2015</a:t>
                      </a:r>
                    </a:p>
                  </a:txBody>
                  <a:tcPr marL="1225" marR="1225" marT="1225" marB="0" anchor="ctr">
                    <a:lnL>
                      <a:noFill/>
                    </a:lnL>
                    <a:lnR>
                      <a:noFill/>
                    </a:lnR>
                    <a:lnT>
                      <a:noFill/>
                    </a:lnT>
                    <a:lnB>
                      <a:noFill/>
                    </a:lnB>
                    <a:solidFill>
                      <a:srgbClr val="FFFF0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ctr"/>
                      <a:r>
                        <a:rPr lang="en-US" sz="300" b="0" i="0" u="none" strike="noStrike" dirty="0">
                          <a:solidFill>
                            <a:srgbClr val="000000"/>
                          </a:solidFill>
                          <a:effectLst/>
                          <a:latin typeface="Calibri"/>
                        </a:rPr>
                        <a:t>May 2015</a:t>
                      </a:r>
                    </a:p>
                  </a:txBody>
                  <a:tcPr marL="1225" marR="1225" marT="1225" marB="0" anchor="ctr">
                    <a:lnL>
                      <a:noFill/>
                    </a:lnL>
                    <a:lnR w="6350" cap="flat" cmpd="sng" algn="ctr">
                      <a:solidFill>
                        <a:srgbClr val="000000"/>
                      </a:solidFill>
                      <a:prstDash val="solid"/>
                      <a:round/>
                      <a:headEnd type="none" w="med" len="med"/>
                      <a:tailEnd type="none" w="med" len="med"/>
                    </a:lnR>
                    <a:lnT>
                      <a:noFill/>
                    </a:lnT>
                    <a:lnB>
                      <a:noFill/>
                    </a:lnB>
                    <a:solidFill>
                      <a:srgbClr val="FFFF00"/>
                    </a:solidFill>
                  </a:tcPr>
                </a:tc>
                <a:tc>
                  <a:txBody>
                    <a:bodyPr/>
                    <a:lstStyle/>
                    <a:p>
                      <a:pPr algn="l" fontAlgn="ctr"/>
                      <a:r>
                        <a:rPr lang="en-US" sz="300" b="0" i="0" u="none" strike="noStrike" dirty="0">
                          <a:solidFill>
                            <a:srgbClr val="000000"/>
                          </a:solidFill>
                          <a:effectLst/>
                          <a:latin typeface="Calibri"/>
                        </a:rPr>
                        <a:t> </a:t>
                      </a:r>
                    </a:p>
                  </a:txBody>
                  <a:tcPr marL="1225" marR="1225" marT="1225" marB="0" anchor="ctr">
                    <a:lnL w="6350" cap="flat" cmpd="sng" algn="ctr">
                      <a:solidFill>
                        <a:srgbClr val="000000"/>
                      </a:solidFill>
                      <a:prstDash val="solid"/>
                      <a:round/>
                      <a:headEnd type="none" w="med" len="med"/>
                      <a:tailEnd type="none" w="med" len="med"/>
                    </a:lnL>
                    <a:lnR>
                      <a:noFill/>
                    </a:lnR>
                    <a:lnT>
                      <a:noFill/>
                    </a:lnT>
                    <a:lnB>
                      <a:noFill/>
                    </a:lnB>
                    <a:solidFill>
                      <a:srgbClr val="FFFF00"/>
                    </a:solidFill>
                  </a:tcPr>
                </a:tc>
                <a:tc>
                  <a:txBody>
                    <a:bodyPr/>
                    <a:lstStyle/>
                    <a:p>
                      <a:pPr algn="l" fontAlgn="ctr"/>
                      <a:r>
                        <a:rPr lang="en-US" sz="300" b="0" i="0" u="none" strike="noStrike" dirty="0">
                          <a:solidFill>
                            <a:srgbClr val="000000"/>
                          </a:solidFill>
                          <a:effectLst/>
                          <a:latin typeface="Calibri"/>
                        </a:rPr>
                        <a:t> </a:t>
                      </a:r>
                    </a:p>
                  </a:txBody>
                  <a:tcPr marL="1225" marR="1225" marT="1225" marB="0" anchor="ctr">
                    <a:lnL>
                      <a:noFill/>
                    </a:lnL>
                    <a:lnR>
                      <a:noFill/>
                    </a:lnR>
                    <a:lnT>
                      <a:noFill/>
                    </a:lnT>
                    <a:lnB>
                      <a:noFill/>
                    </a:lnB>
                    <a:solidFill>
                      <a:srgbClr val="FFFF00"/>
                    </a:solidFill>
                  </a:tcPr>
                </a:tc>
                <a:tc>
                  <a:txBody>
                    <a:bodyPr/>
                    <a:lstStyle/>
                    <a:p>
                      <a:pPr algn="l" fontAlgn="ctr"/>
                      <a:r>
                        <a:rPr lang="en-US" sz="300" b="0" i="0" u="none" strike="noStrike" dirty="0">
                          <a:solidFill>
                            <a:srgbClr val="000000"/>
                          </a:solidFill>
                          <a:effectLst/>
                          <a:latin typeface="Calibri"/>
                        </a:rPr>
                        <a:t> </a:t>
                      </a:r>
                    </a:p>
                  </a:txBody>
                  <a:tcPr marL="1225" marR="1225" marT="1225" marB="0" anchor="ctr">
                    <a:lnL>
                      <a:noFill/>
                    </a:lnL>
                    <a:lnR>
                      <a:noFill/>
                    </a:lnR>
                    <a:lnT>
                      <a:noFill/>
                    </a:lnT>
                    <a:lnB>
                      <a:noFill/>
                    </a:lnB>
                    <a:solidFill>
                      <a:srgbClr val="FFFF00"/>
                    </a:solidFill>
                  </a:tcPr>
                </a:tc>
                <a:tc>
                  <a:txBody>
                    <a:bodyPr/>
                    <a:lstStyle/>
                    <a:p>
                      <a:pPr algn="l" fontAlgn="ctr"/>
                      <a:r>
                        <a:rPr lang="en-US" sz="300" b="0" i="0" u="none" strike="noStrike" dirty="0">
                          <a:solidFill>
                            <a:srgbClr val="000000"/>
                          </a:solidFill>
                          <a:effectLst/>
                          <a:latin typeface="Calibri"/>
                        </a:rPr>
                        <a:t> </a:t>
                      </a:r>
                    </a:p>
                  </a:txBody>
                  <a:tcPr marL="1225" marR="1225" marT="1225" marB="0" anchor="ctr">
                    <a:lnL>
                      <a:noFill/>
                    </a:lnL>
                    <a:lnR>
                      <a:noFill/>
                    </a:lnR>
                    <a:lnT>
                      <a:noFill/>
                    </a:lnT>
                    <a:lnB>
                      <a:noFill/>
                    </a:lnB>
                    <a:solidFill>
                      <a:srgbClr val="FFFF00"/>
                    </a:solidFill>
                  </a:tcPr>
                </a:tc>
                <a:tc>
                  <a:txBody>
                    <a:bodyPr/>
                    <a:lstStyle/>
                    <a:p>
                      <a:pPr algn="l" fontAlgn="ctr"/>
                      <a:r>
                        <a:rPr lang="en-US" sz="300" b="0" i="0" u="none" strike="noStrike" dirty="0">
                          <a:solidFill>
                            <a:srgbClr val="000000"/>
                          </a:solidFill>
                          <a:effectLst/>
                          <a:latin typeface="Calibri"/>
                        </a:rPr>
                        <a:t> </a:t>
                      </a:r>
                    </a:p>
                  </a:txBody>
                  <a:tcPr marL="1225" marR="1225" marT="1225" marB="0" anchor="ctr">
                    <a:lnL>
                      <a:noFill/>
                    </a:lnL>
                    <a:lnR w="6350" cap="flat" cmpd="sng" algn="ctr">
                      <a:solidFill>
                        <a:srgbClr val="000000"/>
                      </a:solidFill>
                      <a:prstDash val="solid"/>
                      <a:round/>
                      <a:headEnd type="none" w="med" len="med"/>
                      <a:tailEnd type="none" w="med" len="med"/>
                    </a:lnR>
                    <a:lnT>
                      <a:noFill/>
                    </a:lnT>
                    <a:lnB>
                      <a:noFill/>
                    </a:lnB>
                    <a:solidFill>
                      <a:srgbClr val="FFFF00"/>
                    </a:solidFill>
                  </a:tcPr>
                </a:tc>
                <a:tc>
                  <a:txBody>
                    <a:bodyPr/>
                    <a:lstStyle/>
                    <a:p>
                      <a:pPr algn="l" fontAlgn="ctr"/>
                      <a:r>
                        <a:rPr lang="en-US" sz="300" b="0" i="0" u="none" strike="noStrike" dirty="0">
                          <a:solidFill>
                            <a:srgbClr val="000000"/>
                          </a:solidFill>
                          <a:effectLst/>
                          <a:latin typeface="Calibri"/>
                        </a:rPr>
                        <a:t> </a:t>
                      </a:r>
                    </a:p>
                  </a:txBody>
                  <a:tcPr marL="1225" marR="1225" marT="1225" marB="0" anchor="ctr">
                    <a:lnL w="6350" cap="flat" cmpd="sng" algn="ctr">
                      <a:solidFill>
                        <a:srgbClr val="000000"/>
                      </a:solidFill>
                      <a:prstDash val="solid"/>
                      <a:round/>
                      <a:headEnd type="none" w="med" len="med"/>
                      <a:tailEnd type="none" w="med" len="med"/>
                    </a:lnL>
                    <a:lnR>
                      <a:noFill/>
                    </a:lnR>
                    <a:lnT>
                      <a:noFill/>
                    </a:lnT>
                    <a:lnB>
                      <a:noFill/>
                    </a:lnB>
                    <a:solidFill>
                      <a:srgbClr val="FFFF00"/>
                    </a:solidFill>
                  </a:tcPr>
                </a:tc>
                <a:tc>
                  <a:txBody>
                    <a:bodyPr/>
                    <a:lstStyle/>
                    <a:p>
                      <a:pPr algn="l" fontAlgn="ctr"/>
                      <a:r>
                        <a:rPr lang="en-US" sz="300" b="0" i="0" u="none" strike="noStrike" dirty="0">
                          <a:solidFill>
                            <a:srgbClr val="000000"/>
                          </a:solidFill>
                          <a:effectLst/>
                          <a:latin typeface="Calibri"/>
                        </a:rPr>
                        <a:t> </a:t>
                      </a:r>
                    </a:p>
                  </a:txBody>
                  <a:tcPr marL="1225" marR="1225" marT="1225" marB="0" anchor="ctr">
                    <a:lnL>
                      <a:noFill/>
                    </a:lnL>
                    <a:lnR>
                      <a:noFill/>
                    </a:lnR>
                    <a:lnT>
                      <a:noFill/>
                    </a:lnT>
                    <a:lnB>
                      <a:noFill/>
                    </a:lnB>
                    <a:solidFill>
                      <a:srgbClr val="FFFF00"/>
                    </a:solidFill>
                  </a:tcPr>
                </a:tc>
                <a:tc>
                  <a:txBody>
                    <a:bodyPr/>
                    <a:lstStyle/>
                    <a:p>
                      <a:pPr algn="l" fontAlgn="ctr"/>
                      <a:r>
                        <a:rPr lang="en-US" sz="300" b="0" i="0" u="none" strike="noStrike" dirty="0">
                          <a:solidFill>
                            <a:srgbClr val="000000"/>
                          </a:solidFill>
                          <a:effectLst/>
                          <a:latin typeface="Calibri"/>
                        </a:rPr>
                        <a:t> </a:t>
                      </a:r>
                    </a:p>
                  </a:txBody>
                  <a:tcPr marL="1225" marR="1225" marT="1225" marB="0" anchor="ctr">
                    <a:lnL>
                      <a:noFill/>
                    </a:lnL>
                    <a:lnR>
                      <a:noFill/>
                    </a:lnR>
                    <a:lnT>
                      <a:noFill/>
                    </a:lnT>
                    <a:lnB>
                      <a:noFill/>
                    </a:lnB>
                    <a:solidFill>
                      <a:srgbClr val="FFFF00"/>
                    </a:solidFill>
                  </a:tcPr>
                </a:tc>
                <a:tc>
                  <a:txBody>
                    <a:bodyPr/>
                    <a:lstStyle/>
                    <a:p>
                      <a:pPr algn="l" fontAlgn="ctr"/>
                      <a:r>
                        <a:rPr lang="en-US" sz="300" b="0" i="0" u="none" strike="noStrike" dirty="0">
                          <a:solidFill>
                            <a:srgbClr val="000000"/>
                          </a:solidFill>
                          <a:effectLst/>
                          <a:latin typeface="Calibri"/>
                        </a:rPr>
                        <a:t> </a:t>
                      </a:r>
                    </a:p>
                  </a:txBody>
                  <a:tcPr marL="1225" marR="1225" marT="1225" marB="0" anchor="ctr">
                    <a:lnL>
                      <a:noFill/>
                    </a:lnL>
                    <a:lnR>
                      <a:noFill/>
                    </a:lnR>
                    <a:lnT>
                      <a:noFill/>
                    </a:lnT>
                    <a:lnB>
                      <a:noFill/>
                    </a:lnB>
                    <a:solidFill>
                      <a:srgbClr val="FFFF00"/>
                    </a:solidFill>
                  </a:tcPr>
                </a:tc>
                <a:tc>
                  <a:txBody>
                    <a:bodyPr/>
                    <a:lstStyle/>
                    <a:p>
                      <a:pPr algn="l" fontAlgn="ctr"/>
                      <a:r>
                        <a:rPr lang="en-US" sz="300" b="0" i="0" u="none" strike="noStrike" dirty="0">
                          <a:solidFill>
                            <a:srgbClr val="000000"/>
                          </a:solidFill>
                          <a:effectLst/>
                          <a:latin typeface="Calibri"/>
                        </a:rPr>
                        <a:t> </a:t>
                      </a:r>
                    </a:p>
                  </a:txBody>
                  <a:tcPr marL="1225" marR="1225" marT="1225" marB="0" anchor="ctr">
                    <a:lnL>
                      <a:noFill/>
                    </a:lnL>
                    <a:lnR w="6350" cap="flat" cmpd="sng" algn="ctr">
                      <a:solidFill>
                        <a:srgbClr val="000000"/>
                      </a:solidFill>
                      <a:prstDash val="solid"/>
                      <a:round/>
                      <a:headEnd type="none" w="med" len="med"/>
                      <a:tailEnd type="none" w="med" len="med"/>
                    </a:lnR>
                    <a:lnT>
                      <a:noFill/>
                    </a:lnT>
                    <a:lnB>
                      <a:noFill/>
                    </a:lnB>
                    <a:solidFill>
                      <a:srgbClr val="FFFF00"/>
                    </a:solidFill>
                  </a:tcPr>
                </a:tc>
                <a:tc>
                  <a:txBody>
                    <a:bodyPr/>
                    <a:lstStyle/>
                    <a:p>
                      <a:pPr algn="l" fontAlgn="ctr"/>
                      <a:r>
                        <a:rPr lang="en-US" sz="300" b="0" i="0" u="none" strike="noStrike" dirty="0">
                          <a:solidFill>
                            <a:srgbClr val="000000"/>
                          </a:solidFill>
                          <a:effectLst/>
                          <a:latin typeface="Calibri"/>
                        </a:rPr>
                        <a:t> </a:t>
                      </a:r>
                    </a:p>
                  </a:txBody>
                  <a:tcPr marL="1225" marR="1225" marT="1225" marB="0" anchor="ctr">
                    <a:lnL w="6350" cap="flat" cmpd="sng" algn="ctr">
                      <a:solidFill>
                        <a:srgbClr val="000000"/>
                      </a:solidFill>
                      <a:prstDash val="solid"/>
                      <a:round/>
                      <a:headEnd type="none" w="med" len="med"/>
                      <a:tailEnd type="none" w="med" len="med"/>
                    </a:lnL>
                    <a:lnR>
                      <a:noFill/>
                    </a:lnR>
                    <a:lnT>
                      <a:noFill/>
                    </a:lnT>
                    <a:lnB>
                      <a:noFill/>
                    </a:lnB>
                    <a:solidFill>
                      <a:srgbClr val="FFFF00"/>
                    </a:solidFill>
                  </a:tcPr>
                </a:tc>
                <a:tc>
                  <a:txBody>
                    <a:bodyPr/>
                    <a:lstStyle/>
                    <a:p>
                      <a:pPr algn="l" fontAlgn="ctr"/>
                      <a:r>
                        <a:rPr lang="en-US" sz="300" b="0" i="0" u="none" strike="noStrike" dirty="0">
                          <a:solidFill>
                            <a:srgbClr val="000000"/>
                          </a:solidFill>
                          <a:effectLst/>
                          <a:latin typeface="Calibri"/>
                        </a:rPr>
                        <a:t> </a:t>
                      </a:r>
                    </a:p>
                  </a:txBody>
                  <a:tcPr marL="1225" marR="1225" marT="1225" marB="0" anchor="ctr">
                    <a:lnL>
                      <a:noFill/>
                    </a:lnL>
                    <a:lnR>
                      <a:noFill/>
                    </a:lnR>
                    <a:lnT>
                      <a:noFill/>
                    </a:lnT>
                    <a:lnB>
                      <a:noFill/>
                    </a:lnB>
                    <a:solidFill>
                      <a:srgbClr val="FFFF00"/>
                    </a:solidFill>
                  </a:tcPr>
                </a:tc>
                <a:tc>
                  <a:txBody>
                    <a:bodyPr/>
                    <a:lstStyle/>
                    <a:p>
                      <a:pPr algn="l" fontAlgn="ctr"/>
                      <a:r>
                        <a:rPr lang="en-US" sz="300" b="0" i="0" u="none" strike="noStrike" dirty="0">
                          <a:solidFill>
                            <a:srgbClr val="000000"/>
                          </a:solidFill>
                          <a:effectLst/>
                          <a:latin typeface="Calibri"/>
                        </a:rPr>
                        <a:t> </a:t>
                      </a:r>
                    </a:p>
                  </a:txBody>
                  <a:tcPr marL="1225" marR="1225" marT="1225" marB="0" anchor="ctr">
                    <a:lnL>
                      <a:noFill/>
                    </a:lnL>
                    <a:lnR>
                      <a:noFill/>
                    </a:lnR>
                    <a:lnT>
                      <a:noFill/>
                    </a:lnT>
                    <a:lnB>
                      <a:noFill/>
                    </a:lnB>
                    <a:solidFill>
                      <a:srgbClr val="FFFF00"/>
                    </a:solidFill>
                  </a:tcPr>
                </a:tc>
                <a:tc>
                  <a:txBody>
                    <a:bodyPr/>
                    <a:lstStyle/>
                    <a:p>
                      <a:pPr algn="l" fontAlgn="ctr"/>
                      <a:r>
                        <a:rPr lang="en-US" sz="300" b="0" i="0" u="none" strike="noStrike" dirty="0">
                          <a:solidFill>
                            <a:srgbClr val="000000"/>
                          </a:solidFill>
                          <a:effectLst/>
                          <a:latin typeface="Calibri"/>
                        </a:rPr>
                        <a:t> </a:t>
                      </a:r>
                    </a:p>
                  </a:txBody>
                  <a:tcPr marL="1225" marR="1225" marT="1225" marB="0" anchor="ctr">
                    <a:lnL>
                      <a:noFill/>
                    </a:lnL>
                    <a:lnR>
                      <a:noFill/>
                    </a:lnR>
                    <a:lnT>
                      <a:noFill/>
                    </a:lnT>
                    <a:lnB>
                      <a:noFill/>
                    </a:lnB>
                    <a:solidFill>
                      <a:srgbClr val="FFFF00"/>
                    </a:solidFill>
                  </a:tcPr>
                </a:tc>
                <a:tc>
                  <a:txBody>
                    <a:bodyPr/>
                    <a:lstStyle/>
                    <a:p>
                      <a:pPr algn="l" fontAlgn="ctr"/>
                      <a:r>
                        <a:rPr lang="en-US" sz="300" b="0" i="0" u="none" strike="noStrike" dirty="0">
                          <a:solidFill>
                            <a:srgbClr val="000000"/>
                          </a:solidFill>
                          <a:effectLst/>
                          <a:latin typeface="Calibri"/>
                        </a:rPr>
                        <a:t> </a:t>
                      </a:r>
                    </a:p>
                  </a:txBody>
                  <a:tcPr marL="1225" marR="1225" marT="1225" marB="0" anchor="ctr">
                    <a:lnL>
                      <a:noFill/>
                    </a:lnL>
                    <a:lnR>
                      <a:noFill/>
                    </a:lnR>
                    <a:lnT>
                      <a:noFill/>
                    </a:lnT>
                    <a:lnB>
                      <a:noFill/>
                    </a:lnB>
                    <a:solidFill>
                      <a:srgbClr val="FFFF00"/>
                    </a:solidFill>
                  </a:tcPr>
                </a:tc>
              </a:tr>
              <a:tr h="427156">
                <a:tc>
                  <a:txBody>
                    <a:bodyPr/>
                    <a:lstStyle/>
                    <a:p>
                      <a:pPr algn="ctr" fontAlgn="b"/>
                      <a:r>
                        <a:rPr lang="en-US" sz="200" b="1" i="0" u="none" strike="noStrike" dirty="0">
                          <a:solidFill>
                            <a:srgbClr val="000000"/>
                          </a:solidFill>
                          <a:effectLst/>
                          <a:latin typeface="Calibri"/>
                        </a:rPr>
                        <a:t>Grades</a:t>
                      </a:r>
                    </a:p>
                  </a:txBody>
                  <a:tcPr marL="1225" marR="1225" marT="1225" marB="0" vert="vert27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200" b="1" i="0" u="none" strike="noStrike" dirty="0">
                          <a:solidFill>
                            <a:srgbClr val="000000"/>
                          </a:solidFill>
                          <a:effectLst/>
                          <a:latin typeface="Calibri"/>
                        </a:rPr>
                        <a:t>Monday, March 02, 2015</a:t>
                      </a:r>
                    </a:p>
                  </a:txBody>
                  <a:tcPr marL="1225" marR="1225" marT="1225" marB="0" vert="vert27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200" b="1" i="0" u="none" strike="noStrike" dirty="0">
                          <a:solidFill>
                            <a:srgbClr val="000000"/>
                          </a:solidFill>
                          <a:effectLst/>
                          <a:latin typeface="Calibri"/>
                        </a:rPr>
                        <a:t>Tuesday, March 03, 2015</a:t>
                      </a:r>
                    </a:p>
                  </a:txBody>
                  <a:tcPr marL="1225" marR="1225" marT="1225" marB="0" vert="vert270" anchor="b">
                    <a:lnL>
                      <a:noFill/>
                    </a:lnL>
                    <a:lnR>
                      <a:noFill/>
                    </a:lnR>
                    <a:lnT>
                      <a:noFill/>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200" b="1" i="0" u="none" strike="noStrike" dirty="0">
                          <a:solidFill>
                            <a:srgbClr val="000000"/>
                          </a:solidFill>
                          <a:effectLst/>
                          <a:latin typeface="Calibri"/>
                        </a:rPr>
                        <a:t>Wednesday, March 04, 2015</a:t>
                      </a:r>
                    </a:p>
                  </a:txBody>
                  <a:tcPr marL="1225" marR="1225" marT="1225" marB="0" vert="vert270" anchor="b">
                    <a:lnL>
                      <a:noFill/>
                    </a:lnL>
                    <a:lnR>
                      <a:noFill/>
                    </a:lnR>
                    <a:lnT>
                      <a:noFill/>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200" b="1" i="0" u="none" strike="noStrike" dirty="0">
                          <a:solidFill>
                            <a:srgbClr val="000000"/>
                          </a:solidFill>
                          <a:effectLst/>
                          <a:latin typeface="Calibri"/>
                        </a:rPr>
                        <a:t>Thursday, March 05, 2015</a:t>
                      </a:r>
                    </a:p>
                  </a:txBody>
                  <a:tcPr marL="1225" marR="1225" marT="1225" marB="0" vert="vert270" anchor="b">
                    <a:lnL>
                      <a:noFill/>
                    </a:lnL>
                    <a:lnR>
                      <a:noFill/>
                    </a:lnR>
                    <a:lnT>
                      <a:noFill/>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200" b="1" i="0" u="none" strike="noStrike" dirty="0">
                          <a:solidFill>
                            <a:srgbClr val="000000"/>
                          </a:solidFill>
                          <a:effectLst/>
                          <a:latin typeface="Calibri"/>
                        </a:rPr>
                        <a:t>Friday, March 06, 2015</a:t>
                      </a:r>
                    </a:p>
                  </a:txBody>
                  <a:tcPr marL="1225" marR="1225" marT="1225" marB="0" vert="vert27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200" b="1" i="0" u="none" strike="noStrike" dirty="0">
                          <a:solidFill>
                            <a:srgbClr val="000000"/>
                          </a:solidFill>
                          <a:effectLst/>
                          <a:latin typeface="Calibri"/>
                        </a:rPr>
                        <a:t>Monday, March 09, 2015</a:t>
                      </a:r>
                    </a:p>
                  </a:txBody>
                  <a:tcPr marL="1225" marR="1225" marT="1225" marB="0" vert="vert27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200" b="1" i="0" u="none" strike="noStrike" dirty="0">
                          <a:solidFill>
                            <a:srgbClr val="000000"/>
                          </a:solidFill>
                          <a:effectLst/>
                          <a:latin typeface="Calibri"/>
                        </a:rPr>
                        <a:t>Tuesday, March 10, 2015</a:t>
                      </a:r>
                    </a:p>
                  </a:txBody>
                  <a:tcPr marL="1225" marR="1225" marT="1225" marB="0" vert="vert270" anchor="b">
                    <a:lnL>
                      <a:noFill/>
                    </a:lnL>
                    <a:lnR>
                      <a:noFill/>
                    </a:lnR>
                    <a:lnT>
                      <a:noFill/>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200" b="1" i="0" u="none" strike="noStrike" dirty="0">
                          <a:solidFill>
                            <a:srgbClr val="000000"/>
                          </a:solidFill>
                          <a:effectLst/>
                          <a:latin typeface="Calibri"/>
                        </a:rPr>
                        <a:t>Wednesday, March 11, 2015</a:t>
                      </a:r>
                    </a:p>
                  </a:txBody>
                  <a:tcPr marL="1225" marR="1225" marT="1225" marB="0" vert="vert270" anchor="b">
                    <a:lnL>
                      <a:noFill/>
                    </a:lnL>
                    <a:lnR>
                      <a:noFill/>
                    </a:lnR>
                    <a:lnT>
                      <a:noFill/>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200" b="1" i="0" u="none" strike="noStrike" dirty="0">
                          <a:solidFill>
                            <a:srgbClr val="000000"/>
                          </a:solidFill>
                          <a:effectLst/>
                          <a:latin typeface="Calibri"/>
                        </a:rPr>
                        <a:t>Thursday, March 12, 2015</a:t>
                      </a:r>
                    </a:p>
                  </a:txBody>
                  <a:tcPr marL="1225" marR="1225" marT="1225" marB="0" vert="vert270" anchor="b">
                    <a:lnL>
                      <a:noFill/>
                    </a:lnL>
                    <a:lnR>
                      <a:noFill/>
                    </a:lnR>
                    <a:lnT>
                      <a:noFill/>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200" b="1" i="0" u="none" strike="noStrike" dirty="0">
                          <a:solidFill>
                            <a:srgbClr val="000000"/>
                          </a:solidFill>
                          <a:effectLst/>
                          <a:latin typeface="Calibri"/>
                        </a:rPr>
                        <a:t>Friday, March 13, 2015</a:t>
                      </a:r>
                    </a:p>
                  </a:txBody>
                  <a:tcPr marL="1225" marR="1225" marT="1225" marB="0" vert="vert27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200" b="1" i="0" u="none" strike="noStrike" dirty="0">
                          <a:solidFill>
                            <a:srgbClr val="000000"/>
                          </a:solidFill>
                          <a:effectLst/>
                          <a:latin typeface="Calibri"/>
                        </a:rPr>
                        <a:t>Monday, March 16, 2015</a:t>
                      </a:r>
                    </a:p>
                  </a:txBody>
                  <a:tcPr marL="1225" marR="1225" marT="1225" marB="0" vert="vert27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200" b="1" i="0" u="none" strike="noStrike" dirty="0">
                          <a:solidFill>
                            <a:srgbClr val="000000"/>
                          </a:solidFill>
                          <a:effectLst/>
                          <a:latin typeface="Calibri"/>
                        </a:rPr>
                        <a:t>Tuesday, March 17, 2015</a:t>
                      </a:r>
                    </a:p>
                  </a:txBody>
                  <a:tcPr marL="1225" marR="1225" marT="1225" marB="0" vert="vert270" anchor="b">
                    <a:lnL>
                      <a:noFill/>
                    </a:lnL>
                    <a:lnR>
                      <a:noFill/>
                    </a:lnR>
                    <a:lnT>
                      <a:noFill/>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200" b="1" i="0" u="none" strike="noStrike" dirty="0">
                          <a:solidFill>
                            <a:srgbClr val="000000"/>
                          </a:solidFill>
                          <a:effectLst/>
                          <a:latin typeface="Calibri"/>
                        </a:rPr>
                        <a:t>Wednesday, March 18, 2015</a:t>
                      </a:r>
                    </a:p>
                  </a:txBody>
                  <a:tcPr marL="1225" marR="1225" marT="1225" marB="0" vert="vert270" anchor="b">
                    <a:lnL>
                      <a:noFill/>
                    </a:lnL>
                    <a:lnR>
                      <a:noFill/>
                    </a:lnR>
                    <a:lnT>
                      <a:noFill/>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200" b="1" i="0" u="none" strike="noStrike" dirty="0">
                          <a:solidFill>
                            <a:srgbClr val="000000"/>
                          </a:solidFill>
                          <a:effectLst/>
                          <a:latin typeface="Calibri"/>
                        </a:rPr>
                        <a:t>Thursday, March 19, 2015</a:t>
                      </a:r>
                    </a:p>
                  </a:txBody>
                  <a:tcPr marL="1225" marR="1225" marT="1225" marB="0" vert="vert270" anchor="b">
                    <a:lnL>
                      <a:noFill/>
                    </a:lnL>
                    <a:lnR>
                      <a:noFill/>
                    </a:lnR>
                    <a:lnT>
                      <a:noFill/>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200" b="1" i="0" u="none" strike="noStrike" dirty="0">
                          <a:solidFill>
                            <a:srgbClr val="000000"/>
                          </a:solidFill>
                          <a:effectLst/>
                          <a:latin typeface="Calibri"/>
                        </a:rPr>
                        <a:t>Friday, March 20, 2015</a:t>
                      </a:r>
                    </a:p>
                  </a:txBody>
                  <a:tcPr marL="1225" marR="1225" marT="1225" marB="0" vert="vert27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200" b="1" i="0" u="none" strike="noStrike" dirty="0">
                          <a:solidFill>
                            <a:srgbClr val="000000"/>
                          </a:solidFill>
                          <a:effectLst/>
                          <a:latin typeface="Calibri"/>
                        </a:rPr>
                        <a:t>Spring Break March 23 - 27, 2015</a:t>
                      </a:r>
                    </a:p>
                  </a:txBody>
                  <a:tcPr marL="1225" marR="1225" marT="1225" marB="0"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200" b="1" i="0" u="none" strike="noStrike" dirty="0">
                          <a:solidFill>
                            <a:srgbClr val="000000"/>
                          </a:solidFill>
                          <a:effectLst/>
                          <a:latin typeface="Calibri"/>
                        </a:rPr>
                        <a:t>Monday, March 30, 2015</a:t>
                      </a:r>
                    </a:p>
                  </a:txBody>
                  <a:tcPr marL="1225" marR="1225" marT="1225" marB="0" vert="vert27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200" b="1" i="0" u="none" strike="noStrike" dirty="0">
                          <a:solidFill>
                            <a:srgbClr val="000000"/>
                          </a:solidFill>
                          <a:effectLst/>
                          <a:latin typeface="Calibri"/>
                        </a:rPr>
                        <a:t>Tuesday, March 31, 2015</a:t>
                      </a:r>
                    </a:p>
                  </a:txBody>
                  <a:tcPr marL="1225" marR="1225" marT="1225" marB="0" vert="vert270" anchor="b">
                    <a:lnL>
                      <a:noFill/>
                    </a:lnL>
                    <a:lnR>
                      <a:noFill/>
                    </a:lnR>
                    <a:lnT>
                      <a:noFill/>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200" b="1" i="0" u="none" strike="noStrike" dirty="0">
                          <a:solidFill>
                            <a:srgbClr val="000000"/>
                          </a:solidFill>
                          <a:effectLst/>
                          <a:latin typeface="Calibri"/>
                        </a:rPr>
                        <a:t>Wednesday, April 01, 2015</a:t>
                      </a:r>
                    </a:p>
                  </a:txBody>
                  <a:tcPr marL="1225" marR="1225" marT="1225" marB="0" vert="vert270" anchor="b">
                    <a:lnL>
                      <a:noFill/>
                    </a:lnL>
                    <a:lnR>
                      <a:noFill/>
                    </a:lnR>
                    <a:lnT>
                      <a:noFill/>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200" b="1" i="0" u="none" strike="noStrike" dirty="0">
                          <a:solidFill>
                            <a:srgbClr val="000000"/>
                          </a:solidFill>
                          <a:effectLst/>
                          <a:latin typeface="Calibri"/>
                        </a:rPr>
                        <a:t>Thursday, April 02, 2015</a:t>
                      </a:r>
                    </a:p>
                  </a:txBody>
                  <a:tcPr marL="1225" marR="1225" marT="1225" marB="0" vert="vert270" anchor="b">
                    <a:lnL>
                      <a:noFill/>
                    </a:lnL>
                    <a:lnR>
                      <a:noFill/>
                    </a:lnR>
                    <a:lnT>
                      <a:noFill/>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200" b="1" i="0" u="none" strike="noStrike" dirty="0">
                          <a:solidFill>
                            <a:srgbClr val="000000"/>
                          </a:solidFill>
                          <a:effectLst/>
                          <a:latin typeface="Calibri"/>
                        </a:rPr>
                        <a:t>Friday, April 03, 2015</a:t>
                      </a:r>
                    </a:p>
                  </a:txBody>
                  <a:tcPr marL="1225" marR="1225" marT="1225" marB="0" vert="vert27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200" b="1" i="0" u="none" strike="noStrike" dirty="0">
                          <a:solidFill>
                            <a:srgbClr val="000000"/>
                          </a:solidFill>
                          <a:effectLst/>
                          <a:latin typeface="Calibri"/>
                        </a:rPr>
                        <a:t>Monday, April 06, 2015</a:t>
                      </a:r>
                    </a:p>
                  </a:txBody>
                  <a:tcPr marL="1225" marR="1225" marT="1225" marB="0" vert="vert27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200" b="1" i="0" u="none" strike="noStrike" dirty="0">
                          <a:solidFill>
                            <a:srgbClr val="000000"/>
                          </a:solidFill>
                          <a:effectLst/>
                          <a:latin typeface="Calibri"/>
                        </a:rPr>
                        <a:t>Tuesday, April 07, 2015</a:t>
                      </a:r>
                    </a:p>
                  </a:txBody>
                  <a:tcPr marL="1225" marR="1225" marT="1225" marB="0" vert="vert270" anchor="b">
                    <a:lnL>
                      <a:noFill/>
                    </a:lnL>
                    <a:lnR>
                      <a:noFill/>
                    </a:lnR>
                    <a:lnT>
                      <a:noFill/>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200" b="1" i="0" u="none" strike="noStrike" dirty="0">
                          <a:solidFill>
                            <a:srgbClr val="000000"/>
                          </a:solidFill>
                          <a:effectLst/>
                          <a:latin typeface="Calibri"/>
                        </a:rPr>
                        <a:t>Wednesday, April 08, 2015</a:t>
                      </a:r>
                    </a:p>
                  </a:txBody>
                  <a:tcPr marL="1225" marR="1225" marT="1225" marB="0" vert="vert270" anchor="b">
                    <a:lnL>
                      <a:noFill/>
                    </a:lnL>
                    <a:lnR>
                      <a:noFill/>
                    </a:lnR>
                    <a:lnT>
                      <a:noFill/>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200" b="1" i="0" u="none" strike="noStrike" dirty="0">
                          <a:solidFill>
                            <a:srgbClr val="000000"/>
                          </a:solidFill>
                          <a:effectLst/>
                          <a:latin typeface="Calibri"/>
                        </a:rPr>
                        <a:t>Thursday, April 09, 2015</a:t>
                      </a:r>
                    </a:p>
                  </a:txBody>
                  <a:tcPr marL="1225" marR="1225" marT="1225" marB="0" vert="vert270" anchor="b">
                    <a:lnL>
                      <a:noFill/>
                    </a:lnL>
                    <a:lnR>
                      <a:noFill/>
                    </a:lnR>
                    <a:lnT>
                      <a:noFill/>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200" b="1" i="0" u="none" strike="noStrike" dirty="0">
                          <a:solidFill>
                            <a:srgbClr val="000000"/>
                          </a:solidFill>
                          <a:effectLst/>
                          <a:latin typeface="Calibri"/>
                        </a:rPr>
                        <a:t>Friday, April 10, 2015</a:t>
                      </a:r>
                    </a:p>
                  </a:txBody>
                  <a:tcPr marL="1225" marR="1225" marT="1225" marB="0" vert="vert27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200" b="1" i="0" u="none" strike="noStrike" dirty="0">
                          <a:solidFill>
                            <a:srgbClr val="000000"/>
                          </a:solidFill>
                          <a:effectLst/>
                          <a:latin typeface="Calibri"/>
                        </a:rPr>
                        <a:t>Monday, April 13, 2015</a:t>
                      </a:r>
                    </a:p>
                  </a:txBody>
                  <a:tcPr marL="1225" marR="1225" marT="1225" marB="0" vert="vert27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200" b="1" i="0" u="none" strike="noStrike" dirty="0">
                          <a:solidFill>
                            <a:srgbClr val="000000"/>
                          </a:solidFill>
                          <a:effectLst/>
                          <a:latin typeface="Calibri"/>
                        </a:rPr>
                        <a:t>Tuesday, April 14, 2015</a:t>
                      </a:r>
                    </a:p>
                  </a:txBody>
                  <a:tcPr marL="1225" marR="1225" marT="1225" marB="0" vert="vert270" anchor="b">
                    <a:lnL>
                      <a:noFill/>
                    </a:lnL>
                    <a:lnR>
                      <a:noFill/>
                    </a:lnR>
                    <a:lnT>
                      <a:noFill/>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200" b="1" i="0" u="none" strike="noStrike" dirty="0">
                          <a:solidFill>
                            <a:srgbClr val="000000"/>
                          </a:solidFill>
                          <a:effectLst/>
                          <a:latin typeface="Calibri"/>
                        </a:rPr>
                        <a:t>Wednesday, April 15, 2015</a:t>
                      </a:r>
                    </a:p>
                  </a:txBody>
                  <a:tcPr marL="1225" marR="1225" marT="1225" marB="0" vert="vert270" anchor="b">
                    <a:lnL>
                      <a:noFill/>
                    </a:lnL>
                    <a:lnR>
                      <a:noFill/>
                    </a:lnR>
                    <a:lnT>
                      <a:noFill/>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200" b="1" i="0" u="none" strike="noStrike" dirty="0">
                          <a:solidFill>
                            <a:srgbClr val="000000"/>
                          </a:solidFill>
                          <a:effectLst/>
                          <a:latin typeface="Calibri"/>
                        </a:rPr>
                        <a:t>Thursday, April 16, 2015</a:t>
                      </a:r>
                    </a:p>
                  </a:txBody>
                  <a:tcPr marL="1225" marR="1225" marT="1225" marB="0" vert="vert270" anchor="b">
                    <a:lnL>
                      <a:noFill/>
                    </a:lnL>
                    <a:lnR>
                      <a:noFill/>
                    </a:lnR>
                    <a:lnT>
                      <a:noFill/>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200" b="1" i="0" u="none" strike="noStrike" dirty="0">
                          <a:solidFill>
                            <a:srgbClr val="000000"/>
                          </a:solidFill>
                          <a:effectLst/>
                          <a:latin typeface="Calibri"/>
                        </a:rPr>
                        <a:t>Friday, April 17, 2015</a:t>
                      </a:r>
                    </a:p>
                  </a:txBody>
                  <a:tcPr marL="1225" marR="1225" marT="1225" marB="0" vert="vert27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200" b="1" i="0" u="none" strike="noStrike" dirty="0">
                          <a:solidFill>
                            <a:srgbClr val="000000"/>
                          </a:solidFill>
                          <a:effectLst/>
                          <a:latin typeface="Calibri"/>
                        </a:rPr>
                        <a:t>Monday, April 20, 2015</a:t>
                      </a:r>
                    </a:p>
                  </a:txBody>
                  <a:tcPr marL="1225" marR="1225" marT="1225" marB="0" vert="vert27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200" b="1" i="0" u="none" strike="noStrike" dirty="0">
                          <a:solidFill>
                            <a:srgbClr val="000000"/>
                          </a:solidFill>
                          <a:effectLst/>
                          <a:latin typeface="Calibri"/>
                        </a:rPr>
                        <a:t>Tuesday, April 21, 2015</a:t>
                      </a:r>
                    </a:p>
                  </a:txBody>
                  <a:tcPr marL="1225" marR="1225" marT="1225" marB="0" vert="vert270" anchor="b">
                    <a:lnL>
                      <a:noFill/>
                    </a:lnL>
                    <a:lnR>
                      <a:noFill/>
                    </a:lnR>
                    <a:lnT>
                      <a:noFill/>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200" b="1" i="0" u="none" strike="noStrike" dirty="0">
                          <a:solidFill>
                            <a:srgbClr val="000000"/>
                          </a:solidFill>
                          <a:effectLst/>
                          <a:latin typeface="Calibri"/>
                        </a:rPr>
                        <a:t>Wednesday, April 22, 2015</a:t>
                      </a:r>
                    </a:p>
                  </a:txBody>
                  <a:tcPr marL="1225" marR="1225" marT="1225" marB="0" vert="vert270" anchor="b">
                    <a:lnL>
                      <a:noFill/>
                    </a:lnL>
                    <a:lnR>
                      <a:noFill/>
                    </a:lnR>
                    <a:lnT>
                      <a:noFill/>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200" b="1" i="0" u="none" strike="noStrike" dirty="0">
                          <a:solidFill>
                            <a:srgbClr val="000000"/>
                          </a:solidFill>
                          <a:effectLst/>
                          <a:latin typeface="Calibri"/>
                        </a:rPr>
                        <a:t>Thursday, April 23, 2015</a:t>
                      </a:r>
                    </a:p>
                  </a:txBody>
                  <a:tcPr marL="1225" marR="1225" marT="1225" marB="0" vert="vert270" anchor="b">
                    <a:lnL>
                      <a:noFill/>
                    </a:lnL>
                    <a:lnR>
                      <a:noFill/>
                    </a:lnR>
                    <a:lnT>
                      <a:noFill/>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200" b="1" i="0" u="none" strike="noStrike" dirty="0">
                          <a:solidFill>
                            <a:srgbClr val="000000"/>
                          </a:solidFill>
                          <a:effectLst/>
                          <a:latin typeface="Calibri"/>
                        </a:rPr>
                        <a:t>Friday, April 24, 2015</a:t>
                      </a:r>
                    </a:p>
                  </a:txBody>
                  <a:tcPr marL="1225" marR="1225" marT="1225" marB="0" vert="vert27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200" b="1" i="0" u="none" strike="noStrike" dirty="0">
                          <a:solidFill>
                            <a:srgbClr val="000000"/>
                          </a:solidFill>
                          <a:effectLst/>
                          <a:latin typeface="Calibri"/>
                        </a:rPr>
                        <a:t>Monday, April 27, 2015</a:t>
                      </a:r>
                    </a:p>
                  </a:txBody>
                  <a:tcPr marL="1225" marR="1225" marT="1225" marB="0" vert="vert27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200" b="1" i="0" u="none" strike="noStrike" dirty="0">
                          <a:solidFill>
                            <a:srgbClr val="000000"/>
                          </a:solidFill>
                          <a:effectLst/>
                          <a:latin typeface="Calibri"/>
                        </a:rPr>
                        <a:t>Tuesday, April 28, 2015</a:t>
                      </a:r>
                    </a:p>
                  </a:txBody>
                  <a:tcPr marL="1225" marR="1225" marT="1225" marB="0" vert="vert270" anchor="b">
                    <a:lnL>
                      <a:noFill/>
                    </a:lnL>
                    <a:lnR>
                      <a:noFill/>
                    </a:lnR>
                    <a:lnT>
                      <a:noFill/>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200" b="1" i="0" u="none" strike="noStrike" dirty="0">
                          <a:solidFill>
                            <a:srgbClr val="000000"/>
                          </a:solidFill>
                          <a:effectLst/>
                          <a:latin typeface="Calibri"/>
                        </a:rPr>
                        <a:t>Wednesday, April 29, 2015</a:t>
                      </a:r>
                    </a:p>
                  </a:txBody>
                  <a:tcPr marL="1225" marR="1225" marT="1225" marB="0" vert="vert270" anchor="b">
                    <a:lnL>
                      <a:noFill/>
                    </a:lnL>
                    <a:lnR>
                      <a:noFill/>
                    </a:lnR>
                    <a:lnT>
                      <a:noFill/>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200" b="1" i="0" u="none" strike="noStrike" dirty="0">
                          <a:solidFill>
                            <a:srgbClr val="000000"/>
                          </a:solidFill>
                          <a:effectLst/>
                          <a:latin typeface="Calibri"/>
                        </a:rPr>
                        <a:t>Thursday, April 30, 2015</a:t>
                      </a:r>
                    </a:p>
                  </a:txBody>
                  <a:tcPr marL="1225" marR="1225" marT="1225" marB="0" vert="vert270" anchor="b">
                    <a:lnL>
                      <a:noFill/>
                    </a:lnL>
                    <a:lnR>
                      <a:noFill/>
                    </a:lnR>
                    <a:lnT>
                      <a:noFill/>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200" b="1" i="0" u="none" strike="noStrike" dirty="0">
                          <a:solidFill>
                            <a:srgbClr val="000000"/>
                          </a:solidFill>
                          <a:effectLst/>
                          <a:latin typeface="Calibri"/>
                        </a:rPr>
                        <a:t>Friday, May 01, 2015</a:t>
                      </a:r>
                    </a:p>
                  </a:txBody>
                  <a:tcPr marL="1225" marR="1225" marT="1225" marB="0" vert="vert27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200" b="1" i="0" u="none" strike="noStrike" dirty="0">
                          <a:solidFill>
                            <a:srgbClr val="000000"/>
                          </a:solidFill>
                          <a:effectLst/>
                          <a:latin typeface="Calibri"/>
                        </a:rPr>
                        <a:t>Monday, May 04, 2015</a:t>
                      </a:r>
                    </a:p>
                  </a:txBody>
                  <a:tcPr marL="1225" marR="1225" marT="1225" marB="0" vert="vert27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200" b="1" i="0" u="none" strike="noStrike" dirty="0">
                          <a:solidFill>
                            <a:srgbClr val="000000"/>
                          </a:solidFill>
                          <a:effectLst/>
                          <a:latin typeface="Calibri"/>
                        </a:rPr>
                        <a:t>Tuesday, May 05, 2015</a:t>
                      </a:r>
                    </a:p>
                  </a:txBody>
                  <a:tcPr marL="1225" marR="1225" marT="1225" marB="0" vert="vert270" anchor="b">
                    <a:lnL>
                      <a:noFill/>
                    </a:lnL>
                    <a:lnR>
                      <a:noFill/>
                    </a:lnR>
                    <a:lnT>
                      <a:noFill/>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200" b="1" i="0" u="none" strike="noStrike" dirty="0">
                          <a:solidFill>
                            <a:srgbClr val="000000"/>
                          </a:solidFill>
                          <a:effectLst/>
                          <a:latin typeface="Calibri"/>
                        </a:rPr>
                        <a:t>Wednesday, May 06, 2015</a:t>
                      </a:r>
                    </a:p>
                  </a:txBody>
                  <a:tcPr marL="1225" marR="1225" marT="1225" marB="0" vert="vert270" anchor="b">
                    <a:lnL>
                      <a:noFill/>
                    </a:lnL>
                    <a:lnR>
                      <a:noFill/>
                    </a:lnR>
                    <a:lnT>
                      <a:noFill/>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200" b="1" i="0" u="none" strike="noStrike" dirty="0">
                          <a:solidFill>
                            <a:srgbClr val="000000"/>
                          </a:solidFill>
                          <a:effectLst/>
                          <a:latin typeface="Calibri"/>
                        </a:rPr>
                        <a:t>Thursday, May 07, 2015</a:t>
                      </a:r>
                    </a:p>
                  </a:txBody>
                  <a:tcPr marL="1225" marR="1225" marT="1225" marB="0" vert="vert270" anchor="b">
                    <a:lnL>
                      <a:noFill/>
                    </a:lnL>
                    <a:lnR>
                      <a:noFill/>
                    </a:lnR>
                    <a:lnT>
                      <a:noFill/>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200" b="1" i="0" u="none" strike="noStrike" dirty="0">
                          <a:solidFill>
                            <a:srgbClr val="000000"/>
                          </a:solidFill>
                          <a:effectLst/>
                          <a:latin typeface="Calibri"/>
                        </a:rPr>
                        <a:t>Friday, May 08, 2015</a:t>
                      </a:r>
                    </a:p>
                  </a:txBody>
                  <a:tcPr marL="1225" marR="1225" marT="1225" marB="0" vert="vert27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200" b="1" i="0" u="none" strike="noStrike" dirty="0">
                          <a:solidFill>
                            <a:srgbClr val="000000"/>
                          </a:solidFill>
                          <a:effectLst/>
                          <a:latin typeface="Calibri"/>
                        </a:rPr>
                        <a:t>Monday, May 11, 2015</a:t>
                      </a:r>
                    </a:p>
                  </a:txBody>
                  <a:tcPr marL="1225" marR="1225" marT="1225" marB="0" vert="vert27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200" b="1" i="0" u="none" strike="noStrike" dirty="0">
                          <a:solidFill>
                            <a:srgbClr val="000000"/>
                          </a:solidFill>
                          <a:effectLst/>
                          <a:latin typeface="Calibri"/>
                        </a:rPr>
                        <a:t>Tuesday, May 12, 2015</a:t>
                      </a:r>
                    </a:p>
                  </a:txBody>
                  <a:tcPr marL="1225" marR="1225" marT="1225" marB="0" vert="vert270" anchor="b">
                    <a:lnL>
                      <a:noFill/>
                    </a:lnL>
                    <a:lnR>
                      <a:noFill/>
                    </a:lnR>
                    <a:lnT>
                      <a:noFill/>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200" b="1" i="0" u="none" strike="noStrike" dirty="0">
                          <a:solidFill>
                            <a:srgbClr val="000000"/>
                          </a:solidFill>
                          <a:effectLst/>
                          <a:latin typeface="Calibri"/>
                        </a:rPr>
                        <a:t>Wednesday, May 13, 2015</a:t>
                      </a:r>
                    </a:p>
                  </a:txBody>
                  <a:tcPr marL="1225" marR="1225" marT="1225" marB="0" vert="vert270" anchor="b">
                    <a:lnL>
                      <a:noFill/>
                    </a:lnL>
                    <a:lnR>
                      <a:noFill/>
                    </a:lnR>
                    <a:lnT>
                      <a:noFill/>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200" b="1" i="0" u="none" strike="noStrike" dirty="0">
                          <a:solidFill>
                            <a:srgbClr val="000000"/>
                          </a:solidFill>
                          <a:effectLst/>
                          <a:latin typeface="Calibri"/>
                        </a:rPr>
                        <a:t>Thursday, May 14, 2015</a:t>
                      </a:r>
                    </a:p>
                  </a:txBody>
                  <a:tcPr marL="1225" marR="1225" marT="1225" marB="0" vert="vert270" anchor="b">
                    <a:lnL>
                      <a:noFill/>
                    </a:lnL>
                    <a:lnR>
                      <a:noFill/>
                    </a:lnR>
                    <a:lnT>
                      <a:noFill/>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200" b="1" i="0" u="none" strike="noStrike" dirty="0">
                          <a:solidFill>
                            <a:srgbClr val="000000"/>
                          </a:solidFill>
                          <a:effectLst/>
                          <a:latin typeface="Calibri"/>
                        </a:rPr>
                        <a:t>Friday, May 15, 2015</a:t>
                      </a:r>
                    </a:p>
                  </a:txBody>
                  <a:tcPr marL="1225" marR="1225" marT="1225" marB="0" vert="vert27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200" b="1" i="0" u="none" strike="noStrike" dirty="0">
                          <a:solidFill>
                            <a:srgbClr val="000000"/>
                          </a:solidFill>
                          <a:effectLst/>
                          <a:latin typeface="Calibri"/>
                        </a:rPr>
                        <a:t>Monday, May 18, 2015</a:t>
                      </a:r>
                    </a:p>
                  </a:txBody>
                  <a:tcPr marL="1225" marR="1225" marT="1225" marB="0" vert="vert27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200" b="1" i="0" u="none" strike="noStrike" dirty="0">
                          <a:solidFill>
                            <a:srgbClr val="000000"/>
                          </a:solidFill>
                          <a:effectLst/>
                          <a:latin typeface="Calibri"/>
                        </a:rPr>
                        <a:t>Tuesday, May 19, 2015</a:t>
                      </a:r>
                    </a:p>
                  </a:txBody>
                  <a:tcPr marL="1225" marR="1225" marT="1225" marB="0" vert="vert270" anchor="b">
                    <a:lnL>
                      <a:noFill/>
                    </a:lnL>
                    <a:lnR>
                      <a:noFill/>
                    </a:lnR>
                    <a:lnT>
                      <a:noFill/>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200" b="1" i="0" u="none" strike="noStrike" dirty="0">
                          <a:solidFill>
                            <a:srgbClr val="000000"/>
                          </a:solidFill>
                          <a:effectLst/>
                          <a:latin typeface="Calibri"/>
                        </a:rPr>
                        <a:t>Wednesday, May 20, 2015</a:t>
                      </a:r>
                    </a:p>
                  </a:txBody>
                  <a:tcPr marL="1225" marR="1225" marT="1225" marB="0" vert="vert270" anchor="b">
                    <a:lnL>
                      <a:noFill/>
                    </a:lnL>
                    <a:lnR>
                      <a:noFill/>
                    </a:lnR>
                    <a:lnT>
                      <a:noFill/>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200" b="1" i="0" u="none" strike="noStrike" dirty="0">
                          <a:solidFill>
                            <a:srgbClr val="000000"/>
                          </a:solidFill>
                          <a:effectLst/>
                          <a:latin typeface="Calibri"/>
                        </a:rPr>
                        <a:t>Thursday, May 21, 2015</a:t>
                      </a:r>
                    </a:p>
                  </a:txBody>
                  <a:tcPr marL="1225" marR="1225" marT="1225" marB="0" vert="vert270" anchor="b">
                    <a:lnL>
                      <a:noFill/>
                    </a:lnL>
                    <a:lnR>
                      <a:noFill/>
                    </a:lnR>
                    <a:lnT>
                      <a:noFill/>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200" b="1" i="0" u="none" strike="noStrike" dirty="0">
                          <a:solidFill>
                            <a:srgbClr val="000000"/>
                          </a:solidFill>
                          <a:effectLst/>
                          <a:latin typeface="Calibri"/>
                        </a:rPr>
                        <a:t>Friday, May 22, 2015</a:t>
                      </a:r>
                    </a:p>
                  </a:txBody>
                  <a:tcPr marL="1225" marR="1225" marT="1225" marB="0" vert="vert270" anchor="b">
                    <a:lnL>
                      <a:noFill/>
                    </a:lnL>
                    <a:lnR>
                      <a:noFill/>
                    </a:lnR>
                    <a:lnT>
                      <a:noFill/>
                    </a:lnT>
                    <a:lnB w="6350" cap="flat" cmpd="sng" algn="ctr">
                      <a:solidFill>
                        <a:srgbClr val="000000"/>
                      </a:solidFill>
                      <a:prstDash val="solid"/>
                      <a:round/>
                      <a:headEnd type="none" w="med" len="med"/>
                      <a:tailEnd type="none" w="med" len="med"/>
                    </a:lnB>
                    <a:solidFill>
                      <a:srgbClr val="FFFF99"/>
                    </a:solidFill>
                  </a:tcPr>
                </a:tc>
              </a:tr>
              <a:tr h="149143">
                <a:tc>
                  <a:txBody>
                    <a:bodyPr/>
                    <a:lstStyle/>
                    <a:p>
                      <a:pPr algn="ctr" fontAlgn="ctr"/>
                      <a:r>
                        <a:rPr lang="en-US" sz="200" b="0" i="0" u="none" strike="noStrike" dirty="0">
                          <a:solidFill>
                            <a:srgbClr val="000000"/>
                          </a:solidFill>
                          <a:effectLst/>
                          <a:latin typeface="Calibri"/>
                        </a:rPr>
                        <a:t>K</a:t>
                      </a:r>
                      <a:br>
                        <a:rPr lang="en-US" sz="200" b="0" i="0" u="none" strike="noStrike" dirty="0">
                          <a:solidFill>
                            <a:srgbClr val="000000"/>
                          </a:solidFill>
                          <a:effectLst/>
                          <a:latin typeface="Calibri"/>
                        </a:rPr>
                      </a:br>
                      <a:r>
                        <a:rPr lang="en-US" sz="200" b="0" i="0" u="none" strike="noStrike" dirty="0">
                          <a:solidFill>
                            <a:srgbClr val="000000"/>
                          </a:solidFill>
                          <a:effectLst/>
                          <a:latin typeface="Calibri"/>
                        </a:rPr>
                        <a:t>SAT-10</a:t>
                      </a:r>
                    </a:p>
                  </a:txBody>
                  <a:tcPr marL="1225" marR="1225" marT="12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ctr" fontAlgn="ctr"/>
                      <a:r>
                        <a:rPr lang="en-US" sz="200" b="0" i="0" u="none" strike="noStrike" dirty="0">
                          <a:solidFill>
                            <a:srgbClr val="000000"/>
                          </a:solidFill>
                          <a:effectLst/>
                          <a:latin typeface="Calibri"/>
                        </a:rPr>
                        <a:t> </a:t>
                      </a:r>
                    </a:p>
                  </a:txBody>
                  <a:tcPr marL="1225" marR="1225" marT="12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 b="0" i="0" u="none" strike="noStrike" dirty="0">
                          <a:solidFill>
                            <a:srgbClr val="000000"/>
                          </a:solidFill>
                          <a:effectLst/>
                          <a:latin typeface="Calibri"/>
                        </a:rPr>
                        <a:t> </a:t>
                      </a:r>
                    </a:p>
                  </a:txBody>
                  <a:tcPr marL="1225" marR="1225" marT="12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 b="0" i="0" u="none" strike="noStrike" dirty="0">
                          <a:solidFill>
                            <a:srgbClr val="000000"/>
                          </a:solidFill>
                          <a:effectLst/>
                          <a:latin typeface="Calibri"/>
                        </a:rPr>
                        <a:t> </a:t>
                      </a:r>
                    </a:p>
                  </a:txBody>
                  <a:tcPr marL="1225" marR="1225" marT="12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 b="0" i="0" u="none" strike="noStrike" dirty="0">
                          <a:solidFill>
                            <a:srgbClr val="000000"/>
                          </a:solidFill>
                          <a:effectLst/>
                          <a:latin typeface="Calibri"/>
                        </a:rPr>
                        <a:t> </a:t>
                      </a:r>
                    </a:p>
                  </a:txBody>
                  <a:tcPr marL="1225" marR="1225" marT="12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 b="0" i="0" u="none" strike="noStrike" dirty="0">
                          <a:solidFill>
                            <a:srgbClr val="000000"/>
                          </a:solidFill>
                          <a:effectLst/>
                          <a:latin typeface="Calibri"/>
                        </a:rPr>
                        <a:t> </a:t>
                      </a:r>
                    </a:p>
                  </a:txBody>
                  <a:tcPr marL="1225" marR="1225" marT="12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 b="0" i="0" u="none" strike="noStrike" dirty="0">
                          <a:solidFill>
                            <a:srgbClr val="000000"/>
                          </a:solidFill>
                          <a:effectLst/>
                          <a:latin typeface="Calibri"/>
                        </a:rPr>
                        <a:t> </a:t>
                      </a:r>
                    </a:p>
                  </a:txBody>
                  <a:tcPr marL="1225" marR="1225" marT="12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 b="0" i="0" u="none" strike="noStrike" dirty="0">
                          <a:solidFill>
                            <a:srgbClr val="000000"/>
                          </a:solidFill>
                          <a:effectLst/>
                          <a:latin typeface="Calibri"/>
                        </a:rPr>
                        <a:t> </a:t>
                      </a:r>
                    </a:p>
                  </a:txBody>
                  <a:tcPr marL="1225" marR="1225" marT="12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 b="0" i="0" u="none" strike="noStrike" dirty="0">
                          <a:solidFill>
                            <a:srgbClr val="000000"/>
                          </a:solidFill>
                          <a:effectLst/>
                          <a:latin typeface="Calibri"/>
                        </a:rPr>
                        <a:t> </a:t>
                      </a:r>
                    </a:p>
                  </a:txBody>
                  <a:tcPr marL="1225" marR="1225" marT="12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 b="0" i="0" u="none" strike="noStrike" dirty="0">
                          <a:solidFill>
                            <a:srgbClr val="000000"/>
                          </a:solidFill>
                          <a:effectLst/>
                          <a:latin typeface="Calibri"/>
                        </a:rPr>
                        <a:t> </a:t>
                      </a:r>
                    </a:p>
                  </a:txBody>
                  <a:tcPr marL="1225" marR="1225" marT="12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 b="0" i="0" u="none" strike="noStrike" dirty="0">
                          <a:solidFill>
                            <a:srgbClr val="000000"/>
                          </a:solidFill>
                          <a:effectLst/>
                          <a:latin typeface="Calibri"/>
                        </a:rPr>
                        <a:t> </a:t>
                      </a:r>
                    </a:p>
                  </a:txBody>
                  <a:tcPr marL="1225" marR="1225" marT="12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 b="0" i="0" u="none" strike="noStrike" dirty="0">
                          <a:solidFill>
                            <a:srgbClr val="000000"/>
                          </a:solidFill>
                          <a:effectLst/>
                          <a:latin typeface="Calibri"/>
                        </a:rPr>
                        <a:t> </a:t>
                      </a:r>
                    </a:p>
                  </a:txBody>
                  <a:tcPr marL="1225" marR="1225" marT="12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 b="0" i="0" u="none" strike="noStrike" dirty="0">
                          <a:solidFill>
                            <a:srgbClr val="000000"/>
                          </a:solidFill>
                          <a:effectLst/>
                          <a:latin typeface="Calibri"/>
                        </a:rPr>
                        <a:t> </a:t>
                      </a:r>
                    </a:p>
                  </a:txBody>
                  <a:tcPr marL="1225" marR="1225" marT="12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 b="0" i="0" u="none" strike="noStrike" dirty="0">
                          <a:solidFill>
                            <a:srgbClr val="000000"/>
                          </a:solidFill>
                          <a:effectLst/>
                          <a:latin typeface="Calibri"/>
                        </a:rPr>
                        <a:t> </a:t>
                      </a:r>
                    </a:p>
                  </a:txBody>
                  <a:tcPr marL="1225" marR="1225" marT="12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 b="0" i="0" u="none" strike="noStrike" dirty="0">
                          <a:solidFill>
                            <a:srgbClr val="000000"/>
                          </a:solidFill>
                          <a:effectLst/>
                          <a:latin typeface="Calibri"/>
                        </a:rPr>
                        <a:t> </a:t>
                      </a:r>
                    </a:p>
                  </a:txBody>
                  <a:tcPr marL="1225" marR="1225" marT="12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 b="0" i="0" u="none" strike="noStrike" dirty="0">
                          <a:solidFill>
                            <a:srgbClr val="000000"/>
                          </a:solidFill>
                          <a:effectLst/>
                          <a:latin typeface="Calibri"/>
                        </a:rPr>
                        <a:t>Teacher Planning Day</a:t>
                      </a:r>
                    </a:p>
                  </a:txBody>
                  <a:tcPr marL="1225" marR="1225" marT="12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200" b="0" i="0" u="none" strike="noStrike" dirty="0">
                          <a:solidFill>
                            <a:srgbClr val="000000"/>
                          </a:solidFill>
                          <a:effectLst/>
                          <a:latin typeface="Calibri"/>
                        </a:rPr>
                        <a:t>Spring Break</a:t>
                      </a:r>
                    </a:p>
                  </a:txBody>
                  <a:tcPr marL="1225" marR="1225" marT="12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200" b="0" i="0" u="none" strike="noStrike" dirty="0">
                          <a:solidFill>
                            <a:srgbClr val="000000"/>
                          </a:solidFill>
                          <a:effectLst/>
                          <a:latin typeface="Calibri"/>
                        </a:rPr>
                        <a:t> </a:t>
                      </a:r>
                    </a:p>
                  </a:txBody>
                  <a:tcPr marL="1225" marR="1225" marT="12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 b="0" i="0" u="none" strike="noStrike" dirty="0">
                          <a:solidFill>
                            <a:srgbClr val="000000"/>
                          </a:solidFill>
                          <a:effectLst/>
                          <a:latin typeface="Calibri"/>
                        </a:rPr>
                        <a:t> </a:t>
                      </a:r>
                    </a:p>
                  </a:txBody>
                  <a:tcPr marL="1225" marR="1225" marT="12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 b="0" i="0" u="none" strike="noStrike" dirty="0">
                          <a:solidFill>
                            <a:srgbClr val="000000"/>
                          </a:solidFill>
                          <a:effectLst/>
                          <a:latin typeface="Calibri"/>
                        </a:rPr>
                        <a:t> </a:t>
                      </a:r>
                    </a:p>
                  </a:txBody>
                  <a:tcPr marL="1225" marR="1225" marT="12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 b="0" i="0" u="none" strike="noStrike" dirty="0">
                          <a:solidFill>
                            <a:srgbClr val="000000"/>
                          </a:solidFill>
                          <a:effectLst/>
                          <a:latin typeface="Calibri"/>
                        </a:rPr>
                        <a:t> </a:t>
                      </a:r>
                    </a:p>
                  </a:txBody>
                  <a:tcPr marL="1225" marR="1225" marT="12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 b="0" i="0" u="none" strike="noStrike" dirty="0">
                          <a:solidFill>
                            <a:srgbClr val="000000"/>
                          </a:solidFill>
                          <a:effectLst/>
                          <a:latin typeface="Calibri"/>
                        </a:rPr>
                        <a:t>Teacher Planning Day</a:t>
                      </a:r>
                    </a:p>
                  </a:txBody>
                  <a:tcPr marL="1225" marR="1225" marT="12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200" b="0" i="0" u="none" strike="noStrike" dirty="0">
                          <a:solidFill>
                            <a:srgbClr val="000000"/>
                          </a:solidFill>
                          <a:effectLst/>
                          <a:latin typeface="Calibri"/>
                        </a:rPr>
                        <a:t> </a:t>
                      </a:r>
                    </a:p>
                  </a:txBody>
                  <a:tcPr marL="1225" marR="1225" marT="12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 b="0" i="0" u="none" strike="noStrike" dirty="0">
                          <a:solidFill>
                            <a:srgbClr val="000000"/>
                          </a:solidFill>
                          <a:effectLst/>
                          <a:latin typeface="Calibri"/>
                        </a:rPr>
                        <a:t> </a:t>
                      </a:r>
                    </a:p>
                  </a:txBody>
                  <a:tcPr marL="1225" marR="1225" marT="12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 b="0" i="0" u="none" strike="noStrike" dirty="0">
                          <a:solidFill>
                            <a:srgbClr val="000000"/>
                          </a:solidFill>
                          <a:effectLst/>
                          <a:latin typeface="Calibri"/>
                        </a:rPr>
                        <a:t> </a:t>
                      </a:r>
                    </a:p>
                  </a:txBody>
                  <a:tcPr marL="1225" marR="1225" marT="12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 b="0" i="0" u="none" strike="noStrike" dirty="0">
                          <a:solidFill>
                            <a:srgbClr val="000000"/>
                          </a:solidFill>
                          <a:effectLst/>
                          <a:latin typeface="Calibri"/>
                        </a:rPr>
                        <a:t> </a:t>
                      </a:r>
                    </a:p>
                  </a:txBody>
                  <a:tcPr marL="1225" marR="1225" marT="12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 b="0" i="0" u="none" strike="noStrike" dirty="0">
                          <a:solidFill>
                            <a:srgbClr val="000000"/>
                          </a:solidFill>
                          <a:effectLst/>
                          <a:latin typeface="Calibri"/>
                        </a:rPr>
                        <a:t> </a:t>
                      </a:r>
                    </a:p>
                  </a:txBody>
                  <a:tcPr marL="1225" marR="1225" marT="12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 b="0" i="0" u="none" strike="noStrike" dirty="0">
                          <a:solidFill>
                            <a:srgbClr val="000000"/>
                          </a:solidFill>
                          <a:effectLst/>
                          <a:latin typeface="Calibri"/>
                        </a:rPr>
                        <a:t>SAT-10 Reading</a:t>
                      </a:r>
                      <a:br>
                        <a:rPr lang="en-US" sz="200" b="0" i="0" u="none" strike="noStrike" dirty="0">
                          <a:solidFill>
                            <a:srgbClr val="000000"/>
                          </a:solidFill>
                          <a:effectLst/>
                          <a:latin typeface="Calibri"/>
                        </a:rPr>
                      </a:br>
                      <a:r>
                        <a:rPr lang="en-US" sz="200" b="0" i="0" u="none" strike="noStrike" dirty="0">
                          <a:solidFill>
                            <a:srgbClr val="000000"/>
                          </a:solidFill>
                          <a:effectLst/>
                          <a:latin typeface="Calibri"/>
                        </a:rPr>
                        <a:t>1 Session</a:t>
                      </a:r>
                      <a:br>
                        <a:rPr lang="en-US" sz="200" b="0" i="0" u="none" strike="noStrike" dirty="0">
                          <a:solidFill>
                            <a:srgbClr val="000000"/>
                          </a:solidFill>
                          <a:effectLst/>
                          <a:latin typeface="Calibri"/>
                        </a:rPr>
                      </a:br>
                      <a:r>
                        <a:rPr lang="en-US" sz="200" b="0" i="0" u="none" strike="noStrike" dirty="0">
                          <a:solidFill>
                            <a:srgbClr val="000000"/>
                          </a:solidFill>
                          <a:effectLst/>
                          <a:latin typeface="Calibri"/>
                        </a:rPr>
                        <a:t>Approx.  30 minutes</a:t>
                      </a:r>
                    </a:p>
                  </a:txBody>
                  <a:tcPr marL="1225" marR="1225" marT="12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ctr" fontAlgn="ctr"/>
                      <a:r>
                        <a:rPr lang="en-US" sz="200" b="0" i="0" u="none" strike="noStrike" dirty="0">
                          <a:solidFill>
                            <a:srgbClr val="000000"/>
                          </a:solidFill>
                          <a:effectLst/>
                          <a:latin typeface="Calibri"/>
                        </a:rPr>
                        <a:t>SAT--10 Mathematics</a:t>
                      </a:r>
                      <a:br>
                        <a:rPr lang="en-US" sz="200" b="0" i="0" u="none" strike="noStrike" dirty="0">
                          <a:solidFill>
                            <a:srgbClr val="000000"/>
                          </a:solidFill>
                          <a:effectLst/>
                          <a:latin typeface="Calibri"/>
                        </a:rPr>
                      </a:br>
                      <a:r>
                        <a:rPr lang="en-US" sz="200" b="0" i="0" u="none" strike="noStrike" dirty="0">
                          <a:solidFill>
                            <a:srgbClr val="000000"/>
                          </a:solidFill>
                          <a:effectLst/>
                          <a:latin typeface="Calibri"/>
                        </a:rPr>
                        <a:t>1 Session</a:t>
                      </a:r>
                      <a:br>
                        <a:rPr lang="en-US" sz="200" b="0" i="0" u="none" strike="noStrike" dirty="0">
                          <a:solidFill>
                            <a:srgbClr val="000000"/>
                          </a:solidFill>
                          <a:effectLst/>
                          <a:latin typeface="Calibri"/>
                        </a:rPr>
                      </a:br>
                      <a:r>
                        <a:rPr lang="en-US" sz="200" b="0" i="0" u="none" strike="noStrike" dirty="0">
                          <a:solidFill>
                            <a:srgbClr val="000000"/>
                          </a:solidFill>
                          <a:effectLst/>
                          <a:latin typeface="Calibri"/>
                        </a:rPr>
                        <a:t>Approx. 30 minutes</a:t>
                      </a:r>
                    </a:p>
                  </a:txBody>
                  <a:tcPr marL="1225" marR="1225" marT="12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ctr" fontAlgn="ctr"/>
                      <a:r>
                        <a:rPr lang="en-US" sz="200" b="0" i="0" u="none" strike="noStrike" dirty="0">
                          <a:solidFill>
                            <a:srgbClr val="000000"/>
                          </a:solidFill>
                          <a:effectLst/>
                          <a:latin typeface="Calibri"/>
                        </a:rPr>
                        <a:t>Make up</a:t>
                      </a:r>
                    </a:p>
                  </a:txBody>
                  <a:tcPr marL="1225" marR="1225" marT="12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ctr" fontAlgn="ctr"/>
                      <a:r>
                        <a:rPr lang="en-US" sz="200" b="0" i="0" u="none" strike="noStrike" dirty="0">
                          <a:solidFill>
                            <a:srgbClr val="000000"/>
                          </a:solidFill>
                          <a:effectLst/>
                          <a:latin typeface="Calibri"/>
                        </a:rPr>
                        <a:t>Make up</a:t>
                      </a:r>
                    </a:p>
                  </a:txBody>
                  <a:tcPr marL="1225" marR="1225" marT="12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ctr" fontAlgn="ctr"/>
                      <a:r>
                        <a:rPr lang="en-US" sz="200" b="0" i="0" u="none" strike="noStrike" dirty="0">
                          <a:solidFill>
                            <a:srgbClr val="000000"/>
                          </a:solidFill>
                          <a:effectLst/>
                          <a:latin typeface="Calibri"/>
                        </a:rPr>
                        <a:t>Make up</a:t>
                      </a:r>
                    </a:p>
                  </a:txBody>
                  <a:tcPr marL="1225" marR="1225" marT="12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ctr" fontAlgn="ctr"/>
                      <a:r>
                        <a:rPr lang="en-US" sz="200" b="0" i="0" u="none" strike="noStrike" dirty="0">
                          <a:solidFill>
                            <a:srgbClr val="000000"/>
                          </a:solidFill>
                          <a:effectLst/>
                          <a:latin typeface="Calibri"/>
                        </a:rPr>
                        <a:t> </a:t>
                      </a:r>
                    </a:p>
                  </a:txBody>
                  <a:tcPr marL="1225" marR="1225" marT="12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 b="0" i="0" u="none" strike="noStrike" dirty="0">
                          <a:solidFill>
                            <a:srgbClr val="000000"/>
                          </a:solidFill>
                          <a:effectLst/>
                          <a:latin typeface="Calibri"/>
                        </a:rPr>
                        <a:t> </a:t>
                      </a:r>
                    </a:p>
                  </a:txBody>
                  <a:tcPr marL="1225" marR="1225" marT="12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 b="0" i="0" u="none" strike="noStrike" dirty="0">
                          <a:solidFill>
                            <a:srgbClr val="000000"/>
                          </a:solidFill>
                          <a:effectLst/>
                          <a:latin typeface="Calibri"/>
                        </a:rPr>
                        <a:t> </a:t>
                      </a:r>
                    </a:p>
                  </a:txBody>
                  <a:tcPr marL="1225" marR="1225" marT="12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 b="0" i="0" u="none" strike="noStrike" dirty="0">
                          <a:solidFill>
                            <a:srgbClr val="000000"/>
                          </a:solidFill>
                          <a:effectLst/>
                          <a:latin typeface="Calibri"/>
                        </a:rPr>
                        <a:t> </a:t>
                      </a:r>
                    </a:p>
                  </a:txBody>
                  <a:tcPr marL="1225" marR="1225" marT="12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 b="0" i="0" u="none" strike="noStrike" dirty="0">
                          <a:solidFill>
                            <a:srgbClr val="000000"/>
                          </a:solidFill>
                          <a:effectLst/>
                          <a:latin typeface="Calibri"/>
                        </a:rPr>
                        <a:t> </a:t>
                      </a:r>
                    </a:p>
                  </a:txBody>
                  <a:tcPr marL="1225" marR="1225" marT="12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 b="0" i="0" u="none" strike="noStrike" dirty="0">
                          <a:solidFill>
                            <a:srgbClr val="000000"/>
                          </a:solidFill>
                          <a:effectLst/>
                          <a:latin typeface="Calibri"/>
                        </a:rPr>
                        <a:t> </a:t>
                      </a:r>
                    </a:p>
                  </a:txBody>
                  <a:tcPr marL="1225" marR="1225" marT="12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 b="0" i="0" u="none" strike="noStrike" dirty="0">
                          <a:solidFill>
                            <a:srgbClr val="000000"/>
                          </a:solidFill>
                          <a:effectLst/>
                          <a:latin typeface="Calibri"/>
                        </a:rPr>
                        <a:t> </a:t>
                      </a:r>
                    </a:p>
                  </a:txBody>
                  <a:tcPr marL="1225" marR="1225" marT="12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 b="0" i="0" u="none" strike="noStrike" dirty="0">
                          <a:solidFill>
                            <a:srgbClr val="000000"/>
                          </a:solidFill>
                          <a:effectLst/>
                          <a:latin typeface="Calibri"/>
                        </a:rPr>
                        <a:t> </a:t>
                      </a:r>
                    </a:p>
                  </a:txBody>
                  <a:tcPr marL="1225" marR="1225" marT="12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 b="0" i="0" u="none" strike="noStrike" dirty="0">
                          <a:solidFill>
                            <a:srgbClr val="000000"/>
                          </a:solidFill>
                          <a:effectLst/>
                          <a:latin typeface="Calibri"/>
                        </a:rPr>
                        <a:t> </a:t>
                      </a:r>
                    </a:p>
                  </a:txBody>
                  <a:tcPr marL="1225" marR="1225" marT="12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 b="0" i="0" u="none" strike="noStrike" dirty="0">
                          <a:solidFill>
                            <a:srgbClr val="000000"/>
                          </a:solidFill>
                          <a:effectLst/>
                          <a:latin typeface="Calibri"/>
                        </a:rPr>
                        <a:t> </a:t>
                      </a:r>
                    </a:p>
                  </a:txBody>
                  <a:tcPr marL="1225" marR="1225" marT="12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 b="0" i="0" u="none" strike="noStrike" dirty="0">
                          <a:solidFill>
                            <a:srgbClr val="000000"/>
                          </a:solidFill>
                          <a:effectLst/>
                          <a:latin typeface="Calibri"/>
                        </a:rPr>
                        <a:t> </a:t>
                      </a:r>
                    </a:p>
                  </a:txBody>
                  <a:tcPr marL="1225" marR="1225" marT="12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 b="0" i="0" u="none" strike="noStrike" dirty="0">
                          <a:solidFill>
                            <a:srgbClr val="000000"/>
                          </a:solidFill>
                          <a:effectLst/>
                          <a:latin typeface="Calibri"/>
                        </a:rPr>
                        <a:t> </a:t>
                      </a:r>
                    </a:p>
                  </a:txBody>
                  <a:tcPr marL="1225" marR="1225" marT="12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 b="0" i="0" u="none" strike="noStrike" dirty="0">
                          <a:solidFill>
                            <a:srgbClr val="000000"/>
                          </a:solidFill>
                          <a:effectLst/>
                          <a:latin typeface="Calibri"/>
                        </a:rPr>
                        <a:t> </a:t>
                      </a:r>
                    </a:p>
                  </a:txBody>
                  <a:tcPr marL="1225" marR="1225" marT="12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 b="0" i="0" u="none" strike="noStrike" dirty="0">
                          <a:solidFill>
                            <a:srgbClr val="000000"/>
                          </a:solidFill>
                          <a:effectLst/>
                          <a:latin typeface="Calibri"/>
                        </a:rPr>
                        <a:t> </a:t>
                      </a:r>
                    </a:p>
                  </a:txBody>
                  <a:tcPr marL="1225" marR="1225" marT="12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 b="0" i="0" u="none" strike="noStrike" dirty="0">
                          <a:solidFill>
                            <a:srgbClr val="000000"/>
                          </a:solidFill>
                          <a:effectLst/>
                          <a:latin typeface="Calibri"/>
                        </a:rPr>
                        <a:t> </a:t>
                      </a:r>
                    </a:p>
                  </a:txBody>
                  <a:tcPr marL="1225" marR="1225" marT="12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 b="0" i="0" u="none" strike="noStrike" dirty="0">
                          <a:solidFill>
                            <a:srgbClr val="000000"/>
                          </a:solidFill>
                          <a:effectLst/>
                          <a:latin typeface="Calibri"/>
                        </a:rPr>
                        <a:t> </a:t>
                      </a:r>
                    </a:p>
                  </a:txBody>
                  <a:tcPr marL="1225" marR="1225" marT="12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 b="0" i="0" u="none" strike="noStrike" dirty="0">
                          <a:solidFill>
                            <a:srgbClr val="000000"/>
                          </a:solidFill>
                          <a:effectLst/>
                          <a:latin typeface="Calibri"/>
                        </a:rPr>
                        <a:t> </a:t>
                      </a:r>
                    </a:p>
                  </a:txBody>
                  <a:tcPr marL="1225" marR="1225" marT="12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 b="0" i="0" u="none" strike="noStrike" dirty="0">
                          <a:solidFill>
                            <a:srgbClr val="000000"/>
                          </a:solidFill>
                          <a:effectLst/>
                          <a:latin typeface="Calibri"/>
                        </a:rPr>
                        <a:t> </a:t>
                      </a:r>
                    </a:p>
                  </a:txBody>
                  <a:tcPr marL="1225" marR="1225" marT="12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 b="0" i="0" u="none" strike="noStrike" dirty="0">
                          <a:solidFill>
                            <a:srgbClr val="000000"/>
                          </a:solidFill>
                          <a:effectLst/>
                          <a:latin typeface="Calibri"/>
                        </a:rPr>
                        <a:t> </a:t>
                      </a:r>
                    </a:p>
                  </a:txBody>
                  <a:tcPr marL="1225" marR="1225" marT="12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 b="0" i="0" u="none" strike="noStrike" dirty="0">
                          <a:solidFill>
                            <a:srgbClr val="000000"/>
                          </a:solidFill>
                          <a:effectLst/>
                          <a:latin typeface="Calibri"/>
                        </a:rPr>
                        <a:t> </a:t>
                      </a:r>
                    </a:p>
                  </a:txBody>
                  <a:tcPr marL="1225" marR="1225" marT="12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 b="0" i="0" u="none" strike="noStrike" dirty="0">
                          <a:solidFill>
                            <a:srgbClr val="000000"/>
                          </a:solidFill>
                          <a:effectLst/>
                          <a:latin typeface="Calibri"/>
                        </a:rPr>
                        <a:t> </a:t>
                      </a:r>
                    </a:p>
                  </a:txBody>
                  <a:tcPr marL="1225" marR="1225" marT="12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 b="0" i="0" u="none" strike="noStrike" dirty="0">
                          <a:solidFill>
                            <a:srgbClr val="000000"/>
                          </a:solidFill>
                          <a:effectLst/>
                          <a:latin typeface="Calibri"/>
                        </a:rPr>
                        <a:t> </a:t>
                      </a:r>
                    </a:p>
                  </a:txBody>
                  <a:tcPr marL="1225" marR="1225" marT="12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 b="0" i="0" u="none" strike="noStrike" dirty="0">
                          <a:solidFill>
                            <a:srgbClr val="000000"/>
                          </a:solidFill>
                          <a:effectLst/>
                          <a:latin typeface="Calibri"/>
                        </a:rPr>
                        <a:t> </a:t>
                      </a:r>
                    </a:p>
                  </a:txBody>
                  <a:tcPr marL="1225" marR="1225" marT="12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 b="0" i="0" u="none" strike="noStrike" dirty="0">
                          <a:solidFill>
                            <a:srgbClr val="000000"/>
                          </a:solidFill>
                          <a:effectLst/>
                          <a:latin typeface="Calibri"/>
                        </a:rPr>
                        <a:t> </a:t>
                      </a:r>
                    </a:p>
                  </a:txBody>
                  <a:tcPr marL="1225" marR="1225" marT="12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 b="0" i="0" u="none" strike="noStrike" dirty="0">
                          <a:solidFill>
                            <a:srgbClr val="000000"/>
                          </a:solidFill>
                          <a:effectLst/>
                          <a:latin typeface="Calibri"/>
                        </a:rPr>
                        <a:t> </a:t>
                      </a:r>
                    </a:p>
                  </a:txBody>
                  <a:tcPr marL="1225" marR="1225" marT="12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4297">
                <a:tc>
                  <a:txBody>
                    <a:bodyPr/>
                    <a:lstStyle/>
                    <a:p>
                      <a:pPr algn="ctr" fontAlgn="ctr"/>
                      <a:r>
                        <a:rPr lang="en-US" sz="200" b="0" i="0" u="none" strike="noStrike" dirty="0">
                          <a:solidFill>
                            <a:srgbClr val="000000"/>
                          </a:solidFill>
                          <a:effectLst/>
                          <a:latin typeface="Calibri"/>
                        </a:rPr>
                        <a:t>1-2</a:t>
                      </a:r>
                      <a:br>
                        <a:rPr lang="en-US" sz="200" b="0" i="0" u="none" strike="noStrike" dirty="0">
                          <a:solidFill>
                            <a:srgbClr val="000000"/>
                          </a:solidFill>
                          <a:effectLst/>
                          <a:latin typeface="Calibri"/>
                        </a:rPr>
                      </a:br>
                      <a:r>
                        <a:rPr lang="en-US" sz="200" b="0" i="0" u="none" strike="noStrike" dirty="0">
                          <a:solidFill>
                            <a:srgbClr val="000000"/>
                          </a:solidFill>
                          <a:effectLst/>
                          <a:latin typeface="Calibri"/>
                        </a:rPr>
                        <a:t>SAT-10</a:t>
                      </a:r>
                    </a:p>
                  </a:txBody>
                  <a:tcPr marL="1225" marR="1225" marT="12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ctr" fontAlgn="ctr"/>
                      <a:r>
                        <a:rPr lang="en-US" sz="200" b="0" i="0" u="none" strike="noStrike" dirty="0">
                          <a:solidFill>
                            <a:srgbClr val="000000"/>
                          </a:solidFill>
                          <a:effectLst/>
                          <a:latin typeface="Calibri"/>
                        </a:rPr>
                        <a:t> </a:t>
                      </a:r>
                    </a:p>
                  </a:txBody>
                  <a:tcPr marL="1225" marR="1225" marT="12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 b="0" i="0" u="none" strike="noStrike" dirty="0">
                          <a:solidFill>
                            <a:srgbClr val="000000"/>
                          </a:solidFill>
                          <a:effectLst/>
                          <a:latin typeface="Calibri"/>
                        </a:rPr>
                        <a:t> </a:t>
                      </a:r>
                    </a:p>
                  </a:txBody>
                  <a:tcPr marL="1225" marR="1225" marT="12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 b="0" i="0" u="none" strike="noStrike" dirty="0">
                          <a:solidFill>
                            <a:srgbClr val="000000"/>
                          </a:solidFill>
                          <a:effectLst/>
                          <a:latin typeface="Calibri"/>
                        </a:rPr>
                        <a:t> </a:t>
                      </a:r>
                    </a:p>
                  </a:txBody>
                  <a:tcPr marL="1225" marR="1225" marT="12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 b="0" i="0" u="none" strike="noStrike" dirty="0">
                          <a:solidFill>
                            <a:srgbClr val="000000"/>
                          </a:solidFill>
                          <a:effectLst/>
                          <a:latin typeface="Calibri"/>
                        </a:rPr>
                        <a:t> </a:t>
                      </a:r>
                    </a:p>
                  </a:txBody>
                  <a:tcPr marL="1225" marR="1225" marT="12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 b="0" i="0" u="none" strike="noStrike" dirty="0">
                          <a:solidFill>
                            <a:srgbClr val="000000"/>
                          </a:solidFill>
                          <a:effectLst/>
                          <a:latin typeface="Calibri"/>
                        </a:rPr>
                        <a:t> </a:t>
                      </a:r>
                    </a:p>
                  </a:txBody>
                  <a:tcPr marL="1225" marR="1225" marT="12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 b="0" i="0" u="none" strike="noStrike" dirty="0">
                          <a:solidFill>
                            <a:srgbClr val="000000"/>
                          </a:solidFill>
                          <a:effectLst/>
                          <a:latin typeface="Calibri"/>
                        </a:rPr>
                        <a:t> </a:t>
                      </a:r>
                    </a:p>
                  </a:txBody>
                  <a:tcPr marL="1225" marR="1225" marT="12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 b="0" i="0" u="none" strike="noStrike" dirty="0">
                          <a:solidFill>
                            <a:srgbClr val="000000"/>
                          </a:solidFill>
                          <a:effectLst/>
                          <a:latin typeface="Calibri"/>
                        </a:rPr>
                        <a:t> </a:t>
                      </a:r>
                    </a:p>
                  </a:txBody>
                  <a:tcPr marL="1225" marR="1225" marT="12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 b="0" i="0" u="none" strike="noStrike" dirty="0">
                          <a:solidFill>
                            <a:srgbClr val="000000"/>
                          </a:solidFill>
                          <a:effectLst/>
                          <a:latin typeface="Calibri"/>
                        </a:rPr>
                        <a:t> </a:t>
                      </a:r>
                    </a:p>
                  </a:txBody>
                  <a:tcPr marL="1225" marR="1225" marT="12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 b="0" i="0" u="none" strike="noStrike" dirty="0">
                          <a:solidFill>
                            <a:srgbClr val="000000"/>
                          </a:solidFill>
                          <a:effectLst/>
                          <a:latin typeface="Calibri"/>
                        </a:rPr>
                        <a:t> </a:t>
                      </a:r>
                    </a:p>
                  </a:txBody>
                  <a:tcPr marL="1225" marR="1225" marT="12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 b="0" i="0" u="none" strike="noStrike" dirty="0">
                          <a:solidFill>
                            <a:srgbClr val="000000"/>
                          </a:solidFill>
                          <a:effectLst/>
                          <a:latin typeface="Calibri"/>
                        </a:rPr>
                        <a:t> </a:t>
                      </a:r>
                    </a:p>
                  </a:txBody>
                  <a:tcPr marL="1225" marR="1225" marT="12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 b="0" i="0" u="none" strike="noStrike" dirty="0">
                          <a:solidFill>
                            <a:srgbClr val="000000"/>
                          </a:solidFill>
                          <a:effectLst/>
                          <a:latin typeface="Calibri"/>
                        </a:rPr>
                        <a:t> </a:t>
                      </a:r>
                    </a:p>
                  </a:txBody>
                  <a:tcPr marL="1225" marR="1225" marT="12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 b="0" i="0" u="none" strike="noStrike" dirty="0">
                          <a:solidFill>
                            <a:srgbClr val="000000"/>
                          </a:solidFill>
                          <a:effectLst/>
                          <a:latin typeface="Calibri"/>
                        </a:rPr>
                        <a:t> </a:t>
                      </a:r>
                    </a:p>
                  </a:txBody>
                  <a:tcPr marL="1225" marR="1225" marT="12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 b="0" i="0" u="none" strike="noStrike" dirty="0">
                          <a:solidFill>
                            <a:srgbClr val="000000"/>
                          </a:solidFill>
                          <a:effectLst/>
                          <a:latin typeface="Calibri"/>
                        </a:rPr>
                        <a:t> </a:t>
                      </a:r>
                    </a:p>
                  </a:txBody>
                  <a:tcPr marL="1225" marR="1225" marT="12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 b="0" i="0" u="none" strike="noStrike" dirty="0">
                          <a:solidFill>
                            <a:srgbClr val="000000"/>
                          </a:solidFill>
                          <a:effectLst/>
                          <a:latin typeface="Calibri"/>
                        </a:rPr>
                        <a:t> </a:t>
                      </a:r>
                    </a:p>
                  </a:txBody>
                  <a:tcPr marL="1225" marR="1225" marT="12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 b="0" i="0" u="none" strike="noStrike" dirty="0">
                          <a:solidFill>
                            <a:srgbClr val="000000"/>
                          </a:solidFill>
                          <a:effectLst/>
                          <a:latin typeface="Calibri"/>
                        </a:rPr>
                        <a:t>Teacher Planning Day</a:t>
                      </a:r>
                    </a:p>
                  </a:txBody>
                  <a:tcPr marL="1225" marR="1225" marT="12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200" b="0" i="0" u="none" strike="noStrike" dirty="0">
                          <a:solidFill>
                            <a:srgbClr val="000000"/>
                          </a:solidFill>
                          <a:effectLst/>
                          <a:latin typeface="Calibri"/>
                        </a:rPr>
                        <a:t>Spring Break</a:t>
                      </a:r>
                    </a:p>
                  </a:txBody>
                  <a:tcPr marL="1225" marR="1225" marT="12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200" b="0" i="0" u="none" strike="noStrike" dirty="0">
                          <a:solidFill>
                            <a:srgbClr val="000000"/>
                          </a:solidFill>
                          <a:effectLst/>
                          <a:latin typeface="Calibri"/>
                        </a:rPr>
                        <a:t> </a:t>
                      </a:r>
                    </a:p>
                  </a:txBody>
                  <a:tcPr marL="1225" marR="1225" marT="12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 b="0" i="0" u="none" strike="noStrike" dirty="0">
                          <a:solidFill>
                            <a:srgbClr val="000000"/>
                          </a:solidFill>
                          <a:effectLst/>
                          <a:latin typeface="Calibri"/>
                        </a:rPr>
                        <a:t> </a:t>
                      </a:r>
                    </a:p>
                  </a:txBody>
                  <a:tcPr marL="1225" marR="1225" marT="12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 b="0" i="0" u="none" strike="noStrike" dirty="0">
                          <a:solidFill>
                            <a:srgbClr val="000000"/>
                          </a:solidFill>
                          <a:effectLst/>
                          <a:latin typeface="Calibri"/>
                        </a:rPr>
                        <a:t> </a:t>
                      </a:r>
                    </a:p>
                  </a:txBody>
                  <a:tcPr marL="1225" marR="1225" marT="12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 b="0" i="0" u="none" strike="noStrike" dirty="0">
                          <a:solidFill>
                            <a:srgbClr val="000000"/>
                          </a:solidFill>
                          <a:effectLst/>
                          <a:latin typeface="Calibri"/>
                        </a:rPr>
                        <a:t> </a:t>
                      </a:r>
                    </a:p>
                  </a:txBody>
                  <a:tcPr marL="1225" marR="1225" marT="12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 b="0" i="0" u="none" strike="noStrike" dirty="0">
                          <a:solidFill>
                            <a:srgbClr val="000000"/>
                          </a:solidFill>
                          <a:effectLst/>
                          <a:latin typeface="Calibri"/>
                        </a:rPr>
                        <a:t>Teacher Planning Day</a:t>
                      </a:r>
                    </a:p>
                  </a:txBody>
                  <a:tcPr marL="1225" marR="1225" marT="12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200" b="0" i="0" u="none" strike="noStrike" dirty="0">
                          <a:solidFill>
                            <a:srgbClr val="000000"/>
                          </a:solidFill>
                          <a:effectLst/>
                          <a:latin typeface="Calibri"/>
                        </a:rPr>
                        <a:t> </a:t>
                      </a:r>
                    </a:p>
                  </a:txBody>
                  <a:tcPr marL="1225" marR="1225" marT="12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 b="0" i="0" u="none" strike="noStrike" dirty="0">
                          <a:solidFill>
                            <a:srgbClr val="000000"/>
                          </a:solidFill>
                          <a:effectLst/>
                          <a:latin typeface="Calibri"/>
                        </a:rPr>
                        <a:t> </a:t>
                      </a:r>
                    </a:p>
                  </a:txBody>
                  <a:tcPr marL="1225" marR="1225" marT="12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 b="0" i="0" u="none" strike="noStrike" dirty="0">
                          <a:solidFill>
                            <a:srgbClr val="000000"/>
                          </a:solidFill>
                          <a:effectLst/>
                          <a:latin typeface="Calibri"/>
                        </a:rPr>
                        <a:t> </a:t>
                      </a:r>
                    </a:p>
                  </a:txBody>
                  <a:tcPr marL="1225" marR="1225" marT="12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 b="0" i="0" u="none" strike="noStrike" dirty="0">
                          <a:solidFill>
                            <a:srgbClr val="000000"/>
                          </a:solidFill>
                          <a:effectLst/>
                          <a:latin typeface="Calibri"/>
                        </a:rPr>
                        <a:t> </a:t>
                      </a:r>
                    </a:p>
                  </a:txBody>
                  <a:tcPr marL="1225" marR="1225" marT="12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 b="0" i="0" u="none" strike="noStrike" dirty="0">
                          <a:solidFill>
                            <a:srgbClr val="000000"/>
                          </a:solidFill>
                          <a:effectLst/>
                          <a:latin typeface="Calibri"/>
                        </a:rPr>
                        <a:t> </a:t>
                      </a:r>
                    </a:p>
                  </a:txBody>
                  <a:tcPr marL="1225" marR="1225" marT="12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 b="0" i="0" u="none" strike="noStrike" dirty="0">
                          <a:solidFill>
                            <a:srgbClr val="000000"/>
                          </a:solidFill>
                          <a:effectLst/>
                          <a:latin typeface="Calibri"/>
                        </a:rPr>
                        <a:t>SAT-10 Reading</a:t>
                      </a:r>
                      <a:br>
                        <a:rPr lang="en-US" sz="200" b="0" i="0" u="none" strike="noStrike" dirty="0">
                          <a:solidFill>
                            <a:srgbClr val="000000"/>
                          </a:solidFill>
                          <a:effectLst/>
                          <a:latin typeface="Calibri"/>
                        </a:rPr>
                      </a:br>
                      <a:r>
                        <a:rPr lang="en-US" sz="200" b="0" i="0" u="none" strike="noStrike" dirty="0">
                          <a:solidFill>
                            <a:srgbClr val="000000"/>
                          </a:solidFill>
                          <a:effectLst/>
                          <a:latin typeface="Calibri"/>
                        </a:rPr>
                        <a:t>1 Session</a:t>
                      </a:r>
                      <a:br>
                        <a:rPr lang="en-US" sz="200" b="0" i="0" u="none" strike="noStrike" dirty="0">
                          <a:solidFill>
                            <a:srgbClr val="000000"/>
                          </a:solidFill>
                          <a:effectLst/>
                          <a:latin typeface="Calibri"/>
                        </a:rPr>
                      </a:br>
                      <a:r>
                        <a:rPr lang="en-US" sz="200" b="0" i="0" u="none" strike="noStrike" dirty="0">
                          <a:solidFill>
                            <a:srgbClr val="000000"/>
                          </a:solidFill>
                          <a:effectLst/>
                          <a:latin typeface="Calibri"/>
                        </a:rPr>
                        <a:t>Approx.  40 minutes</a:t>
                      </a:r>
                    </a:p>
                  </a:txBody>
                  <a:tcPr marL="1225" marR="1225" marT="12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ctr" fontAlgn="ctr"/>
                      <a:r>
                        <a:rPr lang="en-US" sz="200" b="0" i="0" u="none" strike="noStrike" dirty="0">
                          <a:solidFill>
                            <a:srgbClr val="000000"/>
                          </a:solidFill>
                          <a:effectLst/>
                          <a:latin typeface="Calibri"/>
                        </a:rPr>
                        <a:t>SAT--10 Mathematics</a:t>
                      </a:r>
                      <a:br>
                        <a:rPr lang="en-US" sz="200" b="0" i="0" u="none" strike="noStrike" dirty="0">
                          <a:solidFill>
                            <a:srgbClr val="000000"/>
                          </a:solidFill>
                          <a:effectLst/>
                          <a:latin typeface="Calibri"/>
                        </a:rPr>
                      </a:br>
                      <a:r>
                        <a:rPr lang="en-US" sz="200" b="0" i="0" u="none" strike="noStrike" dirty="0">
                          <a:solidFill>
                            <a:srgbClr val="000000"/>
                          </a:solidFill>
                          <a:effectLst/>
                          <a:latin typeface="Calibri"/>
                        </a:rPr>
                        <a:t>1 Session</a:t>
                      </a:r>
                      <a:br>
                        <a:rPr lang="en-US" sz="200" b="0" i="0" u="none" strike="noStrike" dirty="0">
                          <a:solidFill>
                            <a:srgbClr val="000000"/>
                          </a:solidFill>
                          <a:effectLst/>
                          <a:latin typeface="Calibri"/>
                        </a:rPr>
                      </a:br>
                      <a:r>
                        <a:rPr lang="en-US" sz="200" b="0" i="0" u="none" strike="noStrike" dirty="0">
                          <a:solidFill>
                            <a:srgbClr val="000000"/>
                          </a:solidFill>
                          <a:effectLst/>
                          <a:latin typeface="Calibri"/>
                        </a:rPr>
                        <a:t>Approx. 40 minutes</a:t>
                      </a:r>
                    </a:p>
                  </a:txBody>
                  <a:tcPr marL="1225" marR="1225" marT="12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ctr" fontAlgn="ctr"/>
                      <a:r>
                        <a:rPr lang="en-US" sz="200" b="0" i="0" u="none" strike="noStrike" dirty="0">
                          <a:solidFill>
                            <a:srgbClr val="000000"/>
                          </a:solidFill>
                          <a:effectLst/>
                          <a:latin typeface="Calibri"/>
                        </a:rPr>
                        <a:t>Make up</a:t>
                      </a:r>
                    </a:p>
                  </a:txBody>
                  <a:tcPr marL="1225" marR="1225" marT="12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ctr" fontAlgn="ctr"/>
                      <a:r>
                        <a:rPr lang="en-US" sz="200" b="0" i="0" u="none" strike="noStrike" dirty="0">
                          <a:solidFill>
                            <a:srgbClr val="000000"/>
                          </a:solidFill>
                          <a:effectLst/>
                          <a:latin typeface="Calibri"/>
                        </a:rPr>
                        <a:t>Make up</a:t>
                      </a:r>
                    </a:p>
                  </a:txBody>
                  <a:tcPr marL="1225" marR="1225" marT="12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ctr" fontAlgn="ctr"/>
                      <a:r>
                        <a:rPr lang="en-US" sz="200" b="0" i="0" u="none" strike="noStrike" dirty="0">
                          <a:solidFill>
                            <a:srgbClr val="000000"/>
                          </a:solidFill>
                          <a:effectLst/>
                          <a:latin typeface="Calibri"/>
                        </a:rPr>
                        <a:t>Make up</a:t>
                      </a:r>
                    </a:p>
                  </a:txBody>
                  <a:tcPr marL="1225" marR="1225" marT="12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ctr" fontAlgn="ctr"/>
                      <a:r>
                        <a:rPr lang="en-US" sz="200" b="0" i="0" u="none" strike="noStrike" dirty="0">
                          <a:solidFill>
                            <a:srgbClr val="000000"/>
                          </a:solidFill>
                          <a:effectLst/>
                          <a:latin typeface="Calibri"/>
                        </a:rPr>
                        <a:t> </a:t>
                      </a:r>
                    </a:p>
                  </a:txBody>
                  <a:tcPr marL="1225" marR="1225" marT="12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 b="0" i="0" u="none" strike="noStrike" dirty="0">
                          <a:solidFill>
                            <a:srgbClr val="000000"/>
                          </a:solidFill>
                          <a:effectLst/>
                          <a:latin typeface="Calibri"/>
                        </a:rPr>
                        <a:t> </a:t>
                      </a:r>
                    </a:p>
                  </a:txBody>
                  <a:tcPr marL="1225" marR="1225" marT="12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 b="0" i="0" u="none" strike="noStrike" dirty="0">
                          <a:solidFill>
                            <a:srgbClr val="000000"/>
                          </a:solidFill>
                          <a:effectLst/>
                          <a:latin typeface="Calibri"/>
                        </a:rPr>
                        <a:t> </a:t>
                      </a:r>
                    </a:p>
                  </a:txBody>
                  <a:tcPr marL="1225" marR="1225" marT="12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 b="0" i="0" u="none" strike="noStrike" dirty="0">
                          <a:solidFill>
                            <a:srgbClr val="000000"/>
                          </a:solidFill>
                          <a:effectLst/>
                          <a:latin typeface="Calibri"/>
                        </a:rPr>
                        <a:t> </a:t>
                      </a:r>
                    </a:p>
                  </a:txBody>
                  <a:tcPr marL="1225" marR="1225" marT="12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 b="0" i="0" u="none" strike="noStrike" dirty="0">
                          <a:solidFill>
                            <a:srgbClr val="000000"/>
                          </a:solidFill>
                          <a:effectLst/>
                          <a:latin typeface="Calibri"/>
                        </a:rPr>
                        <a:t> </a:t>
                      </a:r>
                    </a:p>
                  </a:txBody>
                  <a:tcPr marL="1225" marR="1225" marT="12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 b="0" i="0" u="none" strike="noStrike" dirty="0">
                          <a:solidFill>
                            <a:srgbClr val="000000"/>
                          </a:solidFill>
                          <a:effectLst/>
                          <a:latin typeface="Calibri"/>
                        </a:rPr>
                        <a:t> </a:t>
                      </a:r>
                    </a:p>
                  </a:txBody>
                  <a:tcPr marL="1225" marR="1225" marT="12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 b="0" i="0" u="none" strike="noStrike" dirty="0">
                          <a:solidFill>
                            <a:srgbClr val="000000"/>
                          </a:solidFill>
                          <a:effectLst/>
                          <a:latin typeface="Calibri"/>
                        </a:rPr>
                        <a:t> </a:t>
                      </a:r>
                    </a:p>
                  </a:txBody>
                  <a:tcPr marL="1225" marR="1225" marT="12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 b="0" i="0" u="none" strike="noStrike" dirty="0">
                          <a:solidFill>
                            <a:srgbClr val="000000"/>
                          </a:solidFill>
                          <a:effectLst/>
                          <a:latin typeface="Calibri"/>
                        </a:rPr>
                        <a:t> </a:t>
                      </a:r>
                    </a:p>
                  </a:txBody>
                  <a:tcPr marL="1225" marR="1225" marT="12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 b="0" i="0" u="none" strike="noStrike" dirty="0">
                          <a:solidFill>
                            <a:srgbClr val="000000"/>
                          </a:solidFill>
                          <a:effectLst/>
                          <a:latin typeface="Calibri"/>
                        </a:rPr>
                        <a:t> </a:t>
                      </a:r>
                    </a:p>
                  </a:txBody>
                  <a:tcPr marL="1225" marR="1225" marT="12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 b="0" i="0" u="none" strike="noStrike" dirty="0">
                          <a:solidFill>
                            <a:srgbClr val="000000"/>
                          </a:solidFill>
                          <a:effectLst/>
                          <a:latin typeface="Calibri"/>
                        </a:rPr>
                        <a:t> </a:t>
                      </a:r>
                    </a:p>
                  </a:txBody>
                  <a:tcPr marL="1225" marR="1225" marT="12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 b="0" i="0" u="none" strike="noStrike" dirty="0">
                          <a:solidFill>
                            <a:srgbClr val="000000"/>
                          </a:solidFill>
                          <a:effectLst/>
                          <a:latin typeface="Calibri"/>
                        </a:rPr>
                        <a:t> </a:t>
                      </a:r>
                    </a:p>
                  </a:txBody>
                  <a:tcPr marL="1225" marR="1225" marT="12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 b="0" i="0" u="none" strike="noStrike" dirty="0">
                          <a:solidFill>
                            <a:srgbClr val="000000"/>
                          </a:solidFill>
                          <a:effectLst/>
                          <a:latin typeface="Calibri"/>
                        </a:rPr>
                        <a:t> </a:t>
                      </a:r>
                    </a:p>
                  </a:txBody>
                  <a:tcPr marL="1225" marR="1225" marT="12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 b="0" i="0" u="none" strike="noStrike" dirty="0">
                          <a:solidFill>
                            <a:srgbClr val="000000"/>
                          </a:solidFill>
                          <a:effectLst/>
                          <a:latin typeface="Calibri"/>
                        </a:rPr>
                        <a:t> </a:t>
                      </a:r>
                    </a:p>
                  </a:txBody>
                  <a:tcPr marL="1225" marR="1225" marT="12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 b="0" i="0" u="none" strike="noStrike" dirty="0">
                          <a:solidFill>
                            <a:srgbClr val="000000"/>
                          </a:solidFill>
                          <a:effectLst/>
                          <a:latin typeface="Calibri"/>
                        </a:rPr>
                        <a:t> </a:t>
                      </a:r>
                    </a:p>
                  </a:txBody>
                  <a:tcPr marL="1225" marR="1225" marT="12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 b="0" i="0" u="none" strike="noStrike" dirty="0">
                          <a:solidFill>
                            <a:srgbClr val="000000"/>
                          </a:solidFill>
                          <a:effectLst/>
                          <a:latin typeface="Calibri"/>
                        </a:rPr>
                        <a:t> </a:t>
                      </a:r>
                    </a:p>
                  </a:txBody>
                  <a:tcPr marL="1225" marR="1225" marT="12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 b="0" i="0" u="none" strike="noStrike" dirty="0">
                          <a:solidFill>
                            <a:srgbClr val="000000"/>
                          </a:solidFill>
                          <a:effectLst/>
                          <a:latin typeface="Calibri"/>
                        </a:rPr>
                        <a:t> </a:t>
                      </a:r>
                    </a:p>
                  </a:txBody>
                  <a:tcPr marL="1225" marR="1225" marT="12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 b="0" i="0" u="none" strike="noStrike" dirty="0">
                          <a:solidFill>
                            <a:srgbClr val="000000"/>
                          </a:solidFill>
                          <a:effectLst/>
                          <a:latin typeface="Calibri"/>
                        </a:rPr>
                        <a:t> </a:t>
                      </a:r>
                    </a:p>
                  </a:txBody>
                  <a:tcPr marL="1225" marR="1225" marT="12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 b="0" i="0" u="none" strike="noStrike" dirty="0">
                          <a:solidFill>
                            <a:srgbClr val="000000"/>
                          </a:solidFill>
                          <a:effectLst/>
                          <a:latin typeface="Calibri"/>
                        </a:rPr>
                        <a:t> </a:t>
                      </a:r>
                    </a:p>
                  </a:txBody>
                  <a:tcPr marL="1225" marR="1225" marT="12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 b="0" i="0" u="none" strike="noStrike" dirty="0">
                          <a:solidFill>
                            <a:srgbClr val="000000"/>
                          </a:solidFill>
                          <a:effectLst/>
                          <a:latin typeface="Calibri"/>
                        </a:rPr>
                        <a:t> </a:t>
                      </a:r>
                    </a:p>
                  </a:txBody>
                  <a:tcPr marL="1225" marR="1225" marT="12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 b="0" i="0" u="none" strike="noStrike" dirty="0">
                          <a:solidFill>
                            <a:srgbClr val="000000"/>
                          </a:solidFill>
                          <a:effectLst/>
                          <a:latin typeface="Calibri"/>
                        </a:rPr>
                        <a:t> </a:t>
                      </a:r>
                    </a:p>
                  </a:txBody>
                  <a:tcPr marL="1225" marR="1225" marT="12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 b="0" i="0" u="none" strike="noStrike" dirty="0">
                          <a:solidFill>
                            <a:srgbClr val="000000"/>
                          </a:solidFill>
                          <a:effectLst/>
                          <a:latin typeface="Calibri"/>
                        </a:rPr>
                        <a:t> </a:t>
                      </a:r>
                    </a:p>
                  </a:txBody>
                  <a:tcPr marL="1225" marR="1225" marT="12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 b="0" i="0" u="none" strike="noStrike" dirty="0">
                          <a:solidFill>
                            <a:srgbClr val="000000"/>
                          </a:solidFill>
                          <a:effectLst/>
                          <a:latin typeface="Calibri"/>
                        </a:rPr>
                        <a:t> </a:t>
                      </a:r>
                    </a:p>
                  </a:txBody>
                  <a:tcPr marL="1225" marR="1225" marT="12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 b="0" i="0" u="none" strike="noStrike" dirty="0">
                          <a:solidFill>
                            <a:srgbClr val="000000"/>
                          </a:solidFill>
                          <a:effectLst/>
                          <a:latin typeface="Calibri"/>
                        </a:rPr>
                        <a:t> </a:t>
                      </a:r>
                    </a:p>
                  </a:txBody>
                  <a:tcPr marL="1225" marR="1225" marT="12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 b="0" i="0" u="none" strike="noStrike" dirty="0">
                          <a:solidFill>
                            <a:srgbClr val="000000"/>
                          </a:solidFill>
                          <a:effectLst/>
                          <a:latin typeface="Calibri"/>
                        </a:rPr>
                        <a:t> </a:t>
                      </a:r>
                    </a:p>
                  </a:txBody>
                  <a:tcPr marL="1225" marR="1225" marT="12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 b="0" i="0" u="none" strike="noStrike" dirty="0">
                          <a:solidFill>
                            <a:srgbClr val="000000"/>
                          </a:solidFill>
                          <a:effectLst/>
                          <a:latin typeface="Calibri"/>
                        </a:rPr>
                        <a:t> </a:t>
                      </a:r>
                    </a:p>
                  </a:txBody>
                  <a:tcPr marL="1225" marR="1225" marT="12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4251">
                <a:tc>
                  <a:txBody>
                    <a:bodyPr/>
                    <a:lstStyle/>
                    <a:p>
                      <a:pPr algn="ctr" fontAlgn="ctr"/>
                      <a:r>
                        <a:rPr lang="en-US" sz="200" b="0" i="0" u="none" strike="noStrike" dirty="0">
                          <a:solidFill>
                            <a:srgbClr val="000000"/>
                          </a:solidFill>
                          <a:effectLst/>
                          <a:latin typeface="Calibri"/>
                        </a:rPr>
                        <a:t>4-7</a:t>
                      </a:r>
                      <a:br>
                        <a:rPr lang="en-US" sz="200" b="0" i="0" u="none" strike="noStrike" dirty="0">
                          <a:solidFill>
                            <a:srgbClr val="000000"/>
                          </a:solidFill>
                          <a:effectLst/>
                          <a:latin typeface="Calibri"/>
                        </a:rPr>
                      </a:br>
                      <a:r>
                        <a:rPr lang="en-US" sz="200" b="0" i="0" u="none" strike="noStrike" dirty="0">
                          <a:solidFill>
                            <a:srgbClr val="000000"/>
                          </a:solidFill>
                          <a:effectLst/>
                          <a:latin typeface="Calibri"/>
                        </a:rPr>
                        <a:t>FSA ELA Writing</a:t>
                      </a:r>
                    </a:p>
                  </a:txBody>
                  <a:tcPr marL="1225" marR="1225" marT="12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en-US" sz="200" b="0" i="0" u="none" strike="noStrike" dirty="0">
                          <a:solidFill>
                            <a:srgbClr val="000000"/>
                          </a:solidFill>
                          <a:effectLst/>
                          <a:latin typeface="Calibri"/>
                        </a:rPr>
                        <a:t>FSA ELA/Writing</a:t>
                      </a:r>
                      <a:br>
                        <a:rPr lang="en-US" sz="200" b="0" i="0" u="none" strike="noStrike" dirty="0">
                          <a:solidFill>
                            <a:srgbClr val="000000"/>
                          </a:solidFill>
                          <a:effectLst/>
                          <a:latin typeface="Calibri"/>
                        </a:rPr>
                      </a:br>
                      <a:r>
                        <a:rPr lang="en-US" sz="200" b="0" i="0" u="none" strike="noStrike" dirty="0">
                          <a:solidFill>
                            <a:srgbClr val="000000"/>
                          </a:solidFill>
                          <a:effectLst/>
                          <a:latin typeface="Calibri"/>
                        </a:rPr>
                        <a:t>PBT</a:t>
                      </a:r>
                      <a:br>
                        <a:rPr lang="en-US" sz="200" b="0" i="0" u="none" strike="noStrike" dirty="0">
                          <a:solidFill>
                            <a:srgbClr val="000000"/>
                          </a:solidFill>
                          <a:effectLst/>
                          <a:latin typeface="Calibri"/>
                        </a:rPr>
                      </a:br>
                      <a:r>
                        <a:rPr lang="en-US" sz="200" b="0" i="0" u="none" strike="noStrike" dirty="0">
                          <a:solidFill>
                            <a:srgbClr val="000000"/>
                          </a:solidFill>
                          <a:effectLst/>
                          <a:latin typeface="Calibri"/>
                        </a:rPr>
                        <a:t>90 minutes</a:t>
                      </a:r>
                      <a:br>
                        <a:rPr lang="en-US" sz="200" b="0" i="0" u="none" strike="noStrike" dirty="0">
                          <a:solidFill>
                            <a:srgbClr val="000000"/>
                          </a:solidFill>
                          <a:effectLst/>
                          <a:latin typeface="Calibri"/>
                        </a:rPr>
                      </a:br>
                      <a:r>
                        <a:rPr lang="en-US" sz="200" b="0" i="0" u="none" strike="noStrike" dirty="0">
                          <a:solidFill>
                            <a:srgbClr val="000000"/>
                          </a:solidFill>
                          <a:effectLst/>
                          <a:latin typeface="Calibri"/>
                        </a:rPr>
                        <a:t>(+30 if needed)</a:t>
                      </a:r>
                    </a:p>
                  </a:txBody>
                  <a:tcPr marL="1225" marR="1225" marT="12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en-US" sz="200" b="0" i="0" u="none" strike="noStrike" dirty="0">
                          <a:solidFill>
                            <a:srgbClr val="000000"/>
                          </a:solidFill>
                          <a:effectLst/>
                          <a:latin typeface="Calibri"/>
                        </a:rPr>
                        <a:t>Make up</a:t>
                      </a:r>
                    </a:p>
                  </a:txBody>
                  <a:tcPr marL="1225" marR="1225" marT="12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en-US" sz="200" b="0" i="0" u="none" strike="noStrike" dirty="0">
                          <a:solidFill>
                            <a:srgbClr val="000000"/>
                          </a:solidFill>
                          <a:effectLst/>
                          <a:latin typeface="Calibri"/>
                        </a:rPr>
                        <a:t>Make up</a:t>
                      </a:r>
                    </a:p>
                  </a:txBody>
                  <a:tcPr marL="1225" marR="1225" marT="12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en-US" sz="200" b="0" i="0" u="none" strike="noStrike" dirty="0">
                          <a:solidFill>
                            <a:srgbClr val="000000"/>
                          </a:solidFill>
                          <a:effectLst/>
                          <a:latin typeface="Calibri"/>
                        </a:rPr>
                        <a:t>Make up</a:t>
                      </a:r>
                    </a:p>
                  </a:txBody>
                  <a:tcPr marL="1225" marR="1225" marT="12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en-US" sz="200" b="0" i="0" u="none" strike="noStrike" dirty="0">
                          <a:solidFill>
                            <a:srgbClr val="000000"/>
                          </a:solidFill>
                          <a:effectLst/>
                          <a:latin typeface="Calibri"/>
                        </a:rPr>
                        <a:t>Make up</a:t>
                      </a:r>
                    </a:p>
                  </a:txBody>
                  <a:tcPr marL="1225" marR="1225" marT="12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en-US" sz="200" b="0" i="0" u="none" strike="noStrike" dirty="0">
                          <a:solidFill>
                            <a:srgbClr val="000000"/>
                          </a:solidFill>
                          <a:effectLst/>
                          <a:latin typeface="Calibri"/>
                        </a:rPr>
                        <a:t>Make up </a:t>
                      </a:r>
                      <a:br>
                        <a:rPr lang="en-US" sz="200" b="0" i="0" u="none" strike="noStrike" dirty="0">
                          <a:solidFill>
                            <a:srgbClr val="000000"/>
                          </a:solidFill>
                          <a:effectLst/>
                          <a:latin typeface="Calibri"/>
                        </a:rPr>
                      </a:br>
                      <a:r>
                        <a:rPr lang="en-US" sz="200" b="0" i="0" u="none" strike="noStrike" dirty="0">
                          <a:solidFill>
                            <a:srgbClr val="000000"/>
                          </a:solidFill>
                          <a:effectLst/>
                          <a:latin typeface="Calibri"/>
                        </a:rPr>
                        <a:t>(FSA ELA/ Writing)</a:t>
                      </a:r>
                    </a:p>
                  </a:txBody>
                  <a:tcPr marL="1225" marR="1225" marT="12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en-US" sz="200" b="0" i="0" u="none" strike="noStrike" dirty="0">
                          <a:solidFill>
                            <a:srgbClr val="000000"/>
                          </a:solidFill>
                          <a:effectLst/>
                          <a:latin typeface="Calibri"/>
                        </a:rPr>
                        <a:t>Make up</a:t>
                      </a:r>
                    </a:p>
                  </a:txBody>
                  <a:tcPr marL="1225" marR="1225" marT="12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en-US" sz="200" b="0" i="0" u="none" strike="noStrike" dirty="0">
                          <a:solidFill>
                            <a:srgbClr val="000000"/>
                          </a:solidFill>
                          <a:effectLst/>
                          <a:latin typeface="Calibri"/>
                        </a:rPr>
                        <a:t>Make up</a:t>
                      </a:r>
                    </a:p>
                  </a:txBody>
                  <a:tcPr marL="1225" marR="1225" marT="12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en-US" sz="200" b="0" i="0" u="none" strike="noStrike" dirty="0">
                          <a:solidFill>
                            <a:srgbClr val="000000"/>
                          </a:solidFill>
                          <a:effectLst/>
                          <a:latin typeface="Calibri"/>
                        </a:rPr>
                        <a:t>Make up</a:t>
                      </a:r>
                    </a:p>
                  </a:txBody>
                  <a:tcPr marL="1225" marR="1225" marT="12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en-US" sz="200" b="0" i="0" u="none" strike="noStrike" dirty="0">
                          <a:solidFill>
                            <a:srgbClr val="000000"/>
                          </a:solidFill>
                          <a:effectLst/>
                          <a:latin typeface="Calibri"/>
                        </a:rPr>
                        <a:t>Make up</a:t>
                      </a:r>
                    </a:p>
                  </a:txBody>
                  <a:tcPr marL="1225" marR="1225" marT="12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en-US" sz="200" b="0" i="0" u="none" strike="noStrike" dirty="0">
                          <a:solidFill>
                            <a:srgbClr val="000000"/>
                          </a:solidFill>
                          <a:effectLst/>
                          <a:latin typeface="Calibri"/>
                        </a:rPr>
                        <a:t> </a:t>
                      </a:r>
                    </a:p>
                  </a:txBody>
                  <a:tcPr marL="1225" marR="1225" marT="12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 b="0" i="0" u="none" strike="noStrike" dirty="0">
                          <a:solidFill>
                            <a:srgbClr val="000000"/>
                          </a:solidFill>
                          <a:effectLst/>
                          <a:latin typeface="Calibri"/>
                        </a:rPr>
                        <a:t> </a:t>
                      </a:r>
                    </a:p>
                  </a:txBody>
                  <a:tcPr marL="1225" marR="1225" marT="12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 b="0" i="0" u="none" strike="noStrike" dirty="0">
                          <a:solidFill>
                            <a:srgbClr val="000000"/>
                          </a:solidFill>
                          <a:effectLst/>
                          <a:latin typeface="Calibri"/>
                        </a:rPr>
                        <a:t> </a:t>
                      </a:r>
                    </a:p>
                  </a:txBody>
                  <a:tcPr marL="1225" marR="1225" marT="12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 b="0" i="0" u="none" strike="noStrike" dirty="0">
                          <a:solidFill>
                            <a:srgbClr val="000000"/>
                          </a:solidFill>
                          <a:effectLst/>
                          <a:latin typeface="Calibri"/>
                        </a:rPr>
                        <a:t> </a:t>
                      </a:r>
                    </a:p>
                  </a:txBody>
                  <a:tcPr marL="1225" marR="1225" marT="12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 b="0" i="0" u="none" strike="noStrike" dirty="0">
                          <a:solidFill>
                            <a:srgbClr val="000000"/>
                          </a:solidFill>
                          <a:effectLst/>
                          <a:latin typeface="Calibri"/>
                        </a:rPr>
                        <a:t>Teacher Planning Day</a:t>
                      </a:r>
                    </a:p>
                  </a:txBody>
                  <a:tcPr marL="1225" marR="1225" marT="12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200" b="0" i="0" u="none" strike="noStrike" dirty="0">
                          <a:solidFill>
                            <a:srgbClr val="000000"/>
                          </a:solidFill>
                          <a:effectLst/>
                          <a:latin typeface="Calibri"/>
                        </a:rPr>
                        <a:t>Spring Break</a:t>
                      </a:r>
                    </a:p>
                  </a:txBody>
                  <a:tcPr marL="1225" marR="1225" marT="12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200" b="0" i="0" u="none" strike="noStrike" dirty="0">
                          <a:solidFill>
                            <a:srgbClr val="000000"/>
                          </a:solidFill>
                          <a:effectLst/>
                          <a:latin typeface="Calibri"/>
                        </a:rPr>
                        <a:t> </a:t>
                      </a:r>
                    </a:p>
                  </a:txBody>
                  <a:tcPr marL="1225" marR="1225" marT="12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 b="0" i="0" u="none" strike="noStrike" dirty="0">
                          <a:solidFill>
                            <a:srgbClr val="000000"/>
                          </a:solidFill>
                          <a:effectLst/>
                          <a:latin typeface="Calibri"/>
                        </a:rPr>
                        <a:t> </a:t>
                      </a:r>
                    </a:p>
                  </a:txBody>
                  <a:tcPr marL="1225" marR="1225" marT="12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 b="0" i="0" u="none" strike="noStrike" dirty="0">
                          <a:solidFill>
                            <a:srgbClr val="000000"/>
                          </a:solidFill>
                          <a:effectLst/>
                          <a:latin typeface="Calibri"/>
                        </a:rPr>
                        <a:t> </a:t>
                      </a:r>
                    </a:p>
                  </a:txBody>
                  <a:tcPr marL="1225" marR="1225" marT="12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 b="0" i="0" u="none" strike="noStrike" dirty="0">
                          <a:solidFill>
                            <a:srgbClr val="000000"/>
                          </a:solidFill>
                          <a:effectLst/>
                          <a:latin typeface="Calibri"/>
                        </a:rPr>
                        <a:t> </a:t>
                      </a:r>
                    </a:p>
                  </a:txBody>
                  <a:tcPr marL="1225" marR="1225" marT="12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 b="0" i="0" u="none" strike="noStrike" dirty="0">
                          <a:solidFill>
                            <a:srgbClr val="000000"/>
                          </a:solidFill>
                          <a:effectLst/>
                          <a:latin typeface="Calibri"/>
                        </a:rPr>
                        <a:t>Teacher Planning Day</a:t>
                      </a:r>
                    </a:p>
                  </a:txBody>
                  <a:tcPr marL="1225" marR="1225" marT="12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200" b="0" i="0" u="none" strike="noStrike" dirty="0">
                          <a:solidFill>
                            <a:srgbClr val="000000"/>
                          </a:solidFill>
                          <a:effectLst/>
                          <a:latin typeface="Calibri"/>
                        </a:rPr>
                        <a:t>FSA ELA/Writing Make up</a:t>
                      </a:r>
                    </a:p>
                  </a:txBody>
                  <a:tcPr marL="1225" marR="1225" marT="12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en-US" sz="200" b="0" i="0" u="none" strike="noStrike" dirty="0">
                          <a:solidFill>
                            <a:srgbClr val="000000"/>
                          </a:solidFill>
                          <a:effectLst/>
                          <a:latin typeface="Calibri"/>
                        </a:rPr>
                        <a:t>Make up</a:t>
                      </a:r>
                    </a:p>
                  </a:txBody>
                  <a:tcPr marL="1225" marR="1225" marT="12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en-US" sz="200" b="0" i="0" u="none" strike="noStrike" dirty="0">
                          <a:solidFill>
                            <a:srgbClr val="000000"/>
                          </a:solidFill>
                          <a:effectLst/>
                          <a:latin typeface="Calibri"/>
                        </a:rPr>
                        <a:t>Make up</a:t>
                      </a:r>
                    </a:p>
                  </a:txBody>
                  <a:tcPr marL="1225" marR="1225" marT="12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en-US" sz="200" b="0" i="0" u="none" strike="noStrike" dirty="0">
                          <a:solidFill>
                            <a:srgbClr val="000000"/>
                          </a:solidFill>
                          <a:effectLst/>
                          <a:latin typeface="Calibri"/>
                        </a:rPr>
                        <a:t>Make up</a:t>
                      </a:r>
                    </a:p>
                  </a:txBody>
                  <a:tcPr marL="1225" marR="1225" marT="12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en-US" sz="200" b="0" i="0" u="none" strike="noStrike" dirty="0">
                          <a:solidFill>
                            <a:srgbClr val="000000"/>
                          </a:solidFill>
                          <a:effectLst/>
                          <a:latin typeface="Calibri"/>
                        </a:rPr>
                        <a:t> </a:t>
                      </a:r>
                    </a:p>
                  </a:txBody>
                  <a:tcPr marL="1225" marR="1225" marT="12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 b="0" i="0" u="none" strike="noStrike" dirty="0">
                          <a:solidFill>
                            <a:srgbClr val="000000"/>
                          </a:solidFill>
                          <a:effectLst/>
                          <a:latin typeface="Calibri"/>
                        </a:rPr>
                        <a:t> </a:t>
                      </a:r>
                    </a:p>
                  </a:txBody>
                  <a:tcPr marL="1225" marR="1225" marT="12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 b="0" i="0" u="none" strike="noStrike" dirty="0">
                          <a:solidFill>
                            <a:srgbClr val="000000"/>
                          </a:solidFill>
                          <a:effectLst/>
                          <a:latin typeface="Calibri"/>
                        </a:rPr>
                        <a:t> </a:t>
                      </a:r>
                    </a:p>
                  </a:txBody>
                  <a:tcPr marL="1225" marR="1225" marT="12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 b="0" i="0" u="none" strike="noStrike" dirty="0">
                          <a:solidFill>
                            <a:srgbClr val="000000"/>
                          </a:solidFill>
                          <a:effectLst/>
                          <a:latin typeface="Calibri"/>
                        </a:rPr>
                        <a:t> </a:t>
                      </a:r>
                    </a:p>
                  </a:txBody>
                  <a:tcPr marL="1225" marR="1225" marT="12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 b="0" i="0" u="none" strike="noStrike" dirty="0">
                          <a:solidFill>
                            <a:srgbClr val="000000"/>
                          </a:solidFill>
                          <a:effectLst/>
                          <a:latin typeface="Calibri"/>
                        </a:rPr>
                        <a:t> </a:t>
                      </a:r>
                    </a:p>
                  </a:txBody>
                  <a:tcPr marL="1225" marR="1225" marT="12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 b="0" i="0" u="none" strike="noStrike" dirty="0">
                          <a:solidFill>
                            <a:srgbClr val="000000"/>
                          </a:solidFill>
                          <a:effectLst/>
                          <a:latin typeface="Calibri"/>
                        </a:rPr>
                        <a:t> </a:t>
                      </a:r>
                    </a:p>
                  </a:txBody>
                  <a:tcPr marL="1225" marR="1225" marT="12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 b="0" i="0" u="none" strike="noStrike" dirty="0">
                          <a:solidFill>
                            <a:srgbClr val="000000"/>
                          </a:solidFill>
                          <a:effectLst/>
                          <a:latin typeface="Calibri"/>
                        </a:rPr>
                        <a:t> </a:t>
                      </a:r>
                    </a:p>
                  </a:txBody>
                  <a:tcPr marL="1225" marR="1225" marT="12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 b="0" i="0" u="none" strike="noStrike" dirty="0">
                          <a:solidFill>
                            <a:srgbClr val="000000"/>
                          </a:solidFill>
                          <a:effectLst/>
                          <a:latin typeface="Calibri"/>
                        </a:rPr>
                        <a:t> </a:t>
                      </a:r>
                    </a:p>
                  </a:txBody>
                  <a:tcPr marL="1225" marR="1225" marT="12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 b="0" i="0" u="none" strike="noStrike" dirty="0">
                          <a:solidFill>
                            <a:srgbClr val="000000"/>
                          </a:solidFill>
                          <a:effectLst/>
                          <a:latin typeface="Calibri"/>
                        </a:rPr>
                        <a:t> </a:t>
                      </a:r>
                    </a:p>
                  </a:txBody>
                  <a:tcPr marL="1225" marR="1225" marT="12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 b="0" i="0" u="none" strike="noStrike" dirty="0">
                          <a:solidFill>
                            <a:srgbClr val="000000"/>
                          </a:solidFill>
                          <a:effectLst/>
                          <a:latin typeface="Calibri"/>
                        </a:rPr>
                        <a:t> </a:t>
                      </a:r>
                    </a:p>
                  </a:txBody>
                  <a:tcPr marL="1225" marR="1225" marT="12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 b="0" i="0" u="none" strike="noStrike" dirty="0">
                          <a:solidFill>
                            <a:srgbClr val="000000"/>
                          </a:solidFill>
                          <a:effectLst/>
                          <a:latin typeface="Calibri"/>
                        </a:rPr>
                        <a:t> </a:t>
                      </a:r>
                    </a:p>
                  </a:txBody>
                  <a:tcPr marL="1225" marR="1225" marT="12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 b="0" i="0" u="none" strike="noStrike" dirty="0">
                          <a:solidFill>
                            <a:srgbClr val="000000"/>
                          </a:solidFill>
                          <a:effectLst/>
                          <a:latin typeface="Calibri"/>
                        </a:rPr>
                        <a:t> </a:t>
                      </a:r>
                    </a:p>
                  </a:txBody>
                  <a:tcPr marL="1225" marR="1225" marT="12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 b="0" i="0" u="none" strike="noStrike" dirty="0">
                          <a:solidFill>
                            <a:srgbClr val="000000"/>
                          </a:solidFill>
                          <a:effectLst/>
                          <a:latin typeface="Calibri"/>
                        </a:rPr>
                        <a:t> </a:t>
                      </a:r>
                    </a:p>
                  </a:txBody>
                  <a:tcPr marL="1225" marR="1225" marT="12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 b="0" i="0" u="none" strike="noStrike" dirty="0">
                          <a:solidFill>
                            <a:srgbClr val="000000"/>
                          </a:solidFill>
                          <a:effectLst/>
                          <a:latin typeface="Calibri"/>
                        </a:rPr>
                        <a:t> </a:t>
                      </a:r>
                    </a:p>
                  </a:txBody>
                  <a:tcPr marL="1225" marR="1225" marT="12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 b="0" i="0" u="none" strike="noStrike" dirty="0">
                          <a:solidFill>
                            <a:srgbClr val="000000"/>
                          </a:solidFill>
                          <a:effectLst/>
                          <a:latin typeface="Calibri"/>
                        </a:rPr>
                        <a:t> </a:t>
                      </a:r>
                    </a:p>
                  </a:txBody>
                  <a:tcPr marL="1225" marR="1225" marT="12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 b="0" i="0" u="none" strike="noStrike" dirty="0">
                          <a:solidFill>
                            <a:srgbClr val="000000"/>
                          </a:solidFill>
                          <a:effectLst/>
                          <a:latin typeface="Calibri"/>
                        </a:rPr>
                        <a:t> </a:t>
                      </a:r>
                    </a:p>
                  </a:txBody>
                  <a:tcPr marL="1225" marR="1225" marT="12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 b="0" i="0" u="none" strike="noStrike" dirty="0">
                          <a:solidFill>
                            <a:srgbClr val="000000"/>
                          </a:solidFill>
                          <a:effectLst/>
                          <a:latin typeface="Calibri"/>
                        </a:rPr>
                        <a:t>FSA ELA/Writing Make up</a:t>
                      </a:r>
                    </a:p>
                  </a:txBody>
                  <a:tcPr marL="1225" marR="1225" marT="12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en-US" sz="200" b="0" i="0" u="none" strike="noStrike" dirty="0">
                          <a:solidFill>
                            <a:srgbClr val="000000"/>
                          </a:solidFill>
                          <a:effectLst/>
                          <a:latin typeface="Calibri"/>
                        </a:rPr>
                        <a:t>Make up</a:t>
                      </a:r>
                    </a:p>
                  </a:txBody>
                  <a:tcPr marL="1225" marR="1225" marT="12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en-US" sz="200" b="0" i="0" u="none" strike="noStrike" dirty="0">
                          <a:solidFill>
                            <a:srgbClr val="000000"/>
                          </a:solidFill>
                          <a:effectLst/>
                          <a:latin typeface="Calibri"/>
                        </a:rPr>
                        <a:t>Make up</a:t>
                      </a:r>
                    </a:p>
                  </a:txBody>
                  <a:tcPr marL="1225" marR="1225" marT="12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en-US" sz="200" b="0" i="0" u="none" strike="noStrike" dirty="0">
                          <a:solidFill>
                            <a:srgbClr val="000000"/>
                          </a:solidFill>
                          <a:effectLst/>
                          <a:latin typeface="Calibri"/>
                        </a:rPr>
                        <a:t>Make up</a:t>
                      </a:r>
                    </a:p>
                  </a:txBody>
                  <a:tcPr marL="1225" marR="1225" marT="12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en-US" sz="200" b="0" i="0" u="none" strike="noStrike" dirty="0">
                          <a:solidFill>
                            <a:srgbClr val="000000"/>
                          </a:solidFill>
                          <a:effectLst/>
                          <a:latin typeface="Calibri"/>
                        </a:rPr>
                        <a:t>Make up</a:t>
                      </a:r>
                    </a:p>
                  </a:txBody>
                  <a:tcPr marL="1225" marR="1225" marT="12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en-US" sz="200" b="0" i="0" u="none" strike="noStrike" dirty="0">
                          <a:solidFill>
                            <a:srgbClr val="000000"/>
                          </a:solidFill>
                          <a:effectLst/>
                          <a:latin typeface="Calibri"/>
                        </a:rPr>
                        <a:t> </a:t>
                      </a:r>
                    </a:p>
                  </a:txBody>
                  <a:tcPr marL="1225" marR="1225" marT="12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 b="0" i="0" u="none" strike="noStrike" dirty="0">
                          <a:solidFill>
                            <a:srgbClr val="000000"/>
                          </a:solidFill>
                          <a:effectLst/>
                          <a:latin typeface="Calibri"/>
                        </a:rPr>
                        <a:t> </a:t>
                      </a:r>
                    </a:p>
                  </a:txBody>
                  <a:tcPr marL="1225" marR="1225" marT="12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 b="0" i="0" u="none" strike="noStrike" dirty="0">
                          <a:solidFill>
                            <a:srgbClr val="000000"/>
                          </a:solidFill>
                          <a:effectLst/>
                          <a:latin typeface="Calibri"/>
                        </a:rPr>
                        <a:t> </a:t>
                      </a:r>
                    </a:p>
                  </a:txBody>
                  <a:tcPr marL="1225" marR="1225" marT="12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 b="0" i="0" u="none" strike="noStrike" dirty="0">
                          <a:solidFill>
                            <a:srgbClr val="000000"/>
                          </a:solidFill>
                          <a:effectLst/>
                          <a:latin typeface="Calibri"/>
                        </a:rPr>
                        <a:t> </a:t>
                      </a:r>
                    </a:p>
                  </a:txBody>
                  <a:tcPr marL="1225" marR="1225" marT="12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 b="0" i="0" u="none" strike="noStrike" dirty="0">
                          <a:solidFill>
                            <a:srgbClr val="000000"/>
                          </a:solidFill>
                          <a:effectLst/>
                          <a:latin typeface="Calibri"/>
                        </a:rPr>
                        <a:t> </a:t>
                      </a:r>
                    </a:p>
                  </a:txBody>
                  <a:tcPr marL="1225" marR="1225" marT="12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 b="0" i="0" u="none" strike="noStrike" dirty="0">
                          <a:solidFill>
                            <a:srgbClr val="000000"/>
                          </a:solidFill>
                          <a:effectLst/>
                          <a:latin typeface="Calibri"/>
                        </a:rPr>
                        <a:t> </a:t>
                      </a:r>
                    </a:p>
                  </a:txBody>
                  <a:tcPr marL="1225" marR="1225" marT="12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 b="0" i="0" u="none" strike="noStrike" dirty="0">
                          <a:solidFill>
                            <a:srgbClr val="000000"/>
                          </a:solidFill>
                          <a:effectLst/>
                          <a:latin typeface="Calibri"/>
                        </a:rPr>
                        <a:t> </a:t>
                      </a:r>
                    </a:p>
                  </a:txBody>
                  <a:tcPr marL="1225" marR="1225" marT="12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 b="0" i="0" u="none" strike="noStrike" dirty="0">
                          <a:solidFill>
                            <a:srgbClr val="000000"/>
                          </a:solidFill>
                          <a:effectLst/>
                          <a:latin typeface="Calibri"/>
                        </a:rPr>
                        <a:t> </a:t>
                      </a:r>
                    </a:p>
                  </a:txBody>
                  <a:tcPr marL="1225" marR="1225" marT="12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 b="0" i="0" u="none" strike="noStrike" dirty="0">
                          <a:solidFill>
                            <a:srgbClr val="000000"/>
                          </a:solidFill>
                          <a:effectLst/>
                          <a:latin typeface="Calibri"/>
                        </a:rPr>
                        <a:t> </a:t>
                      </a:r>
                    </a:p>
                  </a:txBody>
                  <a:tcPr marL="1225" marR="1225" marT="12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 b="0" i="0" u="none" strike="noStrike" dirty="0">
                          <a:solidFill>
                            <a:srgbClr val="000000"/>
                          </a:solidFill>
                          <a:effectLst/>
                          <a:latin typeface="Calibri"/>
                        </a:rPr>
                        <a:t> </a:t>
                      </a:r>
                    </a:p>
                  </a:txBody>
                  <a:tcPr marL="1225" marR="1225" marT="12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4251">
                <a:tc>
                  <a:txBody>
                    <a:bodyPr/>
                    <a:lstStyle/>
                    <a:p>
                      <a:pPr algn="ctr" fontAlgn="ctr"/>
                      <a:r>
                        <a:rPr lang="en-US" sz="200" b="0" i="1" u="none" strike="noStrike" dirty="0">
                          <a:solidFill>
                            <a:srgbClr val="000000"/>
                          </a:solidFill>
                          <a:effectLst/>
                          <a:latin typeface="Calibri"/>
                        </a:rPr>
                        <a:t>8-11</a:t>
                      </a:r>
                      <a:br>
                        <a:rPr lang="en-US" sz="200" b="0" i="1" u="none" strike="noStrike" dirty="0">
                          <a:solidFill>
                            <a:srgbClr val="000000"/>
                          </a:solidFill>
                          <a:effectLst/>
                          <a:latin typeface="Calibri"/>
                        </a:rPr>
                      </a:br>
                      <a:r>
                        <a:rPr lang="en-US" sz="200" b="0" i="1" u="none" strike="noStrike" dirty="0">
                          <a:solidFill>
                            <a:srgbClr val="000000"/>
                          </a:solidFill>
                          <a:effectLst/>
                          <a:latin typeface="Calibri"/>
                        </a:rPr>
                        <a:t>FSA ELA Writing</a:t>
                      </a:r>
                    </a:p>
                  </a:txBody>
                  <a:tcPr marL="1225" marR="1225" marT="12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en-US" sz="200" b="0" i="1" u="none" strike="noStrike" dirty="0">
                          <a:solidFill>
                            <a:srgbClr val="000000"/>
                          </a:solidFill>
                          <a:effectLst/>
                          <a:latin typeface="Calibri"/>
                        </a:rPr>
                        <a:t>FSA ELA/Writing</a:t>
                      </a:r>
                      <a:br>
                        <a:rPr lang="en-US" sz="200" b="0" i="1" u="none" strike="noStrike" dirty="0">
                          <a:solidFill>
                            <a:srgbClr val="000000"/>
                          </a:solidFill>
                          <a:effectLst/>
                          <a:latin typeface="Calibri"/>
                        </a:rPr>
                      </a:br>
                      <a:r>
                        <a:rPr lang="en-US" sz="200" b="0" i="1" u="none" strike="noStrike" dirty="0">
                          <a:solidFill>
                            <a:srgbClr val="000000"/>
                          </a:solidFill>
                          <a:effectLst/>
                          <a:latin typeface="Calibri"/>
                        </a:rPr>
                        <a:t>CBT</a:t>
                      </a:r>
                      <a:br>
                        <a:rPr lang="en-US" sz="200" b="0" i="1" u="none" strike="noStrike" dirty="0">
                          <a:solidFill>
                            <a:srgbClr val="000000"/>
                          </a:solidFill>
                          <a:effectLst/>
                          <a:latin typeface="Calibri"/>
                        </a:rPr>
                      </a:br>
                      <a:r>
                        <a:rPr lang="en-US" sz="200" b="0" i="1" u="none" strike="noStrike" dirty="0">
                          <a:solidFill>
                            <a:srgbClr val="000000"/>
                          </a:solidFill>
                          <a:effectLst/>
                          <a:latin typeface="Calibri"/>
                        </a:rPr>
                        <a:t>90 minutes</a:t>
                      </a:r>
                      <a:br>
                        <a:rPr lang="en-US" sz="200" b="0" i="1" u="none" strike="noStrike" dirty="0">
                          <a:solidFill>
                            <a:srgbClr val="000000"/>
                          </a:solidFill>
                          <a:effectLst/>
                          <a:latin typeface="Calibri"/>
                        </a:rPr>
                      </a:br>
                      <a:r>
                        <a:rPr lang="en-US" sz="200" b="0" i="1" u="none" strike="noStrike" dirty="0">
                          <a:solidFill>
                            <a:srgbClr val="000000"/>
                          </a:solidFill>
                          <a:effectLst/>
                          <a:latin typeface="Calibri"/>
                        </a:rPr>
                        <a:t>(+30 if needed)</a:t>
                      </a:r>
                    </a:p>
                  </a:txBody>
                  <a:tcPr marL="1225" marR="1225" marT="12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en-US" sz="200" b="0" i="1" u="none" strike="noStrike" dirty="0">
                          <a:solidFill>
                            <a:srgbClr val="000000"/>
                          </a:solidFill>
                          <a:effectLst/>
                          <a:latin typeface="Calibri"/>
                        </a:rPr>
                        <a:t>=====&gt;</a:t>
                      </a:r>
                    </a:p>
                  </a:txBody>
                  <a:tcPr marL="1225" marR="1225" marT="12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en-US" sz="200" b="0" i="1" u="none" strike="noStrike" dirty="0">
                          <a:solidFill>
                            <a:srgbClr val="000000"/>
                          </a:solidFill>
                          <a:effectLst/>
                          <a:latin typeface="Calibri"/>
                        </a:rPr>
                        <a:t>=====&gt;</a:t>
                      </a:r>
                    </a:p>
                  </a:txBody>
                  <a:tcPr marL="1225" marR="1225" marT="12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en-US" sz="200" b="0" i="1" u="none" strike="noStrike" dirty="0">
                          <a:solidFill>
                            <a:srgbClr val="000000"/>
                          </a:solidFill>
                          <a:effectLst/>
                          <a:latin typeface="Calibri"/>
                        </a:rPr>
                        <a:t>=====&gt;</a:t>
                      </a:r>
                    </a:p>
                  </a:txBody>
                  <a:tcPr marL="1225" marR="1225" marT="12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en-US" sz="200" b="0" i="1" u="none" strike="noStrike" dirty="0">
                          <a:solidFill>
                            <a:srgbClr val="000000"/>
                          </a:solidFill>
                          <a:effectLst/>
                          <a:latin typeface="Calibri"/>
                        </a:rPr>
                        <a:t>=====&gt;</a:t>
                      </a:r>
                    </a:p>
                  </a:txBody>
                  <a:tcPr marL="1225" marR="1225" marT="12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en-US" sz="200" b="0" i="1" u="none" strike="noStrike" dirty="0">
                          <a:solidFill>
                            <a:srgbClr val="000000"/>
                          </a:solidFill>
                          <a:effectLst/>
                          <a:latin typeface="Calibri"/>
                        </a:rPr>
                        <a:t>ELA/Writing CBT==&gt;</a:t>
                      </a:r>
                    </a:p>
                  </a:txBody>
                  <a:tcPr marL="1225" marR="1225" marT="12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en-US" sz="200" b="0" i="1" u="none" strike="noStrike" dirty="0">
                          <a:solidFill>
                            <a:srgbClr val="000000"/>
                          </a:solidFill>
                          <a:effectLst/>
                          <a:latin typeface="Calibri"/>
                        </a:rPr>
                        <a:t>=====&gt;</a:t>
                      </a:r>
                    </a:p>
                  </a:txBody>
                  <a:tcPr marL="1225" marR="1225" marT="12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en-US" sz="200" b="0" i="1" u="none" strike="noStrike" dirty="0">
                          <a:solidFill>
                            <a:srgbClr val="000000"/>
                          </a:solidFill>
                          <a:effectLst/>
                          <a:latin typeface="Calibri"/>
                        </a:rPr>
                        <a:t>=====&gt;</a:t>
                      </a:r>
                    </a:p>
                  </a:txBody>
                  <a:tcPr marL="1225" marR="1225" marT="12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en-US" sz="200" b="0" i="1" u="none" strike="noStrike" dirty="0">
                          <a:solidFill>
                            <a:srgbClr val="000000"/>
                          </a:solidFill>
                          <a:effectLst/>
                          <a:latin typeface="Calibri"/>
                        </a:rPr>
                        <a:t>=====&gt;</a:t>
                      </a:r>
                    </a:p>
                  </a:txBody>
                  <a:tcPr marL="1225" marR="1225" marT="12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en-US" sz="200" b="0" i="1" u="none" strike="noStrike" dirty="0">
                          <a:solidFill>
                            <a:srgbClr val="000000"/>
                          </a:solidFill>
                          <a:effectLst/>
                          <a:latin typeface="Calibri"/>
                        </a:rPr>
                        <a:t>=====&gt;</a:t>
                      </a:r>
                    </a:p>
                  </a:txBody>
                  <a:tcPr marL="1225" marR="1225" marT="12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en-US" sz="200" b="0" i="0" u="none" strike="noStrike" dirty="0">
                          <a:solidFill>
                            <a:srgbClr val="000000"/>
                          </a:solidFill>
                          <a:effectLst/>
                          <a:latin typeface="Calibri"/>
                        </a:rPr>
                        <a:t> </a:t>
                      </a:r>
                    </a:p>
                  </a:txBody>
                  <a:tcPr marL="1225" marR="1225" marT="12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 b="0" i="0" u="none" strike="noStrike" dirty="0">
                          <a:solidFill>
                            <a:srgbClr val="000000"/>
                          </a:solidFill>
                          <a:effectLst/>
                          <a:latin typeface="Calibri"/>
                        </a:rPr>
                        <a:t> </a:t>
                      </a:r>
                    </a:p>
                  </a:txBody>
                  <a:tcPr marL="1225" marR="1225" marT="12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 b="0" i="0" u="none" strike="noStrike" dirty="0">
                          <a:solidFill>
                            <a:srgbClr val="000000"/>
                          </a:solidFill>
                          <a:effectLst/>
                          <a:latin typeface="Calibri"/>
                        </a:rPr>
                        <a:t> </a:t>
                      </a:r>
                    </a:p>
                  </a:txBody>
                  <a:tcPr marL="1225" marR="1225" marT="12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 b="0" i="0" u="none" strike="noStrike" dirty="0">
                          <a:solidFill>
                            <a:srgbClr val="000000"/>
                          </a:solidFill>
                          <a:effectLst/>
                          <a:latin typeface="Calibri"/>
                        </a:rPr>
                        <a:t> </a:t>
                      </a:r>
                    </a:p>
                  </a:txBody>
                  <a:tcPr marL="1225" marR="1225" marT="12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 b="0" i="0" u="none" strike="noStrike" dirty="0">
                          <a:solidFill>
                            <a:srgbClr val="000000"/>
                          </a:solidFill>
                          <a:effectLst/>
                          <a:latin typeface="Calibri"/>
                        </a:rPr>
                        <a:t>Teacher Planning Day</a:t>
                      </a:r>
                    </a:p>
                  </a:txBody>
                  <a:tcPr marL="1225" marR="1225" marT="12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200" b="0" i="0" u="none" strike="noStrike" dirty="0">
                          <a:solidFill>
                            <a:srgbClr val="000000"/>
                          </a:solidFill>
                          <a:effectLst/>
                          <a:latin typeface="Calibri"/>
                        </a:rPr>
                        <a:t>Spring Break</a:t>
                      </a:r>
                    </a:p>
                  </a:txBody>
                  <a:tcPr marL="1225" marR="1225" marT="12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200" b="0" i="0" u="none" strike="noStrike" dirty="0">
                          <a:solidFill>
                            <a:srgbClr val="000000"/>
                          </a:solidFill>
                          <a:effectLst/>
                          <a:latin typeface="Calibri"/>
                        </a:rPr>
                        <a:t> </a:t>
                      </a:r>
                    </a:p>
                  </a:txBody>
                  <a:tcPr marL="1225" marR="1225" marT="12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 b="0" i="0" u="none" strike="noStrike" dirty="0">
                          <a:solidFill>
                            <a:srgbClr val="000000"/>
                          </a:solidFill>
                          <a:effectLst/>
                          <a:latin typeface="Calibri"/>
                        </a:rPr>
                        <a:t> </a:t>
                      </a:r>
                    </a:p>
                  </a:txBody>
                  <a:tcPr marL="1225" marR="1225" marT="12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 b="0" i="0" u="none" strike="noStrike" dirty="0">
                          <a:solidFill>
                            <a:srgbClr val="000000"/>
                          </a:solidFill>
                          <a:effectLst/>
                          <a:latin typeface="Calibri"/>
                        </a:rPr>
                        <a:t> </a:t>
                      </a:r>
                    </a:p>
                  </a:txBody>
                  <a:tcPr marL="1225" marR="1225" marT="12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 b="0" i="0" u="none" strike="noStrike" dirty="0">
                          <a:solidFill>
                            <a:srgbClr val="000000"/>
                          </a:solidFill>
                          <a:effectLst/>
                          <a:latin typeface="Calibri"/>
                        </a:rPr>
                        <a:t> </a:t>
                      </a:r>
                    </a:p>
                  </a:txBody>
                  <a:tcPr marL="1225" marR="1225" marT="12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 b="0" i="0" u="none" strike="noStrike" dirty="0">
                          <a:solidFill>
                            <a:srgbClr val="000000"/>
                          </a:solidFill>
                          <a:effectLst/>
                          <a:latin typeface="Calibri"/>
                        </a:rPr>
                        <a:t>Teacher Planning Day</a:t>
                      </a:r>
                    </a:p>
                  </a:txBody>
                  <a:tcPr marL="1225" marR="1225" marT="12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200" b="0" i="0" u="none" strike="noStrike" dirty="0">
                          <a:solidFill>
                            <a:srgbClr val="000000"/>
                          </a:solidFill>
                          <a:effectLst/>
                          <a:latin typeface="Calibri"/>
                        </a:rPr>
                        <a:t>FSA ELA/Writing Make up</a:t>
                      </a:r>
                    </a:p>
                  </a:txBody>
                  <a:tcPr marL="1225" marR="1225" marT="12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en-US" sz="200" b="0" i="0" u="none" strike="noStrike" dirty="0">
                          <a:solidFill>
                            <a:srgbClr val="000000"/>
                          </a:solidFill>
                          <a:effectLst/>
                          <a:latin typeface="Calibri"/>
                        </a:rPr>
                        <a:t>Make up</a:t>
                      </a:r>
                    </a:p>
                  </a:txBody>
                  <a:tcPr marL="1225" marR="1225" marT="12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en-US" sz="200" b="0" i="0" u="none" strike="noStrike" dirty="0">
                          <a:solidFill>
                            <a:srgbClr val="000000"/>
                          </a:solidFill>
                          <a:effectLst/>
                          <a:latin typeface="Calibri"/>
                        </a:rPr>
                        <a:t>Make up</a:t>
                      </a:r>
                    </a:p>
                  </a:txBody>
                  <a:tcPr marL="1225" marR="1225" marT="12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en-US" sz="200" b="0" i="0" u="none" strike="noStrike" dirty="0">
                          <a:solidFill>
                            <a:srgbClr val="000000"/>
                          </a:solidFill>
                          <a:effectLst/>
                          <a:latin typeface="Calibri"/>
                        </a:rPr>
                        <a:t>Make up</a:t>
                      </a:r>
                    </a:p>
                  </a:txBody>
                  <a:tcPr marL="1225" marR="1225" marT="12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en-US" sz="200" b="0" i="0" u="none" strike="noStrike" dirty="0">
                          <a:solidFill>
                            <a:srgbClr val="000000"/>
                          </a:solidFill>
                          <a:effectLst/>
                          <a:latin typeface="Calibri"/>
                        </a:rPr>
                        <a:t> </a:t>
                      </a:r>
                    </a:p>
                  </a:txBody>
                  <a:tcPr marL="1225" marR="1225" marT="12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 b="0" i="0" u="none" strike="noStrike" dirty="0">
                          <a:solidFill>
                            <a:srgbClr val="000000"/>
                          </a:solidFill>
                          <a:effectLst/>
                          <a:latin typeface="Calibri"/>
                        </a:rPr>
                        <a:t> </a:t>
                      </a:r>
                    </a:p>
                  </a:txBody>
                  <a:tcPr marL="1225" marR="1225" marT="12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 b="0" i="0" u="none" strike="noStrike" dirty="0">
                          <a:solidFill>
                            <a:srgbClr val="000000"/>
                          </a:solidFill>
                          <a:effectLst/>
                          <a:latin typeface="Calibri"/>
                        </a:rPr>
                        <a:t> </a:t>
                      </a:r>
                    </a:p>
                  </a:txBody>
                  <a:tcPr marL="1225" marR="1225" marT="12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 b="0" i="0" u="none" strike="noStrike" dirty="0">
                          <a:solidFill>
                            <a:srgbClr val="000000"/>
                          </a:solidFill>
                          <a:effectLst/>
                          <a:latin typeface="Calibri"/>
                        </a:rPr>
                        <a:t> </a:t>
                      </a:r>
                    </a:p>
                  </a:txBody>
                  <a:tcPr marL="1225" marR="1225" marT="12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 b="0" i="0" u="none" strike="noStrike" dirty="0">
                          <a:solidFill>
                            <a:srgbClr val="000000"/>
                          </a:solidFill>
                          <a:effectLst/>
                          <a:latin typeface="Calibri"/>
                        </a:rPr>
                        <a:t> </a:t>
                      </a:r>
                    </a:p>
                  </a:txBody>
                  <a:tcPr marL="1225" marR="1225" marT="12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 b="0" i="0" u="none" strike="noStrike" dirty="0">
                          <a:solidFill>
                            <a:srgbClr val="000000"/>
                          </a:solidFill>
                          <a:effectLst/>
                          <a:latin typeface="Calibri"/>
                        </a:rPr>
                        <a:t> </a:t>
                      </a:r>
                    </a:p>
                  </a:txBody>
                  <a:tcPr marL="1225" marR="1225" marT="12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 b="0" i="0" u="none" strike="noStrike" dirty="0">
                          <a:solidFill>
                            <a:srgbClr val="000000"/>
                          </a:solidFill>
                          <a:effectLst/>
                          <a:latin typeface="Calibri"/>
                        </a:rPr>
                        <a:t> </a:t>
                      </a:r>
                    </a:p>
                  </a:txBody>
                  <a:tcPr marL="1225" marR="1225" marT="12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 b="0" i="0" u="none" strike="noStrike" dirty="0">
                          <a:solidFill>
                            <a:srgbClr val="000000"/>
                          </a:solidFill>
                          <a:effectLst/>
                          <a:latin typeface="Calibri"/>
                        </a:rPr>
                        <a:t> </a:t>
                      </a:r>
                    </a:p>
                  </a:txBody>
                  <a:tcPr marL="1225" marR="1225" marT="12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 b="0" i="0" u="none" strike="noStrike" dirty="0">
                          <a:solidFill>
                            <a:srgbClr val="000000"/>
                          </a:solidFill>
                          <a:effectLst/>
                          <a:latin typeface="Calibri"/>
                        </a:rPr>
                        <a:t> </a:t>
                      </a:r>
                    </a:p>
                  </a:txBody>
                  <a:tcPr marL="1225" marR="1225" marT="12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 b="0" i="0" u="none" strike="noStrike" dirty="0">
                          <a:solidFill>
                            <a:srgbClr val="000000"/>
                          </a:solidFill>
                          <a:effectLst/>
                          <a:latin typeface="Calibri"/>
                        </a:rPr>
                        <a:t> </a:t>
                      </a:r>
                    </a:p>
                  </a:txBody>
                  <a:tcPr marL="1225" marR="1225" marT="12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 b="0" i="0" u="none" strike="noStrike" dirty="0">
                          <a:solidFill>
                            <a:srgbClr val="000000"/>
                          </a:solidFill>
                          <a:effectLst/>
                          <a:latin typeface="Calibri"/>
                        </a:rPr>
                        <a:t> </a:t>
                      </a:r>
                    </a:p>
                  </a:txBody>
                  <a:tcPr marL="1225" marR="1225" marT="12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 b="0" i="0" u="none" strike="noStrike" dirty="0">
                          <a:solidFill>
                            <a:srgbClr val="000000"/>
                          </a:solidFill>
                          <a:effectLst/>
                          <a:latin typeface="Calibri"/>
                        </a:rPr>
                        <a:t> </a:t>
                      </a:r>
                    </a:p>
                  </a:txBody>
                  <a:tcPr marL="1225" marR="1225" marT="12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 b="0" i="0" u="none" strike="noStrike" dirty="0">
                          <a:solidFill>
                            <a:srgbClr val="000000"/>
                          </a:solidFill>
                          <a:effectLst/>
                          <a:latin typeface="Calibri"/>
                        </a:rPr>
                        <a:t> </a:t>
                      </a:r>
                    </a:p>
                  </a:txBody>
                  <a:tcPr marL="1225" marR="1225" marT="12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 b="0" i="0" u="none" strike="noStrike" dirty="0">
                          <a:solidFill>
                            <a:srgbClr val="000000"/>
                          </a:solidFill>
                          <a:effectLst/>
                          <a:latin typeface="Calibri"/>
                        </a:rPr>
                        <a:t> </a:t>
                      </a:r>
                    </a:p>
                  </a:txBody>
                  <a:tcPr marL="1225" marR="1225" marT="12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 b="0" i="0" u="none" strike="noStrike" dirty="0">
                          <a:solidFill>
                            <a:srgbClr val="000000"/>
                          </a:solidFill>
                          <a:effectLst/>
                          <a:latin typeface="Calibri"/>
                        </a:rPr>
                        <a:t> </a:t>
                      </a:r>
                    </a:p>
                  </a:txBody>
                  <a:tcPr marL="1225" marR="1225" marT="12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 b="0" i="0" u="none" strike="noStrike" dirty="0">
                          <a:solidFill>
                            <a:srgbClr val="000000"/>
                          </a:solidFill>
                          <a:effectLst/>
                          <a:latin typeface="Calibri"/>
                        </a:rPr>
                        <a:t> </a:t>
                      </a:r>
                    </a:p>
                  </a:txBody>
                  <a:tcPr marL="1225" marR="1225" marT="12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 b="0" i="0" u="none" strike="noStrike" dirty="0">
                          <a:solidFill>
                            <a:srgbClr val="000000"/>
                          </a:solidFill>
                          <a:effectLst/>
                          <a:latin typeface="Calibri"/>
                        </a:rPr>
                        <a:t>FSA ELA/Writing Make up</a:t>
                      </a:r>
                    </a:p>
                  </a:txBody>
                  <a:tcPr marL="1225" marR="1225" marT="12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en-US" sz="200" b="0" i="0" u="none" strike="noStrike" dirty="0">
                          <a:solidFill>
                            <a:srgbClr val="000000"/>
                          </a:solidFill>
                          <a:effectLst/>
                          <a:latin typeface="Calibri"/>
                        </a:rPr>
                        <a:t>Make up</a:t>
                      </a:r>
                    </a:p>
                  </a:txBody>
                  <a:tcPr marL="1225" marR="1225" marT="12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en-US" sz="200" b="0" i="0" u="none" strike="noStrike" dirty="0">
                          <a:solidFill>
                            <a:srgbClr val="000000"/>
                          </a:solidFill>
                          <a:effectLst/>
                          <a:latin typeface="Calibri"/>
                        </a:rPr>
                        <a:t>Make up</a:t>
                      </a:r>
                    </a:p>
                  </a:txBody>
                  <a:tcPr marL="1225" marR="1225" marT="12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en-US" sz="200" b="0" i="0" u="none" strike="noStrike" dirty="0">
                          <a:solidFill>
                            <a:srgbClr val="000000"/>
                          </a:solidFill>
                          <a:effectLst/>
                          <a:latin typeface="Calibri"/>
                        </a:rPr>
                        <a:t>Make up</a:t>
                      </a:r>
                    </a:p>
                  </a:txBody>
                  <a:tcPr marL="1225" marR="1225" marT="12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en-US" sz="200" b="0" i="0" u="none" strike="noStrike" dirty="0">
                          <a:solidFill>
                            <a:srgbClr val="000000"/>
                          </a:solidFill>
                          <a:effectLst/>
                          <a:latin typeface="Calibri"/>
                        </a:rPr>
                        <a:t>Make up</a:t>
                      </a:r>
                    </a:p>
                  </a:txBody>
                  <a:tcPr marL="1225" marR="1225" marT="12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en-US" sz="200" b="0" i="0" u="none" strike="noStrike" dirty="0">
                          <a:solidFill>
                            <a:srgbClr val="000000"/>
                          </a:solidFill>
                          <a:effectLst/>
                          <a:latin typeface="Calibri"/>
                        </a:rPr>
                        <a:t> </a:t>
                      </a:r>
                    </a:p>
                  </a:txBody>
                  <a:tcPr marL="1225" marR="1225" marT="12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 b="0" i="0" u="none" strike="noStrike" dirty="0">
                          <a:solidFill>
                            <a:srgbClr val="000000"/>
                          </a:solidFill>
                          <a:effectLst/>
                          <a:latin typeface="Calibri"/>
                        </a:rPr>
                        <a:t> </a:t>
                      </a:r>
                    </a:p>
                  </a:txBody>
                  <a:tcPr marL="1225" marR="1225" marT="12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 b="0" i="0" u="none" strike="noStrike" dirty="0">
                          <a:solidFill>
                            <a:srgbClr val="000000"/>
                          </a:solidFill>
                          <a:effectLst/>
                          <a:latin typeface="Calibri"/>
                        </a:rPr>
                        <a:t> </a:t>
                      </a:r>
                    </a:p>
                  </a:txBody>
                  <a:tcPr marL="1225" marR="1225" marT="12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 b="0" i="0" u="none" strike="noStrike" dirty="0">
                          <a:solidFill>
                            <a:srgbClr val="000000"/>
                          </a:solidFill>
                          <a:effectLst/>
                          <a:latin typeface="Calibri"/>
                        </a:rPr>
                        <a:t> </a:t>
                      </a:r>
                    </a:p>
                  </a:txBody>
                  <a:tcPr marL="1225" marR="1225" marT="12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 b="0" i="0" u="none" strike="noStrike" dirty="0">
                          <a:solidFill>
                            <a:srgbClr val="000000"/>
                          </a:solidFill>
                          <a:effectLst/>
                          <a:latin typeface="Calibri"/>
                        </a:rPr>
                        <a:t> </a:t>
                      </a:r>
                    </a:p>
                  </a:txBody>
                  <a:tcPr marL="1225" marR="1225" marT="12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 b="0" i="0" u="none" strike="noStrike" dirty="0">
                          <a:solidFill>
                            <a:srgbClr val="000000"/>
                          </a:solidFill>
                          <a:effectLst/>
                          <a:latin typeface="Calibri"/>
                        </a:rPr>
                        <a:t> </a:t>
                      </a:r>
                    </a:p>
                  </a:txBody>
                  <a:tcPr marL="1225" marR="1225" marT="12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 b="0" i="0" u="none" strike="noStrike" dirty="0">
                          <a:solidFill>
                            <a:srgbClr val="000000"/>
                          </a:solidFill>
                          <a:effectLst/>
                          <a:latin typeface="Calibri"/>
                        </a:rPr>
                        <a:t> </a:t>
                      </a:r>
                    </a:p>
                  </a:txBody>
                  <a:tcPr marL="1225" marR="1225" marT="12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 b="0" i="0" u="none" strike="noStrike" dirty="0">
                          <a:solidFill>
                            <a:srgbClr val="000000"/>
                          </a:solidFill>
                          <a:effectLst/>
                          <a:latin typeface="Calibri"/>
                        </a:rPr>
                        <a:t> </a:t>
                      </a:r>
                    </a:p>
                  </a:txBody>
                  <a:tcPr marL="1225" marR="1225" marT="12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 b="0" i="0" u="none" strike="noStrike" dirty="0">
                          <a:solidFill>
                            <a:srgbClr val="000000"/>
                          </a:solidFill>
                          <a:effectLst/>
                          <a:latin typeface="Calibri"/>
                        </a:rPr>
                        <a:t> </a:t>
                      </a:r>
                    </a:p>
                  </a:txBody>
                  <a:tcPr marL="1225" marR="1225" marT="12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 b="0" i="0" u="none" strike="noStrike" dirty="0">
                          <a:solidFill>
                            <a:srgbClr val="000000"/>
                          </a:solidFill>
                          <a:effectLst/>
                          <a:latin typeface="Calibri"/>
                        </a:rPr>
                        <a:t> </a:t>
                      </a:r>
                    </a:p>
                  </a:txBody>
                  <a:tcPr marL="1225" marR="1225" marT="12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2814">
                <a:tc>
                  <a:txBody>
                    <a:bodyPr/>
                    <a:lstStyle/>
                    <a:p>
                      <a:pPr algn="ctr" fontAlgn="ctr"/>
                      <a:r>
                        <a:rPr lang="en-US" sz="200" b="0" i="0" u="none" strike="noStrike" dirty="0">
                          <a:solidFill>
                            <a:srgbClr val="000000"/>
                          </a:solidFill>
                          <a:effectLst/>
                          <a:latin typeface="Calibri"/>
                        </a:rPr>
                        <a:t>3-4</a:t>
                      </a:r>
                      <a:br>
                        <a:rPr lang="en-US" sz="200" b="0" i="0" u="none" strike="noStrike" dirty="0">
                          <a:solidFill>
                            <a:srgbClr val="000000"/>
                          </a:solidFill>
                          <a:effectLst/>
                          <a:latin typeface="Calibri"/>
                        </a:rPr>
                      </a:br>
                      <a:r>
                        <a:rPr lang="en-US" sz="200" b="0" i="0" u="none" strike="noStrike" dirty="0">
                          <a:solidFill>
                            <a:srgbClr val="000000"/>
                          </a:solidFill>
                          <a:effectLst/>
                          <a:latin typeface="Calibri"/>
                        </a:rPr>
                        <a:t>FSA ELA and Math</a:t>
                      </a:r>
                    </a:p>
                  </a:txBody>
                  <a:tcPr marL="1225" marR="1225" marT="12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ctr" fontAlgn="ctr"/>
                      <a:r>
                        <a:rPr lang="en-US" sz="200" b="0" i="0" u="none" strike="noStrike" dirty="0">
                          <a:solidFill>
                            <a:srgbClr val="000000"/>
                          </a:solidFill>
                          <a:effectLst/>
                          <a:latin typeface="Calibri"/>
                        </a:rPr>
                        <a:t> </a:t>
                      </a:r>
                    </a:p>
                  </a:txBody>
                  <a:tcPr marL="1225" marR="1225" marT="12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 b="0" i="0" u="none" strike="noStrike" dirty="0">
                          <a:solidFill>
                            <a:srgbClr val="000000"/>
                          </a:solidFill>
                          <a:effectLst/>
                          <a:latin typeface="Calibri"/>
                        </a:rPr>
                        <a:t> </a:t>
                      </a:r>
                    </a:p>
                  </a:txBody>
                  <a:tcPr marL="1225" marR="1225" marT="12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 b="0" i="0" u="none" strike="noStrike" dirty="0">
                          <a:solidFill>
                            <a:srgbClr val="000000"/>
                          </a:solidFill>
                          <a:effectLst/>
                          <a:latin typeface="Calibri"/>
                        </a:rPr>
                        <a:t> </a:t>
                      </a:r>
                    </a:p>
                  </a:txBody>
                  <a:tcPr marL="1225" marR="1225" marT="12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 b="0" i="0" u="none" strike="noStrike" dirty="0">
                          <a:solidFill>
                            <a:srgbClr val="000000"/>
                          </a:solidFill>
                          <a:effectLst/>
                          <a:latin typeface="Calibri"/>
                        </a:rPr>
                        <a:t> </a:t>
                      </a:r>
                    </a:p>
                  </a:txBody>
                  <a:tcPr marL="1225" marR="1225" marT="12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 b="0" i="0" u="none" strike="noStrike" dirty="0">
                          <a:solidFill>
                            <a:srgbClr val="000000"/>
                          </a:solidFill>
                          <a:effectLst/>
                          <a:latin typeface="Calibri"/>
                        </a:rPr>
                        <a:t> </a:t>
                      </a:r>
                    </a:p>
                  </a:txBody>
                  <a:tcPr marL="1225" marR="1225" marT="12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 b="0" i="0" u="none" strike="noStrike" dirty="0">
                          <a:solidFill>
                            <a:srgbClr val="000000"/>
                          </a:solidFill>
                          <a:effectLst/>
                          <a:latin typeface="Calibri"/>
                        </a:rPr>
                        <a:t> </a:t>
                      </a:r>
                    </a:p>
                  </a:txBody>
                  <a:tcPr marL="1225" marR="1225" marT="12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 b="0" i="0" u="none" strike="noStrike" dirty="0">
                          <a:solidFill>
                            <a:srgbClr val="000000"/>
                          </a:solidFill>
                          <a:effectLst/>
                          <a:latin typeface="Calibri"/>
                        </a:rPr>
                        <a:t> </a:t>
                      </a:r>
                    </a:p>
                  </a:txBody>
                  <a:tcPr marL="1225" marR="1225" marT="12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 b="0" i="0" u="none" strike="noStrike" dirty="0">
                          <a:solidFill>
                            <a:srgbClr val="000000"/>
                          </a:solidFill>
                          <a:effectLst/>
                          <a:latin typeface="Calibri"/>
                        </a:rPr>
                        <a:t> </a:t>
                      </a:r>
                    </a:p>
                  </a:txBody>
                  <a:tcPr marL="1225" marR="1225" marT="12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 b="0" i="0" u="none" strike="noStrike" dirty="0">
                          <a:solidFill>
                            <a:srgbClr val="000000"/>
                          </a:solidFill>
                          <a:effectLst/>
                          <a:latin typeface="Calibri"/>
                        </a:rPr>
                        <a:t> </a:t>
                      </a:r>
                    </a:p>
                  </a:txBody>
                  <a:tcPr marL="1225" marR="1225" marT="12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 b="0" i="0" u="none" strike="noStrike" dirty="0">
                          <a:solidFill>
                            <a:srgbClr val="000000"/>
                          </a:solidFill>
                          <a:effectLst/>
                          <a:latin typeface="Calibri"/>
                        </a:rPr>
                        <a:t> </a:t>
                      </a:r>
                    </a:p>
                  </a:txBody>
                  <a:tcPr marL="1225" marR="1225" marT="12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 b="0" i="0" u="none" strike="noStrike" dirty="0">
                          <a:solidFill>
                            <a:srgbClr val="000000"/>
                          </a:solidFill>
                          <a:effectLst/>
                          <a:latin typeface="Calibri"/>
                        </a:rPr>
                        <a:t>FSA ELA </a:t>
                      </a:r>
                      <a:br>
                        <a:rPr lang="en-US" sz="200" b="0" i="0" u="none" strike="noStrike" dirty="0">
                          <a:solidFill>
                            <a:srgbClr val="000000"/>
                          </a:solidFill>
                          <a:effectLst/>
                          <a:latin typeface="Calibri"/>
                        </a:rPr>
                      </a:br>
                      <a:r>
                        <a:rPr lang="en-US" sz="200" b="0" i="0" u="none" strike="noStrike" dirty="0">
                          <a:solidFill>
                            <a:srgbClr val="000000"/>
                          </a:solidFill>
                          <a:effectLst/>
                          <a:latin typeface="Calibri"/>
                        </a:rPr>
                        <a:t>PBT</a:t>
                      </a:r>
                      <a:br>
                        <a:rPr lang="en-US" sz="200" b="0" i="0" u="none" strike="noStrike" dirty="0">
                          <a:solidFill>
                            <a:srgbClr val="000000"/>
                          </a:solidFill>
                          <a:effectLst/>
                          <a:latin typeface="Calibri"/>
                        </a:rPr>
                      </a:br>
                      <a:r>
                        <a:rPr lang="en-US" sz="200" b="0" i="0" u="none" strike="noStrike" dirty="0">
                          <a:solidFill>
                            <a:srgbClr val="000000"/>
                          </a:solidFill>
                          <a:effectLst/>
                          <a:latin typeface="Calibri"/>
                        </a:rPr>
                        <a:t>Session 1</a:t>
                      </a:r>
                      <a:br>
                        <a:rPr lang="en-US" sz="200" b="0" i="0" u="none" strike="noStrike" dirty="0">
                          <a:solidFill>
                            <a:srgbClr val="000000"/>
                          </a:solidFill>
                          <a:effectLst/>
                          <a:latin typeface="Calibri"/>
                        </a:rPr>
                      </a:br>
                      <a:r>
                        <a:rPr lang="en-US" sz="200" b="0" i="0" u="none" strike="noStrike" dirty="0">
                          <a:solidFill>
                            <a:srgbClr val="000000"/>
                          </a:solidFill>
                          <a:effectLst/>
                          <a:latin typeface="Calibri"/>
                        </a:rPr>
                        <a:t>80 minutes</a:t>
                      </a:r>
                    </a:p>
                  </a:txBody>
                  <a:tcPr marL="1225" marR="1225" marT="12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ctr" fontAlgn="ctr"/>
                      <a:r>
                        <a:rPr lang="en-US" sz="200" b="0" i="0" u="none" strike="noStrike" dirty="0">
                          <a:solidFill>
                            <a:srgbClr val="000000"/>
                          </a:solidFill>
                          <a:effectLst/>
                          <a:latin typeface="Calibri"/>
                        </a:rPr>
                        <a:t>FSA ELA </a:t>
                      </a:r>
                      <a:br>
                        <a:rPr lang="en-US" sz="200" b="0" i="0" u="none" strike="noStrike" dirty="0">
                          <a:solidFill>
                            <a:srgbClr val="000000"/>
                          </a:solidFill>
                          <a:effectLst/>
                          <a:latin typeface="Calibri"/>
                        </a:rPr>
                      </a:br>
                      <a:r>
                        <a:rPr lang="en-US" sz="200" b="0" i="0" u="none" strike="noStrike" dirty="0">
                          <a:solidFill>
                            <a:srgbClr val="000000"/>
                          </a:solidFill>
                          <a:effectLst/>
                          <a:latin typeface="Calibri"/>
                        </a:rPr>
                        <a:t>PBT</a:t>
                      </a:r>
                      <a:br>
                        <a:rPr lang="en-US" sz="200" b="0" i="0" u="none" strike="noStrike" dirty="0">
                          <a:solidFill>
                            <a:srgbClr val="000000"/>
                          </a:solidFill>
                          <a:effectLst/>
                          <a:latin typeface="Calibri"/>
                        </a:rPr>
                      </a:br>
                      <a:r>
                        <a:rPr lang="en-US" sz="200" b="0" i="0" u="none" strike="noStrike" dirty="0">
                          <a:solidFill>
                            <a:srgbClr val="000000"/>
                          </a:solidFill>
                          <a:effectLst/>
                          <a:latin typeface="Calibri"/>
                        </a:rPr>
                        <a:t>Session 2</a:t>
                      </a:r>
                      <a:br>
                        <a:rPr lang="en-US" sz="200" b="0" i="0" u="none" strike="noStrike" dirty="0">
                          <a:solidFill>
                            <a:srgbClr val="000000"/>
                          </a:solidFill>
                          <a:effectLst/>
                          <a:latin typeface="Calibri"/>
                        </a:rPr>
                      </a:br>
                      <a:r>
                        <a:rPr lang="en-US" sz="200" b="0" i="0" u="none" strike="noStrike" dirty="0">
                          <a:solidFill>
                            <a:srgbClr val="000000"/>
                          </a:solidFill>
                          <a:effectLst/>
                          <a:latin typeface="Calibri"/>
                        </a:rPr>
                        <a:t>80 minutes</a:t>
                      </a:r>
                    </a:p>
                  </a:txBody>
                  <a:tcPr marL="1225" marR="1225" marT="12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ctr" fontAlgn="ctr"/>
                      <a:r>
                        <a:rPr lang="en-US" sz="200" b="0" i="0" u="none" strike="noStrike" dirty="0">
                          <a:solidFill>
                            <a:srgbClr val="000000"/>
                          </a:solidFill>
                          <a:effectLst/>
                          <a:latin typeface="Calibri"/>
                        </a:rPr>
                        <a:t>Make-up</a:t>
                      </a:r>
                    </a:p>
                  </a:txBody>
                  <a:tcPr marL="1225" marR="1225" marT="12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ctr" fontAlgn="ctr"/>
                      <a:r>
                        <a:rPr lang="en-US" sz="200" b="0" i="0" u="none" strike="noStrike" dirty="0">
                          <a:solidFill>
                            <a:srgbClr val="000000"/>
                          </a:solidFill>
                          <a:effectLst/>
                          <a:latin typeface="Calibri"/>
                        </a:rPr>
                        <a:t>Make-up</a:t>
                      </a:r>
                    </a:p>
                  </a:txBody>
                  <a:tcPr marL="1225" marR="1225" marT="12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ctr" fontAlgn="ctr"/>
                      <a:r>
                        <a:rPr lang="en-US" sz="200" b="0" i="0" u="none" strike="noStrike" dirty="0">
                          <a:solidFill>
                            <a:srgbClr val="000000"/>
                          </a:solidFill>
                          <a:effectLst/>
                          <a:latin typeface="Calibri"/>
                        </a:rPr>
                        <a:t>Teacher Planning Day</a:t>
                      </a:r>
                    </a:p>
                  </a:txBody>
                  <a:tcPr marL="1225" marR="1225" marT="12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200" b="0" i="0" u="none" strike="noStrike" dirty="0">
                          <a:solidFill>
                            <a:srgbClr val="000000"/>
                          </a:solidFill>
                          <a:effectLst/>
                          <a:latin typeface="Calibri"/>
                        </a:rPr>
                        <a:t>Spring Break</a:t>
                      </a:r>
                    </a:p>
                  </a:txBody>
                  <a:tcPr marL="1225" marR="1225" marT="12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200" b="0" i="0" u="none" strike="noStrike" dirty="0">
                          <a:solidFill>
                            <a:srgbClr val="000000"/>
                          </a:solidFill>
                          <a:effectLst/>
                          <a:latin typeface="Calibri"/>
                        </a:rPr>
                        <a:t>Make-up </a:t>
                      </a:r>
                      <a:br>
                        <a:rPr lang="en-US" sz="200" b="0" i="0" u="none" strike="noStrike" dirty="0">
                          <a:solidFill>
                            <a:srgbClr val="000000"/>
                          </a:solidFill>
                          <a:effectLst/>
                          <a:latin typeface="Calibri"/>
                        </a:rPr>
                      </a:br>
                      <a:r>
                        <a:rPr lang="en-US" sz="200" b="0" i="0" u="none" strike="noStrike" dirty="0">
                          <a:solidFill>
                            <a:srgbClr val="000000"/>
                          </a:solidFill>
                          <a:effectLst/>
                          <a:latin typeface="Calibri"/>
                        </a:rPr>
                        <a:t>(FSA ELA)</a:t>
                      </a:r>
                    </a:p>
                  </a:txBody>
                  <a:tcPr marL="1225" marR="1225" marT="12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ctr" fontAlgn="ctr"/>
                      <a:r>
                        <a:rPr lang="en-US" sz="200" b="0" i="0" u="none" strike="noStrike" dirty="0">
                          <a:solidFill>
                            <a:srgbClr val="000000"/>
                          </a:solidFill>
                          <a:effectLst/>
                          <a:latin typeface="Calibri"/>
                        </a:rPr>
                        <a:t>Make-up </a:t>
                      </a:r>
                      <a:br>
                        <a:rPr lang="en-US" sz="200" b="0" i="0" u="none" strike="noStrike" dirty="0">
                          <a:solidFill>
                            <a:srgbClr val="000000"/>
                          </a:solidFill>
                          <a:effectLst/>
                          <a:latin typeface="Calibri"/>
                        </a:rPr>
                      </a:br>
                      <a:r>
                        <a:rPr lang="en-US" sz="200" b="0" i="0" u="none" strike="noStrike" dirty="0">
                          <a:solidFill>
                            <a:srgbClr val="000000"/>
                          </a:solidFill>
                          <a:effectLst/>
                          <a:latin typeface="Calibri"/>
                        </a:rPr>
                        <a:t>(FSA ELA)</a:t>
                      </a:r>
                    </a:p>
                  </a:txBody>
                  <a:tcPr marL="1225" marR="1225" marT="12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ctr" fontAlgn="ctr"/>
                      <a:r>
                        <a:rPr lang="en-US" sz="200" b="0" i="0" u="none" strike="noStrike" dirty="0">
                          <a:solidFill>
                            <a:srgbClr val="000000"/>
                          </a:solidFill>
                          <a:effectLst/>
                          <a:latin typeface="Calibri"/>
                        </a:rPr>
                        <a:t>FSA Mathematics</a:t>
                      </a:r>
                      <a:br>
                        <a:rPr lang="en-US" sz="200" b="0" i="0" u="none" strike="noStrike" dirty="0">
                          <a:solidFill>
                            <a:srgbClr val="000000"/>
                          </a:solidFill>
                          <a:effectLst/>
                          <a:latin typeface="Calibri"/>
                        </a:rPr>
                      </a:br>
                      <a:r>
                        <a:rPr lang="en-US" sz="200" b="0" i="0" u="none" strike="noStrike" dirty="0">
                          <a:solidFill>
                            <a:srgbClr val="000000"/>
                          </a:solidFill>
                          <a:effectLst/>
                          <a:latin typeface="Calibri"/>
                        </a:rPr>
                        <a:t>PBT</a:t>
                      </a:r>
                      <a:br>
                        <a:rPr lang="en-US" sz="200" b="0" i="0" u="none" strike="noStrike" dirty="0">
                          <a:solidFill>
                            <a:srgbClr val="000000"/>
                          </a:solidFill>
                          <a:effectLst/>
                          <a:latin typeface="Calibri"/>
                        </a:rPr>
                      </a:br>
                      <a:r>
                        <a:rPr lang="en-US" sz="200" b="0" i="0" u="none" strike="noStrike" dirty="0">
                          <a:solidFill>
                            <a:srgbClr val="000000"/>
                          </a:solidFill>
                          <a:effectLst/>
                          <a:latin typeface="Calibri"/>
                        </a:rPr>
                        <a:t>Session 1</a:t>
                      </a:r>
                      <a:br>
                        <a:rPr lang="en-US" sz="200" b="0" i="0" u="none" strike="noStrike" dirty="0">
                          <a:solidFill>
                            <a:srgbClr val="000000"/>
                          </a:solidFill>
                          <a:effectLst/>
                          <a:latin typeface="Calibri"/>
                        </a:rPr>
                      </a:br>
                      <a:r>
                        <a:rPr lang="en-US" sz="200" b="0" i="0" u="none" strike="noStrike" dirty="0">
                          <a:solidFill>
                            <a:srgbClr val="000000"/>
                          </a:solidFill>
                          <a:effectLst/>
                          <a:latin typeface="Calibri"/>
                        </a:rPr>
                        <a:t>80 minutes</a:t>
                      </a:r>
                    </a:p>
                  </a:txBody>
                  <a:tcPr marL="1225" marR="1225" marT="12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a:txBody>
                    <a:bodyPr/>
                    <a:lstStyle/>
                    <a:p>
                      <a:pPr algn="ctr" fontAlgn="ctr"/>
                      <a:r>
                        <a:rPr lang="en-US" sz="200" b="0" i="0" u="none" strike="noStrike" dirty="0">
                          <a:solidFill>
                            <a:srgbClr val="000000"/>
                          </a:solidFill>
                          <a:effectLst/>
                          <a:latin typeface="Calibri"/>
                        </a:rPr>
                        <a:t>FSA Mathematics</a:t>
                      </a:r>
                      <a:br>
                        <a:rPr lang="en-US" sz="200" b="0" i="0" u="none" strike="noStrike" dirty="0">
                          <a:solidFill>
                            <a:srgbClr val="000000"/>
                          </a:solidFill>
                          <a:effectLst/>
                          <a:latin typeface="Calibri"/>
                        </a:rPr>
                      </a:br>
                      <a:r>
                        <a:rPr lang="en-US" sz="200" b="0" i="0" u="none" strike="noStrike" dirty="0">
                          <a:solidFill>
                            <a:srgbClr val="000000"/>
                          </a:solidFill>
                          <a:effectLst/>
                          <a:latin typeface="Calibri"/>
                        </a:rPr>
                        <a:t>PBT</a:t>
                      </a:r>
                      <a:br>
                        <a:rPr lang="en-US" sz="200" b="0" i="0" u="none" strike="noStrike" dirty="0">
                          <a:solidFill>
                            <a:srgbClr val="000000"/>
                          </a:solidFill>
                          <a:effectLst/>
                          <a:latin typeface="Calibri"/>
                        </a:rPr>
                      </a:br>
                      <a:r>
                        <a:rPr lang="en-US" sz="200" b="0" i="0" u="none" strike="noStrike" dirty="0">
                          <a:solidFill>
                            <a:srgbClr val="000000"/>
                          </a:solidFill>
                          <a:effectLst/>
                          <a:latin typeface="Calibri"/>
                        </a:rPr>
                        <a:t>Session 1</a:t>
                      </a:r>
                      <a:br>
                        <a:rPr lang="en-US" sz="200" b="0" i="0" u="none" strike="noStrike" dirty="0">
                          <a:solidFill>
                            <a:srgbClr val="000000"/>
                          </a:solidFill>
                          <a:effectLst/>
                          <a:latin typeface="Calibri"/>
                        </a:rPr>
                      </a:br>
                      <a:r>
                        <a:rPr lang="en-US" sz="200" b="0" i="0" u="none" strike="noStrike" dirty="0">
                          <a:solidFill>
                            <a:srgbClr val="000000"/>
                          </a:solidFill>
                          <a:effectLst/>
                          <a:latin typeface="Calibri"/>
                        </a:rPr>
                        <a:t>80 minutes</a:t>
                      </a:r>
                    </a:p>
                  </a:txBody>
                  <a:tcPr marL="1225" marR="1225" marT="12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a:txBody>
                    <a:bodyPr/>
                    <a:lstStyle/>
                    <a:p>
                      <a:pPr algn="ctr" fontAlgn="ctr"/>
                      <a:r>
                        <a:rPr lang="en-US" sz="200" b="0" i="0" u="none" strike="noStrike" dirty="0">
                          <a:solidFill>
                            <a:srgbClr val="000000"/>
                          </a:solidFill>
                          <a:effectLst/>
                          <a:latin typeface="Calibri"/>
                        </a:rPr>
                        <a:t>Teacher Planning Day</a:t>
                      </a:r>
                    </a:p>
                  </a:txBody>
                  <a:tcPr marL="1225" marR="1225" marT="12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200" b="0" i="0" u="none" strike="noStrike" dirty="0">
                          <a:solidFill>
                            <a:srgbClr val="000000"/>
                          </a:solidFill>
                          <a:effectLst/>
                          <a:latin typeface="Calibri"/>
                        </a:rPr>
                        <a:t>FSA ELA and Math Make-up </a:t>
                      </a:r>
                    </a:p>
                  </a:txBody>
                  <a:tcPr marL="1225" marR="1225" marT="12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a:txBody>
                    <a:bodyPr/>
                    <a:lstStyle/>
                    <a:p>
                      <a:pPr algn="ctr" fontAlgn="ctr"/>
                      <a:r>
                        <a:rPr lang="en-US" sz="200" b="0" i="0" u="none" strike="noStrike" dirty="0">
                          <a:solidFill>
                            <a:srgbClr val="000000"/>
                          </a:solidFill>
                          <a:effectLst/>
                          <a:latin typeface="Calibri"/>
                        </a:rPr>
                        <a:t>Make up</a:t>
                      </a:r>
                    </a:p>
                  </a:txBody>
                  <a:tcPr marL="1225" marR="1225" marT="12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a:txBody>
                    <a:bodyPr/>
                    <a:lstStyle/>
                    <a:p>
                      <a:pPr algn="ctr" fontAlgn="ctr"/>
                      <a:r>
                        <a:rPr lang="en-US" sz="200" b="0" i="0" u="none" strike="noStrike" dirty="0">
                          <a:solidFill>
                            <a:srgbClr val="000000"/>
                          </a:solidFill>
                          <a:effectLst/>
                          <a:latin typeface="Calibri"/>
                        </a:rPr>
                        <a:t>Make up</a:t>
                      </a:r>
                    </a:p>
                  </a:txBody>
                  <a:tcPr marL="1225" marR="1225" marT="12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a:txBody>
                    <a:bodyPr/>
                    <a:lstStyle/>
                    <a:p>
                      <a:pPr algn="ctr" fontAlgn="ctr"/>
                      <a:r>
                        <a:rPr lang="en-US" sz="200" b="0" i="0" u="none" strike="noStrike" dirty="0">
                          <a:solidFill>
                            <a:srgbClr val="000000"/>
                          </a:solidFill>
                          <a:effectLst/>
                          <a:latin typeface="Calibri"/>
                        </a:rPr>
                        <a:t>Make up</a:t>
                      </a:r>
                    </a:p>
                  </a:txBody>
                  <a:tcPr marL="1225" marR="1225" marT="12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a:txBody>
                    <a:bodyPr/>
                    <a:lstStyle/>
                    <a:p>
                      <a:pPr algn="ctr" fontAlgn="ctr"/>
                      <a:r>
                        <a:rPr lang="en-US" sz="200" b="0" i="0" u="none" strike="noStrike" dirty="0">
                          <a:solidFill>
                            <a:srgbClr val="000000"/>
                          </a:solidFill>
                          <a:effectLst/>
                          <a:latin typeface="Calibri"/>
                        </a:rPr>
                        <a:t>Make up</a:t>
                      </a:r>
                    </a:p>
                  </a:txBody>
                  <a:tcPr marL="1225" marR="1225" marT="12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a:txBody>
                    <a:bodyPr/>
                    <a:lstStyle/>
                    <a:p>
                      <a:pPr algn="ctr" fontAlgn="ctr"/>
                      <a:r>
                        <a:rPr lang="en-US" sz="200" b="0" i="0" u="none" strike="noStrike" dirty="0">
                          <a:solidFill>
                            <a:srgbClr val="000000"/>
                          </a:solidFill>
                          <a:effectLst/>
                          <a:latin typeface="Calibri"/>
                        </a:rPr>
                        <a:t> </a:t>
                      </a:r>
                    </a:p>
                  </a:txBody>
                  <a:tcPr marL="1225" marR="1225" marT="12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 b="0" i="0" u="none" strike="noStrike" dirty="0">
                          <a:solidFill>
                            <a:srgbClr val="000000"/>
                          </a:solidFill>
                          <a:effectLst/>
                          <a:latin typeface="Calibri"/>
                        </a:rPr>
                        <a:t> </a:t>
                      </a:r>
                    </a:p>
                  </a:txBody>
                  <a:tcPr marL="1225" marR="1225" marT="12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 b="0" i="0" u="none" strike="noStrike" dirty="0">
                          <a:solidFill>
                            <a:srgbClr val="000000"/>
                          </a:solidFill>
                          <a:effectLst/>
                          <a:latin typeface="Calibri"/>
                        </a:rPr>
                        <a:t> </a:t>
                      </a:r>
                    </a:p>
                  </a:txBody>
                  <a:tcPr marL="1225" marR="1225" marT="12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 b="0" i="0" u="none" strike="noStrike" dirty="0">
                          <a:solidFill>
                            <a:srgbClr val="000000"/>
                          </a:solidFill>
                          <a:effectLst/>
                          <a:latin typeface="Calibri"/>
                        </a:rPr>
                        <a:t> </a:t>
                      </a:r>
                    </a:p>
                  </a:txBody>
                  <a:tcPr marL="1225" marR="1225" marT="12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 b="0" i="0" u="none" strike="noStrike" dirty="0">
                          <a:solidFill>
                            <a:srgbClr val="000000"/>
                          </a:solidFill>
                          <a:effectLst/>
                          <a:latin typeface="Calibri"/>
                        </a:rPr>
                        <a:t> </a:t>
                      </a:r>
                    </a:p>
                  </a:txBody>
                  <a:tcPr marL="1225" marR="1225" marT="12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 b="0" i="0" u="none" strike="noStrike" dirty="0">
                          <a:solidFill>
                            <a:srgbClr val="000000"/>
                          </a:solidFill>
                          <a:effectLst/>
                          <a:latin typeface="Calibri"/>
                        </a:rPr>
                        <a:t> </a:t>
                      </a:r>
                    </a:p>
                  </a:txBody>
                  <a:tcPr marL="1225" marR="1225" marT="12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 b="0" i="0" u="none" strike="noStrike" dirty="0">
                          <a:solidFill>
                            <a:srgbClr val="000000"/>
                          </a:solidFill>
                          <a:effectLst/>
                          <a:latin typeface="Calibri"/>
                        </a:rPr>
                        <a:t> </a:t>
                      </a:r>
                    </a:p>
                  </a:txBody>
                  <a:tcPr marL="1225" marR="1225" marT="12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 b="0" i="0" u="none" strike="noStrike" dirty="0">
                          <a:solidFill>
                            <a:srgbClr val="000000"/>
                          </a:solidFill>
                          <a:effectLst/>
                          <a:latin typeface="Calibri"/>
                        </a:rPr>
                        <a:t> </a:t>
                      </a:r>
                    </a:p>
                  </a:txBody>
                  <a:tcPr marL="1225" marR="1225" marT="12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 b="0" i="0" u="none" strike="noStrike" dirty="0">
                          <a:solidFill>
                            <a:srgbClr val="000000"/>
                          </a:solidFill>
                          <a:effectLst/>
                          <a:latin typeface="Calibri"/>
                        </a:rPr>
                        <a:t> </a:t>
                      </a:r>
                    </a:p>
                  </a:txBody>
                  <a:tcPr marL="1225" marR="1225" marT="12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 b="0" i="0" u="none" strike="noStrike" dirty="0">
                          <a:solidFill>
                            <a:srgbClr val="000000"/>
                          </a:solidFill>
                          <a:effectLst/>
                          <a:latin typeface="Calibri"/>
                        </a:rPr>
                        <a:t> </a:t>
                      </a:r>
                    </a:p>
                  </a:txBody>
                  <a:tcPr marL="1225" marR="1225" marT="12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 b="0" i="0" u="none" strike="noStrike" dirty="0">
                          <a:solidFill>
                            <a:srgbClr val="000000"/>
                          </a:solidFill>
                          <a:effectLst/>
                          <a:latin typeface="Calibri"/>
                        </a:rPr>
                        <a:t> </a:t>
                      </a:r>
                    </a:p>
                  </a:txBody>
                  <a:tcPr marL="1225" marR="1225" marT="12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 b="0" i="0" u="none" strike="noStrike" dirty="0">
                          <a:solidFill>
                            <a:srgbClr val="000000"/>
                          </a:solidFill>
                          <a:effectLst/>
                          <a:latin typeface="Calibri"/>
                        </a:rPr>
                        <a:t> </a:t>
                      </a:r>
                    </a:p>
                  </a:txBody>
                  <a:tcPr marL="1225" marR="1225" marT="12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 b="0" i="0" u="none" strike="noStrike" dirty="0">
                          <a:solidFill>
                            <a:srgbClr val="000000"/>
                          </a:solidFill>
                          <a:effectLst/>
                          <a:latin typeface="Calibri"/>
                        </a:rPr>
                        <a:t> </a:t>
                      </a:r>
                    </a:p>
                  </a:txBody>
                  <a:tcPr marL="1225" marR="1225" marT="12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 b="0" i="0" u="none" strike="noStrike" dirty="0">
                          <a:solidFill>
                            <a:srgbClr val="000000"/>
                          </a:solidFill>
                          <a:effectLst/>
                          <a:latin typeface="Calibri"/>
                        </a:rPr>
                        <a:t> </a:t>
                      </a:r>
                    </a:p>
                  </a:txBody>
                  <a:tcPr marL="1225" marR="1225" marT="12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 b="0" i="0" u="none" strike="noStrike" dirty="0">
                          <a:solidFill>
                            <a:srgbClr val="000000"/>
                          </a:solidFill>
                          <a:effectLst/>
                          <a:latin typeface="Calibri"/>
                        </a:rPr>
                        <a:t> </a:t>
                      </a:r>
                    </a:p>
                  </a:txBody>
                  <a:tcPr marL="1225" marR="1225" marT="12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 b="0" i="0" u="none" strike="noStrike" dirty="0">
                          <a:solidFill>
                            <a:srgbClr val="000000"/>
                          </a:solidFill>
                          <a:effectLst/>
                          <a:latin typeface="Calibri"/>
                        </a:rPr>
                        <a:t> </a:t>
                      </a:r>
                    </a:p>
                  </a:txBody>
                  <a:tcPr marL="1225" marR="1225" marT="12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 b="0" i="0" u="none" strike="noStrike" dirty="0">
                          <a:solidFill>
                            <a:srgbClr val="000000"/>
                          </a:solidFill>
                          <a:effectLst/>
                          <a:latin typeface="Calibri"/>
                        </a:rPr>
                        <a:t> </a:t>
                      </a:r>
                    </a:p>
                  </a:txBody>
                  <a:tcPr marL="1225" marR="1225" marT="12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 b="0" i="0" u="none" strike="noStrike" dirty="0">
                          <a:solidFill>
                            <a:srgbClr val="000000"/>
                          </a:solidFill>
                          <a:effectLst/>
                          <a:latin typeface="Calibri"/>
                        </a:rPr>
                        <a:t> </a:t>
                      </a:r>
                    </a:p>
                  </a:txBody>
                  <a:tcPr marL="1225" marR="1225" marT="12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 b="0" i="0" u="none" strike="noStrike" dirty="0">
                          <a:solidFill>
                            <a:srgbClr val="000000"/>
                          </a:solidFill>
                          <a:effectLst/>
                          <a:latin typeface="Calibri"/>
                        </a:rPr>
                        <a:t> </a:t>
                      </a:r>
                    </a:p>
                  </a:txBody>
                  <a:tcPr marL="1225" marR="1225" marT="12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 b="0" i="0" u="none" strike="noStrike" dirty="0">
                          <a:solidFill>
                            <a:srgbClr val="000000"/>
                          </a:solidFill>
                          <a:effectLst/>
                          <a:latin typeface="Calibri"/>
                        </a:rPr>
                        <a:t> </a:t>
                      </a:r>
                    </a:p>
                  </a:txBody>
                  <a:tcPr marL="1225" marR="1225" marT="12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 b="0" i="0" u="none" strike="noStrike" dirty="0">
                          <a:solidFill>
                            <a:srgbClr val="000000"/>
                          </a:solidFill>
                          <a:effectLst/>
                          <a:latin typeface="Calibri"/>
                        </a:rPr>
                        <a:t> </a:t>
                      </a:r>
                    </a:p>
                  </a:txBody>
                  <a:tcPr marL="1225" marR="1225" marT="12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 b="0" i="0" u="none" strike="noStrike" dirty="0">
                          <a:solidFill>
                            <a:srgbClr val="000000"/>
                          </a:solidFill>
                          <a:effectLst/>
                          <a:latin typeface="Calibri"/>
                        </a:rPr>
                        <a:t> </a:t>
                      </a:r>
                    </a:p>
                  </a:txBody>
                  <a:tcPr marL="1225" marR="1225" marT="12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 b="0" i="0" u="none" strike="noStrike" dirty="0">
                          <a:solidFill>
                            <a:srgbClr val="000000"/>
                          </a:solidFill>
                          <a:effectLst/>
                          <a:latin typeface="Calibri"/>
                        </a:rPr>
                        <a:t> </a:t>
                      </a:r>
                    </a:p>
                  </a:txBody>
                  <a:tcPr marL="1225" marR="1225" marT="12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 b="0" i="0" u="none" strike="noStrike" dirty="0">
                          <a:solidFill>
                            <a:srgbClr val="000000"/>
                          </a:solidFill>
                          <a:effectLst/>
                          <a:latin typeface="Calibri"/>
                        </a:rPr>
                        <a:t> </a:t>
                      </a:r>
                    </a:p>
                  </a:txBody>
                  <a:tcPr marL="1225" marR="1225" marT="12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 b="0" i="0" u="none" strike="noStrike" dirty="0">
                          <a:solidFill>
                            <a:srgbClr val="000000"/>
                          </a:solidFill>
                          <a:effectLst/>
                          <a:latin typeface="Calibri"/>
                        </a:rPr>
                        <a:t> </a:t>
                      </a:r>
                    </a:p>
                  </a:txBody>
                  <a:tcPr marL="1225" marR="1225" marT="12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 b="0" i="0" u="none" strike="noStrike" dirty="0">
                          <a:solidFill>
                            <a:srgbClr val="000000"/>
                          </a:solidFill>
                          <a:effectLst/>
                          <a:latin typeface="Calibri"/>
                        </a:rPr>
                        <a:t> </a:t>
                      </a:r>
                    </a:p>
                  </a:txBody>
                  <a:tcPr marL="1225" marR="1225" marT="12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 b="0" i="0" u="none" strike="noStrike" dirty="0">
                          <a:solidFill>
                            <a:srgbClr val="000000"/>
                          </a:solidFill>
                          <a:effectLst/>
                          <a:latin typeface="Calibri"/>
                        </a:rPr>
                        <a:t> </a:t>
                      </a:r>
                    </a:p>
                  </a:txBody>
                  <a:tcPr marL="1225" marR="1225" marT="12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 b="0" i="0" u="none" strike="noStrike" dirty="0">
                          <a:solidFill>
                            <a:srgbClr val="000000"/>
                          </a:solidFill>
                          <a:effectLst/>
                          <a:latin typeface="Calibri"/>
                        </a:rPr>
                        <a:t> </a:t>
                      </a:r>
                    </a:p>
                  </a:txBody>
                  <a:tcPr marL="1225" marR="1225" marT="12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 b="0" i="0" u="none" strike="noStrike" dirty="0">
                          <a:solidFill>
                            <a:srgbClr val="000000"/>
                          </a:solidFill>
                          <a:effectLst/>
                          <a:latin typeface="Calibri"/>
                        </a:rPr>
                        <a:t> </a:t>
                      </a:r>
                    </a:p>
                  </a:txBody>
                  <a:tcPr marL="1225" marR="1225" marT="12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 b="0" i="0" u="none" strike="noStrike" dirty="0">
                          <a:solidFill>
                            <a:srgbClr val="000000"/>
                          </a:solidFill>
                          <a:effectLst/>
                          <a:latin typeface="Calibri"/>
                        </a:rPr>
                        <a:t> </a:t>
                      </a:r>
                    </a:p>
                  </a:txBody>
                  <a:tcPr marL="1225" marR="1225" marT="12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4251">
                <a:tc>
                  <a:txBody>
                    <a:bodyPr/>
                    <a:lstStyle/>
                    <a:p>
                      <a:pPr algn="ctr" fontAlgn="ctr"/>
                      <a:r>
                        <a:rPr lang="en-US" sz="200" b="0" i="0" u="none" strike="noStrike" dirty="0">
                          <a:solidFill>
                            <a:srgbClr val="000000"/>
                          </a:solidFill>
                          <a:effectLst/>
                          <a:latin typeface="Calibri"/>
                        </a:rPr>
                        <a:t>5</a:t>
                      </a:r>
                      <a:br>
                        <a:rPr lang="en-US" sz="200" b="0" i="0" u="none" strike="noStrike" dirty="0">
                          <a:solidFill>
                            <a:srgbClr val="000000"/>
                          </a:solidFill>
                          <a:effectLst/>
                          <a:latin typeface="Calibri"/>
                        </a:rPr>
                      </a:br>
                      <a:r>
                        <a:rPr lang="en-US" sz="200" b="0" i="0" u="none" strike="noStrike" dirty="0">
                          <a:solidFill>
                            <a:srgbClr val="000000"/>
                          </a:solidFill>
                          <a:effectLst/>
                          <a:latin typeface="Calibri"/>
                        </a:rPr>
                        <a:t>FCAT 2.0 Science</a:t>
                      </a:r>
                    </a:p>
                  </a:txBody>
                  <a:tcPr marL="1225" marR="1225" marT="12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ctr" fontAlgn="ctr"/>
                      <a:r>
                        <a:rPr lang="en-US" sz="200" b="0" i="0" u="none" strike="noStrike" dirty="0">
                          <a:solidFill>
                            <a:srgbClr val="000000"/>
                          </a:solidFill>
                          <a:effectLst/>
                          <a:latin typeface="Calibri"/>
                        </a:rPr>
                        <a:t> </a:t>
                      </a:r>
                    </a:p>
                  </a:txBody>
                  <a:tcPr marL="1225" marR="1225" marT="12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 b="0" i="0" u="none" strike="noStrike" dirty="0">
                          <a:solidFill>
                            <a:srgbClr val="000000"/>
                          </a:solidFill>
                          <a:effectLst/>
                          <a:latin typeface="Calibri"/>
                        </a:rPr>
                        <a:t> </a:t>
                      </a:r>
                    </a:p>
                  </a:txBody>
                  <a:tcPr marL="1225" marR="1225" marT="12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 b="0" i="0" u="none" strike="noStrike" dirty="0">
                          <a:solidFill>
                            <a:srgbClr val="000000"/>
                          </a:solidFill>
                          <a:effectLst/>
                          <a:latin typeface="Calibri"/>
                        </a:rPr>
                        <a:t> </a:t>
                      </a:r>
                    </a:p>
                  </a:txBody>
                  <a:tcPr marL="1225" marR="1225" marT="12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 b="0" i="0" u="none" strike="noStrike" dirty="0">
                          <a:solidFill>
                            <a:srgbClr val="000000"/>
                          </a:solidFill>
                          <a:effectLst/>
                          <a:latin typeface="Calibri"/>
                        </a:rPr>
                        <a:t> </a:t>
                      </a:r>
                    </a:p>
                  </a:txBody>
                  <a:tcPr marL="1225" marR="1225" marT="12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 b="0" i="0" u="none" strike="noStrike" dirty="0">
                          <a:solidFill>
                            <a:srgbClr val="000000"/>
                          </a:solidFill>
                          <a:effectLst/>
                          <a:latin typeface="Calibri"/>
                        </a:rPr>
                        <a:t> </a:t>
                      </a:r>
                    </a:p>
                  </a:txBody>
                  <a:tcPr marL="1225" marR="1225" marT="12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 b="0" i="0" u="none" strike="noStrike" dirty="0">
                          <a:solidFill>
                            <a:srgbClr val="000000"/>
                          </a:solidFill>
                          <a:effectLst/>
                          <a:latin typeface="Calibri"/>
                        </a:rPr>
                        <a:t> </a:t>
                      </a:r>
                    </a:p>
                  </a:txBody>
                  <a:tcPr marL="1225" marR="1225" marT="12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 b="0" i="0" u="none" strike="noStrike" dirty="0">
                          <a:solidFill>
                            <a:srgbClr val="000000"/>
                          </a:solidFill>
                          <a:effectLst/>
                          <a:latin typeface="Calibri"/>
                        </a:rPr>
                        <a:t> </a:t>
                      </a:r>
                    </a:p>
                  </a:txBody>
                  <a:tcPr marL="1225" marR="1225" marT="12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 b="0" i="0" u="none" strike="noStrike" dirty="0">
                          <a:solidFill>
                            <a:srgbClr val="000000"/>
                          </a:solidFill>
                          <a:effectLst/>
                          <a:latin typeface="Calibri"/>
                        </a:rPr>
                        <a:t> </a:t>
                      </a:r>
                    </a:p>
                  </a:txBody>
                  <a:tcPr marL="1225" marR="1225" marT="12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 b="0" i="0" u="none" strike="noStrike" dirty="0">
                          <a:solidFill>
                            <a:srgbClr val="000000"/>
                          </a:solidFill>
                          <a:effectLst/>
                          <a:latin typeface="Calibri"/>
                        </a:rPr>
                        <a:t> </a:t>
                      </a:r>
                    </a:p>
                  </a:txBody>
                  <a:tcPr marL="1225" marR="1225" marT="12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 b="0" i="0" u="none" strike="noStrike" dirty="0">
                          <a:solidFill>
                            <a:srgbClr val="000000"/>
                          </a:solidFill>
                          <a:effectLst/>
                          <a:latin typeface="Calibri"/>
                        </a:rPr>
                        <a:t> </a:t>
                      </a:r>
                    </a:p>
                  </a:txBody>
                  <a:tcPr marL="1225" marR="1225" marT="12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 b="0" i="0" u="none" strike="noStrike" dirty="0">
                          <a:solidFill>
                            <a:srgbClr val="000000"/>
                          </a:solidFill>
                          <a:effectLst/>
                          <a:latin typeface="Calibri"/>
                        </a:rPr>
                        <a:t> </a:t>
                      </a:r>
                    </a:p>
                  </a:txBody>
                  <a:tcPr marL="1225" marR="1225" marT="12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 b="0" i="0" u="none" strike="noStrike" dirty="0">
                          <a:solidFill>
                            <a:srgbClr val="000000"/>
                          </a:solidFill>
                          <a:effectLst/>
                          <a:latin typeface="Calibri"/>
                        </a:rPr>
                        <a:t> </a:t>
                      </a:r>
                    </a:p>
                  </a:txBody>
                  <a:tcPr marL="1225" marR="1225" marT="12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 b="0" i="0" u="none" strike="noStrike" dirty="0">
                          <a:solidFill>
                            <a:srgbClr val="000000"/>
                          </a:solidFill>
                          <a:effectLst/>
                          <a:latin typeface="Calibri"/>
                        </a:rPr>
                        <a:t> </a:t>
                      </a:r>
                    </a:p>
                  </a:txBody>
                  <a:tcPr marL="1225" marR="1225" marT="12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 b="0" i="0" u="none" strike="noStrike" dirty="0">
                          <a:solidFill>
                            <a:srgbClr val="000000"/>
                          </a:solidFill>
                          <a:effectLst/>
                          <a:latin typeface="Calibri"/>
                        </a:rPr>
                        <a:t> </a:t>
                      </a:r>
                    </a:p>
                  </a:txBody>
                  <a:tcPr marL="1225" marR="1225" marT="12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 b="0" i="0" u="none" strike="noStrike" dirty="0">
                          <a:solidFill>
                            <a:srgbClr val="000000"/>
                          </a:solidFill>
                          <a:effectLst/>
                          <a:latin typeface="Calibri"/>
                        </a:rPr>
                        <a:t>Teacher Planning Day</a:t>
                      </a:r>
                    </a:p>
                  </a:txBody>
                  <a:tcPr marL="1225" marR="1225" marT="12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200" b="0" i="0" u="none" strike="noStrike" dirty="0">
                          <a:solidFill>
                            <a:srgbClr val="000000"/>
                          </a:solidFill>
                          <a:effectLst/>
                          <a:latin typeface="Calibri"/>
                        </a:rPr>
                        <a:t>Spring Break</a:t>
                      </a:r>
                    </a:p>
                  </a:txBody>
                  <a:tcPr marL="1225" marR="1225" marT="12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b"/>
                      <a:r>
                        <a:rPr lang="en-US" sz="200" b="0" i="0" u="none" strike="noStrike" dirty="0">
                          <a:solidFill>
                            <a:srgbClr val="000000"/>
                          </a:solidFill>
                          <a:effectLst/>
                          <a:latin typeface="Calibri"/>
                        </a:rPr>
                        <a:t> </a:t>
                      </a:r>
                    </a:p>
                  </a:txBody>
                  <a:tcPr marL="1225" marR="1225" marT="12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 b="0" i="0" u="none" strike="noStrike" dirty="0">
                          <a:solidFill>
                            <a:srgbClr val="000000"/>
                          </a:solidFill>
                          <a:effectLst/>
                          <a:latin typeface="Calibri"/>
                        </a:rPr>
                        <a:t> </a:t>
                      </a:r>
                    </a:p>
                  </a:txBody>
                  <a:tcPr marL="1225" marR="1225" marT="12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 b="0" i="0" u="none" strike="noStrike" dirty="0">
                          <a:solidFill>
                            <a:srgbClr val="000000"/>
                          </a:solidFill>
                          <a:effectLst/>
                          <a:latin typeface="Calibri"/>
                        </a:rPr>
                        <a:t> </a:t>
                      </a:r>
                    </a:p>
                  </a:txBody>
                  <a:tcPr marL="1225" marR="1225" marT="12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 b="0" i="0" u="none" strike="noStrike" dirty="0">
                          <a:solidFill>
                            <a:srgbClr val="000000"/>
                          </a:solidFill>
                          <a:effectLst/>
                          <a:latin typeface="Calibri"/>
                        </a:rPr>
                        <a:t> </a:t>
                      </a:r>
                    </a:p>
                  </a:txBody>
                  <a:tcPr marL="1225" marR="1225" marT="12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 b="0" i="0" u="none" strike="noStrike" dirty="0">
                          <a:solidFill>
                            <a:srgbClr val="000000"/>
                          </a:solidFill>
                          <a:effectLst/>
                          <a:latin typeface="Calibri"/>
                        </a:rPr>
                        <a:t>Teacher Planning Day</a:t>
                      </a:r>
                    </a:p>
                  </a:txBody>
                  <a:tcPr marL="1225" marR="1225" marT="12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b"/>
                      <a:r>
                        <a:rPr lang="en-US" sz="200" b="0" i="0" u="none" strike="noStrike" dirty="0">
                          <a:solidFill>
                            <a:srgbClr val="000000"/>
                          </a:solidFill>
                          <a:effectLst/>
                          <a:latin typeface="Calibri"/>
                        </a:rPr>
                        <a:t> </a:t>
                      </a:r>
                    </a:p>
                  </a:txBody>
                  <a:tcPr marL="1225" marR="1225" marT="12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 b="0" i="0" u="none" strike="noStrike" dirty="0">
                          <a:solidFill>
                            <a:srgbClr val="000000"/>
                          </a:solidFill>
                          <a:effectLst/>
                          <a:latin typeface="Calibri"/>
                        </a:rPr>
                        <a:t> </a:t>
                      </a:r>
                    </a:p>
                  </a:txBody>
                  <a:tcPr marL="1225" marR="1225" marT="12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 b="0" i="0" u="none" strike="noStrike" dirty="0">
                          <a:solidFill>
                            <a:srgbClr val="000000"/>
                          </a:solidFill>
                          <a:effectLst/>
                          <a:latin typeface="Calibri"/>
                        </a:rPr>
                        <a:t> </a:t>
                      </a:r>
                    </a:p>
                  </a:txBody>
                  <a:tcPr marL="1225" marR="1225" marT="12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 b="0" i="0" u="none" strike="noStrike" dirty="0">
                          <a:solidFill>
                            <a:srgbClr val="000000"/>
                          </a:solidFill>
                          <a:effectLst/>
                          <a:latin typeface="Calibri"/>
                        </a:rPr>
                        <a:t> </a:t>
                      </a:r>
                    </a:p>
                  </a:txBody>
                  <a:tcPr marL="1225" marR="1225" marT="12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 b="0" i="0" u="none" strike="noStrike" dirty="0">
                          <a:solidFill>
                            <a:srgbClr val="000000"/>
                          </a:solidFill>
                          <a:effectLst/>
                          <a:latin typeface="Calibri"/>
                        </a:rPr>
                        <a:t> </a:t>
                      </a:r>
                    </a:p>
                  </a:txBody>
                  <a:tcPr marL="1225" marR="1225" marT="12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200" b="0" i="0" u="none" strike="noStrike" dirty="0">
                          <a:solidFill>
                            <a:srgbClr val="000000"/>
                          </a:solidFill>
                          <a:effectLst/>
                          <a:latin typeface="Calibri"/>
                        </a:rPr>
                        <a:t>FCAT 2.0 Science</a:t>
                      </a:r>
                      <a:br>
                        <a:rPr lang="fr-FR" sz="200" b="0" i="0" u="none" strike="noStrike" dirty="0">
                          <a:solidFill>
                            <a:srgbClr val="000000"/>
                          </a:solidFill>
                          <a:effectLst/>
                          <a:latin typeface="Calibri"/>
                        </a:rPr>
                      </a:br>
                      <a:r>
                        <a:rPr lang="fr-FR" sz="200" b="0" i="0" u="none" strike="noStrike" dirty="0">
                          <a:solidFill>
                            <a:srgbClr val="000000"/>
                          </a:solidFill>
                          <a:effectLst/>
                          <a:latin typeface="Calibri"/>
                        </a:rPr>
                        <a:t> PBT</a:t>
                      </a:r>
                      <a:br>
                        <a:rPr lang="fr-FR" sz="200" b="0" i="0" u="none" strike="noStrike" dirty="0">
                          <a:solidFill>
                            <a:srgbClr val="000000"/>
                          </a:solidFill>
                          <a:effectLst/>
                          <a:latin typeface="Calibri"/>
                        </a:rPr>
                      </a:br>
                      <a:r>
                        <a:rPr lang="fr-FR" sz="200" b="0" i="0" u="none" strike="noStrike" dirty="0">
                          <a:solidFill>
                            <a:srgbClr val="000000"/>
                          </a:solidFill>
                          <a:effectLst/>
                          <a:latin typeface="Calibri"/>
                        </a:rPr>
                        <a:t>Session 1</a:t>
                      </a:r>
                      <a:br>
                        <a:rPr lang="fr-FR" sz="200" b="0" i="0" u="none" strike="noStrike" dirty="0">
                          <a:solidFill>
                            <a:srgbClr val="000000"/>
                          </a:solidFill>
                          <a:effectLst/>
                          <a:latin typeface="Calibri"/>
                        </a:rPr>
                      </a:br>
                      <a:r>
                        <a:rPr lang="fr-FR" sz="200" b="0" i="0" u="none" strike="noStrike" dirty="0">
                          <a:solidFill>
                            <a:srgbClr val="000000"/>
                          </a:solidFill>
                          <a:effectLst/>
                          <a:latin typeface="Calibri"/>
                        </a:rPr>
                        <a:t>80 minutes</a:t>
                      </a:r>
                    </a:p>
                  </a:txBody>
                  <a:tcPr marL="1225" marR="1225" marT="12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ctr" fontAlgn="ctr"/>
                      <a:r>
                        <a:rPr lang="fr-FR" sz="200" b="0" i="0" u="none" strike="noStrike" dirty="0">
                          <a:solidFill>
                            <a:srgbClr val="000000"/>
                          </a:solidFill>
                          <a:effectLst/>
                          <a:latin typeface="Calibri"/>
                        </a:rPr>
                        <a:t>FCAT 2.0 Science</a:t>
                      </a:r>
                      <a:br>
                        <a:rPr lang="fr-FR" sz="200" b="0" i="0" u="none" strike="noStrike" dirty="0">
                          <a:solidFill>
                            <a:srgbClr val="000000"/>
                          </a:solidFill>
                          <a:effectLst/>
                          <a:latin typeface="Calibri"/>
                        </a:rPr>
                      </a:br>
                      <a:r>
                        <a:rPr lang="fr-FR" sz="200" b="0" i="0" u="none" strike="noStrike" dirty="0">
                          <a:solidFill>
                            <a:srgbClr val="000000"/>
                          </a:solidFill>
                          <a:effectLst/>
                          <a:latin typeface="Calibri"/>
                        </a:rPr>
                        <a:t>PBT</a:t>
                      </a:r>
                      <a:br>
                        <a:rPr lang="fr-FR" sz="200" b="0" i="0" u="none" strike="noStrike" dirty="0">
                          <a:solidFill>
                            <a:srgbClr val="000000"/>
                          </a:solidFill>
                          <a:effectLst/>
                          <a:latin typeface="Calibri"/>
                        </a:rPr>
                      </a:br>
                      <a:r>
                        <a:rPr lang="fr-FR" sz="200" b="0" i="0" u="none" strike="noStrike" dirty="0">
                          <a:solidFill>
                            <a:srgbClr val="000000"/>
                          </a:solidFill>
                          <a:effectLst/>
                          <a:latin typeface="Calibri"/>
                        </a:rPr>
                        <a:t> Session 2</a:t>
                      </a:r>
                      <a:br>
                        <a:rPr lang="fr-FR" sz="200" b="0" i="0" u="none" strike="noStrike" dirty="0">
                          <a:solidFill>
                            <a:srgbClr val="000000"/>
                          </a:solidFill>
                          <a:effectLst/>
                          <a:latin typeface="Calibri"/>
                        </a:rPr>
                      </a:br>
                      <a:r>
                        <a:rPr lang="fr-FR" sz="200" b="0" i="0" u="none" strike="noStrike" dirty="0">
                          <a:solidFill>
                            <a:srgbClr val="000000"/>
                          </a:solidFill>
                          <a:effectLst/>
                          <a:latin typeface="Calibri"/>
                        </a:rPr>
                        <a:t> 80 min </a:t>
                      </a:r>
                    </a:p>
                  </a:txBody>
                  <a:tcPr marL="1225" marR="1225" marT="12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ctr" fontAlgn="ctr"/>
                      <a:r>
                        <a:rPr lang="en-US" sz="200" b="0" i="0" u="none" strike="noStrike" dirty="0">
                          <a:solidFill>
                            <a:srgbClr val="000000"/>
                          </a:solidFill>
                          <a:effectLst/>
                          <a:latin typeface="Calibri"/>
                        </a:rPr>
                        <a:t>Make up</a:t>
                      </a:r>
                    </a:p>
                  </a:txBody>
                  <a:tcPr marL="1225" marR="1225" marT="12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ctr" fontAlgn="ctr"/>
                      <a:r>
                        <a:rPr lang="en-US" sz="200" b="0" i="0" u="none" strike="noStrike" dirty="0">
                          <a:solidFill>
                            <a:srgbClr val="000000"/>
                          </a:solidFill>
                          <a:effectLst/>
                          <a:latin typeface="Calibri"/>
                        </a:rPr>
                        <a:t>Make up</a:t>
                      </a:r>
                    </a:p>
                  </a:txBody>
                  <a:tcPr marL="1225" marR="1225" marT="12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ctr" fontAlgn="ctr"/>
                      <a:r>
                        <a:rPr lang="en-US" sz="200" b="0" i="0" u="none" strike="noStrike" dirty="0">
                          <a:solidFill>
                            <a:srgbClr val="000000"/>
                          </a:solidFill>
                          <a:effectLst/>
                          <a:latin typeface="Calibri"/>
                        </a:rPr>
                        <a:t>Make up</a:t>
                      </a:r>
                    </a:p>
                  </a:txBody>
                  <a:tcPr marL="1225" marR="1225" marT="12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ctr" fontAlgn="ctr"/>
                      <a:r>
                        <a:rPr lang="en-US" sz="200" b="0" i="0" u="none" strike="noStrike" dirty="0">
                          <a:solidFill>
                            <a:srgbClr val="000000"/>
                          </a:solidFill>
                          <a:effectLst/>
                          <a:latin typeface="Calibri"/>
                        </a:rPr>
                        <a:t>Make up</a:t>
                      </a:r>
                      <a:br>
                        <a:rPr lang="en-US" sz="200" b="0" i="0" u="none" strike="noStrike" dirty="0">
                          <a:solidFill>
                            <a:srgbClr val="000000"/>
                          </a:solidFill>
                          <a:effectLst/>
                          <a:latin typeface="Calibri"/>
                        </a:rPr>
                      </a:br>
                      <a:r>
                        <a:rPr lang="en-US" sz="200" b="0" i="0" u="none" strike="noStrike" dirty="0">
                          <a:solidFill>
                            <a:srgbClr val="000000"/>
                          </a:solidFill>
                          <a:effectLst/>
                          <a:latin typeface="Calibri"/>
                        </a:rPr>
                        <a:t>(FCAT 2.0  Science)</a:t>
                      </a:r>
                    </a:p>
                  </a:txBody>
                  <a:tcPr marL="1225" marR="1225" marT="12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ctr" fontAlgn="ctr"/>
                      <a:r>
                        <a:rPr lang="en-US" sz="200" b="0" i="0" u="none" strike="noStrike" dirty="0">
                          <a:solidFill>
                            <a:srgbClr val="000000"/>
                          </a:solidFill>
                          <a:effectLst/>
                          <a:latin typeface="Calibri"/>
                        </a:rPr>
                        <a:t>Make up</a:t>
                      </a:r>
                    </a:p>
                  </a:txBody>
                  <a:tcPr marL="1225" marR="1225" marT="12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ctr" fontAlgn="ctr"/>
                      <a:r>
                        <a:rPr lang="en-US" sz="200" b="0" i="0" u="none" strike="noStrike" dirty="0">
                          <a:solidFill>
                            <a:srgbClr val="000000"/>
                          </a:solidFill>
                          <a:effectLst/>
                          <a:latin typeface="Calibri"/>
                        </a:rPr>
                        <a:t>Make up</a:t>
                      </a:r>
                    </a:p>
                  </a:txBody>
                  <a:tcPr marL="1225" marR="1225" marT="12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ctr" fontAlgn="ctr"/>
                      <a:r>
                        <a:rPr lang="en-US" sz="200" b="0" i="0" u="none" strike="noStrike" dirty="0">
                          <a:solidFill>
                            <a:srgbClr val="000000"/>
                          </a:solidFill>
                          <a:effectLst/>
                          <a:latin typeface="Calibri"/>
                        </a:rPr>
                        <a:t>Make up</a:t>
                      </a:r>
                    </a:p>
                  </a:txBody>
                  <a:tcPr marL="1225" marR="1225" marT="12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ctr" fontAlgn="ctr"/>
                      <a:r>
                        <a:rPr lang="en-US" sz="200" b="0" i="0" u="none" strike="noStrike" dirty="0">
                          <a:solidFill>
                            <a:srgbClr val="000000"/>
                          </a:solidFill>
                          <a:effectLst/>
                          <a:latin typeface="Calibri"/>
                        </a:rPr>
                        <a:t>Make up</a:t>
                      </a:r>
                    </a:p>
                  </a:txBody>
                  <a:tcPr marL="1225" marR="1225" marT="12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ctr"/>
                      <a:r>
                        <a:rPr lang="en-US" sz="200" b="0" i="0" u="none" strike="noStrike" dirty="0">
                          <a:solidFill>
                            <a:srgbClr val="000000"/>
                          </a:solidFill>
                          <a:effectLst/>
                          <a:latin typeface="Calibri"/>
                        </a:rPr>
                        <a:t> </a:t>
                      </a:r>
                    </a:p>
                  </a:txBody>
                  <a:tcPr marL="1225" marR="1225" marT="12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200" b="0" i="0" u="none" strike="noStrike" dirty="0">
                          <a:solidFill>
                            <a:srgbClr val="000000"/>
                          </a:solidFill>
                          <a:effectLst/>
                          <a:latin typeface="Calibri"/>
                        </a:rPr>
                        <a:t> </a:t>
                      </a:r>
                    </a:p>
                  </a:txBody>
                  <a:tcPr marL="1225" marR="1225" marT="12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200" b="0" i="0" u="none" strike="noStrike" dirty="0">
                          <a:solidFill>
                            <a:srgbClr val="000000"/>
                          </a:solidFill>
                          <a:effectLst/>
                          <a:latin typeface="Calibri"/>
                        </a:rPr>
                        <a:t> </a:t>
                      </a:r>
                    </a:p>
                  </a:txBody>
                  <a:tcPr marL="1225" marR="1225" marT="12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200" b="0" i="0" u="none" strike="noStrike" dirty="0">
                          <a:solidFill>
                            <a:srgbClr val="000000"/>
                          </a:solidFill>
                          <a:effectLst/>
                          <a:latin typeface="Calibri"/>
                        </a:rPr>
                        <a:t> </a:t>
                      </a:r>
                    </a:p>
                  </a:txBody>
                  <a:tcPr marL="1225" marR="1225" marT="12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200" b="0" i="0" u="none" strike="noStrike" dirty="0">
                          <a:solidFill>
                            <a:srgbClr val="000000"/>
                          </a:solidFill>
                          <a:effectLst/>
                          <a:latin typeface="Calibri"/>
                        </a:rPr>
                        <a:t> </a:t>
                      </a:r>
                    </a:p>
                  </a:txBody>
                  <a:tcPr marL="1225" marR="1225" marT="12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200" b="0" i="0" u="none" strike="noStrike" dirty="0">
                          <a:solidFill>
                            <a:srgbClr val="000000"/>
                          </a:solidFill>
                          <a:effectLst/>
                          <a:latin typeface="Calibri"/>
                        </a:rPr>
                        <a:t> </a:t>
                      </a:r>
                    </a:p>
                  </a:txBody>
                  <a:tcPr marL="1225" marR="1225" marT="12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200" b="0" i="0" u="none" strike="noStrike" dirty="0">
                          <a:solidFill>
                            <a:srgbClr val="000000"/>
                          </a:solidFill>
                          <a:effectLst/>
                          <a:latin typeface="Calibri"/>
                        </a:rPr>
                        <a:t> </a:t>
                      </a:r>
                    </a:p>
                  </a:txBody>
                  <a:tcPr marL="1225" marR="1225" marT="12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200" b="0" i="0" u="none" strike="noStrike" dirty="0">
                          <a:solidFill>
                            <a:srgbClr val="000000"/>
                          </a:solidFill>
                          <a:effectLst/>
                          <a:latin typeface="Calibri"/>
                        </a:rPr>
                        <a:t> </a:t>
                      </a:r>
                    </a:p>
                  </a:txBody>
                  <a:tcPr marL="1225" marR="1225" marT="12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200" b="0" i="0" u="none" strike="noStrike" dirty="0">
                          <a:solidFill>
                            <a:srgbClr val="000000"/>
                          </a:solidFill>
                          <a:effectLst/>
                          <a:latin typeface="Calibri"/>
                        </a:rPr>
                        <a:t> </a:t>
                      </a:r>
                    </a:p>
                  </a:txBody>
                  <a:tcPr marL="1225" marR="1225" marT="12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200" b="0" i="0" u="none" strike="noStrike" dirty="0">
                          <a:solidFill>
                            <a:srgbClr val="000000"/>
                          </a:solidFill>
                          <a:effectLst/>
                          <a:latin typeface="Calibri"/>
                        </a:rPr>
                        <a:t> </a:t>
                      </a:r>
                    </a:p>
                  </a:txBody>
                  <a:tcPr marL="1225" marR="1225" marT="12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200" b="0" i="0" u="none" strike="noStrike" dirty="0">
                          <a:solidFill>
                            <a:srgbClr val="000000"/>
                          </a:solidFill>
                          <a:effectLst/>
                          <a:latin typeface="Calibri"/>
                        </a:rPr>
                        <a:t> </a:t>
                      </a:r>
                    </a:p>
                  </a:txBody>
                  <a:tcPr marL="1225" marR="1225" marT="12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200" b="0" i="0" u="none" strike="noStrike" dirty="0">
                          <a:solidFill>
                            <a:srgbClr val="000000"/>
                          </a:solidFill>
                          <a:effectLst/>
                          <a:latin typeface="Calibri"/>
                        </a:rPr>
                        <a:t> </a:t>
                      </a:r>
                    </a:p>
                  </a:txBody>
                  <a:tcPr marL="1225" marR="1225" marT="12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200" b="0" i="0" u="none" strike="noStrike" dirty="0">
                          <a:solidFill>
                            <a:srgbClr val="000000"/>
                          </a:solidFill>
                          <a:effectLst/>
                          <a:latin typeface="Calibri"/>
                        </a:rPr>
                        <a:t> </a:t>
                      </a:r>
                    </a:p>
                  </a:txBody>
                  <a:tcPr marL="1225" marR="1225" marT="12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200" b="0" i="0" u="none" strike="noStrike" dirty="0">
                          <a:solidFill>
                            <a:srgbClr val="000000"/>
                          </a:solidFill>
                          <a:effectLst/>
                          <a:latin typeface="Calibri"/>
                        </a:rPr>
                        <a:t> </a:t>
                      </a:r>
                    </a:p>
                  </a:txBody>
                  <a:tcPr marL="1225" marR="1225" marT="12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200" b="0" i="0" u="none" strike="noStrike" dirty="0">
                          <a:solidFill>
                            <a:srgbClr val="000000"/>
                          </a:solidFill>
                          <a:effectLst/>
                          <a:latin typeface="Calibri"/>
                        </a:rPr>
                        <a:t> </a:t>
                      </a:r>
                    </a:p>
                  </a:txBody>
                  <a:tcPr marL="1225" marR="1225" marT="12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200" b="0" i="0" u="none" strike="noStrike" dirty="0">
                          <a:solidFill>
                            <a:srgbClr val="000000"/>
                          </a:solidFill>
                          <a:effectLst/>
                          <a:latin typeface="Calibri"/>
                        </a:rPr>
                        <a:t> </a:t>
                      </a:r>
                    </a:p>
                  </a:txBody>
                  <a:tcPr marL="1225" marR="1225" marT="12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200" b="0" i="0" u="none" strike="noStrike" dirty="0">
                          <a:solidFill>
                            <a:srgbClr val="000000"/>
                          </a:solidFill>
                          <a:effectLst/>
                          <a:latin typeface="Calibri"/>
                        </a:rPr>
                        <a:t> </a:t>
                      </a:r>
                    </a:p>
                  </a:txBody>
                  <a:tcPr marL="1225" marR="1225" marT="12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200" b="0" i="0" u="none" strike="noStrike" dirty="0">
                          <a:solidFill>
                            <a:srgbClr val="000000"/>
                          </a:solidFill>
                          <a:effectLst/>
                          <a:latin typeface="Calibri"/>
                        </a:rPr>
                        <a:t> </a:t>
                      </a:r>
                    </a:p>
                  </a:txBody>
                  <a:tcPr marL="1225" marR="1225" marT="12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200" b="0" i="0" u="none" strike="noStrike" dirty="0">
                          <a:solidFill>
                            <a:srgbClr val="000000"/>
                          </a:solidFill>
                          <a:effectLst/>
                          <a:latin typeface="Calibri"/>
                        </a:rPr>
                        <a:t> </a:t>
                      </a:r>
                    </a:p>
                  </a:txBody>
                  <a:tcPr marL="1225" marR="1225" marT="12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200" b="0" i="0" u="none" strike="noStrike" dirty="0">
                          <a:solidFill>
                            <a:srgbClr val="000000"/>
                          </a:solidFill>
                          <a:effectLst/>
                          <a:latin typeface="Calibri"/>
                        </a:rPr>
                        <a:t> </a:t>
                      </a:r>
                    </a:p>
                  </a:txBody>
                  <a:tcPr marL="1225" marR="1225" marT="12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9082">
                <a:tc>
                  <a:txBody>
                    <a:bodyPr/>
                    <a:lstStyle/>
                    <a:p>
                      <a:pPr algn="ctr" fontAlgn="ctr"/>
                      <a:r>
                        <a:rPr lang="en-US" sz="200" b="0" i="0" u="none" strike="noStrike" dirty="0">
                          <a:solidFill>
                            <a:srgbClr val="000000"/>
                          </a:solidFill>
                          <a:effectLst/>
                          <a:latin typeface="Calibri"/>
                        </a:rPr>
                        <a:t>8</a:t>
                      </a:r>
                      <a:br>
                        <a:rPr lang="en-US" sz="200" b="0" i="0" u="none" strike="noStrike" dirty="0">
                          <a:solidFill>
                            <a:srgbClr val="000000"/>
                          </a:solidFill>
                          <a:effectLst/>
                          <a:latin typeface="Calibri"/>
                        </a:rPr>
                      </a:br>
                      <a:r>
                        <a:rPr lang="en-US" sz="200" b="0" i="0" u="none" strike="noStrike" dirty="0">
                          <a:solidFill>
                            <a:srgbClr val="000000"/>
                          </a:solidFill>
                          <a:effectLst/>
                          <a:latin typeface="Calibri"/>
                        </a:rPr>
                        <a:t>FCAT 2.0 Science</a:t>
                      </a:r>
                    </a:p>
                  </a:txBody>
                  <a:tcPr marL="1225" marR="1225" marT="12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ctr" fontAlgn="ctr"/>
                      <a:r>
                        <a:rPr lang="en-US" sz="200" b="0" i="0" u="none" strike="noStrike" dirty="0">
                          <a:solidFill>
                            <a:srgbClr val="000000"/>
                          </a:solidFill>
                          <a:effectLst/>
                          <a:latin typeface="Calibri"/>
                        </a:rPr>
                        <a:t> </a:t>
                      </a:r>
                    </a:p>
                  </a:txBody>
                  <a:tcPr marL="1225" marR="1225" marT="12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 b="0" i="0" u="none" strike="noStrike" dirty="0">
                          <a:solidFill>
                            <a:srgbClr val="000000"/>
                          </a:solidFill>
                          <a:effectLst/>
                          <a:latin typeface="Calibri"/>
                        </a:rPr>
                        <a:t> </a:t>
                      </a:r>
                    </a:p>
                  </a:txBody>
                  <a:tcPr marL="1225" marR="1225" marT="12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 b="0" i="0" u="none" strike="noStrike" dirty="0">
                          <a:solidFill>
                            <a:srgbClr val="000000"/>
                          </a:solidFill>
                          <a:effectLst/>
                          <a:latin typeface="Calibri"/>
                        </a:rPr>
                        <a:t> </a:t>
                      </a:r>
                    </a:p>
                  </a:txBody>
                  <a:tcPr marL="1225" marR="1225" marT="12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 b="0" i="0" u="none" strike="noStrike" dirty="0">
                          <a:solidFill>
                            <a:srgbClr val="000000"/>
                          </a:solidFill>
                          <a:effectLst/>
                          <a:latin typeface="Calibri"/>
                        </a:rPr>
                        <a:t> </a:t>
                      </a:r>
                    </a:p>
                  </a:txBody>
                  <a:tcPr marL="1225" marR="1225" marT="12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 b="0" i="0" u="none" strike="noStrike" dirty="0">
                          <a:solidFill>
                            <a:srgbClr val="000000"/>
                          </a:solidFill>
                          <a:effectLst/>
                          <a:latin typeface="Calibri"/>
                        </a:rPr>
                        <a:t> </a:t>
                      </a:r>
                    </a:p>
                  </a:txBody>
                  <a:tcPr marL="1225" marR="1225" marT="12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 b="0" i="0" u="none" strike="noStrike" dirty="0">
                          <a:solidFill>
                            <a:srgbClr val="000000"/>
                          </a:solidFill>
                          <a:effectLst/>
                          <a:latin typeface="Calibri"/>
                        </a:rPr>
                        <a:t> </a:t>
                      </a:r>
                    </a:p>
                  </a:txBody>
                  <a:tcPr marL="1225" marR="1225" marT="12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 b="0" i="0" u="none" strike="noStrike" dirty="0">
                          <a:solidFill>
                            <a:srgbClr val="000000"/>
                          </a:solidFill>
                          <a:effectLst/>
                          <a:latin typeface="Calibri"/>
                        </a:rPr>
                        <a:t> </a:t>
                      </a:r>
                    </a:p>
                  </a:txBody>
                  <a:tcPr marL="1225" marR="1225" marT="12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 b="0" i="0" u="none" strike="noStrike" dirty="0">
                          <a:solidFill>
                            <a:srgbClr val="000000"/>
                          </a:solidFill>
                          <a:effectLst/>
                          <a:latin typeface="Calibri"/>
                        </a:rPr>
                        <a:t> </a:t>
                      </a:r>
                    </a:p>
                  </a:txBody>
                  <a:tcPr marL="1225" marR="1225" marT="12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 b="0" i="0" u="none" strike="noStrike" dirty="0">
                          <a:solidFill>
                            <a:srgbClr val="000000"/>
                          </a:solidFill>
                          <a:effectLst/>
                          <a:latin typeface="Calibri"/>
                        </a:rPr>
                        <a:t> </a:t>
                      </a:r>
                    </a:p>
                  </a:txBody>
                  <a:tcPr marL="1225" marR="1225" marT="12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 b="0" i="0" u="none" strike="noStrike" dirty="0">
                          <a:solidFill>
                            <a:srgbClr val="000000"/>
                          </a:solidFill>
                          <a:effectLst/>
                          <a:latin typeface="Calibri"/>
                        </a:rPr>
                        <a:t> </a:t>
                      </a:r>
                    </a:p>
                  </a:txBody>
                  <a:tcPr marL="1225" marR="1225" marT="12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 b="0" i="0" u="none" strike="noStrike" dirty="0">
                          <a:solidFill>
                            <a:srgbClr val="000000"/>
                          </a:solidFill>
                          <a:effectLst/>
                          <a:latin typeface="Calibri"/>
                        </a:rPr>
                        <a:t> </a:t>
                      </a:r>
                    </a:p>
                  </a:txBody>
                  <a:tcPr marL="1225" marR="1225" marT="12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 b="0" i="0" u="none" strike="noStrike" dirty="0">
                          <a:solidFill>
                            <a:srgbClr val="000000"/>
                          </a:solidFill>
                          <a:effectLst/>
                          <a:latin typeface="Calibri"/>
                        </a:rPr>
                        <a:t> </a:t>
                      </a:r>
                    </a:p>
                  </a:txBody>
                  <a:tcPr marL="1225" marR="1225" marT="12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 b="0" i="0" u="none" strike="noStrike" dirty="0">
                          <a:solidFill>
                            <a:srgbClr val="000000"/>
                          </a:solidFill>
                          <a:effectLst/>
                          <a:latin typeface="Calibri"/>
                        </a:rPr>
                        <a:t> </a:t>
                      </a:r>
                    </a:p>
                  </a:txBody>
                  <a:tcPr marL="1225" marR="1225" marT="12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 b="0" i="0" u="none" strike="noStrike" dirty="0">
                          <a:solidFill>
                            <a:srgbClr val="000000"/>
                          </a:solidFill>
                          <a:effectLst/>
                          <a:latin typeface="Calibri"/>
                        </a:rPr>
                        <a:t> </a:t>
                      </a:r>
                    </a:p>
                  </a:txBody>
                  <a:tcPr marL="1225" marR="1225" marT="12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 b="0" i="0" u="none" strike="noStrike" dirty="0">
                          <a:solidFill>
                            <a:srgbClr val="000000"/>
                          </a:solidFill>
                          <a:effectLst/>
                          <a:latin typeface="Calibri"/>
                        </a:rPr>
                        <a:t>Teacher Planning Day</a:t>
                      </a:r>
                    </a:p>
                  </a:txBody>
                  <a:tcPr marL="1225" marR="1225" marT="12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200" b="0" i="0" u="none" strike="noStrike" dirty="0">
                          <a:solidFill>
                            <a:srgbClr val="000000"/>
                          </a:solidFill>
                          <a:effectLst/>
                          <a:latin typeface="Calibri"/>
                        </a:rPr>
                        <a:t>Spring Break</a:t>
                      </a:r>
                    </a:p>
                  </a:txBody>
                  <a:tcPr marL="1225" marR="1225" marT="12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b"/>
                      <a:r>
                        <a:rPr lang="en-US" sz="200" b="0" i="0" u="none" strike="noStrike" dirty="0">
                          <a:solidFill>
                            <a:srgbClr val="000000"/>
                          </a:solidFill>
                          <a:effectLst/>
                          <a:latin typeface="Calibri"/>
                        </a:rPr>
                        <a:t> </a:t>
                      </a:r>
                    </a:p>
                  </a:txBody>
                  <a:tcPr marL="1225" marR="1225" marT="12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 b="0" i="0" u="none" strike="noStrike" dirty="0">
                          <a:solidFill>
                            <a:srgbClr val="000000"/>
                          </a:solidFill>
                          <a:effectLst/>
                          <a:latin typeface="Calibri"/>
                        </a:rPr>
                        <a:t> </a:t>
                      </a:r>
                    </a:p>
                  </a:txBody>
                  <a:tcPr marL="1225" marR="1225" marT="12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 b="0" i="0" u="none" strike="noStrike" dirty="0">
                          <a:solidFill>
                            <a:srgbClr val="000000"/>
                          </a:solidFill>
                          <a:effectLst/>
                          <a:latin typeface="Calibri"/>
                        </a:rPr>
                        <a:t> </a:t>
                      </a:r>
                    </a:p>
                  </a:txBody>
                  <a:tcPr marL="1225" marR="1225" marT="12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 b="0" i="0" u="none" strike="noStrike" dirty="0">
                          <a:solidFill>
                            <a:srgbClr val="000000"/>
                          </a:solidFill>
                          <a:effectLst/>
                          <a:latin typeface="Calibri"/>
                        </a:rPr>
                        <a:t> </a:t>
                      </a:r>
                    </a:p>
                  </a:txBody>
                  <a:tcPr marL="1225" marR="1225" marT="12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 b="0" i="0" u="none" strike="noStrike" dirty="0">
                          <a:solidFill>
                            <a:srgbClr val="000000"/>
                          </a:solidFill>
                          <a:effectLst/>
                          <a:latin typeface="Calibri"/>
                        </a:rPr>
                        <a:t>Teacher Planning Day</a:t>
                      </a:r>
                    </a:p>
                  </a:txBody>
                  <a:tcPr marL="1225" marR="1225" marT="12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b"/>
                      <a:r>
                        <a:rPr lang="en-US" sz="200" b="0" i="0" u="none" strike="noStrike" dirty="0">
                          <a:solidFill>
                            <a:srgbClr val="000000"/>
                          </a:solidFill>
                          <a:effectLst/>
                          <a:latin typeface="Calibri"/>
                        </a:rPr>
                        <a:t> </a:t>
                      </a:r>
                    </a:p>
                  </a:txBody>
                  <a:tcPr marL="1225" marR="1225" marT="12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 b="0" i="0" u="none" strike="noStrike" dirty="0">
                          <a:solidFill>
                            <a:srgbClr val="000000"/>
                          </a:solidFill>
                          <a:effectLst/>
                          <a:latin typeface="Calibri"/>
                        </a:rPr>
                        <a:t> </a:t>
                      </a:r>
                    </a:p>
                  </a:txBody>
                  <a:tcPr marL="1225" marR="1225" marT="12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 b="0" i="0" u="none" strike="noStrike" dirty="0">
                          <a:solidFill>
                            <a:srgbClr val="000000"/>
                          </a:solidFill>
                          <a:effectLst/>
                          <a:latin typeface="Calibri"/>
                        </a:rPr>
                        <a:t> </a:t>
                      </a:r>
                    </a:p>
                  </a:txBody>
                  <a:tcPr marL="1225" marR="1225" marT="12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 b="0" i="0" u="none" strike="noStrike" dirty="0">
                          <a:solidFill>
                            <a:srgbClr val="000000"/>
                          </a:solidFill>
                          <a:effectLst/>
                          <a:latin typeface="Calibri"/>
                        </a:rPr>
                        <a:t> </a:t>
                      </a:r>
                    </a:p>
                  </a:txBody>
                  <a:tcPr marL="1225" marR="1225" marT="12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 b="0" i="0" u="none" strike="noStrike" dirty="0">
                          <a:solidFill>
                            <a:srgbClr val="000000"/>
                          </a:solidFill>
                          <a:effectLst/>
                          <a:latin typeface="Calibri"/>
                        </a:rPr>
                        <a:t> </a:t>
                      </a:r>
                    </a:p>
                  </a:txBody>
                  <a:tcPr marL="1225" marR="1225" marT="12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 b="0" i="0" u="none" strike="noStrike" dirty="0">
                          <a:solidFill>
                            <a:srgbClr val="000000"/>
                          </a:solidFill>
                          <a:effectLst/>
                          <a:latin typeface="Calibri"/>
                        </a:rPr>
                        <a:t>FCAT 2.0 Science</a:t>
                      </a:r>
                      <a:br>
                        <a:rPr lang="en-US" sz="200" b="0" i="0" u="none" strike="noStrike" dirty="0">
                          <a:solidFill>
                            <a:srgbClr val="000000"/>
                          </a:solidFill>
                          <a:effectLst/>
                          <a:latin typeface="Calibri"/>
                        </a:rPr>
                      </a:br>
                      <a:r>
                        <a:rPr lang="en-US" sz="200" b="0" i="0" u="none" strike="noStrike" dirty="0">
                          <a:solidFill>
                            <a:srgbClr val="000000"/>
                          </a:solidFill>
                          <a:effectLst/>
                          <a:latin typeface="Calibri"/>
                        </a:rPr>
                        <a:t> PBT</a:t>
                      </a:r>
                      <a:br>
                        <a:rPr lang="en-US" sz="200" b="0" i="0" u="none" strike="noStrike" dirty="0">
                          <a:solidFill>
                            <a:srgbClr val="000000"/>
                          </a:solidFill>
                          <a:effectLst/>
                          <a:latin typeface="Calibri"/>
                        </a:rPr>
                      </a:br>
                      <a:r>
                        <a:rPr lang="en-US" sz="200" b="0" i="0" u="none" strike="noStrike" dirty="0">
                          <a:solidFill>
                            <a:srgbClr val="000000"/>
                          </a:solidFill>
                          <a:effectLst/>
                          <a:latin typeface="Calibri"/>
                        </a:rPr>
                        <a:t>Sessions 1 and 2</a:t>
                      </a:r>
                      <a:br>
                        <a:rPr lang="en-US" sz="200" b="0" i="0" u="none" strike="noStrike" dirty="0">
                          <a:solidFill>
                            <a:srgbClr val="000000"/>
                          </a:solidFill>
                          <a:effectLst/>
                          <a:latin typeface="Calibri"/>
                        </a:rPr>
                      </a:br>
                      <a:r>
                        <a:rPr lang="en-US" sz="200" b="0" i="0" u="none" strike="noStrike" dirty="0">
                          <a:solidFill>
                            <a:srgbClr val="000000"/>
                          </a:solidFill>
                          <a:effectLst/>
                          <a:latin typeface="Calibri"/>
                        </a:rPr>
                        <a:t>80 minutes each</a:t>
                      </a:r>
                    </a:p>
                  </a:txBody>
                  <a:tcPr marL="1225" marR="1225" marT="12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ctr" fontAlgn="ctr"/>
                      <a:r>
                        <a:rPr lang="en-US" sz="200" b="0" i="0" u="none" strike="noStrike" dirty="0">
                          <a:solidFill>
                            <a:srgbClr val="000000"/>
                          </a:solidFill>
                          <a:effectLst/>
                          <a:latin typeface="Calibri"/>
                        </a:rPr>
                        <a:t>Make up</a:t>
                      </a:r>
                    </a:p>
                  </a:txBody>
                  <a:tcPr marL="1225" marR="1225" marT="12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ctr" fontAlgn="ctr"/>
                      <a:r>
                        <a:rPr lang="en-US" sz="200" b="0" i="0" u="none" strike="noStrike" dirty="0">
                          <a:solidFill>
                            <a:srgbClr val="000000"/>
                          </a:solidFill>
                          <a:effectLst/>
                          <a:latin typeface="Calibri"/>
                        </a:rPr>
                        <a:t>Make up</a:t>
                      </a:r>
                    </a:p>
                  </a:txBody>
                  <a:tcPr marL="1225" marR="1225" marT="12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ctr" fontAlgn="ctr"/>
                      <a:r>
                        <a:rPr lang="en-US" sz="200" b="0" i="0" u="none" strike="noStrike" dirty="0">
                          <a:solidFill>
                            <a:srgbClr val="000000"/>
                          </a:solidFill>
                          <a:effectLst/>
                          <a:latin typeface="Calibri"/>
                        </a:rPr>
                        <a:t>Make up</a:t>
                      </a:r>
                    </a:p>
                  </a:txBody>
                  <a:tcPr marL="1225" marR="1225" marT="12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ctr" fontAlgn="ctr"/>
                      <a:r>
                        <a:rPr lang="en-US" sz="200" b="0" i="0" u="none" strike="noStrike" dirty="0">
                          <a:solidFill>
                            <a:srgbClr val="000000"/>
                          </a:solidFill>
                          <a:effectLst/>
                          <a:latin typeface="Calibri"/>
                        </a:rPr>
                        <a:t>Make up</a:t>
                      </a:r>
                    </a:p>
                  </a:txBody>
                  <a:tcPr marL="1225" marR="1225" marT="12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ctr" fontAlgn="ctr"/>
                      <a:r>
                        <a:rPr lang="en-US" sz="200" b="0" i="0" u="none" strike="noStrike" dirty="0">
                          <a:solidFill>
                            <a:srgbClr val="000000"/>
                          </a:solidFill>
                          <a:effectLst/>
                          <a:latin typeface="Calibri"/>
                        </a:rPr>
                        <a:t>Make up</a:t>
                      </a:r>
                      <a:br>
                        <a:rPr lang="en-US" sz="200" b="0" i="0" u="none" strike="noStrike" dirty="0">
                          <a:solidFill>
                            <a:srgbClr val="000000"/>
                          </a:solidFill>
                          <a:effectLst/>
                          <a:latin typeface="Calibri"/>
                        </a:rPr>
                      </a:br>
                      <a:r>
                        <a:rPr lang="en-US" sz="200" b="0" i="0" u="none" strike="noStrike" dirty="0">
                          <a:solidFill>
                            <a:srgbClr val="000000"/>
                          </a:solidFill>
                          <a:effectLst/>
                          <a:latin typeface="Calibri"/>
                        </a:rPr>
                        <a:t>(FCAT 2.0  Science)</a:t>
                      </a:r>
                    </a:p>
                  </a:txBody>
                  <a:tcPr marL="1225" marR="1225" marT="12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ctr" fontAlgn="ctr"/>
                      <a:r>
                        <a:rPr lang="en-US" sz="200" b="0" i="0" u="none" strike="noStrike" dirty="0">
                          <a:solidFill>
                            <a:srgbClr val="000000"/>
                          </a:solidFill>
                          <a:effectLst/>
                          <a:latin typeface="Calibri"/>
                        </a:rPr>
                        <a:t>Make up</a:t>
                      </a:r>
                    </a:p>
                  </a:txBody>
                  <a:tcPr marL="1225" marR="1225" marT="12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ctr" fontAlgn="ctr"/>
                      <a:r>
                        <a:rPr lang="en-US" sz="200" b="0" i="0" u="none" strike="noStrike" dirty="0">
                          <a:solidFill>
                            <a:srgbClr val="000000"/>
                          </a:solidFill>
                          <a:effectLst/>
                          <a:latin typeface="Calibri"/>
                        </a:rPr>
                        <a:t>Make up</a:t>
                      </a:r>
                    </a:p>
                  </a:txBody>
                  <a:tcPr marL="1225" marR="1225" marT="12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ctr" fontAlgn="ctr"/>
                      <a:r>
                        <a:rPr lang="en-US" sz="200" b="0" i="0" u="none" strike="noStrike" dirty="0">
                          <a:solidFill>
                            <a:srgbClr val="000000"/>
                          </a:solidFill>
                          <a:effectLst/>
                          <a:latin typeface="Calibri"/>
                        </a:rPr>
                        <a:t>Make up</a:t>
                      </a:r>
                    </a:p>
                  </a:txBody>
                  <a:tcPr marL="1225" marR="1225" marT="12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ctr" fontAlgn="ctr"/>
                      <a:r>
                        <a:rPr lang="en-US" sz="200" b="0" i="0" u="none" strike="noStrike" dirty="0">
                          <a:solidFill>
                            <a:srgbClr val="000000"/>
                          </a:solidFill>
                          <a:effectLst/>
                          <a:latin typeface="Calibri"/>
                        </a:rPr>
                        <a:t>Make up</a:t>
                      </a:r>
                    </a:p>
                  </a:txBody>
                  <a:tcPr marL="1225" marR="1225" marT="12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ctr" fontAlgn="ctr"/>
                      <a:r>
                        <a:rPr lang="en-US" sz="200" b="0" i="0" u="none" strike="noStrike" dirty="0">
                          <a:solidFill>
                            <a:srgbClr val="000000"/>
                          </a:solidFill>
                          <a:effectLst/>
                          <a:latin typeface="Calibri"/>
                        </a:rPr>
                        <a:t> </a:t>
                      </a:r>
                    </a:p>
                  </a:txBody>
                  <a:tcPr marL="1225" marR="1225" marT="12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 b="0" i="0" u="none" strike="noStrike" dirty="0">
                          <a:solidFill>
                            <a:srgbClr val="000000"/>
                          </a:solidFill>
                          <a:effectLst/>
                          <a:latin typeface="Calibri"/>
                        </a:rPr>
                        <a:t> </a:t>
                      </a:r>
                    </a:p>
                  </a:txBody>
                  <a:tcPr marL="1225" marR="1225" marT="12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 b="0" i="0" u="none" strike="noStrike" dirty="0">
                          <a:solidFill>
                            <a:srgbClr val="000000"/>
                          </a:solidFill>
                          <a:effectLst/>
                          <a:latin typeface="Calibri"/>
                        </a:rPr>
                        <a:t> </a:t>
                      </a:r>
                    </a:p>
                  </a:txBody>
                  <a:tcPr marL="1225" marR="1225" marT="12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 b="0" i="0" u="none" strike="noStrike" dirty="0">
                          <a:solidFill>
                            <a:srgbClr val="000000"/>
                          </a:solidFill>
                          <a:effectLst/>
                          <a:latin typeface="Calibri"/>
                        </a:rPr>
                        <a:t> </a:t>
                      </a:r>
                    </a:p>
                  </a:txBody>
                  <a:tcPr marL="1225" marR="1225" marT="12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 b="0" i="0" u="none" strike="noStrike" dirty="0">
                          <a:solidFill>
                            <a:srgbClr val="000000"/>
                          </a:solidFill>
                          <a:effectLst/>
                          <a:latin typeface="Calibri"/>
                        </a:rPr>
                        <a:t> </a:t>
                      </a:r>
                    </a:p>
                  </a:txBody>
                  <a:tcPr marL="1225" marR="1225" marT="12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 b="0" i="0" u="none" strike="noStrike" dirty="0">
                          <a:solidFill>
                            <a:srgbClr val="000000"/>
                          </a:solidFill>
                          <a:effectLst/>
                          <a:latin typeface="Calibri"/>
                        </a:rPr>
                        <a:t> </a:t>
                      </a:r>
                    </a:p>
                  </a:txBody>
                  <a:tcPr marL="1225" marR="1225" marT="12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 b="0" i="0" u="none" strike="noStrike" dirty="0">
                          <a:solidFill>
                            <a:srgbClr val="000000"/>
                          </a:solidFill>
                          <a:effectLst/>
                          <a:latin typeface="Calibri"/>
                        </a:rPr>
                        <a:t> </a:t>
                      </a:r>
                    </a:p>
                  </a:txBody>
                  <a:tcPr marL="1225" marR="1225" marT="12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 b="0" i="0" u="none" strike="noStrike" dirty="0">
                          <a:solidFill>
                            <a:srgbClr val="000000"/>
                          </a:solidFill>
                          <a:effectLst/>
                          <a:latin typeface="Calibri"/>
                        </a:rPr>
                        <a:t> </a:t>
                      </a:r>
                    </a:p>
                  </a:txBody>
                  <a:tcPr marL="1225" marR="1225" marT="12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 b="0" i="0" u="none" strike="noStrike" dirty="0">
                          <a:solidFill>
                            <a:srgbClr val="000000"/>
                          </a:solidFill>
                          <a:effectLst/>
                          <a:latin typeface="Calibri"/>
                        </a:rPr>
                        <a:t> </a:t>
                      </a:r>
                    </a:p>
                  </a:txBody>
                  <a:tcPr marL="1225" marR="1225" marT="12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 b="0" i="0" u="none" strike="noStrike" dirty="0">
                          <a:solidFill>
                            <a:srgbClr val="000000"/>
                          </a:solidFill>
                          <a:effectLst/>
                          <a:latin typeface="Calibri"/>
                        </a:rPr>
                        <a:t> </a:t>
                      </a:r>
                    </a:p>
                  </a:txBody>
                  <a:tcPr marL="1225" marR="1225" marT="12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 b="0" i="0" u="none" strike="noStrike" dirty="0">
                          <a:solidFill>
                            <a:srgbClr val="000000"/>
                          </a:solidFill>
                          <a:effectLst/>
                          <a:latin typeface="Calibri"/>
                        </a:rPr>
                        <a:t> </a:t>
                      </a:r>
                    </a:p>
                  </a:txBody>
                  <a:tcPr marL="1225" marR="1225" marT="12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 b="0" i="0" u="none" strike="noStrike" dirty="0">
                          <a:solidFill>
                            <a:srgbClr val="000000"/>
                          </a:solidFill>
                          <a:effectLst/>
                          <a:latin typeface="Calibri"/>
                        </a:rPr>
                        <a:t> </a:t>
                      </a:r>
                    </a:p>
                  </a:txBody>
                  <a:tcPr marL="1225" marR="1225" marT="12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 b="0" i="0" u="none" strike="noStrike" dirty="0">
                          <a:solidFill>
                            <a:srgbClr val="000000"/>
                          </a:solidFill>
                          <a:effectLst/>
                          <a:latin typeface="Calibri"/>
                        </a:rPr>
                        <a:t> </a:t>
                      </a:r>
                    </a:p>
                  </a:txBody>
                  <a:tcPr marL="1225" marR="1225" marT="12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 b="0" i="0" u="none" strike="noStrike" dirty="0">
                          <a:solidFill>
                            <a:srgbClr val="000000"/>
                          </a:solidFill>
                          <a:effectLst/>
                          <a:latin typeface="Calibri"/>
                        </a:rPr>
                        <a:t> </a:t>
                      </a:r>
                    </a:p>
                  </a:txBody>
                  <a:tcPr marL="1225" marR="1225" marT="12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 b="0" i="0" u="none" strike="noStrike" dirty="0">
                          <a:solidFill>
                            <a:srgbClr val="000000"/>
                          </a:solidFill>
                          <a:effectLst/>
                          <a:latin typeface="Calibri"/>
                        </a:rPr>
                        <a:t> </a:t>
                      </a:r>
                    </a:p>
                  </a:txBody>
                  <a:tcPr marL="1225" marR="1225" marT="12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 b="0" i="0" u="none" strike="noStrike" dirty="0">
                          <a:solidFill>
                            <a:srgbClr val="000000"/>
                          </a:solidFill>
                          <a:effectLst/>
                          <a:latin typeface="Calibri"/>
                        </a:rPr>
                        <a:t> </a:t>
                      </a:r>
                    </a:p>
                  </a:txBody>
                  <a:tcPr marL="1225" marR="1225" marT="12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 b="0" i="0" u="none" strike="noStrike" dirty="0">
                          <a:solidFill>
                            <a:srgbClr val="000000"/>
                          </a:solidFill>
                          <a:effectLst/>
                          <a:latin typeface="Calibri"/>
                        </a:rPr>
                        <a:t> </a:t>
                      </a:r>
                    </a:p>
                  </a:txBody>
                  <a:tcPr marL="1225" marR="1225" marT="12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 b="0" i="0" u="none" strike="noStrike" dirty="0">
                          <a:solidFill>
                            <a:srgbClr val="000000"/>
                          </a:solidFill>
                          <a:effectLst/>
                          <a:latin typeface="Calibri"/>
                        </a:rPr>
                        <a:t> </a:t>
                      </a:r>
                    </a:p>
                  </a:txBody>
                  <a:tcPr marL="1225" marR="1225" marT="12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 b="0" i="0" u="none" strike="noStrike" dirty="0">
                          <a:solidFill>
                            <a:srgbClr val="000000"/>
                          </a:solidFill>
                          <a:effectLst/>
                          <a:latin typeface="Calibri"/>
                        </a:rPr>
                        <a:t> </a:t>
                      </a:r>
                    </a:p>
                  </a:txBody>
                  <a:tcPr marL="1225" marR="1225" marT="12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 b="0" i="0" u="none" strike="noStrike" dirty="0">
                          <a:solidFill>
                            <a:srgbClr val="000000"/>
                          </a:solidFill>
                          <a:effectLst/>
                          <a:latin typeface="Calibri"/>
                        </a:rPr>
                        <a:t> </a:t>
                      </a:r>
                    </a:p>
                  </a:txBody>
                  <a:tcPr marL="1225" marR="1225" marT="12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4251">
                <a:tc>
                  <a:txBody>
                    <a:bodyPr/>
                    <a:lstStyle/>
                    <a:p>
                      <a:pPr algn="ctr" fontAlgn="ctr"/>
                      <a:r>
                        <a:rPr lang="en-US" sz="200" b="0" i="1" u="none" strike="noStrike" dirty="0">
                          <a:solidFill>
                            <a:srgbClr val="000000"/>
                          </a:solidFill>
                          <a:effectLst/>
                          <a:latin typeface="Calibri"/>
                        </a:rPr>
                        <a:t>5</a:t>
                      </a:r>
                      <a:br>
                        <a:rPr lang="en-US" sz="200" b="0" i="1" u="none" strike="noStrike" dirty="0">
                          <a:solidFill>
                            <a:srgbClr val="000000"/>
                          </a:solidFill>
                          <a:effectLst/>
                          <a:latin typeface="Calibri"/>
                        </a:rPr>
                      </a:br>
                      <a:r>
                        <a:rPr lang="en-US" sz="200" b="0" i="1" u="none" strike="noStrike" dirty="0">
                          <a:solidFill>
                            <a:srgbClr val="000000"/>
                          </a:solidFill>
                          <a:effectLst/>
                          <a:latin typeface="Calibri"/>
                        </a:rPr>
                        <a:t>FSA ELA</a:t>
                      </a:r>
                    </a:p>
                  </a:txBody>
                  <a:tcPr marL="1225" marR="1225" marT="12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ctr" fontAlgn="ctr"/>
                      <a:r>
                        <a:rPr lang="en-US" sz="200" b="0" i="1" u="none" strike="noStrike" dirty="0">
                          <a:solidFill>
                            <a:srgbClr val="000000"/>
                          </a:solidFill>
                          <a:effectLst/>
                          <a:latin typeface="Calibri"/>
                        </a:rPr>
                        <a:t> </a:t>
                      </a:r>
                    </a:p>
                  </a:txBody>
                  <a:tcPr marL="1225" marR="1225" marT="12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 b="0" i="1" u="none" strike="noStrike" dirty="0">
                          <a:solidFill>
                            <a:srgbClr val="000000"/>
                          </a:solidFill>
                          <a:effectLst/>
                          <a:latin typeface="Calibri"/>
                        </a:rPr>
                        <a:t> </a:t>
                      </a:r>
                    </a:p>
                  </a:txBody>
                  <a:tcPr marL="1225" marR="1225" marT="12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 b="0" i="1" u="none" strike="noStrike" dirty="0">
                          <a:solidFill>
                            <a:srgbClr val="000000"/>
                          </a:solidFill>
                          <a:effectLst/>
                          <a:latin typeface="Calibri"/>
                        </a:rPr>
                        <a:t> </a:t>
                      </a:r>
                    </a:p>
                  </a:txBody>
                  <a:tcPr marL="1225" marR="1225" marT="12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 b="0" i="1" u="none" strike="noStrike" dirty="0">
                          <a:solidFill>
                            <a:srgbClr val="000000"/>
                          </a:solidFill>
                          <a:effectLst/>
                          <a:latin typeface="Calibri"/>
                        </a:rPr>
                        <a:t> </a:t>
                      </a:r>
                    </a:p>
                  </a:txBody>
                  <a:tcPr marL="1225" marR="1225" marT="12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 b="0" i="1" u="none" strike="noStrike" dirty="0">
                          <a:solidFill>
                            <a:srgbClr val="000000"/>
                          </a:solidFill>
                          <a:effectLst/>
                          <a:latin typeface="Calibri"/>
                        </a:rPr>
                        <a:t> </a:t>
                      </a:r>
                    </a:p>
                  </a:txBody>
                  <a:tcPr marL="1225" marR="1225" marT="12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 b="0" i="1" u="none" strike="noStrike" dirty="0">
                          <a:solidFill>
                            <a:srgbClr val="000000"/>
                          </a:solidFill>
                          <a:effectLst/>
                          <a:latin typeface="Calibri"/>
                        </a:rPr>
                        <a:t> </a:t>
                      </a:r>
                    </a:p>
                  </a:txBody>
                  <a:tcPr marL="1225" marR="1225" marT="12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 b="0" i="1" u="none" strike="noStrike" dirty="0">
                          <a:solidFill>
                            <a:srgbClr val="000000"/>
                          </a:solidFill>
                          <a:effectLst/>
                          <a:latin typeface="Calibri"/>
                        </a:rPr>
                        <a:t> </a:t>
                      </a:r>
                    </a:p>
                  </a:txBody>
                  <a:tcPr marL="1225" marR="1225" marT="12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 b="0" i="1" u="none" strike="noStrike" dirty="0">
                          <a:solidFill>
                            <a:srgbClr val="000000"/>
                          </a:solidFill>
                          <a:effectLst/>
                          <a:latin typeface="Calibri"/>
                        </a:rPr>
                        <a:t> </a:t>
                      </a:r>
                    </a:p>
                  </a:txBody>
                  <a:tcPr marL="1225" marR="1225" marT="12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 b="0" i="1" u="none" strike="noStrike" dirty="0">
                          <a:solidFill>
                            <a:srgbClr val="000000"/>
                          </a:solidFill>
                          <a:effectLst/>
                          <a:latin typeface="Calibri"/>
                        </a:rPr>
                        <a:t> </a:t>
                      </a:r>
                    </a:p>
                  </a:txBody>
                  <a:tcPr marL="1225" marR="1225" marT="12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 b="0" i="1" u="none" strike="noStrike" dirty="0">
                          <a:solidFill>
                            <a:srgbClr val="000000"/>
                          </a:solidFill>
                          <a:effectLst/>
                          <a:latin typeface="Calibri"/>
                        </a:rPr>
                        <a:t> </a:t>
                      </a:r>
                    </a:p>
                  </a:txBody>
                  <a:tcPr marL="1225" marR="1225" marT="12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 b="0" i="1" u="none" strike="noStrike" dirty="0">
                          <a:solidFill>
                            <a:srgbClr val="000000"/>
                          </a:solidFill>
                          <a:effectLst/>
                          <a:latin typeface="Calibri"/>
                        </a:rPr>
                        <a:t> </a:t>
                      </a:r>
                    </a:p>
                  </a:txBody>
                  <a:tcPr marL="1225" marR="1225" marT="12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 b="0" i="1" u="none" strike="noStrike" dirty="0">
                          <a:solidFill>
                            <a:srgbClr val="000000"/>
                          </a:solidFill>
                          <a:effectLst/>
                          <a:latin typeface="Calibri"/>
                        </a:rPr>
                        <a:t> </a:t>
                      </a:r>
                    </a:p>
                  </a:txBody>
                  <a:tcPr marL="1225" marR="1225" marT="12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 b="0" i="1" u="none" strike="noStrike" dirty="0">
                          <a:solidFill>
                            <a:srgbClr val="000000"/>
                          </a:solidFill>
                          <a:effectLst/>
                          <a:latin typeface="Calibri"/>
                        </a:rPr>
                        <a:t> </a:t>
                      </a:r>
                    </a:p>
                  </a:txBody>
                  <a:tcPr marL="1225" marR="1225" marT="12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 b="0" i="1" u="none" strike="noStrike" dirty="0">
                          <a:solidFill>
                            <a:srgbClr val="000000"/>
                          </a:solidFill>
                          <a:effectLst/>
                          <a:latin typeface="Calibri"/>
                        </a:rPr>
                        <a:t> </a:t>
                      </a:r>
                    </a:p>
                  </a:txBody>
                  <a:tcPr marL="1225" marR="1225" marT="12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 b="0" i="1" u="none" strike="noStrike" dirty="0">
                          <a:solidFill>
                            <a:srgbClr val="000000"/>
                          </a:solidFill>
                          <a:effectLst/>
                          <a:latin typeface="Calibri"/>
                        </a:rPr>
                        <a:t>Teacher Planning Day</a:t>
                      </a:r>
                    </a:p>
                  </a:txBody>
                  <a:tcPr marL="1225" marR="1225" marT="12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200" b="0" i="1" u="none" strike="noStrike" dirty="0">
                          <a:solidFill>
                            <a:srgbClr val="000000"/>
                          </a:solidFill>
                          <a:effectLst/>
                          <a:latin typeface="Calibri"/>
                        </a:rPr>
                        <a:t>Spring Break</a:t>
                      </a:r>
                    </a:p>
                  </a:txBody>
                  <a:tcPr marL="1225" marR="1225" marT="12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b"/>
                      <a:r>
                        <a:rPr lang="en-US" sz="200" b="0" i="1" u="none" strike="noStrike" dirty="0">
                          <a:solidFill>
                            <a:srgbClr val="000000"/>
                          </a:solidFill>
                          <a:effectLst/>
                          <a:latin typeface="Calibri"/>
                        </a:rPr>
                        <a:t> </a:t>
                      </a:r>
                    </a:p>
                  </a:txBody>
                  <a:tcPr marL="1225" marR="1225" marT="12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 b="0" i="1" u="none" strike="noStrike" dirty="0">
                          <a:solidFill>
                            <a:srgbClr val="000000"/>
                          </a:solidFill>
                          <a:effectLst/>
                          <a:latin typeface="Calibri"/>
                        </a:rPr>
                        <a:t> </a:t>
                      </a:r>
                    </a:p>
                  </a:txBody>
                  <a:tcPr marL="1225" marR="1225" marT="12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 b="0" i="1" u="none" strike="noStrike" dirty="0">
                          <a:solidFill>
                            <a:srgbClr val="000000"/>
                          </a:solidFill>
                          <a:effectLst/>
                          <a:latin typeface="Calibri"/>
                        </a:rPr>
                        <a:t> </a:t>
                      </a:r>
                    </a:p>
                  </a:txBody>
                  <a:tcPr marL="1225" marR="1225" marT="12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 b="0" i="1" u="none" strike="noStrike" dirty="0">
                          <a:solidFill>
                            <a:srgbClr val="000000"/>
                          </a:solidFill>
                          <a:effectLst/>
                          <a:latin typeface="Calibri"/>
                        </a:rPr>
                        <a:t> </a:t>
                      </a:r>
                    </a:p>
                  </a:txBody>
                  <a:tcPr marL="1225" marR="1225" marT="12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 b="0" i="1" u="none" strike="noStrike" dirty="0">
                          <a:solidFill>
                            <a:srgbClr val="000000"/>
                          </a:solidFill>
                          <a:effectLst/>
                          <a:latin typeface="Calibri"/>
                        </a:rPr>
                        <a:t>Teacher Planning Day</a:t>
                      </a:r>
                    </a:p>
                  </a:txBody>
                  <a:tcPr marL="1225" marR="1225" marT="12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b"/>
                      <a:r>
                        <a:rPr lang="en-US" sz="200" b="0" i="1" u="none" strike="noStrike" dirty="0">
                          <a:solidFill>
                            <a:srgbClr val="000000"/>
                          </a:solidFill>
                          <a:effectLst/>
                          <a:latin typeface="Calibri"/>
                        </a:rPr>
                        <a:t> </a:t>
                      </a:r>
                    </a:p>
                  </a:txBody>
                  <a:tcPr marL="1225" marR="1225" marT="12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 b="0" i="1" u="none" strike="noStrike" dirty="0">
                          <a:solidFill>
                            <a:srgbClr val="000000"/>
                          </a:solidFill>
                          <a:effectLst/>
                          <a:latin typeface="Calibri"/>
                        </a:rPr>
                        <a:t> </a:t>
                      </a:r>
                    </a:p>
                  </a:txBody>
                  <a:tcPr marL="1225" marR="1225" marT="12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 b="0" i="1" u="none" strike="noStrike" dirty="0">
                          <a:solidFill>
                            <a:srgbClr val="000000"/>
                          </a:solidFill>
                          <a:effectLst/>
                          <a:latin typeface="Calibri"/>
                        </a:rPr>
                        <a:t> </a:t>
                      </a:r>
                    </a:p>
                  </a:txBody>
                  <a:tcPr marL="1225" marR="1225" marT="12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 b="0" i="1" u="none" strike="noStrike" dirty="0">
                          <a:solidFill>
                            <a:srgbClr val="000000"/>
                          </a:solidFill>
                          <a:effectLst/>
                          <a:latin typeface="Calibri"/>
                        </a:rPr>
                        <a:t> </a:t>
                      </a:r>
                    </a:p>
                  </a:txBody>
                  <a:tcPr marL="1225" marR="1225" marT="12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 b="0" i="1" u="none" strike="noStrike" dirty="0">
                          <a:solidFill>
                            <a:srgbClr val="000000"/>
                          </a:solidFill>
                          <a:effectLst/>
                          <a:latin typeface="Calibri"/>
                        </a:rPr>
                        <a:t> </a:t>
                      </a:r>
                    </a:p>
                  </a:txBody>
                  <a:tcPr marL="1225" marR="1225" marT="12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 b="0" i="1" u="none" strike="noStrike" dirty="0">
                          <a:solidFill>
                            <a:srgbClr val="000000"/>
                          </a:solidFill>
                          <a:effectLst/>
                          <a:latin typeface="Calibri"/>
                        </a:rPr>
                        <a:t>FSA ELA</a:t>
                      </a:r>
                      <a:br>
                        <a:rPr lang="en-US" sz="200" b="0" i="1" u="none" strike="noStrike" dirty="0">
                          <a:solidFill>
                            <a:srgbClr val="000000"/>
                          </a:solidFill>
                          <a:effectLst/>
                          <a:latin typeface="Calibri"/>
                        </a:rPr>
                      </a:br>
                      <a:r>
                        <a:rPr lang="en-US" sz="200" b="0" i="1" u="none" strike="noStrike" dirty="0">
                          <a:solidFill>
                            <a:srgbClr val="000000"/>
                          </a:solidFill>
                          <a:effectLst/>
                          <a:latin typeface="Calibri"/>
                        </a:rPr>
                        <a:t> CBT </a:t>
                      </a:r>
                      <a:br>
                        <a:rPr lang="en-US" sz="200" b="0" i="1" u="none" strike="noStrike" dirty="0">
                          <a:solidFill>
                            <a:srgbClr val="000000"/>
                          </a:solidFill>
                          <a:effectLst/>
                          <a:latin typeface="Calibri"/>
                        </a:rPr>
                      </a:br>
                      <a:r>
                        <a:rPr lang="en-US" sz="200" b="0" i="1" u="none" strike="noStrike" dirty="0">
                          <a:solidFill>
                            <a:srgbClr val="000000"/>
                          </a:solidFill>
                          <a:effectLst/>
                          <a:latin typeface="Calibri"/>
                        </a:rPr>
                        <a:t>2 Sessions over 2 days</a:t>
                      </a:r>
                      <a:br>
                        <a:rPr lang="en-US" sz="200" b="0" i="1" u="none" strike="noStrike" dirty="0">
                          <a:solidFill>
                            <a:srgbClr val="000000"/>
                          </a:solidFill>
                          <a:effectLst/>
                          <a:latin typeface="Calibri"/>
                        </a:rPr>
                      </a:br>
                      <a:r>
                        <a:rPr lang="en-US" sz="200" b="0" i="1" u="none" strike="noStrike" dirty="0">
                          <a:solidFill>
                            <a:srgbClr val="000000"/>
                          </a:solidFill>
                          <a:effectLst/>
                          <a:latin typeface="Calibri"/>
                        </a:rPr>
                        <a:t> 80 minutes each </a:t>
                      </a:r>
                    </a:p>
                  </a:txBody>
                  <a:tcPr marL="1225" marR="1225" marT="12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ctr" fontAlgn="ctr"/>
                      <a:r>
                        <a:rPr lang="en-US" sz="200" b="0" i="1" u="none" strike="noStrike" dirty="0">
                          <a:solidFill>
                            <a:srgbClr val="000000"/>
                          </a:solidFill>
                          <a:effectLst/>
                          <a:latin typeface="Calibri"/>
                        </a:rPr>
                        <a:t>=======&gt;</a:t>
                      </a:r>
                    </a:p>
                  </a:txBody>
                  <a:tcPr marL="1225" marR="1225" marT="12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ctr" fontAlgn="ctr"/>
                      <a:r>
                        <a:rPr lang="en-US" sz="200" b="0" i="1" u="none" strike="noStrike" dirty="0">
                          <a:solidFill>
                            <a:srgbClr val="000000"/>
                          </a:solidFill>
                          <a:effectLst/>
                          <a:latin typeface="Calibri"/>
                        </a:rPr>
                        <a:t>=======&gt;</a:t>
                      </a:r>
                    </a:p>
                  </a:txBody>
                  <a:tcPr marL="1225" marR="1225" marT="12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ctr" fontAlgn="ctr"/>
                      <a:r>
                        <a:rPr lang="en-US" sz="200" b="0" i="1" u="none" strike="noStrike" dirty="0">
                          <a:solidFill>
                            <a:srgbClr val="000000"/>
                          </a:solidFill>
                          <a:effectLst/>
                          <a:latin typeface="Calibri"/>
                        </a:rPr>
                        <a:t>=======&gt;</a:t>
                      </a:r>
                    </a:p>
                  </a:txBody>
                  <a:tcPr marL="1225" marR="1225" marT="12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ctr" fontAlgn="ctr"/>
                      <a:r>
                        <a:rPr lang="en-US" sz="200" b="0" i="1" u="none" strike="noStrike" dirty="0">
                          <a:solidFill>
                            <a:srgbClr val="000000"/>
                          </a:solidFill>
                          <a:effectLst/>
                          <a:latin typeface="Calibri"/>
                        </a:rPr>
                        <a:t>=======&gt;</a:t>
                      </a:r>
                    </a:p>
                  </a:txBody>
                  <a:tcPr marL="1225" marR="1225" marT="12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ctr" fontAlgn="ctr"/>
                      <a:r>
                        <a:rPr lang="en-US" sz="200" b="0" i="1" u="none" strike="noStrike" dirty="0">
                          <a:solidFill>
                            <a:srgbClr val="000000"/>
                          </a:solidFill>
                          <a:effectLst/>
                          <a:latin typeface="Calibri"/>
                        </a:rPr>
                        <a:t>FSA ELA CBT ====&gt;</a:t>
                      </a:r>
                    </a:p>
                  </a:txBody>
                  <a:tcPr marL="1225" marR="1225" marT="12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ctr" fontAlgn="ctr"/>
                      <a:r>
                        <a:rPr lang="en-US" sz="200" b="0" i="1" u="none" strike="noStrike" dirty="0">
                          <a:solidFill>
                            <a:srgbClr val="000000"/>
                          </a:solidFill>
                          <a:effectLst/>
                          <a:latin typeface="Calibri"/>
                        </a:rPr>
                        <a:t>=======&gt;</a:t>
                      </a:r>
                    </a:p>
                  </a:txBody>
                  <a:tcPr marL="1225" marR="1225" marT="12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ctr" fontAlgn="ctr"/>
                      <a:r>
                        <a:rPr lang="en-US" sz="200" b="0" i="1" u="none" strike="noStrike" dirty="0">
                          <a:solidFill>
                            <a:srgbClr val="000000"/>
                          </a:solidFill>
                          <a:effectLst/>
                          <a:latin typeface="Calibri"/>
                        </a:rPr>
                        <a:t>=======&gt;</a:t>
                      </a:r>
                    </a:p>
                  </a:txBody>
                  <a:tcPr marL="1225" marR="1225" marT="12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ctr" fontAlgn="ctr"/>
                      <a:r>
                        <a:rPr lang="en-US" sz="200" b="0" i="1" u="none" strike="noStrike" dirty="0">
                          <a:solidFill>
                            <a:srgbClr val="000000"/>
                          </a:solidFill>
                          <a:effectLst/>
                          <a:latin typeface="Calibri"/>
                        </a:rPr>
                        <a:t>=======&gt;</a:t>
                      </a:r>
                    </a:p>
                  </a:txBody>
                  <a:tcPr marL="1225" marR="1225" marT="12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ctr" fontAlgn="ctr"/>
                      <a:r>
                        <a:rPr lang="en-US" sz="200" b="0" i="1" u="none" strike="noStrike" dirty="0">
                          <a:solidFill>
                            <a:srgbClr val="000000"/>
                          </a:solidFill>
                          <a:effectLst/>
                          <a:latin typeface="Calibri"/>
                        </a:rPr>
                        <a:t>=======&gt;</a:t>
                      </a:r>
                    </a:p>
                  </a:txBody>
                  <a:tcPr marL="1225" marR="1225" marT="12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ctr" fontAlgn="ctr"/>
                      <a:r>
                        <a:rPr lang="en-US" sz="200" b="0" i="1" u="none" strike="noStrike" dirty="0">
                          <a:solidFill>
                            <a:srgbClr val="000000"/>
                          </a:solidFill>
                          <a:effectLst/>
                          <a:latin typeface="Calibri"/>
                        </a:rPr>
                        <a:t>FSA ELA CBT ====&gt;</a:t>
                      </a:r>
                    </a:p>
                  </a:txBody>
                  <a:tcPr marL="1225" marR="1225" marT="12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ctr" fontAlgn="ctr"/>
                      <a:r>
                        <a:rPr lang="en-US" sz="200" b="0" i="1" u="none" strike="noStrike" dirty="0">
                          <a:solidFill>
                            <a:srgbClr val="000000"/>
                          </a:solidFill>
                          <a:effectLst/>
                          <a:latin typeface="Calibri"/>
                        </a:rPr>
                        <a:t>=======&gt;</a:t>
                      </a:r>
                    </a:p>
                  </a:txBody>
                  <a:tcPr marL="1225" marR="1225" marT="12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ctr" fontAlgn="ctr"/>
                      <a:r>
                        <a:rPr lang="en-US" sz="200" b="0" i="1" u="none" strike="noStrike" dirty="0">
                          <a:solidFill>
                            <a:srgbClr val="000000"/>
                          </a:solidFill>
                          <a:effectLst/>
                          <a:latin typeface="Calibri"/>
                        </a:rPr>
                        <a:t>=======&gt;</a:t>
                      </a:r>
                    </a:p>
                  </a:txBody>
                  <a:tcPr marL="1225" marR="1225" marT="12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ctr" fontAlgn="ctr"/>
                      <a:r>
                        <a:rPr lang="en-US" sz="200" b="0" i="1" u="none" strike="noStrike" dirty="0">
                          <a:solidFill>
                            <a:srgbClr val="000000"/>
                          </a:solidFill>
                          <a:effectLst/>
                          <a:latin typeface="Calibri"/>
                        </a:rPr>
                        <a:t>=======&gt;</a:t>
                      </a:r>
                    </a:p>
                  </a:txBody>
                  <a:tcPr marL="1225" marR="1225" marT="12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ctr" fontAlgn="ctr"/>
                      <a:r>
                        <a:rPr lang="en-US" sz="200" b="0" i="1" u="none" strike="noStrike" dirty="0">
                          <a:solidFill>
                            <a:srgbClr val="000000"/>
                          </a:solidFill>
                          <a:effectLst/>
                          <a:latin typeface="Calibri"/>
                        </a:rPr>
                        <a:t>=======&gt;</a:t>
                      </a:r>
                    </a:p>
                  </a:txBody>
                  <a:tcPr marL="1225" marR="1225" marT="12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ctr" fontAlgn="ctr"/>
                      <a:r>
                        <a:rPr lang="en-US" sz="200" b="0" i="1" u="none" strike="noStrike" dirty="0">
                          <a:solidFill>
                            <a:srgbClr val="000000"/>
                          </a:solidFill>
                          <a:effectLst/>
                          <a:latin typeface="Calibri"/>
                        </a:rPr>
                        <a:t>FSA ELA CBT ====&gt;</a:t>
                      </a:r>
                    </a:p>
                  </a:txBody>
                  <a:tcPr marL="1225" marR="1225" marT="12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ctr" fontAlgn="ctr"/>
                      <a:r>
                        <a:rPr lang="en-US" sz="200" b="0" i="1" u="none" strike="noStrike" dirty="0">
                          <a:solidFill>
                            <a:srgbClr val="000000"/>
                          </a:solidFill>
                          <a:effectLst/>
                          <a:latin typeface="Calibri"/>
                        </a:rPr>
                        <a:t>=======&gt;</a:t>
                      </a:r>
                    </a:p>
                  </a:txBody>
                  <a:tcPr marL="1225" marR="1225" marT="12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ctr" fontAlgn="ctr"/>
                      <a:r>
                        <a:rPr lang="en-US" sz="200" b="0" i="1" u="none" strike="noStrike" dirty="0">
                          <a:solidFill>
                            <a:srgbClr val="000000"/>
                          </a:solidFill>
                          <a:effectLst/>
                          <a:latin typeface="Calibri"/>
                        </a:rPr>
                        <a:t>=======&gt;</a:t>
                      </a:r>
                    </a:p>
                  </a:txBody>
                  <a:tcPr marL="1225" marR="1225" marT="12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ctr" fontAlgn="ctr"/>
                      <a:r>
                        <a:rPr lang="en-US" sz="200" b="0" i="1" u="none" strike="noStrike" dirty="0">
                          <a:solidFill>
                            <a:srgbClr val="000000"/>
                          </a:solidFill>
                          <a:effectLst/>
                          <a:latin typeface="Calibri"/>
                        </a:rPr>
                        <a:t>=======&gt;</a:t>
                      </a:r>
                    </a:p>
                  </a:txBody>
                  <a:tcPr marL="1225" marR="1225" marT="12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ctr" fontAlgn="ctr"/>
                      <a:r>
                        <a:rPr lang="en-US" sz="200" b="0" i="1" u="none" strike="noStrike" dirty="0">
                          <a:solidFill>
                            <a:srgbClr val="000000"/>
                          </a:solidFill>
                          <a:effectLst/>
                          <a:latin typeface="Calibri"/>
                        </a:rPr>
                        <a:t>=======&gt;</a:t>
                      </a:r>
                    </a:p>
                  </a:txBody>
                  <a:tcPr marL="1225" marR="1225" marT="12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ctr" fontAlgn="ctr"/>
                      <a:r>
                        <a:rPr lang="en-US" sz="200" b="0" i="1" u="none" strike="noStrike" dirty="0">
                          <a:solidFill>
                            <a:srgbClr val="000000"/>
                          </a:solidFill>
                          <a:effectLst/>
                          <a:latin typeface="Calibri"/>
                        </a:rPr>
                        <a:t> </a:t>
                      </a:r>
                    </a:p>
                  </a:txBody>
                  <a:tcPr marL="1225" marR="1225" marT="12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 b="0" i="1" u="none" strike="noStrike" dirty="0">
                          <a:solidFill>
                            <a:srgbClr val="000000"/>
                          </a:solidFill>
                          <a:effectLst/>
                          <a:latin typeface="Calibri"/>
                        </a:rPr>
                        <a:t> </a:t>
                      </a:r>
                    </a:p>
                  </a:txBody>
                  <a:tcPr marL="1225" marR="1225" marT="12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 b="0" i="1" u="none" strike="noStrike" dirty="0">
                          <a:solidFill>
                            <a:srgbClr val="000000"/>
                          </a:solidFill>
                          <a:effectLst/>
                          <a:latin typeface="Calibri"/>
                        </a:rPr>
                        <a:t> </a:t>
                      </a:r>
                    </a:p>
                  </a:txBody>
                  <a:tcPr marL="1225" marR="1225" marT="12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 b="0" i="1" u="none" strike="noStrike" dirty="0">
                          <a:solidFill>
                            <a:srgbClr val="000000"/>
                          </a:solidFill>
                          <a:effectLst/>
                          <a:latin typeface="Calibri"/>
                        </a:rPr>
                        <a:t> </a:t>
                      </a:r>
                    </a:p>
                  </a:txBody>
                  <a:tcPr marL="1225" marR="1225" marT="12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 b="0" i="1" u="none" strike="noStrike" dirty="0">
                          <a:solidFill>
                            <a:srgbClr val="000000"/>
                          </a:solidFill>
                          <a:effectLst/>
                          <a:latin typeface="Calibri"/>
                        </a:rPr>
                        <a:t> </a:t>
                      </a:r>
                    </a:p>
                  </a:txBody>
                  <a:tcPr marL="1225" marR="1225" marT="12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 b="0" i="1" u="none" strike="noStrike" dirty="0">
                          <a:solidFill>
                            <a:srgbClr val="000000"/>
                          </a:solidFill>
                          <a:effectLst/>
                          <a:latin typeface="Calibri"/>
                        </a:rPr>
                        <a:t> </a:t>
                      </a:r>
                    </a:p>
                  </a:txBody>
                  <a:tcPr marL="1225" marR="1225" marT="12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 b="0" i="1" u="none" strike="noStrike" dirty="0">
                          <a:solidFill>
                            <a:srgbClr val="000000"/>
                          </a:solidFill>
                          <a:effectLst/>
                          <a:latin typeface="Calibri"/>
                        </a:rPr>
                        <a:t> </a:t>
                      </a:r>
                    </a:p>
                  </a:txBody>
                  <a:tcPr marL="1225" marR="1225" marT="12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 b="0" i="1" u="none" strike="noStrike" dirty="0">
                          <a:solidFill>
                            <a:srgbClr val="000000"/>
                          </a:solidFill>
                          <a:effectLst/>
                          <a:latin typeface="Calibri"/>
                        </a:rPr>
                        <a:t> </a:t>
                      </a:r>
                    </a:p>
                  </a:txBody>
                  <a:tcPr marL="1225" marR="1225" marT="12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 b="0" i="1" u="none" strike="noStrike" dirty="0">
                          <a:solidFill>
                            <a:srgbClr val="000000"/>
                          </a:solidFill>
                          <a:effectLst/>
                          <a:latin typeface="Calibri"/>
                        </a:rPr>
                        <a:t> </a:t>
                      </a:r>
                    </a:p>
                  </a:txBody>
                  <a:tcPr marL="1225" marR="1225" marT="12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 b="0" i="1" u="none" strike="noStrike" dirty="0">
                          <a:solidFill>
                            <a:srgbClr val="000000"/>
                          </a:solidFill>
                          <a:effectLst/>
                          <a:latin typeface="Calibri"/>
                        </a:rPr>
                        <a:t> </a:t>
                      </a:r>
                    </a:p>
                  </a:txBody>
                  <a:tcPr marL="1225" marR="1225" marT="12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4251">
                <a:tc>
                  <a:txBody>
                    <a:bodyPr/>
                    <a:lstStyle/>
                    <a:p>
                      <a:pPr algn="ctr" fontAlgn="ctr"/>
                      <a:r>
                        <a:rPr lang="en-US" sz="200" b="0" i="1" u="none" strike="noStrike" dirty="0">
                          <a:solidFill>
                            <a:srgbClr val="000000"/>
                          </a:solidFill>
                          <a:effectLst/>
                          <a:latin typeface="Calibri"/>
                        </a:rPr>
                        <a:t>6-8</a:t>
                      </a:r>
                      <a:br>
                        <a:rPr lang="en-US" sz="200" b="0" i="1" u="none" strike="noStrike" dirty="0">
                          <a:solidFill>
                            <a:srgbClr val="000000"/>
                          </a:solidFill>
                          <a:effectLst/>
                          <a:latin typeface="Calibri"/>
                        </a:rPr>
                      </a:br>
                      <a:r>
                        <a:rPr lang="en-US" sz="200" b="0" i="1" u="none" strike="noStrike" dirty="0">
                          <a:solidFill>
                            <a:srgbClr val="000000"/>
                          </a:solidFill>
                          <a:effectLst/>
                          <a:latin typeface="Calibri"/>
                        </a:rPr>
                        <a:t>FSA ELA</a:t>
                      </a:r>
                    </a:p>
                  </a:txBody>
                  <a:tcPr marL="1225" marR="1225" marT="12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ctr" fontAlgn="ctr"/>
                      <a:r>
                        <a:rPr lang="en-US" sz="200" b="0" i="1" u="none" strike="noStrike" dirty="0">
                          <a:solidFill>
                            <a:srgbClr val="000000"/>
                          </a:solidFill>
                          <a:effectLst/>
                          <a:latin typeface="Calibri"/>
                        </a:rPr>
                        <a:t> </a:t>
                      </a:r>
                    </a:p>
                  </a:txBody>
                  <a:tcPr marL="1225" marR="1225" marT="12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 b="0" i="1" u="none" strike="noStrike" dirty="0">
                          <a:solidFill>
                            <a:srgbClr val="000000"/>
                          </a:solidFill>
                          <a:effectLst/>
                          <a:latin typeface="Calibri"/>
                        </a:rPr>
                        <a:t> </a:t>
                      </a:r>
                    </a:p>
                  </a:txBody>
                  <a:tcPr marL="1225" marR="1225" marT="12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 b="0" i="1" u="none" strike="noStrike" dirty="0">
                          <a:solidFill>
                            <a:srgbClr val="000000"/>
                          </a:solidFill>
                          <a:effectLst/>
                          <a:latin typeface="Calibri"/>
                        </a:rPr>
                        <a:t> </a:t>
                      </a:r>
                    </a:p>
                  </a:txBody>
                  <a:tcPr marL="1225" marR="1225" marT="12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 b="0" i="1" u="none" strike="noStrike" dirty="0">
                          <a:solidFill>
                            <a:srgbClr val="000000"/>
                          </a:solidFill>
                          <a:effectLst/>
                          <a:latin typeface="Calibri"/>
                        </a:rPr>
                        <a:t> </a:t>
                      </a:r>
                    </a:p>
                  </a:txBody>
                  <a:tcPr marL="1225" marR="1225" marT="12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 b="0" i="1" u="none" strike="noStrike" dirty="0">
                          <a:solidFill>
                            <a:srgbClr val="000000"/>
                          </a:solidFill>
                          <a:effectLst/>
                          <a:latin typeface="Calibri"/>
                        </a:rPr>
                        <a:t> </a:t>
                      </a:r>
                    </a:p>
                  </a:txBody>
                  <a:tcPr marL="1225" marR="1225" marT="12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 b="0" i="1" u="none" strike="noStrike" dirty="0">
                          <a:solidFill>
                            <a:srgbClr val="000000"/>
                          </a:solidFill>
                          <a:effectLst/>
                          <a:latin typeface="Calibri"/>
                        </a:rPr>
                        <a:t> </a:t>
                      </a:r>
                    </a:p>
                  </a:txBody>
                  <a:tcPr marL="1225" marR="1225" marT="12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 b="0" i="1" u="none" strike="noStrike" dirty="0">
                          <a:solidFill>
                            <a:srgbClr val="000000"/>
                          </a:solidFill>
                          <a:effectLst/>
                          <a:latin typeface="Calibri"/>
                        </a:rPr>
                        <a:t> </a:t>
                      </a:r>
                    </a:p>
                  </a:txBody>
                  <a:tcPr marL="1225" marR="1225" marT="12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 b="0" i="1" u="none" strike="noStrike" dirty="0">
                          <a:solidFill>
                            <a:srgbClr val="000000"/>
                          </a:solidFill>
                          <a:effectLst/>
                          <a:latin typeface="Calibri"/>
                        </a:rPr>
                        <a:t> </a:t>
                      </a:r>
                    </a:p>
                  </a:txBody>
                  <a:tcPr marL="1225" marR="1225" marT="12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 b="0" i="1" u="none" strike="noStrike" dirty="0">
                          <a:solidFill>
                            <a:srgbClr val="000000"/>
                          </a:solidFill>
                          <a:effectLst/>
                          <a:latin typeface="Calibri"/>
                        </a:rPr>
                        <a:t> </a:t>
                      </a:r>
                    </a:p>
                  </a:txBody>
                  <a:tcPr marL="1225" marR="1225" marT="12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 b="0" i="1" u="none" strike="noStrike" dirty="0">
                          <a:solidFill>
                            <a:srgbClr val="000000"/>
                          </a:solidFill>
                          <a:effectLst/>
                          <a:latin typeface="Calibri"/>
                        </a:rPr>
                        <a:t> </a:t>
                      </a:r>
                    </a:p>
                  </a:txBody>
                  <a:tcPr marL="1225" marR="1225" marT="12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 b="0" i="1" u="none" strike="noStrike" dirty="0">
                          <a:solidFill>
                            <a:srgbClr val="000000"/>
                          </a:solidFill>
                          <a:effectLst/>
                          <a:latin typeface="Calibri"/>
                        </a:rPr>
                        <a:t> </a:t>
                      </a:r>
                    </a:p>
                  </a:txBody>
                  <a:tcPr marL="1225" marR="1225" marT="12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 b="0" i="1" u="none" strike="noStrike" dirty="0">
                          <a:solidFill>
                            <a:srgbClr val="000000"/>
                          </a:solidFill>
                          <a:effectLst/>
                          <a:latin typeface="Calibri"/>
                        </a:rPr>
                        <a:t> </a:t>
                      </a:r>
                    </a:p>
                  </a:txBody>
                  <a:tcPr marL="1225" marR="1225" marT="12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 b="0" i="1" u="none" strike="noStrike" dirty="0">
                          <a:solidFill>
                            <a:srgbClr val="000000"/>
                          </a:solidFill>
                          <a:effectLst/>
                          <a:latin typeface="Calibri"/>
                        </a:rPr>
                        <a:t> </a:t>
                      </a:r>
                    </a:p>
                  </a:txBody>
                  <a:tcPr marL="1225" marR="1225" marT="12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 b="0" i="1" u="none" strike="noStrike" dirty="0">
                          <a:solidFill>
                            <a:srgbClr val="000000"/>
                          </a:solidFill>
                          <a:effectLst/>
                          <a:latin typeface="Calibri"/>
                        </a:rPr>
                        <a:t> </a:t>
                      </a:r>
                    </a:p>
                  </a:txBody>
                  <a:tcPr marL="1225" marR="1225" marT="12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 b="0" i="1" u="none" strike="noStrike" dirty="0">
                          <a:solidFill>
                            <a:srgbClr val="000000"/>
                          </a:solidFill>
                          <a:effectLst/>
                          <a:latin typeface="Calibri"/>
                        </a:rPr>
                        <a:t>Teacher Planning Day</a:t>
                      </a:r>
                    </a:p>
                  </a:txBody>
                  <a:tcPr marL="1225" marR="1225" marT="12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200" b="0" i="1" u="none" strike="noStrike" dirty="0">
                          <a:solidFill>
                            <a:srgbClr val="000000"/>
                          </a:solidFill>
                          <a:effectLst/>
                          <a:latin typeface="Calibri"/>
                        </a:rPr>
                        <a:t>Spring Break</a:t>
                      </a:r>
                    </a:p>
                  </a:txBody>
                  <a:tcPr marL="1225" marR="1225" marT="12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b"/>
                      <a:r>
                        <a:rPr lang="en-US" sz="200" b="0" i="1" u="none" strike="noStrike" dirty="0">
                          <a:solidFill>
                            <a:srgbClr val="000000"/>
                          </a:solidFill>
                          <a:effectLst/>
                          <a:latin typeface="Calibri"/>
                        </a:rPr>
                        <a:t> </a:t>
                      </a:r>
                    </a:p>
                  </a:txBody>
                  <a:tcPr marL="1225" marR="1225" marT="12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 b="0" i="1" u="none" strike="noStrike" dirty="0">
                          <a:solidFill>
                            <a:srgbClr val="000000"/>
                          </a:solidFill>
                          <a:effectLst/>
                          <a:latin typeface="Calibri"/>
                        </a:rPr>
                        <a:t> </a:t>
                      </a:r>
                    </a:p>
                  </a:txBody>
                  <a:tcPr marL="1225" marR="1225" marT="12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 b="0" i="1" u="none" strike="noStrike" dirty="0">
                          <a:solidFill>
                            <a:srgbClr val="000000"/>
                          </a:solidFill>
                          <a:effectLst/>
                          <a:latin typeface="Calibri"/>
                        </a:rPr>
                        <a:t> </a:t>
                      </a:r>
                    </a:p>
                  </a:txBody>
                  <a:tcPr marL="1225" marR="1225" marT="12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 b="0" i="1" u="none" strike="noStrike" dirty="0">
                          <a:solidFill>
                            <a:srgbClr val="000000"/>
                          </a:solidFill>
                          <a:effectLst/>
                          <a:latin typeface="Calibri"/>
                        </a:rPr>
                        <a:t> </a:t>
                      </a:r>
                    </a:p>
                  </a:txBody>
                  <a:tcPr marL="1225" marR="1225" marT="12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 b="0" i="1" u="none" strike="noStrike" dirty="0">
                          <a:solidFill>
                            <a:srgbClr val="000000"/>
                          </a:solidFill>
                          <a:effectLst/>
                          <a:latin typeface="Calibri"/>
                        </a:rPr>
                        <a:t>Teacher Planning Day</a:t>
                      </a:r>
                    </a:p>
                  </a:txBody>
                  <a:tcPr marL="1225" marR="1225" marT="12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b"/>
                      <a:r>
                        <a:rPr lang="en-US" sz="200" b="0" i="1" u="none" strike="noStrike" dirty="0">
                          <a:solidFill>
                            <a:srgbClr val="000000"/>
                          </a:solidFill>
                          <a:effectLst/>
                          <a:latin typeface="Calibri"/>
                        </a:rPr>
                        <a:t> </a:t>
                      </a:r>
                    </a:p>
                  </a:txBody>
                  <a:tcPr marL="1225" marR="1225" marT="12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 b="0" i="1" u="none" strike="noStrike" dirty="0">
                          <a:solidFill>
                            <a:srgbClr val="000000"/>
                          </a:solidFill>
                          <a:effectLst/>
                          <a:latin typeface="Calibri"/>
                        </a:rPr>
                        <a:t> </a:t>
                      </a:r>
                    </a:p>
                  </a:txBody>
                  <a:tcPr marL="1225" marR="1225" marT="12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 b="0" i="1" u="none" strike="noStrike" dirty="0">
                          <a:solidFill>
                            <a:srgbClr val="000000"/>
                          </a:solidFill>
                          <a:effectLst/>
                          <a:latin typeface="Calibri"/>
                        </a:rPr>
                        <a:t> </a:t>
                      </a:r>
                    </a:p>
                  </a:txBody>
                  <a:tcPr marL="1225" marR="1225" marT="12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 b="0" i="1" u="none" strike="noStrike" dirty="0">
                          <a:solidFill>
                            <a:srgbClr val="000000"/>
                          </a:solidFill>
                          <a:effectLst/>
                          <a:latin typeface="Calibri"/>
                        </a:rPr>
                        <a:t> </a:t>
                      </a:r>
                    </a:p>
                  </a:txBody>
                  <a:tcPr marL="1225" marR="1225" marT="12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 b="0" i="1" u="none" strike="noStrike" dirty="0">
                          <a:solidFill>
                            <a:srgbClr val="000000"/>
                          </a:solidFill>
                          <a:effectLst/>
                          <a:latin typeface="Calibri"/>
                        </a:rPr>
                        <a:t> </a:t>
                      </a:r>
                    </a:p>
                  </a:txBody>
                  <a:tcPr marL="1225" marR="1225" marT="12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 b="0" i="1" u="none" strike="noStrike" dirty="0">
                          <a:solidFill>
                            <a:srgbClr val="000000"/>
                          </a:solidFill>
                          <a:effectLst/>
                          <a:latin typeface="Calibri"/>
                        </a:rPr>
                        <a:t>FSA ELA</a:t>
                      </a:r>
                      <a:br>
                        <a:rPr lang="en-US" sz="200" b="0" i="1" u="none" strike="noStrike" dirty="0">
                          <a:solidFill>
                            <a:srgbClr val="000000"/>
                          </a:solidFill>
                          <a:effectLst/>
                          <a:latin typeface="Calibri"/>
                        </a:rPr>
                      </a:br>
                      <a:r>
                        <a:rPr lang="en-US" sz="200" b="0" i="1" u="none" strike="noStrike" dirty="0">
                          <a:solidFill>
                            <a:srgbClr val="000000"/>
                          </a:solidFill>
                          <a:effectLst/>
                          <a:latin typeface="Calibri"/>
                        </a:rPr>
                        <a:t> CBT </a:t>
                      </a:r>
                      <a:br>
                        <a:rPr lang="en-US" sz="200" b="0" i="1" u="none" strike="noStrike" dirty="0">
                          <a:solidFill>
                            <a:srgbClr val="000000"/>
                          </a:solidFill>
                          <a:effectLst/>
                          <a:latin typeface="Calibri"/>
                        </a:rPr>
                      </a:br>
                      <a:r>
                        <a:rPr lang="en-US" sz="200" b="0" i="1" u="none" strike="noStrike" dirty="0">
                          <a:solidFill>
                            <a:srgbClr val="000000"/>
                          </a:solidFill>
                          <a:effectLst/>
                          <a:latin typeface="Calibri"/>
                        </a:rPr>
                        <a:t>2 Sessions over 2 days</a:t>
                      </a:r>
                      <a:br>
                        <a:rPr lang="en-US" sz="200" b="0" i="1" u="none" strike="noStrike" dirty="0">
                          <a:solidFill>
                            <a:srgbClr val="000000"/>
                          </a:solidFill>
                          <a:effectLst/>
                          <a:latin typeface="Calibri"/>
                        </a:rPr>
                      </a:br>
                      <a:r>
                        <a:rPr lang="en-US" sz="200" b="0" i="1" u="none" strike="noStrike" dirty="0">
                          <a:solidFill>
                            <a:srgbClr val="000000"/>
                          </a:solidFill>
                          <a:effectLst/>
                          <a:latin typeface="Calibri"/>
                        </a:rPr>
                        <a:t> 85 minutes each </a:t>
                      </a:r>
                    </a:p>
                  </a:txBody>
                  <a:tcPr marL="1225" marR="1225" marT="12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ctr" fontAlgn="ctr"/>
                      <a:r>
                        <a:rPr lang="en-US" sz="200" b="0" i="1" u="none" strike="noStrike" dirty="0">
                          <a:solidFill>
                            <a:srgbClr val="000000"/>
                          </a:solidFill>
                          <a:effectLst/>
                          <a:latin typeface="Calibri"/>
                        </a:rPr>
                        <a:t>=======&gt;</a:t>
                      </a:r>
                    </a:p>
                  </a:txBody>
                  <a:tcPr marL="1225" marR="1225" marT="12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ctr" fontAlgn="ctr"/>
                      <a:r>
                        <a:rPr lang="en-US" sz="200" b="0" i="1" u="none" strike="noStrike" dirty="0">
                          <a:solidFill>
                            <a:srgbClr val="000000"/>
                          </a:solidFill>
                          <a:effectLst/>
                          <a:latin typeface="Calibri"/>
                        </a:rPr>
                        <a:t>=======&gt;</a:t>
                      </a:r>
                    </a:p>
                  </a:txBody>
                  <a:tcPr marL="1225" marR="1225" marT="12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ctr" fontAlgn="ctr"/>
                      <a:r>
                        <a:rPr lang="en-US" sz="200" b="0" i="1" u="none" strike="noStrike" dirty="0">
                          <a:solidFill>
                            <a:srgbClr val="000000"/>
                          </a:solidFill>
                          <a:effectLst/>
                          <a:latin typeface="Calibri"/>
                        </a:rPr>
                        <a:t>=======&gt;</a:t>
                      </a:r>
                    </a:p>
                  </a:txBody>
                  <a:tcPr marL="1225" marR="1225" marT="12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ctr" fontAlgn="ctr"/>
                      <a:r>
                        <a:rPr lang="en-US" sz="200" b="0" i="1" u="none" strike="noStrike" dirty="0">
                          <a:solidFill>
                            <a:srgbClr val="000000"/>
                          </a:solidFill>
                          <a:effectLst/>
                          <a:latin typeface="Calibri"/>
                        </a:rPr>
                        <a:t>=======&gt;</a:t>
                      </a:r>
                    </a:p>
                  </a:txBody>
                  <a:tcPr marL="1225" marR="1225" marT="12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ctr" fontAlgn="ctr"/>
                      <a:r>
                        <a:rPr lang="en-US" sz="200" b="0" i="1" u="none" strike="noStrike" dirty="0">
                          <a:solidFill>
                            <a:srgbClr val="000000"/>
                          </a:solidFill>
                          <a:effectLst/>
                          <a:latin typeface="Calibri"/>
                        </a:rPr>
                        <a:t>FSA ELA CBT ====&gt;</a:t>
                      </a:r>
                    </a:p>
                  </a:txBody>
                  <a:tcPr marL="1225" marR="1225" marT="12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ctr" fontAlgn="ctr"/>
                      <a:r>
                        <a:rPr lang="en-US" sz="200" b="0" i="1" u="none" strike="noStrike" dirty="0">
                          <a:solidFill>
                            <a:srgbClr val="000000"/>
                          </a:solidFill>
                          <a:effectLst/>
                          <a:latin typeface="Calibri"/>
                        </a:rPr>
                        <a:t>=======&gt;</a:t>
                      </a:r>
                    </a:p>
                  </a:txBody>
                  <a:tcPr marL="1225" marR="1225" marT="12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ctr" fontAlgn="ctr"/>
                      <a:r>
                        <a:rPr lang="en-US" sz="200" b="0" i="1" u="none" strike="noStrike" dirty="0">
                          <a:solidFill>
                            <a:srgbClr val="000000"/>
                          </a:solidFill>
                          <a:effectLst/>
                          <a:latin typeface="Calibri"/>
                        </a:rPr>
                        <a:t>=======&gt;</a:t>
                      </a:r>
                    </a:p>
                  </a:txBody>
                  <a:tcPr marL="1225" marR="1225" marT="12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ctr" fontAlgn="ctr"/>
                      <a:r>
                        <a:rPr lang="en-US" sz="200" b="0" i="1" u="none" strike="noStrike" dirty="0">
                          <a:solidFill>
                            <a:srgbClr val="000000"/>
                          </a:solidFill>
                          <a:effectLst/>
                          <a:latin typeface="Calibri"/>
                        </a:rPr>
                        <a:t>=======&gt;</a:t>
                      </a:r>
                    </a:p>
                  </a:txBody>
                  <a:tcPr marL="1225" marR="1225" marT="12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ctr" fontAlgn="ctr"/>
                      <a:r>
                        <a:rPr lang="en-US" sz="200" b="0" i="1" u="none" strike="noStrike" dirty="0">
                          <a:solidFill>
                            <a:srgbClr val="000000"/>
                          </a:solidFill>
                          <a:effectLst/>
                          <a:latin typeface="Calibri"/>
                        </a:rPr>
                        <a:t>=======&gt;</a:t>
                      </a:r>
                    </a:p>
                  </a:txBody>
                  <a:tcPr marL="1225" marR="1225" marT="12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ctr" fontAlgn="ctr"/>
                      <a:r>
                        <a:rPr lang="en-US" sz="200" b="0" i="1" u="none" strike="noStrike" dirty="0">
                          <a:solidFill>
                            <a:srgbClr val="000000"/>
                          </a:solidFill>
                          <a:effectLst/>
                          <a:latin typeface="Calibri"/>
                        </a:rPr>
                        <a:t>FSA ELA CBT ====&gt;</a:t>
                      </a:r>
                    </a:p>
                  </a:txBody>
                  <a:tcPr marL="1225" marR="1225" marT="12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ctr" fontAlgn="ctr"/>
                      <a:r>
                        <a:rPr lang="en-US" sz="200" b="0" i="1" u="none" strike="noStrike" dirty="0">
                          <a:solidFill>
                            <a:srgbClr val="000000"/>
                          </a:solidFill>
                          <a:effectLst/>
                          <a:latin typeface="Calibri"/>
                        </a:rPr>
                        <a:t>=======&gt;</a:t>
                      </a:r>
                    </a:p>
                  </a:txBody>
                  <a:tcPr marL="1225" marR="1225" marT="12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ctr" fontAlgn="ctr"/>
                      <a:r>
                        <a:rPr lang="en-US" sz="200" b="0" i="1" u="none" strike="noStrike" dirty="0">
                          <a:solidFill>
                            <a:srgbClr val="000000"/>
                          </a:solidFill>
                          <a:effectLst/>
                          <a:latin typeface="Calibri"/>
                        </a:rPr>
                        <a:t>=======&gt;</a:t>
                      </a:r>
                    </a:p>
                  </a:txBody>
                  <a:tcPr marL="1225" marR="1225" marT="12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ctr" fontAlgn="ctr"/>
                      <a:r>
                        <a:rPr lang="en-US" sz="200" b="0" i="1" u="none" strike="noStrike" dirty="0">
                          <a:solidFill>
                            <a:srgbClr val="000000"/>
                          </a:solidFill>
                          <a:effectLst/>
                          <a:latin typeface="Calibri"/>
                        </a:rPr>
                        <a:t>=======&gt;</a:t>
                      </a:r>
                    </a:p>
                  </a:txBody>
                  <a:tcPr marL="1225" marR="1225" marT="12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ctr" fontAlgn="ctr"/>
                      <a:r>
                        <a:rPr lang="en-US" sz="200" b="0" i="1" u="none" strike="noStrike" dirty="0">
                          <a:solidFill>
                            <a:srgbClr val="000000"/>
                          </a:solidFill>
                          <a:effectLst/>
                          <a:latin typeface="Calibri"/>
                        </a:rPr>
                        <a:t>=======&gt;</a:t>
                      </a:r>
                    </a:p>
                  </a:txBody>
                  <a:tcPr marL="1225" marR="1225" marT="12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ctr" fontAlgn="ctr"/>
                      <a:r>
                        <a:rPr lang="en-US" sz="200" b="0" i="1" u="none" strike="noStrike" dirty="0">
                          <a:solidFill>
                            <a:srgbClr val="000000"/>
                          </a:solidFill>
                          <a:effectLst/>
                          <a:latin typeface="Calibri"/>
                        </a:rPr>
                        <a:t>FSA ELA CBT ====&gt;</a:t>
                      </a:r>
                    </a:p>
                  </a:txBody>
                  <a:tcPr marL="1225" marR="1225" marT="12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ctr" fontAlgn="ctr"/>
                      <a:r>
                        <a:rPr lang="en-US" sz="200" b="0" i="1" u="none" strike="noStrike" dirty="0">
                          <a:solidFill>
                            <a:srgbClr val="000000"/>
                          </a:solidFill>
                          <a:effectLst/>
                          <a:latin typeface="Calibri"/>
                        </a:rPr>
                        <a:t>=======&gt;</a:t>
                      </a:r>
                    </a:p>
                  </a:txBody>
                  <a:tcPr marL="1225" marR="1225" marT="12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ctr" fontAlgn="ctr"/>
                      <a:r>
                        <a:rPr lang="en-US" sz="200" b="0" i="1" u="none" strike="noStrike" dirty="0">
                          <a:solidFill>
                            <a:srgbClr val="000000"/>
                          </a:solidFill>
                          <a:effectLst/>
                          <a:latin typeface="Calibri"/>
                        </a:rPr>
                        <a:t>=======&gt;</a:t>
                      </a:r>
                    </a:p>
                  </a:txBody>
                  <a:tcPr marL="1225" marR="1225" marT="12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ctr" fontAlgn="ctr"/>
                      <a:r>
                        <a:rPr lang="en-US" sz="200" b="0" i="1" u="none" strike="noStrike" dirty="0">
                          <a:solidFill>
                            <a:srgbClr val="000000"/>
                          </a:solidFill>
                          <a:effectLst/>
                          <a:latin typeface="Calibri"/>
                        </a:rPr>
                        <a:t>=======&gt;</a:t>
                      </a:r>
                    </a:p>
                  </a:txBody>
                  <a:tcPr marL="1225" marR="1225" marT="12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ctr" fontAlgn="ctr"/>
                      <a:r>
                        <a:rPr lang="en-US" sz="200" b="0" i="1" u="none" strike="noStrike" dirty="0">
                          <a:solidFill>
                            <a:srgbClr val="000000"/>
                          </a:solidFill>
                          <a:effectLst/>
                          <a:latin typeface="Calibri"/>
                        </a:rPr>
                        <a:t>=======&gt;</a:t>
                      </a:r>
                    </a:p>
                  </a:txBody>
                  <a:tcPr marL="1225" marR="1225" marT="12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ctr" fontAlgn="ctr"/>
                      <a:r>
                        <a:rPr lang="en-US" sz="200" b="0" i="1" u="none" strike="noStrike" dirty="0">
                          <a:solidFill>
                            <a:srgbClr val="000000"/>
                          </a:solidFill>
                          <a:effectLst/>
                          <a:latin typeface="Calibri"/>
                        </a:rPr>
                        <a:t> </a:t>
                      </a:r>
                    </a:p>
                  </a:txBody>
                  <a:tcPr marL="1225" marR="1225" marT="12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 b="0" i="1" u="none" strike="noStrike" dirty="0">
                          <a:solidFill>
                            <a:srgbClr val="000000"/>
                          </a:solidFill>
                          <a:effectLst/>
                          <a:latin typeface="Calibri"/>
                        </a:rPr>
                        <a:t> </a:t>
                      </a:r>
                    </a:p>
                  </a:txBody>
                  <a:tcPr marL="1225" marR="1225" marT="12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 b="0" i="1" u="none" strike="noStrike" dirty="0">
                          <a:solidFill>
                            <a:srgbClr val="000000"/>
                          </a:solidFill>
                          <a:effectLst/>
                          <a:latin typeface="Calibri"/>
                        </a:rPr>
                        <a:t> </a:t>
                      </a:r>
                    </a:p>
                  </a:txBody>
                  <a:tcPr marL="1225" marR="1225" marT="12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 b="0" i="1" u="none" strike="noStrike" dirty="0">
                          <a:solidFill>
                            <a:srgbClr val="000000"/>
                          </a:solidFill>
                          <a:effectLst/>
                          <a:latin typeface="Calibri"/>
                        </a:rPr>
                        <a:t> </a:t>
                      </a:r>
                    </a:p>
                  </a:txBody>
                  <a:tcPr marL="1225" marR="1225" marT="12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 b="0" i="1" u="none" strike="noStrike" dirty="0">
                          <a:solidFill>
                            <a:srgbClr val="000000"/>
                          </a:solidFill>
                          <a:effectLst/>
                          <a:latin typeface="Calibri"/>
                        </a:rPr>
                        <a:t> </a:t>
                      </a:r>
                    </a:p>
                  </a:txBody>
                  <a:tcPr marL="1225" marR="1225" marT="12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 b="0" i="1" u="none" strike="noStrike" dirty="0">
                          <a:solidFill>
                            <a:srgbClr val="000000"/>
                          </a:solidFill>
                          <a:effectLst/>
                          <a:latin typeface="Calibri"/>
                        </a:rPr>
                        <a:t> </a:t>
                      </a:r>
                    </a:p>
                  </a:txBody>
                  <a:tcPr marL="1225" marR="1225" marT="12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 b="0" i="1" u="none" strike="noStrike" dirty="0">
                          <a:solidFill>
                            <a:srgbClr val="000000"/>
                          </a:solidFill>
                          <a:effectLst/>
                          <a:latin typeface="Calibri"/>
                        </a:rPr>
                        <a:t> </a:t>
                      </a:r>
                    </a:p>
                  </a:txBody>
                  <a:tcPr marL="1225" marR="1225" marT="12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 b="0" i="1" u="none" strike="noStrike" dirty="0">
                          <a:solidFill>
                            <a:srgbClr val="000000"/>
                          </a:solidFill>
                          <a:effectLst/>
                          <a:latin typeface="Calibri"/>
                        </a:rPr>
                        <a:t> </a:t>
                      </a:r>
                    </a:p>
                  </a:txBody>
                  <a:tcPr marL="1225" marR="1225" marT="12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 b="0" i="1" u="none" strike="noStrike" dirty="0">
                          <a:solidFill>
                            <a:srgbClr val="000000"/>
                          </a:solidFill>
                          <a:effectLst/>
                          <a:latin typeface="Calibri"/>
                        </a:rPr>
                        <a:t> </a:t>
                      </a:r>
                    </a:p>
                  </a:txBody>
                  <a:tcPr marL="1225" marR="1225" marT="12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 b="0" i="1" u="none" strike="noStrike" dirty="0">
                          <a:solidFill>
                            <a:srgbClr val="000000"/>
                          </a:solidFill>
                          <a:effectLst/>
                          <a:latin typeface="Calibri"/>
                        </a:rPr>
                        <a:t> </a:t>
                      </a:r>
                    </a:p>
                  </a:txBody>
                  <a:tcPr marL="1225" marR="1225" marT="12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4251">
                <a:tc>
                  <a:txBody>
                    <a:bodyPr/>
                    <a:lstStyle/>
                    <a:p>
                      <a:pPr algn="ctr" fontAlgn="ctr"/>
                      <a:r>
                        <a:rPr lang="en-US" sz="200" b="0" i="1" u="none" strike="noStrike" dirty="0">
                          <a:solidFill>
                            <a:srgbClr val="000000"/>
                          </a:solidFill>
                          <a:effectLst/>
                          <a:latin typeface="Calibri"/>
                        </a:rPr>
                        <a:t>9-11</a:t>
                      </a:r>
                      <a:br>
                        <a:rPr lang="en-US" sz="200" b="0" i="1" u="none" strike="noStrike" dirty="0">
                          <a:solidFill>
                            <a:srgbClr val="000000"/>
                          </a:solidFill>
                          <a:effectLst/>
                          <a:latin typeface="Calibri"/>
                        </a:rPr>
                      </a:br>
                      <a:r>
                        <a:rPr lang="en-US" sz="200" b="0" i="1" u="none" strike="noStrike" dirty="0">
                          <a:solidFill>
                            <a:srgbClr val="000000"/>
                          </a:solidFill>
                          <a:effectLst/>
                          <a:latin typeface="Calibri"/>
                        </a:rPr>
                        <a:t>FSA ELA</a:t>
                      </a:r>
                    </a:p>
                  </a:txBody>
                  <a:tcPr marL="1225" marR="1225" marT="12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ctr" fontAlgn="ctr"/>
                      <a:r>
                        <a:rPr lang="en-US" sz="200" b="0" i="1" u="none" strike="noStrike" dirty="0">
                          <a:solidFill>
                            <a:srgbClr val="000000"/>
                          </a:solidFill>
                          <a:effectLst/>
                          <a:latin typeface="Calibri"/>
                        </a:rPr>
                        <a:t> </a:t>
                      </a:r>
                    </a:p>
                  </a:txBody>
                  <a:tcPr marL="1225" marR="1225" marT="12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 b="0" i="1" u="none" strike="noStrike" dirty="0">
                          <a:solidFill>
                            <a:srgbClr val="000000"/>
                          </a:solidFill>
                          <a:effectLst/>
                          <a:latin typeface="Calibri"/>
                        </a:rPr>
                        <a:t> </a:t>
                      </a:r>
                    </a:p>
                  </a:txBody>
                  <a:tcPr marL="1225" marR="1225" marT="12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 b="0" i="1" u="none" strike="noStrike" dirty="0">
                          <a:solidFill>
                            <a:srgbClr val="000000"/>
                          </a:solidFill>
                          <a:effectLst/>
                          <a:latin typeface="Calibri"/>
                        </a:rPr>
                        <a:t> </a:t>
                      </a:r>
                    </a:p>
                  </a:txBody>
                  <a:tcPr marL="1225" marR="1225" marT="12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 b="0" i="1" u="none" strike="noStrike" dirty="0">
                          <a:solidFill>
                            <a:srgbClr val="000000"/>
                          </a:solidFill>
                          <a:effectLst/>
                          <a:latin typeface="Calibri"/>
                        </a:rPr>
                        <a:t> </a:t>
                      </a:r>
                    </a:p>
                  </a:txBody>
                  <a:tcPr marL="1225" marR="1225" marT="12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 b="0" i="1" u="none" strike="noStrike" dirty="0">
                          <a:solidFill>
                            <a:srgbClr val="000000"/>
                          </a:solidFill>
                          <a:effectLst/>
                          <a:latin typeface="Calibri"/>
                        </a:rPr>
                        <a:t> </a:t>
                      </a:r>
                    </a:p>
                  </a:txBody>
                  <a:tcPr marL="1225" marR="1225" marT="12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 b="0" i="1" u="none" strike="noStrike" dirty="0">
                          <a:solidFill>
                            <a:srgbClr val="000000"/>
                          </a:solidFill>
                          <a:effectLst/>
                          <a:latin typeface="Calibri"/>
                        </a:rPr>
                        <a:t> </a:t>
                      </a:r>
                    </a:p>
                  </a:txBody>
                  <a:tcPr marL="1225" marR="1225" marT="12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 b="0" i="1" u="none" strike="noStrike" dirty="0">
                          <a:solidFill>
                            <a:srgbClr val="000000"/>
                          </a:solidFill>
                          <a:effectLst/>
                          <a:latin typeface="Calibri"/>
                        </a:rPr>
                        <a:t> </a:t>
                      </a:r>
                    </a:p>
                  </a:txBody>
                  <a:tcPr marL="1225" marR="1225" marT="12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 b="0" i="1" u="none" strike="noStrike" dirty="0">
                          <a:solidFill>
                            <a:srgbClr val="000000"/>
                          </a:solidFill>
                          <a:effectLst/>
                          <a:latin typeface="Calibri"/>
                        </a:rPr>
                        <a:t> </a:t>
                      </a:r>
                    </a:p>
                  </a:txBody>
                  <a:tcPr marL="1225" marR="1225" marT="12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 b="0" i="1" u="none" strike="noStrike" dirty="0">
                          <a:solidFill>
                            <a:srgbClr val="000000"/>
                          </a:solidFill>
                          <a:effectLst/>
                          <a:latin typeface="Calibri"/>
                        </a:rPr>
                        <a:t> </a:t>
                      </a:r>
                    </a:p>
                  </a:txBody>
                  <a:tcPr marL="1225" marR="1225" marT="12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 b="0" i="1" u="none" strike="noStrike" dirty="0">
                          <a:solidFill>
                            <a:srgbClr val="000000"/>
                          </a:solidFill>
                          <a:effectLst/>
                          <a:latin typeface="Calibri"/>
                        </a:rPr>
                        <a:t> </a:t>
                      </a:r>
                    </a:p>
                  </a:txBody>
                  <a:tcPr marL="1225" marR="1225" marT="12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 b="0" i="1" u="none" strike="noStrike" dirty="0">
                          <a:solidFill>
                            <a:srgbClr val="000000"/>
                          </a:solidFill>
                          <a:effectLst/>
                          <a:latin typeface="Calibri"/>
                        </a:rPr>
                        <a:t> </a:t>
                      </a:r>
                    </a:p>
                  </a:txBody>
                  <a:tcPr marL="1225" marR="1225" marT="12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 b="0" i="1" u="none" strike="noStrike" dirty="0">
                          <a:solidFill>
                            <a:srgbClr val="000000"/>
                          </a:solidFill>
                          <a:effectLst/>
                          <a:latin typeface="Calibri"/>
                        </a:rPr>
                        <a:t> </a:t>
                      </a:r>
                    </a:p>
                  </a:txBody>
                  <a:tcPr marL="1225" marR="1225" marT="12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 b="0" i="1" u="none" strike="noStrike" dirty="0">
                          <a:solidFill>
                            <a:srgbClr val="000000"/>
                          </a:solidFill>
                          <a:effectLst/>
                          <a:latin typeface="Calibri"/>
                        </a:rPr>
                        <a:t> </a:t>
                      </a:r>
                    </a:p>
                  </a:txBody>
                  <a:tcPr marL="1225" marR="1225" marT="12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 b="0" i="1" u="none" strike="noStrike" dirty="0">
                          <a:solidFill>
                            <a:srgbClr val="000000"/>
                          </a:solidFill>
                          <a:effectLst/>
                          <a:latin typeface="Calibri"/>
                        </a:rPr>
                        <a:t> </a:t>
                      </a:r>
                    </a:p>
                  </a:txBody>
                  <a:tcPr marL="1225" marR="1225" marT="12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 b="0" i="1" u="none" strike="noStrike" dirty="0">
                          <a:solidFill>
                            <a:srgbClr val="000000"/>
                          </a:solidFill>
                          <a:effectLst/>
                          <a:latin typeface="Calibri"/>
                        </a:rPr>
                        <a:t>Teacher Planning Day</a:t>
                      </a:r>
                    </a:p>
                  </a:txBody>
                  <a:tcPr marL="1225" marR="1225" marT="12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200" b="0" i="1" u="none" strike="noStrike" dirty="0">
                          <a:solidFill>
                            <a:srgbClr val="000000"/>
                          </a:solidFill>
                          <a:effectLst/>
                          <a:latin typeface="Calibri"/>
                        </a:rPr>
                        <a:t>Spring Break</a:t>
                      </a:r>
                    </a:p>
                  </a:txBody>
                  <a:tcPr marL="1225" marR="1225" marT="12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b"/>
                      <a:r>
                        <a:rPr lang="en-US" sz="200" b="0" i="1" u="none" strike="noStrike" dirty="0">
                          <a:solidFill>
                            <a:srgbClr val="000000"/>
                          </a:solidFill>
                          <a:effectLst/>
                          <a:latin typeface="Calibri"/>
                        </a:rPr>
                        <a:t> </a:t>
                      </a:r>
                    </a:p>
                  </a:txBody>
                  <a:tcPr marL="1225" marR="1225" marT="12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 b="0" i="1" u="none" strike="noStrike" dirty="0">
                          <a:solidFill>
                            <a:srgbClr val="000000"/>
                          </a:solidFill>
                          <a:effectLst/>
                          <a:latin typeface="Calibri"/>
                        </a:rPr>
                        <a:t> </a:t>
                      </a:r>
                    </a:p>
                  </a:txBody>
                  <a:tcPr marL="1225" marR="1225" marT="12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 b="0" i="1" u="none" strike="noStrike" dirty="0">
                          <a:solidFill>
                            <a:srgbClr val="000000"/>
                          </a:solidFill>
                          <a:effectLst/>
                          <a:latin typeface="Calibri"/>
                        </a:rPr>
                        <a:t> </a:t>
                      </a:r>
                    </a:p>
                  </a:txBody>
                  <a:tcPr marL="1225" marR="1225" marT="12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 b="0" i="1" u="none" strike="noStrike" dirty="0">
                          <a:solidFill>
                            <a:srgbClr val="000000"/>
                          </a:solidFill>
                          <a:effectLst/>
                          <a:latin typeface="Calibri"/>
                        </a:rPr>
                        <a:t> </a:t>
                      </a:r>
                    </a:p>
                  </a:txBody>
                  <a:tcPr marL="1225" marR="1225" marT="12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 b="0" i="1" u="none" strike="noStrike" dirty="0">
                          <a:solidFill>
                            <a:srgbClr val="000000"/>
                          </a:solidFill>
                          <a:effectLst/>
                          <a:latin typeface="Calibri"/>
                        </a:rPr>
                        <a:t>Teacher Planning Day</a:t>
                      </a:r>
                    </a:p>
                  </a:txBody>
                  <a:tcPr marL="1225" marR="1225" marT="12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b"/>
                      <a:r>
                        <a:rPr lang="en-US" sz="200" b="0" i="1" u="none" strike="noStrike" dirty="0">
                          <a:solidFill>
                            <a:srgbClr val="000000"/>
                          </a:solidFill>
                          <a:effectLst/>
                          <a:latin typeface="Calibri"/>
                        </a:rPr>
                        <a:t> </a:t>
                      </a:r>
                    </a:p>
                  </a:txBody>
                  <a:tcPr marL="1225" marR="1225" marT="12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 b="0" i="1" u="none" strike="noStrike" dirty="0">
                          <a:solidFill>
                            <a:srgbClr val="000000"/>
                          </a:solidFill>
                          <a:effectLst/>
                          <a:latin typeface="Calibri"/>
                        </a:rPr>
                        <a:t> </a:t>
                      </a:r>
                    </a:p>
                  </a:txBody>
                  <a:tcPr marL="1225" marR="1225" marT="12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 b="0" i="1" u="none" strike="noStrike" dirty="0">
                          <a:solidFill>
                            <a:srgbClr val="000000"/>
                          </a:solidFill>
                          <a:effectLst/>
                          <a:latin typeface="Calibri"/>
                        </a:rPr>
                        <a:t> </a:t>
                      </a:r>
                    </a:p>
                  </a:txBody>
                  <a:tcPr marL="1225" marR="1225" marT="12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 b="0" i="1" u="none" strike="noStrike" dirty="0">
                          <a:solidFill>
                            <a:srgbClr val="000000"/>
                          </a:solidFill>
                          <a:effectLst/>
                          <a:latin typeface="Calibri"/>
                        </a:rPr>
                        <a:t> </a:t>
                      </a:r>
                    </a:p>
                  </a:txBody>
                  <a:tcPr marL="1225" marR="1225" marT="12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 b="0" i="1" u="none" strike="noStrike" dirty="0">
                          <a:solidFill>
                            <a:srgbClr val="000000"/>
                          </a:solidFill>
                          <a:effectLst/>
                          <a:latin typeface="Calibri"/>
                        </a:rPr>
                        <a:t> </a:t>
                      </a:r>
                    </a:p>
                  </a:txBody>
                  <a:tcPr marL="1225" marR="1225" marT="12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 b="0" i="1" u="none" strike="noStrike" dirty="0">
                          <a:solidFill>
                            <a:srgbClr val="000000"/>
                          </a:solidFill>
                          <a:effectLst/>
                          <a:latin typeface="Calibri"/>
                        </a:rPr>
                        <a:t>FSA ELA</a:t>
                      </a:r>
                      <a:br>
                        <a:rPr lang="en-US" sz="200" b="0" i="1" u="none" strike="noStrike" dirty="0">
                          <a:solidFill>
                            <a:srgbClr val="000000"/>
                          </a:solidFill>
                          <a:effectLst/>
                          <a:latin typeface="Calibri"/>
                        </a:rPr>
                      </a:br>
                      <a:r>
                        <a:rPr lang="en-US" sz="200" b="0" i="1" u="none" strike="noStrike" dirty="0">
                          <a:solidFill>
                            <a:srgbClr val="000000"/>
                          </a:solidFill>
                          <a:effectLst/>
                          <a:latin typeface="Calibri"/>
                        </a:rPr>
                        <a:t> CBT </a:t>
                      </a:r>
                      <a:br>
                        <a:rPr lang="en-US" sz="200" b="0" i="1" u="none" strike="noStrike" dirty="0">
                          <a:solidFill>
                            <a:srgbClr val="000000"/>
                          </a:solidFill>
                          <a:effectLst/>
                          <a:latin typeface="Calibri"/>
                        </a:rPr>
                      </a:br>
                      <a:r>
                        <a:rPr lang="en-US" sz="200" b="0" i="1" u="none" strike="noStrike" dirty="0">
                          <a:solidFill>
                            <a:srgbClr val="000000"/>
                          </a:solidFill>
                          <a:effectLst/>
                          <a:latin typeface="Calibri"/>
                        </a:rPr>
                        <a:t>2 Sessions over 2 days</a:t>
                      </a:r>
                      <a:br>
                        <a:rPr lang="en-US" sz="200" b="0" i="1" u="none" strike="noStrike" dirty="0">
                          <a:solidFill>
                            <a:srgbClr val="000000"/>
                          </a:solidFill>
                          <a:effectLst/>
                          <a:latin typeface="Calibri"/>
                        </a:rPr>
                      </a:br>
                      <a:r>
                        <a:rPr lang="en-US" sz="200" b="0" i="1" u="none" strike="noStrike" dirty="0">
                          <a:solidFill>
                            <a:srgbClr val="000000"/>
                          </a:solidFill>
                          <a:effectLst/>
                          <a:latin typeface="Calibri"/>
                        </a:rPr>
                        <a:t> 90 minutes each </a:t>
                      </a:r>
                    </a:p>
                  </a:txBody>
                  <a:tcPr marL="1225" marR="1225" marT="12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ctr" fontAlgn="ctr"/>
                      <a:r>
                        <a:rPr lang="en-US" sz="200" b="0" i="1" u="none" strike="noStrike" dirty="0">
                          <a:solidFill>
                            <a:srgbClr val="000000"/>
                          </a:solidFill>
                          <a:effectLst/>
                          <a:latin typeface="Calibri"/>
                        </a:rPr>
                        <a:t>=======&gt;</a:t>
                      </a:r>
                    </a:p>
                  </a:txBody>
                  <a:tcPr marL="1225" marR="1225" marT="12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ctr" fontAlgn="ctr"/>
                      <a:r>
                        <a:rPr lang="en-US" sz="200" b="0" i="1" u="none" strike="noStrike" dirty="0">
                          <a:solidFill>
                            <a:srgbClr val="000000"/>
                          </a:solidFill>
                          <a:effectLst/>
                          <a:latin typeface="Calibri"/>
                        </a:rPr>
                        <a:t>=======&gt;</a:t>
                      </a:r>
                    </a:p>
                  </a:txBody>
                  <a:tcPr marL="1225" marR="1225" marT="12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ctr" fontAlgn="ctr"/>
                      <a:r>
                        <a:rPr lang="en-US" sz="200" b="0" i="1" u="none" strike="noStrike" dirty="0">
                          <a:solidFill>
                            <a:srgbClr val="000000"/>
                          </a:solidFill>
                          <a:effectLst/>
                          <a:latin typeface="Calibri"/>
                        </a:rPr>
                        <a:t>=======&gt;</a:t>
                      </a:r>
                    </a:p>
                  </a:txBody>
                  <a:tcPr marL="1225" marR="1225" marT="12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ctr" fontAlgn="ctr"/>
                      <a:r>
                        <a:rPr lang="en-US" sz="200" b="0" i="1" u="none" strike="noStrike" dirty="0">
                          <a:solidFill>
                            <a:srgbClr val="000000"/>
                          </a:solidFill>
                          <a:effectLst/>
                          <a:latin typeface="Calibri"/>
                        </a:rPr>
                        <a:t>=======&gt;</a:t>
                      </a:r>
                    </a:p>
                  </a:txBody>
                  <a:tcPr marL="1225" marR="1225" marT="12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ctr" fontAlgn="ctr"/>
                      <a:r>
                        <a:rPr lang="en-US" sz="200" b="0" i="1" u="none" strike="noStrike" dirty="0">
                          <a:solidFill>
                            <a:srgbClr val="000000"/>
                          </a:solidFill>
                          <a:effectLst/>
                          <a:latin typeface="Calibri"/>
                        </a:rPr>
                        <a:t>FSA ELA CBT ====&gt;</a:t>
                      </a:r>
                    </a:p>
                  </a:txBody>
                  <a:tcPr marL="1225" marR="1225" marT="12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ctr" fontAlgn="ctr"/>
                      <a:r>
                        <a:rPr lang="en-US" sz="200" b="0" i="1" u="none" strike="noStrike" dirty="0">
                          <a:solidFill>
                            <a:srgbClr val="000000"/>
                          </a:solidFill>
                          <a:effectLst/>
                          <a:latin typeface="Calibri"/>
                        </a:rPr>
                        <a:t>=======&gt;</a:t>
                      </a:r>
                    </a:p>
                  </a:txBody>
                  <a:tcPr marL="1225" marR="1225" marT="12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ctr" fontAlgn="ctr"/>
                      <a:r>
                        <a:rPr lang="en-US" sz="200" b="0" i="1" u="none" strike="noStrike" dirty="0">
                          <a:solidFill>
                            <a:srgbClr val="000000"/>
                          </a:solidFill>
                          <a:effectLst/>
                          <a:latin typeface="Calibri"/>
                        </a:rPr>
                        <a:t>=======&gt;</a:t>
                      </a:r>
                    </a:p>
                  </a:txBody>
                  <a:tcPr marL="1225" marR="1225" marT="12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ctr" fontAlgn="ctr"/>
                      <a:r>
                        <a:rPr lang="en-US" sz="200" b="0" i="1" u="none" strike="noStrike" dirty="0">
                          <a:solidFill>
                            <a:srgbClr val="000000"/>
                          </a:solidFill>
                          <a:effectLst/>
                          <a:latin typeface="Calibri"/>
                        </a:rPr>
                        <a:t>=======&gt;</a:t>
                      </a:r>
                    </a:p>
                  </a:txBody>
                  <a:tcPr marL="1225" marR="1225" marT="12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ctr" fontAlgn="ctr"/>
                      <a:r>
                        <a:rPr lang="en-US" sz="200" b="0" i="1" u="none" strike="noStrike" dirty="0">
                          <a:solidFill>
                            <a:srgbClr val="000000"/>
                          </a:solidFill>
                          <a:effectLst/>
                          <a:latin typeface="Calibri"/>
                        </a:rPr>
                        <a:t>=======&gt;</a:t>
                      </a:r>
                    </a:p>
                  </a:txBody>
                  <a:tcPr marL="1225" marR="1225" marT="12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ctr" fontAlgn="ctr"/>
                      <a:r>
                        <a:rPr lang="en-US" sz="200" b="0" i="1" u="none" strike="noStrike" dirty="0">
                          <a:solidFill>
                            <a:srgbClr val="000000"/>
                          </a:solidFill>
                          <a:effectLst/>
                          <a:latin typeface="Calibri"/>
                        </a:rPr>
                        <a:t>FSA ELA CBT ====&gt;</a:t>
                      </a:r>
                    </a:p>
                  </a:txBody>
                  <a:tcPr marL="1225" marR="1225" marT="12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ctr" fontAlgn="ctr"/>
                      <a:r>
                        <a:rPr lang="en-US" sz="200" b="0" i="1" u="none" strike="noStrike" dirty="0">
                          <a:solidFill>
                            <a:srgbClr val="000000"/>
                          </a:solidFill>
                          <a:effectLst/>
                          <a:latin typeface="Calibri"/>
                        </a:rPr>
                        <a:t>=======&gt;</a:t>
                      </a:r>
                    </a:p>
                  </a:txBody>
                  <a:tcPr marL="1225" marR="1225" marT="12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ctr" fontAlgn="ctr"/>
                      <a:r>
                        <a:rPr lang="en-US" sz="200" b="0" i="1" u="none" strike="noStrike" dirty="0">
                          <a:solidFill>
                            <a:srgbClr val="000000"/>
                          </a:solidFill>
                          <a:effectLst/>
                          <a:latin typeface="Calibri"/>
                        </a:rPr>
                        <a:t>=======&gt;</a:t>
                      </a:r>
                    </a:p>
                  </a:txBody>
                  <a:tcPr marL="1225" marR="1225" marT="12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ctr" fontAlgn="ctr"/>
                      <a:r>
                        <a:rPr lang="en-US" sz="200" b="0" i="1" u="none" strike="noStrike" dirty="0">
                          <a:solidFill>
                            <a:srgbClr val="000000"/>
                          </a:solidFill>
                          <a:effectLst/>
                          <a:latin typeface="Calibri"/>
                        </a:rPr>
                        <a:t>=======&gt;</a:t>
                      </a:r>
                    </a:p>
                  </a:txBody>
                  <a:tcPr marL="1225" marR="1225" marT="12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ctr" fontAlgn="ctr"/>
                      <a:r>
                        <a:rPr lang="en-US" sz="200" b="0" i="1" u="none" strike="noStrike" dirty="0">
                          <a:solidFill>
                            <a:srgbClr val="000000"/>
                          </a:solidFill>
                          <a:effectLst/>
                          <a:latin typeface="Calibri"/>
                        </a:rPr>
                        <a:t>=======&gt;</a:t>
                      </a:r>
                    </a:p>
                  </a:txBody>
                  <a:tcPr marL="1225" marR="1225" marT="12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ctr" fontAlgn="ctr"/>
                      <a:r>
                        <a:rPr lang="en-US" sz="200" b="0" i="1" u="none" strike="noStrike" dirty="0">
                          <a:solidFill>
                            <a:srgbClr val="000000"/>
                          </a:solidFill>
                          <a:effectLst/>
                          <a:latin typeface="Calibri"/>
                        </a:rPr>
                        <a:t>FSA ELA CBT ====&gt;</a:t>
                      </a:r>
                    </a:p>
                  </a:txBody>
                  <a:tcPr marL="1225" marR="1225" marT="12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ctr" fontAlgn="ctr"/>
                      <a:r>
                        <a:rPr lang="en-US" sz="200" b="0" i="1" u="none" strike="noStrike" dirty="0">
                          <a:solidFill>
                            <a:srgbClr val="000000"/>
                          </a:solidFill>
                          <a:effectLst/>
                          <a:latin typeface="Calibri"/>
                        </a:rPr>
                        <a:t>=======&gt;</a:t>
                      </a:r>
                    </a:p>
                  </a:txBody>
                  <a:tcPr marL="1225" marR="1225" marT="12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ctr" fontAlgn="ctr"/>
                      <a:r>
                        <a:rPr lang="en-US" sz="200" b="0" i="1" u="none" strike="noStrike" dirty="0">
                          <a:solidFill>
                            <a:srgbClr val="000000"/>
                          </a:solidFill>
                          <a:effectLst/>
                          <a:latin typeface="Calibri"/>
                        </a:rPr>
                        <a:t>=======&gt;</a:t>
                      </a:r>
                    </a:p>
                  </a:txBody>
                  <a:tcPr marL="1225" marR="1225" marT="12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ctr" fontAlgn="ctr"/>
                      <a:r>
                        <a:rPr lang="en-US" sz="200" b="0" i="1" u="none" strike="noStrike" dirty="0">
                          <a:solidFill>
                            <a:srgbClr val="000000"/>
                          </a:solidFill>
                          <a:effectLst/>
                          <a:latin typeface="Calibri"/>
                        </a:rPr>
                        <a:t>=======&gt;</a:t>
                      </a:r>
                    </a:p>
                  </a:txBody>
                  <a:tcPr marL="1225" marR="1225" marT="12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ctr" fontAlgn="ctr"/>
                      <a:r>
                        <a:rPr lang="en-US" sz="200" b="0" i="1" u="none" strike="noStrike" dirty="0">
                          <a:solidFill>
                            <a:srgbClr val="000000"/>
                          </a:solidFill>
                          <a:effectLst/>
                          <a:latin typeface="Calibri"/>
                        </a:rPr>
                        <a:t>=======&gt;</a:t>
                      </a:r>
                    </a:p>
                  </a:txBody>
                  <a:tcPr marL="1225" marR="1225" marT="12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ctr" fontAlgn="ctr"/>
                      <a:r>
                        <a:rPr lang="en-US" sz="200" b="0" i="1" u="none" strike="noStrike" dirty="0">
                          <a:solidFill>
                            <a:srgbClr val="000000"/>
                          </a:solidFill>
                          <a:effectLst/>
                          <a:latin typeface="Calibri"/>
                        </a:rPr>
                        <a:t> </a:t>
                      </a:r>
                    </a:p>
                  </a:txBody>
                  <a:tcPr marL="1225" marR="1225" marT="12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 b="0" i="1" u="none" strike="noStrike" dirty="0">
                          <a:solidFill>
                            <a:srgbClr val="000000"/>
                          </a:solidFill>
                          <a:effectLst/>
                          <a:latin typeface="Calibri"/>
                        </a:rPr>
                        <a:t> </a:t>
                      </a:r>
                    </a:p>
                  </a:txBody>
                  <a:tcPr marL="1225" marR="1225" marT="12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 b="0" i="1" u="none" strike="noStrike" dirty="0">
                          <a:solidFill>
                            <a:srgbClr val="000000"/>
                          </a:solidFill>
                          <a:effectLst/>
                          <a:latin typeface="Calibri"/>
                        </a:rPr>
                        <a:t> </a:t>
                      </a:r>
                    </a:p>
                  </a:txBody>
                  <a:tcPr marL="1225" marR="1225" marT="12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 b="0" i="1" u="none" strike="noStrike" dirty="0">
                          <a:solidFill>
                            <a:srgbClr val="000000"/>
                          </a:solidFill>
                          <a:effectLst/>
                          <a:latin typeface="Calibri"/>
                        </a:rPr>
                        <a:t> </a:t>
                      </a:r>
                    </a:p>
                  </a:txBody>
                  <a:tcPr marL="1225" marR="1225" marT="12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 b="0" i="1" u="none" strike="noStrike" dirty="0">
                          <a:solidFill>
                            <a:srgbClr val="000000"/>
                          </a:solidFill>
                          <a:effectLst/>
                          <a:latin typeface="Calibri"/>
                        </a:rPr>
                        <a:t> </a:t>
                      </a:r>
                    </a:p>
                  </a:txBody>
                  <a:tcPr marL="1225" marR="1225" marT="12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 b="0" i="1" u="none" strike="noStrike" dirty="0">
                          <a:solidFill>
                            <a:srgbClr val="000000"/>
                          </a:solidFill>
                          <a:effectLst/>
                          <a:latin typeface="Calibri"/>
                        </a:rPr>
                        <a:t> </a:t>
                      </a:r>
                    </a:p>
                  </a:txBody>
                  <a:tcPr marL="1225" marR="1225" marT="12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 b="0" i="1" u="none" strike="noStrike" dirty="0">
                          <a:solidFill>
                            <a:srgbClr val="000000"/>
                          </a:solidFill>
                          <a:effectLst/>
                          <a:latin typeface="Calibri"/>
                        </a:rPr>
                        <a:t> </a:t>
                      </a:r>
                    </a:p>
                  </a:txBody>
                  <a:tcPr marL="1225" marR="1225" marT="12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 b="0" i="1" u="none" strike="noStrike" dirty="0">
                          <a:solidFill>
                            <a:srgbClr val="000000"/>
                          </a:solidFill>
                          <a:effectLst/>
                          <a:latin typeface="Calibri"/>
                        </a:rPr>
                        <a:t> </a:t>
                      </a:r>
                    </a:p>
                  </a:txBody>
                  <a:tcPr marL="1225" marR="1225" marT="12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 b="0" i="1" u="none" strike="noStrike" dirty="0">
                          <a:solidFill>
                            <a:srgbClr val="000000"/>
                          </a:solidFill>
                          <a:effectLst/>
                          <a:latin typeface="Calibri"/>
                        </a:rPr>
                        <a:t> </a:t>
                      </a:r>
                    </a:p>
                  </a:txBody>
                  <a:tcPr marL="1225" marR="1225" marT="12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 b="0" i="1" u="none" strike="noStrike" dirty="0">
                          <a:solidFill>
                            <a:srgbClr val="000000"/>
                          </a:solidFill>
                          <a:effectLst/>
                          <a:latin typeface="Calibri"/>
                        </a:rPr>
                        <a:t> </a:t>
                      </a:r>
                    </a:p>
                  </a:txBody>
                  <a:tcPr marL="1225" marR="1225" marT="12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4251">
                <a:tc>
                  <a:txBody>
                    <a:bodyPr/>
                    <a:lstStyle/>
                    <a:p>
                      <a:pPr algn="ctr" fontAlgn="ctr"/>
                      <a:r>
                        <a:rPr lang="en-US" sz="200" b="0" i="1" u="none" strike="noStrike" dirty="0">
                          <a:solidFill>
                            <a:srgbClr val="000000"/>
                          </a:solidFill>
                          <a:effectLst/>
                          <a:latin typeface="Calibri"/>
                        </a:rPr>
                        <a:t>5</a:t>
                      </a:r>
                      <a:br>
                        <a:rPr lang="en-US" sz="200" b="0" i="1" u="none" strike="noStrike" dirty="0">
                          <a:solidFill>
                            <a:srgbClr val="000000"/>
                          </a:solidFill>
                          <a:effectLst/>
                          <a:latin typeface="Calibri"/>
                        </a:rPr>
                      </a:br>
                      <a:r>
                        <a:rPr lang="en-US" sz="200" b="0" i="1" u="none" strike="noStrike" dirty="0">
                          <a:solidFill>
                            <a:srgbClr val="000000"/>
                          </a:solidFill>
                          <a:effectLst/>
                          <a:latin typeface="Calibri"/>
                        </a:rPr>
                        <a:t>FSA Math </a:t>
                      </a:r>
                    </a:p>
                  </a:txBody>
                  <a:tcPr marL="1225" marR="1225" marT="12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a:txBody>
                    <a:bodyPr/>
                    <a:lstStyle/>
                    <a:p>
                      <a:pPr algn="ctr" fontAlgn="ctr"/>
                      <a:r>
                        <a:rPr lang="en-US" sz="200" b="0" i="1" u="none" strike="noStrike" dirty="0">
                          <a:solidFill>
                            <a:srgbClr val="000000"/>
                          </a:solidFill>
                          <a:effectLst/>
                          <a:latin typeface="Calibri"/>
                        </a:rPr>
                        <a:t> </a:t>
                      </a:r>
                    </a:p>
                  </a:txBody>
                  <a:tcPr marL="1225" marR="1225" marT="12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 b="0" i="1" u="none" strike="noStrike" dirty="0">
                          <a:solidFill>
                            <a:srgbClr val="000000"/>
                          </a:solidFill>
                          <a:effectLst/>
                          <a:latin typeface="Calibri"/>
                        </a:rPr>
                        <a:t> </a:t>
                      </a:r>
                    </a:p>
                  </a:txBody>
                  <a:tcPr marL="1225" marR="1225" marT="12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 b="0" i="1" u="none" strike="noStrike" dirty="0">
                          <a:solidFill>
                            <a:srgbClr val="000000"/>
                          </a:solidFill>
                          <a:effectLst/>
                          <a:latin typeface="Calibri"/>
                        </a:rPr>
                        <a:t> </a:t>
                      </a:r>
                    </a:p>
                  </a:txBody>
                  <a:tcPr marL="1225" marR="1225" marT="12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 b="0" i="1" u="none" strike="noStrike" dirty="0">
                          <a:solidFill>
                            <a:srgbClr val="000000"/>
                          </a:solidFill>
                          <a:effectLst/>
                          <a:latin typeface="Calibri"/>
                        </a:rPr>
                        <a:t> </a:t>
                      </a:r>
                    </a:p>
                  </a:txBody>
                  <a:tcPr marL="1225" marR="1225" marT="12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 b="0" i="1" u="none" strike="noStrike" dirty="0">
                          <a:solidFill>
                            <a:srgbClr val="000000"/>
                          </a:solidFill>
                          <a:effectLst/>
                          <a:latin typeface="Calibri"/>
                        </a:rPr>
                        <a:t> </a:t>
                      </a:r>
                    </a:p>
                  </a:txBody>
                  <a:tcPr marL="1225" marR="1225" marT="12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 b="0" i="1" u="none" strike="noStrike" dirty="0">
                          <a:solidFill>
                            <a:srgbClr val="000000"/>
                          </a:solidFill>
                          <a:effectLst/>
                          <a:latin typeface="Calibri"/>
                        </a:rPr>
                        <a:t> </a:t>
                      </a:r>
                    </a:p>
                  </a:txBody>
                  <a:tcPr marL="1225" marR="1225" marT="12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 b="0" i="1" u="none" strike="noStrike" dirty="0">
                          <a:solidFill>
                            <a:srgbClr val="000000"/>
                          </a:solidFill>
                          <a:effectLst/>
                          <a:latin typeface="Calibri"/>
                        </a:rPr>
                        <a:t> </a:t>
                      </a:r>
                    </a:p>
                  </a:txBody>
                  <a:tcPr marL="1225" marR="1225" marT="12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 b="0" i="1" u="none" strike="noStrike" dirty="0">
                          <a:solidFill>
                            <a:srgbClr val="000000"/>
                          </a:solidFill>
                          <a:effectLst/>
                          <a:latin typeface="Calibri"/>
                        </a:rPr>
                        <a:t> </a:t>
                      </a:r>
                    </a:p>
                  </a:txBody>
                  <a:tcPr marL="1225" marR="1225" marT="12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 b="0" i="1" u="none" strike="noStrike" dirty="0">
                          <a:solidFill>
                            <a:srgbClr val="000000"/>
                          </a:solidFill>
                          <a:effectLst/>
                          <a:latin typeface="Calibri"/>
                        </a:rPr>
                        <a:t> </a:t>
                      </a:r>
                    </a:p>
                  </a:txBody>
                  <a:tcPr marL="1225" marR="1225" marT="12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 b="0" i="1" u="none" strike="noStrike" dirty="0">
                          <a:solidFill>
                            <a:srgbClr val="000000"/>
                          </a:solidFill>
                          <a:effectLst/>
                          <a:latin typeface="Calibri"/>
                        </a:rPr>
                        <a:t> </a:t>
                      </a:r>
                    </a:p>
                  </a:txBody>
                  <a:tcPr marL="1225" marR="1225" marT="12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 b="0" i="1" u="none" strike="noStrike" dirty="0">
                          <a:solidFill>
                            <a:srgbClr val="000000"/>
                          </a:solidFill>
                          <a:effectLst/>
                          <a:latin typeface="Calibri"/>
                        </a:rPr>
                        <a:t> </a:t>
                      </a:r>
                    </a:p>
                  </a:txBody>
                  <a:tcPr marL="1225" marR="1225" marT="12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 b="0" i="1" u="none" strike="noStrike" dirty="0">
                          <a:solidFill>
                            <a:srgbClr val="000000"/>
                          </a:solidFill>
                          <a:effectLst/>
                          <a:latin typeface="Calibri"/>
                        </a:rPr>
                        <a:t> </a:t>
                      </a:r>
                    </a:p>
                  </a:txBody>
                  <a:tcPr marL="1225" marR="1225" marT="12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 b="0" i="1" u="none" strike="noStrike" dirty="0">
                          <a:solidFill>
                            <a:srgbClr val="000000"/>
                          </a:solidFill>
                          <a:effectLst/>
                          <a:latin typeface="Calibri"/>
                        </a:rPr>
                        <a:t> </a:t>
                      </a:r>
                    </a:p>
                  </a:txBody>
                  <a:tcPr marL="1225" marR="1225" marT="12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 b="0" i="1" u="none" strike="noStrike" dirty="0">
                          <a:solidFill>
                            <a:srgbClr val="000000"/>
                          </a:solidFill>
                          <a:effectLst/>
                          <a:latin typeface="Calibri"/>
                        </a:rPr>
                        <a:t> </a:t>
                      </a:r>
                    </a:p>
                  </a:txBody>
                  <a:tcPr marL="1225" marR="1225" marT="12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 b="0" i="1" u="none" strike="noStrike" dirty="0">
                          <a:solidFill>
                            <a:srgbClr val="000000"/>
                          </a:solidFill>
                          <a:effectLst/>
                          <a:latin typeface="Calibri"/>
                        </a:rPr>
                        <a:t>Teacher Planning Day</a:t>
                      </a:r>
                    </a:p>
                  </a:txBody>
                  <a:tcPr marL="1225" marR="1225" marT="12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200" b="0" i="1" u="none" strike="noStrike" dirty="0">
                          <a:solidFill>
                            <a:srgbClr val="000000"/>
                          </a:solidFill>
                          <a:effectLst/>
                          <a:latin typeface="Calibri"/>
                        </a:rPr>
                        <a:t>Spring Break</a:t>
                      </a:r>
                    </a:p>
                  </a:txBody>
                  <a:tcPr marL="1225" marR="1225" marT="12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b"/>
                      <a:r>
                        <a:rPr lang="en-US" sz="200" b="0" i="1" u="none" strike="noStrike" dirty="0">
                          <a:solidFill>
                            <a:srgbClr val="000000"/>
                          </a:solidFill>
                          <a:effectLst/>
                          <a:latin typeface="Calibri"/>
                        </a:rPr>
                        <a:t> </a:t>
                      </a:r>
                    </a:p>
                  </a:txBody>
                  <a:tcPr marL="1225" marR="1225" marT="12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 b="0" i="1" u="none" strike="noStrike" dirty="0">
                          <a:solidFill>
                            <a:srgbClr val="000000"/>
                          </a:solidFill>
                          <a:effectLst/>
                          <a:latin typeface="Calibri"/>
                        </a:rPr>
                        <a:t> </a:t>
                      </a:r>
                    </a:p>
                  </a:txBody>
                  <a:tcPr marL="1225" marR="1225" marT="12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 b="0" i="1" u="none" strike="noStrike" dirty="0">
                          <a:solidFill>
                            <a:srgbClr val="000000"/>
                          </a:solidFill>
                          <a:effectLst/>
                          <a:latin typeface="Calibri"/>
                        </a:rPr>
                        <a:t> </a:t>
                      </a:r>
                    </a:p>
                  </a:txBody>
                  <a:tcPr marL="1225" marR="1225" marT="12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 b="0" i="1" u="none" strike="noStrike" dirty="0">
                          <a:solidFill>
                            <a:srgbClr val="000000"/>
                          </a:solidFill>
                          <a:effectLst/>
                          <a:latin typeface="Calibri"/>
                        </a:rPr>
                        <a:t> </a:t>
                      </a:r>
                    </a:p>
                  </a:txBody>
                  <a:tcPr marL="1225" marR="1225" marT="12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 b="0" i="1" u="none" strike="noStrike" dirty="0">
                          <a:solidFill>
                            <a:srgbClr val="000000"/>
                          </a:solidFill>
                          <a:effectLst/>
                          <a:latin typeface="Calibri"/>
                        </a:rPr>
                        <a:t>Teacher Planning Day</a:t>
                      </a:r>
                    </a:p>
                  </a:txBody>
                  <a:tcPr marL="1225" marR="1225" marT="12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b"/>
                      <a:r>
                        <a:rPr lang="en-US" sz="200" b="0" i="1" u="none" strike="noStrike" dirty="0">
                          <a:solidFill>
                            <a:srgbClr val="000000"/>
                          </a:solidFill>
                          <a:effectLst/>
                          <a:latin typeface="Calibri"/>
                        </a:rPr>
                        <a:t> </a:t>
                      </a:r>
                    </a:p>
                  </a:txBody>
                  <a:tcPr marL="1225" marR="1225" marT="12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 b="0" i="1" u="none" strike="noStrike" dirty="0">
                          <a:solidFill>
                            <a:srgbClr val="000000"/>
                          </a:solidFill>
                          <a:effectLst/>
                          <a:latin typeface="Calibri"/>
                        </a:rPr>
                        <a:t> </a:t>
                      </a:r>
                    </a:p>
                  </a:txBody>
                  <a:tcPr marL="1225" marR="1225" marT="12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 b="0" i="1" u="none" strike="noStrike" dirty="0">
                          <a:solidFill>
                            <a:srgbClr val="000000"/>
                          </a:solidFill>
                          <a:effectLst/>
                          <a:latin typeface="Calibri"/>
                        </a:rPr>
                        <a:t> </a:t>
                      </a:r>
                    </a:p>
                  </a:txBody>
                  <a:tcPr marL="1225" marR="1225" marT="12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 b="0" i="1" u="none" strike="noStrike" dirty="0">
                          <a:solidFill>
                            <a:srgbClr val="000000"/>
                          </a:solidFill>
                          <a:effectLst/>
                          <a:latin typeface="Calibri"/>
                        </a:rPr>
                        <a:t> </a:t>
                      </a:r>
                    </a:p>
                  </a:txBody>
                  <a:tcPr marL="1225" marR="1225" marT="12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 b="0" i="1" u="none" strike="noStrike" dirty="0">
                          <a:solidFill>
                            <a:srgbClr val="000000"/>
                          </a:solidFill>
                          <a:effectLst/>
                          <a:latin typeface="Calibri"/>
                        </a:rPr>
                        <a:t> </a:t>
                      </a:r>
                    </a:p>
                  </a:txBody>
                  <a:tcPr marL="1225" marR="1225" marT="12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 b="0" i="1" u="none" strike="noStrike" dirty="0">
                          <a:solidFill>
                            <a:srgbClr val="000000"/>
                          </a:solidFill>
                          <a:effectLst/>
                          <a:latin typeface="Calibri"/>
                        </a:rPr>
                        <a:t>FSA Mathematics</a:t>
                      </a:r>
                      <a:br>
                        <a:rPr lang="en-US" sz="200" b="0" i="1" u="none" strike="noStrike" dirty="0">
                          <a:solidFill>
                            <a:srgbClr val="000000"/>
                          </a:solidFill>
                          <a:effectLst/>
                          <a:latin typeface="Calibri"/>
                        </a:rPr>
                      </a:br>
                      <a:r>
                        <a:rPr lang="en-US" sz="200" b="0" i="1" u="none" strike="noStrike" dirty="0">
                          <a:solidFill>
                            <a:srgbClr val="000000"/>
                          </a:solidFill>
                          <a:effectLst/>
                          <a:latin typeface="Calibri"/>
                        </a:rPr>
                        <a:t> CBT </a:t>
                      </a:r>
                      <a:br>
                        <a:rPr lang="en-US" sz="200" b="0" i="1" u="none" strike="noStrike" dirty="0">
                          <a:solidFill>
                            <a:srgbClr val="000000"/>
                          </a:solidFill>
                          <a:effectLst/>
                          <a:latin typeface="Calibri"/>
                        </a:rPr>
                      </a:br>
                      <a:r>
                        <a:rPr lang="en-US" sz="200" b="0" i="1" u="none" strike="noStrike" dirty="0">
                          <a:solidFill>
                            <a:srgbClr val="000000"/>
                          </a:solidFill>
                          <a:effectLst/>
                          <a:latin typeface="Calibri"/>
                        </a:rPr>
                        <a:t>2 Sessions over 2 days</a:t>
                      </a:r>
                      <a:br>
                        <a:rPr lang="en-US" sz="200" b="0" i="1" u="none" strike="noStrike" dirty="0">
                          <a:solidFill>
                            <a:srgbClr val="000000"/>
                          </a:solidFill>
                          <a:effectLst/>
                          <a:latin typeface="Calibri"/>
                        </a:rPr>
                      </a:br>
                      <a:r>
                        <a:rPr lang="en-US" sz="200" b="0" i="1" u="none" strike="noStrike" dirty="0">
                          <a:solidFill>
                            <a:srgbClr val="000000"/>
                          </a:solidFill>
                          <a:effectLst/>
                          <a:latin typeface="Calibri"/>
                        </a:rPr>
                        <a:t> 80 minutes each </a:t>
                      </a:r>
                    </a:p>
                  </a:txBody>
                  <a:tcPr marL="1225" marR="1225" marT="12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a:txBody>
                    <a:bodyPr/>
                    <a:lstStyle/>
                    <a:p>
                      <a:pPr algn="ctr" fontAlgn="ctr"/>
                      <a:r>
                        <a:rPr lang="en-US" sz="200" b="0" i="1" u="none" strike="noStrike" dirty="0">
                          <a:solidFill>
                            <a:srgbClr val="000000"/>
                          </a:solidFill>
                          <a:effectLst/>
                          <a:latin typeface="Calibri"/>
                        </a:rPr>
                        <a:t>=======&gt;</a:t>
                      </a:r>
                    </a:p>
                  </a:txBody>
                  <a:tcPr marL="1225" marR="1225" marT="12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a:txBody>
                    <a:bodyPr/>
                    <a:lstStyle/>
                    <a:p>
                      <a:pPr algn="ctr" fontAlgn="ctr"/>
                      <a:r>
                        <a:rPr lang="en-US" sz="200" b="0" i="1" u="none" strike="noStrike" dirty="0">
                          <a:solidFill>
                            <a:srgbClr val="000000"/>
                          </a:solidFill>
                          <a:effectLst/>
                          <a:latin typeface="Calibri"/>
                        </a:rPr>
                        <a:t>=======&gt;</a:t>
                      </a:r>
                    </a:p>
                  </a:txBody>
                  <a:tcPr marL="1225" marR="1225" marT="12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a:txBody>
                    <a:bodyPr/>
                    <a:lstStyle/>
                    <a:p>
                      <a:pPr algn="ctr" fontAlgn="ctr"/>
                      <a:r>
                        <a:rPr lang="en-US" sz="200" b="0" i="1" u="none" strike="noStrike" dirty="0">
                          <a:solidFill>
                            <a:srgbClr val="000000"/>
                          </a:solidFill>
                          <a:effectLst/>
                          <a:latin typeface="Calibri"/>
                        </a:rPr>
                        <a:t>=======&gt;</a:t>
                      </a:r>
                    </a:p>
                  </a:txBody>
                  <a:tcPr marL="1225" marR="1225" marT="12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a:txBody>
                    <a:bodyPr/>
                    <a:lstStyle/>
                    <a:p>
                      <a:pPr algn="ctr" fontAlgn="ctr"/>
                      <a:r>
                        <a:rPr lang="en-US" sz="200" b="0" i="1" u="none" strike="noStrike" dirty="0">
                          <a:solidFill>
                            <a:srgbClr val="000000"/>
                          </a:solidFill>
                          <a:effectLst/>
                          <a:latin typeface="Calibri"/>
                        </a:rPr>
                        <a:t>=======&gt;</a:t>
                      </a:r>
                    </a:p>
                  </a:txBody>
                  <a:tcPr marL="1225" marR="1225" marT="12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a:txBody>
                    <a:bodyPr/>
                    <a:lstStyle/>
                    <a:p>
                      <a:pPr algn="ctr" fontAlgn="ctr"/>
                      <a:r>
                        <a:rPr lang="en-US" sz="200" b="0" i="1" u="none" strike="noStrike" dirty="0">
                          <a:solidFill>
                            <a:srgbClr val="000000"/>
                          </a:solidFill>
                          <a:effectLst/>
                          <a:latin typeface="Calibri"/>
                        </a:rPr>
                        <a:t>FSA Math CBT ====&gt;</a:t>
                      </a:r>
                    </a:p>
                  </a:txBody>
                  <a:tcPr marL="1225" marR="1225" marT="12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a:txBody>
                    <a:bodyPr/>
                    <a:lstStyle/>
                    <a:p>
                      <a:pPr algn="ctr" fontAlgn="ctr"/>
                      <a:r>
                        <a:rPr lang="en-US" sz="200" b="0" i="1" u="none" strike="noStrike" dirty="0">
                          <a:solidFill>
                            <a:srgbClr val="000000"/>
                          </a:solidFill>
                          <a:effectLst/>
                          <a:latin typeface="Calibri"/>
                        </a:rPr>
                        <a:t>=======&gt;</a:t>
                      </a:r>
                    </a:p>
                  </a:txBody>
                  <a:tcPr marL="1225" marR="1225" marT="12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a:txBody>
                    <a:bodyPr/>
                    <a:lstStyle/>
                    <a:p>
                      <a:pPr algn="ctr" fontAlgn="ctr"/>
                      <a:r>
                        <a:rPr lang="en-US" sz="200" b="0" i="1" u="none" strike="noStrike" dirty="0">
                          <a:solidFill>
                            <a:srgbClr val="000000"/>
                          </a:solidFill>
                          <a:effectLst/>
                          <a:latin typeface="Calibri"/>
                        </a:rPr>
                        <a:t>=======&gt;</a:t>
                      </a:r>
                    </a:p>
                  </a:txBody>
                  <a:tcPr marL="1225" marR="1225" marT="12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a:txBody>
                    <a:bodyPr/>
                    <a:lstStyle/>
                    <a:p>
                      <a:pPr algn="ctr" fontAlgn="ctr"/>
                      <a:r>
                        <a:rPr lang="en-US" sz="200" b="0" i="1" u="none" strike="noStrike" dirty="0">
                          <a:solidFill>
                            <a:srgbClr val="000000"/>
                          </a:solidFill>
                          <a:effectLst/>
                          <a:latin typeface="Calibri"/>
                        </a:rPr>
                        <a:t>=======&gt;</a:t>
                      </a:r>
                    </a:p>
                  </a:txBody>
                  <a:tcPr marL="1225" marR="1225" marT="12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a:txBody>
                    <a:bodyPr/>
                    <a:lstStyle/>
                    <a:p>
                      <a:pPr algn="ctr" fontAlgn="ctr"/>
                      <a:r>
                        <a:rPr lang="en-US" sz="200" b="0" i="1" u="none" strike="noStrike" dirty="0">
                          <a:solidFill>
                            <a:srgbClr val="000000"/>
                          </a:solidFill>
                          <a:effectLst/>
                          <a:latin typeface="Calibri"/>
                        </a:rPr>
                        <a:t>=======&gt;</a:t>
                      </a:r>
                    </a:p>
                  </a:txBody>
                  <a:tcPr marL="1225" marR="1225" marT="12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a:txBody>
                    <a:bodyPr/>
                    <a:lstStyle/>
                    <a:p>
                      <a:pPr algn="ctr" fontAlgn="ctr"/>
                      <a:r>
                        <a:rPr lang="en-US" sz="200" b="0" i="1" u="none" strike="noStrike" dirty="0">
                          <a:solidFill>
                            <a:srgbClr val="000000"/>
                          </a:solidFill>
                          <a:effectLst/>
                          <a:latin typeface="Calibri"/>
                        </a:rPr>
                        <a:t>FSA Math CBT ====&gt;</a:t>
                      </a:r>
                    </a:p>
                  </a:txBody>
                  <a:tcPr marL="1225" marR="1225" marT="12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a:txBody>
                    <a:bodyPr/>
                    <a:lstStyle/>
                    <a:p>
                      <a:pPr algn="ctr" fontAlgn="ctr"/>
                      <a:r>
                        <a:rPr lang="en-US" sz="200" b="0" i="1" u="none" strike="noStrike" dirty="0">
                          <a:solidFill>
                            <a:srgbClr val="000000"/>
                          </a:solidFill>
                          <a:effectLst/>
                          <a:latin typeface="Calibri"/>
                        </a:rPr>
                        <a:t>=======&gt;</a:t>
                      </a:r>
                    </a:p>
                  </a:txBody>
                  <a:tcPr marL="1225" marR="1225" marT="12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a:txBody>
                    <a:bodyPr/>
                    <a:lstStyle/>
                    <a:p>
                      <a:pPr algn="ctr" fontAlgn="ctr"/>
                      <a:r>
                        <a:rPr lang="en-US" sz="200" b="0" i="1" u="none" strike="noStrike" dirty="0">
                          <a:solidFill>
                            <a:srgbClr val="000000"/>
                          </a:solidFill>
                          <a:effectLst/>
                          <a:latin typeface="Calibri"/>
                        </a:rPr>
                        <a:t>=======&gt;</a:t>
                      </a:r>
                    </a:p>
                  </a:txBody>
                  <a:tcPr marL="1225" marR="1225" marT="12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a:txBody>
                    <a:bodyPr/>
                    <a:lstStyle/>
                    <a:p>
                      <a:pPr algn="ctr" fontAlgn="ctr"/>
                      <a:r>
                        <a:rPr lang="en-US" sz="200" b="0" i="1" u="none" strike="noStrike" dirty="0">
                          <a:solidFill>
                            <a:srgbClr val="000000"/>
                          </a:solidFill>
                          <a:effectLst/>
                          <a:latin typeface="Calibri"/>
                        </a:rPr>
                        <a:t>=======&gt;</a:t>
                      </a:r>
                    </a:p>
                  </a:txBody>
                  <a:tcPr marL="1225" marR="1225" marT="12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a:txBody>
                    <a:bodyPr/>
                    <a:lstStyle/>
                    <a:p>
                      <a:pPr algn="ctr" fontAlgn="ctr"/>
                      <a:r>
                        <a:rPr lang="en-US" sz="200" b="0" i="1" u="none" strike="noStrike" dirty="0">
                          <a:solidFill>
                            <a:srgbClr val="000000"/>
                          </a:solidFill>
                          <a:effectLst/>
                          <a:latin typeface="Calibri"/>
                        </a:rPr>
                        <a:t>=======&gt;</a:t>
                      </a:r>
                    </a:p>
                  </a:txBody>
                  <a:tcPr marL="1225" marR="1225" marT="12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a:txBody>
                    <a:bodyPr/>
                    <a:lstStyle/>
                    <a:p>
                      <a:pPr algn="ctr" fontAlgn="ctr"/>
                      <a:r>
                        <a:rPr lang="en-US" sz="200" b="0" i="1" u="none" strike="noStrike" dirty="0">
                          <a:solidFill>
                            <a:srgbClr val="000000"/>
                          </a:solidFill>
                          <a:effectLst/>
                          <a:latin typeface="Calibri"/>
                        </a:rPr>
                        <a:t>FSA Math CBT ====&gt;</a:t>
                      </a:r>
                    </a:p>
                  </a:txBody>
                  <a:tcPr marL="1225" marR="1225" marT="12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a:txBody>
                    <a:bodyPr/>
                    <a:lstStyle/>
                    <a:p>
                      <a:pPr algn="ctr" fontAlgn="ctr"/>
                      <a:r>
                        <a:rPr lang="en-US" sz="200" b="0" i="1" u="none" strike="noStrike" dirty="0">
                          <a:solidFill>
                            <a:srgbClr val="000000"/>
                          </a:solidFill>
                          <a:effectLst/>
                          <a:latin typeface="Calibri"/>
                        </a:rPr>
                        <a:t>=======&gt;</a:t>
                      </a:r>
                    </a:p>
                  </a:txBody>
                  <a:tcPr marL="1225" marR="1225" marT="12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a:txBody>
                    <a:bodyPr/>
                    <a:lstStyle/>
                    <a:p>
                      <a:pPr algn="ctr" fontAlgn="ctr"/>
                      <a:r>
                        <a:rPr lang="en-US" sz="200" b="0" i="1" u="none" strike="noStrike" dirty="0">
                          <a:solidFill>
                            <a:srgbClr val="000000"/>
                          </a:solidFill>
                          <a:effectLst/>
                          <a:latin typeface="Calibri"/>
                        </a:rPr>
                        <a:t>=======&gt;</a:t>
                      </a:r>
                    </a:p>
                  </a:txBody>
                  <a:tcPr marL="1225" marR="1225" marT="12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a:txBody>
                    <a:bodyPr/>
                    <a:lstStyle/>
                    <a:p>
                      <a:pPr algn="ctr" fontAlgn="ctr"/>
                      <a:r>
                        <a:rPr lang="en-US" sz="200" b="0" i="1" u="none" strike="noStrike" dirty="0">
                          <a:solidFill>
                            <a:srgbClr val="000000"/>
                          </a:solidFill>
                          <a:effectLst/>
                          <a:latin typeface="Calibri"/>
                        </a:rPr>
                        <a:t>=======&gt;</a:t>
                      </a:r>
                    </a:p>
                  </a:txBody>
                  <a:tcPr marL="1225" marR="1225" marT="12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a:txBody>
                    <a:bodyPr/>
                    <a:lstStyle/>
                    <a:p>
                      <a:pPr algn="ctr" fontAlgn="ctr"/>
                      <a:r>
                        <a:rPr lang="en-US" sz="200" b="0" i="1" u="none" strike="noStrike" dirty="0">
                          <a:solidFill>
                            <a:srgbClr val="000000"/>
                          </a:solidFill>
                          <a:effectLst/>
                          <a:latin typeface="Calibri"/>
                        </a:rPr>
                        <a:t>=======&gt;</a:t>
                      </a:r>
                    </a:p>
                  </a:txBody>
                  <a:tcPr marL="1225" marR="1225" marT="12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a:txBody>
                    <a:bodyPr/>
                    <a:lstStyle/>
                    <a:p>
                      <a:pPr algn="ctr" fontAlgn="ctr"/>
                      <a:r>
                        <a:rPr lang="en-US" sz="200" b="0" i="1" u="none" strike="noStrike" dirty="0">
                          <a:solidFill>
                            <a:srgbClr val="000000"/>
                          </a:solidFill>
                          <a:effectLst/>
                          <a:latin typeface="Calibri"/>
                        </a:rPr>
                        <a:t> </a:t>
                      </a:r>
                    </a:p>
                  </a:txBody>
                  <a:tcPr marL="1225" marR="1225" marT="12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 b="0" i="1" u="none" strike="noStrike" dirty="0">
                          <a:solidFill>
                            <a:srgbClr val="000000"/>
                          </a:solidFill>
                          <a:effectLst/>
                          <a:latin typeface="Calibri"/>
                        </a:rPr>
                        <a:t> </a:t>
                      </a:r>
                    </a:p>
                  </a:txBody>
                  <a:tcPr marL="1225" marR="1225" marT="12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 b="0" i="1" u="none" strike="noStrike" dirty="0">
                          <a:solidFill>
                            <a:srgbClr val="000000"/>
                          </a:solidFill>
                          <a:effectLst/>
                          <a:latin typeface="Calibri"/>
                        </a:rPr>
                        <a:t> </a:t>
                      </a:r>
                    </a:p>
                  </a:txBody>
                  <a:tcPr marL="1225" marR="1225" marT="12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 b="0" i="1" u="none" strike="noStrike" dirty="0">
                          <a:solidFill>
                            <a:srgbClr val="000000"/>
                          </a:solidFill>
                          <a:effectLst/>
                          <a:latin typeface="Calibri"/>
                        </a:rPr>
                        <a:t> </a:t>
                      </a:r>
                    </a:p>
                  </a:txBody>
                  <a:tcPr marL="1225" marR="1225" marT="12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 b="0" i="1" u="none" strike="noStrike" dirty="0">
                          <a:solidFill>
                            <a:srgbClr val="000000"/>
                          </a:solidFill>
                          <a:effectLst/>
                          <a:latin typeface="Calibri"/>
                        </a:rPr>
                        <a:t> </a:t>
                      </a:r>
                    </a:p>
                  </a:txBody>
                  <a:tcPr marL="1225" marR="1225" marT="12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 b="0" i="1" u="none" strike="noStrike" dirty="0">
                          <a:solidFill>
                            <a:srgbClr val="000000"/>
                          </a:solidFill>
                          <a:effectLst/>
                          <a:latin typeface="Calibri"/>
                        </a:rPr>
                        <a:t> </a:t>
                      </a:r>
                    </a:p>
                  </a:txBody>
                  <a:tcPr marL="1225" marR="1225" marT="12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 b="0" i="1" u="none" strike="noStrike" dirty="0">
                          <a:solidFill>
                            <a:srgbClr val="000000"/>
                          </a:solidFill>
                          <a:effectLst/>
                          <a:latin typeface="Calibri"/>
                        </a:rPr>
                        <a:t> </a:t>
                      </a:r>
                    </a:p>
                  </a:txBody>
                  <a:tcPr marL="1225" marR="1225" marT="12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 b="0" i="1" u="none" strike="noStrike" dirty="0">
                          <a:solidFill>
                            <a:srgbClr val="000000"/>
                          </a:solidFill>
                          <a:effectLst/>
                          <a:latin typeface="Calibri"/>
                        </a:rPr>
                        <a:t> </a:t>
                      </a:r>
                    </a:p>
                  </a:txBody>
                  <a:tcPr marL="1225" marR="1225" marT="12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 b="0" i="1" u="none" strike="noStrike" dirty="0">
                          <a:solidFill>
                            <a:srgbClr val="000000"/>
                          </a:solidFill>
                          <a:effectLst/>
                          <a:latin typeface="Calibri"/>
                        </a:rPr>
                        <a:t> </a:t>
                      </a:r>
                    </a:p>
                  </a:txBody>
                  <a:tcPr marL="1225" marR="1225" marT="12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 b="0" i="1" u="none" strike="noStrike" dirty="0">
                          <a:solidFill>
                            <a:srgbClr val="000000"/>
                          </a:solidFill>
                          <a:effectLst/>
                          <a:latin typeface="Calibri"/>
                        </a:rPr>
                        <a:t> </a:t>
                      </a:r>
                    </a:p>
                  </a:txBody>
                  <a:tcPr marL="1225" marR="1225" marT="12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4251">
                <a:tc>
                  <a:txBody>
                    <a:bodyPr/>
                    <a:lstStyle/>
                    <a:p>
                      <a:pPr algn="ctr" fontAlgn="ctr"/>
                      <a:r>
                        <a:rPr lang="en-US" sz="200" b="0" i="1" u="none" strike="noStrike" dirty="0">
                          <a:solidFill>
                            <a:srgbClr val="000000"/>
                          </a:solidFill>
                          <a:effectLst/>
                          <a:latin typeface="Calibri"/>
                        </a:rPr>
                        <a:t>6-8</a:t>
                      </a:r>
                      <a:br>
                        <a:rPr lang="en-US" sz="200" b="0" i="1" u="none" strike="noStrike" dirty="0">
                          <a:solidFill>
                            <a:srgbClr val="000000"/>
                          </a:solidFill>
                          <a:effectLst/>
                          <a:latin typeface="Calibri"/>
                        </a:rPr>
                      </a:br>
                      <a:r>
                        <a:rPr lang="en-US" sz="200" b="0" i="1" u="none" strike="noStrike" dirty="0">
                          <a:solidFill>
                            <a:srgbClr val="000000"/>
                          </a:solidFill>
                          <a:effectLst/>
                          <a:latin typeface="Calibri"/>
                        </a:rPr>
                        <a:t>FSA Math </a:t>
                      </a:r>
                    </a:p>
                  </a:txBody>
                  <a:tcPr marL="1225" marR="1225" marT="12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a:txBody>
                    <a:bodyPr/>
                    <a:lstStyle/>
                    <a:p>
                      <a:pPr algn="ctr" fontAlgn="ctr"/>
                      <a:r>
                        <a:rPr lang="en-US" sz="200" b="0" i="1" u="none" strike="noStrike" dirty="0">
                          <a:solidFill>
                            <a:srgbClr val="000000"/>
                          </a:solidFill>
                          <a:effectLst/>
                          <a:latin typeface="Calibri"/>
                        </a:rPr>
                        <a:t> </a:t>
                      </a:r>
                    </a:p>
                  </a:txBody>
                  <a:tcPr marL="1225" marR="1225" marT="12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 b="0" i="1" u="none" strike="noStrike" dirty="0">
                          <a:solidFill>
                            <a:srgbClr val="000000"/>
                          </a:solidFill>
                          <a:effectLst/>
                          <a:latin typeface="Calibri"/>
                        </a:rPr>
                        <a:t> </a:t>
                      </a:r>
                    </a:p>
                  </a:txBody>
                  <a:tcPr marL="1225" marR="1225" marT="12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 b="0" i="1" u="none" strike="noStrike" dirty="0">
                          <a:solidFill>
                            <a:srgbClr val="000000"/>
                          </a:solidFill>
                          <a:effectLst/>
                          <a:latin typeface="Calibri"/>
                        </a:rPr>
                        <a:t> </a:t>
                      </a:r>
                    </a:p>
                  </a:txBody>
                  <a:tcPr marL="1225" marR="1225" marT="12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 b="0" i="1" u="none" strike="noStrike" dirty="0">
                          <a:solidFill>
                            <a:srgbClr val="000000"/>
                          </a:solidFill>
                          <a:effectLst/>
                          <a:latin typeface="Calibri"/>
                        </a:rPr>
                        <a:t> </a:t>
                      </a:r>
                    </a:p>
                  </a:txBody>
                  <a:tcPr marL="1225" marR="1225" marT="12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 b="0" i="1" u="none" strike="noStrike" dirty="0">
                          <a:solidFill>
                            <a:srgbClr val="000000"/>
                          </a:solidFill>
                          <a:effectLst/>
                          <a:latin typeface="Calibri"/>
                        </a:rPr>
                        <a:t> </a:t>
                      </a:r>
                    </a:p>
                  </a:txBody>
                  <a:tcPr marL="1225" marR="1225" marT="12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 b="0" i="1" u="none" strike="noStrike" dirty="0">
                          <a:solidFill>
                            <a:srgbClr val="000000"/>
                          </a:solidFill>
                          <a:effectLst/>
                          <a:latin typeface="Calibri"/>
                        </a:rPr>
                        <a:t> </a:t>
                      </a:r>
                    </a:p>
                  </a:txBody>
                  <a:tcPr marL="1225" marR="1225" marT="12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 b="0" i="1" u="none" strike="noStrike" dirty="0">
                          <a:solidFill>
                            <a:srgbClr val="000000"/>
                          </a:solidFill>
                          <a:effectLst/>
                          <a:latin typeface="Calibri"/>
                        </a:rPr>
                        <a:t> </a:t>
                      </a:r>
                    </a:p>
                  </a:txBody>
                  <a:tcPr marL="1225" marR="1225" marT="12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 b="0" i="1" u="none" strike="noStrike" dirty="0">
                          <a:solidFill>
                            <a:srgbClr val="000000"/>
                          </a:solidFill>
                          <a:effectLst/>
                          <a:latin typeface="Calibri"/>
                        </a:rPr>
                        <a:t> </a:t>
                      </a:r>
                    </a:p>
                  </a:txBody>
                  <a:tcPr marL="1225" marR="1225" marT="12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 b="0" i="1" u="none" strike="noStrike" dirty="0">
                          <a:solidFill>
                            <a:srgbClr val="000000"/>
                          </a:solidFill>
                          <a:effectLst/>
                          <a:latin typeface="Calibri"/>
                        </a:rPr>
                        <a:t> </a:t>
                      </a:r>
                    </a:p>
                  </a:txBody>
                  <a:tcPr marL="1225" marR="1225" marT="12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 b="0" i="1" u="none" strike="noStrike" dirty="0">
                          <a:solidFill>
                            <a:srgbClr val="000000"/>
                          </a:solidFill>
                          <a:effectLst/>
                          <a:latin typeface="Calibri"/>
                        </a:rPr>
                        <a:t> </a:t>
                      </a:r>
                    </a:p>
                  </a:txBody>
                  <a:tcPr marL="1225" marR="1225" marT="12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 b="0" i="1" u="none" strike="noStrike" dirty="0">
                          <a:solidFill>
                            <a:srgbClr val="000000"/>
                          </a:solidFill>
                          <a:effectLst/>
                          <a:latin typeface="Calibri"/>
                        </a:rPr>
                        <a:t> </a:t>
                      </a:r>
                    </a:p>
                  </a:txBody>
                  <a:tcPr marL="1225" marR="1225" marT="12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 b="0" i="1" u="none" strike="noStrike" dirty="0">
                          <a:solidFill>
                            <a:srgbClr val="000000"/>
                          </a:solidFill>
                          <a:effectLst/>
                          <a:latin typeface="Calibri"/>
                        </a:rPr>
                        <a:t> </a:t>
                      </a:r>
                    </a:p>
                  </a:txBody>
                  <a:tcPr marL="1225" marR="1225" marT="12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 b="0" i="1" u="none" strike="noStrike" dirty="0">
                          <a:solidFill>
                            <a:srgbClr val="000000"/>
                          </a:solidFill>
                          <a:effectLst/>
                          <a:latin typeface="Calibri"/>
                        </a:rPr>
                        <a:t> </a:t>
                      </a:r>
                    </a:p>
                  </a:txBody>
                  <a:tcPr marL="1225" marR="1225" marT="12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 b="0" i="1" u="none" strike="noStrike" dirty="0">
                          <a:solidFill>
                            <a:srgbClr val="000000"/>
                          </a:solidFill>
                          <a:effectLst/>
                          <a:latin typeface="Calibri"/>
                        </a:rPr>
                        <a:t> </a:t>
                      </a:r>
                    </a:p>
                  </a:txBody>
                  <a:tcPr marL="1225" marR="1225" marT="12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 b="0" i="1" u="none" strike="noStrike" dirty="0">
                          <a:solidFill>
                            <a:srgbClr val="000000"/>
                          </a:solidFill>
                          <a:effectLst/>
                          <a:latin typeface="Calibri"/>
                        </a:rPr>
                        <a:t>Teacher Planning Day</a:t>
                      </a:r>
                    </a:p>
                  </a:txBody>
                  <a:tcPr marL="1225" marR="1225" marT="12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200" b="0" i="1" u="none" strike="noStrike" dirty="0">
                          <a:solidFill>
                            <a:srgbClr val="000000"/>
                          </a:solidFill>
                          <a:effectLst/>
                          <a:latin typeface="Calibri"/>
                        </a:rPr>
                        <a:t>Spring Break</a:t>
                      </a:r>
                    </a:p>
                  </a:txBody>
                  <a:tcPr marL="1225" marR="1225" marT="12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b"/>
                      <a:r>
                        <a:rPr lang="en-US" sz="200" b="0" i="1" u="none" strike="noStrike" dirty="0">
                          <a:solidFill>
                            <a:srgbClr val="000000"/>
                          </a:solidFill>
                          <a:effectLst/>
                          <a:latin typeface="Calibri"/>
                        </a:rPr>
                        <a:t> </a:t>
                      </a:r>
                    </a:p>
                  </a:txBody>
                  <a:tcPr marL="1225" marR="1225" marT="12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 b="0" i="1" u="none" strike="noStrike" dirty="0">
                          <a:solidFill>
                            <a:srgbClr val="000000"/>
                          </a:solidFill>
                          <a:effectLst/>
                          <a:latin typeface="Calibri"/>
                        </a:rPr>
                        <a:t> </a:t>
                      </a:r>
                    </a:p>
                  </a:txBody>
                  <a:tcPr marL="1225" marR="1225" marT="12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 b="0" i="1" u="none" strike="noStrike" dirty="0">
                          <a:solidFill>
                            <a:srgbClr val="000000"/>
                          </a:solidFill>
                          <a:effectLst/>
                          <a:latin typeface="Calibri"/>
                        </a:rPr>
                        <a:t> </a:t>
                      </a:r>
                    </a:p>
                  </a:txBody>
                  <a:tcPr marL="1225" marR="1225" marT="12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 b="0" i="1" u="none" strike="noStrike" dirty="0">
                          <a:solidFill>
                            <a:srgbClr val="000000"/>
                          </a:solidFill>
                          <a:effectLst/>
                          <a:latin typeface="Calibri"/>
                        </a:rPr>
                        <a:t> </a:t>
                      </a:r>
                    </a:p>
                  </a:txBody>
                  <a:tcPr marL="1225" marR="1225" marT="12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 b="0" i="1" u="none" strike="noStrike" dirty="0">
                          <a:solidFill>
                            <a:srgbClr val="000000"/>
                          </a:solidFill>
                          <a:effectLst/>
                          <a:latin typeface="Calibri"/>
                        </a:rPr>
                        <a:t>Teacher Planning Day</a:t>
                      </a:r>
                    </a:p>
                  </a:txBody>
                  <a:tcPr marL="1225" marR="1225" marT="12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b"/>
                      <a:r>
                        <a:rPr lang="en-US" sz="200" b="0" i="1" u="none" strike="noStrike" dirty="0">
                          <a:solidFill>
                            <a:srgbClr val="000000"/>
                          </a:solidFill>
                          <a:effectLst/>
                          <a:latin typeface="Calibri"/>
                        </a:rPr>
                        <a:t> </a:t>
                      </a:r>
                    </a:p>
                  </a:txBody>
                  <a:tcPr marL="1225" marR="1225" marT="12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 b="0" i="1" u="none" strike="noStrike" dirty="0">
                          <a:solidFill>
                            <a:srgbClr val="000000"/>
                          </a:solidFill>
                          <a:effectLst/>
                          <a:latin typeface="Calibri"/>
                        </a:rPr>
                        <a:t> </a:t>
                      </a:r>
                    </a:p>
                  </a:txBody>
                  <a:tcPr marL="1225" marR="1225" marT="12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 b="0" i="1" u="none" strike="noStrike" dirty="0">
                          <a:solidFill>
                            <a:srgbClr val="000000"/>
                          </a:solidFill>
                          <a:effectLst/>
                          <a:latin typeface="Calibri"/>
                        </a:rPr>
                        <a:t> </a:t>
                      </a:r>
                    </a:p>
                  </a:txBody>
                  <a:tcPr marL="1225" marR="1225" marT="12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 b="0" i="1" u="none" strike="noStrike" dirty="0">
                          <a:solidFill>
                            <a:srgbClr val="000000"/>
                          </a:solidFill>
                          <a:effectLst/>
                          <a:latin typeface="Calibri"/>
                        </a:rPr>
                        <a:t> </a:t>
                      </a:r>
                    </a:p>
                  </a:txBody>
                  <a:tcPr marL="1225" marR="1225" marT="12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 b="0" i="1" u="none" strike="noStrike" dirty="0">
                          <a:solidFill>
                            <a:srgbClr val="000000"/>
                          </a:solidFill>
                          <a:effectLst/>
                          <a:latin typeface="Calibri"/>
                        </a:rPr>
                        <a:t> </a:t>
                      </a:r>
                    </a:p>
                  </a:txBody>
                  <a:tcPr marL="1225" marR="1225" marT="12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 b="0" i="1" u="none" strike="noStrike" dirty="0">
                          <a:solidFill>
                            <a:srgbClr val="000000"/>
                          </a:solidFill>
                          <a:effectLst/>
                          <a:latin typeface="Calibri"/>
                        </a:rPr>
                        <a:t>FSA Mathematics</a:t>
                      </a:r>
                      <a:br>
                        <a:rPr lang="en-US" sz="200" b="0" i="1" u="none" strike="noStrike" dirty="0">
                          <a:solidFill>
                            <a:srgbClr val="000000"/>
                          </a:solidFill>
                          <a:effectLst/>
                          <a:latin typeface="Calibri"/>
                        </a:rPr>
                      </a:br>
                      <a:r>
                        <a:rPr lang="en-US" sz="200" b="0" i="1" u="none" strike="noStrike" dirty="0">
                          <a:solidFill>
                            <a:srgbClr val="000000"/>
                          </a:solidFill>
                          <a:effectLst/>
                          <a:latin typeface="Calibri"/>
                        </a:rPr>
                        <a:t> CBT </a:t>
                      </a:r>
                      <a:br>
                        <a:rPr lang="en-US" sz="200" b="0" i="1" u="none" strike="noStrike" dirty="0">
                          <a:solidFill>
                            <a:srgbClr val="000000"/>
                          </a:solidFill>
                          <a:effectLst/>
                          <a:latin typeface="Calibri"/>
                        </a:rPr>
                      </a:br>
                      <a:r>
                        <a:rPr lang="en-US" sz="200" b="0" i="1" u="none" strike="noStrike" dirty="0">
                          <a:solidFill>
                            <a:srgbClr val="000000"/>
                          </a:solidFill>
                          <a:effectLst/>
                          <a:latin typeface="Calibri"/>
                        </a:rPr>
                        <a:t>3 Sessions over 2 days</a:t>
                      </a:r>
                      <a:br>
                        <a:rPr lang="en-US" sz="200" b="0" i="1" u="none" strike="noStrike" dirty="0">
                          <a:solidFill>
                            <a:srgbClr val="000000"/>
                          </a:solidFill>
                          <a:effectLst/>
                          <a:latin typeface="Calibri"/>
                        </a:rPr>
                      </a:br>
                      <a:r>
                        <a:rPr lang="en-US" sz="200" b="0" i="1" u="none" strike="noStrike" dirty="0">
                          <a:solidFill>
                            <a:srgbClr val="000000"/>
                          </a:solidFill>
                          <a:effectLst/>
                          <a:latin typeface="Calibri"/>
                        </a:rPr>
                        <a:t> 60 minutes each </a:t>
                      </a:r>
                    </a:p>
                  </a:txBody>
                  <a:tcPr marL="1225" marR="1225" marT="12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a:txBody>
                    <a:bodyPr/>
                    <a:lstStyle/>
                    <a:p>
                      <a:pPr algn="ctr" fontAlgn="ctr"/>
                      <a:r>
                        <a:rPr lang="en-US" sz="200" b="0" i="1" u="none" strike="noStrike" dirty="0">
                          <a:solidFill>
                            <a:srgbClr val="000000"/>
                          </a:solidFill>
                          <a:effectLst/>
                          <a:latin typeface="Calibri"/>
                        </a:rPr>
                        <a:t>=======&gt;</a:t>
                      </a:r>
                    </a:p>
                  </a:txBody>
                  <a:tcPr marL="1225" marR="1225" marT="12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a:txBody>
                    <a:bodyPr/>
                    <a:lstStyle/>
                    <a:p>
                      <a:pPr algn="ctr" fontAlgn="ctr"/>
                      <a:r>
                        <a:rPr lang="en-US" sz="200" b="0" i="1" u="none" strike="noStrike" dirty="0">
                          <a:solidFill>
                            <a:srgbClr val="000000"/>
                          </a:solidFill>
                          <a:effectLst/>
                          <a:latin typeface="Calibri"/>
                        </a:rPr>
                        <a:t>=======&gt;</a:t>
                      </a:r>
                    </a:p>
                  </a:txBody>
                  <a:tcPr marL="1225" marR="1225" marT="12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a:txBody>
                    <a:bodyPr/>
                    <a:lstStyle/>
                    <a:p>
                      <a:pPr algn="ctr" fontAlgn="ctr"/>
                      <a:r>
                        <a:rPr lang="en-US" sz="200" b="0" i="1" u="none" strike="noStrike" dirty="0">
                          <a:solidFill>
                            <a:srgbClr val="000000"/>
                          </a:solidFill>
                          <a:effectLst/>
                          <a:latin typeface="Calibri"/>
                        </a:rPr>
                        <a:t>=======&gt;</a:t>
                      </a:r>
                    </a:p>
                  </a:txBody>
                  <a:tcPr marL="1225" marR="1225" marT="12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a:txBody>
                    <a:bodyPr/>
                    <a:lstStyle/>
                    <a:p>
                      <a:pPr algn="ctr" fontAlgn="ctr"/>
                      <a:r>
                        <a:rPr lang="en-US" sz="200" b="0" i="1" u="none" strike="noStrike" dirty="0">
                          <a:solidFill>
                            <a:srgbClr val="000000"/>
                          </a:solidFill>
                          <a:effectLst/>
                          <a:latin typeface="Calibri"/>
                        </a:rPr>
                        <a:t>=======&gt;</a:t>
                      </a:r>
                    </a:p>
                  </a:txBody>
                  <a:tcPr marL="1225" marR="1225" marT="12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a:txBody>
                    <a:bodyPr/>
                    <a:lstStyle/>
                    <a:p>
                      <a:pPr algn="ctr" fontAlgn="ctr"/>
                      <a:r>
                        <a:rPr lang="en-US" sz="200" b="0" i="1" u="none" strike="noStrike" dirty="0">
                          <a:solidFill>
                            <a:srgbClr val="000000"/>
                          </a:solidFill>
                          <a:effectLst/>
                          <a:latin typeface="Calibri"/>
                        </a:rPr>
                        <a:t>FSA Math CBT ====&gt;</a:t>
                      </a:r>
                    </a:p>
                  </a:txBody>
                  <a:tcPr marL="1225" marR="1225" marT="12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a:txBody>
                    <a:bodyPr/>
                    <a:lstStyle/>
                    <a:p>
                      <a:pPr algn="ctr" fontAlgn="ctr"/>
                      <a:r>
                        <a:rPr lang="en-US" sz="200" b="0" i="1" u="none" strike="noStrike" dirty="0">
                          <a:solidFill>
                            <a:srgbClr val="000000"/>
                          </a:solidFill>
                          <a:effectLst/>
                          <a:latin typeface="Calibri"/>
                        </a:rPr>
                        <a:t>=======&gt;</a:t>
                      </a:r>
                    </a:p>
                  </a:txBody>
                  <a:tcPr marL="1225" marR="1225" marT="12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a:txBody>
                    <a:bodyPr/>
                    <a:lstStyle/>
                    <a:p>
                      <a:pPr algn="ctr" fontAlgn="ctr"/>
                      <a:r>
                        <a:rPr lang="en-US" sz="200" b="0" i="1" u="none" strike="noStrike" dirty="0">
                          <a:solidFill>
                            <a:srgbClr val="000000"/>
                          </a:solidFill>
                          <a:effectLst/>
                          <a:latin typeface="Calibri"/>
                        </a:rPr>
                        <a:t>=======&gt;</a:t>
                      </a:r>
                    </a:p>
                  </a:txBody>
                  <a:tcPr marL="1225" marR="1225" marT="12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a:txBody>
                    <a:bodyPr/>
                    <a:lstStyle/>
                    <a:p>
                      <a:pPr algn="ctr" fontAlgn="ctr"/>
                      <a:r>
                        <a:rPr lang="en-US" sz="200" b="0" i="1" u="none" strike="noStrike" dirty="0">
                          <a:solidFill>
                            <a:srgbClr val="000000"/>
                          </a:solidFill>
                          <a:effectLst/>
                          <a:latin typeface="Calibri"/>
                        </a:rPr>
                        <a:t>=======&gt;</a:t>
                      </a:r>
                    </a:p>
                  </a:txBody>
                  <a:tcPr marL="1225" marR="1225" marT="12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a:txBody>
                    <a:bodyPr/>
                    <a:lstStyle/>
                    <a:p>
                      <a:pPr algn="ctr" fontAlgn="ctr"/>
                      <a:r>
                        <a:rPr lang="en-US" sz="200" b="0" i="1" u="none" strike="noStrike" dirty="0">
                          <a:solidFill>
                            <a:srgbClr val="000000"/>
                          </a:solidFill>
                          <a:effectLst/>
                          <a:latin typeface="Calibri"/>
                        </a:rPr>
                        <a:t>=======&gt;</a:t>
                      </a:r>
                    </a:p>
                  </a:txBody>
                  <a:tcPr marL="1225" marR="1225" marT="12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a:txBody>
                    <a:bodyPr/>
                    <a:lstStyle/>
                    <a:p>
                      <a:pPr algn="ctr" fontAlgn="ctr"/>
                      <a:r>
                        <a:rPr lang="en-US" sz="200" b="0" i="1" u="none" strike="noStrike" dirty="0">
                          <a:solidFill>
                            <a:srgbClr val="000000"/>
                          </a:solidFill>
                          <a:effectLst/>
                          <a:latin typeface="Calibri"/>
                        </a:rPr>
                        <a:t>FSA Math CBT ====&gt;</a:t>
                      </a:r>
                    </a:p>
                  </a:txBody>
                  <a:tcPr marL="1225" marR="1225" marT="12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a:txBody>
                    <a:bodyPr/>
                    <a:lstStyle/>
                    <a:p>
                      <a:pPr algn="ctr" fontAlgn="ctr"/>
                      <a:r>
                        <a:rPr lang="en-US" sz="200" b="0" i="1" u="none" strike="noStrike" dirty="0">
                          <a:solidFill>
                            <a:srgbClr val="000000"/>
                          </a:solidFill>
                          <a:effectLst/>
                          <a:latin typeface="Calibri"/>
                        </a:rPr>
                        <a:t>=======&gt;</a:t>
                      </a:r>
                    </a:p>
                  </a:txBody>
                  <a:tcPr marL="1225" marR="1225" marT="12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a:txBody>
                    <a:bodyPr/>
                    <a:lstStyle/>
                    <a:p>
                      <a:pPr algn="ctr" fontAlgn="ctr"/>
                      <a:r>
                        <a:rPr lang="en-US" sz="200" b="0" i="1" u="none" strike="noStrike" dirty="0">
                          <a:solidFill>
                            <a:srgbClr val="000000"/>
                          </a:solidFill>
                          <a:effectLst/>
                          <a:latin typeface="Calibri"/>
                        </a:rPr>
                        <a:t>=======&gt;</a:t>
                      </a:r>
                    </a:p>
                  </a:txBody>
                  <a:tcPr marL="1225" marR="1225" marT="12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a:txBody>
                    <a:bodyPr/>
                    <a:lstStyle/>
                    <a:p>
                      <a:pPr algn="ctr" fontAlgn="ctr"/>
                      <a:r>
                        <a:rPr lang="en-US" sz="200" b="0" i="1" u="none" strike="noStrike" dirty="0">
                          <a:solidFill>
                            <a:srgbClr val="000000"/>
                          </a:solidFill>
                          <a:effectLst/>
                          <a:latin typeface="Calibri"/>
                        </a:rPr>
                        <a:t>=======&gt;</a:t>
                      </a:r>
                    </a:p>
                  </a:txBody>
                  <a:tcPr marL="1225" marR="1225" marT="12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a:txBody>
                    <a:bodyPr/>
                    <a:lstStyle/>
                    <a:p>
                      <a:pPr algn="ctr" fontAlgn="ctr"/>
                      <a:r>
                        <a:rPr lang="en-US" sz="200" b="0" i="1" u="none" strike="noStrike" dirty="0">
                          <a:solidFill>
                            <a:srgbClr val="000000"/>
                          </a:solidFill>
                          <a:effectLst/>
                          <a:latin typeface="Calibri"/>
                        </a:rPr>
                        <a:t>=======&gt;</a:t>
                      </a:r>
                    </a:p>
                  </a:txBody>
                  <a:tcPr marL="1225" marR="1225" marT="12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a:txBody>
                    <a:bodyPr/>
                    <a:lstStyle/>
                    <a:p>
                      <a:pPr algn="ctr" fontAlgn="ctr"/>
                      <a:r>
                        <a:rPr lang="en-US" sz="200" b="0" i="1" u="none" strike="noStrike" dirty="0">
                          <a:solidFill>
                            <a:srgbClr val="000000"/>
                          </a:solidFill>
                          <a:effectLst/>
                          <a:latin typeface="Calibri"/>
                        </a:rPr>
                        <a:t>FSA Math CBT ====&gt;</a:t>
                      </a:r>
                    </a:p>
                  </a:txBody>
                  <a:tcPr marL="1225" marR="1225" marT="12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a:txBody>
                    <a:bodyPr/>
                    <a:lstStyle/>
                    <a:p>
                      <a:pPr algn="ctr" fontAlgn="ctr"/>
                      <a:r>
                        <a:rPr lang="en-US" sz="200" b="0" i="1" u="none" strike="noStrike" dirty="0">
                          <a:solidFill>
                            <a:srgbClr val="000000"/>
                          </a:solidFill>
                          <a:effectLst/>
                          <a:latin typeface="Calibri"/>
                        </a:rPr>
                        <a:t>=======&gt;</a:t>
                      </a:r>
                    </a:p>
                  </a:txBody>
                  <a:tcPr marL="1225" marR="1225" marT="12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a:txBody>
                    <a:bodyPr/>
                    <a:lstStyle/>
                    <a:p>
                      <a:pPr algn="ctr" fontAlgn="ctr"/>
                      <a:r>
                        <a:rPr lang="en-US" sz="200" b="0" i="1" u="none" strike="noStrike" dirty="0">
                          <a:solidFill>
                            <a:srgbClr val="000000"/>
                          </a:solidFill>
                          <a:effectLst/>
                          <a:latin typeface="Calibri"/>
                        </a:rPr>
                        <a:t>=======&gt;</a:t>
                      </a:r>
                    </a:p>
                  </a:txBody>
                  <a:tcPr marL="1225" marR="1225" marT="12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a:txBody>
                    <a:bodyPr/>
                    <a:lstStyle/>
                    <a:p>
                      <a:pPr algn="ctr" fontAlgn="ctr"/>
                      <a:r>
                        <a:rPr lang="en-US" sz="200" b="0" i="1" u="none" strike="noStrike" dirty="0">
                          <a:solidFill>
                            <a:srgbClr val="000000"/>
                          </a:solidFill>
                          <a:effectLst/>
                          <a:latin typeface="Calibri"/>
                        </a:rPr>
                        <a:t>=======&gt;</a:t>
                      </a:r>
                    </a:p>
                  </a:txBody>
                  <a:tcPr marL="1225" marR="1225" marT="12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a:txBody>
                    <a:bodyPr/>
                    <a:lstStyle/>
                    <a:p>
                      <a:pPr algn="ctr" fontAlgn="ctr"/>
                      <a:r>
                        <a:rPr lang="en-US" sz="200" b="0" i="1" u="none" strike="noStrike" dirty="0">
                          <a:solidFill>
                            <a:srgbClr val="000000"/>
                          </a:solidFill>
                          <a:effectLst/>
                          <a:latin typeface="Calibri"/>
                        </a:rPr>
                        <a:t>=======&gt;</a:t>
                      </a:r>
                    </a:p>
                  </a:txBody>
                  <a:tcPr marL="1225" marR="1225" marT="12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a:txBody>
                    <a:bodyPr/>
                    <a:lstStyle/>
                    <a:p>
                      <a:pPr algn="ctr" fontAlgn="ctr"/>
                      <a:r>
                        <a:rPr lang="en-US" sz="200" b="0" i="1" u="none" strike="noStrike" dirty="0">
                          <a:solidFill>
                            <a:srgbClr val="000000"/>
                          </a:solidFill>
                          <a:effectLst/>
                          <a:latin typeface="Calibri"/>
                        </a:rPr>
                        <a:t> </a:t>
                      </a:r>
                    </a:p>
                  </a:txBody>
                  <a:tcPr marL="1225" marR="1225" marT="12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 b="0" i="1" u="none" strike="noStrike" dirty="0">
                          <a:solidFill>
                            <a:srgbClr val="000000"/>
                          </a:solidFill>
                          <a:effectLst/>
                          <a:latin typeface="Calibri"/>
                        </a:rPr>
                        <a:t> </a:t>
                      </a:r>
                    </a:p>
                  </a:txBody>
                  <a:tcPr marL="1225" marR="1225" marT="12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 b="0" i="1" u="none" strike="noStrike" dirty="0">
                          <a:solidFill>
                            <a:srgbClr val="000000"/>
                          </a:solidFill>
                          <a:effectLst/>
                          <a:latin typeface="Calibri"/>
                        </a:rPr>
                        <a:t> </a:t>
                      </a:r>
                    </a:p>
                  </a:txBody>
                  <a:tcPr marL="1225" marR="1225" marT="12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 b="0" i="1" u="none" strike="noStrike" dirty="0">
                          <a:solidFill>
                            <a:srgbClr val="000000"/>
                          </a:solidFill>
                          <a:effectLst/>
                          <a:latin typeface="Calibri"/>
                        </a:rPr>
                        <a:t> </a:t>
                      </a:r>
                    </a:p>
                  </a:txBody>
                  <a:tcPr marL="1225" marR="1225" marT="12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 b="0" i="1" u="none" strike="noStrike" dirty="0">
                          <a:solidFill>
                            <a:srgbClr val="000000"/>
                          </a:solidFill>
                          <a:effectLst/>
                          <a:latin typeface="Calibri"/>
                        </a:rPr>
                        <a:t> </a:t>
                      </a:r>
                    </a:p>
                  </a:txBody>
                  <a:tcPr marL="1225" marR="1225" marT="12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 b="0" i="1" u="none" strike="noStrike" dirty="0">
                          <a:solidFill>
                            <a:srgbClr val="000000"/>
                          </a:solidFill>
                          <a:effectLst/>
                          <a:latin typeface="Calibri"/>
                        </a:rPr>
                        <a:t> </a:t>
                      </a:r>
                    </a:p>
                  </a:txBody>
                  <a:tcPr marL="1225" marR="1225" marT="12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 b="0" i="1" u="none" strike="noStrike" dirty="0">
                          <a:solidFill>
                            <a:srgbClr val="000000"/>
                          </a:solidFill>
                          <a:effectLst/>
                          <a:latin typeface="Calibri"/>
                        </a:rPr>
                        <a:t> </a:t>
                      </a:r>
                    </a:p>
                  </a:txBody>
                  <a:tcPr marL="1225" marR="1225" marT="12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 b="0" i="1" u="none" strike="noStrike" dirty="0">
                          <a:solidFill>
                            <a:srgbClr val="000000"/>
                          </a:solidFill>
                          <a:effectLst/>
                          <a:latin typeface="Calibri"/>
                        </a:rPr>
                        <a:t> </a:t>
                      </a:r>
                    </a:p>
                  </a:txBody>
                  <a:tcPr marL="1225" marR="1225" marT="12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 b="0" i="1" u="none" strike="noStrike" dirty="0">
                          <a:solidFill>
                            <a:srgbClr val="000000"/>
                          </a:solidFill>
                          <a:effectLst/>
                          <a:latin typeface="Calibri"/>
                        </a:rPr>
                        <a:t> </a:t>
                      </a:r>
                    </a:p>
                  </a:txBody>
                  <a:tcPr marL="1225" marR="1225" marT="12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 b="0" i="1" u="none" strike="noStrike" dirty="0">
                          <a:solidFill>
                            <a:srgbClr val="000000"/>
                          </a:solidFill>
                          <a:effectLst/>
                          <a:latin typeface="Calibri"/>
                        </a:rPr>
                        <a:t> </a:t>
                      </a:r>
                    </a:p>
                  </a:txBody>
                  <a:tcPr marL="1225" marR="1225" marT="12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2814">
                <a:tc>
                  <a:txBody>
                    <a:bodyPr/>
                    <a:lstStyle/>
                    <a:p>
                      <a:pPr algn="ctr" fontAlgn="ctr"/>
                      <a:r>
                        <a:rPr lang="en-US" sz="200" b="0" i="1" u="none" strike="noStrike" dirty="0">
                          <a:solidFill>
                            <a:srgbClr val="000000"/>
                          </a:solidFill>
                          <a:effectLst/>
                          <a:latin typeface="Calibri"/>
                        </a:rPr>
                        <a:t>6-12, Enrolled Students</a:t>
                      </a:r>
                      <a:br>
                        <a:rPr lang="en-US" sz="200" b="0" i="1" u="none" strike="noStrike" dirty="0">
                          <a:solidFill>
                            <a:srgbClr val="000000"/>
                          </a:solidFill>
                          <a:effectLst/>
                          <a:latin typeface="Calibri"/>
                        </a:rPr>
                      </a:br>
                      <a:r>
                        <a:rPr lang="en-US" sz="200" b="0" i="1" u="none" strike="noStrike" dirty="0">
                          <a:solidFill>
                            <a:srgbClr val="000000"/>
                          </a:solidFill>
                          <a:effectLst/>
                          <a:latin typeface="Calibri"/>
                        </a:rPr>
                        <a:t>FSA EOCs</a:t>
                      </a:r>
                    </a:p>
                  </a:txBody>
                  <a:tcPr marL="1225" marR="1225" marT="12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ctr"/>
                      <a:r>
                        <a:rPr lang="en-US" sz="200" b="0" i="1" u="none" strike="noStrike" dirty="0">
                          <a:solidFill>
                            <a:srgbClr val="000000"/>
                          </a:solidFill>
                          <a:effectLst/>
                          <a:latin typeface="Calibri"/>
                        </a:rPr>
                        <a:t> </a:t>
                      </a:r>
                    </a:p>
                  </a:txBody>
                  <a:tcPr marL="1225" marR="1225" marT="12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 b="0" i="1" u="none" strike="noStrike" dirty="0">
                          <a:solidFill>
                            <a:srgbClr val="000000"/>
                          </a:solidFill>
                          <a:effectLst/>
                          <a:latin typeface="Calibri"/>
                        </a:rPr>
                        <a:t> </a:t>
                      </a:r>
                    </a:p>
                  </a:txBody>
                  <a:tcPr marL="1225" marR="1225" marT="12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 b="0" i="1" u="none" strike="noStrike" dirty="0">
                          <a:solidFill>
                            <a:srgbClr val="000000"/>
                          </a:solidFill>
                          <a:effectLst/>
                          <a:latin typeface="Calibri"/>
                        </a:rPr>
                        <a:t> </a:t>
                      </a:r>
                    </a:p>
                  </a:txBody>
                  <a:tcPr marL="1225" marR="1225" marT="12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 b="0" i="1" u="none" strike="noStrike" dirty="0">
                          <a:solidFill>
                            <a:srgbClr val="000000"/>
                          </a:solidFill>
                          <a:effectLst/>
                          <a:latin typeface="Calibri"/>
                        </a:rPr>
                        <a:t> </a:t>
                      </a:r>
                    </a:p>
                  </a:txBody>
                  <a:tcPr marL="1225" marR="1225" marT="12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 b="0" i="1" u="none" strike="noStrike" dirty="0">
                          <a:solidFill>
                            <a:srgbClr val="000000"/>
                          </a:solidFill>
                          <a:effectLst/>
                          <a:latin typeface="Calibri"/>
                        </a:rPr>
                        <a:t> </a:t>
                      </a:r>
                    </a:p>
                  </a:txBody>
                  <a:tcPr marL="1225" marR="1225" marT="12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 b="0" i="1" u="none" strike="noStrike" dirty="0">
                          <a:solidFill>
                            <a:srgbClr val="000000"/>
                          </a:solidFill>
                          <a:effectLst/>
                          <a:latin typeface="Calibri"/>
                        </a:rPr>
                        <a:t> </a:t>
                      </a:r>
                    </a:p>
                  </a:txBody>
                  <a:tcPr marL="1225" marR="1225" marT="12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 b="0" i="1" u="none" strike="noStrike" dirty="0">
                          <a:solidFill>
                            <a:srgbClr val="000000"/>
                          </a:solidFill>
                          <a:effectLst/>
                          <a:latin typeface="Calibri"/>
                        </a:rPr>
                        <a:t> </a:t>
                      </a:r>
                    </a:p>
                  </a:txBody>
                  <a:tcPr marL="1225" marR="1225" marT="12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 b="0" i="1" u="none" strike="noStrike" dirty="0">
                          <a:solidFill>
                            <a:srgbClr val="000000"/>
                          </a:solidFill>
                          <a:effectLst/>
                          <a:latin typeface="Calibri"/>
                        </a:rPr>
                        <a:t> </a:t>
                      </a:r>
                    </a:p>
                  </a:txBody>
                  <a:tcPr marL="1225" marR="1225" marT="12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 b="0" i="1" u="none" strike="noStrike" dirty="0">
                          <a:solidFill>
                            <a:srgbClr val="000000"/>
                          </a:solidFill>
                          <a:effectLst/>
                          <a:latin typeface="Calibri"/>
                        </a:rPr>
                        <a:t> </a:t>
                      </a:r>
                    </a:p>
                  </a:txBody>
                  <a:tcPr marL="1225" marR="1225" marT="12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 b="0" i="1" u="none" strike="noStrike" dirty="0">
                          <a:solidFill>
                            <a:srgbClr val="000000"/>
                          </a:solidFill>
                          <a:effectLst/>
                          <a:latin typeface="Calibri"/>
                        </a:rPr>
                        <a:t> </a:t>
                      </a:r>
                    </a:p>
                  </a:txBody>
                  <a:tcPr marL="1225" marR="1225" marT="12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 b="0" i="1" u="none" strike="noStrike" dirty="0">
                          <a:solidFill>
                            <a:srgbClr val="000000"/>
                          </a:solidFill>
                          <a:effectLst/>
                          <a:latin typeface="Calibri"/>
                        </a:rPr>
                        <a:t> </a:t>
                      </a:r>
                    </a:p>
                  </a:txBody>
                  <a:tcPr marL="1225" marR="1225" marT="12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 b="0" i="1" u="none" strike="noStrike" dirty="0">
                          <a:solidFill>
                            <a:srgbClr val="000000"/>
                          </a:solidFill>
                          <a:effectLst/>
                          <a:latin typeface="Calibri"/>
                        </a:rPr>
                        <a:t> </a:t>
                      </a:r>
                    </a:p>
                  </a:txBody>
                  <a:tcPr marL="1225" marR="1225" marT="12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 b="0" i="1" u="none" strike="noStrike" dirty="0">
                          <a:solidFill>
                            <a:srgbClr val="000000"/>
                          </a:solidFill>
                          <a:effectLst/>
                          <a:latin typeface="Calibri"/>
                        </a:rPr>
                        <a:t> </a:t>
                      </a:r>
                    </a:p>
                  </a:txBody>
                  <a:tcPr marL="1225" marR="1225" marT="12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 b="0" i="1" u="none" strike="noStrike" dirty="0">
                          <a:solidFill>
                            <a:srgbClr val="000000"/>
                          </a:solidFill>
                          <a:effectLst/>
                          <a:latin typeface="Calibri"/>
                        </a:rPr>
                        <a:t> </a:t>
                      </a:r>
                    </a:p>
                  </a:txBody>
                  <a:tcPr marL="1225" marR="1225" marT="12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 b="0" i="1" u="none" strike="noStrike" dirty="0">
                          <a:solidFill>
                            <a:srgbClr val="000000"/>
                          </a:solidFill>
                          <a:effectLst/>
                          <a:latin typeface="Calibri"/>
                        </a:rPr>
                        <a:t>Teacher Planning Day</a:t>
                      </a:r>
                    </a:p>
                  </a:txBody>
                  <a:tcPr marL="1225" marR="1225" marT="12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200" b="0" i="1" u="none" strike="noStrike" dirty="0">
                          <a:solidFill>
                            <a:srgbClr val="000000"/>
                          </a:solidFill>
                          <a:effectLst/>
                          <a:latin typeface="Calibri"/>
                        </a:rPr>
                        <a:t>Spring Break</a:t>
                      </a:r>
                    </a:p>
                  </a:txBody>
                  <a:tcPr marL="1225" marR="1225" marT="12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b"/>
                      <a:r>
                        <a:rPr lang="en-US" sz="200" b="0" i="1" u="none" strike="noStrike" dirty="0">
                          <a:solidFill>
                            <a:srgbClr val="000000"/>
                          </a:solidFill>
                          <a:effectLst/>
                          <a:latin typeface="Calibri"/>
                        </a:rPr>
                        <a:t> </a:t>
                      </a:r>
                    </a:p>
                  </a:txBody>
                  <a:tcPr marL="1225" marR="1225" marT="12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 b="0" i="1" u="none" strike="noStrike" dirty="0">
                          <a:solidFill>
                            <a:srgbClr val="000000"/>
                          </a:solidFill>
                          <a:effectLst/>
                          <a:latin typeface="Calibri"/>
                        </a:rPr>
                        <a:t> </a:t>
                      </a:r>
                    </a:p>
                  </a:txBody>
                  <a:tcPr marL="1225" marR="1225" marT="12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 b="0" i="1" u="none" strike="noStrike" dirty="0">
                          <a:solidFill>
                            <a:srgbClr val="000000"/>
                          </a:solidFill>
                          <a:effectLst/>
                          <a:latin typeface="Calibri"/>
                        </a:rPr>
                        <a:t> </a:t>
                      </a:r>
                    </a:p>
                  </a:txBody>
                  <a:tcPr marL="1225" marR="1225" marT="12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 b="0" i="1" u="none" strike="noStrike" dirty="0">
                          <a:solidFill>
                            <a:srgbClr val="000000"/>
                          </a:solidFill>
                          <a:effectLst/>
                          <a:latin typeface="Calibri"/>
                        </a:rPr>
                        <a:t> </a:t>
                      </a:r>
                    </a:p>
                  </a:txBody>
                  <a:tcPr marL="1225" marR="1225" marT="12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 b="0" i="1" u="none" strike="noStrike" dirty="0">
                          <a:solidFill>
                            <a:srgbClr val="000000"/>
                          </a:solidFill>
                          <a:effectLst/>
                          <a:latin typeface="Calibri"/>
                        </a:rPr>
                        <a:t>Teacher Planning Day</a:t>
                      </a:r>
                    </a:p>
                  </a:txBody>
                  <a:tcPr marL="1225" marR="1225" marT="12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b"/>
                      <a:r>
                        <a:rPr lang="en-US" sz="200" b="0" i="1" u="none" strike="noStrike" dirty="0">
                          <a:solidFill>
                            <a:srgbClr val="000000"/>
                          </a:solidFill>
                          <a:effectLst/>
                          <a:latin typeface="Calibri"/>
                        </a:rPr>
                        <a:t> </a:t>
                      </a:r>
                    </a:p>
                  </a:txBody>
                  <a:tcPr marL="1225" marR="1225" marT="12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 b="0" i="1" u="none" strike="noStrike" dirty="0">
                          <a:solidFill>
                            <a:srgbClr val="000000"/>
                          </a:solidFill>
                          <a:effectLst/>
                          <a:latin typeface="Calibri"/>
                        </a:rPr>
                        <a:t> </a:t>
                      </a:r>
                    </a:p>
                  </a:txBody>
                  <a:tcPr marL="1225" marR="1225" marT="12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 b="0" i="1" u="none" strike="noStrike" dirty="0">
                          <a:solidFill>
                            <a:srgbClr val="000000"/>
                          </a:solidFill>
                          <a:effectLst/>
                          <a:latin typeface="Calibri"/>
                        </a:rPr>
                        <a:t> </a:t>
                      </a:r>
                    </a:p>
                  </a:txBody>
                  <a:tcPr marL="1225" marR="1225" marT="12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 b="0" i="1" u="none" strike="noStrike" dirty="0">
                          <a:solidFill>
                            <a:srgbClr val="000000"/>
                          </a:solidFill>
                          <a:effectLst/>
                          <a:latin typeface="Calibri"/>
                        </a:rPr>
                        <a:t> </a:t>
                      </a:r>
                    </a:p>
                  </a:txBody>
                  <a:tcPr marL="1225" marR="1225" marT="12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 b="0" i="1" u="none" strike="noStrike" dirty="0">
                          <a:solidFill>
                            <a:srgbClr val="000000"/>
                          </a:solidFill>
                          <a:effectLst/>
                          <a:latin typeface="Calibri"/>
                        </a:rPr>
                        <a:t> </a:t>
                      </a:r>
                    </a:p>
                  </a:txBody>
                  <a:tcPr marL="1225" marR="1225" marT="12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 b="0" i="1" u="none" strike="noStrike" dirty="0">
                          <a:solidFill>
                            <a:srgbClr val="000000"/>
                          </a:solidFill>
                          <a:effectLst/>
                          <a:latin typeface="Calibri"/>
                        </a:rPr>
                        <a:t> </a:t>
                      </a:r>
                    </a:p>
                  </a:txBody>
                  <a:tcPr marL="1225" marR="1225" marT="12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 b="0" i="1" u="none" strike="noStrike" dirty="0">
                          <a:solidFill>
                            <a:srgbClr val="000000"/>
                          </a:solidFill>
                          <a:effectLst/>
                          <a:latin typeface="Calibri"/>
                        </a:rPr>
                        <a:t> </a:t>
                      </a:r>
                    </a:p>
                  </a:txBody>
                  <a:tcPr marL="1225" marR="1225" marT="12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 b="0" i="1" u="none" strike="noStrike" dirty="0">
                          <a:solidFill>
                            <a:srgbClr val="000000"/>
                          </a:solidFill>
                          <a:effectLst/>
                          <a:latin typeface="Calibri"/>
                        </a:rPr>
                        <a:t> </a:t>
                      </a:r>
                    </a:p>
                  </a:txBody>
                  <a:tcPr marL="1225" marR="1225" marT="12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 b="0" i="1" u="none" strike="noStrike" dirty="0">
                          <a:solidFill>
                            <a:srgbClr val="000000"/>
                          </a:solidFill>
                          <a:effectLst/>
                          <a:latin typeface="Calibri"/>
                        </a:rPr>
                        <a:t> </a:t>
                      </a:r>
                    </a:p>
                  </a:txBody>
                  <a:tcPr marL="1225" marR="1225" marT="12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 b="0" i="1" u="none" strike="noStrike" dirty="0">
                          <a:solidFill>
                            <a:srgbClr val="000000"/>
                          </a:solidFill>
                          <a:effectLst/>
                          <a:latin typeface="Calibri"/>
                        </a:rPr>
                        <a:t> </a:t>
                      </a:r>
                    </a:p>
                  </a:txBody>
                  <a:tcPr marL="1225" marR="1225" marT="12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 b="0" i="1" u="none" strike="noStrike" dirty="0">
                          <a:solidFill>
                            <a:srgbClr val="000000"/>
                          </a:solidFill>
                          <a:effectLst/>
                          <a:latin typeface="Calibri"/>
                        </a:rPr>
                        <a:t>FSA EOCs</a:t>
                      </a:r>
                      <a:br>
                        <a:rPr lang="en-US" sz="200" b="0" i="1" u="none" strike="noStrike" dirty="0">
                          <a:solidFill>
                            <a:srgbClr val="000000"/>
                          </a:solidFill>
                          <a:effectLst/>
                          <a:latin typeface="Calibri"/>
                        </a:rPr>
                      </a:br>
                      <a:r>
                        <a:rPr lang="en-US" sz="200" b="0" i="1" u="none" strike="noStrike" dirty="0">
                          <a:solidFill>
                            <a:srgbClr val="000000"/>
                          </a:solidFill>
                          <a:effectLst/>
                          <a:latin typeface="Calibri"/>
                        </a:rPr>
                        <a:t>Algebra 1, Geometry, and Algebra 2</a:t>
                      </a:r>
                      <a:br>
                        <a:rPr lang="en-US" sz="200" b="0" i="1" u="none" strike="noStrike" dirty="0">
                          <a:solidFill>
                            <a:srgbClr val="000000"/>
                          </a:solidFill>
                          <a:effectLst/>
                          <a:latin typeface="Calibri"/>
                        </a:rPr>
                      </a:br>
                      <a:r>
                        <a:rPr lang="en-US" sz="200" b="0" i="1" u="none" strike="noStrike" dirty="0">
                          <a:solidFill>
                            <a:srgbClr val="000000"/>
                          </a:solidFill>
                          <a:effectLst/>
                          <a:latin typeface="Calibri"/>
                        </a:rPr>
                        <a:t>2 Sessions over 2 days</a:t>
                      </a:r>
                      <a:br>
                        <a:rPr lang="en-US" sz="200" b="0" i="1" u="none" strike="noStrike" dirty="0">
                          <a:solidFill>
                            <a:srgbClr val="000000"/>
                          </a:solidFill>
                          <a:effectLst/>
                          <a:latin typeface="Calibri"/>
                        </a:rPr>
                      </a:br>
                      <a:r>
                        <a:rPr lang="en-US" sz="200" b="0" i="1" u="none" strike="noStrike" dirty="0">
                          <a:solidFill>
                            <a:srgbClr val="000000"/>
                          </a:solidFill>
                          <a:effectLst/>
                          <a:latin typeface="Calibri"/>
                        </a:rPr>
                        <a:t>90 minutes each</a:t>
                      </a:r>
                    </a:p>
                  </a:txBody>
                  <a:tcPr marL="1225" marR="1225" marT="12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ctr"/>
                      <a:r>
                        <a:rPr lang="en-US" sz="200" b="0" i="1" u="none" strike="noStrike" dirty="0">
                          <a:solidFill>
                            <a:srgbClr val="000000"/>
                          </a:solidFill>
                          <a:effectLst/>
                          <a:latin typeface="Calibri"/>
                        </a:rPr>
                        <a:t>=======&gt;</a:t>
                      </a:r>
                    </a:p>
                  </a:txBody>
                  <a:tcPr marL="1225" marR="1225" marT="12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ctr"/>
                      <a:r>
                        <a:rPr lang="en-US" sz="200" b="0" i="1" u="none" strike="noStrike" dirty="0">
                          <a:solidFill>
                            <a:srgbClr val="000000"/>
                          </a:solidFill>
                          <a:effectLst/>
                          <a:latin typeface="Calibri"/>
                        </a:rPr>
                        <a:t>=======&gt;</a:t>
                      </a:r>
                    </a:p>
                  </a:txBody>
                  <a:tcPr marL="1225" marR="1225" marT="12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ctr"/>
                      <a:r>
                        <a:rPr lang="en-US" sz="200" b="0" i="1" u="none" strike="noStrike" dirty="0">
                          <a:solidFill>
                            <a:srgbClr val="000000"/>
                          </a:solidFill>
                          <a:effectLst/>
                          <a:latin typeface="Calibri"/>
                        </a:rPr>
                        <a:t>=======&gt;</a:t>
                      </a:r>
                    </a:p>
                  </a:txBody>
                  <a:tcPr marL="1225" marR="1225" marT="12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ctr"/>
                      <a:r>
                        <a:rPr lang="en-US" sz="200" b="0" i="1" u="none" strike="noStrike" dirty="0">
                          <a:solidFill>
                            <a:srgbClr val="000000"/>
                          </a:solidFill>
                          <a:effectLst/>
                          <a:latin typeface="Calibri"/>
                        </a:rPr>
                        <a:t>=======&gt;</a:t>
                      </a:r>
                    </a:p>
                  </a:txBody>
                  <a:tcPr marL="1225" marR="1225" marT="12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ctr"/>
                      <a:r>
                        <a:rPr lang="en-US" sz="200" b="0" i="1" u="none" strike="noStrike" dirty="0">
                          <a:solidFill>
                            <a:srgbClr val="000000"/>
                          </a:solidFill>
                          <a:effectLst/>
                          <a:latin typeface="Calibri"/>
                        </a:rPr>
                        <a:t>FSA EOCs</a:t>
                      </a:r>
                      <a:br>
                        <a:rPr lang="en-US" sz="200" b="0" i="1" u="none" strike="noStrike" dirty="0">
                          <a:solidFill>
                            <a:srgbClr val="000000"/>
                          </a:solidFill>
                          <a:effectLst/>
                          <a:latin typeface="Calibri"/>
                        </a:rPr>
                      </a:br>
                      <a:r>
                        <a:rPr lang="en-US" sz="200" b="0" i="1" u="none" strike="noStrike" dirty="0">
                          <a:solidFill>
                            <a:srgbClr val="000000"/>
                          </a:solidFill>
                          <a:effectLst/>
                          <a:latin typeface="Calibri"/>
                        </a:rPr>
                        <a:t>=======&gt;</a:t>
                      </a:r>
                    </a:p>
                  </a:txBody>
                  <a:tcPr marL="1225" marR="1225" marT="12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ctr"/>
                      <a:r>
                        <a:rPr lang="en-US" sz="200" b="0" i="1" u="none" strike="noStrike" dirty="0">
                          <a:solidFill>
                            <a:srgbClr val="000000"/>
                          </a:solidFill>
                          <a:effectLst/>
                          <a:latin typeface="Calibri"/>
                        </a:rPr>
                        <a:t>=======&gt;</a:t>
                      </a:r>
                    </a:p>
                  </a:txBody>
                  <a:tcPr marL="1225" marR="1225" marT="12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ctr"/>
                      <a:r>
                        <a:rPr lang="en-US" sz="200" b="0" i="1" u="none" strike="noStrike" dirty="0">
                          <a:solidFill>
                            <a:srgbClr val="000000"/>
                          </a:solidFill>
                          <a:effectLst/>
                          <a:latin typeface="Calibri"/>
                        </a:rPr>
                        <a:t>=======&gt;</a:t>
                      </a:r>
                    </a:p>
                  </a:txBody>
                  <a:tcPr marL="1225" marR="1225" marT="12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ctr"/>
                      <a:r>
                        <a:rPr lang="en-US" sz="200" b="0" i="1" u="none" strike="noStrike" dirty="0">
                          <a:solidFill>
                            <a:srgbClr val="000000"/>
                          </a:solidFill>
                          <a:effectLst/>
                          <a:latin typeface="Calibri"/>
                        </a:rPr>
                        <a:t>=======&gt;</a:t>
                      </a:r>
                    </a:p>
                  </a:txBody>
                  <a:tcPr marL="1225" marR="1225" marT="12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ctr"/>
                      <a:r>
                        <a:rPr lang="en-US" sz="200" b="0" i="1" u="none" strike="noStrike" dirty="0">
                          <a:solidFill>
                            <a:srgbClr val="000000"/>
                          </a:solidFill>
                          <a:effectLst/>
                          <a:latin typeface="Calibri"/>
                        </a:rPr>
                        <a:t>=======&gt;</a:t>
                      </a:r>
                    </a:p>
                  </a:txBody>
                  <a:tcPr marL="1225" marR="1225" marT="12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ctr"/>
                      <a:r>
                        <a:rPr lang="en-US" sz="200" b="0" i="1" u="none" strike="noStrike" dirty="0">
                          <a:solidFill>
                            <a:srgbClr val="000000"/>
                          </a:solidFill>
                          <a:effectLst/>
                          <a:latin typeface="Calibri"/>
                        </a:rPr>
                        <a:t>FSA EOCs</a:t>
                      </a:r>
                      <a:br>
                        <a:rPr lang="en-US" sz="200" b="0" i="1" u="none" strike="noStrike" dirty="0">
                          <a:solidFill>
                            <a:srgbClr val="000000"/>
                          </a:solidFill>
                          <a:effectLst/>
                          <a:latin typeface="Calibri"/>
                        </a:rPr>
                      </a:br>
                      <a:r>
                        <a:rPr lang="en-US" sz="200" b="0" i="1" u="none" strike="noStrike" dirty="0">
                          <a:solidFill>
                            <a:srgbClr val="000000"/>
                          </a:solidFill>
                          <a:effectLst/>
                          <a:latin typeface="Calibri"/>
                        </a:rPr>
                        <a:t>=======&gt;</a:t>
                      </a:r>
                    </a:p>
                  </a:txBody>
                  <a:tcPr marL="1225" marR="1225" marT="12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ctr"/>
                      <a:r>
                        <a:rPr lang="en-US" sz="200" b="0" i="1" u="none" strike="noStrike" dirty="0">
                          <a:solidFill>
                            <a:srgbClr val="000000"/>
                          </a:solidFill>
                          <a:effectLst/>
                          <a:latin typeface="Calibri"/>
                        </a:rPr>
                        <a:t>=======&gt;</a:t>
                      </a:r>
                    </a:p>
                  </a:txBody>
                  <a:tcPr marL="1225" marR="1225" marT="12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ctr"/>
                      <a:r>
                        <a:rPr lang="en-US" sz="200" b="0" i="1" u="none" strike="noStrike" dirty="0">
                          <a:solidFill>
                            <a:srgbClr val="000000"/>
                          </a:solidFill>
                          <a:effectLst/>
                          <a:latin typeface="Calibri"/>
                        </a:rPr>
                        <a:t>=======&gt;</a:t>
                      </a:r>
                    </a:p>
                  </a:txBody>
                  <a:tcPr marL="1225" marR="1225" marT="12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ctr"/>
                      <a:r>
                        <a:rPr lang="en-US" sz="200" b="0" i="1" u="none" strike="noStrike" dirty="0">
                          <a:solidFill>
                            <a:srgbClr val="000000"/>
                          </a:solidFill>
                          <a:effectLst/>
                          <a:latin typeface="Calibri"/>
                        </a:rPr>
                        <a:t>=======&gt;</a:t>
                      </a:r>
                    </a:p>
                  </a:txBody>
                  <a:tcPr marL="1225" marR="1225" marT="12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ctr"/>
                      <a:r>
                        <a:rPr lang="en-US" sz="200" b="0" i="1" u="none" strike="noStrike" dirty="0">
                          <a:solidFill>
                            <a:srgbClr val="000000"/>
                          </a:solidFill>
                          <a:effectLst/>
                          <a:latin typeface="Calibri"/>
                        </a:rPr>
                        <a:t>=======&gt;</a:t>
                      </a:r>
                    </a:p>
                  </a:txBody>
                  <a:tcPr marL="1225" marR="1225" marT="12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ctr"/>
                      <a:r>
                        <a:rPr lang="en-US" sz="200" b="0" i="1" u="none" strike="noStrike" dirty="0">
                          <a:solidFill>
                            <a:srgbClr val="000000"/>
                          </a:solidFill>
                          <a:effectLst/>
                          <a:latin typeface="Calibri"/>
                        </a:rPr>
                        <a:t>FSA EOCs</a:t>
                      </a:r>
                      <a:br>
                        <a:rPr lang="en-US" sz="200" b="0" i="1" u="none" strike="noStrike" dirty="0">
                          <a:solidFill>
                            <a:srgbClr val="000000"/>
                          </a:solidFill>
                          <a:effectLst/>
                          <a:latin typeface="Calibri"/>
                        </a:rPr>
                      </a:br>
                      <a:r>
                        <a:rPr lang="en-US" sz="200" b="0" i="1" u="none" strike="noStrike" dirty="0">
                          <a:solidFill>
                            <a:srgbClr val="000000"/>
                          </a:solidFill>
                          <a:effectLst/>
                          <a:latin typeface="Calibri"/>
                        </a:rPr>
                        <a:t>=======&gt;</a:t>
                      </a:r>
                    </a:p>
                  </a:txBody>
                  <a:tcPr marL="1225" marR="1225" marT="12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ctr"/>
                      <a:r>
                        <a:rPr lang="en-US" sz="200" b="0" i="1" u="none" strike="noStrike" dirty="0">
                          <a:solidFill>
                            <a:srgbClr val="000000"/>
                          </a:solidFill>
                          <a:effectLst/>
                          <a:latin typeface="Calibri"/>
                        </a:rPr>
                        <a:t>=======&gt;</a:t>
                      </a:r>
                    </a:p>
                  </a:txBody>
                  <a:tcPr marL="1225" marR="1225" marT="12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ctr"/>
                      <a:r>
                        <a:rPr lang="en-US" sz="200" b="0" i="1" u="none" strike="noStrike" dirty="0">
                          <a:solidFill>
                            <a:srgbClr val="000000"/>
                          </a:solidFill>
                          <a:effectLst/>
                          <a:latin typeface="Calibri"/>
                        </a:rPr>
                        <a:t>=======&gt;</a:t>
                      </a:r>
                    </a:p>
                  </a:txBody>
                  <a:tcPr marL="1225" marR="1225" marT="12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ctr"/>
                      <a:r>
                        <a:rPr lang="en-US" sz="200" b="0" i="1" u="none" strike="noStrike" dirty="0">
                          <a:solidFill>
                            <a:srgbClr val="000000"/>
                          </a:solidFill>
                          <a:effectLst/>
                          <a:latin typeface="Calibri"/>
                        </a:rPr>
                        <a:t>=======&gt;</a:t>
                      </a:r>
                    </a:p>
                  </a:txBody>
                  <a:tcPr marL="1225" marR="1225" marT="12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ctr"/>
                      <a:r>
                        <a:rPr lang="en-US" sz="200" b="0" i="1" u="none" strike="noStrike" dirty="0">
                          <a:solidFill>
                            <a:srgbClr val="000000"/>
                          </a:solidFill>
                          <a:effectLst/>
                          <a:latin typeface="Calibri"/>
                        </a:rPr>
                        <a:t>=======&gt;</a:t>
                      </a:r>
                    </a:p>
                  </a:txBody>
                  <a:tcPr marL="1225" marR="1225" marT="12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ctr"/>
                      <a:r>
                        <a:rPr lang="en-US" sz="200" b="0" i="1" u="none" strike="noStrike" dirty="0">
                          <a:solidFill>
                            <a:srgbClr val="000000"/>
                          </a:solidFill>
                          <a:effectLst/>
                          <a:latin typeface="Calibri"/>
                        </a:rPr>
                        <a:t> </a:t>
                      </a:r>
                    </a:p>
                  </a:txBody>
                  <a:tcPr marL="1225" marR="1225" marT="12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 b="0" i="1" u="none" strike="noStrike" dirty="0">
                          <a:solidFill>
                            <a:srgbClr val="000000"/>
                          </a:solidFill>
                          <a:effectLst/>
                          <a:latin typeface="Calibri"/>
                        </a:rPr>
                        <a:t> </a:t>
                      </a:r>
                    </a:p>
                  </a:txBody>
                  <a:tcPr marL="1225" marR="1225" marT="12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 b="0" i="1" u="none" strike="noStrike" dirty="0">
                          <a:solidFill>
                            <a:srgbClr val="000000"/>
                          </a:solidFill>
                          <a:effectLst/>
                          <a:latin typeface="Calibri"/>
                        </a:rPr>
                        <a:t> </a:t>
                      </a:r>
                    </a:p>
                  </a:txBody>
                  <a:tcPr marL="1225" marR="1225" marT="12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 b="0" i="1" u="none" strike="noStrike" dirty="0">
                          <a:solidFill>
                            <a:srgbClr val="000000"/>
                          </a:solidFill>
                          <a:effectLst/>
                          <a:latin typeface="Calibri"/>
                        </a:rPr>
                        <a:t> </a:t>
                      </a:r>
                    </a:p>
                  </a:txBody>
                  <a:tcPr marL="1225" marR="1225" marT="12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 b="0" i="1" u="none" strike="noStrike" dirty="0">
                          <a:solidFill>
                            <a:srgbClr val="000000"/>
                          </a:solidFill>
                          <a:effectLst/>
                          <a:latin typeface="Calibri"/>
                        </a:rPr>
                        <a:t> </a:t>
                      </a:r>
                    </a:p>
                  </a:txBody>
                  <a:tcPr marL="1225" marR="1225" marT="12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2814">
                <a:tc>
                  <a:txBody>
                    <a:bodyPr/>
                    <a:lstStyle/>
                    <a:p>
                      <a:pPr algn="ctr" fontAlgn="ctr"/>
                      <a:r>
                        <a:rPr lang="en-US" sz="200" b="0" i="1" u="none" strike="noStrike" dirty="0">
                          <a:solidFill>
                            <a:srgbClr val="000000"/>
                          </a:solidFill>
                          <a:effectLst/>
                          <a:latin typeface="Calibri"/>
                        </a:rPr>
                        <a:t>6-12, Enrolled Students</a:t>
                      </a:r>
                      <a:br>
                        <a:rPr lang="en-US" sz="200" b="0" i="1" u="none" strike="noStrike" dirty="0">
                          <a:solidFill>
                            <a:srgbClr val="000000"/>
                          </a:solidFill>
                          <a:effectLst/>
                          <a:latin typeface="Calibri"/>
                        </a:rPr>
                      </a:br>
                      <a:r>
                        <a:rPr lang="en-US" sz="200" b="0" i="1" u="none" strike="noStrike" dirty="0">
                          <a:solidFill>
                            <a:srgbClr val="000000"/>
                          </a:solidFill>
                          <a:effectLst/>
                          <a:latin typeface="Calibri"/>
                        </a:rPr>
                        <a:t>NGSSS EOCs</a:t>
                      </a:r>
                    </a:p>
                  </a:txBody>
                  <a:tcPr marL="1225" marR="1225" marT="12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l" fontAlgn="t"/>
                      <a:r>
                        <a:rPr lang="en-US" sz="200" b="0" i="1" u="none" strike="noStrike" dirty="0">
                          <a:solidFill>
                            <a:srgbClr val="000000"/>
                          </a:solidFill>
                          <a:effectLst/>
                          <a:latin typeface="Calibri"/>
                        </a:rPr>
                        <a:t> </a:t>
                      </a:r>
                    </a:p>
                  </a:txBody>
                  <a:tcPr marL="1225" marR="1225" marT="1225"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200" b="0" i="1" u="none" strike="noStrike" dirty="0">
                          <a:solidFill>
                            <a:srgbClr val="000000"/>
                          </a:solidFill>
                          <a:effectLst/>
                          <a:latin typeface="Calibri"/>
                        </a:rPr>
                        <a:t> </a:t>
                      </a:r>
                    </a:p>
                  </a:txBody>
                  <a:tcPr marL="1225" marR="1225" marT="1225"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200" b="0" i="1" u="none" strike="noStrike" dirty="0">
                          <a:solidFill>
                            <a:srgbClr val="000000"/>
                          </a:solidFill>
                          <a:effectLst/>
                          <a:latin typeface="Calibri"/>
                        </a:rPr>
                        <a:t> </a:t>
                      </a:r>
                    </a:p>
                  </a:txBody>
                  <a:tcPr marL="1225" marR="1225" marT="1225"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200" b="0" i="1" u="none" strike="noStrike" dirty="0">
                          <a:solidFill>
                            <a:srgbClr val="000000"/>
                          </a:solidFill>
                          <a:effectLst/>
                          <a:latin typeface="Calibri"/>
                        </a:rPr>
                        <a:t> </a:t>
                      </a:r>
                    </a:p>
                  </a:txBody>
                  <a:tcPr marL="1225" marR="1225" marT="1225"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200" b="0" i="1" u="none" strike="noStrike" dirty="0">
                          <a:solidFill>
                            <a:srgbClr val="000000"/>
                          </a:solidFill>
                          <a:effectLst/>
                          <a:latin typeface="Calibri"/>
                        </a:rPr>
                        <a:t> </a:t>
                      </a:r>
                    </a:p>
                  </a:txBody>
                  <a:tcPr marL="1225" marR="1225" marT="1225"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200" b="0" i="1" u="none" strike="noStrike" dirty="0">
                          <a:solidFill>
                            <a:srgbClr val="000000"/>
                          </a:solidFill>
                          <a:effectLst/>
                          <a:latin typeface="Calibri"/>
                        </a:rPr>
                        <a:t> </a:t>
                      </a:r>
                    </a:p>
                  </a:txBody>
                  <a:tcPr marL="1225" marR="1225" marT="1225"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200" b="0" i="1" u="none" strike="noStrike" dirty="0">
                          <a:solidFill>
                            <a:srgbClr val="000000"/>
                          </a:solidFill>
                          <a:effectLst/>
                          <a:latin typeface="Calibri"/>
                        </a:rPr>
                        <a:t> </a:t>
                      </a:r>
                    </a:p>
                  </a:txBody>
                  <a:tcPr marL="1225" marR="1225" marT="1225"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200" b="0" i="1" u="none" strike="noStrike" dirty="0">
                          <a:solidFill>
                            <a:srgbClr val="000000"/>
                          </a:solidFill>
                          <a:effectLst/>
                          <a:latin typeface="Calibri"/>
                        </a:rPr>
                        <a:t> </a:t>
                      </a:r>
                    </a:p>
                  </a:txBody>
                  <a:tcPr marL="1225" marR="1225" marT="1225"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200" b="0" i="1" u="none" strike="noStrike" dirty="0">
                          <a:solidFill>
                            <a:srgbClr val="000000"/>
                          </a:solidFill>
                          <a:effectLst/>
                          <a:latin typeface="Calibri"/>
                        </a:rPr>
                        <a:t> </a:t>
                      </a:r>
                    </a:p>
                  </a:txBody>
                  <a:tcPr marL="1225" marR="1225" marT="1225"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200" b="0" i="1" u="none" strike="noStrike" dirty="0">
                          <a:solidFill>
                            <a:srgbClr val="000000"/>
                          </a:solidFill>
                          <a:effectLst/>
                          <a:latin typeface="Calibri"/>
                        </a:rPr>
                        <a:t> </a:t>
                      </a:r>
                    </a:p>
                  </a:txBody>
                  <a:tcPr marL="1225" marR="1225" marT="1225"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 b="0" i="1" u="none" strike="noStrike" dirty="0">
                          <a:solidFill>
                            <a:srgbClr val="000000"/>
                          </a:solidFill>
                          <a:effectLst/>
                          <a:latin typeface="Calibri"/>
                        </a:rPr>
                        <a:t> </a:t>
                      </a:r>
                    </a:p>
                  </a:txBody>
                  <a:tcPr marL="1225" marR="1225" marT="12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 b="0" i="1" u="none" strike="noStrike" dirty="0">
                          <a:solidFill>
                            <a:srgbClr val="000000"/>
                          </a:solidFill>
                          <a:effectLst/>
                          <a:latin typeface="Calibri"/>
                        </a:rPr>
                        <a:t> </a:t>
                      </a:r>
                    </a:p>
                  </a:txBody>
                  <a:tcPr marL="1225" marR="1225" marT="12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 b="0" i="1" u="none" strike="noStrike" dirty="0">
                          <a:solidFill>
                            <a:srgbClr val="000000"/>
                          </a:solidFill>
                          <a:effectLst/>
                          <a:latin typeface="Calibri"/>
                        </a:rPr>
                        <a:t> </a:t>
                      </a:r>
                    </a:p>
                  </a:txBody>
                  <a:tcPr marL="1225" marR="1225" marT="12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 b="0" i="1" u="none" strike="noStrike" dirty="0">
                          <a:solidFill>
                            <a:srgbClr val="000000"/>
                          </a:solidFill>
                          <a:effectLst/>
                          <a:latin typeface="Calibri"/>
                        </a:rPr>
                        <a:t> </a:t>
                      </a:r>
                    </a:p>
                  </a:txBody>
                  <a:tcPr marL="1225" marR="1225" marT="12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 b="0" i="1" u="none" strike="noStrike" dirty="0">
                          <a:solidFill>
                            <a:srgbClr val="000000"/>
                          </a:solidFill>
                          <a:effectLst/>
                          <a:latin typeface="Calibri"/>
                        </a:rPr>
                        <a:t>Teacher Planning Day</a:t>
                      </a:r>
                    </a:p>
                  </a:txBody>
                  <a:tcPr marL="1225" marR="1225" marT="12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200" b="0" i="1" u="none" strike="noStrike" dirty="0">
                          <a:solidFill>
                            <a:srgbClr val="000000"/>
                          </a:solidFill>
                          <a:effectLst/>
                          <a:latin typeface="Calibri"/>
                        </a:rPr>
                        <a:t>Spring Break</a:t>
                      </a:r>
                    </a:p>
                  </a:txBody>
                  <a:tcPr marL="1225" marR="1225" marT="12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b"/>
                      <a:r>
                        <a:rPr lang="en-US" sz="200" b="0" i="1" u="none" strike="noStrike" dirty="0">
                          <a:solidFill>
                            <a:srgbClr val="000000"/>
                          </a:solidFill>
                          <a:effectLst/>
                          <a:latin typeface="Calibri"/>
                        </a:rPr>
                        <a:t> </a:t>
                      </a:r>
                    </a:p>
                  </a:txBody>
                  <a:tcPr marL="1225" marR="1225" marT="12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 b="0" i="1" u="none" strike="noStrike" dirty="0">
                          <a:solidFill>
                            <a:srgbClr val="000000"/>
                          </a:solidFill>
                          <a:effectLst/>
                          <a:latin typeface="Calibri"/>
                        </a:rPr>
                        <a:t> </a:t>
                      </a:r>
                    </a:p>
                  </a:txBody>
                  <a:tcPr marL="1225" marR="1225" marT="12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 b="0" i="1" u="none" strike="noStrike" dirty="0">
                          <a:solidFill>
                            <a:srgbClr val="000000"/>
                          </a:solidFill>
                          <a:effectLst/>
                          <a:latin typeface="Calibri"/>
                        </a:rPr>
                        <a:t> </a:t>
                      </a:r>
                    </a:p>
                  </a:txBody>
                  <a:tcPr marL="1225" marR="1225" marT="12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 b="0" i="1" u="none" strike="noStrike" dirty="0">
                          <a:solidFill>
                            <a:srgbClr val="000000"/>
                          </a:solidFill>
                          <a:effectLst/>
                          <a:latin typeface="Calibri"/>
                        </a:rPr>
                        <a:t> </a:t>
                      </a:r>
                    </a:p>
                  </a:txBody>
                  <a:tcPr marL="1225" marR="1225" marT="12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 b="0" i="1" u="none" strike="noStrike" dirty="0">
                          <a:solidFill>
                            <a:srgbClr val="000000"/>
                          </a:solidFill>
                          <a:effectLst/>
                          <a:latin typeface="Calibri"/>
                        </a:rPr>
                        <a:t>Teacher Planning Day</a:t>
                      </a:r>
                    </a:p>
                  </a:txBody>
                  <a:tcPr marL="1225" marR="1225" marT="12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b"/>
                      <a:r>
                        <a:rPr lang="en-US" sz="200" b="0" i="1" u="none" strike="noStrike" dirty="0">
                          <a:solidFill>
                            <a:srgbClr val="000000"/>
                          </a:solidFill>
                          <a:effectLst/>
                          <a:latin typeface="Calibri"/>
                        </a:rPr>
                        <a:t> </a:t>
                      </a:r>
                    </a:p>
                  </a:txBody>
                  <a:tcPr marL="1225" marR="1225" marT="12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 b="0" i="1" u="none" strike="noStrike" dirty="0">
                          <a:solidFill>
                            <a:srgbClr val="000000"/>
                          </a:solidFill>
                          <a:effectLst/>
                          <a:latin typeface="Calibri"/>
                        </a:rPr>
                        <a:t> </a:t>
                      </a:r>
                    </a:p>
                  </a:txBody>
                  <a:tcPr marL="1225" marR="1225" marT="12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 b="0" i="1" u="none" strike="noStrike" dirty="0">
                          <a:solidFill>
                            <a:srgbClr val="000000"/>
                          </a:solidFill>
                          <a:effectLst/>
                          <a:latin typeface="Calibri"/>
                        </a:rPr>
                        <a:t> </a:t>
                      </a:r>
                    </a:p>
                  </a:txBody>
                  <a:tcPr marL="1225" marR="1225" marT="12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 b="0" i="1" u="none" strike="noStrike" dirty="0">
                          <a:solidFill>
                            <a:srgbClr val="000000"/>
                          </a:solidFill>
                          <a:effectLst/>
                          <a:latin typeface="Calibri"/>
                        </a:rPr>
                        <a:t> </a:t>
                      </a:r>
                    </a:p>
                  </a:txBody>
                  <a:tcPr marL="1225" marR="1225" marT="12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 b="0" i="1" u="none" strike="noStrike" dirty="0">
                          <a:solidFill>
                            <a:srgbClr val="000000"/>
                          </a:solidFill>
                          <a:effectLst/>
                          <a:latin typeface="Calibri"/>
                        </a:rPr>
                        <a:t> </a:t>
                      </a:r>
                    </a:p>
                  </a:txBody>
                  <a:tcPr marL="1225" marR="1225" marT="12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 b="0" i="1" u="none" strike="noStrike" dirty="0">
                          <a:solidFill>
                            <a:srgbClr val="000000"/>
                          </a:solidFill>
                          <a:effectLst/>
                          <a:latin typeface="Calibri"/>
                        </a:rPr>
                        <a:t> </a:t>
                      </a:r>
                    </a:p>
                  </a:txBody>
                  <a:tcPr marL="1225" marR="1225" marT="12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 b="0" i="1" u="none" strike="noStrike" dirty="0">
                          <a:solidFill>
                            <a:srgbClr val="000000"/>
                          </a:solidFill>
                          <a:effectLst/>
                          <a:latin typeface="Calibri"/>
                        </a:rPr>
                        <a:t> </a:t>
                      </a:r>
                    </a:p>
                  </a:txBody>
                  <a:tcPr marL="1225" marR="1225" marT="12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 b="0" i="1" u="none" strike="noStrike" dirty="0">
                          <a:solidFill>
                            <a:srgbClr val="000000"/>
                          </a:solidFill>
                          <a:effectLst/>
                          <a:latin typeface="Calibri"/>
                        </a:rPr>
                        <a:t> </a:t>
                      </a:r>
                    </a:p>
                  </a:txBody>
                  <a:tcPr marL="1225" marR="1225" marT="12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 b="0" i="1" u="none" strike="noStrike" dirty="0">
                          <a:solidFill>
                            <a:srgbClr val="000000"/>
                          </a:solidFill>
                          <a:effectLst/>
                          <a:latin typeface="Calibri"/>
                        </a:rPr>
                        <a:t> </a:t>
                      </a:r>
                    </a:p>
                  </a:txBody>
                  <a:tcPr marL="1225" marR="1225" marT="12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200" b="0" i="1" u="none" strike="noStrike" dirty="0">
                          <a:solidFill>
                            <a:srgbClr val="000000"/>
                          </a:solidFill>
                          <a:effectLst/>
                          <a:latin typeface="Calibri"/>
                        </a:rPr>
                        <a:t> </a:t>
                      </a:r>
                    </a:p>
                  </a:txBody>
                  <a:tcPr marL="1225" marR="1225" marT="1225"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 b="0" i="1" u="none" strike="noStrike" dirty="0">
                          <a:solidFill>
                            <a:srgbClr val="000000"/>
                          </a:solidFill>
                          <a:effectLst/>
                          <a:latin typeface="Calibri"/>
                        </a:rPr>
                        <a:t>NGSSS EOCs</a:t>
                      </a:r>
                      <a:br>
                        <a:rPr lang="en-US" sz="200" b="0" i="1" u="none" strike="noStrike" dirty="0">
                          <a:solidFill>
                            <a:srgbClr val="000000"/>
                          </a:solidFill>
                          <a:effectLst/>
                          <a:latin typeface="Calibri"/>
                        </a:rPr>
                      </a:br>
                      <a:r>
                        <a:rPr lang="en-US" sz="200" b="0" i="1" u="none" strike="noStrike" dirty="0">
                          <a:solidFill>
                            <a:srgbClr val="000000"/>
                          </a:solidFill>
                          <a:effectLst/>
                          <a:latin typeface="Calibri"/>
                        </a:rPr>
                        <a:t>Biology1, Civics, US History</a:t>
                      </a:r>
                      <a:br>
                        <a:rPr lang="en-US" sz="200" b="0" i="1" u="none" strike="noStrike" dirty="0">
                          <a:solidFill>
                            <a:srgbClr val="000000"/>
                          </a:solidFill>
                          <a:effectLst/>
                          <a:latin typeface="Calibri"/>
                        </a:rPr>
                      </a:br>
                      <a:r>
                        <a:rPr lang="en-US" sz="200" b="0" i="1" u="none" strike="noStrike" dirty="0">
                          <a:solidFill>
                            <a:srgbClr val="000000"/>
                          </a:solidFill>
                          <a:effectLst/>
                          <a:latin typeface="Calibri"/>
                        </a:rPr>
                        <a:t>1 Session</a:t>
                      </a:r>
                      <a:br>
                        <a:rPr lang="en-US" sz="200" b="0" i="1" u="none" strike="noStrike" dirty="0">
                          <a:solidFill>
                            <a:srgbClr val="000000"/>
                          </a:solidFill>
                          <a:effectLst/>
                          <a:latin typeface="Calibri"/>
                        </a:rPr>
                      </a:br>
                      <a:r>
                        <a:rPr lang="en-US" sz="200" b="0" i="1" u="none" strike="noStrike" dirty="0">
                          <a:solidFill>
                            <a:srgbClr val="000000"/>
                          </a:solidFill>
                          <a:effectLst/>
                          <a:latin typeface="Calibri"/>
                        </a:rPr>
                        <a:t>160 minutes</a:t>
                      </a:r>
                    </a:p>
                  </a:txBody>
                  <a:tcPr marL="1225" marR="1225" marT="12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ctr" fontAlgn="ctr"/>
                      <a:r>
                        <a:rPr lang="en-US" sz="200" b="0" i="1" u="none" strike="noStrike" dirty="0">
                          <a:solidFill>
                            <a:srgbClr val="000000"/>
                          </a:solidFill>
                          <a:effectLst/>
                          <a:latin typeface="Calibri"/>
                        </a:rPr>
                        <a:t>=======&gt;</a:t>
                      </a:r>
                    </a:p>
                  </a:txBody>
                  <a:tcPr marL="1225" marR="1225" marT="12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ctr" fontAlgn="ctr"/>
                      <a:r>
                        <a:rPr lang="en-US" sz="200" b="0" i="1" u="none" strike="noStrike" dirty="0">
                          <a:solidFill>
                            <a:srgbClr val="000000"/>
                          </a:solidFill>
                          <a:effectLst/>
                          <a:latin typeface="Calibri"/>
                        </a:rPr>
                        <a:t>=======&gt;</a:t>
                      </a:r>
                    </a:p>
                  </a:txBody>
                  <a:tcPr marL="1225" marR="1225" marT="12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ctr" fontAlgn="ctr"/>
                      <a:r>
                        <a:rPr lang="en-US" sz="200" b="0" i="1" u="none" strike="noStrike" dirty="0">
                          <a:solidFill>
                            <a:srgbClr val="000000"/>
                          </a:solidFill>
                          <a:effectLst/>
                          <a:latin typeface="Calibri"/>
                        </a:rPr>
                        <a:t>=======&gt;</a:t>
                      </a:r>
                    </a:p>
                  </a:txBody>
                  <a:tcPr marL="1225" marR="1225" marT="12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ctr" fontAlgn="ctr"/>
                      <a:r>
                        <a:rPr lang="en-US" sz="200" b="0" i="1" u="none" strike="noStrike" dirty="0">
                          <a:solidFill>
                            <a:srgbClr val="000000"/>
                          </a:solidFill>
                          <a:effectLst/>
                          <a:latin typeface="Calibri"/>
                        </a:rPr>
                        <a:t>=======&gt;</a:t>
                      </a:r>
                    </a:p>
                  </a:txBody>
                  <a:tcPr marL="1225" marR="1225" marT="12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ctr" fontAlgn="ctr"/>
                      <a:r>
                        <a:rPr lang="en-US" sz="200" b="0" i="1" u="none" strike="noStrike" dirty="0">
                          <a:solidFill>
                            <a:srgbClr val="000000"/>
                          </a:solidFill>
                          <a:effectLst/>
                          <a:latin typeface="Calibri"/>
                        </a:rPr>
                        <a:t>NGSSS EOCs</a:t>
                      </a:r>
                      <a:br>
                        <a:rPr lang="en-US" sz="200" b="0" i="1" u="none" strike="noStrike" dirty="0">
                          <a:solidFill>
                            <a:srgbClr val="000000"/>
                          </a:solidFill>
                          <a:effectLst/>
                          <a:latin typeface="Calibri"/>
                        </a:rPr>
                      </a:br>
                      <a:r>
                        <a:rPr lang="en-US" sz="200" b="0" i="1" u="none" strike="noStrike" dirty="0">
                          <a:solidFill>
                            <a:srgbClr val="000000"/>
                          </a:solidFill>
                          <a:effectLst/>
                          <a:latin typeface="Calibri"/>
                        </a:rPr>
                        <a:t>=======&gt;</a:t>
                      </a:r>
                    </a:p>
                  </a:txBody>
                  <a:tcPr marL="1225" marR="1225" marT="12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ctr" fontAlgn="ctr"/>
                      <a:r>
                        <a:rPr lang="en-US" sz="200" b="0" i="1" u="none" strike="noStrike" dirty="0">
                          <a:solidFill>
                            <a:srgbClr val="000000"/>
                          </a:solidFill>
                          <a:effectLst/>
                          <a:latin typeface="Calibri"/>
                        </a:rPr>
                        <a:t>=======&gt;</a:t>
                      </a:r>
                    </a:p>
                  </a:txBody>
                  <a:tcPr marL="1225" marR="1225" marT="12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ctr" fontAlgn="ctr"/>
                      <a:r>
                        <a:rPr lang="en-US" sz="200" b="0" i="1" u="none" strike="noStrike" dirty="0">
                          <a:solidFill>
                            <a:srgbClr val="000000"/>
                          </a:solidFill>
                          <a:effectLst/>
                          <a:latin typeface="Calibri"/>
                        </a:rPr>
                        <a:t>=======&gt;</a:t>
                      </a:r>
                    </a:p>
                  </a:txBody>
                  <a:tcPr marL="1225" marR="1225" marT="12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ctr" fontAlgn="ctr"/>
                      <a:r>
                        <a:rPr lang="en-US" sz="200" b="0" i="1" u="none" strike="noStrike" dirty="0">
                          <a:solidFill>
                            <a:srgbClr val="000000"/>
                          </a:solidFill>
                          <a:effectLst/>
                          <a:latin typeface="Calibri"/>
                        </a:rPr>
                        <a:t>=======&gt;</a:t>
                      </a:r>
                    </a:p>
                  </a:txBody>
                  <a:tcPr marL="1225" marR="1225" marT="12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ctr" fontAlgn="ctr"/>
                      <a:r>
                        <a:rPr lang="en-US" sz="200" b="0" i="1" u="none" strike="noStrike" dirty="0">
                          <a:solidFill>
                            <a:srgbClr val="000000"/>
                          </a:solidFill>
                          <a:effectLst/>
                          <a:latin typeface="Calibri"/>
                        </a:rPr>
                        <a:t>=======&gt;</a:t>
                      </a:r>
                    </a:p>
                  </a:txBody>
                  <a:tcPr marL="1225" marR="1225" marT="12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ctr" fontAlgn="ctr"/>
                      <a:r>
                        <a:rPr lang="en-US" sz="200" b="0" i="1" u="none" strike="noStrike" dirty="0">
                          <a:solidFill>
                            <a:srgbClr val="000000"/>
                          </a:solidFill>
                          <a:effectLst/>
                          <a:latin typeface="Calibri"/>
                        </a:rPr>
                        <a:t>NGSSS EOCs</a:t>
                      </a:r>
                      <a:br>
                        <a:rPr lang="en-US" sz="200" b="0" i="1" u="none" strike="noStrike" dirty="0">
                          <a:solidFill>
                            <a:srgbClr val="000000"/>
                          </a:solidFill>
                          <a:effectLst/>
                          <a:latin typeface="Calibri"/>
                        </a:rPr>
                      </a:br>
                      <a:r>
                        <a:rPr lang="en-US" sz="200" b="0" i="1" u="none" strike="noStrike" dirty="0">
                          <a:solidFill>
                            <a:srgbClr val="000000"/>
                          </a:solidFill>
                          <a:effectLst/>
                          <a:latin typeface="Calibri"/>
                        </a:rPr>
                        <a:t>=======&gt;</a:t>
                      </a:r>
                    </a:p>
                  </a:txBody>
                  <a:tcPr marL="1225" marR="1225" marT="12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ctr" fontAlgn="ctr"/>
                      <a:r>
                        <a:rPr lang="en-US" sz="200" b="0" i="1" u="none" strike="noStrike" dirty="0">
                          <a:solidFill>
                            <a:srgbClr val="000000"/>
                          </a:solidFill>
                          <a:effectLst/>
                          <a:latin typeface="Calibri"/>
                        </a:rPr>
                        <a:t>=======&gt;</a:t>
                      </a:r>
                    </a:p>
                  </a:txBody>
                  <a:tcPr marL="1225" marR="1225" marT="12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ctr" fontAlgn="ctr"/>
                      <a:r>
                        <a:rPr lang="en-US" sz="200" b="0" i="1" u="none" strike="noStrike" dirty="0">
                          <a:solidFill>
                            <a:srgbClr val="000000"/>
                          </a:solidFill>
                          <a:effectLst/>
                          <a:latin typeface="Calibri"/>
                        </a:rPr>
                        <a:t>=======&gt;</a:t>
                      </a:r>
                    </a:p>
                  </a:txBody>
                  <a:tcPr marL="1225" marR="1225" marT="12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ctr" fontAlgn="ctr"/>
                      <a:r>
                        <a:rPr lang="en-US" sz="200" b="0" i="1" u="none" strike="noStrike" dirty="0">
                          <a:solidFill>
                            <a:srgbClr val="000000"/>
                          </a:solidFill>
                          <a:effectLst/>
                          <a:latin typeface="Calibri"/>
                        </a:rPr>
                        <a:t>=======&gt;</a:t>
                      </a:r>
                    </a:p>
                  </a:txBody>
                  <a:tcPr marL="1225" marR="1225" marT="12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ctr" fontAlgn="ctr"/>
                      <a:r>
                        <a:rPr lang="en-US" sz="200" b="0" i="1" u="none" strike="noStrike" dirty="0">
                          <a:solidFill>
                            <a:srgbClr val="000000"/>
                          </a:solidFill>
                          <a:effectLst/>
                          <a:latin typeface="Calibri"/>
                        </a:rPr>
                        <a:t>=======&gt;</a:t>
                      </a:r>
                    </a:p>
                  </a:txBody>
                  <a:tcPr marL="1225" marR="1225" marT="12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ctr" fontAlgn="ctr"/>
                      <a:r>
                        <a:rPr lang="en-US" sz="200" b="0" i="1" u="none" strike="noStrike" dirty="0">
                          <a:solidFill>
                            <a:srgbClr val="000000"/>
                          </a:solidFill>
                          <a:effectLst/>
                          <a:latin typeface="Calibri"/>
                        </a:rPr>
                        <a:t>NGSSS EOCs</a:t>
                      </a:r>
                      <a:br>
                        <a:rPr lang="en-US" sz="200" b="0" i="1" u="none" strike="noStrike" dirty="0">
                          <a:solidFill>
                            <a:srgbClr val="000000"/>
                          </a:solidFill>
                          <a:effectLst/>
                          <a:latin typeface="Calibri"/>
                        </a:rPr>
                      </a:br>
                      <a:r>
                        <a:rPr lang="en-US" sz="200" b="0" i="1" u="none" strike="noStrike" dirty="0">
                          <a:solidFill>
                            <a:srgbClr val="000000"/>
                          </a:solidFill>
                          <a:effectLst/>
                          <a:latin typeface="Calibri"/>
                        </a:rPr>
                        <a:t>=======&gt;</a:t>
                      </a:r>
                    </a:p>
                  </a:txBody>
                  <a:tcPr marL="1225" marR="1225" marT="12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ctr" fontAlgn="ctr"/>
                      <a:r>
                        <a:rPr lang="en-US" sz="200" b="0" i="1" u="none" strike="noStrike" dirty="0">
                          <a:solidFill>
                            <a:srgbClr val="000000"/>
                          </a:solidFill>
                          <a:effectLst/>
                          <a:latin typeface="Calibri"/>
                        </a:rPr>
                        <a:t>=======&gt;</a:t>
                      </a:r>
                    </a:p>
                  </a:txBody>
                  <a:tcPr marL="1225" marR="1225" marT="12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ctr" fontAlgn="ctr"/>
                      <a:r>
                        <a:rPr lang="en-US" sz="200" b="0" i="1" u="none" strike="noStrike" dirty="0">
                          <a:solidFill>
                            <a:srgbClr val="000000"/>
                          </a:solidFill>
                          <a:effectLst/>
                          <a:latin typeface="Calibri"/>
                        </a:rPr>
                        <a:t>=======&gt;</a:t>
                      </a:r>
                    </a:p>
                  </a:txBody>
                  <a:tcPr marL="1225" marR="1225" marT="12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ctr" fontAlgn="ctr"/>
                      <a:r>
                        <a:rPr lang="en-US" sz="200" b="0" i="1" u="none" strike="noStrike" dirty="0">
                          <a:solidFill>
                            <a:srgbClr val="000000"/>
                          </a:solidFill>
                          <a:effectLst/>
                          <a:latin typeface="Calibri"/>
                        </a:rPr>
                        <a:t>=======&gt;</a:t>
                      </a:r>
                    </a:p>
                  </a:txBody>
                  <a:tcPr marL="1225" marR="1225" marT="12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ctr" fontAlgn="ctr"/>
                      <a:r>
                        <a:rPr lang="en-US" sz="200" b="0" i="1" u="none" strike="noStrike" dirty="0">
                          <a:solidFill>
                            <a:srgbClr val="000000"/>
                          </a:solidFill>
                          <a:effectLst/>
                          <a:latin typeface="Calibri"/>
                        </a:rPr>
                        <a:t>=======&gt;</a:t>
                      </a:r>
                    </a:p>
                  </a:txBody>
                  <a:tcPr marL="1225" marR="1225" marT="12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ctr" fontAlgn="ctr"/>
                      <a:r>
                        <a:rPr lang="en-US" sz="200" b="0" i="1" u="none" strike="noStrike" dirty="0">
                          <a:solidFill>
                            <a:srgbClr val="000000"/>
                          </a:solidFill>
                          <a:effectLst/>
                          <a:latin typeface="Calibri"/>
                        </a:rPr>
                        <a:t>NGSSS EOCs</a:t>
                      </a:r>
                      <a:br>
                        <a:rPr lang="en-US" sz="200" b="0" i="1" u="none" strike="noStrike" dirty="0">
                          <a:solidFill>
                            <a:srgbClr val="000000"/>
                          </a:solidFill>
                          <a:effectLst/>
                          <a:latin typeface="Calibri"/>
                        </a:rPr>
                      </a:br>
                      <a:r>
                        <a:rPr lang="en-US" sz="200" b="0" i="1" u="none" strike="noStrike" dirty="0">
                          <a:solidFill>
                            <a:srgbClr val="000000"/>
                          </a:solidFill>
                          <a:effectLst/>
                          <a:latin typeface="Calibri"/>
                        </a:rPr>
                        <a:t>=======&gt;</a:t>
                      </a:r>
                    </a:p>
                  </a:txBody>
                  <a:tcPr marL="1225" marR="1225" marT="12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ctr" fontAlgn="ctr"/>
                      <a:r>
                        <a:rPr lang="en-US" sz="200" b="0" i="1" u="none" strike="noStrike" dirty="0">
                          <a:solidFill>
                            <a:srgbClr val="000000"/>
                          </a:solidFill>
                          <a:effectLst/>
                          <a:latin typeface="Calibri"/>
                        </a:rPr>
                        <a:t>=======&gt;</a:t>
                      </a:r>
                    </a:p>
                  </a:txBody>
                  <a:tcPr marL="1225" marR="1225" marT="12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ctr" fontAlgn="ctr"/>
                      <a:r>
                        <a:rPr lang="en-US" sz="200" b="0" i="1" u="none" strike="noStrike" dirty="0">
                          <a:solidFill>
                            <a:srgbClr val="000000"/>
                          </a:solidFill>
                          <a:effectLst/>
                          <a:latin typeface="Calibri"/>
                        </a:rPr>
                        <a:t>=======&gt;</a:t>
                      </a:r>
                    </a:p>
                  </a:txBody>
                  <a:tcPr marL="1225" marR="1225" marT="12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ctr" fontAlgn="ctr"/>
                      <a:r>
                        <a:rPr lang="en-US" sz="200" b="0" i="1" u="none" strike="noStrike" dirty="0">
                          <a:solidFill>
                            <a:srgbClr val="000000"/>
                          </a:solidFill>
                          <a:effectLst/>
                          <a:latin typeface="Calibri"/>
                        </a:rPr>
                        <a:t>=======&gt;</a:t>
                      </a:r>
                    </a:p>
                  </a:txBody>
                  <a:tcPr marL="1225" marR="1225" marT="12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ctr" fontAlgn="ctr"/>
                      <a:r>
                        <a:rPr lang="en-US" sz="200" b="0" i="1" u="none" strike="noStrike" dirty="0">
                          <a:solidFill>
                            <a:srgbClr val="000000"/>
                          </a:solidFill>
                          <a:effectLst/>
                          <a:latin typeface="Calibri"/>
                        </a:rPr>
                        <a:t>=======&gt;</a:t>
                      </a:r>
                    </a:p>
                  </a:txBody>
                  <a:tcPr marL="1225" marR="1225" marT="12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r>
              <a:tr h="154251">
                <a:tc>
                  <a:txBody>
                    <a:bodyPr/>
                    <a:lstStyle/>
                    <a:p>
                      <a:pPr algn="ctr" fontAlgn="ctr"/>
                      <a:r>
                        <a:rPr lang="en-US" sz="200" b="0" i="1" u="none" strike="noStrike" dirty="0">
                          <a:solidFill>
                            <a:srgbClr val="000000"/>
                          </a:solidFill>
                          <a:effectLst/>
                          <a:latin typeface="Calibri"/>
                        </a:rPr>
                        <a:t>FCAT2.0</a:t>
                      </a:r>
                      <a:br>
                        <a:rPr lang="en-US" sz="200" b="0" i="1" u="none" strike="noStrike" dirty="0">
                          <a:solidFill>
                            <a:srgbClr val="000000"/>
                          </a:solidFill>
                          <a:effectLst/>
                          <a:latin typeface="Calibri"/>
                        </a:rPr>
                      </a:br>
                      <a:r>
                        <a:rPr lang="en-US" sz="200" b="0" i="1" u="none" strike="noStrike" dirty="0">
                          <a:solidFill>
                            <a:srgbClr val="000000"/>
                          </a:solidFill>
                          <a:effectLst/>
                          <a:latin typeface="Calibri"/>
                        </a:rPr>
                        <a:t>Reading</a:t>
                      </a:r>
                      <a:br>
                        <a:rPr lang="en-US" sz="200" b="0" i="1" u="none" strike="noStrike" dirty="0">
                          <a:solidFill>
                            <a:srgbClr val="000000"/>
                          </a:solidFill>
                          <a:effectLst/>
                          <a:latin typeface="Calibri"/>
                        </a:rPr>
                      </a:br>
                      <a:r>
                        <a:rPr lang="en-US" sz="200" b="0" i="1" u="none" strike="noStrike" dirty="0">
                          <a:solidFill>
                            <a:srgbClr val="000000"/>
                          </a:solidFill>
                          <a:effectLst/>
                          <a:latin typeface="Calibri"/>
                        </a:rPr>
                        <a:t>Retake</a:t>
                      </a:r>
                    </a:p>
                  </a:txBody>
                  <a:tcPr marL="1225" marR="1225" marT="12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5BF7D"/>
                    </a:solidFill>
                  </a:tcPr>
                </a:tc>
                <a:tc>
                  <a:txBody>
                    <a:bodyPr/>
                    <a:lstStyle/>
                    <a:p>
                      <a:pPr algn="l" fontAlgn="t"/>
                      <a:r>
                        <a:rPr lang="en-US" sz="200" b="0" i="1" u="none" strike="noStrike" dirty="0">
                          <a:solidFill>
                            <a:srgbClr val="000000"/>
                          </a:solidFill>
                          <a:effectLst/>
                          <a:latin typeface="Calibri"/>
                        </a:rPr>
                        <a:t> </a:t>
                      </a:r>
                    </a:p>
                  </a:txBody>
                  <a:tcPr marL="1225" marR="1225" marT="1225"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200" b="0" i="1" u="none" strike="noStrike" dirty="0">
                          <a:solidFill>
                            <a:srgbClr val="000000"/>
                          </a:solidFill>
                          <a:effectLst/>
                          <a:latin typeface="Calibri"/>
                        </a:rPr>
                        <a:t> </a:t>
                      </a:r>
                    </a:p>
                  </a:txBody>
                  <a:tcPr marL="1225" marR="1225" marT="1225"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200" b="0" i="1" u="none" strike="noStrike" dirty="0">
                          <a:solidFill>
                            <a:srgbClr val="000000"/>
                          </a:solidFill>
                          <a:effectLst/>
                          <a:latin typeface="Calibri"/>
                        </a:rPr>
                        <a:t> </a:t>
                      </a:r>
                    </a:p>
                  </a:txBody>
                  <a:tcPr marL="1225" marR="1225" marT="1225"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200" b="0" i="1" u="none" strike="noStrike" dirty="0">
                          <a:solidFill>
                            <a:srgbClr val="000000"/>
                          </a:solidFill>
                          <a:effectLst/>
                          <a:latin typeface="Calibri"/>
                        </a:rPr>
                        <a:t> </a:t>
                      </a:r>
                    </a:p>
                  </a:txBody>
                  <a:tcPr marL="1225" marR="1225" marT="1225"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200" b="0" i="1" u="none" strike="noStrike" dirty="0">
                          <a:solidFill>
                            <a:srgbClr val="000000"/>
                          </a:solidFill>
                          <a:effectLst/>
                          <a:latin typeface="Calibri"/>
                        </a:rPr>
                        <a:t> </a:t>
                      </a:r>
                    </a:p>
                  </a:txBody>
                  <a:tcPr marL="1225" marR="1225" marT="1225"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200" b="0" i="1" u="none" strike="noStrike" dirty="0">
                          <a:solidFill>
                            <a:srgbClr val="000000"/>
                          </a:solidFill>
                          <a:effectLst/>
                          <a:latin typeface="Calibri"/>
                        </a:rPr>
                        <a:t> </a:t>
                      </a:r>
                    </a:p>
                  </a:txBody>
                  <a:tcPr marL="1225" marR="1225" marT="1225"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200" b="0" i="1" u="none" strike="noStrike" dirty="0">
                          <a:solidFill>
                            <a:srgbClr val="000000"/>
                          </a:solidFill>
                          <a:effectLst/>
                          <a:latin typeface="Calibri"/>
                        </a:rPr>
                        <a:t> </a:t>
                      </a:r>
                    </a:p>
                  </a:txBody>
                  <a:tcPr marL="1225" marR="1225" marT="1225"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200" b="0" i="1" u="none" strike="noStrike" dirty="0">
                          <a:solidFill>
                            <a:srgbClr val="000000"/>
                          </a:solidFill>
                          <a:effectLst/>
                          <a:latin typeface="Calibri"/>
                        </a:rPr>
                        <a:t> </a:t>
                      </a:r>
                    </a:p>
                  </a:txBody>
                  <a:tcPr marL="1225" marR="1225" marT="1225"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200" b="0" i="1" u="none" strike="noStrike" dirty="0">
                          <a:solidFill>
                            <a:srgbClr val="000000"/>
                          </a:solidFill>
                          <a:effectLst/>
                          <a:latin typeface="Calibri"/>
                        </a:rPr>
                        <a:t> </a:t>
                      </a:r>
                    </a:p>
                  </a:txBody>
                  <a:tcPr marL="1225" marR="1225" marT="1225"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200" b="0" i="1" u="none" strike="noStrike" dirty="0">
                          <a:solidFill>
                            <a:srgbClr val="000000"/>
                          </a:solidFill>
                          <a:effectLst/>
                          <a:latin typeface="Calibri"/>
                        </a:rPr>
                        <a:t> </a:t>
                      </a:r>
                    </a:p>
                  </a:txBody>
                  <a:tcPr marL="1225" marR="1225" marT="1225"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 b="0" i="1" u="none" strike="noStrike" dirty="0">
                          <a:solidFill>
                            <a:srgbClr val="000000"/>
                          </a:solidFill>
                          <a:effectLst/>
                          <a:latin typeface="Calibri"/>
                        </a:rPr>
                        <a:t>FCAT 2.0 </a:t>
                      </a:r>
                      <a:br>
                        <a:rPr lang="en-US" sz="200" b="0" i="1" u="none" strike="noStrike" dirty="0">
                          <a:solidFill>
                            <a:srgbClr val="000000"/>
                          </a:solidFill>
                          <a:effectLst/>
                          <a:latin typeface="Calibri"/>
                        </a:rPr>
                      </a:br>
                      <a:r>
                        <a:rPr lang="en-US" sz="200" b="0" i="1" u="none" strike="noStrike" dirty="0">
                          <a:solidFill>
                            <a:srgbClr val="000000"/>
                          </a:solidFill>
                          <a:effectLst/>
                          <a:latin typeface="Calibri"/>
                        </a:rPr>
                        <a:t>Reading Retake</a:t>
                      </a:r>
                      <a:br>
                        <a:rPr lang="en-US" sz="200" b="0" i="1" u="none" strike="noStrike" dirty="0">
                          <a:solidFill>
                            <a:srgbClr val="000000"/>
                          </a:solidFill>
                          <a:effectLst/>
                          <a:latin typeface="Calibri"/>
                        </a:rPr>
                      </a:br>
                      <a:r>
                        <a:rPr lang="en-US" sz="200" b="0" i="1" u="none" strike="noStrike" dirty="0">
                          <a:solidFill>
                            <a:srgbClr val="000000"/>
                          </a:solidFill>
                          <a:effectLst/>
                          <a:latin typeface="Calibri"/>
                        </a:rPr>
                        <a:t>2 Sessions</a:t>
                      </a:r>
                      <a:br>
                        <a:rPr lang="en-US" sz="200" b="0" i="1" u="none" strike="noStrike" dirty="0">
                          <a:solidFill>
                            <a:srgbClr val="000000"/>
                          </a:solidFill>
                          <a:effectLst/>
                          <a:latin typeface="Calibri"/>
                        </a:rPr>
                      </a:br>
                      <a:r>
                        <a:rPr lang="en-US" sz="200" b="0" i="1" u="none" strike="noStrike" dirty="0">
                          <a:solidFill>
                            <a:srgbClr val="000000"/>
                          </a:solidFill>
                          <a:effectLst/>
                          <a:latin typeface="Calibri"/>
                        </a:rPr>
                        <a:t>1/2 school day each</a:t>
                      </a:r>
                    </a:p>
                  </a:txBody>
                  <a:tcPr marL="1225" marR="1225" marT="12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5BF7D"/>
                    </a:solidFill>
                  </a:tcPr>
                </a:tc>
                <a:tc>
                  <a:txBody>
                    <a:bodyPr/>
                    <a:lstStyle/>
                    <a:p>
                      <a:pPr algn="ctr" fontAlgn="ctr"/>
                      <a:r>
                        <a:rPr lang="en-US" sz="200" b="0" i="1" u="none" strike="noStrike" dirty="0">
                          <a:solidFill>
                            <a:srgbClr val="000000"/>
                          </a:solidFill>
                          <a:effectLst/>
                          <a:latin typeface="Calibri"/>
                        </a:rPr>
                        <a:t>=====&gt;</a:t>
                      </a:r>
                    </a:p>
                  </a:txBody>
                  <a:tcPr marL="1225" marR="1225" marT="12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5BF7D"/>
                    </a:solidFill>
                  </a:tcPr>
                </a:tc>
                <a:tc>
                  <a:txBody>
                    <a:bodyPr/>
                    <a:lstStyle/>
                    <a:p>
                      <a:pPr algn="ctr" fontAlgn="ctr"/>
                      <a:r>
                        <a:rPr lang="en-US" sz="200" b="0" i="1" u="none" strike="noStrike" dirty="0">
                          <a:solidFill>
                            <a:srgbClr val="000000"/>
                          </a:solidFill>
                          <a:effectLst/>
                          <a:latin typeface="Calibri"/>
                        </a:rPr>
                        <a:t>=====&gt;</a:t>
                      </a:r>
                    </a:p>
                  </a:txBody>
                  <a:tcPr marL="1225" marR="1225" marT="12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5BF7D"/>
                    </a:solidFill>
                  </a:tcPr>
                </a:tc>
                <a:tc>
                  <a:txBody>
                    <a:bodyPr/>
                    <a:lstStyle/>
                    <a:p>
                      <a:pPr algn="ctr" fontAlgn="ctr"/>
                      <a:r>
                        <a:rPr lang="en-US" sz="200" b="0" i="1" u="none" strike="noStrike" dirty="0">
                          <a:solidFill>
                            <a:srgbClr val="000000"/>
                          </a:solidFill>
                          <a:effectLst/>
                          <a:latin typeface="Calibri"/>
                        </a:rPr>
                        <a:t>=====&gt;</a:t>
                      </a:r>
                    </a:p>
                  </a:txBody>
                  <a:tcPr marL="1225" marR="1225" marT="12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5BF7D"/>
                    </a:solidFill>
                  </a:tcPr>
                </a:tc>
                <a:tc>
                  <a:txBody>
                    <a:bodyPr/>
                    <a:lstStyle/>
                    <a:p>
                      <a:pPr algn="ctr" fontAlgn="ctr"/>
                      <a:r>
                        <a:rPr lang="en-US" sz="200" b="0" i="1" u="none" strike="noStrike" dirty="0">
                          <a:solidFill>
                            <a:srgbClr val="000000"/>
                          </a:solidFill>
                          <a:effectLst/>
                          <a:latin typeface="Calibri"/>
                        </a:rPr>
                        <a:t>Teacher Planning Day</a:t>
                      </a:r>
                    </a:p>
                  </a:txBody>
                  <a:tcPr marL="1225" marR="1225" marT="12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200" b="0" i="1" u="none" strike="noStrike" dirty="0">
                          <a:solidFill>
                            <a:srgbClr val="000000"/>
                          </a:solidFill>
                          <a:effectLst/>
                          <a:latin typeface="Calibri"/>
                        </a:rPr>
                        <a:t>Spring Break</a:t>
                      </a:r>
                    </a:p>
                  </a:txBody>
                  <a:tcPr marL="1225" marR="1225" marT="12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200" b="0" i="1" u="none" strike="noStrike" dirty="0">
                          <a:solidFill>
                            <a:srgbClr val="000000"/>
                          </a:solidFill>
                          <a:effectLst/>
                          <a:latin typeface="Calibri"/>
                        </a:rPr>
                        <a:t>FCAT 2.0 Reading Retake</a:t>
                      </a:r>
                    </a:p>
                  </a:txBody>
                  <a:tcPr marL="1225" marR="1225" marT="12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5BF7D"/>
                    </a:solidFill>
                  </a:tcPr>
                </a:tc>
                <a:tc>
                  <a:txBody>
                    <a:bodyPr/>
                    <a:lstStyle/>
                    <a:p>
                      <a:pPr algn="ctr" fontAlgn="ctr"/>
                      <a:r>
                        <a:rPr lang="en-US" sz="200" b="0" i="1" u="none" strike="noStrike" dirty="0">
                          <a:solidFill>
                            <a:srgbClr val="000000"/>
                          </a:solidFill>
                          <a:effectLst/>
                          <a:latin typeface="Calibri"/>
                        </a:rPr>
                        <a:t>=====&gt;</a:t>
                      </a:r>
                    </a:p>
                  </a:txBody>
                  <a:tcPr marL="1225" marR="1225" marT="12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5BF7D"/>
                    </a:solidFill>
                  </a:tcPr>
                </a:tc>
                <a:tc>
                  <a:txBody>
                    <a:bodyPr/>
                    <a:lstStyle/>
                    <a:p>
                      <a:pPr algn="ctr" fontAlgn="ctr"/>
                      <a:r>
                        <a:rPr lang="en-US" sz="200" b="0" i="1" u="none" strike="noStrike" dirty="0">
                          <a:solidFill>
                            <a:srgbClr val="000000"/>
                          </a:solidFill>
                          <a:effectLst/>
                          <a:latin typeface="Calibri"/>
                        </a:rPr>
                        <a:t>=====&gt;</a:t>
                      </a:r>
                    </a:p>
                  </a:txBody>
                  <a:tcPr marL="1225" marR="1225" marT="12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5BF7D"/>
                    </a:solidFill>
                  </a:tcPr>
                </a:tc>
                <a:tc>
                  <a:txBody>
                    <a:bodyPr/>
                    <a:lstStyle/>
                    <a:p>
                      <a:pPr algn="ctr" fontAlgn="ctr"/>
                      <a:r>
                        <a:rPr lang="en-US" sz="200" b="0" i="1" u="none" strike="noStrike" dirty="0">
                          <a:solidFill>
                            <a:srgbClr val="000000"/>
                          </a:solidFill>
                          <a:effectLst/>
                          <a:latin typeface="Calibri"/>
                        </a:rPr>
                        <a:t>=====&gt;</a:t>
                      </a:r>
                    </a:p>
                  </a:txBody>
                  <a:tcPr marL="1225" marR="1225" marT="12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5BF7D"/>
                    </a:solidFill>
                  </a:tcPr>
                </a:tc>
                <a:tc>
                  <a:txBody>
                    <a:bodyPr/>
                    <a:lstStyle/>
                    <a:p>
                      <a:pPr algn="ctr" fontAlgn="ctr"/>
                      <a:r>
                        <a:rPr lang="en-US" sz="200" b="0" i="1" u="none" strike="noStrike" dirty="0">
                          <a:solidFill>
                            <a:srgbClr val="000000"/>
                          </a:solidFill>
                          <a:effectLst/>
                          <a:latin typeface="Calibri"/>
                        </a:rPr>
                        <a:t>Teacher Planning Day</a:t>
                      </a:r>
                    </a:p>
                  </a:txBody>
                  <a:tcPr marL="1225" marR="1225" marT="12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b"/>
                      <a:r>
                        <a:rPr lang="en-US" sz="200" b="0" i="1" u="none" strike="noStrike" dirty="0">
                          <a:solidFill>
                            <a:srgbClr val="000000"/>
                          </a:solidFill>
                          <a:effectLst/>
                          <a:latin typeface="Calibri"/>
                        </a:rPr>
                        <a:t> </a:t>
                      </a:r>
                    </a:p>
                  </a:txBody>
                  <a:tcPr marL="1225" marR="1225" marT="12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 b="0" i="1" u="none" strike="noStrike" dirty="0">
                          <a:solidFill>
                            <a:srgbClr val="000000"/>
                          </a:solidFill>
                          <a:effectLst/>
                          <a:latin typeface="Calibri"/>
                        </a:rPr>
                        <a:t> </a:t>
                      </a:r>
                    </a:p>
                  </a:txBody>
                  <a:tcPr marL="1225" marR="1225" marT="12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 b="0" i="1" u="none" strike="noStrike" dirty="0">
                          <a:solidFill>
                            <a:srgbClr val="000000"/>
                          </a:solidFill>
                          <a:effectLst/>
                          <a:latin typeface="Calibri"/>
                        </a:rPr>
                        <a:t> </a:t>
                      </a:r>
                    </a:p>
                  </a:txBody>
                  <a:tcPr marL="1225" marR="1225" marT="12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 b="0" i="1" u="none" strike="noStrike" dirty="0">
                          <a:solidFill>
                            <a:srgbClr val="000000"/>
                          </a:solidFill>
                          <a:effectLst/>
                          <a:latin typeface="Calibri"/>
                        </a:rPr>
                        <a:t> </a:t>
                      </a:r>
                    </a:p>
                  </a:txBody>
                  <a:tcPr marL="1225" marR="1225" marT="12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 b="0" i="1" u="none" strike="noStrike" dirty="0">
                          <a:solidFill>
                            <a:srgbClr val="000000"/>
                          </a:solidFill>
                          <a:effectLst/>
                          <a:latin typeface="Calibri"/>
                        </a:rPr>
                        <a:t> </a:t>
                      </a:r>
                    </a:p>
                  </a:txBody>
                  <a:tcPr marL="1225" marR="1225" marT="12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 b="0" i="1" u="none" strike="noStrike" dirty="0">
                          <a:solidFill>
                            <a:srgbClr val="000000"/>
                          </a:solidFill>
                          <a:effectLst/>
                          <a:latin typeface="Calibri"/>
                        </a:rPr>
                        <a:t> </a:t>
                      </a:r>
                    </a:p>
                  </a:txBody>
                  <a:tcPr marL="1225" marR="1225" marT="12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 b="0" i="1" u="none" strike="noStrike" dirty="0">
                          <a:solidFill>
                            <a:srgbClr val="000000"/>
                          </a:solidFill>
                          <a:effectLst/>
                          <a:latin typeface="Calibri"/>
                        </a:rPr>
                        <a:t> </a:t>
                      </a:r>
                    </a:p>
                  </a:txBody>
                  <a:tcPr marL="1225" marR="1225" marT="12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 b="0" i="1" u="none" strike="noStrike" dirty="0">
                          <a:solidFill>
                            <a:srgbClr val="000000"/>
                          </a:solidFill>
                          <a:effectLst/>
                          <a:latin typeface="Calibri"/>
                        </a:rPr>
                        <a:t> </a:t>
                      </a:r>
                    </a:p>
                  </a:txBody>
                  <a:tcPr marL="1225" marR="1225" marT="12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 b="0" i="1" u="none" strike="noStrike" dirty="0">
                          <a:solidFill>
                            <a:srgbClr val="000000"/>
                          </a:solidFill>
                          <a:effectLst/>
                          <a:latin typeface="Calibri"/>
                        </a:rPr>
                        <a:t> </a:t>
                      </a:r>
                    </a:p>
                  </a:txBody>
                  <a:tcPr marL="1225" marR="1225" marT="12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200" b="0" i="1" u="none" strike="noStrike" dirty="0">
                          <a:solidFill>
                            <a:srgbClr val="000000"/>
                          </a:solidFill>
                          <a:effectLst/>
                          <a:latin typeface="Calibri"/>
                        </a:rPr>
                        <a:t> </a:t>
                      </a:r>
                    </a:p>
                  </a:txBody>
                  <a:tcPr marL="1225" marR="1225" marT="1225"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 b="0" i="1" u="none" strike="noStrike" dirty="0">
                          <a:solidFill>
                            <a:srgbClr val="000000"/>
                          </a:solidFill>
                          <a:effectLst/>
                          <a:latin typeface="Calibri"/>
                        </a:rPr>
                        <a:t> </a:t>
                      </a:r>
                    </a:p>
                  </a:txBody>
                  <a:tcPr marL="1225" marR="1225" marT="12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 b="0" i="1" u="none" strike="noStrike" dirty="0">
                          <a:solidFill>
                            <a:srgbClr val="000000"/>
                          </a:solidFill>
                          <a:effectLst/>
                          <a:latin typeface="Calibri"/>
                        </a:rPr>
                        <a:t> </a:t>
                      </a:r>
                    </a:p>
                  </a:txBody>
                  <a:tcPr marL="1225" marR="1225" marT="12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 b="0" i="1" u="none" strike="noStrike" dirty="0">
                          <a:solidFill>
                            <a:srgbClr val="000000"/>
                          </a:solidFill>
                          <a:effectLst/>
                          <a:latin typeface="Calibri"/>
                        </a:rPr>
                        <a:t> </a:t>
                      </a:r>
                    </a:p>
                  </a:txBody>
                  <a:tcPr marL="1225" marR="1225" marT="12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 b="0" i="1" u="none" strike="noStrike" dirty="0">
                          <a:solidFill>
                            <a:srgbClr val="000000"/>
                          </a:solidFill>
                          <a:effectLst/>
                          <a:latin typeface="Calibri"/>
                        </a:rPr>
                        <a:t> </a:t>
                      </a:r>
                    </a:p>
                  </a:txBody>
                  <a:tcPr marL="1225" marR="1225" marT="12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 b="0" i="1" u="none" strike="noStrike" dirty="0">
                          <a:solidFill>
                            <a:srgbClr val="000000"/>
                          </a:solidFill>
                          <a:effectLst/>
                          <a:latin typeface="Calibri"/>
                        </a:rPr>
                        <a:t> </a:t>
                      </a:r>
                    </a:p>
                  </a:txBody>
                  <a:tcPr marL="1225" marR="1225" marT="12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 b="0" i="1" u="none" strike="noStrike" dirty="0">
                          <a:solidFill>
                            <a:srgbClr val="000000"/>
                          </a:solidFill>
                          <a:effectLst/>
                          <a:latin typeface="Calibri"/>
                        </a:rPr>
                        <a:t> </a:t>
                      </a:r>
                    </a:p>
                  </a:txBody>
                  <a:tcPr marL="1225" marR="1225" marT="12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 b="0" i="1" u="none" strike="noStrike" dirty="0">
                          <a:solidFill>
                            <a:srgbClr val="000000"/>
                          </a:solidFill>
                          <a:effectLst/>
                          <a:latin typeface="Calibri"/>
                        </a:rPr>
                        <a:t> </a:t>
                      </a:r>
                    </a:p>
                  </a:txBody>
                  <a:tcPr marL="1225" marR="1225" marT="12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 b="0" i="1" u="none" strike="noStrike" dirty="0">
                          <a:solidFill>
                            <a:srgbClr val="000000"/>
                          </a:solidFill>
                          <a:effectLst/>
                          <a:latin typeface="Calibri"/>
                        </a:rPr>
                        <a:t> </a:t>
                      </a:r>
                    </a:p>
                  </a:txBody>
                  <a:tcPr marL="1225" marR="1225" marT="12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 b="0" i="1" u="none" strike="noStrike" dirty="0">
                          <a:solidFill>
                            <a:srgbClr val="000000"/>
                          </a:solidFill>
                          <a:effectLst/>
                          <a:latin typeface="Calibri"/>
                        </a:rPr>
                        <a:t> </a:t>
                      </a:r>
                    </a:p>
                  </a:txBody>
                  <a:tcPr marL="1225" marR="1225" marT="12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 b="0" i="1" u="none" strike="noStrike" dirty="0">
                          <a:solidFill>
                            <a:srgbClr val="000000"/>
                          </a:solidFill>
                          <a:effectLst/>
                          <a:latin typeface="Calibri"/>
                        </a:rPr>
                        <a:t> </a:t>
                      </a:r>
                    </a:p>
                  </a:txBody>
                  <a:tcPr marL="1225" marR="1225" marT="12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 b="0" i="1" u="none" strike="noStrike" dirty="0">
                          <a:solidFill>
                            <a:srgbClr val="000000"/>
                          </a:solidFill>
                          <a:effectLst/>
                          <a:latin typeface="Calibri"/>
                        </a:rPr>
                        <a:t> </a:t>
                      </a:r>
                    </a:p>
                  </a:txBody>
                  <a:tcPr marL="1225" marR="1225" marT="12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 b="0" i="1" u="none" strike="noStrike" dirty="0">
                          <a:solidFill>
                            <a:srgbClr val="000000"/>
                          </a:solidFill>
                          <a:effectLst/>
                          <a:latin typeface="Calibri"/>
                        </a:rPr>
                        <a:t> </a:t>
                      </a:r>
                    </a:p>
                  </a:txBody>
                  <a:tcPr marL="1225" marR="1225" marT="12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 b="0" i="1" u="none" strike="noStrike" dirty="0">
                          <a:solidFill>
                            <a:srgbClr val="000000"/>
                          </a:solidFill>
                          <a:effectLst/>
                          <a:latin typeface="Calibri"/>
                        </a:rPr>
                        <a:t> </a:t>
                      </a:r>
                    </a:p>
                  </a:txBody>
                  <a:tcPr marL="1225" marR="1225" marT="12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 b="0" i="1" u="none" strike="noStrike" dirty="0">
                          <a:solidFill>
                            <a:srgbClr val="000000"/>
                          </a:solidFill>
                          <a:effectLst/>
                          <a:latin typeface="Calibri"/>
                        </a:rPr>
                        <a:t> </a:t>
                      </a:r>
                    </a:p>
                  </a:txBody>
                  <a:tcPr marL="1225" marR="1225" marT="12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 b="0" i="1" u="none" strike="noStrike" dirty="0">
                          <a:solidFill>
                            <a:srgbClr val="000000"/>
                          </a:solidFill>
                          <a:effectLst/>
                          <a:latin typeface="Calibri"/>
                        </a:rPr>
                        <a:t> </a:t>
                      </a:r>
                    </a:p>
                  </a:txBody>
                  <a:tcPr marL="1225" marR="1225" marT="12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 b="0" i="1" u="none" strike="noStrike" dirty="0">
                          <a:solidFill>
                            <a:srgbClr val="000000"/>
                          </a:solidFill>
                          <a:effectLst/>
                          <a:latin typeface="Calibri"/>
                        </a:rPr>
                        <a:t> </a:t>
                      </a:r>
                    </a:p>
                  </a:txBody>
                  <a:tcPr marL="1225" marR="1225" marT="12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 b="0" i="1" u="none" strike="noStrike" dirty="0">
                          <a:solidFill>
                            <a:srgbClr val="000000"/>
                          </a:solidFill>
                          <a:effectLst/>
                          <a:latin typeface="Calibri"/>
                        </a:rPr>
                        <a:t> </a:t>
                      </a:r>
                    </a:p>
                  </a:txBody>
                  <a:tcPr marL="1225" marR="1225" marT="12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 b="0" i="1" u="none" strike="noStrike" dirty="0">
                          <a:solidFill>
                            <a:srgbClr val="000000"/>
                          </a:solidFill>
                          <a:effectLst/>
                          <a:latin typeface="Calibri"/>
                        </a:rPr>
                        <a:t> </a:t>
                      </a:r>
                    </a:p>
                  </a:txBody>
                  <a:tcPr marL="1225" marR="1225" marT="12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 b="0" i="1" u="none" strike="noStrike" dirty="0">
                          <a:solidFill>
                            <a:srgbClr val="000000"/>
                          </a:solidFill>
                          <a:effectLst/>
                          <a:latin typeface="Calibri"/>
                        </a:rPr>
                        <a:t> </a:t>
                      </a:r>
                    </a:p>
                  </a:txBody>
                  <a:tcPr marL="1225" marR="1225" marT="12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 b="0" i="1" u="none" strike="noStrike" dirty="0">
                          <a:solidFill>
                            <a:srgbClr val="000000"/>
                          </a:solidFill>
                          <a:effectLst/>
                          <a:latin typeface="Calibri"/>
                        </a:rPr>
                        <a:t> </a:t>
                      </a:r>
                    </a:p>
                  </a:txBody>
                  <a:tcPr marL="1225" marR="1225" marT="12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 b="0" i="1" u="none" strike="noStrike" dirty="0">
                          <a:solidFill>
                            <a:srgbClr val="000000"/>
                          </a:solidFill>
                          <a:effectLst/>
                          <a:latin typeface="Calibri"/>
                        </a:rPr>
                        <a:t> </a:t>
                      </a:r>
                    </a:p>
                  </a:txBody>
                  <a:tcPr marL="1225" marR="1225" marT="12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 b="0" i="1" u="none" strike="noStrike" dirty="0">
                          <a:solidFill>
                            <a:srgbClr val="000000"/>
                          </a:solidFill>
                          <a:effectLst/>
                          <a:latin typeface="Calibri"/>
                        </a:rPr>
                        <a:t> </a:t>
                      </a:r>
                    </a:p>
                  </a:txBody>
                  <a:tcPr marL="1225" marR="1225" marT="12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 b="0" i="1" u="none" strike="noStrike" dirty="0">
                          <a:solidFill>
                            <a:srgbClr val="000000"/>
                          </a:solidFill>
                          <a:effectLst/>
                          <a:latin typeface="Calibri"/>
                        </a:rPr>
                        <a:t> </a:t>
                      </a:r>
                    </a:p>
                  </a:txBody>
                  <a:tcPr marL="1225" marR="1225" marT="12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 b="0" i="1" u="none" strike="noStrike" dirty="0">
                          <a:solidFill>
                            <a:srgbClr val="000000"/>
                          </a:solidFill>
                          <a:effectLst/>
                          <a:latin typeface="Calibri"/>
                        </a:rPr>
                        <a:t> </a:t>
                      </a:r>
                    </a:p>
                  </a:txBody>
                  <a:tcPr marL="1225" marR="1225" marT="12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 b="0" i="1" u="none" strike="noStrike" dirty="0">
                          <a:solidFill>
                            <a:srgbClr val="000000"/>
                          </a:solidFill>
                          <a:effectLst/>
                          <a:latin typeface="Calibri"/>
                        </a:rPr>
                        <a:t> </a:t>
                      </a:r>
                    </a:p>
                  </a:txBody>
                  <a:tcPr marL="1225" marR="1225" marT="12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4251">
                <a:tc>
                  <a:txBody>
                    <a:bodyPr/>
                    <a:lstStyle/>
                    <a:p>
                      <a:pPr algn="ctr" fontAlgn="ctr"/>
                      <a:r>
                        <a:rPr lang="en-US" sz="200" b="0" i="1" u="none" strike="noStrike" dirty="0">
                          <a:solidFill>
                            <a:srgbClr val="000000"/>
                          </a:solidFill>
                          <a:effectLst/>
                          <a:latin typeface="Calibri"/>
                        </a:rPr>
                        <a:t>FCAT/FCAT2.0</a:t>
                      </a:r>
                      <a:br>
                        <a:rPr lang="en-US" sz="200" b="0" i="1" u="none" strike="noStrike" dirty="0">
                          <a:solidFill>
                            <a:srgbClr val="000000"/>
                          </a:solidFill>
                          <a:effectLst/>
                          <a:latin typeface="Calibri"/>
                        </a:rPr>
                      </a:br>
                      <a:r>
                        <a:rPr lang="en-US" sz="200" b="0" i="1" u="none" strike="noStrike" dirty="0">
                          <a:solidFill>
                            <a:srgbClr val="000000"/>
                          </a:solidFill>
                          <a:effectLst/>
                          <a:latin typeface="Calibri"/>
                        </a:rPr>
                        <a:t>Retake</a:t>
                      </a:r>
                    </a:p>
                  </a:txBody>
                  <a:tcPr marL="1225" marR="1225" marT="12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5BF7D"/>
                    </a:solidFill>
                  </a:tcPr>
                </a:tc>
                <a:tc>
                  <a:txBody>
                    <a:bodyPr/>
                    <a:lstStyle/>
                    <a:p>
                      <a:pPr algn="l" fontAlgn="t"/>
                      <a:r>
                        <a:rPr lang="en-US" sz="200" b="0" i="1" u="none" strike="noStrike" dirty="0">
                          <a:solidFill>
                            <a:srgbClr val="000000"/>
                          </a:solidFill>
                          <a:effectLst/>
                          <a:latin typeface="Calibri"/>
                        </a:rPr>
                        <a:t> </a:t>
                      </a:r>
                    </a:p>
                  </a:txBody>
                  <a:tcPr marL="1225" marR="1225" marT="1225"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200" b="0" i="1" u="none" strike="noStrike" dirty="0">
                          <a:solidFill>
                            <a:srgbClr val="000000"/>
                          </a:solidFill>
                          <a:effectLst/>
                          <a:latin typeface="Calibri"/>
                        </a:rPr>
                        <a:t> </a:t>
                      </a:r>
                    </a:p>
                  </a:txBody>
                  <a:tcPr marL="1225" marR="1225" marT="1225"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200" b="0" i="1" u="none" strike="noStrike" dirty="0">
                          <a:solidFill>
                            <a:srgbClr val="000000"/>
                          </a:solidFill>
                          <a:effectLst/>
                          <a:latin typeface="Calibri"/>
                        </a:rPr>
                        <a:t> </a:t>
                      </a:r>
                    </a:p>
                  </a:txBody>
                  <a:tcPr marL="1225" marR="1225" marT="1225"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200" b="0" i="1" u="none" strike="noStrike" dirty="0">
                          <a:solidFill>
                            <a:srgbClr val="000000"/>
                          </a:solidFill>
                          <a:effectLst/>
                          <a:latin typeface="Calibri"/>
                        </a:rPr>
                        <a:t> </a:t>
                      </a:r>
                    </a:p>
                  </a:txBody>
                  <a:tcPr marL="1225" marR="1225" marT="1225"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200" b="0" i="1" u="none" strike="noStrike" dirty="0">
                          <a:solidFill>
                            <a:srgbClr val="000000"/>
                          </a:solidFill>
                          <a:effectLst/>
                          <a:latin typeface="Calibri"/>
                        </a:rPr>
                        <a:t> </a:t>
                      </a:r>
                    </a:p>
                  </a:txBody>
                  <a:tcPr marL="1225" marR="1225" marT="1225"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200" b="0" i="1" u="none" strike="noStrike" dirty="0">
                          <a:solidFill>
                            <a:srgbClr val="000000"/>
                          </a:solidFill>
                          <a:effectLst/>
                          <a:latin typeface="Calibri"/>
                        </a:rPr>
                        <a:t> </a:t>
                      </a:r>
                    </a:p>
                  </a:txBody>
                  <a:tcPr marL="1225" marR="1225" marT="1225"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200" b="0" i="1" u="none" strike="noStrike" dirty="0">
                          <a:solidFill>
                            <a:srgbClr val="000000"/>
                          </a:solidFill>
                          <a:effectLst/>
                          <a:latin typeface="Calibri"/>
                        </a:rPr>
                        <a:t> </a:t>
                      </a:r>
                    </a:p>
                  </a:txBody>
                  <a:tcPr marL="1225" marR="1225" marT="1225"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200" b="0" i="1" u="none" strike="noStrike" dirty="0">
                          <a:solidFill>
                            <a:srgbClr val="000000"/>
                          </a:solidFill>
                          <a:effectLst/>
                          <a:latin typeface="Calibri"/>
                        </a:rPr>
                        <a:t> </a:t>
                      </a:r>
                    </a:p>
                  </a:txBody>
                  <a:tcPr marL="1225" marR="1225" marT="1225"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200" b="0" i="1" u="none" strike="noStrike" dirty="0">
                          <a:solidFill>
                            <a:srgbClr val="000000"/>
                          </a:solidFill>
                          <a:effectLst/>
                          <a:latin typeface="Calibri"/>
                        </a:rPr>
                        <a:t> </a:t>
                      </a:r>
                    </a:p>
                  </a:txBody>
                  <a:tcPr marL="1225" marR="1225" marT="1225"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200" b="0" i="1" u="none" strike="noStrike" dirty="0">
                          <a:solidFill>
                            <a:srgbClr val="000000"/>
                          </a:solidFill>
                          <a:effectLst/>
                          <a:latin typeface="Calibri"/>
                        </a:rPr>
                        <a:t> </a:t>
                      </a:r>
                    </a:p>
                  </a:txBody>
                  <a:tcPr marL="1225" marR="1225" marT="1225"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 b="0" i="1" u="none" strike="noStrike" dirty="0">
                          <a:solidFill>
                            <a:srgbClr val="000000"/>
                          </a:solidFill>
                          <a:effectLst/>
                          <a:latin typeface="Calibri"/>
                        </a:rPr>
                        <a:t>FCAT Mathematics Retake</a:t>
                      </a:r>
                      <a:br>
                        <a:rPr lang="en-US" sz="200" b="0" i="1" u="none" strike="noStrike" dirty="0">
                          <a:solidFill>
                            <a:srgbClr val="000000"/>
                          </a:solidFill>
                          <a:effectLst/>
                          <a:latin typeface="Calibri"/>
                        </a:rPr>
                      </a:br>
                      <a:r>
                        <a:rPr lang="en-US" sz="200" b="0" i="1" u="none" strike="noStrike" dirty="0">
                          <a:solidFill>
                            <a:srgbClr val="000000"/>
                          </a:solidFill>
                          <a:effectLst/>
                          <a:latin typeface="Calibri"/>
                        </a:rPr>
                        <a:t>1 Session</a:t>
                      </a:r>
                      <a:br>
                        <a:rPr lang="en-US" sz="200" b="0" i="1" u="none" strike="noStrike" dirty="0">
                          <a:solidFill>
                            <a:srgbClr val="000000"/>
                          </a:solidFill>
                          <a:effectLst/>
                          <a:latin typeface="Calibri"/>
                        </a:rPr>
                      </a:br>
                      <a:r>
                        <a:rPr lang="en-US" sz="200" b="0" i="1" u="none" strike="noStrike" dirty="0">
                          <a:solidFill>
                            <a:srgbClr val="000000"/>
                          </a:solidFill>
                          <a:effectLst/>
                          <a:latin typeface="Calibri"/>
                        </a:rPr>
                        <a:t>1 school day</a:t>
                      </a:r>
                    </a:p>
                  </a:txBody>
                  <a:tcPr marL="1225" marR="1225" marT="12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5BF7D"/>
                    </a:solidFill>
                  </a:tcPr>
                </a:tc>
                <a:tc>
                  <a:txBody>
                    <a:bodyPr/>
                    <a:lstStyle/>
                    <a:p>
                      <a:pPr algn="ctr" fontAlgn="ctr"/>
                      <a:r>
                        <a:rPr lang="en-US" sz="200" b="0" i="1" u="none" strike="noStrike" dirty="0">
                          <a:solidFill>
                            <a:srgbClr val="000000"/>
                          </a:solidFill>
                          <a:effectLst/>
                          <a:latin typeface="Calibri"/>
                        </a:rPr>
                        <a:t>=====&gt;</a:t>
                      </a:r>
                    </a:p>
                  </a:txBody>
                  <a:tcPr marL="1225" marR="1225" marT="12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5BF7D"/>
                    </a:solidFill>
                  </a:tcPr>
                </a:tc>
                <a:tc>
                  <a:txBody>
                    <a:bodyPr/>
                    <a:lstStyle/>
                    <a:p>
                      <a:pPr algn="ctr" fontAlgn="ctr"/>
                      <a:r>
                        <a:rPr lang="en-US" sz="200" b="0" i="1" u="none" strike="noStrike" dirty="0">
                          <a:solidFill>
                            <a:srgbClr val="000000"/>
                          </a:solidFill>
                          <a:effectLst/>
                          <a:latin typeface="Calibri"/>
                        </a:rPr>
                        <a:t>=====&gt;</a:t>
                      </a:r>
                    </a:p>
                  </a:txBody>
                  <a:tcPr marL="1225" marR="1225" marT="12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5BF7D"/>
                    </a:solidFill>
                  </a:tcPr>
                </a:tc>
                <a:tc>
                  <a:txBody>
                    <a:bodyPr/>
                    <a:lstStyle/>
                    <a:p>
                      <a:pPr algn="ctr" fontAlgn="ctr"/>
                      <a:r>
                        <a:rPr lang="en-US" sz="200" b="0" i="1" u="none" strike="noStrike" dirty="0">
                          <a:solidFill>
                            <a:srgbClr val="000000"/>
                          </a:solidFill>
                          <a:effectLst/>
                          <a:latin typeface="Calibri"/>
                        </a:rPr>
                        <a:t>=====&gt;</a:t>
                      </a:r>
                    </a:p>
                  </a:txBody>
                  <a:tcPr marL="1225" marR="1225" marT="12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5BF7D"/>
                    </a:solidFill>
                  </a:tcPr>
                </a:tc>
                <a:tc>
                  <a:txBody>
                    <a:bodyPr/>
                    <a:lstStyle/>
                    <a:p>
                      <a:pPr algn="ctr" fontAlgn="ctr"/>
                      <a:r>
                        <a:rPr lang="en-US" sz="200" b="0" i="1" u="none" strike="noStrike" dirty="0">
                          <a:solidFill>
                            <a:srgbClr val="000000"/>
                          </a:solidFill>
                          <a:effectLst/>
                          <a:latin typeface="Calibri"/>
                        </a:rPr>
                        <a:t>Teacher Planning Day</a:t>
                      </a:r>
                    </a:p>
                  </a:txBody>
                  <a:tcPr marL="1225" marR="1225" marT="12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200" b="0" i="1" u="none" strike="noStrike" dirty="0">
                          <a:solidFill>
                            <a:srgbClr val="000000"/>
                          </a:solidFill>
                          <a:effectLst/>
                          <a:latin typeface="Calibri"/>
                        </a:rPr>
                        <a:t>Spring Break</a:t>
                      </a:r>
                    </a:p>
                  </a:txBody>
                  <a:tcPr marL="1225" marR="1225" marT="12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200" b="0" i="1" u="none" strike="noStrike" dirty="0">
                          <a:solidFill>
                            <a:srgbClr val="000000"/>
                          </a:solidFill>
                          <a:effectLst/>
                          <a:latin typeface="Calibri"/>
                        </a:rPr>
                        <a:t>FCAT Math Retake </a:t>
                      </a:r>
                    </a:p>
                  </a:txBody>
                  <a:tcPr marL="1225" marR="1225" marT="12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5BF7D"/>
                    </a:solidFill>
                  </a:tcPr>
                </a:tc>
                <a:tc>
                  <a:txBody>
                    <a:bodyPr/>
                    <a:lstStyle/>
                    <a:p>
                      <a:pPr algn="ctr" fontAlgn="ctr"/>
                      <a:r>
                        <a:rPr lang="en-US" sz="200" b="0" i="1" u="none" strike="noStrike" dirty="0">
                          <a:solidFill>
                            <a:srgbClr val="000000"/>
                          </a:solidFill>
                          <a:effectLst/>
                          <a:latin typeface="Calibri"/>
                        </a:rPr>
                        <a:t>=====&gt;</a:t>
                      </a:r>
                    </a:p>
                  </a:txBody>
                  <a:tcPr marL="1225" marR="1225" marT="12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5BF7D"/>
                    </a:solidFill>
                  </a:tcPr>
                </a:tc>
                <a:tc>
                  <a:txBody>
                    <a:bodyPr/>
                    <a:lstStyle/>
                    <a:p>
                      <a:pPr algn="ctr" fontAlgn="ctr"/>
                      <a:r>
                        <a:rPr lang="en-US" sz="200" b="0" i="1" u="none" strike="noStrike" dirty="0">
                          <a:solidFill>
                            <a:srgbClr val="000000"/>
                          </a:solidFill>
                          <a:effectLst/>
                          <a:latin typeface="Calibri"/>
                        </a:rPr>
                        <a:t>=====&gt;</a:t>
                      </a:r>
                    </a:p>
                  </a:txBody>
                  <a:tcPr marL="1225" marR="1225" marT="12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5BF7D"/>
                    </a:solidFill>
                  </a:tcPr>
                </a:tc>
                <a:tc>
                  <a:txBody>
                    <a:bodyPr/>
                    <a:lstStyle/>
                    <a:p>
                      <a:pPr algn="ctr" fontAlgn="ctr"/>
                      <a:r>
                        <a:rPr lang="en-US" sz="200" b="0" i="1" u="none" strike="noStrike" dirty="0">
                          <a:solidFill>
                            <a:srgbClr val="000000"/>
                          </a:solidFill>
                          <a:effectLst/>
                          <a:latin typeface="Calibri"/>
                        </a:rPr>
                        <a:t>=====&gt;</a:t>
                      </a:r>
                    </a:p>
                  </a:txBody>
                  <a:tcPr marL="1225" marR="1225" marT="12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5BF7D"/>
                    </a:solidFill>
                  </a:tcPr>
                </a:tc>
                <a:tc>
                  <a:txBody>
                    <a:bodyPr/>
                    <a:lstStyle/>
                    <a:p>
                      <a:pPr algn="ctr" fontAlgn="ctr"/>
                      <a:r>
                        <a:rPr lang="en-US" sz="200" b="0" i="1" u="none" strike="noStrike" dirty="0">
                          <a:solidFill>
                            <a:srgbClr val="000000"/>
                          </a:solidFill>
                          <a:effectLst/>
                          <a:latin typeface="Calibri"/>
                        </a:rPr>
                        <a:t>Teacher Planning Day</a:t>
                      </a:r>
                    </a:p>
                  </a:txBody>
                  <a:tcPr marL="1225" marR="1225" marT="12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b"/>
                      <a:r>
                        <a:rPr lang="en-US" sz="200" b="0" i="1" u="none" strike="noStrike" dirty="0">
                          <a:solidFill>
                            <a:srgbClr val="000000"/>
                          </a:solidFill>
                          <a:effectLst/>
                          <a:latin typeface="Calibri"/>
                        </a:rPr>
                        <a:t> </a:t>
                      </a:r>
                    </a:p>
                  </a:txBody>
                  <a:tcPr marL="1225" marR="1225" marT="12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 b="0" i="1" u="none" strike="noStrike" dirty="0">
                          <a:solidFill>
                            <a:srgbClr val="000000"/>
                          </a:solidFill>
                          <a:effectLst/>
                          <a:latin typeface="Calibri"/>
                        </a:rPr>
                        <a:t> </a:t>
                      </a:r>
                    </a:p>
                  </a:txBody>
                  <a:tcPr marL="1225" marR="1225" marT="12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 b="0" i="1" u="none" strike="noStrike" dirty="0">
                          <a:solidFill>
                            <a:srgbClr val="000000"/>
                          </a:solidFill>
                          <a:effectLst/>
                          <a:latin typeface="Calibri"/>
                        </a:rPr>
                        <a:t> </a:t>
                      </a:r>
                    </a:p>
                  </a:txBody>
                  <a:tcPr marL="1225" marR="1225" marT="12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 b="0" i="1" u="none" strike="noStrike" dirty="0">
                          <a:solidFill>
                            <a:srgbClr val="000000"/>
                          </a:solidFill>
                          <a:effectLst/>
                          <a:latin typeface="Calibri"/>
                        </a:rPr>
                        <a:t> </a:t>
                      </a:r>
                    </a:p>
                  </a:txBody>
                  <a:tcPr marL="1225" marR="1225" marT="12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 b="0" i="1" u="none" strike="noStrike" dirty="0">
                          <a:solidFill>
                            <a:srgbClr val="000000"/>
                          </a:solidFill>
                          <a:effectLst/>
                          <a:latin typeface="Calibri"/>
                        </a:rPr>
                        <a:t> </a:t>
                      </a:r>
                    </a:p>
                  </a:txBody>
                  <a:tcPr marL="1225" marR="1225" marT="12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 b="0" i="1" u="none" strike="noStrike" dirty="0">
                          <a:solidFill>
                            <a:srgbClr val="000000"/>
                          </a:solidFill>
                          <a:effectLst/>
                          <a:latin typeface="Calibri"/>
                        </a:rPr>
                        <a:t> </a:t>
                      </a:r>
                    </a:p>
                  </a:txBody>
                  <a:tcPr marL="1225" marR="1225" marT="12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 b="0" i="1" u="none" strike="noStrike" dirty="0">
                          <a:solidFill>
                            <a:srgbClr val="000000"/>
                          </a:solidFill>
                          <a:effectLst/>
                          <a:latin typeface="Calibri"/>
                        </a:rPr>
                        <a:t> </a:t>
                      </a:r>
                    </a:p>
                  </a:txBody>
                  <a:tcPr marL="1225" marR="1225" marT="12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 b="0" i="1" u="none" strike="noStrike" dirty="0">
                          <a:solidFill>
                            <a:srgbClr val="000000"/>
                          </a:solidFill>
                          <a:effectLst/>
                          <a:latin typeface="Calibri"/>
                        </a:rPr>
                        <a:t> </a:t>
                      </a:r>
                    </a:p>
                  </a:txBody>
                  <a:tcPr marL="1225" marR="1225" marT="12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 b="0" i="1" u="none" strike="noStrike" dirty="0">
                          <a:solidFill>
                            <a:srgbClr val="000000"/>
                          </a:solidFill>
                          <a:effectLst/>
                          <a:latin typeface="Calibri"/>
                        </a:rPr>
                        <a:t> </a:t>
                      </a:r>
                    </a:p>
                  </a:txBody>
                  <a:tcPr marL="1225" marR="1225" marT="12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200" b="0" i="1" u="none" strike="noStrike" dirty="0">
                          <a:solidFill>
                            <a:srgbClr val="000000"/>
                          </a:solidFill>
                          <a:effectLst/>
                          <a:latin typeface="Calibri"/>
                        </a:rPr>
                        <a:t> </a:t>
                      </a:r>
                    </a:p>
                  </a:txBody>
                  <a:tcPr marL="1225" marR="1225" marT="1225"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 b="0" i="1" u="none" strike="noStrike" dirty="0">
                          <a:solidFill>
                            <a:srgbClr val="000000"/>
                          </a:solidFill>
                          <a:effectLst/>
                          <a:latin typeface="Calibri"/>
                        </a:rPr>
                        <a:t> </a:t>
                      </a:r>
                    </a:p>
                  </a:txBody>
                  <a:tcPr marL="1225" marR="1225" marT="12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 b="0" i="1" u="none" strike="noStrike" dirty="0">
                          <a:solidFill>
                            <a:srgbClr val="000000"/>
                          </a:solidFill>
                          <a:effectLst/>
                          <a:latin typeface="Calibri"/>
                        </a:rPr>
                        <a:t> </a:t>
                      </a:r>
                    </a:p>
                  </a:txBody>
                  <a:tcPr marL="1225" marR="1225" marT="12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 b="0" i="1" u="none" strike="noStrike" dirty="0">
                          <a:solidFill>
                            <a:srgbClr val="000000"/>
                          </a:solidFill>
                          <a:effectLst/>
                          <a:latin typeface="Calibri"/>
                        </a:rPr>
                        <a:t> </a:t>
                      </a:r>
                    </a:p>
                  </a:txBody>
                  <a:tcPr marL="1225" marR="1225" marT="12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 b="0" i="1" u="none" strike="noStrike" dirty="0">
                          <a:solidFill>
                            <a:srgbClr val="000000"/>
                          </a:solidFill>
                          <a:effectLst/>
                          <a:latin typeface="Calibri"/>
                        </a:rPr>
                        <a:t> </a:t>
                      </a:r>
                    </a:p>
                  </a:txBody>
                  <a:tcPr marL="1225" marR="1225" marT="12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 b="0" i="1" u="none" strike="noStrike" dirty="0">
                          <a:solidFill>
                            <a:srgbClr val="000000"/>
                          </a:solidFill>
                          <a:effectLst/>
                          <a:latin typeface="Calibri"/>
                        </a:rPr>
                        <a:t> </a:t>
                      </a:r>
                    </a:p>
                  </a:txBody>
                  <a:tcPr marL="1225" marR="1225" marT="12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 b="0" i="1" u="none" strike="noStrike" dirty="0">
                          <a:solidFill>
                            <a:srgbClr val="000000"/>
                          </a:solidFill>
                          <a:effectLst/>
                          <a:latin typeface="Calibri"/>
                        </a:rPr>
                        <a:t> </a:t>
                      </a:r>
                    </a:p>
                  </a:txBody>
                  <a:tcPr marL="1225" marR="1225" marT="12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 b="0" i="1" u="none" strike="noStrike" dirty="0">
                          <a:solidFill>
                            <a:srgbClr val="000000"/>
                          </a:solidFill>
                          <a:effectLst/>
                          <a:latin typeface="Calibri"/>
                        </a:rPr>
                        <a:t> </a:t>
                      </a:r>
                    </a:p>
                  </a:txBody>
                  <a:tcPr marL="1225" marR="1225" marT="12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 b="0" i="1" u="none" strike="noStrike" dirty="0">
                          <a:solidFill>
                            <a:srgbClr val="000000"/>
                          </a:solidFill>
                          <a:effectLst/>
                          <a:latin typeface="Calibri"/>
                        </a:rPr>
                        <a:t> </a:t>
                      </a:r>
                    </a:p>
                  </a:txBody>
                  <a:tcPr marL="1225" marR="1225" marT="12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 b="0" i="1" u="none" strike="noStrike" dirty="0">
                          <a:solidFill>
                            <a:srgbClr val="000000"/>
                          </a:solidFill>
                          <a:effectLst/>
                          <a:latin typeface="Calibri"/>
                        </a:rPr>
                        <a:t> </a:t>
                      </a:r>
                    </a:p>
                  </a:txBody>
                  <a:tcPr marL="1225" marR="1225" marT="12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 b="0" i="1" u="none" strike="noStrike" dirty="0">
                          <a:solidFill>
                            <a:srgbClr val="000000"/>
                          </a:solidFill>
                          <a:effectLst/>
                          <a:latin typeface="Calibri"/>
                        </a:rPr>
                        <a:t> </a:t>
                      </a:r>
                    </a:p>
                  </a:txBody>
                  <a:tcPr marL="1225" marR="1225" marT="12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 b="0" i="1" u="none" strike="noStrike" dirty="0">
                          <a:solidFill>
                            <a:srgbClr val="000000"/>
                          </a:solidFill>
                          <a:effectLst/>
                          <a:latin typeface="Calibri"/>
                        </a:rPr>
                        <a:t> </a:t>
                      </a:r>
                    </a:p>
                  </a:txBody>
                  <a:tcPr marL="1225" marR="1225" marT="12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 b="0" i="1" u="none" strike="noStrike" dirty="0">
                          <a:solidFill>
                            <a:srgbClr val="000000"/>
                          </a:solidFill>
                          <a:effectLst/>
                          <a:latin typeface="Calibri"/>
                        </a:rPr>
                        <a:t> </a:t>
                      </a:r>
                    </a:p>
                  </a:txBody>
                  <a:tcPr marL="1225" marR="1225" marT="12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 b="0" i="1" u="none" strike="noStrike" dirty="0">
                          <a:solidFill>
                            <a:srgbClr val="000000"/>
                          </a:solidFill>
                          <a:effectLst/>
                          <a:latin typeface="Calibri"/>
                        </a:rPr>
                        <a:t> </a:t>
                      </a:r>
                    </a:p>
                  </a:txBody>
                  <a:tcPr marL="1225" marR="1225" marT="12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 b="0" i="1" u="none" strike="noStrike" dirty="0">
                          <a:solidFill>
                            <a:srgbClr val="000000"/>
                          </a:solidFill>
                          <a:effectLst/>
                          <a:latin typeface="Calibri"/>
                        </a:rPr>
                        <a:t> </a:t>
                      </a:r>
                    </a:p>
                  </a:txBody>
                  <a:tcPr marL="1225" marR="1225" marT="12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 b="0" i="1" u="none" strike="noStrike" dirty="0">
                          <a:solidFill>
                            <a:srgbClr val="000000"/>
                          </a:solidFill>
                          <a:effectLst/>
                          <a:latin typeface="Calibri"/>
                        </a:rPr>
                        <a:t> </a:t>
                      </a:r>
                    </a:p>
                  </a:txBody>
                  <a:tcPr marL="1225" marR="1225" marT="12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 b="0" i="1" u="none" strike="noStrike" dirty="0">
                          <a:solidFill>
                            <a:srgbClr val="000000"/>
                          </a:solidFill>
                          <a:effectLst/>
                          <a:latin typeface="Calibri"/>
                        </a:rPr>
                        <a:t> </a:t>
                      </a:r>
                    </a:p>
                  </a:txBody>
                  <a:tcPr marL="1225" marR="1225" marT="12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 b="0" i="1" u="none" strike="noStrike" dirty="0">
                          <a:solidFill>
                            <a:srgbClr val="000000"/>
                          </a:solidFill>
                          <a:effectLst/>
                          <a:latin typeface="Calibri"/>
                        </a:rPr>
                        <a:t> </a:t>
                      </a:r>
                    </a:p>
                  </a:txBody>
                  <a:tcPr marL="1225" marR="1225" marT="12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 b="0" i="1" u="none" strike="noStrike" dirty="0">
                          <a:solidFill>
                            <a:srgbClr val="000000"/>
                          </a:solidFill>
                          <a:effectLst/>
                          <a:latin typeface="Calibri"/>
                        </a:rPr>
                        <a:t> </a:t>
                      </a:r>
                    </a:p>
                  </a:txBody>
                  <a:tcPr marL="1225" marR="1225" marT="12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 b="0" i="1" u="none" strike="noStrike" dirty="0">
                          <a:solidFill>
                            <a:srgbClr val="000000"/>
                          </a:solidFill>
                          <a:effectLst/>
                          <a:latin typeface="Calibri"/>
                        </a:rPr>
                        <a:t> </a:t>
                      </a:r>
                    </a:p>
                  </a:txBody>
                  <a:tcPr marL="1225" marR="1225" marT="12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 b="0" i="1" u="none" strike="noStrike" dirty="0">
                          <a:solidFill>
                            <a:srgbClr val="000000"/>
                          </a:solidFill>
                          <a:effectLst/>
                          <a:latin typeface="Calibri"/>
                        </a:rPr>
                        <a:t> </a:t>
                      </a:r>
                    </a:p>
                  </a:txBody>
                  <a:tcPr marL="1225" marR="1225" marT="12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 b="0" i="1" u="none" strike="noStrike" dirty="0">
                          <a:solidFill>
                            <a:srgbClr val="000000"/>
                          </a:solidFill>
                          <a:effectLst/>
                          <a:latin typeface="Calibri"/>
                        </a:rPr>
                        <a:t> </a:t>
                      </a:r>
                    </a:p>
                  </a:txBody>
                  <a:tcPr marL="1225" marR="1225" marT="12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 b="0" i="1" u="none" strike="noStrike" dirty="0">
                          <a:solidFill>
                            <a:srgbClr val="000000"/>
                          </a:solidFill>
                          <a:effectLst/>
                          <a:latin typeface="Calibri"/>
                        </a:rPr>
                        <a:t> </a:t>
                      </a:r>
                    </a:p>
                  </a:txBody>
                  <a:tcPr marL="1225" marR="1225" marT="12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 b="0" i="1" u="none" strike="noStrike" dirty="0">
                          <a:solidFill>
                            <a:srgbClr val="000000"/>
                          </a:solidFill>
                          <a:effectLst/>
                          <a:latin typeface="Calibri"/>
                        </a:rPr>
                        <a:t> </a:t>
                      </a:r>
                    </a:p>
                  </a:txBody>
                  <a:tcPr marL="1225" marR="1225" marT="12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 b="0" i="1" u="none" strike="noStrike" dirty="0">
                          <a:solidFill>
                            <a:srgbClr val="000000"/>
                          </a:solidFill>
                          <a:effectLst/>
                          <a:latin typeface="Calibri"/>
                        </a:rPr>
                        <a:t> </a:t>
                      </a:r>
                    </a:p>
                  </a:txBody>
                  <a:tcPr marL="1225" marR="1225" marT="12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 b="0" i="1" u="none" strike="noStrike" dirty="0">
                          <a:solidFill>
                            <a:srgbClr val="000000"/>
                          </a:solidFill>
                          <a:effectLst/>
                          <a:latin typeface="Calibri"/>
                        </a:rPr>
                        <a:t> </a:t>
                      </a:r>
                    </a:p>
                  </a:txBody>
                  <a:tcPr marL="1225" marR="1225" marT="12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4251">
                <a:tc>
                  <a:txBody>
                    <a:bodyPr/>
                    <a:lstStyle/>
                    <a:p>
                      <a:pPr algn="ctr" fontAlgn="ctr"/>
                      <a:r>
                        <a:rPr lang="en-US" sz="200" b="0" i="1" u="none" strike="noStrike" dirty="0">
                          <a:solidFill>
                            <a:srgbClr val="000000"/>
                          </a:solidFill>
                          <a:effectLst/>
                          <a:latin typeface="Calibri"/>
                        </a:rPr>
                        <a:t>NGSSS  Algebra 1 Retake</a:t>
                      </a:r>
                    </a:p>
                  </a:txBody>
                  <a:tcPr marL="1225" marR="1225" marT="12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D7AE"/>
                    </a:solidFill>
                  </a:tcPr>
                </a:tc>
                <a:tc>
                  <a:txBody>
                    <a:bodyPr/>
                    <a:lstStyle/>
                    <a:p>
                      <a:pPr algn="l" fontAlgn="t"/>
                      <a:r>
                        <a:rPr lang="en-US" sz="200" b="0" i="1" u="none" strike="noStrike" dirty="0">
                          <a:solidFill>
                            <a:srgbClr val="000000"/>
                          </a:solidFill>
                          <a:effectLst/>
                          <a:latin typeface="Calibri"/>
                        </a:rPr>
                        <a:t> </a:t>
                      </a:r>
                    </a:p>
                  </a:txBody>
                  <a:tcPr marL="1225" marR="1225" marT="1225"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200" b="0" i="1" u="none" strike="noStrike" dirty="0">
                          <a:solidFill>
                            <a:srgbClr val="000000"/>
                          </a:solidFill>
                          <a:effectLst/>
                          <a:latin typeface="Calibri"/>
                        </a:rPr>
                        <a:t> </a:t>
                      </a:r>
                    </a:p>
                  </a:txBody>
                  <a:tcPr marL="1225" marR="1225" marT="1225"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200" b="0" i="1" u="none" strike="noStrike" dirty="0">
                          <a:solidFill>
                            <a:srgbClr val="000000"/>
                          </a:solidFill>
                          <a:effectLst/>
                          <a:latin typeface="Calibri"/>
                        </a:rPr>
                        <a:t> </a:t>
                      </a:r>
                    </a:p>
                  </a:txBody>
                  <a:tcPr marL="1225" marR="1225" marT="1225"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200" b="0" i="1" u="none" strike="noStrike" dirty="0">
                          <a:solidFill>
                            <a:srgbClr val="000000"/>
                          </a:solidFill>
                          <a:effectLst/>
                          <a:latin typeface="Calibri"/>
                        </a:rPr>
                        <a:t> </a:t>
                      </a:r>
                    </a:p>
                  </a:txBody>
                  <a:tcPr marL="1225" marR="1225" marT="1225"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200" b="0" i="1" u="none" strike="noStrike" dirty="0">
                          <a:solidFill>
                            <a:srgbClr val="000000"/>
                          </a:solidFill>
                          <a:effectLst/>
                          <a:latin typeface="Calibri"/>
                        </a:rPr>
                        <a:t> </a:t>
                      </a:r>
                    </a:p>
                  </a:txBody>
                  <a:tcPr marL="1225" marR="1225" marT="1225"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200" b="0" i="1" u="none" strike="noStrike" dirty="0">
                          <a:solidFill>
                            <a:srgbClr val="000000"/>
                          </a:solidFill>
                          <a:effectLst/>
                          <a:latin typeface="Calibri"/>
                        </a:rPr>
                        <a:t> </a:t>
                      </a:r>
                    </a:p>
                  </a:txBody>
                  <a:tcPr marL="1225" marR="1225" marT="1225"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200" b="0" i="1" u="none" strike="noStrike" dirty="0">
                          <a:solidFill>
                            <a:srgbClr val="000000"/>
                          </a:solidFill>
                          <a:effectLst/>
                          <a:latin typeface="Calibri"/>
                        </a:rPr>
                        <a:t> </a:t>
                      </a:r>
                    </a:p>
                  </a:txBody>
                  <a:tcPr marL="1225" marR="1225" marT="1225"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200" b="0" i="1" u="none" strike="noStrike" dirty="0">
                          <a:solidFill>
                            <a:srgbClr val="000000"/>
                          </a:solidFill>
                          <a:effectLst/>
                          <a:latin typeface="Calibri"/>
                        </a:rPr>
                        <a:t> </a:t>
                      </a:r>
                    </a:p>
                  </a:txBody>
                  <a:tcPr marL="1225" marR="1225" marT="1225"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200" b="0" i="1" u="none" strike="noStrike" dirty="0">
                          <a:solidFill>
                            <a:srgbClr val="000000"/>
                          </a:solidFill>
                          <a:effectLst/>
                          <a:latin typeface="Calibri"/>
                        </a:rPr>
                        <a:t> </a:t>
                      </a:r>
                    </a:p>
                  </a:txBody>
                  <a:tcPr marL="1225" marR="1225" marT="1225"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200" b="0" i="1" u="none" strike="noStrike" dirty="0">
                          <a:solidFill>
                            <a:srgbClr val="000000"/>
                          </a:solidFill>
                          <a:effectLst/>
                          <a:latin typeface="Calibri"/>
                        </a:rPr>
                        <a:t> </a:t>
                      </a:r>
                    </a:p>
                  </a:txBody>
                  <a:tcPr marL="1225" marR="1225" marT="1225"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 b="0" i="1" u="none" strike="noStrike" dirty="0">
                          <a:solidFill>
                            <a:srgbClr val="000000"/>
                          </a:solidFill>
                          <a:effectLst/>
                          <a:latin typeface="Calibri"/>
                        </a:rPr>
                        <a:t>NGSSS  Algebra 1 Retake</a:t>
                      </a:r>
                      <a:br>
                        <a:rPr lang="en-US" sz="200" b="0" i="1" u="none" strike="noStrike" dirty="0">
                          <a:solidFill>
                            <a:srgbClr val="000000"/>
                          </a:solidFill>
                          <a:effectLst/>
                          <a:latin typeface="Calibri"/>
                        </a:rPr>
                      </a:br>
                      <a:r>
                        <a:rPr lang="en-US" sz="200" b="0" i="1" u="none" strike="noStrike" dirty="0">
                          <a:solidFill>
                            <a:srgbClr val="000000"/>
                          </a:solidFill>
                          <a:effectLst/>
                          <a:latin typeface="Calibri"/>
                        </a:rPr>
                        <a:t>1 Session</a:t>
                      </a:r>
                      <a:br>
                        <a:rPr lang="en-US" sz="200" b="0" i="1" u="none" strike="noStrike" dirty="0">
                          <a:solidFill>
                            <a:srgbClr val="000000"/>
                          </a:solidFill>
                          <a:effectLst/>
                          <a:latin typeface="Calibri"/>
                        </a:rPr>
                      </a:br>
                      <a:r>
                        <a:rPr lang="en-US" sz="200" b="0" i="1" u="none" strike="noStrike" dirty="0">
                          <a:solidFill>
                            <a:srgbClr val="000000"/>
                          </a:solidFill>
                          <a:effectLst/>
                          <a:latin typeface="Calibri"/>
                        </a:rPr>
                        <a:t>160 minutes</a:t>
                      </a:r>
                    </a:p>
                  </a:txBody>
                  <a:tcPr marL="1225" marR="1225" marT="12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D7AE"/>
                    </a:solidFill>
                  </a:tcPr>
                </a:tc>
                <a:tc>
                  <a:txBody>
                    <a:bodyPr/>
                    <a:lstStyle/>
                    <a:p>
                      <a:pPr algn="ctr" fontAlgn="ctr"/>
                      <a:r>
                        <a:rPr lang="en-US" sz="200" b="0" i="1" u="none" strike="noStrike" dirty="0">
                          <a:solidFill>
                            <a:srgbClr val="000000"/>
                          </a:solidFill>
                          <a:effectLst/>
                          <a:latin typeface="Calibri"/>
                        </a:rPr>
                        <a:t>=====&gt;</a:t>
                      </a:r>
                    </a:p>
                  </a:txBody>
                  <a:tcPr marL="1225" marR="1225" marT="12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D7AE"/>
                    </a:solidFill>
                  </a:tcPr>
                </a:tc>
                <a:tc>
                  <a:txBody>
                    <a:bodyPr/>
                    <a:lstStyle/>
                    <a:p>
                      <a:pPr algn="ctr" fontAlgn="ctr"/>
                      <a:r>
                        <a:rPr lang="en-US" sz="200" b="0" i="1" u="none" strike="noStrike" dirty="0">
                          <a:solidFill>
                            <a:srgbClr val="000000"/>
                          </a:solidFill>
                          <a:effectLst/>
                          <a:latin typeface="Calibri"/>
                        </a:rPr>
                        <a:t>=====&gt;</a:t>
                      </a:r>
                    </a:p>
                  </a:txBody>
                  <a:tcPr marL="1225" marR="1225" marT="12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D7AE"/>
                    </a:solidFill>
                  </a:tcPr>
                </a:tc>
                <a:tc>
                  <a:txBody>
                    <a:bodyPr/>
                    <a:lstStyle/>
                    <a:p>
                      <a:pPr algn="ctr" fontAlgn="ctr"/>
                      <a:r>
                        <a:rPr lang="en-US" sz="200" b="0" i="1" u="none" strike="noStrike" dirty="0">
                          <a:solidFill>
                            <a:srgbClr val="000000"/>
                          </a:solidFill>
                          <a:effectLst/>
                          <a:latin typeface="Calibri"/>
                        </a:rPr>
                        <a:t>=====&gt;</a:t>
                      </a:r>
                    </a:p>
                  </a:txBody>
                  <a:tcPr marL="1225" marR="1225" marT="12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D7AE"/>
                    </a:solidFill>
                  </a:tcPr>
                </a:tc>
                <a:tc>
                  <a:txBody>
                    <a:bodyPr/>
                    <a:lstStyle/>
                    <a:p>
                      <a:pPr algn="ctr" fontAlgn="ctr"/>
                      <a:r>
                        <a:rPr lang="en-US" sz="200" b="0" i="1" u="none" strike="noStrike" dirty="0">
                          <a:solidFill>
                            <a:srgbClr val="000000"/>
                          </a:solidFill>
                          <a:effectLst/>
                          <a:latin typeface="Calibri"/>
                        </a:rPr>
                        <a:t>Teacher Planning Day</a:t>
                      </a:r>
                    </a:p>
                  </a:txBody>
                  <a:tcPr marL="1225" marR="1225" marT="12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200" b="0" i="1" u="none" strike="noStrike" dirty="0">
                          <a:solidFill>
                            <a:srgbClr val="000000"/>
                          </a:solidFill>
                          <a:effectLst/>
                          <a:latin typeface="Calibri"/>
                        </a:rPr>
                        <a:t>Spring Break</a:t>
                      </a:r>
                    </a:p>
                  </a:txBody>
                  <a:tcPr marL="1225" marR="1225" marT="12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200" b="0" i="1" u="none" strike="noStrike" dirty="0">
                          <a:solidFill>
                            <a:srgbClr val="000000"/>
                          </a:solidFill>
                          <a:effectLst/>
                          <a:latin typeface="Calibri"/>
                        </a:rPr>
                        <a:t>NGSSS Algebra 1 Retake</a:t>
                      </a:r>
                    </a:p>
                  </a:txBody>
                  <a:tcPr marL="1225" marR="1225" marT="12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D7AE"/>
                    </a:solidFill>
                  </a:tcPr>
                </a:tc>
                <a:tc>
                  <a:txBody>
                    <a:bodyPr/>
                    <a:lstStyle/>
                    <a:p>
                      <a:pPr algn="ctr" fontAlgn="ctr"/>
                      <a:r>
                        <a:rPr lang="en-US" sz="200" b="0" i="1" u="none" strike="noStrike" dirty="0">
                          <a:solidFill>
                            <a:srgbClr val="000000"/>
                          </a:solidFill>
                          <a:effectLst/>
                          <a:latin typeface="Calibri"/>
                        </a:rPr>
                        <a:t>=====&gt;</a:t>
                      </a:r>
                    </a:p>
                  </a:txBody>
                  <a:tcPr marL="1225" marR="1225" marT="12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D7AE"/>
                    </a:solidFill>
                  </a:tcPr>
                </a:tc>
                <a:tc>
                  <a:txBody>
                    <a:bodyPr/>
                    <a:lstStyle/>
                    <a:p>
                      <a:pPr algn="ctr" fontAlgn="ctr"/>
                      <a:r>
                        <a:rPr lang="en-US" sz="200" b="0" i="1" u="none" strike="noStrike" dirty="0">
                          <a:solidFill>
                            <a:srgbClr val="000000"/>
                          </a:solidFill>
                          <a:effectLst/>
                          <a:latin typeface="Calibri"/>
                        </a:rPr>
                        <a:t>=====&gt;</a:t>
                      </a:r>
                    </a:p>
                  </a:txBody>
                  <a:tcPr marL="1225" marR="1225" marT="12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D7AE"/>
                    </a:solidFill>
                  </a:tcPr>
                </a:tc>
                <a:tc>
                  <a:txBody>
                    <a:bodyPr/>
                    <a:lstStyle/>
                    <a:p>
                      <a:pPr algn="ctr" fontAlgn="ctr"/>
                      <a:r>
                        <a:rPr lang="en-US" sz="200" b="0" i="1" u="none" strike="noStrike" dirty="0">
                          <a:solidFill>
                            <a:srgbClr val="000000"/>
                          </a:solidFill>
                          <a:effectLst/>
                          <a:latin typeface="Calibri"/>
                        </a:rPr>
                        <a:t>=====&gt;</a:t>
                      </a:r>
                    </a:p>
                  </a:txBody>
                  <a:tcPr marL="1225" marR="1225" marT="12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D7AE"/>
                    </a:solidFill>
                  </a:tcPr>
                </a:tc>
                <a:tc>
                  <a:txBody>
                    <a:bodyPr/>
                    <a:lstStyle/>
                    <a:p>
                      <a:pPr algn="ctr" fontAlgn="ctr"/>
                      <a:r>
                        <a:rPr lang="en-US" sz="200" b="0" i="1" u="none" strike="noStrike" dirty="0">
                          <a:solidFill>
                            <a:srgbClr val="000000"/>
                          </a:solidFill>
                          <a:effectLst/>
                          <a:latin typeface="Calibri"/>
                        </a:rPr>
                        <a:t>Teacher Planning Day</a:t>
                      </a:r>
                    </a:p>
                  </a:txBody>
                  <a:tcPr marL="1225" marR="1225" marT="12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b"/>
                      <a:r>
                        <a:rPr lang="en-US" sz="200" b="0" i="1" u="none" strike="noStrike" dirty="0">
                          <a:solidFill>
                            <a:srgbClr val="000000"/>
                          </a:solidFill>
                          <a:effectLst/>
                          <a:latin typeface="Calibri"/>
                        </a:rPr>
                        <a:t> </a:t>
                      </a:r>
                    </a:p>
                  </a:txBody>
                  <a:tcPr marL="1225" marR="1225" marT="12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 b="0" i="1" u="none" strike="noStrike" dirty="0">
                          <a:solidFill>
                            <a:srgbClr val="000000"/>
                          </a:solidFill>
                          <a:effectLst/>
                          <a:latin typeface="Calibri"/>
                        </a:rPr>
                        <a:t> </a:t>
                      </a:r>
                    </a:p>
                  </a:txBody>
                  <a:tcPr marL="1225" marR="1225" marT="12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 b="0" i="1" u="none" strike="noStrike" dirty="0">
                          <a:solidFill>
                            <a:srgbClr val="000000"/>
                          </a:solidFill>
                          <a:effectLst/>
                          <a:latin typeface="Calibri"/>
                        </a:rPr>
                        <a:t> </a:t>
                      </a:r>
                    </a:p>
                  </a:txBody>
                  <a:tcPr marL="1225" marR="1225" marT="12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 b="0" i="1" u="none" strike="noStrike" dirty="0">
                          <a:solidFill>
                            <a:srgbClr val="000000"/>
                          </a:solidFill>
                          <a:effectLst/>
                          <a:latin typeface="Calibri"/>
                        </a:rPr>
                        <a:t> </a:t>
                      </a:r>
                    </a:p>
                  </a:txBody>
                  <a:tcPr marL="1225" marR="1225" marT="12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 b="0" i="1" u="none" strike="noStrike" dirty="0">
                          <a:solidFill>
                            <a:srgbClr val="000000"/>
                          </a:solidFill>
                          <a:effectLst/>
                          <a:latin typeface="Calibri"/>
                        </a:rPr>
                        <a:t> </a:t>
                      </a:r>
                    </a:p>
                  </a:txBody>
                  <a:tcPr marL="1225" marR="1225" marT="12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 b="0" i="1" u="none" strike="noStrike" dirty="0">
                          <a:solidFill>
                            <a:srgbClr val="000000"/>
                          </a:solidFill>
                          <a:effectLst/>
                          <a:latin typeface="Calibri"/>
                        </a:rPr>
                        <a:t> </a:t>
                      </a:r>
                    </a:p>
                  </a:txBody>
                  <a:tcPr marL="1225" marR="1225" marT="12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 b="0" i="1" u="none" strike="noStrike" dirty="0">
                          <a:solidFill>
                            <a:srgbClr val="000000"/>
                          </a:solidFill>
                          <a:effectLst/>
                          <a:latin typeface="Calibri"/>
                        </a:rPr>
                        <a:t> </a:t>
                      </a:r>
                    </a:p>
                  </a:txBody>
                  <a:tcPr marL="1225" marR="1225" marT="12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 b="0" i="1" u="none" strike="noStrike" dirty="0">
                          <a:solidFill>
                            <a:srgbClr val="000000"/>
                          </a:solidFill>
                          <a:effectLst/>
                          <a:latin typeface="Calibri"/>
                        </a:rPr>
                        <a:t> </a:t>
                      </a:r>
                    </a:p>
                  </a:txBody>
                  <a:tcPr marL="1225" marR="1225" marT="12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 b="0" i="1" u="none" strike="noStrike" dirty="0">
                          <a:solidFill>
                            <a:srgbClr val="000000"/>
                          </a:solidFill>
                          <a:effectLst/>
                          <a:latin typeface="Calibri"/>
                        </a:rPr>
                        <a:t> </a:t>
                      </a:r>
                    </a:p>
                  </a:txBody>
                  <a:tcPr marL="1225" marR="1225" marT="12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200" b="0" i="1" u="none" strike="noStrike" dirty="0">
                          <a:solidFill>
                            <a:srgbClr val="000000"/>
                          </a:solidFill>
                          <a:effectLst/>
                          <a:latin typeface="Calibri"/>
                        </a:rPr>
                        <a:t> </a:t>
                      </a:r>
                    </a:p>
                  </a:txBody>
                  <a:tcPr marL="1225" marR="1225" marT="1225"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 b="0" i="1" u="none" strike="noStrike" dirty="0">
                          <a:solidFill>
                            <a:srgbClr val="000000"/>
                          </a:solidFill>
                          <a:effectLst/>
                          <a:latin typeface="Calibri"/>
                        </a:rPr>
                        <a:t> </a:t>
                      </a:r>
                    </a:p>
                  </a:txBody>
                  <a:tcPr marL="1225" marR="1225" marT="12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 b="0" i="1" u="none" strike="noStrike" dirty="0">
                          <a:solidFill>
                            <a:srgbClr val="000000"/>
                          </a:solidFill>
                          <a:effectLst/>
                          <a:latin typeface="Calibri"/>
                        </a:rPr>
                        <a:t> </a:t>
                      </a:r>
                    </a:p>
                  </a:txBody>
                  <a:tcPr marL="1225" marR="1225" marT="12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 b="0" i="1" u="none" strike="noStrike" dirty="0">
                          <a:solidFill>
                            <a:srgbClr val="000000"/>
                          </a:solidFill>
                          <a:effectLst/>
                          <a:latin typeface="Calibri"/>
                        </a:rPr>
                        <a:t> </a:t>
                      </a:r>
                    </a:p>
                  </a:txBody>
                  <a:tcPr marL="1225" marR="1225" marT="12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 b="0" i="1" u="none" strike="noStrike" dirty="0">
                          <a:solidFill>
                            <a:srgbClr val="000000"/>
                          </a:solidFill>
                          <a:effectLst/>
                          <a:latin typeface="Calibri"/>
                        </a:rPr>
                        <a:t> </a:t>
                      </a:r>
                    </a:p>
                  </a:txBody>
                  <a:tcPr marL="1225" marR="1225" marT="12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 b="0" i="1" u="none" strike="noStrike" dirty="0">
                          <a:solidFill>
                            <a:srgbClr val="000000"/>
                          </a:solidFill>
                          <a:effectLst/>
                          <a:latin typeface="Calibri"/>
                        </a:rPr>
                        <a:t> </a:t>
                      </a:r>
                    </a:p>
                  </a:txBody>
                  <a:tcPr marL="1225" marR="1225" marT="12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 b="0" i="1" u="none" strike="noStrike" dirty="0">
                          <a:solidFill>
                            <a:srgbClr val="000000"/>
                          </a:solidFill>
                          <a:effectLst/>
                          <a:latin typeface="Calibri"/>
                        </a:rPr>
                        <a:t> </a:t>
                      </a:r>
                    </a:p>
                  </a:txBody>
                  <a:tcPr marL="1225" marR="1225" marT="12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 b="0" i="1" u="none" strike="noStrike" dirty="0">
                          <a:solidFill>
                            <a:srgbClr val="000000"/>
                          </a:solidFill>
                          <a:effectLst/>
                          <a:latin typeface="Calibri"/>
                        </a:rPr>
                        <a:t> </a:t>
                      </a:r>
                    </a:p>
                  </a:txBody>
                  <a:tcPr marL="1225" marR="1225" marT="12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 b="0" i="1" u="none" strike="noStrike" dirty="0">
                          <a:solidFill>
                            <a:srgbClr val="000000"/>
                          </a:solidFill>
                          <a:effectLst/>
                          <a:latin typeface="Calibri"/>
                        </a:rPr>
                        <a:t> </a:t>
                      </a:r>
                    </a:p>
                  </a:txBody>
                  <a:tcPr marL="1225" marR="1225" marT="12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 b="0" i="1" u="none" strike="noStrike" dirty="0">
                          <a:solidFill>
                            <a:srgbClr val="000000"/>
                          </a:solidFill>
                          <a:effectLst/>
                          <a:latin typeface="Calibri"/>
                        </a:rPr>
                        <a:t> </a:t>
                      </a:r>
                    </a:p>
                  </a:txBody>
                  <a:tcPr marL="1225" marR="1225" marT="12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 b="0" i="1" u="none" strike="noStrike" dirty="0">
                          <a:solidFill>
                            <a:srgbClr val="000000"/>
                          </a:solidFill>
                          <a:effectLst/>
                          <a:latin typeface="Calibri"/>
                        </a:rPr>
                        <a:t> </a:t>
                      </a:r>
                    </a:p>
                  </a:txBody>
                  <a:tcPr marL="1225" marR="1225" marT="12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 b="0" i="1" u="none" strike="noStrike" dirty="0">
                          <a:solidFill>
                            <a:srgbClr val="000000"/>
                          </a:solidFill>
                          <a:effectLst/>
                          <a:latin typeface="Calibri"/>
                        </a:rPr>
                        <a:t> </a:t>
                      </a:r>
                    </a:p>
                  </a:txBody>
                  <a:tcPr marL="1225" marR="1225" marT="12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 b="0" i="1" u="none" strike="noStrike" dirty="0">
                          <a:solidFill>
                            <a:srgbClr val="000000"/>
                          </a:solidFill>
                          <a:effectLst/>
                          <a:latin typeface="Calibri"/>
                        </a:rPr>
                        <a:t> </a:t>
                      </a:r>
                    </a:p>
                  </a:txBody>
                  <a:tcPr marL="1225" marR="1225" marT="12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 b="0" i="1" u="none" strike="noStrike" dirty="0">
                          <a:solidFill>
                            <a:srgbClr val="000000"/>
                          </a:solidFill>
                          <a:effectLst/>
                          <a:latin typeface="Calibri"/>
                        </a:rPr>
                        <a:t> </a:t>
                      </a:r>
                    </a:p>
                  </a:txBody>
                  <a:tcPr marL="1225" marR="1225" marT="12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 b="0" i="1" u="none" strike="noStrike" dirty="0">
                          <a:solidFill>
                            <a:srgbClr val="000000"/>
                          </a:solidFill>
                          <a:effectLst/>
                          <a:latin typeface="Calibri"/>
                        </a:rPr>
                        <a:t> </a:t>
                      </a:r>
                    </a:p>
                  </a:txBody>
                  <a:tcPr marL="1225" marR="1225" marT="12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 b="0" i="1" u="none" strike="noStrike" dirty="0">
                          <a:solidFill>
                            <a:srgbClr val="000000"/>
                          </a:solidFill>
                          <a:effectLst/>
                          <a:latin typeface="Calibri"/>
                        </a:rPr>
                        <a:t> </a:t>
                      </a:r>
                    </a:p>
                  </a:txBody>
                  <a:tcPr marL="1225" marR="1225" marT="12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 b="0" i="1" u="none" strike="noStrike" dirty="0">
                          <a:solidFill>
                            <a:srgbClr val="000000"/>
                          </a:solidFill>
                          <a:effectLst/>
                          <a:latin typeface="Calibri"/>
                        </a:rPr>
                        <a:t> </a:t>
                      </a:r>
                    </a:p>
                  </a:txBody>
                  <a:tcPr marL="1225" marR="1225" marT="12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 b="0" i="1" u="none" strike="noStrike" dirty="0">
                          <a:solidFill>
                            <a:srgbClr val="000000"/>
                          </a:solidFill>
                          <a:effectLst/>
                          <a:latin typeface="Calibri"/>
                        </a:rPr>
                        <a:t> </a:t>
                      </a:r>
                    </a:p>
                  </a:txBody>
                  <a:tcPr marL="1225" marR="1225" marT="12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 b="0" i="1" u="none" strike="noStrike" dirty="0">
                          <a:solidFill>
                            <a:srgbClr val="000000"/>
                          </a:solidFill>
                          <a:effectLst/>
                          <a:latin typeface="Calibri"/>
                        </a:rPr>
                        <a:t> </a:t>
                      </a:r>
                    </a:p>
                  </a:txBody>
                  <a:tcPr marL="1225" marR="1225" marT="12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 b="0" i="1" u="none" strike="noStrike" dirty="0">
                          <a:solidFill>
                            <a:srgbClr val="000000"/>
                          </a:solidFill>
                          <a:effectLst/>
                          <a:latin typeface="Calibri"/>
                        </a:rPr>
                        <a:t> </a:t>
                      </a:r>
                    </a:p>
                  </a:txBody>
                  <a:tcPr marL="1225" marR="1225" marT="12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 b="0" i="1" u="none" strike="noStrike" dirty="0">
                          <a:solidFill>
                            <a:srgbClr val="000000"/>
                          </a:solidFill>
                          <a:effectLst/>
                          <a:latin typeface="Calibri"/>
                        </a:rPr>
                        <a:t> </a:t>
                      </a:r>
                    </a:p>
                  </a:txBody>
                  <a:tcPr marL="1225" marR="1225" marT="12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 b="0" i="1" u="none" strike="noStrike" dirty="0">
                          <a:solidFill>
                            <a:srgbClr val="000000"/>
                          </a:solidFill>
                          <a:effectLst/>
                          <a:latin typeface="Calibri"/>
                        </a:rPr>
                        <a:t> </a:t>
                      </a:r>
                    </a:p>
                  </a:txBody>
                  <a:tcPr marL="1225" marR="1225" marT="12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 b="0" i="1" u="none" strike="noStrike" dirty="0">
                          <a:solidFill>
                            <a:srgbClr val="000000"/>
                          </a:solidFill>
                          <a:effectLst/>
                          <a:latin typeface="Calibri"/>
                        </a:rPr>
                        <a:t> </a:t>
                      </a:r>
                    </a:p>
                  </a:txBody>
                  <a:tcPr marL="1225" marR="1225" marT="12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 b="0" i="1" u="none" strike="noStrike" dirty="0">
                          <a:solidFill>
                            <a:srgbClr val="000000"/>
                          </a:solidFill>
                          <a:effectLst/>
                          <a:latin typeface="Calibri"/>
                        </a:rPr>
                        <a:t> </a:t>
                      </a:r>
                    </a:p>
                  </a:txBody>
                  <a:tcPr marL="1225" marR="1225" marT="12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 b="0" i="1" u="none" strike="noStrike" dirty="0">
                          <a:solidFill>
                            <a:srgbClr val="000000"/>
                          </a:solidFill>
                          <a:effectLst/>
                          <a:latin typeface="Calibri"/>
                        </a:rPr>
                        <a:t> </a:t>
                      </a:r>
                    </a:p>
                  </a:txBody>
                  <a:tcPr marL="1225" marR="1225" marT="12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 b="0" i="1" u="none" strike="noStrike" dirty="0">
                          <a:solidFill>
                            <a:srgbClr val="000000"/>
                          </a:solidFill>
                          <a:effectLst/>
                          <a:latin typeface="Calibri"/>
                        </a:rPr>
                        <a:t> </a:t>
                      </a:r>
                    </a:p>
                  </a:txBody>
                  <a:tcPr marL="1225" marR="1225" marT="12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97502763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FSA ELA Writing: Test Administration Schedule</a:t>
            </a:r>
            <a:endParaRPr lang="en-US" dirty="0"/>
          </a:p>
        </p:txBody>
      </p:sp>
      <p:graphicFrame>
        <p:nvGraphicFramePr>
          <p:cNvPr id="16" name="Content Placeholder 15"/>
          <p:cNvGraphicFramePr>
            <a:graphicFrameLocks noGrp="1"/>
          </p:cNvGraphicFramePr>
          <p:nvPr>
            <p:ph idx="1"/>
            <p:extLst>
              <p:ext uri="{D42A27DB-BD31-4B8C-83A1-F6EECF244321}">
                <p14:modId xmlns:p14="http://schemas.microsoft.com/office/powerpoint/2010/main" val="3427498953"/>
              </p:ext>
            </p:extLst>
          </p:nvPr>
        </p:nvGraphicFramePr>
        <p:xfrm>
          <a:off x="304799" y="1828800"/>
          <a:ext cx="8382003" cy="3027426"/>
        </p:xfrm>
        <a:graphic>
          <a:graphicData uri="http://schemas.openxmlformats.org/drawingml/2006/table">
            <a:tbl>
              <a:tblPr firstRow="1" firstCol="1" bandRow="1"/>
              <a:tblGrid>
                <a:gridCol w="1981201"/>
                <a:gridCol w="2130725"/>
                <a:gridCol w="1423359"/>
                <a:gridCol w="1423359"/>
                <a:gridCol w="1423359"/>
              </a:tblGrid>
              <a:tr h="579815">
                <a:tc>
                  <a:txBody>
                    <a:bodyPr/>
                    <a:lstStyle/>
                    <a:p>
                      <a:pPr marL="0" marR="0" algn="ctr">
                        <a:lnSpc>
                          <a:spcPct val="115000"/>
                        </a:lnSpc>
                        <a:spcBef>
                          <a:spcPts val="0"/>
                        </a:spcBef>
                        <a:spcAft>
                          <a:spcPts val="0"/>
                        </a:spcAft>
                      </a:pPr>
                      <a:r>
                        <a:rPr lang="en-US" sz="1800" b="1" dirty="0">
                          <a:effectLst/>
                          <a:latin typeface="+mn-lt"/>
                          <a:ea typeface="Times New Roman"/>
                          <a:cs typeface="Times New Roman"/>
                        </a:rPr>
                        <a:t>Dates</a:t>
                      </a:r>
                      <a:endParaRPr lang="en-US" sz="1800" dirty="0">
                        <a:effectLst/>
                        <a:latin typeface="+mn-lt"/>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1800" b="1" dirty="0">
                          <a:effectLst/>
                          <a:latin typeface="+mn-lt"/>
                          <a:ea typeface="Times New Roman"/>
                          <a:cs typeface="Times New Roman"/>
                        </a:rPr>
                        <a:t>Florida </a:t>
                      </a:r>
                      <a:r>
                        <a:rPr lang="en-US" sz="1800" b="1" dirty="0" smtClean="0">
                          <a:effectLst/>
                          <a:latin typeface="+mn-lt"/>
                          <a:ea typeface="Times New Roman"/>
                          <a:cs typeface="Times New Roman"/>
                        </a:rPr>
                        <a:t>Standards</a:t>
                      </a:r>
                      <a:r>
                        <a:rPr lang="en-US" sz="1800" b="1" baseline="0" dirty="0" smtClean="0">
                          <a:effectLst/>
                          <a:latin typeface="+mn-lt"/>
                          <a:ea typeface="Times New Roman"/>
                          <a:cs typeface="Times New Roman"/>
                        </a:rPr>
                        <a:t> </a:t>
                      </a:r>
                      <a:r>
                        <a:rPr lang="en-US" sz="1800" b="1" dirty="0" smtClean="0">
                          <a:effectLst/>
                          <a:latin typeface="+mn-lt"/>
                          <a:ea typeface="Times New Roman"/>
                          <a:cs typeface="Times New Roman"/>
                        </a:rPr>
                        <a:t>Assessment</a:t>
                      </a:r>
                      <a:endParaRPr lang="en-US" sz="1800" dirty="0">
                        <a:effectLst/>
                        <a:latin typeface="+mn-lt"/>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1800" b="1" dirty="0">
                          <a:effectLst/>
                          <a:latin typeface="+mn-lt"/>
                          <a:ea typeface="Times New Roman"/>
                          <a:cs typeface="Times New Roman"/>
                        </a:rPr>
                        <a:t>Grade Level</a:t>
                      </a:r>
                      <a:endParaRPr lang="en-US" sz="1800" dirty="0">
                        <a:effectLst/>
                        <a:latin typeface="+mn-lt"/>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1800" b="1" dirty="0" smtClean="0">
                          <a:effectLst/>
                          <a:latin typeface="+mn-lt"/>
                          <a:ea typeface="Times New Roman"/>
                          <a:cs typeface="Times New Roman"/>
                        </a:rPr>
                        <a:t>Mode</a:t>
                      </a:r>
                      <a:endParaRPr lang="en-US" sz="1800" b="1" dirty="0">
                        <a:effectLst/>
                        <a:latin typeface="+mn-lt"/>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1800" b="1" dirty="0">
                          <a:effectLst/>
                          <a:latin typeface="+mn-lt"/>
                          <a:ea typeface="Times New Roman"/>
                          <a:cs typeface="Times New Roman"/>
                        </a:rPr>
                        <a:t>Session Length</a:t>
                      </a:r>
                      <a:endParaRPr lang="en-US" sz="1800" dirty="0">
                        <a:effectLst/>
                        <a:latin typeface="+mn-lt"/>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435433">
                <a:tc>
                  <a:txBody>
                    <a:bodyPr/>
                    <a:lstStyle/>
                    <a:p>
                      <a:pPr marL="0" marR="0" algn="l">
                        <a:lnSpc>
                          <a:spcPct val="115000"/>
                        </a:lnSpc>
                        <a:spcBef>
                          <a:spcPts val="1200"/>
                        </a:spcBef>
                        <a:spcAft>
                          <a:spcPts val="0"/>
                        </a:spcAft>
                      </a:pPr>
                      <a:r>
                        <a:rPr lang="en-US" sz="1800" dirty="0" smtClean="0">
                          <a:effectLst/>
                          <a:latin typeface="+mn-lt"/>
                          <a:ea typeface="Times New Roman"/>
                          <a:cs typeface="Times New Roman"/>
                        </a:rPr>
                        <a:t>March 2, 2015</a:t>
                      </a:r>
                      <a:endParaRPr lang="en-US" sz="1800" dirty="0">
                        <a:effectLst/>
                        <a:latin typeface="+mn-lt"/>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indent="0" algn="l" defTabSz="914400" rtl="0" eaLnBrk="1" fontAlgn="auto" latinLnBrk="0" hangingPunct="1">
                        <a:lnSpc>
                          <a:spcPct val="115000"/>
                        </a:lnSpc>
                        <a:spcBef>
                          <a:spcPts val="0"/>
                        </a:spcBef>
                        <a:spcAft>
                          <a:spcPts val="0"/>
                        </a:spcAft>
                        <a:buClrTx/>
                        <a:buSzTx/>
                        <a:buFontTx/>
                        <a:buNone/>
                        <a:tabLst/>
                        <a:defRPr/>
                      </a:pPr>
                      <a:endParaRPr lang="en-US" sz="1800" dirty="0" smtClean="0">
                        <a:effectLst/>
                        <a:latin typeface="+mn-lt"/>
                        <a:ea typeface="Times New Roman"/>
                        <a:cs typeface="Times New Roman"/>
                      </a:endParaRPr>
                    </a:p>
                    <a:p>
                      <a:pPr marL="0" marR="0" indent="0" algn="ctr" defTabSz="914400" rtl="0" eaLnBrk="1" fontAlgn="auto" latinLnBrk="0" hangingPunct="1">
                        <a:lnSpc>
                          <a:spcPct val="115000"/>
                        </a:lnSpc>
                        <a:spcBef>
                          <a:spcPts val="0"/>
                        </a:spcBef>
                        <a:spcAft>
                          <a:spcPts val="0"/>
                        </a:spcAft>
                        <a:buClrTx/>
                        <a:buSzTx/>
                        <a:buFontTx/>
                        <a:buNone/>
                        <a:tabLst/>
                        <a:defRPr/>
                      </a:pPr>
                      <a:r>
                        <a:rPr lang="en-US" sz="1800" dirty="0" smtClean="0">
                          <a:effectLst/>
                          <a:latin typeface="+mn-lt"/>
                          <a:ea typeface="Times New Roman"/>
                          <a:cs typeface="Times New Roman"/>
                        </a:rPr>
                        <a:t>FSA ELA Writing Component</a:t>
                      </a:r>
                    </a:p>
                    <a:p>
                      <a:pPr marL="0" marR="0">
                        <a:lnSpc>
                          <a:spcPct val="115000"/>
                        </a:lnSpc>
                        <a:spcBef>
                          <a:spcPts val="0"/>
                        </a:spcBef>
                        <a:spcAft>
                          <a:spcPts val="0"/>
                        </a:spcAft>
                      </a:pPr>
                      <a:endParaRPr lang="en-US" sz="1800" dirty="0">
                        <a:effectLst/>
                        <a:latin typeface="+mn-lt"/>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1200"/>
                        </a:spcBef>
                        <a:spcAft>
                          <a:spcPts val="0"/>
                        </a:spcAft>
                      </a:pPr>
                      <a:r>
                        <a:rPr lang="en-US" sz="1800" dirty="0" smtClean="0">
                          <a:effectLst/>
                          <a:latin typeface="+mn-lt"/>
                          <a:ea typeface="Times New Roman"/>
                          <a:cs typeface="Times New Roman"/>
                        </a:rPr>
                        <a:t>4-7*</a:t>
                      </a:r>
                      <a:endParaRPr lang="en-US" sz="1800" dirty="0">
                        <a:effectLst/>
                        <a:latin typeface="+mn-lt"/>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1200"/>
                        </a:spcBef>
                        <a:spcAft>
                          <a:spcPts val="0"/>
                        </a:spcAft>
                      </a:pPr>
                      <a:r>
                        <a:rPr lang="en-US" sz="1800" dirty="0" smtClean="0">
                          <a:effectLst/>
                          <a:latin typeface="+mn-lt"/>
                          <a:ea typeface="Times New Roman"/>
                          <a:cs typeface="Times New Roman"/>
                        </a:rPr>
                        <a:t>Paper</a:t>
                      </a:r>
                      <a:endParaRPr lang="en-US" sz="1800" dirty="0">
                        <a:effectLst/>
                        <a:latin typeface="+mn-lt"/>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1200"/>
                        </a:spcBef>
                        <a:spcAft>
                          <a:spcPts val="0"/>
                        </a:spcAft>
                      </a:pPr>
                      <a:r>
                        <a:rPr lang="en-US" sz="1800" dirty="0">
                          <a:effectLst/>
                          <a:latin typeface="+mn-lt"/>
                          <a:ea typeface="Times New Roman"/>
                          <a:cs typeface="Times New Roman"/>
                        </a:rPr>
                        <a:t>90 </a:t>
                      </a:r>
                      <a:r>
                        <a:rPr lang="en-US" sz="1800" dirty="0" smtClean="0">
                          <a:effectLst/>
                          <a:latin typeface="+mn-lt"/>
                          <a:ea typeface="Times New Roman"/>
                          <a:cs typeface="Times New Roman"/>
                        </a:rPr>
                        <a:t>minutes + 30 minutes</a:t>
                      </a:r>
                      <a:endParaRPr lang="en-US" sz="1800" dirty="0">
                        <a:effectLst/>
                        <a:latin typeface="+mn-lt"/>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85470">
                <a:tc>
                  <a:txBody>
                    <a:bodyPr/>
                    <a:lstStyle/>
                    <a:p>
                      <a:pPr marL="0" marR="0" algn="l">
                        <a:lnSpc>
                          <a:spcPct val="115000"/>
                        </a:lnSpc>
                        <a:spcBef>
                          <a:spcPts val="1200"/>
                        </a:spcBef>
                        <a:spcAft>
                          <a:spcPts val="0"/>
                        </a:spcAft>
                      </a:pPr>
                      <a:r>
                        <a:rPr lang="en-US" sz="1800" dirty="0" smtClean="0">
                          <a:effectLst/>
                          <a:latin typeface="+mn-lt"/>
                          <a:ea typeface="Times New Roman"/>
                          <a:cs typeface="Times New Roman"/>
                        </a:rPr>
                        <a:t>March 2–13, 2015</a:t>
                      </a:r>
                      <a:endParaRPr lang="en-US" sz="1800" dirty="0">
                        <a:effectLst/>
                        <a:latin typeface="+mn-lt"/>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marL="0" marR="0">
                        <a:lnSpc>
                          <a:spcPct val="115000"/>
                        </a:lnSpc>
                        <a:spcBef>
                          <a:spcPts val="0"/>
                        </a:spcBef>
                        <a:spcAft>
                          <a:spcPts val="0"/>
                        </a:spcAft>
                      </a:pPr>
                      <a:endParaRPr lang="en-US" sz="1800" dirty="0">
                        <a:effectLst/>
                        <a:latin typeface="+mn-lt"/>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1200"/>
                        </a:spcBef>
                        <a:spcAft>
                          <a:spcPts val="0"/>
                        </a:spcAft>
                      </a:pPr>
                      <a:r>
                        <a:rPr lang="en-US" sz="1800" dirty="0" smtClean="0">
                          <a:effectLst/>
                          <a:latin typeface="+mn-lt"/>
                          <a:ea typeface="Times New Roman"/>
                          <a:cs typeface="Times New Roman"/>
                        </a:rPr>
                        <a:t>8-10</a:t>
                      </a:r>
                    </a:p>
                    <a:p>
                      <a:pPr marL="0" marR="0" algn="ctr">
                        <a:lnSpc>
                          <a:spcPct val="115000"/>
                        </a:lnSpc>
                        <a:spcBef>
                          <a:spcPts val="1200"/>
                        </a:spcBef>
                        <a:spcAft>
                          <a:spcPts val="0"/>
                        </a:spcAft>
                      </a:pPr>
                      <a:r>
                        <a:rPr lang="en-US" sz="1800" dirty="0" smtClean="0">
                          <a:effectLst/>
                          <a:latin typeface="+mn-lt"/>
                          <a:ea typeface="Times New Roman"/>
                          <a:cs typeface="Times New Roman"/>
                        </a:rPr>
                        <a:t>11?</a:t>
                      </a:r>
                      <a:endParaRPr lang="en-US" sz="1800" dirty="0">
                        <a:effectLst/>
                        <a:latin typeface="+mn-lt"/>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1200"/>
                        </a:spcBef>
                        <a:spcAft>
                          <a:spcPts val="0"/>
                        </a:spcAft>
                      </a:pPr>
                      <a:r>
                        <a:rPr lang="en-US" sz="1800" dirty="0" smtClean="0">
                          <a:effectLst/>
                          <a:latin typeface="+mn-lt"/>
                          <a:ea typeface="Times New Roman"/>
                          <a:cs typeface="Times New Roman"/>
                        </a:rPr>
                        <a:t>Computer</a:t>
                      </a:r>
                      <a:endParaRPr lang="en-US" sz="1800" dirty="0">
                        <a:effectLst/>
                        <a:latin typeface="+mn-lt"/>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1200"/>
                        </a:spcBef>
                        <a:spcAft>
                          <a:spcPts val="0"/>
                        </a:spcAft>
                      </a:pPr>
                      <a:r>
                        <a:rPr lang="en-US" sz="1800" dirty="0" smtClean="0">
                          <a:effectLst/>
                          <a:latin typeface="+mn-lt"/>
                          <a:ea typeface="Times New Roman"/>
                          <a:cs typeface="Times New Roman"/>
                        </a:rPr>
                        <a:t>90 minutes + 30 minutes</a:t>
                      </a:r>
                      <a:endParaRPr lang="en-US" sz="1800" dirty="0">
                        <a:effectLst/>
                        <a:latin typeface="+mn-lt"/>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9815">
                <a:tc gridSpan="5">
                  <a:txBody>
                    <a:bodyPr/>
                    <a:lstStyle/>
                    <a:p>
                      <a:pPr marL="0" marR="0" indent="0" algn="l" defTabSz="914400" rtl="0" eaLnBrk="1" fontAlgn="auto" latinLnBrk="0" hangingPunct="1">
                        <a:lnSpc>
                          <a:spcPct val="115000"/>
                        </a:lnSpc>
                        <a:spcBef>
                          <a:spcPts val="1200"/>
                        </a:spcBef>
                        <a:spcAft>
                          <a:spcPts val="0"/>
                        </a:spcAft>
                        <a:buClrTx/>
                        <a:buSzTx/>
                        <a:buFontTx/>
                        <a:buNone/>
                        <a:tabLst/>
                        <a:defRPr/>
                      </a:pPr>
                      <a:r>
                        <a:rPr lang="en-US" sz="1800" dirty="0" smtClean="0">
                          <a:latin typeface="+mn-lt"/>
                        </a:rPr>
                        <a:t>For FSA ELA Writing Grades 4-7 paper-based assessments , </a:t>
                      </a:r>
                      <a:r>
                        <a:rPr lang="en-US" sz="1800" u="sng" dirty="0" smtClean="0">
                          <a:latin typeface="+mn-lt"/>
                        </a:rPr>
                        <a:t>all</a:t>
                      </a:r>
                      <a:r>
                        <a:rPr lang="en-US" sz="1800" dirty="0" smtClean="0">
                          <a:latin typeface="+mn-lt"/>
                        </a:rPr>
                        <a:t> schools in the district must administer the</a:t>
                      </a:r>
                      <a:r>
                        <a:rPr lang="en-US" sz="1800" baseline="0" dirty="0" smtClean="0">
                          <a:latin typeface="+mn-lt"/>
                        </a:rPr>
                        <a:t> test on March 2</a:t>
                      </a:r>
                      <a:r>
                        <a:rPr lang="en-US" sz="1800" baseline="30000" dirty="0" smtClean="0">
                          <a:latin typeface="+mn-lt"/>
                        </a:rPr>
                        <a:t>nd</a:t>
                      </a:r>
                      <a:r>
                        <a:rPr lang="en-US" sz="1800" baseline="0" dirty="0" smtClean="0">
                          <a:latin typeface="+mn-lt"/>
                        </a:rPr>
                        <a:t>, as scheduled; with later makeup sessions as needed</a:t>
                      </a:r>
                      <a:r>
                        <a:rPr lang="en-US" sz="1800" dirty="0" smtClean="0">
                          <a:latin typeface="+mn-lt"/>
                        </a:rPr>
                        <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nSpc>
                          <a:spcPct val="115000"/>
                        </a:lnSpc>
                        <a:spcBef>
                          <a:spcPts val="0"/>
                        </a:spcBef>
                        <a:spcAft>
                          <a:spcPts val="0"/>
                        </a:spcAft>
                      </a:pPr>
                      <a:endParaRPr lang="en-US" sz="1800" dirty="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nSpc>
                          <a:spcPct val="115000"/>
                        </a:lnSpc>
                        <a:spcBef>
                          <a:spcPts val="1200"/>
                        </a:spcBef>
                        <a:spcAft>
                          <a:spcPts val="0"/>
                        </a:spcAft>
                      </a:pPr>
                      <a:endParaRPr lang="en-US" sz="1800" dirty="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pPr marL="0" marR="0">
                        <a:lnSpc>
                          <a:spcPct val="115000"/>
                        </a:lnSpc>
                        <a:spcBef>
                          <a:spcPts val="1200"/>
                        </a:spcBef>
                        <a:spcAft>
                          <a:spcPts val="0"/>
                        </a:spcAft>
                      </a:pPr>
                      <a:endParaRPr lang="en-US" sz="1800" dirty="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1282">
                <a:tc gridSpan="5">
                  <a:txBody>
                    <a:bodyPr/>
                    <a:lstStyle/>
                    <a:p>
                      <a:pPr marL="0" marR="0" indent="0" algn="l" defTabSz="914400" rtl="0" eaLnBrk="1" fontAlgn="auto" latinLnBrk="0" hangingPunct="1">
                        <a:lnSpc>
                          <a:spcPct val="115000"/>
                        </a:lnSpc>
                        <a:spcBef>
                          <a:spcPts val="1200"/>
                        </a:spcBef>
                        <a:spcAft>
                          <a:spcPts val="0"/>
                        </a:spcAft>
                        <a:buClrTx/>
                        <a:buSzTx/>
                        <a:buFontTx/>
                        <a:buNone/>
                        <a:tabLst/>
                        <a:defRPr/>
                      </a:pPr>
                      <a:r>
                        <a:rPr lang="en-US" sz="1800" dirty="0" smtClean="0">
                          <a:latin typeface="+mn-lt"/>
                        </a:rPr>
                        <a:t>Make-up testing can be scheduled through March</a:t>
                      </a:r>
                      <a:r>
                        <a:rPr lang="en-US" sz="1800" baseline="0" dirty="0" smtClean="0">
                          <a:latin typeface="+mn-lt"/>
                        </a:rPr>
                        <a:t> 13, 2015.</a:t>
                      </a:r>
                      <a:endParaRPr lang="en-US" sz="1800" dirty="0" smtClean="0">
                        <a:latin typeface="+mn-lt"/>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
        <p:nvSpPr>
          <p:cNvPr id="3" name="Slide Number Placeholder 2"/>
          <p:cNvSpPr>
            <a:spLocks noGrp="1"/>
          </p:cNvSpPr>
          <p:nvPr>
            <p:ph type="sldNum" sz="quarter" idx="12"/>
          </p:nvPr>
        </p:nvSpPr>
        <p:spPr/>
        <p:txBody>
          <a:bodyPr/>
          <a:lstStyle/>
          <a:p>
            <a:fld id="{60F88D64-766A-45C3-93FE-3E1D3068B07A}" type="slidenum">
              <a:rPr lang="en-US" smtClean="0"/>
              <a:pPr/>
              <a:t>13</a:t>
            </a:fld>
            <a:endParaRPr lang="en-US" dirty="0"/>
          </a:p>
        </p:txBody>
      </p:sp>
      <p:sp>
        <p:nvSpPr>
          <p:cNvPr id="12" name="TextBox 11"/>
          <p:cNvSpPr txBox="1"/>
          <p:nvPr/>
        </p:nvSpPr>
        <p:spPr>
          <a:xfrm>
            <a:off x="304800" y="4953000"/>
            <a:ext cx="8382000" cy="2068056"/>
          </a:xfrm>
          <a:prstGeom prst="rect">
            <a:avLst/>
          </a:prstGeom>
          <a:noFill/>
        </p:spPr>
        <p:txBody>
          <a:bodyPr wrap="square" rtlCol="0">
            <a:noAutofit/>
          </a:bodyPr>
          <a:lstStyle/>
          <a:p>
            <a:pPr algn="just">
              <a:lnSpc>
                <a:spcPct val="80000"/>
              </a:lnSpc>
              <a:spcBef>
                <a:spcPts val="600"/>
              </a:spcBef>
              <a:spcAft>
                <a:spcPts val="600"/>
              </a:spcAft>
            </a:pPr>
            <a:r>
              <a:rPr lang="en-US" dirty="0" smtClean="0"/>
              <a:t>The FSA ELA Writing Component Test is administered in one 90-minute test session; however, </a:t>
            </a:r>
            <a:r>
              <a:rPr lang="en-US" b="1" dirty="0" smtClean="0"/>
              <a:t>any students who have not completed testing at the end of 90 minutes may have an additional 30 minutes to complete the test session</a:t>
            </a:r>
            <a:r>
              <a:rPr lang="en-US" dirty="0" smtClean="0"/>
              <a:t>. </a:t>
            </a:r>
          </a:p>
          <a:p>
            <a:pPr>
              <a:lnSpc>
                <a:spcPct val="80000"/>
              </a:lnSpc>
              <a:spcBef>
                <a:spcPts val="600"/>
              </a:spcBef>
              <a:spcAft>
                <a:spcPts val="600"/>
              </a:spcAft>
            </a:pPr>
            <a:r>
              <a:rPr lang="en-US" dirty="0" smtClean="0"/>
              <a:t>Any </a:t>
            </a:r>
            <a:r>
              <a:rPr lang="en-US" dirty="0"/>
              <a:t>deviation from this schedule requires written approval from FDOE</a:t>
            </a:r>
            <a:r>
              <a:rPr lang="en-US" dirty="0" smtClean="0"/>
              <a:t>.</a:t>
            </a:r>
            <a:endParaRPr lang="en-US" dirty="0"/>
          </a:p>
        </p:txBody>
      </p:sp>
    </p:spTree>
    <p:extLst>
      <p:ext uri="{BB962C8B-B14F-4D97-AF65-F5344CB8AC3E}">
        <p14:creationId xmlns:p14="http://schemas.microsoft.com/office/powerpoint/2010/main" val="171179796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FSA ELA Writing: Test (Make-up) Administration Schedule</a:t>
            </a:r>
            <a:endParaRPr lang="en-US" dirty="0"/>
          </a:p>
        </p:txBody>
      </p:sp>
      <p:graphicFrame>
        <p:nvGraphicFramePr>
          <p:cNvPr id="16" name="Content Placeholder 15"/>
          <p:cNvGraphicFramePr>
            <a:graphicFrameLocks noGrp="1"/>
          </p:cNvGraphicFramePr>
          <p:nvPr>
            <p:ph idx="1"/>
            <p:extLst>
              <p:ext uri="{D42A27DB-BD31-4B8C-83A1-F6EECF244321}">
                <p14:modId xmlns:p14="http://schemas.microsoft.com/office/powerpoint/2010/main" val="2207260189"/>
              </p:ext>
            </p:extLst>
          </p:nvPr>
        </p:nvGraphicFramePr>
        <p:xfrm>
          <a:off x="277660" y="2000490"/>
          <a:ext cx="8382003" cy="3142488"/>
        </p:xfrm>
        <a:graphic>
          <a:graphicData uri="http://schemas.openxmlformats.org/drawingml/2006/table">
            <a:tbl>
              <a:tblPr firstRow="1" firstCol="1" bandRow="1"/>
              <a:tblGrid>
                <a:gridCol w="2008340"/>
                <a:gridCol w="2103586"/>
                <a:gridCol w="1423359"/>
                <a:gridCol w="1423359"/>
                <a:gridCol w="1423359"/>
              </a:tblGrid>
              <a:tr h="579815">
                <a:tc>
                  <a:txBody>
                    <a:bodyPr/>
                    <a:lstStyle/>
                    <a:p>
                      <a:pPr marL="0" marR="0" algn="ctr">
                        <a:lnSpc>
                          <a:spcPct val="115000"/>
                        </a:lnSpc>
                        <a:spcBef>
                          <a:spcPts val="0"/>
                        </a:spcBef>
                        <a:spcAft>
                          <a:spcPts val="0"/>
                        </a:spcAft>
                      </a:pPr>
                      <a:r>
                        <a:rPr lang="en-US" sz="1800" b="1" dirty="0">
                          <a:effectLst/>
                          <a:latin typeface="+mn-lt"/>
                          <a:ea typeface="Times New Roman"/>
                          <a:cs typeface="Times New Roman"/>
                        </a:rPr>
                        <a:t>Dates</a:t>
                      </a:r>
                      <a:endParaRPr lang="en-US" sz="1800" dirty="0">
                        <a:effectLst/>
                        <a:latin typeface="+mn-lt"/>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1800" b="1" dirty="0">
                          <a:effectLst/>
                          <a:latin typeface="+mn-lt"/>
                          <a:ea typeface="Times New Roman"/>
                          <a:cs typeface="Times New Roman"/>
                        </a:rPr>
                        <a:t>Florida </a:t>
                      </a:r>
                      <a:r>
                        <a:rPr lang="en-US" sz="1800" b="1" dirty="0" smtClean="0">
                          <a:effectLst/>
                          <a:latin typeface="+mn-lt"/>
                          <a:ea typeface="Times New Roman"/>
                          <a:cs typeface="Times New Roman"/>
                        </a:rPr>
                        <a:t>Standards</a:t>
                      </a:r>
                      <a:r>
                        <a:rPr lang="en-US" sz="1800" b="1" baseline="0" dirty="0" smtClean="0">
                          <a:effectLst/>
                          <a:latin typeface="+mn-lt"/>
                          <a:ea typeface="Times New Roman"/>
                          <a:cs typeface="Times New Roman"/>
                        </a:rPr>
                        <a:t> </a:t>
                      </a:r>
                      <a:r>
                        <a:rPr lang="en-US" sz="1800" b="1" dirty="0" smtClean="0">
                          <a:effectLst/>
                          <a:latin typeface="+mn-lt"/>
                          <a:ea typeface="Times New Roman"/>
                          <a:cs typeface="Times New Roman"/>
                        </a:rPr>
                        <a:t>Assessment</a:t>
                      </a:r>
                      <a:endParaRPr lang="en-US" sz="1800" dirty="0">
                        <a:effectLst/>
                        <a:latin typeface="+mn-lt"/>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1800" b="1" dirty="0">
                          <a:effectLst/>
                          <a:latin typeface="+mn-lt"/>
                          <a:ea typeface="Times New Roman"/>
                          <a:cs typeface="Times New Roman"/>
                        </a:rPr>
                        <a:t>Grade Level</a:t>
                      </a:r>
                      <a:endParaRPr lang="en-US" sz="1800" dirty="0">
                        <a:effectLst/>
                        <a:latin typeface="+mn-lt"/>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1800" b="1" dirty="0" smtClean="0">
                          <a:effectLst/>
                          <a:latin typeface="+mn-lt"/>
                          <a:ea typeface="Times New Roman"/>
                          <a:cs typeface="Times New Roman"/>
                        </a:rPr>
                        <a:t>Mode</a:t>
                      </a:r>
                      <a:endParaRPr lang="en-US" sz="1800" b="1" dirty="0">
                        <a:effectLst/>
                        <a:latin typeface="+mn-lt"/>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1800" b="1" dirty="0">
                          <a:effectLst/>
                          <a:latin typeface="+mn-lt"/>
                          <a:ea typeface="Times New Roman"/>
                          <a:cs typeface="Times New Roman"/>
                        </a:rPr>
                        <a:t>Session Length</a:t>
                      </a:r>
                      <a:endParaRPr lang="en-US" sz="1800" dirty="0">
                        <a:effectLst/>
                        <a:latin typeface="+mn-lt"/>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435433">
                <a:tc>
                  <a:txBody>
                    <a:bodyPr/>
                    <a:lstStyle/>
                    <a:p>
                      <a:pPr marL="0" marR="0" algn="l">
                        <a:lnSpc>
                          <a:spcPct val="115000"/>
                        </a:lnSpc>
                        <a:spcBef>
                          <a:spcPts val="1200"/>
                        </a:spcBef>
                        <a:spcAft>
                          <a:spcPts val="0"/>
                        </a:spcAft>
                      </a:pPr>
                      <a:r>
                        <a:rPr lang="en-US" sz="1800" b="0" kern="1200" dirty="0" smtClean="0">
                          <a:solidFill>
                            <a:schemeClr val="tx1"/>
                          </a:solidFill>
                          <a:effectLst/>
                          <a:latin typeface="+mn-lt"/>
                          <a:ea typeface="+mn-ea"/>
                          <a:cs typeface="+mn-cs"/>
                        </a:rPr>
                        <a:t>April 6</a:t>
                      </a:r>
                      <a:r>
                        <a:rPr lang="en-US" sz="1800" b="0" kern="1200" baseline="0" dirty="0" smtClean="0">
                          <a:solidFill>
                            <a:schemeClr val="tx1"/>
                          </a:solidFill>
                          <a:effectLst/>
                          <a:latin typeface="+mn-lt"/>
                          <a:ea typeface="+mn-ea"/>
                          <a:cs typeface="+mn-cs"/>
                        </a:rPr>
                        <a:t> – 9, 2015*</a:t>
                      </a:r>
                      <a:endParaRPr lang="en-US" sz="1800" b="0" dirty="0">
                        <a:effectLst/>
                        <a:latin typeface="+mn-lt"/>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indent="0" algn="l" defTabSz="914400" rtl="0" eaLnBrk="1" fontAlgn="auto" latinLnBrk="0" hangingPunct="1">
                        <a:lnSpc>
                          <a:spcPct val="115000"/>
                        </a:lnSpc>
                        <a:spcBef>
                          <a:spcPts val="0"/>
                        </a:spcBef>
                        <a:spcAft>
                          <a:spcPts val="0"/>
                        </a:spcAft>
                        <a:buClrTx/>
                        <a:buSzTx/>
                        <a:buFontTx/>
                        <a:buNone/>
                        <a:tabLst/>
                        <a:defRPr/>
                      </a:pPr>
                      <a:endParaRPr lang="en-US" sz="1800" dirty="0" smtClean="0">
                        <a:effectLst/>
                        <a:latin typeface="+mn-lt"/>
                        <a:ea typeface="Times New Roman"/>
                        <a:cs typeface="Times New Roman"/>
                      </a:endParaRPr>
                    </a:p>
                    <a:p>
                      <a:pPr marL="0" marR="0" indent="0" algn="ctr" defTabSz="914400" rtl="0" eaLnBrk="1" fontAlgn="auto" latinLnBrk="0" hangingPunct="1">
                        <a:lnSpc>
                          <a:spcPct val="115000"/>
                        </a:lnSpc>
                        <a:spcBef>
                          <a:spcPts val="0"/>
                        </a:spcBef>
                        <a:spcAft>
                          <a:spcPts val="0"/>
                        </a:spcAft>
                        <a:buClrTx/>
                        <a:buSzTx/>
                        <a:buFontTx/>
                        <a:buNone/>
                        <a:tabLst/>
                        <a:defRPr/>
                      </a:pPr>
                      <a:r>
                        <a:rPr lang="en-US" sz="1800" dirty="0" smtClean="0">
                          <a:effectLst/>
                          <a:latin typeface="+mn-lt"/>
                          <a:ea typeface="Times New Roman"/>
                          <a:cs typeface="Times New Roman"/>
                        </a:rPr>
                        <a:t>FSA ELA Writing Component</a:t>
                      </a:r>
                    </a:p>
                    <a:p>
                      <a:pPr marL="0" marR="0">
                        <a:lnSpc>
                          <a:spcPct val="115000"/>
                        </a:lnSpc>
                        <a:spcBef>
                          <a:spcPts val="0"/>
                        </a:spcBef>
                        <a:spcAft>
                          <a:spcPts val="0"/>
                        </a:spcAft>
                      </a:pPr>
                      <a:endParaRPr lang="en-US" sz="1800" dirty="0">
                        <a:effectLst/>
                        <a:latin typeface="+mn-lt"/>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1200"/>
                        </a:spcBef>
                        <a:spcAft>
                          <a:spcPts val="0"/>
                        </a:spcAft>
                      </a:pPr>
                      <a:r>
                        <a:rPr lang="en-US" sz="1800" dirty="0" smtClean="0">
                          <a:effectLst/>
                          <a:latin typeface="+mn-lt"/>
                          <a:ea typeface="Times New Roman"/>
                          <a:cs typeface="Times New Roman"/>
                        </a:rPr>
                        <a:t>4-7*</a:t>
                      </a:r>
                      <a:endParaRPr lang="en-US" sz="1800" dirty="0">
                        <a:effectLst/>
                        <a:latin typeface="+mn-lt"/>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1200"/>
                        </a:spcBef>
                        <a:spcAft>
                          <a:spcPts val="0"/>
                        </a:spcAft>
                      </a:pPr>
                      <a:r>
                        <a:rPr lang="en-US" sz="1800" dirty="0" smtClean="0">
                          <a:effectLst/>
                          <a:latin typeface="+mn-lt"/>
                          <a:ea typeface="Times New Roman"/>
                          <a:cs typeface="Times New Roman"/>
                        </a:rPr>
                        <a:t>Paper</a:t>
                      </a:r>
                      <a:endParaRPr lang="en-US" sz="1800" dirty="0">
                        <a:effectLst/>
                        <a:latin typeface="+mn-lt"/>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15000"/>
                        </a:lnSpc>
                        <a:spcBef>
                          <a:spcPts val="1200"/>
                        </a:spcBef>
                        <a:spcAft>
                          <a:spcPts val="0"/>
                        </a:spcAft>
                        <a:buClrTx/>
                        <a:buSzTx/>
                        <a:buFontTx/>
                        <a:buNone/>
                        <a:tabLst/>
                        <a:defRPr/>
                      </a:pPr>
                      <a:r>
                        <a:rPr lang="en-US" sz="1800" dirty="0" smtClean="0">
                          <a:effectLst/>
                          <a:latin typeface="+mn-lt"/>
                          <a:ea typeface="Times New Roman"/>
                          <a:cs typeface="Times New Roman"/>
                        </a:rPr>
                        <a:t>90 minutes + 30 minutes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41753">
                <a:tc>
                  <a:txBody>
                    <a:bodyPr/>
                    <a:lstStyle/>
                    <a:p>
                      <a:pPr marL="0" marR="0" algn="l">
                        <a:lnSpc>
                          <a:spcPct val="115000"/>
                        </a:lnSpc>
                        <a:spcBef>
                          <a:spcPts val="1200"/>
                        </a:spcBef>
                        <a:spcAft>
                          <a:spcPts val="0"/>
                        </a:spcAft>
                      </a:pPr>
                      <a:r>
                        <a:rPr lang="en-US" sz="1800" b="0" kern="1200" dirty="0" smtClean="0">
                          <a:solidFill>
                            <a:schemeClr val="tx1"/>
                          </a:solidFill>
                          <a:effectLst/>
                          <a:latin typeface="+mn-lt"/>
                          <a:ea typeface="+mn-ea"/>
                          <a:cs typeface="+mn-cs"/>
                        </a:rPr>
                        <a:t>May 4</a:t>
                      </a:r>
                      <a:r>
                        <a:rPr lang="en-US" sz="1800" b="0" kern="1200" baseline="0" dirty="0" smtClean="0">
                          <a:solidFill>
                            <a:schemeClr val="tx1"/>
                          </a:solidFill>
                          <a:effectLst/>
                          <a:latin typeface="+mn-lt"/>
                          <a:ea typeface="+mn-ea"/>
                          <a:cs typeface="+mn-cs"/>
                        </a:rPr>
                        <a:t> – 8, 2015**</a:t>
                      </a:r>
                      <a:r>
                        <a:rPr lang="en-US" sz="1800" b="0" kern="1200" dirty="0" smtClean="0">
                          <a:solidFill>
                            <a:schemeClr val="tx1"/>
                          </a:solidFill>
                          <a:effectLst/>
                          <a:latin typeface="+mn-lt"/>
                          <a:ea typeface="+mn-ea"/>
                          <a:cs typeface="+mn-cs"/>
                        </a:rPr>
                        <a:t> </a:t>
                      </a:r>
                      <a:endParaRPr lang="en-US" sz="1800" b="0" dirty="0">
                        <a:effectLst/>
                        <a:latin typeface="+mn-lt"/>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marL="0" marR="0">
                        <a:lnSpc>
                          <a:spcPct val="115000"/>
                        </a:lnSpc>
                        <a:spcBef>
                          <a:spcPts val="0"/>
                        </a:spcBef>
                        <a:spcAft>
                          <a:spcPts val="0"/>
                        </a:spcAft>
                      </a:pPr>
                      <a:endParaRPr lang="en-US" sz="1800" dirty="0">
                        <a:effectLst/>
                        <a:latin typeface="+mn-lt"/>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1200"/>
                        </a:spcBef>
                        <a:spcAft>
                          <a:spcPts val="0"/>
                        </a:spcAft>
                      </a:pPr>
                      <a:r>
                        <a:rPr lang="en-US" sz="1800" dirty="0" smtClean="0">
                          <a:effectLst/>
                          <a:latin typeface="+mn-lt"/>
                          <a:ea typeface="Times New Roman"/>
                          <a:cs typeface="Times New Roman"/>
                        </a:rPr>
                        <a:t>8-10</a:t>
                      </a:r>
                    </a:p>
                    <a:p>
                      <a:pPr marL="0" marR="0" algn="ctr">
                        <a:lnSpc>
                          <a:spcPct val="115000"/>
                        </a:lnSpc>
                        <a:spcBef>
                          <a:spcPts val="1200"/>
                        </a:spcBef>
                        <a:spcAft>
                          <a:spcPts val="0"/>
                        </a:spcAft>
                      </a:pPr>
                      <a:r>
                        <a:rPr lang="en-US" sz="1800" dirty="0" smtClean="0">
                          <a:effectLst/>
                          <a:latin typeface="+mn-lt"/>
                          <a:ea typeface="Times New Roman"/>
                          <a:cs typeface="Times New Roman"/>
                        </a:rPr>
                        <a:t>11?</a:t>
                      </a:r>
                      <a:endParaRPr lang="en-US" sz="1800" dirty="0">
                        <a:effectLst/>
                        <a:latin typeface="+mn-lt"/>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1200"/>
                        </a:spcBef>
                        <a:spcAft>
                          <a:spcPts val="0"/>
                        </a:spcAft>
                      </a:pPr>
                      <a:r>
                        <a:rPr lang="en-US" sz="1800" dirty="0" smtClean="0">
                          <a:effectLst/>
                          <a:latin typeface="+mn-lt"/>
                          <a:ea typeface="Times New Roman"/>
                          <a:cs typeface="Times New Roman"/>
                        </a:rPr>
                        <a:t>Computer</a:t>
                      </a:r>
                      <a:endParaRPr lang="en-US" sz="1800" dirty="0">
                        <a:effectLst/>
                        <a:latin typeface="+mn-lt"/>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15000"/>
                        </a:lnSpc>
                        <a:spcBef>
                          <a:spcPts val="1200"/>
                        </a:spcBef>
                        <a:spcAft>
                          <a:spcPts val="0"/>
                        </a:spcAft>
                        <a:buClrTx/>
                        <a:buSzTx/>
                        <a:buFontTx/>
                        <a:buNone/>
                        <a:tabLst/>
                        <a:defRPr/>
                      </a:pPr>
                      <a:r>
                        <a:rPr lang="en-US" sz="1800" dirty="0" smtClean="0">
                          <a:effectLst/>
                          <a:latin typeface="+mn-lt"/>
                          <a:ea typeface="Times New Roman"/>
                          <a:cs typeface="Times New Roman"/>
                        </a:rPr>
                        <a:t> 90 minutes + 30 minutes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9815">
                <a:tc gridSpan="5">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smtClean="0">
                          <a:latin typeface="+mn-lt"/>
                        </a:rPr>
                        <a:t>*S</a:t>
                      </a:r>
                      <a:r>
                        <a:rPr lang="en-US" sz="1800" kern="1200" dirty="0" smtClean="0">
                          <a:solidFill>
                            <a:schemeClr val="tx1"/>
                          </a:solidFill>
                          <a:effectLst/>
                          <a:latin typeface="+mn-lt"/>
                          <a:ea typeface="+mn-ea"/>
                          <a:cs typeface="+mn-cs"/>
                        </a:rPr>
                        <a:t>tudents who complete the Writing Component during this make-up window will be included in</a:t>
                      </a:r>
                      <a:r>
                        <a:rPr lang="en-US" sz="1800" b="1" kern="1200" dirty="0" smtClean="0">
                          <a:solidFill>
                            <a:schemeClr val="tx1"/>
                          </a:solidFill>
                          <a:effectLst/>
                          <a:latin typeface="+mn-lt"/>
                          <a:ea typeface="+mn-ea"/>
                          <a:cs typeface="+mn-cs"/>
                        </a:rPr>
                        <a:t> regular reporting</a:t>
                      </a:r>
                      <a:r>
                        <a:rPr lang="en-US" sz="1800" kern="1200" dirty="0" smtClean="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smtClean="0">
                          <a:latin typeface="+mn-lt"/>
                        </a:rPr>
                        <a:t>**</a:t>
                      </a:r>
                      <a:r>
                        <a:rPr lang="en-US" sz="1800" kern="1200" dirty="0" smtClean="0">
                          <a:solidFill>
                            <a:schemeClr val="tx1"/>
                          </a:solidFill>
                          <a:effectLst/>
                          <a:latin typeface="+mn-lt"/>
                          <a:ea typeface="+mn-ea"/>
                          <a:cs typeface="+mn-cs"/>
                        </a:rPr>
                        <a:t>Students who complete the Writing Component during this make-up window will be included in</a:t>
                      </a:r>
                      <a:r>
                        <a:rPr lang="en-US" sz="1800" b="1" kern="1200" dirty="0" smtClean="0">
                          <a:solidFill>
                            <a:schemeClr val="tx1"/>
                          </a:solidFill>
                          <a:effectLst/>
                          <a:latin typeface="+mn-lt"/>
                          <a:ea typeface="+mn-ea"/>
                          <a:cs typeface="+mn-cs"/>
                        </a:rPr>
                        <a:t> late reporting</a:t>
                      </a:r>
                      <a:r>
                        <a:rPr lang="en-US" sz="1800" kern="1200" dirty="0" smtClean="0">
                          <a:solidFill>
                            <a:schemeClr val="tx1"/>
                          </a:solidFill>
                          <a:effectLst/>
                          <a:latin typeface="+mn-lt"/>
                          <a:ea typeface="+mn-ea"/>
                          <a:cs typeface="+mn-cs"/>
                        </a:rPr>
                        <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nSpc>
                          <a:spcPct val="115000"/>
                        </a:lnSpc>
                        <a:spcBef>
                          <a:spcPts val="0"/>
                        </a:spcBef>
                        <a:spcAft>
                          <a:spcPts val="0"/>
                        </a:spcAft>
                      </a:pPr>
                      <a:endParaRPr lang="en-US" sz="1800" dirty="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nSpc>
                          <a:spcPct val="115000"/>
                        </a:lnSpc>
                        <a:spcBef>
                          <a:spcPts val="1200"/>
                        </a:spcBef>
                        <a:spcAft>
                          <a:spcPts val="0"/>
                        </a:spcAft>
                      </a:pPr>
                      <a:endParaRPr lang="en-US" sz="1800" dirty="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pPr marL="0" marR="0">
                        <a:lnSpc>
                          <a:spcPct val="115000"/>
                        </a:lnSpc>
                        <a:spcBef>
                          <a:spcPts val="1200"/>
                        </a:spcBef>
                        <a:spcAft>
                          <a:spcPts val="0"/>
                        </a:spcAft>
                      </a:pPr>
                      <a:endParaRPr lang="en-US" sz="1800" dirty="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 name="Slide Number Placeholder 2"/>
          <p:cNvSpPr>
            <a:spLocks noGrp="1"/>
          </p:cNvSpPr>
          <p:nvPr>
            <p:ph type="sldNum" sz="quarter" idx="12"/>
          </p:nvPr>
        </p:nvSpPr>
        <p:spPr/>
        <p:txBody>
          <a:bodyPr/>
          <a:lstStyle/>
          <a:p>
            <a:fld id="{60F88D64-766A-45C3-93FE-3E1D3068B07A}" type="slidenum">
              <a:rPr lang="en-US" smtClean="0"/>
              <a:pPr/>
              <a:t>14</a:t>
            </a:fld>
            <a:endParaRPr lang="en-US" dirty="0"/>
          </a:p>
        </p:txBody>
      </p:sp>
      <p:sp>
        <p:nvSpPr>
          <p:cNvPr id="12" name="TextBox 11"/>
          <p:cNvSpPr txBox="1"/>
          <p:nvPr/>
        </p:nvSpPr>
        <p:spPr>
          <a:xfrm>
            <a:off x="152400" y="5105400"/>
            <a:ext cx="8458200" cy="1034028"/>
          </a:xfrm>
          <a:prstGeom prst="rect">
            <a:avLst/>
          </a:prstGeom>
          <a:noFill/>
        </p:spPr>
        <p:txBody>
          <a:bodyPr wrap="square" rtlCol="0">
            <a:noAutofit/>
          </a:bodyPr>
          <a:lstStyle/>
          <a:p>
            <a:pPr algn="just">
              <a:lnSpc>
                <a:spcPct val="80000"/>
              </a:lnSpc>
              <a:spcBef>
                <a:spcPts val="600"/>
              </a:spcBef>
              <a:spcAft>
                <a:spcPts val="600"/>
              </a:spcAft>
            </a:pPr>
            <a:r>
              <a:rPr lang="en-US" dirty="0" smtClean="0"/>
              <a:t>The FSA ELA Writing Component Test is administered in one 90-minute test session; however, </a:t>
            </a:r>
            <a:r>
              <a:rPr lang="en-US" b="1" dirty="0" smtClean="0"/>
              <a:t>any students who have not completed testing at the end of 90 minutes may have an additional 30 minutes to complete the test session</a:t>
            </a:r>
            <a:r>
              <a:rPr lang="en-US" dirty="0" smtClean="0"/>
              <a:t>. </a:t>
            </a:r>
          </a:p>
          <a:p>
            <a:pPr>
              <a:lnSpc>
                <a:spcPct val="80000"/>
              </a:lnSpc>
              <a:spcBef>
                <a:spcPts val="600"/>
              </a:spcBef>
              <a:spcAft>
                <a:spcPts val="600"/>
              </a:spcAft>
            </a:pPr>
            <a:r>
              <a:rPr lang="en-US" dirty="0" smtClean="0"/>
              <a:t>Any </a:t>
            </a:r>
            <a:r>
              <a:rPr lang="en-US" dirty="0"/>
              <a:t>deviation from this schedule requires written approval from FDOE</a:t>
            </a:r>
            <a:r>
              <a:rPr lang="en-US" dirty="0" smtClean="0"/>
              <a:t>.</a:t>
            </a:r>
            <a:endParaRPr lang="en-US" dirty="0"/>
          </a:p>
        </p:txBody>
      </p:sp>
      <p:sp>
        <p:nvSpPr>
          <p:cNvPr id="4" name="TextBox 3"/>
          <p:cNvSpPr txBox="1"/>
          <p:nvPr/>
        </p:nvSpPr>
        <p:spPr>
          <a:xfrm>
            <a:off x="304800" y="1568022"/>
            <a:ext cx="4572000" cy="461665"/>
          </a:xfrm>
          <a:prstGeom prst="rect">
            <a:avLst/>
          </a:prstGeom>
          <a:noFill/>
        </p:spPr>
        <p:txBody>
          <a:bodyPr wrap="square" rtlCol="0">
            <a:spAutoFit/>
          </a:bodyPr>
          <a:lstStyle/>
          <a:p>
            <a:r>
              <a:rPr lang="en-US" sz="2400" b="1" dirty="0" smtClean="0"/>
              <a:t>“Make-up” Testing Window</a:t>
            </a:r>
            <a:endParaRPr lang="en-US" sz="2400" b="1" dirty="0"/>
          </a:p>
        </p:txBody>
      </p:sp>
    </p:spTree>
    <p:extLst>
      <p:ext uri="{BB962C8B-B14F-4D97-AF65-F5344CB8AC3E}">
        <p14:creationId xmlns:p14="http://schemas.microsoft.com/office/powerpoint/2010/main" val="44109520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FSA Grades 3 &amp; 4</a:t>
            </a:r>
            <a:br>
              <a:rPr lang="en-US" dirty="0" smtClean="0"/>
            </a:br>
            <a:r>
              <a:rPr lang="en-US" dirty="0" smtClean="0"/>
              <a:t>Test Administration Schedule</a:t>
            </a:r>
            <a:endParaRPr lang="en-US" dirty="0"/>
          </a:p>
        </p:txBody>
      </p:sp>
      <p:sp>
        <p:nvSpPr>
          <p:cNvPr id="3" name="Slide Number Placeholder 2"/>
          <p:cNvSpPr>
            <a:spLocks noGrp="1"/>
          </p:cNvSpPr>
          <p:nvPr>
            <p:ph type="sldNum" sz="quarter" idx="12"/>
          </p:nvPr>
        </p:nvSpPr>
        <p:spPr/>
        <p:txBody>
          <a:bodyPr/>
          <a:lstStyle/>
          <a:p>
            <a:fld id="{60F88D64-766A-45C3-93FE-3E1D3068B07A}" type="slidenum">
              <a:rPr lang="en-US" smtClean="0"/>
              <a:pPr/>
              <a:t>15</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721269153"/>
              </p:ext>
            </p:extLst>
          </p:nvPr>
        </p:nvGraphicFramePr>
        <p:xfrm>
          <a:off x="304800" y="1752600"/>
          <a:ext cx="8458200" cy="4297680"/>
        </p:xfrm>
        <a:graphic>
          <a:graphicData uri="http://schemas.openxmlformats.org/drawingml/2006/table">
            <a:tbl>
              <a:tblPr firstRow="1" bandRow="1">
                <a:tableStyleId>{00A15C55-8517-42AA-B614-E9B94910E393}</a:tableStyleId>
              </a:tblPr>
              <a:tblGrid>
                <a:gridCol w="3581400"/>
                <a:gridCol w="1905000"/>
                <a:gridCol w="2971800"/>
              </a:tblGrid>
              <a:tr h="0">
                <a:tc>
                  <a:txBody>
                    <a:bodyPr/>
                    <a:lstStyle/>
                    <a:p>
                      <a:pPr algn="ctr"/>
                      <a:endParaRPr lang="en-US" sz="2400" dirty="0" smtClean="0">
                        <a:solidFill>
                          <a:schemeClr val="tx1"/>
                        </a:solidFill>
                        <a:latin typeface="+mn-lt"/>
                        <a:cs typeface="Times New Roman" panose="02020603050405020304" pitchFamily="18" charset="0"/>
                      </a:endParaRPr>
                    </a:p>
                    <a:p>
                      <a:pPr algn="ctr"/>
                      <a:r>
                        <a:rPr lang="en-US" sz="2400" dirty="0" smtClean="0">
                          <a:solidFill>
                            <a:schemeClr val="tx1"/>
                          </a:solidFill>
                          <a:latin typeface="+mn-lt"/>
                          <a:cs typeface="Times New Roman" panose="02020603050405020304" pitchFamily="18" charset="0"/>
                        </a:rPr>
                        <a:t>FSA</a:t>
                      </a:r>
                      <a:r>
                        <a:rPr lang="en-US" sz="2400" baseline="0" dirty="0" smtClean="0">
                          <a:solidFill>
                            <a:schemeClr val="tx1"/>
                          </a:solidFill>
                          <a:latin typeface="+mn-lt"/>
                          <a:cs typeface="Times New Roman" panose="02020603050405020304" pitchFamily="18" charset="0"/>
                        </a:rPr>
                        <a:t> Grades 3 &amp; 4 </a:t>
                      </a:r>
                    </a:p>
                    <a:p>
                      <a:pPr algn="ctr"/>
                      <a:r>
                        <a:rPr lang="en-US" sz="2400" dirty="0" smtClean="0">
                          <a:solidFill>
                            <a:schemeClr val="tx1"/>
                          </a:solidFill>
                          <a:latin typeface="+mn-lt"/>
                          <a:cs typeface="Times New Roman" panose="02020603050405020304" pitchFamily="18" charset="0"/>
                        </a:rPr>
                        <a:t>Dates </a:t>
                      </a:r>
                      <a:endParaRPr lang="en-US" sz="2400" dirty="0">
                        <a:solidFill>
                          <a:schemeClr val="tx1"/>
                        </a:solidFill>
                        <a:latin typeface="+mn-lt"/>
                        <a:cs typeface="Times New Roman" panose="02020603050405020304" pitchFamily="18" charset="0"/>
                      </a:endParaRPr>
                    </a:p>
                  </a:txBody>
                  <a:tcPr/>
                </a:tc>
                <a:tc>
                  <a:txBody>
                    <a:bodyPr/>
                    <a:lstStyle/>
                    <a:p>
                      <a:pPr algn="ctr"/>
                      <a:endParaRPr lang="en-US" sz="2400" dirty="0" smtClean="0">
                        <a:solidFill>
                          <a:schemeClr val="tx1"/>
                        </a:solidFill>
                        <a:latin typeface="+mn-lt"/>
                        <a:cs typeface="Times New Roman" panose="02020603050405020304" pitchFamily="18" charset="0"/>
                      </a:endParaRPr>
                    </a:p>
                    <a:p>
                      <a:pPr algn="ctr"/>
                      <a:r>
                        <a:rPr lang="en-US" sz="2400" dirty="0" smtClean="0">
                          <a:solidFill>
                            <a:schemeClr val="tx1"/>
                          </a:solidFill>
                          <a:latin typeface="+mn-lt"/>
                          <a:cs typeface="Times New Roman" panose="02020603050405020304" pitchFamily="18" charset="0"/>
                        </a:rPr>
                        <a:t>Subject</a:t>
                      </a:r>
                      <a:endParaRPr lang="en-US" sz="2400" dirty="0">
                        <a:solidFill>
                          <a:schemeClr val="tx1"/>
                        </a:solidFill>
                        <a:latin typeface="+mn-lt"/>
                        <a:cs typeface="Times New Roman" panose="02020603050405020304"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400" dirty="0" smtClean="0">
                        <a:solidFill>
                          <a:schemeClr val="tx1"/>
                        </a:solidFill>
                        <a:latin typeface="+mn-lt"/>
                        <a:cs typeface="Times New Roman" panose="02020603050405020304" pitchFamily="18"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solidFill>
                            <a:schemeClr val="tx1"/>
                          </a:solidFill>
                          <a:latin typeface="+mn-lt"/>
                          <a:cs typeface="Times New Roman" panose="02020603050405020304" pitchFamily="18" charset="0"/>
                        </a:rPr>
                        <a:t>Session</a:t>
                      </a:r>
                      <a:r>
                        <a:rPr lang="en-US" sz="2400" baseline="0" dirty="0" smtClean="0">
                          <a:solidFill>
                            <a:schemeClr val="tx1"/>
                          </a:solidFill>
                          <a:latin typeface="+mn-lt"/>
                          <a:cs typeface="Times New Roman" panose="02020603050405020304" pitchFamily="18" charset="0"/>
                        </a:rPr>
                        <a:t> </a:t>
                      </a:r>
                    </a:p>
                    <a:p>
                      <a:pPr marL="0" marR="0" indent="0" algn="ctr" defTabSz="914400" rtl="0" eaLnBrk="1" fontAlgn="auto" latinLnBrk="0" hangingPunct="1">
                        <a:lnSpc>
                          <a:spcPct val="100000"/>
                        </a:lnSpc>
                        <a:spcBef>
                          <a:spcPts val="0"/>
                        </a:spcBef>
                        <a:spcAft>
                          <a:spcPts val="0"/>
                        </a:spcAft>
                        <a:buClrTx/>
                        <a:buSzTx/>
                        <a:buFontTx/>
                        <a:buNone/>
                        <a:tabLst/>
                        <a:defRPr/>
                      </a:pPr>
                      <a:r>
                        <a:rPr lang="en-US" sz="2400" baseline="0" dirty="0" smtClean="0">
                          <a:solidFill>
                            <a:schemeClr val="tx1"/>
                          </a:solidFill>
                          <a:latin typeface="+mn-lt"/>
                          <a:cs typeface="Times New Roman" panose="02020603050405020304" pitchFamily="18" charset="0"/>
                        </a:rPr>
                        <a:t>Length</a:t>
                      </a:r>
                      <a:r>
                        <a:rPr lang="en-US" sz="2400" dirty="0" smtClean="0">
                          <a:latin typeface="+mn-lt"/>
                        </a:rPr>
                        <a:t> </a:t>
                      </a:r>
                    </a:p>
                  </a:txBody>
                  <a:tcPr/>
                </a:tc>
              </a:tr>
              <a:tr h="0">
                <a:tc>
                  <a:txBody>
                    <a:bodyPr/>
                    <a:lstStyle/>
                    <a:p>
                      <a:pPr algn="l"/>
                      <a:r>
                        <a:rPr lang="en-US" sz="2400" dirty="0" smtClean="0">
                          <a:latin typeface="+mn-lt"/>
                          <a:cs typeface="Times New Roman" panose="02020603050405020304" pitchFamily="18" charset="0"/>
                        </a:rPr>
                        <a:t>March 16 and 17</a:t>
                      </a:r>
                      <a:r>
                        <a:rPr lang="en-US" sz="2400" baseline="0" dirty="0" smtClean="0">
                          <a:latin typeface="+mn-lt"/>
                          <a:cs typeface="Times New Roman" panose="02020603050405020304" pitchFamily="18" charset="0"/>
                        </a:rPr>
                        <a:t>, 2015</a:t>
                      </a:r>
                      <a:endParaRPr lang="en-US" sz="2400" dirty="0">
                        <a:latin typeface="+mn-lt"/>
                        <a:cs typeface="Times New Roman" panose="02020603050405020304" pitchFamily="18" charset="0"/>
                      </a:endParaRPr>
                    </a:p>
                  </a:txBody>
                  <a:tcPr/>
                </a:tc>
                <a:tc>
                  <a:txBody>
                    <a:bodyPr/>
                    <a:lstStyle/>
                    <a:p>
                      <a:pPr algn="l"/>
                      <a:r>
                        <a:rPr lang="en-US" sz="2400" dirty="0" smtClean="0">
                          <a:latin typeface="+mn-lt"/>
                          <a:cs typeface="Times New Roman" panose="02020603050405020304" pitchFamily="18" charset="0"/>
                        </a:rPr>
                        <a:t>ELA</a:t>
                      </a:r>
                      <a:endParaRPr lang="en-US" sz="2400" dirty="0">
                        <a:latin typeface="+mn-lt"/>
                        <a:cs typeface="Times New Roman" panose="02020603050405020304" pitchFamily="18" charset="0"/>
                      </a:endParaRPr>
                    </a:p>
                  </a:txBody>
                  <a:tcPr/>
                </a:tc>
                <a:tc>
                  <a:txBody>
                    <a:bodyPr/>
                    <a:lstStyle/>
                    <a:p>
                      <a:pPr algn="l"/>
                      <a:r>
                        <a:rPr lang="en-US" sz="2400" dirty="0" smtClean="0">
                          <a:latin typeface="+mn-lt"/>
                        </a:rPr>
                        <a:t>80 min. per session;</a:t>
                      </a:r>
                    </a:p>
                    <a:p>
                      <a:pPr algn="l"/>
                      <a:r>
                        <a:rPr lang="en-US" sz="2400" dirty="0" smtClean="0">
                          <a:latin typeface="+mn-lt"/>
                        </a:rPr>
                        <a:t>One</a:t>
                      </a:r>
                      <a:r>
                        <a:rPr lang="en-US" sz="2400" baseline="0" dirty="0" smtClean="0">
                          <a:latin typeface="+mn-lt"/>
                        </a:rPr>
                        <a:t> session, per day</a:t>
                      </a:r>
                      <a:endParaRPr lang="en-US" sz="2400" dirty="0">
                        <a:latin typeface="+mn-lt"/>
                      </a:endParaRPr>
                    </a:p>
                  </a:txBody>
                  <a:tcPr/>
                </a:tc>
              </a:tr>
              <a:tr h="0">
                <a:tc>
                  <a:txBody>
                    <a:bodyPr/>
                    <a:lstStyle/>
                    <a:p>
                      <a:pPr algn="l"/>
                      <a:r>
                        <a:rPr lang="en-US" sz="2400" dirty="0" smtClean="0">
                          <a:latin typeface="+mn-lt"/>
                          <a:cs typeface="Times New Roman" panose="02020603050405020304" pitchFamily="18" charset="0"/>
                        </a:rPr>
                        <a:t>April 1 and 2, 2015</a:t>
                      </a:r>
                      <a:endParaRPr lang="en-US" sz="2400" dirty="0">
                        <a:latin typeface="+mn-lt"/>
                        <a:cs typeface="Times New Roman" panose="02020603050405020304" pitchFamily="18" charset="0"/>
                      </a:endParaRPr>
                    </a:p>
                  </a:txBody>
                  <a:tcPr/>
                </a:tc>
                <a:tc>
                  <a:txBody>
                    <a:bodyPr/>
                    <a:lstStyle/>
                    <a:p>
                      <a:pPr algn="l"/>
                      <a:r>
                        <a:rPr lang="en-US" sz="2400" dirty="0" smtClean="0">
                          <a:latin typeface="+mn-lt"/>
                          <a:cs typeface="Times New Roman" panose="02020603050405020304" pitchFamily="18" charset="0"/>
                        </a:rPr>
                        <a:t>Mathematics</a:t>
                      </a:r>
                      <a:endParaRPr lang="en-US" sz="2400" dirty="0">
                        <a:latin typeface="+mn-lt"/>
                        <a:cs typeface="Times New Roman" panose="02020603050405020304" pitchFamily="18" charset="0"/>
                      </a:endParaRPr>
                    </a:p>
                  </a:txBody>
                  <a:tcPr/>
                </a:tc>
                <a:tc>
                  <a:txBody>
                    <a:bodyPr/>
                    <a:lstStyle/>
                    <a:p>
                      <a:pPr algn="l"/>
                      <a:r>
                        <a:rPr lang="en-US" sz="2400" dirty="0" smtClean="0">
                          <a:latin typeface="+mn-lt"/>
                        </a:rPr>
                        <a:t>80 min. per</a:t>
                      </a:r>
                      <a:r>
                        <a:rPr lang="en-US" sz="2400" baseline="0" dirty="0" smtClean="0">
                          <a:latin typeface="+mn-lt"/>
                        </a:rPr>
                        <a:t> session; </a:t>
                      </a:r>
                      <a:r>
                        <a:rPr lang="en-US" sz="2400" dirty="0" smtClean="0">
                          <a:latin typeface="+mn-lt"/>
                        </a:rPr>
                        <a:t>One</a:t>
                      </a:r>
                      <a:r>
                        <a:rPr lang="en-US" sz="2400" baseline="0" dirty="0" smtClean="0">
                          <a:latin typeface="+mn-lt"/>
                        </a:rPr>
                        <a:t> session, per day</a:t>
                      </a:r>
                      <a:endParaRPr lang="en-US" sz="2400" dirty="0">
                        <a:latin typeface="+mn-lt"/>
                      </a:endParaRPr>
                    </a:p>
                  </a:txBody>
                  <a:tcPr/>
                </a:tc>
              </a:tr>
              <a:tr h="0">
                <a:tc gridSpan="3">
                  <a:txBody>
                    <a:bodyPr/>
                    <a:lstStyle/>
                    <a:p>
                      <a:pPr algn="l"/>
                      <a:r>
                        <a:rPr lang="en-US" sz="2400" dirty="0" smtClean="0">
                          <a:latin typeface="+mn-lt"/>
                          <a:cs typeface="Times New Roman" panose="02020603050405020304" pitchFamily="18" charset="0"/>
                        </a:rPr>
                        <a:t>Make-up testing may be scheduled until April 10, 2015.</a:t>
                      </a:r>
                    </a:p>
                  </a:txBody>
                  <a:tcPr/>
                </a:tc>
                <a:tc hMerge="1">
                  <a:txBody>
                    <a:bodyPr/>
                    <a:lstStyle/>
                    <a:p>
                      <a:endParaRPr lang="en-US" sz="2400" dirty="0">
                        <a:latin typeface="+mn-lt"/>
                        <a:cs typeface="Times New Roman" panose="02020603050405020304" pitchFamily="18" charset="0"/>
                      </a:endParaRPr>
                    </a:p>
                  </a:txBody>
                  <a:tcPr/>
                </a:tc>
                <a:tc hMerge="1">
                  <a:txBody>
                    <a:bodyPr/>
                    <a:lstStyle/>
                    <a:p>
                      <a:endParaRPr lang="en-US" sz="2400" dirty="0">
                        <a:latin typeface="+mn-lt"/>
                      </a:endParaRPr>
                    </a:p>
                  </a:txBody>
                  <a:tcPr/>
                </a:tc>
              </a:tr>
              <a:tr h="0">
                <a:tc gridSpan="3">
                  <a:txBody>
                    <a:bodyPr/>
                    <a:lstStyle/>
                    <a:p>
                      <a:r>
                        <a:rPr lang="en-US" sz="1800" dirty="0" smtClean="0">
                          <a:latin typeface="+mn-lt"/>
                        </a:rPr>
                        <a:t>All FSA Grades 3 and 4 assessments are paper-based , </a:t>
                      </a:r>
                      <a:r>
                        <a:rPr lang="en-US" sz="1800" u="sng" dirty="0" smtClean="0">
                          <a:latin typeface="+mn-lt"/>
                        </a:rPr>
                        <a:t>all</a:t>
                      </a:r>
                      <a:r>
                        <a:rPr lang="en-US" sz="1800" dirty="0" smtClean="0">
                          <a:latin typeface="+mn-lt"/>
                        </a:rPr>
                        <a:t> schools in the district must adhere to the same daily test administration schedule.</a:t>
                      </a:r>
                      <a:endParaRPr lang="en-US" sz="1800" dirty="0">
                        <a:latin typeface="+mn-lt"/>
                      </a:endParaRPr>
                    </a:p>
                  </a:txBody>
                  <a:tcPr/>
                </a:tc>
                <a:tc hMerge="1">
                  <a:txBody>
                    <a:bodyPr/>
                    <a:lstStyle/>
                    <a:p>
                      <a:endParaRPr lang="en-US" sz="2800" dirty="0">
                        <a:latin typeface="Times New Roman" panose="02020603050405020304" pitchFamily="18" charset="0"/>
                        <a:cs typeface="Times New Roman" panose="02020603050405020304" pitchFamily="18" charset="0"/>
                      </a:endParaRPr>
                    </a:p>
                  </a:txBody>
                  <a:tcPr/>
                </a:tc>
                <a:tc hMerge="1">
                  <a:txBody>
                    <a:bodyPr/>
                    <a:lstStyle/>
                    <a:p>
                      <a:endParaRPr lang="en-US" sz="2800" dirty="0">
                        <a:latin typeface="Times New Roman" panose="02020603050405020304" pitchFamily="18" charset="0"/>
                        <a:cs typeface="Times New Roman" panose="02020603050405020304" pitchFamily="18" charset="0"/>
                      </a:endParaRPr>
                    </a:p>
                  </a:txBody>
                  <a:tcPr/>
                </a:tc>
              </a:tr>
              <a:tr h="0">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latin typeface="+mn-lt"/>
                        </a:rPr>
                        <a:t>Note: Any deviation from the approved schedule requires written approval from FDOE.</a:t>
                      </a:r>
                    </a:p>
                  </a:txBody>
                  <a:tcPr/>
                </a:tc>
                <a:tc hMerge="1">
                  <a:txBody>
                    <a:bodyPr/>
                    <a:lstStyle/>
                    <a:p>
                      <a:endParaRPr lang="en-US"/>
                    </a:p>
                  </a:txBody>
                  <a:tcPr/>
                </a:tc>
                <a:tc hMerge="1">
                  <a:txBody>
                    <a:bodyPr/>
                    <a:lstStyle/>
                    <a:p>
                      <a:endParaRPr lang="en-US"/>
                    </a:p>
                  </a:txBody>
                  <a:tcPr/>
                </a:tc>
              </a:tr>
            </a:tbl>
          </a:graphicData>
        </a:graphic>
      </p:graphicFrame>
    </p:spTree>
    <p:extLst>
      <p:ext uri="{BB962C8B-B14F-4D97-AF65-F5344CB8AC3E}">
        <p14:creationId xmlns:p14="http://schemas.microsoft.com/office/powerpoint/2010/main" val="339525891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51619"/>
            <a:ext cx="7391400" cy="1096962"/>
          </a:xfrm>
        </p:spPr>
        <p:txBody>
          <a:bodyPr>
            <a:normAutofit fontScale="90000"/>
          </a:bodyPr>
          <a:lstStyle/>
          <a:p>
            <a:r>
              <a:rPr lang="en-US" dirty="0" smtClean="0"/>
              <a:t>FSA Grades 5 – 10 &amp; 11 ? and EOCs Test Administration Schedule</a:t>
            </a:r>
            <a:endParaRPr lang="en-US" dirty="0"/>
          </a:p>
        </p:txBody>
      </p:sp>
      <p:sp>
        <p:nvSpPr>
          <p:cNvPr id="3" name="Slide Number Placeholder 2"/>
          <p:cNvSpPr>
            <a:spLocks noGrp="1"/>
          </p:cNvSpPr>
          <p:nvPr>
            <p:ph type="sldNum" sz="quarter" idx="12"/>
          </p:nvPr>
        </p:nvSpPr>
        <p:spPr/>
        <p:txBody>
          <a:bodyPr/>
          <a:lstStyle/>
          <a:p>
            <a:fld id="{60F88D64-766A-45C3-93FE-3E1D3068B07A}" type="slidenum">
              <a:rPr lang="en-US" smtClean="0"/>
              <a:pPr/>
              <a:t>16</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2391976165"/>
              </p:ext>
            </p:extLst>
          </p:nvPr>
        </p:nvGraphicFramePr>
        <p:xfrm>
          <a:off x="304800" y="1752600"/>
          <a:ext cx="8458200" cy="4541520"/>
        </p:xfrm>
        <a:graphic>
          <a:graphicData uri="http://schemas.openxmlformats.org/drawingml/2006/table">
            <a:tbl>
              <a:tblPr firstRow="1" bandRow="1">
                <a:tableStyleId>{00A15C55-8517-42AA-B614-E9B94910E393}</a:tableStyleId>
              </a:tblPr>
              <a:tblGrid>
                <a:gridCol w="3505200"/>
                <a:gridCol w="3200400"/>
                <a:gridCol w="1752600"/>
              </a:tblGrid>
              <a:tr h="0">
                <a:tc>
                  <a:txBody>
                    <a:bodyPr/>
                    <a:lstStyle/>
                    <a:p>
                      <a:pPr algn="ctr"/>
                      <a:endParaRPr lang="en-US" sz="2400" dirty="0" smtClean="0">
                        <a:solidFill>
                          <a:schemeClr val="tx1"/>
                        </a:solidFill>
                        <a:latin typeface="+mn-lt"/>
                        <a:cs typeface="Times New Roman" panose="02020603050405020304" pitchFamily="18" charset="0"/>
                      </a:endParaRPr>
                    </a:p>
                    <a:p>
                      <a:pPr algn="ctr"/>
                      <a:r>
                        <a:rPr lang="en-US" sz="2400" dirty="0" smtClean="0">
                          <a:solidFill>
                            <a:schemeClr val="tx1"/>
                          </a:solidFill>
                          <a:latin typeface="+mn-lt"/>
                          <a:cs typeface="Times New Roman" panose="02020603050405020304" pitchFamily="18" charset="0"/>
                        </a:rPr>
                        <a:t>Dates </a:t>
                      </a:r>
                      <a:endParaRPr lang="en-US" sz="2400" dirty="0">
                        <a:solidFill>
                          <a:schemeClr val="tx1"/>
                        </a:solidFill>
                        <a:latin typeface="+mn-lt"/>
                        <a:cs typeface="Times New Roman" panose="02020603050405020304" pitchFamily="18" charset="0"/>
                      </a:endParaRPr>
                    </a:p>
                  </a:txBody>
                  <a:tcPr/>
                </a:tc>
                <a:tc>
                  <a:txBody>
                    <a:bodyPr/>
                    <a:lstStyle/>
                    <a:p>
                      <a:pPr algn="ctr"/>
                      <a:r>
                        <a:rPr lang="en-US" sz="2400" dirty="0" smtClean="0">
                          <a:solidFill>
                            <a:schemeClr val="tx1"/>
                          </a:solidFill>
                          <a:latin typeface="+mn-lt"/>
                          <a:cs typeface="Times New Roman" panose="02020603050405020304" pitchFamily="18" charset="0"/>
                        </a:rPr>
                        <a:t>Florida Standards Assessments (FSA)</a:t>
                      </a:r>
                      <a:endParaRPr lang="en-US" sz="2400" dirty="0">
                        <a:solidFill>
                          <a:schemeClr val="tx1"/>
                        </a:solidFill>
                        <a:latin typeface="+mn-lt"/>
                        <a:cs typeface="Times New Roman" panose="02020603050405020304" pitchFamily="18" charset="0"/>
                      </a:endParaRPr>
                    </a:p>
                  </a:txBody>
                  <a:tcPr/>
                </a:tc>
                <a:tc>
                  <a:txBody>
                    <a:bodyPr/>
                    <a:lstStyle/>
                    <a:p>
                      <a:pPr algn="ctr"/>
                      <a:endParaRPr lang="en-US" sz="2400" dirty="0" smtClean="0">
                        <a:solidFill>
                          <a:schemeClr val="tx1"/>
                        </a:solidFill>
                        <a:latin typeface="+mn-lt"/>
                        <a:cs typeface="Times New Roman" panose="02020603050405020304" pitchFamily="18" charset="0"/>
                      </a:endParaRPr>
                    </a:p>
                    <a:p>
                      <a:pPr algn="ctr"/>
                      <a:r>
                        <a:rPr lang="en-US" sz="2400" dirty="0" smtClean="0">
                          <a:solidFill>
                            <a:schemeClr val="tx1"/>
                          </a:solidFill>
                          <a:latin typeface="+mn-lt"/>
                          <a:cs typeface="Times New Roman" panose="02020603050405020304" pitchFamily="18" charset="0"/>
                        </a:rPr>
                        <a:t>Grade Level </a:t>
                      </a:r>
                      <a:endParaRPr lang="en-US" sz="2400" dirty="0">
                        <a:solidFill>
                          <a:schemeClr val="tx1"/>
                        </a:solidFill>
                        <a:latin typeface="+mn-lt"/>
                        <a:cs typeface="Times New Roman" panose="02020603050405020304" pitchFamily="18" charset="0"/>
                      </a:endParaRPr>
                    </a:p>
                  </a:txBody>
                  <a:tcPr/>
                </a:tc>
              </a:tr>
              <a:tr h="0">
                <a:tc>
                  <a:txBody>
                    <a:bodyPr/>
                    <a:lstStyle/>
                    <a:p>
                      <a:pPr algn="l"/>
                      <a:r>
                        <a:rPr lang="en-US" sz="2400" dirty="0" smtClean="0">
                          <a:latin typeface="+mn-lt"/>
                          <a:cs typeface="Times New Roman" panose="02020603050405020304" pitchFamily="18" charset="0"/>
                        </a:rPr>
                        <a:t>April</a:t>
                      </a:r>
                      <a:r>
                        <a:rPr lang="en-US" sz="2400" baseline="0" dirty="0" smtClean="0">
                          <a:latin typeface="+mn-lt"/>
                          <a:cs typeface="Times New Roman" panose="02020603050405020304" pitchFamily="18" charset="0"/>
                        </a:rPr>
                        <a:t> 13 – May 8, 2015</a:t>
                      </a:r>
                      <a:endParaRPr lang="en-US" sz="2400" dirty="0">
                        <a:latin typeface="+mn-lt"/>
                        <a:cs typeface="Times New Roman" panose="02020603050405020304" pitchFamily="18" charset="0"/>
                      </a:endParaRPr>
                    </a:p>
                  </a:txBody>
                  <a:tcPr/>
                </a:tc>
                <a:tc>
                  <a:txBody>
                    <a:bodyPr/>
                    <a:lstStyle/>
                    <a:p>
                      <a:pPr algn="l"/>
                      <a:r>
                        <a:rPr lang="en-US" sz="2400" dirty="0" smtClean="0">
                          <a:latin typeface="+mn-lt"/>
                          <a:cs typeface="Times New Roman" panose="02020603050405020304" pitchFamily="18" charset="0"/>
                        </a:rPr>
                        <a:t>FSA ELA Reading CBT</a:t>
                      </a:r>
                      <a:endParaRPr lang="en-US" sz="2400" dirty="0">
                        <a:latin typeface="+mn-lt"/>
                        <a:cs typeface="Times New Roman" panose="02020603050405020304" pitchFamily="18" charset="0"/>
                      </a:endParaRPr>
                    </a:p>
                  </a:txBody>
                  <a:tcPr/>
                </a:tc>
                <a:tc>
                  <a:txBody>
                    <a:bodyPr/>
                    <a:lstStyle/>
                    <a:p>
                      <a:pPr algn="l"/>
                      <a:r>
                        <a:rPr lang="en-US" sz="2400" dirty="0" smtClean="0">
                          <a:latin typeface="+mn-lt"/>
                          <a:cs typeface="Times New Roman" panose="02020603050405020304" pitchFamily="18" charset="0"/>
                        </a:rPr>
                        <a:t>5-10 11?</a:t>
                      </a:r>
                      <a:endParaRPr lang="en-US" sz="2400" dirty="0">
                        <a:latin typeface="+mn-lt"/>
                        <a:cs typeface="Times New Roman" panose="02020603050405020304" pitchFamily="18" charset="0"/>
                      </a:endParaRPr>
                    </a:p>
                  </a:txBody>
                  <a:tcPr/>
                </a:tc>
              </a:tr>
              <a:tr h="0">
                <a:tc>
                  <a:txBody>
                    <a:bodyPr/>
                    <a:lstStyle/>
                    <a:p>
                      <a:pPr algn="l"/>
                      <a:r>
                        <a:rPr lang="en-US" sz="2400" dirty="0" smtClean="0">
                          <a:latin typeface="+mn-lt"/>
                          <a:cs typeface="Times New Roman" panose="02020603050405020304" pitchFamily="18" charset="0"/>
                        </a:rPr>
                        <a:t>April 13</a:t>
                      </a:r>
                      <a:r>
                        <a:rPr lang="en-US" sz="2400" baseline="0" dirty="0" smtClean="0">
                          <a:latin typeface="+mn-lt"/>
                          <a:cs typeface="Times New Roman" panose="02020603050405020304" pitchFamily="18" charset="0"/>
                        </a:rPr>
                        <a:t> – May 8, 2015</a:t>
                      </a:r>
                      <a:endParaRPr lang="en-US" sz="2400" dirty="0">
                        <a:latin typeface="+mn-lt"/>
                        <a:cs typeface="Times New Roman" panose="02020603050405020304" pitchFamily="18" charset="0"/>
                      </a:endParaRPr>
                    </a:p>
                  </a:txBody>
                  <a:tcPr/>
                </a:tc>
                <a:tc>
                  <a:txBody>
                    <a:bodyPr/>
                    <a:lstStyle/>
                    <a:p>
                      <a:pPr algn="l"/>
                      <a:r>
                        <a:rPr lang="en-US" sz="2400" dirty="0" smtClean="0">
                          <a:latin typeface="+mn-lt"/>
                          <a:cs typeface="Times New Roman" panose="02020603050405020304" pitchFamily="18" charset="0"/>
                        </a:rPr>
                        <a:t>FSA Mathematics</a:t>
                      </a:r>
                      <a:r>
                        <a:rPr lang="en-US" sz="2400" baseline="0" dirty="0" smtClean="0">
                          <a:latin typeface="+mn-lt"/>
                          <a:cs typeface="Times New Roman" panose="02020603050405020304" pitchFamily="18" charset="0"/>
                        </a:rPr>
                        <a:t> CBT</a:t>
                      </a:r>
                      <a:endParaRPr lang="en-US" sz="2400" dirty="0">
                        <a:latin typeface="+mn-lt"/>
                        <a:cs typeface="Times New Roman" panose="02020603050405020304" pitchFamily="18" charset="0"/>
                      </a:endParaRPr>
                    </a:p>
                  </a:txBody>
                  <a:tcPr/>
                </a:tc>
                <a:tc>
                  <a:txBody>
                    <a:bodyPr/>
                    <a:lstStyle/>
                    <a:p>
                      <a:pPr algn="l"/>
                      <a:r>
                        <a:rPr lang="en-US" sz="2400" dirty="0" smtClean="0">
                          <a:latin typeface="+mn-lt"/>
                          <a:cs typeface="Times New Roman" panose="02020603050405020304" pitchFamily="18" charset="0"/>
                        </a:rPr>
                        <a:t>5-8</a:t>
                      </a:r>
                      <a:endParaRPr lang="en-US" sz="2400" dirty="0">
                        <a:latin typeface="+mn-lt"/>
                        <a:cs typeface="Times New Roman" panose="02020603050405020304" pitchFamily="18" charset="0"/>
                      </a:endParaRPr>
                    </a:p>
                  </a:txBody>
                  <a:tcPr/>
                </a:tc>
              </a:tr>
              <a:tr h="0">
                <a:tc>
                  <a:txBody>
                    <a:bodyPr/>
                    <a:lstStyle/>
                    <a:p>
                      <a:pPr algn="l"/>
                      <a:r>
                        <a:rPr lang="en-US" sz="2400" dirty="0" smtClean="0">
                          <a:latin typeface="+mn-lt"/>
                          <a:cs typeface="Times New Roman" panose="02020603050405020304" pitchFamily="18" charset="0"/>
                        </a:rPr>
                        <a:t>April 20 – May 15, 2015</a:t>
                      </a:r>
                      <a:endParaRPr lang="en-US" sz="2400" dirty="0">
                        <a:latin typeface="+mn-lt"/>
                        <a:cs typeface="Times New Roman" panose="02020603050405020304" pitchFamily="18" charset="0"/>
                      </a:endParaRPr>
                    </a:p>
                  </a:txBody>
                  <a:tcPr/>
                </a:tc>
                <a:tc>
                  <a:txBody>
                    <a:bodyPr/>
                    <a:lstStyle/>
                    <a:p>
                      <a:pPr algn="l"/>
                      <a:r>
                        <a:rPr lang="en-US" sz="2400" dirty="0" smtClean="0">
                          <a:latin typeface="+mn-lt"/>
                          <a:cs typeface="Times New Roman" panose="02020603050405020304" pitchFamily="18" charset="0"/>
                        </a:rPr>
                        <a:t>FSA Algebra 1, Geometry, &amp;</a:t>
                      </a:r>
                      <a:r>
                        <a:rPr lang="en-US" sz="2400" baseline="0" dirty="0" smtClean="0">
                          <a:latin typeface="+mn-lt"/>
                          <a:cs typeface="Times New Roman" panose="02020603050405020304" pitchFamily="18" charset="0"/>
                        </a:rPr>
                        <a:t> Algebra 2 EOC Assessments</a:t>
                      </a:r>
                      <a:endParaRPr lang="en-US" sz="2400" dirty="0">
                        <a:latin typeface="+mn-lt"/>
                        <a:cs typeface="Times New Roman" panose="02020603050405020304" pitchFamily="18" charset="0"/>
                      </a:endParaRPr>
                    </a:p>
                  </a:txBody>
                  <a:tcPr/>
                </a:tc>
                <a:tc>
                  <a:txBody>
                    <a:bodyPr/>
                    <a:lstStyle/>
                    <a:p>
                      <a:pPr algn="l"/>
                      <a:r>
                        <a:rPr lang="en-US" sz="2400" dirty="0" smtClean="0">
                          <a:latin typeface="+mn-lt"/>
                          <a:cs typeface="Times New Roman" panose="02020603050405020304" pitchFamily="18" charset="0"/>
                        </a:rPr>
                        <a:t>Enrolle</a:t>
                      </a:r>
                      <a:r>
                        <a:rPr lang="en-US" sz="2400" baseline="0" dirty="0" smtClean="0">
                          <a:latin typeface="+mn-lt"/>
                          <a:cs typeface="Times New Roman" panose="02020603050405020304" pitchFamily="18" charset="0"/>
                        </a:rPr>
                        <a:t>d students</a:t>
                      </a:r>
                      <a:endParaRPr lang="en-US" sz="2400" dirty="0">
                        <a:latin typeface="+mn-lt"/>
                        <a:cs typeface="Times New Roman" panose="02020603050405020304" pitchFamily="18" charset="0"/>
                      </a:endParaRPr>
                    </a:p>
                  </a:txBody>
                  <a:tcPr/>
                </a:tc>
              </a:tr>
              <a:tr h="0">
                <a:tc gridSpan="3">
                  <a:txBody>
                    <a:bodyPr/>
                    <a:lstStyle/>
                    <a:p>
                      <a:pPr algn="just"/>
                      <a:r>
                        <a:rPr lang="en-US" sz="2000" dirty="0" smtClean="0">
                          <a:latin typeface="+mn-lt"/>
                          <a:cs typeface="Times New Roman" panose="02020603050405020304" pitchFamily="18" charset="0"/>
                        </a:rPr>
                        <a:t>These are all computer-based assessments.</a:t>
                      </a:r>
                    </a:p>
                    <a:p>
                      <a:pPr algn="just"/>
                      <a:r>
                        <a:rPr lang="en-US" sz="2000" dirty="0" smtClean="0">
                          <a:latin typeface="+mn-lt"/>
                          <a:cs typeface="Times New Roman" panose="02020603050405020304" pitchFamily="18" charset="0"/>
                        </a:rPr>
                        <a:t>Note: PBT accommodations must be completed within the first two</a:t>
                      </a:r>
                      <a:r>
                        <a:rPr lang="en-US" sz="2000" baseline="0" dirty="0" smtClean="0">
                          <a:latin typeface="+mn-lt"/>
                          <a:cs typeface="Times New Roman" panose="02020603050405020304" pitchFamily="18" charset="0"/>
                        </a:rPr>
                        <a:t> weeks of each CBT window.</a:t>
                      </a:r>
                    </a:p>
                    <a:p>
                      <a:pPr marL="0" marR="0" indent="0" algn="just" defTabSz="914400" rtl="0" eaLnBrk="1" fontAlgn="auto" latinLnBrk="0" hangingPunct="1">
                        <a:lnSpc>
                          <a:spcPct val="100000"/>
                        </a:lnSpc>
                        <a:spcBef>
                          <a:spcPts val="0"/>
                        </a:spcBef>
                        <a:spcAft>
                          <a:spcPts val="0"/>
                        </a:spcAft>
                        <a:buClrTx/>
                        <a:buSzTx/>
                        <a:buFontTx/>
                        <a:buNone/>
                        <a:tabLst/>
                        <a:defRPr/>
                      </a:pPr>
                      <a:r>
                        <a:rPr lang="en-US" sz="2000" dirty="0" smtClean="0">
                          <a:latin typeface="+mn-lt"/>
                        </a:rPr>
                        <a:t>Any deviation from the approved schedule requires written approval from FDOE.</a:t>
                      </a:r>
                      <a:endParaRPr lang="en-US" sz="2000" baseline="0" dirty="0" smtClean="0">
                        <a:latin typeface="+mn-lt"/>
                        <a:cs typeface="Times New Roman" panose="02020603050405020304" pitchFamily="18" charset="0"/>
                      </a:endParaRPr>
                    </a:p>
                  </a:txBody>
                  <a:tcPr/>
                </a:tc>
                <a:tc hMerge="1">
                  <a:txBody>
                    <a:bodyPr/>
                    <a:lstStyle/>
                    <a:p>
                      <a:endParaRPr lang="en-US" sz="2400" dirty="0">
                        <a:latin typeface="+mn-lt"/>
                        <a:cs typeface="Times New Roman" panose="02020603050405020304" pitchFamily="18" charset="0"/>
                      </a:endParaRPr>
                    </a:p>
                  </a:txBody>
                  <a:tcPr/>
                </a:tc>
                <a:tc hMerge="1">
                  <a:txBody>
                    <a:bodyPr/>
                    <a:lstStyle/>
                    <a:p>
                      <a:endParaRPr lang="en-US" sz="2400" dirty="0">
                        <a:latin typeface="+mn-lt"/>
                        <a:cs typeface="Times New Roman" panose="02020603050405020304" pitchFamily="18" charset="0"/>
                      </a:endParaRPr>
                    </a:p>
                  </a:txBody>
                  <a:tcPr/>
                </a:tc>
              </a:tr>
            </a:tbl>
          </a:graphicData>
        </a:graphic>
      </p:graphicFrame>
    </p:spTree>
    <p:extLst>
      <p:ext uri="{BB962C8B-B14F-4D97-AF65-F5344CB8AC3E}">
        <p14:creationId xmlns:p14="http://schemas.microsoft.com/office/powerpoint/2010/main" val="339525891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FCAT 2.0 Science</a:t>
            </a:r>
            <a:br>
              <a:rPr lang="en-US" dirty="0" smtClean="0"/>
            </a:br>
            <a:r>
              <a:rPr lang="en-US" dirty="0" smtClean="0"/>
              <a:t>Test Administration Schedule</a:t>
            </a:r>
            <a:endParaRPr lang="en-US" dirty="0"/>
          </a:p>
        </p:txBody>
      </p:sp>
      <p:sp>
        <p:nvSpPr>
          <p:cNvPr id="3" name="Slide Number Placeholder 2"/>
          <p:cNvSpPr>
            <a:spLocks noGrp="1"/>
          </p:cNvSpPr>
          <p:nvPr>
            <p:ph type="sldNum" sz="quarter" idx="12"/>
          </p:nvPr>
        </p:nvSpPr>
        <p:spPr/>
        <p:txBody>
          <a:bodyPr/>
          <a:lstStyle/>
          <a:p>
            <a:fld id="{60F88D64-766A-45C3-93FE-3E1D3068B07A}" type="slidenum">
              <a:rPr lang="en-US" smtClean="0"/>
              <a:pPr/>
              <a:t>17</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823025980"/>
              </p:ext>
            </p:extLst>
          </p:nvPr>
        </p:nvGraphicFramePr>
        <p:xfrm>
          <a:off x="304800" y="1752600"/>
          <a:ext cx="8458200" cy="4297680"/>
        </p:xfrm>
        <a:graphic>
          <a:graphicData uri="http://schemas.openxmlformats.org/drawingml/2006/table">
            <a:tbl>
              <a:tblPr firstRow="1" bandRow="1">
                <a:tableStyleId>{00A15C55-8517-42AA-B614-E9B94910E393}</a:tableStyleId>
              </a:tblPr>
              <a:tblGrid>
                <a:gridCol w="4038600"/>
                <a:gridCol w="1447800"/>
                <a:gridCol w="2971800"/>
              </a:tblGrid>
              <a:tr h="0">
                <a:tc>
                  <a:txBody>
                    <a:bodyPr/>
                    <a:lstStyle/>
                    <a:p>
                      <a:pPr algn="ctr"/>
                      <a:r>
                        <a:rPr lang="en-US" sz="2400" dirty="0" smtClean="0">
                          <a:solidFill>
                            <a:schemeClr val="tx1"/>
                          </a:solidFill>
                          <a:latin typeface="+mn-lt"/>
                          <a:cs typeface="Times New Roman" panose="02020603050405020304" pitchFamily="18" charset="0"/>
                        </a:rPr>
                        <a:t>FCAT</a:t>
                      </a:r>
                      <a:r>
                        <a:rPr lang="en-US" sz="2400" baseline="0" dirty="0" smtClean="0">
                          <a:solidFill>
                            <a:schemeClr val="tx1"/>
                          </a:solidFill>
                          <a:latin typeface="+mn-lt"/>
                          <a:cs typeface="Times New Roman" panose="02020603050405020304" pitchFamily="18" charset="0"/>
                        </a:rPr>
                        <a:t> 2.0</a:t>
                      </a:r>
                    </a:p>
                    <a:p>
                      <a:pPr algn="ctr"/>
                      <a:r>
                        <a:rPr lang="en-US" sz="2400" baseline="0" dirty="0" smtClean="0">
                          <a:solidFill>
                            <a:schemeClr val="tx1"/>
                          </a:solidFill>
                          <a:latin typeface="+mn-lt"/>
                          <a:cs typeface="Times New Roman" panose="02020603050405020304" pitchFamily="18" charset="0"/>
                        </a:rPr>
                        <a:t>Science </a:t>
                      </a:r>
                      <a:r>
                        <a:rPr lang="en-US" sz="2400" dirty="0" smtClean="0">
                          <a:solidFill>
                            <a:schemeClr val="tx1"/>
                          </a:solidFill>
                          <a:latin typeface="+mn-lt"/>
                          <a:cs typeface="Times New Roman" panose="02020603050405020304" pitchFamily="18" charset="0"/>
                        </a:rPr>
                        <a:t>Dates </a:t>
                      </a:r>
                      <a:endParaRPr lang="en-US" sz="2400" dirty="0">
                        <a:solidFill>
                          <a:schemeClr val="tx1"/>
                        </a:solidFill>
                        <a:latin typeface="+mn-lt"/>
                        <a:cs typeface="Times New Roman" panose="02020603050405020304" pitchFamily="18" charset="0"/>
                      </a:endParaRPr>
                    </a:p>
                  </a:txBody>
                  <a:tcPr/>
                </a:tc>
                <a:tc>
                  <a:txBody>
                    <a:bodyPr/>
                    <a:lstStyle/>
                    <a:p>
                      <a:pPr algn="ctr"/>
                      <a:r>
                        <a:rPr lang="en-US" sz="2400" dirty="0" smtClean="0">
                          <a:solidFill>
                            <a:schemeClr val="tx1"/>
                          </a:solidFill>
                          <a:latin typeface="+mn-lt"/>
                          <a:cs typeface="Times New Roman" panose="02020603050405020304" pitchFamily="18" charset="0"/>
                        </a:rPr>
                        <a:t>Grade Level</a:t>
                      </a:r>
                      <a:endParaRPr lang="en-US" sz="2400" dirty="0">
                        <a:solidFill>
                          <a:schemeClr val="tx1"/>
                        </a:solidFill>
                        <a:latin typeface="+mn-lt"/>
                        <a:cs typeface="Times New Roman" panose="02020603050405020304"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solidFill>
                            <a:schemeClr val="tx1"/>
                          </a:solidFill>
                          <a:latin typeface="+mn-lt"/>
                          <a:cs typeface="Times New Roman" panose="02020603050405020304" pitchFamily="18" charset="0"/>
                        </a:rPr>
                        <a:t>Sessions</a:t>
                      </a:r>
                      <a:r>
                        <a:rPr lang="en-US" sz="2400" baseline="0" dirty="0" smtClean="0">
                          <a:solidFill>
                            <a:schemeClr val="tx1"/>
                          </a:solidFill>
                          <a:latin typeface="+mn-lt"/>
                          <a:cs typeface="Times New Roman" panose="02020603050405020304" pitchFamily="18" charset="0"/>
                        </a:rPr>
                        <a:t> </a:t>
                      </a:r>
                    </a:p>
                    <a:p>
                      <a:pPr marL="0" marR="0" indent="0" algn="ctr" defTabSz="914400" rtl="0" eaLnBrk="1" fontAlgn="auto" latinLnBrk="0" hangingPunct="1">
                        <a:lnSpc>
                          <a:spcPct val="100000"/>
                        </a:lnSpc>
                        <a:spcBef>
                          <a:spcPts val="0"/>
                        </a:spcBef>
                        <a:spcAft>
                          <a:spcPts val="0"/>
                        </a:spcAft>
                        <a:buClrTx/>
                        <a:buSzTx/>
                        <a:buFontTx/>
                        <a:buNone/>
                        <a:tabLst/>
                        <a:defRPr/>
                      </a:pPr>
                      <a:r>
                        <a:rPr lang="en-US" sz="2400" baseline="0" dirty="0" smtClean="0">
                          <a:solidFill>
                            <a:schemeClr val="tx1"/>
                          </a:solidFill>
                          <a:latin typeface="+mn-lt"/>
                          <a:cs typeface="Times New Roman" panose="02020603050405020304" pitchFamily="18" charset="0"/>
                        </a:rPr>
                        <a:t>Length</a:t>
                      </a:r>
                      <a:r>
                        <a:rPr lang="en-US" sz="2400" dirty="0" smtClean="0">
                          <a:latin typeface="+mn-lt"/>
                        </a:rPr>
                        <a:t> </a:t>
                      </a:r>
                    </a:p>
                  </a:txBody>
                  <a:tcPr/>
                </a:tc>
              </a:tr>
              <a:tr h="0">
                <a:tc>
                  <a:txBody>
                    <a:bodyPr/>
                    <a:lstStyle/>
                    <a:p>
                      <a:r>
                        <a:rPr lang="en-US" sz="2400" dirty="0" smtClean="0">
                          <a:latin typeface="+mn-lt"/>
                          <a:cs typeface="Times New Roman" panose="02020603050405020304" pitchFamily="18" charset="0"/>
                        </a:rPr>
                        <a:t>April</a:t>
                      </a:r>
                      <a:r>
                        <a:rPr lang="en-US" sz="2400" baseline="0" dirty="0" smtClean="0">
                          <a:latin typeface="+mn-lt"/>
                          <a:cs typeface="Times New Roman" panose="02020603050405020304" pitchFamily="18" charset="0"/>
                        </a:rPr>
                        <a:t> 13 and 14, 2015</a:t>
                      </a:r>
                      <a:endParaRPr lang="en-US" sz="2400" dirty="0">
                        <a:latin typeface="+mn-lt"/>
                        <a:cs typeface="Times New Roman" panose="02020603050405020304" pitchFamily="18" charset="0"/>
                      </a:endParaRPr>
                    </a:p>
                  </a:txBody>
                  <a:tcPr/>
                </a:tc>
                <a:tc>
                  <a:txBody>
                    <a:bodyPr/>
                    <a:lstStyle/>
                    <a:p>
                      <a:r>
                        <a:rPr lang="en-US" sz="2400" dirty="0" smtClean="0">
                          <a:latin typeface="+mn-lt"/>
                          <a:cs typeface="Times New Roman" panose="02020603050405020304" pitchFamily="18" charset="0"/>
                        </a:rPr>
                        <a:t>5 </a:t>
                      </a:r>
                      <a:endParaRPr lang="en-US" sz="2400" dirty="0">
                        <a:latin typeface="+mn-lt"/>
                        <a:cs typeface="Times New Roman" panose="02020603050405020304" pitchFamily="18" charset="0"/>
                      </a:endParaRPr>
                    </a:p>
                  </a:txBody>
                  <a:tcPr/>
                </a:tc>
                <a:tc>
                  <a:txBody>
                    <a:bodyPr/>
                    <a:lstStyle/>
                    <a:p>
                      <a:r>
                        <a:rPr lang="en-US" sz="2400" dirty="0" smtClean="0">
                          <a:latin typeface="+mn-lt"/>
                        </a:rPr>
                        <a:t>80 min.</a:t>
                      </a:r>
                      <a:r>
                        <a:rPr lang="en-US" sz="2400" baseline="0" dirty="0" smtClean="0">
                          <a:latin typeface="+mn-lt"/>
                        </a:rPr>
                        <a:t> per session; </a:t>
                      </a:r>
                      <a:r>
                        <a:rPr lang="en-US" sz="2400" dirty="0" smtClean="0">
                          <a:latin typeface="+mn-lt"/>
                        </a:rPr>
                        <a:t>One</a:t>
                      </a:r>
                      <a:r>
                        <a:rPr lang="en-US" sz="2400" baseline="0" dirty="0" smtClean="0">
                          <a:latin typeface="+mn-lt"/>
                        </a:rPr>
                        <a:t> session, per day</a:t>
                      </a:r>
                      <a:endParaRPr lang="en-US" sz="2400" dirty="0">
                        <a:latin typeface="+mn-lt"/>
                      </a:endParaRPr>
                    </a:p>
                  </a:txBody>
                  <a:tcPr/>
                </a:tc>
              </a:tr>
              <a:tr h="0">
                <a:tc>
                  <a:txBody>
                    <a:bodyPr/>
                    <a:lstStyle/>
                    <a:p>
                      <a:r>
                        <a:rPr lang="en-US" sz="2400" dirty="0" smtClean="0">
                          <a:latin typeface="+mn-lt"/>
                          <a:cs typeface="Times New Roman" panose="02020603050405020304" pitchFamily="18" charset="0"/>
                        </a:rPr>
                        <a:t>April 13, 2015</a:t>
                      </a:r>
                      <a:endParaRPr lang="en-US" sz="2400" dirty="0">
                        <a:latin typeface="+mn-lt"/>
                        <a:cs typeface="Times New Roman" panose="02020603050405020304" pitchFamily="18" charset="0"/>
                      </a:endParaRPr>
                    </a:p>
                  </a:txBody>
                  <a:tcPr/>
                </a:tc>
                <a:tc>
                  <a:txBody>
                    <a:bodyPr/>
                    <a:lstStyle/>
                    <a:p>
                      <a:r>
                        <a:rPr lang="en-US" sz="2400" dirty="0" smtClean="0">
                          <a:latin typeface="+mn-lt"/>
                          <a:cs typeface="Times New Roman" panose="02020603050405020304" pitchFamily="18" charset="0"/>
                        </a:rPr>
                        <a:t>8</a:t>
                      </a:r>
                      <a:endParaRPr lang="en-US" sz="2400" dirty="0">
                        <a:latin typeface="+mn-lt"/>
                        <a:cs typeface="Times New Roman" panose="02020603050405020304" pitchFamily="18" charset="0"/>
                      </a:endParaRPr>
                    </a:p>
                  </a:txBody>
                  <a:tcPr/>
                </a:tc>
                <a:tc>
                  <a:txBody>
                    <a:bodyPr/>
                    <a:lstStyle/>
                    <a:p>
                      <a:r>
                        <a:rPr lang="en-US" sz="2400" dirty="0" smtClean="0">
                          <a:latin typeface="+mn-lt"/>
                        </a:rPr>
                        <a:t>80 min. per session; Two sessions</a:t>
                      </a:r>
                      <a:r>
                        <a:rPr lang="en-US" sz="2400" baseline="0" dirty="0" smtClean="0">
                          <a:latin typeface="+mn-lt"/>
                        </a:rPr>
                        <a:t> in one day</a:t>
                      </a:r>
                      <a:endParaRPr lang="en-US" sz="2400" dirty="0">
                        <a:latin typeface="+mn-lt"/>
                      </a:endParaRPr>
                    </a:p>
                  </a:txBody>
                  <a:tcPr/>
                </a:tc>
              </a:tr>
              <a:tr h="0">
                <a:tc gridSpan="3">
                  <a:txBody>
                    <a:bodyPr/>
                    <a:lstStyle/>
                    <a:p>
                      <a:r>
                        <a:rPr lang="en-US" sz="2400" dirty="0" smtClean="0">
                          <a:latin typeface="+mn-lt"/>
                          <a:cs typeface="Times New Roman" panose="02020603050405020304" pitchFamily="18" charset="0"/>
                        </a:rPr>
                        <a:t>Make-up testing may be scheduled until April 24, 2015.</a:t>
                      </a:r>
                      <a:endParaRPr lang="en-US" sz="2400" dirty="0">
                        <a:latin typeface="+mn-lt"/>
                        <a:cs typeface="Times New Roman" panose="02020603050405020304" pitchFamily="18" charset="0"/>
                      </a:endParaRPr>
                    </a:p>
                  </a:txBody>
                  <a:tcPr/>
                </a:tc>
                <a:tc hMerge="1">
                  <a:txBody>
                    <a:bodyPr/>
                    <a:lstStyle/>
                    <a:p>
                      <a:endParaRPr lang="en-US" sz="2400" dirty="0">
                        <a:latin typeface="+mn-lt"/>
                        <a:cs typeface="Times New Roman" panose="02020603050405020304" pitchFamily="18" charset="0"/>
                      </a:endParaRPr>
                    </a:p>
                  </a:txBody>
                  <a:tcPr/>
                </a:tc>
                <a:tc hMerge="1">
                  <a:txBody>
                    <a:bodyPr/>
                    <a:lstStyle/>
                    <a:p>
                      <a:endParaRPr lang="en-US" sz="2400" dirty="0">
                        <a:latin typeface="+mn-lt"/>
                      </a:endParaRPr>
                    </a:p>
                  </a:txBody>
                  <a:tcPr/>
                </a:tc>
              </a:tr>
              <a:tr h="0">
                <a:tc gridSpan="3">
                  <a:txBody>
                    <a:bodyPr/>
                    <a:lstStyle/>
                    <a:p>
                      <a:r>
                        <a:rPr lang="en-US" sz="1800" dirty="0" smtClean="0">
                          <a:latin typeface="+mn-lt"/>
                        </a:rPr>
                        <a:t>Grade 5 and 8 FCAT 2.0 Science assessments are paper-based, </a:t>
                      </a:r>
                      <a:r>
                        <a:rPr lang="en-US" sz="1800" u="sng" dirty="0" smtClean="0">
                          <a:latin typeface="+mn-lt"/>
                        </a:rPr>
                        <a:t>all</a:t>
                      </a:r>
                      <a:r>
                        <a:rPr lang="en-US" sz="1800" dirty="0" smtClean="0">
                          <a:latin typeface="+mn-lt"/>
                        </a:rPr>
                        <a:t> schools in the district should adhere to the same daily test administration schedule.</a:t>
                      </a:r>
                      <a:endParaRPr lang="en-US" sz="1800" dirty="0">
                        <a:latin typeface="+mn-lt"/>
                      </a:endParaRPr>
                    </a:p>
                  </a:txBody>
                  <a:tcPr/>
                </a:tc>
                <a:tc hMerge="1">
                  <a:txBody>
                    <a:bodyPr/>
                    <a:lstStyle/>
                    <a:p>
                      <a:endParaRPr lang="en-US" sz="2800" dirty="0">
                        <a:latin typeface="Times New Roman" panose="02020603050405020304" pitchFamily="18" charset="0"/>
                        <a:cs typeface="Times New Roman" panose="02020603050405020304" pitchFamily="18" charset="0"/>
                      </a:endParaRPr>
                    </a:p>
                  </a:txBody>
                  <a:tcPr/>
                </a:tc>
                <a:tc hMerge="1">
                  <a:txBody>
                    <a:bodyPr/>
                    <a:lstStyle/>
                    <a:p>
                      <a:endParaRPr lang="en-US" sz="2800" dirty="0">
                        <a:latin typeface="Times New Roman" panose="02020603050405020304" pitchFamily="18" charset="0"/>
                        <a:cs typeface="Times New Roman" panose="02020603050405020304" pitchFamily="18" charset="0"/>
                      </a:endParaRPr>
                    </a:p>
                  </a:txBody>
                  <a:tcPr/>
                </a:tc>
              </a:tr>
              <a:tr h="0">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latin typeface="+mn-lt"/>
                        </a:rPr>
                        <a:t>Note: Any deviation from the approved schedule requires written approval from FDOE.</a:t>
                      </a:r>
                    </a:p>
                  </a:txBody>
                  <a:tcPr/>
                </a:tc>
                <a:tc hMerge="1">
                  <a:txBody>
                    <a:bodyPr/>
                    <a:lstStyle/>
                    <a:p>
                      <a:endParaRPr lang="en-US"/>
                    </a:p>
                  </a:txBody>
                  <a:tcPr/>
                </a:tc>
                <a:tc hMerge="1">
                  <a:txBody>
                    <a:bodyPr/>
                    <a:lstStyle/>
                    <a:p>
                      <a:endParaRPr lang="en-US"/>
                    </a:p>
                  </a:txBody>
                  <a:tcPr/>
                </a:tc>
              </a:tr>
            </a:tbl>
          </a:graphicData>
        </a:graphic>
      </p:graphicFrame>
    </p:spTree>
    <p:extLst>
      <p:ext uri="{BB962C8B-B14F-4D97-AF65-F5344CB8AC3E}">
        <p14:creationId xmlns:p14="http://schemas.microsoft.com/office/powerpoint/2010/main" val="339525891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Mode for Testing</a:t>
            </a:r>
            <a:endParaRPr lang="en-US" dirty="0"/>
          </a:p>
        </p:txBody>
      </p:sp>
      <p:sp>
        <p:nvSpPr>
          <p:cNvPr id="4" name="Slide Number Placeholder 3"/>
          <p:cNvSpPr>
            <a:spLocks noGrp="1"/>
          </p:cNvSpPr>
          <p:nvPr>
            <p:ph type="sldNum" sz="quarter" idx="12"/>
          </p:nvPr>
        </p:nvSpPr>
        <p:spPr/>
        <p:txBody>
          <a:bodyPr/>
          <a:lstStyle/>
          <a:p>
            <a:fld id="{60F88D64-766A-45C3-93FE-3E1D3068B07A}" type="slidenum">
              <a:rPr lang="en-US" smtClean="0"/>
              <a:pPr/>
              <a:t>18</a:t>
            </a:fld>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2681859710"/>
              </p:ext>
            </p:extLst>
          </p:nvPr>
        </p:nvGraphicFramePr>
        <p:xfrm>
          <a:off x="304801" y="1752599"/>
          <a:ext cx="8526376" cy="4480563"/>
        </p:xfrm>
        <a:graphic>
          <a:graphicData uri="http://schemas.openxmlformats.org/drawingml/2006/table">
            <a:tbl>
              <a:tblPr>
                <a:tableStyleId>{775DCB02-9BB8-47FD-8907-85C794F793BA}</a:tableStyleId>
              </a:tblPr>
              <a:tblGrid>
                <a:gridCol w="1368797"/>
                <a:gridCol w="1886548"/>
                <a:gridCol w="1520774"/>
                <a:gridCol w="2048804"/>
                <a:gridCol w="1701453"/>
              </a:tblGrid>
              <a:tr h="807834">
                <a:tc>
                  <a:txBody>
                    <a:bodyPr/>
                    <a:lstStyle/>
                    <a:p>
                      <a:pPr algn="ctr" fontAlgn="b"/>
                      <a:r>
                        <a:rPr lang="en-US" sz="2400" b="1" u="none" strike="noStrike" dirty="0">
                          <a:effectLst/>
                        </a:rPr>
                        <a:t>Grade Level</a:t>
                      </a:r>
                      <a:endParaRPr lang="en-US" sz="2400" b="1"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solidFill>
                      <a:schemeClr val="accent4">
                        <a:lumMod val="75000"/>
                      </a:schemeClr>
                    </a:solidFill>
                  </a:tcPr>
                </a:tc>
                <a:tc>
                  <a:txBody>
                    <a:bodyPr/>
                    <a:lstStyle/>
                    <a:p>
                      <a:pPr algn="ctr" fontAlgn="b"/>
                      <a:r>
                        <a:rPr lang="en-US" sz="2400" b="1" u="none" strike="noStrike" dirty="0">
                          <a:effectLst/>
                        </a:rPr>
                        <a:t>FSA ELA/Writing</a:t>
                      </a:r>
                      <a:endParaRPr lang="en-US" sz="2400" b="1"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solidFill>
                      <a:schemeClr val="accent4">
                        <a:lumMod val="75000"/>
                      </a:schemeClr>
                    </a:solidFill>
                  </a:tcPr>
                </a:tc>
                <a:tc>
                  <a:txBody>
                    <a:bodyPr/>
                    <a:lstStyle/>
                    <a:p>
                      <a:pPr algn="ctr" fontAlgn="b"/>
                      <a:r>
                        <a:rPr lang="en-US" sz="2400" b="1" u="none" strike="noStrike" dirty="0">
                          <a:effectLst/>
                        </a:rPr>
                        <a:t>FSA </a:t>
                      </a:r>
                      <a:endParaRPr lang="en-US" sz="2400" b="1" u="none" strike="noStrike" dirty="0" smtClean="0">
                        <a:effectLst/>
                      </a:endParaRPr>
                    </a:p>
                    <a:p>
                      <a:pPr algn="ctr" fontAlgn="b"/>
                      <a:r>
                        <a:rPr lang="en-US" sz="2400" b="1" u="none" strike="noStrike" dirty="0" smtClean="0">
                          <a:effectLst/>
                        </a:rPr>
                        <a:t>ELA</a:t>
                      </a:r>
                      <a:endParaRPr lang="en-US" sz="2400" b="1"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solidFill>
                      <a:schemeClr val="accent4">
                        <a:lumMod val="75000"/>
                      </a:schemeClr>
                    </a:solidFill>
                  </a:tcPr>
                </a:tc>
                <a:tc>
                  <a:txBody>
                    <a:bodyPr/>
                    <a:lstStyle/>
                    <a:p>
                      <a:pPr algn="ctr" fontAlgn="b"/>
                      <a:r>
                        <a:rPr lang="en-US" sz="2400" b="1" u="none" strike="noStrike" dirty="0">
                          <a:effectLst/>
                        </a:rPr>
                        <a:t>FSA Mathematics</a:t>
                      </a:r>
                      <a:endParaRPr lang="en-US" sz="2400" b="1"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solidFill>
                      <a:schemeClr val="accent4">
                        <a:lumMod val="75000"/>
                      </a:schemeClr>
                    </a:solidFill>
                  </a:tcPr>
                </a:tc>
                <a:tc>
                  <a:txBody>
                    <a:bodyPr/>
                    <a:lstStyle/>
                    <a:p>
                      <a:pPr algn="ctr" fontAlgn="b"/>
                      <a:r>
                        <a:rPr lang="en-US" sz="2400" b="1" u="none" strike="noStrike" dirty="0">
                          <a:effectLst/>
                        </a:rPr>
                        <a:t>FCAT 2.0 Science</a:t>
                      </a:r>
                      <a:endParaRPr lang="en-US" sz="2400" b="1"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solidFill>
                      <a:schemeClr val="accent4">
                        <a:lumMod val="75000"/>
                      </a:schemeClr>
                    </a:solidFill>
                  </a:tcPr>
                </a:tc>
              </a:tr>
              <a:tr h="408081">
                <a:tc>
                  <a:txBody>
                    <a:bodyPr/>
                    <a:lstStyle/>
                    <a:p>
                      <a:pPr algn="ctr" fontAlgn="b"/>
                      <a:r>
                        <a:rPr lang="en-US" sz="2400" u="none" strike="noStrike" dirty="0">
                          <a:effectLst/>
                        </a:rPr>
                        <a:t>3</a:t>
                      </a:r>
                      <a:endParaRPr lang="en-US" sz="24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ctr" fontAlgn="b"/>
                      <a:r>
                        <a:rPr lang="en-US" sz="2400" u="none" strike="noStrike" dirty="0">
                          <a:effectLst/>
                        </a:rPr>
                        <a:t>---</a:t>
                      </a:r>
                      <a:endParaRPr lang="en-US" sz="24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ctr" fontAlgn="b"/>
                      <a:r>
                        <a:rPr lang="en-US" sz="2400" u="none" strike="noStrike" dirty="0">
                          <a:effectLst/>
                        </a:rPr>
                        <a:t>Paper</a:t>
                      </a:r>
                      <a:endParaRPr lang="en-US" sz="24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ctr" fontAlgn="b"/>
                      <a:r>
                        <a:rPr lang="en-US" sz="2400" u="none" strike="noStrike" dirty="0">
                          <a:effectLst/>
                        </a:rPr>
                        <a:t>Paper</a:t>
                      </a:r>
                      <a:endParaRPr lang="en-US" sz="24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ctr" fontAlgn="b"/>
                      <a:r>
                        <a:rPr lang="en-US" sz="2400" u="none" strike="noStrike" dirty="0">
                          <a:effectLst/>
                        </a:rPr>
                        <a:t>---</a:t>
                      </a:r>
                      <a:endParaRPr lang="en-US" sz="24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r>
              <a:tr h="408081">
                <a:tc>
                  <a:txBody>
                    <a:bodyPr/>
                    <a:lstStyle/>
                    <a:p>
                      <a:pPr algn="ctr" fontAlgn="b"/>
                      <a:r>
                        <a:rPr lang="en-US" sz="2400" u="none" strike="noStrike" dirty="0">
                          <a:effectLst/>
                        </a:rPr>
                        <a:t>4</a:t>
                      </a:r>
                      <a:endParaRPr lang="en-US" sz="24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ctr" fontAlgn="b"/>
                      <a:r>
                        <a:rPr lang="en-US" sz="2400" u="none" strike="noStrike" dirty="0">
                          <a:effectLst/>
                        </a:rPr>
                        <a:t>Paper</a:t>
                      </a:r>
                      <a:endParaRPr lang="en-US" sz="24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ctr" fontAlgn="b"/>
                      <a:r>
                        <a:rPr lang="en-US" sz="2400" u="none" strike="noStrike" dirty="0">
                          <a:effectLst/>
                        </a:rPr>
                        <a:t>Paper</a:t>
                      </a:r>
                      <a:endParaRPr lang="en-US" sz="24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ctr" fontAlgn="b"/>
                      <a:r>
                        <a:rPr lang="en-US" sz="2400" u="none" strike="noStrike" dirty="0">
                          <a:effectLst/>
                        </a:rPr>
                        <a:t>Paper</a:t>
                      </a:r>
                      <a:endParaRPr lang="en-US" sz="24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ctr" fontAlgn="b"/>
                      <a:r>
                        <a:rPr lang="en-US" sz="2400" u="none" strike="noStrike" dirty="0">
                          <a:effectLst/>
                        </a:rPr>
                        <a:t>---</a:t>
                      </a:r>
                      <a:endParaRPr lang="en-US" sz="24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r>
              <a:tr h="408081">
                <a:tc>
                  <a:txBody>
                    <a:bodyPr/>
                    <a:lstStyle/>
                    <a:p>
                      <a:pPr algn="ctr" fontAlgn="b"/>
                      <a:r>
                        <a:rPr lang="en-US" sz="2400" u="none" strike="noStrike" dirty="0">
                          <a:effectLst/>
                        </a:rPr>
                        <a:t>5</a:t>
                      </a:r>
                      <a:endParaRPr lang="en-US" sz="24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ctr" fontAlgn="b"/>
                      <a:r>
                        <a:rPr lang="en-US" sz="2400" u="none" strike="noStrike" dirty="0">
                          <a:effectLst/>
                        </a:rPr>
                        <a:t>Paper</a:t>
                      </a:r>
                      <a:endParaRPr lang="en-US" sz="24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ctr" fontAlgn="b"/>
                      <a:r>
                        <a:rPr lang="en-US" sz="2400" u="none" strike="noStrike" dirty="0">
                          <a:effectLst/>
                        </a:rPr>
                        <a:t>Computer</a:t>
                      </a:r>
                      <a:endParaRPr lang="en-US" sz="24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ctr" fontAlgn="b"/>
                      <a:r>
                        <a:rPr lang="en-US" sz="2400" u="none" strike="noStrike" dirty="0">
                          <a:effectLst/>
                        </a:rPr>
                        <a:t>Computer</a:t>
                      </a:r>
                      <a:endParaRPr lang="en-US" sz="24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ctr" fontAlgn="b"/>
                      <a:r>
                        <a:rPr lang="en-US" sz="2400" u="none" strike="noStrike" dirty="0" smtClean="0">
                          <a:effectLst/>
                        </a:rPr>
                        <a:t>Paper</a:t>
                      </a:r>
                      <a:endParaRPr lang="en-US" sz="24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r>
              <a:tr h="408081">
                <a:tc>
                  <a:txBody>
                    <a:bodyPr/>
                    <a:lstStyle/>
                    <a:p>
                      <a:pPr algn="ctr" fontAlgn="b"/>
                      <a:r>
                        <a:rPr lang="en-US" sz="2400" u="none" strike="noStrike" dirty="0">
                          <a:effectLst/>
                        </a:rPr>
                        <a:t>6</a:t>
                      </a:r>
                      <a:endParaRPr lang="en-US" sz="24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ctr" fontAlgn="b"/>
                      <a:r>
                        <a:rPr lang="en-US" sz="2400" u="none" strike="noStrike" dirty="0">
                          <a:effectLst/>
                        </a:rPr>
                        <a:t>Paper</a:t>
                      </a:r>
                      <a:endParaRPr lang="en-US" sz="24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ctr" fontAlgn="b"/>
                      <a:r>
                        <a:rPr lang="en-US" sz="2400" u="none" strike="noStrike" dirty="0">
                          <a:effectLst/>
                        </a:rPr>
                        <a:t>Computer</a:t>
                      </a:r>
                      <a:endParaRPr lang="en-US" sz="24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ctr" fontAlgn="b"/>
                      <a:r>
                        <a:rPr lang="en-US" sz="2400" u="none" strike="noStrike" dirty="0">
                          <a:effectLst/>
                        </a:rPr>
                        <a:t>Computer</a:t>
                      </a:r>
                      <a:endParaRPr lang="en-US" sz="24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ctr" fontAlgn="b"/>
                      <a:r>
                        <a:rPr lang="en-US" sz="2400" u="none" strike="noStrike" dirty="0">
                          <a:effectLst/>
                        </a:rPr>
                        <a:t>---</a:t>
                      </a:r>
                      <a:endParaRPr lang="en-US" sz="24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r>
              <a:tr h="408081">
                <a:tc>
                  <a:txBody>
                    <a:bodyPr/>
                    <a:lstStyle/>
                    <a:p>
                      <a:pPr algn="ctr" fontAlgn="b"/>
                      <a:r>
                        <a:rPr lang="en-US" sz="2400" u="none" strike="noStrike" dirty="0">
                          <a:effectLst/>
                        </a:rPr>
                        <a:t>7</a:t>
                      </a:r>
                      <a:endParaRPr lang="en-US" sz="24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ctr" fontAlgn="b"/>
                      <a:r>
                        <a:rPr lang="en-US" sz="2400" u="none" strike="noStrike" dirty="0">
                          <a:effectLst/>
                        </a:rPr>
                        <a:t>Paper</a:t>
                      </a:r>
                      <a:endParaRPr lang="en-US" sz="24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ctr" fontAlgn="b"/>
                      <a:r>
                        <a:rPr lang="en-US" sz="2400" u="none" strike="noStrike" dirty="0">
                          <a:effectLst/>
                        </a:rPr>
                        <a:t>Computer</a:t>
                      </a:r>
                      <a:endParaRPr lang="en-US" sz="24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ctr" fontAlgn="b"/>
                      <a:r>
                        <a:rPr lang="en-US" sz="2400" u="none" strike="noStrike" dirty="0">
                          <a:effectLst/>
                        </a:rPr>
                        <a:t>Computer</a:t>
                      </a:r>
                      <a:endParaRPr lang="en-US" sz="24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ctr" fontAlgn="b"/>
                      <a:r>
                        <a:rPr lang="en-US" sz="2400" u="none" strike="noStrike" dirty="0">
                          <a:effectLst/>
                        </a:rPr>
                        <a:t>---</a:t>
                      </a:r>
                      <a:endParaRPr lang="en-US" sz="24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r>
              <a:tr h="408081">
                <a:tc>
                  <a:txBody>
                    <a:bodyPr/>
                    <a:lstStyle/>
                    <a:p>
                      <a:pPr algn="ctr" fontAlgn="b"/>
                      <a:r>
                        <a:rPr lang="en-US" sz="2400" u="none" strike="noStrike" dirty="0">
                          <a:effectLst/>
                        </a:rPr>
                        <a:t>8</a:t>
                      </a:r>
                      <a:endParaRPr lang="en-US" sz="24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ctr" fontAlgn="b"/>
                      <a:r>
                        <a:rPr lang="en-US" sz="2400" u="none" strike="noStrike" dirty="0">
                          <a:effectLst/>
                        </a:rPr>
                        <a:t>Computer</a:t>
                      </a:r>
                      <a:endParaRPr lang="en-US" sz="24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ctr" fontAlgn="b"/>
                      <a:r>
                        <a:rPr lang="en-US" sz="2400" u="none" strike="noStrike" dirty="0">
                          <a:effectLst/>
                        </a:rPr>
                        <a:t>Computer</a:t>
                      </a:r>
                      <a:endParaRPr lang="en-US" sz="24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ctr" fontAlgn="b"/>
                      <a:r>
                        <a:rPr lang="en-US" sz="2400" u="none" strike="noStrike" dirty="0">
                          <a:effectLst/>
                        </a:rPr>
                        <a:t>Computer</a:t>
                      </a:r>
                      <a:endParaRPr lang="en-US" sz="24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ctr" fontAlgn="b"/>
                      <a:r>
                        <a:rPr lang="en-US" sz="2400" u="none" strike="noStrike" dirty="0" smtClean="0">
                          <a:effectLst/>
                        </a:rPr>
                        <a:t>Paper</a:t>
                      </a:r>
                      <a:endParaRPr lang="en-US" sz="24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r>
              <a:tr h="408081">
                <a:tc>
                  <a:txBody>
                    <a:bodyPr/>
                    <a:lstStyle/>
                    <a:p>
                      <a:pPr algn="ctr" fontAlgn="b"/>
                      <a:r>
                        <a:rPr lang="en-US" sz="2400" u="none" strike="noStrike" dirty="0">
                          <a:effectLst/>
                        </a:rPr>
                        <a:t>9</a:t>
                      </a:r>
                      <a:endParaRPr lang="en-US" sz="24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ctr" fontAlgn="b"/>
                      <a:r>
                        <a:rPr lang="en-US" sz="2400" u="none" strike="noStrike" dirty="0">
                          <a:effectLst/>
                        </a:rPr>
                        <a:t>Computer</a:t>
                      </a:r>
                      <a:endParaRPr lang="en-US" sz="24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ctr" fontAlgn="b"/>
                      <a:r>
                        <a:rPr lang="en-US" sz="2400" u="none" strike="noStrike" dirty="0">
                          <a:effectLst/>
                        </a:rPr>
                        <a:t>Computer</a:t>
                      </a:r>
                      <a:endParaRPr lang="en-US" sz="24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rowSpan="3" gridSpan="2">
                  <a:txBody>
                    <a:bodyPr/>
                    <a:lstStyle/>
                    <a:p>
                      <a:pPr algn="ctr" fontAlgn="b"/>
                      <a:r>
                        <a:rPr lang="en-US" sz="2400" b="0" i="0" u="none" strike="noStrike" dirty="0" smtClean="0">
                          <a:solidFill>
                            <a:srgbClr val="000000"/>
                          </a:solidFill>
                          <a:effectLst/>
                          <a:latin typeface="Arial" panose="020B0604020202020204" pitchFamily="34" charset="0"/>
                          <a:cs typeface="Arial" panose="020B0604020202020204" pitchFamily="34" charset="0"/>
                        </a:rPr>
                        <a:t>All EOCs Computer</a:t>
                      </a:r>
                      <a:endParaRPr lang="en-US" sz="24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tc>
                <a:tc rowSpan="3" hMerge="1">
                  <a:txBody>
                    <a:bodyPr/>
                    <a:lstStyle/>
                    <a:p>
                      <a:pPr algn="ctr" fontAlgn="b"/>
                      <a:endParaRPr lang="en-US" sz="24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r>
              <a:tr h="408081">
                <a:tc>
                  <a:txBody>
                    <a:bodyPr/>
                    <a:lstStyle/>
                    <a:p>
                      <a:pPr algn="ctr" fontAlgn="b"/>
                      <a:r>
                        <a:rPr lang="en-US" sz="2400" u="none" strike="noStrike" dirty="0">
                          <a:effectLst/>
                        </a:rPr>
                        <a:t>10</a:t>
                      </a:r>
                      <a:endParaRPr lang="en-US" sz="24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ctr" fontAlgn="b"/>
                      <a:r>
                        <a:rPr lang="en-US" sz="2400" u="none" strike="noStrike" dirty="0">
                          <a:effectLst/>
                        </a:rPr>
                        <a:t>Computer</a:t>
                      </a:r>
                      <a:endParaRPr lang="en-US" sz="24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ctr" fontAlgn="b"/>
                      <a:r>
                        <a:rPr lang="en-US" sz="2400" u="none" strike="noStrike" dirty="0">
                          <a:effectLst/>
                        </a:rPr>
                        <a:t>Computer</a:t>
                      </a:r>
                      <a:endParaRPr lang="en-US" sz="24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gridSpan="2" vMerge="1">
                  <a:txBody>
                    <a:bodyPr/>
                    <a:lstStyle/>
                    <a:p>
                      <a:pPr algn="ctr" fontAlgn="b"/>
                      <a:endParaRPr lang="en-US" sz="24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hMerge="1" vMerge="1">
                  <a:txBody>
                    <a:bodyPr/>
                    <a:lstStyle/>
                    <a:p>
                      <a:pPr algn="ctr" fontAlgn="b"/>
                      <a:endParaRPr lang="en-US" sz="24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r>
              <a:tr h="408081">
                <a:tc>
                  <a:txBody>
                    <a:bodyPr/>
                    <a:lstStyle/>
                    <a:p>
                      <a:pPr algn="ctr" fontAlgn="b"/>
                      <a:r>
                        <a:rPr lang="en-US" sz="2400" u="none" strike="noStrike" dirty="0" smtClean="0">
                          <a:effectLst/>
                        </a:rPr>
                        <a:t>11 ?</a:t>
                      </a:r>
                      <a:endParaRPr lang="en-US" sz="24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solidFill>
                      <a:srgbClr val="FFC000"/>
                    </a:solidFill>
                  </a:tcPr>
                </a:tc>
                <a:tc>
                  <a:txBody>
                    <a:bodyPr/>
                    <a:lstStyle/>
                    <a:p>
                      <a:pPr algn="ctr" fontAlgn="b"/>
                      <a:r>
                        <a:rPr lang="en-US" sz="2400" u="none" strike="noStrike" dirty="0">
                          <a:effectLst/>
                        </a:rPr>
                        <a:t>Computer</a:t>
                      </a:r>
                      <a:endParaRPr lang="en-US" sz="24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solidFill>
                      <a:srgbClr val="FFC000"/>
                    </a:solidFill>
                  </a:tcPr>
                </a:tc>
                <a:tc>
                  <a:txBody>
                    <a:bodyPr/>
                    <a:lstStyle/>
                    <a:p>
                      <a:pPr algn="ctr" fontAlgn="b"/>
                      <a:r>
                        <a:rPr lang="en-US" sz="2400" u="none" strike="noStrike" dirty="0">
                          <a:effectLst/>
                        </a:rPr>
                        <a:t>Computer</a:t>
                      </a:r>
                      <a:endParaRPr lang="en-US" sz="24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solidFill>
                      <a:srgbClr val="FFC000"/>
                    </a:solidFill>
                  </a:tcPr>
                </a:tc>
                <a:tc gridSpan="2" vMerge="1">
                  <a:txBody>
                    <a:bodyPr/>
                    <a:lstStyle/>
                    <a:p>
                      <a:pPr algn="ctr" fontAlgn="b"/>
                      <a:endParaRPr lang="en-US" sz="24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hMerge="1" vMerge="1">
                  <a:txBody>
                    <a:bodyPr/>
                    <a:lstStyle/>
                    <a:p>
                      <a:pPr algn="ctr" fontAlgn="b"/>
                      <a:endParaRPr lang="en-US" sz="24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r>
            </a:tbl>
          </a:graphicData>
        </a:graphic>
      </p:graphicFrame>
    </p:spTree>
    <p:extLst>
      <p:ext uri="{BB962C8B-B14F-4D97-AF65-F5344CB8AC3E}">
        <p14:creationId xmlns:p14="http://schemas.microsoft.com/office/powerpoint/2010/main" val="140663857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FSA Session Lengths </a:t>
            </a:r>
            <a:endParaRPr lang="en-US" dirty="0"/>
          </a:p>
        </p:txBody>
      </p:sp>
      <p:sp>
        <p:nvSpPr>
          <p:cNvPr id="3" name="Content Placeholder 2"/>
          <p:cNvSpPr>
            <a:spLocks noGrp="1"/>
          </p:cNvSpPr>
          <p:nvPr>
            <p:ph idx="1"/>
          </p:nvPr>
        </p:nvSpPr>
        <p:spPr>
          <a:xfrm>
            <a:off x="228600" y="2209800"/>
            <a:ext cx="3505200" cy="4038601"/>
          </a:xfrm>
        </p:spPr>
        <p:txBody>
          <a:bodyPr/>
          <a:lstStyle/>
          <a:p>
            <a:pPr marL="0" indent="0">
              <a:buNone/>
            </a:pPr>
            <a:r>
              <a:rPr lang="en-US" sz="2100" b="1" dirty="0" smtClean="0"/>
              <a:t>FSA ELA Reading Component</a:t>
            </a:r>
          </a:p>
          <a:p>
            <a:pPr marL="0" indent="0">
              <a:buNone/>
            </a:pPr>
            <a:r>
              <a:rPr lang="en-US" sz="2000" dirty="0" smtClean="0"/>
              <a:t>All FSA ELA Reading Component assessments are administered in two sessions over two days.</a:t>
            </a:r>
          </a:p>
          <a:p>
            <a:pPr marL="0" indent="0">
              <a:buNone/>
            </a:pPr>
            <a:endParaRPr lang="en-US" sz="1500" dirty="0"/>
          </a:p>
          <a:p>
            <a:pPr marL="0" indent="0">
              <a:buNone/>
            </a:pPr>
            <a:endParaRPr lang="en-US" sz="1500" dirty="0"/>
          </a:p>
        </p:txBody>
      </p:sp>
      <p:sp>
        <p:nvSpPr>
          <p:cNvPr id="4" name="Slide Number Placeholder 3"/>
          <p:cNvSpPr>
            <a:spLocks noGrp="1"/>
          </p:cNvSpPr>
          <p:nvPr>
            <p:ph type="sldNum" sz="quarter" idx="12"/>
          </p:nvPr>
        </p:nvSpPr>
        <p:spPr/>
        <p:txBody>
          <a:bodyPr/>
          <a:lstStyle/>
          <a:p>
            <a:fld id="{60F88D64-766A-45C3-93FE-3E1D3068B07A}" type="slidenum">
              <a:rPr lang="en-US" smtClean="0"/>
              <a:pPr/>
              <a:t>19</a:t>
            </a:fld>
            <a:endParaRPr lang="en-US" dirty="0"/>
          </a:p>
        </p:txBody>
      </p:sp>
      <p:sp>
        <p:nvSpPr>
          <p:cNvPr id="8" name="Content Placeholder 2"/>
          <p:cNvSpPr txBox="1">
            <a:spLocks/>
          </p:cNvSpPr>
          <p:nvPr/>
        </p:nvSpPr>
        <p:spPr>
          <a:xfrm>
            <a:off x="304800" y="1676400"/>
            <a:ext cx="8667750" cy="380999"/>
          </a:xfrm>
          <a:prstGeom prst="rect">
            <a:avLst/>
          </a:prstGeom>
        </p:spPr>
        <p:txBody>
          <a:bodyPr vert="horz" lIns="91440" tIns="45720" rIns="91440" bIns="45720" rtlCol="0">
            <a:noAutofit/>
          </a:bodyPr>
          <a:lstStyle>
            <a:lvl1pPr marL="342900" indent="-342900" algn="l" defTabSz="914400" rtl="0" eaLnBrk="1" latinLnBrk="0" hangingPunct="1">
              <a:lnSpc>
                <a:spcPct val="80000"/>
              </a:lnSpc>
              <a:spcBef>
                <a:spcPts val="600"/>
              </a:spcBef>
              <a:spcAft>
                <a:spcPts val="600"/>
              </a:spcAft>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lnSpc>
                <a:spcPct val="80000"/>
              </a:lnSpc>
              <a:spcBef>
                <a:spcPts val="600"/>
              </a:spcBef>
              <a:spcAft>
                <a:spcPts val="600"/>
              </a:spcAft>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80000"/>
              </a:lnSpc>
              <a:spcBef>
                <a:spcPts val="600"/>
              </a:spcBef>
              <a:spcAft>
                <a:spcPts val="600"/>
              </a:spcAft>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80000"/>
              </a:lnSpc>
              <a:spcBef>
                <a:spcPts val="600"/>
              </a:spcBef>
              <a:spcAft>
                <a:spcPts val="600"/>
              </a:spcAft>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80000"/>
              </a:lnSpc>
              <a:spcBef>
                <a:spcPts val="600"/>
              </a:spcBef>
              <a:spcAft>
                <a:spcPts val="60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2800" b="1" dirty="0" smtClean="0"/>
              <a:t>Session Lengths by Grade Level and Subject</a:t>
            </a:r>
            <a:endParaRPr lang="en-US" sz="2800" dirty="0" smtClean="0"/>
          </a:p>
          <a:p>
            <a:pPr marL="0" indent="0">
              <a:buFont typeface="Arial" panose="020B0604020202020204" pitchFamily="34" charset="0"/>
              <a:buNone/>
            </a:pPr>
            <a:endParaRPr lang="en-US" sz="2800" dirty="0"/>
          </a:p>
        </p:txBody>
      </p:sp>
      <p:graphicFrame>
        <p:nvGraphicFramePr>
          <p:cNvPr id="5" name="Table 4"/>
          <p:cNvGraphicFramePr>
            <a:graphicFrameLocks noGrp="1"/>
          </p:cNvGraphicFramePr>
          <p:nvPr>
            <p:extLst>
              <p:ext uri="{D42A27DB-BD31-4B8C-83A1-F6EECF244321}">
                <p14:modId xmlns:p14="http://schemas.microsoft.com/office/powerpoint/2010/main" val="3068066892"/>
              </p:ext>
            </p:extLst>
          </p:nvPr>
        </p:nvGraphicFramePr>
        <p:xfrm>
          <a:off x="3657601" y="2173605"/>
          <a:ext cx="5314950" cy="4267200"/>
        </p:xfrm>
        <a:graphic>
          <a:graphicData uri="http://schemas.openxmlformats.org/drawingml/2006/table">
            <a:tbl>
              <a:tblPr firstRow="1" bandRow="1">
                <a:tableStyleId>{073A0DAA-6AF3-43AB-8588-CEC1D06C72B9}</a:tableStyleId>
              </a:tblPr>
              <a:tblGrid>
                <a:gridCol w="1371600"/>
                <a:gridCol w="1971675"/>
                <a:gridCol w="1971675"/>
              </a:tblGrid>
              <a:tr h="542925">
                <a:tc>
                  <a:txBody>
                    <a:bodyPr/>
                    <a:lstStyle/>
                    <a:p>
                      <a:pPr algn="ctr"/>
                      <a:r>
                        <a:rPr lang="en-US" sz="2000" dirty="0" smtClean="0">
                          <a:solidFill>
                            <a:sysClr val="windowText" lastClr="000000"/>
                          </a:solidFill>
                          <a:latin typeface="+mn-lt"/>
                          <a:cs typeface="Times New Roman" panose="02020603050405020304" pitchFamily="18" charset="0"/>
                        </a:rPr>
                        <a:t>Grade</a:t>
                      </a:r>
                      <a:endParaRPr lang="en-US" sz="2000" dirty="0">
                        <a:solidFill>
                          <a:sysClr val="windowText" lastClr="000000"/>
                        </a:solidFill>
                        <a:latin typeface="+mn-lt"/>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algn="ctr"/>
                      <a:r>
                        <a:rPr lang="en-US" sz="2000" dirty="0" smtClean="0">
                          <a:solidFill>
                            <a:sysClr val="windowText" lastClr="000000"/>
                          </a:solidFill>
                          <a:latin typeface="+mn-lt"/>
                          <a:cs typeface="Times New Roman" panose="02020603050405020304" pitchFamily="18" charset="0"/>
                        </a:rPr>
                        <a:t>Session Length</a:t>
                      </a:r>
                      <a:endParaRPr lang="en-US" sz="2000" dirty="0">
                        <a:solidFill>
                          <a:sysClr val="windowText" lastClr="000000"/>
                        </a:solidFill>
                        <a:latin typeface="+mn-lt"/>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algn="ctr"/>
                      <a:r>
                        <a:rPr lang="en-US" sz="2000" dirty="0" smtClean="0">
                          <a:solidFill>
                            <a:sysClr val="windowText" lastClr="000000"/>
                          </a:solidFill>
                          <a:latin typeface="+mn-lt"/>
                          <a:cs typeface="Times New Roman" panose="02020603050405020304" pitchFamily="18" charset="0"/>
                        </a:rPr>
                        <a:t>Number of Sessions</a:t>
                      </a:r>
                      <a:endParaRPr lang="en-US" sz="2000" dirty="0">
                        <a:solidFill>
                          <a:sysClr val="windowText" lastClr="000000"/>
                        </a:solidFill>
                        <a:latin typeface="+mn-lt"/>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r>
              <a:tr h="371475">
                <a:tc>
                  <a:txBody>
                    <a:bodyPr/>
                    <a:lstStyle/>
                    <a:p>
                      <a:pPr algn="ctr"/>
                      <a:r>
                        <a:rPr lang="en-US" sz="2000" dirty="0" smtClean="0">
                          <a:latin typeface="+mn-lt"/>
                          <a:cs typeface="Times New Roman" panose="02020603050405020304" pitchFamily="18" charset="0"/>
                        </a:rPr>
                        <a:t>3</a:t>
                      </a:r>
                      <a:endParaRPr lang="en-US" sz="2000" dirty="0">
                        <a:latin typeface="+mn-lt"/>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smtClean="0">
                          <a:latin typeface="+mn-lt"/>
                          <a:cs typeface="Times New Roman" panose="02020603050405020304" pitchFamily="18" charset="0"/>
                        </a:rPr>
                        <a:t>80 minutes</a:t>
                      </a:r>
                      <a:endParaRPr lang="en-US" sz="2000" dirty="0">
                        <a:latin typeface="+mn-lt"/>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smtClean="0">
                          <a:latin typeface="+mn-lt"/>
                          <a:cs typeface="Times New Roman" panose="02020603050405020304" pitchFamily="18" charset="0"/>
                        </a:rPr>
                        <a:t>2</a:t>
                      </a:r>
                      <a:endParaRPr lang="en-US" sz="2000" dirty="0">
                        <a:latin typeface="+mn-lt"/>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1475">
                <a:tc>
                  <a:txBody>
                    <a:bodyPr/>
                    <a:lstStyle/>
                    <a:p>
                      <a:pPr algn="ctr"/>
                      <a:r>
                        <a:rPr lang="en-US" sz="2000" dirty="0" smtClean="0">
                          <a:latin typeface="+mn-lt"/>
                          <a:cs typeface="Times New Roman" panose="02020603050405020304" pitchFamily="18" charset="0"/>
                        </a:rPr>
                        <a:t>4</a:t>
                      </a:r>
                      <a:endParaRPr lang="en-US" sz="2000" dirty="0">
                        <a:latin typeface="+mn-lt"/>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smtClean="0">
                          <a:latin typeface="+mn-lt"/>
                          <a:cs typeface="Times New Roman" panose="02020603050405020304" pitchFamily="18" charset="0"/>
                        </a:rPr>
                        <a:t>80 minutes</a:t>
                      </a:r>
                      <a:endParaRPr lang="en-US" sz="2000" dirty="0">
                        <a:latin typeface="+mn-lt"/>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smtClean="0">
                          <a:latin typeface="+mn-lt"/>
                          <a:cs typeface="Times New Roman" panose="02020603050405020304" pitchFamily="18" charset="0"/>
                        </a:rPr>
                        <a:t>2</a:t>
                      </a:r>
                      <a:endParaRPr lang="en-US" sz="2000" dirty="0">
                        <a:latin typeface="+mn-lt"/>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1475">
                <a:tc>
                  <a:txBody>
                    <a:bodyPr/>
                    <a:lstStyle/>
                    <a:p>
                      <a:pPr algn="ctr"/>
                      <a:r>
                        <a:rPr lang="en-US" sz="2000" dirty="0" smtClean="0">
                          <a:latin typeface="+mn-lt"/>
                          <a:cs typeface="Times New Roman" panose="02020603050405020304" pitchFamily="18" charset="0"/>
                        </a:rPr>
                        <a:t>5</a:t>
                      </a:r>
                      <a:endParaRPr lang="en-US" sz="2000" dirty="0">
                        <a:latin typeface="+mn-lt"/>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smtClean="0">
                          <a:latin typeface="+mn-lt"/>
                          <a:cs typeface="Times New Roman" panose="02020603050405020304" pitchFamily="18" charset="0"/>
                        </a:rPr>
                        <a:t>80 minutes</a:t>
                      </a:r>
                      <a:endParaRPr lang="en-US" sz="2000" dirty="0">
                        <a:latin typeface="+mn-lt"/>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smtClean="0">
                          <a:latin typeface="+mn-lt"/>
                          <a:cs typeface="Times New Roman" panose="02020603050405020304" pitchFamily="18" charset="0"/>
                        </a:rPr>
                        <a:t>2</a:t>
                      </a:r>
                      <a:endParaRPr lang="en-US" sz="2000" dirty="0">
                        <a:latin typeface="+mn-lt"/>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1475">
                <a:tc>
                  <a:txBody>
                    <a:bodyPr/>
                    <a:lstStyle/>
                    <a:p>
                      <a:pPr algn="ctr"/>
                      <a:r>
                        <a:rPr lang="en-US" sz="2000" dirty="0" smtClean="0">
                          <a:latin typeface="+mn-lt"/>
                          <a:cs typeface="Times New Roman" panose="02020603050405020304" pitchFamily="18" charset="0"/>
                        </a:rPr>
                        <a:t>6</a:t>
                      </a:r>
                      <a:endParaRPr lang="en-US" sz="2000" dirty="0">
                        <a:latin typeface="+mn-lt"/>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smtClean="0">
                          <a:latin typeface="+mn-lt"/>
                          <a:cs typeface="Times New Roman" panose="02020603050405020304" pitchFamily="18" charset="0"/>
                        </a:rPr>
                        <a:t>85 minutes</a:t>
                      </a:r>
                      <a:endParaRPr lang="en-US" sz="2000" dirty="0">
                        <a:latin typeface="+mn-lt"/>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smtClean="0">
                          <a:latin typeface="+mn-lt"/>
                          <a:cs typeface="Times New Roman" panose="02020603050405020304" pitchFamily="18" charset="0"/>
                        </a:rPr>
                        <a:t>2</a:t>
                      </a:r>
                      <a:endParaRPr lang="en-US" sz="2000" dirty="0">
                        <a:latin typeface="+mn-lt"/>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1475">
                <a:tc>
                  <a:txBody>
                    <a:bodyPr/>
                    <a:lstStyle/>
                    <a:p>
                      <a:pPr algn="ctr"/>
                      <a:r>
                        <a:rPr lang="en-US" sz="2000" dirty="0" smtClean="0">
                          <a:latin typeface="+mn-lt"/>
                          <a:cs typeface="Times New Roman" panose="02020603050405020304" pitchFamily="18" charset="0"/>
                        </a:rPr>
                        <a:t>7</a:t>
                      </a:r>
                      <a:endParaRPr lang="en-US" sz="2000" dirty="0">
                        <a:latin typeface="+mn-lt"/>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smtClean="0">
                          <a:latin typeface="+mn-lt"/>
                          <a:cs typeface="Times New Roman" panose="02020603050405020304" pitchFamily="18" charset="0"/>
                        </a:rPr>
                        <a:t>85 minutes</a:t>
                      </a:r>
                      <a:endParaRPr lang="en-US" sz="2000" dirty="0">
                        <a:latin typeface="+mn-lt"/>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smtClean="0">
                          <a:latin typeface="+mn-lt"/>
                          <a:cs typeface="Times New Roman" panose="02020603050405020304" pitchFamily="18" charset="0"/>
                        </a:rPr>
                        <a:t>2</a:t>
                      </a:r>
                      <a:endParaRPr lang="en-US" sz="2000" dirty="0">
                        <a:latin typeface="+mn-lt"/>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1475">
                <a:tc>
                  <a:txBody>
                    <a:bodyPr/>
                    <a:lstStyle/>
                    <a:p>
                      <a:pPr algn="ctr"/>
                      <a:r>
                        <a:rPr lang="en-US" sz="2000" dirty="0" smtClean="0">
                          <a:latin typeface="+mn-lt"/>
                          <a:cs typeface="Times New Roman" panose="02020603050405020304" pitchFamily="18" charset="0"/>
                        </a:rPr>
                        <a:t>8</a:t>
                      </a:r>
                      <a:endParaRPr lang="en-US" sz="2000" dirty="0">
                        <a:latin typeface="+mn-lt"/>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smtClean="0">
                          <a:latin typeface="+mn-lt"/>
                          <a:cs typeface="Times New Roman" panose="02020603050405020304" pitchFamily="18" charset="0"/>
                        </a:rPr>
                        <a:t>85 minutes</a:t>
                      </a:r>
                      <a:endParaRPr lang="en-US" sz="2000" dirty="0">
                        <a:latin typeface="+mn-lt"/>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smtClean="0">
                          <a:latin typeface="+mn-lt"/>
                          <a:cs typeface="Times New Roman" panose="02020603050405020304" pitchFamily="18" charset="0"/>
                        </a:rPr>
                        <a:t>2</a:t>
                      </a:r>
                      <a:endParaRPr lang="en-US" sz="2000" dirty="0">
                        <a:latin typeface="+mn-lt"/>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1475">
                <a:tc>
                  <a:txBody>
                    <a:bodyPr/>
                    <a:lstStyle/>
                    <a:p>
                      <a:pPr algn="ctr"/>
                      <a:r>
                        <a:rPr lang="en-US" sz="2000" dirty="0" smtClean="0">
                          <a:latin typeface="+mn-lt"/>
                          <a:cs typeface="Times New Roman" panose="02020603050405020304" pitchFamily="18" charset="0"/>
                        </a:rPr>
                        <a:t>9</a:t>
                      </a:r>
                      <a:endParaRPr lang="en-US" sz="2000" dirty="0">
                        <a:latin typeface="+mn-lt"/>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smtClean="0">
                          <a:latin typeface="+mn-lt"/>
                          <a:cs typeface="Times New Roman" panose="02020603050405020304" pitchFamily="18" charset="0"/>
                        </a:rPr>
                        <a:t>90</a:t>
                      </a:r>
                      <a:r>
                        <a:rPr lang="en-US" sz="2000" baseline="0" dirty="0" smtClean="0">
                          <a:latin typeface="+mn-lt"/>
                          <a:cs typeface="Times New Roman" panose="02020603050405020304" pitchFamily="18" charset="0"/>
                        </a:rPr>
                        <a:t> minutes</a:t>
                      </a:r>
                      <a:endParaRPr lang="en-US" sz="2000" dirty="0">
                        <a:latin typeface="+mn-lt"/>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smtClean="0">
                          <a:latin typeface="+mn-lt"/>
                          <a:cs typeface="Times New Roman" panose="02020603050405020304" pitchFamily="18" charset="0"/>
                        </a:rPr>
                        <a:t>2</a:t>
                      </a:r>
                      <a:endParaRPr lang="en-US" sz="2000" dirty="0">
                        <a:latin typeface="+mn-lt"/>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1475">
                <a:tc>
                  <a:txBody>
                    <a:bodyPr/>
                    <a:lstStyle/>
                    <a:p>
                      <a:pPr algn="ctr"/>
                      <a:r>
                        <a:rPr lang="en-US" sz="2000" dirty="0" smtClean="0">
                          <a:latin typeface="+mn-lt"/>
                          <a:cs typeface="Times New Roman" panose="02020603050405020304" pitchFamily="18" charset="0"/>
                        </a:rPr>
                        <a:t>10</a:t>
                      </a:r>
                      <a:endParaRPr lang="en-US" sz="2000" dirty="0">
                        <a:latin typeface="+mn-lt"/>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smtClean="0">
                          <a:latin typeface="+mn-lt"/>
                          <a:cs typeface="Times New Roman" panose="02020603050405020304" pitchFamily="18" charset="0"/>
                        </a:rPr>
                        <a:t>90</a:t>
                      </a:r>
                      <a:r>
                        <a:rPr lang="en-US" sz="2000" baseline="0" dirty="0" smtClean="0">
                          <a:latin typeface="+mn-lt"/>
                          <a:cs typeface="Times New Roman" panose="02020603050405020304" pitchFamily="18" charset="0"/>
                        </a:rPr>
                        <a:t> minutes</a:t>
                      </a:r>
                      <a:endParaRPr lang="en-US" sz="2000" dirty="0">
                        <a:latin typeface="+mn-lt"/>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smtClean="0">
                          <a:latin typeface="+mn-lt"/>
                          <a:cs typeface="Times New Roman" panose="02020603050405020304" pitchFamily="18" charset="0"/>
                        </a:rPr>
                        <a:t>2</a:t>
                      </a:r>
                      <a:endParaRPr lang="en-US" sz="2000" dirty="0">
                        <a:latin typeface="+mn-lt"/>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1475">
                <a:tc>
                  <a:txBody>
                    <a:bodyPr/>
                    <a:lstStyle/>
                    <a:p>
                      <a:pPr algn="ctr"/>
                      <a:r>
                        <a:rPr lang="en-US" sz="2000" dirty="0" smtClean="0">
                          <a:solidFill>
                            <a:schemeClr val="tx1"/>
                          </a:solidFill>
                          <a:latin typeface="+mn-lt"/>
                          <a:cs typeface="Times New Roman" panose="02020603050405020304" pitchFamily="18" charset="0"/>
                        </a:rPr>
                        <a:t>11 ?</a:t>
                      </a:r>
                      <a:endParaRPr lang="en-US" sz="2000" dirty="0">
                        <a:solidFill>
                          <a:schemeClr val="tx1"/>
                        </a:solidFill>
                        <a:latin typeface="+mn-lt"/>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2000" dirty="0" smtClean="0">
                          <a:solidFill>
                            <a:schemeClr val="tx1"/>
                          </a:solidFill>
                          <a:latin typeface="+mn-lt"/>
                          <a:cs typeface="Times New Roman" panose="02020603050405020304" pitchFamily="18" charset="0"/>
                        </a:rPr>
                        <a:t>90</a:t>
                      </a:r>
                      <a:r>
                        <a:rPr lang="en-US" sz="2000" baseline="0" dirty="0" smtClean="0">
                          <a:solidFill>
                            <a:schemeClr val="tx1"/>
                          </a:solidFill>
                          <a:latin typeface="+mn-lt"/>
                          <a:cs typeface="Times New Roman" panose="02020603050405020304" pitchFamily="18" charset="0"/>
                        </a:rPr>
                        <a:t> minutes</a:t>
                      </a:r>
                      <a:endParaRPr lang="en-US" sz="2000" dirty="0">
                        <a:solidFill>
                          <a:schemeClr val="tx1"/>
                        </a:solidFill>
                        <a:latin typeface="+mn-lt"/>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2000" dirty="0" smtClean="0">
                          <a:solidFill>
                            <a:schemeClr val="tx1"/>
                          </a:solidFill>
                          <a:latin typeface="+mn-lt"/>
                          <a:cs typeface="Times New Roman" panose="02020603050405020304" pitchFamily="18" charset="0"/>
                        </a:rPr>
                        <a:t>2</a:t>
                      </a:r>
                      <a:endParaRPr lang="en-US" sz="2000" dirty="0">
                        <a:solidFill>
                          <a:schemeClr val="tx1"/>
                        </a:solidFill>
                        <a:latin typeface="+mn-lt"/>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bl>
          </a:graphicData>
        </a:graphic>
      </p:graphicFrame>
    </p:spTree>
    <p:extLst>
      <p:ext uri="{BB962C8B-B14F-4D97-AF65-F5344CB8AC3E}">
        <p14:creationId xmlns:p14="http://schemas.microsoft.com/office/powerpoint/2010/main" val="27257012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Overview</a:t>
            </a:r>
            <a:endParaRPr lang="en-US" dirty="0"/>
          </a:p>
        </p:txBody>
      </p:sp>
      <p:sp>
        <p:nvSpPr>
          <p:cNvPr id="3" name="Content Placeholder 2"/>
          <p:cNvSpPr>
            <a:spLocks noGrp="1"/>
          </p:cNvSpPr>
          <p:nvPr>
            <p:ph idx="1"/>
          </p:nvPr>
        </p:nvSpPr>
        <p:spPr>
          <a:xfrm>
            <a:off x="457200" y="1752600"/>
            <a:ext cx="8229600" cy="4373563"/>
          </a:xfrm>
        </p:spPr>
        <p:txBody>
          <a:bodyPr>
            <a:noAutofit/>
          </a:bodyPr>
          <a:lstStyle/>
          <a:p>
            <a:pPr marL="0" indent="0">
              <a:lnSpc>
                <a:spcPct val="80000"/>
              </a:lnSpc>
              <a:spcBef>
                <a:spcPts val="600"/>
              </a:spcBef>
              <a:spcAft>
                <a:spcPts val="600"/>
              </a:spcAft>
              <a:buNone/>
            </a:pPr>
            <a:r>
              <a:rPr lang="en-US" sz="2800" dirty="0" smtClean="0"/>
              <a:t>These training materials are based on the following </a:t>
            </a:r>
            <a:r>
              <a:rPr lang="en-US" sz="2800" i="1" dirty="0" smtClean="0"/>
              <a:t>Spring 2015 test administration manuals:</a:t>
            </a:r>
            <a:endParaRPr lang="en-US" sz="2800" dirty="0" smtClean="0"/>
          </a:p>
          <a:p>
            <a:r>
              <a:rPr lang="en-US" sz="2800" dirty="0" smtClean="0"/>
              <a:t>FSA English Language Arts (ELA) Writing Component</a:t>
            </a:r>
          </a:p>
          <a:p>
            <a:r>
              <a:rPr lang="en-US" sz="2800" dirty="0" smtClean="0"/>
              <a:t>FSA Computer-Based (CBT) ELA Reading, Mathematics, and EOC Assessments</a:t>
            </a:r>
          </a:p>
          <a:p>
            <a:r>
              <a:rPr lang="en-US" sz="2800" dirty="0" smtClean="0"/>
              <a:t>FCAT 2.0 Grades 5 &amp; 8 Science </a:t>
            </a:r>
          </a:p>
          <a:p>
            <a:pPr marL="0" indent="0">
              <a:lnSpc>
                <a:spcPct val="80000"/>
              </a:lnSpc>
              <a:spcBef>
                <a:spcPts val="600"/>
              </a:spcBef>
              <a:spcAft>
                <a:spcPts val="600"/>
              </a:spcAft>
              <a:buNone/>
            </a:pPr>
            <a:r>
              <a:rPr lang="en-US" sz="2800" dirty="0" smtClean="0"/>
              <a:t>These </a:t>
            </a:r>
            <a:r>
              <a:rPr lang="en-US" sz="2800" dirty="0"/>
              <a:t>training materials are designed to highlight important information regarding test administration policies and procedures</a:t>
            </a:r>
            <a:r>
              <a:rPr lang="en-US" sz="2800" dirty="0" smtClean="0"/>
              <a:t>.</a:t>
            </a:r>
          </a:p>
          <a:p>
            <a:pPr marL="0" indent="0">
              <a:lnSpc>
                <a:spcPct val="80000"/>
              </a:lnSpc>
              <a:spcBef>
                <a:spcPts val="600"/>
              </a:spcBef>
              <a:spcAft>
                <a:spcPts val="600"/>
              </a:spcAft>
              <a:buNone/>
            </a:pPr>
            <a:r>
              <a:rPr lang="en-US" sz="2800" dirty="0" smtClean="0"/>
              <a:t>All FSA support materials can be found at:</a:t>
            </a:r>
          </a:p>
          <a:p>
            <a:pPr marL="0" indent="0" algn="ctr">
              <a:lnSpc>
                <a:spcPct val="80000"/>
              </a:lnSpc>
              <a:spcBef>
                <a:spcPts val="600"/>
              </a:spcBef>
              <a:spcAft>
                <a:spcPts val="600"/>
              </a:spcAft>
              <a:buNone/>
            </a:pPr>
            <a:r>
              <a:rPr lang="en-US" sz="2800" b="1" dirty="0" smtClean="0">
                <a:hlinkClick r:id="rId3"/>
              </a:rPr>
              <a:t>www.FSAssessments.org</a:t>
            </a:r>
            <a:r>
              <a:rPr lang="en-US" sz="2800" b="1" dirty="0" smtClean="0"/>
              <a:t> </a:t>
            </a:r>
            <a:endParaRPr lang="en-US" sz="2800" b="1" dirty="0"/>
          </a:p>
          <a:p>
            <a:pPr marL="0" indent="0">
              <a:lnSpc>
                <a:spcPct val="80000"/>
              </a:lnSpc>
              <a:spcBef>
                <a:spcPts val="600"/>
              </a:spcBef>
              <a:spcAft>
                <a:spcPts val="600"/>
              </a:spcAft>
              <a:buNone/>
            </a:pPr>
            <a:endParaRPr lang="en-US" sz="2550" dirty="0" smtClean="0"/>
          </a:p>
        </p:txBody>
      </p:sp>
      <p:sp>
        <p:nvSpPr>
          <p:cNvPr id="4" name="Slide Number Placeholder 3"/>
          <p:cNvSpPr>
            <a:spLocks noGrp="1"/>
          </p:cNvSpPr>
          <p:nvPr>
            <p:ph type="sldNum" sz="quarter" idx="12"/>
          </p:nvPr>
        </p:nvSpPr>
        <p:spPr/>
        <p:txBody>
          <a:bodyPr/>
          <a:lstStyle/>
          <a:p>
            <a:fld id="{60F88D64-766A-45C3-93FE-3E1D3068B07A}" type="slidenum">
              <a:rPr lang="en-US" smtClean="0"/>
              <a:pPr/>
              <a:t>2</a:t>
            </a:fld>
            <a:endParaRPr lang="en-US" dirty="0"/>
          </a:p>
        </p:txBody>
      </p:sp>
    </p:spTree>
    <p:extLst>
      <p:ext uri="{BB962C8B-B14F-4D97-AF65-F5344CB8AC3E}">
        <p14:creationId xmlns:p14="http://schemas.microsoft.com/office/powerpoint/2010/main" val="82780091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FSA Session Lengths (cont.)</a:t>
            </a:r>
            <a:endParaRPr lang="en-US" dirty="0"/>
          </a:p>
        </p:txBody>
      </p:sp>
      <p:sp>
        <p:nvSpPr>
          <p:cNvPr id="4" name="Slide Number Placeholder 3"/>
          <p:cNvSpPr>
            <a:spLocks noGrp="1"/>
          </p:cNvSpPr>
          <p:nvPr>
            <p:ph type="sldNum" sz="quarter" idx="12"/>
          </p:nvPr>
        </p:nvSpPr>
        <p:spPr>
          <a:xfrm>
            <a:off x="3190875" y="6248400"/>
            <a:ext cx="2895600" cy="365125"/>
          </a:xfrm>
        </p:spPr>
        <p:txBody>
          <a:bodyPr/>
          <a:lstStyle/>
          <a:p>
            <a:fld id="{60F88D64-766A-45C3-93FE-3E1D3068B07A}" type="slidenum">
              <a:rPr lang="en-US" smtClean="0"/>
              <a:pPr/>
              <a:t>20</a:t>
            </a:fld>
            <a:endParaRPr lang="en-US" dirty="0"/>
          </a:p>
        </p:txBody>
      </p:sp>
      <p:sp>
        <p:nvSpPr>
          <p:cNvPr id="5" name="Content Placeholder 2"/>
          <p:cNvSpPr txBox="1">
            <a:spLocks/>
          </p:cNvSpPr>
          <p:nvPr/>
        </p:nvSpPr>
        <p:spPr>
          <a:xfrm>
            <a:off x="164433" y="2285999"/>
            <a:ext cx="3733800" cy="4419601"/>
          </a:xfrm>
          <a:prstGeom prst="rect">
            <a:avLst/>
          </a:prstGeom>
        </p:spPr>
        <p:txBody>
          <a:bodyPr vert="horz" lIns="91440" tIns="45720" rIns="91440" bIns="45720" rtlCol="0">
            <a:noAutofit/>
          </a:bodyPr>
          <a:lstStyle>
            <a:lvl1pPr marL="342900" indent="-342900" algn="l" defTabSz="914400" rtl="0" eaLnBrk="1" latinLnBrk="0" hangingPunct="1">
              <a:lnSpc>
                <a:spcPct val="80000"/>
              </a:lnSpc>
              <a:spcBef>
                <a:spcPts val="600"/>
              </a:spcBef>
              <a:spcAft>
                <a:spcPts val="600"/>
              </a:spcAft>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lnSpc>
                <a:spcPct val="80000"/>
              </a:lnSpc>
              <a:spcBef>
                <a:spcPts val="600"/>
              </a:spcBef>
              <a:spcAft>
                <a:spcPts val="600"/>
              </a:spcAft>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80000"/>
              </a:lnSpc>
              <a:spcBef>
                <a:spcPts val="600"/>
              </a:spcBef>
              <a:spcAft>
                <a:spcPts val="600"/>
              </a:spcAft>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80000"/>
              </a:lnSpc>
              <a:spcBef>
                <a:spcPts val="600"/>
              </a:spcBef>
              <a:spcAft>
                <a:spcPts val="600"/>
              </a:spcAft>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80000"/>
              </a:lnSpc>
              <a:spcBef>
                <a:spcPts val="600"/>
              </a:spcBef>
              <a:spcAft>
                <a:spcPts val="60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2100" b="1" dirty="0" smtClean="0"/>
              <a:t>FSA Mathematics</a:t>
            </a:r>
          </a:p>
          <a:p>
            <a:pPr marL="0" indent="0">
              <a:buFont typeface="Arial" panose="020B0604020202020204" pitchFamily="34" charset="0"/>
              <a:buNone/>
            </a:pPr>
            <a:r>
              <a:rPr lang="en-US" sz="2000" dirty="0" smtClean="0"/>
              <a:t>All FSA Mathematics assessments are administered over two days. </a:t>
            </a:r>
          </a:p>
          <a:p>
            <a:pPr marL="0" indent="0">
              <a:buFont typeface="Arial" panose="020B0604020202020204" pitchFamily="34" charset="0"/>
              <a:buNone/>
            </a:pPr>
            <a:r>
              <a:rPr lang="en-US" sz="2000" dirty="0" smtClean="0"/>
              <a:t>For Grades 6–8, the three sessions may be administered as determined school by school: Sessions 1 and 2 on Day 1 and Session 3 on Day 2, </a:t>
            </a:r>
            <a:r>
              <a:rPr lang="en-US" sz="2000" u="sng" dirty="0" smtClean="0"/>
              <a:t>OR</a:t>
            </a:r>
            <a:r>
              <a:rPr lang="en-US" sz="2000" dirty="0" smtClean="0"/>
              <a:t> Session 1 on Day 1 and Sessions 2 and 3 on Day 2. </a:t>
            </a:r>
          </a:p>
          <a:p>
            <a:pPr marL="0" indent="0">
              <a:buFont typeface="Arial" panose="020B0604020202020204" pitchFamily="34" charset="0"/>
              <a:buNone/>
            </a:pPr>
            <a:r>
              <a:rPr lang="en-US" sz="2000" dirty="0" smtClean="0"/>
              <a:t>Please note that Grades 7 and 8 students can only access a scientific </a:t>
            </a:r>
            <a:r>
              <a:rPr lang="en-US" sz="2000" dirty="0"/>
              <a:t>calculator during Sessions 2 and </a:t>
            </a:r>
            <a:r>
              <a:rPr lang="en-US" sz="2000" dirty="0" smtClean="0"/>
              <a:t>3 of the Math test.</a:t>
            </a:r>
          </a:p>
        </p:txBody>
      </p:sp>
      <p:graphicFrame>
        <p:nvGraphicFramePr>
          <p:cNvPr id="3" name="Table 2"/>
          <p:cNvGraphicFramePr>
            <a:graphicFrameLocks noGrp="1"/>
          </p:cNvGraphicFramePr>
          <p:nvPr>
            <p:extLst>
              <p:ext uri="{D42A27DB-BD31-4B8C-83A1-F6EECF244321}">
                <p14:modId xmlns:p14="http://schemas.microsoft.com/office/powerpoint/2010/main" val="3705508428"/>
              </p:ext>
            </p:extLst>
          </p:nvPr>
        </p:nvGraphicFramePr>
        <p:xfrm>
          <a:off x="4038601" y="2221028"/>
          <a:ext cx="4933950" cy="3489721"/>
        </p:xfrm>
        <a:graphic>
          <a:graphicData uri="http://schemas.openxmlformats.org/drawingml/2006/table">
            <a:tbl>
              <a:tblPr firstRow="1" bandRow="1">
                <a:tableStyleId>{073A0DAA-6AF3-43AB-8588-CEC1D06C72B9}</a:tableStyleId>
              </a:tblPr>
              <a:tblGrid>
                <a:gridCol w="1356836"/>
                <a:gridCol w="1788557"/>
                <a:gridCol w="1788557"/>
              </a:tblGrid>
              <a:tr h="746521">
                <a:tc>
                  <a:txBody>
                    <a:bodyPr/>
                    <a:lstStyle/>
                    <a:p>
                      <a:pPr algn="ctr"/>
                      <a:r>
                        <a:rPr lang="en-US" sz="2000" dirty="0" smtClean="0">
                          <a:solidFill>
                            <a:sysClr val="windowText" lastClr="000000"/>
                          </a:solidFill>
                          <a:latin typeface="+mn-lt"/>
                          <a:cs typeface="Times New Roman" panose="02020603050405020304" pitchFamily="18" charset="0"/>
                        </a:rPr>
                        <a:t>Grade</a:t>
                      </a:r>
                      <a:endParaRPr lang="en-US" sz="2000" dirty="0">
                        <a:solidFill>
                          <a:sysClr val="windowText" lastClr="000000"/>
                        </a:solidFill>
                        <a:latin typeface="+mn-lt"/>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algn="ctr"/>
                      <a:r>
                        <a:rPr lang="en-US" sz="2000" dirty="0" smtClean="0">
                          <a:solidFill>
                            <a:sysClr val="windowText" lastClr="000000"/>
                          </a:solidFill>
                          <a:latin typeface="+mn-lt"/>
                          <a:cs typeface="Times New Roman" panose="02020603050405020304" pitchFamily="18" charset="0"/>
                        </a:rPr>
                        <a:t>Session Length</a:t>
                      </a:r>
                      <a:endParaRPr lang="en-US" sz="2000" dirty="0">
                        <a:solidFill>
                          <a:sysClr val="windowText" lastClr="000000"/>
                        </a:solidFill>
                        <a:latin typeface="+mn-lt"/>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algn="ctr"/>
                      <a:r>
                        <a:rPr lang="en-US" sz="2000" dirty="0" smtClean="0">
                          <a:solidFill>
                            <a:sysClr val="windowText" lastClr="000000"/>
                          </a:solidFill>
                          <a:latin typeface="+mn-lt"/>
                          <a:cs typeface="Times New Roman" panose="02020603050405020304" pitchFamily="18" charset="0"/>
                        </a:rPr>
                        <a:t>Number of Sessions</a:t>
                      </a:r>
                      <a:endParaRPr lang="en-US" sz="2000" dirty="0">
                        <a:solidFill>
                          <a:sysClr val="windowText" lastClr="000000"/>
                        </a:solidFill>
                        <a:latin typeface="+mn-lt"/>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r>
              <a:tr h="432508">
                <a:tc>
                  <a:txBody>
                    <a:bodyPr/>
                    <a:lstStyle/>
                    <a:p>
                      <a:pPr algn="ctr"/>
                      <a:r>
                        <a:rPr lang="en-US" sz="2400" dirty="0" smtClean="0">
                          <a:latin typeface="+mn-lt"/>
                          <a:cs typeface="Times New Roman" panose="02020603050405020304" pitchFamily="18" charset="0"/>
                        </a:rPr>
                        <a:t>3</a:t>
                      </a:r>
                      <a:endParaRPr lang="en-US" sz="2400" dirty="0">
                        <a:latin typeface="+mn-lt"/>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smtClean="0">
                          <a:latin typeface="+mn-lt"/>
                          <a:cs typeface="Times New Roman" panose="02020603050405020304" pitchFamily="18" charset="0"/>
                        </a:rPr>
                        <a:t>80 minutes</a:t>
                      </a:r>
                      <a:endParaRPr lang="en-US" sz="2400" dirty="0">
                        <a:latin typeface="+mn-lt"/>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smtClean="0">
                          <a:latin typeface="+mn-lt"/>
                          <a:cs typeface="Times New Roman" panose="02020603050405020304" pitchFamily="18" charset="0"/>
                        </a:rPr>
                        <a:t>2</a:t>
                      </a:r>
                      <a:endParaRPr lang="en-US" sz="2400" dirty="0">
                        <a:latin typeface="+mn-lt"/>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32508">
                <a:tc>
                  <a:txBody>
                    <a:bodyPr/>
                    <a:lstStyle/>
                    <a:p>
                      <a:pPr algn="ctr"/>
                      <a:r>
                        <a:rPr lang="en-US" sz="2400" dirty="0" smtClean="0">
                          <a:latin typeface="+mn-lt"/>
                          <a:cs typeface="Times New Roman" panose="02020603050405020304" pitchFamily="18" charset="0"/>
                        </a:rPr>
                        <a:t>4</a:t>
                      </a:r>
                      <a:endParaRPr lang="en-US" sz="2400" dirty="0">
                        <a:latin typeface="+mn-lt"/>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latin typeface="+mn-lt"/>
                          <a:cs typeface="Times New Roman" panose="02020603050405020304" pitchFamily="18" charset="0"/>
                        </a:rPr>
                        <a:t>80 minutes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smtClean="0">
                          <a:latin typeface="+mn-lt"/>
                          <a:cs typeface="Times New Roman" panose="02020603050405020304" pitchFamily="18" charset="0"/>
                        </a:rPr>
                        <a:t>2</a:t>
                      </a:r>
                      <a:endParaRPr lang="en-US" sz="2400" dirty="0">
                        <a:latin typeface="+mn-lt"/>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32508">
                <a:tc>
                  <a:txBody>
                    <a:bodyPr/>
                    <a:lstStyle/>
                    <a:p>
                      <a:pPr algn="ctr"/>
                      <a:r>
                        <a:rPr lang="en-US" sz="2400" dirty="0" smtClean="0">
                          <a:latin typeface="+mn-lt"/>
                          <a:cs typeface="Times New Roman" panose="02020603050405020304" pitchFamily="18" charset="0"/>
                        </a:rPr>
                        <a:t>5</a:t>
                      </a:r>
                      <a:endParaRPr lang="en-US" sz="2400" dirty="0">
                        <a:latin typeface="+mn-lt"/>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latin typeface="+mn-lt"/>
                          <a:cs typeface="Times New Roman" panose="02020603050405020304" pitchFamily="18" charset="0"/>
                        </a:rPr>
                        <a:t>80 minutes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smtClean="0">
                          <a:latin typeface="+mn-lt"/>
                          <a:cs typeface="Times New Roman" panose="02020603050405020304" pitchFamily="18" charset="0"/>
                        </a:rPr>
                        <a:t>2</a:t>
                      </a:r>
                      <a:endParaRPr lang="en-US" sz="2400" dirty="0">
                        <a:latin typeface="+mn-lt"/>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32508">
                <a:tc>
                  <a:txBody>
                    <a:bodyPr/>
                    <a:lstStyle/>
                    <a:p>
                      <a:pPr algn="ctr"/>
                      <a:r>
                        <a:rPr lang="en-US" sz="2400" dirty="0" smtClean="0">
                          <a:latin typeface="+mn-lt"/>
                          <a:cs typeface="Times New Roman" panose="02020603050405020304" pitchFamily="18" charset="0"/>
                        </a:rPr>
                        <a:t>6</a:t>
                      </a:r>
                      <a:endParaRPr lang="en-US" sz="2400" dirty="0">
                        <a:latin typeface="+mn-lt"/>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smtClean="0">
                          <a:latin typeface="+mn-lt"/>
                          <a:cs typeface="Times New Roman" panose="02020603050405020304" pitchFamily="18" charset="0"/>
                        </a:rPr>
                        <a:t>60 minutes</a:t>
                      </a:r>
                      <a:endParaRPr lang="en-US" sz="2400" dirty="0">
                        <a:latin typeface="+mn-lt"/>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smtClean="0">
                          <a:latin typeface="+mn-lt"/>
                          <a:cs typeface="Times New Roman" panose="02020603050405020304" pitchFamily="18" charset="0"/>
                        </a:rPr>
                        <a:t>3</a:t>
                      </a:r>
                      <a:endParaRPr lang="en-US" sz="2400" dirty="0">
                        <a:latin typeface="+mn-lt"/>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32508">
                <a:tc>
                  <a:txBody>
                    <a:bodyPr/>
                    <a:lstStyle/>
                    <a:p>
                      <a:pPr algn="ctr"/>
                      <a:r>
                        <a:rPr lang="en-US" sz="2400" dirty="0" smtClean="0">
                          <a:latin typeface="+mn-lt"/>
                          <a:cs typeface="Times New Roman" panose="02020603050405020304" pitchFamily="18" charset="0"/>
                        </a:rPr>
                        <a:t>7</a:t>
                      </a:r>
                      <a:endParaRPr lang="en-US" sz="2400" dirty="0">
                        <a:latin typeface="+mn-lt"/>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smtClean="0">
                          <a:latin typeface="+mn-lt"/>
                          <a:cs typeface="Times New Roman" panose="02020603050405020304" pitchFamily="18" charset="0"/>
                        </a:rPr>
                        <a:t>60 minutes</a:t>
                      </a:r>
                      <a:endParaRPr lang="en-US" sz="2400" dirty="0">
                        <a:latin typeface="+mn-lt"/>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smtClean="0">
                          <a:latin typeface="+mn-lt"/>
                          <a:cs typeface="Times New Roman" panose="02020603050405020304" pitchFamily="18" charset="0"/>
                        </a:rPr>
                        <a:t>3</a:t>
                      </a:r>
                      <a:endParaRPr lang="en-US" sz="2400" dirty="0">
                        <a:latin typeface="+mn-lt"/>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32508">
                <a:tc>
                  <a:txBody>
                    <a:bodyPr/>
                    <a:lstStyle/>
                    <a:p>
                      <a:pPr algn="ctr"/>
                      <a:r>
                        <a:rPr lang="en-US" sz="2400" dirty="0" smtClean="0">
                          <a:latin typeface="+mn-lt"/>
                          <a:cs typeface="Times New Roman" panose="02020603050405020304" pitchFamily="18" charset="0"/>
                        </a:rPr>
                        <a:t>8</a:t>
                      </a:r>
                      <a:endParaRPr lang="en-US" sz="2400" dirty="0">
                        <a:latin typeface="+mn-lt"/>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smtClean="0">
                          <a:latin typeface="+mn-lt"/>
                          <a:cs typeface="Times New Roman" panose="02020603050405020304" pitchFamily="18" charset="0"/>
                        </a:rPr>
                        <a:t>60 minutes</a:t>
                      </a:r>
                      <a:endParaRPr lang="en-US" sz="2400" dirty="0">
                        <a:latin typeface="+mn-lt"/>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smtClean="0">
                          <a:latin typeface="+mn-lt"/>
                          <a:cs typeface="Times New Roman" panose="02020603050405020304" pitchFamily="18" charset="0"/>
                        </a:rPr>
                        <a:t>3</a:t>
                      </a:r>
                      <a:endParaRPr lang="en-US" sz="2400" dirty="0">
                        <a:latin typeface="+mn-lt"/>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9" name="Content Placeholder 2"/>
          <p:cNvSpPr txBox="1">
            <a:spLocks/>
          </p:cNvSpPr>
          <p:nvPr/>
        </p:nvSpPr>
        <p:spPr>
          <a:xfrm>
            <a:off x="304800" y="1676400"/>
            <a:ext cx="8667750" cy="380999"/>
          </a:xfrm>
          <a:prstGeom prst="rect">
            <a:avLst/>
          </a:prstGeom>
        </p:spPr>
        <p:txBody>
          <a:bodyPr vert="horz" lIns="91440" tIns="45720" rIns="91440" bIns="45720" rtlCol="0">
            <a:noAutofit/>
          </a:bodyPr>
          <a:lstStyle>
            <a:lvl1pPr marL="342900" indent="-342900" algn="l" defTabSz="914400" rtl="0" eaLnBrk="1" latinLnBrk="0" hangingPunct="1">
              <a:lnSpc>
                <a:spcPct val="80000"/>
              </a:lnSpc>
              <a:spcBef>
                <a:spcPts val="600"/>
              </a:spcBef>
              <a:spcAft>
                <a:spcPts val="600"/>
              </a:spcAft>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lnSpc>
                <a:spcPct val="80000"/>
              </a:lnSpc>
              <a:spcBef>
                <a:spcPts val="600"/>
              </a:spcBef>
              <a:spcAft>
                <a:spcPts val="600"/>
              </a:spcAft>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80000"/>
              </a:lnSpc>
              <a:spcBef>
                <a:spcPts val="600"/>
              </a:spcBef>
              <a:spcAft>
                <a:spcPts val="600"/>
              </a:spcAft>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80000"/>
              </a:lnSpc>
              <a:spcBef>
                <a:spcPts val="600"/>
              </a:spcBef>
              <a:spcAft>
                <a:spcPts val="600"/>
              </a:spcAft>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80000"/>
              </a:lnSpc>
              <a:spcBef>
                <a:spcPts val="600"/>
              </a:spcBef>
              <a:spcAft>
                <a:spcPts val="60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2800" b="1" dirty="0" smtClean="0"/>
              <a:t>Session Lengths by Grade Level and Subject</a:t>
            </a:r>
            <a:endParaRPr lang="en-US" sz="2800" dirty="0" smtClean="0"/>
          </a:p>
          <a:p>
            <a:pPr marL="0" indent="0">
              <a:buFont typeface="Arial" panose="020B0604020202020204" pitchFamily="34" charset="0"/>
              <a:buNone/>
            </a:pPr>
            <a:endParaRPr lang="en-US" sz="2800" dirty="0"/>
          </a:p>
        </p:txBody>
      </p:sp>
    </p:spTree>
    <p:extLst>
      <p:ext uri="{BB962C8B-B14F-4D97-AF65-F5344CB8AC3E}">
        <p14:creationId xmlns:p14="http://schemas.microsoft.com/office/powerpoint/2010/main" val="274967079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FSA Session Lengths (cont.)</a:t>
            </a:r>
            <a:endParaRPr lang="en-US" dirty="0"/>
          </a:p>
        </p:txBody>
      </p:sp>
      <p:sp>
        <p:nvSpPr>
          <p:cNvPr id="4" name="Slide Number Placeholder 3"/>
          <p:cNvSpPr>
            <a:spLocks noGrp="1"/>
          </p:cNvSpPr>
          <p:nvPr>
            <p:ph type="sldNum" sz="quarter" idx="12"/>
          </p:nvPr>
        </p:nvSpPr>
        <p:spPr/>
        <p:txBody>
          <a:bodyPr/>
          <a:lstStyle/>
          <a:p>
            <a:fld id="{60F88D64-766A-45C3-93FE-3E1D3068B07A}" type="slidenum">
              <a:rPr lang="en-US" smtClean="0"/>
              <a:pPr/>
              <a:t>21</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327696803"/>
              </p:ext>
            </p:extLst>
          </p:nvPr>
        </p:nvGraphicFramePr>
        <p:xfrm>
          <a:off x="4495800" y="2362200"/>
          <a:ext cx="4419600" cy="3760470"/>
        </p:xfrm>
        <a:graphic>
          <a:graphicData uri="http://schemas.openxmlformats.org/drawingml/2006/table">
            <a:tbl>
              <a:tblPr firstRow="1" bandRow="1">
                <a:tableStyleId>{073A0DAA-6AF3-43AB-8588-CEC1D06C72B9}</a:tableStyleId>
              </a:tblPr>
              <a:tblGrid>
                <a:gridCol w="1473200"/>
                <a:gridCol w="1473200"/>
                <a:gridCol w="1473200"/>
              </a:tblGrid>
              <a:tr h="857250">
                <a:tc>
                  <a:txBody>
                    <a:bodyPr/>
                    <a:lstStyle/>
                    <a:p>
                      <a:pPr algn="ctr"/>
                      <a:r>
                        <a:rPr lang="en-US" sz="2400" dirty="0" smtClean="0">
                          <a:solidFill>
                            <a:sysClr val="windowText" lastClr="000000"/>
                          </a:solidFill>
                          <a:latin typeface="+mn-lt"/>
                          <a:cs typeface="Times New Roman" panose="02020603050405020304" pitchFamily="18" charset="0"/>
                        </a:rPr>
                        <a:t>Subject</a:t>
                      </a:r>
                      <a:endParaRPr lang="en-US" sz="2400" dirty="0">
                        <a:solidFill>
                          <a:sysClr val="windowText" lastClr="000000"/>
                        </a:solidFill>
                        <a:latin typeface="+mn-lt"/>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algn="ctr"/>
                      <a:r>
                        <a:rPr lang="en-US" sz="2400" dirty="0" smtClean="0">
                          <a:solidFill>
                            <a:sysClr val="windowText" lastClr="000000"/>
                          </a:solidFill>
                          <a:latin typeface="+mn-lt"/>
                          <a:cs typeface="Times New Roman" panose="02020603050405020304" pitchFamily="18" charset="0"/>
                        </a:rPr>
                        <a:t>Session Length</a:t>
                      </a:r>
                      <a:endParaRPr lang="en-US" sz="2400" dirty="0">
                        <a:solidFill>
                          <a:sysClr val="windowText" lastClr="000000"/>
                        </a:solidFill>
                        <a:latin typeface="+mn-lt"/>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algn="ctr"/>
                      <a:r>
                        <a:rPr lang="en-US" sz="2400" dirty="0" smtClean="0">
                          <a:solidFill>
                            <a:sysClr val="windowText" lastClr="000000"/>
                          </a:solidFill>
                          <a:latin typeface="+mn-lt"/>
                          <a:cs typeface="Times New Roman" panose="02020603050405020304" pitchFamily="18" charset="0"/>
                        </a:rPr>
                        <a:t>Number of Sessions</a:t>
                      </a:r>
                      <a:endParaRPr lang="en-US" sz="2400" dirty="0">
                        <a:solidFill>
                          <a:sysClr val="windowText" lastClr="000000"/>
                        </a:solidFill>
                        <a:latin typeface="+mn-lt"/>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r>
              <a:tr h="857250">
                <a:tc>
                  <a:txBody>
                    <a:bodyPr/>
                    <a:lstStyle/>
                    <a:p>
                      <a:pPr algn="ctr"/>
                      <a:r>
                        <a:rPr lang="en-US" sz="2400" dirty="0" smtClean="0">
                          <a:latin typeface="+mn-lt"/>
                          <a:cs typeface="Times New Roman" panose="02020603050405020304" pitchFamily="18" charset="0"/>
                        </a:rPr>
                        <a:t>Algebra</a:t>
                      </a:r>
                      <a:r>
                        <a:rPr lang="en-US" sz="2400" baseline="0" dirty="0" smtClean="0">
                          <a:latin typeface="+mn-lt"/>
                          <a:cs typeface="Times New Roman" panose="02020603050405020304" pitchFamily="18" charset="0"/>
                        </a:rPr>
                        <a:t> 1</a:t>
                      </a:r>
                      <a:endParaRPr lang="en-US" sz="2400" dirty="0">
                        <a:latin typeface="+mn-lt"/>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smtClean="0">
                          <a:latin typeface="+mn-lt"/>
                          <a:cs typeface="Times New Roman" panose="02020603050405020304" pitchFamily="18" charset="0"/>
                        </a:rPr>
                        <a:t>90 minutes</a:t>
                      </a:r>
                      <a:endParaRPr lang="en-US" sz="2400" dirty="0">
                        <a:latin typeface="+mn-lt"/>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smtClean="0">
                          <a:latin typeface="+mn-lt"/>
                          <a:cs typeface="Times New Roman" panose="02020603050405020304" pitchFamily="18" charset="0"/>
                        </a:rPr>
                        <a:t>2</a:t>
                      </a:r>
                      <a:endParaRPr lang="en-US" sz="2400" dirty="0">
                        <a:latin typeface="+mn-lt"/>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857250">
                <a:tc>
                  <a:txBody>
                    <a:bodyPr/>
                    <a:lstStyle/>
                    <a:p>
                      <a:pPr algn="ctr"/>
                      <a:r>
                        <a:rPr lang="en-US" sz="2400" dirty="0" smtClean="0">
                          <a:latin typeface="+mn-lt"/>
                          <a:cs typeface="Times New Roman" panose="02020603050405020304" pitchFamily="18" charset="0"/>
                        </a:rPr>
                        <a:t>Geometry</a:t>
                      </a:r>
                      <a:endParaRPr lang="en-US" sz="2400" dirty="0">
                        <a:latin typeface="+mn-lt"/>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latin typeface="+mn-lt"/>
                          <a:cs typeface="Times New Roman" panose="02020603050405020304" pitchFamily="18" charset="0"/>
                        </a:rPr>
                        <a:t>90 minutes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smtClean="0">
                          <a:latin typeface="+mn-lt"/>
                          <a:cs typeface="Times New Roman" panose="02020603050405020304" pitchFamily="18" charset="0"/>
                        </a:rPr>
                        <a:t>2</a:t>
                      </a:r>
                      <a:endParaRPr lang="en-US" sz="2400" dirty="0">
                        <a:latin typeface="+mn-lt"/>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857250">
                <a:tc>
                  <a:txBody>
                    <a:bodyPr/>
                    <a:lstStyle/>
                    <a:p>
                      <a:pPr algn="ctr"/>
                      <a:r>
                        <a:rPr lang="en-US" sz="2400" dirty="0" smtClean="0">
                          <a:latin typeface="+mn-lt"/>
                          <a:cs typeface="Times New Roman" panose="02020603050405020304" pitchFamily="18" charset="0"/>
                        </a:rPr>
                        <a:t>Algebra</a:t>
                      </a:r>
                      <a:r>
                        <a:rPr lang="en-US" sz="2400" baseline="0" dirty="0" smtClean="0">
                          <a:latin typeface="+mn-lt"/>
                          <a:cs typeface="Times New Roman" panose="02020603050405020304" pitchFamily="18" charset="0"/>
                        </a:rPr>
                        <a:t> 2</a:t>
                      </a:r>
                      <a:endParaRPr lang="en-US" sz="2400" dirty="0">
                        <a:latin typeface="+mn-lt"/>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latin typeface="+mn-lt"/>
                          <a:cs typeface="Times New Roman" panose="02020603050405020304" pitchFamily="18" charset="0"/>
                        </a:rPr>
                        <a:t>90 minutes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smtClean="0">
                          <a:latin typeface="+mn-lt"/>
                          <a:cs typeface="Times New Roman" panose="02020603050405020304" pitchFamily="18" charset="0"/>
                        </a:rPr>
                        <a:t>2</a:t>
                      </a:r>
                      <a:endParaRPr lang="en-US" sz="2400" dirty="0">
                        <a:latin typeface="+mn-lt"/>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6" name="Content Placeholder 2"/>
          <p:cNvSpPr txBox="1">
            <a:spLocks/>
          </p:cNvSpPr>
          <p:nvPr/>
        </p:nvSpPr>
        <p:spPr>
          <a:xfrm>
            <a:off x="304800" y="1676400"/>
            <a:ext cx="8667750" cy="380999"/>
          </a:xfrm>
          <a:prstGeom prst="rect">
            <a:avLst/>
          </a:prstGeom>
        </p:spPr>
        <p:txBody>
          <a:bodyPr vert="horz" lIns="91440" tIns="45720" rIns="91440" bIns="45720" rtlCol="0">
            <a:noAutofit/>
          </a:bodyPr>
          <a:lstStyle>
            <a:lvl1pPr marL="342900" indent="-342900" algn="l" defTabSz="914400" rtl="0" eaLnBrk="1" latinLnBrk="0" hangingPunct="1">
              <a:lnSpc>
                <a:spcPct val="80000"/>
              </a:lnSpc>
              <a:spcBef>
                <a:spcPts val="600"/>
              </a:spcBef>
              <a:spcAft>
                <a:spcPts val="600"/>
              </a:spcAft>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lnSpc>
                <a:spcPct val="80000"/>
              </a:lnSpc>
              <a:spcBef>
                <a:spcPts val="600"/>
              </a:spcBef>
              <a:spcAft>
                <a:spcPts val="600"/>
              </a:spcAft>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80000"/>
              </a:lnSpc>
              <a:spcBef>
                <a:spcPts val="600"/>
              </a:spcBef>
              <a:spcAft>
                <a:spcPts val="600"/>
              </a:spcAft>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80000"/>
              </a:lnSpc>
              <a:spcBef>
                <a:spcPts val="600"/>
              </a:spcBef>
              <a:spcAft>
                <a:spcPts val="600"/>
              </a:spcAft>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80000"/>
              </a:lnSpc>
              <a:spcBef>
                <a:spcPts val="600"/>
              </a:spcBef>
              <a:spcAft>
                <a:spcPts val="60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2800" b="1" dirty="0" smtClean="0"/>
              <a:t>Session Lengths by Grade Level and Subject</a:t>
            </a:r>
            <a:endParaRPr lang="en-US" sz="2800" dirty="0" smtClean="0"/>
          </a:p>
          <a:p>
            <a:pPr marL="0" indent="0">
              <a:buFont typeface="Arial" panose="020B0604020202020204" pitchFamily="34" charset="0"/>
              <a:buNone/>
            </a:pPr>
            <a:endParaRPr lang="en-US" sz="2800" dirty="0"/>
          </a:p>
        </p:txBody>
      </p:sp>
      <p:sp>
        <p:nvSpPr>
          <p:cNvPr id="7" name="Content Placeholder 2"/>
          <p:cNvSpPr txBox="1">
            <a:spLocks/>
          </p:cNvSpPr>
          <p:nvPr/>
        </p:nvSpPr>
        <p:spPr>
          <a:xfrm>
            <a:off x="311217" y="2221028"/>
            <a:ext cx="3574983" cy="3874972"/>
          </a:xfrm>
          <a:prstGeom prst="rect">
            <a:avLst/>
          </a:prstGeom>
        </p:spPr>
        <p:txBody>
          <a:bodyPr vert="horz" lIns="91440" tIns="45720" rIns="91440" bIns="45720" rtlCol="0">
            <a:noAutofit/>
          </a:bodyPr>
          <a:lstStyle>
            <a:lvl1pPr marL="342900" indent="-342900" algn="l" defTabSz="914400" rtl="0" eaLnBrk="1" latinLnBrk="0" hangingPunct="1">
              <a:lnSpc>
                <a:spcPct val="80000"/>
              </a:lnSpc>
              <a:spcBef>
                <a:spcPts val="600"/>
              </a:spcBef>
              <a:spcAft>
                <a:spcPts val="600"/>
              </a:spcAft>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lnSpc>
                <a:spcPct val="80000"/>
              </a:lnSpc>
              <a:spcBef>
                <a:spcPts val="600"/>
              </a:spcBef>
              <a:spcAft>
                <a:spcPts val="600"/>
              </a:spcAft>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80000"/>
              </a:lnSpc>
              <a:spcBef>
                <a:spcPts val="600"/>
              </a:spcBef>
              <a:spcAft>
                <a:spcPts val="600"/>
              </a:spcAft>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80000"/>
              </a:lnSpc>
              <a:spcBef>
                <a:spcPts val="600"/>
              </a:spcBef>
              <a:spcAft>
                <a:spcPts val="600"/>
              </a:spcAft>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80000"/>
              </a:lnSpc>
              <a:spcBef>
                <a:spcPts val="600"/>
              </a:spcBef>
              <a:spcAft>
                <a:spcPts val="60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2100" b="1" dirty="0" smtClean="0"/>
              <a:t>FSA EOC Assessments</a:t>
            </a:r>
          </a:p>
          <a:p>
            <a:pPr marL="0" indent="0">
              <a:buFont typeface="Arial" panose="020B0604020202020204" pitchFamily="34" charset="0"/>
              <a:buNone/>
            </a:pPr>
            <a:r>
              <a:rPr lang="en-US" sz="2000" dirty="0" smtClean="0"/>
              <a:t>All FSA EOC assessments are administered in two sessions over two days. Any student who has not completed the session by the end of the allotted time may continue working; however, each session may last no longer than half the length of a typical school day.</a:t>
            </a:r>
          </a:p>
          <a:p>
            <a:pPr marL="0" indent="0">
              <a:buNone/>
            </a:pPr>
            <a:r>
              <a:rPr lang="en-US" sz="2000" dirty="0"/>
              <a:t>Please note that </a:t>
            </a:r>
            <a:r>
              <a:rPr lang="en-US" sz="2000" dirty="0" smtClean="0"/>
              <a:t>students </a:t>
            </a:r>
            <a:r>
              <a:rPr lang="en-US" sz="2000" dirty="0"/>
              <a:t>can only access a scientific calculator during </a:t>
            </a:r>
            <a:r>
              <a:rPr lang="en-US" sz="2000" dirty="0" smtClean="0"/>
              <a:t>Session 2 of </a:t>
            </a:r>
            <a:r>
              <a:rPr lang="en-US" sz="2000" dirty="0"/>
              <a:t>the </a:t>
            </a:r>
            <a:r>
              <a:rPr lang="en-US" sz="2000" dirty="0" smtClean="0"/>
              <a:t>EOC </a:t>
            </a:r>
            <a:r>
              <a:rPr lang="en-US" sz="2000" dirty="0"/>
              <a:t>test.</a:t>
            </a:r>
          </a:p>
          <a:p>
            <a:pPr marL="0" indent="0">
              <a:buFont typeface="Arial" panose="020B0604020202020204" pitchFamily="34" charset="0"/>
              <a:buNone/>
            </a:pPr>
            <a:endParaRPr lang="en-US" sz="1800" dirty="0" smtClean="0"/>
          </a:p>
        </p:txBody>
      </p:sp>
    </p:spTree>
    <p:extLst>
      <p:ext uri="{BB962C8B-B14F-4D97-AF65-F5344CB8AC3E}">
        <p14:creationId xmlns:p14="http://schemas.microsoft.com/office/powerpoint/2010/main" val="180115363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sz="2800" dirty="0" smtClean="0"/>
              <a:t>Throughout this presentation, you will notice a small box in the upper right corner of the header that looks like one of the following:</a:t>
            </a:r>
          </a:p>
          <a:p>
            <a:pPr marL="0" indent="0">
              <a:buNone/>
            </a:pPr>
            <a:endParaRPr lang="en-US" sz="2500" dirty="0" smtClean="0"/>
          </a:p>
          <a:p>
            <a:pPr marL="0" indent="0">
              <a:buNone/>
            </a:pPr>
            <a:endParaRPr lang="en-US" sz="2500" dirty="0"/>
          </a:p>
          <a:p>
            <a:pPr marL="346075" indent="0">
              <a:buNone/>
            </a:pPr>
            <a:r>
              <a:rPr lang="en-US" sz="2800" dirty="0" smtClean="0"/>
              <a:t>These boxes indicate whether the information on that slide pertains to paper-based tests (PBT), computer-based tests (CBT), or both (CBT PBT).</a:t>
            </a:r>
          </a:p>
          <a:p>
            <a:pPr marL="0" indent="0">
              <a:buNone/>
            </a:pPr>
            <a:endParaRPr lang="en-US" sz="3000" dirty="0"/>
          </a:p>
        </p:txBody>
      </p:sp>
      <p:sp>
        <p:nvSpPr>
          <p:cNvPr id="11" name="Slide Number Placeholder 10"/>
          <p:cNvSpPr>
            <a:spLocks noGrp="1"/>
          </p:cNvSpPr>
          <p:nvPr>
            <p:ph type="sldNum" sz="quarter" idx="12"/>
          </p:nvPr>
        </p:nvSpPr>
        <p:spPr/>
        <p:txBody>
          <a:bodyPr/>
          <a:lstStyle/>
          <a:p>
            <a:fld id="{60F88D64-766A-45C3-93FE-3E1D3068B07A}" type="slidenum">
              <a:rPr lang="en-US" smtClean="0"/>
              <a:pPr/>
              <a:t>22</a:t>
            </a:fld>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73467" y="2909887"/>
            <a:ext cx="790575" cy="647700"/>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25666" y="2858050"/>
            <a:ext cx="781050" cy="638175"/>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81799" y="2848525"/>
            <a:ext cx="771525" cy="647700"/>
          </a:xfrm>
          <a:prstGeom prst="rect">
            <a:avLst/>
          </a:prstGeom>
        </p:spPr>
      </p:pic>
    </p:spTree>
    <p:extLst>
      <p:ext uri="{BB962C8B-B14F-4D97-AF65-F5344CB8AC3E}">
        <p14:creationId xmlns:p14="http://schemas.microsoft.com/office/powerpoint/2010/main" val="294442827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Students to Be Tested:</a:t>
            </a:r>
            <a:br>
              <a:rPr lang="en-US" dirty="0" smtClean="0"/>
            </a:br>
            <a:r>
              <a:rPr lang="en-US" dirty="0" smtClean="0"/>
              <a:t>FSA and FCAT 2.0</a:t>
            </a:r>
            <a:endParaRPr lang="en-US" dirty="0"/>
          </a:p>
        </p:txBody>
      </p:sp>
      <p:sp>
        <p:nvSpPr>
          <p:cNvPr id="3" name="Content Placeholder 2"/>
          <p:cNvSpPr>
            <a:spLocks noGrp="1"/>
          </p:cNvSpPr>
          <p:nvPr>
            <p:ph idx="1"/>
          </p:nvPr>
        </p:nvSpPr>
        <p:spPr/>
        <p:txBody>
          <a:bodyPr>
            <a:noAutofit/>
          </a:bodyPr>
          <a:lstStyle/>
          <a:p>
            <a:pPr marL="0" indent="0">
              <a:lnSpc>
                <a:spcPct val="80000"/>
              </a:lnSpc>
              <a:spcBef>
                <a:spcPts val="600"/>
              </a:spcBef>
              <a:spcAft>
                <a:spcPts val="600"/>
              </a:spcAft>
              <a:buNone/>
            </a:pPr>
            <a:r>
              <a:rPr lang="en-US" sz="2400" dirty="0" smtClean="0"/>
              <a:t>All students enrolled in tested grade levels/subject participate in the </a:t>
            </a:r>
            <a:r>
              <a:rPr lang="en-US" sz="2400" b="1" dirty="0" smtClean="0"/>
              <a:t>Spring 2015 FSA and FCAT 2.0 administrations </a:t>
            </a:r>
            <a:r>
              <a:rPr lang="en-US" sz="2400" dirty="0" smtClean="0"/>
              <a:t>with or without accommodations, per Section 1008.22(3)(a), Florida Statutes.</a:t>
            </a:r>
          </a:p>
          <a:p>
            <a:pPr marL="0" indent="0">
              <a:buNone/>
            </a:pPr>
            <a:r>
              <a:rPr lang="en-US" sz="2400" b="1" dirty="0" smtClean="0"/>
              <a:t>English </a:t>
            </a:r>
            <a:r>
              <a:rPr lang="en-US" sz="2400" b="1" dirty="0"/>
              <a:t>Language Learners (ELLs)</a:t>
            </a:r>
          </a:p>
          <a:p>
            <a:r>
              <a:rPr lang="en-US" sz="2400" dirty="0"/>
              <a:t>All </a:t>
            </a:r>
            <a:r>
              <a:rPr lang="en-US" sz="2400" dirty="0" smtClean="0"/>
              <a:t>ELLs are expected to </a:t>
            </a:r>
            <a:r>
              <a:rPr lang="en-US" sz="2400" dirty="0"/>
              <a:t>participate in statewide assessments.</a:t>
            </a:r>
          </a:p>
          <a:p>
            <a:pPr>
              <a:lnSpc>
                <a:spcPct val="90000"/>
              </a:lnSpc>
              <a:buNone/>
              <a:defRPr/>
            </a:pPr>
            <a:r>
              <a:rPr lang="en-US" altLang="en-US" sz="2400" b="1" dirty="0" smtClean="0"/>
              <a:t>Students </a:t>
            </a:r>
            <a:r>
              <a:rPr lang="en-US" altLang="en-US" sz="2400" b="1" dirty="0"/>
              <a:t>With Disabilities</a:t>
            </a:r>
          </a:p>
          <a:p>
            <a:pPr>
              <a:lnSpc>
                <a:spcPct val="90000"/>
              </a:lnSpc>
              <a:defRPr/>
            </a:pPr>
            <a:r>
              <a:rPr lang="en-US" altLang="en-US" sz="2400" dirty="0"/>
              <a:t>Students with disabilities who participate in the standardized testing program with or without accommodations are expected to participate</a:t>
            </a:r>
          </a:p>
          <a:p>
            <a:pPr marL="0" indent="0">
              <a:lnSpc>
                <a:spcPct val="80000"/>
              </a:lnSpc>
              <a:spcBef>
                <a:spcPts val="600"/>
              </a:spcBef>
              <a:spcAft>
                <a:spcPts val="600"/>
              </a:spcAft>
              <a:buNone/>
            </a:pPr>
            <a:endParaRPr lang="en-US" sz="2200" dirty="0"/>
          </a:p>
          <a:p>
            <a:pPr>
              <a:lnSpc>
                <a:spcPct val="80000"/>
              </a:lnSpc>
              <a:spcBef>
                <a:spcPts val="600"/>
              </a:spcBef>
              <a:spcAft>
                <a:spcPts val="600"/>
              </a:spcAft>
            </a:pPr>
            <a:endParaRPr lang="en-US" sz="2200" b="1" dirty="0"/>
          </a:p>
          <a:p>
            <a:pPr marL="0" indent="0">
              <a:lnSpc>
                <a:spcPct val="80000"/>
              </a:lnSpc>
              <a:spcBef>
                <a:spcPts val="600"/>
              </a:spcBef>
              <a:spcAft>
                <a:spcPts val="600"/>
              </a:spcAft>
              <a:buNone/>
            </a:pPr>
            <a:endParaRPr lang="en-US" sz="2200" b="1" dirty="0" smtClean="0"/>
          </a:p>
          <a:p>
            <a:pPr marL="0" indent="0">
              <a:lnSpc>
                <a:spcPct val="80000"/>
              </a:lnSpc>
              <a:spcBef>
                <a:spcPts val="600"/>
              </a:spcBef>
              <a:spcAft>
                <a:spcPts val="600"/>
              </a:spcAft>
              <a:buNone/>
            </a:pPr>
            <a:endParaRPr lang="en-US" sz="2200" dirty="0" smtClean="0"/>
          </a:p>
        </p:txBody>
      </p:sp>
      <p:sp>
        <p:nvSpPr>
          <p:cNvPr id="5" name="Slide Number Placeholder 4"/>
          <p:cNvSpPr>
            <a:spLocks noGrp="1"/>
          </p:cNvSpPr>
          <p:nvPr>
            <p:ph type="sldNum" sz="quarter" idx="12"/>
          </p:nvPr>
        </p:nvSpPr>
        <p:spPr/>
        <p:txBody>
          <a:bodyPr/>
          <a:lstStyle/>
          <a:p>
            <a:fld id="{60F88D64-766A-45C3-93FE-3E1D3068B07A}" type="slidenum">
              <a:rPr lang="en-US" smtClean="0"/>
              <a:pPr/>
              <a:t>23</a:t>
            </a:fld>
            <a:endParaRPr lang="en-US" dirty="0"/>
          </a:p>
        </p:txBody>
      </p:sp>
      <p:sp>
        <p:nvSpPr>
          <p:cNvPr id="4" name="Title 1"/>
          <p:cNvSpPr txBox="1">
            <a:spLocks/>
          </p:cNvSpPr>
          <p:nvPr/>
        </p:nvSpPr>
        <p:spPr>
          <a:xfrm>
            <a:off x="6629400" y="264082"/>
            <a:ext cx="2286000" cy="1217278"/>
          </a:xfrm>
          <a:prstGeom prst="rect">
            <a:avLst/>
          </a:prstGeom>
          <a:ln>
            <a:solidFill>
              <a:schemeClr val="bg1"/>
            </a:solidFill>
          </a:ln>
        </p:spPr>
        <p:txBody>
          <a:bodyPr vert="horz" lIns="91440" tIns="45720" rIns="91440" bIns="45720" rtlCol="0" anchor="ctr">
            <a:noAutofit/>
          </a:bodyPr>
          <a:lstStyle>
            <a:lvl1pPr algn="l" defTabSz="914400" rtl="0" eaLnBrk="1" latinLnBrk="0" hangingPunct="1">
              <a:spcBef>
                <a:spcPct val="0"/>
              </a:spcBef>
              <a:buNone/>
              <a:defRPr sz="4400" kern="1200">
                <a:solidFill>
                  <a:schemeClr val="tx1"/>
                </a:solidFill>
                <a:latin typeface="+mj-lt"/>
                <a:ea typeface="+mj-ea"/>
                <a:cs typeface="+mj-cs"/>
              </a:defRPr>
            </a:lvl1pPr>
          </a:lstStyle>
          <a:p>
            <a:pPr algn="ctr"/>
            <a:r>
              <a:rPr lang="en-US" sz="4000" dirty="0" smtClean="0">
                <a:solidFill>
                  <a:schemeClr val="bg1"/>
                </a:solidFill>
              </a:rPr>
              <a:t>CBT</a:t>
            </a:r>
          </a:p>
          <a:p>
            <a:pPr algn="ctr"/>
            <a:r>
              <a:rPr lang="en-US" sz="4000" dirty="0" smtClean="0">
                <a:solidFill>
                  <a:schemeClr val="bg1"/>
                </a:solidFill>
              </a:rPr>
              <a:t>PBT</a:t>
            </a:r>
          </a:p>
        </p:txBody>
      </p:sp>
    </p:spTree>
    <p:extLst>
      <p:ext uri="{BB962C8B-B14F-4D97-AF65-F5344CB8AC3E}">
        <p14:creationId xmlns:p14="http://schemas.microsoft.com/office/powerpoint/2010/main" val="42548773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244475" y="304800"/>
            <a:ext cx="8229600" cy="1143000"/>
          </a:xfrm>
        </p:spPr>
        <p:txBody>
          <a:bodyPr>
            <a:normAutofit fontScale="90000"/>
          </a:bodyPr>
          <a:lstStyle/>
          <a:p>
            <a:r>
              <a:rPr lang="en-US" altLang="en-US" dirty="0" smtClean="0"/>
              <a:t>Students to Be Tested:</a:t>
            </a:r>
            <a:br>
              <a:rPr lang="en-US" altLang="en-US" dirty="0" smtClean="0"/>
            </a:br>
            <a:r>
              <a:rPr lang="en-US" altLang="en-US" dirty="0" smtClean="0"/>
              <a:t>Special Programs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706382279"/>
              </p:ext>
            </p:extLst>
          </p:nvPr>
        </p:nvGraphicFramePr>
        <p:xfrm>
          <a:off x="152400" y="1981200"/>
          <a:ext cx="8763001" cy="4006187"/>
        </p:xfrm>
        <a:graphic>
          <a:graphicData uri="http://schemas.openxmlformats.org/drawingml/2006/table">
            <a:tbl>
              <a:tblPr firstRow="1" bandRow="1">
                <a:tableStyleId>{00A15C55-8517-42AA-B614-E9B94910E393}</a:tableStyleId>
              </a:tblPr>
              <a:tblGrid>
                <a:gridCol w="2130026"/>
                <a:gridCol w="3232409"/>
                <a:gridCol w="1700283"/>
                <a:gridCol w="1700283"/>
              </a:tblGrid>
              <a:tr h="531163">
                <a:tc gridSpan="2">
                  <a:txBody>
                    <a:bodyPr/>
                    <a:lstStyle/>
                    <a:p>
                      <a:r>
                        <a:rPr lang="en-US" sz="1800" dirty="0" smtClean="0"/>
                        <a:t>Special Programs</a:t>
                      </a:r>
                      <a:endParaRPr lang="en-US" sz="1800" dirty="0">
                        <a:solidFill>
                          <a:schemeClr val="tx1"/>
                        </a:solidFill>
                        <a:latin typeface="+mn-lt"/>
                      </a:endParaRPr>
                    </a:p>
                  </a:txBody>
                  <a:tcPr marT="45739" marB="45739"/>
                </a:tc>
                <a:tc hMerge="1">
                  <a:txBody>
                    <a:bodyPr/>
                    <a:lstStyle/>
                    <a:p>
                      <a:endParaRPr lang="en-US"/>
                    </a:p>
                  </a:txBody>
                  <a:tcPr/>
                </a:tc>
                <a:tc>
                  <a:txBody>
                    <a:bodyPr/>
                    <a:lstStyle/>
                    <a:p>
                      <a:pPr algn="ctr"/>
                      <a:r>
                        <a:rPr lang="en-US" sz="1800" dirty="0" smtClean="0"/>
                        <a:t>District Number</a:t>
                      </a:r>
                      <a:endParaRPr lang="en-US" sz="1800" dirty="0">
                        <a:solidFill>
                          <a:schemeClr val="tx1"/>
                        </a:solidFill>
                        <a:latin typeface="+mn-lt"/>
                      </a:endParaRPr>
                    </a:p>
                  </a:txBody>
                  <a:tcPr marT="45739" marB="45739"/>
                </a:tc>
                <a:tc>
                  <a:txBody>
                    <a:bodyPr/>
                    <a:lstStyle/>
                    <a:p>
                      <a:pPr algn="ctr"/>
                      <a:r>
                        <a:rPr lang="en-US" sz="1800" dirty="0" smtClean="0"/>
                        <a:t>School Number</a:t>
                      </a:r>
                      <a:endParaRPr lang="en-US" sz="1800" dirty="0">
                        <a:solidFill>
                          <a:schemeClr val="tx1"/>
                        </a:solidFill>
                        <a:latin typeface="+mn-lt"/>
                      </a:endParaRPr>
                    </a:p>
                  </a:txBody>
                  <a:tcPr marT="45739" marB="45739"/>
                </a:tc>
              </a:tr>
              <a:tr h="385520">
                <a:tc rowSpan="3">
                  <a:txBody>
                    <a:bodyPr/>
                    <a:lstStyle/>
                    <a:p>
                      <a:r>
                        <a:rPr lang="en-US" sz="2000" dirty="0" smtClean="0"/>
                        <a:t>FLVS</a:t>
                      </a:r>
                      <a:endParaRPr lang="en-US" sz="2000" b="1" dirty="0">
                        <a:latin typeface="+mn-lt"/>
                      </a:endParaRPr>
                    </a:p>
                  </a:txBody>
                  <a:tcPr marT="45739" marB="45739"/>
                </a:tc>
                <a:tc>
                  <a:txBody>
                    <a:bodyPr/>
                    <a:lstStyle/>
                    <a:p>
                      <a:r>
                        <a:rPr lang="en-US" sz="2000" dirty="0" smtClean="0"/>
                        <a:t>Full-Time K-8</a:t>
                      </a:r>
                      <a:endParaRPr lang="en-US" sz="2000" b="1" dirty="0">
                        <a:latin typeface="+mn-lt"/>
                      </a:endParaRPr>
                    </a:p>
                  </a:txBody>
                  <a:tcPr marT="45739" marB="45739"/>
                </a:tc>
                <a:tc>
                  <a:txBody>
                    <a:bodyPr/>
                    <a:lstStyle/>
                    <a:p>
                      <a:pPr algn="ctr"/>
                      <a:r>
                        <a:rPr lang="en-US" sz="2000" dirty="0" smtClean="0"/>
                        <a:t>71</a:t>
                      </a:r>
                      <a:endParaRPr lang="en-US" sz="2000" b="1" dirty="0">
                        <a:latin typeface="+mn-lt"/>
                      </a:endParaRPr>
                    </a:p>
                  </a:txBody>
                  <a:tcPr marT="45739" marB="45739"/>
                </a:tc>
                <a:tc>
                  <a:txBody>
                    <a:bodyPr/>
                    <a:lstStyle/>
                    <a:p>
                      <a:pPr algn="ctr"/>
                      <a:r>
                        <a:rPr lang="en-US" sz="2000" dirty="0" smtClean="0"/>
                        <a:t>0300</a:t>
                      </a:r>
                      <a:endParaRPr lang="en-US" sz="2000" b="1" dirty="0">
                        <a:latin typeface="+mn-lt"/>
                      </a:endParaRPr>
                    </a:p>
                  </a:txBody>
                  <a:tcPr marT="45739" marB="45739"/>
                </a:tc>
              </a:tr>
              <a:tr h="385520">
                <a:tc vMerge="1">
                  <a:txBody>
                    <a:bodyPr/>
                    <a:lstStyle/>
                    <a:p>
                      <a:endParaRPr lang="en-US"/>
                    </a:p>
                  </a:txBody>
                  <a:tcPr/>
                </a:tc>
                <a:tc>
                  <a:txBody>
                    <a:bodyPr/>
                    <a:lstStyle/>
                    <a:p>
                      <a:r>
                        <a:rPr lang="en-US" sz="2000" dirty="0" smtClean="0"/>
                        <a:t>Full-Time 9-12</a:t>
                      </a:r>
                      <a:endParaRPr lang="en-US" sz="2000" b="1" dirty="0">
                        <a:latin typeface="+mn-lt"/>
                      </a:endParaRPr>
                    </a:p>
                  </a:txBody>
                  <a:tcPr marT="45739" marB="45739"/>
                </a:tc>
                <a:tc>
                  <a:txBody>
                    <a:bodyPr/>
                    <a:lstStyle/>
                    <a:p>
                      <a:pPr algn="ctr"/>
                      <a:r>
                        <a:rPr lang="en-US" sz="2000" dirty="0" smtClean="0"/>
                        <a:t>71</a:t>
                      </a:r>
                      <a:endParaRPr lang="en-US" sz="2000" b="1" dirty="0">
                        <a:latin typeface="+mn-lt"/>
                      </a:endParaRPr>
                    </a:p>
                  </a:txBody>
                  <a:tcPr marT="45739" marB="45739"/>
                </a:tc>
                <a:tc>
                  <a:txBody>
                    <a:bodyPr/>
                    <a:lstStyle/>
                    <a:p>
                      <a:pPr algn="ctr"/>
                      <a:r>
                        <a:rPr lang="en-US" sz="2000" dirty="0" smtClean="0"/>
                        <a:t>0400</a:t>
                      </a:r>
                      <a:endParaRPr lang="en-US" sz="2000" b="1" dirty="0">
                        <a:latin typeface="+mn-lt"/>
                      </a:endParaRPr>
                    </a:p>
                  </a:txBody>
                  <a:tcPr marT="45739" marB="45739"/>
                </a:tc>
              </a:tr>
              <a:tr h="385520">
                <a:tc vMerge="1">
                  <a:txBody>
                    <a:bodyPr/>
                    <a:lstStyle/>
                    <a:p>
                      <a:endParaRPr lang="en-US"/>
                    </a:p>
                  </a:txBody>
                  <a:tcPr/>
                </a:tc>
                <a:tc>
                  <a:txBody>
                    <a:bodyPr/>
                    <a:lstStyle/>
                    <a:p>
                      <a:r>
                        <a:rPr lang="en-US" sz="2000" dirty="0" smtClean="0"/>
                        <a:t>FL Virtual Academy</a:t>
                      </a:r>
                      <a:endParaRPr lang="en-US" sz="2000" b="1" dirty="0">
                        <a:latin typeface="+mn-lt"/>
                      </a:endParaRPr>
                    </a:p>
                  </a:txBody>
                  <a:tcPr marT="45739" marB="45739"/>
                </a:tc>
                <a:tc>
                  <a:txBody>
                    <a:bodyPr/>
                    <a:lstStyle/>
                    <a:p>
                      <a:pPr algn="ctr"/>
                      <a:r>
                        <a:rPr lang="en-US" sz="2000" dirty="0" smtClean="0"/>
                        <a:t>50</a:t>
                      </a:r>
                      <a:endParaRPr lang="en-US" sz="2000" b="1" dirty="0">
                        <a:latin typeface="+mn-lt"/>
                      </a:endParaRPr>
                    </a:p>
                  </a:txBody>
                  <a:tcPr marT="45739" marB="45739"/>
                </a:tc>
                <a:tc>
                  <a:txBody>
                    <a:bodyPr/>
                    <a:lstStyle/>
                    <a:p>
                      <a:pPr algn="ctr"/>
                      <a:r>
                        <a:rPr lang="en-US" sz="2000" dirty="0" smtClean="0"/>
                        <a:t>7079</a:t>
                      </a:r>
                      <a:endParaRPr lang="en-US" sz="2000" b="1" dirty="0">
                        <a:latin typeface="+mn-lt"/>
                      </a:endParaRPr>
                    </a:p>
                  </a:txBody>
                  <a:tcPr marT="45739" marB="45739"/>
                </a:tc>
              </a:tr>
              <a:tr h="385520">
                <a:tc gridSpan="2">
                  <a:txBody>
                    <a:bodyPr/>
                    <a:lstStyle/>
                    <a:p>
                      <a:r>
                        <a:rPr lang="en-US" sz="2000" dirty="0" smtClean="0"/>
                        <a:t>Miami-Dade Online Academy </a:t>
                      </a:r>
                      <a:endParaRPr lang="en-US" sz="2000" b="1" dirty="0">
                        <a:latin typeface="+mn-lt"/>
                      </a:endParaRPr>
                    </a:p>
                  </a:txBody>
                  <a:tcPr marT="45739" marB="45739"/>
                </a:tc>
                <a:tc hMerge="1">
                  <a:txBody>
                    <a:bodyPr/>
                    <a:lstStyle/>
                    <a:p>
                      <a:endParaRPr lang="en-US"/>
                    </a:p>
                  </a:txBody>
                  <a:tcPr/>
                </a:tc>
                <a:tc>
                  <a:txBody>
                    <a:bodyPr/>
                    <a:lstStyle/>
                    <a:p>
                      <a:pPr algn="ctr"/>
                      <a:r>
                        <a:rPr lang="en-US" sz="2000" dirty="0" smtClean="0"/>
                        <a:t>13</a:t>
                      </a:r>
                      <a:endParaRPr lang="en-US" sz="2000" b="1" dirty="0">
                        <a:latin typeface="+mn-lt"/>
                      </a:endParaRPr>
                    </a:p>
                  </a:txBody>
                  <a:tcPr marT="45739" marB="45739"/>
                </a:tc>
                <a:tc>
                  <a:txBody>
                    <a:bodyPr/>
                    <a:lstStyle/>
                    <a:p>
                      <a:pPr algn="ctr"/>
                      <a:r>
                        <a:rPr lang="en-US" sz="2000" dirty="0" smtClean="0"/>
                        <a:t>7001</a:t>
                      </a:r>
                      <a:endParaRPr lang="en-US" sz="2000" b="1" dirty="0">
                        <a:latin typeface="+mn-lt"/>
                      </a:endParaRPr>
                    </a:p>
                  </a:txBody>
                  <a:tcPr marT="45739" marB="45739"/>
                </a:tc>
              </a:tr>
              <a:tr h="385520">
                <a:tc gridSpan="2">
                  <a:txBody>
                    <a:bodyPr/>
                    <a:lstStyle/>
                    <a:p>
                      <a:r>
                        <a:rPr lang="en-US" sz="2000" dirty="0" smtClean="0"/>
                        <a:t>Florida Home Education </a:t>
                      </a:r>
                      <a:endParaRPr lang="en-US" sz="2000" b="1" dirty="0">
                        <a:latin typeface="+mn-lt"/>
                      </a:endParaRPr>
                    </a:p>
                  </a:txBody>
                  <a:tcPr marT="45739" marB="45739"/>
                </a:tc>
                <a:tc hMerge="1">
                  <a:txBody>
                    <a:bodyPr/>
                    <a:lstStyle/>
                    <a:p>
                      <a:endParaRPr lang="en-US"/>
                    </a:p>
                  </a:txBody>
                  <a:tcPr/>
                </a:tc>
                <a:tc>
                  <a:txBody>
                    <a:bodyPr/>
                    <a:lstStyle/>
                    <a:p>
                      <a:pPr algn="ctr"/>
                      <a:r>
                        <a:rPr lang="en-US" sz="2000" dirty="0" smtClean="0"/>
                        <a:t>13</a:t>
                      </a:r>
                      <a:endParaRPr lang="en-US" sz="2000" b="1" dirty="0">
                        <a:latin typeface="+mn-lt"/>
                      </a:endParaRPr>
                    </a:p>
                  </a:txBody>
                  <a:tcPr marT="45739" marB="45739"/>
                </a:tc>
                <a:tc>
                  <a:txBody>
                    <a:bodyPr/>
                    <a:lstStyle/>
                    <a:p>
                      <a:pPr algn="ctr"/>
                      <a:r>
                        <a:rPr lang="en-US" sz="2000" dirty="0" smtClean="0"/>
                        <a:t>9998</a:t>
                      </a:r>
                      <a:endParaRPr lang="en-US" sz="2000" b="1" dirty="0">
                        <a:latin typeface="+mn-lt"/>
                      </a:endParaRPr>
                    </a:p>
                  </a:txBody>
                  <a:tcPr marT="45739" marB="45739"/>
                </a:tc>
              </a:tr>
              <a:tr h="385520">
                <a:tc gridSpan="2">
                  <a:txBody>
                    <a:bodyPr/>
                    <a:lstStyle/>
                    <a:p>
                      <a:r>
                        <a:rPr lang="en-US" sz="2000" dirty="0" smtClean="0"/>
                        <a:t>McKay Scholarship</a:t>
                      </a:r>
                      <a:r>
                        <a:rPr lang="en-US" sz="2000" baseline="0" dirty="0" smtClean="0"/>
                        <a:t> </a:t>
                      </a:r>
                      <a:endParaRPr lang="en-US" sz="2000" b="1" dirty="0">
                        <a:latin typeface="+mn-lt"/>
                      </a:endParaRPr>
                    </a:p>
                  </a:txBody>
                  <a:tcPr marT="45739" marB="45739"/>
                </a:tc>
                <a:tc hMerge="1">
                  <a:txBody>
                    <a:bodyPr/>
                    <a:lstStyle/>
                    <a:p>
                      <a:endParaRPr lang="en-US"/>
                    </a:p>
                  </a:txBody>
                  <a:tcPr/>
                </a:tc>
                <a:tc>
                  <a:txBody>
                    <a:bodyPr/>
                    <a:lstStyle/>
                    <a:p>
                      <a:pPr algn="ctr"/>
                      <a:r>
                        <a:rPr lang="en-US" sz="2000" dirty="0" smtClean="0"/>
                        <a:t>13</a:t>
                      </a:r>
                      <a:endParaRPr lang="en-US" sz="2000" b="1" dirty="0">
                        <a:latin typeface="+mn-lt"/>
                      </a:endParaRPr>
                    </a:p>
                  </a:txBody>
                  <a:tcPr marT="45739" marB="45739"/>
                </a:tc>
                <a:tc>
                  <a:txBody>
                    <a:bodyPr/>
                    <a:lstStyle/>
                    <a:p>
                      <a:pPr algn="ctr"/>
                      <a:r>
                        <a:rPr lang="en-US" sz="2000" dirty="0" smtClean="0"/>
                        <a:t>3518</a:t>
                      </a:r>
                      <a:endParaRPr lang="en-US" sz="2000" b="1" dirty="0">
                        <a:latin typeface="+mn-lt"/>
                      </a:endParaRPr>
                    </a:p>
                  </a:txBody>
                  <a:tcPr marT="45739" marB="45739"/>
                </a:tc>
              </a:tr>
              <a:tr h="385520">
                <a:tc gridSpan="2">
                  <a:txBody>
                    <a:bodyPr/>
                    <a:lstStyle/>
                    <a:p>
                      <a:r>
                        <a:rPr lang="en-US" sz="2000" dirty="0" smtClean="0"/>
                        <a:t>Florida</a:t>
                      </a:r>
                      <a:r>
                        <a:rPr lang="en-US" sz="2000" baseline="0" dirty="0" smtClean="0"/>
                        <a:t> Tax Credit Scholarship</a:t>
                      </a:r>
                      <a:endParaRPr lang="en-US" sz="2000" b="1" dirty="0">
                        <a:latin typeface="+mn-lt"/>
                      </a:endParaRPr>
                    </a:p>
                  </a:txBody>
                  <a:tcPr marT="45739" marB="45739"/>
                </a:tc>
                <a:tc hMerge="1">
                  <a:txBody>
                    <a:bodyPr/>
                    <a:lstStyle/>
                    <a:p>
                      <a:endParaRPr lang="en-US"/>
                    </a:p>
                  </a:txBody>
                  <a:tcPr/>
                </a:tc>
                <a:tc>
                  <a:txBody>
                    <a:bodyPr/>
                    <a:lstStyle/>
                    <a:p>
                      <a:pPr algn="ctr"/>
                      <a:r>
                        <a:rPr lang="en-US" sz="2000" dirty="0" smtClean="0"/>
                        <a:t>97</a:t>
                      </a:r>
                      <a:endParaRPr lang="en-US" sz="2000" b="1" dirty="0">
                        <a:latin typeface="+mn-lt"/>
                      </a:endParaRPr>
                    </a:p>
                  </a:txBody>
                  <a:tcPr marT="45739" marB="45739"/>
                </a:tc>
                <a:tc>
                  <a:txBody>
                    <a:bodyPr/>
                    <a:lstStyle/>
                    <a:p>
                      <a:pPr algn="ctr"/>
                      <a:r>
                        <a:rPr lang="en-US" sz="2000" dirty="0" smtClean="0"/>
                        <a:t>9999</a:t>
                      </a:r>
                      <a:endParaRPr lang="en-US" sz="2000" b="1" dirty="0">
                        <a:latin typeface="+mn-lt"/>
                      </a:endParaRPr>
                    </a:p>
                  </a:txBody>
                  <a:tcPr marT="45739" marB="45739"/>
                </a:tc>
              </a:tr>
              <a:tr h="674630">
                <a:tc gridSpan="2">
                  <a:txBody>
                    <a:bodyPr/>
                    <a:lstStyle/>
                    <a:p>
                      <a:r>
                        <a:rPr lang="en-US" sz="2000" dirty="0" smtClean="0"/>
                        <a:t>Hospital/Homebound*</a:t>
                      </a:r>
                    </a:p>
                    <a:p>
                      <a:r>
                        <a:rPr lang="en-US" sz="2000" dirty="0" smtClean="0"/>
                        <a:t>(Brucie Ball Educational</a:t>
                      </a:r>
                      <a:r>
                        <a:rPr lang="en-US" sz="2000" baseline="0" dirty="0" smtClean="0"/>
                        <a:t> Center)</a:t>
                      </a:r>
                      <a:endParaRPr lang="en-US" sz="2000" b="0" dirty="0">
                        <a:latin typeface="+mn-lt"/>
                      </a:endParaRPr>
                    </a:p>
                  </a:txBody>
                  <a:tcPr marT="45739" marB="45739"/>
                </a:tc>
                <a:tc hMerge="1">
                  <a:txBody>
                    <a:bodyPr/>
                    <a:lstStyle/>
                    <a:p>
                      <a:endParaRPr lang="en-US"/>
                    </a:p>
                  </a:txBody>
                  <a:tcPr/>
                </a:tc>
                <a:tc>
                  <a:txBody>
                    <a:bodyPr/>
                    <a:lstStyle/>
                    <a:p>
                      <a:pPr algn="ctr"/>
                      <a:r>
                        <a:rPr lang="en-US" sz="2000" dirty="0" smtClean="0"/>
                        <a:t>13</a:t>
                      </a:r>
                      <a:endParaRPr lang="en-US" sz="2000" b="1" dirty="0">
                        <a:latin typeface="+mn-lt"/>
                      </a:endParaRPr>
                    </a:p>
                  </a:txBody>
                  <a:tcPr marT="45739" marB="45739"/>
                </a:tc>
                <a:tc>
                  <a:txBody>
                    <a:bodyPr/>
                    <a:lstStyle/>
                    <a:p>
                      <a:pPr algn="ctr"/>
                      <a:r>
                        <a:rPr lang="en-US" sz="2000" dirty="0" smtClean="0"/>
                        <a:t>9732</a:t>
                      </a:r>
                      <a:endParaRPr lang="en-US" sz="2000" b="1" dirty="0">
                        <a:latin typeface="+mn-lt"/>
                      </a:endParaRPr>
                    </a:p>
                  </a:txBody>
                  <a:tcPr marT="45739" marB="45739"/>
                </a:tc>
              </a:tr>
            </a:tbl>
          </a:graphicData>
        </a:graphic>
      </p:graphicFrame>
      <p:sp>
        <p:nvSpPr>
          <p:cNvPr id="8239"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fld id="{D8FD6F50-6FB4-47F1-9F09-C473E911BD56}" type="slidenum">
              <a:rPr lang="en-US" altLang="en-US" sz="1400" smtClean="0"/>
              <a:pPr eaLnBrk="1" hangingPunct="1">
                <a:spcBef>
                  <a:spcPct val="0"/>
                </a:spcBef>
                <a:buFontTx/>
                <a:buNone/>
              </a:pPr>
              <a:t>24</a:t>
            </a:fld>
            <a:endParaRPr lang="en-US" altLang="en-US" sz="1400" dirty="0" smtClean="0"/>
          </a:p>
        </p:txBody>
      </p:sp>
      <p:sp>
        <p:nvSpPr>
          <p:cNvPr id="11328" name="TextBox 5"/>
          <p:cNvSpPr txBox="1">
            <a:spLocks noChangeArrowheads="1"/>
          </p:cNvSpPr>
          <p:nvPr/>
        </p:nvSpPr>
        <p:spPr bwMode="auto">
          <a:xfrm>
            <a:off x="1905000" y="5943600"/>
            <a:ext cx="6019800" cy="369888"/>
          </a:xfrm>
          <a:prstGeom prst="rect">
            <a:avLst/>
          </a:prstGeom>
          <a:noFill/>
          <a:ln>
            <a:noFill/>
          </a:ln>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defRPr/>
            </a:pPr>
            <a:r>
              <a:rPr lang="en-US" dirty="0" smtClean="0">
                <a:latin typeface="+mn-lt"/>
              </a:rPr>
              <a:t>*</a:t>
            </a:r>
            <a:r>
              <a:rPr lang="en-US" sz="1600" dirty="0" smtClean="0">
                <a:latin typeface="+mn-lt"/>
              </a:rPr>
              <a:t>District program </a:t>
            </a:r>
            <a:r>
              <a:rPr lang="en-US" sz="1600" b="1" u="sng" dirty="0" smtClean="0">
                <a:latin typeface="+mn-lt"/>
              </a:rPr>
              <a:t>not</a:t>
            </a:r>
            <a:r>
              <a:rPr lang="en-US" sz="1600" dirty="0" smtClean="0">
                <a:latin typeface="+mn-lt"/>
              </a:rPr>
              <a:t> in the Test Administration Manual.</a:t>
            </a:r>
          </a:p>
        </p:txBody>
      </p:sp>
      <p:sp>
        <p:nvSpPr>
          <p:cNvPr id="8242" name="Rectangle 6"/>
          <p:cNvSpPr>
            <a:spLocks noChangeArrowheads="1"/>
          </p:cNvSpPr>
          <p:nvPr/>
        </p:nvSpPr>
        <p:spPr bwMode="auto">
          <a:xfrm>
            <a:off x="0" y="1600200"/>
            <a:ext cx="8001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800" b="1" dirty="0"/>
              <a:t>Make arrangements to test special program students.</a:t>
            </a:r>
          </a:p>
        </p:txBody>
      </p:sp>
      <p:sp>
        <p:nvSpPr>
          <p:cNvPr id="9" name="Title 1"/>
          <p:cNvSpPr txBox="1">
            <a:spLocks/>
          </p:cNvSpPr>
          <p:nvPr/>
        </p:nvSpPr>
        <p:spPr>
          <a:xfrm>
            <a:off x="6705600" y="152400"/>
            <a:ext cx="2286000" cy="1217278"/>
          </a:xfrm>
          <a:prstGeom prst="rect">
            <a:avLst/>
          </a:prstGeom>
          <a:ln>
            <a:solidFill>
              <a:schemeClr val="bg1"/>
            </a:solidFill>
          </a:ln>
        </p:spPr>
        <p:txBody>
          <a:bodyPr vert="horz" lIns="91440" tIns="45720" rIns="91440" bIns="45720" rtlCol="0" anchor="ctr">
            <a:noAutofit/>
          </a:bodyPr>
          <a:lstStyle>
            <a:lvl1pPr algn="l" defTabSz="914400" rtl="0" eaLnBrk="1" latinLnBrk="0" hangingPunct="1">
              <a:spcBef>
                <a:spcPct val="0"/>
              </a:spcBef>
              <a:buNone/>
              <a:defRPr sz="4400" kern="1200">
                <a:solidFill>
                  <a:schemeClr val="tx1"/>
                </a:solidFill>
                <a:latin typeface="+mj-lt"/>
                <a:ea typeface="+mj-ea"/>
                <a:cs typeface="+mj-cs"/>
              </a:defRPr>
            </a:lvl1pPr>
          </a:lstStyle>
          <a:p>
            <a:pPr algn="ctr"/>
            <a:r>
              <a:rPr lang="en-US" sz="4000" dirty="0" smtClean="0">
                <a:solidFill>
                  <a:schemeClr val="bg1"/>
                </a:solidFill>
              </a:rPr>
              <a:t>CBT</a:t>
            </a:r>
          </a:p>
          <a:p>
            <a:pPr algn="ctr"/>
            <a:r>
              <a:rPr lang="en-US" sz="4000" dirty="0" smtClean="0">
                <a:solidFill>
                  <a:schemeClr val="bg1"/>
                </a:solidFill>
              </a:rPr>
              <a:t>PBT</a:t>
            </a:r>
          </a:p>
        </p:txBody>
      </p:sp>
    </p:spTree>
    <p:extLst>
      <p:ext uri="{BB962C8B-B14F-4D97-AF65-F5344CB8AC3E}">
        <p14:creationId xmlns:p14="http://schemas.microsoft.com/office/powerpoint/2010/main" val="262967829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normAutofit fontScale="90000"/>
          </a:bodyPr>
          <a:lstStyle/>
          <a:p>
            <a:r>
              <a:rPr lang="en-US" altLang="en-US" dirty="0" smtClean="0"/>
              <a:t>What To Do – </a:t>
            </a:r>
            <a:br>
              <a:rPr lang="en-US" altLang="en-US" dirty="0" smtClean="0"/>
            </a:br>
            <a:r>
              <a:rPr lang="en-US" altLang="en-US" dirty="0" smtClean="0"/>
              <a:t>Temporary Section 504</a:t>
            </a:r>
          </a:p>
        </p:txBody>
      </p:sp>
      <p:sp>
        <p:nvSpPr>
          <p:cNvPr id="11267" name="Content Placeholder 2"/>
          <p:cNvSpPr>
            <a:spLocks noGrp="1"/>
          </p:cNvSpPr>
          <p:nvPr>
            <p:ph idx="1"/>
          </p:nvPr>
        </p:nvSpPr>
        <p:spPr>
          <a:xfrm>
            <a:off x="228600" y="2057400"/>
            <a:ext cx="8229600" cy="4495800"/>
          </a:xfrm>
        </p:spPr>
        <p:txBody>
          <a:bodyPr/>
          <a:lstStyle/>
          <a:p>
            <a:r>
              <a:rPr lang="en-US" altLang="en-US" sz="2200" dirty="0" smtClean="0"/>
              <a:t>When a student sustains an impairment / injury during a statewide test window, they </a:t>
            </a:r>
            <a:r>
              <a:rPr lang="en-US" altLang="en-US" sz="2200" i="1" dirty="0" smtClean="0"/>
              <a:t>may </a:t>
            </a:r>
            <a:r>
              <a:rPr lang="en-US" altLang="en-US" sz="2200" dirty="0" smtClean="0"/>
              <a:t>be eligible for Section 504</a:t>
            </a:r>
          </a:p>
          <a:p>
            <a:pPr lvl="1"/>
            <a:r>
              <a:rPr lang="en-US" altLang="en-US" sz="2200" dirty="0" smtClean="0"/>
              <a:t>You may consider scheduling the test on an available make-up day, if possible, to provide more time to collect written medical documentation from the parent and schedule a 504 Eligibility Meeting</a:t>
            </a:r>
          </a:p>
          <a:p>
            <a:r>
              <a:rPr lang="en-US" altLang="en-US" sz="2200" dirty="0" smtClean="0"/>
              <a:t>Contact the Regional Special Education Staffing Specialist for assistance and directions on proceeding with a Section 504 Eligibility Meeting / Plan</a:t>
            </a:r>
          </a:p>
          <a:p>
            <a:r>
              <a:rPr lang="en-US" altLang="en-US" sz="2200" dirty="0" smtClean="0"/>
              <a:t>Send / provide a Notification of Meeting to the parent </a:t>
            </a:r>
          </a:p>
          <a:p>
            <a:r>
              <a:rPr lang="en-US" altLang="en-US" sz="2200" dirty="0" smtClean="0"/>
              <a:t>Only a designated LEA may facilitate a Section 504 Meeting</a:t>
            </a:r>
          </a:p>
          <a:p>
            <a:pPr>
              <a:buFont typeface="Wingdings 2" pitchFamily="18" charset="2"/>
              <a:buNone/>
            </a:pPr>
            <a:endParaRPr lang="en-US" altLang="en-US" sz="2400" dirty="0" smtClean="0"/>
          </a:p>
          <a:p>
            <a:pPr>
              <a:buFont typeface="Wingdings 2" pitchFamily="18" charset="2"/>
              <a:buNone/>
            </a:pPr>
            <a:endParaRPr lang="en-US" altLang="en-US" sz="2400" dirty="0" smtClean="0"/>
          </a:p>
        </p:txBody>
      </p:sp>
      <p:sp>
        <p:nvSpPr>
          <p:cNvPr id="4" name="Title 1"/>
          <p:cNvSpPr txBox="1">
            <a:spLocks/>
          </p:cNvSpPr>
          <p:nvPr/>
        </p:nvSpPr>
        <p:spPr>
          <a:xfrm>
            <a:off x="6705600" y="152400"/>
            <a:ext cx="2286000" cy="1217278"/>
          </a:xfrm>
          <a:prstGeom prst="rect">
            <a:avLst/>
          </a:prstGeom>
          <a:ln>
            <a:solidFill>
              <a:schemeClr val="bg1"/>
            </a:solidFill>
          </a:ln>
        </p:spPr>
        <p:txBody>
          <a:bodyPr vert="horz" lIns="91440" tIns="45720" rIns="91440" bIns="45720" rtlCol="0" anchor="ctr">
            <a:noAutofit/>
          </a:bodyPr>
          <a:lstStyle>
            <a:lvl1pPr algn="l" defTabSz="914400" rtl="0" eaLnBrk="1" latinLnBrk="0" hangingPunct="1">
              <a:spcBef>
                <a:spcPct val="0"/>
              </a:spcBef>
              <a:buNone/>
              <a:defRPr sz="4400" kern="1200">
                <a:solidFill>
                  <a:schemeClr val="tx1"/>
                </a:solidFill>
                <a:latin typeface="+mj-lt"/>
                <a:ea typeface="+mj-ea"/>
                <a:cs typeface="+mj-cs"/>
              </a:defRPr>
            </a:lvl1pPr>
          </a:lstStyle>
          <a:p>
            <a:pPr algn="ctr"/>
            <a:r>
              <a:rPr lang="en-US" sz="4000" dirty="0" smtClean="0">
                <a:solidFill>
                  <a:schemeClr val="bg1"/>
                </a:solidFill>
              </a:rPr>
              <a:t>CBT</a:t>
            </a:r>
          </a:p>
          <a:p>
            <a:pPr algn="ctr"/>
            <a:r>
              <a:rPr lang="en-US" sz="4000" dirty="0" smtClean="0">
                <a:solidFill>
                  <a:schemeClr val="bg1"/>
                </a:solidFill>
              </a:rPr>
              <a:t>PBT</a:t>
            </a:r>
          </a:p>
        </p:txBody>
      </p:sp>
    </p:spTree>
    <p:extLst>
      <p:ext uri="{BB962C8B-B14F-4D97-AF65-F5344CB8AC3E}">
        <p14:creationId xmlns:p14="http://schemas.microsoft.com/office/powerpoint/2010/main" val="148682754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SPED Office Contacts </a:t>
            </a:r>
            <a:endParaRPr lang="en-US" dirty="0"/>
          </a:p>
        </p:txBody>
      </p:sp>
      <p:sp>
        <p:nvSpPr>
          <p:cNvPr id="5" name="Content Placeholder 5"/>
          <p:cNvSpPr>
            <a:spLocks noGrp="1"/>
          </p:cNvSpPr>
          <p:nvPr>
            <p:ph idx="1"/>
          </p:nvPr>
        </p:nvSpPr>
        <p:spPr>
          <a:xfrm>
            <a:off x="0" y="1600200"/>
            <a:ext cx="4572000" cy="5105400"/>
          </a:xfrm>
          <a:prstGeom prst="rect">
            <a:avLst/>
          </a:prstGeom>
        </p:spPr>
        <p:txBody>
          <a:bodyPr/>
          <a:lstStyle/>
          <a:p>
            <a:pPr marL="119062" lvl="1" indent="0" algn="ctr">
              <a:spcBef>
                <a:spcPct val="0"/>
              </a:spcBef>
              <a:buClr>
                <a:schemeClr val="accent1"/>
              </a:buClr>
              <a:buSzPct val="80000"/>
              <a:buNone/>
              <a:defRPr/>
            </a:pPr>
            <a:r>
              <a:rPr lang="en-US" sz="2200" b="1" dirty="0" smtClean="0"/>
              <a:t>NORTH</a:t>
            </a:r>
          </a:p>
          <a:p>
            <a:pPr marL="438150" lvl="1" indent="-319088">
              <a:spcBef>
                <a:spcPct val="0"/>
              </a:spcBef>
              <a:buClr>
                <a:schemeClr val="accent1"/>
              </a:buClr>
              <a:buSzPct val="80000"/>
              <a:buFont typeface="Wingdings 2" pitchFamily="18" charset="2"/>
              <a:buChar char=""/>
              <a:defRPr/>
            </a:pPr>
            <a:r>
              <a:rPr lang="en-US" sz="2200" b="1" dirty="0" smtClean="0"/>
              <a:t>North Central </a:t>
            </a:r>
            <a:r>
              <a:rPr lang="en-US" sz="2400" b="1" dirty="0"/>
              <a:t>(786) 413-3001</a:t>
            </a:r>
            <a:endParaRPr lang="en-US" sz="2200" b="1" dirty="0" smtClean="0"/>
          </a:p>
          <a:p>
            <a:pPr lvl="1">
              <a:defRPr/>
            </a:pPr>
            <a:r>
              <a:rPr lang="en-US" sz="2200" dirty="0" smtClean="0"/>
              <a:t>Alfreida Robinson</a:t>
            </a:r>
          </a:p>
          <a:p>
            <a:pPr lvl="2">
              <a:buFont typeface="Arial" charset="0"/>
              <a:buChar char="▪"/>
              <a:defRPr/>
            </a:pPr>
            <a:r>
              <a:rPr lang="en-US" sz="1900" dirty="0" smtClean="0"/>
              <a:t> Instructional Supervisor</a:t>
            </a:r>
          </a:p>
          <a:p>
            <a:pPr lvl="1">
              <a:defRPr/>
            </a:pPr>
            <a:r>
              <a:rPr lang="en-US" sz="2200" dirty="0" smtClean="0"/>
              <a:t>Elena Hernandez</a:t>
            </a:r>
          </a:p>
          <a:p>
            <a:pPr lvl="2">
              <a:buFont typeface="Arial" charset="0"/>
              <a:buChar char="▪"/>
              <a:defRPr/>
            </a:pPr>
            <a:r>
              <a:rPr lang="en-US" sz="1900" dirty="0" smtClean="0"/>
              <a:t>Lead Staffing Specialist</a:t>
            </a:r>
          </a:p>
          <a:p>
            <a:pPr lvl="1">
              <a:buFont typeface="Wingdings" pitchFamily="2" charset="2"/>
              <a:buNone/>
              <a:defRPr/>
            </a:pPr>
            <a:endParaRPr lang="en-US" sz="2200" dirty="0" smtClean="0"/>
          </a:p>
          <a:p>
            <a:pPr marL="438150" lvl="1" indent="-319088">
              <a:spcBef>
                <a:spcPct val="0"/>
              </a:spcBef>
              <a:buClr>
                <a:schemeClr val="accent1"/>
              </a:buClr>
              <a:buSzPct val="80000"/>
              <a:buFont typeface="Wingdings 2" pitchFamily="18" charset="2"/>
              <a:buChar char=""/>
              <a:defRPr/>
            </a:pPr>
            <a:r>
              <a:rPr lang="en-US" sz="2200" b="1" dirty="0"/>
              <a:t>North </a:t>
            </a:r>
            <a:r>
              <a:rPr lang="en-US" sz="2200" b="1" dirty="0" smtClean="0"/>
              <a:t>(</a:t>
            </a:r>
            <a:r>
              <a:rPr lang="en-US" sz="2200" b="1" dirty="0"/>
              <a:t>305) 827-3025</a:t>
            </a:r>
          </a:p>
          <a:p>
            <a:pPr lvl="1">
              <a:defRPr/>
            </a:pPr>
            <a:r>
              <a:rPr lang="en-US" sz="2200" dirty="0"/>
              <a:t>Kate Cadieux</a:t>
            </a:r>
          </a:p>
          <a:p>
            <a:pPr lvl="2">
              <a:buFont typeface="Arial" charset="0"/>
              <a:buChar char="▪"/>
              <a:defRPr/>
            </a:pPr>
            <a:r>
              <a:rPr lang="en-US" sz="1900" dirty="0"/>
              <a:t> Instructional Supervisor</a:t>
            </a:r>
          </a:p>
          <a:p>
            <a:pPr lvl="1">
              <a:defRPr/>
            </a:pPr>
            <a:r>
              <a:rPr lang="en-US" sz="2200" dirty="0"/>
              <a:t>Cindy O’Donnell</a:t>
            </a:r>
          </a:p>
          <a:p>
            <a:pPr lvl="2">
              <a:buFont typeface="Arial" charset="0"/>
              <a:buChar char="▪"/>
              <a:defRPr/>
            </a:pPr>
            <a:r>
              <a:rPr lang="en-US" sz="1900" dirty="0"/>
              <a:t>Lead Staffing Specialist</a:t>
            </a:r>
          </a:p>
          <a:p>
            <a:pPr lvl="1">
              <a:defRPr/>
            </a:pPr>
            <a:endParaRPr lang="en-US" dirty="0" smtClean="0"/>
          </a:p>
        </p:txBody>
      </p:sp>
      <p:sp>
        <p:nvSpPr>
          <p:cNvPr id="4" name="Slide Number Placeholder 3"/>
          <p:cNvSpPr>
            <a:spLocks noGrp="1"/>
          </p:cNvSpPr>
          <p:nvPr>
            <p:ph type="sldNum" sz="quarter" idx="12"/>
          </p:nvPr>
        </p:nvSpPr>
        <p:spPr/>
        <p:txBody>
          <a:bodyPr/>
          <a:lstStyle/>
          <a:p>
            <a:fld id="{60F88D64-766A-45C3-93FE-3E1D3068B07A}" type="slidenum">
              <a:rPr lang="en-US" smtClean="0"/>
              <a:pPr/>
              <a:t>26</a:t>
            </a:fld>
            <a:endParaRPr lang="en-US" dirty="0"/>
          </a:p>
        </p:txBody>
      </p:sp>
      <p:sp>
        <p:nvSpPr>
          <p:cNvPr id="6" name="Content Placeholder 7"/>
          <p:cNvSpPr>
            <a:spLocks noGrp="1"/>
          </p:cNvSpPr>
          <p:nvPr>
            <p:ph sz="quarter" idx="4294967295"/>
          </p:nvPr>
        </p:nvSpPr>
        <p:spPr>
          <a:xfrm>
            <a:off x="4572000" y="1676400"/>
            <a:ext cx="4572000" cy="5146675"/>
          </a:xfrm>
          <a:prstGeom prst="rect">
            <a:avLst/>
          </a:prstGeom>
        </p:spPr>
        <p:txBody>
          <a:bodyPr/>
          <a:lstStyle/>
          <a:p>
            <a:pPr marL="119062" lvl="1" indent="0" algn="ctr">
              <a:spcBef>
                <a:spcPct val="0"/>
              </a:spcBef>
              <a:buClr>
                <a:schemeClr val="accent1"/>
              </a:buClr>
              <a:buSzPct val="80000"/>
              <a:buNone/>
              <a:defRPr/>
            </a:pPr>
            <a:r>
              <a:rPr lang="en-US" sz="2200" b="1" dirty="0" smtClean="0"/>
              <a:t>SOUTH</a:t>
            </a:r>
          </a:p>
          <a:p>
            <a:pPr marL="438150" lvl="1" indent="-319088">
              <a:spcBef>
                <a:spcPct val="0"/>
              </a:spcBef>
              <a:buClr>
                <a:schemeClr val="accent1"/>
              </a:buClr>
              <a:buSzPct val="80000"/>
              <a:buFont typeface="Wingdings 2" pitchFamily="18" charset="2"/>
              <a:buChar char=""/>
              <a:defRPr/>
            </a:pPr>
            <a:r>
              <a:rPr lang="en-US" sz="2200" b="1" dirty="0" smtClean="0"/>
              <a:t>South Central (786) 268-4757</a:t>
            </a:r>
          </a:p>
          <a:p>
            <a:pPr lvl="1">
              <a:buFont typeface="Arial" pitchFamily="34" charset="0"/>
              <a:buChar char="−"/>
              <a:defRPr/>
            </a:pPr>
            <a:r>
              <a:rPr lang="en-US" sz="2200" dirty="0" smtClean="0"/>
              <a:t>Kathy Maguire</a:t>
            </a:r>
          </a:p>
          <a:p>
            <a:pPr lvl="2">
              <a:buFont typeface="Arial" charset="0"/>
              <a:buChar char="▪"/>
              <a:defRPr/>
            </a:pPr>
            <a:r>
              <a:rPr lang="en-US" sz="1900" dirty="0" smtClean="0"/>
              <a:t> Instructional Supervisor</a:t>
            </a:r>
          </a:p>
          <a:p>
            <a:pPr lvl="1">
              <a:defRPr/>
            </a:pPr>
            <a:r>
              <a:rPr lang="en-US" sz="2200" dirty="0" smtClean="0"/>
              <a:t>Lourdes Alonso </a:t>
            </a:r>
          </a:p>
          <a:p>
            <a:pPr lvl="2">
              <a:buFont typeface="Arial" charset="0"/>
              <a:buChar char="▪"/>
              <a:defRPr/>
            </a:pPr>
            <a:r>
              <a:rPr lang="en-US" sz="1900" dirty="0" smtClean="0"/>
              <a:t>Lead Staffing Specialist</a:t>
            </a:r>
          </a:p>
          <a:p>
            <a:pPr lvl="2">
              <a:buFont typeface="Arial" charset="0"/>
              <a:buNone/>
              <a:defRPr/>
            </a:pPr>
            <a:endParaRPr lang="en-US" sz="1900" dirty="0" smtClean="0"/>
          </a:p>
          <a:p>
            <a:r>
              <a:rPr lang="en-US" sz="2200" b="1" dirty="0" smtClean="0"/>
              <a:t>South </a:t>
            </a:r>
            <a:r>
              <a:rPr lang="en-US" sz="2200" b="1" dirty="0"/>
              <a:t>(305) 242-8432</a:t>
            </a:r>
          </a:p>
          <a:p>
            <a:pPr lvl="1">
              <a:buFont typeface="Arial" pitchFamily="34" charset="0"/>
              <a:buChar char="−"/>
              <a:defRPr/>
            </a:pPr>
            <a:r>
              <a:rPr lang="en-US" sz="2200" dirty="0" smtClean="0"/>
              <a:t>Helene Chait</a:t>
            </a:r>
          </a:p>
          <a:p>
            <a:pPr lvl="2">
              <a:buFont typeface="Arial" charset="0"/>
              <a:buChar char="▪"/>
              <a:defRPr/>
            </a:pPr>
            <a:r>
              <a:rPr lang="en-US" sz="1900" dirty="0" smtClean="0"/>
              <a:t>Instructional Supervisor</a:t>
            </a:r>
          </a:p>
          <a:p>
            <a:pPr lvl="1">
              <a:defRPr/>
            </a:pPr>
            <a:r>
              <a:rPr lang="en-US" sz="2200" dirty="0" smtClean="0"/>
              <a:t>Maria McMann Sifre</a:t>
            </a:r>
          </a:p>
          <a:p>
            <a:pPr lvl="2">
              <a:buFont typeface="Arial" charset="0"/>
              <a:buChar char="▪"/>
              <a:defRPr/>
            </a:pPr>
            <a:r>
              <a:rPr lang="en-US" sz="1800" dirty="0" smtClean="0"/>
              <a:t>Lead</a:t>
            </a:r>
            <a:r>
              <a:rPr lang="en-US" sz="2000" dirty="0" smtClean="0"/>
              <a:t> </a:t>
            </a:r>
            <a:r>
              <a:rPr lang="en-US" sz="1900" dirty="0" smtClean="0"/>
              <a:t>Staffing Specialist</a:t>
            </a:r>
          </a:p>
          <a:p>
            <a:pPr>
              <a:defRPr/>
            </a:pPr>
            <a:endParaRPr lang="en-US" dirty="0"/>
          </a:p>
        </p:txBody>
      </p:sp>
      <p:sp>
        <p:nvSpPr>
          <p:cNvPr id="7" name="Title 1"/>
          <p:cNvSpPr txBox="1">
            <a:spLocks/>
          </p:cNvSpPr>
          <p:nvPr/>
        </p:nvSpPr>
        <p:spPr>
          <a:xfrm>
            <a:off x="6705600" y="152400"/>
            <a:ext cx="2286000" cy="1217278"/>
          </a:xfrm>
          <a:prstGeom prst="rect">
            <a:avLst/>
          </a:prstGeom>
          <a:ln>
            <a:solidFill>
              <a:schemeClr val="bg1"/>
            </a:solidFill>
          </a:ln>
        </p:spPr>
        <p:txBody>
          <a:bodyPr vert="horz" lIns="91440" tIns="45720" rIns="91440" bIns="45720" rtlCol="0" anchor="ctr">
            <a:noAutofit/>
          </a:bodyPr>
          <a:lstStyle>
            <a:lvl1pPr algn="l" defTabSz="914400" rtl="0" eaLnBrk="1" latinLnBrk="0" hangingPunct="1">
              <a:spcBef>
                <a:spcPct val="0"/>
              </a:spcBef>
              <a:buNone/>
              <a:defRPr sz="4400" kern="1200">
                <a:solidFill>
                  <a:schemeClr val="tx1"/>
                </a:solidFill>
                <a:latin typeface="+mj-lt"/>
                <a:ea typeface="+mj-ea"/>
                <a:cs typeface="+mj-cs"/>
              </a:defRPr>
            </a:lvl1pPr>
          </a:lstStyle>
          <a:p>
            <a:pPr algn="ctr"/>
            <a:r>
              <a:rPr lang="en-US" sz="4000" dirty="0" smtClean="0">
                <a:solidFill>
                  <a:schemeClr val="bg1"/>
                </a:solidFill>
              </a:rPr>
              <a:t>CBT</a:t>
            </a:r>
          </a:p>
          <a:p>
            <a:pPr algn="ctr"/>
            <a:r>
              <a:rPr lang="en-US" sz="4000" dirty="0" smtClean="0">
                <a:solidFill>
                  <a:schemeClr val="bg1"/>
                </a:solidFill>
              </a:rPr>
              <a:t>PBT</a:t>
            </a:r>
          </a:p>
        </p:txBody>
      </p:sp>
    </p:spTree>
    <p:extLst>
      <p:ext uri="{BB962C8B-B14F-4D97-AF65-F5344CB8AC3E}">
        <p14:creationId xmlns:p14="http://schemas.microsoft.com/office/powerpoint/2010/main" val="8816072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Appendix A:</a:t>
            </a:r>
            <a:br>
              <a:rPr lang="en-US" dirty="0" smtClean="0"/>
            </a:br>
            <a:r>
              <a:rPr lang="en-US" i="1" dirty="0" smtClean="0"/>
              <a:t>Accommodations</a:t>
            </a:r>
            <a:endParaRPr lang="en-US" dirty="0"/>
          </a:p>
        </p:txBody>
      </p:sp>
      <p:sp>
        <p:nvSpPr>
          <p:cNvPr id="3" name="Content Placeholder 2"/>
          <p:cNvSpPr>
            <a:spLocks noGrp="1"/>
          </p:cNvSpPr>
          <p:nvPr>
            <p:ph idx="1"/>
          </p:nvPr>
        </p:nvSpPr>
        <p:spPr/>
        <p:txBody>
          <a:bodyPr/>
          <a:lstStyle/>
          <a:p>
            <a:r>
              <a:rPr lang="en-US" sz="2600" dirty="0" smtClean="0"/>
              <a:t>Appendix A provides specific information and instructions regarding the following:</a:t>
            </a:r>
          </a:p>
          <a:p>
            <a:pPr marL="679450">
              <a:spcBef>
                <a:spcPts val="300"/>
              </a:spcBef>
              <a:spcAft>
                <a:spcPts val="300"/>
              </a:spcAft>
              <a:buFont typeface="Calibri" panose="020F0502020204030204" pitchFamily="34" charset="0"/>
              <a:buChar char="–"/>
            </a:pPr>
            <a:r>
              <a:rPr lang="en-US" sz="2600" dirty="0" smtClean="0"/>
              <a:t>Accommodations for Students with Disabilities</a:t>
            </a:r>
          </a:p>
          <a:p>
            <a:pPr marL="679450">
              <a:spcBef>
                <a:spcPts val="300"/>
              </a:spcBef>
              <a:spcAft>
                <a:spcPts val="300"/>
              </a:spcAft>
              <a:buFont typeface="Calibri" panose="020F0502020204030204" pitchFamily="34" charset="0"/>
              <a:buChar char="–"/>
            </a:pPr>
            <a:r>
              <a:rPr lang="en-US" sz="2600" dirty="0" smtClean="0"/>
              <a:t>Unique Accommodations</a:t>
            </a:r>
          </a:p>
          <a:p>
            <a:pPr marL="679450">
              <a:spcBef>
                <a:spcPts val="300"/>
              </a:spcBef>
              <a:spcAft>
                <a:spcPts val="300"/>
              </a:spcAft>
              <a:buFont typeface="Calibri" panose="020F0502020204030204" pitchFamily="34" charset="0"/>
              <a:buChar char="–"/>
            </a:pPr>
            <a:r>
              <a:rPr lang="en-US" sz="2600" dirty="0" smtClean="0"/>
              <a:t>Accommodations for ELLs</a:t>
            </a:r>
          </a:p>
          <a:p>
            <a:pPr marL="679450">
              <a:spcBef>
                <a:spcPts val="300"/>
              </a:spcBef>
              <a:spcAft>
                <a:spcPts val="300"/>
              </a:spcAft>
              <a:buFont typeface="Calibri" panose="020F0502020204030204" pitchFamily="34" charset="0"/>
              <a:buChar char="–"/>
            </a:pPr>
            <a:r>
              <a:rPr lang="en-US" sz="2600" dirty="0" smtClean="0"/>
              <a:t>Large Print Test Administrator Instructions</a:t>
            </a:r>
          </a:p>
          <a:p>
            <a:pPr marL="679450">
              <a:spcBef>
                <a:spcPts val="300"/>
              </a:spcBef>
              <a:spcAft>
                <a:spcPts val="300"/>
              </a:spcAft>
              <a:buFont typeface="Calibri" panose="020F0502020204030204" pitchFamily="34" charset="0"/>
              <a:buChar char="–"/>
            </a:pPr>
            <a:r>
              <a:rPr lang="en-US" sz="2600" dirty="0" smtClean="0"/>
              <a:t>Braille Test Administrator Instructions</a:t>
            </a:r>
          </a:p>
          <a:p>
            <a:pPr marL="679450">
              <a:spcBef>
                <a:spcPts val="300"/>
              </a:spcBef>
              <a:spcAft>
                <a:spcPts val="300"/>
              </a:spcAft>
              <a:buFont typeface="Calibri" panose="020F0502020204030204" pitchFamily="34" charset="0"/>
              <a:buChar char="–"/>
            </a:pPr>
            <a:r>
              <a:rPr lang="en-US" sz="2600" dirty="0" smtClean="0"/>
              <a:t>One-Item-Per-Page Test Administrator Instructions</a:t>
            </a:r>
          </a:p>
          <a:p>
            <a:r>
              <a:rPr lang="en-US" sz="2600" dirty="0" smtClean="0"/>
              <a:t>School personnel responsible for administering tests to students with accommodations must familiarize themselves with all relevant information in Appendix A before testing.</a:t>
            </a:r>
            <a:endParaRPr lang="en-US" sz="2600" dirty="0"/>
          </a:p>
        </p:txBody>
      </p:sp>
      <p:sp>
        <p:nvSpPr>
          <p:cNvPr id="4" name="Slide Number Placeholder 3"/>
          <p:cNvSpPr>
            <a:spLocks noGrp="1"/>
          </p:cNvSpPr>
          <p:nvPr>
            <p:ph type="sldNum" sz="quarter" idx="12"/>
          </p:nvPr>
        </p:nvSpPr>
        <p:spPr/>
        <p:txBody>
          <a:bodyPr/>
          <a:lstStyle/>
          <a:p>
            <a:fld id="{60F88D64-766A-45C3-93FE-3E1D3068B07A}" type="slidenum">
              <a:rPr lang="en-US" smtClean="0"/>
              <a:pPr/>
              <a:t>27</a:t>
            </a:fld>
            <a:endParaRPr lang="en-US" dirty="0"/>
          </a:p>
        </p:txBody>
      </p:sp>
      <p:sp>
        <p:nvSpPr>
          <p:cNvPr id="6" name="Title 1"/>
          <p:cNvSpPr txBox="1">
            <a:spLocks/>
          </p:cNvSpPr>
          <p:nvPr/>
        </p:nvSpPr>
        <p:spPr>
          <a:xfrm>
            <a:off x="6705600" y="152400"/>
            <a:ext cx="2286000" cy="1217278"/>
          </a:xfrm>
          <a:prstGeom prst="rect">
            <a:avLst/>
          </a:prstGeom>
          <a:ln>
            <a:solidFill>
              <a:schemeClr val="bg1"/>
            </a:solidFill>
          </a:ln>
        </p:spPr>
        <p:txBody>
          <a:bodyPr vert="horz" lIns="91440" tIns="45720" rIns="91440" bIns="45720" rtlCol="0" anchor="ctr">
            <a:noAutofit/>
          </a:bodyPr>
          <a:lstStyle>
            <a:lvl1pPr algn="l" defTabSz="914400" rtl="0" eaLnBrk="1" latinLnBrk="0" hangingPunct="1">
              <a:spcBef>
                <a:spcPct val="0"/>
              </a:spcBef>
              <a:buNone/>
              <a:defRPr sz="4400" kern="1200">
                <a:solidFill>
                  <a:schemeClr val="tx1"/>
                </a:solidFill>
                <a:latin typeface="+mj-lt"/>
                <a:ea typeface="+mj-ea"/>
                <a:cs typeface="+mj-cs"/>
              </a:defRPr>
            </a:lvl1pPr>
          </a:lstStyle>
          <a:p>
            <a:pPr algn="ctr"/>
            <a:r>
              <a:rPr lang="en-US" sz="4000" dirty="0" smtClean="0">
                <a:solidFill>
                  <a:schemeClr val="bg1"/>
                </a:solidFill>
              </a:rPr>
              <a:t>CBT</a:t>
            </a:r>
          </a:p>
          <a:p>
            <a:pPr algn="ctr"/>
            <a:r>
              <a:rPr lang="en-US" sz="4000" dirty="0" smtClean="0">
                <a:solidFill>
                  <a:schemeClr val="bg1"/>
                </a:solidFill>
              </a:rPr>
              <a:t>PBT</a:t>
            </a:r>
          </a:p>
        </p:txBody>
      </p:sp>
    </p:spTree>
    <p:extLst>
      <p:ext uri="{BB962C8B-B14F-4D97-AF65-F5344CB8AC3E}">
        <p14:creationId xmlns:p14="http://schemas.microsoft.com/office/powerpoint/2010/main" val="237260930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Accommodations </a:t>
            </a:r>
            <a:r>
              <a:rPr lang="en-US" altLang="en-US" dirty="0" smtClean="0"/>
              <a:t> </a:t>
            </a:r>
            <a:endParaRPr lang="en-US" dirty="0"/>
          </a:p>
        </p:txBody>
      </p:sp>
      <p:sp>
        <p:nvSpPr>
          <p:cNvPr id="3" name="Content Placeholder 2"/>
          <p:cNvSpPr>
            <a:spLocks noGrp="1"/>
          </p:cNvSpPr>
          <p:nvPr>
            <p:ph idx="1"/>
          </p:nvPr>
        </p:nvSpPr>
        <p:spPr>
          <a:xfrm>
            <a:off x="197358" y="1600200"/>
            <a:ext cx="8737092" cy="5181600"/>
          </a:xfrm>
        </p:spPr>
        <p:txBody>
          <a:bodyPr/>
          <a:lstStyle/>
          <a:p>
            <a:pPr marL="0" indent="0">
              <a:buNone/>
            </a:pPr>
            <a:r>
              <a:rPr lang="en-US" sz="2200" b="1" dirty="0" smtClean="0"/>
              <a:t>General Information about Accommodations </a:t>
            </a:r>
          </a:p>
          <a:p>
            <a:pPr marL="0" indent="0">
              <a:buNone/>
            </a:pPr>
            <a:r>
              <a:rPr lang="en-US" sz="2000" dirty="0" smtClean="0"/>
              <a:t>For eligible students participating in the computer-based statewide assessment programs, the following accommodations are available:</a:t>
            </a:r>
          </a:p>
          <a:p>
            <a:pPr marL="461963" indent="-239713"/>
            <a:r>
              <a:rPr lang="en-US" sz="2000" b="1" dirty="0" smtClean="0"/>
              <a:t>Accommodated Computer-Based Forms</a:t>
            </a:r>
          </a:p>
          <a:p>
            <a:pPr marL="682625" indent="-230188">
              <a:spcBef>
                <a:spcPts val="0"/>
              </a:spcBef>
              <a:spcAft>
                <a:spcPts val="0"/>
              </a:spcAft>
              <a:buSzPct val="75000"/>
              <a:buFont typeface="Wingdings" panose="05000000000000000000" pitchFamily="2" charset="2"/>
              <a:buChar char="§"/>
            </a:pPr>
            <a:r>
              <a:rPr lang="en-US" sz="2000" dirty="0" smtClean="0"/>
              <a:t>Masking			</a:t>
            </a:r>
            <a:r>
              <a:rPr lang="en-US" sz="2000" dirty="0" smtClean="0">
                <a:sym typeface="Wingdings"/>
              </a:rPr>
              <a:t>  </a:t>
            </a:r>
            <a:r>
              <a:rPr lang="en-US" sz="2000" dirty="0" smtClean="0"/>
              <a:t>Masking + Text-to-speech</a:t>
            </a:r>
          </a:p>
          <a:p>
            <a:pPr marL="682625" indent="-230188">
              <a:spcBef>
                <a:spcPts val="0"/>
              </a:spcBef>
              <a:spcAft>
                <a:spcPts val="0"/>
              </a:spcAft>
              <a:buSzPct val="75000"/>
              <a:buFont typeface="Wingdings" panose="05000000000000000000" pitchFamily="2" charset="2"/>
              <a:buChar char="§"/>
            </a:pPr>
            <a:r>
              <a:rPr lang="en-US" sz="2000" dirty="0" smtClean="0"/>
              <a:t>Text-to-speech</a:t>
            </a:r>
          </a:p>
          <a:p>
            <a:pPr marL="461963" indent="-239713">
              <a:buSzPct val="100000"/>
            </a:pPr>
            <a:r>
              <a:rPr lang="en-US" sz="2000" b="1" dirty="0" smtClean="0"/>
              <a:t>Reading Passage Booklets</a:t>
            </a:r>
          </a:p>
          <a:p>
            <a:pPr marL="682625" indent="-230188">
              <a:spcBef>
                <a:spcPts val="0"/>
              </a:spcBef>
              <a:spcAft>
                <a:spcPts val="0"/>
              </a:spcAft>
              <a:buSzPct val="75000"/>
              <a:buFont typeface="Wingdings" panose="05000000000000000000" pitchFamily="2" charset="2"/>
              <a:buChar char="§"/>
            </a:pPr>
            <a:r>
              <a:rPr lang="en-US" sz="2000" dirty="0" smtClean="0"/>
              <a:t>Regular print reading passage booklets</a:t>
            </a:r>
          </a:p>
          <a:p>
            <a:pPr marL="682625" indent="-230188">
              <a:spcBef>
                <a:spcPts val="0"/>
              </a:spcBef>
              <a:spcAft>
                <a:spcPts val="0"/>
              </a:spcAft>
              <a:buSzPct val="75000"/>
              <a:buFont typeface="Wingdings" panose="05000000000000000000" pitchFamily="2" charset="2"/>
              <a:buChar char="§"/>
            </a:pPr>
            <a:r>
              <a:rPr lang="en-US" sz="2000" dirty="0"/>
              <a:t>L</a:t>
            </a:r>
            <a:r>
              <a:rPr lang="en-US" sz="2000" dirty="0" smtClean="0"/>
              <a:t>arge print reading passage booklets</a:t>
            </a:r>
          </a:p>
          <a:p>
            <a:pPr marL="461963" indent="-239713">
              <a:buSzPct val="100000"/>
            </a:pPr>
            <a:r>
              <a:rPr lang="en-US" sz="2000" b="1" dirty="0" smtClean="0"/>
              <a:t>Writing Passage Booklets</a:t>
            </a:r>
          </a:p>
          <a:p>
            <a:pPr marL="682625" indent="-230188">
              <a:spcBef>
                <a:spcPts val="0"/>
              </a:spcBef>
              <a:spcAft>
                <a:spcPts val="0"/>
              </a:spcAft>
              <a:buSzPct val="75000"/>
              <a:buFont typeface="Wingdings" panose="05000000000000000000" pitchFamily="2" charset="2"/>
              <a:buChar char="§"/>
            </a:pPr>
            <a:r>
              <a:rPr lang="en-US" sz="2000" dirty="0" smtClean="0"/>
              <a:t>Regular print Writing Passage Booklets</a:t>
            </a:r>
          </a:p>
          <a:p>
            <a:pPr marL="682625" indent="-230188">
              <a:spcBef>
                <a:spcPts val="0"/>
              </a:spcBef>
              <a:spcAft>
                <a:spcPts val="0"/>
              </a:spcAft>
              <a:buSzPct val="75000"/>
              <a:buFont typeface="Wingdings" panose="05000000000000000000" pitchFamily="2" charset="2"/>
              <a:buChar char="§"/>
            </a:pPr>
            <a:r>
              <a:rPr lang="en-US" sz="2000" dirty="0" smtClean="0"/>
              <a:t>Large print Writing Passage Booklets</a:t>
            </a:r>
          </a:p>
          <a:p>
            <a:pPr marL="461963" indent="-239713">
              <a:buSzPct val="100000"/>
            </a:pPr>
            <a:r>
              <a:rPr lang="en-US" sz="2000" b="1" dirty="0" smtClean="0"/>
              <a:t>Paper-Based Test Materials</a:t>
            </a:r>
          </a:p>
          <a:p>
            <a:pPr marL="682625" indent="-230188">
              <a:spcBef>
                <a:spcPts val="0"/>
              </a:spcBef>
              <a:spcAft>
                <a:spcPts val="0"/>
              </a:spcAft>
              <a:buSzPct val="75000"/>
              <a:buFont typeface="Wingdings" panose="05000000000000000000" pitchFamily="2" charset="2"/>
              <a:buChar char="§"/>
            </a:pPr>
            <a:r>
              <a:rPr lang="en-US" sz="2000" dirty="0" smtClean="0"/>
              <a:t>Regular print		</a:t>
            </a:r>
            <a:r>
              <a:rPr lang="en-US" sz="2000" dirty="0" smtClean="0">
                <a:sym typeface="Wingdings"/>
              </a:rPr>
              <a:t>   Uncontracted braille</a:t>
            </a:r>
            <a:endParaRPr lang="en-US" sz="2000" dirty="0" smtClean="0"/>
          </a:p>
          <a:p>
            <a:pPr marL="682625" indent="-230188">
              <a:spcBef>
                <a:spcPts val="0"/>
              </a:spcBef>
              <a:spcAft>
                <a:spcPts val="0"/>
              </a:spcAft>
              <a:buSzPct val="75000"/>
              <a:buFont typeface="Wingdings" panose="05000000000000000000" pitchFamily="2" charset="2"/>
              <a:buChar char="§"/>
            </a:pPr>
            <a:r>
              <a:rPr lang="en-US" sz="2000" dirty="0" smtClean="0"/>
              <a:t>Large print			</a:t>
            </a:r>
            <a:r>
              <a:rPr lang="en-US" sz="2000" dirty="0" smtClean="0">
                <a:sym typeface="Wingdings"/>
              </a:rPr>
              <a:t>   One-item-per-page</a:t>
            </a:r>
            <a:endParaRPr lang="en-US" sz="2000" dirty="0" smtClean="0"/>
          </a:p>
          <a:p>
            <a:pPr marL="682625" indent="-230188">
              <a:spcBef>
                <a:spcPts val="0"/>
              </a:spcBef>
              <a:spcAft>
                <a:spcPts val="0"/>
              </a:spcAft>
              <a:buSzPct val="75000"/>
              <a:buFont typeface="Wingdings" panose="05000000000000000000" pitchFamily="2" charset="2"/>
              <a:buChar char="§"/>
            </a:pPr>
            <a:r>
              <a:rPr lang="en-US" sz="2000" dirty="0" smtClean="0"/>
              <a:t>Contracted braille</a:t>
            </a:r>
          </a:p>
          <a:p>
            <a:pPr marL="461963" indent="-239713">
              <a:buSzPct val="100000"/>
            </a:pPr>
            <a:endParaRPr lang="en-US" sz="2200" b="1" dirty="0"/>
          </a:p>
          <a:p>
            <a:pPr marL="0" indent="0">
              <a:buNone/>
            </a:pPr>
            <a:endParaRPr lang="en-US" sz="2200" dirty="0"/>
          </a:p>
        </p:txBody>
      </p:sp>
      <p:sp>
        <p:nvSpPr>
          <p:cNvPr id="5" name="Slide Number Placeholder 4"/>
          <p:cNvSpPr>
            <a:spLocks noGrp="1"/>
          </p:cNvSpPr>
          <p:nvPr>
            <p:ph type="sldNum" sz="quarter" idx="12"/>
          </p:nvPr>
        </p:nvSpPr>
        <p:spPr/>
        <p:txBody>
          <a:bodyPr/>
          <a:lstStyle/>
          <a:p>
            <a:fld id="{60F88D64-766A-45C3-93FE-3E1D3068B07A}" type="slidenum">
              <a:rPr lang="en-US" smtClean="0"/>
              <a:pPr/>
              <a:t>28</a:t>
            </a:fld>
            <a:endParaRPr lang="en-US" dirty="0"/>
          </a:p>
        </p:txBody>
      </p:sp>
      <p:sp>
        <p:nvSpPr>
          <p:cNvPr id="6" name="Title 1"/>
          <p:cNvSpPr txBox="1">
            <a:spLocks/>
          </p:cNvSpPr>
          <p:nvPr/>
        </p:nvSpPr>
        <p:spPr>
          <a:xfrm>
            <a:off x="6629400" y="264082"/>
            <a:ext cx="2286000" cy="1217278"/>
          </a:xfrm>
          <a:prstGeom prst="rect">
            <a:avLst/>
          </a:prstGeom>
          <a:ln>
            <a:solidFill>
              <a:schemeClr val="bg1"/>
            </a:solidFill>
          </a:ln>
        </p:spPr>
        <p:txBody>
          <a:bodyPr vert="horz" lIns="91440" tIns="45720" rIns="91440" bIns="45720" rtlCol="0" anchor="ctr">
            <a:noAutofit/>
          </a:bodyPr>
          <a:lstStyle>
            <a:lvl1pPr algn="l" defTabSz="914400" rtl="0" eaLnBrk="1" latinLnBrk="0" hangingPunct="1">
              <a:spcBef>
                <a:spcPct val="0"/>
              </a:spcBef>
              <a:buNone/>
              <a:defRPr sz="4400" kern="1200">
                <a:solidFill>
                  <a:schemeClr val="tx1"/>
                </a:solidFill>
                <a:latin typeface="+mj-lt"/>
                <a:ea typeface="+mj-ea"/>
                <a:cs typeface="+mj-cs"/>
              </a:defRPr>
            </a:lvl1pPr>
          </a:lstStyle>
          <a:p>
            <a:pPr algn="ctr"/>
            <a:r>
              <a:rPr lang="en-US" sz="4000" dirty="0" smtClean="0">
                <a:solidFill>
                  <a:schemeClr val="bg1"/>
                </a:solidFill>
              </a:rPr>
              <a:t>CBT</a:t>
            </a:r>
          </a:p>
          <a:p>
            <a:pPr algn="ctr"/>
            <a:r>
              <a:rPr lang="en-US" sz="4000" dirty="0" smtClean="0">
                <a:solidFill>
                  <a:schemeClr val="bg1"/>
                </a:solidFill>
              </a:rPr>
              <a:t>PBT</a:t>
            </a:r>
          </a:p>
        </p:txBody>
      </p:sp>
    </p:spTree>
    <p:extLst>
      <p:ext uri="{BB962C8B-B14F-4D97-AF65-F5344CB8AC3E}">
        <p14:creationId xmlns:p14="http://schemas.microsoft.com/office/powerpoint/2010/main" val="17306866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304800" y="228600"/>
            <a:ext cx="8229600" cy="1447800"/>
          </a:xfrm>
        </p:spPr>
        <p:txBody>
          <a:bodyPr>
            <a:normAutofit/>
          </a:bodyPr>
          <a:lstStyle/>
          <a:p>
            <a:r>
              <a:rPr lang="en-US" altLang="en-US" dirty="0" smtClean="0"/>
              <a:t>Accommodations (cont.)</a:t>
            </a:r>
          </a:p>
        </p:txBody>
      </p:sp>
      <p:sp>
        <p:nvSpPr>
          <p:cNvPr id="3" name="Content Placeholder 2"/>
          <p:cNvSpPr>
            <a:spLocks noGrp="1"/>
          </p:cNvSpPr>
          <p:nvPr>
            <p:ph idx="1"/>
          </p:nvPr>
        </p:nvSpPr>
        <p:spPr>
          <a:xfrm>
            <a:off x="304800" y="2057400"/>
            <a:ext cx="8610600" cy="4449763"/>
          </a:xfrm>
        </p:spPr>
        <p:txBody>
          <a:bodyPr/>
          <a:lstStyle/>
          <a:p>
            <a:pPr marL="0" indent="0">
              <a:spcAft>
                <a:spcPts val="300"/>
              </a:spcAft>
              <a:buClr>
                <a:schemeClr val="tx1"/>
              </a:buClr>
              <a:buNone/>
              <a:tabLst>
                <a:tab pos="228600" algn="l"/>
              </a:tabLst>
              <a:defRPr/>
            </a:pPr>
            <a:r>
              <a:rPr lang="en-US" sz="3000" b="1" dirty="0"/>
              <a:t>English Language Learners (ELLs)</a:t>
            </a:r>
          </a:p>
          <a:p>
            <a:pPr marL="0" indent="0">
              <a:spcAft>
                <a:spcPts val="300"/>
              </a:spcAft>
              <a:buClr>
                <a:schemeClr val="tx1"/>
              </a:buClr>
              <a:buFontTx/>
              <a:buNone/>
              <a:tabLst>
                <a:tab pos="228600" algn="l"/>
              </a:tabLst>
              <a:defRPr/>
            </a:pPr>
            <a:endParaRPr lang="en-US" sz="2600" b="1" dirty="0" smtClean="0">
              <a:cs typeface="Tahoma" pitchFamily="34" charset="0"/>
            </a:endParaRPr>
          </a:p>
          <a:p>
            <a:pPr marL="0" indent="0">
              <a:spcAft>
                <a:spcPts val="300"/>
              </a:spcAft>
              <a:buClr>
                <a:schemeClr val="tx1"/>
              </a:buClr>
              <a:buFontTx/>
              <a:buNone/>
              <a:tabLst>
                <a:tab pos="228600" algn="l"/>
              </a:tabLst>
              <a:defRPr/>
            </a:pPr>
            <a:r>
              <a:rPr lang="en-US" sz="2600" b="1" dirty="0" smtClean="0">
                <a:cs typeface="Tahoma" pitchFamily="34" charset="0"/>
              </a:rPr>
              <a:t>ESOL </a:t>
            </a:r>
            <a:r>
              <a:rPr lang="en-US" sz="2600" b="1" dirty="0">
                <a:cs typeface="Tahoma" pitchFamily="34" charset="0"/>
              </a:rPr>
              <a:t>Levels </a:t>
            </a:r>
            <a:r>
              <a:rPr lang="en-US" sz="2600" b="1" dirty="0" smtClean="0">
                <a:cs typeface="Tahoma" pitchFamily="34" charset="0"/>
              </a:rPr>
              <a:t>1- 4 </a:t>
            </a:r>
            <a:r>
              <a:rPr lang="en-US" sz="2600" b="1" dirty="0">
                <a:cs typeface="Tahoma" pitchFamily="34" charset="0"/>
              </a:rPr>
              <a:t>Only </a:t>
            </a:r>
            <a:endParaRPr lang="en-US" sz="2600" b="1" dirty="0" smtClean="0">
              <a:cs typeface="Tahoma" pitchFamily="34" charset="0"/>
            </a:endParaRPr>
          </a:p>
          <a:p>
            <a:pPr lvl="1">
              <a:spcAft>
                <a:spcPts val="300"/>
              </a:spcAft>
              <a:buClr>
                <a:schemeClr val="tx1"/>
              </a:buClr>
              <a:tabLst>
                <a:tab pos="228600" algn="l"/>
              </a:tabLst>
              <a:defRPr/>
            </a:pPr>
            <a:r>
              <a:rPr lang="en-US" sz="2400" dirty="0" smtClean="0">
                <a:cs typeface="Tahoma" pitchFamily="34" charset="0"/>
              </a:rPr>
              <a:t>Students </a:t>
            </a:r>
            <a:r>
              <a:rPr lang="en-US" sz="2400" dirty="0">
                <a:cs typeface="Tahoma" pitchFamily="34" charset="0"/>
              </a:rPr>
              <a:t>who are currently receiving services in a program operated in accordance with an approved district LEP plan:</a:t>
            </a:r>
          </a:p>
          <a:p>
            <a:pPr marL="1188720" lvl="4" indent="-342900" algn="just">
              <a:spcBef>
                <a:spcPts val="600"/>
              </a:spcBef>
              <a:spcAft>
                <a:spcPts val="300"/>
              </a:spcAft>
              <a:buClr>
                <a:schemeClr val="tx1"/>
              </a:buClr>
              <a:buFont typeface="Arial" panose="020B0604020202020204" pitchFamily="34" charset="0"/>
              <a:buChar char="•"/>
              <a:tabLst>
                <a:tab pos="228600" algn="l"/>
              </a:tabLst>
              <a:defRPr/>
            </a:pPr>
            <a:r>
              <a:rPr lang="en-US" sz="2800" b="1" dirty="0">
                <a:solidFill>
                  <a:srgbClr val="7E56C8"/>
                </a:solidFill>
                <a:cs typeface="Tahoma" pitchFamily="34" charset="0"/>
              </a:rPr>
              <a:t>Flexible Setting</a:t>
            </a:r>
          </a:p>
          <a:p>
            <a:pPr marL="1188720" lvl="4" indent="-342900" algn="just">
              <a:spcBef>
                <a:spcPts val="600"/>
              </a:spcBef>
              <a:spcAft>
                <a:spcPts val="300"/>
              </a:spcAft>
              <a:buClr>
                <a:schemeClr val="tx1"/>
              </a:buClr>
              <a:buFont typeface="Arial" panose="020B0604020202020204" pitchFamily="34" charset="0"/>
              <a:buChar char="•"/>
              <a:tabLst>
                <a:tab pos="228600" algn="l"/>
              </a:tabLst>
              <a:defRPr/>
            </a:pPr>
            <a:r>
              <a:rPr lang="en-US" sz="2800" b="1" dirty="0">
                <a:solidFill>
                  <a:srgbClr val="7E56C8"/>
                </a:solidFill>
                <a:cs typeface="Tahoma" pitchFamily="34" charset="0"/>
              </a:rPr>
              <a:t>Flexible Scheduling </a:t>
            </a:r>
          </a:p>
          <a:p>
            <a:pPr marL="1188720" lvl="4" indent="-342900" algn="just">
              <a:spcBef>
                <a:spcPts val="600"/>
              </a:spcBef>
              <a:spcAft>
                <a:spcPts val="300"/>
              </a:spcAft>
              <a:buClr>
                <a:schemeClr val="tx1"/>
              </a:buClr>
              <a:buFont typeface="Arial" panose="020B0604020202020204" pitchFamily="34" charset="0"/>
              <a:buChar char="•"/>
              <a:tabLst>
                <a:tab pos="228600" algn="l"/>
              </a:tabLst>
              <a:defRPr/>
            </a:pPr>
            <a:r>
              <a:rPr lang="en-US" sz="2800" b="1" dirty="0" smtClean="0">
                <a:solidFill>
                  <a:srgbClr val="7E56C8"/>
                </a:solidFill>
                <a:cs typeface="Tahoma" pitchFamily="34" charset="0"/>
              </a:rPr>
              <a:t>Assistance in </a:t>
            </a:r>
            <a:r>
              <a:rPr lang="en-US" sz="2800" b="1" dirty="0">
                <a:solidFill>
                  <a:srgbClr val="7E56C8"/>
                </a:solidFill>
                <a:cs typeface="Tahoma" pitchFamily="34" charset="0"/>
              </a:rPr>
              <a:t>Heritage Language </a:t>
            </a:r>
          </a:p>
          <a:p>
            <a:pPr marL="1188720" lvl="4" indent="-342900" algn="just">
              <a:spcBef>
                <a:spcPts val="600"/>
              </a:spcBef>
              <a:spcAft>
                <a:spcPts val="300"/>
              </a:spcAft>
              <a:buClr>
                <a:schemeClr val="tx1"/>
              </a:buClr>
              <a:buFont typeface="Arial" panose="020B0604020202020204" pitchFamily="34" charset="0"/>
              <a:buChar char="•"/>
              <a:tabLst>
                <a:tab pos="228600" algn="l"/>
              </a:tabLst>
              <a:defRPr/>
            </a:pPr>
            <a:r>
              <a:rPr lang="en-US" sz="2800" b="1" dirty="0">
                <a:solidFill>
                  <a:srgbClr val="7E56C8"/>
                </a:solidFill>
                <a:cs typeface="Tahoma" pitchFamily="34" charset="0"/>
              </a:rPr>
              <a:t>Approved Dictionary</a:t>
            </a:r>
          </a:p>
          <a:p>
            <a:pPr>
              <a:defRPr/>
            </a:pPr>
            <a:endParaRPr lang="en-US" dirty="0"/>
          </a:p>
        </p:txBody>
      </p:sp>
      <p:sp>
        <p:nvSpPr>
          <p:cNvPr id="10244"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fld id="{86747466-D2E7-4A5B-97C8-0F049C1C8328}" type="slidenum">
              <a:rPr lang="en-US" altLang="en-US" sz="1400" smtClean="0"/>
              <a:pPr eaLnBrk="1" hangingPunct="1">
                <a:spcBef>
                  <a:spcPct val="0"/>
                </a:spcBef>
                <a:buFontTx/>
                <a:buNone/>
              </a:pPr>
              <a:t>29</a:t>
            </a:fld>
            <a:endParaRPr lang="en-US" altLang="en-US" sz="1400" dirty="0" smtClean="0"/>
          </a:p>
        </p:txBody>
      </p:sp>
      <p:sp>
        <p:nvSpPr>
          <p:cNvPr id="5" name="Title 1"/>
          <p:cNvSpPr txBox="1">
            <a:spLocks/>
          </p:cNvSpPr>
          <p:nvPr/>
        </p:nvSpPr>
        <p:spPr>
          <a:xfrm>
            <a:off x="6705600" y="152400"/>
            <a:ext cx="2286000" cy="1217278"/>
          </a:xfrm>
          <a:prstGeom prst="rect">
            <a:avLst/>
          </a:prstGeom>
          <a:ln>
            <a:solidFill>
              <a:schemeClr val="bg1"/>
            </a:solidFill>
          </a:ln>
        </p:spPr>
        <p:txBody>
          <a:bodyPr vert="horz" lIns="91440" tIns="45720" rIns="91440" bIns="45720" rtlCol="0" anchor="ctr">
            <a:noAutofit/>
          </a:bodyPr>
          <a:lstStyle>
            <a:lvl1pPr algn="l" defTabSz="914400" rtl="0" eaLnBrk="1" latinLnBrk="0" hangingPunct="1">
              <a:spcBef>
                <a:spcPct val="0"/>
              </a:spcBef>
              <a:buNone/>
              <a:defRPr sz="4400" kern="1200">
                <a:solidFill>
                  <a:schemeClr val="tx1"/>
                </a:solidFill>
                <a:latin typeface="+mj-lt"/>
                <a:ea typeface="+mj-ea"/>
                <a:cs typeface="+mj-cs"/>
              </a:defRPr>
            </a:lvl1pPr>
          </a:lstStyle>
          <a:p>
            <a:pPr algn="ctr"/>
            <a:r>
              <a:rPr lang="en-US" sz="4000" dirty="0" smtClean="0">
                <a:solidFill>
                  <a:schemeClr val="bg1"/>
                </a:solidFill>
              </a:rPr>
              <a:t>CBT</a:t>
            </a:r>
          </a:p>
          <a:p>
            <a:pPr algn="ctr"/>
            <a:r>
              <a:rPr lang="en-US" sz="4000" dirty="0" smtClean="0">
                <a:solidFill>
                  <a:schemeClr val="bg1"/>
                </a:solidFill>
              </a:rPr>
              <a:t>PBT</a:t>
            </a:r>
          </a:p>
        </p:txBody>
      </p:sp>
    </p:spTree>
    <p:extLst>
      <p:ext uri="{BB962C8B-B14F-4D97-AF65-F5344CB8AC3E}">
        <p14:creationId xmlns:p14="http://schemas.microsoft.com/office/powerpoint/2010/main" val="16119398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FSA Guides 	</a:t>
            </a:r>
            <a:endParaRPr lang="en-US" dirty="0"/>
          </a:p>
        </p:txBody>
      </p:sp>
      <p:sp>
        <p:nvSpPr>
          <p:cNvPr id="3" name="Content Placeholder 2"/>
          <p:cNvSpPr>
            <a:spLocks noGrp="1"/>
          </p:cNvSpPr>
          <p:nvPr>
            <p:ph idx="1"/>
          </p:nvPr>
        </p:nvSpPr>
        <p:spPr>
          <a:xfrm>
            <a:off x="228600" y="1752601"/>
            <a:ext cx="8737092" cy="4724399"/>
          </a:xfrm>
        </p:spPr>
        <p:txBody>
          <a:bodyPr>
            <a:noAutofit/>
          </a:bodyPr>
          <a:lstStyle/>
          <a:p>
            <a:pPr marL="0" indent="0">
              <a:lnSpc>
                <a:spcPct val="80000"/>
              </a:lnSpc>
              <a:spcBef>
                <a:spcPts val="600"/>
              </a:spcBef>
              <a:spcAft>
                <a:spcPts val="600"/>
              </a:spcAft>
              <a:buNone/>
            </a:pPr>
            <a:r>
              <a:rPr lang="en-US" sz="2400" dirty="0" smtClean="0"/>
              <a:t>District and school personnel should read and have access to the following materials, which are available on the FSA Portal:</a:t>
            </a:r>
          </a:p>
          <a:p>
            <a:pPr lvl="1">
              <a:lnSpc>
                <a:spcPct val="80000"/>
              </a:lnSpc>
              <a:spcAft>
                <a:spcPts val="600"/>
              </a:spcAft>
            </a:pPr>
            <a:r>
              <a:rPr lang="en-US" sz="2400" dirty="0" smtClean="0"/>
              <a:t>The </a:t>
            </a:r>
            <a:r>
              <a:rPr lang="en-US" sz="2400" i="1" dirty="0" smtClean="0"/>
              <a:t>2014–2015 FSA Paper-Based Materials Return Instructions</a:t>
            </a:r>
            <a:r>
              <a:rPr lang="en-US" sz="2400" dirty="0" smtClean="0"/>
              <a:t>, which provides guidance regarding the packaging and return of paper-based materials after testing. </a:t>
            </a:r>
            <a:endParaRPr lang="en-US" sz="2400" dirty="0"/>
          </a:p>
          <a:p>
            <a:pPr lvl="1">
              <a:lnSpc>
                <a:spcPct val="80000"/>
              </a:lnSpc>
              <a:spcAft>
                <a:spcPts val="600"/>
              </a:spcAft>
            </a:pPr>
            <a:r>
              <a:rPr lang="en-US" sz="2400" i="1" dirty="0" smtClean="0"/>
              <a:t>TIDE User Guide</a:t>
            </a:r>
            <a:r>
              <a:rPr lang="en-US" sz="2400" dirty="0" smtClean="0"/>
              <a:t> (for District and School Assessment Coordinators)</a:t>
            </a:r>
          </a:p>
          <a:p>
            <a:pPr lvl="1">
              <a:lnSpc>
                <a:spcPct val="80000"/>
              </a:lnSpc>
              <a:spcAft>
                <a:spcPts val="600"/>
              </a:spcAft>
            </a:pPr>
            <a:r>
              <a:rPr lang="en-US" sz="2400" i="1" dirty="0" smtClean="0"/>
              <a:t>Test Administrator User Guide </a:t>
            </a:r>
            <a:r>
              <a:rPr lang="en-US" sz="2400" dirty="0" smtClean="0"/>
              <a:t>(for School Assessment Coordinators, Test Administrators, and Technology Coordinators)</a:t>
            </a:r>
          </a:p>
          <a:p>
            <a:pPr lvl="1"/>
            <a:r>
              <a:rPr lang="en-US" sz="2400" i="1" dirty="0" smtClean="0"/>
              <a:t>ORS User Guide </a:t>
            </a:r>
            <a:r>
              <a:rPr lang="en-US" sz="2400" dirty="0" smtClean="0"/>
              <a:t>(District and School Assessment Coordinators) (coming soon)</a:t>
            </a:r>
            <a:endParaRPr lang="en-US" sz="2400" dirty="0">
              <a:solidFill>
                <a:srgbClr val="FF0000"/>
              </a:solidFill>
            </a:endParaRPr>
          </a:p>
          <a:p>
            <a:pPr lvl="1">
              <a:lnSpc>
                <a:spcPct val="80000"/>
              </a:lnSpc>
              <a:spcAft>
                <a:spcPts val="600"/>
              </a:spcAft>
            </a:pPr>
            <a:r>
              <a:rPr lang="en-US" sz="2400" b="1" i="1" dirty="0" smtClean="0">
                <a:solidFill>
                  <a:srgbClr val="7030A0"/>
                </a:solidFill>
              </a:rPr>
              <a:t>TIDE Online Training Module</a:t>
            </a:r>
          </a:p>
        </p:txBody>
      </p:sp>
      <p:sp>
        <p:nvSpPr>
          <p:cNvPr id="4" name="Slide Number Placeholder 3"/>
          <p:cNvSpPr>
            <a:spLocks noGrp="1"/>
          </p:cNvSpPr>
          <p:nvPr>
            <p:ph type="sldNum" sz="quarter" idx="12"/>
          </p:nvPr>
        </p:nvSpPr>
        <p:spPr/>
        <p:txBody>
          <a:bodyPr/>
          <a:lstStyle/>
          <a:p>
            <a:fld id="{60F88D64-766A-45C3-93FE-3E1D3068B07A}" type="slidenum">
              <a:rPr lang="en-US" smtClean="0"/>
              <a:pPr/>
              <a:t>3</a:t>
            </a:fld>
            <a:endParaRPr lang="en-US" dirty="0"/>
          </a:p>
        </p:txBody>
      </p:sp>
    </p:spTree>
    <p:extLst>
      <p:ext uri="{BB962C8B-B14F-4D97-AF65-F5344CB8AC3E}">
        <p14:creationId xmlns:p14="http://schemas.microsoft.com/office/powerpoint/2010/main" val="369301265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Test Materials: FSA ELA Writing</a:t>
            </a:r>
            <a:endParaRPr lang="en-US" dirty="0"/>
          </a:p>
        </p:txBody>
      </p:sp>
      <p:sp>
        <p:nvSpPr>
          <p:cNvPr id="3" name="Content Placeholder 2"/>
          <p:cNvSpPr>
            <a:spLocks noGrp="1"/>
          </p:cNvSpPr>
          <p:nvPr>
            <p:ph idx="1"/>
          </p:nvPr>
        </p:nvSpPr>
        <p:spPr/>
        <p:txBody>
          <a:bodyPr/>
          <a:lstStyle/>
          <a:p>
            <a:pPr marL="0" indent="0">
              <a:buNone/>
            </a:pPr>
            <a:r>
              <a:rPr lang="en-US" sz="3000" b="1" dirty="0"/>
              <a:t>Test and Answer Books</a:t>
            </a:r>
          </a:p>
          <a:p>
            <a:pPr marL="0" indent="0">
              <a:buNone/>
            </a:pPr>
            <a:r>
              <a:rPr lang="en-US" sz="2600" dirty="0" smtClean="0"/>
              <a:t>Grades 4–7 students and Grades 8–10 &amp; 11 ? students with regular print paper-based accommodations receive FSA ELA Writing Component Test and Answer Books.</a:t>
            </a:r>
          </a:p>
          <a:p>
            <a:pPr marL="0" indent="0">
              <a:buNone/>
            </a:pPr>
            <a:r>
              <a:rPr lang="en-US" sz="3000" b="1" dirty="0" smtClean="0"/>
              <a:t>Writing Planning Sheets</a:t>
            </a:r>
          </a:p>
          <a:p>
            <a:pPr marL="0" indent="0">
              <a:buNone/>
            </a:pPr>
            <a:r>
              <a:rPr lang="en-US" sz="2600" dirty="0" smtClean="0"/>
              <a:t>ALL Grades 4–10 &amp; 11 ? students receive Writing Planning Sheets that they may use to take notes and plan their responses. The planning sheet is a one-page, letter-sized sheet. The front of the sheet is lined. The Testing Rules Acknowledgment is printed on the back of the sheet.</a:t>
            </a:r>
          </a:p>
        </p:txBody>
      </p:sp>
      <p:sp>
        <p:nvSpPr>
          <p:cNvPr id="5" name="Slide Number Placeholder 4"/>
          <p:cNvSpPr>
            <a:spLocks noGrp="1"/>
          </p:cNvSpPr>
          <p:nvPr>
            <p:ph type="sldNum" sz="quarter" idx="12"/>
          </p:nvPr>
        </p:nvSpPr>
        <p:spPr/>
        <p:txBody>
          <a:bodyPr/>
          <a:lstStyle/>
          <a:p>
            <a:fld id="{60F88D64-766A-45C3-93FE-3E1D3068B07A}" type="slidenum">
              <a:rPr lang="en-US" smtClean="0"/>
              <a:pPr/>
              <a:t>30</a:t>
            </a:fld>
            <a:endParaRPr lang="en-US" dirty="0"/>
          </a:p>
        </p:txBody>
      </p:sp>
      <p:sp>
        <p:nvSpPr>
          <p:cNvPr id="6" name="Title 1"/>
          <p:cNvSpPr txBox="1">
            <a:spLocks/>
          </p:cNvSpPr>
          <p:nvPr/>
        </p:nvSpPr>
        <p:spPr>
          <a:xfrm>
            <a:off x="6705600" y="152400"/>
            <a:ext cx="2286000" cy="1217278"/>
          </a:xfrm>
          <a:prstGeom prst="rect">
            <a:avLst/>
          </a:prstGeom>
          <a:ln>
            <a:solidFill>
              <a:schemeClr val="bg1"/>
            </a:solidFill>
          </a:ln>
        </p:spPr>
        <p:txBody>
          <a:bodyPr vert="horz" lIns="91440" tIns="45720" rIns="91440" bIns="45720" rtlCol="0" anchor="ctr">
            <a:noAutofit/>
          </a:bodyPr>
          <a:lstStyle>
            <a:lvl1pPr algn="l" defTabSz="914400" rtl="0" eaLnBrk="1" latinLnBrk="0" hangingPunct="1">
              <a:spcBef>
                <a:spcPct val="0"/>
              </a:spcBef>
              <a:buNone/>
              <a:defRPr sz="4400" kern="1200">
                <a:solidFill>
                  <a:schemeClr val="tx1"/>
                </a:solidFill>
                <a:latin typeface="+mj-lt"/>
                <a:ea typeface="+mj-ea"/>
                <a:cs typeface="+mj-cs"/>
              </a:defRPr>
            </a:lvl1pPr>
          </a:lstStyle>
          <a:p>
            <a:pPr algn="ctr"/>
            <a:r>
              <a:rPr lang="en-US" sz="4000" dirty="0" smtClean="0">
                <a:solidFill>
                  <a:schemeClr val="bg1"/>
                </a:solidFill>
              </a:rPr>
              <a:t>CBT</a:t>
            </a:r>
          </a:p>
          <a:p>
            <a:pPr algn="ctr"/>
            <a:r>
              <a:rPr lang="en-US" sz="4000" dirty="0" smtClean="0">
                <a:solidFill>
                  <a:schemeClr val="bg1"/>
                </a:solidFill>
              </a:rPr>
              <a:t>PBT</a:t>
            </a:r>
          </a:p>
        </p:txBody>
      </p:sp>
    </p:spTree>
    <p:extLst>
      <p:ext uri="{BB962C8B-B14F-4D97-AF65-F5344CB8AC3E}">
        <p14:creationId xmlns:p14="http://schemas.microsoft.com/office/powerpoint/2010/main" val="102941064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Test Materials: FSA ELA </a:t>
            </a:r>
            <a:br>
              <a:rPr lang="en-US" dirty="0" smtClean="0"/>
            </a:br>
            <a:r>
              <a:rPr lang="en-US" dirty="0" smtClean="0"/>
              <a:t>Writing (cont.)</a:t>
            </a:r>
            <a:endParaRPr lang="en-US" dirty="0"/>
          </a:p>
        </p:txBody>
      </p:sp>
      <p:sp>
        <p:nvSpPr>
          <p:cNvPr id="3" name="Content Placeholder 2"/>
          <p:cNvSpPr>
            <a:spLocks noGrp="1"/>
          </p:cNvSpPr>
          <p:nvPr>
            <p:ph idx="1"/>
          </p:nvPr>
        </p:nvSpPr>
        <p:spPr/>
        <p:txBody>
          <a:bodyPr/>
          <a:lstStyle/>
          <a:p>
            <a:pPr marL="0" indent="0">
              <a:buNone/>
            </a:pPr>
            <a:r>
              <a:rPr lang="en-US" sz="3000" b="1" dirty="0" smtClean="0"/>
              <a:t>Writing Passage Booklets</a:t>
            </a:r>
          </a:p>
          <a:p>
            <a:pPr marL="0" indent="0">
              <a:buNone/>
            </a:pPr>
            <a:r>
              <a:rPr lang="en-US" sz="2600" dirty="0" smtClean="0"/>
              <a:t>Regular print and large print Writing Passage Booklets are provided for eligible students taking the computer-based FSA ELA Writing Component Test who have accommodations requiring their use as indicated in their IEPs or Section 504 plans. The booklets contain passages but do not contain the writing prompt. Students may write in the booklets but will respond to the writing prompt on the computer or device they are using to take the assessment.</a:t>
            </a:r>
          </a:p>
          <a:p>
            <a:pPr marL="0" indent="0">
              <a:buNone/>
            </a:pPr>
            <a:r>
              <a:rPr lang="en-US" sz="2600" b="1" dirty="0" smtClean="0"/>
              <a:t>Writing Passage Booklets are secure materials and must be stored in a secure location before and after testing.</a:t>
            </a:r>
            <a:endParaRPr lang="en-US" sz="2600" b="1" dirty="0"/>
          </a:p>
        </p:txBody>
      </p:sp>
      <p:sp>
        <p:nvSpPr>
          <p:cNvPr id="5" name="Slide Number Placeholder 4"/>
          <p:cNvSpPr>
            <a:spLocks noGrp="1"/>
          </p:cNvSpPr>
          <p:nvPr>
            <p:ph type="sldNum" sz="quarter" idx="12"/>
          </p:nvPr>
        </p:nvSpPr>
        <p:spPr/>
        <p:txBody>
          <a:bodyPr/>
          <a:lstStyle/>
          <a:p>
            <a:fld id="{60F88D64-766A-45C3-93FE-3E1D3068B07A}" type="slidenum">
              <a:rPr lang="en-US" smtClean="0"/>
              <a:pPr/>
              <a:t>31</a:t>
            </a:fld>
            <a:endParaRPr lang="en-US" dirty="0"/>
          </a:p>
        </p:txBody>
      </p:sp>
      <p:sp>
        <p:nvSpPr>
          <p:cNvPr id="6" name="Title 1"/>
          <p:cNvSpPr txBox="1">
            <a:spLocks/>
          </p:cNvSpPr>
          <p:nvPr/>
        </p:nvSpPr>
        <p:spPr>
          <a:xfrm>
            <a:off x="6781800" y="304800"/>
            <a:ext cx="2133600" cy="1141078"/>
          </a:xfrm>
          <a:prstGeom prst="rect">
            <a:avLst/>
          </a:prstGeom>
          <a:ln>
            <a:solidFill>
              <a:schemeClr val="bg1"/>
            </a:solidFill>
          </a:ln>
        </p:spPr>
        <p:txBody>
          <a:bodyPr vert="horz" lIns="91440" tIns="45720" rIns="91440" bIns="45720" rtlCol="0" anchor="ctr">
            <a:noAutofit/>
          </a:bodyPr>
          <a:lstStyle>
            <a:lvl1pPr algn="l" defTabSz="914400" rtl="0" eaLnBrk="1" latinLnBrk="0" hangingPunct="1">
              <a:spcBef>
                <a:spcPct val="0"/>
              </a:spcBef>
              <a:buNone/>
              <a:defRPr sz="4400" kern="1200">
                <a:solidFill>
                  <a:schemeClr val="tx1"/>
                </a:solidFill>
                <a:latin typeface="+mj-lt"/>
                <a:ea typeface="+mj-ea"/>
                <a:cs typeface="+mj-cs"/>
              </a:defRPr>
            </a:lvl1pPr>
          </a:lstStyle>
          <a:p>
            <a:pPr algn="ctr"/>
            <a:r>
              <a:rPr lang="en-US" sz="4000" dirty="0">
                <a:solidFill>
                  <a:schemeClr val="bg1"/>
                </a:solidFill>
              </a:rPr>
              <a:t>C</a:t>
            </a:r>
            <a:r>
              <a:rPr lang="en-US" sz="4000" dirty="0" smtClean="0">
                <a:solidFill>
                  <a:schemeClr val="bg1"/>
                </a:solidFill>
              </a:rPr>
              <a:t>BT</a:t>
            </a:r>
          </a:p>
        </p:txBody>
      </p:sp>
    </p:spTree>
    <p:extLst>
      <p:ext uri="{BB962C8B-B14F-4D97-AF65-F5344CB8AC3E}">
        <p14:creationId xmlns:p14="http://schemas.microsoft.com/office/powerpoint/2010/main" val="37010074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Test Materials: Grades 3 &amp; 4</a:t>
            </a:r>
            <a:br>
              <a:rPr lang="en-US" dirty="0" smtClean="0"/>
            </a:br>
            <a:r>
              <a:rPr lang="en-US" dirty="0" smtClean="0"/>
              <a:t>FSA ELA and Math</a:t>
            </a:r>
            <a:endParaRPr lang="en-US" dirty="0"/>
          </a:p>
        </p:txBody>
      </p:sp>
      <p:sp>
        <p:nvSpPr>
          <p:cNvPr id="3" name="Content Placeholder 2"/>
          <p:cNvSpPr>
            <a:spLocks noGrp="1"/>
          </p:cNvSpPr>
          <p:nvPr>
            <p:ph idx="1"/>
          </p:nvPr>
        </p:nvSpPr>
        <p:spPr/>
        <p:txBody>
          <a:bodyPr/>
          <a:lstStyle/>
          <a:p>
            <a:pPr marL="0" indent="0">
              <a:buNone/>
            </a:pPr>
            <a:r>
              <a:rPr lang="en-US" sz="2000" dirty="0" smtClean="0"/>
              <a:t>Grades 3 and 4 students participating in the Spring 2015 FSA ELA Reading and Mathematics administrations will receive the following test materials:</a:t>
            </a:r>
          </a:p>
          <a:p>
            <a:pPr marL="679450"/>
            <a:r>
              <a:rPr lang="en-US" sz="2000" dirty="0" smtClean="0"/>
              <a:t>Grade 3 ELA Reading Test and Answer Book</a:t>
            </a:r>
          </a:p>
          <a:p>
            <a:pPr marL="679450"/>
            <a:r>
              <a:rPr lang="en-US" sz="2000" dirty="0" smtClean="0"/>
              <a:t>Grade 3 Mathematics Test and Answer Book</a:t>
            </a:r>
          </a:p>
          <a:p>
            <a:pPr marL="679450"/>
            <a:r>
              <a:rPr lang="en-US" sz="2000" dirty="0" smtClean="0"/>
              <a:t>Grade 4 ELA Reading Test and Answer Book</a:t>
            </a:r>
          </a:p>
          <a:p>
            <a:pPr marL="679450"/>
            <a:r>
              <a:rPr lang="en-US" sz="2000" dirty="0" smtClean="0"/>
              <a:t>Grade 4 Mathematics Test and Answer Book</a:t>
            </a:r>
          </a:p>
          <a:p>
            <a:pPr marL="679450"/>
            <a:r>
              <a:rPr lang="en-US" sz="2000" i="1" dirty="0" smtClean="0"/>
              <a:t>Directions for Completing the Grades 3 &amp; 4 FSA ELA Reading Items</a:t>
            </a:r>
          </a:p>
          <a:p>
            <a:pPr marL="679450"/>
            <a:r>
              <a:rPr lang="en-US" sz="2000" i="1" dirty="0" smtClean="0"/>
              <a:t>Directions for Completing the Grades 3 &amp; 4 FSA Mathematics Items</a:t>
            </a:r>
            <a:endParaRPr lang="en-US" sz="2000" i="1" dirty="0"/>
          </a:p>
          <a:p>
            <a:pPr marL="0" indent="0">
              <a:buNone/>
            </a:pPr>
            <a:r>
              <a:rPr lang="en-US" sz="2000" dirty="0" smtClean="0"/>
              <a:t>Students taking Grades 3 and 4 Mathematics are NOT provided with standalone references sheets, calculators, or rulers for this test administration. </a:t>
            </a:r>
          </a:p>
          <a:p>
            <a:pPr marL="0" indent="0">
              <a:buNone/>
            </a:pPr>
            <a:r>
              <a:rPr lang="en-US" sz="2000" dirty="0" smtClean="0"/>
              <a:t>Students taking paper-based tests are not provided with CBT Worksheets, Work Folders, or scratch paper of any kind.</a:t>
            </a:r>
          </a:p>
        </p:txBody>
      </p:sp>
      <p:sp>
        <p:nvSpPr>
          <p:cNvPr id="5" name="Slide Number Placeholder 4"/>
          <p:cNvSpPr>
            <a:spLocks noGrp="1"/>
          </p:cNvSpPr>
          <p:nvPr>
            <p:ph type="sldNum" sz="quarter" idx="12"/>
          </p:nvPr>
        </p:nvSpPr>
        <p:spPr/>
        <p:txBody>
          <a:bodyPr/>
          <a:lstStyle/>
          <a:p>
            <a:fld id="{60F88D64-766A-45C3-93FE-3E1D3068B07A}" type="slidenum">
              <a:rPr lang="en-US" smtClean="0"/>
              <a:pPr/>
              <a:t>32</a:t>
            </a:fld>
            <a:endParaRPr lang="en-US" dirty="0"/>
          </a:p>
        </p:txBody>
      </p:sp>
      <p:sp>
        <p:nvSpPr>
          <p:cNvPr id="4" name="Title 1"/>
          <p:cNvSpPr txBox="1">
            <a:spLocks/>
          </p:cNvSpPr>
          <p:nvPr/>
        </p:nvSpPr>
        <p:spPr>
          <a:xfrm>
            <a:off x="6781800" y="152400"/>
            <a:ext cx="2133600" cy="1293478"/>
          </a:xfrm>
          <a:prstGeom prst="rect">
            <a:avLst/>
          </a:prstGeom>
          <a:ln>
            <a:solidFill>
              <a:schemeClr val="bg1"/>
            </a:solidFill>
          </a:ln>
        </p:spPr>
        <p:txBody>
          <a:bodyPr vert="horz" lIns="91440" tIns="45720" rIns="91440" bIns="45720" rtlCol="0" anchor="ctr">
            <a:noAutofit/>
          </a:bodyPr>
          <a:lstStyle>
            <a:lvl1pPr algn="l" defTabSz="914400" rtl="0" eaLnBrk="1" latinLnBrk="0" hangingPunct="1">
              <a:spcBef>
                <a:spcPct val="0"/>
              </a:spcBef>
              <a:buNone/>
              <a:defRPr sz="4400" kern="1200">
                <a:solidFill>
                  <a:schemeClr val="tx1"/>
                </a:solidFill>
                <a:latin typeface="+mj-lt"/>
                <a:ea typeface="+mj-ea"/>
                <a:cs typeface="+mj-cs"/>
              </a:defRPr>
            </a:lvl1pPr>
          </a:lstStyle>
          <a:p>
            <a:pPr algn="ctr"/>
            <a:r>
              <a:rPr lang="en-US" sz="4000" dirty="0" smtClean="0">
                <a:solidFill>
                  <a:schemeClr val="bg1"/>
                </a:solidFill>
              </a:rPr>
              <a:t>PBT</a:t>
            </a:r>
          </a:p>
        </p:txBody>
      </p:sp>
    </p:spTree>
    <p:extLst>
      <p:ext uri="{BB962C8B-B14F-4D97-AF65-F5344CB8AC3E}">
        <p14:creationId xmlns:p14="http://schemas.microsoft.com/office/powerpoint/2010/main" val="55261811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a:xfrm>
            <a:off x="152400" y="304800"/>
            <a:ext cx="6400800" cy="1143000"/>
          </a:xfrm>
        </p:spPr>
        <p:txBody>
          <a:bodyPr>
            <a:noAutofit/>
          </a:bodyPr>
          <a:lstStyle/>
          <a:p>
            <a:pPr eaLnBrk="1" hangingPunct="1"/>
            <a:r>
              <a:rPr lang="en-US" dirty="0" smtClean="0"/>
              <a:t>Test Materials: </a:t>
            </a:r>
            <a:br>
              <a:rPr lang="en-US" dirty="0" smtClean="0"/>
            </a:br>
            <a:r>
              <a:rPr lang="en-US" dirty="0" smtClean="0"/>
              <a:t>FCAT 2.0 Science</a:t>
            </a:r>
          </a:p>
        </p:txBody>
      </p:sp>
      <p:sp>
        <p:nvSpPr>
          <p:cNvPr id="119811" name="Rectangle 3"/>
          <p:cNvSpPr>
            <a:spLocks noGrp="1" noChangeArrowheads="1"/>
          </p:cNvSpPr>
          <p:nvPr>
            <p:ph idx="1"/>
          </p:nvPr>
        </p:nvSpPr>
        <p:spPr>
          <a:xfrm>
            <a:off x="304800" y="1905000"/>
            <a:ext cx="8610600" cy="4678363"/>
          </a:xfrm>
        </p:spPr>
        <p:txBody>
          <a:bodyPr/>
          <a:lstStyle/>
          <a:p>
            <a:pPr marL="0" indent="0">
              <a:buNone/>
            </a:pPr>
            <a:r>
              <a:rPr lang="en-US" sz="2400" dirty="0" smtClean="0"/>
              <a:t>Grades 5 and 8 students participating in the Spring 2015 FCAT 2.0 Science administrations will receive the following test materials:</a:t>
            </a:r>
          </a:p>
          <a:p>
            <a:pPr marL="0" indent="0">
              <a:buNone/>
            </a:pPr>
            <a:endParaRPr lang="en-US" sz="2000" i="1" dirty="0" smtClean="0"/>
          </a:p>
          <a:p>
            <a:r>
              <a:rPr lang="en-US" sz="2400" dirty="0" smtClean="0"/>
              <a:t>Grade 5 FCAT 2.0 Science NGSSS Test Books</a:t>
            </a:r>
          </a:p>
          <a:p>
            <a:r>
              <a:rPr lang="en-US" sz="2400" dirty="0" smtClean="0"/>
              <a:t>Grade 5 FCAT 2.0 Science NGSSS Answer Books</a:t>
            </a:r>
          </a:p>
          <a:p>
            <a:r>
              <a:rPr lang="en-US" sz="2400" dirty="0" smtClean="0"/>
              <a:t>Grade 8 FCAT 2.0 Science NGSSS Test Books</a:t>
            </a:r>
          </a:p>
          <a:p>
            <a:r>
              <a:rPr lang="en-US" sz="2400" dirty="0" smtClean="0"/>
              <a:t>Grade 8 FCAT 2.0 Science NGSSS Answer Books</a:t>
            </a:r>
            <a:endParaRPr lang="en-US" sz="2400" dirty="0" smtClean="0">
              <a:cs typeface="Tahoma" pitchFamily="34" charset="0"/>
            </a:endParaRPr>
          </a:p>
          <a:p>
            <a:pPr eaLnBrk="1" hangingPunct="1">
              <a:spcBef>
                <a:spcPts val="600"/>
              </a:spcBef>
              <a:spcAft>
                <a:spcPts val="1200"/>
              </a:spcAft>
            </a:pPr>
            <a:r>
              <a:rPr lang="en-US" sz="2400" dirty="0" smtClean="0">
                <a:cs typeface="Tahoma" pitchFamily="34" charset="0"/>
              </a:rPr>
              <a:t>Periodic Tables of the Elements (Grade 8 Only)</a:t>
            </a:r>
          </a:p>
          <a:p>
            <a:pPr eaLnBrk="1" hangingPunct="1">
              <a:spcBef>
                <a:spcPts val="0"/>
              </a:spcBef>
              <a:spcAft>
                <a:spcPts val="0"/>
              </a:spcAft>
            </a:pPr>
            <a:r>
              <a:rPr lang="en-US" sz="2400" dirty="0" smtClean="0">
                <a:cs typeface="Tahoma" pitchFamily="34" charset="0"/>
              </a:rPr>
              <a:t>Calculators (Four-Function) (Grade 8 only)</a:t>
            </a:r>
          </a:p>
        </p:txBody>
      </p:sp>
      <p:sp>
        <p:nvSpPr>
          <p:cNvPr id="7" name="Slide Number Placeholder 6"/>
          <p:cNvSpPr>
            <a:spLocks noGrp="1"/>
          </p:cNvSpPr>
          <p:nvPr>
            <p:ph type="sldNum" sz="quarter" idx="12"/>
          </p:nvPr>
        </p:nvSpPr>
        <p:spPr/>
        <p:txBody>
          <a:bodyPr/>
          <a:lstStyle/>
          <a:p>
            <a:pPr>
              <a:defRPr/>
            </a:pPr>
            <a:fld id="{B893392C-FEEC-4156-B6C7-7C265236583F}" type="slidenum">
              <a:rPr lang="en-US"/>
              <a:pPr>
                <a:defRPr/>
              </a:pPr>
              <a:t>33</a:t>
            </a:fld>
            <a:endParaRPr lang="en-US" dirty="0"/>
          </a:p>
        </p:txBody>
      </p:sp>
      <p:sp>
        <p:nvSpPr>
          <p:cNvPr id="5" name="Title 1"/>
          <p:cNvSpPr txBox="1">
            <a:spLocks/>
          </p:cNvSpPr>
          <p:nvPr/>
        </p:nvSpPr>
        <p:spPr>
          <a:xfrm>
            <a:off x="6781800" y="152400"/>
            <a:ext cx="2133600" cy="1293478"/>
          </a:xfrm>
          <a:prstGeom prst="rect">
            <a:avLst/>
          </a:prstGeom>
          <a:ln>
            <a:solidFill>
              <a:schemeClr val="bg1"/>
            </a:solidFill>
          </a:ln>
        </p:spPr>
        <p:txBody>
          <a:bodyPr vert="horz" lIns="91440" tIns="45720" rIns="91440" bIns="45720" rtlCol="0" anchor="ctr">
            <a:noAutofit/>
          </a:bodyPr>
          <a:lstStyle>
            <a:lvl1pPr algn="l" defTabSz="914400" rtl="0" eaLnBrk="1" latinLnBrk="0" hangingPunct="1">
              <a:spcBef>
                <a:spcPct val="0"/>
              </a:spcBef>
              <a:buNone/>
              <a:defRPr sz="4400" kern="1200">
                <a:solidFill>
                  <a:schemeClr val="tx1"/>
                </a:solidFill>
                <a:latin typeface="+mj-lt"/>
                <a:ea typeface="+mj-ea"/>
                <a:cs typeface="+mj-cs"/>
              </a:defRPr>
            </a:lvl1pPr>
          </a:lstStyle>
          <a:p>
            <a:pPr algn="ctr"/>
            <a:r>
              <a:rPr lang="en-US" sz="4000" dirty="0" smtClean="0">
                <a:solidFill>
                  <a:schemeClr val="bg1"/>
                </a:solidFill>
              </a:rPr>
              <a:t>PBT</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Test Materials: FSA CBT</a:t>
            </a:r>
            <a:br>
              <a:rPr lang="en-US" dirty="0" smtClean="0"/>
            </a:br>
            <a:r>
              <a:rPr lang="en-US" dirty="0" smtClean="0"/>
              <a:t>(ELA, Mathematics, and EOC) </a:t>
            </a:r>
            <a:endParaRPr lang="en-US" dirty="0"/>
          </a:p>
        </p:txBody>
      </p:sp>
      <p:sp>
        <p:nvSpPr>
          <p:cNvPr id="3" name="Content Placeholder 2"/>
          <p:cNvSpPr>
            <a:spLocks noGrp="1"/>
          </p:cNvSpPr>
          <p:nvPr>
            <p:ph idx="1"/>
          </p:nvPr>
        </p:nvSpPr>
        <p:spPr/>
        <p:txBody>
          <a:bodyPr/>
          <a:lstStyle/>
          <a:p>
            <a:pPr marL="0" indent="0">
              <a:buNone/>
            </a:pPr>
            <a:r>
              <a:rPr lang="en-US" sz="2400" dirty="0" smtClean="0"/>
              <a:t>Students participating in the computer-based Grades 5–10 &amp; 11? FSA ELA Reading Component, Grades 5–8 FSA Mathematics, and FSA EOC assessments will receive the following materials as applicable:</a:t>
            </a:r>
          </a:p>
          <a:p>
            <a:pPr marL="679450"/>
            <a:r>
              <a:rPr lang="en-US" sz="2400" b="1" dirty="0" smtClean="0"/>
              <a:t>CBT Worksheets </a:t>
            </a:r>
            <a:r>
              <a:rPr lang="en-US" sz="2400" dirty="0" smtClean="0"/>
              <a:t>(ELA Reading Component only)</a:t>
            </a:r>
          </a:p>
          <a:p>
            <a:pPr marL="679450"/>
            <a:r>
              <a:rPr lang="en-US" sz="2400" b="1" dirty="0" smtClean="0"/>
              <a:t>Florida Computer-Based Testing Work Folders </a:t>
            </a:r>
            <a:r>
              <a:rPr lang="en-US" sz="2400" dirty="0" smtClean="0"/>
              <a:t>(Mathematics and EOCs only)</a:t>
            </a:r>
          </a:p>
          <a:p>
            <a:pPr marL="679450"/>
            <a:r>
              <a:rPr lang="en-US" sz="2400" b="1" dirty="0" smtClean="0"/>
              <a:t>Reading Passage Booklets </a:t>
            </a:r>
            <a:r>
              <a:rPr lang="en-US" sz="2400" dirty="0" smtClean="0"/>
              <a:t>Regular Print </a:t>
            </a:r>
            <a:r>
              <a:rPr lang="en-US" sz="2400" dirty="0"/>
              <a:t>and </a:t>
            </a:r>
            <a:r>
              <a:rPr lang="en-US" sz="2400" dirty="0" smtClean="0"/>
              <a:t>Large Print (ELA Reading Component with eligible accommodation only)</a:t>
            </a:r>
          </a:p>
          <a:p>
            <a:pPr marL="336550" indent="0">
              <a:buNone/>
            </a:pPr>
            <a:r>
              <a:rPr lang="en-US" sz="2400" b="1" dirty="0" smtClean="0"/>
              <a:t>Reading </a:t>
            </a:r>
            <a:r>
              <a:rPr lang="en-US" sz="2400" b="1" dirty="0"/>
              <a:t>Passage Booklets are secure materials and must be stored in a secure location before and after testing.</a:t>
            </a:r>
          </a:p>
          <a:p>
            <a:pPr marL="0" indent="0">
              <a:buNone/>
            </a:pPr>
            <a:r>
              <a:rPr lang="en-US" sz="2400" dirty="0" smtClean="0"/>
              <a:t>Paper-based accommodated test materials will be provided for students who require them.</a:t>
            </a:r>
          </a:p>
        </p:txBody>
      </p:sp>
      <p:sp>
        <p:nvSpPr>
          <p:cNvPr id="4" name="Slide Number Placeholder 3"/>
          <p:cNvSpPr>
            <a:spLocks noGrp="1"/>
          </p:cNvSpPr>
          <p:nvPr>
            <p:ph type="sldNum" sz="quarter" idx="12"/>
          </p:nvPr>
        </p:nvSpPr>
        <p:spPr/>
        <p:txBody>
          <a:bodyPr/>
          <a:lstStyle/>
          <a:p>
            <a:fld id="{60F88D64-766A-45C3-93FE-3E1D3068B07A}" type="slidenum">
              <a:rPr lang="en-US" smtClean="0"/>
              <a:pPr/>
              <a:t>34</a:t>
            </a:fld>
            <a:endParaRPr lang="en-US" dirty="0"/>
          </a:p>
        </p:txBody>
      </p:sp>
      <p:sp>
        <p:nvSpPr>
          <p:cNvPr id="5" name="Title 1"/>
          <p:cNvSpPr txBox="1">
            <a:spLocks/>
          </p:cNvSpPr>
          <p:nvPr/>
        </p:nvSpPr>
        <p:spPr>
          <a:xfrm>
            <a:off x="6858000" y="304800"/>
            <a:ext cx="2133600" cy="1141078"/>
          </a:xfrm>
          <a:prstGeom prst="rect">
            <a:avLst/>
          </a:prstGeom>
          <a:ln>
            <a:solidFill>
              <a:schemeClr val="bg1"/>
            </a:solidFill>
          </a:ln>
        </p:spPr>
        <p:txBody>
          <a:bodyPr vert="horz" lIns="91440" tIns="45720" rIns="91440" bIns="45720" rtlCol="0" anchor="ctr">
            <a:noAutofit/>
          </a:bodyPr>
          <a:lstStyle>
            <a:lvl1pPr algn="l" defTabSz="914400" rtl="0" eaLnBrk="1" latinLnBrk="0" hangingPunct="1">
              <a:spcBef>
                <a:spcPct val="0"/>
              </a:spcBef>
              <a:buNone/>
              <a:defRPr sz="4400" kern="1200">
                <a:solidFill>
                  <a:schemeClr val="tx1"/>
                </a:solidFill>
                <a:latin typeface="+mj-lt"/>
                <a:ea typeface="+mj-ea"/>
                <a:cs typeface="+mj-cs"/>
              </a:defRPr>
            </a:lvl1pPr>
          </a:lstStyle>
          <a:p>
            <a:pPr algn="ctr"/>
            <a:r>
              <a:rPr lang="en-US" sz="4000" dirty="0">
                <a:solidFill>
                  <a:schemeClr val="bg1"/>
                </a:solidFill>
              </a:rPr>
              <a:t>C</a:t>
            </a:r>
            <a:r>
              <a:rPr lang="en-US" sz="4000" dirty="0" smtClean="0">
                <a:solidFill>
                  <a:schemeClr val="bg1"/>
                </a:solidFill>
              </a:rPr>
              <a:t>BT</a:t>
            </a:r>
          </a:p>
        </p:txBody>
      </p:sp>
    </p:spTree>
    <p:extLst>
      <p:ext uri="{BB962C8B-B14F-4D97-AF65-F5344CB8AC3E}">
        <p14:creationId xmlns:p14="http://schemas.microsoft.com/office/powerpoint/2010/main" val="197987472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Test Materials: FSA Math</a:t>
            </a:r>
            <a:br>
              <a:rPr lang="en-US" dirty="0" smtClean="0"/>
            </a:br>
            <a:r>
              <a:rPr lang="en-US" dirty="0" smtClean="0"/>
              <a:t>and FSA EOCs</a:t>
            </a:r>
            <a:endParaRPr lang="en-US" dirty="0"/>
          </a:p>
        </p:txBody>
      </p:sp>
      <p:sp>
        <p:nvSpPr>
          <p:cNvPr id="3" name="Content Placeholder 2"/>
          <p:cNvSpPr>
            <a:spLocks noGrp="1"/>
          </p:cNvSpPr>
          <p:nvPr>
            <p:ph idx="1"/>
          </p:nvPr>
        </p:nvSpPr>
        <p:spPr/>
        <p:txBody>
          <a:bodyPr/>
          <a:lstStyle/>
          <a:p>
            <a:pPr marL="0" indent="0">
              <a:buNone/>
            </a:pPr>
            <a:r>
              <a:rPr lang="en-US" sz="3000" b="1" dirty="0" smtClean="0"/>
              <a:t>Scientific Calculators</a:t>
            </a:r>
            <a:endParaRPr lang="en-US" sz="3000" b="1" dirty="0"/>
          </a:p>
          <a:p>
            <a:pPr marL="0" indent="0" algn="just">
              <a:lnSpc>
                <a:spcPct val="100000"/>
              </a:lnSpc>
              <a:spcBef>
                <a:spcPts val="0"/>
              </a:spcBef>
              <a:spcAft>
                <a:spcPts val="0"/>
              </a:spcAft>
              <a:buNone/>
            </a:pPr>
            <a:r>
              <a:rPr lang="en-US" sz="2400" dirty="0" smtClean="0"/>
              <a:t>Grades 7 and 8 FSA Mathematics, and Algebra 1, Geometry, and Algebra 2 EOC assessments include a scientific calculator in the test delivery system. The scientific calculator is available for:</a:t>
            </a:r>
          </a:p>
          <a:p>
            <a:pPr lvl="1">
              <a:lnSpc>
                <a:spcPct val="100000"/>
              </a:lnSpc>
              <a:spcBef>
                <a:spcPts val="0"/>
              </a:spcBef>
              <a:spcAft>
                <a:spcPts val="0"/>
              </a:spcAft>
            </a:pPr>
            <a:r>
              <a:rPr lang="en-US" sz="2000" b="1" i="1" dirty="0" smtClean="0"/>
              <a:t>Session 2 and 3 of the Grades 7 and 8 Mathematics</a:t>
            </a:r>
          </a:p>
          <a:p>
            <a:pPr lvl="1">
              <a:lnSpc>
                <a:spcPct val="100000"/>
              </a:lnSpc>
              <a:spcBef>
                <a:spcPts val="0"/>
              </a:spcBef>
              <a:spcAft>
                <a:spcPts val="0"/>
              </a:spcAft>
            </a:pPr>
            <a:r>
              <a:rPr lang="en-US" sz="2000" b="1" i="1" dirty="0" smtClean="0"/>
              <a:t>Session 2 of the Algebra 1, Geometry, and Algebra 2 EOCs</a:t>
            </a:r>
            <a:r>
              <a:rPr lang="en-US" sz="2000" dirty="0" smtClean="0"/>
              <a:t>.</a:t>
            </a:r>
          </a:p>
          <a:p>
            <a:pPr marL="0" indent="0" algn="just">
              <a:lnSpc>
                <a:spcPct val="100000"/>
              </a:lnSpc>
              <a:spcBef>
                <a:spcPts val="0"/>
              </a:spcBef>
              <a:spcAft>
                <a:spcPts val="0"/>
              </a:spcAft>
              <a:buNone/>
            </a:pPr>
            <a:r>
              <a:rPr lang="en-US" sz="2400" dirty="0" smtClean="0"/>
              <a:t>Handheld scientific calculators MAY be provided to ALL students during the appropriate test sessions. FDOE is not providing a list of approved handheld calculators; instead, a list of required and prohibited functionalities is available in the FSA Portal.</a:t>
            </a:r>
          </a:p>
          <a:p>
            <a:pPr marL="0" indent="0" algn="just">
              <a:lnSpc>
                <a:spcPct val="100000"/>
              </a:lnSpc>
              <a:spcBef>
                <a:spcPts val="0"/>
              </a:spcBef>
              <a:spcAft>
                <a:spcPts val="0"/>
              </a:spcAft>
              <a:buNone/>
            </a:pPr>
            <a:r>
              <a:rPr lang="en-US" sz="2400" b="1" dirty="0" smtClean="0"/>
              <a:t>Providing a calculator in the incorrect test session or with prohibited functionalities is cause for test invalidation.</a:t>
            </a:r>
            <a:endParaRPr lang="en-US" sz="2400" b="1" dirty="0"/>
          </a:p>
          <a:p>
            <a:endParaRPr lang="en-US" sz="2400" dirty="0"/>
          </a:p>
        </p:txBody>
      </p:sp>
      <p:sp>
        <p:nvSpPr>
          <p:cNvPr id="4" name="Slide Number Placeholder 3"/>
          <p:cNvSpPr>
            <a:spLocks noGrp="1"/>
          </p:cNvSpPr>
          <p:nvPr>
            <p:ph type="sldNum" sz="quarter" idx="12"/>
          </p:nvPr>
        </p:nvSpPr>
        <p:spPr/>
        <p:txBody>
          <a:bodyPr/>
          <a:lstStyle/>
          <a:p>
            <a:fld id="{60F88D64-766A-45C3-93FE-3E1D3068B07A}" type="slidenum">
              <a:rPr lang="en-US" smtClean="0"/>
              <a:pPr/>
              <a:t>35</a:t>
            </a:fld>
            <a:endParaRPr lang="en-US" dirty="0"/>
          </a:p>
        </p:txBody>
      </p:sp>
      <p:sp>
        <p:nvSpPr>
          <p:cNvPr id="6" name="Title 1"/>
          <p:cNvSpPr txBox="1">
            <a:spLocks/>
          </p:cNvSpPr>
          <p:nvPr/>
        </p:nvSpPr>
        <p:spPr>
          <a:xfrm>
            <a:off x="6553200" y="381000"/>
            <a:ext cx="2133600" cy="1141078"/>
          </a:xfrm>
          <a:prstGeom prst="rect">
            <a:avLst/>
          </a:prstGeom>
          <a:ln>
            <a:solidFill>
              <a:schemeClr val="bg1"/>
            </a:solidFill>
          </a:ln>
        </p:spPr>
        <p:txBody>
          <a:bodyPr vert="horz" lIns="91440" tIns="45720" rIns="91440" bIns="45720" rtlCol="0" anchor="ctr">
            <a:noAutofit/>
          </a:bodyPr>
          <a:lstStyle>
            <a:lvl1pPr algn="l" defTabSz="914400" rtl="0" eaLnBrk="1" latinLnBrk="0" hangingPunct="1">
              <a:spcBef>
                <a:spcPct val="0"/>
              </a:spcBef>
              <a:buNone/>
              <a:defRPr sz="4400" kern="1200">
                <a:solidFill>
                  <a:schemeClr val="tx1"/>
                </a:solidFill>
                <a:latin typeface="+mj-lt"/>
                <a:ea typeface="+mj-ea"/>
                <a:cs typeface="+mj-cs"/>
              </a:defRPr>
            </a:lvl1pPr>
          </a:lstStyle>
          <a:p>
            <a:pPr algn="ctr"/>
            <a:r>
              <a:rPr lang="en-US" sz="4000" dirty="0">
                <a:solidFill>
                  <a:schemeClr val="bg1"/>
                </a:solidFill>
              </a:rPr>
              <a:t>C</a:t>
            </a:r>
            <a:r>
              <a:rPr lang="en-US" sz="4000" dirty="0" smtClean="0">
                <a:solidFill>
                  <a:schemeClr val="bg1"/>
                </a:solidFill>
              </a:rPr>
              <a:t>BT</a:t>
            </a:r>
          </a:p>
        </p:txBody>
      </p:sp>
    </p:spTree>
    <p:extLst>
      <p:ext uri="{BB962C8B-B14F-4D97-AF65-F5344CB8AC3E}">
        <p14:creationId xmlns:p14="http://schemas.microsoft.com/office/powerpoint/2010/main" val="259244135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 Materials: FSA ELA</a:t>
            </a:r>
            <a:endParaRPr lang="en-US" dirty="0"/>
          </a:p>
        </p:txBody>
      </p:sp>
      <p:sp>
        <p:nvSpPr>
          <p:cNvPr id="3" name="Content Placeholder 2"/>
          <p:cNvSpPr>
            <a:spLocks noGrp="1"/>
          </p:cNvSpPr>
          <p:nvPr>
            <p:ph idx="1"/>
          </p:nvPr>
        </p:nvSpPr>
        <p:spPr/>
        <p:txBody>
          <a:bodyPr/>
          <a:lstStyle/>
          <a:p>
            <a:pPr marL="0" indent="0">
              <a:buNone/>
            </a:pPr>
            <a:r>
              <a:rPr lang="en-US" sz="3000" b="1" dirty="0" smtClean="0"/>
              <a:t>Headphones/Earbuds</a:t>
            </a:r>
            <a:endParaRPr lang="en-US" sz="3000" b="1" dirty="0"/>
          </a:p>
          <a:p>
            <a:r>
              <a:rPr lang="en-US" sz="2400" dirty="0" smtClean="0"/>
              <a:t>Grades 5–10 &amp; 11? MUST have headphones or earbuds for the CBT ELA Reading Component assessment. </a:t>
            </a:r>
          </a:p>
          <a:p>
            <a:r>
              <a:rPr lang="en-US" sz="2400" dirty="0" smtClean="0"/>
              <a:t>FDOE does not provide headphones or earbuds. Students may use their own. These should be checked to ensure they work with the computer or device the students will use for the assessment prior to the first day of testing. </a:t>
            </a:r>
          </a:p>
          <a:p>
            <a:r>
              <a:rPr lang="en-US" sz="2400" dirty="0" smtClean="0"/>
              <a:t>A sound check is built in to the assessment, and students are asked to verify that headphones and earbuds are working prior to entering the test.</a:t>
            </a:r>
            <a:endParaRPr lang="en-US" sz="2400" dirty="0"/>
          </a:p>
          <a:p>
            <a:endParaRPr lang="en-US" sz="2400" dirty="0"/>
          </a:p>
        </p:txBody>
      </p:sp>
      <p:sp>
        <p:nvSpPr>
          <p:cNvPr id="4" name="Slide Number Placeholder 3"/>
          <p:cNvSpPr>
            <a:spLocks noGrp="1"/>
          </p:cNvSpPr>
          <p:nvPr>
            <p:ph type="sldNum" sz="quarter" idx="12"/>
          </p:nvPr>
        </p:nvSpPr>
        <p:spPr/>
        <p:txBody>
          <a:bodyPr/>
          <a:lstStyle/>
          <a:p>
            <a:fld id="{60F88D64-766A-45C3-93FE-3E1D3068B07A}" type="slidenum">
              <a:rPr lang="en-US" smtClean="0"/>
              <a:pPr/>
              <a:t>36</a:t>
            </a:fld>
            <a:endParaRPr lang="en-US" dirty="0"/>
          </a:p>
        </p:txBody>
      </p:sp>
      <p:sp>
        <p:nvSpPr>
          <p:cNvPr id="6" name="Title 1"/>
          <p:cNvSpPr txBox="1">
            <a:spLocks/>
          </p:cNvSpPr>
          <p:nvPr/>
        </p:nvSpPr>
        <p:spPr>
          <a:xfrm>
            <a:off x="6553200" y="381000"/>
            <a:ext cx="2133600" cy="1141078"/>
          </a:xfrm>
          <a:prstGeom prst="rect">
            <a:avLst/>
          </a:prstGeom>
          <a:ln>
            <a:solidFill>
              <a:schemeClr val="bg1"/>
            </a:solidFill>
          </a:ln>
        </p:spPr>
        <p:txBody>
          <a:bodyPr vert="horz" lIns="91440" tIns="45720" rIns="91440" bIns="45720" rtlCol="0" anchor="ctr">
            <a:noAutofit/>
          </a:bodyPr>
          <a:lstStyle>
            <a:lvl1pPr algn="l" defTabSz="914400" rtl="0" eaLnBrk="1" latinLnBrk="0" hangingPunct="1">
              <a:spcBef>
                <a:spcPct val="0"/>
              </a:spcBef>
              <a:buNone/>
              <a:defRPr sz="4400" kern="1200">
                <a:solidFill>
                  <a:schemeClr val="tx1"/>
                </a:solidFill>
                <a:latin typeface="+mj-lt"/>
                <a:ea typeface="+mj-ea"/>
                <a:cs typeface="+mj-cs"/>
              </a:defRPr>
            </a:lvl1pPr>
          </a:lstStyle>
          <a:p>
            <a:pPr algn="ctr"/>
            <a:r>
              <a:rPr lang="en-US" sz="4000" dirty="0">
                <a:solidFill>
                  <a:schemeClr val="bg1"/>
                </a:solidFill>
              </a:rPr>
              <a:t>C</a:t>
            </a:r>
            <a:r>
              <a:rPr lang="en-US" sz="4000" dirty="0" smtClean="0">
                <a:solidFill>
                  <a:schemeClr val="bg1"/>
                </a:solidFill>
              </a:rPr>
              <a:t>BT</a:t>
            </a:r>
          </a:p>
        </p:txBody>
      </p:sp>
    </p:spTree>
    <p:extLst>
      <p:ext uri="{BB962C8B-B14F-4D97-AF65-F5344CB8AC3E}">
        <p14:creationId xmlns:p14="http://schemas.microsoft.com/office/powerpoint/2010/main" val="129492330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Test Materials: FCAT 2.0 Science</a:t>
            </a:r>
            <a:endParaRPr lang="en-US" dirty="0"/>
          </a:p>
        </p:txBody>
      </p:sp>
      <p:sp>
        <p:nvSpPr>
          <p:cNvPr id="3" name="Content Placeholder 2"/>
          <p:cNvSpPr>
            <a:spLocks noGrp="1"/>
          </p:cNvSpPr>
          <p:nvPr>
            <p:ph idx="1"/>
          </p:nvPr>
        </p:nvSpPr>
        <p:spPr>
          <a:xfrm>
            <a:off x="152400" y="1752600"/>
            <a:ext cx="8763000" cy="4678363"/>
          </a:xfrm>
        </p:spPr>
        <p:txBody>
          <a:bodyPr/>
          <a:lstStyle/>
          <a:p>
            <a:pPr>
              <a:buNone/>
            </a:pPr>
            <a:r>
              <a:rPr lang="en-US" sz="3000" b="1" dirty="0" smtClean="0"/>
              <a:t>Four-function Calculators </a:t>
            </a:r>
            <a:r>
              <a:rPr lang="en-US" sz="2400" b="1" dirty="0" smtClean="0"/>
              <a:t> </a:t>
            </a:r>
          </a:p>
          <a:p>
            <a:pPr>
              <a:lnSpc>
                <a:spcPct val="100000"/>
              </a:lnSpc>
              <a:spcAft>
                <a:spcPts val="0"/>
              </a:spcAft>
            </a:pPr>
            <a:r>
              <a:rPr lang="en-US" sz="2400" dirty="0" smtClean="0"/>
              <a:t>Each </a:t>
            </a:r>
            <a:r>
              <a:rPr lang="en-US" sz="2400" dirty="0"/>
              <a:t>district should have an adequate supply of four-function calculators provided by FDOE. </a:t>
            </a:r>
            <a:endParaRPr lang="en-US" sz="2400" dirty="0" smtClean="0"/>
          </a:p>
          <a:p>
            <a:pPr lvl="1">
              <a:lnSpc>
                <a:spcPct val="100000"/>
              </a:lnSpc>
              <a:spcAft>
                <a:spcPts val="0"/>
              </a:spcAft>
            </a:pPr>
            <a:r>
              <a:rPr lang="en-US" sz="2000" b="1" dirty="0"/>
              <a:t>Calculators must be provided for the Grade 8 Science test. </a:t>
            </a:r>
          </a:p>
          <a:p>
            <a:pPr lvl="1">
              <a:lnSpc>
                <a:spcPct val="100000"/>
              </a:lnSpc>
              <a:spcAft>
                <a:spcPts val="0"/>
              </a:spcAft>
            </a:pPr>
            <a:r>
              <a:rPr lang="en-US" sz="2000" dirty="0"/>
              <a:t>Calculators</a:t>
            </a:r>
            <a:r>
              <a:rPr lang="en-US" sz="2000" b="1" dirty="0"/>
              <a:t> may not </a:t>
            </a:r>
            <a:r>
              <a:rPr lang="en-US" sz="2000" dirty="0"/>
              <a:t>be used by students on the Grade 5 Science test.</a:t>
            </a:r>
          </a:p>
          <a:p>
            <a:pPr>
              <a:lnSpc>
                <a:spcPct val="100000"/>
              </a:lnSpc>
              <a:spcAft>
                <a:spcPts val="0"/>
              </a:spcAft>
            </a:pPr>
            <a:r>
              <a:rPr lang="en-US" sz="2400" dirty="0" smtClean="0"/>
              <a:t>Districts are responsible </a:t>
            </a:r>
            <a:r>
              <a:rPr lang="en-US" sz="2400" dirty="0"/>
              <a:t>for establishing policies for the storage, use, and retention of calculators. </a:t>
            </a:r>
            <a:endParaRPr lang="en-US" sz="2400" dirty="0" smtClean="0"/>
          </a:p>
          <a:p>
            <a:pPr>
              <a:lnSpc>
                <a:spcPct val="100000"/>
              </a:lnSpc>
              <a:spcAft>
                <a:spcPts val="0"/>
              </a:spcAft>
            </a:pPr>
            <a:r>
              <a:rPr lang="en-US" sz="2400" dirty="0" smtClean="0"/>
              <a:t>Students </a:t>
            </a:r>
            <a:r>
              <a:rPr lang="en-US" sz="2400" dirty="0"/>
              <a:t>with visual impairments may use the approved large key/large display calculators or approved </a:t>
            </a:r>
            <a:r>
              <a:rPr lang="en-US" sz="2400" dirty="0" smtClean="0"/>
              <a:t>talking calculators </a:t>
            </a:r>
            <a:r>
              <a:rPr lang="en-US" sz="2400" dirty="0"/>
              <a:t>supplied by FDOE. </a:t>
            </a:r>
            <a:endParaRPr lang="en-US" sz="2400" dirty="0" smtClean="0"/>
          </a:p>
          <a:p>
            <a:pPr>
              <a:lnSpc>
                <a:spcPct val="100000"/>
              </a:lnSpc>
              <a:spcAft>
                <a:spcPts val="0"/>
              </a:spcAft>
            </a:pPr>
            <a:r>
              <a:rPr lang="en-US" sz="2400" b="1" dirty="0" smtClean="0"/>
              <a:t>No other calculators may be used.</a:t>
            </a:r>
            <a:endParaRPr lang="en-US" sz="2400" b="1" dirty="0"/>
          </a:p>
        </p:txBody>
      </p:sp>
      <p:sp>
        <p:nvSpPr>
          <p:cNvPr id="4" name="Slide Number Placeholder 3"/>
          <p:cNvSpPr>
            <a:spLocks noGrp="1"/>
          </p:cNvSpPr>
          <p:nvPr>
            <p:ph type="sldNum" sz="quarter" idx="12"/>
          </p:nvPr>
        </p:nvSpPr>
        <p:spPr/>
        <p:txBody>
          <a:bodyPr/>
          <a:lstStyle/>
          <a:p>
            <a:pPr>
              <a:defRPr/>
            </a:pPr>
            <a:fld id="{2CCA0BEC-BB11-4882-B8D6-FDCCFEFF8058}" type="slidenum">
              <a:rPr lang="en-US" smtClean="0"/>
              <a:pPr>
                <a:defRPr/>
              </a:pPr>
              <a:t>37</a:t>
            </a:fld>
            <a:endParaRPr lang="en-US" dirty="0"/>
          </a:p>
        </p:txBody>
      </p:sp>
      <p:sp>
        <p:nvSpPr>
          <p:cNvPr id="5" name="Title 1"/>
          <p:cNvSpPr txBox="1">
            <a:spLocks/>
          </p:cNvSpPr>
          <p:nvPr/>
        </p:nvSpPr>
        <p:spPr>
          <a:xfrm>
            <a:off x="6781800" y="152400"/>
            <a:ext cx="2133600" cy="1293478"/>
          </a:xfrm>
          <a:prstGeom prst="rect">
            <a:avLst/>
          </a:prstGeom>
          <a:ln>
            <a:solidFill>
              <a:schemeClr val="bg1"/>
            </a:solidFill>
          </a:ln>
        </p:spPr>
        <p:txBody>
          <a:bodyPr vert="horz" lIns="91440" tIns="45720" rIns="91440" bIns="45720" rtlCol="0" anchor="ctr">
            <a:noAutofit/>
          </a:bodyPr>
          <a:lstStyle>
            <a:lvl1pPr algn="l" defTabSz="914400" rtl="0" eaLnBrk="1" latinLnBrk="0" hangingPunct="1">
              <a:spcBef>
                <a:spcPct val="0"/>
              </a:spcBef>
              <a:buNone/>
              <a:defRPr sz="4400" kern="1200">
                <a:solidFill>
                  <a:schemeClr val="tx1"/>
                </a:solidFill>
                <a:latin typeface="+mj-lt"/>
                <a:ea typeface="+mj-ea"/>
                <a:cs typeface="+mj-cs"/>
              </a:defRPr>
            </a:lvl1pPr>
          </a:lstStyle>
          <a:p>
            <a:pPr algn="ctr"/>
            <a:r>
              <a:rPr lang="en-US" sz="4000" dirty="0" smtClean="0">
                <a:solidFill>
                  <a:schemeClr val="bg1"/>
                </a:solidFill>
              </a:rPr>
              <a:t>PBT</a:t>
            </a:r>
          </a:p>
        </p:txBody>
      </p:sp>
    </p:spTree>
    <p:extLst>
      <p:ext uri="{BB962C8B-B14F-4D97-AF65-F5344CB8AC3E}">
        <p14:creationId xmlns:p14="http://schemas.microsoft.com/office/powerpoint/2010/main" val="234540616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Test Materials: FCAT 2.0 Science</a:t>
            </a:r>
            <a:endParaRPr lang="en-US" dirty="0"/>
          </a:p>
        </p:txBody>
      </p:sp>
      <p:sp>
        <p:nvSpPr>
          <p:cNvPr id="3" name="Content Placeholder 2"/>
          <p:cNvSpPr>
            <a:spLocks noGrp="1"/>
          </p:cNvSpPr>
          <p:nvPr>
            <p:ph idx="1"/>
          </p:nvPr>
        </p:nvSpPr>
        <p:spPr>
          <a:xfrm>
            <a:off x="304800" y="1752600"/>
            <a:ext cx="8610600" cy="4678363"/>
          </a:xfrm>
        </p:spPr>
        <p:txBody>
          <a:bodyPr/>
          <a:lstStyle/>
          <a:p>
            <a:pPr>
              <a:buNone/>
            </a:pPr>
            <a:r>
              <a:rPr lang="en-US" sz="3000" b="1" dirty="0" smtClean="0"/>
              <a:t>Periodic Tables of the Elements   </a:t>
            </a:r>
          </a:p>
          <a:p>
            <a:pPr>
              <a:lnSpc>
                <a:spcPct val="100000"/>
              </a:lnSpc>
              <a:spcBef>
                <a:spcPts val="0"/>
              </a:spcBef>
              <a:spcAft>
                <a:spcPts val="0"/>
              </a:spcAft>
            </a:pPr>
            <a:r>
              <a:rPr lang="en-US" sz="2400" i="1" dirty="0" smtClean="0"/>
              <a:t>Periodic </a:t>
            </a:r>
            <a:r>
              <a:rPr lang="en-US" sz="2400" i="1" dirty="0"/>
              <a:t>Tables of the Elements </a:t>
            </a:r>
            <a:r>
              <a:rPr lang="en-US" sz="2400" dirty="0"/>
              <a:t>are provided to students for Grade 8 </a:t>
            </a:r>
            <a:r>
              <a:rPr lang="en-US" sz="2400" dirty="0" smtClean="0"/>
              <a:t>Science. </a:t>
            </a:r>
          </a:p>
          <a:p>
            <a:pPr>
              <a:lnSpc>
                <a:spcPct val="100000"/>
              </a:lnSpc>
              <a:spcBef>
                <a:spcPts val="0"/>
              </a:spcBef>
              <a:spcAft>
                <a:spcPts val="0"/>
              </a:spcAft>
            </a:pPr>
            <a:r>
              <a:rPr lang="en-US" sz="2400" dirty="0" smtClean="0"/>
              <a:t>Periodic </a:t>
            </a:r>
            <a:r>
              <a:rPr lang="en-US" sz="2400" dirty="0"/>
              <a:t>tables are stand-alone pages and are shipped with test materials. </a:t>
            </a:r>
            <a:endParaRPr lang="en-US" sz="2400" dirty="0" smtClean="0"/>
          </a:p>
          <a:p>
            <a:pPr>
              <a:lnSpc>
                <a:spcPct val="100000"/>
              </a:lnSpc>
              <a:spcBef>
                <a:spcPts val="0"/>
              </a:spcBef>
              <a:spcAft>
                <a:spcPts val="0"/>
              </a:spcAft>
            </a:pPr>
            <a:r>
              <a:rPr lang="en-US" sz="2400" dirty="0" smtClean="0"/>
              <a:t>Test </a:t>
            </a:r>
            <a:r>
              <a:rPr lang="en-US" sz="2400" dirty="0"/>
              <a:t>administrators will </a:t>
            </a:r>
            <a:r>
              <a:rPr lang="en-US" sz="2400" dirty="0" smtClean="0"/>
              <a:t>distribute periodic </a:t>
            </a:r>
            <a:r>
              <a:rPr lang="en-US" sz="2400" dirty="0"/>
              <a:t>tables on the day of the test, according to the directions in the scripts. Students may refer to them </a:t>
            </a:r>
            <a:r>
              <a:rPr lang="en-US" sz="2400" dirty="0" smtClean="0"/>
              <a:t>at any </a:t>
            </a:r>
            <a:r>
              <a:rPr lang="en-US" sz="2400" dirty="0"/>
              <a:t>time during both sessions of the test. </a:t>
            </a:r>
            <a:endParaRPr lang="en-US" sz="2400" dirty="0" smtClean="0"/>
          </a:p>
          <a:p>
            <a:pPr>
              <a:lnSpc>
                <a:spcPct val="100000"/>
              </a:lnSpc>
              <a:spcBef>
                <a:spcPts val="0"/>
              </a:spcBef>
              <a:spcAft>
                <a:spcPts val="0"/>
              </a:spcAft>
            </a:pPr>
            <a:r>
              <a:rPr lang="en-US" sz="2400" dirty="0" smtClean="0"/>
              <a:t>After </a:t>
            </a:r>
            <a:r>
              <a:rPr lang="en-US" sz="2400" dirty="0"/>
              <a:t>students complete the test, the test administrator should </a:t>
            </a:r>
            <a:r>
              <a:rPr lang="en-US" sz="2400" dirty="0" smtClean="0"/>
              <a:t>collect all </a:t>
            </a:r>
            <a:r>
              <a:rPr lang="en-US" sz="2400" dirty="0"/>
              <a:t>periodic tables. </a:t>
            </a:r>
            <a:endParaRPr lang="en-US" sz="2400" dirty="0" smtClean="0"/>
          </a:p>
          <a:p>
            <a:pPr>
              <a:lnSpc>
                <a:spcPct val="100000"/>
              </a:lnSpc>
              <a:spcBef>
                <a:spcPts val="0"/>
              </a:spcBef>
              <a:spcAft>
                <a:spcPts val="0"/>
              </a:spcAft>
            </a:pPr>
            <a:r>
              <a:rPr lang="en-US" sz="2400" dirty="0" smtClean="0"/>
              <a:t>Used </a:t>
            </a:r>
            <a:r>
              <a:rPr lang="en-US" sz="2400" dirty="0"/>
              <a:t>periodic tables are secure materials and must not be reused</a:t>
            </a:r>
            <a:r>
              <a:rPr lang="en-US" sz="2600" dirty="0"/>
              <a:t>.</a:t>
            </a:r>
          </a:p>
        </p:txBody>
      </p:sp>
      <p:sp>
        <p:nvSpPr>
          <p:cNvPr id="4" name="Slide Number Placeholder 3"/>
          <p:cNvSpPr>
            <a:spLocks noGrp="1"/>
          </p:cNvSpPr>
          <p:nvPr>
            <p:ph type="sldNum" sz="quarter" idx="12"/>
          </p:nvPr>
        </p:nvSpPr>
        <p:spPr/>
        <p:txBody>
          <a:bodyPr/>
          <a:lstStyle/>
          <a:p>
            <a:pPr>
              <a:defRPr/>
            </a:pPr>
            <a:fld id="{2CCA0BEC-BB11-4882-B8D6-FDCCFEFF8058}" type="slidenum">
              <a:rPr lang="en-US" smtClean="0"/>
              <a:pPr>
                <a:defRPr/>
              </a:pPr>
              <a:t>38</a:t>
            </a:fld>
            <a:endParaRPr lang="en-US" dirty="0"/>
          </a:p>
        </p:txBody>
      </p:sp>
      <p:sp>
        <p:nvSpPr>
          <p:cNvPr id="5" name="Title 1"/>
          <p:cNvSpPr txBox="1">
            <a:spLocks/>
          </p:cNvSpPr>
          <p:nvPr/>
        </p:nvSpPr>
        <p:spPr>
          <a:xfrm>
            <a:off x="6781800" y="152400"/>
            <a:ext cx="2133600" cy="1293478"/>
          </a:xfrm>
          <a:prstGeom prst="rect">
            <a:avLst/>
          </a:prstGeom>
          <a:ln>
            <a:solidFill>
              <a:schemeClr val="bg1"/>
            </a:solidFill>
          </a:ln>
        </p:spPr>
        <p:txBody>
          <a:bodyPr vert="horz" lIns="91440" tIns="45720" rIns="91440" bIns="45720" rtlCol="0" anchor="ctr">
            <a:noAutofit/>
          </a:bodyPr>
          <a:lstStyle>
            <a:lvl1pPr algn="l" defTabSz="914400" rtl="0" eaLnBrk="1" latinLnBrk="0" hangingPunct="1">
              <a:spcBef>
                <a:spcPct val="0"/>
              </a:spcBef>
              <a:buNone/>
              <a:defRPr sz="4400" kern="1200">
                <a:solidFill>
                  <a:schemeClr val="tx1"/>
                </a:solidFill>
                <a:latin typeface="+mj-lt"/>
                <a:ea typeface="+mj-ea"/>
                <a:cs typeface="+mj-cs"/>
              </a:defRPr>
            </a:lvl1pPr>
          </a:lstStyle>
          <a:p>
            <a:pPr algn="ctr"/>
            <a:r>
              <a:rPr lang="en-US" sz="4000" dirty="0" smtClean="0">
                <a:solidFill>
                  <a:schemeClr val="bg1"/>
                </a:solidFill>
              </a:rPr>
              <a:t>PBT</a:t>
            </a:r>
          </a:p>
        </p:txBody>
      </p:sp>
    </p:spTree>
    <p:extLst>
      <p:ext uri="{BB962C8B-B14F-4D97-AF65-F5344CB8AC3E}">
        <p14:creationId xmlns:p14="http://schemas.microsoft.com/office/powerpoint/2010/main" val="106062787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noChangeArrowheads="1"/>
          </p:cNvSpPr>
          <p:nvPr>
            <p:ph type="title"/>
          </p:nvPr>
        </p:nvSpPr>
        <p:spPr>
          <a:xfrm>
            <a:off x="304800" y="152400"/>
            <a:ext cx="8229600" cy="1447800"/>
          </a:xfrm>
        </p:spPr>
        <p:txBody>
          <a:bodyPr>
            <a:noAutofit/>
          </a:bodyPr>
          <a:lstStyle/>
          <a:p>
            <a:r>
              <a:rPr lang="en-US" altLang="en-US" sz="4000" dirty="0" smtClean="0"/>
              <a:t>PreID Files for FSA </a:t>
            </a:r>
          </a:p>
        </p:txBody>
      </p:sp>
      <p:sp>
        <p:nvSpPr>
          <p:cNvPr id="24580" name="Rectangle 3"/>
          <p:cNvSpPr>
            <a:spLocks noGrp="1" noChangeArrowheads="1"/>
          </p:cNvSpPr>
          <p:nvPr>
            <p:ph idx="1"/>
          </p:nvPr>
        </p:nvSpPr>
        <p:spPr>
          <a:xfrm>
            <a:off x="152400" y="1600200"/>
            <a:ext cx="8763000" cy="5105400"/>
          </a:xfrm>
        </p:spPr>
        <p:txBody>
          <a:bodyPr/>
          <a:lstStyle/>
          <a:p>
            <a:pPr>
              <a:lnSpc>
                <a:spcPct val="100000"/>
              </a:lnSpc>
              <a:spcBef>
                <a:spcPts val="0"/>
              </a:spcBef>
              <a:spcAft>
                <a:spcPts val="0"/>
              </a:spcAft>
            </a:pPr>
            <a:r>
              <a:rPr lang="en-US" altLang="en-US" sz="1800" u="sng" dirty="0"/>
              <a:t>Wave 1</a:t>
            </a:r>
            <a:r>
              <a:rPr lang="en-US" altLang="en-US" sz="1800" dirty="0"/>
              <a:t> PreID file is based on student </a:t>
            </a:r>
            <a:r>
              <a:rPr lang="en-US" altLang="en-US" sz="1800" dirty="0" smtClean="0"/>
              <a:t>information on </a:t>
            </a:r>
            <a:r>
              <a:rPr lang="en-US" altLang="en-US" sz="1800" b="1" u="sng" dirty="0">
                <a:solidFill>
                  <a:srgbClr val="7E56C8"/>
                </a:solidFill>
              </a:rPr>
              <a:t>December 12 </a:t>
            </a:r>
            <a:r>
              <a:rPr lang="en-US" altLang="en-US" sz="1800" dirty="0" smtClean="0"/>
              <a:t>for </a:t>
            </a:r>
            <a:r>
              <a:rPr lang="en-US" altLang="en-US" sz="1800" b="1" dirty="0"/>
              <a:t>FSA W/R/M </a:t>
            </a:r>
            <a:r>
              <a:rPr lang="en-US" altLang="en-US" sz="1800" b="1" dirty="0" smtClean="0"/>
              <a:t>, </a:t>
            </a:r>
            <a:r>
              <a:rPr lang="en-US" altLang="en-US" sz="1800" dirty="0" smtClean="0"/>
              <a:t>and on </a:t>
            </a:r>
            <a:r>
              <a:rPr lang="en-US" altLang="en-US" sz="1800" b="1" u="sng" dirty="0">
                <a:solidFill>
                  <a:srgbClr val="7E56C8"/>
                </a:solidFill>
              </a:rPr>
              <a:t>January </a:t>
            </a:r>
            <a:r>
              <a:rPr lang="en-US" altLang="en-US" sz="1800" b="1" u="sng" dirty="0" smtClean="0">
                <a:solidFill>
                  <a:srgbClr val="7E56C8"/>
                </a:solidFill>
              </a:rPr>
              <a:t>16 </a:t>
            </a:r>
            <a:r>
              <a:rPr lang="en-US" altLang="en-US" sz="1800" dirty="0" smtClean="0"/>
              <a:t>for </a:t>
            </a:r>
            <a:r>
              <a:rPr lang="en-US" altLang="en-US" sz="1800" b="1" dirty="0"/>
              <a:t>FSA </a:t>
            </a:r>
            <a:r>
              <a:rPr lang="en-US" altLang="en-US" sz="1800" b="1" dirty="0" smtClean="0"/>
              <a:t>EOC</a:t>
            </a:r>
            <a:r>
              <a:rPr lang="en-US" altLang="en-US" sz="1800" dirty="0" smtClean="0"/>
              <a:t>.</a:t>
            </a:r>
            <a:endParaRPr lang="en-US" altLang="en-US" sz="1800" dirty="0"/>
          </a:p>
          <a:p>
            <a:pPr lvl="1">
              <a:lnSpc>
                <a:spcPct val="100000"/>
              </a:lnSpc>
              <a:spcBef>
                <a:spcPts val="0"/>
              </a:spcBef>
              <a:spcAft>
                <a:spcPts val="0"/>
              </a:spcAft>
              <a:buFont typeface="Wingdings" panose="05000000000000000000" pitchFamily="2" charset="2"/>
              <a:buChar char="§"/>
            </a:pPr>
            <a:r>
              <a:rPr lang="en-US" sz="1800" dirty="0"/>
              <a:t>PreID label and initial test material </a:t>
            </a:r>
            <a:r>
              <a:rPr lang="en-US" sz="1800" dirty="0" smtClean="0"/>
              <a:t>shipment </a:t>
            </a:r>
            <a:r>
              <a:rPr lang="en-US" altLang="en-US" sz="1800" dirty="0" smtClean="0"/>
              <a:t>will </a:t>
            </a:r>
            <a:r>
              <a:rPr lang="en-US" altLang="en-US" sz="1800" dirty="0"/>
              <a:t>generated based on Wave 1 only</a:t>
            </a:r>
            <a:r>
              <a:rPr lang="en-US" altLang="en-US" sz="1800" dirty="0" smtClean="0"/>
              <a:t>. </a:t>
            </a:r>
            <a:endParaRPr lang="en-US" altLang="en-US" sz="1800" dirty="0"/>
          </a:p>
          <a:p>
            <a:pPr>
              <a:lnSpc>
                <a:spcPct val="100000"/>
              </a:lnSpc>
              <a:spcBef>
                <a:spcPts val="0"/>
              </a:spcBef>
              <a:spcAft>
                <a:spcPts val="0"/>
              </a:spcAft>
            </a:pPr>
            <a:r>
              <a:rPr lang="en-US" altLang="en-US" sz="1800" u="sng" dirty="0"/>
              <a:t>Wave 2 </a:t>
            </a:r>
            <a:r>
              <a:rPr lang="en-US" altLang="en-US" sz="1800" dirty="0"/>
              <a:t>PreID file is based on student information </a:t>
            </a:r>
            <a:r>
              <a:rPr lang="en-US" altLang="en-US" sz="1800" dirty="0" smtClean="0"/>
              <a:t>on </a:t>
            </a:r>
            <a:r>
              <a:rPr lang="en-US" altLang="en-US" sz="1800" b="1" u="sng" dirty="0" smtClean="0">
                <a:solidFill>
                  <a:srgbClr val="7E56C8"/>
                </a:solidFill>
              </a:rPr>
              <a:t>February </a:t>
            </a:r>
            <a:r>
              <a:rPr lang="en-US" altLang="en-US" sz="1800" b="1" u="sng" dirty="0">
                <a:solidFill>
                  <a:srgbClr val="7E56C8"/>
                </a:solidFill>
              </a:rPr>
              <a:t>6</a:t>
            </a:r>
            <a:r>
              <a:rPr lang="en-US" altLang="en-US" sz="1800" b="1" dirty="0">
                <a:solidFill>
                  <a:srgbClr val="7E56C8"/>
                </a:solidFill>
              </a:rPr>
              <a:t> </a:t>
            </a:r>
            <a:r>
              <a:rPr lang="en-US" altLang="en-US" sz="1800" b="1" dirty="0" smtClean="0"/>
              <a:t>for </a:t>
            </a:r>
            <a:r>
              <a:rPr lang="en-US" altLang="en-US" sz="1800" b="1" dirty="0"/>
              <a:t>FSA </a:t>
            </a:r>
            <a:r>
              <a:rPr lang="en-US" altLang="en-US" sz="1800" b="1" dirty="0" smtClean="0"/>
              <a:t>W/R/M</a:t>
            </a:r>
            <a:r>
              <a:rPr lang="en-US" altLang="en-US" sz="1800" dirty="0" smtClean="0"/>
              <a:t>, and on </a:t>
            </a:r>
            <a:r>
              <a:rPr lang="en-US" altLang="en-US" sz="1800" b="1" u="sng" dirty="0">
                <a:solidFill>
                  <a:srgbClr val="7E56C8"/>
                </a:solidFill>
              </a:rPr>
              <a:t>February </a:t>
            </a:r>
            <a:r>
              <a:rPr lang="en-US" altLang="en-US" sz="1800" b="1" u="sng" dirty="0" smtClean="0">
                <a:solidFill>
                  <a:srgbClr val="7E56C8"/>
                </a:solidFill>
              </a:rPr>
              <a:t>27</a:t>
            </a:r>
            <a:r>
              <a:rPr lang="en-US" altLang="en-US" sz="1800" b="1" dirty="0" smtClean="0"/>
              <a:t> for </a:t>
            </a:r>
            <a:r>
              <a:rPr lang="en-US" altLang="en-US" sz="1800" b="1" dirty="0"/>
              <a:t>FSA EOC </a:t>
            </a:r>
            <a:r>
              <a:rPr lang="en-US" altLang="en-US" sz="1800" dirty="0" smtClean="0"/>
              <a:t>. </a:t>
            </a:r>
            <a:endParaRPr lang="en-US" altLang="en-US" sz="1800" dirty="0"/>
          </a:p>
          <a:p>
            <a:pPr lvl="1">
              <a:lnSpc>
                <a:spcPct val="100000"/>
              </a:lnSpc>
              <a:spcBef>
                <a:spcPts val="0"/>
              </a:spcBef>
              <a:spcAft>
                <a:spcPts val="0"/>
              </a:spcAft>
              <a:buFont typeface="Wingdings" panose="05000000000000000000" pitchFamily="2" charset="2"/>
              <a:buChar char="§"/>
            </a:pPr>
            <a:r>
              <a:rPr lang="en-US" altLang="en-US" sz="1800" dirty="0" smtClean="0"/>
              <a:t>Print </a:t>
            </a:r>
            <a:r>
              <a:rPr lang="en-US" sz="1800" dirty="0" smtClean="0"/>
              <a:t>On-Demand PreID labels for s</a:t>
            </a:r>
            <a:r>
              <a:rPr lang="en-US" altLang="en-US" sz="1800" dirty="0" smtClean="0"/>
              <a:t>tudents captured in Wave 2 if taking paper-based test.</a:t>
            </a:r>
          </a:p>
          <a:p>
            <a:pPr lvl="1">
              <a:lnSpc>
                <a:spcPct val="100000"/>
              </a:lnSpc>
              <a:spcBef>
                <a:spcPts val="0"/>
              </a:spcBef>
              <a:spcAft>
                <a:spcPts val="0"/>
              </a:spcAft>
              <a:buFont typeface="Wingdings" panose="05000000000000000000" pitchFamily="2" charset="2"/>
              <a:buChar char="§"/>
            </a:pPr>
            <a:r>
              <a:rPr lang="en-US" altLang="en-US" sz="1800" dirty="0" smtClean="0"/>
              <a:t>New students after Wave 2 must be entered manually into TIDE to participate in both CBT and PBT administrations.</a:t>
            </a:r>
          </a:p>
          <a:p>
            <a:pPr lvl="1">
              <a:lnSpc>
                <a:spcPct val="100000"/>
              </a:lnSpc>
              <a:spcBef>
                <a:spcPts val="0"/>
              </a:spcBef>
              <a:spcAft>
                <a:spcPts val="0"/>
              </a:spcAft>
              <a:buFont typeface="Wingdings" panose="05000000000000000000" pitchFamily="2" charset="2"/>
              <a:buChar char="§"/>
            </a:pPr>
            <a:r>
              <a:rPr lang="en-US" altLang="en-US" sz="1800" dirty="0" smtClean="0"/>
              <a:t> District </a:t>
            </a:r>
            <a:r>
              <a:rPr lang="en-US" altLang="en-US" sz="1800" dirty="0"/>
              <a:t>orders will be placed for schools that have </a:t>
            </a:r>
            <a:r>
              <a:rPr lang="en-US" altLang="en-US" sz="1800" dirty="0" smtClean="0"/>
              <a:t>eligible students with PBT </a:t>
            </a:r>
            <a:r>
              <a:rPr lang="en-US" altLang="en-US" sz="1800" dirty="0"/>
              <a:t>accommodations added to their IEP or Section 504 plan between December 12 and February 6.  </a:t>
            </a:r>
          </a:p>
          <a:p>
            <a:pPr lvl="2">
              <a:lnSpc>
                <a:spcPct val="100000"/>
              </a:lnSpc>
              <a:spcBef>
                <a:spcPts val="0"/>
              </a:spcBef>
              <a:spcAft>
                <a:spcPts val="0"/>
              </a:spcAft>
              <a:buFont typeface="Courier New" panose="02070309020205020404" pitchFamily="49" charset="0"/>
              <a:buChar char="o"/>
            </a:pPr>
            <a:r>
              <a:rPr lang="en-US" altLang="en-US" sz="1800" dirty="0"/>
              <a:t>TDC staff will try to include these materials with the initial shipment delivery.</a:t>
            </a:r>
          </a:p>
          <a:p>
            <a:pPr marL="342900" lvl="1" indent="-342900">
              <a:lnSpc>
                <a:spcPct val="100000"/>
              </a:lnSpc>
              <a:spcBef>
                <a:spcPts val="0"/>
              </a:spcBef>
              <a:spcAft>
                <a:spcPts val="0"/>
              </a:spcAft>
              <a:buFont typeface="Arial" panose="020B0604020202020204" pitchFamily="34" charset="0"/>
              <a:buChar char="•"/>
            </a:pPr>
            <a:r>
              <a:rPr lang="en-US" altLang="en-US" sz="1800" b="1" dirty="0" smtClean="0"/>
              <a:t>Important Note: </a:t>
            </a:r>
            <a:r>
              <a:rPr lang="en-US" altLang="en-US" sz="1800" dirty="0" smtClean="0"/>
              <a:t>Eligible students </a:t>
            </a:r>
            <a:r>
              <a:rPr lang="en-US" altLang="en-US" sz="1800" dirty="0"/>
              <a:t>that have PBT accommodations added to their IEP or Section 504 plan </a:t>
            </a:r>
            <a:r>
              <a:rPr lang="en-US" altLang="en-US" sz="1800" u="sng" dirty="0" smtClean="0"/>
              <a:t>after Wave 2</a:t>
            </a:r>
            <a:r>
              <a:rPr lang="en-US" altLang="en-US" sz="1800" dirty="0" smtClean="0"/>
              <a:t> will </a:t>
            </a:r>
            <a:r>
              <a:rPr lang="en-US" altLang="en-US" sz="1800" dirty="0"/>
              <a:t>NOT have these materials </a:t>
            </a:r>
            <a:r>
              <a:rPr lang="en-US" altLang="en-US" sz="1800" dirty="0" smtClean="0"/>
              <a:t>ordered. </a:t>
            </a:r>
            <a:endParaRPr lang="en-US" altLang="en-US" sz="1800" dirty="0"/>
          </a:p>
          <a:p>
            <a:pPr marL="742950" lvl="2" indent="-342900">
              <a:lnSpc>
                <a:spcPct val="100000"/>
              </a:lnSpc>
              <a:spcBef>
                <a:spcPts val="0"/>
              </a:spcBef>
              <a:spcAft>
                <a:spcPts val="0"/>
              </a:spcAft>
              <a:buFont typeface="Wingdings" panose="05000000000000000000" pitchFamily="2" charset="2"/>
              <a:buChar char="§"/>
            </a:pPr>
            <a:r>
              <a:rPr lang="en-US" altLang="en-US" sz="1800" dirty="0"/>
              <a:t>Please contact Mara Ugando via email at </a:t>
            </a:r>
            <a:r>
              <a:rPr lang="en-US" altLang="en-US" sz="1800" dirty="0">
                <a:hlinkClick r:id="rId3"/>
              </a:rPr>
              <a:t>mugando@dadeschools.net</a:t>
            </a:r>
            <a:r>
              <a:rPr lang="en-US" altLang="en-US" sz="1800" dirty="0"/>
              <a:t> to order these additional materials.</a:t>
            </a:r>
          </a:p>
          <a:p>
            <a:pPr eaLnBrk="1" hangingPunct="1">
              <a:lnSpc>
                <a:spcPct val="80000"/>
              </a:lnSpc>
            </a:pPr>
            <a:endParaRPr lang="en-US" altLang="en-US" sz="1600" dirty="0" smtClean="0"/>
          </a:p>
        </p:txBody>
      </p:sp>
      <p:sp>
        <p:nvSpPr>
          <p:cNvPr id="2457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fld id="{E9BDE17E-BEDF-40D4-A43E-0E60C2B49D49}" type="slidenum">
              <a:rPr lang="en-US" altLang="en-US" sz="1400" smtClean="0"/>
              <a:pPr eaLnBrk="1" hangingPunct="1">
                <a:spcBef>
                  <a:spcPct val="0"/>
                </a:spcBef>
                <a:buFontTx/>
                <a:buNone/>
              </a:pPr>
              <a:t>39</a:t>
            </a:fld>
            <a:endParaRPr lang="en-US" altLang="en-US" sz="1400" dirty="0" smtClean="0"/>
          </a:p>
        </p:txBody>
      </p:sp>
      <p:sp>
        <p:nvSpPr>
          <p:cNvPr id="5" name="Title 1"/>
          <p:cNvSpPr txBox="1">
            <a:spLocks/>
          </p:cNvSpPr>
          <p:nvPr/>
        </p:nvSpPr>
        <p:spPr>
          <a:xfrm>
            <a:off x="6858000" y="304800"/>
            <a:ext cx="2133600" cy="1141078"/>
          </a:xfrm>
          <a:prstGeom prst="rect">
            <a:avLst/>
          </a:prstGeom>
          <a:ln>
            <a:solidFill>
              <a:schemeClr val="bg1"/>
            </a:solidFill>
          </a:ln>
        </p:spPr>
        <p:txBody>
          <a:bodyPr vert="horz" lIns="91440" tIns="45720" rIns="91440" bIns="45720" rtlCol="0" anchor="ctr">
            <a:noAutofit/>
          </a:bodyPr>
          <a:lstStyle>
            <a:lvl1pPr algn="l" defTabSz="914400" rtl="0" eaLnBrk="1" latinLnBrk="0" hangingPunct="1">
              <a:spcBef>
                <a:spcPct val="0"/>
              </a:spcBef>
              <a:buNone/>
              <a:defRPr sz="4400" kern="1200">
                <a:solidFill>
                  <a:schemeClr val="tx1"/>
                </a:solidFill>
                <a:latin typeface="+mj-lt"/>
                <a:ea typeface="+mj-ea"/>
                <a:cs typeface="+mj-cs"/>
              </a:defRPr>
            </a:lvl1pPr>
          </a:lstStyle>
          <a:p>
            <a:pPr algn="ctr"/>
            <a:r>
              <a:rPr lang="en-US" sz="4000" dirty="0" smtClean="0">
                <a:solidFill>
                  <a:schemeClr val="bg1"/>
                </a:solidFill>
              </a:rPr>
              <a:t>CBT</a:t>
            </a:r>
          </a:p>
          <a:p>
            <a:pPr algn="ctr"/>
            <a:r>
              <a:rPr lang="en-US" sz="4000" dirty="0" smtClean="0">
                <a:solidFill>
                  <a:schemeClr val="bg1"/>
                </a:solidFill>
              </a:rPr>
              <a:t>PBT</a:t>
            </a:r>
          </a:p>
        </p:txBody>
      </p:sp>
    </p:spTree>
    <p:extLst>
      <p:ext uri="{BB962C8B-B14F-4D97-AF65-F5344CB8AC3E}">
        <p14:creationId xmlns:p14="http://schemas.microsoft.com/office/powerpoint/2010/main" val="7627571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FSA Training Modules 	</a:t>
            </a:r>
            <a:endParaRPr lang="en-US" dirty="0"/>
          </a:p>
        </p:txBody>
      </p:sp>
      <p:sp>
        <p:nvSpPr>
          <p:cNvPr id="3" name="Content Placeholder 2"/>
          <p:cNvSpPr>
            <a:spLocks noGrp="1"/>
          </p:cNvSpPr>
          <p:nvPr>
            <p:ph idx="1"/>
          </p:nvPr>
        </p:nvSpPr>
        <p:spPr>
          <a:xfrm>
            <a:off x="228600" y="1752601"/>
            <a:ext cx="8737092" cy="4724399"/>
          </a:xfrm>
        </p:spPr>
        <p:txBody>
          <a:bodyPr>
            <a:noAutofit/>
          </a:bodyPr>
          <a:lstStyle/>
          <a:p>
            <a:pPr marL="0" indent="0">
              <a:buNone/>
            </a:pPr>
            <a:r>
              <a:rPr lang="en-US" sz="2400" b="1" dirty="0"/>
              <a:t>Test Administrator Certification Course Now Available</a:t>
            </a:r>
            <a:endParaRPr lang="en-US" sz="2400" dirty="0"/>
          </a:p>
          <a:p>
            <a:r>
              <a:rPr lang="en-US" sz="2400" dirty="0"/>
              <a:t>An online training course and additional information document are now available for test administrators who will be administering the Florida Standards Assessments. The course and the document are available on the TA Certification Course page in the FSA portal (</a:t>
            </a:r>
            <a:r>
              <a:rPr lang="en-US" sz="2400" u="sng" dirty="0">
                <a:hlinkClick r:id="rId3"/>
              </a:rPr>
              <a:t>http://www.fsassessments.org/ta-certification-course</a:t>
            </a:r>
            <a:r>
              <a:rPr lang="en-US" sz="2400" dirty="0" smtClean="0"/>
              <a:t>).</a:t>
            </a:r>
          </a:p>
          <a:p>
            <a:pPr marL="0" indent="0">
              <a:buNone/>
            </a:pPr>
            <a:endParaRPr lang="en-US" sz="2400" b="1" i="1" dirty="0" smtClean="0">
              <a:solidFill>
                <a:srgbClr val="7030A0"/>
              </a:solidFill>
            </a:endParaRPr>
          </a:p>
          <a:p>
            <a:pPr marL="0" indent="0">
              <a:buNone/>
            </a:pPr>
            <a:r>
              <a:rPr lang="en-US" sz="2400" b="1" dirty="0" smtClean="0"/>
              <a:t>TIDE Online Training Module </a:t>
            </a:r>
          </a:p>
          <a:p>
            <a:r>
              <a:rPr lang="en-US" sz="2400" dirty="0"/>
              <a:t>Training Module for school and district assessment coordinator tasks completed in the Test Information Distribution Engine (TIDE).</a:t>
            </a:r>
            <a:endParaRPr lang="en-US" sz="2400" b="1" i="1" dirty="0" smtClean="0">
              <a:solidFill>
                <a:srgbClr val="7030A0"/>
              </a:solidFill>
            </a:endParaRPr>
          </a:p>
        </p:txBody>
      </p:sp>
      <p:sp>
        <p:nvSpPr>
          <p:cNvPr id="4" name="Slide Number Placeholder 3"/>
          <p:cNvSpPr>
            <a:spLocks noGrp="1"/>
          </p:cNvSpPr>
          <p:nvPr>
            <p:ph type="sldNum" sz="quarter" idx="12"/>
          </p:nvPr>
        </p:nvSpPr>
        <p:spPr/>
        <p:txBody>
          <a:bodyPr/>
          <a:lstStyle/>
          <a:p>
            <a:fld id="{60F88D64-766A-45C3-93FE-3E1D3068B07A}" type="slidenum">
              <a:rPr lang="en-US" smtClean="0"/>
              <a:pPr/>
              <a:t>4</a:t>
            </a:fld>
            <a:endParaRPr lang="en-US" dirty="0"/>
          </a:p>
        </p:txBody>
      </p:sp>
    </p:spTree>
    <p:extLst>
      <p:ext uri="{BB962C8B-B14F-4D97-AF65-F5344CB8AC3E}">
        <p14:creationId xmlns:p14="http://schemas.microsoft.com/office/powerpoint/2010/main" val="17733438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FSA: Labels</a:t>
            </a:r>
          </a:p>
        </p:txBody>
      </p:sp>
      <p:sp>
        <p:nvSpPr>
          <p:cNvPr id="3" name="Content Placeholder 2"/>
          <p:cNvSpPr>
            <a:spLocks noGrp="1"/>
          </p:cNvSpPr>
          <p:nvPr>
            <p:ph idx="1"/>
          </p:nvPr>
        </p:nvSpPr>
        <p:spPr/>
        <p:txBody>
          <a:bodyPr/>
          <a:lstStyle/>
          <a:p>
            <a:r>
              <a:rPr lang="en-US" dirty="0">
                <a:solidFill>
                  <a:srgbClr val="000000"/>
                </a:solidFill>
              </a:rPr>
              <a:t>Labels must be applied to all </a:t>
            </a:r>
            <a:r>
              <a:rPr lang="en-US" u="sng" dirty="0">
                <a:solidFill>
                  <a:srgbClr val="000000"/>
                </a:solidFill>
              </a:rPr>
              <a:t>USED</a:t>
            </a:r>
            <a:r>
              <a:rPr lang="en-US" dirty="0">
                <a:solidFill>
                  <a:srgbClr val="000000"/>
                </a:solidFill>
              </a:rPr>
              <a:t> test and answer books </a:t>
            </a:r>
          </a:p>
          <a:p>
            <a:endParaRPr lang="en-US" dirty="0"/>
          </a:p>
        </p:txBody>
      </p:sp>
      <p:sp>
        <p:nvSpPr>
          <p:cNvPr id="4" name="Slide Number Placeholder 3"/>
          <p:cNvSpPr>
            <a:spLocks noGrp="1"/>
          </p:cNvSpPr>
          <p:nvPr>
            <p:ph type="sldNum" sz="quarter" idx="12"/>
          </p:nvPr>
        </p:nvSpPr>
        <p:spPr/>
        <p:txBody>
          <a:bodyPr/>
          <a:lstStyle/>
          <a:p>
            <a:fld id="{60F88D64-766A-45C3-93FE-3E1D3068B07A}" type="slidenum">
              <a:rPr lang="en-US" smtClean="0"/>
              <a:pPr/>
              <a:t>40</a:t>
            </a:fld>
            <a:endParaRPr lang="en-US" dirty="0"/>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07179" y="2746021"/>
            <a:ext cx="3769921" cy="289754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6" name="Rectangle 5"/>
          <p:cNvSpPr/>
          <p:nvPr/>
        </p:nvSpPr>
        <p:spPr>
          <a:xfrm>
            <a:off x="381000" y="2795653"/>
            <a:ext cx="4572000" cy="1200329"/>
          </a:xfrm>
          <a:prstGeom prst="rect">
            <a:avLst/>
          </a:prstGeom>
        </p:spPr>
        <p:txBody>
          <a:bodyPr>
            <a:spAutoFit/>
          </a:bodyPr>
          <a:lstStyle/>
          <a:p>
            <a:pPr marL="571500" lvl="1" indent="-342900">
              <a:buFont typeface="Arial" panose="020B0604020202020204" pitchFamily="34" charset="0"/>
              <a:buChar char="•"/>
            </a:pPr>
            <a:r>
              <a:rPr lang="en-US" sz="2400" dirty="0"/>
              <a:t>PreID Label</a:t>
            </a:r>
          </a:p>
          <a:p>
            <a:pPr marL="571500" lvl="1" indent="-342900">
              <a:buFont typeface="Arial" panose="020B0604020202020204" pitchFamily="34" charset="0"/>
              <a:buChar char="•"/>
            </a:pPr>
            <a:r>
              <a:rPr lang="en-US" sz="2400" dirty="0"/>
              <a:t>District/School Label</a:t>
            </a:r>
          </a:p>
          <a:p>
            <a:pPr marL="571500" lvl="1" indent="-342900">
              <a:buFont typeface="Arial" panose="020B0604020202020204" pitchFamily="34" charset="0"/>
              <a:buChar char="•"/>
            </a:pPr>
            <a:r>
              <a:rPr lang="en-US" sz="2400" dirty="0"/>
              <a:t>Do Not Process Label</a:t>
            </a:r>
          </a:p>
        </p:txBody>
      </p:sp>
      <p:pic>
        <p:nvPicPr>
          <p:cNvPr id="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76853" y="3962400"/>
            <a:ext cx="1628986" cy="82296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8"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025023" y="4579754"/>
            <a:ext cx="1627632" cy="83900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9" name="Picture 2"/>
          <p:cNvPicPr>
            <a:picLocks noChangeAspect="1" noChangeArrowheads="1"/>
          </p:cNvPicPr>
          <p:nvPr/>
        </p:nvPicPr>
        <p:blipFill>
          <a:blip r:embed="rId6" cstate="print">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2439156" y="4995314"/>
            <a:ext cx="1627632" cy="8450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1" name="Straight Arrow Connector 10"/>
          <p:cNvCxnSpPr/>
          <p:nvPr/>
        </p:nvCxnSpPr>
        <p:spPr>
          <a:xfrm flipV="1">
            <a:off x="3783280" y="3467595"/>
            <a:ext cx="1216232" cy="1065315"/>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2" name="Title 1"/>
          <p:cNvSpPr txBox="1">
            <a:spLocks/>
          </p:cNvSpPr>
          <p:nvPr/>
        </p:nvSpPr>
        <p:spPr>
          <a:xfrm>
            <a:off x="6781800" y="152400"/>
            <a:ext cx="2133600" cy="1293478"/>
          </a:xfrm>
          <a:prstGeom prst="rect">
            <a:avLst/>
          </a:prstGeom>
          <a:ln>
            <a:solidFill>
              <a:schemeClr val="bg1"/>
            </a:solidFill>
          </a:ln>
        </p:spPr>
        <p:txBody>
          <a:bodyPr vert="horz" lIns="91440" tIns="45720" rIns="91440" bIns="45720" rtlCol="0" anchor="ctr">
            <a:noAutofit/>
          </a:bodyPr>
          <a:lstStyle>
            <a:lvl1pPr algn="l" defTabSz="914400" rtl="0" eaLnBrk="1" latinLnBrk="0" hangingPunct="1">
              <a:spcBef>
                <a:spcPct val="0"/>
              </a:spcBef>
              <a:buNone/>
              <a:defRPr sz="4400" kern="1200">
                <a:solidFill>
                  <a:schemeClr val="tx1"/>
                </a:solidFill>
                <a:latin typeface="+mj-lt"/>
                <a:ea typeface="+mj-ea"/>
                <a:cs typeface="+mj-cs"/>
              </a:defRPr>
            </a:lvl1pPr>
          </a:lstStyle>
          <a:p>
            <a:pPr algn="ctr"/>
            <a:r>
              <a:rPr lang="en-US" sz="4000" dirty="0" smtClean="0">
                <a:solidFill>
                  <a:schemeClr val="bg1"/>
                </a:solidFill>
              </a:rPr>
              <a:t>PBT</a:t>
            </a:r>
          </a:p>
        </p:txBody>
      </p:sp>
    </p:spTree>
    <p:extLst>
      <p:ext uri="{BB962C8B-B14F-4D97-AF65-F5344CB8AC3E}">
        <p14:creationId xmlns:p14="http://schemas.microsoft.com/office/powerpoint/2010/main" val="392671629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 y="194670"/>
            <a:ext cx="6781800" cy="1096962"/>
          </a:xfrm>
        </p:spPr>
        <p:txBody>
          <a:bodyPr>
            <a:normAutofit fontScale="90000"/>
          </a:bodyPr>
          <a:lstStyle/>
          <a:p>
            <a:r>
              <a:rPr lang="en-US" dirty="0" smtClean="0"/>
              <a:t>FSA: Preidentified Student Labels</a:t>
            </a:r>
            <a:endParaRPr lang="en-US" dirty="0"/>
          </a:p>
        </p:txBody>
      </p:sp>
      <p:sp>
        <p:nvSpPr>
          <p:cNvPr id="3" name="Content Placeholder 2"/>
          <p:cNvSpPr>
            <a:spLocks noGrp="1"/>
          </p:cNvSpPr>
          <p:nvPr>
            <p:ph idx="1"/>
          </p:nvPr>
        </p:nvSpPr>
        <p:spPr/>
        <p:txBody>
          <a:bodyPr/>
          <a:lstStyle/>
          <a:p>
            <a:pPr marL="0" indent="0">
              <a:buNone/>
            </a:pPr>
            <a:r>
              <a:rPr lang="en-US" sz="2600" dirty="0" smtClean="0"/>
              <a:t>The preidentification information provided by districts is used to print PreID Labels and rosters. If the district supplied class code information, the labels are sorted by class code; otherwise, they are sorted alphabetically by grade level. School staff may verify and apply labels and/or complete grid sheets </a:t>
            </a:r>
            <a:r>
              <a:rPr lang="en-US" sz="2600" b="1" dirty="0"/>
              <a:t>no sooner </a:t>
            </a:r>
            <a:r>
              <a:rPr lang="en-US" sz="2600" b="1" dirty="0" smtClean="0"/>
              <a:t>than </a:t>
            </a:r>
            <a:r>
              <a:rPr lang="en-US" sz="2600" b="1" dirty="0"/>
              <a:t>five (5) days prior to testing</a:t>
            </a:r>
            <a:r>
              <a:rPr lang="en-US" sz="2600" dirty="0"/>
              <a:t>.</a:t>
            </a:r>
          </a:p>
          <a:p>
            <a:pPr marL="0" indent="0">
              <a:buNone/>
            </a:pPr>
            <a:endParaRPr lang="en-US" sz="2800" b="1" dirty="0" smtClean="0"/>
          </a:p>
          <a:p>
            <a:pPr marL="0" indent="0">
              <a:buNone/>
            </a:pPr>
            <a:r>
              <a:rPr lang="en-US" sz="2600" b="1" dirty="0" smtClean="0"/>
              <a:t>On-Demand PreID Labels</a:t>
            </a:r>
          </a:p>
          <a:p>
            <a:pPr marL="0" indent="0">
              <a:lnSpc>
                <a:spcPct val="100000"/>
              </a:lnSpc>
              <a:spcBef>
                <a:spcPts val="0"/>
              </a:spcBef>
              <a:spcAft>
                <a:spcPts val="0"/>
              </a:spcAft>
              <a:buNone/>
            </a:pPr>
            <a:r>
              <a:rPr lang="en-US" sz="2600" dirty="0" smtClean="0"/>
              <a:t>Schools will receive blank labels to create On-Demand PreID Labels in TIDE for students who need them. Additional blank labels may be ordered from TDC, if needed.</a:t>
            </a:r>
            <a:endParaRPr lang="en-US" sz="2600" dirty="0"/>
          </a:p>
        </p:txBody>
      </p:sp>
      <p:sp>
        <p:nvSpPr>
          <p:cNvPr id="5" name="Slide Number Placeholder 4"/>
          <p:cNvSpPr>
            <a:spLocks noGrp="1"/>
          </p:cNvSpPr>
          <p:nvPr>
            <p:ph type="sldNum" sz="quarter" idx="12"/>
          </p:nvPr>
        </p:nvSpPr>
        <p:spPr/>
        <p:txBody>
          <a:bodyPr/>
          <a:lstStyle/>
          <a:p>
            <a:fld id="{60F88D64-766A-45C3-93FE-3E1D3068B07A}" type="slidenum">
              <a:rPr lang="en-US" smtClean="0"/>
              <a:pPr/>
              <a:t>41</a:t>
            </a:fld>
            <a:endParaRPr lang="en-US" dirty="0"/>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89479" y="3429000"/>
            <a:ext cx="2702121" cy="136510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8" name="Title 1"/>
          <p:cNvSpPr txBox="1">
            <a:spLocks/>
          </p:cNvSpPr>
          <p:nvPr/>
        </p:nvSpPr>
        <p:spPr>
          <a:xfrm>
            <a:off x="6858000" y="389138"/>
            <a:ext cx="2133600" cy="1141078"/>
          </a:xfrm>
          <a:prstGeom prst="rect">
            <a:avLst/>
          </a:prstGeom>
          <a:ln>
            <a:solidFill>
              <a:schemeClr val="bg1"/>
            </a:solidFill>
          </a:ln>
        </p:spPr>
        <p:txBody>
          <a:bodyPr vert="horz" lIns="91440" tIns="45720" rIns="91440" bIns="45720" rtlCol="0" anchor="ctr">
            <a:noAutofit/>
          </a:bodyPr>
          <a:lstStyle>
            <a:lvl1pPr algn="l" defTabSz="914400" rtl="0" eaLnBrk="1" latinLnBrk="0" hangingPunct="1">
              <a:spcBef>
                <a:spcPct val="0"/>
              </a:spcBef>
              <a:buNone/>
              <a:defRPr sz="4400" kern="1200">
                <a:solidFill>
                  <a:schemeClr val="tx1"/>
                </a:solidFill>
                <a:latin typeface="+mj-lt"/>
                <a:ea typeface="+mj-ea"/>
                <a:cs typeface="+mj-cs"/>
              </a:defRPr>
            </a:lvl1pPr>
          </a:lstStyle>
          <a:p>
            <a:pPr algn="ctr"/>
            <a:r>
              <a:rPr lang="en-US" sz="4000" dirty="0" smtClean="0">
                <a:solidFill>
                  <a:schemeClr val="bg1"/>
                </a:solidFill>
              </a:rPr>
              <a:t>PBT</a:t>
            </a:r>
          </a:p>
        </p:txBody>
      </p:sp>
    </p:spTree>
    <p:extLst>
      <p:ext uri="{BB962C8B-B14F-4D97-AF65-F5344CB8AC3E}">
        <p14:creationId xmlns:p14="http://schemas.microsoft.com/office/powerpoint/2010/main" val="211718079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28600"/>
            <a:ext cx="6781800" cy="1096962"/>
          </a:xfrm>
        </p:spPr>
        <p:txBody>
          <a:bodyPr>
            <a:normAutofit fontScale="90000"/>
          </a:bodyPr>
          <a:lstStyle/>
          <a:p>
            <a:r>
              <a:rPr lang="en-US" dirty="0" smtClean="0"/>
              <a:t>FSA: Preidentified Student Labels (cont.)</a:t>
            </a:r>
            <a:endParaRPr lang="en-US" dirty="0"/>
          </a:p>
        </p:txBody>
      </p:sp>
      <p:sp>
        <p:nvSpPr>
          <p:cNvPr id="3" name="Content Placeholder 2"/>
          <p:cNvSpPr>
            <a:spLocks noGrp="1"/>
          </p:cNvSpPr>
          <p:nvPr>
            <p:ph idx="1"/>
          </p:nvPr>
        </p:nvSpPr>
        <p:spPr>
          <a:xfrm>
            <a:off x="228600" y="1676400"/>
            <a:ext cx="8763000" cy="4495800"/>
          </a:xfrm>
        </p:spPr>
        <p:txBody>
          <a:bodyPr/>
          <a:lstStyle/>
          <a:p>
            <a:pPr marL="0" indent="0">
              <a:spcBef>
                <a:spcPts val="300"/>
              </a:spcBef>
              <a:spcAft>
                <a:spcPts val="300"/>
              </a:spcAft>
              <a:buNone/>
            </a:pPr>
            <a:r>
              <a:rPr lang="en-US" sz="2600" b="1" dirty="0" smtClean="0"/>
              <a:t>Affix PreID Labels</a:t>
            </a:r>
          </a:p>
          <a:p>
            <a:pPr marL="0" indent="0">
              <a:spcBef>
                <a:spcPts val="300"/>
              </a:spcBef>
              <a:spcAft>
                <a:spcPts val="300"/>
              </a:spcAft>
              <a:buNone/>
            </a:pPr>
            <a:r>
              <a:rPr lang="en-US" sz="2200" dirty="0" smtClean="0"/>
              <a:t>Please adhere to the following policies when preparing student materials:</a:t>
            </a:r>
          </a:p>
          <a:p>
            <a:pPr marL="461963" indent="-239713">
              <a:spcBef>
                <a:spcPts val="300"/>
              </a:spcBef>
              <a:spcAft>
                <a:spcPts val="300"/>
              </a:spcAft>
            </a:pPr>
            <a:r>
              <a:rPr lang="en-US" sz="2000" dirty="0" smtClean="0"/>
              <a:t>Affix labels in the box on the student grid sheet that appears below the statement, “ALIGN TOP OF LABEL HERE.” Please note that this box contains a barcode used for scanning unused documents, which will be covered by the PreID Label on TO BE SCORED documents.</a:t>
            </a:r>
          </a:p>
          <a:p>
            <a:pPr marL="461963" indent="-239713">
              <a:spcBef>
                <a:spcPts val="300"/>
              </a:spcBef>
              <a:spcAft>
                <a:spcPts val="300"/>
              </a:spcAft>
            </a:pPr>
            <a:r>
              <a:rPr lang="en-US" sz="2000" dirty="0"/>
              <a:t>Only the </a:t>
            </a:r>
            <a:r>
              <a:rPr lang="en-US" sz="2000" b="1" dirty="0"/>
              <a:t>school assessment coordinator</a:t>
            </a:r>
            <a:r>
              <a:rPr lang="en-US" sz="2000" dirty="0"/>
              <a:t> and other certified school personnel may open the shrink-wrapped packages and affix labels. Sealed test and answer books must not be </a:t>
            </a:r>
            <a:r>
              <a:rPr lang="en-US" sz="2000" dirty="0" smtClean="0"/>
              <a:t>opened. </a:t>
            </a:r>
            <a:r>
              <a:rPr lang="en-US" sz="2000" dirty="0"/>
              <a:t>Do not use student labels from previous administrations.</a:t>
            </a:r>
          </a:p>
          <a:p>
            <a:pPr marL="461963" indent="-239713">
              <a:spcBef>
                <a:spcPts val="300"/>
              </a:spcBef>
              <a:spcAft>
                <a:spcPts val="300"/>
              </a:spcAft>
            </a:pPr>
            <a:r>
              <a:rPr lang="en-US" sz="2000" dirty="0"/>
              <a:t>Students and non-certified school personnel are not permitted to assist in preparing secure materials before testing or in organizing and returning materials after testing.</a:t>
            </a:r>
          </a:p>
          <a:p>
            <a:pPr marL="461963" indent="-239713">
              <a:spcBef>
                <a:spcPts val="300"/>
              </a:spcBef>
              <a:spcAft>
                <a:spcPts val="300"/>
              </a:spcAft>
            </a:pPr>
            <a:r>
              <a:rPr lang="en-US" sz="2000" dirty="0"/>
              <a:t>The </a:t>
            </a:r>
            <a:r>
              <a:rPr lang="en-US" sz="2000" i="1" dirty="0"/>
              <a:t>Test Materials Chain of Custody Form </a:t>
            </a:r>
            <a:r>
              <a:rPr lang="en-US" sz="2000" dirty="0"/>
              <a:t>must be maintained at all times.</a:t>
            </a:r>
          </a:p>
          <a:p>
            <a:pPr marL="461963" indent="-239713">
              <a:spcBef>
                <a:spcPts val="300"/>
              </a:spcBef>
              <a:spcAft>
                <a:spcPts val="300"/>
              </a:spcAft>
            </a:pPr>
            <a:r>
              <a:rPr lang="en-US" sz="2000" b="1" dirty="0"/>
              <a:t>All secure materials must be returned to locked storage and remain there until </a:t>
            </a:r>
            <a:r>
              <a:rPr lang="en-US" sz="2000" b="1" dirty="0" smtClean="0"/>
              <a:t>testing.</a:t>
            </a:r>
            <a:endParaRPr lang="en-US" sz="2000" b="1" dirty="0"/>
          </a:p>
        </p:txBody>
      </p:sp>
      <p:sp>
        <p:nvSpPr>
          <p:cNvPr id="5" name="Slide Number Placeholder 4"/>
          <p:cNvSpPr>
            <a:spLocks noGrp="1"/>
          </p:cNvSpPr>
          <p:nvPr>
            <p:ph type="sldNum" sz="quarter" idx="12"/>
          </p:nvPr>
        </p:nvSpPr>
        <p:spPr/>
        <p:txBody>
          <a:bodyPr/>
          <a:lstStyle/>
          <a:p>
            <a:fld id="{60F88D64-766A-45C3-93FE-3E1D3068B07A}" type="slidenum">
              <a:rPr lang="en-US" smtClean="0"/>
              <a:pPr/>
              <a:t>42</a:t>
            </a:fld>
            <a:endParaRPr lang="en-US" dirty="0"/>
          </a:p>
        </p:txBody>
      </p:sp>
      <p:sp>
        <p:nvSpPr>
          <p:cNvPr id="6" name="Title 1"/>
          <p:cNvSpPr txBox="1">
            <a:spLocks/>
          </p:cNvSpPr>
          <p:nvPr/>
        </p:nvSpPr>
        <p:spPr>
          <a:xfrm>
            <a:off x="6858000" y="389138"/>
            <a:ext cx="2133600" cy="1141078"/>
          </a:xfrm>
          <a:prstGeom prst="rect">
            <a:avLst/>
          </a:prstGeom>
          <a:ln>
            <a:solidFill>
              <a:schemeClr val="bg1"/>
            </a:solidFill>
          </a:ln>
        </p:spPr>
        <p:txBody>
          <a:bodyPr vert="horz" lIns="91440" tIns="45720" rIns="91440" bIns="45720" rtlCol="0" anchor="ctr">
            <a:noAutofit/>
          </a:bodyPr>
          <a:lstStyle>
            <a:lvl1pPr algn="l" defTabSz="914400" rtl="0" eaLnBrk="1" latinLnBrk="0" hangingPunct="1">
              <a:spcBef>
                <a:spcPct val="0"/>
              </a:spcBef>
              <a:buNone/>
              <a:defRPr sz="4400" kern="1200">
                <a:solidFill>
                  <a:schemeClr val="tx1"/>
                </a:solidFill>
                <a:latin typeface="+mj-lt"/>
                <a:ea typeface="+mj-ea"/>
                <a:cs typeface="+mj-cs"/>
              </a:defRPr>
            </a:lvl1pPr>
          </a:lstStyle>
          <a:p>
            <a:pPr algn="ctr"/>
            <a:r>
              <a:rPr lang="en-US" sz="4000" dirty="0" smtClean="0">
                <a:solidFill>
                  <a:schemeClr val="bg1"/>
                </a:solidFill>
              </a:rPr>
              <a:t>PBT</a:t>
            </a:r>
          </a:p>
        </p:txBody>
      </p:sp>
    </p:spTree>
    <p:extLst>
      <p:ext uri="{BB962C8B-B14F-4D97-AF65-F5344CB8AC3E}">
        <p14:creationId xmlns:p14="http://schemas.microsoft.com/office/powerpoint/2010/main" val="137079379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28600"/>
            <a:ext cx="6781800" cy="1096962"/>
          </a:xfrm>
        </p:spPr>
        <p:txBody>
          <a:bodyPr>
            <a:normAutofit fontScale="90000"/>
          </a:bodyPr>
          <a:lstStyle/>
          <a:p>
            <a:r>
              <a:rPr lang="en-US" dirty="0" smtClean="0"/>
              <a:t>FSA: Preidentified Student Labels (cont.)</a:t>
            </a:r>
            <a:endParaRPr lang="en-US" dirty="0"/>
          </a:p>
        </p:txBody>
      </p:sp>
      <p:sp>
        <p:nvSpPr>
          <p:cNvPr id="3" name="Content Placeholder 2"/>
          <p:cNvSpPr>
            <a:spLocks noGrp="1"/>
          </p:cNvSpPr>
          <p:nvPr>
            <p:ph idx="1"/>
          </p:nvPr>
        </p:nvSpPr>
        <p:spPr>
          <a:xfrm>
            <a:off x="254508" y="1600200"/>
            <a:ext cx="8737092" cy="4724399"/>
          </a:xfrm>
        </p:spPr>
        <p:txBody>
          <a:bodyPr/>
          <a:lstStyle/>
          <a:p>
            <a:pPr marL="0" indent="0">
              <a:spcBef>
                <a:spcPts val="300"/>
              </a:spcBef>
              <a:spcAft>
                <a:spcPts val="300"/>
              </a:spcAft>
              <a:buNone/>
            </a:pPr>
            <a:r>
              <a:rPr lang="en-US" sz="2600" b="1" dirty="0" smtClean="0"/>
              <a:t>District/School Labels</a:t>
            </a:r>
          </a:p>
          <a:p>
            <a:pPr>
              <a:spcBef>
                <a:spcPts val="300"/>
              </a:spcBef>
              <a:spcAft>
                <a:spcPts val="300"/>
              </a:spcAft>
            </a:pPr>
            <a:r>
              <a:rPr lang="en-US" sz="2200" dirty="0" smtClean="0"/>
              <a:t>Student grid sheets do not include fields for entering district and school numbers. If a document is hand-gridded and an On-Demand PreID Label cannot be printed, then a District/School Label must be applied to ensure the student’s results are reported to the correct district and school. </a:t>
            </a:r>
            <a:r>
              <a:rPr lang="en-US" sz="2200" b="1" dirty="0" smtClean="0"/>
              <a:t>However, PreID Labels </a:t>
            </a:r>
            <a:r>
              <a:rPr lang="en-US" sz="2200" b="1" dirty="0"/>
              <a:t>or On-Demand PreID Labels should </a:t>
            </a:r>
            <a:r>
              <a:rPr lang="en-US" sz="2200" b="1" dirty="0" smtClean="0"/>
              <a:t>be used whenever possible.</a:t>
            </a:r>
            <a:endParaRPr lang="en-US" sz="2200" dirty="0" smtClean="0"/>
          </a:p>
          <a:p>
            <a:pPr>
              <a:spcBef>
                <a:spcPts val="300"/>
              </a:spcBef>
              <a:spcAft>
                <a:spcPts val="300"/>
              </a:spcAft>
            </a:pPr>
            <a:r>
              <a:rPr lang="en-US" sz="2200" dirty="0" smtClean="0"/>
              <a:t>Schools will receive District/School Labels with their test materials. Each District/School Label includes a barcode identifying the district, school, and administration.</a:t>
            </a:r>
          </a:p>
          <a:p>
            <a:pPr>
              <a:spcBef>
                <a:spcPts val="300"/>
              </a:spcBef>
              <a:spcAft>
                <a:spcPts val="300"/>
              </a:spcAft>
            </a:pPr>
            <a:r>
              <a:rPr lang="en-US" sz="2200" dirty="0" smtClean="0"/>
              <a:t>The District/School Label should be applied to hand-gridded student grid sheets in the box directly below the test “APPLY PREID </a:t>
            </a:r>
            <a:r>
              <a:rPr lang="en-US" sz="2200" dirty="0"/>
              <a:t>LABEL OR DISTRICT/SCHOOL LABEL HERE</a:t>
            </a:r>
            <a:r>
              <a:rPr lang="en-US" sz="2200" dirty="0" smtClean="0"/>
              <a:t>.”</a:t>
            </a:r>
          </a:p>
          <a:p>
            <a:pPr>
              <a:spcBef>
                <a:spcPts val="300"/>
              </a:spcBef>
              <a:spcAft>
                <a:spcPts val="300"/>
              </a:spcAft>
            </a:pPr>
            <a:r>
              <a:rPr lang="en-US" sz="2200" dirty="0" smtClean="0"/>
              <a:t>District/School Labels for the Spring 2015 FSA ELA Reading, Mathematics, and EOC test administrations may not be used for other FSA test administrations.</a:t>
            </a:r>
            <a:endParaRPr lang="en-US" sz="2200" dirty="0"/>
          </a:p>
        </p:txBody>
      </p:sp>
      <p:sp>
        <p:nvSpPr>
          <p:cNvPr id="5" name="Slide Number Placeholder 4"/>
          <p:cNvSpPr>
            <a:spLocks noGrp="1"/>
          </p:cNvSpPr>
          <p:nvPr>
            <p:ph type="sldNum" sz="quarter" idx="12"/>
          </p:nvPr>
        </p:nvSpPr>
        <p:spPr/>
        <p:txBody>
          <a:bodyPr/>
          <a:lstStyle/>
          <a:p>
            <a:fld id="{60F88D64-766A-45C3-93FE-3E1D3068B07A}" type="slidenum">
              <a:rPr lang="en-US" smtClean="0"/>
              <a:pPr/>
              <a:t>43</a:t>
            </a:fld>
            <a:endParaRPr lang="en-US" dirty="0"/>
          </a:p>
        </p:txBody>
      </p:sp>
      <p:sp>
        <p:nvSpPr>
          <p:cNvPr id="6" name="Title 1"/>
          <p:cNvSpPr txBox="1">
            <a:spLocks/>
          </p:cNvSpPr>
          <p:nvPr/>
        </p:nvSpPr>
        <p:spPr>
          <a:xfrm>
            <a:off x="6858000" y="389138"/>
            <a:ext cx="2133600" cy="1141078"/>
          </a:xfrm>
          <a:prstGeom prst="rect">
            <a:avLst/>
          </a:prstGeom>
          <a:ln>
            <a:solidFill>
              <a:schemeClr val="bg1"/>
            </a:solidFill>
          </a:ln>
        </p:spPr>
        <p:txBody>
          <a:bodyPr vert="horz" lIns="91440" tIns="45720" rIns="91440" bIns="45720" rtlCol="0" anchor="ctr">
            <a:noAutofit/>
          </a:bodyPr>
          <a:lstStyle>
            <a:lvl1pPr algn="l" defTabSz="914400" rtl="0" eaLnBrk="1" latinLnBrk="0" hangingPunct="1">
              <a:spcBef>
                <a:spcPct val="0"/>
              </a:spcBef>
              <a:buNone/>
              <a:defRPr sz="4400" kern="1200">
                <a:solidFill>
                  <a:schemeClr val="tx1"/>
                </a:solidFill>
                <a:latin typeface="+mj-lt"/>
                <a:ea typeface="+mj-ea"/>
                <a:cs typeface="+mj-cs"/>
              </a:defRPr>
            </a:lvl1pPr>
          </a:lstStyle>
          <a:p>
            <a:pPr algn="ctr"/>
            <a:r>
              <a:rPr lang="en-US" sz="4000" dirty="0" smtClean="0">
                <a:solidFill>
                  <a:schemeClr val="bg1"/>
                </a:solidFill>
              </a:rPr>
              <a:t>PBT</a:t>
            </a:r>
          </a:p>
        </p:txBody>
      </p:sp>
    </p:spTree>
    <p:extLst>
      <p:ext uri="{BB962C8B-B14F-4D97-AF65-F5344CB8AC3E}">
        <p14:creationId xmlns:p14="http://schemas.microsoft.com/office/powerpoint/2010/main" val="285473006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28600"/>
            <a:ext cx="6781800" cy="1096962"/>
          </a:xfrm>
        </p:spPr>
        <p:txBody>
          <a:bodyPr>
            <a:normAutofit fontScale="90000"/>
          </a:bodyPr>
          <a:lstStyle/>
          <a:p>
            <a:r>
              <a:rPr lang="en-US" dirty="0" smtClean="0"/>
              <a:t>FSA: Preidentified Student Labels (cont.)</a:t>
            </a:r>
            <a:endParaRPr lang="en-US" dirty="0"/>
          </a:p>
        </p:txBody>
      </p:sp>
      <p:sp>
        <p:nvSpPr>
          <p:cNvPr id="3" name="Content Placeholder 2"/>
          <p:cNvSpPr>
            <a:spLocks noGrp="1"/>
          </p:cNvSpPr>
          <p:nvPr>
            <p:ph idx="1"/>
          </p:nvPr>
        </p:nvSpPr>
        <p:spPr>
          <a:xfrm>
            <a:off x="76200" y="1676400"/>
            <a:ext cx="8737092" cy="4343399"/>
          </a:xfrm>
        </p:spPr>
        <p:txBody>
          <a:bodyPr/>
          <a:lstStyle/>
          <a:p>
            <a:pPr marL="0" indent="0">
              <a:buNone/>
            </a:pPr>
            <a:r>
              <a:rPr lang="en-US" sz="2600" b="1" dirty="0" smtClean="0"/>
              <a:t>DO NOT PROCESS Labels</a:t>
            </a:r>
          </a:p>
          <a:p>
            <a:r>
              <a:rPr lang="en-US" sz="2200" dirty="0" smtClean="0"/>
              <a:t>Schools will receive DO NOT PROCESS Labels. </a:t>
            </a:r>
          </a:p>
          <a:p>
            <a:r>
              <a:rPr lang="en-US" sz="2200" dirty="0" smtClean="0"/>
              <a:t>Only apply to any </a:t>
            </a:r>
            <a:r>
              <a:rPr lang="en-US" sz="2200" b="1" dirty="0" smtClean="0"/>
              <a:t>USED</a:t>
            </a:r>
            <a:r>
              <a:rPr lang="en-US" sz="2200" dirty="0" smtClean="0"/>
              <a:t> NOT TO BE SCORED test and answer book that should NOT be scanned or counted for participation (i.e., responses were transcribed into another test and answer book). </a:t>
            </a:r>
          </a:p>
          <a:p>
            <a:r>
              <a:rPr lang="en-US" sz="2200" dirty="0" smtClean="0"/>
              <a:t>Apply in the same location as the PreID or District/School Label and should cover the label currently on the test and answer book.</a:t>
            </a:r>
          </a:p>
          <a:p>
            <a:r>
              <a:rPr lang="en-US" sz="2200" dirty="0" smtClean="0"/>
              <a:t>Test and answer books with DO NOT PROCESS Labels should be returned with other NOT TO BE SCORED materials.</a:t>
            </a:r>
          </a:p>
          <a:p>
            <a:r>
              <a:rPr lang="en-US" sz="2200" dirty="0" smtClean="0"/>
              <a:t>Do not apply to unused or blank NOT TO BE SCORED materials.</a:t>
            </a:r>
            <a:endParaRPr lang="en-US" sz="2200" dirty="0"/>
          </a:p>
        </p:txBody>
      </p:sp>
      <p:sp>
        <p:nvSpPr>
          <p:cNvPr id="5" name="Slide Number Placeholder 4"/>
          <p:cNvSpPr>
            <a:spLocks noGrp="1"/>
          </p:cNvSpPr>
          <p:nvPr>
            <p:ph type="sldNum" sz="quarter" idx="12"/>
          </p:nvPr>
        </p:nvSpPr>
        <p:spPr/>
        <p:txBody>
          <a:bodyPr/>
          <a:lstStyle/>
          <a:p>
            <a:fld id="{60F88D64-766A-45C3-93FE-3E1D3068B07A}" type="slidenum">
              <a:rPr lang="en-US" smtClean="0"/>
              <a:pPr/>
              <a:t>44</a:t>
            </a:fld>
            <a:endParaRPr lang="en-US" dirty="0"/>
          </a:p>
        </p:txBody>
      </p:sp>
      <p:pic>
        <p:nvPicPr>
          <p:cNvPr id="6" name="Picture 2"/>
          <p:cNvPicPr>
            <a:picLocks noChangeAspect="1" noChangeArrowheads="1"/>
          </p:cNvPicPr>
          <p:nvPr/>
        </p:nvPicPr>
        <p:blipFill>
          <a:blip r:embed="rId3" cstate="print">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4319969" y="5257800"/>
            <a:ext cx="2919031" cy="15154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itle 1"/>
          <p:cNvSpPr txBox="1">
            <a:spLocks/>
          </p:cNvSpPr>
          <p:nvPr/>
        </p:nvSpPr>
        <p:spPr>
          <a:xfrm>
            <a:off x="6858000" y="389138"/>
            <a:ext cx="2133600" cy="1141078"/>
          </a:xfrm>
          <a:prstGeom prst="rect">
            <a:avLst/>
          </a:prstGeom>
          <a:ln>
            <a:solidFill>
              <a:schemeClr val="bg1"/>
            </a:solidFill>
          </a:ln>
        </p:spPr>
        <p:txBody>
          <a:bodyPr vert="horz" lIns="91440" tIns="45720" rIns="91440" bIns="45720" rtlCol="0" anchor="ctr">
            <a:noAutofit/>
          </a:bodyPr>
          <a:lstStyle>
            <a:lvl1pPr algn="l" defTabSz="914400" rtl="0" eaLnBrk="1" latinLnBrk="0" hangingPunct="1">
              <a:spcBef>
                <a:spcPct val="0"/>
              </a:spcBef>
              <a:buNone/>
              <a:defRPr sz="4400" kern="1200">
                <a:solidFill>
                  <a:schemeClr val="tx1"/>
                </a:solidFill>
                <a:latin typeface="+mj-lt"/>
                <a:ea typeface="+mj-ea"/>
                <a:cs typeface="+mj-cs"/>
              </a:defRPr>
            </a:lvl1pPr>
          </a:lstStyle>
          <a:p>
            <a:pPr algn="ctr"/>
            <a:r>
              <a:rPr lang="en-US" sz="4000" dirty="0" smtClean="0">
                <a:solidFill>
                  <a:schemeClr val="bg1"/>
                </a:solidFill>
              </a:rPr>
              <a:t>PBT</a:t>
            </a:r>
          </a:p>
        </p:txBody>
      </p:sp>
    </p:spTree>
    <p:extLst>
      <p:ext uri="{BB962C8B-B14F-4D97-AF65-F5344CB8AC3E}">
        <p14:creationId xmlns:p14="http://schemas.microsoft.com/office/powerpoint/2010/main" val="82842737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noChangeArrowheads="1"/>
          </p:cNvSpPr>
          <p:nvPr>
            <p:ph type="title"/>
          </p:nvPr>
        </p:nvSpPr>
        <p:spPr>
          <a:xfrm>
            <a:off x="304800" y="152400"/>
            <a:ext cx="8229600" cy="1447800"/>
          </a:xfrm>
        </p:spPr>
        <p:txBody>
          <a:bodyPr>
            <a:noAutofit/>
          </a:bodyPr>
          <a:lstStyle/>
          <a:p>
            <a:r>
              <a:rPr lang="en-US" sz="4000" dirty="0" smtClean="0"/>
              <a:t>FSA: Preidentified </a:t>
            </a:r>
            <a:r>
              <a:rPr lang="en-US" sz="4000" dirty="0"/>
              <a:t>Student Labels</a:t>
            </a:r>
            <a:r>
              <a:rPr lang="en-US" altLang="en-US" sz="4000" dirty="0" smtClean="0"/>
              <a:t/>
            </a:r>
            <a:br>
              <a:rPr lang="en-US" altLang="en-US" sz="4000" dirty="0" smtClean="0"/>
            </a:br>
            <a:r>
              <a:rPr lang="en-US" altLang="en-US" sz="4000" dirty="0" smtClean="0"/>
              <a:t>PBT Test Materials</a:t>
            </a:r>
          </a:p>
        </p:txBody>
      </p:sp>
      <p:sp>
        <p:nvSpPr>
          <p:cNvPr id="24580" name="Rectangle 3"/>
          <p:cNvSpPr>
            <a:spLocks noGrp="1" noChangeArrowheads="1"/>
          </p:cNvSpPr>
          <p:nvPr>
            <p:ph idx="1"/>
          </p:nvPr>
        </p:nvSpPr>
        <p:spPr>
          <a:xfrm>
            <a:off x="152400" y="1600200"/>
            <a:ext cx="8686800" cy="5029200"/>
          </a:xfrm>
        </p:spPr>
        <p:txBody>
          <a:bodyPr/>
          <a:lstStyle/>
          <a:p>
            <a:pPr marL="0" indent="0">
              <a:buNone/>
            </a:pPr>
            <a:r>
              <a:rPr lang="en-US" altLang="en-US" sz="2400" b="1" dirty="0" smtClean="0"/>
              <a:t>PBT administrations and PBT accommodations </a:t>
            </a:r>
          </a:p>
          <a:p>
            <a:r>
              <a:rPr lang="en-US" altLang="en-US" sz="2200" dirty="0" smtClean="0"/>
              <a:t>Wave 1 PreID file is based on student information </a:t>
            </a:r>
            <a:r>
              <a:rPr lang="en-US" altLang="en-US" sz="2200" dirty="0"/>
              <a:t>for </a:t>
            </a:r>
            <a:r>
              <a:rPr lang="en-US" altLang="en-US" sz="2200" b="1" dirty="0"/>
              <a:t>FSA W/R/M </a:t>
            </a:r>
            <a:r>
              <a:rPr lang="en-US" altLang="en-US" sz="2200" dirty="0"/>
              <a:t>as </a:t>
            </a:r>
            <a:r>
              <a:rPr lang="en-US" altLang="en-US" sz="2200" dirty="0" smtClean="0"/>
              <a:t>of </a:t>
            </a:r>
            <a:r>
              <a:rPr lang="en-US" altLang="en-US" sz="2200" b="1" u="sng" dirty="0" smtClean="0">
                <a:solidFill>
                  <a:srgbClr val="7E56C8"/>
                </a:solidFill>
              </a:rPr>
              <a:t>December 12</a:t>
            </a:r>
            <a:r>
              <a:rPr lang="en-US" altLang="en-US" sz="2200" b="1" dirty="0" smtClean="0">
                <a:solidFill>
                  <a:srgbClr val="7E56C8"/>
                </a:solidFill>
              </a:rPr>
              <a:t>  </a:t>
            </a:r>
            <a:r>
              <a:rPr lang="en-US" altLang="en-US" sz="2200" dirty="0" smtClean="0"/>
              <a:t>and for </a:t>
            </a:r>
            <a:r>
              <a:rPr lang="en-US" altLang="en-US" sz="2200" b="1" dirty="0"/>
              <a:t>FSA </a:t>
            </a:r>
            <a:r>
              <a:rPr lang="en-US" altLang="en-US" sz="2200" b="1" dirty="0" smtClean="0"/>
              <a:t>EOC </a:t>
            </a:r>
            <a:r>
              <a:rPr lang="en-US" altLang="en-US" sz="2200" dirty="0"/>
              <a:t>as </a:t>
            </a:r>
            <a:r>
              <a:rPr lang="en-US" altLang="en-US" sz="2200" dirty="0" smtClean="0"/>
              <a:t>of </a:t>
            </a:r>
            <a:r>
              <a:rPr lang="en-US" altLang="en-US" sz="2200" b="1" u="sng" dirty="0" smtClean="0">
                <a:solidFill>
                  <a:srgbClr val="7E56C8"/>
                </a:solidFill>
              </a:rPr>
              <a:t>January 16.</a:t>
            </a:r>
            <a:endParaRPr lang="en-US" altLang="en-US" sz="2200" dirty="0" smtClean="0"/>
          </a:p>
          <a:p>
            <a:pPr>
              <a:buNone/>
            </a:pPr>
            <a:r>
              <a:rPr lang="en-US" altLang="en-US" sz="2400" u="sng" dirty="0" smtClean="0"/>
              <a:t>Note</a:t>
            </a:r>
            <a:r>
              <a:rPr lang="en-US" altLang="en-US" sz="2400" dirty="0" smtClean="0"/>
              <a:t>:  PreID student labels and roster will be based on Wave 1. </a:t>
            </a:r>
          </a:p>
          <a:p>
            <a:pPr>
              <a:spcBef>
                <a:spcPts val="0"/>
              </a:spcBef>
              <a:spcAft>
                <a:spcPts val="0"/>
              </a:spcAft>
            </a:pPr>
            <a:r>
              <a:rPr lang="en-US" altLang="en-US" sz="2200" dirty="0" smtClean="0"/>
              <a:t>The PreID roster should be verified against the school’s student information database. </a:t>
            </a:r>
          </a:p>
          <a:p>
            <a:pPr lvl="1" eaLnBrk="1" hangingPunct="1">
              <a:lnSpc>
                <a:spcPct val="90000"/>
              </a:lnSpc>
              <a:buFont typeface="Wingdings" panose="05000000000000000000" pitchFamily="2" charset="2"/>
              <a:buChar char="§"/>
            </a:pPr>
            <a:r>
              <a:rPr lang="en-US" altLang="en-US" sz="2200" dirty="0" smtClean="0"/>
              <a:t>Verify that students with PreID labels are still enrolled and will be tested.</a:t>
            </a:r>
          </a:p>
          <a:p>
            <a:pPr eaLnBrk="1" hangingPunct="1">
              <a:spcBef>
                <a:spcPts val="300"/>
              </a:spcBef>
              <a:spcAft>
                <a:spcPts val="300"/>
              </a:spcAft>
            </a:pPr>
            <a:r>
              <a:rPr lang="en-US" altLang="en-US" sz="2200" b="1" dirty="0" smtClean="0"/>
              <a:t>ONE</a:t>
            </a:r>
            <a:r>
              <a:rPr lang="en-US" altLang="en-US" sz="2200" dirty="0" smtClean="0"/>
              <a:t> element </a:t>
            </a:r>
            <a:r>
              <a:rPr lang="en-US" altLang="en-US" sz="2200" u="sng" dirty="0" smtClean="0"/>
              <a:t>MUST</a:t>
            </a:r>
            <a:r>
              <a:rPr lang="en-US" altLang="en-US" sz="2200" dirty="0" smtClean="0"/>
              <a:t> be correct on a student PreID label:</a:t>
            </a:r>
          </a:p>
          <a:p>
            <a:pPr lvl="1" eaLnBrk="1" hangingPunct="1">
              <a:lnSpc>
                <a:spcPct val="80000"/>
              </a:lnSpc>
              <a:spcBef>
                <a:spcPts val="300"/>
              </a:spcBef>
              <a:spcAft>
                <a:spcPts val="300"/>
              </a:spcAft>
              <a:buFont typeface="Wingdings" panose="05000000000000000000" pitchFamily="2" charset="2"/>
              <a:buChar char="§"/>
            </a:pPr>
            <a:r>
              <a:rPr lang="en-US" altLang="en-US" sz="2200" b="1" dirty="0" smtClean="0">
                <a:solidFill>
                  <a:srgbClr val="7E56C8"/>
                </a:solidFill>
              </a:rPr>
              <a:t>Student Florida ID number</a:t>
            </a:r>
          </a:p>
          <a:p>
            <a:pPr eaLnBrk="1" hangingPunct="1">
              <a:spcBef>
                <a:spcPts val="600"/>
              </a:spcBef>
              <a:spcAft>
                <a:spcPts val="600"/>
              </a:spcAft>
            </a:pPr>
            <a:r>
              <a:rPr lang="en-US" altLang="en-US" sz="2200" dirty="0" smtClean="0"/>
              <a:t>Destroy labels in a secure manner if the FL ID # is incorrect. Create a new record in TIDE for the student and print an On-Demand PreID label.</a:t>
            </a:r>
          </a:p>
          <a:p>
            <a:pPr eaLnBrk="1" hangingPunct="1">
              <a:spcBef>
                <a:spcPts val="600"/>
              </a:spcBef>
              <a:spcAft>
                <a:spcPts val="600"/>
              </a:spcAft>
            </a:pPr>
            <a:r>
              <a:rPr lang="en-US" altLang="en-US" sz="2200" dirty="0" smtClean="0"/>
              <a:t>If any other preidentified information (e.g., date of birth) is </a:t>
            </a:r>
            <a:r>
              <a:rPr lang="en-US" altLang="en-US" sz="2200" b="1" dirty="0" smtClean="0"/>
              <a:t>incorrect</a:t>
            </a:r>
            <a:r>
              <a:rPr lang="en-US" altLang="en-US" sz="2200" dirty="0" smtClean="0"/>
              <a:t>, use the label and </a:t>
            </a:r>
            <a:r>
              <a:rPr lang="en-US" altLang="en-US" sz="2200" b="1" u="sng" dirty="0" smtClean="0"/>
              <a:t>update</a:t>
            </a:r>
            <a:r>
              <a:rPr lang="en-US" altLang="en-US" sz="2200" dirty="0" smtClean="0"/>
              <a:t> the student record in TIDE.</a:t>
            </a:r>
          </a:p>
          <a:p>
            <a:pPr eaLnBrk="1" hangingPunct="1">
              <a:lnSpc>
                <a:spcPct val="80000"/>
              </a:lnSpc>
            </a:pPr>
            <a:endParaRPr lang="en-US" altLang="en-US" sz="1600" dirty="0" smtClean="0"/>
          </a:p>
        </p:txBody>
      </p:sp>
      <p:sp>
        <p:nvSpPr>
          <p:cNvPr id="2457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fld id="{E9BDE17E-BEDF-40D4-A43E-0E60C2B49D49}" type="slidenum">
              <a:rPr lang="en-US" altLang="en-US" sz="1400" smtClean="0"/>
              <a:pPr eaLnBrk="1" hangingPunct="1">
                <a:spcBef>
                  <a:spcPct val="0"/>
                </a:spcBef>
                <a:buFontTx/>
                <a:buNone/>
              </a:pPr>
              <a:t>45</a:t>
            </a:fld>
            <a:endParaRPr lang="en-US" altLang="en-US" sz="1400" dirty="0" smtClean="0"/>
          </a:p>
        </p:txBody>
      </p:sp>
      <p:sp>
        <p:nvSpPr>
          <p:cNvPr id="5" name="Title 1"/>
          <p:cNvSpPr txBox="1">
            <a:spLocks/>
          </p:cNvSpPr>
          <p:nvPr/>
        </p:nvSpPr>
        <p:spPr>
          <a:xfrm>
            <a:off x="6858000" y="228600"/>
            <a:ext cx="2133600" cy="1141078"/>
          </a:xfrm>
          <a:prstGeom prst="rect">
            <a:avLst/>
          </a:prstGeom>
          <a:ln>
            <a:solidFill>
              <a:schemeClr val="bg1"/>
            </a:solidFill>
          </a:ln>
        </p:spPr>
        <p:txBody>
          <a:bodyPr vert="horz" lIns="91440" tIns="45720" rIns="91440" bIns="45720" rtlCol="0" anchor="ctr">
            <a:noAutofit/>
          </a:bodyPr>
          <a:lstStyle>
            <a:lvl1pPr algn="l" defTabSz="914400" rtl="0" eaLnBrk="1" latinLnBrk="0" hangingPunct="1">
              <a:spcBef>
                <a:spcPct val="0"/>
              </a:spcBef>
              <a:buNone/>
              <a:defRPr sz="4400" kern="1200">
                <a:solidFill>
                  <a:schemeClr val="tx1"/>
                </a:solidFill>
                <a:latin typeface="+mj-lt"/>
                <a:ea typeface="+mj-ea"/>
                <a:cs typeface="+mj-cs"/>
              </a:defRPr>
            </a:lvl1pPr>
          </a:lstStyle>
          <a:p>
            <a:pPr algn="ctr"/>
            <a:r>
              <a:rPr lang="en-US" sz="4000" dirty="0" smtClean="0">
                <a:solidFill>
                  <a:schemeClr val="bg1"/>
                </a:solidFill>
              </a:rPr>
              <a:t>PBT</a:t>
            </a:r>
            <a:endParaRPr lang="en-US" sz="4000" dirty="0">
              <a:solidFill>
                <a:schemeClr val="bg1"/>
              </a:solidFill>
            </a:endParaRPr>
          </a:p>
        </p:txBody>
      </p:sp>
    </p:spTree>
    <p:extLst>
      <p:ext uri="{BB962C8B-B14F-4D97-AF65-F5344CB8AC3E}">
        <p14:creationId xmlns:p14="http://schemas.microsoft.com/office/powerpoint/2010/main" val="390478421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FCAT 2.0 Science: Preidentified Student Labels</a:t>
            </a:r>
            <a:endParaRPr lang="en-US" dirty="0"/>
          </a:p>
        </p:txBody>
      </p:sp>
      <p:sp>
        <p:nvSpPr>
          <p:cNvPr id="3" name="Content Placeholder 2"/>
          <p:cNvSpPr>
            <a:spLocks noGrp="1"/>
          </p:cNvSpPr>
          <p:nvPr>
            <p:ph idx="1"/>
          </p:nvPr>
        </p:nvSpPr>
        <p:spPr>
          <a:xfrm>
            <a:off x="381000" y="1752601"/>
            <a:ext cx="8305800" cy="4800599"/>
          </a:xfrm>
        </p:spPr>
        <p:txBody>
          <a:bodyPr/>
          <a:lstStyle/>
          <a:p>
            <a:pPr marL="0" indent="0">
              <a:spcBef>
                <a:spcPts val="300"/>
              </a:spcBef>
              <a:spcAft>
                <a:spcPts val="300"/>
              </a:spcAft>
              <a:buNone/>
            </a:pPr>
            <a:r>
              <a:rPr lang="en-US" altLang="en-US" sz="2000" b="1" dirty="0" smtClean="0"/>
              <a:t>FCAT 2.0 Science </a:t>
            </a:r>
            <a:r>
              <a:rPr lang="en-US" altLang="en-US" sz="2000" dirty="0" smtClean="0"/>
              <a:t>Wave 2 PreID file is based on student information as of </a:t>
            </a:r>
            <a:r>
              <a:rPr lang="en-US" altLang="en-US" sz="2000" b="1" u="sng" dirty="0" smtClean="0">
                <a:solidFill>
                  <a:srgbClr val="7E56C8"/>
                </a:solidFill>
              </a:rPr>
              <a:t>February 27</a:t>
            </a:r>
            <a:r>
              <a:rPr lang="en-US" altLang="en-US" sz="2000" dirty="0" smtClean="0"/>
              <a:t>.</a:t>
            </a:r>
          </a:p>
          <a:p>
            <a:pPr marL="0" indent="0">
              <a:spcBef>
                <a:spcPts val="300"/>
              </a:spcBef>
              <a:spcAft>
                <a:spcPts val="300"/>
              </a:spcAft>
              <a:buNone/>
            </a:pPr>
            <a:r>
              <a:rPr lang="en-US" altLang="en-US" sz="2000" u="sng" dirty="0" smtClean="0"/>
              <a:t>Note</a:t>
            </a:r>
            <a:r>
              <a:rPr lang="en-US" altLang="en-US" sz="2000" dirty="0" smtClean="0"/>
              <a:t>:  PreID student labels and roster will be based on Wave 2.</a:t>
            </a:r>
          </a:p>
          <a:p>
            <a:pPr marL="0" indent="0">
              <a:spcBef>
                <a:spcPts val="300"/>
              </a:spcBef>
              <a:spcAft>
                <a:spcPts val="300"/>
              </a:spcAft>
              <a:buFont typeface="Wingdings" pitchFamily="2" charset="2"/>
              <a:buChar char="v"/>
            </a:pPr>
            <a:r>
              <a:rPr lang="en-US" sz="2000" dirty="0" smtClean="0"/>
              <a:t>Before applying PreID labels to student answer documents:</a:t>
            </a:r>
          </a:p>
          <a:p>
            <a:pPr marL="685800">
              <a:spcBef>
                <a:spcPts val="300"/>
              </a:spcBef>
              <a:spcAft>
                <a:spcPts val="300"/>
              </a:spcAft>
            </a:pPr>
            <a:r>
              <a:rPr lang="en-US" sz="2000" dirty="0" smtClean="0"/>
              <a:t>Verify that the student is still enrolled and will be tested.</a:t>
            </a:r>
          </a:p>
          <a:p>
            <a:pPr marL="685800">
              <a:spcBef>
                <a:spcPts val="300"/>
              </a:spcBef>
              <a:spcAft>
                <a:spcPts val="300"/>
              </a:spcAft>
            </a:pPr>
            <a:r>
              <a:rPr lang="en-US" sz="2000" dirty="0" smtClean="0"/>
              <a:t>Verify the information on the PreID roster against the school’s student information database.</a:t>
            </a:r>
          </a:p>
          <a:p>
            <a:pPr marL="685800">
              <a:spcBef>
                <a:spcPts val="300"/>
              </a:spcBef>
              <a:spcAft>
                <a:spcPts val="300"/>
              </a:spcAft>
            </a:pPr>
            <a:r>
              <a:rPr lang="en-US" sz="2000" b="1" dirty="0" smtClean="0"/>
              <a:t>FIVE </a:t>
            </a:r>
            <a:r>
              <a:rPr lang="en-US" sz="2000" dirty="0" smtClean="0"/>
              <a:t>elements MUST be correct on a student PreID label:</a:t>
            </a:r>
          </a:p>
          <a:p>
            <a:pPr marL="1028700">
              <a:spcBef>
                <a:spcPts val="0"/>
              </a:spcBef>
              <a:spcAft>
                <a:spcPts val="0"/>
              </a:spcAft>
              <a:buFont typeface="Wingdings" panose="05000000000000000000" pitchFamily="2" charset="2"/>
              <a:buChar char="§"/>
            </a:pPr>
            <a:r>
              <a:rPr lang="en-US" sz="2000" dirty="0" smtClean="0"/>
              <a:t>Student name</a:t>
            </a:r>
          </a:p>
          <a:p>
            <a:pPr marL="1028700">
              <a:spcBef>
                <a:spcPts val="0"/>
              </a:spcBef>
              <a:spcAft>
                <a:spcPts val="0"/>
              </a:spcAft>
              <a:buFont typeface="Wingdings" panose="05000000000000000000" pitchFamily="2" charset="2"/>
              <a:buChar char="§"/>
            </a:pPr>
            <a:r>
              <a:rPr lang="en-US" sz="2000" dirty="0" smtClean="0"/>
              <a:t>Student ID number</a:t>
            </a:r>
          </a:p>
          <a:p>
            <a:pPr marL="1028700">
              <a:spcBef>
                <a:spcPts val="0"/>
              </a:spcBef>
              <a:spcAft>
                <a:spcPts val="0"/>
              </a:spcAft>
              <a:buFont typeface="Wingdings" panose="05000000000000000000" pitchFamily="2" charset="2"/>
              <a:buChar char="§"/>
            </a:pPr>
            <a:r>
              <a:rPr lang="en-US" sz="2000" dirty="0" smtClean="0"/>
              <a:t>District number</a:t>
            </a:r>
          </a:p>
          <a:p>
            <a:pPr marL="1028700">
              <a:spcBef>
                <a:spcPts val="0"/>
              </a:spcBef>
              <a:spcAft>
                <a:spcPts val="0"/>
              </a:spcAft>
              <a:buFont typeface="Wingdings" panose="05000000000000000000" pitchFamily="2" charset="2"/>
              <a:buChar char="§"/>
            </a:pPr>
            <a:r>
              <a:rPr lang="en-US" sz="2000" dirty="0" smtClean="0"/>
              <a:t>School number</a:t>
            </a:r>
          </a:p>
          <a:p>
            <a:pPr marL="1028700">
              <a:spcBef>
                <a:spcPts val="0"/>
              </a:spcBef>
              <a:spcAft>
                <a:spcPts val="0"/>
              </a:spcAft>
              <a:buFont typeface="Wingdings" panose="05000000000000000000" pitchFamily="2" charset="2"/>
              <a:buChar char="§"/>
            </a:pPr>
            <a:r>
              <a:rPr lang="en-US" sz="2000" dirty="0" smtClean="0"/>
              <a:t>Grade level</a:t>
            </a:r>
          </a:p>
          <a:p>
            <a:pPr marL="685800">
              <a:spcBef>
                <a:spcPts val="300"/>
              </a:spcBef>
              <a:spcAft>
                <a:spcPts val="300"/>
              </a:spcAft>
            </a:pPr>
            <a:r>
              <a:rPr lang="en-US" sz="2000" dirty="0" smtClean="0"/>
              <a:t>Destroy labels in a secure manner if ANY of this information is incorrect.</a:t>
            </a:r>
          </a:p>
          <a:p>
            <a:pPr marL="685800">
              <a:spcBef>
                <a:spcPts val="300"/>
              </a:spcBef>
              <a:spcAft>
                <a:spcPts val="300"/>
              </a:spcAft>
            </a:pPr>
            <a:r>
              <a:rPr lang="en-US" sz="2000" dirty="0" smtClean="0"/>
              <a:t>If any other preidentified information (e.g., date of birth) is </a:t>
            </a:r>
            <a:r>
              <a:rPr lang="en-US" sz="2000" b="1" dirty="0" smtClean="0"/>
              <a:t>incorrect</a:t>
            </a:r>
            <a:r>
              <a:rPr lang="en-US" sz="2000" dirty="0" smtClean="0"/>
              <a:t>, use the PreID student label. </a:t>
            </a:r>
            <a:endParaRPr lang="en-US" sz="2000" dirty="0"/>
          </a:p>
        </p:txBody>
      </p:sp>
      <p:sp>
        <p:nvSpPr>
          <p:cNvPr id="4" name="Slide Number Placeholder 3"/>
          <p:cNvSpPr>
            <a:spLocks noGrp="1"/>
          </p:cNvSpPr>
          <p:nvPr>
            <p:ph type="sldNum" sz="quarter" idx="12"/>
          </p:nvPr>
        </p:nvSpPr>
        <p:spPr/>
        <p:txBody>
          <a:bodyPr/>
          <a:lstStyle/>
          <a:p>
            <a:pPr>
              <a:defRPr/>
            </a:pPr>
            <a:fld id="{2CCA0BEC-BB11-4882-B8D6-FDCCFEFF8058}" type="slidenum">
              <a:rPr lang="en-US" smtClean="0"/>
              <a:pPr>
                <a:defRPr/>
              </a:pPr>
              <a:t>46</a:t>
            </a:fld>
            <a:endParaRPr lang="en-US" dirty="0"/>
          </a:p>
        </p:txBody>
      </p:sp>
      <p:sp>
        <p:nvSpPr>
          <p:cNvPr id="5" name="Title 1"/>
          <p:cNvSpPr txBox="1">
            <a:spLocks/>
          </p:cNvSpPr>
          <p:nvPr/>
        </p:nvSpPr>
        <p:spPr>
          <a:xfrm>
            <a:off x="6858000" y="228600"/>
            <a:ext cx="2133600" cy="1141078"/>
          </a:xfrm>
          <a:prstGeom prst="rect">
            <a:avLst/>
          </a:prstGeom>
          <a:ln>
            <a:solidFill>
              <a:schemeClr val="bg1"/>
            </a:solidFill>
          </a:ln>
        </p:spPr>
        <p:txBody>
          <a:bodyPr vert="horz" lIns="91440" tIns="45720" rIns="91440" bIns="45720" rtlCol="0" anchor="ctr">
            <a:noAutofit/>
          </a:bodyPr>
          <a:lstStyle>
            <a:lvl1pPr algn="l" defTabSz="914400" rtl="0" eaLnBrk="1" latinLnBrk="0" hangingPunct="1">
              <a:spcBef>
                <a:spcPct val="0"/>
              </a:spcBef>
              <a:buNone/>
              <a:defRPr sz="4400" kern="1200">
                <a:solidFill>
                  <a:schemeClr val="tx1"/>
                </a:solidFill>
                <a:latin typeface="+mj-lt"/>
                <a:ea typeface="+mj-ea"/>
                <a:cs typeface="+mj-cs"/>
              </a:defRPr>
            </a:lvl1pPr>
          </a:lstStyle>
          <a:p>
            <a:pPr algn="ctr"/>
            <a:r>
              <a:rPr lang="en-US" sz="4000" dirty="0" smtClean="0">
                <a:solidFill>
                  <a:schemeClr val="bg1"/>
                </a:solidFill>
              </a:rPr>
              <a:t>PBT</a:t>
            </a:r>
            <a:endParaRPr lang="en-US" sz="4000" dirty="0">
              <a:solidFill>
                <a:schemeClr val="bg1"/>
              </a:solidFill>
            </a:endParaRPr>
          </a:p>
        </p:txBody>
      </p:sp>
    </p:spTree>
    <p:extLst>
      <p:ext uri="{BB962C8B-B14F-4D97-AF65-F5344CB8AC3E}">
        <p14:creationId xmlns:p14="http://schemas.microsoft.com/office/powerpoint/2010/main" val="234152705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FCAT 2.0 Science: Preidentified Student Labels (cont.)</a:t>
            </a:r>
            <a:endParaRPr lang="en-US" dirty="0"/>
          </a:p>
        </p:txBody>
      </p:sp>
      <p:sp>
        <p:nvSpPr>
          <p:cNvPr id="3" name="Content Placeholder 2"/>
          <p:cNvSpPr>
            <a:spLocks noGrp="1"/>
          </p:cNvSpPr>
          <p:nvPr>
            <p:ph idx="1"/>
          </p:nvPr>
        </p:nvSpPr>
        <p:spPr/>
        <p:txBody>
          <a:bodyPr/>
          <a:lstStyle/>
          <a:p>
            <a:endParaRPr lang="en-US" dirty="0" smtClean="0"/>
          </a:p>
          <a:p>
            <a:endParaRPr lang="en-US" dirty="0"/>
          </a:p>
          <a:p>
            <a:endParaRPr lang="en-US" dirty="0" smtClean="0"/>
          </a:p>
          <a:p>
            <a:endParaRPr lang="en-US" dirty="0"/>
          </a:p>
          <a:p>
            <a:endParaRPr lang="en-US" dirty="0" smtClean="0"/>
          </a:p>
          <a:p>
            <a:endParaRPr lang="en-US" dirty="0" smtClean="0"/>
          </a:p>
          <a:p>
            <a:r>
              <a:rPr lang="en-US" sz="2200" dirty="0" smtClean="0"/>
              <a:t>Affix the label in the box in the </a:t>
            </a:r>
            <a:r>
              <a:rPr lang="en-US" sz="2200" b="1" dirty="0" smtClean="0"/>
              <a:t>lower left corner</a:t>
            </a:r>
            <a:r>
              <a:rPr lang="en-US" sz="2200" dirty="0" smtClean="0"/>
              <a:t> of the student grid sheet.</a:t>
            </a:r>
          </a:p>
          <a:p>
            <a:r>
              <a:rPr lang="en-US" sz="2200" dirty="0" smtClean="0"/>
              <a:t>Do not remove labels once they have been affixed.</a:t>
            </a:r>
          </a:p>
          <a:p>
            <a:r>
              <a:rPr lang="en-US" sz="2200" dirty="0" smtClean="0"/>
              <a:t>Do not place a label over another label.</a:t>
            </a:r>
            <a:endParaRPr lang="en-US" sz="2200" dirty="0"/>
          </a:p>
        </p:txBody>
      </p:sp>
      <p:sp>
        <p:nvSpPr>
          <p:cNvPr id="4" name="Slide Number Placeholder 3"/>
          <p:cNvSpPr>
            <a:spLocks noGrp="1"/>
          </p:cNvSpPr>
          <p:nvPr>
            <p:ph type="sldNum" sz="quarter" idx="12"/>
          </p:nvPr>
        </p:nvSpPr>
        <p:spPr/>
        <p:txBody>
          <a:bodyPr/>
          <a:lstStyle/>
          <a:p>
            <a:pPr>
              <a:defRPr/>
            </a:pPr>
            <a:fld id="{2CCA0BEC-BB11-4882-B8D6-FDCCFEFF8058}" type="slidenum">
              <a:rPr lang="en-US" smtClean="0"/>
              <a:pPr>
                <a:defRPr/>
              </a:pPr>
              <a:t>47</a:t>
            </a:fld>
            <a:endParaRPr lang="en-US" dirty="0"/>
          </a:p>
        </p:txBody>
      </p:sp>
      <p:pic>
        <p:nvPicPr>
          <p:cNvPr id="6" name="Content Placeholder 4"/>
          <p:cNvPicPr>
            <a:picLocks noChangeAspect="1"/>
          </p:cNvPicPr>
          <p:nvPr/>
        </p:nvPicPr>
        <p:blipFill rotWithShape="1">
          <a:blip r:embed="rId3" cstate="print">
            <a:extLst>
              <a:ext uri="{28A0092B-C50C-407E-A947-70E740481C1C}">
                <a14:useLocalDpi xmlns:a14="http://schemas.microsoft.com/office/drawing/2010/main" val="0"/>
              </a:ext>
            </a:extLst>
          </a:blip>
          <a:srcRect t="2218"/>
          <a:stretch/>
        </p:blipFill>
        <p:spPr bwMode="auto">
          <a:xfrm>
            <a:off x="2362200" y="2047874"/>
            <a:ext cx="3752850" cy="2600325"/>
          </a:xfrm>
          <a:prstGeom prst="rect">
            <a:avLst/>
          </a:prstGeom>
          <a:noFill/>
          <a:ln w="9525">
            <a:noFill/>
            <a:miter lim="800000"/>
            <a:headEnd/>
            <a:tailEnd/>
          </a:ln>
        </p:spPr>
      </p:pic>
      <p:sp>
        <p:nvSpPr>
          <p:cNvPr id="7" name="Title 1"/>
          <p:cNvSpPr txBox="1">
            <a:spLocks/>
          </p:cNvSpPr>
          <p:nvPr/>
        </p:nvSpPr>
        <p:spPr>
          <a:xfrm>
            <a:off x="6858000" y="228600"/>
            <a:ext cx="2133600" cy="1141078"/>
          </a:xfrm>
          <a:prstGeom prst="rect">
            <a:avLst/>
          </a:prstGeom>
          <a:ln>
            <a:solidFill>
              <a:schemeClr val="bg1"/>
            </a:solidFill>
          </a:ln>
        </p:spPr>
        <p:txBody>
          <a:bodyPr vert="horz" lIns="91440" tIns="45720" rIns="91440" bIns="45720" rtlCol="0" anchor="ctr">
            <a:noAutofit/>
          </a:bodyPr>
          <a:lstStyle>
            <a:lvl1pPr algn="l" defTabSz="914400" rtl="0" eaLnBrk="1" latinLnBrk="0" hangingPunct="1">
              <a:spcBef>
                <a:spcPct val="0"/>
              </a:spcBef>
              <a:buNone/>
              <a:defRPr sz="4400" kern="1200">
                <a:solidFill>
                  <a:schemeClr val="tx1"/>
                </a:solidFill>
                <a:latin typeface="+mj-lt"/>
                <a:ea typeface="+mj-ea"/>
                <a:cs typeface="+mj-cs"/>
              </a:defRPr>
            </a:lvl1pPr>
          </a:lstStyle>
          <a:p>
            <a:pPr algn="ctr"/>
            <a:r>
              <a:rPr lang="en-US" sz="4000" dirty="0" smtClean="0">
                <a:solidFill>
                  <a:schemeClr val="bg1"/>
                </a:solidFill>
              </a:rPr>
              <a:t>PBT</a:t>
            </a:r>
            <a:endParaRPr lang="en-US" sz="4000" dirty="0">
              <a:solidFill>
                <a:schemeClr val="bg1"/>
              </a:solidFill>
            </a:endParaRPr>
          </a:p>
        </p:txBody>
      </p:sp>
    </p:spTree>
    <p:extLst>
      <p:ext uri="{BB962C8B-B14F-4D97-AF65-F5344CB8AC3E}">
        <p14:creationId xmlns:p14="http://schemas.microsoft.com/office/powerpoint/2010/main" val="346547311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type="title"/>
          </p:nvPr>
        </p:nvSpPr>
        <p:spPr>
          <a:xfrm>
            <a:off x="228600" y="304800"/>
            <a:ext cx="6781800" cy="1143000"/>
          </a:xfrm>
        </p:spPr>
        <p:txBody>
          <a:bodyPr>
            <a:normAutofit fontScale="90000"/>
          </a:bodyPr>
          <a:lstStyle/>
          <a:p>
            <a:pPr eaLnBrk="1" hangingPunct="1"/>
            <a:r>
              <a:rPr lang="en-US" dirty="0" smtClean="0"/>
              <a:t>Student Demographic Information</a:t>
            </a:r>
          </a:p>
        </p:txBody>
      </p:sp>
      <p:sp>
        <p:nvSpPr>
          <p:cNvPr id="124931" name="Rectangle 3"/>
          <p:cNvSpPr>
            <a:spLocks noGrp="1" noChangeArrowheads="1"/>
          </p:cNvSpPr>
          <p:nvPr>
            <p:ph idx="1"/>
          </p:nvPr>
        </p:nvSpPr>
        <p:spPr>
          <a:xfrm>
            <a:off x="228600" y="1600200"/>
            <a:ext cx="4038600" cy="4678363"/>
          </a:xfrm>
        </p:spPr>
        <p:txBody>
          <a:bodyPr/>
          <a:lstStyle/>
          <a:p>
            <a:pPr eaLnBrk="1" hangingPunct="1">
              <a:lnSpc>
                <a:spcPct val="90000"/>
              </a:lnSpc>
              <a:spcBef>
                <a:spcPts val="600"/>
              </a:spcBef>
              <a:spcAft>
                <a:spcPts val="600"/>
              </a:spcAft>
              <a:buNone/>
              <a:tabLst>
                <a:tab pos="4121150" algn="l"/>
              </a:tabLst>
            </a:pPr>
            <a:r>
              <a:rPr lang="en-US" sz="3000" b="1" dirty="0" smtClean="0"/>
              <a:t>FCAT 2.0 Science</a:t>
            </a:r>
          </a:p>
          <a:p>
            <a:pPr eaLnBrk="1" hangingPunct="1">
              <a:lnSpc>
                <a:spcPct val="90000"/>
              </a:lnSpc>
              <a:spcBef>
                <a:spcPts val="600"/>
              </a:spcBef>
              <a:spcAft>
                <a:spcPts val="600"/>
              </a:spcAft>
              <a:tabLst>
                <a:tab pos="4121150" algn="l"/>
              </a:tabLst>
            </a:pPr>
            <a:r>
              <a:rPr lang="en-US" sz="2200" dirty="0" smtClean="0"/>
              <a:t>The student grid sheet captures student demographic information.</a:t>
            </a:r>
          </a:p>
          <a:p>
            <a:pPr eaLnBrk="1" hangingPunct="1">
              <a:lnSpc>
                <a:spcPct val="90000"/>
              </a:lnSpc>
              <a:spcBef>
                <a:spcPts val="600"/>
              </a:spcBef>
              <a:spcAft>
                <a:spcPts val="600"/>
              </a:spcAft>
              <a:tabLst>
                <a:tab pos="4121150" algn="l"/>
              </a:tabLst>
            </a:pPr>
            <a:r>
              <a:rPr lang="en-US" sz="2200" dirty="0" smtClean="0"/>
              <a:t>A document is preidentified if it has a student label affixed.</a:t>
            </a:r>
          </a:p>
          <a:p>
            <a:pPr eaLnBrk="1" hangingPunct="1">
              <a:lnSpc>
                <a:spcPct val="90000"/>
              </a:lnSpc>
              <a:spcBef>
                <a:spcPts val="600"/>
              </a:spcBef>
              <a:spcAft>
                <a:spcPts val="600"/>
              </a:spcAft>
              <a:tabLst>
                <a:tab pos="4121150" algn="l"/>
              </a:tabLst>
            </a:pPr>
            <a:r>
              <a:rPr lang="en-US" sz="2200" dirty="0" smtClean="0"/>
              <a:t>Blank student grid sheets (non-preidentified) must be gridded using a No. 2 pencil.</a:t>
            </a:r>
          </a:p>
          <a:p>
            <a:pPr eaLnBrk="1" hangingPunct="1">
              <a:lnSpc>
                <a:spcPct val="90000"/>
              </a:lnSpc>
              <a:spcBef>
                <a:spcPts val="600"/>
              </a:spcBef>
              <a:spcAft>
                <a:spcPts val="600"/>
              </a:spcAft>
              <a:tabLst>
                <a:tab pos="4121150" algn="l"/>
              </a:tabLst>
            </a:pPr>
            <a:r>
              <a:rPr lang="en-US" sz="2200" dirty="0" smtClean="0"/>
              <a:t>For more information about specific demographic fields, see pages 4-8 of the Spring 2015 FCAT 2.0 Science Manual.</a:t>
            </a:r>
          </a:p>
        </p:txBody>
      </p:sp>
      <p:sp>
        <p:nvSpPr>
          <p:cNvPr id="6" name="Slide Number Placeholder 5"/>
          <p:cNvSpPr>
            <a:spLocks noGrp="1"/>
          </p:cNvSpPr>
          <p:nvPr>
            <p:ph type="sldNum" sz="quarter" idx="12"/>
          </p:nvPr>
        </p:nvSpPr>
        <p:spPr/>
        <p:txBody>
          <a:bodyPr/>
          <a:lstStyle/>
          <a:p>
            <a:pPr>
              <a:defRPr/>
            </a:pPr>
            <a:fld id="{C576B4C4-C22B-4BAF-8177-9ABBE861A00F}" type="slidenum">
              <a:rPr lang="en-US"/>
              <a:pPr>
                <a:defRPr/>
              </a:pPr>
              <a:t>48</a:t>
            </a:fld>
            <a:endParaRPr lang="en-US" dirty="0"/>
          </a:p>
        </p:txBody>
      </p:sp>
      <p:pic>
        <p:nvPicPr>
          <p:cNvPr id="1026" name="Picture 2"/>
          <p:cNvPicPr>
            <a:picLocks noChangeAspect="1" noChangeArrowheads="1"/>
          </p:cNvPicPr>
          <p:nvPr/>
        </p:nvPicPr>
        <p:blipFill>
          <a:blip r:embed="rId3" cstate="print"/>
          <a:srcRect/>
          <a:stretch>
            <a:fillRect/>
          </a:stretch>
        </p:blipFill>
        <p:spPr bwMode="auto">
          <a:xfrm>
            <a:off x="4648200" y="1676400"/>
            <a:ext cx="4295775" cy="4533900"/>
          </a:xfrm>
          <a:prstGeom prst="rect">
            <a:avLst/>
          </a:prstGeom>
          <a:noFill/>
          <a:ln w="9525">
            <a:noFill/>
            <a:miter lim="800000"/>
            <a:headEnd/>
            <a:tailEnd/>
          </a:ln>
          <a:effectLst/>
        </p:spPr>
      </p:pic>
      <p:sp>
        <p:nvSpPr>
          <p:cNvPr id="7" name="Title 1"/>
          <p:cNvSpPr txBox="1">
            <a:spLocks/>
          </p:cNvSpPr>
          <p:nvPr/>
        </p:nvSpPr>
        <p:spPr>
          <a:xfrm>
            <a:off x="6858000" y="228600"/>
            <a:ext cx="2133600" cy="1141078"/>
          </a:xfrm>
          <a:prstGeom prst="rect">
            <a:avLst/>
          </a:prstGeom>
          <a:ln>
            <a:solidFill>
              <a:schemeClr val="bg1"/>
            </a:solidFill>
          </a:ln>
        </p:spPr>
        <p:txBody>
          <a:bodyPr vert="horz" lIns="91440" tIns="45720" rIns="91440" bIns="45720" rtlCol="0" anchor="ctr">
            <a:noAutofit/>
          </a:bodyPr>
          <a:lstStyle>
            <a:lvl1pPr algn="l" defTabSz="914400" rtl="0" eaLnBrk="1" latinLnBrk="0" hangingPunct="1">
              <a:spcBef>
                <a:spcPct val="0"/>
              </a:spcBef>
              <a:buNone/>
              <a:defRPr sz="4400" kern="1200">
                <a:solidFill>
                  <a:schemeClr val="tx1"/>
                </a:solidFill>
                <a:latin typeface="+mj-lt"/>
                <a:ea typeface="+mj-ea"/>
                <a:cs typeface="+mj-cs"/>
              </a:defRPr>
            </a:lvl1pPr>
          </a:lstStyle>
          <a:p>
            <a:pPr algn="ctr"/>
            <a:r>
              <a:rPr lang="en-US" sz="4000" dirty="0" smtClean="0">
                <a:solidFill>
                  <a:schemeClr val="bg1"/>
                </a:solidFill>
              </a:rPr>
              <a:t>PBT</a:t>
            </a:r>
            <a:endParaRPr lang="en-US" sz="4000" dirty="0">
              <a:solidFill>
                <a:schemeClr val="bg1"/>
              </a:solidFill>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52400" y="228600"/>
            <a:ext cx="8686800" cy="1219200"/>
          </a:xfrm>
        </p:spPr>
        <p:txBody>
          <a:bodyPr>
            <a:normAutofit fontScale="90000"/>
          </a:bodyPr>
          <a:lstStyle/>
          <a:p>
            <a:r>
              <a:rPr lang="en-US" altLang="en-US" dirty="0" smtClean="0"/>
              <a:t/>
            </a:r>
            <a:br>
              <a:rPr lang="en-US" altLang="en-US" dirty="0" smtClean="0"/>
            </a:br>
            <a:r>
              <a:rPr lang="en-US" altLang="en-US" dirty="0" smtClean="0"/>
              <a:t>State and District </a:t>
            </a:r>
            <a:br>
              <a:rPr lang="en-US" altLang="en-US" dirty="0" smtClean="0"/>
            </a:br>
            <a:r>
              <a:rPr lang="en-US" altLang="en-US" dirty="0" smtClean="0"/>
              <a:t>Requirements</a:t>
            </a:r>
            <a:r>
              <a:rPr lang="en-US" altLang="en-US" sz="3200" dirty="0" smtClean="0"/>
              <a:t/>
            </a:r>
            <a:br>
              <a:rPr lang="en-US" altLang="en-US" sz="3200" dirty="0" smtClean="0"/>
            </a:br>
            <a:endParaRPr lang="en-US" altLang="en-US" sz="3200" dirty="0" smtClean="0"/>
          </a:p>
        </p:txBody>
      </p:sp>
      <p:sp>
        <p:nvSpPr>
          <p:cNvPr id="3" name="Content Placeholder 2"/>
          <p:cNvSpPr>
            <a:spLocks noGrp="1"/>
          </p:cNvSpPr>
          <p:nvPr>
            <p:ph idx="1"/>
          </p:nvPr>
        </p:nvSpPr>
        <p:spPr>
          <a:xfrm>
            <a:off x="152400" y="1676400"/>
            <a:ext cx="5562600" cy="5181600"/>
          </a:xfrm>
        </p:spPr>
        <p:txBody>
          <a:bodyPr/>
          <a:lstStyle/>
          <a:p>
            <a:pPr marL="457200" indent="-347472">
              <a:spcBef>
                <a:spcPts val="672"/>
              </a:spcBef>
              <a:buSzPct val="100000"/>
              <a:buFont typeface="Arial" pitchFamily="34" charset="0"/>
              <a:buChar char="•"/>
              <a:defRPr/>
            </a:pPr>
            <a:r>
              <a:rPr lang="en-US" sz="2000" dirty="0" smtClean="0"/>
              <a:t>Standards, Guidelines, and Procedures for Test Administration and Test Security available at </a:t>
            </a:r>
            <a:r>
              <a:rPr lang="en-US" sz="2000" u="sng" dirty="0" smtClean="0">
                <a:hlinkClick r:id="rId3"/>
              </a:rPr>
              <a:t>http://oada.dadeschools.net/TestChairInfo/InfoForTestChair.asp</a:t>
            </a:r>
            <a:r>
              <a:rPr lang="en-US" sz="2000" u="sng" dirty="0" smtClean="0"/>
              <a:t> </a:t>
            </a:r>
          </a:p>
          <a:p>
            <a:pPr lvl="1" indent="-347472">
              <a:spcBef>
                <a:spcPts val="672"/>
              </a:spcBef>
              <a:buSzPct val="100000"/>
              <a:buFont typeface="Arial" pitchFamily="34" charset="0"/>
              <a:buChar char="–"/>
              <a:defRPr/>
            </a:pPr>
            <a:r>
              <a:rPr lang="en-US" sz="2000" dirty="0" smtClean="0">
                <a:cs typeface="Tahoma" pitchFamily="34" charset="0"/>
              </a:rPr>
              <a:t>Adopted by School Board</a:t>
            </a:r>
          </a:p>
          <a:p>
            <a:pPr lvl="1" indent="-347472">
              <a:spcBef>
                <a:spcPts val="672"/>
              </a:spcBef>
              <a:buSzPct val="100000"/>
              <a:buFont typeface="Arial" pitchFamily="34" charset="0"/>
              <a:buChar char="–"/>
              <a:defRPr/>
            </a:pPr>
            <a:r>
              <a:rPr lang="en-US" sz="2000" dirty="0" smtClean="0">
                <a:cs typeface="Tahoma" pitchFamily="34" charset="0"/>
              </a:rPr>
              <a:t>General Guidelines</a:t>
            </a:r>
            <a:endParaRPr lang="en-US" sz="2000" u="sng" dirty="0" smtClean="0">
              <a:cs typeface="Tahoma" pitchFamily="34" charset="0"/>
            </a:endParaRPr>
          </a:p>
          <a:p>
            <a:pPr marL="457200" indent="-347472">
              <a:spcBef>
                <a:spcPts val="672"/>
              </a:spcBef>
              <a:buSzPct val="100000"/>
              <a:buFont typeface="Arial" pitchFamily="34" charset="0"/>
              <a:buChar char="•"/>
              <a:defRPr/>
            </a:pPr>
            <a:r>
              <a:rPr lang="en-US" sz="2000" dirty="0" smtClean="0"/>
              <a:t>Florida Test Security Statute and Rule</a:t>
            </a:r>
          </a:p>
          <a:p>
            <a:pPr marL="457200" indent="-347472">
              <a:spcBef>
                <a:spcPts val="672"/>
              </a:spcBef>
              <a:buSzPct val="100000"/>
              <a:buFont typeface="Arial" pitchFamily="34" charset="0"/>
              <a:buChar char="•"/>
              <a:defRPr/>
            </a:pPr>
            <a:r>
              <a:rPr lang="en-US" sz="2000" dirty="0" smtClean="0"/>
              <a:t>School Procedural Checklist (FM-6927)</a:t>
            </a:r>
          </a:p>
          <a:p>
            <a:pPr marL="457200" indent="-347472">
              <a:spcBef>
                <a:spcPts val="672"/>
              </a:spcBef>
              <a:buSzPct val="100000"/>
              <a:defRPr/>
            </a:pPr>
            <a:r>
              <a:rPr lang="en-US" sz="2000" dirty="0"/>
              <a:t>A screencast training on Test Security to use during your school-level training session  may be accessed at </a:t>
            </a:r>
            <a:r>
              <a:rPr lang="en-US" sz="2000" dirty="0">
                <a:hlinkClick r:id="rId4"/>
              </a:rPr>
              <a:t>http://</a:t>
            </a:r>
            <a:r>
              <a:rPr lang="en-US" sz="2000" dirty="0" smtClean="0">
                <a:hlinkClick r:id="rId4"/>
              </a:rPr>
              <a:t>oada.dadeschools.net/Screencasts/TestSecurity/TestSecurity.html</a:t>
            </a:r>
            <a:r>
              <a:rPr lang="en-US" sz="2000" dirty="0" smtClean="0"/>
              <a:t> </a:t>
            </a:r>
            <a:endParaRPr lang="en-US" sz="2000" dirty="0"/>
          </a:p>
          <a:p>
            <a:pPr marL="457200" indent="-347472">
              <a:spcBef>
                <a:spcPts val="672"/>
              </a:spcBef>
              <a:buSzPct val="100000"/>
              <a:buFont typeface="Arial" pitchFamily="34" charset="0"/>
              <a:buChar char="•"/>
              <a:defRPr/>
            </a:pPr>
            <a:endParaRPr lang="en-US" sz="2400" u="sng" dirty="0" smtClean="0"/>
          </a:p>
          <a:p>
            <a:pPr>
              <a:buFontTx/>
              <a:buNone/>
              <a:defRPr/>
            </a:pPr>
            <a:endParaRPr lang="en-US" dirty="0"/>
          </a:p>
        </p:txBody>
      </p:sp>
      <p:sp>
        <p:nvSpPr>
          <p:cNvPr id="1331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fld id="{CA6F1767-CC26-4D4C-B214-8906ED3A44F7}" type="slidenum">
              <a:rPr lang="en-US" altLang="en-US" sz="1400" smtClean="0"/>
              <a:pPr eaLnBrk="1" hangingPunct="1">
                <a:spcBef>
                  <a:spcPct val="0"/>
                </a:spcBef>
                <a:buFontTx/>
                <a:buNone/>
              </a:pPr>
              <a:t>49</a:t>
            </a:fld>
            <a:endParaRPr lang="en-US" altLang="en-US" sz="1400" dirty="0" smtClean="0"/>
          </a:p>
        </p:txBody>
      </p:sp>
      <p:pic>
        <p:nvPicPr>
          <p:cNvPr id="13317"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854700" y="1676400"/>
            <a:ext cx="3289300" cy="428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txBox="1">
            <a:spLocks/>
          </p:cNvSpPr>
          <p:nvPr/>
        </p:nvSpPr>
        <p:spPr>
          <a:xfrm>
            <a:off x="6858000" y="228600"/>
            <a:ext cx="2133600" cy="1141078"/>
          </a:xfrm>
          <a:prstGeom prst="rect">
            <a:avLst/>
          </a:prstGeom>
          <a:ln>
            <a:solidFill>
              <a:schemeClr val="bg1"/>
            </a:solidFill>
          </a:ln>
        </p:spPr>
        <p:txBody>
          <a:bodyPr vert="horz" lIns="91440" tIns="45720" rIns="91440" bIns="45720" rtlCol="0" anchor="ctr">
            <a:noAutofit/>
          </a:bodyPr>
          <a:lstStyle>
            <a:lvl1pPr algn="l" defTabSz="914400" rtl="0" eaLnBrk="1" latinLnBrk="0" hangingPunct="1">
              <a:spcBef>
                <a:spcPct val="0"/>
              </a:spcBef>
              <a:buNone/>
              <a:defRPr sz="4400" kern="1200">
                <a:solidFill>
                  <a:schemeClr val="tx1"/>
                </a:solidFill>
                <a:latin typeface="+mj-lt"/>
                <a:ea typeface="+mj-ea"/>
                <a:cs typeface="+mj-cs"/>
              </a:defRPr>
            </a:lvl1pPr>
          </a:lstStyle>
          <a:p>
            <a:pPr algn="ctr"/>
            <a:r>
              <a:rPr lang="en-US" sz="4000" dirty="0" smtClean="0">
                <a:solidFill>
                  <a:schemeClr val="bg1"/>
                </a:solidFill>
              </a:rPr>
              <a:t>CBT</a:t>
            </a:r>
          </a:p>
          <a:p>
            <a:pPr algn="ctr"/>
            <a:r>
              <a:rPr lang="en-US" sz="4000" dirty="0" smtClean="0">
                <a:solidFill>
                  <a:schemeClr val="bg1"/>
                </a:solidFill>
              </a:rPr>
              <a:t>PBT</a:t>
            </a:r>
          </a:p>
        </p:txBody>
      </p:sp>
    </p:spTree>
    <p:extLst>
      <p:ext uri="{BB962C8B-B14F-4D97-AF65-F5344CB8AC3E}">
        <p14:creationId xmlns:p14="http://schemas.microsoft.com/office/powerpoint/2010/main" val="20126076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Test Administration Manuals</a:t>
            </a:r>
            <a:endParaRPr lang="en-US" dirty="0"/>
          </a:p>
        </p:txBody>
      </p:sp>
      <p:sp>
        <p:nvSpPr>
          <p:cNvPr id="4" name="Slide Number Placeholder 3"/>
          <p:cNvSpPr>
            <a:spLocks noGrp="1"/>
          </p:cNvSpPr>
          <p:nvPr>
            <p:ph type="sldNum" sz="quarter" idx="12"/>
          </p:nvPr>
        </p:nvSpPr>
        <p:spPr/>
        <p:txBody>
          <a:bodyPr/>
          <a:lstStyle/>
          <a:p>
            <a:fld id="{60F88D64-766A-45C3-93FE-3E1D3068B07A}" type="slidenum">
              <a:rPr lang="en-US" smtClean="0"/>
              <a:pPr/>
              <a:t>5</a:t>
            </a:fld>
            <a:endParaRPr lang="en-US"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1905000"/>
            <a:ext cx="2451800" cy="3124200"/>
          </a:xfrm>
          <a:prstGeom prst="rect">
            <a:avLst/>
          </a:prstGeom>
          <a:ln>
            <a:solidFill>
              <a:schemeClr val="tx1"/>
            </a:solidFill>
          </a:ln>
        </p:spPr>
      </p:pic>
      <p:pic>
        <p:nvPicPr>
          <p:cNvPr id="8" name="Picture 7"/>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00400" y="2438400"/>
            <a:ext cx="2438400" cy="30099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1" name="Picture 10"/>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24600" y="2667000"/>
            <a:ext cx="2595880" cy="3276600"/>
          </a:xfrm>
          <a:prstGeom prst="rect">
            <a:avLst/>
          </a:prstGeom>
          <a:noFill/>
          <a:ln>
            <a:solidFill>
              <a:srgbClr val="000000"/>
            </a:solidFill>
          </a:ln>
        </p:spPr>
      </p:pic>
    </p:spTree>
    <p:extLst>
      <p:ext uri="{BB962C8B-B14F-4D97-AF65-F5344CB8AC3E}">
        <p14:creationId xmlns:p14="http://schemas.microsoft.com/office/powerpoint/2010/main" val="1675611456"/>
      </p:ext>
    </p:extLst>
  </p:cSld>
  <p:clrMapOvr>
    <a:masterClrMapping/>
  </p:clrMapOvr>
  <p:transition advClick="0"/>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Test Security</a:t>
            </a:r>
            <a:br>
              <a:rPr lang="en-US" dirty="0"/>
            </a:br>
            <a:r>
              <a:rPr lang="en-US" dirty="0"/>
              <a:t>Policies and Procedures</a:t>
            </a:r>
          </a:p>
        </p:txBody>
      </p:sp>
      <p:sp>
        <p:nvSpPr>
          <p:cNvPr id="3" name="Content Placeholder 2"/>
          <p:cNvSpPr>
            <a:spLocks noGrp="1"/>
          </p:cNvSpPr>
          <p:nvPr>
            <p:ph idx="1"/>
          </p:nvPr>
        </p:nvSpPr>
        <p:spPr/>
        <p:txBody>
          <a:bodyPr>
            <a:noAutofit/>
          </a:bodyPr>
          <a:lstStyle/>
          <a:p>
            <a:pPr marL="0" indent="0">
              <a:lnSpc>
                <a:spcPct val="80000"/>
              </a:lnSpc>
              <a:spcBef>
                <a:spcPts val="600"/>
              </a:spcBef>
              <a:spcAft>
                <a:spcPts val="600"/>
              </a:spcAft>
              <a:buFontTx/>
              <a:buNone/>
              <a:defRPr/>
            </a:pPr>
            <a:r>
              <a:rPr lang="en-US" sz="2150" dirty="0"/>
              <a:t>Per Test Security Statute, s. 1008.24, </a:t>
            </a:r>
            <a:r>
              <a:rPr lang="en-US" sz="2150" dirty="0" smtClean="0"/>
              <a:t>F.S., </a:t>
            </a:r>
            <a:r>
              <a:rPr lang="en-US" sz="2150" dirty="0"/>
              <a:t>and Florida State Board Rule, 6A-10.042, </a:t>
            </a:r>
            <a:r>
              <a:rPr lang="en-US" sz="2150" dirty="0" smtClean="0"/>
              <a:t>Florida Administrative Code (FAC), </a:t>
            </a:r>
            <a:r>
              <a:rPr lang="en-US" sz="2150" b="1" dirty="0"/>
              <a:t>inappropriate actions by school or district personnel can result in student or classroom invalidations, loss of teaching certification, and/or involvement of law enforcement</a:t>
            </a:r>
            <a:r>
              <a:rPr lang="en-US" sz="2150" dirty="0"/>
              <a:t>.</a:t>
            </a:r>
          </a:p>
          <a:p>
            <a:pPr marL="0" indent="0">
              <a:lnSpc>
                <a:spcPct val="80000"/>
              </a:lnSpc>
              <a:spcBef>
                <a:spcPts val="600"/>
              </a:spcBef>
              <a:spcAft>
                <a:spcPts val="600"/>
              </a:spcAft>
              <a:buFontTx/>
              <a:buNone/>
              <a:defRPr/>
            </a:pPr>
            <a:r>
              <a:rPr lang="en-US" sz="2150" dirty="0" smtClean="0"/>
              <a:t>Examples </a:t>
            </a:r>
            <a:r>
              <a:rPr lang="en-US" sz="2150" dirty="0"/>
              <a:t>of prohibited activities include the following:</a:t>
            </a:r>
          </a:p>
          <a:p>
            <a:pPr>
              <a:lnSpc>
                <a:spcPct val="80000"/>
              </a:lnSpc>
              <a:spcBef>
                <a:spcPts val="300"/>
              </a:spcBef>
              <a:spcAft>
                <a:spcPts val="300"/>
              </a:spcAft>
              <a:defRPr/>
            </a:pPr>
            <a:r>
              <a:rPr lang="en-US" sz="2150" dirty="0"/>
              <a:t>Reading or viewing the </a:t>
            </a:r>
            <a:r>
              <a:rPr lang="en-US" sz="2150" dirty="0" smtClean="0"/>
              <a:t>passages or test </a:t>
            </a:r>
            <a:r>
              <a:rPr lang="en-US" sz="2150" dirty="0"/>
              <a:t>items before, during, or after testing</a:t>
            </a:r>
          </a:p>
          <a:p>
            <a:pPr>
              <a:lnSpc>
                <a:spcPct val="80000"/>
              </a:lnSpc>
              <a:spcBef>
                <a:spcPts val="300"/>
              </a:spcBef>
              <a:spcAft>
                <a:spcPts val="300"/>
              </a:spcAft>
              <a:defRPr/>
            </a:pPr>
            <a:r>
              <a:rPr lang="en-US" sz="2150" dirty="0"/>
              <a:t>Revealing </a:t>
            </a:r>
            <a:r>
              <a:rPr lang="en-US" sz="2150" dirty="0" smtClean="0"/>
              <a:t>the passages or </a:t>
            </a:r>
            <a:r>
              <a:rPr lang="en-US" sz="2150" dirty="0"/>
              <a:t>test items</a:t>
            </a:r>
          </a:p>
          <a:p>
            <a:pPr>
              <a:lnSpc>
                <a:spcPct val="80000"/>
              </a:lnSpc>
              <a:spcBef>
                <a:spcPts val="300"/>
              </a:spcBef>
              <a:spcAft>
                <a:spcPts val="300"/>
              </a:spcAft>
              <a:defRPr/>
            </a:pPr>
            <a:r>
              <a:rPr lang="en-US" sz="2150" dirty="0"/>
              <a:t>Copying the </a:t>
            </a:r>
            <a:r>
              <a:rPr lang="en-US" sz="2150" dirty="0" smtClean="0"/>
              <a:t>passages or test </a:t>
            </a:r>
            <a:r>
              <a:rPr lang="en-US" sz="2150" dirty="0"/>
              <a:t>items</a:t>
            </a:r>
          </a:p>
          <a:p>
            <a:pPr>
              <a:lnSpc>
                <a:spcPct val="80000"/>
              </a:lnSpc>
              <a:spcBef>
                <a:spcPts val="300"/>
              </a:spcBef>
              <a:spcAft>
                <a:spcPts val="300"/>
              </a:spcAft>
              <a:defRPr/>
            </a:pPr>
            <a:r>
              <a:rPr lang="en-US" sz="2150" dirty="0"/>
              <a:t>Explaining </a:t>
            </a:r>
            <a:r>
              <a:rPr lang="en-US" sz="2150" dirty="0" smtClean="0"/>
              <a:t>the passages or test </a:t>
            </a:r>
            <a:r>
              <a:rPr lang="en-US" sz="2150" dirty="0"/>
              <a:t>items for students</a:t>
            </a:r>
          </a:p>
          <a:p>
            <a:pPr>
              <a:lnSpc>
                <a:spcPct val="80000"/>
              </a:lnSpc>
              <a:spcBef>
                <a:spcPts val="300"/>
              </a:spcBef>
              <a:spcAft>
                <a:spcPts val="300"/>
              </a:spcAft>
              <a:defRPr/>
            </a:pPr>
            <a:r>
              <a:rPr lang="en-US" sz="2150" dirty="0"/>
              <a:t>Changing or otherwise interfering with student responses to test items</a:t>
            </a:r>
          </a:p>
          <a:p>
            <a:pPr>
              <a:lnSpc>
                <a:spcPct val="80000"/>
              </a:lnSpc>
              <a:spcBef>
                <a:spcPts val="300"/>
              </a:spcBef>
              <a:spcAft>
                <a:spcPts val="300"/>
              </a:spcAft>
              <a:defRPr/>
            </a:pPr>
            <a:r>
              <a:rPr lang="en-US" sz="2150" dirty="0"/>
              <a:t>Copying or reading student responses</a:t>
            </a:r>
          </a:p>
          <a:p>
            <a:pPr>
              <a:lnSpc>
                <a:spcPct val="80000"/>
              </a:lnSpc>
              <a:spcBef>
                <a:spcPts val="300"/>
              </a:spcBef>
              <a:spcAft>
                <a:spcPts val="300"/>
              </a:spcAft>
              <a:defRPr/>
            </a:pPr>
            <a:r>
              <a:rPr lang="en-US" sz="2150" dirty="0"/>
              <a:t>Causing achievement of schools to be inaccurately measured or </a:t>
            </a:r>
            <a:r>
              <a:rPr lang="en-US" sz="2150" dirty="0" smtClean="0"/>
              <a:t>reported</a:t>
            </a:r>
            <a:endParaRPr lang="en-US" sz="2150" dirty="0"/>
          </a:p>
        </p:txBody>
      </p:sp>
      <p:sp>
        <p:nvSpPr>
          <p:cNvPr id="5" name="Slide Number Placeholder 4"/>
          <p:cNvSpPr>
            <a:spLocks noGrp="1"/>
          </p:cNvSpPr>
          <p:nvPr>
            <p:ph type="sldNum" sz="quarter" idx="12"/>
          </p:nvPr>
        </p:nvSpPr>
        <p:spPr/>
        <p:txBody>
          <a:bodyPr/>
          <a:lstStyle/>
          <a:p>
            <a:fld id="{60F88D64-766A-45C3-93FE-3E1D3068B07A}" type="slidenum">
              <a:rPr lang="en-US" smtClean="0"/>
              <a:pPr/>
              <a:t>50</a:t>
            </a:fld>
            <a:endParaRPr lang="en-US" dirty="0"/>
          </a:p>
        </p:txBody>
      </p:sp>
      <p:sp>
        <p:nvSpPr>
          <p:cNvPr id="4" name="Title 1"/>
          <p:cNvSpPr txBox="1">
            <a:spLocks/>
          </p:cNvSpPr>
          <p:nvPr/>
        </p:nvSpPr>
        <p:spPr>
          <a:xfrm>
            <a:off x="6858000" y="228600"/>
            <a:ext cx="2133600" cy="1141078"/>
          </a:xfrm>
          <a:prstGeom prst="rect">
            <a:avLst/>
          </a:prstGeom>
          <a:ln>
            <a:solidFill>
              <a:schemeClr val="bg1"/>
            </a:solidFill>
          </a:ln>
        </p:spPr>
        <p:txBody>
          <a:bodyPr vert="horz" lIns="91440" tIns="45720" rIns="91440" bIns="45720" rtlCol="0" anchor="ctr">
            <a:noAutofit/>
          </a:bodyPr>
          <a:lstStyle>
            <a:lvl1pPr algn="l" defTabSz="914400" rtl="0" eaLnBrk="1" latinLnBrk="0" hangingPunct="1">
              <a:spcBef>
                <a:spcPct val="0"/>
              </a:spcBef>
              <a:buNone/>
              <a:defRPr sz="4400" kern="1200">
                <a:solidFill>
                  <a:schemeClr val="tx1"/>
                </a:solidFill>
                <a:latin typeface="+mj-lt"/>
                <a:ea typeface="+mj-ea"/>
                <a:cs typeface="+mj-cs"/>
              </a:defRPr>
            </a:lvl1pPr>
          </a:lstStyle>
          <a:p>
            <a:pPr algn="ctr"/>
            <a:r>
              <a:rPr lang="en-US" sz="4000" dirty="0" smtClean="0">
                <a:solidFill>
                  <a:schemeClr val="bg1"/>
                </a:solidFill>
              </a:rPr>
              <a:t>CBT</a:t>
            </a:r>
          </a:p>
          <a:p>
            <a:pPr algn="ctr"/>
            <a:r>
              <a:rPr lang="en-US" sz="4000" dirty="0" smtClean="0">
                <a:solidFill>
                  <a:schemeClr val="bg1"/>
                </a:solidFill>
              </a:rPr>
              <a:t>PBT</a:t>
            </a:r>
          </a:p>
        </p:txBody>
      </p:sp>
    </p:spTree>
    <p:extLst>
      <p:ext uri="{BB962C8B-B14F-4D97-AF65-F5344CB8AC3E}">
        <p14:creationId xmlns:p14="http://schemas.microsoft.com/office/powerpoint/2010/main" val="330365845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Test Security</a:t>
            </a:r>
            <a:br>
              <a:rPr lang="en-US" dirty="0" smtClean="0"/>
            </a:br>
            <a:r>
              <a:rPr lang="en-US" dirty="0" smtClean="0"/>
              <a:t>Policies and Procedures (cont.)</a:t>
            </a:r>
            <a:endParaRPr lang="en-US" dirty="0"/>
          </a:p>
        </p:txBody>
      </p:sp>
      <p:sp>
        <p:nvSpPr>
          <p:cNvPr id="3" name="Content Placeholder 2"/>
          <p:cNvSpPr>
            <a:spLocks noGrp="1"/>
          </p:cNvSpPr>
          <p:nvPr>
            <p:ph idx="1"/>
          </p:nvPr>
        </p:nvSpPr>
        <p:spPr>
          <a:xfrm>
            <a:off x="0" y="1676400"/>
            <a:ext cx="9067800" cy="4876799"/>
          </a:xfrm>
        </p:spPr>
        <p:txBody>
          <a:bodyPr>
            <a:noAutofit/>
          </a:bodyPr>
          <a:lstStyle/>
          <a:p>
            <a:pPr>
              <a:spcBef>
                <a:spcPts val="300"/>
              </a:spcBef>
              <a:spcAft>
                <a:spcPts val="300"/>
              </a:spcAft>
            </a:pPr>
            <a:r>
              <a:rPr lang="en-US" sz="2000" dirty="0" smtClean="0"/>
              <a:t>Only </a:t>
            </a:r>
            <a:r>
              <a:rPr lang="en-US" sz="2000" dirty="0"/>
              <a:t>the school assessment coordinator and other certified school personnel designated by the site/building administrator may open the shrink-wrapped packages and affix labels. </a:t>
            </a:r>
            <a:r>
              <a:rPr lang="en-US" sz="2000" b="1" dirty="0" smtClean="0">
                <a:solidFill>
                  <a:srgbClr val="7030A0"/>
                </a:solidFill>
              </a:rPr>
              <a:t>Secure books must not be opened. </a:t>
            </a:r>
          </a:p>
          <a:p>
            <a:pPr>
              <a:spcBef>
                <a:spcPts val="300"/>
              </a:spcBef>
              <a:spcAft>
                <a:spcPts val="300"/>
              </a:spcAft>
            </a:pPr>
            <a:r>
              <a:rPr lang="en-US" sz="2000" dirty="0" smtClean="0"/>
              <a:t>Under </a:t>
            </a:r>
            <a:r>
              <a:rPr lang="en-US" sz="2000" dirty="0"/>
              <a:t>no circumstances are students permitted to assist in preparing secure materials before testing or in organizing and returning materials after testing.</a:t>
            </a:r>
          </a:p>
          <a:p>
            <a:pPr>
              <a:spcBef>
                <a:spcPts val="300"/>
              </a:spcBef>
              <a:spcAft>
                <a:spcPts val="300"/>
              </a:spcAft>
            </a:pPr>
            <a:r>
              <a:rPr lang="en-US" sz="2000" dirty="0"/>
              <a:t>After ANY administration, initial </a:t>
            </a:r>
            <a:r>
              <a:rPr lang="en-US" sz="2000" b="1" dirty="0"/>
              <a:t>or</a:t>
            </a:r>
            <a:r>
              <a:rPr lang="en-US" sz="2000" dirty="0"/>
              <a:t> make-up, secure materials (e.g., passage booklets, test tickets, used worksheets, used work folders) must be returned immediately to the </a:t>
            </a:r>
            <a:r>
              <a:rPr lang="en-US" sz="2000" b="1" dirty="0"/>
              <a:t>school assessment coordinator</a:t>
            </a:r>
            <a:r>
              <a:rPr lang="en-US" sz="2000" dirty="0"/>
              <a:t> and placed in locked storage. The </a:t>
            </a:r>
            <a:r>
              <a:rPr lang="en-US" sz="2000" b="1" i="1" dirty="0"/>
              <a:t>Test Materials Chain of Custody Form</a:t>
            </a:r>
            <a:r>
              <a:rPr lang="en-US" sz="2000" b="1" dirty="0"/>
              <a:t> </a:t>
            </a:r>
            <a:r>
              <a:rPr lang="en-US" sz="2000" dirty="0"/>
              <a:t>must be maintained at all times.</a:t>
            </a:r>
          </a:p>
          <a:p>
            <a:pPr>
              <a:lnSpc>
                <a:spcPct val="80000"/>
              </a:lnSpc>
              <a:spcBef>
                <a:spcPts val="300"/>
              </a:spcBef>
              <a:spcAft>
                <a:spcPts val="300"/>
              </a:spcAft>
            </a:pPr>
            <a:r>
              <a:rPr lang="en-US" sz="2000" b="1" dirty="0" smtClean="0"/>
              <a:t>No </a:t>
            </a:r>
            <a:r>
              <a:rPr lang="en-US" sz="2000" b="1" dirty="0"/>
              <a:t>more than three people should have access to the locked storage room.</a:t>
            </a:r>
            <a:r>
              <a:rPr lang="en-US" sz="2000" dirty="0"/>
              <a:t> Test and answer books, test tickets, passage booklets, and used planning sheets must never be left unsecured and must not remain in classrooms or </a:t>
            </a:r>
            <a:r>
              <a:rPr lang="en-US" sz="2000" dirty="0" smtClean="0"/>
              <a:t>be taken </a:t>
            </a:r>
            <a:r>
              <a:rPr lang="en-US" sz="2000" dirty="0"/>
              <a:t>off the school’s campus overnight. </a:t>
            </a:r>
            <a:r>
              <a:rPr lang="en-US" sz="2000" b="1" dirty="0"/>
              <a:t>Secure materials should never be destroyed (e.g., shredded, thrown in the trash), except for soiled documents, as described in the “Hazardous Materials” section of the manual</a:t>
            </a:r>
            <a:r>
              <a:rPr lang="en-US" sz="2000" b="1" dirty="0" smtClean="0"/>
              <a:t>.</a:t>
            </a:r>
          </a:p>
          <a:p>
            <a:pPr>
              <a:lnSpc>
                <a:spcPct val="80000"/>
              </a:lnSpc>
              <a:spcBef>
                <a:spcPts val="300"/>
              </a:spcBef>
              <a:spcAft>
                <a:spcPts val="300"/>
              </a:spcAft>
            </a:pPr>
            <a:r>
              <a:rPr lang="en-US" sz="2000" dirty="0" smtClean="0"/>
              <a:t>Any monitoring software that would allow test content on student workstations to be viewed or recorded on another computer during testing must be turned off.</a:t>
            </a:r>
          </a:p>
        </p:txBody>
      </p:sp>
      <p:sp>
        <p:nvSpPr>
          <p:cNvPr id="5" name="Slide Number Placeholder 4"/>
          <p:cNvSpPr>
            <a:spLocks noGrp="1"/>
          </p:cNvSpPr>
          <p:nvPr>
            <p:ph type="sldNum" sz="quarter" idx="12"/>
          </p:nvPr>
        </p:nvSpPr>
        <p:spPr/>
        <p:txBody>
          <a:bodyPr/>
          <a:lstStyle/>
          <a:p>
            <a:fld id="{60F88D64-766A-45C3-93FE-3E1D3068B07A}" type="slidenum">
              <a:rPr lang="en-US" smtClean="0"/>
              <a:pPr/>
              <a:t>51</a:t>
            </a:fld>
            <a:endParaRPr lang="en-US" dirty="0"/>
          </a:p>
        </p:txBody>
      </p:sp>
      <p:sp>
        <p:nvSpPr>
          <p:cNvPr id="6" name="Title 1"/>
          <p:cNvSpPr txBox="1">
            <a:spLocks/>
          </p:cNvSpPr>
          <p:nvPr/>
        </p:nvSpPr>
        <p:spPr>
          <a:xfrm>
            <a:off x="6858000" y="228600"/>
            <a:ext cx="2133600" cy="1141078"/>
          </a:xfrm>
          <a:prstGeom prst="rect">
            <a:avLst/>
          </a:prstGeom>
          <a:ln>
            <a:solidFill>
              <a:schemeClr val="bg1"/>
            </a:solidFill>
          </a:ln>
        </p:spPr>
        <p:txBody>
          <a:bodyPr vert="horz" lIns="91440" tIns="45720" rIns="91440" bIns="45720" rtlCol="0" anchor="ctr">
            <a:noAutofit/>
          </a:bodyPr>
          <a:lstStyle>
            <a:lvl1pPr algn="l" defTabSz="914400" rtl="0" eaLnBrk="1" latinLnBrk="0" hangingPunct="1">
              <a:spcBef>
                <a:spcPct val="0"/>
              </a:spcBef>
              <a:buNone/>
              <a:defRPr sz="4400" kern="1200">
                <a:solidFill>
                  <a:schemeClr val="tx1"/>
                </a:solidFill>
                <a:latin typeface="+mj-lt"/>
                <a:ea typeface="+mj-ea"/>
                <a:cs typeface="+mj-cs"/>
              </a:defRPr>
            </a:lvl1pPr>
          </a:lstStyle>
          <a:p>
            <a:pPr algn="ctr"/>
            <a:r>
              <a:rPr lang="en-US" sz="4000" dirty="0" smtClean="0">
                <a:solidFill>
                  <a:schemeClr val="bg1"/>
                </a:solidFill>
              </a:rPr>
              <a:t>CBT</a:t>
            </a:r>
          </a:p>
          <a:p>
            <a:pPr algn="ctr"/>
            <a:r>
              <a:rPr lang="en-US" sz="4000" dirty="0" smtClean="0">
                <a:solidFill>
                  <a:schemeClr val="bg1"/>
                </a:solidFill>
              </a:rPr>
              <a:t>PBT</a:t>
            </a:r>
          </a:p>
        </p:txBody>
      </p:sp>
    </p:spTree>
    <p:extLst>
      <p:ext uri="{BB962C8B-B14F-4D97-AF65-F5344CB8AC3E}">
        <p14:creationId xmlns:p14="http://schemas.microsoft.com/office/powerpoint/2010/main" val="401643959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51619"/>
            <a:ext cx="6858000" cy="1096962"/>
          </a:xfrm>
        </p:spPr>
        <p:txBody>
          <a:bodyPr>
            <a:normAutofit fontScale="90000"/>
          </a:bodyPr>
          <a:lstStyle/>
          <a:p>
            <a:r>
              <a:rPr lang="en-US" dirty="0"/>
              <a:t>Test Security</a:t>
            </a:r>
            <a:br>
              <a:rPr lang="en-US" dirty="0"/>
            </a:br>
            <a:r>
              <a:rPr lang="en-US" dirty="0"/>
              <a:t>Policies and </a:t>
            </a:r>
            <a:r>
              <a:rPr lang="en-US" dirty="0" smtClean="0"/>
              <a:t>Procedures (cont.)</a:t>
            </a:r>
            <a:endParaRPr lang="en-US" dirty="0"/>
          </a:p>
        </p:txBody>
      </p:sp>
      <p:sp>
        <p:nvSpPr>
          <p:cNvPr id="3" name="Content Placeholder 2"/>
          <p:cNvSpPr>
            <a:spLocks noGrp="1"/>
          </p:cNvSpPr>
          <p:nvPr>
            <p:ph idx="1"/>
          </p:nvPr>
        </p:nvSpPr>
        <p:spPr>
          <a:xfrm>
            <a:off x="228600" y="1752601"/>
            <a:ext cx="6743700" cy="4576761"/>
          </a:xfrm>
        </p:spPr>
        <p:txBody>
          <a:bodyPr>
            <a:noAutofit/>
          </a:bodyPr>
          <a:lstStyle/>
          <a:p>
            <a:pPr>
              <a:lnSpc>
                <a:spcPct val="80000"/>
              </a:lnSpc>
            </a:pPr>
            <a:r>
              <a:rPr lang="en-US" sz="2000" dirty="0"/>
              <a:t>School administrators, </a:t>
            </a:r>
            <a:r>
              <a:rPr lang="en-US" sz="2000" b="1" dirty="0"/>
              <a:t>school assessment coordinators</a:t>
            </a:r>
            <a:r>
              <a:rPr lang="en-US" sz="2000" dirty="0"/>
              <a:t>, </a:t>
            </a:r>
            <a:r>
              <a:rPr lang="en-US" sz="2000" b="1" dirty="0"/>
              <a:t>technology coordinators</a:t>
            </a:r>
            <a:r>
              <a:rPr lang="en-US" sz="2000" dirty="0"/>
              <a:t>, </a:t>
            </a:r>
            <a:r>
              <a:rPr lang="en-US" sz="2000" b="1" dirty="0"/>
              <a:t>test administrators</a:t>
            </a:r>
            <a:r>
              <a:rPr lang="en-US" sz="2000" dirty="0"/>
              <a:t>, and proctors </a:t>
            </a:r>
            <a:r>
              <a:rPr lang="en-US" sz="2000" dirty="0" smtClean="0"/>
              <a:t>must receive </a:t>
            </a:r>
            <a:r>
              <a:rPr lang="en-US" sz="2000" dirty="0"/>
              <a:t>adequate training prior to test administration and </a:t>
            </a:r>
            <a:r>
              <a:rPr lang="en-US" sz="2000" dirty="0" smtClean="0"/>
              <a:t>all </a:t>
            </a:r>
            <a:r>
              <a:rPr lang="en-US" sz="2000" dirty="0"/>
              <a:t>personnel </a:t>
            </a:r>
            <a:r>
              <a:rPr lang="en-US" sz="2000" dirty="0" smtClean="0"/>
              <a:t>must sign </a:t>
            </a:r>
            <a:r>
              <a:rPr lang="en-US" sz="2000" dirty="0"/>
              <a:t>and return a </a:t>
            </a:r>
            <a:r>
              <a:rPr lang="en-US" sz="2000" i="1" dirty="0"/>
              <a:t>Test Administration and Security Agreement</a:t>
            </a:r>
            <a:r>
              <a:rPr lang="en-US" sz="2000" dirty="0"/>
              <a:t> stating that they have read and agree to abide by all test administration and test security policies and </a:t>
            </a:r>
            <a:r>
              <a:rPr lang="en-US" sz="2000" dirty="0" smtClean="0"/>
              <a:t>procedures</a:t>
            </a:r>
          </a:p>
          <a:p>
            <a:pPr>
              <a:lnSpc>
                <a:spcPct val="80000"/>
              </a:lnSpc>
            </a:pPr>
            <a:r>
              <a:rPr lang="en-US" sz="2000" b="1" dirty="0" smtClean="0"/>
              <a:t>Test </a:t>
            </a:r>
            <a:r>
              <a:rPr lang="en-US" sz="2000" b="1" dirty="0"/>
              <a:t>administrators</a:t>
            </a:r>
            <a:r>
              <a:rPr lang="en-US" sz="2000" dirty="0"/>
              <a:t> must sign a </a:t>
            </a:r>
            <a:r>
              <a:rPr lang="en-US" sz="2000" i="1" dirty="0"/>
              <a:t>Test Administrator Prohibited Activities Agreement</a:t>
            </a:r>
            <a:r>
              <a:rPr lang="en-US" sz="2000" dirty="0"/>
              <a:t>, located in Appendix D of the manual. Remember that ALL </a:t>
            </a:r>
            <a:r>
              <a:rPr lang="en-US" sz="2000" b="1" dirty="0"/>
              <a:t>test administrators</a:t>
            </a:r>
            <a:r>
              <a:rPr lang="en-US" sz="2000" dirty="0"/>
              <a:t> must be certified educators. </a:t>
            </a:r>
            <a:endParaRPr lang="en-US" sz="2000" dirty="0" smtClean="0"/>
          </a:p>
          <a:p>
            <a:pPr>
              <a:lnSpc>
                <a:spcPct val="80000"/>
              </a:lnSpc>
            </a:pPr>
            <a:r>
              <a:rPr lang="en-US" sz="2000" b="1" dirty="0" smtClean="0"/>
              <a:t>Test </a:t>
            </a:r>
            <a:r>
              <a:rPr lang="en-US" sz="2000" b="1" dirty="0"/>
              <a:t>administrators </a:t>
            </a:r>
            <a:r>
              <a:rPr lang="en-US" sz="2000" dirty="0"/>
              <a:t>must </a:t>
            </a:r>
            <a:r>
              <a:rPr lang="en-US" sz="2000" u="sng" dirty="0"/>
              <a:t>NOT</a:t>
            </a:r>
            <a:r>
              <a:rPr lang="en-US" sz="2000" dirty="0"/>
              <a:t> administer tests to their family members. Students related to their assigned test administrator should be reassigned to an alternate test administrator. In addition, under NO circumstances may a student’s parent/guardian be present in that student’s testing room.</a:t>
            </a:r>
          </a:p>
          <a:p>
            <a:pPr>
              <a:lnSpc>
                <a:spcPct val="80000"/>
              </a:lnSpc>
              <a:spcBef>
                <a:spcPts val="0"/>
              </a:spcBef>
              <a:spcAft>
                <a:spcPts val="0"/>
              </a:spcAft>
            </a:pPr>
            <a:endParaRPr lang="en-US" sz="2000" dirty="0"/>
          </a:p>
          <a:p>
            <a:pPr>
              <a:lnSpc>
                <a:spcPct val="80000"/>
              </a:lnSpc>
              <a:spcBef>
                <a:spcPts val="600"/>
              </a:spcBef>
              <a:spcAft>
                <a:spcPts val="600"/>
              </a:spcAft>
            </a:pPr>
            <a:endParaRPr lang="en-US" sz="2400" dirty="0"/>
          </a:p>
        </p:txBody>
      </p:sp>
      <p:sp>
        <p:nvSpPr>
          <p:cNvPr id="5" name="Slide Number Placeholder 4"/>
          <p:cNvSpPr>
            <a:spLocks noGrp="1"/>
          </p:cNvSpPr>
          <p:nvPr>
            <p:ph type="sldNum" sz="quarter" idx="12"/>
          </p:nvPr>
        </p:nvSpPr>
        <p:spPr/>
        <p:txBody>
          <a:bodyPr/>
          <a:lstStyle/>
          <a:p>
            <a:fld id="{60F88D64-766A-45C3-93FE-3E1D3068B07A}" type="slidenum">
              <a:rPr lang="en-US" smtClean="0"/>
              <a:pPr/>
              <a:t>52</a:t>
            </a:fld>
            <a:endParaRPr lang="en-US" dirty="0"/>
          </a:p>
        </p:txBody>
      </p:sp>
      <p:pic>
        <p:nvPicPr>
          <p:cNvPr id="6"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77100" y="1714500"/>
            <a:ext cx="1828800" cy="25146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7" name="Title 1"/>
          <p:cNvSpPr txBox="1">
            <a:spLocks/>
          </p:cNvSpPr>
          <p:nvPr/>
        </p:nvSpPr>
        <p:spPr>
          <a:xfrm>
            <a:off x="6972300" y="304800"/>
            <a:ext cx="2133600" cy="1141078"/>
          </a:xfrm>
          <a:prstGeom prst="rect">
            <a:avLst/>
          </a:prstGeom>
          <a:ln>
            <a:solidFill>
              <a:schemeClr val="bg1"/>
            </a:solidFill>
          </a:ln>
        </p:spPr>
        <p:txBody>
          <a:bodyPr vert="horz" lIns="91440" tIns="45720" rIns="91440" bIns="45720" rtlCol="0" anchor="ctr">
            <a:noAutofit/>
          </a:bodyPr>
          <a:lstStyle>
            <a:lvl1pPr algn="l" defTabSz="914400" rtl="0" eaLnBrk="1" latinLnBrk="0" hangingPunct="1">
              <a:spcBef>
                <a:spcPct val="0"/>
              </a:spcBef>
              <a:buNone/>
              <a:defRPr sz="4400" kern="1200">
                <a:solidFill>
                  <a:schemeClr val="tx1"/>
                </a:solidFill>
                <a:latin typeface="+mj-lt"/>
                <a:ea typeface="+mj-ea"/>
                <a:cs typeface="+mj-cs"/>
              </a:defRPr>
            </a:lvl1pPr>
          </a:lstStyle>
          <a:p>
            <a:pPr algn="ctr"/>
            <a:r>
              <a:rPr lang="en-US" sz="4000" dirty="0" smtClean="0">
                <a:solidFill>
                  <a:schemeClr val="bg1"/>
                </a:solidFill>
              </a:rPr>
              <a:t>CBT</a:t>
            </a:r>
          </a:p>
          <a:p>
            <a:pPr algn="ctr"/>
            <a:r>
              <a:rPr lang="en-US" sz="4000" dirty="0" smtClean="0">
                <a:solidFill>
                  <a:schemeClr val="bg1"/>
                </a:solidFill>
              </a:rPr>
              <a:t>PBT</a:t>
            </a:r>
          </a:p>
        </p:txBody>
      </p:sp>
      <p:pic>
        <p:nvPicPr>
          <p:cNvPr id="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72300" y="3733800"/>
            <a:ext cx="1859782" cy="259556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72850780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Test Security</a:t>
            </a:r>
            <a:br>
              <a:rPr lang="en-US" dirty="0" smtClean="0"/>
            </a:br>
            <a:r>
              <a:rPr lang="en-US" dirty="0" smtClean="0"/>
              <a:t>Policies and Procedures (cont.)</a:t>
            </a:r>
            <a:endParaRPr lang="en-US" dirty="0"/>
          </a:p>
        </p:txBody>
      </p:sp>
      <p:sp>
        <p:nvSpPr>
          <p:cNvPr id="3" name="Content Placeholder 2"/>
          <p:cNvSpPr>
            <a:spLocks noGrp="1"/>
          </p:cNvSpPr>
          <p:nvPr>
            <p:ph idx="1"/>
          </p:nvPr>
        </p:nvSpPr>
        <p:spPr>
          <a:xfrm>
            <a:off x="228600" y="1752601"/>
            <a:ext cx="8737092" cy="4724399"/>
          </a:xfrm>
        </p:spPr>
        <p:txBody>
          <a:bodyPr>
            <a:noAutofit/>
          </a:bodyPr>
          <a:lstStyle/>
          <a:p>
            <a:pPr marL="0" indent="0">
              <a:lnSpc>
                <a:spcPct val="80000"/>
              </a:lnSpc>
              <a:spcBef>
                <a:spcPts val="600"/>
              </a:spcBef>
              <a:spcAft>
                <a:spcPts val="600"/>
              </a:spcAft>
              <a:buNone/>
            </a:pPr>
            <a:r>
              <a:rPr lang="en-US" sz="3000" b="1" dirty="0" smtClean="0"/>
              <a:t>Student Test Tickets</a:t>
            </a:r>
            <a:r>
              <a:rPr lang="en-US" sz="3000" dirty="0" smtClean="0"/>
              <a:t> for CBT administrations.</a:t>
            </a:r>
            <a:endParaRPr lang="en-US" sz="3000" b="1" dirty="0" smtClean="0"/>
          </a:p>
          <a:p>
            <a:pPr marL="0" indent="0">
              <a:lnSpc>
                <a:spcPct val="80000"/>
              </a:lnSpc>
              <a:spcBef>
                <a:spcPts val="600"/>
              </a:spcBef>
              <a:spcAft>
                <a:spcPts val="600"/>
              </a:spcAft>
              <a:buNone/>
            </a:pPr>
            <a:r>
              <a:rPr lang="en-US" sz="3000" b="1" dirty="0" smtClean="0"/>
              <a:t>FSA Security Numbers</a:t>
            </a:r>
          </a:p>
          <a:p>
            <a:pPr marL="0" indent="0">
              <a:lnSpc>
                <a:spcPct val="80000"/>
              </a:lnSpc>
              <a:spcBef>
                <a:spcPts val="600"/>
              </a:spcBef>
              <a:spcAft>
                <a:spcPts val="600"/>
              </a:spcAft>
              <a:buNone/>
            </a:pPr>
            <a:r>
              <a:rPr lang="en-US" sz="2600" dirty="0" smtClean="0"/>
              <a:t>The following SECURE materials will have a security #:</a:t>
            </a:r>
          </a:p>
          <a:p>
            <a:r>
              <a:rPr lang="en-US" sz="2400" dirty="0" smtClean="0"/>
              <a:t>All regular print test and answer books </a:t>
            </a:r>
          </a:p>
          <a:p>
            <a:r>
              <a:rPr lang="en-US" sz="2400" dirty="0" smtClean="0"/>
              <a:t>Writing and Reading Passage Booklets (CBT accommodation) </a:t>
            </a:r>
          </a:p>
          <a:p>
            <a:r>
              <a:rPr lang="en-US" sz="2400" dirty="0" smtClean="0"/>
              <a:t>Special document (large print, braille, and one-item-per-page) </a:t>
            </a:r>
          </a:p>
          <a:p>
            <a:r>
              <a:rPr lang="en-US" sz="2400" dirty="0" smtClean="0"/>
              <a:t>A </a:t>
            </a:r>
            <a:r>
              <a:rPr lang="en-US" sz="2400" dirty="0"/>
              <a:t>unique identification number and barcode </a:t>
            </a:r>
            <a:r>
              <a:rPr lang="en-US" sz="2400" dirty="0" smtClean="0"/>
              <a:t>is </a:t>
            </a:r>
            <a:r>
              <a:rPr lang="en-US" sz="2400" dirty="0"/>
              <a:t>printed on the front cover of all secure documents. </a:t>
            </a:r>
            <a:endParaRPr lang="en-US" sz="2400" dirty="0" smtClean="0"/>
          </a:p>
          <a:p>
            <a:r>
              <a:rPr lang="en-US" sz="2400" dirty="0"/>
              <a:t>The security number consists of the last eight digits of the identification number. These eight digits are located under the barcode on the right.</a:t>
            </a:r>
          </a:p>
          <a:p>
            <a:endParaRPr lang="en-US" sz="2800" dirty="0"/>
          </a:p>
          <a:p>
            <a:endParaRPr lang="en-US" sz="2600" dirty="0" smtClean="0"/>
          </a:p>
        </p:txBody>
      </p:sp>
      <p:sp>
        <p:nvSpPr>
          <p:cNvPr id="5" name="Slide Number Placeholder 4"/>
          <p:cNvSpPr>
            <a:spLocks noGrp="1"/>
          </p:cNvSpPr>
          <p:nvPr>
            <p:ph type="sldNum" sz="quarter" idx="12"/>
          </p:nvPr>
        </p:nvSpPr>
        <p:spPr/>
        <p:txBody>
          <a:bodyPr/>
          <a:lstStyle/>
          <a:p>
            <a:fld id="{60F88D64-766A-45C3-93FE-3E1D3068B07A}" type="slidenum">
              <a:rPr lang="en-US" smtClean="0"/>
              <a:pPr/>
              <a:t>53</a:t>
            </a:fld>
            <a:endParaRPr lang="en-US" dirty="0"/>
          </a:p>
        </p:txBody>
      </p:sp>
      <p:sp>
        <p:nvSpPr>
          <p:cNvPr id="7" name="Title 1"/>
          <p:cNvSpPr txBox="1">
            <a:spLocks/>
          </p:cNvSpPr>
          <p:nvPr/>
        </p:nvSpPr>
        <p:spPr>
          <a:xfrm>
            <a:off x="6705600" y="304800"/>
            <a:ext cx="2133600" cy="1141078"/>
          </a:xfrm>
          <a:prstGeom prst="rect">
            <a:avLst/>
          </a:prstGeom>
          <a:ln>
            <a:solidFill>
              <a:schemeClr val="bg1"/>
            </a:solidFill>
          </a:ln>
        </p:spPr>
        <p:txBody>
          <a:bodyPr vert="horz" lIns="91440" tIns="45720" rIns="91440" bIns="45720" rtlCol="0" anchor="ctr">
            <a:noAutofit/>
          </a:bodyPr>
          <a:lstStyle>
            <a:lvl1pPr algn="l" defTabSz="914400" rtl="0" eaLnBrk="1" latinLnBrk="0" hangingPunct="1">
              <a:spcBef>
                <a:spcPct val="0"/>
              </a:spcBef>
              <a:buNone/>
              <a:defRPr sz="4400" kern="1200">
                <a:solidFill>
                  <a:schemeClr val="tx1"/>
                </a:solidFill>
                <a:latin typeface="+mj-lt"/>
                <a:ea typeface="+mj-ea"/>
                <a:cs typeface="+mj-cs"/>
              </a:defRPr>
            </a:lvl1pPr>
          </a:lstStyle>
          <a:p>
            <a:pPr algn="ctr"/>
            <a:r>
              <a:rPr lang="en-US" sz="4000" dirty="0" smtClean="0">
                <a:solidFill>
                  <a:schemeClr val="bg1"/>
                </a:solidFill>
              </a:rPr>
              <a:t>PBT</a:t>
            </a:r>
          </a:p>
        </p:txBody>
      </p:sp>
    </p:spTree>
    <p:extLst>
      <p:ext uri="{BB962C8B-B14F-4D97-AF65-F5344CB8AC3E}">
        <p14:creationId xmlns:p14="http://schemas.microsoft.com/office/powerpoint/2010/main" val="23851451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Test Security</a:t>
            </a:r>
            <a:br>
              <a:rPr lang="en-US" dirty="0" smtClean="0"/>
            </a:br>
            <a:r>
              <a:rPr lang="en-US" dirty="0" smtClean="0"/>
              <a:t>Policies and Procedures (cont.)</a:t>
            </a:r>
            <a:endParaRPr lang="en-US" dirty="0"/>
          </a:p>
        </p:txBody>
      </p:sp>
      <p:sp>
        <p:nvSpPr>
          <p:cNvPr id="3" name="Content Placeholder 2"/>
          <p:cNvSpPr>
            <a:spLocks noGrp="1"/>
          </p:cNvSpPr>
          <p:nvPr>
            <p:ph idx="1"/>
          </p:nvPr>
        </p:nvSpPr>
        <p:spPr/>
        <p:txBody>
          <a:bodyPr>
            <a:noAutofit/>
          </a:bodyPr>
          <a:lstStyle/>
          <a:p>
            <a:pPr marL="0" indent="0">
              <a:lnSpc>
                <a:spcPct val="80000"/>
              </a:lnSpc>
              <a:spcBef>
                <a:spcPts val="600"/>
              </a:spcBef>
              <a:spcAft>
                <a:spcPts val="600"/>
              </a:spcAft>
              <a:buNone/>
            </a:pPr>
            <a:r>
              <a:rPr lang="en-US" sz="2800" b="1" dirty="0" smtClean="0"/>
              <a:t>FSA Security Numbers </a:t>
            </a:r>
          </a:p>
          <a:p>
            <a:pPr marL="0" indent="0">
              <a:lnSpc>
                <a:spcPct val="80000"/>
              </a:lnSpc>
              <a:spcBef>
                <a:spcPts val="600"/>
              </a:spcBef>
              <a:spcAft>
                <a:spcPts val="600"/>
              </a:spcAft>
              <a:buNone/>
            </a:pPr>
            <a:r>
              <a:rPr lang="en-US" sz="2400" dirty="0" smtClean="0"/>
              <a:t>In the sample barcode below, the security number is 00000001.</a:t>
            </a:r>
          </a:p>
          <a:p>
            <a:pPr marL="0" indent="0">
              <a:lnSpc>
                <a:spcPct val="80000"/>
              </a:lnSpc>
              <a:spcBef>
                <a:spcPts val="600"/>
              </a:spcBef>
              <a:spcAft>
                <a:spcPts val="600"/>
              </a:spcAft>
              <a:buNone/>
            </a:pPr>
            <a:endParaRPr lang="en-US" sz="2300" dirty="0" smtClean="0"/>
          </a:p>
          <a:p>
            <a:pPr marL="0" indent="0">
              <a:lnSpc>
                <a:spcPct val="80000"/>
              </a:lnSpc>
              <a:spcBef>
                <a:spcPts val="600"/>
              </a:spcBef>
              <a:spcAft>
                <a:spcPts val="600"/>
              </a:spcAft>
              <a:buNone/>
            </a:pPr>
            <a:endParaRPr lang="en-US" sz="2300" dirty="0" smtClean="0"/>
          </a:p>
          <a:p>
            <a:pPr marL="0" indent="0">
              <a:lnSpc>
                <a:spcPct val="80000"/>
              </a:lnSpc>
              <a:spcBef>
                <a:spcPts val="600"/>
              </a:spcBef>
              <a:spcAft>
                <a:spcPts val="600"/>
              </a:spcAft>
              <a:buNone/>
            </a:pPr>
            <a:endParaRPr lang="en-US" sz="1000" dirty="0" smtClean="0"/>
          </a:p>
          <a:p>
            <a:pPr marL="0" indent="0">
              <a:lnSpc>
                <a:spcPct val="80000"/>
              </a:lnSpc>
              <a:spcBef>
                <a:spcPts val="600"/>
              </a:spcBef>
              <a:spcAft>
                <a:spcPts val="600"/>
              </a:spcAft>
              <a:buNone/>
            </a:pPr>
            <a:endParaRPr lang="en-US" sz="2300" dirty="0"/>
          </a:p>
          <a:p>
            <a:pPr marL="0" indent="0">
              <a:lnSpc>
                <a:spcPct val="80000"/>
              </a:lnSpc>
              <a:spcBef>
                <a:spcPts val="600"/>
              </a:spcBef>
              <a:spcAft>
                <a:spcPts val="600"/>
              </a:spcAft>
              <a:buNone/>
            </a:pPr>
            <a:r>
              <a:rPr lang="en-US" sz="2400" dirty="0" smtClean="0"/>
              <a:t>A </a:t>
            </a:r>
            <a:r>
              <a:rPr lang="en-US" sz="2400" b="1" dirty="0" smtClean="0"/>
              <a:t>range sheet </a:t>
            </a:r>
            <a:r>
              <a:rPr lang="en-US" sz="2400" dirty="0" smtClean="0"/>
              <a:t>on top of each pack of test and answer books identifies the range of security numbers in the pack. Schools are expected to maintain test security by using the security numbers to account for all secure test materials before, during, and after test administration until the time they are returned to the contractor.</a:t>
            </a:r>
            <a:endParaRPr lang="en-US" sz="2400" dirty="0"/>
          </a:p>
        </p:txBody>
      </p:sp>
      <p:sp>
        <p:nvSpPr>
          <p:cNvPr id="5" name="Slide Number Placeholder 4"/>
          <p:cNvSpPr>
            <a:spLocks noGrp="1"/>
          </p:cNvSpPr>
          <p:nvPr>
            <p:ph type="sldNum" sz="quarter" idx="12"/>
          </p:nvPr>
        </p:nvSpPr>
        <p:spPr/>
        <p:txBody>
          <a:bodyPr/>
          <a:lstStyle/>
          <a:p>
            <a:fld id="{60F88D64-766A-45C3-93FE-3E1D3068B07A}" type="slidenum">
              <a:rPr lang="en-US" smtClean="0"/>
              <a:pPr/>
              <a:t>54</a:t>
            </a:fld>
            <a:endParaRPr lang="en-US"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01239" y="2727960"/>
            <a:ext cx="3838575" cy="137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itle 1"/>
          <p:cNvSpPr txBox="1">
            <a:spLocks/>
          </p:cNvSpPr>
          <p:nvPr/>
        </p:nvSpPr>
        <p:spPr>
          <a:xfrm>
            <a:off x="6858000" y="304800"/>
            <a:ext cx="2133600" cy="1141078"/>
          </a:xfrm>
          <a:prstGeom prst="rect">
            <a:avLst/>
          </a:prstGeom>
          <a:ln>
            <a:solidFill>
              <a:schemeClr val="bg1"/>
            </a:solidFill>
          </a:ln>
        </p:spPr>
        <p:txBody>
          <a:bodyPr vert="horz" lIns="91440" tIns="45720" rIns="91440" bIns="45720" rtlCol="0" anchor="ctr">
            <a:noAutofit/>
          </a:bodyPr>
          <a:lstStyle>
            <a:lvl1pPr algn="l" defTabSz="914400" rtl="0" eaLnBrk="1" latinLnBrk="0" hangingPunct="1">
              <a:spcBef>
                <a:spcPct val="0"/>
              </a:spcBef>
              <a:buNone/>
              <a:defRPr sz="4400" kern="1200">
                <a:solidFill>
                  <a:schemeClr val="tx1"/>
                </a:solidFill>
                <a:latin typeface="+mj-lt"/>
                <a:ea typeface="+mj-ea"/>
                <a:cs typeface="+mj-cs"/>
              </a:defRPr>
            </a:lvl1pPr>
          </a:lstStyle>
          <a:p>
            <a:pPr algn="ctr"/>
            <a:r>
              <a:rPr lang="en-US" sz="4000" dirty="0" smtClean="0">
                <a:solidFill>
                  <a:schemeClr val="bg1"/>
                </a:solidFill>
              </a:rPr>
              <a:t>PBT</a:t>
            </a:r>
          </a:p>
        </p:txBody>
      </p:sp>
    </p:spTree>
    <p:extLst>
      <p:ext uri="{BB962C8B-B14F-4D97-AF65-F5344CB8AC3E}">
        <p14:creationId xmlns:p14="http://schemas.microsoft.com/office/powerpoint/2010/main" val="139931099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a:xfrm>
            <a:off x="0" y="304800"/>
            <a:ext cx="6629400" cy="1143000"/>
          </a:xfrm>
        </p:spPr>
        <p:txBody>
          <a:bodyPr>
            <a:normAutofit fontScale="90000"/>
          </a:bodyPr>
          <a:lstStyle/>
          <a:p>
            <a:r>
              <a:rPr lang="en-US" dirty="0" smtClean="0">
                <a:solidFill>
                  <a:schemeClr val="tx1"/>
                </a:solidFill>
              </a:rPr>
              <a:t> </a:t>
            </a:r>
            <a:r>
              <a:rPr lang="en-US" dirty="0" smtClean="0"/>
              <a:t>Test Security</a:t>
            </a:r>
            <a:br>
              <a:rPr lang="en-US" dirty="0" smtClean="0"/>
            </a:br>
            <a:r>
              <a:rPr lang="en-US" dirty="0" smtClean="0"/>
              <a:t>Policies and Procedures (cont.)</a:t>
            </a:r>
          </a:p>
        </p:txBody>
      </p:sp>
      <p:sp>
        <p:nvSpPr>
          <p:cNvPr id="123907" name="Rectangle 3"/>
          <p:cNvSpPr>
            <a:spLocks noGrp="1" noChangeArrowheads="1"/>
          </p:cNvSpPr>
          <p:nvPr>
            <p:ph idx="1"/>
          </p:nvPr>
        </p:nvSpPr>
        <p:spPr>
          <a:xfrm>
            <a:off x="228600" y="1752600"/>
            <a:ext cx="8610600" cy="4678363"/>
          </a:xfrm>
        </p:spPr>
        <p:txBody>
          <a:bodyPr/>
          <a:lstStyle/>
          <a:p>
            <a:pPr eaLnBrk="1" hangingPunct="1">
              <a:lnSpc>
                <a:spcPct val="90000"/>
              </a:lnSpc>
              <a:spcBef>
                <a:spcPts val="600"/>
              </a:spcBef>
              <a:spcAft>
                <a:spcPts val="600"/>
              </a:spcAft>
              <a:buNone/>
            </a:pPr>
            <a:r>
              <a:rPr lang="en-US" sz="3000" b="1" dirty="0" smtClean="0"/>
              <a:t>FCAT 2.0 Science Security Numbers</a:t>
            </a:r>
          </a:p>
          <a:p>
            <a:pPr eaLnBrk="1" hangingPunct="1">
              <a:lnSpc>
                <a:spcPct val="90000"/>
              </a:lnSpc>
              <a:spcBef>
                <a:spcPts val="600"/>
              </a:spcBef>
              <a:spcAft>
                <a:spcPts val="600"/>
              </a:spcAft>
            </a:pPr>
            <a:r>
              <a:rPr lang="en-US" sz="2000" dirty="0" smtClean="0"/>
              <a:t>Security numbers on test and answer books:</a:t>
            </a:r>
            <a:endParaRPr lang="en-US" sz="2000" dirty="0"/>
          </a:p>
          <a:p>
            <a:pPr lvl="1">
              <a:lnSpc>
                <a:spcPct val="90000"/>
              </a:lnSpc>
              <a:spcBef>
                <a:spcPts val="0"/>
              </a:spcBef>
              <a:spcAft>
                <a:spcPts val="600"/>
              </a:spcAft>
            </a:pPr>
            <a:r>
              <a:rPr lang="en-US" sz="2000" dirty="0" smtClean="0"/>
              <a:t>Are </a:t>
            </a:r>
            <a:r>
              <a:rPr lang="en-US" sz="2000" dirty="0"/>
              <a:t>u</a:t>
            </a:r>
            <a:r>
              <a:rPr lang="en-US" sz="2000" dirty="0" smtClean="0"/>
              <a:t>sed </a:t>
            </a:r>
            <a:r>
              <a:rPr lang="en-US" sz="2000" dirty="0"/>
              <a:t>to account for each test and answer book.</a:t>
            </a:r>
          </a:p>
          <a:p>
            <a:pPr lvl="1">
              <a:lnSpc>
                <a:spcPct val="90000"/>
              </a:lnSpc>
              <a:spcBef>
                <a:spcPts val="0"/>
              </a:spcBef>
              <a:spcAft>
                <a:spcPts val="600"/>
              </a:spcAft>
            </a:pPr>
            <a:r>
              <a:rPr lang="en-US" sz="2000" dirty="0" smtClean="0"/>
              <a:t>Consist </a:t>
            </a:r>
            <a:r>
              <a:rPr lang="en-US" sz="2000" dirty="0"/>
              <a:t>of a nine-digit number followed by a check digit located in the upper right corner of test and answer books.</a:t>
            </a:r>
          </a:p>
          <a:p>
            <a:pPr eaLnBrk="1" hangingPunct="1">
              <a:lnSpc>
                <a:spcPct val="90000"/>
              </a:lnSpc>
              <a:spcBef>
                <a:spcPts val="600"/>
              </a:spcBef>
              <a:spcAft>
                <a:spcPts val="600"/>
              </a:spcAft>
            </a:pPr>
            <a:r>
              <a:rPr lang="en-US" sz="2000" dirty="0" smtClean="0"/>
              <a:t>The packing list shows the number ranges assigned to each school, and written documentation of the number ranges must be maintained at all times during distribution and return of books. </a:t>
            </a:r>
          </a:p>
          <a:p>
            <a:pPr eaLnBrk="1" hangingPunct="1">
              <a:lnSpc>
                <a:spcPct val="90000"/>
              </a:lnSpc>
              <a:spcBef>
                <a:spcPts val="600"/>
              </a:spcBef>
              <a:spcAft>
                <a:spcPts val="600"/>
              </a:spcAft>
            </a:pPr>
            <a:r>
              <a:rPr lang="en-US" sz="2000" dirty="0" smtClean="0"/>
              <a:t>A blank </a:t>
            </a:r>
            <a:r>
              <a:rPr lang="en-US" sz="2000" dirty="0"/>
              <a:t>Administration Record/Security Checklist is provided in PearsonAccess and in Appendix D of the manual.  </a:t>
            </a:r>
          </a:p>
          <a:p>
            <a:pPr eaLnBrk="1" hangingPunct="1">
              <a:lnSpc>
                <a:spcPct val="90000"/>
              </a:lnSpc>
              <a:spcBef>
                <a:spcPts val="600"/>
              </a:spcBef>
              <a:spcAft>
                <a:spcPts val="600"/>
              </a:spcAft>
            </a:pPr>
            <a:r>
              <a:rPr lang="en-US" sz="2000" dirty="0" smtClean="0"/>
              <a:t>Each test administrator should maintain a list of all secure materials assigned to him or her, including any additional materials assigned throughout the administration. </a:t>
            </a:r>
          </a:p>
        </p:txBody>
      </p:sp>
      <p:sp>
        <p:nvSpPr>
          <p:cNvPr id="6" name="Slide Number Placeholder 5"/>
          <p:cNvSpPr>
            <a:spLocks noGrp="1"/>
          </p:cNvSpPr>
          <p:nvPr>
            <p:ph type="sldNum" sz="quarter" idx="12"/>
          </p:nvPr>
        </p:nvSpPr>
        <p:spPr/>
        <p:txBody>
          <a:bodyPr/>
          <a:lstStyle/>
          <a:p>
            <a:pPr>
              <a:defRPr/>
            </a:pPr>
            <a:fld id="{82AA8261-859A-4234-A469-33725A84440D}" type="slidenum">
              <a:rPr lang="en-US"/>
              <a:pPr>
                <a:defRPr/>
              </a:pPr>
              <a:t>55</a:t>
            </a:fld>
            <a:endParaRPr lang="en-US" dirty="0"/>
          </a:p>
        </p:txBody>
      </p:sp>
      <p:pic>
        <p:nvPicPr>
          <p:cNvPr id="2052" name="Picture 4"/>
          <p:cNvPicPr>
            <a:picLocks noChangeAspect="1" noChangeArrowheads="1"/>
          </p:cNvPicPr>
          <p:nvPr/>
        </p:nvPicPr>
        <p:blipFill>
          <a:blip r:embed="rId3" cstate="print"/>
          <a:srcRect/>
          <a:stretch>
            <a:fillRect/>
          </a:stretch>
        </p:blipFill>
        <p:spPr bwMode="auto">
          <a:xfrm>
            <a:off x="6172200" y="381000"/>
            <a:ext cx="2590800" cy="1948121"/>
          </a:xfrm>
          <a:prstGeom prst="rect">
            <a:avLst/>
          </a:prstGeom>
          <a:noFill/>
          <a:ln w="9525">
            <a:solidFill>
              <a:schemeClr val="tx1"/>
            </a:solidFill>
            <a:miter lim="800000"/>
            <a:headEnd/>
            <a:tailEnd/>
          </a:ln>
          <a:effectLst/>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Test Security</a:t>
            </a:r>
            <a:br>
              <a:rPr lang="en-US" dirty="0" smtClean="0"/>
            </a:br>
            <a:r>
              <a:rPr lang="en-US" dirty="0" smtClean="0"/>
              <a:t>Policies and Procedures (cont.)</a:t>
            </a:r>
            <a:endParaRPr lang="en-US" dirty="0"/>
          </a:p>
        </p:txBody>
      </p:sp>
      <p:sp>
        <p:nvSpPr>
          <p:cNvPr id="3" name="Content Placeholder 2"/>
          <p:cNvSpPr>
            <a:spLocks noGrp="1"/>
          </p:cNvSpPr>
          <p:nvPr>
            <p:ph idx="1"/>
          </p:nvPr>
        </p:nvSpPr>
        <p:spPr/>
        <p:txBody>
          <a:bodyPr>
            <a:noAutofit/>
          </a:bodyPr>
          <a:lstStyle/>
          <a:p>
            <a:pPr marL="0" indent="0">
              <a:lnSpc>
                <a:spcPct val="80000"/>
              </a:lnSpc>
              <a:spcBef>
                <a:spcPts val="600"/>
              </a:spcBef>
              <a:spcAft>
                <a:spcPts val="600"/>
              </a:spcAft>
              <a:buNone/>
            </a:pPr>
            <a:r>
              <a:rPr lang="en-US" sz="3000" b="1" dirty="0" smtClean="0"/>
              <a:t>Hazardous Materials</a:t>
            </a:r>
          </a:p>
          <a:p>
            <a:r>
              <a:rPr lang="en-US" sz="2600" dirty="0" smtClean="0"/>
              <a:t>If a used test and answer book is soiled (e.g., with blood or vomit), notify Student Assessment Office </a:t>
            </a:r>
            <a:r>
              <a:rPr lang="en-US" sz="2600" dirty="0"/>
              <a:t>immediately </a:t>
            </a:r>
            <a:r>
              <a:rPr lang="en-US" sz="2600" dirty="0" smtClean="0"/>
              <a:t>via email at </a:t>
            </a:r>
            <a:r>
              <a:rPr lang="en-US" sz="2600" dirty="0" smtClean="0">
                <a:hlinkClick r:id="rId3"/>
              </a:rPr>
              <a:t>mugando@dadeschools.net</a:t>
            </a:r>
            <a:r>
              <a:rPr lang="en-US" sz="2600" dirty="0" smtClean="0"/>
              <a:t>.  Please include a description of the incident with the student’s name; and also specify the grade level/subject test and security number. </a:t>
            </a:r>
          </a:p>
          <a:p>
            <a:pPr>
              <a:lnSpc>
                <a:spcPct val="80000"/>
              </a:lnSpc>
              <a:spcBef>
                <a:spcPts val="600"/>
              </a:spcBef>
              <a:spcAft>
                <a:spcPts val="600"/>
              </a:spcAft>
            </a:pPr>
            <a:r>
              <a:rPr lang="en-US" sz="2600" dirty="0" smtClean="0"/>
              <a:t>At the school’s discretion, school personnel may transcribe the response into a replacement test and answer book.</a:t>
            </a:r>
          </a:p>
          <a:p>
            <a:pPr>
              <a:lnSpc>
                <a:spcPct val="80000"/>
              </a:lnSpc>
              <a:spcBef>
                <a:spcPts val="600"/>
              </a:spcBef>
              <a:spcAft>
                <a:spcPts val="600"/>
              </a:spcAft>
            </a:pPr>
            <a:r>
              <a:rPr lang="en-US" sz="2600" dirty="0" smtClean="0"/>
              <a:t>The damaged test and answer book should then be destroyed or disposed of in a secure manner (e.g., shredding, burning). Soiled test and answer books should not be returned to DRC.</a:t>
            </a:r>
            <a:endParaRPr lang="en-US" sz="2600" dirty="0"/>
          </a:p>
        </p:txBody>
      </p:sp>
      <p:sp>
        <p:nvSpPr>
          <p:cNvPr id="4" name="Slide Number Placeholder 3"/>
          <p:cNvSpPr>
            <a:spLocks noGrp="1"/>
          </p:cNvSpPr>
          <p:nvPr>
            <p:ph type="sldNum" sz="quarter" idx="12"/>
          </p:nvPr>
        </p:nvSpPr>
        <p:spPr/>
        <p:txBody>
          <a:bodyPr/>
          <a:lstStyle/>
          <a:p>
            <a:fld id="{60F88D64-766A-45C3-93FE-3E1D3068B07A}" type="slidenum">
              <a:rPr lang="en-US" smtClean="0"/>
              <a:pPr/>
              <a:t>56</a:t>
            </a:fld>
            <a:endParaRPr lang="en-US" dirty="0"/>
          </a:p>
        </p:txBody>
      </p:sp>
      <p:sp>
        <p:nvSpPr>
          <p:cNvPr id="7" name="Title 1"/>
          <p:cNvSpPr txBox="1">
            <a:spLocks/>
          </p:cNvSpPr>
          <p:nvPr/>
        </p:nvSpPr>
        <p:spPr>
          <a:xfrm>
            <a:off x="6858000" y="304800"/>
            <a:ext cx="2133600" cy="1141078"/>
          </a:xfrm>
          <a:prstGeom prst="rect">
            <a:avLst/>
          </a:prstGeom>
          <a:ln>
            <a:solidFill>
              <a:schemeClr val="bg1"/>
            </a:solidFill>
          </a:ln>
        </p:spPr>
        <p:txBody>
          <a:bodyPr vert="horz" lIns="91440" tIns="45720" rIns="91440" bIns="45720" rtlCol="0" anchor="ctr">
            <a:noAutofit/>
          </a:bodyPr>
          <a:lstStyle>
            <a:lvl1pPr algn="l" defTabSz="914400" rtl="0" eaLnBrk="1" latinLnBrk="0" hangingPunct="1">
              <a:spcBef>
                <a:spcPct val="0"/>
              </a:spcBef>
              <a:buNone/>
              <a:defRPr sz="4400" kern="1200">
                <a:solidFill>
                  <a:schemeClr val="tx1"/>
                </a:solidFill>
                <a:latin typeface="+mj-lt"/>
                <a:ea typeface="+mj-ea"/>
                <a:cs typeface="+mj-cs"/>
              </a:defRPr>
            </a:lvl1pPr>
          </a:lstStyle>
          <a:p>
            <a:pPr algn="ctr"/>
            <a:r>
              <a:rPr lang="en-US" sz="4000" dirty="0" smtClean="0">
                <a:solidFill>
                  <a:schemeClr val="bg1"/>
                </a:solidFill>
              </a:rPr>
              <a:t>PBT</a:t>
            </a:r>
          </a:p>
        </p:txBody>
      </p:sp>
    </p:spTree>
    <p:extLst>
      <p:ext uri="{BB962C8B-B14F-4D97-AF65-F5344CB8AC3E}">
        <p14:creationId xmlns:p14="http://schemas.microsoft.com/office/powerpoint/2010/main" val="184009543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51619"/>
            <a:ext cx="6934200" cy="1096962"/>
          </a:xfrm>
        </p:spPr>
        <p:txBody>
          <a:bodyPr>
            <a:normAutofit fontScale="90000"/>
          </a:bodyPr>
          <a:lstStyle/>
          <a:p>
            <a:r>
              <a:rPr lang="en-US" dirty="0" smtClean="0"/>
              <a:t>Test Security</a:t>
            </a:r>
            <a:br>
              <a:rPr lang="en-US" dirty="0" smtClean="0"/>
            </a:br>
            <a:r>
              <a:rPr lang="en-US" dirty="0" smtClean="0"/>
              <a:t>Policies and Procedures (cont.)</a:t>
            </a:r>
            <a:endParaRPr lang="en-US" dirty="0"/>
          </a:p>
        </p:txBody>
      </p:sp>
      <p:sp>
        <p:nvSpPr>
          <p:cNvPr id="3" name="Content Placeholder 2"/>
          <p:cNvSpPr>
            <a:spLocks noGrp="1"/>
          </p:cNvSpPr>
          <p:nvPr>
            <p:ph idx="1"/>
          </p:nvPr>
        </p:nvSpPr>
        <p:spPr>
          <a:xfrm>
            <a:off x="228600" y="1752601"/>
            <a:ext cx="8737092" cy="4724399"/>
          </a:xfrm>
        </p:spPr>
        <p:txBody>
          <a:bodyPr>
            <a:noAutofit/>
          </a:bodyPr>
          <a:lstStyle/>
          <a:p>
            <a:pPr marL="0" indent="0">
              <a:lnSpc>
                <a:spcPct val="80000"/>
              </a:lnSpc>
              <a:spcBef>
                <a:spcPts val="600"/>
              </a:spcBef>
              <a:spcAft>
                <a:spcPts val="600"/>
              </a:spcAft>
              <a:buNone/>
            </a:pPr>
            <a:r>
              <a:rPr lang="en-US" sz="3000" b="1" dirty="0" smtClean="0"/>
              <a:t>Missing Materials/Testing Irregularity/Security Breach</a:t>
            </a:r>
          </a:p>
          <a:p>
            <a:pPr>
              <a:lnSpc>
                <a:spcPct val="80000"/>
              </a:lnSpc>
              <a:spcBef>
                <a:spcPts val="600"/>
              </a:spcBef>
              <a:spcAft>
                <a:spcPts val="600"/>
              </a:spcAft>
            </a:pPr>
            <a:r>
              <a:rPr lang="en-US" sz="2600" dirty="0" smtClean="0"/>
              <a:t>Schools must investigate ANY report of missing materials (e.g., test and answer books, Writing Passage Booklets, used planning sheets) and any testing  irregularity that may compromise the security of the test administration and report it to Student Assessment Office at 305-995-7520 immediately.</a:t>
            </a:r>
          </a:p>
          <a:p>
            <a:r>
              <a:rPr lang="en-US" sz="2600" dirty="0"/>
              <a:t>For test irregularities/security breaches needing further investigation, within 7 calendar days of the incident, a written report must be submitted to Student Assessment </a:t>
            </a:r>
            <a:r>
              <a:rPr lang="en-US" sz="2600" dirty="0" smtClean="0"/>
              <a:t>Office.</a:t>
            </a:r>
          </a:p>
          <a:p>
            <a:pPr lvl="0"/>
            <a:r>
              <a:rPr lang="en-US" sz="2600" dirty="0">
                <a:solidFill>
                  <a:srgbClr val="000000"/>
                </a:solidFill>
              </a:rPr>
              <a:t>Note: Secure student information (e.g., SSN) must never be communicated via email.</a:t>
            </a:r>
          </a:p>
          <a:p>
            <a:endParaRPr lang="en-US" sz="2600" dirty="0" smtClean="0"/>
          </a:p>
          <a:p>
            <a:pPr marL="679450">
              <a:lnSpc>
                <a:spcPct val="80000"/>
              </a:lnSpc>
              <a:spcBef>
                <a:spcPts val="600"/>
              </a:spcBef>
              <a:spcAft>
                <a:spcPts val="600"/>
              </a:spcAft>
              <a:buFont typeface="Calibri" panose="020F0502020204030204" pitchFamily="34" charset="0"/>
              <a:buChar char="–"/>
            </a:pPr>
            <a:endParaRPr lang="en-US" sz="2600" dirty="0" smtClean="0"/>
          </a:p>
        </p:txBody>
      </p:sp>
      <p:sp>
        <p:nvSpPr>
          <p:cNvPr id="4" name="Slide Number Placeholder 3"/>
          <p:cNvSpPr>
            <a:spLocks noGrp="1"/>
          </p:cNvSpPr>
          <p:nvPr>
            <p:ph type="sldNum" sz="quarter" idx="12"/>
          </p:nvPr>
        </p:nvSpPr>
        <p:spPr/>
        <p:txBody>
          <a:bodyPr/>
          <a:lstStyle/>
          <a:p>
            <a:fld id="{60F88D64-766A-45C3-93FE-3E1D3068B07A}" type="slidenum">
              <a:rPr lang="en-US" smtClean="0"/>
              <a:pPr/>
              <a:t>57</a:t>
            </a:fld>
            <a:endParaRPr lang="en-US" dirty="0"/>
          </a:p>
        </p:txBody>
      </p:sp>
      <p:sp>
        <p:nvSpPr>
          <p:cNvPr id="7" name="Title 1"/>
          <p:cNvSpPr txBox="1">
            <a:spLocks/>
          </p:cNvSpPr>
          <p:nvPr/>
        </p:nvSpPr>
        <p:spPr>
          <a:xfrm>
            <a:off x="6858000" y="228600"/>
            <a:ext cx="2133600" cy="1141078"/>
          </a:xfrm>
          <a:prstGeom prst="rect">
            <a:avLst/>
          </a:prstGeom>
          <a:ln>
            <a:solidFill>
              <a:schemeClr val="bg1"/>
            </a:solidFill>
          </a:ln>
        </p:spPr>
        <p:txBody>
          <a:bodyPr vert="horz" lIns="91440" tIns="45720" rIns="91440" bIns="45720" rtlCol="0" anchor="ctr">
            <a:noAutofit/>
          </a:bodyPr>
          <a:lstStyle>
            <a:lvl1pPr algn="l" defTabSz="914400" rtl="0" eaLnBrk="1" latinLnBrk="0" hangingPunct="1">
              <a:spcBef>
                <a:spcPct val="0"/>
              </a:spcBef>
              <a:buNone/>
              <a:defRPr sz="4400" kern="1200">
                <a:solidFill>
                  <a:schemeClr val="tx1"/>
                </a:solidFill>
                <a:latin typeface="+mj-lt"/>
                <a:ea typeface="+mj-ea"/>
                <a:cs typeface="+mj-cs"/>
              </a:defRPr>
            </a:lvl1pPr>
          </a:lstStyle>
          <a:p>
            <a:pPr algn="ctr"/>
            <a:r>
              <a:rPr lang="en-US" sz="4000" dirty="0" smtClean="0">
                <a:solidFill>
                  <a:schemeClr val="bg1"/>
                </a:solidFill>
              </a:rPr>
              <a:t>CBT</a:t>
            </a:r>
          </a:p>
          <a:p>
            <a:pPr algn="ctr"/>
            <a:r>
              <a:rPr lang="en-US" sz="4000" dirty="0" smtClean="0">
                <a:solidFill>
                  <a:schemeClr val="bg1"/>
                </a:solidFill>
              </a:rPr>
              <a:t>PBT</a:t>
            </a:r>
          </a:p>
        </p:txBody>
      </p:sp>
    </p:spTree>
    <p:extLst>
      <p:ext uri="{BB962C8B-B14F-4D97-AF65-F5344CB8AC3E}">
        <p14:creationId xmlns:p14="http://schemas.microsoft.com/office/powerpoint/2010/main" val="82240797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51619"/>
            <a:ext cx="6553200" cy="1096962"/>
          </a:xfrm>
        </p:spPr>
        <p:txBody>
          <a:bodyPr>
            <a:noAutofit/>
          </a:bodyPr>
          <a:lstStyle/>
          <a:p>
            <a:r>
              <a:rPr lang="en-US" sz="3600" dirty="0" smtClean="0"/>
              <a:t>Test Invalidation/Defective Materials Policies and Procedures</a:t>
            </a:r>
            <a:endParaRPr lang="en-US" sz="3600" dirty="0"/>
          </a:p>
        </p:txBody>
      </p:sp>
      <p:sp>
        <p:nvSpPr>
          <p:cNvPr id="3" name="Content Placeholder 2"/>
          <p:cNvSpPr>
            <a:spLocks noGrp="1"/>
          </p:cNvSpPr>
          <p:nvPr>
            <p:ph idx="1"/>
          </p:nvPr>
        </p:nvSpPr>
        <p:spPr/>
        <p:txBody>
          <a:bodyPr>
            <a:noAutofit/>
          </a:bodyPr>
          <a:lstStyle/>
          <a:p>
            <a:pPr marL="0" indent="0">
              <a:lnSpc>
                <a:spcPct val="80000"/>
              </a:lnSpc>
              <a:spcBef>
                <a:spcPts val="300"/>
              </a:spcBef>
              <a:spcAft>
                <a:spcPts val="300"/>
              </a:spcAft>
              <a:buNone/>
            </a:pPr>
            <a:r>
              <a:rPr lang="en-US" sz="2900" b="1" dirty="0" smtClean="0"/>
              <a:t>Test Invalidation</a:t>
            </a:r>
          </a:p>
          <a:p>
            <a:pPr>
              <a:lnSpc>
                <a:spcPct val="100000"/>
              </a:lnSpc>
              <a:spcBef>
                <a:spcPts val="300"/>
              </a:spcBef>
              <a:spcAft>
                <a:spcPts val="300"/>
              </a:spcAft>
            </a:pPr>
            <a:r>
              <a:rPr lang="en-US" sz="2500" dirty="0" smtClean="0"/>
              <a:t>Remember that the main purpose of invalidation is to identify when the validity of test results has been compromised.</a:t>
            </a:r>
          </a:p>
          <a:p>
            <a:pPr>
              <a:lnSpc>
                <a:spcPct val="100000"/>
              </a:lnSpc>
              <a:spcBef>
                <a:spcPts val="300"/>
              </a:spcBef>
              <a:spcAft>
                <a:spcPts val="300"/>
              </a:spcAft>
            </a:pPr>
            <a:r>
              <a:rPr lang="en-US" sz="2500" dirty="0" smtClean="0"/>
              <a:t>A </a:t>
            </a:r>
            <a:r>
              <a:rPr lang="en-US" sz="2500" b="1" dirty="0" smtClean="0"/>
              <a:t>test administrator</a:t>
            </a:r>
            <a:r>
              <a:rPr lang="en-US" sz="2500" dirty="0" smtClean="0"/>
              <a:t> should discuss any situation involving possible invalidation with the </a:t>
            </a:r>
            <a:r>
              <a:rPr lang="en-US" sz="2500" b="1" dirty="0" smtClean="0"/>
              <a:t>school assessment coordinator</a:t>
            </a:r>
            <a:r>
              <a:rPr lang="en-US" sz="2500" dirty="0" smtClean="0"/>
              <a:t>, and the situation should be investigated immediately.</a:t>
            </a:r>
          </a:p>
          <a:p>
            <a:pPr>
              <a:lnSpc>
                <a:spcPct val="100000"/>
              </a:lnSpc>
              <a:spcBef>
                <a:spcPts val="300"/>
              </a:spcBef>
              <a:spcAft>
                <a:spcPts val="300"/>
              </a:spcAft>
            </a:pPr>
            <a:r>
              <a:rPr lang="en-US" sz="2500" dirty="0" smtClean="0"/>
              <a:t>If </a:t>
            </a:r>
            <a:r>
              <a:rPr lang="en-US" sz="2500" dirty="0"/>
              <a:t>a situation described in the </a:t>
            </a:r>
            <a:r>
              <a:rPr lang="en-US" sz="2500" i="1" dirty="0"/>
              <a:t>Test </a:t>
            </a:r>
            <a:r>
              <a:rPr lang="en-US" sz="2500" i="1" dirty="0" smtClean="0"/>
              <a:t>Invalidation/Defective Materials </a:t>
            </a:r>
            <a:r>
              <a:rPr lang="en-US" sz="2500" i="1" dirty="0"/>
              <a:t>Policies and Procedures</a:t>
            </a:r>
            <a:r>
              <a:rPr lang="en-US" sz="2500" dirty="0"/>
              <a:t> section </a:t>
            </a:r>
            <a:r>
              <a:rPr lang="en-US" sz="2500" dirty="0" smtClean="0"/>
              <a:t>of </a:t>
            </a:r>
            <a:r>
              <a:rPr lang="en-US" sz="2500" dirty="0"/>
              <a:t>the </a:t>
            </a:r>
            <a:r>
              <a:rPr lang="en-US" sz="2500" dirty="0" smtClean="0"/>
              <a:t>manual occurs, </a:t>
            </a:r>
            <a:r>
              <a:rPr lang="en-US" sz="2500" b="1" dirty="0"/>
              <a:t>test administrators</a:t>
            </a:r>
            <a:r>
              <a:rPr lang="en-US" sz="2500" dirty="0"/>
              <a:t> should discuss the situation with the </a:t>
            </a:r>
            <a:r>
              <a:rPr lang="en-US" sz="2500" b="1" dirty="0"/>
              <a:t>school assessment coordinator</a:t>
            </a:r>
            <a:r>
              <a:rPr lang="en-US" sz="2500" dirty="0"/>
              <a:t>, and the situation should be investigated immediately. </a:t>
            </a:r>
          </a:p>
        </p:txBody>
      </p:sp>
      <p:sp>
        <p:nvSpPr>
          <p:cNvPr id="4" name="Slide Number Placeholder 3"/>
          <p:cNvSpPr>
            <a:spLocks noGrp="1"/>
          </p:cNvSpPr>
          <p:nvPr>
            <p:ph type="sldNum" sz="quarter" idx="12"/>
          </p:nvPr>
        </p:nvSpPr>
        <p:spPr/>
        <p:txBody>
          <a:bodyPr/>
          <a:lstStyle/>
          <a:p>
            <a:fld id="{60F88D64-766A-45C3-93FE-3E1D3068B07A}" type="slidenum">
              <a:rPr lang="en-US" smtClean="0"/>
              <a:pPr/>
              <a:t>58</a:t>
            </a:fld>
            <a:endParaRPr lang="en-US" dirty="0"/>
          </a:p>
        </p:txBody>
      </p:sp>
      <p:sp>
        <p:nvSpPr>
          <p:cNvPr id="7" name="Title 1"/>
          <p:cNvSpPr txBox="1">
            <a:spLocks/>
          </p:cNvSpPr>
          <p:nvPr/>
        </p:nvSpPr>
        <p:spPr>
          <a:xfrm>
            <a:off x="6553200" y="381000"/>
            <a:ext cx="2133600" cy="1141078"/>
          </a:xfrm>
          <a:prstGeom prst="rect">
            <a:avLst/>
          </a:prstGeom>
          <a:ln>
            <a:solidFill>
              <a:schemeClr val="bg1"/>
            </a:solidFill>
          </a:ln>
        </p:spPr>
        <p:txBody>
          <a:bodyPr vert="horz" lIns="91440" tIns="45720" rIns="91440" bIns="45720" rtlCol="0" anchor="ctr">
            <a:noAutofit/>
          </a:bodyPr>
          <a:lstStyle>
            <a:lvl1pPr algn="l" defTabSz="914400" rtl="0" eaLnBrk="1" latinLnBrk="0" hangingPunct="1">
              <a:spcBef>
                <a:spcPct val="0"/>
              </a:spcBef>
              <a:buNone/>
              <a:defRPr sz="4400" kern="1200">
                <a:solidFill>
                  <a:schemeClr val="tx1"/>
                </a:solidFill>
                <a:latin typeface="+mj-lt"/>
                <a:ea typeface="+mj-ea"/>
                <a:cs typeface="+mj-cs"/>
              </a:defRPr>
            </a:lvl1pPr>
          </a:lstStyle>
          <a:p>
            <a:pPr algn="ctr"/>
            <a:r>
              <a:rPr lang="en-US" sz="4000" dirty="0" smtClean="0">
                <a:solidFill>
                  <a:schemeClr val="bg1"/>
                </a:solidFill>
              </a:rPr>
              <a:t>CBT</a:t>
            </a:r>
          </a:p>
          <a:p>
            <a:pPr algn="ctr"/>
            <a:r>
              <a:rPr lang="en-US" sz="4000" dirty="0" smtClean="0">
                <a:solidFill>
                  <a:schemeClr val="bg1"/>
                </a:solidFill>
              </a:rPr>
              <a:t>PBT</a:t>
            </a:r>
          </a:p>
        </p:txBody>
      </p:sp>
    </p:spTree>
    <p:extLst>
      <p:ext uri="{BB962C8B-B14F-4D97-AF65-F5344CB8AC3E}">
        <p14:creationId xmlns:p14="http://schemas.microsoft.com/office/powerpoint/2010/main" val="316117139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51619"/>
            <a:ext cx="7162800" cy="1096962"/>
          </a:xfrm>
        </p:spPr>
        <p:txBody>
          <a:bodyPr>
            <a:noAutofit/>
          </a:bodyPr>
          <a:lstStyle/>
          <a:p>
            <a:r>
              <a:rPr lang="en-US" sz="3600" dirty="0"/>
              <a:t>Test Invalidation/Defective Materials</a:t>
            </a:r>
            <a:br>
              <a:rPr lang="en-US" sz="3600" dirty="0"/>
            </a:br>
            <a:r>
              <a:rPr lang="en-US" sz="3600" dirty="0"/>
              <a:t>Policies and </a:t>
            </a:r>
            <a:r>
              <a:rPr lang="en-US" sz="3600" dirty="0" smtClean="0"/>
              <a:t>Procedures (cont.)</a:t>
            </a:r>
            <a:endParaRPr lang="en-US" sz="3600" dirty="0"/>
          </a:p>
        </p:txBody>
      </p:sp>
      <p:sp>
        <p:nvSpPr>
          <p:cNvPr id="3" name="Content Placeholder 2"/>
          <p:cNvSpPr>
            <a:spLocks noGrp="1"/>
          </p:cNvSpPr>
          <p:nvPr>
            <p:ph idx="1"/>
          </p:nvPr>
        </p:nvSpPr>
        <p:spPr>
          <a:xfrm>
            <a:off x="228600" y="1752601"/>
            <a:ext cx="8737092" cy="4648199"/>
          </a:xfrm>
        </p:spPr>
        <p:txBody>
          <a:bodyPr/>
          <a:lstStyle/>
          <a:p>
            <a:pPr marL="0" indent="0">
              <a:spcBef>
                <a:spcPts val="300"/>
              </a:spcBef>
              <a:spcAft>
                <a:spcPts val="300"/>
              </a:spcAft>
              <a:buNone/>
            </a:pPr>
            <a:r>
              <a:rPr lang="en-US" sz="2400" b="1" dirty="0" smtClean="0"/>
              <a:t>FSA Test Invalidation  </a:t>
            </a:r>
            <a:endParaRPr lang="en-US" sz="2400" b="1" dirty="0"/>
          </a:p>
          <a:p>
            <a:pPr>
              <a:spcBef>
                <a:spcPts val="300"/>
              </a:spcBef>
              <a:spcAft>
                <a:spcPts val="300"/>
              </a:spcAft>
            </a:pPr>
            <a:r>
              <a:rPr lang="en-US" sz="2400" dirty="0" smtClean="0"/>
              <a:t>Grid the DNS bubble on paper-based tests that are invalidated. If a DNS bubble is gridded by mistake, erase it completely and grid the UNDO bubble. </a:t>
            </a:r>
            <a:r>
              <a:rPr lang="en-US" sz="2400" b="1" dirty="0" smtClean="0"/>
              <a:t>Remember that invalidated paper-based tests should be returned with TO BE SCORED test and answer books in order to be counted for participation purposes.</a:t>
            </a:r>
          </a:p>
          <a:p>
            <a:pPr>
              <a:spcBef>
                <a:spcPts val="300"/>
              </a:spcBef>
              <a:spcAft>
                <a:spcPts val="300"/>
              </a:spcAft>
            </a:pPr>
            <a:endParaRPr lang="en-US" sz="2000" dirty="0" smtClean="0"/>
          </a:p>
          <a:p>
            <a:pPr>
              <a:spcBef>
                <a:spcPts val="300"/>
              </a:spcBef>
              <a:spcAft>
                <a:spcPts val="300"/>
              </a:spcAft>
            </a:pPr>
            <a:endParaRPr lang="en-US" sz="2000" dirty="0" smtClean="0"/>
          </a:p>
          <a:p>
            <a:pPr>
              <a:spcBef>
                <a:spcPts val="300"/>
              </a:spcBef>
              <a:spcAft>
                <a:spcPts val="300"/>
              </a:spcAft>
            </a:pPr>
            <a:endParaRPr lang="en-US" sz="2000" dirty="0" smtClean="0"/>
          </a:p>
          <a:p>
            <a:pPr>
              <a:spcBef>
                <a:spcPts val="300"/>
              </a:spcBef>
              <a:spcAft>
                <a:spcPts val="300"/>
              </a:spcAft>
            </a:pPr>
            <a:endParaRPr lang="en-US" sz="2000" dirty="0"/>
          </a:p>
          <a:p>
            <a:pPr>
              <a:spcBef>
                <a:spcPts val="300"/>
              </a:spcBef>
              <a:spcAft>
                <a:spcPts val="300"/>
              </a:spcAft>
            </a:pPr>
            <a:r>
              <a:rPr lang="en-US" sz="2400" dirty="0"/>
              <a:t>Test invalidations for CBT assessments are handled in TIDE. Invalidating a test will require the student’s ID </a:t>
            </a:r>
            <a:r>
              <a:rPr lang="en-US" sz="2400" dirty="0" smtClean="0"/>
              <a:t>number </a:t>
            </a:r>
            <a:r>
              <a:rPr lang="en-US" sz="2400" dirty="0"/>
              <a:t>and the reason for invalidation. Complete instructions on invalidating tests via TIDE are available in the </a:t>
            </a:r>
            <a:r>
              <a:rPr lang="en-US" sz="2400" i="1" dirty="0"/>
              <a:t>TIDE User Guide</a:t>
            </a:r>
            <a:r>
              <a:rPr lang="en-US" sz="2400" dirty="0"/>
              <a:t>.</a:t>
            </a:r>
          </a:p>
          <a:p>
            <a:endParaRPr lang="en-US" sz="2400" dirty="0"/>
          </a:p>
        </p:txBody>
      </p:sp>
      <p:sp>
        <p:nvSpPr>
          <p:cNvPr id="4" name="Slide Number Placeholder 3"/>
          <p:cNvSpPr>
            <a:spLocks noGrp="1"/>
          </p:cNvSpPr>
          <p:nvPr>
            <p:ph type="sldNum" sz="quarter" idx="12"/>
          </p:nvPr>
        </p:nvSpPr>
        <p:spPr/>
        <p:txBody>
          <a:bodyPr/>
          <a:lstStyle/>
          <a:p>
            <a:fld id="{60F88D64-766A-45C3-93FE-3E1D3068B07A}" type="slidenum">
              <a:rPr lang="en-US" smtClean="0"/>
              <a:pPr/>
              <a:t>59</a:t>
            </a:fld>
            <a:endParaRPr lang="en-US" dirty="0"/>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52800" y="3633537"/>
            <a:ext cx="1628931" cy="121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itle 1"/>
          <p:cNvSpPr txBox="1">
            <a:spLocks/>
          </p:cNvSpPr>
          <p:nvPr/>
        </p:nvSpPr>
        <p:spPr>
          <a:xfrm>
            <a:off x="6553200" y="381000"/>
            <a:ext cx="2133600" cy="1141078"/>
          </a:xfrm>
          <a:prstGeom prst="rect">
            <a:avLst/>
          </a:prstGeom>
          <a:ln>
            <a:solidFill>
              <a:schemeClr val="bg1"/>
            </a:solidFill>
          </a:ln>
        </p:spPr>
        <p:txBody>
          <a:bodyPr vert="horz" lIns="91440" tIns="45720" rIns="91440" bIns="45720" rtlCol="0" anchor="ctr">
            <a:noAutofit/>
          </a:bodyPr>
          <a:lstStyle>
            <a:lvl1pPr algn="l" defTabSz="914400" rtl="0" eaLnBrk="1" latinLnBrk="0" hangingPunct="1">
              <a:spcBef>
                <a:spcPct val="0"/>
              </a:spcBef>
              <a:buNone/>
              <a:defRPr sz="4400" kern="1200">
                <a:solidFill>
                  <a:schemeClr val="tx1"/>
                </a:solidFill>
                <a:latin typeface="+mj-lt"/>
                <a:ea typeface="+mj-ea"/>
                <a:cs typeface="+mj-cs"/>
              </a:defRPr>
            </a:lvl1pPr>
          </a:lstStyle>
          <a:p>
            <a:pPr algn="ctr"/>
            <a:r>
              <a:rPr lang="en-US" sz="4000" dirty="0" smtClean="0">
                <a:solidFill>
                  <a:schemeClr val="bg1"/>
                </a:solidFill>
              </a:rPr>
              <a:t>CBT</a:t>
            </a:r>
          </a:p>
          <a:p>
            <a:pPr algn="ctr"/>
            <a:r>
              <a:rPr lang="en-US" sz="4000" dirty="0" smtClean="0">
                <a:solidFill>
                  <a:schemeClr val="bg1"/>
                </a:solidFill>
              </a:rPr>
              <a:t>PBT</a:t>
            </a:r>
          </a:p>
        </p:txBody>
      </p:sp>
    </p:spTree>
    <p:extLst>
      <p:ext uri="{BB962C8B-B14F-4D97-AF65-F5344CB8AC3E}">
        <p14:creationId xmlns:p14="http://schemas.microsoft.com/office/powerpoint/2010/main" val="26410762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51619"/>
            <a:ext cx="8382000" cy="1096962"/>
          </a:xfrm>
        </p:spPr>
        <p:txBody>
          <a:bodyPr>
            <a:noAutofit/>
          </a:bodyPr>
          <a:lstStyle/>
          <a:p>
            <a:r>
              <a:rPr lang="en-US" dirty="0" smtClean="0"/>
              <a:t>Test Administration Manual—</a:t>
            </a:r>
            <a:br>
              <a:rPr lang="en-US" dirty="0" smtClean="0"/>
            </a:br>
            <a:r>
              <a:rPr lang="en-US" dirty="0" smtClean="0"/>
              <a:t>Grades 3 &amp; 4 PBT(Online Only)</a:t>
            </a:r>
            <a:endParaRPr lang="en-US" dirty="0"/>
          </a:p>
        </p:txBody>
      </p:sp>
      <p:sp>
        <p:nvSpPr>
          <p:cNvPr id="3" name="Content Placeholder 2"/>
          <p:cNvSpPr>
            <a:spLocks noGrp="1"/>
          </p:cNvSpPr>
          <p:nvPr>
            <p:ph idx="1"/>
          </p:nvPr>
        </p:nvSpPr>
        <p:spPr>
          <a:xfrm>
            <a:off x="228600" y="1676400"/>
            <a:ext cx="8534400" cy="4495800"/>
          </a:xfrm>
        </p:spPr>
        <p:txBody>
          <a:bodyPr/>
          <a:lstStyle/>
          <a:p>
            <a:pPr marL="0" lvl="1" indent="0">
              <a:spcBef>
                <a:spcPts val="300"/>
              </a:spcBef>
              <a:spcAft>
                <a:spcPts val="300"/>
              </a:spcAft>
              <a:buNone/>
            </a:pPr>
            <a:r>
              <a:rPr lang="en-US" sz="2200" b="1" dirty="0" smtClean="0"/>
              <a:t>For the Spring 2015 administration of Grades 3 &amp; 4 FSA ELA Reading and Mathematics, there is not a separate hardcopy test administration manual.</a:t>
            </a:r>
          </a:p>
          <a:p>
            <a:pPr marL="0" lvl="1" indent="0">
              <a:spcBef>
                <a:spcPts val="300"/>
              </a:spcBef>
              <a:spcAft>
                <a:spcPts val="300"/>
              </a:spcAft>
              <a:buNone/>
            </a:pPr>
            <a:endParaRPr lang="en-US" sz="1200" b="1" dirty="0" smtClean="0"/>
          </a:p>
          <a:p>
            <a:pPr marL="0" lvl="1" indent="0">
              <a:spcBef>
                <a:spcPts val="300"/>
              </a:spcBef>
              <a:spcAft>
                <a:spcPts val="300"/>
              </a:spcAft>
              <a:buNone/>
            </a:pPr>
            <a:r>
              <a:rPr lang="en-US" sz="2200" dirty="0" smtClean="0"/>
              <a:t>Instead, test administrators must refer to the </a:t>
            </a:r>
            <a:r>
              <a:rPr lang="en-US" sz="2200" b="1" dirty="0" smtClean="0"/>
              <a:t>Grades </a:t>
            </a:r>
            <a:r>
              <a:rPr lang="en-US" sz="2200" b="1" dirty="0"/>
              <a:t>3 &amp; 4 FSA </a:t>
            </a:r>
            <a:r>
              <a:rPr lang="en-US" sz="2200" b="1" dirty="0" smtClean="0"/>
              <a:t>TA Manual</a:t>
            </a:r>
            <a:r>
              <a:rPr lang="en-US" sz="2200" dirty="0" smtClean="0"/>
              <a:t>, which is available ONLY in the portal, for </a:t>
            </a:r>
            <a:r>
              <a:rPr lang="en-US" sz="2200" b="1" dirty="0" smtClean="0"/>
              <a:t>scripts for administering the paper-based Grades 3 &amp; 4 FSA ELA Reading and Mathematics</a:t>
            </a:r>
            <a:r>
              <a:rPr lang="en-US" sz="2200" dirty="0" smtClean="0"/>
              <a:t>, as well as </a:t>
            </a:r>
            <a:r>
              <a:rPr lang="en-US" sz="2200" b="1" dirty="0" smtClean="0"/>
              <a:t>test administrator responsibilities before, during, and after testing</a:t>
            </a:r>
            <a:r>
              <a:rPr lang="en-US" sz="2200" dirty="0" smtClean="0"/>
              <a:t>. Test administrators must familiarize themselves with these instructions prior to testing.</a:t>
            </a:r>
          </a:p>
          <a:p>
            <a:pPr marL="0" lvl="1" indent="0">
              <a:spcBef>
                <a:spcPts val="300"/>
              </a:spcBef>
              <a:spcAft>
                <a:spcPts val="300"/>
              </a:spcAft>
              <a:buNone/>
            </a:pPr>
            <a:endParaRPr lang="en-US" sz="1200" dirty="0"/>
          </a:p>
          <a:p>
            <a:pPr marL="0" lvl="1" indent="0">
              <a:spcBef>
                <a:spcPts val="300"/>
              </a:spcBef>
              <a:spcAft>
                <a:spcPts val="300"/>
              </a:spcAft>
              <a:buNone/>
            </a:pPr>
            <a:r>
              <a:rPr lang="en-US" sz="2200" dirty="0" smtClean="0"/>
              <a:t>For </a:t>
            </a:r>
            <a:r>
              <a:rPr lang="en-US" sz="2200" b="1" dirty="0" smtClean="0"/>
              <a:t>test administration and security policies and procedures</a:t>
            </a:r>
            <a:r>
              <a:rPr lang="en-US" sz="2200" dirty="0" smtClean="0"/>
              <a:t>, test administrators should read the appropriate sections of the </a:t>
            </a:r>
            <a:r>
              <a:rPr lang="en-US" sz="2200" b="1" dirty="0" smtClean="0"/>
              <a:t>Spring 2015 FSA CBT Manual</a:t>
            </a:r>
            <a:r>
              <a:rPr lang="en-US" sz="2200" dirty="0" smtClean="0"/>
              <a:t>, including the </a:t>
            </a:r>
            <a:r>
              <a:rPr lang="en-US" sz="2200" i="1" dirty="0" smtClean="0"/>
              <a:t>General Information </a:t>
            </a:r>
            <a:r>
              <a:rPr lang="en-US" sz="2200" dirty="0" smtClean="0"/>
              <a:t>sections and the Test Security Statute and Rule in Appendix B.</a:t>
            </a:r>
          </a:p>
          <a:p>
            <a:pPr marL="0" indent="0">
              <a:spcBef>
                <a:spcPts val="300"/>
              </a:spcBef>
              <a:spcAft>
                <a:spcPts val="300"/>
              </a:spcAft>
              <a:buNone/>
            </a:pPr>
            <a:endParaRPr lang="en-US" sz="2200" dirty="0"/>
          </a:p>
        </p:txBody>
      </p:sp>
      <p:sp>
        <p:nvSpPr>
          <p:cNvPr id="4" name="Slide Number Placeholder 3"/>
          <p:cNvSpPr>
            <a:spLocks noGrp="1"/>
          </p:cNvSpPr>
          <p:nvPr>
            <p:ph type="sldNum" sz="quarter" idx="12"/>
          </p:nvPr>
        </p:nvSpPr>
        <p:spPr/>
        <p:txBody>
          <a:bodyPr/>
          <a:lstStyle/>
          <a:p>
            <a:fld id="{60F88D64-766A-45C3-93FE-3E1D3068B07A}" type="slidenum">
              <a:rPr lang="en-US" smtClean="0"/>
              <a:pPr/>
              <a:t>6</a:t>
            </a:fld>
            <a:endParaRPr lang="en-US" dirty="0"/>
          </a:p>
        </p:txBody>
      </p:sp>
      <p:sp>
        <p:nvSpPr>
          <p:cNvPr id="5" name="Rectangle 4"/>
          <p:cNvSpPr/>
          <p:nvPr/>
        </p:nvSpPr>
        <p:spPr>
          <a:xfrm rot="1600784">
            <a:off x="6888463" y="2528594"/>
            <a:ext cx="2237505" cy="584775"/>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Important</a:t>
            </a:r>
            <a:endParaRPr lang="en-US" sz="32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63638710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51619"/>
            <a:ext cx="7162800" cy="1096962"/>
          </a:xfrm>
        </p:spPr>
        <p:txBody>
          <a:bodyPr>
            <a:noAutofit/>
          </a:bodyPr>
          <a:lstStyle/>
          <a:p>
            <a:r>
              <a:rPr lang="en-US" sz="3600" dirty="0" smtClean="0"/>
              <a:t>Test Invalidation/Defective Materials</a:t>
            </a:r>
            <a:r>
              <a:rPr lang="en-US" sz="3600" dirty="0"/>
              <a:t/>
            </a:r>
            <a:br>
              <a:rPr lang="en-US" sz="3600" dirty="0"/>
            </a:br>
            <a:r>
              <a:rPr lang="en-US" sz="3600" dirty="0"/>
              <a:t>Policies and </a:t>
            </a:r>
            <a:r>
              <a:rPr lang="en-US" sz="3600" dirty="0" smtClean="0"/>
              <a:t>Procedures (cont.)</a:t>
            </a:r>
            <a:endParaRPr lang="en-US" sz="3600" dirty="0"/>
          </a:p>
        </p:txBody>
      </p:sp>
      <p:sp>
        <p:nvSpPr>
          <p:cNvPr id="3" name="Content Placeholder 2"/>
          <p:cNvSpPr>
            <a:spLocks noGrp="1"/>
          </p:cNvSpPr>
          <p:nvPr>
            <p:ph idx="1"/>
          </p:nvPr>
        </p:nvSpPr>
        <p:spPr/>
        <p:txBody>
          <a:bodyPr>
            <a:noAutofit/>
          </a:bodyPr>
          <a:lstStyle/>
          <a:p>
            <a:pPr marL="0" indent="0">
              <a:lnSpc>
                <a:spcPct val="80000"/>
              </a:lnSpc>
              <a:spcBef>
                <a:spcPts val="600"/>
              </a:spcBef>
              <a:spcAft>
                <a:spcPts val="600"/>
              </a:spcAft>
              <a:buNone/>
            </a:pPr>
            <a:r>
              <a:rPr lang="en-US" sz="2500" b="1" dirty="0" smtClean="0"/>
              <a:t>FSA DNS Guidelines for Defective Materials</a:t>
            </a:r>
          </a:p>
          <a:p>
            <a:pPr>
              <a:lnSpc>
                <a:spcPct val="80000"/>
              </a:lnSpc>
              <a:spcBef>
                <a:spcPts val="600"/>
              </a:spcBef>
              <a:spcAft>
                <a:spcPts val="600"/>
              </a:spcAft>
            </a:pPr>
            <a:r>
              <a:rPr lang="en-US" sz="2100" dirty="0" smtClean="0"/>
              <a:t>If a defective test and answer book is identified </a:t>
            </a:r>
            <a:r>
              <a:rPr lang="en-US" sz="2100" b="1" dirty="0" smtClean="0"/>
              <a:t>before</a:t>
            </a:r>
            <a:r>
              <a:rPr lang="en-US" sz="2100" dirty="0" smtClean="0"/>
              <a:t> testing begins, give the student a replacement book. Return the defective test and answer book with all other NOT TO BE SCORED materials. It is NOT necessary to grid the DNS bubble if the test and answer book is defective and UNUSED and has been packaged properly for return with all other NOT TO BE SCORED materials.</a:t>
            </a:r>
          </a:p>
          <a:p>
            <a:pPr>
              <a:lnSpc>
                <a:spcPct val="80000"/>
              </a:lnSpc>
              <a:spcBef>
                <a:spcPts val="600"/>
              </a:spcBef>
              <a:spcAft>
                <a:spcPts val="600"/>
              </a:spcAft>
            </a:pPr>
            <a:r>
              <a:rPr lang="en-US" sz="2100" b="1" dirty="0" smtClean="0"/>
              <a:t>If the test and answer book is defective and USED, a DO NOT PROCESS Label MUST be applied.</a:t>
            </a:r>
            <a:r>
              <a:rPr lang="en-US" sz="2100" dirty="0" smtClean="0"/>
              <a:t> Remember that the DO NOT PROCESS Label should be applied to any </a:t>
            </a:r>
            <a:r>
              <a:rPr lang="en-US" sz="2100" b="1" dirty="0" smtClean="0"/>
              <a:t>USED </a:t>
            </a:r>
            <a:r>
              <a:rPr lang="en-US" sz="2100" dirty="0" smtClean="0"/>
              <a:t>NOT TO BE SCORED test and answer books that should NOT be scanned or counted for participation (i.e., responses were transcribed into another test and answer book or documents with a PreID label applied). The DO NOT PROCESS Label should be applied in the same location as the PreID or District/School Label and should cover the label currently on the test and answer book.</a:t>
            </a:r>
            <a:endParaRPr lang="en-US" sz="2100" b="1" dirty="0"/>
          </a:p>
        </p:txBody>
      </p:sp>
      <p:sp>
        <p:nvSpPr>
          <p:cNvPr id="5" name="Slide Number Placeholder 4"/>
          <p:cNvSpPr>
            <a:spLocks noGrp="1"/>
          </p:cNvSpPr>
          <p:nvPr>
            <p:ph type="sldNum" sz="quarter" idx="12"/>
          </p:nvPr>
        </p:nvSpPr>
        <p:spPr/>
        <p:txBody>
          <a:bodyPr/>
          <a:lstStyle/>
          <a:p>
            <a:fld id="{60F88D64-766A-45C3-93FE-3E1D3068B07A}" type="slidenum">
              <a:rPr lang="en-US" smtClean="0"/>
              <a:pPr/>
              <a:t>60</a:t>
            </a:fld>
            <a:endParaRPr lang="en-US" dirty="0"/>
          </a:p>
        </p:txBody>
      </p:sp>
      <p:sp>
        <p:nvSpPr>
          <p:cNvPr id="6" name="Title 1"/>
          <p:cNvSpPr txBox="1">
            <a:spLocks/>
          </p:cNvSpPr>
          <p:nvPr/>
        </p:nvSpPr>
        <p:spPr>
          <a:xfrm>
            <a:off x="6705600" y="304800"/>
            <a:ext cx="2133600" cy="1141078"/>
          </a:xfrm>
          <a:prstGeom prst="rect">
            <a:avLst/>
          </a:prstGeom>
          <a:ln>
            <a:solidFill>
              <a:schemeClr val="bg1"/>
            </a:solidFill>
          </a:ln>
        </p:spPr>
        <p:txBody>
          <a:bodyPr vert="horz" lIns="91440" tIns="45720" rIns="91440" bIns="45720" rtlCol="0" anchor="ctr">
            <a:noAutofit/>
          </a:bodyPr>
          <a:lstStyle>
            <a:lvl1pPr algn="l" defTabSz="914400" rtl="0" eaLnBrk="1" latinLnBrk="0" hangingPunct="1">
              <a:spcBef>
                <a:spcPct val="0"/>
              </a:spcBef>
              <a:buNone/>
              <a:defRPr sz="4400" kern="1200">
                <a:solidFill>
                  <a:schemeClr val="tx1"/>
                </a:solidFill>
                <a:latin typeface="+mj-lt"/>
                <a:ea typeface="+mj-ea"/>
                <a:cs typeface="+mj-cs"/>
              </a:defRPr>
            </a:lvl1pPr>
          </a:lstStyle>
          <a:p>
            <a:pPr algn="ctr"/>
            <a:r>
              <a:rPr lang="en-US" sz="4000" dirty="0" smtClean="0">
                <a:solidFill>
                  <a:schemeClr val="bg1"/>
                </a:solidFill>
              </a:rPr>
              <a:t>PBT</a:t>
            </a:r>
          </a:p>
        </p:txBody>
      </p:sp>
    </p:spTree>
    <p:extLst>
      <p:ext uri="{BB962C8B-B14F-4D97-AF65-F5344CB8AC3E}">
        <p14:creationId xmlns:p14="http://schemas.microsoft.com/office/powerpoint/2010/main" val="426307078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51619"/>
            <a:ext cx="7162800" cy="1096962"/>
          </a:xfrm>
        </p:spPr>
        <p:txBody>
          <a:bodyPr>
            <a:noAutofit/>
          </a:bodyPr>
          <a:lstStyle/>
          <a:p>
            <a:r>
              <a:rPr lang="en-US" sz="3600" dirty="0"/>
              <a:t>Test Invalidation/Defective Materials</a:t>
            </a:r>
            <a:br>
              <a:rPr lang="en-US" sz="3600" dirty="0"/>
            </a:br>
            <a:r>
              <a:rPr lang="en-US" sz="3600" dirty="0"/>
              <a:t>Policies and </a:t>
            </a:r>
            <a:r>
              <a:rPr lang="en-US" sz="3600" dirty="0" smtClean="0"/>
              <a:t>Procedures (cont.)</a:t>
            </a:r>
            <a:endParaRPr lang="en-US" sz="3600" dirty="0"/>
          </a:p>
        </p:txBody>
      </p:sp>
      <p:sp>
        <p:nvSpPr>
          <p:cNvPr id="3" name="Content Placeholder 2"/>
          <p:cNvSpPr>
            <a:spLocks noGrp="1"/>
          </p:cNvSpPr>
          <p:nvPr>
            <p:ph idx="1"/>
          </p:nvPr>
        </p:nvSpPr>
        <p:spPr/>
        <p:txBody>
          <a:bodyPr>
            <a:noAutofit/>
          </a:bodyPr>
          <a:lstStyle/>
          <a:p>
            <a:pPr marL="0" indent="0">
              <a:lnSpc>
                <a:spcPct val="80000"/>
              </a:lnSpc>
              <a:spcBef>
                <a:spcPts val="600"/>
              </a:spcBef>
              <a:spcAft>
                <a:spcPts val="600"/>
              </a:spcAft>
              <a:buNone/>
            </a:pPr>
            <a:r>
              <a:rPr lang="en-US" sz="2500" b="1" dirty="0" smtClean="0"/>
              <a:t>FSA DNS Guidelines for Defective Materials  </a:t>
            </a:r>
          </a:p>
          <a:p>
            <a:pPr>
              <a:lnSpc>
                <a:spcPct val="80000"/>
              </a:lnSpc>
              <a:spcBef>
                <a:spcPts val="600"/>
              </a:spcBef>
              <a:spcAft>
                <a:spcPts val="600"/>
              </a:spcAft>
            </a:pPr>
            <a:r>
              <a:rPr lang="en-US" sz="2100" dirty="0" smtClean="0"/>
              <a:t>If a student discovers that the test and answer book is defective </a:t>
            </a:r>
            <a:r>
              <a:rPr lang="en-US" sz="2100" b="1" dirty="0" smtClean="0"/>
              <a:t>during</a:t>
            </a:r>
            <a:r>
              <a:rPr lang="en-US" sz="2100" dirty="0" smtClean="0"/>
              <a:t> testing, instruct the student to continue writing his or her response in the test and answer book. After the test session has ended, the student must, under the supervision of the test administrator, transfer the exact response from the test and answer book to a replacement test and answer book.</a:t>
            </a:r>
          </a:p>
          <a:p>
            <a:pPr>
              <a:lnSpc>
                <a:spcPct val="80000"/>
              </a:lnSpc>
              <a:spcBef>
                <a:spcPts val="600"/>
              </a:spcBef>
              <a:spcAft>
                <a:spcPts val="600"/>
              </a:spcAft>
            </a:pPr>
            <a:r>
              <a:rPr lang="en-US" sz="2100" dirty="0" smtClean="0"/>
              <a:t>If the defective test and answer book has a student label applied, </a:t>
            </a:r>
            <a:r>
              <a:rPr lang="en-US" sz="2100" b="1" dirty="0" smtClean="0"/>
              <a:t>do not remove the label</a:t>
            </a:r>
            <a:r>
              <a:rPr lang="en-US" sz="2100" dirty="0" smtClean="0"/>
              <a:t>. You may either print a new On-Demand PreID Label via TIDE or grid all information on the student grid sheet and affix a District/School Label to the replacement test and answer book. (See the </a:t>
            </a:r>
            <a:r>
              <a:rPr lang="en-US" sz="2100" i="1" dirty="0" smtClean="0"/>
              <a:t>Script for Gridding a Non-Preidentified Student Grid Sheet</a:t>
            </a:r>
            <a:r>
              <a:rPr lang="en-US" sz="2100" dirty="0" smtClean="0"/>
              <a:t> in the manual.) Instructions for printing On-Demand PreID Labels are available in the </a:t>
            </a:r>
            <a:r>
              <a:rPr lang="en-US" sz="2100" i="1" dirty="0" smtClean="0"/>
              <a:t>TIDE User Guide</a:t>
            </a:r>
            <a:r>
              <a:rPr lang="en-US" sz="2100" dirty="0" smtClean="0"/>
              <a:t>. Place a DO NOT PROCESS Label on the defective USED test and answer book and return it with all other NOT TO BE SCORED materials.</a:t>
            </a:r>
            <a:endParaRPr lang="en-US" sz="2100" dirty="0"/>
          </a:p>
        </p:txBody>
      </p:sp>
      <p:sp>
        <p:nvSpPr>
          <p:cNvPr id="5" name="Slide Number Placeholder 4"/>
          <p:cNvSpPr>
            <a:spLocks noGrp="1"/>
          </p:cNvSpPr>
          <p:nvPr>
            <p:ph type="sldNum" sz="quarter" idx="12"/>
          </p:nvPr>
        </p:nvSpPr>
        <p:spPr/>
        <p:txBody>
          <a:bodyPr/>
          <a:lstStyle/>
          <a:p>
            <a:fld id="{60F88D64-766A-45C3-93FE-3E1D3068B07A}" type="slidenum">
              <a:rPr lang="en-US" smtClean="0"/>
              <a:pPr/>
              <a:t>61</a:t>
            </a:fld>
            <a:endParaRPr lang="en-US" dirty="0"/>
          </a:p>
        </p:txBody>
      </p:sp>
      <p:sp>
        <p:nvSpPr>
          <p:cNvPr id="6" name="Title 1"/>
          <p:cNvSpPr txBox="1">
            <a:spLocks/>
          </p:cNvSpPr>
          <p:nvPr/>
        </p:nvSpPr>
        <p:spPr>
          <a:xfrm>
            <a:off x="6705600" y="304800"/>
            <a:ext cx="2133600" cy="1141078"/>
          </a:xfrm>
          <a:prstGeom prst="rect">
            <a:avLst/>
          </a:prstGeom>
          <a:ln>
            <a:solidFill>
              <a:schemeClr val="bg1"/>
            </a:solidFill>
          </a:ln>
        </p:spPr>
        <p:txBody>
          <a:bodyPr vert="horz" lIns="91440" tIns="45720" rIns="91440" bIns="45720" rtlCol="0" anchor="ctr">
            <a:noAutofit/>
          </a:bodyPr>
          <a:lstStyle>
            <a:lvl1pPr algn="l" defTabSz="914400" rtl="0" eaLnBrk="1" latinLnBrk="0" hangingPunct="1">
              <a:spcBef>
                <a:spcPct val="0"/>
              </a:spcBef>
              <a:buNone/>
              <a:defRPr sz="4400" kern="1200">
                <a:solidFill>
                  <a:schemeClr val="tx1"/>
                </a:solidFill>
                <a:latin typeface="+mj-lt"/>
                <a:ea typeface="+mj-ea"/>
                <a:cs typeface="+mj-cs"/>
              </a:defRPr>
            </a:lvl1pPr>
          </a:lstStyle>
          <a:p>
            <a:pPr algn="ctr"/>
            <a:r>
              <a:rPr lang="en-US" sz="4000" dirty="0" smtClean="0">
                <a:solidFill>
                  <a:schemeClr val="bg1"/>
                </a:solidFill>
              </a:rPr>
              <a:t>PBT</a:t>
            </a:r>
          </a:p>
        </p:txBody>
      </p:sp>
    </p:spTree>
    <p:extLst>
      <p:ext uri="{BB962C8B-B14F-4D97-AF65-F5344CB8AC3E}">
        <p14:creationId xmlns:p14="http://schemas.microsoft.com/office/powerpoint/2010/main" val="405536960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Science DNS Guidelines</a:t>
            </a:r>
            <a:br>
              <a:rPr lang="en-US" dirty="0" smtClean="0"/>
            </a:br>
            <a:r>
              <a:rPr lang="en-US" dirty="0" smtClean="0"/>
              <a:t>for Defective Materials</a:t>
            </a:r>
            <a:endParaRPr lang="en-US" dirty="0"/>
          </a:p>
        </p:txBody>
      </p:sp>
      <p:sp>
        <p:nvSpPr>
          <p:cNvPr id="3" name="Content Placeholder 2"/>
          <p:cNvSpPr>
            <a:spLocks noGrp="1"/>
          </p:cNvSpPr>
          <p:nvPr>
            <p:ph idx="1"/>
          </p:nvPr>
        </p:nvSpPr>
        <p:spPr>
          <a:xfrm>
            <a:off x="228600" y="1676400"/>
            <a:ext cx="8737092" cy="4343399"/>
          </a:xfrm>
        </p:spPr>
        <p:txBody>
          <a:bodyPr/>
          <a:lstStyle/>
          <a:p>
            <a:pPr marL="228600" indent="-228600">
              <a:lnSpc>
                <a:spcPct val="100000"/>
              </a:lnSpc>
              <a:buSzPct val="90000"/>
              <a:buNone/>
            </a:pPr>
            <a:r>
              <a:rPr lang="en-US" sz="2000" b="1" dirty="0" smtClean="0"/>
              <a:t>FCAT 2.0 Science DNS Guidelines for Defective Materials  </a:t>
            </a:r>
          </a:p>
          <a:p>
            <a:pPr marL="228600" indent="-228600">
              <a:lnSpc>
                <a:spcPct val="100000"/>
              </a:lnSpc>
              <a:spcBef>
                <a:spcPts val="600"/>
              </a:spcBef>
              <a:spcAft>
                <a:spcPts val="600"/>
              </a:spcAft>
              <a:buSzPct val="90000"/>
            </a:pPr>
            <a:r>
              <a:rPr lang="en-US" sz="2000" dirty="0" smtClean="0"/>
              <a:t>Under </a:t>
            </a:r>
            <a:r>
              <a:rPr lang="en-US" sz="2000" dirty="0"/>
              <a:t>the following circumstances, it is NOT necessary to grid the DNS bubble if the document has been properly packaged for return with all other NOT TO BE SCORED materials:</a:t>
            </a:r>
          </a:p>
          <a:p>
            <a:pPr lvl="1">
              <a:lnSpc>
                <a:spcPct val="100000"/>
              </a:lnSpc>
              <a:spcBef>
                <a:spcPts val="0"/>
              </a:spcBef>
              <a:spcAft>
                <a:spcPts val="0"/>
              </a:spcAft>
            </a:pPr>
            <a:r>
              <a:rPr lang="en-US" sz="1800" dirty="0"/>
              <a:t>The preidentified answer </a:t>
            </a:r>
            <a:r>
              <a:rPr lang="en-US" sz="1800" dirty="0" smtClean="0"/>
              <a:t>book belongs </a:t>
            </a:r>
            <a:r>
              <a:rPr lang="en-US" sz="1800" dirty="0"/>
              <a:t>to a student who has withdrawn before testing begins.</a:t>
            </a:r>
          </a:p>
          <a:p>
            <a:pPr lvl="1">
              <a:lnSpc>
                <a:spcPct val="100000"/>
              </a:lnSpc>
              <a:spcBef>
                <a:spcPts val="0"/>
              </a:spcBef>
              <a:spcAft>
                <a:spcPts val="0"/>
              </a:spcAft>
            </a:pPr>
            <a:r>
              <a:rPr lang="en-US" sz="1800" dirty="0"/>
              <a:t>The preidentified answer </a:t>
            </a:r>
            <a:r>
              <a:rPr lang="en-US" sz="1800" dirty="0" smtClean="0"/>
              <a:t>book belongs </a:t>
            </a:r>
            <a:r>
              <a:rPr lang="en-US" sz="1800" dirty="0"/>
              <a:t>to a student who was absent during the entire testing window.</a:t>
            </a:r>
          </a:p>
          <a:p>
            <a:pPr lvl="1">
              <a:lnSpc>
                <a:spcPct val="100000"/>
              </a:lnSpc>
              <a:spcBef>
                <a:spcPts val="0"/>
              </a:spcBef>
              <a:spcAft>
                <a:spcPts val="0"/>
              </a:spcAft>
            </a:pPr>
            <a:r>
              <a:rPr lang="en-US" sz="1800" dirty="0"/>
              <a:t>The answer document is defective and </a:t>
            </a:r>
            <a:r>
              <a:rPr lang="en-US" sz="1800" b="1" dirty="0"/>
              <a:t>unused</a:t>
            </a:r>
            <a:r>
              <a:rPr lang="en-US" sz="1800" dirty="0"/>
              <a:t>.</a:t>
            </a:r>
          </a:p>
          <a:p>
            <a:pPr lvl="1">
              <a:lnSpc>
                <a:spcPct val="100000"/>
              </a:lnSpc>
              <a:spcBef>
                <a:spcPts val="0"/>
              </a:spcBef>
              <a:spcAft>
                <a:spcPts val="0"/>
              </a:spcAft>
            </a:pPr>
            <a:r>
              <a:rPr lang="en-US" sz="1800" dirty="0"/>
              <a:t>The preidentified information is incorrect and the answer document is </a:t>
            </a:r>
            <a:r>
              <a:rPr lang="en-US" sz="1800" b="1" dirty="0"/>
              <a:t>unused.</a:t>
            </a:r>
          </a:p>
          <a:p>
            <a:pPr marL="228600" lvl="1" indent="-228600">
              <a:lnSpc>
                <a:spcPct val="100000"/>
              </a:lnSpc>
              <a:spcBef>
                <a:spcPts val="600"/>
              </a:spcBef>
              <a:spcAft>
                <a:spcPts val="600"/>
              </a:spcAft>
              <a:buFont typeface="Arial" panose="020B0604020202020204" pitchFamily="34" charset="0"/>
              <a:buChar char="•"/>
            </a:pPr>
            <a:r>
              <a:rPr lang="en-US" sz="2000" dirty="0"/>
              <a:t>If a test document is soiled, see the “Security Numbers” section on page </a:t>
            </a:r>
            <a:r>
              <a:rPr lang="en-US" sz="2000" dirty="0" smtClean="0"/>
              <a:t>14 </a:t>
            </a:r>
            <a:r>
              <a:rPr lang="en-US" sz="2000" dirty="0"/>
              <a:t>of the Spring </a:t>
            </a:r>
            <a:r>
              <a:rPr lang="en-US" sz="2000" dirty="0" smtClean="0"/>
              <a:t>2015 Science Manual</a:t>
            </a:r>
            <a:r>
              <a:rPr lang="en-US" sz="2000" dirty="0"/>
              <a:t>.</a:t>
            </a:r>
          </a:p>
          <a:p>
            <a:pPr marL="228600" lvl="1" indent="-228600">
              <a:lnSpc>
                <a:spcPct val="100000"/>
              </a:lnSpc>
              <a:spcBef>
                <a:spcPts val="600"/>
              </a:spcBef>
              <a:spcAft>
                <a:spcPts val="600"/>
              </a:spcAft>
              <a:buFont typeface="Arial" panose="020B0604020202020204" pitchFamily="34" charset="0"/>
              <a:buChar char="•"/>
            </a:pPr>
            <a:r>
              <a:rPr lang="en-US" sz="2000" dirty="0"/>
              <a:t>For more information on defective materials, see pages </a:t>
            </a:r>
            <a:r>
              <a:rPr lang="en-US" sz="2000" dirty="0" smtClean="0"/>
              <a:t>19–20 </a:t>
            </a:r>
            <a:r>
              <a:rPr lang="en-US" sz="2000" dirty="0"/>
              <a:t>of the Spring </a:t>
            </a:r>
            <a:r>
              <a:rPr lang="en-US" sz="2000" dirty="0" smtClean="0"/>
              <a:t>2015 Science Manual</a:t>
            </a:r>
            <a:r>
              <a:rPr lang="en-US" sz="2000" dirty="0"/>
              <a:t>. </a:t>
            </a:r>
          </a:p>
        </p:txBody>
      </p:sp>
      <p:sp>
        <p:nvSpPr>
          <p:cNvPr id="4" name="Slide Number Placeholder 3"/>
          <p:cNvSpPr>
            <a:spLocks noGrp="1"/>
          </p:cNvSpPr>
          <p:nvPr>
            <p:ph type="sldNum" sz="quarter" idx="12"/>
          </p:nvPr>
        </p:nvSpPr>
        <p:spPr/>
        <p:txBody>
          <a:bodyPr/>
          <a:lstStyle/>
          <a:p>
            <a:pPr>
              <a:defRPr/>
            </a:pPr>
            <a:fld id="{2CCA0BEC-BB11-4882-B8D6-FDCCFEFF8058}" type="slidenum">
              <a:rPr lang="en-US" smtClean="0"/>
              <a:pPr>
                <a:defRPr/>
              </a:pPr>
              <a:t>62</a:t>
            </a:fld>
            <a:endParaRPr lang="en-US" dirty="0"/>
          </a:p>
        </p:txBody>
      </p:sp>
    </p:spTree>
    <p:extLst>
      <p:ext uri="{BB962C8B-B14F-4D97-AF65-F5344CB8AC3E}">
        <p14:creationId xmlns:p14="http://schemas.microsoft.com/office/powerpoint/2010/main" val="9239631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School Assessment Coordinator</a:t>
            </a:r>
            <a:br>
              <a:rPr lang="en-US" dirty="0" smtClean="0"/>
            </a:br>
            <a:r>
              <a:rPr lang="en-US" dirty="0" smtClean="0"/>
              <a:t>Before Testing</a:t>
            </a:r>
            <a:endParaRPr lang="en-US" dirty="0"/>
          </a:p>
        </p:txBody>
      </p:sp>
      <p:sp>
        <p:nvSpPr>
          <p:cNvPr id="3" name="Content Placeholder 2"/>
          <p:cNvSpPr>
            <a:spLocks noGrp="1"/>
          </p:cNvSpPr>
          <p:nvPr>
            <p:ph idx="1"/>
          </p:nvPr>
        </p:nvSpPr>
        <p:spPr>
          <a:xfrm>
            <a:off x="76200" y="1676400"/>
            <a:ext cx="8889492" cy="4724400"/>
          </a:xfrm>
        </p:spPr>
        <p:txBody>
          <a:bodyPr>
            <a:noAutofit/>
          </a:bodyPr>
          <a:lstStyle/>
          <a:p>
            <a:pPr marL="0" indent="0">
              <a:spcBef>
                <a:spcPts val="300"/>
              </a:spcBef>
              <a:spcAft>
                <a:spcPts val="300"/>
              </a:spcAft>
              <a:buNone/>
            </a:pPr>
            <a:r>
              <a:rPr lang="en-US" sz="2400" b="1" dirty="0" smtClean="0"/>
              <a:t>FSA Receive Materials</a:t>
            </a:r>
          </a:p>
          <a:p>
            <a:pPr marL="0" indent="0">
              <a:spcBef>
                <a:spcPts val="300"/>
              </a:spcBef>
              <a:spcAft>
                <a:spcPts val="300"/>
              </a:spcAft>
              <a:buNone/>
            </a:pPr>
            <a:r>
              <a:rPr lang="en-US" sz="1600" b="1" dirty="0" smtClean="0"/>
              <a:t>School Box contents (as applicable):</a:t>
            </a:r>
          </a:p>
          <a:p>
            <a:pPr>
              <a:spcBef>
                <a:spcPts val="300"/>
              </a:spcBef>
              <a:spcAft>
                <a:spcPts val="300"/>
              </a:spcAft>
              <a:buSzPct val="125000"/>
            </a:pPr>
            <a:r>
              <a:rPr lang="en-US" sz="1600" dirty="0" smtClean="0"/>
              <a:t>School Assessment Coordinator Box (White)</a:t>
            </a:r>
          </a:p>
          <a:p>
            <a:pPr marL="568325" indent="-231775">
              <a:spcBef>
                <a:spcPts val="150"/>
              </a:spcBef>
              <a:spcAft>
                <a:spcPts val="150"/>
              </a:spcAft>
              <a:buFont typeface="Wingdings" pitchFamily="2" charset="2"/>
              <a:buChar char="§"/>
              <a:tabLst>
                <a:tab pos="3714750" algn="l"/>
              </a:tabLst>
            </a:pPr>
            <a:r>
              <a:rPr lang="en-US" sz="1600" dirty="0" smtClean="0"/>
              <a:t>School Cover Memo	</a:t>
            </a:r>
            <a:r>
              <a:rPr lang="en-US" sz="1600" dirty="0" smtClean="0">
                <a:sym typeface="Wingdings"/>
              </a:rPr>
              <a:t>  		</a:t>
            </a:r>
            <a:r>
              <a:rPr lang="en-US" sz="1600" dirty="0">
                <a:sym typeface="Wingdings"/>
              </a:rPr>
              <a:t> ▪ </a:t>
            </a:r>
            <a:r>
              <a:rPr lang="en-US" sz="1600" dirty="0" smtClean="0">
                <a:sym typeface="Wingdings"/>
              </a:rPr>
              <a:t> School Packing List</a:t>
            </a:r>
            <a:r>
              <a:rPr lang="en-US" sz="1600" dirty="0" smtClean="0"/>
              <a:t> </a:t>
            </a:r>
          </a:p>
          <a:p>
            <a:pPr marL="568325" indent="-231775">
              <a:spcBef>
                <a:spcPts val="150"/>
              </a:spcBef>
              <a:spcAft>
                <a:spcPts val="150"/>
              </a:spcAft>
              <a:buFont typeface="Wingdings" pitchFamily="2" charset="2"/>
              <a:buChar char="§"/>
              <a:tabLst>
                <a:tab pos="3714750" algn="l"/>
              </a:tabLst>
            </a:pPr>
            <a:r>
              <a:rPr lang="en-US" sz="1600" dirty="0" smtClean="0"/>
              <a:t>School Box Range Sheet</a:t>
            </a:r>
            <a:r>
              <a:rPr lang="en-US" sz="1600" dirty="0"/>
              <a:t>	</a:t>
            </a:r>
            <a:r>
              <a:rPr lang="en-US" sz="1600" dirty="0" smtClean="0">
                <a:sym typeface="Wingdings"/>
              </a:rPr>
              <a:t>   		</a:t>
            </a:r>
            <a:r>
              <a:rPr lang="en-US" sz="1600" dirty="0">
                <a:sym typeface="Wingdings"/>
              </a:rPr>
              <a:t> ▪ </a:t>
            </a:r>
            <a:r>
              <a:rPr lang="en-US" sz="1600" dirty="0" smtClean="0">
                <a:sym typeface="Wingdings"/>
              </a:rPr>
              <a:t> School Security Checklist</a:t>
            </a:r>
            <a:endParaRPr lang="en-US" sz="1600" dirty="0" smtClean="0"/>
          </a:p>
          <a:p>
            <a:pPr marL="568325" indent="-231775">
              <a:spcBef>
                <a:spcPts val="150"/>
              </a:spcBef>
              <a:spcAft>
                <a:spcPts val="150"/>
              </a:spcAft>
              <a:buFont typeface="Wingdings" pitchFamily="2" charset="2"/>
              <a:buChar char="§"/>
              <a:tabLst>
                <a:tab pos="3714750" algn="l"/>
              </a:tabLst>
            </a:pPr>
            <a:r>
              <a:rPr lang="en-US" sz="1600" dirty="0" smtClean="0"/>
              <a:t>PreID Rosters</a:t>
            </a:r>
            <a:r>
              <a:rPr lang="en-US" sz="1600" dirty="0"/>
              <a:t>	</a:t>
            </a:r>
            <a:r>
              <a:rPr lang="en-US" sz="1600" dirty="0" smtClean="0">
                <a:sym typeface="Wingdings"/>
              </a:rPr>
              <a:t>   		</a:t>
            </a:r>
            <a:r>
              <a:rPr lang="en-US" sz="1600" dirty="0">
                <a:sym typeface="Wingdings"/>
              </a:rPr>
              <a:t> ▪ </a:t>
            </a:r>
            <a:r>
              <a:rPr lang="en-US" sz="1600" dirty="0" smtClean="0">
                <a:sym typeface="Wingdings"/>
              </a:rPr>
              <a:t> </a:t>
            </a:r>
            <a:r>
              <a:rPr lang="en-US" sz="1600" dirty="0" smtClean="0"/>
              <a:t>PreID Labels</a:t>
            </a:r>
          </a:p>
          <a:p>
            <a:pPr marL="568325" indent="-231775">
              <a:spcBef>
                <a:spcPts val="150"/>
              </a:spcBef>
              <a:spcAft>
                <a:spcPts val="150"/>
              </a:spcAft>
              <a:buFont typeface="Wingdings" pitchFamily="2" charset="2"/>
              <a:buChar char="§"/>
              <a:tabLst>
                <a:tab pos="3714750" algn="l"/>
              </a:tabLst>
            </a:pPr>
            <a:r>
              <a:rPr lang="en-US" sz="1600" dirty="0" smtClean="0"/>
              <a:t>Blank PreID Labels	</a:t>
            </a:r>
            <a:r>
              <a:rPr lang="en-US" sz="1600" dirty="0" smtClean="0">
                <a:sym typeface="Wingdings"/>
              </a:rPr>
              <a:t>   		</a:t>
            </a:r>
            <a:r>
              <a:rPr lang="en-US" sz="1600" dirty="0">
                <a:sym typeface="Wingdings"/>
              </a:rPr>
              <a:t> ▪ </a:t>
            </a:r>
            <a:r>
              <a:rPr lang="en-US" sz="1600" dirty="0" smtClean="0">
                <a:sym typeface="Wingdings"/>
              </a:rPr>
              <a:t> District/School Labels</a:t>
            </a:r>
          </a:p>
          <a:p>
            <a:pPr marL="568325" indent="-231775">
              <a:spcBef>
                <a:spcPts val="150"/>
              </a:spcBef>
              <a:spcAft>
                <a:spcPts val="150"/>
              </a:spcAft>
              <a:buFont typeface="Wingdings" pitchFamily="2" charset="2"/>
              <a:buChar char="§"/>
              <a:tabLst>
                <a:tab pos="3714750" algn="l"/>
              </a:tabLst>
            </a:pPr>
            <a:r>
              <a:rPr lang="en-US" sz="1600" dirty="0" smtClean="0">
                <a:sym typeface="Wingdings"/>
              </a:rPr>
              <a:t>DO NOT PROCESS Labels	   		</a:t>
            </a:r>
            <a:r>
              <a:rPr lang="en-US" sz="1600" dirty="0">
                <a:sym typeface="Wingdings"/>
              </a:rPr>
              <a:t> ▪ </a:t>
            </a:r>
            <a:r>
              <a:rPr lang="en-US" sz="1600" dirty="0" smtClean="0">
                <a:sym typeface="Wingdings"/>
              </a:rPr>
              <a:t> Roll of Plastic Return Bags</a:t>
            </a:r>
          </a:p>
          <a:p>
            <a:pPr marL="568325" indent="-231775">
              <a:spcBef>
                <a:spcPts val="150"/>
              </a:spcBef>
              <a:spcAft>
                <a:spcPts val="150"/>
              </a:spcAft>
              <a:buFont typeface="Wingdings" pitchFamily="2" charset="2"/>
              <a:buChar char="§"/>
              <a:tabLst>
                <a:tab pos="3714750" algn="l"/>
              </a:tabLst>
            </a:pPr>
            <a:r>
              <a:rPr lang="en-US" sz="1600" b="1" dirty="0" smtClean="0">
                <a:sym typeface="Wingdings"/>
              </a:rPr>
              <a:t>Green, Blue</a:t>
            </a:r>
            <a:r>
              <a:rPr lang="en-US" sz="1600" dirty="0" smtClean="0">
                <a:sym typeface="Wingdings"/>
              </a:rPr>
              <a:t>, </a:t>
            </a:r>
            <a:r>
              <a:rPr lang="en-US" sz="1600" b="1" dirty="0" smtClean="0">
                <a:sym typeface="Wingdings"/>
              </a:rPr>
              <a:t>Orange, </a:t>
            </a:r>
            <a:r>
              <a:rPr lang="en-US" sz="1600" dirty="0" smtClean="0">
                <a:sym typeface="Wingdings"/>
              </a:rPr>
              <a:t>or</a:t>
            </a:r>
            <a:r>
              <a:rPr lang="en-US" sz="1600" b="1" dirty="0" smtClean="0">
                <a:sym typeface="Wingdings"/>
              </a:rPr>
              <a:t> Purple</a:t>
            </a:r>
            <a:r>
              <a:rPr lang="en-US" sz="1600" dirty="0" smtClean="0">
                <a:sym typeface="Wingdings"/>
              </a:rPr>
              <a:t> Labels (TO BE SCORED Materials)</a:t>
            </a:r>
          </a:p>
          <a:p>
            <a:pPr marL="568325" indent="-231775">
              <a:spcBef>
                <a:spcPts val="150"/>
              </a:spcBef>
              <a:spcAft>
                <a:spcPts val="150"/>
              </a:spcAft>
              <a:buFont typeface="Wingdings" pitchFamily="2" charset="2"/>
              <a:buChar char="§"/>
              <a:tabLst>
                <a:tab pos="3714750" algn="l"/>
              </a:tabLst>
            </a:pPr>
            <a:r>
              <a:rPr lang="en-US" sz="1600" b="1" dirty="0" smtClean="0"/>
              <a:t>White</a:t>
            </a:r>
            <a:r>
              <a:rPr lang="en-US" sz="1600" dirty="0" smtClean="0"/>
              <a:t> Labels (TO BE SCORED</a:t>
            </a:r>
            <a:r>
              <a:rPr lang="en-US" sz="1600" dirty="0"/>
              <a:t> </a:t>
            </a:r>
            <a:r>
              <a:rPr lang="en-US" sz="1600" dirty="0" smtClean="0"/>
              <a:t>Large Print/One-Item-Per-Page Materials)</a:t>
            </a:r>
          </a:p>
          <a:p>
            <a:pPr marL="565150" indent="-219075">
              <a:spcBef>
                <a:spcPts val="150"/>
              </a:spcBef>
              <a:spcAft>
                <a:spcPts val="150"/>
              </a:spcAft>
              <a:buFont typeface="Wingdings" panose="05000000000000000000" pitchFamily="2" charset="2"/>
              <a:buChar char="§"/>
              <a:tabLst>
                <a:tab pos="3714750" algn="l"/>
              </a:tabLst>
            </a:pPr>
            <a:r>
              <a:rPr lang="en-US" sz="1600" b="1" dirty="0" smtClean="0"/>
              <a:t>Pink</a:t>
            </a:r>
            <a:r>
              <a:rPr lang="en-US" sz="1600" dirty="0" smtClean="0"/>
              <a:t> Labels (TO BE SCORED Braille Materials)</a:t>
            </a:r>
            <a:endParaRPr lang="en-US" sz="1600" b="1" dirty="0" smtClean="0"/>
          </a:p>
          <a:p>
            <a:pPr marL="565150" indent="-219075">
              <a:spcBef>
                <a:spcPts val="150"/>
              </a:spcBef>
              <a:spcAft>
                <a:spcPts val="150"/>
              </a:spcAft>
              <a:buFont typeface="Wingdings" panose="05000000000000000000" pitchFamily="2" charset="2"/>
              <a:buChar char="§"/>
              <a:tabLst>
                <a:tab pos="3714750" algn="l"/>
              </a:tabLst>
            </a:pPr>
            <a:r>
              <a:rPr lang="en-US" sz="1600" b="1" dirty="0" smtClean="0"/>
              <a:t>Yellow</a:t>
            </a:r>
            <a:r>
              <a:rPr lang="en-US" sz="1600" dirty="0" smtClean="0"/>
              <a:t> Labels (NOT TO BE</a:t>
            </a:r>
            <a:r>
              <a:rPr lang="en-US" sz="1600" dirty="0"/>
              <a:t> </a:t>
            </a:r>
            <a:r>
              <a:rPr lang="en-US" sz="1600" dirty="0" smtClean="0"/>
              <a:t>SCORED Materials)</a:t>
            </a:r>
            <a:endParaRPr lang="en-US" sz="1600" dirty="0"/>
          </a:p>
          <a:p>
            <a:pPr>
              <a:spcBef>
                <a:spcPts val="300"/>
              </a:spcBef>
              <a:spcAft>
                <a:spcPts val="300"/>
              </a:spcAft>
              <a:buSzPct val="125000"/>
            </a:pPr>
            <a:r>
              <a:rPr lang="en-US" sz="1600" dirty="0" smtClean="0"/>
              <a:t>Test and Answer Books</a:t>
            </a:r>
          </a:p>
          <a:p>
            <a:pPr>
              <a:spcBef>
                <a:spcPts val="300"/>
              </a:spcBef>
              <a:spcAft>
                <a:spcPts val="300"/>
              </a:spcAft>
              <a:buSzPct val="125000"/>
            </a:pPr>
            <a:r>
              <a:rPr lang="en-US" sz="1600" dirty="0" smtClean="0"/>
              <a:t>Writing Passage Booklets (CBT Accommodation)</a:t>
            </a:r>
          </a:p>
          <a:p>
            <a:pPr>
              <a:spcBef>
                <a:spcPts val="300"/>
              </a:spcBef>
              <a:spcAft>
                <a:spcPts val="300"/>
              </a:spcAft>
              <a:buSzPct val="125000"/>
            </a:pPr>
            <a:r>
              <a:rPr lang="en-US" sz="1600" dirty="0" smtClean="0"/>
              <a:t>Reading </a:t>
            </a:r>
            <a:r>
              <a:rPr lang="en-US" sz="1600" dirty="0"/>
              <a:t>Passage Booklets (CBT Accommodation</a:t>
            </a:r>
            <a:r>
              <a:rPr lang="en-US" sz="1600" dirty="0" smtClean="0"/>
              <a:t>)</a:t>
            </a:r>
          </a:p>
          <a:p>
            <a:pPr>
              <a:spcBef>
                <a:spcPts val="300"/>
              </a:spcBef>
              <a:spcAft>
                <a:spcPts val="300"/>
              </a:spcAft>
              <a:buSzPct val="125000"/>
            </a:pPr>
            <a:r>
              <a:rPr lang="en-US" sz="1600" i="1" dirty="0" smtClean="0"/>
              <a:t>Directions for Completing the Grades 3 &amp; 4 FSA ELA Reading Items</a:t>
            </a:r>
          </a:p>
          <a:p>
            <a:pPr>
              <a:spcBef>
                <a:spcPts val="300"/>
              </a:spcBef>
              <a:spcAft>
                <a:spcPts val="300"/>
              </a:spcAft>
              <a:buSzPct val="125000"/>
            </a:pPr>
            <a:r>
              <a:rPr lang="en-US" sz="1600" i="1" dirty="0" smtClean="0"/>
              <a:t>Directions for Completing the Grades 3 &amp; 4 FSA Mathematics Items</a:t>
            </a:r>
          </a:p>
          <a:p>
            <a:pPr marL="0" indent="0">
              <a:spcBef>
                <a:spcPts val="300"/>
              </a:spcBef>
              <a:spcAft>
                <a:spcPts val="300"/>
              </a:spcAft>
              <a:buNone/>
            </a:pPr>
            <a:endParaRPr lang="en-US" sz="1400" dirty="0" smtClean="0"/>
          </a:p>
        </p:txBody>
      </p:sp>
      <p:sp>
        <p:nvSpPr>
          <p:cNvPr id="6" name="Slide Number Placeholder 5"/>
          <p:cNvSpPr>
            <a:spLocks noGrp="1"/>
          </p:cNvSpPr>
          <p:nvPr>
            <p:ph type="sldNum" sz="quarter" idx="12"/>
          </p:nvPr>
        </p:nvSpPr>
        <p:spPr/>
        <p:txBody>
          <a:bodyPr/>
          <a:lstStyle/>
          <a:p>
            <a:fld id="{60F88D64-766A-45C3-93FE-3E1D3068B07A}" type="slidenum">
              <a:rPr lang="en-US" smtClean="0"/>
              <a:pPr/>
              <a:t>63</a:t>
            </a:fld>
            <a:endParaRPr lang="en-US" dirty="0"/>
          </a:p>
        </p:txBody>
      </p:sp>
      <p:sp>
        <p:nvSpPr>
          <p:cNvPr id="7" name="Title 1"/>
          <p:cNvSpPr txBox="1">
            <a:spLocks/>
          </p:cNvSpPr>
          <p:nvPr/>
        </p:nvSpPr>
        <p:spPr>
          <a:xfrm>
            <a:off x="7010400" y="228600"/>
            <a:ext cx="2133600" cy="1369678"/>
          </a:xfrm>
          <a:prstGeom prst="rect">
            <a:avLst/>
          </a:prstGeom>
          <a:ln>
            <a:solidFill>
              <a:schemeClr val="bg1"/>
            </a:solidFill>
          </a:ln>
        </p:spPr>
        <p:txBody>
          <a:bodyPr vert="horz" lIns="91440" tIns="45720" rIns="91440" bIns="45720" rtlCol="0" anchor="ctr">
            <a:noAutofit/>
          </a:bodyPr>
          <a:lstStyle>
            <a:lvl1pPr algn="l" defTabSz="914400" rtl="0" eaLnBrk="1" latinLnBrk="0" hangingPunct="1">
              <a:spcBef>
                <a:spcPct val="0"/>
              </a:spcBef>
              <a:buNone/>
              <a:defRPr sz="4400" kern="1200">
                <a:solidFill>
                  <a:schemeClr val="tx1"/>
                </a:solidFill>
                <a:latin typeface="+mj-lt"/>
                <a:ea typeface="+mj-ea"/>
                <a:cs typeface="+mj-cs"/>
              </a:defRPr>
            </a:lvl1pPr>
          </a:lstStyle>
          <a:p>
            <a:pPr algn="ctr"/>
            <a:r>
              <a:rPr lang="en-US" sz="4000" dirty="0" smtClean="0">
                <a:solidFill>
                  <a:schemeClr val="bg1"/>
                </a:solidFill>
              </a:rPr>
              <a:t>CBT</a:t>
            </a:r>
          </a:p>
          <a:p>
            <a:pPr algn="ctr"/>
            <a:r>
              <a:rPr lang="en-US" sz="4000" dirty="0" smtClean="0">
                <a:solidFill>
                  <a:schemeClr val="bg1"/>
                </a:solidFill>
              </a:rPr>
              <a:t>PBT</a:t>
            </a:r>
          </a:p>
        </p:txBody>
      </p:sp>
    </p:spTree>
    <p:extLst>
      <p:ext uri="{BB962C8B-B14F-4D97-AF65-F5344CB8AC3E}">
        <p14:creationId xmlns:p14="http://schemas.microsoft.com/office/powerpoint/2010/main" val="441389086"/>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School Assessment Coordinator</a:t>
            </a:r>
            <a:br>
              <a:rPr lang="en-US" dirty="0" smtClean="0"/>
            </a:br>
            <a:r>
              <a:rPr lang="en-US" dirty="0" smtClean="0"/>
              <a:t>Before Testing</a:t>
            </a:r>
            <a:endParaRPr lang="en-US" dirty="0"/>
          </a:p>
        </p:txBody>
      </p:sp>
      <p:sp>
        <p:nvSpPr>
          <p:cNvPr id="3" name="Content Placeholder 2"/>
          <p:cNvSpPr>
            <a:spLocks noGrp="1"/>
          </p:cNvSpPr>
          <p:nvPr>
            <p:ph idx="1"/>
          </p:nvPr>
        </p:nvSpPr>
        <p:spPr>
          <a:xfrm>
            <a:off x="228600" y="1600200"/>
            <a:ext cx="8737092" cy="838199"/>
          </a:xfrm>
        </p:spPr>
        <p:txBody>
          <a:bodyPr>
            <a:noAutofit/>
          </a:bodyPr>
          <a:lstStyle/>
          <a:p>
            <a:pPr marL="0" indent="0">
              <a:buNone/>
            </a:pPr>
            <a:r>
              <a:rPr lang="en-US" sz="2400" b="1" dirty="0" smtClean="0"/>
              <a:t>FSA Receive Materials (cont.)</a:t>
            </a:r>
          </a:p>
          <a:p>
            <a:pPr marL="0" indent="0">
              <a:buNone/>
            </a:pPr>
            <a:r>
              <a:rPr lang="en-US" sz="2000" dirty="0" smtClean="0"/>
              <a:t>Special Document Boxes:</a:t>
            </a:r>
          </a:p>
          <a:p>
            <a:pPr marL="0" indent="0">
              <a:buNone/>
            </a:pPr>
            <a:endParaRPr lang="en-US" dirty="0"/>
          </a:p>
        </p:txBody>
      </p:sp>
      <p:sp>
        <p:nvSpPr>
          <p:cNvPr id="6" name="Slide Number Placeholder 5"/>
          <p:cNvSpPr>
            <a:spLocks noGrp="1"/>
          </p:cNvSpPr>
          <p:nvPr>
            <p:ph type="sldNum" sz="quarter" idx="12"/>
          </p:nvPr>
        </p:nvSpPr>
        <p:spPr/>
        <p:txBody>
          <a:bodyPr/>
          <a:lstStyle/>
          <a:p>
            <a:fld id="{60F88D64-766A-45C3-93FE-3E1D3068B07A}" type="slidenum">
              <a:rPr lang="en-US" smtClean="0"/>
              <a:pPr/>
              <a:t>64</a:t>
            </a:fld>
            <a:endParaRPr lang="en-US" dirty="0"/>
          </a:p>
        </p:txBody>
      </p:sp>
      <p:sp>
        <p:nvSpPr>
          <p:cNvPr id="5" name="Content Placeholder 2"/>
          <p:cNvSpPr txBox="1">
            <a:spLocks/>
          </p:cNvSpPr>
          <p:nvPr/>
        </p:nvSpPr>
        <p:spPr>
          <a:xfrm>
            <a:off x="300789" y="2362200"/>
            <a:ext cx="8737092" cy="3962400"/>
          </a:xfrm>
          <a:prstGeom prst="rect">
            <a:avLst/>
          </a:prstGeom>
        </p:spPr>
        <p:txBody>
          <a:bodyPr vert="horz" lIns="91440" tIns="45720" rIns="91440" bIns="45720" numCol="2" rtlCol="0">
            <a:normAutofit/>
          </a:bodyPr>
          <a:lstStyle>
            <a:lvl1pPr marL="342900" indent="-342900" algn="l" defTabSz="914400" rtl="0" eaLnBrk="1" latinLnBrk="0" hangingPunct="1">
              <a:spcBef>
                <a:spcPts val="0"/>
              </a:spcBef>
              <a:spcAft>
                <a:spcPts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6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6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6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6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231775" indent="-231775">
              <a:buSzPct val="125000"/>
            </a:pPr>
            <a:r>
              <a:rPr lang="en-US" sz="2000" b="1" dirty="0" smtClean="0"/>
              <a:t>Large Print Kits</a:t>
            </a:r>
          </a:p>
          <a:p>
            <a:pPr marL="565150">
              <a:buSzPct val="100000"/>
              <a:buFont typeface="Wingdings" panose="05000000000000000000" pitchFamily="2" charset="2"/>
              <a:buChar char="§"/>
            </a:pPr>
            <a:r>
              <a:rPr lang="en-US" sz="2000" dirty="0"/>
              <a:t>Special Document Cover Memo</a:t>
            </a:r>
          </a:p>
          <a:p>
            <a:pPr marL="565150">
              <a:buSzPct val="100000"/>
              <a:buFont typeface="Wingdings" panose="05000000000000000000" pitchFamily="2" charset="2"/>
              <a:buChar char="§"/>
            </a:pPr>
            <a:r>
              <a:rPr lang="en-US" sz="2000" dirty="0"/>
              <a:t>Special Document Return Envelope</a:t>
            </a:r>
          </a:p>
          <a:p>
            <a:pPr marL="565150">
              <a:buSzPct val="100000"/>
              <a:buFont typeface="Wingdings" panose="05000000000000000000" pitchFamily="2" charset="2"/>
              <a:buChar char="§"/>
            </a:pPr>
            <a:r>
              <a:rPr lang="en-US" sz="2000" dirty="0"/>
              <a:t>Regular Print Test and Answer Book</a:t>
            </a:r>
          </a:p>
          <a:p>
            <a:pPr marL="565150">
              <a:buSzPct val="100000"/>
              <a:buFont typeface="Wingdings" panose="05000000000000000000" pitchFamily="2" charset="2"/>
              <a:buChar char="§"/>
            </a:pPr>
            <a:r>
              <a:rPr lang="en-US" sz="2000" dirty="0" smtClean="0"/>
              <a:t>Large </a:t>
            </a:r>
            <a:r>
              <a:rPr lang="en-US" sz="2000" dirty="0"/>
              <a:t>Print Test and Answer </a:t>
            </a:r>
            <a:r>
              <a:rPr lang="en-US" sz="2000" dirty="0" smtClean="0"/>
              <a:t>Book</a:t>
            </a:r>
          </a:p>
          <a:p>
            <a:pPr marL="565150">
              <a:buSzPct val="100000"/>
              <a:buFont typeface="Wingdings" panose="05000000000000000000" pitchFamily="2" charset="2"/>
              <a:buChar char="§"/>
            </a:pPr>
            <a:r>
              <a:rPr lang="en-US" sz="2000" dirty="0" smtClean="0"/>
              <a:t>Large Print Planning Sheet (writing)</a:t>
            </a:r>
          </a:p>
          <a:p>
            <a:pPr marL="222250" indent="0">
              <a:buSzPct val="100000"/>
              <a:buNone/>
            </a:pPr>
            <a:endParaRPr lang="en-US" sz="1000" dirty="0"/>
          </a:p>
          <a:p>
            <a:pPr marL="231775" indent="-231775">
              <a:buSzPct val="125000"/>
            </a:pPr>
            <a:r>
              <a:rPr lang="en-US" sz="2000" b="1" dirty="0"/>
              <a:t>One-Item-Per-Page Kits</a:t>
            </a:r>
          </a:p>
          <a:p>
            <a:pPr marL="565150">
              <a:buSzPct val="100000"/>
              <a:buFont typeface="Wingdings" panose="05000000000000000000" pitchFamily="2" charset="2"/>
              <a:buChar char="§"/>
            </a:pPr>
            <a:r>
              <a:rPr lang="en-US" sz="2000" dirty="0" smtClean="0"/>
              <a:t>Special Document Cover Memo</a:t>
            </a:r>
          </a:p>
          <a:p>
            <a:pPr marL="565150">
              <a:buSzPct val="100000"/>
              <a:buFont typeface="Wingdings" panose="05000000000000000000" pitchFamily="2" charset="2"/>
              <a:buChar char="§"/>
            </a:pPr>
            <a:r>
              <a:rPr lang="en-US" sz="2000" dirty="0" smtClean="0"/>
              <a:t>Special Document Return Envelope</a:t>
            </a:r>
          </a:p>
          <a:p>
            <a:pPr marL="565150">
              <a:buSzPct val="100000"/>
              <a:buFont typeface="Wingdings" panose="05000000000000000000" pitchFamily="2" charset="2"/>
              <a:buChar char="§"/>
            </a:pPr>
            <a:r>
              <a:rPr lang="en-US" sz="2000" dirty="0" smtClean="0"/>
              <a:t>Regular Print Test and Answer Book</a:t>
            </a:r>
          </a:p>
          <a:p>
            <a:pPr marL="565150">
              <a:buSzPct val="100000"/>
              <a:buFont typeface="Wingdings" panose="05000000000000000000" pitchFamily="2" charset="2"/>
              <a:buChar char="§"/>
            </a:pPr>
            <a:r>
              <a:rPr lang="en-US" sz="2000" dirty="0" smtClean="0"/>
              <a:t>One-Item-Per-Page Test and Answer Book</a:t>
            </a:r>
          </a:p>
          <a:p>
            <a:pPr marL="346075" indent="-230188">
              <a:buSzPct val="125000"/>
            </a:pPr>
            <a:endParaRPr lang="en-US" sz="2000" b="1" dirty="0" smtClean="0"/>
          </a:p>
          <a:p>
            <a:pPr marL="346075" indent="-230188">
              <a:buSzPct val="125000"/>
            </a:pPr>
            <a:r>
              <a:rPr lang="en-US" sz="2000" b="1" dirty="0" smtClean="0"/>
              <a:t>Braille </a:t>
            </a:r>
            <a:r>
              <a:rPr lang="en-US" sz="2000" b="1" dirty="0"/>
              <a:t>Kits</a:t>
            </a:r>
          </a:p>
          <a:p>
            <a:pPr marL="679450">
              <a:buSzPct val="100000"/>
              <a:buFont typeface="Wingdings" panose="05000000000000000000" pitchFamily="2" charset="2"/>
              <a:buChar char="§"/>
            </a:pPr>
            <a:r>
              <a:rPr lang="en-US" sz="2000" dirty="0" smtClean="0"/>
              <a:t>Special Document Cover Memo</a:t>
            </a:r>
          </a:p>
          <a:p>
            <a:pPr marL="679450">
              <a:buSzPct val="100000"/>
              <a:buFont typeface="Wingdings" panose="05000000000000000000" pitchFamily="2" charset="2"/>
              <a:buChar char="§"/>
            </a:pPr>
            <a:r>
              <a:rPr lang="en-US" sz="2000" dirty="0" smtClean="0"/>
              <a:t>Special Document Return Envelope</a:t>
            </a:r>
          </a:p>
          <a:p>
            <a:pPr marL="679450">
              <a:buSzPct val="100000"/>
              <a:buFont typeface="Wingdings" panose="05000000000000000000" pitchFamily="2" charset="2"/>
              <a:buChar char="§"/>
            </a:pPr>
            <a:r>
              <a:rPr lang="en-US" sz="2000" dirty="0" smtClean="0"/>
              <a:t>Regular Print Test and Answer Book</a:t>
            </a:r>
          </a:p>
          <a:p>
            <a:pPr marL="679450">
              <a:buSzPct val="100000"/>
              <a:buFont typeface="Wingdings" panose="05000000000000000000" pitchFamily="2" charset="2"/>
              <a:buChar char="§"/>
            </a:pPr>
            <a:r>
              <a:rPr lang="en-US" sz="2000" dirty="0" smtClean="0"/>
              <a:t>Braille Script</a:t>
            </a:r>
          </a:p>
          <a:p>
            <a:pPr marL="679450">
              <a:buSzPct val="100000"/>
              <a:buFont typeface="Wingdings" panose="05000000000000000000" pitchFamily="2" charset="2"/>
              <a:buChar char="§"/>
            </a:pPr>
            <a:r>
              <a:rPr lang="en-US" sz="2000" dirty="0" smtClean="0"/>
              <a:t>Braille Notes</a:t>
            </a:r>
          </a:p>
          <a:p>
            <a:pPr marL="679450">
              <a:buSzPct val="100000"/>
              <a:buFont typeface="Wingdings" panose="05000000000000000000" pitchFamily="2" charset="2"/>
              <a:buChar char="§"/>
            </a:pPr>
            <a:r>
              <a:rPr lang="en-US" sz="2000" dirty="0" smtClean="0"/>
              <a:t>Braille Test Book</a:t>
            </a:r>
          </a:p>
          <a:p>
            <a:pPr marL="679450">
              <a:buSzPct val="100000"/>
              <a:buFont typeface="Wingdings" panose="05000000000000000000" pitchFamily="2" charset="2"/>
              <a:buChar char="§"/>
              <a:tabLst>
                <a:tab pos="57150" algn="l"/>
              </a:tabLst>
            </a:pPr>
            <a:endParaRPr lang="en-US" sz="2000" dirty="0" smtClean="0"/>
          </a:p>
          <a:p>
            <a:pPr marL="0" indent="0">
              <a:buFont typeface="Arial" panose="020B0604020202020204" pitchFamily="34" charset="0"/>
              <a:buNone/>
            </a:pPr>
            <a:endParaRPr lang="en-US" dirty="0"/>
          </a:p>
        </p:txBody>
      </p:sp>
      <p:sp>
        <p:nvSpPr>
          <p:cNvPr id="7" name="Title 1"/>
          <p:cNvSpPr txBox="1">
            <a:spLocks/>
          </p:cNvSpPr>
          <p:nvPr/>
        </p:nvSpPr>
        <p:spPr>
          <a:xfrm>
            <a:off x="6781800" y="228600"/>
            <a:ext cx="2133600" cy="1369678"/>
          </a:xfrm>
          <a:prstGeom prst="rect">
            <a:avLst/>
          </a:prstGeom>
          <a:ln>
            <a:solidFill>
              <a:schemeClr val="bg1"/>
            </a:solidFill>
          </a:ln>
        </p:spPr>
        <p:txBody>
          <a:bodyPr vert="horz" lIns="91440" tIns="45720" rIns="91440" bIns="45720" rtlCol="0" anchor="ctr">
            <a:noAutofit/>
          </a:bodyPr>
          <a:lstStyle>
            <a:lvl1pPr algn="l" defTabSz="914400" rtl="0" eaLnBrk="1" latinLnBrk="0" hangingPunct="1">
              <a:spcBef>
                <a:spcPct val="0"/>
              </a:spcBef>
              <a:buNone/>
              <a:defRPr sz="4400" kern="1200">
                <a:solidFill>
                  <a:schemeClr val="tx1"/>
                </a:solidFill>
                <a:latin typeface="+mj-lt"/>
                <a:ea typeface="+mj-ea"/>
                <a:cs typeface="+mj-cs"/>
              </a:defRPr>
            </a:lvl1pPr>
          </a:lstStyle>
          <a:p>
            <a:pPr algn="ctr"/>
            <a:r>
              <a:rPr lang="en-US" sz="4000" dirty="0" smtClean="0">
                <a:solidFill>
                  <a:schemeClr val="bg1"/>
                </a:solidFill>
              </a:rPr>
              <a:t>CBT</a:t>
            </a:r>
          </a:p>
          <a:p>
            <a:pPr algn="ctr"/>
            <a:r>
              <a:rPr lang="en-US" sz="4000" dirty="0" smtClean="0">
                <a:solidFill>
                  <a:schemeClr val="bg1"/>
                </a:solidFill>
              </a:rPr>
              <a:t>PBT</a:t>
            </a:r>
          </a:p>
        </p:txBody>
      </p:sp>
    </p:spTree>
    <p:extLst>
      <p:ext uri="{BB962C8B-B14F-4D97-AF65-F5344CB8AC3E}">
        <p14:creationId xmlns:p14="http://schemas.microsoft.com/office/powerpoint/2010/main" val="2539750955"/>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School Assessment Coordinator</a:t>
            </a:r>
            <a:br>
              <a:rPr lang="en-US" dirty="0" smtClean="0"/>
            </a:br>
            <a:r>
              <a:rPr lang="en-US" dirty="0" smtClean="0"/>
              <a:t>Before Testing</a:t>
            </a:r>
            <a:endParaRPr lang="en-US" dirty="0"/>
          </a:p>
        </p:txBody>
      </p:sp>
      <p:sp>
        <p:nvSpPr>
          <p:cNvPr id="3" name="Content Placeholder 2"/>
          <p:cNvSpPr>
            <a:spLocks noGrp="1"/>
          </p:cNvSpPr>
          <p:nvPr>
            <p:ph idx="1"/>
          </p:nvPr>
        </p:nvSpPr>
        <p:spPr/>
        <p:txBody>
          <a:bodyPr/>
          <a:lstStyle/>
          <a:p>
            <a:pPr>
              <a:buNone/>
            </a:pPr>
            <a:r>
              <a:rPr lang="en-US" sz="2400" b="1" dirty="0" smtClean="0"/>
              <a:t>FCAT 2.0 Science Receive Materials (cont.)</a:t>
            </a:r>
          </a:p>
          <a:p>
            <a:pPr>
              <a:lnSpc>
                <a:spcPct val="100000"/>
              </a:lnSpc>
              <a:spcBef>
                <a:spcPts val="0"/>
              </a:spcBef>
              <a:spcAft>
                <a:spcPts val="0"/>
              </a:spcAft>
              <a:buNone/>
            </a:pPr>
            <a:r>
              <a:rPr lang="en-US" sz="2000" b="1" dirty="0" smtClean="0"/>
              <a:t>School Box contents </a:t>
            </a:r>
          </a:p>
          <a:p>
            <a:pPr>
              <a:lnSpc>
                <a:spcPct val="100000"/>
              </a:lnSpc>
              <a:spcBef>
                <a:spcPts val="0"/>
              </a:spcBef>
              <a:spcAft>
                <a:spcPts val="0"/>
              </a:spcAft>
            </a:pPr>
            <a:r>
              <a:rPr lang="en-US" sz="2000" dirty="0" smtClean="0"/>
              <a:t>School Cover Memo</a:t>
            </a:r>
          </a:p>
          <a:p>
            <a:pPr>
              <a:lnSpc>
                <a:spcPct val="100000"/>
              </a:lnSpc>
              <a:spcBef>
                <a:spcPts val="0"/>
              </a:spcBef>
              <a:spcAft>
                <a:spcPts val="0"/>
              </a:spcAft>
            </a:pPr>
            <a:r>
              <a:rPr lang="en-US" sz="2000" dirty="0" smtClean="0"/>
              <a:t>Packing List</a:t>
            </a:r>
          </a:p>
          <a:p>
            <a:pPr>
              <a:lnSpc>
                <a:spcPct val="100000"/>
              </a:lnSpc>
              <a:spcBef>
                <a:spcPts val="0"/>
              </a:spcBef>
              <a:spcAft>
                <a:spcPts val="0"/>
              </a:spcAft>
            </a:pPr>
            <a:r>
              <a:rPr lang="en-US" sz="2000" dirty="0" smtClean="0"/>
              <a:t>School Assessment Coordinator Kit—clear plastic bag</a:t>
            </a:r>
          </a:p>
          <a:p>
            <a:pPr>
              <a:lnSpc>
                <a:spcPct val="100000"/>
              </a:lnSpc>
              <a:spcBef>
                <a:spcPts val="0"/>
              </a:spcBef>
              <a:spcAft>
                <a:spcPts val="0"/>
              </a:spcAft>
            </a:pPr>
            <a:r>
              <a:rPr lang="en-US" sz="2000" dirty="0" smtClean="0"/>
              <a:t>Document Count Forms</a:t>
            </a:r>
          </a:p>
          <a:p>
            <a:pPr>
              <a:lnSpc>
                <a:spcPct val="100000"/>
              </a:lnSpc>
              <a:spcBef>
                <a:spcPts val="0"/>
              </a:spcBef>
              <a:spcAft>
                <a:spcPts val="0"/>
              </a:spcAft>
            </a:pPr>
            <a:r>
              <a:rPr lang="en-US" sz="2000" dirty="0" smtClean="0"/>
              <a:t>Paper Bands</a:t>
            </a:r>
          </a:p>
          <a:p>
            <a:pPr>
              <a:lnSpc>
                <a:spcPct val="100000"/>
              </a:lnSpc>
              <a:spcBef>
                <a:spcPts val="0"/>
              </a:spcBef>
              <a:spcAft>
                <a:spcPts val="0"/>
              </a:spcAft>
            </a:pPr>
            <a:r>
              <a:rPr lang="en-US" sz="2000" b="1" dirty="0" smtClean="0"/>
              <a:t>Red Labels (Grades 5 and 8 Science TO BE SCORED materials)</a:t>
            </a:r>
          </a:p>
          <a:p>
            <a:pPr>
              <a:lnSpc>
                <a:spcPct val="100000"/>
              </a:lnSpc>
              <a:spcBef>
                <a:spcPts val="0"/>
              </a:spcBef>
              <a:spcAft>
                <a:spcPts val="0"/>
              </a:spcAft>
            </a:pPr>
            <a:r>
              <a:rPr lang="en-US" sz="2000" b="1" dirty="0" smtClean="0"/>
              <a:t>Yellow Labels (NOT TO BE SCORED materials)</a:t>
            </a:r>
          </a:p>
          <a:p>
            <a:pPr>
              <a:lnSpc>
                <a:spcPct val="100000"/>
              </a:lnSpc>
              <a:spcBef>
                <a:spcPts val="0"/>
              </a:spcBef>
              <a:spcAft>
                <a:spcPts val="0"/>
              </a:spcAft>
            </a:pPr>
            <a:r>
              <a:rPr lang="en-US" sz="2000" dirty="0" smtClean="0"/>
              <a:t>PreID Rosters</a:t>
            </a:r>
          </a:p>
          <a:p>
            <a:pPr>
              <a:lnSpc>
                <a:spcPct val="100000"/>
              </a:lnSpc>
              <a:spcBef>
                <a:spcPts val="0"/>
              </a:spcBef>
              <a:spcAft>
                <a:spcPts val="0"/>
              </a:spcAft>
            </a:pPr>
            <a:r>
              <a:rPr lang="en-US" sz="2000" dirty="0" smtClean="0"/>
              <a:t>PreID Labels</a:t>
            </a:r>
          </a:p>
          <a:p>
            <a:pPr>
              <a:lnSpc>
                <a:spcPct val="100000"/>
              </a:lnSpc>
              <a:spcBef>
                <a:spcPts val="0"/>
              </a:spcBef>
              <a:spcAft>
                <a:spcPts val="0"/>
              </a:spcAft>
            </a:pPr>
            <a:r>
              <a:rPr lang="en-US" sz="2000" dirty="0" smtClean="0"/>
              <a:t>Periodic Tables (Grade 8 Science)</a:t>
            </a:r>
          </a:p>
          <a:p>
            <a:pPr>
              <a:lnSpc>
                <a:spcPct val="100000"/>
              </a:lnSpc>
              <a:spcBef>
                <a:spcPts val="0"/>
              </a:spcBef>
              <a:spcAft>
                <a:spcPts val="0"/>
              </a:spcAft>
            </a:pPr>
            <a:r>
              <a:rPr lang="en-US" sz="2000" dirty="0" smtClean="0"/>
              <a:t>Science Test Books and Answer Books</a:t>
            </a:r>
          </a:p>
        </p:txBody>
      </p:sp>
      <p:sp>
        <p:nvSpPr>
          <p:cNvPr id="4" name="Slide Number Placeholder 3"/>
          <p:cNvSpPr>
            <a:spLocks noGrp="1"/>
          </p:cNvSpPr>
          <p:nvPr>
            <p:ph type="sldNum" sz="quarter" idx="12"/>
          </p:nvPr>
        </p:nvSpPr>
        <p:spPr/>
        <p:txBody>
          <a:bodyPr/>
          <a:lstStyle/>
          <a:p>
            <a:fld id="{60F88D64-766A-45C3-93FE-3E1D3068B07A}" type="slidenum">
              <a:rPr lang="en-US" smtClean="0"/>
              <a:pPr/>
              <a:t>65</a:t>
            </a:fld>
            <a:endParaRPr lang="en-US" dirty="0"/>
          </a:p>
        </p:txBody>
      </p:sp>
      <p:sp>
        <p:nvSpPr>
          <p:cNvPr id="5" name="Title 1"/>
          <p:cNvSpPr txBox="1">
            <a:spLocks/>
          </p:cNvSpPr>
          <p:nvPr/>
        </p:nvSpPr>
        <p:spPr>
          <a:xfrm>
            <a:off x="7010400" y="228600"/>
            <a:ext cx="2133600" cy="1369678"/>
          </a:xfrm>
          <a:prstGeom prst="rect">
            <a:avLst/>
          </a:prstGeom>
          <a:ln>
            <a:solidFill>
              <a:schemeClr val="bg1"/>
            </a:solidFill>
          </a:ln>
        </p:spPr>
        <p:txBody>
          <a:bodyPr vert="horz" lIns="91440" tIns="45720" rIns="91440" bIns="45720" rtlCol="0" anchor="ctr">
            <a:noAutofit/>
          </a:bodyPr>
          <a:lstStyle>
            <a:lvl1pPr algn="l" defTabSz="914400" rtl="0" eaLnBrk="1" latinLnBrk="0" hangingPunct="1">
              <a:spcBef>
                <a:spcPct val="0"/>
              </a:spcBef>
              <a:buNone/>
              <a:defRPr sz="4400" kern="1200">
                <a:solidFill>
                  <a:schemeClr val="tx1"/>
                </a:solidFill>
                <a:latin typeface="+mj-lt"/>
                <a:ea typeface="+mj-ea"/>
                <a:cs typeface="+mj-cs"/>
              </a:defRPr>
            </a:lvl1pPr>
          </a:lstStyle>
          <a:p>
            <a:pPr algn="ctr"/>
            <a:r>
              <a:rPr lang="en-US" sz="4000" dirty="0" smtClean="0">
                <a:solidFill>
                  <a:schemeClr val="bg1"/>
                </a:solidFill>
              </a:rPr>
              <a:t>CBT</a:t>
            </a:r>
          </a:p>
          <a:p>
            <a:pPr algn="ctr"/>
            <a:r>
              <a:rPr lang="en-US" sz="4000" dirty="0" smtClean="0">
                <a:solidFill>
                  <a:schemeClr val="bg1"/>
                </a:solidFill>
              </a:rPr>
              <a:t>PBT</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School Assessment Coordinator</a:t>
            </a:r>
            <a:br>
              <a:rPr lang="en-US" dirty="0" smtClean="0"/>
            </a:br>
            <a:r>
              <a:rPr lang="en-US" dirty="0" smtClean="0"/>
              <a:t>Before Testing</a:t>
            </a:r>
            <a:endParaRPr lang="en-US" dirty="0"/>
          </a:p>
        </p:txBody>
      </p:sp>
      <p:sp>
        <p:nvSpPr>
          <p:cNvPr id="3" name="Content Placeholder 2"/>
          <p:cNvSpPr>
            <a:spLocks noGrp="1"/>
          </p:cNvSpPr>
          <p:nvPr>
            <p:ph idx="1"/>
          </p:nvPr>
        </p:nvSpPr>
        <p:spPr/>
        <p:txBody>
          <a:bodyPr/>
          <a:lstStyle/>
          <a:p>
            <a:pPr marL="0" indent="0">
              <a:buNone/>
            </a:pPr>
            <a:r>
              <a:rPr lang="en-US" sz="3000" b="1" dirty="0" smtClean="0"/>
              <a:t>FCAT 2.0 Science Receive Materials (cont.)</a:t>
            </a:r>
          </a:p>
          <a:p>
            <a:pPr marL="0" indent="0">
              <a:buNone/>
            </a:pPr>
            <a:r>
              <a:rPr lang="en-US" sz="2800" b="1" dirty="0" smtClean="0"/>
              <a:t>Special Document Boxes if applicable:</a:t>
            </a:r>
          </a:p>
          <a:p>
            <a:r>
              <a:rPr lang="en-US" sz="2800" dirty="0" smtClean="0"/>
              <a:t>White Labels (TO BE SCORED Large Print/One-Item-Per-Page Materials) or Pink Labels (TO BE SCORED Braille Materials)</a:t>
            </a:r>
          </a:p>
          <a:p>
            <a:r>
              <a:rPr lang="en-US" sz="2800" dirty="0" smtClean="0"/>
              <a:t>Yellow Labels (NOT TO BE SCORED Materials)</a:t>
            </a:r>
          </a:p>
          <a:p>
            <a:r>
              <a:rPr lang="en-US" sz="2800" dirty="0" smtClean="0"/>
              <a:t>Document Count Forms</a:t>
            </a:r>
          </a:p>
          <a:p>
            <a:r>
              <a:rPr lang="en-US" sz="2800" dirty="0" smtClean="0"/>
              <a:t>Special Document Return Envelopes</a:t>
            </a:r>
          </a:p>
          <a:p>
            <a:r>
              <a:rPr lang="en-US" sz="2800" dirty="0" smtClean="0"/>
              <a:t>Special Document Test Materials</a:t>
            </a:r>
            <a:endParaRPr lang="en-US" sz="2800" dirty="0"/>
          </a:p>
        </p:txBody>
      </p:sp>
      <p:sp>
        <p:nvSpPr>
          <p:cNvPr id="4" name="Slide Number Placeholder 3"/>
          <p:cNvSpPr>
            <a:spLocks noGrp="1"/>
          </p:cNvSpPr>
          <p:nvPr>
            <p:ph type="sldNum" sz="quarter" idx="12"/>
          </p:nvPr>
        </p:nvSpPr>
        <p:spPr/>
        <p:txBody>
          <a:bodyPr/>
          <a:lstStyle/>
          <a:p>
            <a:fld id="{60F88D64-766A-45C3-93FE-3E1D3068B07A}" type="slidenum">
              <a:rPr lang="en-US" smtClean="0"/>
              <a:pPr/>
              <a:t>66</a:t>
            </a:fld>
            <a:endParaRPr lang="en-US" dirty="0"/>
          </a:p>
        </p:txBody>
      </p:sp>
      <p:sp>
        <p:nvSpPr>
          <p:cNvPr id="5" name="Title 1"/>
          <p:cNvSpPr txBox="1">
            <a:spLocks/>
          </p:cNvSpPr>
          <p:nvPr/>
        </p:nvSpPr>
        <p:spPr>
          <a:xfrm>
            <a:off x="7010400" y="228600"/>
            <a:ext cx="2133600" cy="1369678"/>
          </a:xfrm>
          <a:prstGeom prst="rect">
            <a:avLst/>
          </a:prstGeom>
          <a:ln>
            <a:solidFill>
              <a:schemeClr val="bg1"/>
            </a:solidFill>
          </a:ln>
        </p:spPr>
        <p:txBody>
          <a:bodyPr vert="horz" lIns="91440" tIns="45720" rIns="91440" bIns="45720" rtlCol="0" anchor="ctr">
            <a:noAutofit/>
          </a:bodyPr>
          <a:lstStyle>
            <a:lvl1pPr algn="l" defTabSz="914400" rtl="0" eaLnBrk="1" latinLnBrk="0" hangingPunct="1">
              <a:spcBef>
                <a:spcPct val="0"/>
              </a:spcBef>
              <a:buNone/>
              <a:defRPr sz="4400" kern="1200">
                <a:solidFill>
                  <a:schemeClr val="tx1"/>
                </a:solidFill>
                <a:latin typeface="+mj-lt"/>
                <a:ea typeface="+mj-ea"/>
                <a:cs typeface="+mj-cs"/>
              </a:defRPr>
            </a:lvl1pPr>
          </a:lstStyle>
          <a:p>
            <a:pPr algn="ctr"/>
            <a:r>
              <a:rPr lang="en-US" sz="4000" dirty="0" smtClean="0">
                <a:solidFill>
                  <a:schemeClr val="bg1"/>
                </a:solidFill>
              </a:rPr>
              <a:t>CBT</a:t>
            </a:r>
          </a:p>
          <a:p>
            <a:pPr algn="ctr"/>
            <a:r>
              <a:rPr lang="en-US" sz="4000" dirty="0" smtClean="0">
                <a:solidFill>
                  <a:schemeClr val="bg1"/>
                </a:solidFill>
              </a:rPr>
              <a:t>PBT</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1"/>
          <p:cNvSpPr>
            <a:spLocks noGrp="1"/>
          </p:cNvSpPr>
          <p:nvPr>
            <p:ph type="title"/>
          </p:nvPr>
        </p:nvSpPr>
        <p:spPr/>
        <p:txBody>
          <a:bodyPr>
            <a:normAutofit fontScale="90000"/>
          </a:bodyPr>
          <a:lstStyle/>
          <a:p>
            <a:r>
              <a:rPr lang="en-US" dirty="0" smtClean="0"/>
              <a:t>School Assessment Coordinator</a:t>
            </a:r>
            <a:br>
              <a:rPr lang="en-US" dirty="0" smtClean="0"/>
            </a:br>
            <a:r>
              <a:rPr lang="en-US" dirty="0" smtClean="0"/>
              <a:t>Before Testing</a:t>
            </a:r>
          </a:p>
        </p:txBody>
      </p:sp>
      <p:sp>
        <p:nvSpPr>
          <p:cNvPr id="68611" name="Content Placeholder 2"/>
          <p:cNvSpPr>
            <a:spLocks noGrp="1"/>
          </p:cNvSpPr>
          <p:nvPr>
            <p:ph idx="1"/>
          </p:nvPr>
        </p:nvSpPr>
        <p:spPr>
          <a:xfrm>
            <a:off x="28074" y="1676400"/>
            <a:ext cx="8763000" cy="5181600"/>
          </a:xfrm>
        </p:spPr>
        <p:txBody>
          <a:bodyPr/>
          <a:lstStyle/>
          <a:p>
            <a:pPr marL="0" indent="0" eaLnBrk="1" hangingPunct="1">
              <a:spcAft>
                <a:spcPts val="600"/>
              </a:spcAft>
              <a:buFontTx/>
              <a:buNone/>
              <a:defRPr/>
            </a:pPr>
            <a:r>
              <a:rPr lang="en-US" sz="2400" b="1" dirty="0" smtClean="0"/>
              <a:t>Communicate Testing Policies to Students and Parents/Guardians</a:t>
            </a:r>
          </a:p>
          <a:p>
            <a:pPr>
              <a:spcBef>
                <a:spcPts val="600"/>
              </a:spcBef>
              <a:spcAft>
                <a:spcPts val="600"/>
              </a:spcAft>
              <a:defRPr/>
            </a:pPr>
            <a:r>
              <a:rPr lang="en-US" sz="2000" b="1" dirty="0" smtClean="0"/>
              <a:t>Electronic Devices Policy</a:t>
            </a:r>
            <a:r>
              <a:rPr lang="en-US" sz="2000" dirty="0" smtClean="0"/>
              <a:t>—If students are found with ANY electronic devices, including, but not limited to, cell phones and smartphones, during testing OR during breaks, their tests will be invalidated. </a:t>
            </a:r>
          </a:p>
          <a:p>
            <a:pPr>
              <a:spcBef>
                <a:spcPts val="600"/>
              </a:spcBef>
              <a:spcAft>
                <a:spcPts val="600"/>
              </a:spcAft>
              <a:defRPr/>
            </a:pPr>
            <a:r>
              <a:rPr lang="en-US" sz="2000" b="1" dirty="0" smtClean="0"/>
              <a:t>Leaving Campus</a:t>
            </a:r>
            <a:r>
              <a:rPr lang="en-US" sz="2000" dirty="0" smtClean="0"/>
              <a:t>—If students leave campus before completing a session (for lunch, an appointment, illness, etc.), they WILL NOT be allowed to complete that session. If a student does not feel well on the day of testing, it may be best for the student to wait and be tested on a make-up day. </a:t>
            </a:r>
          </a:p>
          <a:p>
            <a:pPr>
              <a:spcBef>
                <a:spcPts val="600"/>
              </a:spcBef>
              <a:spcAft>
                <a:spcPts val="600"/>
              </a:spcAft>
              <a:defRPr/>
            </a:pPr>
            <a:r>
              <a:rPr lang="en-US" sz="2000" b="1" dirty="0" smtClean="0"/>
              <a:t>Testing </a:t>
            </a:r>
            <a:r>
              <a:rPr lang="en-US" sz="2000" b="1" dirty="0"/>
              <a:t>Rules Acknowledgment</a:t>
            </a:r>
            <a:r>
              <a:rPr lang="en-US" sz="2000" dirty="0"/>
              <a:t>—Prior to testing, students will be asked to sign below a Testing Rules Acknowledgment that reads: “I understand the testing rules that were just read to me. If I do not follow these rules, my test score may be invalidated.” </a:t>
            </a:r>
          </a:p>
          <a:p>
            <a:pPr>
              <a:defRPr/>
            </a:pPr>
            <a:r>
              <a:rPr lang="en-US" sz="2000" b="1" dirty="0"/>
              <a:t>Discussing Test Content after Testing</a:t>
            </a:r>
            <a:r>
              <a:rPr lang="en-US" sz="2000" dirty="0"/>
              <a:t>—The last portion of the testing rules read to students before they sign below the acknowledgment reads, “After the test, you may not reveal details about the test items to anyone. This includes any type of electronic communication, such as texting, emailing, or posting online, for example, on websites like Facebook, Twitter, or Instagram. </a:t>
            </a:r>
          </a:p>
        </p:txBody>
      </p:sp>
      <p:sp>
        <p:nvSpPr>
          <p:cNvPr id="81924" name="Slide Number Placeholder 3"/>
          <p:cNvSpPr>
            <a:spLocks noGrp="1"/>
          </p:cNvSpPr>
          <p:nvPr>
            <p:ph type="sldNum" sz="quarter" idx="12"/>
          </p:nvPr>
        </p:nvSpPr>
        <p:spPr>
          <a:xfrm>
            <a:off x="6781800" y="6477000"/>
            <a:ext cx="2133600" cy="476250"/>
          </a:xfrm>
        </p:spPr>
        <p:txBody>
          <a:bodyPr/>
          <a:lstStyle/>
          <a:p>
            <a:pPr>
              <a:defRPr/>
            </a:pPr>
            <a:fld id="{1F41D56E-FA43-40FE-9236-1242FBB0FACD}" type="slidenum">
              <a:rPr lang="en-US" smtClean="0">
                <a:latin typeface="Arial" pitchFamily="34" charset="0"/>
              </a:rPr>
              <a:pPr>
                <a:defRPr/>
              </a:pPr>
              <a:t>67</a:t>
            </a:fld>
            <a:endParaRPr lang="en-US" dirty="0" smtClean="0">
              <a:latin typeface="Arial" pitchFamily="34" charset="0"/>
            </a:endParaRP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School Assessment Coordinator</a:t>
            </a:r>
            <a:br>
              <a:rPr lang="en-US" dirty="0" smtClean="0"/>
            </a:br>
            <a:r>
              <a:rPr lang="en-US" dirty="0" smtClean="0"/>
              <a:t>Before Testing</a:t>
            </a:r>
            <a:endParaRPr lang="en-US" dirty="0"/>
          </a:p>
        </p:txBody>
      </p:sp>
      <p:sp>
        <p:nvSpPr>
          <p:cNvPr id="3" name="Content Placeholder 2"/>
          <p:cNvSpPr>
            <a:spLocks noGrp="1"/>
          </p:cNvSpPr>
          <p:nvPr>
            <p:ph idx="1"/>
          </p:nvPr>
        </p:nvSpPr>
        <p:spPr>
          <a:xfrm>
            <a:off x="228600" y="1752601"/>
            <a:ext cx="8737092" cy="4876799"/>
          </a:xfrm>
        </p:spPr>
        <p:txBody>
          <a:bodyPr/>
          <a:lstStyle/>
          <a:p>
            <a:pPr>
              <a:spcBef>
                <a:spcPts val="600"/>
              </a:spcBef>
              <a:spcAft>
                <a:spcPts val="600"/>
              </a:spcAft>
              <a:buNone/>
            </a:pPr>
            <a:r>
              <a:rPr lang="en-US" sz="2000" b="1" dirty="0" smtClean="0"/>
              <a:t>FSA PBT and FCAT 2.0 Science</a:t>
            </a:r>
          </a:p>
          <a:p>
            <a:r>
              <a:rPr lang="en-US" sz="2000" b="1" dirty="0" smtClean="0"/>
              <a:t>Test group codes </a:t>
            </a:r>
            <a:r>
              <a:rPr lang="en-US" sz="2000" dirty="0" smtClean="0"/>
              <a:t>are </a:t>
            </a:r>
            <a:r>
              <a:rPr lang="en-US" altLang="en-US" sz="2000" dirty="0" smtClean="0"/>
              <a:t>a </a:t>
            </a:r>
            <a:r>
              <a:rPr lang="en-US" altLang="en-US" sz="2000" dirty="0"/>
              <a:t>security measure to identify groups of students tested together. </a:t>
            </a:r>
          </a:p>
          <a:p>
            <a:r>
              <a:rPr lang="en-US" sz="2000" dirty="0" smtClean="0"/>
              <a:t>For a PBT administration, school assessment coordinators must provide </a:t>
            </a:r>
            <a:r>
              <a:rPr lang="en-US" sz="2000" b="1" dirty="0"/>
              <a:t>each test administrator </a:t>
            </a:r>
            <a:r>
              <a:rPr lang="en-US" sz="2000" b="1" dirty="0" smtClean="0"/>
              <a:t>a unique </a:t>
            </a:r>
            <a:r>
              <a:rPr lang="en-US" sz="2000" b="1" dirty="0"/>
              <a:t>four-digit </a:t>
            </a:r>
            <a:r>
              <a:rPr lang="en-US" sz="2000" b="1" dirty="0" smtClean="0"/>
              <a:t>numeric code </a:t>
            </a:r>
            <a:r>
              <a:rPr lang="en-US" sz="2000" b="1" dirty="0"/>
              <a:t>in his or her testing room for both test sessions.</a:t>
            </a:r>
            <a:r>
              <a:rPr lang="en-US" sz="2000" dirty="0"/>
              <a:t> Each testing room must use a different test group code.</a:t>
            </a:r>
          </a:p>
          <a:p>
            <a:pPr>
              <a:spcBef>
                <a:spcPts val="600"/>
              </a:spcBef>
              <a:spcAft>
                <a:spcPts val="600"/>
              </a:spcAft>
            </a:pPr>
            <a:r>
              <a:rPr lang="en-US" sz="2000" dirty="0" smtClean="0"/>
              <a:t>Schools must ensure that students grid the test group code on the back of their answer documents at the beginning of each test session, and test administrators record the code with their required administration information and on seating charts.</a:t>
            </a:r>
          </a:p>
          <a:p>
            <a:pPr>
              <a:buNone/>
            </a:pPr>
            <a:r>
              <a:rPr lang="en-US" sz="2000" b="1" dirty="0" smtClean="0"/>
              <a:t>FSA CBT </a:t>
            </a:r>
          </a:p>
          <a:p>
            <a:r>
              <a:rPr lang="en-US" sz="2000" b="1" dirty="0" smtClean="0"/>
              <a:t>Session ID numbers </a:t>
            </a:r>
            <a:r>
              <a:rPr lang="en-US" sz="2000" dirty="0" smtClean="0"/>
              <a:t>will replace test group codes for FSA CBT administrations.</a:t>
            </a:r>
          </a:p>
          <a:p>
            <a:pPr lvl="1"/>
            <a:r>
              <a:rPr lang="en-US" sz="2000" dirty="0" smtClean="0"/>
              <a:t>Session ID numbers are generated by the test delivery system when the TA creates the test session.</a:t>
            </a:r>
          </a:p>
          <a:p>
            <a:pPr>
              <a:spcBef>
                <a:spcPts val="600"/>
              </a:spcBef>
              <a:spcAft>
                <a:spcPts val="600"/>
              </a:spcAft>
            </a:pPr>
            <a:endParaRPr lang="en-US" sz="2000" dirty="0"/>
          </a:p>
        </p:txBody>
      </p:sp>
      <p:sp>
        <p:nvSpPr>
          <p:cNvPr id="4" name="Slide Number Placeholder 3"/>
          <p:cNvSpPr>
            <a:spLocks noGrp="1"/>
          </p:cNvSpPr>
          <p:nvPr>
            <p:ph type="sldNum" sz="quarter" idx="12"/>
          </p:nvPr>
        </p:nvSpPr>
        <p:spPr/>
        <p:txBody>
          <a:bodyPr/>
          <a:lstStyle/>
          <a:p>
            <a:pPr>
              <a:defRPr/>
            </a:pPr>
            <a:fld id="{2CCA0BEC-BB11-4882-B8D6-FDCCFEFF8058}" type="slidenum">
              <a:rPr lang="en-US" smtClean="0"/>
              <a:pPr>
                <a:defRPr/>
              </a:pPr>
              <a:t>68</a:t>
            </a:fld>
            <a:endParaRPr lang="en-US" dirty="0"/>
          </a:p>
        </p:txBody>
      </p:sp>
    </p:spTree>
    <p:extLst>
      <p:ext uri="{BB962C8B-B14F-4D97-AF65-F5344CB8AC3E}">
        <p14:creationId xmlns:p14="http://schemas.microsoft.com/office/powerpoint/2010/main" val="87505660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School Assessment Coordinator</a:t>
            </a:r>
            <a:br>
              <a:rPr lang="en-US" dirty="0" smtClean="0"/>
            </a:br>
            <a:r>
              <a:rPr lang="en-US" dirty="0" smtClean="0"/>
              <a:t>Before Testing</a:t>
            </a:r>
            <a:endParaRPr lang="en-US" dirty="0"/>
          </a:p>
        </p:txBody>
      </p:sp>
      <p:sp>
        <p:nvSpPr>
          <p:cNvPr id="3" name="Content Placeholder 2"/>
          <p:cNvSpPr>
            <a:spLocks noGrp="1"/>
          </p:cNvSpPr>
          <p:nvPr>
            <p:ph idx="1"/>
          </p:nvPr>
        </p:nvSpPr>
        <p:spPr>
          <a:xfrm>
            <a:off x="304800" y="1676400"/>
            <a:ext cx="8737092" cy="4954921"/>
          </a:xfrm>
        </p:spPr>
        <p:txBody>
          <a:bodyPr>
            <a:noAutofit/>
          </a:bodyPr>
          <a:lstStyle/>
          <a:p>
            <a:pPr marL="0" indent="0">
              <a:lnSpc>
                <a:spcPct val="100000"/>
              </a:lnSpc>
              <a:spcBef>
                <a:spcPts val="0"/>
              </a:spcBef>
              <a:spcAft>
                <a:spcPts val="0"/>
              </a:spcAft>
              <a:buNone/>
            </a:pPr>
            <a:r>
              <a:rPr lang="en-US" sz="2400" b="1" dirty="0" smtClean="0"/>
              <a:t>Preparation and Training</a:t>
            </a:r>
          </a:p>
          <a:p>
            <a:pPr>
              <a:lnSpc>
                <a:spcPct val="100000"/>
              </a:lnSpc>
              <a:spcBef>
                <a:spcPts val="0"/>
              </a:spcBef>
              <a:spcAft>
                <a:spcPts val="0"/>
              </a:spcAft>
            </a:pPr>
            <a:r>
              <a:rPr lang="en-US" sz="2000" dirty="0" smtClean="0"/>
              <a:t>You are responsible for training all test administrators and proctors, including non-school-based instructors (e.g., itinerant teachers). You must train several employees to act as possible alternates. In the absence of sufficiently trained administrators, postpone testing until trained personnel are available.</a:t>
            </a:r>
          </a:p>
          <a:p>
            <a:pPr>
              <a:lnSpc>
                <a:spcPct val="100000"/>
              </a:lnSpc>
              <a:spcBef>
                <a:spcPts val="0"/>
              </a:spcBef>
              <a:spcAft>
                <a:spcPts val="0"/>
              </a:spcAft>
            </a:pPr>
            <a:r>
              <a:rPr lang="en-US" sz="2000" b="1" dirty="0"/>
              <a:t>Test administrators must be certified educators.</a:t>
            </a:r>
            <a:r>
              <a:rPr lang="en-US" sz="2000" dirty="0"/>
              <a:t> </a:t>
            </a:r>
            <a:endParaRPr lang="en-US" sz="2000" dirty="0" smtClean="0"/>
          </a:p>
          <a:p>
            <a:pPr>
              <a:lnSpc>
                <a:spcPct val="100000"/>
              </a:lnSpc>
              <a:spcBef>
                <a:spcPts val="0"/>
              </a:spcBef>
              <a:spcAft>
                <a:spcPts val="0"/>
              </a:spcAft>
            </a:pPr>
            <a:r>
              <a:rPr lang="en-US" sz="2000" dirty="0" smtClean="0"/>
              <a:t>Test administrators must have a computer or mobile device during testing.</a:t>
            </a:r>
            <a:endParaRPr lang="en-US" sz="1200" dirty="0"/>
          </a:p>
          <a:p>
            <a:pPr marL="0" indent="0">
              <a:lnSpc>
                <a:spcPct val="100000"/>
              </a:lnSpc>
              <a:spcBef>
                <a:spcPts val="0"/>
              </a:spcBef>
              <a:spcAft>
                <a:spcPts val="0"/>
              </a:spcAft>
              <a:buNone/>
            </a:pPr>
            <a:r>
              <a:rPr lang="en-US" sz="2400" b="1" dirty="0"/>
              <a:t>Test Administrator (TA) Accounts   </a:t>
            </a:r>
          </a:p>
          <a:p>
            <a:pPr>
              <a:lnSpc>
                <a:spcPct val="100000"/>
              </a:lnSpc>
              <a:spcBef>
                <a:spcPts val="0"/>
              </a:spcBef>
              <a:spcAft>
                <a:spcPts val="0"/>
              </a:spcAft>
            </a:pPr>
            <a:r>
              <a:rPr lang="en-US" sz="2000" dirty="0"/>
              <a:t>TA accounts must be created in TIDE to allow TA to administer the FSA tests.</a:t>
            </a:r>
          </a:p>
          <a:p>
            <a:pPr marL="0" lvl="0" indent="0">
              <a:lnSpc>
                <a:spcPct val="100000"/>
              </a:lnSpc>
              <a:spcBef>
                <a:spcPts val="0"/>
              </a:spcBef>
              <a:spcAft>
                <a:spcPts val="0"/>
              </a:spcAft>
              <a:buNone/>
            </a:pPr>
            <a:r>
              <a:rPr lang="en-US" sz="2400" b="1" dirty="0" smtClean="0">
                <a:solidFill>
                  <a:prstClr val="black"/>
                </a:solidFill>
              </a:rPr>
              <a:t>Assign Proctors</a:t>
            </a:r>
          </a:p>
          <a:p>
            <a:pPr>
              <a:lnSpc>
                <a:spcPct val="100000"/>
              </a:lnSpc>
              <a:spcBef>
                <a:spcPts val="0"/>
              </a:spcBef>
              <a:spcAft>
                <a:spcPts val="0"/>
              </a:spcAft>
            </a:pPr>
            <a:r>
              <a:rPr lang="en-US" sz="2000" dirty="0" smtClean="0"/>
              <a:t>Assign proctors to testing rooms according to the guidelines for proctors, make sure that they understand their responsibilities, and explain the Security Log to them. </a:t>
            </a:r>
          </a:p>
          <a:p>
            <a:pPr lvl="0">
              <a:lnSpc>
                <a:spcPct val="100000"/>
              </a:lnSpc>
              <a:spcBef>
                <a:spcPts val="0"/>
              </a:spcBef>
              <a:spcAft>
                <a:spcPts val="0"/>
              </a:spcAft>
            </a:pPr>
            <a:r>
              <a:rPr lang="en-US" sz="2000" b="1" dirty="0" smtClean="0">
                <a:solidFill>
                  <a:prstClr val="black"/>
                </a:solidFill>
              </a:rPr>
              <a:t>FDOE st</a:t>
            </a:r>
            <a:r>
              <a:rPr lang="en-US" sz="2200" b="1" dirty="0" smtClean="0">
                <a:solidFill>
                  <a:prstClr val="black"/>
                </a:solidFill>
              </a:rPr>
              <a:t>rongly encourages use of proctors in ALL testing rooms</a:t>
            </a:r>
            <a:r>
              <a:rPr lang="en-US" sz="2200" dirty="0" smtClean="0">
                <a:solidFill>
                  <a:prstClr val="black"/>
                </a:solidFill>
              </a:rPr>
              <a:t>.</a:t>
            </a:r>
          </a:p>
        </p:txBody>
      </p:sp>
      <p:sp>
        <p:nvSpPr>
          <p:cNvPr id="5" name="Slide Number Placeholder 4"/>
          <p:cNvSpPr>
            <a:spLocks noGrp="1"/>
          </p:cNvSpPr>
          <p:nvPr>
            <p:ph type="sldNum" sz="quarter" idx="12"/>
          </p:nvPr>
        </p:nvSpPr>
        <p:spPr/>
        <p:txBody>
          <a:bodyPr/>
          <a:lstStyle/>
          <a:p>
            <a:fld id="{60F88D64-766A-45C3-93FE-3E1D3068B07A}" type="slidenum">
              <a:rPr lang="en-US" smtClean="0"/>
              <a:pPr/>
              <a:t>69</a:t>
            </a:fld>
            <a:endParaRPr lang="en-US" dirty="0"/>
          </a:p>
        </p:txBody>
      </p:sp>
      <p:sp>
        <p:nvSpPr>
          <p:cNvPr id="6" name="Title 1"/>
          <p:cNvSpPr txBox="1">
            <a:spLocks/>
          </p:cNvSpPr>
          <p:nvPr/>
        </p:nvSpPr>
        <p:spPr>
          <a:xfrm>
            <a:off x="6781800" y="152400"/>
            <a:ext cx="2133600" cy="1369678"/>
          </a:xfrm>
          <a:prstGeom prst="rect">
            <a:avLst/>
          </a:prstGeom>
          <a:ln>
            <a:solidFill>
              <a:schemeClr val="bg1"/>
            </a:solidFill>
          </a:ln>
        </p:spPr>
        <p:txBody>
          <a:bodyPr vert="horz" lIns="91440" tIns="45720" rIns="91440" bIns="45720" rtlCol="0" anchor="ctr">
            <a:noAutofit/>
          </a:bodyPr>
          <a:lstStyle>
            <a:lvl1pPr algn="l" defTabSz="914400" rtl="0" eaLnBrk="1" latinLnBrk="0" hangingPunct="1">
              <a:spcBef>
                <a:spcPct val="0"/>
              </a:spcBef>
              <a:buNone/>
              <a:defRPr sz="4400" kern="1200">
                <a:solidFill>
                  <a:schemeClr val="tx1"/>
                </a:solidFill>
                <a:latin typeface="+mj-lt"/>
                <a:ea typeface="+mj-ea"/>
                <a:cs typeface="+mj-cs"/>
              </a:defRPr>
            </a:lvl1pPr>
          </a:lstStyle>
          <a:p>
            <a:pPr algn="ctr"/>
            <a:r>
              <a:rPr lang="en-US" sz="4000" dirty="0" smtClean="0">
                <a:solidFill>
                  <a:schemeClr val="bg1"/>
                </a:solidFill>
              </a:rPr>
              <a:t>CBT</a:t>
            </a:r>
          </a:p>
          <a:p>
            <a:pPr algn="ctr"/>
            <a:r>
              <a:rPr lang="en-US" sz="4000" dirty="0" smtClean="0">
                <a:solidFill>
                  <a:schemeClr val="bg1"/>
                </a:solidFill>
              </a:rPr>
              <a:t>PBT</a:t>
            </a:r>
          </a:p>
        </p:txBody>
      </p:sp>
    </p:spTree>
    <p:extLst>
      <p:ext uri="{BB962C8B-B14F-4D97-AF65-F5344CB8AC3E}">
        <p14:creationId xmlns:p14="http://schemas.microsoft.com/office/powerpoint/2010/main" val="4589894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229600" cy="1096962"/>
          </a:xfrm>
        </p:spPr>
        <p:txBody>
          <a:bodyPr>
            <a:normAutofit fontScale="90000"/>
          </a:bodyPr>
          <a:lstStyle/>
          <a:p>
            <a:r>
              <a:rPr lang="en-US" dirty="0" smtClean="0"/>
              <a:t>FSA Paper-Based </a:t>
            </a:r>
            <a:br>
              <a:rPr lang="en-US" dirty="0" smtClean="0"/>
            </a:br>
            <a:r>
              <a:rPr lang="en-US" dirty="0" smtClean="0"/>
              <a:t>Materials Return Instructions</a:t>
            </a:r>
            <a:endParaRPr lang="en-US" dirty="0"/>
          </a:p>
        </p:txBody>
      </p:sp>
      <p:sp>
        <p:nvSpPr>
          <p:cNvPr id="3" name="Content Placeholder 2"/>
          <p:cNvSpPr>
            <a:spLocks noGrp="1"/>
          </p:cNvSpPr>
          <p:nvPr>
            <p:ph idx="1"/>
          </p:nvPr>
        </p:nvSpPr>
        <p:spPr/>
        <p:txBody>
          <a:bodyPr/>
          <a:lstStyle/>
          <a:p>
            <a:pPr marL="0" indent="0">
              <a:buNone/>
            </a:pPr>
            <a:endParaRPr lang="en-US" dirty="0" smtClean="0"/>
          </a:p>
          <a:p>
            <a:pPr marL="0" indent="0">
              <a:buNone/>
            </a:pPr>
            <a:r>
              <a:rPr lang="en-US" dirty="0" smtClean="0"/>
              <a:t>District and school personnel should refer to the </a:t>
            </a:r>
            <a:r>
              <a:rPr lang="en-US" i="1" dirty="0" smtClean="0"/>
              <a:t>2014–2015 FSA Paper-Based Materials Return Instructions</a:t>
            </a:r>
            <a:r>
              <a:rPr lang="en-US" dirty="0" smtClean="0"/>
              <a:t>, available in the FSA Portal, for guidance regarding the packaging and return of FSA paper-based materials after testing. This information is not provided in the test administration manuals for the FSA assessments.</a:t>
            </a:r>
            <a:endParaRPr lang="en-US" i="1" dirty="0" smtClean="0"/>
          </a:p>
        </p:txBody>
      </p:sp>
      <p:sp>
        <p:nvSpPr>
          <p:cNvPr id="4" name="Slide Number Placeholder 3"/>
          <p:cNvSpPr>
            <a:spLocks noGrp="1"/>
          </p:cNvSpPr>
          <p:nvPr>
            <p:ph type="sldNum" sz="quarter" idx="12"/>
          </p:nvPr>
        </p:nvSpPr>
        <p:spPr/>
        <p:txBody>
          <a:bodyPr/>
          <a:lstStyle/>
          <a:p>
            <a:fld id="{60F88D64-766A-45C3-93FE-3E1D3068B07A}" type="slidenum">
              <a:rPr lang="en-US" smtClean="0"/>
              <a:pPr/>
              <a:t>7</a:t>
            </a:fld>
            <a:endParaRPr lang="en-US" dirty="0"/>
          </a:p>
        </p:txBody>
      </p:sp>
      <p:sp>
        <p:nvSpPr>
          <p:cNvPr id="5" name="Rectangle 4"/>
          <p:cNvSpPr/>
          <p:nvPr/>
        </p:nvSpPr>
        <p:spPr>
          <a:xfrm rot="20149234">
            <a:off x="2841010" y="5233183"/>
            <a:ext cx="2237505" cy="584775"/>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Important</a:t>
            </a:r>
            <a:endParaRPr lang="en-US" sz="32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2069973003"/>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School Assessment Coordinator</a:t>
            </a:r>
            <a:br>
              <a:rPr lang="en-US" dirty="0"/>
            </a:br>
            <a:r>
              <a:rPr lang="en-US" dirty="0"/>
              <a:t>Before Testing</a:t>
            </a:r>
          </a:p>
        </p:txBody>
      </p:sp>
      <p:sp>
        <p:nvSpPr>
          <p:cNvPr id="3" name="Content Placeholder 2"/>
          <p:cNvSpPr>
            <a:spLocks noGrp="1"/>
          </p:cNvSpPr>
          <p:nvPr>
            <p:ph idx="1"/>
          </p:nvPr>
        </p:nvSpPr>
        <p:spPr>
          <a:xfrm>
            <a:off x="228600" y="1600200"/>
            <a:ext cx="8737092" cy="5105399"/>
          </a:xfrm>
        </p:spPr>
        <p:txBody>
          <a:bodyPr/>
          <a:lstStyle/>
          <a:p>
            <a:pPr marL="0" indent="0">
              <a:spcBef>
                <a:spcPts val="0"/>
              </a:spcBef>
              <a:spcAft>
                <a:spcPts val="0"/>
              </a:spcAft>
              <a:buNone/>
            </a:pPr>
            <a:r>
              <a:rPr lang="en-US" sz="2200" b="1" dirty="0" smtClean="0"/>
              <a:t>Provide instructions for the following:</a:t>
            </a:r>
          </a:p>
          <a:p>
            <a:pPr>
              <a:lnSpc>
                <a:spcPct val="100000"/>
              </a:lnSpc>
              <a:spcBef>
                <a:spcPts val="0"/>
              </a:spcBef>
              <a:spcAft>
                <a:spcPts val="0"/>
              </a:spcAft>
            </a:pPr>
            <a:r>
              <a:rPr lang="en-US" sz="2100" dirty="0" smtClean="0"/>
              <a:t>School’s policy for electronic devices, breaks, and extended time accommodations.</a:t>
            </a:r>
          </a:p>
          <a:p>
            <a:pPr>
              <a:lnSpc>
                <a:spcPct val="100000"/>
              </a:lnSpc>
              <a:spcBef>
                <a:spcPts val="0"/>
              </a:spcBef>
              <a:spcAft>
                <a:spcPts val="0"/>
              </a:spcAft>
            </a:pPr>
            <a:r>
              <a:rPr lang="en-US" sz="2100" dirty="0" smtClean="0"/>
              <a:t>Option </a:t>
            </a:r>
            <a:r>
              <a:rPr lang="en-US" sz="2100" dirty="0"/>
              <a:t>(A, B, or C)  to use when reading the test </a:t>
            </a:r>
            <a:r>
              <a:rPr lang="en-US" sz="2100" dirty="0" smtClean="0"/>
              <a:t>script</a:t>
            </a:r>
            <a:r>
              <a:rPr lang="en-US" sz="2100" dirty="0"/>
              <a:t> </a:t>
            </a:r>
            <a:r>
              <a:rPr lang="en-US" sz="2100" dirty="0" smtClean="0"/>
              <a:t>and accessing the Student Comment Forms.</a:t>
            </a:r>
            <a:endParaRPr lang="en-US" sz="2100" dirty="0"/>
          </a:p>
          <a:p>
            <a:pPr>
              <a:lnSpc>
                <a:spcPct val="100000"/>
              </a:lnSpc>
              <a:spcBef>
                <a:spcPts val="0"/>
              </a:spcBef>
              <a:spcAft>
                <a:spcPts val="0"/>
              </a:spcAft>
            </a:pPr>
            <a:r>
              <a:rPr lang="en-US" sz="2100" dirty="0" smtClean="0"/>
              <a:t>A student has not participated in a training test session. </a:t>
            </a:r>
          </a:p>
          <a:p>
            <a:pPr>
              <a:lnSpc>
                <a:spcPct val="100000"/>
              </a:lnSpc>
              <a:spcBef>
                <a:spcPts val="0"/>
              </a:spcBef>
              <a:spcAft>
                <a:spcPts val="0"/>
              </a:spcAft>
            </a:pPr>
            <a:r>
              <a:rPr lang="en-US" sz="2100" dirty="0" smtClean="0"/>
              <a:t>A student has trouble logging in the first time or gets kicked out of his or her test more than once.</a:t>
            </a:r>
          </a:p>
          <a:p>
            <a:pPr>
              <a:lnSpc>
                <a:spcPct val="100000"/>
              </a:lnSpc>
              <a:spcBef>
                <a:spcPts val="0"/>
              </a:spcBef>
              <a:spcAft>
                <a:spcPts val="0"/>
              </a:spcAft>
            </a:pPr>
            <a:r>
              <a:rPr lang="en-US" sz="2100" dirty="0" smtClean="0"/>
              <a:t>A student refuses to acknowledge the testing rules.</a:t>
            </a:r>
          </a:p>
          <a:p>
            <a:pPr>
              <a:lnSpc>
                <a:spcPct val="100000"/>
              </a:lnSpc>
              <a:spcBef>
                <a:spcPts val="0"/>
              </a:spcBef>
              <a:spcAft>
                <a:spcPts val="0"/>
              </a:spcAft>
            </a:pPr>
            <a:r>
              <a:rPr lang="en-US" sz="2100" dirty="0" smtClean="0"/>
              <a:t>A student moves to the next session and gets approved by TA inadvertently.</a:t>
            </a:r>
          </a:p>
          <a:p>
            <a:pPr>
              <a:lnSpc>
                <a:spcPct val="100000"/>
              </a:lnSpc>
              <a:spcBef>
                <a:spcPts val="0"/>
              </a:spcBef>
              <a:spcAft>
                <a:spcPts val="0"/>
              </a:spcAft>
            </a:pPr>
            <a:r>
              <a:rPr lang="en-US" sz="2100" dirty="0" smtClean="0"/>
              <a:t>A test administrator is concerned that a student is unable (e.g., too ill) to finish the test.</a:t>
            </a:r>
          </a:p>
          <a:p>
            <a:pPr>
              <a:lnSpc>
                <a:spcPct val="100000"/>
              </a:lnSpc>
              <a:spcBef>
                <a:spcPts val="0"/>
              </a:spcBef>
              <a:spcAft>
                <a:spcPts val="0"/>
              </a:spcAft>
            </a:pPr>
            <a:r>
              <a:rPr lang="en-US" sz="2100" dirty="0" smtClean="0"/>
              <a:t>A disruption occurs (e.g., a technical disruption, power outage, disruptive behavior).</a:t>
            </a:r>
            <a:endParaRPr lang="en-US" sz="2100" dirty="0"/>
          </a:p>
        </p:txBody>
      </p:sp>
      <p:sp>
        <p:nvSpPr>
          <p:cNvPr id="4" name="Slide Number Placeholder 3"/>
          <p:cNvSpPr>
            <a:spLocks noGrp="1"/>
          </p:cNvSpPr>
          <p:nvPr>
            <p:ph type="sldNum" sz="quarter" idx="12"/>
          </p:nvPr>
        </p:nvSpPr>
        <p:spPr/>
        <p:txBody>
          <a:bodyPr/>
          <a:lstStyle/>
          <a:p>
            <a:fld id="{60F88D64-766A-45C3-93FE-3E1D3068B07A}" type="slidenum">
              <a:rPr lang="en-US" smtClean="0"/>
              <a:pPr/>
              <a:t>70</a:t>
            </a:fld>
            <a:endParaRPr lang="en-US" dirty="0"/>
          </a:p>
        </p:txBody>
      </p:sp>
    </p:spTree>
    <p:extLst>
      <p:ext uri="{BB962C8B-B14F-4D97-AF65-F5344CB8AC3E}">
        <p14:creationId xmlns:p14="http://schemas.microsoft.com/office/powerpoint/2010/main" val="22182584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51619"/>
            <a:ext cx="7010400" cy="1096962"/>
          </a:xfrm>
        </p:spPr>
        <p:txBody>
          <a:bodyPr>
            <a:normAutofit fontScale="90000"/>
          </a:bodyPr>
          <a:lstStyle/>
          <a:p>
            <a:r>
              <a:rPr lang="en-US" dirty="0"/>
              <a:t>School Assessment Coordinator</a:t>
            </a:r>
            <a:br>
              <a:rPr lang="en-US" dirty="0"/>
            </a:br>
            <a:r>
              <a:rPr lang="en-US" dirty="0"/>
              <a:t>Before Testing</a:t>
            </a:r>
          </a:p>
        </p:txBody>
      </p:sp>
      <p:sp>
        <p:nvSpPr>
          <p:cNvPr id="3" name="Content Placeholder 2"/>
          <p:cNvSpPr>
            <a:spLocks noGrp="1"/>
          </p:cNvSpPr>
          <p:nvPr>
            <p:ph idx="1"/>
          </p:nvPr>
        </p:nvSpPr>
        <p:spPr>
          <a:xfrm>
            <a:off x="152400" y="1676400"/>
            <a:ext cx="8763000" cy="4724400"/>
          </a:xfrm>
        </p:spPr>
        <p:txBody>
          <a:bodyPr>
            <a:noAutofit/>
          </a:bodyPr>
          <a:lstStyle/>
          <a:p>
            <a:pPr marL="0" indent="0" algn="just">
              <a:lnSpc>
                <a:spcPct val="80000"/>
              </a:lnSpc>
              <a:spcBef>
                <a:spcPts val="300"/>
              </a:spcBef>
              <a:spcAft>
                <a:spcPts val="300"/>
              </a:spcAft>
              <a:buNone/>
            </a:pPr>
            <a:r>
              <a:rPr lang="en-US" sz="2200" b="1" dirty="0" smtClean="0"/>
              <a:t>TA must have accounts created In TIDE by School Assessment Coordinators (SAC):</a:t>
            </a:r>
          </a:p>
          <a:p>
            <a:pPr>
              <a:spcBef>
                <a:spcPts val="300"/>
              </a:spcBef>
              <a:spcAft>
                <a:spcPts val="300"/>
              </a:spcAft>
            </a:pPr>
            <a:r>
              <a:rPr lang="en-US" sz="2200" dirty="0" smtClean="0"/>
              <a:t>SAC will need to log into TIDE and go to the </a:t>
            </a:r>
            <a:r>
              <a:rPr lang="en-US" sz="2200" b="1" dirty="0" smtClean="0"/>
              <a:t>Manage U</a:t>
            </a:r>
            <a:r>
              <a:rPr lang="en-US" sz="2200" dirty="0" smtClean="0"/>
              <a:t>ser tab. </a:t>
            </a:r>
          </a:p>
          <a:p>
            <a:pPr lvl="1">
              <a:spcBef>
                <a:spcPts val="300"/>
              </a:spcBef>
              <a:spcAft>
                <a:spcPts val="300"/>
              </a:spcAft>
            </a:pPr>
            <a:r>
              <a:rPr lang="en-US" sz="2000" dirty="0" smtClean="0"/>
              <a:t>This </a:t>
            </a:r>
            <a:r>
              <a:rPr lang="en-US" sz="2000" dirty="0"/>
              <a:t>tab may be used to search for existing user records, export a list of user records, view and/or edit user records, delete user records, and add or upload users</a:t>
            </a:r>
            <a:endParaRPr lang="en-US" sz="2000" dirty="0" smtClean="0"/>
          </a:p>
          <a:p>
            <a:pPr>
              <a:spcBef>
                <a:spcPts val="300"/>
              </a:spcBef>
              <a:spcAft>
                <a:spcPts val="300"/>
              </a:spcAft>
            </a:pPr>
            <a:r>
              <a:rPr lang="en-US" sz="2200" dirty="0" smtClean="0"/>
              <a:t>Click on Add User or Upload Users tab depending on your preference</a:t>
            </a:r>
          </a:p>
          <a:p>
            <a:pPr>
              <a:spcBef>
                <a:spcPts val="300"/>
              </a:spcBef>
              <a:spcAft>
                <a:spcPts val="300"/>
              </a:spcAft>
            </a:pPr>
            <a:r>
              <a:rPr lang="en-US" sz="2200" dirty="0" smtClean="0"/>
              <a:t>Required fields to add a user are:</a:t>
            </a:r>
          </a:p>
          <a:p>
            <a:pPr lvl="1">
              <a:spcBef>
                <a:spcPts val="300"/>
              </a:spcBef>
              <a:spcAft>
                <a:spcPts val="300"/>
              </a:spcAft>
            </a:pPr>
            <a:r>
              <a:rPr lang="en-US" sz="2000" dirty="0" smtClean="0"/>
              <a:t>Role, Email Address (username), First and Last Name, and Phone (optional).</a:t>
            </a:r>
            <a:endParaRPr lang="en-US" sz="2000" dirty="0"/>
          </a:p>
          <a:p>
            <a:pPr>
              <a:spcBef>
                <a:spcPts val="300"/>
              </a:spcBef>
              <a:spcAft>
                <a:spcPts val="300"/>
              </a:spcAft>
            </a:pPr>
            <a:r>
              <a:rPr lang="en-US" sz="2200" dirty="0" smtClean="0"/>
              <a:t>Once an account is created in TIDE,  TA will receive an email from Florida </a:t>
            </a:r>
            <a:r>
              <a:rPr lang="en-US" sz="2200" dirty="0" smtClean="0">
                <a:hlinkClick r:id="rId3"/>
              </a:rPr>
              <a:t>DoNotReply@airast.org</a:t>
            </a:r>
            <a:r>
              <a:rPr lang="en-US" sz="2200" dirty="0" smtClean="0"/>
              <a:t> with the following:</a:t>
            </a:r>
          </a:p>
          <a:p>
            <a:pPr lvl="1">
              <a:spcBef>
                <a:spcPts val="300"/>
              </a:spcBef>
              <a:spcAft>
                <a:spcPts val="300"/>
              </a:spcAft>
            </a:pPr>
            <a:r>
              <a:rPr lang="en-US" sz="2000" dirty="0" smtClean="0"/>
              <a:t>A link to log into TIDE (expires in 30 days)</a:t>
            </a:r>
          </a:p>
          <a:p>
            <a:pPr lvl="1">
              <a:spcBef>
                <a:spcPts val="300"/>
              </a:spcBef>
              <a:spcAft>
                <a:spcPts val="300"/>
              </a:spcAft>
            </a:pPr>
            <a:r>
              <a:rPr lang="en-US" sz="2000" dirty="0" smtClean="0"/>
              <a:t>A temporary password.</a:t>
            </a:r>
          </a:p>
          <a:p>
            <a:pPr>
              <a:spcBef>
                <a:spcPts val="300"/>
              </a:spcBef>
              <a:spcAft>
                <a:spcPts val="300"/>
              </a:spcAft>
            </a:pPr>
            <a:r>
              <a:rPr lang="en-US" sz="2200" dirty="0" smtClean="0">
                <a:solidFill>
                  <a:srgbClr val="FF0000"/>
                </a:solidFill>
              </a:rPr>
              <a:t>TA must contact FSA Help Desk at 1-866-815-7246 if the email is not received.</a:t>
            </a:r>
          </a:p>
          <a:p>
            <a:pPr>
              <a:spcBef>
                <a:spcPts val="300"/>
              </a:spcBef>
              <a:spcAft>
                <a:spcPts val="300"/>
              </a:spcAft>
            </a:pPr>
            <a:endParaRPr lang="en-US" sz="2000" b="1" dirty="0" smtClean="0"/>
          </a:p>
        </p:txBody>
      </p:sp>
      <p:sp>
        <p:nvSpPr>
          <p:cNvPr id="5" name="Slide Number Placeholder 4"/>
          <p:cNvSpPr>
            <a:spLocks noGrp="1"/>
          </p:cNvSpPr>
          <p:nvPr>
            <p:ph type="sldNum" sz="quarter" idx="12"/>
          </p:nvPr>
        </p:nvSpPr>
        <p:spPr/>
        <p:txBody>
          <a:bodyPr/>
          <a:lstStyle/>
          <a:p>
            <a:fld id="{60F88D64-766A-45C3-93FE-3E1D3068B07A}" type="slidenum">
              <a:rPr lang="en-US" smtClean="0"/>
              <a:pPr/>
              <a:t>71</a:t>
            </a:fld>
            <a:endParaRPr lang="en-US" dirty="0"/>
          </a:p>
        </p:txBody>
      </p:sp>
    </p:spTree>
    <p:extLst>
      <p:ext uri="{BB962C8B-B14F-4D97-AF65-F5344CB8AC3E}">
        <p14:creationId xmlns:p14="http://schemas.microsoft.com/office/powerpoint/2010/main" val="3946640825"/>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51619"/>
            <a:ext cx="7010400" cy="1096962"/>
          </a:xfrm>
        </p:spPr>
        <p:txBody>
          <a:bodyPr>
            <a:normAutofit fontScale="90000"/>
          </a:bodyPr>
          <a:lstStyle/>
          <a:p>
            <a:r>
              <a:rPr lang="en-US" dirty="0"/>
              <a:t>School Assessment Coordinator</a:t>
            </a:r>
            <a:br>
              <a:rPr lang="en-US" dirty="0"/>
            </a:br>
            <a:r>
              <a:rPr lang="en-US" dirty="0"/>
              <a:t>Before Testing</a:t>
            </a:r>
          </a:p>
        </p:txBody>
      </p:sp>
      <p:sp>
        <p:nvSpPr>
          <p:cNvPr id="3" name="Content Placeholder 2"/>
          <p:cNvSpPr>
            <a:spLocks noGrp="1"/>
          </p:cNvSpPr>
          <p:nvPr>
            <p:ph idx="1"/>
          </p:nvPr>
        </p:nvSpPr>
        <p:spPr>
          <a:xfrm>
            <a:off x="228600" y="1752600"/>
            <a:ext cx="8536566" cy="4419599"/>
          </a:xfrm>
        </p:spPr>
        <p:txBody>
          <a:bodyPr>
            <a:noAutofit/>
          </a:bodyPr>
          <a:lstStyle/>
          <a:p>
            <a:pPr marL="0" indent="0">
              <a:spcBef>
                <a:spcPts val="300"/>
              </a:spcBef>
              <a:spcAft>
                <a:spcPts val="300"/>
              </a:spcAft>
              <a:buNone/>
            </a:pPr>
            <a:r>
              <a:rPr lang="en-US" sz="2400" b="1" dirty="0"/>
              <a:t>TA must have accounts created In TIDE by School Assessment Coordinators (SAC</a:t>
            </a:r>
            <a:r>
              <a:rPr lang="en-US" sz="2400" b="1" dirty="0" smtClean="0"/>
              <a:t>) (cont.):</a:t>
            </a:r>
            <a:endParaRPr lang="en-US" sz="2400" b="1" dirty="0"/>
          </a:p>
          <a:p>
            <a:pPr>
              <a:spcBef>
                <a:spcPts val="300"/>
              </a:spcBef>
              <a:spcAft>
                <a:spcPts val="300"/>
              </a:spcAft>
            </a:pPr>
            <a:r>
              <a:rPr lang="en-US" sz="2400" dirty="0" smtClean="0"/>
              <a:t>To activate the TIDE account:</a:t>
            </a:r>
          </a:p>
          <a:p>
            <a:pPr lvl="1">
              <a:spcBef>
                <a:spcPts val="300"/>
              </a:spcBef>
              <a:spcAft>
                <a:spcPts val="300"/>
              </a:spcAft>
            </a:pPr>
            <a:r>
              <a:rPr lang="en-US" sz="2200" dirty="0" smtClean="0"/>
              <a:t>Click link on email</a:t>
            </a:r>
          </a:p>
          <a:p>
            <a:pPr lvl="1">
              <a:spcBef>
                <a:spcPts val="300"/>
              </a:spcBef>
              <a:spcAft>
                <a:spcPts val="300"/>
              </a:spcAft>
            </a:pPr>
            <a:r>
              <a:rPr lang="en-US" sz="2200" dirty="0" smtClean="0"/>
              <a:t>In the Old Password field, enter the password sent in email</a:t>
            </a:r>
          </a:p>
          <a:p>
            <a:pPr lvl="1">
              <a:spcBef>
                <a:spcPts val="300"/>
              </a:spcBef>
              <a:spcAft>
                <a:spcPts val="300"/>
              </a:spcAft>
            </a:pPr>
            <a:r>
              <a:rPr lang="en-US" sz="2200" dirty="0" smtClean="0"/>
              <a:t>In the other password field, enter new password (follow criteria required)</a:t>
            </a:r>
          </a:p>
          <a:p>
            <a:pPr>
              <a:spcBef>
                <a:spcPts val="300"/>
              </a:spcBef>
              <a:spcAft>
                <a:spcPts val="300"/>
              </a:spcAft>
            </a:pPr>
            <a:r>
              <a:rPr lang="en-US" sz="2400" dirty="0" smtClean="0"/>
              <a:t>Click Submit</a:t>
            </a:r>
          </a:p>
          <a:p>
            <a:pPr>
              <a:spcBef>
                <a:spcPts val="300"/>
              </a:spcBef>
              <a:spcAft>
                <a:spcPts val="300"/>
              </a:spcAft>
            </a:pPr>
            <a:r>
              <a:rPr lang="en-US" sz="2400" dirty="0" smtClean="0"/>
              <a:t>Next select Security Question and provide answers</a:t>
            </a:r>
          </a:p>
          <a:p>
            <a:pPr>
              <a:spcBef>
                <a:spcPts val="300"/>
              </a:spcBef>
              <a:spcAft>
                <a:spcPts val="300"/>
              </a:spcAft>
            </a:pPr>
            <a:r>
              <a:rPr lang="en-US" sz="2400" dirty="0" smtClean="0"/>
              <a:t>Finally SAVE.</a:t>
            </a:r>
          </a:p>
          <a:p>
            <a:pPr>
              <a:spcBef>
                <a:spcPts val="300"/>
              </a:spcBef>
              <a:spcAft>
                <a:spcPts val="300"/>
              </a:spcAft>
            </a:pPr>
            <a:r>
              <a:rPr lang="en-US" sz="2400" dirty="0" smtClean="0"/>
              <a:t>You will then be taken back to FSA Portal.</a:t>
            </a:r>
          </a:p>
          <a:p>
            <a:pPr>
              <a:spcBef>
                <a:spcPts val="300"/>
              </a:spcBef>
              <a:spcAft>
                <a:spcPts val="300"/>
              </a:spcAft>
            </a:pPr>
            <a:endParaRPr lang="en-US" sz="2300" b="1" dirty="0" smtClean="0"/>
          </a:p>
        </p:txBody>
      </p:sp>
      <p:sp>
        <p:nvSpPr>
          <p:cNvPr id="5" name="Slide Number Placeholder 4"/>
          <p:cNvSpPr>
            <a:spLocks noGrp="1"/>
          </p:cNvSpPr>
          <p:nvPr>
            <p:ph type="sldNum" sz="quarter" idx="12"/>
          </p:nvPr>
        </p:nvSpPr>
        <p:spPr/>
        <p:txBody>
          <a:bodyPr/>
          <a:lstStyle/>
          <a:p>
            <a:fld id="{60F88D64-766A-45C3-93FE-3E1D3068B07A}" type="slidenum">
              <a:rPr lang="en-US" smtClean="0"/>
              <a:pPr/>
              <a:t>72</a:t>
            </a:fld>
            <a:endParaRPr lang="en-US" dirty="0"/>
          </a:p>
        </p:txBody>
      </p:sp>
      <p:pic>
        <p:nvPicPr>
          <p:cNvPr id="6"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t="10019" b="10019"/>
          <a:stretch>
            <a:fillRect/>
          </a:stretch>
        </p:blipFill>
        <p:spPr bwMode="auto">
          <a:xfrm>
            <a:off x="5797180" y="4800601"/>
            <a:ext cx="3366653" cy="20573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10685033"/>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School Assessment Coordinator</a:t>
            </a:r>
            <a:br>
              <a:rPr lang="en-US" dirty="0" smtClean="0"/>
            </a:br>
            <a:r>
              <a:rPr lang="en-US" dirty="0" smtClean="0"/>
              <a:t>Before Testing</a:t>
            </a:r>
            <a:endParaRPr lang="en-US" dirty="0"/>
          </a:p>
        </p:txBody>
      </p:sp>
      <p:sp>
        <p:nvSpPr>
          <p:cNvPr id="3" name="Content Placeholder 2"/>
          <p:cNvSpPr>
            <a:spLocks noGrp="1"/>
          </p:cNvSpPr>
          <p:nvPr>
            <p:ph idx="1"/>
          </p:nvPr>
        </p:nvSpPr>
        <p:spPr>
          <a:xfrm>
            <a:off x="76200" y="1752601"/>
            <a:ext cx="8889492" cy="4724399"/>
          </a:xfrm>
        </p:spPr>
        <p:txBody>
          <a:bodyPr>
            <a:noAutofit/>
          </a:bodyPr>
          <a:lstStyle/>
          <a:p>
            <a:pPr marL="0" indent="0">
              <a:lnSpc>
                <a:spcPct val="80000"/>
              </a:lnSpc>
              <a:buNone/>
            </a:pPr>
            <a:r>
              <a:rPr lang="en-US" sz="2800" b="1" dirty="0" smtClean="0"/>
              <a:t>Test Administrators Procedures for Testing </a:t>
            </a:r>
          </a:p>
          <a:p>
            <a:pPr marL="0" indent="0">
              <a:spcBef>
                <a:spcPts val="0"/>
              </a:spcBef>
              <a:spcAft>
                <a:spcPts val="0"/>
              </a:spcAft>
              <a:buNone/>
            </a:pPr>
            <a:r>
              <a:rPr lang="en-US" sz="2000" dirty="0"/>
              <a:t>To create the test session, complete the following steps:</a:t>
            </a:r>
          </a:p>
          <a:p>
            <a:pPr>
              <a:spcBef>
                <a:spcPts val="0"/>
              </a:spcBef>
              <a:spcAft>
                <a:spcPts val="0"/>
              </a:spcAft>
            </a:pPr>
            <a:r>
              <a:rPr lang="en-US" sz="2000" dirty="0" smtClean="0"/>
              <a:t>Go </a:t>
            </a:r>
            <a:r>
              <a:rPr lang="en-US" sz="2000" dirty="0"/>
              <a:t>to the FSA Portal, click the </a:t>
            </a:r>
            <a:r>
              <a:rPr lang="en-US" sz="2000" b="1" dirty="0"/>
              <a:t>“Test Administrator” </a:t>
            </a:r>
            <a:r>
              <a:rPr lang="en-US" sz="2000" dirty="0"/>
              <a:t>icon, and then click the </a:t>
            </a:r>
            <a:r>
              <a:rPr lang="en-US" sz="2000" b="1" dirty="0"/>
              <a:t>“</a:t>
            </a:r>
            <a:r>
              <a:rPr lang="en-US" sz="2000" b="1" dirty="0" smtClean="0"/>
              <a:t>Test Administration</a:t>
            </a:r>
            <a:r>
              <a:rPr lang="en-US" sz="2000" b="1" dirty="0"/>
              <a:t>”</a:t>
            </a:r>
            <a:r>
              <a:rPr lang="en-US" sz="2000" dirty="0"/>
              <a:t> icon.</a:t>
            </a:r>
          </a:p>
          <a:p>
            <a:pPr>
              <a:spcBef>
                <a:spcPts val="0"/>
              </a:spcBef>
              <a:spcAft>
                <a:spcPts val="0"/>
              </a:spcAft>
            </a:pPr>
            <a:r>
              <a:rPr lang="en-US" sz="2000" dirty="0" smtClean="0"/>
              <a:t>Log </a:t>
            </a:r>
            <a:r>
              <a:rPr lang="en-US" sz="2000" dirty="0"/>
              <a:t>in to the Test Administrator Interface with your username and password.</a:t>
            </a:r>
          </a:p>
          <a:p>
            <a:pPr>
              <a:spcBef>
                <a:spcPts val="0"/>
              </a:spcBef>
              <a:spcAft>
                <a:spcPts val="0"/>
              </a:spcAft>
            </a:pPr>
            <a:r>
              <a:rPr lang="en-US" sz="2000" dirty="0" smtClean="0"/>
              <a:t>Select </a:t>
            </a:r>
            <a:r>
              <a:rPr lang="en-US" sz="2000" dirty="0"/>
              <a:t>the test you will be administering (e.g., Grade 9 FSA ELA Reading), and </a:t>
            </a:r>
            <a:r>
              <a:rPr lang="en-US" sz="2000" dirty="0" smtClean="0"/>
              <a:t>then click </a:t>
            </a:r>
            <a:r>
              <a:rPr lang="en-US" sz="2000" b="1" dirty="0"/>
              <a:t>“Start Session.”</a:t>
            </a:r>
          </a:p>
          <a:p>
            <a:pPr>
              <a:spcBef>
                <a:spcPts val="0"/>
              </a:spcBef>
              <a:spcAft>
                <a:spcPts val="0"/>
              </a:spcAft>
            </a:pPr>
            <a:r>
              <a:rPr lang="en-US" sz="2000" dirty="0" smtClean="0"/>
              <a:t>Record </a:t>
            </a:r>
            <a:r>
              <a:rPr lang="en-US" sz="2000" dirty="0"/>
              <a:t>the </a:t>
            </a:r>
            <a:r>
              <a:rPr lang="en-US" sz="2000" b="1" dirty="0"/>
              <a:t>Session ID, </a:t>
            </a:r>
            <a:r>
              <a:rPr lang="en-US" sz="2000" dirty="0"/>
              <a:t>which students will need in order to log in to the test. </a:t>
            </a:r>
            <a:endParaRPr lang="en-US" sz="2000" dirty="0" smtClean="0"/>
          </a:p>
          <a:p>
            <a:pPr>
              <a:spcBef>
                <a:spcPts val="0"/>
              </a:spcBef>
              <a:spcAft>
                <a:spcPts val="0"/>
              </a:spcAft>
            </a:pPr>
            <a:r>
              <a:rPr lang="en-US" sz="2000" dirty="0" smtClean="0"/>
              <a:t>To </a:t>
            </a:r>
            <a:r>
              <a:rPr lang="en-US" sz="2000" dirty="0"/>
              <a:t>log in to the test, students will enter their First Names, their Usernames, and </a:t>
            </a:r>
            <a:r>
              <a:rPr lang="en-US" sz="2000" dirty="0" smtClean="0"/>
              <a:t>the Session </a:t>
            </a:r>
            <a:r>
              <a:rPr lang="en-US" sz="2000" dirty="0"/>
              <a:t>ID. </a:t>
            </a:r>
            <a:r>
              <a:rPr lang="en-US" sz="2000" dirty="0" smtClean="0"/>
              <a:t> </a:t>
            </a:r>
            <a:endParaRPr lang="en-US" sz="2000" b="1" dirty="0" smtClean="0"/>
          </a:p>
          <a:p>
            <a:pPr>
              <a:spcBef>
                <a:spcPts val="0"/>
              </a:spcBef>
              <a:spcAft>
                <a:spcPts val="0"/>
              </a:spcAft>
            </a:pPr>
            <a:r>
              <a:rPr lang="en-US" sz="2000" dirty="0" smtClean="0"/>
              <a:t>After </a:t>
            </a:r>
            <a:r>
              <a:rPr lang="en-US" sz="2000" dirty="0"/>
              <a:t>students begin logging in and requesting approval, the </a:t>
            </a:r>
            <a:r>
              <a:rPr lang="en-US" sz="2000" b="1" dirty="0"/>
              <a:t>Approvals</a:t>
            </a:r>
            <a:r>
              <a:rPr lang="en-US" sz="2000" dirty="0"/>
              <a:t> button will become clickable on the TA interface.</a:t>
            </a:r>
          </a:p>
          <a:p>
            <a:pPr>
              <a:spcBef>
                <a:spcPts val="0"/>
              </a:spcBef>
              <a:spcAft>
                <a:spcPts val="0"/>
              </a:spcAft>
            </a:pPr>
            <a:r>
              <a:rPr lang="en-US" sz="2000" dirty="0"/>
              <a:t>Test Administrators must </a:t>
            </a:r>
            <a:r>
              <a:rPr lang="en-US" sz="2000" b="1" dirty="0"/>
              <a:t>Approve</a:t>
            </a:r>
            <a:r>
              <a:rPr lang="en-US" sz="2000" dirty="0"/>
              <a:t> students before they can begin testing. </a:t>
            </a:r>
          </a:p>
          <a:p>
            <a:pPr lvl="1">
              <a:spcBef>
                <a:spcPts val="0"/>
              </a:spcBef>
              <a:spcAft>
                <a:spcPts val="0"/>
              </a:spcAft>
            </a:pPr>
            <a:r>
              <a:rPr lang="en-US" sz="2000" dirty="0"/>
              <a:t>This process includes viewing each student’s test settings and verifying that they are correct.</a:t>
            </a:r>
          </a:p>
          <a:p>
            <a:pPr>
              <a:spcBef>
                <a:spcPts val="0"/>
              </a:spcBef>
              <a:spcAft>
                <a:spcPts val="0"/>
              </a:spcAft>
            </a:pPr>
            <a:r>
              <a:rPr lang="en-US" sz="2000" dirty="0"/>
              <a:t>After all students have finished testing or the test session has ended, Test Administrators will click the </a:t>
            </a:r>
            <a:r>
              <a:rPr lang="en-US" sz="2000" b="1" dirty="0"/>
              <a:t>Stop Session</a:t>
            </a:r>
            <a:r>
              <a:rPr lang="en-US" sz="2000" dirty="0"/>
              <a:t> button. </a:t>
            </a:r>
          </a:p>
          <a:p>
            <a:pPr>
              <a:spcBef>
                <a:spcPts val="0"/>
              </a:spcBef>
              <a:spcAft>
                <a:spcPts val="0"/>
              </a:spcAft>
              <a:buNone/>
            </a:pPr>
            <a:endParaRPr lang="en-US" sz="2800" b="1" dirty="0"/>
          </a:p>
          <a:p>
            <a:pPr>
              <a:lnSpc>
                <a:spcPct val="80000"/>
              </a:lnSpc>
              <a:spcBef>
                <a:spcPts val="600"/>
              </a:spcBef>
              <a:spcAft>
                <a:spcPts val="600"/>
              </a:spcAft>
            </a:pPr>
            <a:endParaRPr lang="en-US" sz="2200" dirty="0" smtClean="0"/>
          </a:p>
        </p:txBody>
      </p:sp>
      <p:sp>
        <p:nvSpPr>
          <p:cNvPr id="5" name="Slide Number Placeholder 4"/>
          <p:cNvSpPr>
            <a:spLocks noGrp="1"/>
          </p:cNvSpPr>
          <p:nvPr>
            <p:ph type="sldNum" sz="quarter" idx="12"/>
          </p:nvPr>
        </p:nvSpPr>
        <p:spPr/>
        <p:txBody>
          <a:bodyPr/>
          <a:lstStyle/>
          <a:p>
            <a:fld id="{60F88D64-766A-45C3-93FE-3E1D3068B07A}" type="slidenum">
              <a:rPr lang="en-US" smtClean="0"/>
              <a:pPr/>
              <a:t>73</a:t>
            </a:fld>
            <a:endParaRPr lang="en-US" dirty="0"/>
          </a:p>
        </p:txBody>
      </p:sp>
      <p:sp>
        <p:nvSpPr>
          <p:cNvPr id="6" name="Title 1"/>
          <p:cNvSpPr txBox="1">
            <a:spLocks/>
          </p:cNvSpPr>
          <p:nvPr/>
        </p:nvSpPr>
        <p:spPr>
          <a:xfrm>
            <a:off x="6553200" y="152400"/>
            <a:ext cx="2133600" cy="1369678"/>
          </a:xfrm>
          <a:prstGeom prst="rect">
            <a:avLst/>
          </a:prstGeom>
          <a:ln>
            <a:solidFill>
              <a:schemeClr val="bg1"/>
            </a:solidFill>
          </a:ln>
        </p:spPr>
        <p:txBody>
          <a:bodyPr vert="horz" lIns="91440" tIns="45720" rIns="91440" bIns="45720" rtlCol="0" anchor="ctr">
            <a:noAutofit/>
          </a:bodyPr>
          <a:lstStyle>
            <a:lvl1pPr algn="l" defTabSz="914400" rtl="0" eaLnBrk="1" latinLnBrk="0" hangingPunct="1">
              <a:spcBef>
                <a:spcPct val="0"/>
              </a:spcBef>
              <a:buNone/>
              <a:defRPr sz="4400" kern="1200">
                <a:solidFill>
                  <a:schemeClr val="tx1"/>
                </a:solidFill>
                <a:latin typeface="+mj-lt"/>
                <a:ea typeface="+mj-ea"/>
                <a:cs typeface="+mj-cs"/>
              </a:defRPr>
            </a:lvl1pPr>
          </a:lstStyle>
          <a:p>
            <a:pPr algn="ctr"/>
            <a:r>
              <a:rPr lang="en-US" sz="4000" dirty="0" smtClean="0">
                <a:solidFill>
                  <a:schemeClr val="bg1"/>
                </a:solidFill>
              </a:rPr>
              <a:t>CBT</a:t>
            </a:r>
          </a:p>
          <a:p>
            <a:pPr algn="ctr"/>
            <a:r>
              <a:rPr lang="en-US" sz="4000" dirty="0" smtClean="0">
                <a:solidFill>
                  <a:schemeClr val="bg1"/>
                </a:solidFill>
              </a:rPr>
              <a:t>PBT</a:t>
            </a:r>
          </a:p>
        </p:txBody>
      </p:sp>
    </p:spTree>
    <p:extLst>
      <p:ext uri="{BB962C8B-B14F-4D97-AF65-F5344CB8AC3E}">
        <p14:creationId xmlns:p14="http://schemas.microsoft.com/office/powerpoint/2010/main" val="3390255049"/>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School Assessment Coordinator</a:t>
            </a:r>
            <a:br>
              <a:rPr lang="en-US" dirty="0" smtClean="0"/>
            </a:br>
            <a:r>
              <a:rPr lang="en-US" dirty="0" smtClean="0"/>
              <a:t>Before Testing</a:t>
            </a:r>
            <a:endParaRPr lang="en-US" dirty="0"/>
          </a:p>
        </p:txBody>
      </p:sp>
      <p:sp>
        <p:nvSpPr>
          <p:cNvPr id="3" name="Content Placeholder 2"/>
          <p:cNvSpPr>
            <a:spLocks noGrp="1"/>
          </p:cNvSpPr>
          <p:nvPr>
            <p:ph idx="1"/>
          </p:nvPr>
        </p:nvSpPr>
        <p:spPr>
          <a:xfrm>
            <a:off x="228600" y="1676400"/>
            <a:ext cx="8737092" cy="4952999"/>
          </a:xfrm>
        </p:spPr>
        <p:txBody>
          <a:bodyPr>
            <a:noAutofit/>
          </a:bodyPr>
          <a:lstStyle/>
          <a:p>
            <a:pPr marL="0" indent="0">
              <a:lnSpc>
                <a:spcPct val="100000"/>
              </a:lnSpc>
              <a:spcBef>
                <a:spcPts val="0"/>
              </a:spcBef>
              <a:spcAft>
                <a:spcPts val="0"/>
              </a:spcAft>
              <a:buNone/>
            </a:pPr>
            <a:r>
              <a:rPr lang="en-US" sz="2000" b="1" dirty="0" smtClean="0"/>
              <a:t>Required Administration Information</a:t>
            </a:r>
          </a:p>
          <a:p>
            <a:pPr>
              <a:lnSpc>
                <a:spcPct val="100000"/>
              </a:lnSpc>
              <a:spcBef>
                <a:spcPts val="0"/>
              </a:spcBef>
              <a:spcAft>
                <a:spcPts val="0"/>
              </a:spcAft>
            </a:pPr>
            <a:r>
              <a:rPr lang="en-US" sz="2000" dirty="0" smtClean="0"/>
              <a:t>Communicate to test administrators the process for collecting the required administration information.</a:t>
            </a:r>
          </a:p>
          <a:p>
            <a:pPr>
              <a:lnSpc>
                <a:spcPct val="100000"/>
              </a:lnSpc>
              <a:spcBef>
                <a:spcPts val="0"/>
              </a:spcBef>
              <a:spcAft>
                <a:spcPts val="0"/>
              </a:spcAft>
            </a:pPr>
            <a:r>
              <a:rPr lang="en-US" sz="2000" dirty="0" smtClean="0"/>
              <a:t>For paper-based testing, maintain a record of the security numbers of the test and answer books and Writing/Reading Passage Booklets.</a:t>
            </a:r>
          </a:p>
          <a:p>
            <a:pPr marL="0" lvl="0" indent="0">
              <a:lnSpc>
                <a:spcPct val="100000"/>
              </a:lnSpc>
              <a:spcBef>
                <a:spcPts val="0"/>
              </a:spcBef>
              <a:spcAft>
                <a:spcPts val="0"/>
              </a:spcAft>
              <a:buNone/>
            </a:pPr>
            <a:r>
              <a:rPr lang="en-US" sz="2000" b="1" dirty="0" smtClean="0">
                <a:solidFill>
                  <a:prstClr val="black"/>
                </a:solidFill>
              </a:rPr>
              <a:t>Seating Charts</a:t>
            </a:r>
          </a:p>
          <a:p>
            <a:pPr lvl="0">
              <a:lnSpc>
                <a:spcPct val="100000"/>
              </a:lnSpc>
              <a:spcBef>
                <a:spcPts val="0"/>
              </a:spcBef>
              <a:spcAft>
                <a:spcPts val="0"/>
              </a:spcAft>
            </a:pPr>
            <a:r>
              <a:rPr lang="en-US" sz="2000" dirty="0" smtClean="0">
                <a:solidFill>
                  <a:prstClr val="black"/>
                </a:solidFill>
              </a:rPr>
              <a:t>Test administrators are required to maintain an accurate seating chart for each group of students in their rooms during testing. Ensure that test administrators record all required information and that they create a new seating chart if the seating configuration changes during a test session. </a:t>
            </a:r>
          </a:p>
          <a:p>
            <a:pPr lvl="1">
              <a:lnSpc>
                <a:spcPct val="100000"/>
              </a:lnSpc>
              <a:spcBef>
                <a:spcPts val="0"/>
              </a:spcBef>
              <a:spcAft>
                <a:spcPts val="0"/>
              </a:spcAft>
            </a:pPr>
            <a:r>
              <a:rPr lang="en-US" sz="2000" dirty="0">
                <a:latin typeface="Calibri" panose="020F0502020204030204" pitchFamily="34" charset="0"/>
              </a:rPr>
              <a:t>If laptops or other mobile devices are used, identify and record the device on which each student is testing.</a:t>
            </a:r>
          </a:p>
          <a:p>
            <a:pPr>
              <a:lnSpc>
                <a:spcPct val="100000"/>
              </a:lnSpc>
              <a:spcBef>
                <a:spcPts val="0"/>
              </a:spcBef>
              <a:spcAft>
                <a:spcPts val="0"/>
              </a:spcAft>
              <a:buNone/>
            </a:pPr>
            <a:r>
              <a:rPr lang="en-US" sz="2000" b="1" dirty="0" smtClean="0"/>
              <a:t>Security Logs </a:t>
            </a:r>
          </a:p>
          <a:p>
            <a:pPr>
              <a:lnSpc>
                <a:spcPct val="100000"/>
              </a:lnSpc>
              <a:spcBef>
                <a:spcPts val="0"/>
              </a:spcBef>
              <a:spcAft>
                <a:spcPts val="0"/>
              </a:spcAft>
            </a:pPr>
            <a:r>
              <a:rPr lang="en-US" sz="2000" dirty="0">
                <a:latin typeface="Calibri" panose="020F0502020204030204" pitchFamily="34" charset="0"/>
              </a:rPr>
              <a:t>Anyone who enters a room for the purpose of monitoring a test MUST sign the log for that testing room</a:t>
            </a:r>
            <a:r>
              <a:rPr lang="en-US" sz="2000" dirty="0" smtClean="0">
                <a:latin typeface="Calibri" panose="020F0502020204030204" pitchFamily="34" charset="0"/>
              </a:rPr>
              <a:t>. </a:t>
            </a:r>
          </a:p>
          <a:p>
            <a:pPr>
              <a:lnSpc>
                <a:spcPct val="100000"/>
              </a:lnSpc>
              <a:spcBef>
                <a:spcPts val="0"/>
              </a:spcBef>
              <a:spcAft>
                <a:spcPts val="0"/>
              </a:spcAft>
              <a:buNone/>
            </a:pPr>
            <a:r>
              <a:rPr lang="en-US" sz="2000" dirty="0" smtClean="0">
                <a:latin typeface="Calibri" panose="020F0502020204030204" pitchFamily="34" charset="0"/>
              </a:rPr>
              <a:t> </a:t>
            </a:r>
            <a:endParaRPr lang="en-US" sz="2000" dirty="0">
              <a:latin typeface="Calibri" panose="020F0502020204030204" pitchFamily="34" charset="0"/>
            </a:endParaRPr>
          </a:p>
          <a:p>
            <a:pPr>
              <a:spcBef>
                <a:spcPts val="0"/>
              </a:spcBef>
              <a:spcAft>
                <a:spcPts val="0"/>
              </a:spcAft>
              <a:buNone/>
            </a:pPr>
            <a:endParaRPr lang="en-US" sz="2800" b="1" dirty="0"/>
          </a:p>
          <a:p>
            <a:pPr>
              <a:lnSpc>
                <a:spcPct val="80000"/>
              </a:lnSpc>
              <a:spcBef>
                <a:spcPts val="600"/>
              </a:spcBef>
              <a:spcAft>
                <a:spcPts val="600"/>
              </a:spcAft>
            </a:pPr>
            <a:endParaRPr lang="en-US" sz="2200" dirty="0" smtClean="0"/>
          </a:p>
        </p:txBody>
      </p:sp>
      <p:sp>
        <p:nvSpPr>
          <p:cNvPr id="5" name="Slide Number Placeholder 4"/>
          <p:cNvSpPr>
            <a:spLocks noGrp="1"/>
          </p:cNvSpPr>
          <p:nvPr>
            <p:ph type="sldNum" sz="quarter" idx="12"/>
          </p:nvPr>
        </p:nvSpPr>
        <p:spPr/>
        <p:txBody>
          <a:bodyPr/>
          <a:lstStyle/>
          <a:p>
            <a:fld id="{60F88D64-766A-45C3-93FE-3E1D3068B07A}" type="slidenum">
              <a:rPr lang="en-US" smtClean="0"/>
              <a:pPr/>
              <a:t>74</a:t>
            </a:fld>
            <a:endParaRPr lang="en-US" dirty="0"/>
          </a:p>
        </p:txBody>
      </p:sp>
      <p:sp>
        <p:nvSpPr>
          <p:cNvPr id="6" name="Title 1"/>
          <p:cNvSpPr txBox="1">
            <a:spLocks/>
          </p:cNvSpPr>
          <p:nvPr/>
        </p:nvSpPr>
        <p:spPr>
          <a:xfrm>
            <a:off x="6553200" y="152400"/>
            <a:ext cx="2133600" cy="1369678"/>
          </a:xfrm>
          <a:prstGeom prst="rect">
            <a:avLst/>
          </a:prstGeom>
          <a:ln>
            <a:solidFill>
              <a:schemeClr val="bg1"/>
            </a:solidFill>
          </a:ln>
        </p:spPr>
        <p:txBody>
          <a:bodyPr vert="horz" lIns="91440" tIns="45720" rIns="91440" bIns="45720" rtlCol="0" anchor="ctr">
            <a:noAutofit/>
          </a:bodyPr>
          <a:lstStyle>
            <a:lvl1pPr algn="l" defTabSz="914400" rtl="0" eaLnBrk="1" latinLnBrk="0" hangingPunct="1">
              <a:spcBef>
                <a:spcPct val="0"/>
              </a:spcBef>
              <a:buNone/>
              <a:defRPr sz="4400" kern="1200">
                <a:solidFill>
                  <a:schemeClr val="tx1"/>
                </a:solidFill>
                <a:latin typeface="+mj-lt"/>
                <a:ea typeface="+mj-ea"/>
                <a:cs typeface="+mj-cs"/>
              </a:defRPr>
            </a:lvl1pPr>
          </a:lstStyle>
          <a:p>
            <a:pPr algn="ctr"/>
            <a:r>
              <a:rPr lang="en-US" sz="4000" dirty="0" smtClean="0">
                <a:solidFill>
                  <a:schemeClr val="bg1"/>
                </a:solidFill>
              </a:rPr>
              <a:t>CBT</a:t>
            </a:r>
          </a:p>
          <a:p>
            <a:pPr algn="ctr"/>
            <a:r>
              <a:rPr lang="en-US" sz="4000" dirty="0" smtClean="0">
                <a:solidFill>
                  <a:schemeClr val="bg1"/>
                </a:solidFill>
              </a:rPr>
              <a:t>PBT</a:t>
            </a:r>
          </a:p>
        </p:txBody>
      </p:sp>
    </p:spTree>
    <p:extLst>
      <p:ext uri="{BB962C8B-B14F-4D97-AF65-F5344CB8AC3E}">
        <p14:creationId xmlns:p14="http://schemas.microsoft.com/office/powerpoint/2010/main" val="1724046115"/>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School Assessment Coordinator</a:t>
            </a:r>
            <a:br>
              <a:rPr lang="en-US" dirty="0"/>
            </a:br>
            <a:r>
              <a:rPr lang="en-US" dirty="0"/>
              <a:t>Before Testing</a:t>
            </a:r>
          </a:p>
        </p:txBody>
      </p:sp>
      <p:sp>
        <p:nvSpPr>
          <p:cNvPr id="3" name="Content Placeholder 2"/>
          <p:cNvSpPr>
            <a:spLocks noGrp="1"/>
          </p:cNvSpPr>
          <p:nvPr>
            <p:ph idx="1"/>
          </p:nvPr>
        </p:nvSpPr>
        <p:spPr/>
        <p:txBody>
          <a:bodyPr/>
          <a:lstStyle/>
          <a:p>
            <a:pPr marL="0" lvl="0" indent="0">
              <a:lnSpc>
                <a:spcPct val="100000"/>
              </a:lnSpc>
              <a:spcBef>
                <a:spcPts val="300"/>
              </a:spcBef>
              <a:spcAft>
                <a:spcPts val="300"/>
              </a:spcAft>
              <a:buNone/>
            </a:pPr>
            <a:r>
              <a:rPr lang="en-US" sz="2400" b="1" dirty="0">
                <a:solidFill>
                  <a:prstClr val="black"/>
                </a:solidFill>
              </a:rPr>
              <a:t>Manage Student Information in </a:t>
            </a:r>
            <a:r>
              <a:rPr lang="en-US" sz="2400" b="1" dirty="0" smtClean="0">
                <a:solidFill>
                  <a:prstClr val="black"/>
                </a:solidFill>
              </a:rPr>
              <a:t>TIDE for FSA</a:t>
            </a:r>
            <a:endParaRPr lang="en-US" sz="2400" b="1" dirty="0">
              <a:solidFill>
                <a:prstClr val="black"/>
              </a:solidFill>
            </a:endParaRPr>
          </a:p>
          <a:p>
            <a:pPr lvl="0">
              <a:lnSpc>
                <a:spcPct val="100000"/>
              </a:lnSpc>
              <a:spcBef>
                <a:spcPts val="300"/>
              </a:spcBef>
              <a:spcAft>
                <a:spcPts val="300"/>
              </a:spcAft>
            </a:pPr>
            <a:r>
              <a:rPr lang="en-US" sz="2000" dirty="0">
                <a:solidFill>
                  <a:prstClr val="black"/>
                </a:solidFill>
              </a:rPr>
              <a:t>Please refer to the </a:t>
            </a:r>
            <a:r>
              <a:rPr lang="en-US" sz="2000" i="1" dirty="0">
                <a:solidFill>
                  <a:prstClr val="black"/>
                </a:solidFill>
              </a:rPr>
              <a:t>TIDE User Guide</a:t>
            </a:r>
            <a:r>
              <a:rPr lang="en-US" sz="2000" dirty="0">
                <a:solidFill>
                  <a:prstClr val="black"/>
                </a:solidFill>
              </a:rPr>
              <a:t> for information on managing student information in TIDE.</a:t>
            </a:r>
          </a:p>
          <a:p>
            <a:pPr lvl="0">
              <a:lnSpc>
                <a:spcPct val="100000"/>
              </a:lnSpc>
              <a:spcBef>
                <a:spcPts val="300"/>
              </a:spcBef>
              <a:spcAft>
                <a:spcPts val="300"/>
              </a:spcAft>
            </a:pPr>
            <a:r>
              <a:rPr lang="en-US" sz="2000" dirty="0">
                <a:solidFill>
                  <a:prstClr val="black"/>
                </a:solidFill>
              </a:rPr>
              <a:t>Prior to testing, ensure that all student information listed in TIDE is correct, including any accommodations students will be using to test</a:t>
            </a:r>
            <a:r>
              <a:rPr lang="en-US" sz="2000" dirty="0" smtClean="0">
                <a:solidFill>
                  <a:prstClr val="black"/>
                </a:solidFill>
              </a:rPr>
              <a:t>.</a:t>
            </a:r>
          </a:p>
          <a:p>
            <a:pPr lvl="0">
              <a:lnSpc>
                <a:spcPct val="100000"/>
              </a:lnSpc>
              <a:spcBef>
                <a:spcPts val="300"/>
              </a:spcBef>
              <a:spcAft>
                <a:spcPts val="300"/>
              </a:spcAft>
            </a:pPr>
            <a:r>
              <a:rPr lang="en-US" sz="2000" dirty="0" smtClean="0">
                <a:solidFill>
                  <a:prstClr val="black"/>
                </a:solidFill>
              </a:rPr>
              <a:t>Students to be tested who were not included in your district’s PreID upload will need to have their information added in TIDE, and On-Demand PreID Labels should be printed for these students. </a:t>
            </a:r>
          </a:p>
          <a:p>
            <a:pPr lvl="0">
              <a:lnSpc>
                <a:spcPct val="100000"/>
              </a:lnSpc>
              <a:spcBef>
                <a:spcPts val="300"/>
              </a:spcBef>
              <a:spcAft>
                <a:spcPts val="300"/>
              </a:spcAft>
            </a:pPr>
            <a:r>
              <a:rPr lang="en-US" sz="2000" b="1" dirty="0" smtClean="0">
                <a:solidFill>
                  <a:prstClr val="black"/>
                </a:solidFill>
              </a:rPr>
              <a:t>For paper-based tests</a:t>
            </a:r>
            <a:r>
              <a:rPr lang="en-US" sz="2000" dirty="0" smtClean="0">
                <a:solidFill>
                  <a:prstClr val="black"/>
                </a:solidFill>
              </a:rPr>
              <a:t>, if documents are hand-gridded for these students and District/School Labels are applied instead, </a:t>
            </a:r>
            <a:r>
              <a:rPr lang="en-US" sz="2000" b="1" dirty="0" smtClean="0">
                <a:solidFill>
                  <a:prstClr val="black"/>
                </a:solidFill>
              </a:rPr>
              <a:t>student information must still be added to TIDE to ensure timely reporting of results for these students</a:t>
            </a:r>
            <a:r>
              <a:rPr lang="en-US" sz="2000" dirty="0" smtClean="0">
                <a:solidFill>
                  <a:prstClr val="black"/>
                </a:solidFill>
              </a:rPr>
              <a:t>. See the </a:t>
            </a:r>
            <a:r>
              <a:rPr lang="en-US" sz="2000" i="1" dirty="0" smtClean="0">
                <a:solidFill>
                  <a:prstClr val="black"/>
                </a:solidFill>
              </a:rPr>
              <a:t>TIDE User Guide</a:t>
            </a:r>
            <a:r>
              <a:rPr lang="en-US" sz="2000" dirty="0" smtClean="0">
                <a:solidFill>
                  <a:prstClr val="black"/>
                </a:solidFill>
              </a:rPr>
              <a:t> for information on adding student information to TIDE and printing On-Demand PreID Labels</a:t>
            </a:r>
            <a:r>
              <a:rPr lang="en-US" sz="2300" dirty="0" smtClean="0">
                <a:solidFill>
                  <a:prstClr val="black"/>
                </a:solidFill>
              </a:rPr>
              <a:t>.</a:t>
            </a:r>
            <a:endParaRPr lang="en-US" sz="2300" dirty="0">
              <a:solidFill>
                <a:prstClr val="black"/>
              </a:solidFill>
            </a:endParaRPr>
          </a:p>
          <a:p>
            <a:endParaRPr lang="en-US" sz="2300" dirty="0"/>
          </a:p>
        </p:txBody>
      </p:sp>
      <p:sp>
        <p:nvSpPr>
          <p:cNvPr id="4" name="Slide Number Placeholder 3"/>
          <p:cNvSpPr>
            <a:spLocks noGrp="1"/>
          </p:cNvSpPr>
          <p:nvPr>
            <p:ph type="sldNum" sz="quarter" idx="12"/>
          </p:nvPr>
        </p:nvSpPr>
        <p:spPr/>
        <p:txBody>
          <a:bodyPr/>
          <a:lstStyle/>
          <a:p>
            <a:fld id="{60F88D64-766A-45C3-93FE-3E1D3068B07A}" type="slidenum">
              <a:rPr lang="en-US" smtClean="0"/>
              <a:pPr/>
              <a:t>75</a:t>
            </a:fld>
            <a:endParaRPr lang="en-US" dirty="0"/>
          </a:p>
        </p:txBody>
      </p:sp>
      <p:sp>
        <p:nvSpPr>
          <p:cNvPr id="6" name="Title 1"/>
          <p:cNvSpPr txBox="1">
            <a:spLocks/>
          </p:cNvSpPr>
          <p:nvPr/>
        </p:nvSpPr>
        <p:spPr>
          <a:xfrm>
            <a:off x="6553200" y="152400"/>
            <a:ext cx="2133600" cy="1369678"/>
          </a:xfrm>
          <a:prstGeom prst="rect">
            <a:avLst/>
          </a:prstGeom>
          <a:ln>
            <a:solidFill>
              <a:schemeClr val="bg1"/>
            </a:solidFill>
          </a:ln>
        </p:spPr>
        <p:txBody>
          <a:bodyPr vert="horz" lIns="91440" tIns="45720" rIns="91440" bIns="45720" rtlCol="0" anchor="ctr">
            <a:noAutofit/>
          </a:bodyPr>
          <a:lstStyle>
            <a:lvl1pPr algn="l" defTabSz="914400" rtl="0" eaLnBrk="1" latinLnBrk="0" hangingPunct="1">
              <a:spcBef>
                <a:spcPct val="0"/>
              </a:spcBef>
              <a:buNone/>
              <a:defRPr sz="4400" kern="1200">
                <a:solidFill>
                  <a:schemeClr val="tx1"/>
                </a:solidFill>
                <a:latin typeface="+mj-lt"/>
                <a:ea typeface="+mj-ea"/>
                <a:cs typeface="+mj-cs"/>
              </a:defRPr>
            </a:lvl1pPr>
          </a:lstStyle>
          <a:p>
            <a:pPr algn="ctr"/>
            <a:r>
              <a:rPr lang="en-US" sz="4000" dirty="0" smtClean="0">
                <a:solidFill>
                  <a:schemeClr val="bg1"/>
                </a:solidFill>
              </a:rPr>
              <a:t>CBT</a:t>
            </a:r>
          </a:p>
          <a:p>
            <a:pPr algn="ctr"/>
            <a:r>
              <a:rPr lang="en-US" sz="4000" dirty="0" smtClean="0">
                <a:solidFill>
                  <a:schemeClr val="bg1"/>
                </a:solidFill>
              </a:rPr>
              <a:t>PBT</a:t>
            </a:r>
          </a:p>
        </p:txBody>
      </p:sp>
    </p:spTree>
    <p:extLst>
      <p:ext uri="{BB962C8B-B14F-4D97-AF65-F5344CB8AC3E}">
        <p14:creationId xmlns:p14="http://schemas.microsoft.com/office/powerpoint/2010/main" val="712908614"/>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School Assessment Coordinator</a:t>
            </a:r>
            <a:br>
              <a:rPr lang="en-US" dirty="0" smtClean="0"/>
            </a:br>
            <a:r>
              <a:rPr lang="en-US" dirty="0" smtClean="0"/>
              <a:t>Before Testing</a:t>
            </a:r>
            <a:endParaRPr lang="en-US" dirty="0"/>
          </a:p>
        </p:txBody>
      </p:sp>
      <p:sp>
        <p:nvSpPr>
          <p:cNvPr id="3" name="Content Placeholder 2"/>
          <p:cNvSpPr>
            <a:spLocks noGrp="1"/>
          </p:cNvSpPr>
          <p:nvPr>
            <p:ph idx="1"/>
          </p:nvPr>
        </p:nvSpPr>
        <p:spPr>
          <a:xfrm>
            <a:off x="228600" y="1676400"/>
            <a:ext cx="8737092" cy="4953000"/>
          </a:xfrm>
        </p:spPr>
        <p:txBody>
          <a:bodyPr>
            <a:noAutofit/>
          </a:bodyPr>
          <a:lstStyle/>
          <a:p>
            <a:pPr marL="0" indent="0">
              <a:lnSpc>
                <a:spcPct val="100000"/>
              </a:lnSpc>
              <a:spcBef>
                <a:spcPts val="300"/>
              </a:spcBef>
              <a:spcAft>
                <a:spcPts val="300"/>
              </a:spcAft>
              <a:buNone/>
            </a:pPr>
            <a:r>
              <a:rPr lang="en-US" sz="2000" b="1" dirty="0" smtClean="0"/>
              <a:t>Meet with Technology Coordinator</a:t>
            </a:r>
          </a:p>
          <a:p>
            <a:pPr>
              <a:lnSpc>
                <a:spcPct val="100000"/>
              </a:lnSpc>
              <a:spcBef>
                <a:spcPts val="300"/>
              </a:spcBef>
              <a:spcAft>
                <a:spcPts val="300"/>
              </a:spcAft>
            </a:pPr>
            <a:r>
              <a:rPr lang="en-US" sz="1800" b="1" dirty="0" smtClean="0"/>
              <a:t>For CBT administrations</a:t>
            </a:r>
            <a:r>
              <a:rPr lang="en-US" sz="1800" dirty="0" smtClean="0"/>
              <a:t>, it is important that technology coordinators understand their responsibilities before, during, and after a computer-based test administration. Review the instructions and information for technology coordinators (located in the portal), as well as all test administration and security policies and procedures included in the test administration manuals, with your technology coordinator and create a plan for handling issues during testing. </a:t>
            </a:r>
          </a:p>
          <a:p>
            <a:pPr lvl="0">
              <a:lnSpc>
                <a:spcPct val="100000"/>
              </a:lnSpc>
              <a:spcBef>
                <a:spcPts val="300"/>
              </a:spcBef>
              <a:spcAft>
                <a:spcPts val="300"/>
              </a:spcAft>
            </a:pPr>
            <a:r>
              <a:rPr lang="en-US" sz="1800" dirty="0">
                <a:solidFill>
                  <a:prstClr val="black"/>
                </a:solidFill>
              </a:rPr>
              <a:t>Ensure that the technology coordinator has verified that all computers and devices meet the requirements needed to administer the computer-based tests, as indicated in the </a:t>
            </a:r>
            <a:r>
              <a:rPr lang="en-US" sz="1800" i="1" dirty="0">
                <a:solidFill>
                  <a:prstClr val="black"/>
                </a:solidFill>
              </a:rPr>
              <a:t>System Requirements for Online Testing</a:t>
            </a:r>
            <a:r>
              <a:rPr lang="en-US" sz="1800" dirty="0">
                <a:solidFill>
                  <a:prstClr val="black"/>
                </a:solidFill>
              </a:rPr>
              <a:t> document available in the portal, and have installed the correct secure browser.</a:t>
            </a:r>
          </a:p>
          <a:p>
            <a:pPr>
              <a:lnSpc>
                <a:spcPct val="100000"/>
              </a:lnSpc>
              <a:spcBef>
                <a:spcPts val="300"/>
              </a:spcBef>
              <a:spcAft>
                <a:spcPts val="300"/>
              </a:spcAft>
            </a:pPr>
            <a:r>
              <a:rPr lang="en-US" sz="1800" dirty="0" smtClean="0"/>
              <a:t>Technology coordinators are required to sign the </a:t>
            </a:r>
            <a:r>
              <a:rPr lang="en-US" sz="1800" i="1" dirty="0" smtClean="0"/>
              <a:t>Test Administration and Security Agreement</a:t>
            </a:r>
            <a:r>
              <a:rPr lang="en-US" sz="1800" dirty="0" smtClean="0"/>
              <a:t>. </a:t>
            </a:r>
          </a:p>
          <a:p>
            <a:pPr>
              <a:lnSpc>
                <a:spcPct val="100000"/>
              </a:lnSpc>
              <a:spcBef>
                <a:spcPts val="300"/>
              </a:spcBef>
              <a:spcAft>
                <a:spcPts val="300"/>
              </a:spcAft>
            </a:pPr>
            <a:r>
              <a:rPr lang="en-US" sz="1800" dirty="0" smtClean="0"/>
              <a:t>The technology coordinator should also be involved in all planning meetings to provide input on logistics and resolve any network issues</a:t>
            </a:r>
            <a:r>
              <a:rPr lang="en-US" sz="2100" dirty="0" smtClean="0"/>
              <a:t>.</a:t>
            </a:r>
          </a:p>
          <a:p>
            <a:pPr>
              <a:spcBef>
                <a:spcPts val="300"/>
              </a:spcBef>
              <a:spcAft>
                <a:spcPts val="300"/>
              </a:spcAft>
            </a:pPr>
            <a:endParaRPr lang="en-US" sz="2200" dirty="0" smtClean="0"/>
          </a:p>
        </p:txBody>
      </p:sp>
      <p:sp>
        <p:nvSpPr>
          <p:cNvPr id="5" name="Slide Number Placeholder 4"/>
          <p:cNvSpPr>
            <a:spLocks noGrp="1"/>
          </p:cNvSpPr>
          <p:nvPr>
            <p:ph type="sldNum" sz="quarter" idx="12"/>
          </p:nvPr>
        </p:nvSpPr>
        <p:spPr/>
        <p:txBody>
          <a:bodyPr/>
          <a:lstStyle/>
          <a:p>
            <a:fld id="{60F88D64-766A-45C3-93FE-3E1D3068B07A}" type="slidenum">
              <a:rPr lang="en-US" smtClean="0"/>
              <a:pPr/>
              <a:t>76</a:t>
            </a:fld>
            <a:endParaRPr lang="en-US" dirty="0"/>
          </a:p>
        </p:txBody>
      </p:sp>
      <p:sp>
        <p:nvSpPr>
          <p:cNvPr id="4" name="Title 1"/>
          <p:cNvSpPr txBox="1">
            <a:spLocks/>
          </p:cNvSpPr>
          <p:nvPr/>
        </p:nvSpPr>
        <p:spPr>
          <a:xfrm>
            <a:off x="6553200" y="304800"/>
            <a:ext cx="2133600" cy="1217278"/>
          </a:xfrm>
          <a:prstGeom prst="rect">
            <a:avLst/>
          </a:prstGeom>
          <a:ln>
            <a:solidFill>
              <a:schemeClr val="bg1"/>
            </a:solidFill>
          </a:ln>
        </p:spPr>
        <p:txBody>
          <a:bodyPr vert="horz" lIns="91440" tIns="45720" rIns="91440" bIns="45720" rtlCol="0" anchor="ctr">
            <a:noAutofit/>
          </a:bodyPr>
          <a:lstStyle>
            <a:lvl1pPr algn="l" defTabSz="914400" rtl="0" eaLnBrk="1" latinLnBrk="0" hangingPunct="1">
              <a:spcBef>
                <a:spcPct val="0"/>
              </a:spcBef>
              <a:buNone/>
              <a:defRPr sz="4400" kern="1200">
                <a:solidFill>
                  <a:schemeClr val="tx1"/>
                </a:solidFill>
                <a:latin typeface="+mj-lt"/>
                <a:ea typeface="+mj-ea"/>
                <a:cs typeface="+mj-cs"/>
              </a:defRPr>
            </a:lvl1pPr>
          </a:lstStyle>
          <a:p>
            <a:pPr algn="ctr"/>
            <a:r>
              <a:rPr lang="en-US" sz="4000" dirty="0" smtClean="0">
                <a:solidFill>
                  <a:schemeClr val="bg1"/>
                </a:solidFill>
              </a:rPr>
              <a:t>CBT</a:t>
            </a:r>
          </a:p>
        </p:txBody>
      </p:sp>
    </p:spTree>
    <p:extLst>
      <p:ext uri="{BB962C8B-B14F-4D97-AF65-F5344CB8AC3E}">
        <p14:creationId xmlns:p14="http://schemas.microsoft.com/office/powerpoint/2010/main" val="3776741595"/>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School Assessment Coordinator</a:t>
            </a:r>
            <a:br>
              <a:rPr lang="en-US" dirty="0" smtClean="0"/>
            </a:br>
            <a:r>
              <a:rPr lang="en-US" dirty="0" smtClean="0"/>
              <a:t>Before Testing</a:t>
            </a:r>
            <a:endParaRPr lang="en-US" dirty="0"/>
          </a:p>
        </p:txBody>
      </p:sp>
      <p:sp>
        <p:nvSpPr>
          <p:cNvPr id="3" name="Content Placeholder 2"/>
          <p:cNvSpPr>
            <a:spLocks noGrp="1"/>
          </p:cNvSpPr>
          <p:nvPr>
            <p:ph idx="1"/>
          </p:nvPr>
        </p:nvSpPr>
        <p:spPr/>
        <p:txBody>
          <a:bodyPr>
            <a:noAutofit/>
          </a:bodyPr>
          <a:lstStyle/>
          <a:p>
            <a:pPr marL="0" indent="0">
              <a:lnSpc>
                <a:spcPct val="80000"/>
              </a:lnSpc>
              <a:spcBef>
                <a:spcPts val="300"/>
              </a:spcBef>
              <a:spcAft>
                <a:spcPts val="300"/>
              </a:spcAft>
              <a:buNone/>
            </a:pPr>
            <a:r>
              <a:rPr lang="en-US" sz="2800" b="1" dirty="0"/>
              <a:t>Arrange CBT Training Test Sessions</a:t>
            </a:r>
          </a:p>
          <a:p>
            <a:pPr>
              <a:lnSpc>
                <a:spcPct val="80000"/>
              </a:lnSpc>
              <a:spcBef>
                <a:spcPts val="300"/>
              </a:spcBef>
              <a:spcAft>
                <a:spcPts val="300"/>
              </a:spcAft>
            </a:pPr>
            <a:r>
              <a:rPr lang="en-US" sz="2400" b="1" dirty="0" smtClean="0"/>
              <a:t>For computer-based administrations</a:t>
            </a:r>
            <a:r>
              <a:rPr lang="en-US" sz="2400" dirty="0" smtClean="0"/>
              <a:t>, schedule and arrange for students to take the training tests as described in the manuals. </a:t>
            </a:r>
          </a:p>
          <a:p>
            <a:pPr>
              <a:lnSpc>
                <a:spcPct val="80000"/>
              </a:lnSpc>
              <a:spcBef>
                <a:spcPts val="300"/>
              </a:spcBef>
              <a:spcAft>
                <a:spcPts val="300"/>
              </a:spcAft>
            </a:pPr>
            <a:r>
              <a:rPr lang="en-US" sz="2400" dirty="0" smtClean="0"/>
              <a:t>Before a student can participate in a computer-based administration, the student must complete the appropriate training test to learn how to use the computer-based system. </a:t>
            </a:r>
          </a:p>
          <a:p>
            <a:pPr lvl="1">
              <a:spcBef>
                <a:spcPts val="300"/>
              </a:spcBef>
              <a:spcAft>
                <a:spcPts val="300"/>
              </a:spcAft>
            </a:pPr>
            <a:r>
              <a:rPr lang="en-US" sz="2400" dirty="0" smtClean="0"/>
              <a:t>The appropriate test script should be used when administering the training test session.</a:t>
            </a:r>
          </a:p>
          <a:p>
            <a:pPr>
              <a:lnSpc>
                <a:spcPct val="80000"/>
              </a:lnSpc>
              <a:spcBef>
                <a:spcPts val="300"/>
              </a:spcBef>
              <a:spcAft>
                <a:spcPts val="300"/>
              </a:spcAft>
            </a:pPr>
            <a:r>
              <a:rPr lang="en-US" sz="2400" dirty="0" smtClean="0"/>
              <a:t>Instruct school personnel to make students aware that they can access training tests on their own any time prior to testing. </a:t>
            </a:r>
          </a:p>
          <a:p>
            <a:pPr>
              <a:lnSpc>
                <a:spcPct val="80000"/>
              </a:lnSpc>
              <a:spcBef>
                <a:spcPts val="300"/>
              </a:spcBef>
              <a:spcAft>
                <a:spcPts val="300"/>
              </a:spcAft>
            </a:pPr>
            <a:r>
              <a:rPr lang="en-US" sz="2400" dirty="0" smtClean="0"/>
              <a:t>The training tests and scripts for administering the training tests are available in the portal.</a:t>
            </a:r>
          </a:p>
        </p:txBody>
      </p:sp>
      <p:sp>
        <p:nvSpPr>
          <p:cNvPr id="5" name="Slide Number Placeholder 4"/>
          <p:cNvSpPr>
            <a:spLocks noGrp="1"/>
          </p:cNvSpPr>
          <p:nvPr>
            <p:ph type="sldNum" sz="quarter" idx="12"/>
          </p:nvPr>
        </p:nvSpPr>
        <p:spPr/>
        <p:txBody>
          <a:bodyPr/>
          <a:lstStyle/>
          <a:p>
            <a:fld id="{60F88D64-766A-45C3-93FE-3E1D3068B07A}" type="slidenum">
              <a:rPr lang="en-US" smtClean="0"/>
              <a:pPr/>
              <a:t>77</a:t>
            </a:fld>
            <a:endParaRPr lang="en-US" dirty="0"/>
          </a:p>
        </p:txBody>
      </p:sp>
      <p:sp>
        <p:nvSpPr>
          <p:cNvPr id="6" name="Title 1"/>
          <p:cNvSpPr txBox="1">
            <a:spLocks/>
          </p:cNvSpPr>
          <p:nvPr/>
        </p:nvSpPr>
        <p:spPr>
          <a:xfrm>
            <a:off x="6553200" y="304800"/>
            <a:ext cx="2133600" cy="1217278"/>
          </a:xfrm>
          <a:prstGeom prst="rect">
            <a:avLst/>
          </a:prstGeom>
          <a:ln>
            <a:solidFill>
              <a:schemeClr val="bg1"/>
            </a:solidFill>
          </a:ln>
        </p:spPr>
        <p:txBody>
          <a:bodyPr vert="horz" lIns="91440" tIns="45720" rIns="91440" bIns="45720" rtlCol="0" anchor="ctr">
            <a:noAutofit/>
          </a:bodyPr>
          <a:lstStyle>
            <a:lvl1pPr algn="l" defTabSz="914400" rtl="0" eaLnBrk="1" latinLnBrk="0" hangingPunct="1">
              <a:spcBef>
                <a:spcPct val="0"/>
              </a:spcBef>
              <a:buNone/>
              <a:defRPr sz="4400" kern="1200">
                <a:solidFill>
                  <a:schemeClr val="tx1"/>
                </a:solidFill>
                <a:latin typeface="+mj-lt"/>
                <a:ea typeface="+mj-ea"/>
                <a:cs typeface="+mj-cs"/>
              </a:defRPr>
            </a:lvl1pPr>
          </a:lstStyle>
          <a:p>
            <a:pPr algn="ctr"/>
            <a:r>
              <a:rPr lang="en-US" sz="4000" dirty="0" smtClean="0">
                <a:solidFill>
                  <a:schemeClr val="bg1"/>
                </a:solidFill>
              </a:rPr>
              <a:t>CBT</a:t>
            </a:r>
          </a:p>
        </p:txBody>
      </p:sp>
    </p:spTree>
    <p:extLst>
      <p:ext uri="{BB962C8B-B14F-4D97-AF65-F5344CB8AC3E}">
        <p14:creationId xmlns:p14="http://schemas.microsoft.com/office/powerpoint/2010/main" val="937130867"/>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School Assessment Coordinator</a:t>
            </a:r>
            <a:br>
              <a:rPr lang="en-US" dirty="0" smtClean="0"/>
            </a:br>
            <a:r>
              <a:rPr lang="en-US" dirty="0" smtClean="0"/>
              <a:t>During Testing</a:t>
            </a:r>
            <a:endParaRPr lang="en-US" dirty="0"/>
          </a:p>
        </p:txBody>
      </p:sp>
      <p:sp>
        <p:nvSpPr>
          <p:cNvPr id="3" name="Content Placeholder 2"/>
          <p:cNvSpPr>
            <a:spLocks noGrp="1"/>
          </p:cNvSpPr>
          <p:nvPr>
            <p:ph idx="1"/>
          </p:nvPr>
        </p:nvSpPr>
        <p:spPr/>
        <p:txBody>
          <a:bodyPr>
            <a:noAutofit/>
          </a:bodyPr>
          <a:lstStyle/>
          <a:p>
            <a:pPr marL="0" indent="0">
              <a:lnSpc>
                <a:spcPct val="80000"/>
              </a:lnSpc>
              <a:spcBef>
                <a:spcPts val="300"/>
              </a:spcBef>
              <a:spcAft>
                <a:spcPts val="300"/>
              </a:spcAft>
              <a:buNone/>
            </a:pPr>
            <a:r>
              <a:rPr lang="en-US" sz="2600" b="1" dirty="0" smtClean="0"/>
              <a:t>Supervise Test Administration and Maintain Test Security</a:t>
            </a:r>
          </a:p>
          <a:p>
            <a:pPr>
              <a:lnSpc>
                <a:spcPct val="80000"/>
              </a:lnSpc>
              <a:spcBef>
                <a:spcPts val="300"/>
              </a:spcBef>
              <a:spcAft>
                <a:spcPts val="300"/>
              </a:spcAft>
            </a:pPr>
            <a:r>
              <a:rPr lang="en-US" sz="2200" dirty="0" smtClean="0"/>
              <a:t>Provide test administrators with paper-based test materials (test and answer books, Writing/Reading Passage Booklets, special document test materials, as applicable), and with planning sheets, worksheets, work folders, and test tickets for students prior to testing.</a:t>
            </a:r>
          </a:p>
          <a:p>
            <a:pPr>
              <a:lnSpc>
                <a:spcPct val="80000"/>
              </a:lnSpc>
              <a:spcBef>
                <a:spcPts val="300"/>
              </a:spcBef>
              <a:spcAft>
                <a:spcPts val="300"/>
              </a:spcAft>
            </a:pPr>
            <a:r>
              <a:rPr lang="en-US" sz="2200" dirty="0" smtClean="0"/>
              <a:t>Monitor each testing room to ensure that test administration and test security policies and procedures are followed.  </a:t>
            </a:r>
          </a:p>
          <a:p>
            <a:pPr marL="342900" lvl="1" indent="-342900">
              <a:spcBef>
                <a:spcPts val="300"/>
              </a:spcBef>
              <a:spcAft>
                <a:spcPts val="300"/>
              </a:spcAft>
              <a:buFont typeface="Arial" panose="020B0604020202020204" pitchFamily="34" charset="0"/>
              <a:buChar char="•"/>
            </a:pPr>
            <a:r>
              <a:rPr lang="en-US" sz="2200" dirty="0" smtClean="0"/>
              <a:t>Make sure that visual barriers are installed on every computer. </a:t>
            </a:r>
          </a:p>
          <a:p>
            <a:pPr marL="342900" lvl="1" indent="-342900">
              <a:spcBef>
                <a:spcPts val="300"/>
              </a:spcBef>
              <a:spcAft>
                <a:spcPts val="300"/>
              </a:spcAft>
              <a:buFont typeface="Arial" panose="020B0604020202020204" pitchFamily="34" charset="0"/>
              <a:buChar char="•"/>
            </a:pPr>
            <a:r>
              <a:rPr lang="en-US" sz="2200" dirty="0" smtClean="0"/>
              <a:t>Make sure that Security Logs and seating charts are being completed properly and that all required administration information is being maintained in each testing room.</a:t>
            </a:r>
          </a:p>
          <a:p>
            <a:pPr>
              <a:spcBef>
                <a:spcPts val="300"/>
              </a:spcBef>
              <a:spcAft>
                <a:spcPts val="300"/>
              </a:spcAft>
            </a:pPr>
            <a:r>
              <a:rPr lang="en-US" sz="2200" dirty="0"/>
              <a:t>The test administrator should contact you or the technology coordinator if an error message appears on a student’s computer or device during testing.</a:t>
            </a:r>
          </a:p>
          <a:p>
            <a:pPr>
              <a:lnSpc>
                <a:spcPct val="80000"/>
              </a:lnSpc>
              <a:spcBef>
                <a:spcPts val="300"/>
              </a:spcBef>
              <a:spcAft>
                <a:spcPts val="300"/>
              </a:spcAft>
            </a:pPr>
            <a:endParaRPr lang="en-US" sz="2200" dirty="0"/>
          </a:p>
        </p:txBody>
      </p:sp>
      <p:sp>
        <p:nvSpPr>
          <p:cNvPr id="5" name="Slide Number Placeholder 4"/>
          <p:cNvSpPr>
            <a:spLocks noGrp="1"/>
          </p:cNvSpPr>
          <p:nvPr>
            <p:ph type="sldNum" sz="quarter" idx="12"/>
          </p:nvPr>
        </p:nvSpPr>
        <p:spPr/>
        <p:txBody>
          <a:bodyPr/>
          <a:lstStyle/>
          <a:p>
            <a:fld id="{60F88D64-766A-45C3-93FE-3E1D3068B07A}" type="slidenum">
              <a:rPr lang="en-US" smtClean="0"/>
              <a:pPr/>
              <a:t>78</a:t>
            </a:fld>
            <a:endParaRPr lang="en-US" dirty="0"/>
          </a:p>
        </p:txBody>
      </p:sp>
      <p:sp>
        <p:nvSpPr>
          <p:cNvPr id="6" name="Title 1"/>
          <p:cNvSpPr txBox="1">
            <a:spLocks/>
          </p:cNvSpPr>
          <p:nvPr/>
        </p:nvSpPr>
        <p:spPr>
          <a:xfrm>
            <a:off x="7010400" y="228600"/>
            <a:ext cx="2133600" cy="1369678"/>
          </a:xfrm>
          <a:prstGeom prst="rect">
            <a:avLst/>
          </a:prstGeom>
          <a:ln>
            <a:solidFill>
              <a:schemeClr val="bg1"/>
            </a:solidFill>
          </a:ln>
        </p:spPr>
        <p:txBody>
          <a:bodyPr vert="horz" lIns="91440" tIns="45720" rIns="91440" bIns="45720" rtlCol="0" anchor="ctr">
            <a:noAutofit/>
          </a:bodyPr>
          <a:lstStyle>
            <a:lvl1pPr algn="l" defTabSz="914400" rtl="0" eaLnBrk="1" latinLnBrk="0" hangingPunct="1">
              <a:spcBef>
                <a:spcPct val="0"/>
              </a:spcBef>
              <a:buNone/>
              <a:defRPr sz="4400" kern="1200">
                <a:solidFill>
                  <a:schemeClr val="tx1"/>
                </a:solidFill>
                <a:latin typeface="+mj-lt"/>
                <a:ea typeface="+mj-ea"/>
                <a:cs typeface="+mj-cs"/>
              </a:defRPr>
            </a:lvl1pPr>
          </a:lstStyle>
          <a:p>
            <a:pPr algn="ctr"/>
            <a:r>
              <a:rPr lang="en-US" sz="4000" dirty="0" smtClean="0">
                <a:solidFill>
                  <a:schemeClr val="bg1"/>
                </a:solidFill>
              </a:rPr>
              <a:t>CBT</a:t>
            </a:r>
          </a:p>
          <a:p>
            <a:pPr algn="ctr"/>
            <a:r>
              <a:rPr lang="en-US" sz="4000" dirty="0" smtClean="0">
                <a:solidFill>
                  <a:schemeClr val="bg1"/>
                </a:solidFill>
              </a:rPr>
              <a:t>PBT</a:t>
            </a:r>
          </a:p>
        </p:txBody>
      </p:sp>
    </p:spTree>
    <p:extLst>
      <p:ext uri="{BB962C8B-B14F-4D97-AF65-F5344CB8AC3E}">
        <p14:creationId xmlns:p14="http://schemas.microsoft.com/office/powerpoint/2010/main" val="189147519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School Assessment Coordinator</a:t>
            </a:r>
            <a:br>
              <a:rPr lang="en-US" dirty="0" smtClean="0"/>
            </a:br>
            <a:r>
              <a:rPr lang="en-US" dirty="0" smtClean="0"/>
              <a:t>During Testing</a:t>
            </a:r>
            <a:endParaRPr lang="en-US" dirty="0"/>
          </a:p>
        </p:txBody>
      </p:sp>
      <p:sp>
        <p:nvSpPr>
          <p:cNvPr id="3" name="Content Placeholder 2"/>
          <p:cNvSpPr>
            <a:spLocks noGrp="1"/>
          </p:cNvSpPr>
          <p:nvPr>
            <p:ph idx="1"/>
          </p:nvPr>
        </p:nvSpPr>
        <p:spPr>
          <a:xfrm>
            <a:off x="228600" y="1752601"/>
            <a:ext cx="8686800" cy="4343399"/>
          </a:xfrm>
        </p:spPr>
        <p:txBody>
          <a:bodyPr>
            <a:noAutofit/>
          </a:bodyPr>
          <a:lstStyle/>
          <a:p>
            <a:pPr marL="0" indent="0">
              <a:buNone/>
            </a:pPr>
            <a:r>
              <a:rPr lang="en-US" sz="2500" b="1" dirty="0" smtClean="0"/>
              <a:t>Supervise Test Administration and Maintain Test Security (cont.)</a:t>
            </a:r>
          </a:p>
          <a:p>
            <a:pPr>
              <a:lnSpc>
                <a:spcPct val="80000"/>
              </a:lnSpc>
              <a:spcBef>
                <a:spcPts val="300"/>
              </a:spcBef>
              <a:spcAft>
                <a:spcPts val="300"/>
              </a:spcAft>
            </a:pPr>
            <a:r>
              <a:rPr lang="en-US" sz="2200" dirty="0" smtClean="0"/>
              <a:t>If </a:t>
            </a:r>
            <a:r>
              <a:rPr lang="en-US" sz="2200" dirty="0"/>
              <a:t>the Internet connection is interrupted during testing, students will not be able to continue testing. If the Internet connection is not restored in time for students to complete the test, the test administrator should contact you or the technology coordinator for assistance. </a:t>
            </a:r>
            <a:endParaRPr lang="en-US" sz="2200" dirty="0" smtClean="0"/>
          </a:p>
          <a:p>
            <a:pPr>
              <a:lnSpc>
                <a:spcPct val="80000"/>
              </a:lnSpc>
              <a:spcBef>
                <a:spcPts val="300"/>
              </a:spcBef>
              <a:spcAft>
                <a:spcPts val="300"/>
              </a:spcAft>
            </a:pPr>
            <a:r>
              <a:rPr lang="en-US" sz="2200" b="1" dirty="0" smtClean="0"/>
              <a:t>If </a:t>
            </a:r>
            <a:r>
              <a:rPr lang="en-US" sz="2200" b="1" dirty="0"/>
              <a:t>a technical issue interrupts testing and is not able to be resolved quickly, you should contact the FSA Help Desk at 866-815-7246 and notify the </a:t>
            </a:r>
            <a:r>
              <a:rPr lang="en-US" sz="2200" b="1" dirty="0" smtClean="0"/>
              <a:t>Student Assessment Office immediately at 305-995-7520.</a:t>
            </a:r>
            <a:endParaRPr lang="en-US" sz="2200" b="1" dirty="0"/>
          </a:p>
          <a:p>
            <a:pPr>
              <a:lnSpc>
                <a:spcPct val="80000"/>
              </a:lnSpc>
              <a:spcBef>
                <a:spcPts val="300"/>
              </a:spcBef>
              <a:spcAft>
                <a:spcPts val="300"/>
              </a:spcAft>
            </a:pPr>
            <a:r>
              <a:rPr lang="en-US" sz="2200" dirty="0" smtClean="0"/>
              <a:t>Test </a:t>
            </a:r>
            <a:r>
              <a:rPr lang="en-US" sz="2200" dirty="0"/>
              <a:t>administrators are instructed to contact you if a student does not sign below the Testing Rules Acknowledgment. Any student who refuses to affirm the Testing Rules Acknowledgment should still be tested, but a record of the student’s refusal should be retained at the school.</a:t>
            </a:r>
          </a:p>
        </p:txBody>
      </p:sp>
      <p:sp>
        <p:nvSpPr>
          <p:cNvPr id="5" name="Slide Number Placeholder 4"/>
          <p:cNvSpPr>
            <a:spLocks noGrp="1"/>
          </p:cNvSpPr>
          <p:nvPr>
            <p:ph type="sldNum" sz="quarter" idx="12"/>
          </p:nvPr>
        </p:nvSpPr>
        <p:spPr/>
        <p:txBody>
          <a:bodyPr/>
          <a:lstStyle/>
          <a:p>
            <a:fld id="{60F88D64-766A-45C3-93FE-3E1D3068B07A}" type="slidenum">
              <a:rPr lang="en-US" smtClean="0"/>
              <a:pPr/>
              <a:t>79</a:t>
            </a:fld>
            <a:endParaRPr lang="en-US" dirty="0"/>
          </a:p>
        </p:txBody>
      </p:sp>
      <p:sp>
        <p:nvSpPr>
          <p:cNvPr id="7" name="Title 1"/>
          <p:cNvSpPr txBox="1">
            <a:spLocks/>
          </p:cNvSpPr>
          <p:nvPr/>
        </p:nvSpPr>
        <p:spPr>
          <a:xfrm>
            <a:off x="7010400" y="306722"/>
            <a:ext cx="2133600" cy="1369678"/>
          </a:xfrm>
          <a:prstGeom prst="rect">
            <a:avLst/>
          </a:prstGeom>
          <a:ln>
            <a:solidFill>
              <a:schemeClr val="bg1"/>
            </a:solidFill>
          </a:ln>
        </p:spPr>
        <p:txBody>
          <a:bodyPr vert="horz" lIns="91440" tIns="45720" rIns="91440" bIns="45720" rtlCol="0" anchor="ctr">
            <a:noAutofit/>
          </a:bodyPr>
          <a:lstStyle>
            <a:lvl1pPr algn="l" defTabSz="914400" rtl="0" eaLnBrk="1" latinLnBrk="0" hangingPunct="1">
              <a:spcBef>
                <a:spcPct val="0"/>
              </a:spcBef>
              <a:buNone/>
              <a:defRPr sz="4400" kern="1200">
                <a:solidFill>
                  <a:schemeClr val="tx1"/>
                </a:solidFill>
                <a:latin typeface="+mj-lt"/>
                <a:ea typeface="+mj-ea"/>
                <a:cs typeface="+mj-cs"/>
              </a:defRPr>
            </a:lvl1pPr>
          </a:lstStyle>
          <a:p>
            <a:pPr algn="ctr"/>
            <a:r>
              <a:rPr lang="en-US" sz="4000" dirty="0" smtClean="0">
                <a:solidFill>
                  <a:schemeClr val="bg1"/>
                </a:solidFill>
              </a:rPr>
              <a:t>CBT</a:t>
            </a:r>
          </a:p>
          <a:p>
            <a:pPr algn="ctr"/>
            <a:r>
              <a:rPr lang="en-US" sz="4000" dirty="0" smtClean="0">
                <a:solidFill>
                  <a:schemeClr val="bg1"/>
                </a:solidFill>
              </a:rPr>
              <a:t>PBT</a:t>
            </a:r>
          </a:p>
        </p:txBody>
      </p:sp>
    </p:spTree>
    <p:extLst>
      <p:ext uri="{BB962C8B-B14F-4D97-AF65-F5344CB8AC3E}">
        <p14:creationId xmlns:p14="http://schemas.microsoft.com/office/powerpoint/2010/main" val="15002439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Sample Test Materials/</a:t>
            </a:r>
            <a:br>
              <a:rPr lang="en-US" dirty="0" smtClean="0"/>
            </a:br>
            <a:r>
              <a:rPr lang="en-US" dirty="0" smtClean="0"/>
              <a:t>Training Tests </a:t>
            </a:r>
            <a:endParaRPr lang="en-US" dirty="0"/>
          </a:p>
        </p:txBody>
      </p:sp>
      <p:sp>
        <p:nvSpPr>
          <p:cNvPr id="3" name="Content Placeholder 2"/>
          <p:cNvSpPr>
            <a:spLocks noGrp="1"/>
          </p:cNvSpPr>
          <p:nvPr>
            <p:ph idx="1"/>
          </p:nvPr>
        </p:nvSpPr>
        <p:spPr>
          <a:xfrm>
            <a:off x="152400" y="1676400"/>
            <a:ext cx="8763000" cy="4602163"/>
          </a:xfrm>
        </p:spPr>
        <p:txBody>
          <a:bodyPr/>
          <a:lstStyle/>
          <a:p>
            <a:pPr>
              <a:spcBef>
                <a:spcPts val="600"/>
              </a:spcBef>
              <a:spcAft>
                <a:spcPts val="600"/>
              </a:spcAft>
            </a:pPr>
            <a:r>
              <a:rPr lang="en-US" sz="2600" dirty="0"/>
              <a:t>Materials are developed by FDOE to assist teachers in preparing students for the </a:t>
            </a:r>
            <a:r>
              <a:rPr lang="en-US" sz="2600" dirty="0" smtClean="0"/>
              <a:t>statewide assessment programs.  </a:t>
            </a:r>
          </a:p>
          <a:p>
            <a:pPr>
              <a:spcBef>
                <a:spcPts val="600"/>
              </a:spcBef>
              <a:spcAft>
                <a:spcPts val="600"/>
              </a:spcAft>
            </a:pPr>
            <a:r>
              <a:rPr lang="en-US" sz="2600" dirty="0" smtClean="0"/>
              <a:t>Schools are encouraged </a:t>
            </a:r>
            <a:r>
              <a:rPr lang="en-US" sz="2600" dirty="0"/>
              <a:t>to use sample test materials </a:t>
            </a:r>
            <a:r>
              <a:rPr lang="en-US" sz="2600" dirty="0" smtClean="0"/>
              <a:t>and training tests to </a:t>
            </a:r>
            <a:r>
              <a:rPr lang="en-US" sz="2600" dirty="0"/>
              <a:t>familiarize students with the test format. Sample test materials can </a:t>
            </a:r>
            <a:r>
              <a:rPr lang="en-US" sz="2600" dirty="0" smtClean="0"/>
              <a:t>be accessed </a:t>
            </a:r>
            <a:r>
              <a:rPr lang="en-US" sz="2600" dirty="0"/>
              <a:t>online at </a:t>
            </a:r>
            <a:r>
              <a:rPr lang="en-US" sz="2600" dirty="0" smtClean="0"/>
              <a:t>the FSA portal at </a:t>
            </a:r>
            <a:r>
              <a:rPr lang="en-US" sz="2600" dirty="0" smtClean="0">
                <a:hlinkClick r:id="rId3"/>
              </a:rPr>
              <a:t>http://www.fsassessments.org</a:t>
            </a:r>
            <a:r>
              <a:rPr lang="en-US" sz="2600" dirty="0" smtClean="0"/>
              <a:t>  for FSA tests and at </a:t>
            </a:r>
            <a:r>
              <a:rPr lang="en-US" sz="2600" dirty="0" smtClean="0">
                <a:hlinkClick r:id="rId4"/>
              </a:rPr>
              <a:t>http</a:t>
            </a:r>
            <a:r>
              <a:rPr lang="en-US" sz="2600" dirty="0">
                <a:hlinkClick r:id="rId4"/>
              </a:rPr>
              <a:t>://</a:t>
            </a:r>
            <a:r>
              <a:rPr lang="en-US" sz="2600" dirty="0" smtClean="0">
                <a:hlinkClick r:id="rId4"/>
              </a:rPr>
              <a:t>fcat.fldoe.org/fcat2/fcatitem.asp</a:t>
            </a:r>
            <a:r>
              <a:rPr lang="en-US" sz="2600" dirty="0" smtClean="0"/>
              <a:t> for the FCAT 2.0 tests. </a:t>
            </a:r>
          </a:p>
          <a:p>
            <a:pPr>
              <a:spcBef>
                <a:spcPts val="600"/>
              </a:spcBef>
              <a:spcAft>
                <a:spcPts val="600"/>
              </a:spcAft>
            </a:pPr>
            <a:r>
              <a:rPr lang="en-US" sz="2600" dirty="0" smtClean="0"/>
              <a:t>Braille, Large Print, and One-Item-Per-Page  sample materials/training tests  will be provided for eligible students.</a:t>
            </a:r>
          </a:p>
          <a:p>
            <a:pPr>
              <a:spcBef>
                <a:spcPts val="600"/>
              </a:spcBef>
              <a:spcAft>
                <a:spcPts val="600"/>
              </a:spcAft>
            </a:pPr>
            <a:r>
              <a:rPr lang="en-US" sz="2600" dirty="0" smtClean="0"/>
              <a:t>Teachers </a:t>
            </a:r>
            <a:r>
              <a:rPr lang="en-US" sz="2600" dirty="0"/>
              <a:t>should instruct students that they can </a:t>
            </a:r>
            <a:r>
              <a:rPr lang="en-US" sz="2600" dirty="0" smtClean="0"/>
              <a:t>access the </a:t>
            </a:r>
            <a:r>
              <a:rPr lang="en-US" sz="2600" dirty="0"/>
              <a:t>materials themselves at any time as they prepare for testing.</a:t>
            </a:r>
          </a:p>
        </p:txBody>
      </p:sp>
      <p:sp>
        <p:nvSpPr>
          <p:cNvPr id="4" name="Slide Number Placeholder 3"/>
          <p:cNvSpPr>
            <a:spLocks noGrp="1"/>
          </p:cNvSpPr>
          <p:nvPr>
            <p:ph type="sldNum" sz="quarter" idx="12"/>
          </p:nvPr>
        </p:nvSpPr>
        <p:spPr/>
        <p:txBody>
          <a:bodyPr/>
          <a:lstStyle/>
          <a:p>
            <a:pPr>
              <a:defRPr/>
            </a:pPr>
            <a:fld id="{2CCA0BEC-BB11-4882-B8D6-FDCCFEFF8058}" type="slidenum">
              <a:rPr lang="en-US" smtClean="0"/>
              <a:pPr>
                <a:defRPr/>
              </a:pPr>
              <a:t>8</a:t>
            </a:fld>
            <a:endParaRPr lang="en-US" dirty="0"/>
          </a:p>
        </p:txBody>
      </p:sp>
    </p:spTree>
    <p:extLst>
      <p:ext uri="{BB962C8B-B14F-4D97-AF65-F5344CB8AC3E}">
        <p14:creationId xmlns:p14="http://schemas.microsoft.com/office/powerpoint/2010/main" val="2892557686"/>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School Assessment Coordinator</a:t>
            </a:r>
            <a:br>
              <a:rPr lang="en-US" dirty="0" smtClean="0"/>
            </a:br>
            <a:r>
              <a:rPr lang="en-US" dirty="0" smtClean="0"/>
              <a:t>During Testing</a:t>
            </a:r>
            <a:endParaRPr lang="en-US" dirty="0"/>
          </a:p>
        </p:txBody>
      </p:sp>
      <p:sp>
        <p:nvSpPr>
          <p:cNvPr id="3" name="Content Placeholder 2"/>
          <p:cNvSpPr>
            <a:spLocks noGrp="1"/>
          </p:cNvSpPr>
          <p:nvPr>
            <p:ph idx="1"/>
          </p:nvPr>
        </p:nvSpPr>
        <p:spPr/>
        <p:txBody>
          <a:bodyPr>
            <a:noAutofit/>
          </a:bodyPr>
          <a:lstStyle/>
          <a:p>
            <a:pPr marL="0" indent="0">
              <a:lnSpc>
                <a:spcPct val="80000"/>
              </a:lnSpc>
              <a:spcBef>
                <a:spcPts val="600"/>
              </a:spcBef>
              <a:spcAft>
                <a:spcPts val="600"/>
              </a:spcAft>
              <a:buNone/>
            </a:pPr>
            <a:r>
              <a:rPr lang="en-US" sz="2600" b="1" dirty="0" smtClean="0"/>
              <a:t>Monitor Student Progress</a:t>
            </a:r>
            <a:endParaRPr lang="en-US" sz="2600" dirty="0" smtClean="0"/>
          </a:p>
          <a:p>
            <a:pPr>
              <a:lnSpc>
                <a:spcPct val="80000"/>
              </a:lnSpc>
              <a:spcBef>
                <a:spcPts val="600"/>
              </a:spcBef>
              <a:spcAft>
                <a:spcPts val="600"/>
              </a:spcAft>
            </a:pPr>
            <a:r>
              <a:rPr lang="en-US" sz="2200" dirty="0" smtClean="0"/>
              <a:t>Student progress and test completion rates can be monitored via ORS. School assessment coordinators should use the Participation Reports feature of ORS to track completion rates and determine which students still need to be tested. Further information on Participation Reports can be found in the </a:t>
            </a:r>
            <a:r>
              <a:rPr lang="en-US" sz="2200" i="1" dirty="0" smtClean="0"/>
              <a:t>Online Reporting System User Guide</a:t>
            </a:r>
            <a:r>
              <a:rPr lang="en-US" sz="2200" dirty="0" smtClean="0"/>
              <a:t>.</a:t>
            </a:r>
          </a:p>
          <a:p>
            <a:pPr marL="0" indent="0">
              <a:lnSpc>
                <a:spcPct val="80000"/>
              </a:lnSpc>
              <a:spcBef>
                <a:spcPts val="600"/>
              </a:spcBef>
              <a:spcAft>
                <a:spcPts val="600"/>
              </a:spcAft>
              <a:buNone/>
            </a:pPr>
            <a:r>
              <a:rPr lang="en-US" sz="2600" b="1" dirty="0"/>
              <a:t>Supervise Make-Up Administrations</a:t>
            </a:r>
          </a:p>
          <a:p>
            <a:pPr>
              <a:lnSpc>
                <a:spcPct val="80000"/>
              </a:lnSpc>
              <a:spcBef>
                <a:spcPts val="600"/>
              </a:spcBef>
              <a:spcAft>
                <a:spcPts val="600"/>
              </a:spcAft>
            </a:pPr>
            <a:r>
              <a:rPr lang="en-US" sz="2200" dirty="0" smtClean="0"/>
              <a:t>Ensure all test security and test administration policies and procedures are followed while conducting make-up tests. Be available to assist test administrators as needed during make-up administrations.</a:t>
            </a:r>
          </a:p>
        </p:txBody>
      </p:sp>
      <p:sp>
        <p:nvSpPr>
          <p:cNvPr id="5" name="Slide Number Placeholder 4"/>
          <p:cNvSpPr>
            <a:spLocks noGrp="1"/>
          </p:cNvSpPr>
          <p:nvPr>
            <p:ph type="sldNum" sz="quarter" idx="12"/>
          </p:nvPr>
        </p:nvSpPr>
        <p:spPr/>
        <p:txBody>
          <a:bodyPr/>
          <a:lstStyle/>
          <a:p>
            <a:fld id="{60F88D64-766A-45C3-93FE-3E1D3068B07A}" type="slidenum">
              <a:rPr lang="en-US" smtClean="0"/>
              <a:pPr/>
              <a:t>80</a:t>
            </a:fld>
            <a:endParaRPr lang="en-US" dirty="0"/>
          </a:p>
        </p:txBody>
      </p:sp>
      <p:sp>
        <p:nvSpPr>
          <p:cNvPr id="6" name="Title 1"/>
          <p:cNvSpPr txBox="1">
            <a:spLocks/>
          </p:cNvSpPr>
          <p:nvPr/>
        </p:nvSpPr>
        <p:spPr>
          <a:xfrm>
            <a:off x="7010400" y="228600"/>
            <a:ext cx="2133600" cy="1369678"/>
          </a:xfrm>
          <a:prstGeom prst="rect">
            <a:avLst/>
          </a:prstGeom>
          <a:ln>
            <a:solidFill>
              <a:schemeClr val="bg1"/>
            </a:solidFill>
          </a:ln>
        </p:spPr>
        <p:txBody>
          <a:bodyPr vert="horz" lIns="91440" tIns="45720" rIns="91440" bIns="45720" rtlCol="0" anchor="ctr">
            <a:noAutofit/>
          </a:bodyPr>
          <a:lstStyle>
            <a:lvl1pPr algn="l" defTabSz="914400" rtl="0" eaLnBrk="1" latinLnBrk="0" hangingPunct="1">
              <a:spcBef>
                <a:spcPct val="0"/>
              </a:spcBef>
              <a:buNone/>
              <a:defRPr sz="4400" kern="1200">
                <a:solidFill>
                  <a:schemeClr val="tx1"/>
                </a:solidFill>
                <a:latin typeface="+mj-lt"/>
                <a:ea typeface="+mj-ea"/>
                <a:cs typeface="+mj-cs"/>
              </a:defRPr>
            </a:lvl1pPr>
          </a:lstStyle>
          <a:p>
            <a:pPr algn="ctr"/>
            <a:r>
              <a:rPr lang="en-US" sz="4000" dirty="0" smtClean="0">
                <a:solidFill>
                  <a:schemeClr val="bg1"/>
                </a:solidFill>
              </a:rPr>
              <a:t>CBT</a:t>
            </a:r>
          </a:p>
          <a:p>
            <a:pPr algn="ctr"/>
            <a:r>
              <a:rPr lang="en-US" sz="4000" dirty="0" smtClean="0">
                <a:solidFill>
                  <a:schemeClr val="bg1"/>
                </a:solidFill>
              </a:rPr>
              <a:t>PBT</a:t>
            </a:r>
          </a:p>
        </p:txBody>
      </p:sp>
    </p:spTree>
    <p:extLst>
      <p:ext uri="{BB962C8B-B14F-4D97-AF65-F5344CB8AC3E}">
        <p14:creationId xmlns:p14="http://schemas.microsoft.com/office/powerpoint/2010/main" val="391257608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School Assessment Coordinator</a:t>
            </a:r>
            <a:br>
              <a:rPr lang="en-US" dirty="0" smtClean="0"/>
            </a:br>
            <a:r>
              <a:rPr lang="en-US" dirty="0" smtClean="0"/>
              <a:t>After Testing</a:t>
            </a:r>
            <a:endParaRPr lang="en-US" dirty="0"/>
          </a:p>
        </p:txBody>
      </p:sp>
      <p:sp>
        <p:nvSpPr>
          <p:cNvPr id="3" name="Content Placeholder 2"/>
          <p:cNvSpPr>
            <a:spLocks noGrp="1"/>
          </p:cNvSpPr>
          <p:nvPr>
            <p:ph idx="1"/>
          </p:nvPr>
        </p:nvSpPr>
        <p:spPr/>
        <p:txBody>
          <a:bodyPr>
            <a:noAutofit/>
          </a:bodyPr>
          <a:lstStyle/>
          <a:p>
            <a:pPr marL="0" lvl="0" indent="0">
              <a:lnSpc>
                <a:spcPct val="100000"/>
              </a:lnSpc>
              <a:spcBef>
                <a:spcPts val="300"/>
              </a:spcBef>
              <a:spcAft>
                <a:spcPts val="300"/>
              </a:spcAft>
              <a:buNone/>
            </a:pPr>
            <a:r>
              <a:rPr lang="en-US" sz="2600" b="1" dirty="0">
                <a:solidFill>
                  <a:prstClr val="black"/>
                </a:solidFill>
              </a:rPr>
              <a:t>Update Student Information</a:t>
            </a:r>
          </a:p>
          <a:p>
            <a:pPr lvl="0">
              <a:lnSpc>
                <a:spcPct val="100000"/>
              </a:lnSpc>
              <a:spcBef>
                <a:spcPts val="300"/>
              </a:spcBef>
              <a:spcAft>
                <a:spcPts val="300"/>
              </a:spcAft>
            </a:pPr>
            <a:r>
              <a:rPr lang="en-US" sz="2200" dirty="0">
                <a:solidFill>
                  <a:prstClr val="black"/>
                </a:solidFill>
              </a:rPr>
              <a:t>If student information is discovered to be incorrect during </a:t>
            </a:r>
            <a:r>
              <a:rPr lang="en-US" sz="2200" dirty="0" smtClean="0">
                <a:solidFill>
                  <a:prstClr val="black"/>
                </a:solidFill>
              </a:rPr>
              <a:t>FSA testing</a:t>
            </a:r>
            <a:r>
              <a:rPr lang="en-US" sz="2200" dirty="0">
                <a:solidFill>
                  <a:prstClr val="black"/>
                </a:solidFill>
              </a:rPr>
              <a:t>, update the corrected information in TIDE immediately following test administration. Instructions on updating student information are available in the </a:t>
            </a:r>
            <a:r>
              <a:rPr lang="en-US" sz="2200" i="1" dirty="0">
                <a:solidFill>
                  <a:prstClr val="black"/>
                </a:solidFill>
              </a:rPr>
              <a:t>TIDE User Guide</a:t>
            </a:r>
            <a:r>
              <a:rPr lang="en-US" sz="2200" dirty="0">
                <a:solidFill>
                  <a:prstClr val="black"/>
                </a:solidFill>
              </a:rPr>
              <a:t>.</a:t>
            </a:r>
          </a:p>
          <a:p>
            <a:pPr marL="0" indent="0">
              <a:lnSpc>
                <a:spcPct val="100000"/>
              </a:lnSpc>
              <a:spcBef>
                <a:spcPts val="300"/>
              </a:spcBef>
              <a:spcAft>
                <a:spcPts val="300"/>
              </a:spcAft>
              <a:buNone/>
            </a:pPr>
            <a:r>
              <a:rPr lang="en-US" sz="2600" b="1" dirty="0">
                <a:solidFill>
                  <a:prstClr val="black"/>
                </a:solidFill>
              </a:rPr>
              <a:t>Record Accommodations</a:t>
            </a:r>
          </a:p>
          <a:p>
            <a:pPr>
              <a:lnSpc>
                <a:spcPct val="100000"/>
              </a:lnSpc>
              <a:spcBef>
                <a:spcPts val="300"/>
              </a:spcBef>
              <a:spcAft>
                <a:spcPts val="300"/>
              </a:spcAft>
            </a:pPr>
            <a:r>
              <a:rPr lang="en-US" sz="2200" dirty="0">
                <a:solidFill>
                  <a:prstClr val="black"/>
                </a:solidFill>
              </a:rPr>
              <a:t>Ensure all accommodations provided to and used by students are recorded on each record of required administration information, as applicable. This documentation may be necessary in the case of investigations regarding possible test irregularities.</a:t>
            </a:r>
          </a:p>
        </p:txBody>
      </p:sp>
      <p:sp>
        <p:nvSpPr>
          <p:cNvPr id="5" name="Slide Number Placeholder 4"/>
          <p:cNvSpPr>
            <a:spLocks noGrp="1"/>
          </p:cNvSpPr>
          <p:nvPr>
            <p:ph type="sldNum" sz="quarter" idx="12"/>
          </p:nvPr>
        </p:nvSpPr>
        <p:spPr/>
        <p:txBody>
          <a:bodyPr/>
          <a:lstStyle/>
          <a:p>
            <a:fld id="{60F88D64-766A-45C3-93FE-3E1D3068B07A}" type="slidenum">
              <a:rPr lang="en-US" smtClean="0"/>
              <a:pPr/>
              <a:t>81</a:t>
            </a:fld>
            <a:endParaRPr lang="en-US" dirty="0"/>
          </a:p>
        </p:txBody>
      </p:sp>
      <p:sp>
        <p:nvSpPr>
          <p:cNvPr id="6" name="Title 1"/>
          <p:cNvSpPr txBox="1">
            <a:spLocks/>
          </p:cNvSpPr>
          <p:nvPr/>
        </p:nvSpPr>
        <p:spPr>
          <a:xfrm>
            <a:off x="6553200" y="152400"/>
            <a:ext cx="2133600" cy="1369678"/>
          </a:xfrm>
          <a:prstGeom prst="rect">
            <a:avLst/>
          </a:prstGeom>
          <a:ln>
            <a:solidFill>
              <a:schemeClr val="bg1"/>
            </a:solidFill>
          </a:ln>
        </p:spPr>
        <p:txBody>
          <a:bodyPr vert="horz" lIns="91440" tIns="45720" rIns="91440" bIns="45720" rtlCol="0" anchor="ctr">
            <a:noAutofit/>
          </a:bodyPr>
          <a:lstStyle>
            <a:lvl1pPr algn="l" defTabSz="914400" rtl="0" eaLnBrk="1" latinLnBrk="0" hangingPunct="1">
              <a:spcBef>
                <a:spcPct val="0"/>
              </a:spcBef>
              <a:buNone/>
              <a:defRPr sz="4400" kern="1200">
                <a:solidFill>
                  <a:schemeClr val="tx1"/>
                </a:solidFill>
                <a:latin typeface="+mj-lt"/>
                <a:ea typeface="+mj-ea"/>
                <a:cs typeface="+mj-cs"/>
              </a:defRPr>
            </a:lvl1pPr>
          </a:lstStyle>
          <a:p>
            <a:pPr algn="ctr"/>
            <a:r>
              <a:rPr lang="en-US" sz="4000" dirty="0" smtClean="0">
                <a:solidFill>
                  <a:schemeClr val="bg1"/>
                </a:solidFill>
              </a:rPr>
              <a:t>CBT</a:t>
            </a:r>
          </a:p>
          <a:p>
            <a:pPr algn="ctr"/>
            <a:r>
              <a:rPr lang="en-US" sz="4000" dirty="0" smtClean="0">
                <a:solidFill>
                  <a:schemeClr val="bg1"/>
                </a:solidFill>
              </a:rPr>
              <a:t>PBT</a:t>
            </a:r>
          </a:p>
        </p:txBody>
      </p:sp>
    </p:spTree>
    <p:extLst>
      <p:ext uri="{BB962C8B-B14F-4D97-AF65-F5344CB8AC3E}">
        <p14:creationId xmlns:p14="http://schemas.microsoft.com/office/powerpoint/2010/main" val="1258428183"/>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School Assessment Coordinator</a:t>
            </a:r>
            <a:br>
              <a:rPr lang="en-US" dirty="0"/>
            </a:br>
            <a:r>
              <a:rPr lang="en-US" dirty="0"/>
              <a:t>After Testing</a:t>
            </a:r>
          </a:p>
        </p:txBody>
      </p:sp>
      <p:sp>
        <p:nvSpPr>
          <p:cNvPr id="3" name="Content Placeholder 2"/>
          <p:cNvSpPr>
            <a:spLocks noGrp="1"/>
          </p:cNvSpPr>
          <p:nvPr>
            <p:ph idx="1"/>
          </p:nvPr>
        </p:nvSpPr>
        <p:spPr>
          <a:xfrm>
            <a:off x="152400" y="1676400"/>
            <a:ext cx="8737092" cy="4343399"/>
          </a:xfrm>
        </p:spPr>
        <p:txBody>
          <a:bodyPr/>
          <a:lstStyle/>
          <a:p>
            <a:pPr marL="0" indent="0">
              <a:lnSpc>
                <a:spcPct val="100000"/>
              </a:lnSpc>
              <a:buNone/>
            </a:pPr>
            <a:r>
              <a:rPr lang="en-US" sz="2600" b="1" dirty="0" smtClean="0"/>
              <a:t>Overview of Materials Return Process for FSA </a:t>
            </a:r>
          </a:p>
          <a:p>
            <a:pPr marL="0" indent="0">
              <a:lnSpc>
                <a:spcPct val="100000"/>
              </a:lnSpc>
              <a:buNone/>
            </a:pPr>
            <a:r>
              <a:rPr lang="en-US" sz="2200" dirty="0" smtClean="0"/>
              <a:t>The descriptions and steps below and on the following slides provide a general overview of the materials return process. Detailed instructions are included in the </a:t>
            </a:r>
            <a:r>
              <a:rPr lang="en-US" sz="2200" i="1" dirty="0" smtClean="0"/>
              <a:t>2014–2015 FSA Paper-Based Materials Return Instructions</a:t>
            </a:r>
            <a:r>
              <a:rPr lang="en-US" sz="2200" dirty="0" smtClean="0"/>
              <a:t>.</a:t>
            </a:r>
          </a:p>
          <a:p>
            <a:pPr marL="0" indent="0">
              <a:lnSpc>
                <a:spcPct val="100000"/>
              </a:lnSpc>
              <a:buNone/>
            </a:pPr>
            <a:r>
              <a:rPr lang="en-US" sz="2200" dirty="0" smtClean="0"/>
              <a:t>School assessment coordinators will complete the following steps before returning materials to district assessment coordinators:</a:t>
            </a:r>
          </a:p>
          <a:p>
            <a:pPr marL="344488" indent="-344488">
              <a:lnSpc>
                <a:spcPct val="100000"/>
              </a:lnSpc>
              <a:buFont typeface="+mj-lt"/>
              <a:buAutoNum type="arabicPeriod"/>
            </a:pPr>
            <a:r>
              <a:rPr lang="en-US" sz="2000" dirty="0" smtClean="0"/>
              <a:t>Receive all secure materials from test administrators.</a:t>
            </a:r>
          </a:p>
          <a:p>
            <a:pPr marL="344488" indent="-344488">
              <a:lnSpc>
                <a:spcPct val="100000"/>
              </a:lnSpc>
              <a:buFont typeface="+mj-lt"/>
              <a:buAutoNum type="arabicPeriod"/>
            </a:pPr>
            <a:r>
              <a:rPr lang="en-US" sz="2000" dirty="0" smtClean="0"/>
              <a:t>Ensure</a:t>
            </a:r>
            <a:r>
              <a:rPr lang="en-US" sz="2200" dirty="0" smtClean="0"/>
              <a:t> all test and answer books have the appropriate labels applied:</a:t>
            </a:r>
          </a:p>
          <a:p>
            <a:pPr marL="687388">
              <a:lnSpc>
                <a:spcPct val="100000"/>
              </a:lnSpc>
              <a:buFont typeface="Wingdings" panose="05000000000000000000" pitchFamily="2" charset="2"/>
              <a:buChar char="§"/>
            </a:pPr>
            <a:r>
              <a:rPr lang="en-US" sz="1800" dirty="0" smtClean="0"/>
              <a:t>PreID Labels should be used on TO BE SCORED test materials whenever possible. On-Demand PreID Labels may be printed for any students for whom PreID Labels were not included in the shipment of test materials (e.g., students who enrolled after the PreID upload.)</a:t>
            </a:r>
          </a:p>
        </p:txBody>
      </p:sp>
      <p:sp>
        <p:nvSpPr>
          <p:cNvPr id="4" name="Slide Number Placeholder 3"/>
          <p:cNvSpPr>
            <a:spLocks noGrp="1"/>
          </p:cNvSpPr>
          <p:nvPr>
            <p:ph type="sldNum" sz="quarter" idx="12"/>
          </p:nvPr>
        </p:nvSpPr>
        <p:spPr/>
        <p:txBody>
          <a:bodyPr/>
          <a:lstStyle/>
          <a:p>
            <a:fld id="{60F88D64-766A-45C3-93FE-3E1D3068B07A}" type="slidenum">
              <a:rPr lang="en-US" smtClean="0"/>
              <a:pPr/>
              <a:t>82</a:t>
            </a:fld>
            <a:endParaRPr lang="en-US" dirty="0"/>
          </a:p>
        </p:txBody>
      </p:sp>
      <p:sp>
        <p:nvSpPr>
          <p:cNvPr id="5" name="Title 1"/>
          <p:cNvSpPr txBox="1">
            <a:spLocks/>
          </p:cNvSpPr>
          <p:nvPr/>
        </p:nvSpPr>
        <p:spPr>
          <a:xfrm>
            <a:off x="6553200" y="228600"/>
            <a:ext cx="2133600" cy="1293478"/>
          </a:xfrm>
          <a:prstGeom prst="rect">
            <a:avLst/>
          </a:prstGeom>
          <a:ln>
            <a:solidFill>
              <a:schemeClr val="bg1"/>
            </a:solidFill>
          </a:ln>
        </p:spPr>
        <p:txBody>
          <a:bodyPr vert="horz" lIns="91440" tIns="45720" rIns="91440" bIns="45720" rtlCol="0" anchor="ctr">
            <a:noAutofit/>
          </a:bodyPr>
          <a:lstStyle>
            <a:lvl1pPr algn="l" defTabSz="914400" rtl="0" eaLnBrk="1" latinLnBrk="0" hangingPunct="1">
              <a:spcBef>
                <a:spcPct val="0"/>
              </a:spcBef>
              <a:buNone/>
              <a:defRPr sz="4400" kern="1200">
                <a:solidFill>
                  <a:schemeClr val="tx1"/>
                </a:solidFill>
                <a:latin typeface="+mj-lt"/>
                <a:ea typeface="+mj-ea"/>
                <a:cs typeface="+mj-cs"/>
              </a:defRPr>
            </a:lvl1pPr>
          </a:lstStyle>
          <a:p>
            <a:pPr algn="ctr"/>
            <a:r>
              <a:rPr lang="en-US" sz="4000" dirty="0" smtClean="0">
                <a:solidFill>
                  <a:schemeClr val="bg1"/>
                </a:solidFill>
              </a:rPr>
              <a:t>PBT</a:t>
            </a:r>
          </a:p>
        </p:txBody>
      </p:sp>
    </p:spTree>
    <p:extLst>
      <p:ext uri="{BB962C8B-B14F-4D97-AF65-F5344CB8AC3E}">
        <p14:creationId xmlns:p14="http://schemas.microsoft.com/office/powerpoint/2010/main" val="2453684353"/>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School Assessment Coordinator</a:t>
            </a:r>
            <a:br>
              <a:rPr lang="en-US" dirty="0"/>
            </a:br>
            <a:r>
              <a:rPr lang="en-US" dirty="0"/>
              <a:t>After Testing</a:t>
            </a:r>
          </a:p>
        </p:txBody>
      </p:sp>
      <p:sp>
        <p:nvSpPr>
          <p:cNvPr id="3" name="Content Placeholder 2"/>
          <p:cNvSpPr>
            <a:spLocks noGrp="1"/>
          </p:cNvSpPr>
          <p:nvPr>
            <p:ph idx="1"/>
          </p:nvPr>
        </p:nvSpPr>
        <p:spPr/>
        <p:txBody>
          <a:bodyPr/>
          <a:lstStyle/>
          <a:p>
            <a:pPr marL="0" lvl="0" indent="0">
              <a:lnSpc>
                <a:spcPct val="100000"/>
              </a:lnSpc>
              <a:buNone/>
            </a:pPr>
            <a:r>
              <a:rPr lang="en-US" sz="2600" b="1" dirty="0">
                <a:solidFill>
                  <a:prstClr val="black"/>
                </a:solidFill>
              </a:rPr>
              <a:t>Overview of Materials Return </a:t>
            </a:r>
            <a:r>
              <a:rPr lang="en-US" sz="2600" b="1" dirty="0" smtClean="0">
                <a:solidFill>
                  <a:prstClr val="black"/>
                </a:solidFill>
              </a:rPr>
              <a:t>Process for FSA (cont.)</a:t>
            </a:r>
            <a:endParaRPr lang="en-US" sz="2600" b="1" dirty="0">
              <a:solidFill>
                <a:prstClr val="black"/>
              </a:solidFill>
            </a:endParaRPr>
          </a:p>
          <a:p>
            <a:pPr marL="687388" lvl="0">
              <a:lnSpc>
                <a:spcPct val="100000"/>
              </a:lnSpc>
              <a:buFont typeface="Wingdings" panose="05000000000000000000" pitchFamily="2" charset="2"/>
              <a:buChar char="§"/>
            </a:pPr>
            <a:r>
              <a:rPr lang="en-US" sz="2000" dirty="0" smtClean="0">
                <a:solidFill>
                  <a:prstClr val="black"/>
                </a:solidFill>
              </a:rPr>
              <a:t>District/School Labels should be used on TO BE SCORED test materials if PreID Labels are not available and cannot be printed. Student demographic information must also be gridded on documents with District/School Labels applied, and student information must be entered in TIDE.</a:t>
            </a:r>
          </a:p>
          <a:p>
            <a:pPr marL="687388" lvl="0">
              <a:lnSpc>
                <a:spcPct val="100000"/>
              </a:lnSpc>
              <a:buFont typeface="Wingdings" panose="05000000000000000000" pitchFamily="2" charset="2"/>
              <a:buChar char="§"/>
            </a:pPr>
            <a:r>
              <a:rPr lang="en-US" sz="2000" dirty="0" smtClean="0">
                <a:solidFill>
                  <a:prstClr val="black"/>
                </a:solidFill>
              </a:rPr>
              <a:t>DO NOT PROCESS Labels should be applied to all </a:t>
            </a:r>
            <a:r>
              <a:rPr lang="en-US" sz="2000" b="1" dirty="0" smtClean="0">
                <a:solidFill>
                  <a:prstClr val="black"/>
                </a:solidFill>
              </a:rPr>
              <a:t>used </a:t>
            </a:r>
            <a:r>
              <a:rPr lang="en-US" sz="2000" dirty="0" smtClean="0">
                <a:solidFill>
                  <a:prstClr val="black"/>
                </a:solidFill>
              </a:rPr>
              <a:t>NOT TO BE SCORED materials, including used defective documents and documents from which student responses have been transcribed into another test and answer book.</a:t>
            </a:r>
          </a:p>
          <a:p>
            <a:pPr marL="344488" lvl="0" indent="-344488">
              <a:lnSpc>
                <a:spcPct val="100000"/>
              </a:lnSpc>
              <a:buFont typeface="+mj-lt"/>
              <a:buAutoNum type="arabicPeriod" startAt="3"/>
            </a:pPr>
            <a:r>
              <a:rPr lang="en-US" sz="2200" dirty="0" smtClean="0"/>
              <a:t>Separate TO BE SCORED and NOT TO BE SCORED materials.</a:t>
            </a:r>
            <a:endParaRPr lang="en-US" sz="2200" dirty="0"/>
          </a:p>
        </p:txBody>
      </p:sp>
      <p:sp>
        <p:nvSpPr>
          <p:cNvPr id="4" name="Slide Number Placeholder 3"/>
          <p:cNvSpPr>
            <a:spLocks noGrp="1"/>
          </p:cNvSpPr>
          <p:nvPr>
            <p:ph type="sldNum" sz="quarter" idx="12"/>
          </p:nvPr>
        </p:nvSpPr>
        <p:spPr/>
        <p:txBody>
          <a:bodyPr/>
          <a:lstStyle/>
          <a:p>
            <a:fld id="{60F88D64-766A-45C3-93FE-3E1D3068B07A}" type="slidenum">
              <a:rPr lang="en-US" smtClean="0"/>
              <a:pPr/>
              <a:t>83</a:t>
            </a:fld>
            <a:endParaRPr lang="en-US" dirty="0"/>
          </a:p>
        </p:txBody>
      </p:sp>
      <p:sp>
        <p:nvSpPr>
          <p:cNvPr id="6" name="Title 1"/>
          <p:cNvSpPr txBox="1">
            <a:spLocks/>
          </p:cNvSpPr>
          <p:nvPr/>
        </p:nvSpPr>
        <p:spPr>
          <a:xfrm>
            <a:off x="6553200" y="228600"/>
            <a:ext cx="2133600" cy="1293478"/>
          </a:xfrm>
          <a:prstGeom prst="rect">
            <a:avLst/>
          </a:prstGeom>
          <a:ln>
            <a:solidFill>
              <a:schemeClr val="bg1"/>
            </a:solidFill>
          </a:ln>
        </p:spPr>
        <p:txBody>
          <a:bodyPr vert="horz" lIns="91440" tIns="45720" rIns="91440" bIns="45720" rtlCol="0" anchor="ctr">
            <a:noAutofit/>
          </a:bodyPr>
          <a:lstStyle>
            <a:lvl1pPr algn="l" defTabSz="914400" rtl="0" eaLnBrk="1" latinLnBrk="0" hangingPunct="1">
              <a:spcBef>
                <a:spcPct val="0"/>
              </a:spcBef>
              <a:buNone/>
              <a:defRPr sz="4400" kern="1200">
                <a:solidFill>
                  <a:schemeClr val="tx1"/>
                </a:solidFill>
                <a:latin typeface="+mj-lt"/>
                <a:ea typeface="+mj-ea"/>
                <a:cs typeface="+mj-cs"/>
              </a:defRPr>
            </a:lvl1pPr>
          </a:lstStyle>
          <a:p>
            <a:pPr algn="ctr"/>
            <a:r>
              <a:rPr lang="en-US" sz="4000" dirty="0" smtClean="0">
                <a:solidFill>
                  <a:schemeClr val="bg1"/>
                </a:solidFill>
              </a:rPr>
              <a:t>PBT</a:t>
            </a:r>
          </a:p>
        </p:txBody>
      </p:sp>
    </p:spTree>
    <p:extLst>
      <p:ext uri="{BB962C8B-B14F-4D97-AF65-F5344CB8AC3E}">
        <p14:creationId xmlns:p14="http://schemas.microsoft.com/office/powerpoint/2010/main" val="1728751010"/>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School Assessment Coordinator</a:t>
            </a:r>
            <a:br>
              <a:rPr lang="en-US" dirty="0"/>
            </a:br>
            <a:r>
              <a:rPr lang="en-US" dirty="0"/>
              <a:t>After Testing</a:t>
            </a:r>
          </a:p>
        </p:txBody>
      </p:sp>
      <p:sp>
        <p:nvSpPr>
          <p:cNvPr id="3" name="Content Placeholder 2"/>
          <p:cNvSpPr>
            <a:spLocks noGrp="1"/>
          </p:cNvSpPr>
          <p:nvPr>
            <p:ph idx="1"/>
          </p:nvPr>
        </p:nvSpPr>
        <p:spPr>
          <a:xfrm>
            <a:off x="304800" y="1600200"/>
            <a:ext cx="8737092" cy="4648199"/>
          </a:xfrm>
        </p:spPr>
        <p:txBody>
          <a:bodyPr/>
          <a:lstStyle/>
          <a:p>
            <a:pPr marL="0" lvl="0" indent="0">
              <a:buNone/>
            </a:pPr>
            <a:r>
              <a:rPr lang="en-US" sz="2000" b="1" dirty="0">
                <a:solidFill>
                  <a:prstClr val="black"/>
                </a:solidFill>
              </a:rPr>
              <a:t>Overview of Materials Return </a:t>
            </a:r>
            <a:r>
              <a:rPr lang="en-US" sz="2000" b="1" dirty="0" smtClean="0">
                <a:solidFill>
                  <a:prstClr val="black"/>
                </a:solidFill>
              </a:rPr>
              <a:t>Process for FSA </a:t>
            </a:r>
            <a:r>
              <a:rPr lang="en-US" sz="2000" b="1" dirty="0">
                <a:solidFill>
                  <a:prstClr val="black"/>
                </a:solidFill>
              </a:rPr>
              <a:t>(cont.)</a:t>
            </a:r>
          </a:p>
          <a:p>
            <a:pPr marL="344488" lvl="0" indent="-344488">
              <a:lnSpc>
                <a:spcPct val="100000"/>
              </a:lnSpc>
              <a:buFont typeface="+mj-lt"/>
              <a:buAutoNum type="arabicPeriod" startAt="4"/>
            </a:pPr>
            <a:r>
              <a:rPr lang="en-US" sz="2000" dirty="0" smtClean="0">
                <a:solidFill>
                  <a:prstClr val="black"/>
                </a:solidFill>
              </a:rPr>
              <a:t>Place </a:t>
            </a:r>
            <a:r>
              <a:rPr lang="en-US" sz="2000" b="1" dirty="0" smtClean="0">
                <a:solidFill>
                  <a:prstClr val="black"/>
                </a:solidFill>
              </a:rPr>
              <a:t>all </a:t>
            </a:r>
            <a:r>
              <a:rPr lang="en-US" sz="2000" dirty="0" smtClean="0">
                <a:solidFill>
                  <a:prstClr val="black"/>
                </a:solidFill>
              </a:rPr>
              <a:t>TO BE SCORED materials in the plastic return bags included in your test materials.</a:t>
            </a:r>
          </a:p>
          <a:p>
            <a:pPr marL="687388" lvl="0">
              <a:lnSpc>
                <a:spcPct val="100000"/>
              </a:lnSpc>
              <a:buFont typeface="Wingdings" panose="05000000000000000000" pitchFamily="2" charset="2"/>
              <a:buChar char="§"/>
            </a:pPr>
            <a:r>
              <a:rPr lang="en-US" sz="1800" dirty="0" smtClean="0">
                <a:solidFill>
                  <a:prstClr val="black"/>
                </a:solidFill>
              </a:rPr>
              <a:t>Separate TO BE SCORED regular print materials from TO BE SCORED special documents (large print, braille, one-item-per-page).</a:t>
            </a:r>
          </a:p>
          <a:p>
            <a:pPr>
              <a:lnSpc>
                <a:spcPct val="100000"/>
              </a:lnSpc>
            </a:pPr>
            <a:r>
              <a:rPr lang="en-US" sz="2000" b="1" dirty="0" smtClean="0">
                <a:solidFill>
                  <a:srgbClr val="FF0000"/>
                </a:solidFill>
              </a:rPr>
              <a:t>Important Note: </a:t>
            </a:r>
            <a:r>
              <a:rPr lang="en-US" sz="2000" dirty="0" smtClean="0"/>
              <a:t>Although the vendor does not require materials to be banded by grade level or subject, you will be held accountable for verifying that all materials have been returned.  </a:t>
            </a:r>
          </a:p>
          <a:p>
            <a:pPr lvl="1">
              <a:lnSpc>
                <a:spcPct val="100000"/>
              </a:lnSpc>
            </a:pPr>
            <a:r>
              <a:rPr lang="en-US" sz="1800" b="1" dirty="0"/>
              <a:t>Group all TO BE SCORED regular print documents by grade level and subject.</a:t>
            </a:r>
          </a:p>
          <a:p>
            <a:pPr lvl="1">
              <a:lnSpc>
                <a:spcPct val="100000"/>
              </a:lnSpc>
            </a:pPr>
            <a:r>
              <a:rPr lang="en-US" sz="1800" b="1" dirty="0"/>
              <a:t>Record the number TO BE SCORED and NOT TO BE SCORED on the district’s “Accounting for All” form</a:t>
            </a:r>
          </a:p>
          <a:p>
            <a:pPr lvl="1">
              <a:lnSpc>
                <a:spcPct val="100000"/>
              </a:lnSpc>
            </a:pPr>
            <a:r>
              <a:rPr lang="en-US" sz="1800" dirty="0" smtClean="0"/>
              <a:t>Special Program Students’ “TO BE SCORED” regular print documents  should be placed on top of your school’s documents</a:t>
            </a:r>
          </a:p>
          <a:p>
            <a:pPr marL="457200" lvl="1" indent="0">
              <a:buNone/>
            </a:pPr>
            <a:endParaRPr lang="en-US" sz="1600" dirty="0" smtClean="0">
              <a:solidFill>
                <a:srgbClr val="FF0000"/>
              </a:solidFill>
            </a:endParaRPr>
          </a:p>
          <a:p>
            <a:pPr lvl="1"/>
            <a:endParaRPr lang="en-US" sz="2000" dirty="0"/>
          </a:p>
        </p:txBody>
      </p:sp>
      <p:sp>
        <p:nvSpPr>
          <p:cNvPr id="4" name="Slide Number Placeholder 3"/>
          <p:cNvSpPr>
            <a:spLocks noGrp="1"/>
          </p:cNvSpPr>
          <p:nvPr>
            <p:ph type="sldNum" sz="quarter" idx="12"/>
          </p:nvPr>
        </p:nvSpPr>
        <p:spPr/>
        <p:txBody>
          <a:bodyPr/>
          <a:lstStyle/>
          <a:p>
            <a:fld id="{60F88D64-766A-45C3-93FE-3E1D3068B07A}" type="slidenum">
              <a:rPr lang="en-US" smtClean="0"/>
              <a:pPr/>
              <a:t>84</a:t>
            </a:fld>
            <a:endParaRPr lang="en-US" dirty="0"/>
          </a:p>
        </p:txBody>
      </p:sp>
      <p:sp>
        <p:nvSpPr>
          <p:cNvPr id="6" name="Title 1"/>
          <p:cNvSpPr txBox="1">
            <a:spLocks/>
          </p:cNvSpPr>
          <p:nvPr/>
        </p:nvSpPr>
        <p:spPr>
          <a:xfrm>
            <a:off x="6553200" y="228600"/>
            <a:ext cx="2133600" cy="1293478"/>
          </a:xfrm>
          <a:prstGeom prst="rect">
            <a:avLst/>
          </a:prstGeom>
          <a:ln>
            <a:solidFill>
              <a:schemeClr val="bg1"/>
            </a:solidFill>
          </a:ln>
        </p:spPr>
        <p:txBody>
          <a:bodyPr vert="horz" lIns="91440" tIns="45720" rIns="91440" bIns="45720" rtlCol="0" anchor="ctr">
            <a:noAutofit/>
          </a:bodyPr>
          <a:lstStyle>
            <a:lvl1pPr algn="l" defTabSz="914400" rtl="0" eaLnBrk="1" latinLnBrk="0" hangingPunct="1">
              <a:spcBef>
                <a:spcPct val="0"/>
              </a:spcBef>
              <a:buNone/>
              <a:defRPr sz="4400" kern="1200">
                <a:solidFill>
                  <a:schemeClr val="tx1"/>
                </a:solidFill>
                <a:latin typeface="+mj-lt"/>
                <a:ea typeface="+mj-ea"/>
                <a:cs typeface="+mj-cs"/>
              </a:defRPr>
            </a:lvl1pPr>
          </a:lstStyle>
          <a:p>
            <a:pPr algn="ctr"/>
            <a:r>
              <a:rPr lang="en-US" sz="4000" dirty="0" smtClean="0">
                <a:solidFill>
                  <a:schemeClr val="bg1"/>
                </a:solidFill>
              </a:rPr>
              <a:t>PBT</a:t>
            </a:r>
          </a:p>
        </p:txBody>
      </p:sp>
    </p:spTree>
    <p:extLst>
      <p:ext uri="{BB962C8B-B14F-4D97-AF65-F5344CB8AC3E}">
        <p14:creationId xmlns:p14="http://schemas.microsoft.com/office/powerpoint/2010/main" val="9263250"/>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School Assessment Coordinator</a:t>
            </a:r>
            <a:br>
              <a:rPr lang="en-US" dirty="0"/>
            </a:br>
            <a:r>
              <a:rPr lang="en-US" dirty="0"/>
              <a:t>After Testing</a:t>
            </a:r>
          </a:p>
        </p:txBody>
      </p:sp>
      <p:sp>
        <p:nvSpPr>
          <p:cNvPr id="3" name="Content Placeholder 2"/>
          <p:cNvSpPr>
            <a:spLocks noGrp="1"/>
          </p:cNvSpPr>
          <p:nvPr>
            <p:ph idx="1"/>
          </p:nvPr>
        </p:nvSpPr>
        <p:spPr/>
        <p:txBody>
          <a:bodyPr/>
          <a:lstStyle/>
          <a:p>
            <a:pPr marL="0" lvl="0" indent="0">
              <a:buNone/>
            </a:pPr>
            <a:r>
              <a:rPr lang="en-US" sz="2600" b="1" dirty="0">
                <a:solidFill>
                  <a:prstClr val="black"/>
                </a:solidFill>
              </a:rPr>
              <a:t>Overview of Materials Return </a:t>
            </a:r>
            <a:r>
              <a:rPr lang="en-US" sz="2600" b="1" dirty="0" smtClean="0">
                <a:solidFill>
                  <a:prstClr val="black"/>
                </a:solidFill>
              </a:rPr>
              <a:t>Process for FSA </a:t>
            </a:r>
            <a:r>
              <a:rPr lang="en-US" sz="2600" b="1" dirty="0">
                <a:solidFill>
                  <a:prstClr val="black"/>
                </a:solidFill>
              </a:rPr>
              <a:t>(cont.)</a:t>
            </a:r>
          </a:p>
          <a:p>
            <a:pPr marL="344488" lvl="0" indent="-344488">
              <a:buFont typeface="+mj-lt"/>
              <a:buAutoNum type="arabicPeriod" startAt="5"/>
            </a:pPr>
            <a:r>
              <a:rPr lang="en-US" sz="2200" dirty="0" smtClean="0">
                <a:solidFill>
                  <a:prstClr val="black"/>
                </a:solidFill>
              </a:rPr>
              <a:t>Place filled return bags in boxes, and apply the appropriate TO BE SCORED return labels to the boxes.</a:t>
            </a:r>
          </a:p>
          <a:p>
            <a:pPr marL="0" lvl="0" indent="0">
              <a:buNone/>
            </a:pPr>
            <a:endParaRPr lang="en-US" sz="2200" dirty="0">
              <a:solidFill>
                <a:prstClr val="black"/>
              </a:solidFill>
            </a:endParaRPr>
          </a:p>
          <a:p>
            <a:endParaRPr lang="en-US" dirty="0" smtClean="0"/>
          </a:p>
          <a:p>
            <a:endParaRPr lang="en-US" dirty="0"/>
          </a:p>
          <a:p>
            <a:endParaRPr lang="en-US" dirty="0" smtClean="0"/>
          </a:p>
          <a:p>
            <a:endParaRPr lang="en-US" dirty="0"/>
          </a:p>
          <a:p>
            <a:pPr marL="0" indent="0">
              <a:buNone/>
            </a:pPr>
            <a:r>
              <a:rPr lang="en-US" sz="2200" dirty="0" smtClean="0"/>
              <a:t>Note: You will receive zip ties with your shipment of test materials. Use the zip ties to close the return bags prior to placing them in boxes.</a:t>
            </a:r>
            <a:endParaRPr lang="en-US" sz="2200" dirty="0"/>
          </a:p>
        </p:txBody>
      </p:sp>
      <p:sp>
        <p:nvSpPr>
          <p:cNvPr id="4" name="Slide Number Placeholder 3"/>
          <p:cNvSpPr>
            <a:spLocks noGrp="1"/>
          </p:cNvSpPr>
          <p:nvPr>
            <p:ph type="sldNum" sz="quarter" idx="12"/>
          </p:nvPr>
        </p:nvSpPr>
        <p:spPr/>
        <p:txBody>
          <a:bodyPr/>
          <a:lstStyle/>
          <a:p>
            <a:fld id="{60F88D64-766A-45C3-93FE-3E1D3068B07A}" type="slidenum">
              <a:rPr lang="en-US" smtClean="0"/>
              <a:pPr/>
              <a:t>85</a:t>
            </a:fld>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76400" y="2819400"/>
            <a:ext cx="5129694" cy="2476404"/>
          </a:xfrm>
          <a:prstGeom prst="rect">
            <a:avLst/>
          </a:prstGeom>
        </p:spPr>
      </p:pic>
      <p:sp>
        <p:nvSpPr>
          <p:cNvPr id="7" name="Title 1"/>
          <p:cNvSpPr txBox="1">
            <a:spLocks/>
          </p:cNvSpPr>
          <p:nvPr/>
        </p:nvSpPr>
        <p:spPr>
          <a:xfrm>
            <a:off x="6553200" y="228600"/>
            <a:ext cx="2133600" cy="1293478"/>
          </a:xfrm>
          <a:prstGeom prst="rect">
            <a:avLst/>
          </a:prstGeom>
          <a:ln>
            <a:solidFill>
              <a:schemeClr val="bg1"/>
            </a:solidFill>
          </a:ln>
        </p:spPr>
        <p:txBody>
          <a:bodyPr vert="horz" lIns="91440" tIns="45720" rIns="91440" bIns="45720" rtlCol="0" anchor="ctr">
            <a:noAutofit/>
          </a:bodyPr>
          <a:lstStyle>
            <a:lvl1pPr algn="l" defTabSz="914400" rtl="0" eaLnBrk="1" latinLnBrk="0" hangingPunct="1">
              <a:spcBef>
                <a:spcPct val="0"/>
              </a:spcBef>
              <a:buNone/>
              <a:defRPr sz="4400" kern="1200">
                <a:solidFill>
                  <a:schemeClr val="tx1"/>
                </a:solidFill>
                <a:latin typeface="+mj-lt"/>
                <a:ea typeface="+mj-ea"/>
                <a:cs typeface="+mj-cs"/>
              </a:defRPr>
            </a:lvl1pPr>
          </a:lstStyle>
          <a:p>
            <a:pPr algn="ctr"/>
            <a:r>
              <a:rPr lang="en-US" sz="4000" dirty="0" smtClean="0">
                <a:solidFill>
                  <a:schemeClr val="bg1"/>
                </a:solidFill>
              </a:rPr>
              <a:t>PBT</a:t>
            </a:r>
          </a:p>
        </p:txBody>
      </p:sp>
    </p:spTree>
    <p:extLst>
      <p:ext uri="{BB962C8B-B14F-4D97-AF65-F5344CB8AC3E}">
        <p14:creationId xmlns:p14="http://schemas.microsoft.com/office/powerpoint/2010/main" val="36983574"/>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School Assessment Coordinator</a:t>
            </a:r>
            <a:br>
              <a:rPr lang="en-US" dirty="0"/>
            </a:br>
            <a:r>
              <a:rPr lang="en-US" dirty="0"/>
              <a:t>After Testing</a:t>
            </a:r>
          </a:p>
        </p:txBody>
      </p:sp>
      <p:sp>
        <p:nvSpPr>
          <p:cNvPr id="3" name="Content Placeholder 2"/>
          <p:cNvSpPr>
            <a:spLocks noGrp="1"/>
          </p:cNvSpPr>
          <p:nvPr>
            <p:ph idx="1"/>
          </p:nvPr>
        </p:nvSpPr>
        <p:spPr/>
        <p:txBody>
          <a:bodyPr/>
          <a:lstStyle/>
          <a:p>
            <a:pPr marL="0" lvl="0" indent="0">
              <a:buNone/>
            </a:pPr>
            <a:r>
              <a:rPr lang="en-US" sz="2600" b="1" dirty="0">
                <a:solidFill>
                  <a:prstClr val="black"/>
                </a:solidFill>
              </a:rPr>
              <a:t>Overview of Materials Return </a:t>
            </a:r>
            <a:r>
              <a:rPr lang="en-US" sz="2600" b="1" dirty="0" smtClean="0">
                <a:solidFill>
                  <a:prstClr val="black"/>
                </a:solidFill>
              </a:rPr>
              <a:t>Process for FSA </a:t>
            </a:r>
            <a:r>
              <a:rPr lang="en-US" sz="2600" b="1" dirty="0">
                <a:solidFill>
                  <a:prstClr val="black"/>
                </a:solidFill>
              </a:rPr>
              <a:t>(cont.)</a:t>
            </a:r>
          </a:p>
          <a:p>
            <a:pPr marL="0" indent="0">
              <a:buNone/>
            </a:pPr>
            <a:r>
              <a:rPr lang="en-US" sz="2200" dirty="0" smtClean="0"/>
              <a:t>Use the following chart, found on page 7 of the </a:t>
            </a:r>
            <a:r>
              <a:rPr lang="en-US" sz="2200" i="1" dirty="0" smtClean="0"/>
              <a:t>Materials Return Instructions</a:t>
            </a:r>
            <a:r>
              <a:rPr lang="en-US" sz="2200" dirty="0" smtClean="0"/>
              <a:t> to ensure you apply the appropriate color label to each box:</a:t>
            </a:r>
          </a:p>
          <a:p>
            <a:pPr marL="5830888" indent="0">
              <a:buNone/>
            </a:pPr>
            <a:r>
              <a:rPr lang="en-US" sz="2000" dirty="0"/>
              <a:t>*Schools that receive blue labels will </a:t>
            </a:r>
            <a:r>
              <a:rPr lang="en-US" sz="2000" b="1" dirty="0"/>
              <a:t>not</a:t>
            </a:r>
            <a:r>
              <a:rPr lang="en-US" sz="2000" dirty="0"/>
              <a:t> receive green (ELA Writing) or orange (ELA Reading and Mathematics) return labels. Blue return labels should be applied </a:t>
            </a:r>
            <a:r>
              <a:rPr lang="en-US" sz="2000" dirty="0" smtClean="0"/>
              <a:t>TO </a:t>
            </a:r>
            <a:r>
              <a:rPr lang="en-US" sz="2000" dirty="0"/>
              <a:t>BE SCORED materials, and materials should be returned as instructed in the </a:t>
            </a:r>
            <a:r>
              <a:rPr lang="en-US" sz="2000" i="1" dirty="0">
                <a:solidFill>
                  <a:prstClr val="black"/>
                </a:solidFill>
              </a:rPr>
              <a:t>2014–2015 FSA Paper-Based Materials Return Instructions</a:t>
            </a:r>
            <a:r>
              <a:rPr lang="en-US" sz="2000" dirty="0">
                <a:solidFill>
                  <a:prstClr val="black"/>
                </a:solidFill>
              </a:rPr>
              <a:t>.</a:t>
            </a:r>
            <a:r>
              <a:rPr lang="en-US" sz="2000" dirty="0"/>
              <a:t> </a:t>
            </a:r>
          </a:p>
          <a:p>
            <a:pPr marL="5830888" indent="-5830888">
              <a:buNone/>
            </a:pPr>
            <a:endParaRPr lang="en-US" sz="2200" dirty="0" smtClean="0"/>
          </a:p>
          <a:p>
            <a:pPr marL="0" indent="0">
              <a:buNone/>
            </a:pPr>
            <a:endParaRPr lang="en-US" sz="2200" dirty="0"/>
          </a:p>
        </p:txBody>
      </p:sp>
      <p:sp>
        <p:nvSpPr>
          <p:cNvPr id="4" name="Slide Number Placeholder 3"/>
          <p:cNvSpPr>
            <a:spLocks noGrp="1"/>
          </p:cNvSpPr>
          <p:nvPr>
            <p:ph type="sldNum" sz="quarter" idx="12"/>
          </p:nvPr>
        </p:nvSpPr>
        <p:spPr/>
        <p:txBody>
          <a:bodyPr/>
          <a:lstStyle/>
          <a:p>
            <a:fld id="{60F88D64-766A-45C3-93FE-3E1D3068B07A}" type="slidenum">
              <a:rPr lang="en-US" smtClean="0"/>
              <a:pPr/>
              <a:t>86</a:t>
            </a:fld>
            <a:endParaRPr lang="en-US"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 y="2857872"/>
            <a:ext cx="5715000" cy="3263779"/>
          </a:xfrm>
          <a:prstGeom prst="rect">
            <a:avLst/>
          </a:prstGeom>
        </p:spPr>
      </p:pic>
      <p:sp>
        <p:nvSpPr>
          <p:cNvPr id="8" name="Title 1"/>
          <p:cNvSpPr txBox="1">
            <a:spLocks/>
          </p:cNvSpPr>
          <p:nvPr/>
        </p:nvSpPr>
        <p:spPr>
          <a:xfrm>
            <a:off x="6781800" y="304800"/>
            <a:ext cx="2133600" cy="1293478"/>
          </a:xfrm>
          <a:prstGeom prst="rect">
            <a:avLst/>
          </a:prstGeom>
          <a:ln>
            <a:solidFill>
              <a:schemeClr val="bg1"/>
            </a:solidFill>
          </a:ln>
        </p:spPr>
        <p:txBody>
          <a:bodyPr vert="horz" lIns="91440" tIns="45720" rIns="91440" bIns="45720" rtlCol="0" anchor="ctr">
            <a:noAutofit/>
          </a:bodyPr>
          <a:lstStyle>
            <a:lvl1pPr algn="l" defTabSz="914400" rtl="0" eaLnBrk="1" latinLnBrk="0" hangingPunct="1">
              <a:spcBef>
                <a:spcPct val="0"/>
              </a:spcBef>
              <a:buNone/>
              <a:defRPr sz="4400" kern="1200">
                <a:solidFill>
                  <a:schemeClr val="tx1"/>
                </a:solidFill>
                <a:latin typeface="+mj-lt"/>
                <a:ea typeface="+mj-ea"/>
                <a:cs typeface="+mj-cs"/>
              </a:defRPr>
            </a:lvl1pPr>
          </a:lstStyle>
          <a:p>
            <a:pPr algn="ctr"/>
            <a:r>
              <a:rPr lang="en-US" sz="4000" dirty="0" smtClean="0">
                <a:solidFill>
                  <a:schemeClr val="bg1"/>
                </a:solidFill>
              </a:rPr>
              <a:t>PBT</a:t>
            </a:r>
          </a:p>
        </p:txBody>
      </p:sp>
    </p:spTree>
    <p:extLst>
      <p:ext uri="{BB962C8B-B14F-4D97-AF65-F5344CB8AC3E}">
        <p14:creationId xmlns:p14="http://schemas.microsoft.com/office/powerpoint/2010/main" val="3210638104"/>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School Assessment Coordinator</a:t>
            </a:r>
            <a:br>
              <a:rPr lang="en-US" dirty="0"/>
            </a:br>
            <a:r>
              <a:rPr lang="en-US" dirty="0"/>
              <a:t>After Testing</a:t>
            </a:r>
          </a:p>
        </p:txBody>
      </p:sp>
      <p:sp>
        <p:nvSpPr>
          <p:cNvPr id="3" name="Content Placeholder 2"/>
          <p:cNvSpPr>
            <a:spLocks noGrp="1"/>
          </p:cNvSpPr>
          <p:nvPr>
            <p:ph idx="1"/>
          </p:nvPr>
        </p:nvSpPr>
        <p:spPr>
          <a:xfrm>
            <a:off x="228600" y="1752601"/>
            <a:ext cx="8737092" cy="4648199"/>
          </a:xfrm>
        </p:spPr>
        <p:txBody>
          <a:bodyPr/>
          <a:lstStyle/>
          <a:p>
            <a:pPr marL="0" lvl="0" indent="0">
              <a:buNone/>
            </a:pPr>
            <a:r>
              <a:rPr lang="en-US" sz="2600" b="1" dirty="0">
                <a:solidFill>
                  <a:prstClr val="black"/>
                </a:solidFill>
              </a:rPr>
              <a:t>Overview of Materials Return </a:t>
            </a:r>
            <a:r>
              <a:rPr lang="en-US" sz="2600" b="1" dirty="0" smtClean="0">
                <a:solidFill>
                  <a:prstClr val="black"/>
                </a:solidFill>
              </a:rPr>
              <a:t>Process for FSA </a:t>
            </a:r>
            <a:r>
              <a:rPr lang="en-US" sz="2600" b="1" dirty="0">
                <a:solidFill>
                  <a:prstClr val="black"/>
                </a:solidFill>
              </a:rPr>
              <a:t>(cont.)</a:t>
            </a:r>
          </a:p>
          <a:p>
            <a:pPr marL="344488" lvl="0" indent="-344488">
              <a:buFont typeface="+mj-lt"/>
              <a:buAutoNum type="arabicPeriod" startAt="6"/>
            </a:pPr>
            <a:r>
              <a:rPr lang="en-US" sz="2200" dirty="0" smtClean="0">
                <a:solidFill>
                  <a:prstClr val="black"/>
                </a:solidFill>
              </a:rPr>
              <a:t>Package all NOT TO BE SCORED materials, including NOT TO BE SCORED special documents, passage booklets, and used defective documents with the DO NOT PROCESS Label applied, in boxes. Apply yellow NOT TO BE SCORED return labels.</a:t>
            </a:r>
          </a:p>
          <a:p>
            <a:pPr marL="344488" lvl="0" indent="-344488">
              <a:buFont typeface="+mj-lt"/>
              <a:buAutoNum type="arabicPeriod" startAt="6"/>
            </a:pPr>
            <a:r>
              <a:rPr lang="en-US" sz="2200" dirty="0" smtClean="0"/>
              <a:t>Complete your </a:t>
            </a:r>
            <a:r>
              <a:rPr lang="en-US" sz="2200" i="1" dirty="0" smtClean="0"/>
              <a:t>Test Materials Chain of Custody Form</a:t>
            </a:r>
            <a:r>
              <a:rPr lang="en-US" sz="2200" dirty="0" smtClean="0"/>
              <a:t>. Report missing materials to Student Assessment Office immediately and conduct the necessary investigation.</a:t>
            </a:r>
          </a:p>
          <a:p>
            <a:pPr marL="344488" lvl="0" indent="-344488">
              <a:buFont typeface="+mj-lt"/>
              <a:buAutoNum type="arabicPeriod" startAt="6"/>
            </a:pPr>
            <a:r>
              <a:rPr lang="en-US" sz="2200" dirty="0" smtClean="0"/>
              <a:t>Make copies of all collected required administration information, seating charts, and Security Logs, and file the copies.</a:t>
            </a:r>
          </a:p>
          <a:p>
            <a:pPr marL="344488" indent="-344488">
              <a:buFont typeface="+mj-lt"/>
              <a:buAutoNum type="arabicPeriod" startAt="6"/>
            </a:pPr>
            <a:r>
              <a:rPr lang="en-US" sz="2200" dirty="0" smtClean="0">
                <a:solidFill>
                  <a:prstClr val="black"/>
                </a:solidFill>
              </a:rPr>
              <a:t>Review the </a:t>
            </a:r>
            <a:r>
              <a:rPr lang="en-US" sz="2200" i="1" dirty="0" smtClean="0">
                <a:solidFill>
                  <a:prstClr val="black"/>
                </a:solidFill>
              </a:rPr>
              <a:t>Friendly Reminders </a:t>
            </a:r>
            <a:r>
              <a:rPr lang="en-US" sz="2200" dirty="0" smtClean="0">
                <a:solidFill>
                  <a:prstClr val="black"/>
                </a:solidFill>
              </a:rPr>
              <a:t>for specific instructions on packing and returning materials.</a:t>
            </a:r>
          </a:p>
          <a:p>
            <a:pPr marL="344488" lvl="0" indent="-344488">
              <a:buFont typeface="+mj-lt"/>
              <a:buAutoNum type="arabicPeriod" startAt="6"/>
            </a:pPr>
            <a:r>
              <a:rPr lang="en-US" sz="2200" dirty="0" smtClean="0">
                <a:solidFill>
                  <a:prstClr val="black"/>
                </a:solidFill>
              </a:rPr>
              <a:t>Return all boxes to TDC by the established deadlines.</a:t>
            </a:r>
            <a:endParaRPr lang="en-US" sz="2200" dirty="0">
              <a:solidFill>
                <a:prstClr val="black"/>
              </a:solidFill>
            </a:endParaRPr>
          </a:p>
          <a:p>
            <a:endParaRPr lang="en-US" dirty="0"/>
          </a:p>
        </p:txBody>
      </p:sp>
      <p:sp>
        <p:nvSpPr>
          <p:cNvPr id="4" name="Slide Number Placeholder 3"/>
          <p:cNvSpPr>
            <a:spLocks noGrp="1"/>
          </p:cNvSpPr>
          <p:nvPr>
            <p:ph type="sldNum" sz="quarter" idx="12"/>
          </p:nvPr>
        </p:nvSpPr>
        <p:spPr/>
        <p:txBody>
          <a:bodyPr/>
          <a:lstStyle/>
          <a:p>
            <a:fld id="{60F88D64-766A-45C3-93FE-3E1D3068B07A}" type="slidenum">
              <a:rPr lang="en-US" smtClean="0"/>
              <a:pPr/>
              <a:t>87</a:t>
            </a:fld>
            <a:endParaRPr lang="en-US" dirty="0"/>
          </a:p>
        </p:txBody>
      </p:sp>
      <p:sp>
        <p:nvSpPr>
          <p:cNvPr id="6" name="Title 1"/>
          <p:cNvSpPr txBox="1">
            <a:spLocks/>
          </p:cNvSpPr>
          <p:nvPr/>
        </p:nvSpPr>
        <p:spPr>
          <a:xfrm>
            <a:off x="6553200" y="228600"/>
            <a:ext cx="2133600" cy="1293478"/>
          </a:xfrm>
          <a:prstGeom prst="rect">
            <a:avLst/>
          </a:prstGeom>
          <a:ln>
            <a:solidFill>
              <a:schemeClr val="bg1"/>
            </a:solidFill>
          </a:ln>
        </p:spPr>
        <p:txBody>
          <a:bodyPr vert="horz" lIns="91440" tIns="45720" rIns="91440" bIns="45720" rtlCol="0" anchor="ctr">
            <a:noAutofit/>
          </a:bodyPr>
          <a:lstStyle>
            <a:lvl1pPr algn="l" defTabSz="914400" rtl="0" eaLnBrk="1" latinLnBrk="0" hangingPunct="1">
              <a:spcBef>
                <a:spcPct val="0"/>
              </a:spcBef>
              <a:buNone/>
              <a:defRPr sz="4400" kern="1200">
                <a:solidFill>
                  <a:schemeClr val="tx1"/>
                </a:solidFill>
                <a:latin typeface="+mj-lt"/>
                <a:ea typeface="+mj-ea"/>
                <a:cs typeface="+mj-cs"/>
              </a:defRPr>
            </a:lvl1pPr>
          </a:lstStyle>
          <a:p>
            <a:pPr algn="ctr"/>
            <a:r>
              <a:rPr lang="en-US" sz="4000" dirty="0" smtClean="0">
                <a:solidFill>
                  <a:schemeClr val="bg1"/>
                </a:solidFill>
              </a:rPr>
              <a:t>PBT</a:t>
            </a:r>
          </a:p>
        </p:txBody>
      </p:sp>
    </p:spTree>
    <p:extLst>
      <p:ext uri="{BB962C8B-B14F-4D97-AF65-F5344CB8AC3E}">
        <p14:creationId xmlns:p14="http://schemas.microsoft.com/office/powerpoint/2010/main" val="1530917034"/>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School Assessment </a:t>
            </a:r>
            <a:br>
              <a:rPr lang="en-US" dirty="0" smtClean="0"/>
            </a:br>
            <a:r>
              <a:rPr lang="en-US" dirty="0" smtClean="0"/>
              <a:t>Coordinator After Testing</a:t>
            </a:r>
            <a:endParaRPr lang="en-US" dirty="0"/>
          </a:p>
        </p:txBody>
      </p:sp>
      <p:sp>
        <p:nvSpPr>
          <p:cNvPr id="3" name="Content Placeholder 2"/>
          <p:cNvSpPr>
            <a:spLocks noGrp="1"/>
          </p:cNvSpPr>
          <p:nvPr>
            <p:ph idx="1"/>
          </p:nvPr>
        </p:nvSpPr>
        <p:spPr>
          <a:xfrm>
            <a:off x="76200" y="1905000"/>
            <a:ext cx="8839200" cy="4678363"/>
          </a:xfrm>
        </p:spPr>
        <p:txBody>
          <a:bodyPr/>
          <a:lstStyle/>
          <a:p>
            <a:pPr eaLnBrk="1" hangingPunct="1">
              <a:lnSpc>
                <a:spcPct val="90000"/>
              </a:lnSpc>
              <a:buNone/>
            </a:pPr>
            <a:r>
              <a:rPr lang="en-US" sz="2800" b="1" dirty="0"/>
              <a:t>Complete Document Count </a:t>
            </a:r>
            <a:r>
              <a:rPr lang="en-US" sz="2800" b="1" dirty="0" smtClean="0"/>
              <a:t>Forms for FCAT 2.0 Science</a:t>
            </a:r>
            <a:endParaRPr lang="en-US" sz="2800" b="1" dirty="0"/>
          </a:p>
          <a:p>
            <a:pPr marL="287338" lvl="1" indent="-276225" eaLnBrk="1" hangingPunct="1">
              <a:lnSpc>
                <a:spcPct val="90000"/>
              </a:lnSpc>
              <a:spcBef>
                <a:spcPts val="1200"/>
              </a:spcBef>
              <a:buFont typeface="Arial" pitchFamily="34" charset="0"/>
              <a:buChar char="•"/>
            </a:pPr>
            <a:r>
              <a:rPr lang="en-US" sz="2200" dirty="0"/>
              <a:t>Verify that you have included all documents from make-up sessions before you complete the forms.</a:t>
            </a:r>
          </a:p>
          <a:p>
            <a:pPr marL="287338" lvl="1" indent="-276225" eaLnBrk="1" hangingPunct="1">
              <a:lnSpc>
                <a:spcPct val="90000"/>
              </a:lnSpc>
              <a:spcBef>
                <a:spcPts val="1200"/>
              </a:spcBef>
              <a:buFont typeface="Arial" pitchFamily="34" charset="0"/>
              <a:buChar char="•"/>
            </a:pPr>
            <a:r>
              <a:rPr lang="en-US" sz="2200" dirty="0"/>
              <a:t>Complete Document Count Forms by following the instructions on the form.  </a:t>
            </a:r>
          </a:p>
          <a:p>
            <a:pPr marL="287338" lvl="1" indent="-276225" eaLnBrk="1" hangingPunct="1">
              <a:lnSpc>
                <a:spcPct val="90000"/>
              </a:lnSpc>
              <a:spcBef>
                <a:spcPts val="1200"/>
              </a:spcBef>
              <a:buFont typeface="Arial" pitchFamily="34" charset="0"/>
              <a:buChar char="•"/>
            </a:pPr>
            <a:r>
              <a:rPr lang="en-US" sz="2200" dirty="0" smtClean="0"/>
              <a:t>Complete a separate Document Count Form for each grade level.</a:t>
            </a:r>
            <a:endParaRPr lang="en-US" sz="2200" dirty="0"/>
          </a:p>
          <a:p>
            <a:pPr marL="287338" lvl="1" indent="-276225" eaLnBrk="1" hangingPunct="1">
              <a:lnSpc>
                <a:spcPct val="90000"/>
              </a:lnSpc>
              <a:spcBef>
                <a:spcPts val="1200"/>
              </a:spcBef>
              <a:buFont typeface="Arial" pitchFamily="34" charset="0"/>
              <a:buChar char="•"/>
            </a:pPr>
            <a:r>
              <a:rPr lang="en-US" sz="2200" dirty="0"/>
              <a:t>Separate Document Count Forms must be completed for any special program student documents (Home Education, Virtual School, etc</a:t>
            </a:r>
            <a:r>
              <a:rPr lang="en-US" sz="2200" dirty="0" smtClean="0"/>
              <a:t>.).</a:t>
            </a:r>
          </a:p>
          <a:p>
            <a:pPr marL="287338" lvl="1" indent="-276225" eaLnBrk="1" hangingPunct="1">
              <a:lnSpc>
                <a:spcPct val="90000"/>
              </a:lnSpc>
              <a:spcBef>
                <a:spcPts val="1200"/>
              </a:spcBef>
              <a:buFont typeface="Arial" pitchFamily="34" charset="0"/>
              <a:buChar char="•"/>
            </a:pPr>
            <a:r>
              <a:rPr lang="en-US" sz="2200" dirty="0" smtClean="0"/>
              <a:t>Place each completed form on top of the first stack of corresponding TO BE SCORED answer documents.</a:t>
            </a:r>
            <a:endParaRPr lang="en-US" sz="2200" dirty="0"/>
          </a:p>
          <a:p>
            <a:pPr lvl="1" eaLnBrk="1" hangingPunct="1">
              <a:lnSpc>
                <a:spcPct val="90000"/>
              </a:lnSpc>
            </a:pPr>
            <a:endParaRPr lang="en-US" sz="2000" dirty="0">
              <a:latin typeface="Palatino-Roman" charset="0"/>
            </a:endParaRPr>
          </a:p>
          <a:p>
            <a:endParaRPr lang="en-US" dirty="0"/>
          </a:p>
        </p:txBody>
      </p:sp>
      <p:sp>
        <p:nvSpPr>
          <p:cNvPr id="4" name="Slide Number Placeholder 3"/>
          <p:cNvSpPr>
            <a:spLocks noGrp="1"/>
          </p:cNvSpPr>
          <p:nvPr>
            <p:ph type="sldNum" sz="quarter" idx="12"/>
          </p:nvPr>
        </p:nvSpPr>
        <p:spPr/>
        <p:txBody>
          <a:bodyPr/>
          <a:lstStyle/>
          <a:p>
            <a:pPr>
              <a:defRPr/>
            </a:pPr>
            <a:fld id="{2CCA0BEC-BB11-4882-B8D6-FDCCFEFF8058}" type="slidenum">
              <a:rPr lang="en-US" smtClean="0"/>
              <a:pPr>
                <a:defRPr/>
              </a:pPr>
              <a:t>88</a:t>
            </a:fld>
            <a:endParaRPr lang="en-US" dirty="0"/>
          </a:p>
        </p:txBody>
      </p:sp>
    </p:spTree>
    <p:extLst>
      <p:ext uri="{BB962C8B-B14F-4D97-AF65-F5344CB8AC3E}">
        <p14:creationId xmlns:p14="http://schemas.microsoft.com/office/powerpoint/2010/main" val="4259310592"/>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School Assessment </a:t>
            </a:r>
            <a:br>
              <a:rPr lang="en-US" dirty="0"/>
            </a:br>
            <a:r>
              <a:rPr lang="en-US" dirty="0" smtClean="0"/>
              <a:t>Coordinator After </a:t>
            </a:r>
            <a:r>
              <a:rPr lang="en-US" dirty="0"/>
              <a:t>Testing </a:t>
            </a:r>
          </a:p>
        </p:txBody>
      </p:sp>
      <p:sp>
        <p:nvSpPr>
          <p:cNvPr id="3" name="Content Placeholder 2"/>
          <p:cNvSpPr>
            <a:spLocks noGrp="1"/>
          </p:cNvSpPr>
          <p:nvPr>
            <p:ph idx="1"/>
          </p:nvPr>
        </p:nvSpPr>
        <p:spPr>
          <a:xfrm>
            <a:off x="228600" y="1752600"/>
            <a:ext cx="8610600" cy="4678363"/>
          </a:xfrm>
        </p:spPr>
        <p:txBody>
          <a:bodyPr/>
          <a:lstStyle/>
          <a:p>
            <a:pPr eaLnBrk="1" hangingPunct="1">
              <a:lnSpc>
                <a:spcPct val="60000"/>
              </a:lnSpc>
              <a:spcBef>
                <a:spcPts val="0"/>
              </a:spcBef>
              <a:spcAft>
                <a:spcPts val="0"/>
              </a:spcAft>
              <a:buFontTx/>
              <a:buNone/>
            </a:pPr>
            <a:r>
              <a:rPr lang="en-US" sz="2400" b="1" dirty="0"/>
              <a:t>Complete and Apply Paper </a:t>
            </a:r>
            <a:r>
              <a:rPr lang="en-US" sz="2400" b="1" dirty="0" smtClean="0"/>
              <a:t>Bands for FCAT 2.0 Science</a:t>
            </a:r>
          </a:p>
          <a:p>
            <a:pPr eaLnBrk="1" hangingPunct="1">
              <a:lnSpc>
                <a:spcPct val="60000"/>
              </a:lnSpc>
              <a:spcBef>
                <a:spcPts val="0"/>
              </a:spcBef>
              <a:spcAft>
                <a:spcPts val="0"/>
              </a:spcAft>
              <a:buFontTx/>
              <a:buNone/>
            </a:pPr>
            <a:endParaRPr lang="en-US" sz="2400" b="1" dirty="0"/>
          </a:p>
          <a:p>
            <a:pPr eaLnBrk="1" hangingPunct="1">
              <a:lnSpc>
                <a:spcPct val="90000"/>
              </a:lnSpc>
              <a:spcBef>
                <a:spcPts val="0"/>
              </a:spcBef>
              <a:spcAft>
                <a:spcPts val="0"/>
              </a:spcAft>
            </a:pPr>
            <a:r>
              <a:rPr lang="en-US" sz="2000" b="1" dirty="0"/>
              <a:t>Documents for each grade level and </a:t>
            </a:r>
            <a:r>
              <a:rPr lang="en-US" sz="2000" b="1" dirty="0" smtClean="0"/>
              <a:t>special program must </a:t>
            </a:r>
            <a:r>
              <a:rPr lang="en-US" sz="2000" b="1" dirty="0"/>
              <a:t>be banded </a:t>
            </a:r>
            <a:r>
              <a:rPr lang="en-US" sz="2000" b="1" dirty="0" smtClean="0"/>
              <a:t>separately</a:t>
            </a:r>
            <a:r>
              <a:rPr lang="en-US" sz="2000" dirty="0" smtClean="0"/>
              <a:t>. You </a:t>
            </a:r>
            <a:r>
              <a:rPr lang="en-US" sz="2000" dirty="0"/>
              <a:t>may use more than one paper band per grade level and document type, if necessary. </a:t>
            </a:r>
            <a:endParaRPr lang="en-US" sz="2000" dirty="0" smtClean="0"/>
          </a:p>
          <a:p>
            <a:pPr eaLnBrk="1" hangingPunct="1">
              <a:lnSpc>
                <a:spcPct val="90000"/>
              </a:lnSpc>
              <a:spcBef>
                <a:spcPts val="0"/>
              </a:spcBef>
              <a:spcAft>
                <a:spcPts val="0"/>
              </a:spcAft>
              <a:buNone/>
            </a:pPr>
            <a:endParaRPr lang="en-US" sz="2000" dirty="0"/>
          </a:p>
          <a:p>
            <a:pPr eaLnBrk="1" hangingPunct="1">
              <a:lnSpc>
                <a:spcPct val="90000"/>
              </a:lnSpc>
              <a:spcBef>
                <a:spcPts val="0"/>
              </a:spcBef>
              <a:spcAft>
                <a:spcPts val="0"/>
              </a:spcAft>
            </a:pPr>
            <a:r>
              <a:rPr lang="en-US" sz="2000" dirty="0"/>
              <a:t>Follow these steps for each paper band you use:</a:t>
            </a:r>
          </a:p>
          <a:p>
            <a:pPr marL="800100" lvl="1" indent="-342900" eaLnBrk="1" hangingPunct="1">
              <a:lnSpc>
                <a:spcPct val="100000"/>
              </a:lnSpc>
              <a:spcBef>
                <a:spcPts val="0"/>
              </a:spcBef>
              <a:spcAft>
                <a:spcPts val="0"/>
              </a:spcAft>
              <a:buFont typeface="+mj-lt"/>
              <a:buAutoNum type="arabicPeriod"/>
            </a:pPr>
            <a:r>
              <a:rPr lang="en-US" sz="1600" dirty="0" smtClean="0"/>
              <a:t>Write </a:t>
            </a:r>
            <a:r>
              <a:rPr lang="en-US" sz="1600" dirty="0"/>
              <a:t>your district number and your school </a:t>
            </a:r>
            <a:r>
              <a:rPr lang="en-US" sz="1600" dirty="0" smtClean="0"/>
              <a:t>number. </a:t>
            </a:r>
            <a:endParaRPr lang="en-US" sz="1600" dirty="0"/>
          </a:p>
          <a:p>
            <a:pPr marL="800100" lvl="1" indent="-342900" eaLnBrk="1" hangingPunct="1">
              <a:lnSpc>
                <a:spcPct val="100000"/>
              </a:lnSpc>
              <a:spcBef>
                <a:spcPts val="0"/>
              </a:spcBef>
              <a:spcAft>
                <a:spcPts val="0"/>
              </a:spcAft>
              <a:buFont typeface="+mj-lt"/>
              <a:buAutoNum type="arabicPeriod"/>
            </a:pPr>
            <a:r>
              <a:rPr lang="en-US" sz="1600" dirty="0"/>
              <a:t>Count the number of TO BE SCORED answer documents that will be banded in each paper band. Write that number under </a:t>
            </a:r>
            <a:r>
              <a:rPr lang="en-US" sz="1600" b="1" dirty="0"/>
              <a:t>Number of TO BE SCORED Documents Contained in This Paper Band</a:t>
            </a:r>
            <a:r>
              <a:rPr lang="en-US" sz="1600" dirty="0"/>
              <a:t>.</a:t>
            </a:r>
          </a:p>
          <a:p>
            <a:pPr marL="800100" lvl="1" indent="-342900" eaLnBrk="1" hangingPunct="1">
              <a:lnSpc>
                <a:spcPct val="100000"/>
              </a:lnSpc>
              <a:spcBef>
                <a:spcPts val="0"/>
              </a:spcBef>
              <a:spcAft>
                <a:spcPts val="0"/>
              </a:spcAft>
              <a:buFont typeface="+mj-lt"/>
              <a:buAutoNum type="arabicPeriod"/>
            </a:pPr>
            <a:r>
              <a:rPr lang="en-US" sz="1600" dirty="0"/>
              <a:t>Under </a:t>
            </a:r>
            <a:r>
              <a:rPr lang="en-US" sz="1600" b="1" dirty="0"/>
              <a:t>Number of Banded Stacks per Document Count Form</a:t>
            </a:r>
            <a:r>
              <a:rPr lang="en-US" sz="1600" dirty="0"/>
              <a:t>, number the paper bands 1 of </a:t>
            </a:r>
            <a:r>
              <a:rPr lang="en-US" sz="1600" i="1" dirty="0"/>
              <a:t>n</a:t>
            </a:r>
            <a:r>
              <a:rPr lang="en-US" sz="1600" dirty="0"/>
              <a:t>, 2 of </a:t>
            </a:r>
            <a:r>
              <a:rPr lang="en-US" sz="1600" i="1" dirty="0"/>
              <a:t>n</a:t>
            </a:r>
            <a:r>
              <a:rPr lang="en-US" sz="1600" dirty="0"/>
              <a:t>, etc., where </a:t>
            </a:r>
            <a:r>
              <a:rPr lang="en-US" sz="1600" i="1" dirty="0"/>
              <a:t>n </a:t>
            </a:r>
            <a:r>
              <a:rPr lang="en-US" sz="1600" dirty="0"/>
              <a:t>is the total number of banded stacks per Document Count Form.</a:t>
            </a:r>
          </a:p>
          <a:p>
            <a:pPr marL="800100" lvl="1" indent="-342900" eaLnBrk="1" hangingPunct="1">
              <a:lnSpc>
                <a:spcPct val="100000"/>
              </a:lnSpc>
              <a:spcBef>
                <a:spcPts val="0"/>
              </a:spcBef>
              <a:spcAft>
                <a:spcPts val="0"/>
              </a:spcAft>
              <a:buFont typeface="+mj-lt"/>
              <a:buAutoNum type="arabicPeriod"/>
            </a:pPr>
            <a:r>
              <a:rPr lang="en-US" sz="1600" dirty="0"/>
              <a:t>Place a paper band around each stack of TO BE SCORED answer documents. </a:t>
            </a:r>
            <a:r>
              <a:rPr lang="en-US" sz="1600" b="1" dirty="0"/>
              <a:t>The Document Count Form must be under the paper band on top of the stack labeled 1 of </a:t>
            </a:r>
            <a:r>
              <a:rPr lang="en-US" sz="1600" b="1" i="1" dirty="0"/>
              <a:t>n</a:t>
            </a:r>
            <a:r>
              <a:rPr lang="en-US" sz="1600" dirty="0"/>
              <a:t>.</a:t>
            </a:r>
          </a:p>
          <a:p>
            <a:pPr marL="800100" lvl="1" indent="-342900" eaLnBrk="1" hangingPunct="1">
              <a:lnSpc>
                <a:spcPct val="100000"/>
              </a:lnSpc>
              <a:spcBef>
                <a:spcPts val="0"/>
              </a:spcBef>
              <a:spcAft>
                <a:spcPts val="0"/>
              </a:spcAft>
              <a:buFont typeface="+mj-lt"/>
              <a:buAutoNum type="arabicPeriod"/>
            </a:pPr>
            <a:r>
              <a:rPr lang="en-US" sz="1600" dirty="0"/>
              <a:t>Seal the paper band and be sure that it securely holds the documents. Do not use staples, paper clips, or tape.</a:t>
            </a:r>
          </a:p>
          <a:p>
            <a:pPr lvl="1" eaLnBrk="1" hangingPunct="1">
              <a:lnSpc>
                <a:spcPct val="90000"/>
              </a:lnSpc>
            </a:pPr>
            <a:endParaRPr lang="en-US" sz="1600" dirty="0"/>
          </a:p>
          <a:p>
            <a:pPr lvl="1" eaLnBrk="1" hangingPunct="1">
              <a:lnSpc>
                <a:spcPct val="90000"/>
              </a:lnSpc>
            </a:pPr>
            <a:endParaRPr lang="en-US" sz="2000" dirty="0"/>
          </a:p>
          <a:p>
            <a:endParaRPr lang="en-US" dirty="0"/>
          </a:p>
        </p:txBody>
      </p:sp>
      <p:sp>
        <p:nvSpPr>
          <p:cNvPr id="4" name="Slide Number Placeholder 3"/>
          <p:cNvSpPr>
            <a:spLocks noGrp="1"/>
          </p:cNvSpPr>
          <p:nvPr>
            <p:ph type="sldNum" sz="quarter" idx="12"/>
          </p:nvPr>
        </p:nvSpPr>
        <p:spPr/>
        <p:txBody>
          <a:bodyPr/>
          <a:lstStyle/>
          <a:p>
            <a:pPr>
              <a:defRPr/>
            </a:pPr>
            <a:fld id="{2CCA0BEC-BB11-4882-B8D6-FDCCFEFF8058}" type="slidenum">
              <a:rPr lang="en-US" smtClean="0"/>
              <a:pPr>
                <a:defRPr/>
              </a:pPr>
              <a:t>89</a:t>
            </a:fld>
            <a:endParaRPr lang="en-US" dirty="0"/>
          </a:p>
        </p:txBody>
      </p:sp>
    </p:spTree>
    <p:extLst>
      <p:ext uri="{BB962C8B-B14F-4D97-AF65-F5344CB8AC3E}">
        <p14:creationId xmlns:p14="http://schemas.microsoft.com/office/powerpoint/2010/main" val="38416902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FSA Terms</a:t>
            </a:r>
            <a:endParaRPr lang="en-US" dirty="0"/>
          </a:p>
        </p:txBody>
      </p:sp>
      <p:sp>
        <p:nvSpPr>
          <p:cNvPr id="3" name="Content Placeholder 2"/>
          <p:cNvSpPr>
            <a:spLocks noGrp="1"/>
          </p:cNvSpPr>
          <p:nvPr>
            <p:ph idx="1"/>
          </p:nvPr>
        </p:nvSpPr>
        <p:spPr/>
        <p:txBody>
          <a:bodyPr/>
          <a:lstStyle/>
          <a:p>
            <a:r>
              <a:rPr lang="en-US" sz="1800" b="1" dirty="0"/>
              <a:t>American Institutes for Research (AIR)</a:t>
            </a:r>
            <a:r>
              <a:rPr lang="en-US" sz="1800" dirty="0"/>
              <a:t>: AIR is the assessment vendor for FSA assessments</a:t>
            </a:r>
            <a:r>
              <a:rPr lang="en-US" sz="1800" dirty="0" smtClean="0"/>
              <a:t>.</a:t>
            </a:r>
          </a:p>
          <a:p>
            <a:r>
              <a:rPr lang="en-US" sz="1800" b="1" dirty="0"/>
              <a:t>Data Recognition Corporation (DRC)</a:t>
            </a:r>
            <a:r>
              <a:rPr lang="en-US" sz="1800" dirty="0"/>
              <a:t>: DRC is the vendor responsible for processes </a:t>
            </a:r>
            <a:r>
              <a:rPr lang="en-US" sz="1800" dirty="0" smtClean="0"/>
              <a:t>associated with </a:t>
            </a:r>
            <a:r>
              <a:rPr lang="en-US" sz="1800" dirty="0"/>
              <a:t>paper-based FSA materials, including printing, shipping, receiving, and scanning</a:t>
            </a:r>
            <a:r>
              <a:rPr lang="en-US" sz="1800" dirty="0" smtClean="0"/>
              <a:t>.</a:t>
            </a:r>
          </a:p>
          <a:p>
            <a:r>
              <a:rPr lang="en-US" sz="1800" b="1" dirty="0"/>
              <a:t>FSA Portal</a:t>
            </a:r>
            <a:r>
              <a:rPr lang="en-US" sz="1800" dirty="0"/>
              <a:t>: Resources and information for district and school personnel are located in the </a:t>
            </a:r>
            <a:r>
              <a:rPr lang="en-US" sz="1800" dirty="0" smtClean="0"/>
              <a:t>FSA Portal</a:t>
            </a:r>
            <a:r>
              <a:rPr lang="en-US" sz="1800" dirty="0"/>
              <a:t>, which is accessed at </a:t>
            </a:r>
            <a:r>
              <a:rPr lang="en-US" sz="1800" b="1" dirty="0" smtClean="0">
                <a:hlinkClick r:id="rId3"/>
              </a:rPr>
              <a:t>www.FSAssessments.org</a:t>
            </a:r>
            <a:r>
              <a:rPr lang="en-US" sz="1800" dirty="0" smtClean="0"/>
              <a:t>.</a:t>
            </a:r>
          </a:p>
          <a:p>
            <a:pPr lvl="1">
              <a:buFont typeface="Wingdings" panose="05000000000000000000" pitchFamily="2" charset="2"/>
              <a:buChar char="§"/>
            </a:pPr>
            <a:r>
              <a:rPr lang="en-US" sz="1800" dirty="0" smtClean="0"/>
              <a:t>The </a:t>
            </a:r>
            <a:r>
              <a:rPr lang="en-US" sz="1800" dirty="0"/>
              <a:t>portal is organized by user roles </a:t>
            </a:r>
            <a:r>
              <a:rPr lang="en-US" sz="1800" dirty="0" smtClean="0"/>
              <a:t>and also </a:t>
            </a:r>
            <a:r>
              <a:rPr lang="en-US" sz="1800" dirty="0"/>
              <a:t>includes links to the Test Delivery System (TDS), Test Information Distribution </a:t>
            </a:r>
            <a:r>
              <a:rPr lang="en-US" sz="1800" dirty="0" smtClean="0"/>
              <a:t>Engine (</a:t>
            </a:r>
            <a:r>
              <a:rPr lang="en-US" sz="1800" dirty="0"/>
              <a:t>TIDE), and Online Reporting System (ORS</a:t>
            </a:r>
            <a:r>
              <a:rPr lang="en-US" sz="1800" dirty="0" smtClean="0"/>
              <a:t>).</a:t>
            </a:r>
          </a:p>
          <a:p>
            <a:r>
              <a:rPr lang="en-US" sz="1800" b="1" dirty="0"/>
              <a:t>Test Information Distribution Engine (TIDE)</a:t>
            </a:r>
            <a:r>
              <a:rPr lang="en-US" sz="1800" dirty="0"/>
              <a:t>: TIDE is the enrollment and user management system for the FSA assessments. Student enrollment and test eligibility information is managed via TIDE. All school </a:t>
            </a:r>
            <a:r>
              <a:rPr lang="en-US" sz="1800" dirty="0" smtClean="0"/>
              <a:t>personnel </a:t>
            </a:r>
            <a:r>
              <a:rPr lang="en-US" sz="1800" dirty="0"/>
              <a:t>who will administer FSA assessments must have user accounts in TIDE.</a:t>
            </a:r>
          </a:p>
          <a:p>
            <a:r>
              <a:rPr lang="en-US" sz="1800" b="1" dirty="0"/>
              <a:t>Test Delivery System (TDS)</a:t>
            </a:r>
            <a:r>
              <a:rPr lang="en-US" sz="1800" dirty="0"/>
              <a:t>: All computer-based FSA assessments are administered via TDS, which includes the Test Administrator Interface as well as the Student Interface.</a:t>
            </a:r>
          </a:p>
          <a:p>
            <a:pPr marL="0" indent="0">
              <a:buNone/>
            </a:pPr>
            <a:endParaRPr lang="en-US" sz="1800" dirty="0"/>
          </a:p>
        </p:txBody>
      </p:sp>
      <p:sp>
        <p:nvSpPr>
          <p:cNvPr id="4" name="Slide Number Placeholder 3"/>
          <p:cNvSpPr>
            <a:spLocks noGrp="1"/>
          </p:cNvSpPr>
          <p:nvPr>
            <p:ph type="sldNum" sz="quarter" idx="12"/>
          </p:nvPr>
        </p:nvSpPr>
        <p:spPr/>
        <p:txBody>
          <a:bodyPr/>
          <a:lstStyle/>
          <a:p>
            <a:fld id="{89E68A67-840E-41CC-BCED-62C4D3E9E886}" type="slidenum">
              <a:rPr lang="en-US" smtClean="0"/>
              <a:pPr/>
              <a:t>9</a:t>
            </a:fld>
            <a:endParaRPr lang="en-US" dirty="0"/>
          </a:p>
        </p:txBody>
      </p:sp>
    </p:spTree>
    <p:extLst>
      <p:ext uri="{BB962C8B-B14F-4D97-AF65-F5344CB8AC3E}">
        <p14:creationId xmlns:p14="http://schemas.microsoft.com/office/powerpoint/2010/main" val="616390949"/>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School Assessment Coordinator</a:t>
            </a:r>
            <a:br>
              <a:rPr lang="en-US" dirty="0" smtClean="0"/>
            </a:br>
            <a:r>
              <a:rPr lang="en-US" dirty="0" smtClean="0"/>
              <a:t>After Testing</a:t>
            </a:r>
            <a:endParaRPr lang="en-US" dirty="0"/>
          </a:p>
        </p:txBody>
      </p:sp>
      <p:sp>
        <p:nvSpPr>
          <p:cNvPr id="3" name="Content Placeholder 2"/>
          <p:cNvSpPr>
            <a:spLocks noGrp="1"/>
          </p:cNvSpPr>
          <p:nvPr>
            <p:ph idx="1"/>
          </p:nvPr>
        </p:nvSpPr>
        <p:spPr>
          <a:xfrm>
            <a:off x="228600" y="1752601"/>
            <a:ext cx="8737092" cy="380999"/>
          </a:xfrm>
        </p:spPr>
        <p:txBody>
          <a:bodyPr/>
          <a:lstStyle/>
          <a:p>
            <a:pPr marL="0" lvl="0" indent="0">
              <a:buNone/>
            </a:pPr>
            <a:r>
              <a:rPr lang="en-US" sz="2600" b="1" dirty="0" smtClean="0">
                <a:solidFill>
                  <a:prstClr val="black"/>
                </a:solidFill>
              </a:rPr>
              <a:t>Pearson Packaging TO BE SCORED Science Grades 5 and 8 Materials for Return</a:t>
            </a:r>
            <a:endParaRPr lang="en-US" sz="2600" dirty="0"/>
          </a:p>
        </p:txBody>
      </p:sp>
      <p:sp>
        <p:nvSpPr>
          <p:cNvPr id="4" name="Slide Number Placeholder 3"/>
          <p:cNvSpPr>
            <a:spLocks noGrp="1"/>
          </p:cNvSpPr>
          <p:nvPr>
            <p:ph type="sldNum" sz="quarter" idx="12"/>
          </p:nvPr>
        </p:nvSpPr>
        <p:spPr/>
        <p:txBody>
          <a:bodyPr/>
          <a:lstStyle/>
          <a:p>
            <a:fld id="{60F88D64-766A-45C3-93FE-3E1D3068B07A}" type="slidenum">
              <a:rPr lang="en-US" smtClean="0"/>
              <a:pPr/>
              <a:t>90</a:t>
            </a:fld>
            <a:endParaRPr lang="en-US"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24200" y="2225040"/>
            <a:ext cx="5791200" cy="3886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itle 1"/>
          <p:cNvSpPr txBox="1">
            <a:spLocks/>
          </p:cNvSpPr>
          <p:nvPr/>
        </p:nvSpPr>
        <p:spPr>
          <a:xfrm>
            <a:off x="6781800" y="304800"/>
            <a:ext cx="2133600" cy="1293478"/>
          </a:xfrm>
          <a:prstGeom prst="rect">
            <a:avLst/>
          </a:prstGeom>
          <a:ln>
            <a:solidFill>
              <a:schemeClr val="bg1"/>
            </a:solidFill>
          </a:ln>
        </p:spPr>
        <p:txBody>
          <a:bodyPr vert="horz" lIns="91440" tIns="45720" rIns="91440" bIns="45720" rtlCol="0" anchor="ctr">
            <a:noAutofit/>
          </a:bodyPr>
          <a:lstStyle>
            <a:lvl1pPr algn="l" defTabSz="914400" rtl="0" eaLnBrk="1" latinLnBrk="0" hangingPunct="1">
              <a:spcBef>
                <a:spcPct val="0"/>
              </a:spcBef>
              <a:buNone/>
              <a:defRPr sz="4400" kern="1200">
                <a:solidFill>
                  <a:schemeClr val="tx1"/>
                </a:solidFill>
                <a:latin typeface="+mj-lt"/>
                <a:ea typeface="+mj-ea"/>
                <a:cs typeface="+mj-cs"/>
              </a:defRPr>
            </a:lvl1pPr>
          </a:lstStyle>
          <a:p>
            <a:pPr algn="ctr"/>
            <a:r>
              <a:rPr lang="en-US" sz="4000" dirty="0" smtClean="0">
                <a:solidFill>
                  <a:schemeClr val="bg1"/>
                </a:solidFill>
              </a:rPr>
              <a:t>PBT</a:t>
            </a:r>
          </a:p>
        </p:txBody>
      </p:sp>
    </p:spTree>
    <p:extLst>
      <p:ext uri="{BB962C8B-B14F-4D97-AF65-F5344CB8AC3E}">
        <p14:creationId xmlns:p14="http://schemas.microsoft.com/office/powerpoint/2010/main" val="1429964564"/>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School Assessment Coordinator</a:t>
            </a:r>
            <a:br>
              <a:rPr lang="en-US" dirty="0" smtClean="0"/>
            </a:br>
            <a:r>
              <a:rPr lang="en-US" dirty="0" smtClean="0"/>
              <a:t>After Testing</a:t>
            </a:r>
            <a:endParaRPr lang="en-US" dirty="0"/>
          </a:p>
        </p:txBody>
      </p:sp>
      <p:sp>
        <p:nvSpPr>
          <p:cNvPr id="3" name="Content Placeholder 2"/>
          <p:cNvSpPr>
            <a:spLocks noGrp="1"/>
          </p:cNvSpPr>
          <p:nvPr>
            <p:ph idx="1"/>
          </p:nvPr>
        </p:nvSpPr>
        <p:spPr>
          <a:xfrm>
            <a:off x="228600" y="1752601"/>
            <a:ext cx="8737092" cy="380999"/>
          </a:xfrm>
        </p:spPr>
        <p:txBody>
          <a:bodyPr/>
          <a:lstStyle/>
          <a:p>
            <a:pPr marL="0" lvl="0" indent="0">
              <a:buNone/>
            </a:pPr>
            <a:r>
              <a:rPr lang="en-US" sz="2600" b="1" dirty="0" smtClean="0">
                <a:solidFill>
                  <a:prstClr val="black"/>
                </a:solidFill>
              </a:rPr>
              <a:t>Pearson Packaging TO BE SCORED Science Special Documents for Return</a:t>
            </a:r>
            <a:endParaRPr lang="en-US" sz="2600" dirty="0"/>
          </a:p>
        </p:txBody>
      </p:sp>
      <p:sp>
        <p:nvSpPr>
          <p:cNvPr id="4" name="Slide Number Placeholder 3"/>
          <p:cNvSpPr>
            <a:spLocks noGrp="1"/>
          </p:cNvSpPr>
          <p:nvPr>
            <p:ph type="sldNum" sz="quarter" idx="12"/>
          </p:nvPr>
        </p:nvSpPr>
        <p:spPr/>
        <p:txBody>
          <a:bodyPr/>
          <a:lstStyle/>
          <a:p>
            <a:fld id="{60F88D64-766A-45C3-93FE-3E1D3068B07A}" type="slidenum">
              <a:rPr lang="en-US" smtClean="0"/>
              <a:pPr/>
              <a:t>91</a:t>
            </a:fld>
            <a:endParaRPr lang="en-US"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28800" y="2514600"/>
            <a:ext cx="5791200" cy="3886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itle 1"/>
          <p:cNvSpPr txBox="1">
            <a:spLocks/>
          </p:cNvSpPr>
          <p:nvPr/>
        </p:nvSpPr>
        <p:spPr>
          <a:xfrm>
            <a:off x="6781800" y="304800"/>
            <a:ext cx="2133600" cy="1293478"/>
          </a:xfrm>
          <a:prstGeom prst="rect">
            <a:avLst/>
          </a:prstGeom>
          <a:ln>
            <a:solidFill>
              <a:schemeClr val="bg1"/>
            </a:solidFill>
          </a:ln>
        </p:spPr>
        <p:txBody>
          <a:bodyPr vert="horz" lIns="91440" tIns="45720" rIns="91440" bIns="45720" rtlCol="0" anchor="ctr">
            <a:noAutofit/>
          </a:bodyPr>
          <a:lstStyle>
            <a:lvl1pPr algn="l" defTabSz="914400" rtl="0" eaLnBrk="1" latinLnBrk="0" hangingPunct="1">
              <a:spcBef>
                <a:spcPct val="0"/>
              </a:spcBef>
              <a:buNone/>
              <a:defRPr sz="4400" kern="1200">
                <a:solidFill>
                  <a:schemeClr val="tx1"/>
                </a:solidFill>
                <a:latin typeface="+mj-lt"/>
                <a:ea typeface="+mj-ea"/>
                <a:cs typeface="+mj-cs"/>
              </a:defRPr>
            </a:lvl1pPr>
          </a:lstStyle>
          <a:p>
            <a:pPr algn="ctr"/>
            <a:r>
              <a:rPr lang="en-US" sz="4000" dirty="0" smtClean="0">
                <a:solidFill>
                  <a:schemeClr val="bg1"/>
                </a:solidFill>
              </a:rPr>
              <a:t>PBT</a:t>
            </a:r>
          </a:p>
        </p:txBody>
      </p:sp>
    </p:spTree>
    <p:extLst>
      <p:ext uri="{BB962C8B-B14F-4D97-AF65-F5344CB8AC3E}">
        <p14:creationId xmlns:p14="http://schemas.microsoft.com/office/powerpoint/2010/main" val="777445704"/>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p:txBody>
          <a:bodyPr>
            <a:normAutofit fontScale="90000"/>
          </a:bodyPr>
          <a:lstStyle/>
          <a:p>
            <a:r>
              <a:rPr lang="en-US" altLang="en-US" dirty="0" smtClean="0"/>
              <a:t>FSA ELA Writing:</a:t>
            </a:r>
            <a:br>
              <a:rPr lang="en-US" altLang="en-US" dirty="0" smtClean="0"/>
            </a:br>
            <a:r>
              <a:rPr lang="en-US" altLang="en-US" dirty="0" smtClean="0"/>
              <a:t>Return Schedule</a:t>
            </a:r>
          </a:p>
        </p:txBody>
      </p:sp>
      <p:sp>
        <p:nvSpPr>
          <p:cNvPr id="52227"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fld id="{ACB34362-DF41-4DCF-8590-5BA29EC1F915}" type="slidenum">
              <a:rPr lang="en-US" altLang="en-US" sz="1400" smtClean="0"/>
              <a:pPr eaLnBrk="1" hangingPunct="1">
                <a:spcBef>
                  <a:spcPct val="0"/>
                </a:spcBef>
                <a:buFontTx/>
                <a:buNone/>
              </a:pPr>
              <a:t>92</a:t>
            </a:fld>
            <a:endParaRPr lang="en-US" altLang="en-US" sz="1400" dirty="0" smtClean="0"/>
          </a:p>
        </p:txBody>
      </p:sp>
      <p:graphicFrame>
        <p:nvGraphicFramePr>
          <p:cNvPr id="5" name="Table 4"/>
          <p:cNvGraphicFramePr>
            <a:graphicFrameLocks noGrp="1"/>
          </p:cNvGraphicFramePr>
          <p:nvPr>
            <p:extLst>
              <p:ext uri="{D42A27DB-BD31-4B8C-83A1-F6EECF244321}">
                <p14:modId xmlns:p14="http://schemas.microsoft.com/office/powerpoint/2010/main" val="3273212519"/>
              </p:ext>
            </p:extLst>
          </p:nvPr>
        </p:nvGraphicFramePr>
        <p:xfrm>
          <a:off x="228600" y="1524001"/>
          <a:ext cx="8763000" cy="4251950"/>
        </p:xfrm>
        <a:graphic>
          <a:graphicData uri="http://schemas.openxmlformats.org/drawingml/2006/table">
            <a:tbl>
              <a:tblPr firstRow="1" bandRow="1">
                <a:tableStyleId>{00A15C55-8517-42AA-B614-E9B94910E393}</a:tableStyleId>
              </a:tblPr>
              <a:tblGrid>
                <a:gridCol w="5392615"/>
                <a:gridCol w="3370385"/>
              </a:tblGrid>
              <a:tr h="624850">
                <a:tc>
                  <a:txBody>
                    <a:bodyPr/>
                    <a:lstStyle/>
                    <a:p>
                      <a:pPr algn="ctr"/>
                      <a:r>
                        <a:rPr lang="en-US" sz="1500" u="sng" dirty="0" smtClean="0"/>
                        <a:t>ALL</a:t>
                      </a:r>
                      <a:r>
                        <a:rPr lang="en-US" sz="1500" dirty="0" smtClean="0"/>
                        <a:t> FSA ELA WRITING</a:t>
                      </a:r>
                      <a:r>
                        <a:rPr lang="en-US" sz="1500" baseline="0" dirty="0" smtClean="0"/>
                        <a:t> (4-10 &amp; 11 ?)                                                       </a:t>
                      </a:r>
                    </a:p>
                    <a:p>
                      <a:pPr algn="ctr"/>
                      <a:r>
                        <a:rPr lang="en-US" sz="1500" baseline="0" dirty="0" smtClean="0"/>
                        <a:t>PAPER TEST MATERIALS </a:t>
                      </a:r>
                      <a:endParaRPr lang="en-US" sz="1500" dirty="0">
                        <a:solidFill>
                          <a:schemeClr val="tx1"/>
                        </a:solidFill>
                        <a:latin typeface="+mn-lt"/>
                      </a:endParaRPr>
                    </a:p>
                  </a:txBody>
                  <a:tcPr marL="91435" marR="91435" marT="45725" marB="45725"/>
                </a:tc>
                <a:tc>
                  <a:txBody>
                    <a:bodyPr/>
                    <a:lstStyle/>
                    <a:p>
                      <a:pPr algn="ctr"/>
                      <a:r>
                        <a:rPr lang="en-US" sz="1500" dirty="0" smtClean="0"/>
                        <a:t>RETURN DATES </a:t>
                      </a:r>
                      <a:endParaRPr lang="en-US" sz="1500" dirty="0">
                        <a:solidFill>
                          <a:schemeClr val="tx1"/>
                        </a:solidFill>
                        <a:latin typeface="+mn-lt"/>
                      </a:endParaRPr>
                    </a:p>
                  </a:txBody>
                  <a:tcPr marL="91435" marR="91435" marT="45725" marB="45725"/>
                </a:tc>
              </a:tr>
              <a:tr h="1432550">
                <a:tc>
                  <a:txBody>
                    <a:bodyPr/>
                    <a:lstStyle/>
                    <a:p>
                      <a:pPr marL="285750" indent="-285750" algn="l">
                        <a:buFont typeface="Arial" pitchFamily="34" charset="0"/>
                        <a:buChar char="•"/>
                      </a:pPr>
                      <a:r>
                        <a:rPr lang="en-US" sz="1500" b="1" u="sng" dirty="0" smtClean="0">
                          <a:solidFill>
                            <a:schemeClr val="tx2"/>
                          </a:solidFill>
                        </a:rPr>
                        <a:t>BLUE </a:t>
                      </a:r>
                      <a:r>
                        <a:rPr lang="en-US" sz="1500" b="1" u="none" dirty="0" smtClean="0">
                          <a:solidFill>
                            <a:schemeClr val="tx1"/>
                          </a:solidFill>
                        </a:rPr>
                        <a:t>(Early Processing) OR</a:t>
                      </a:r>
                      <a:r>
                        <a:rPr lang="en-US" sz="1500" b="1" u="none" dirty="0" smtClean="0">
                          <a:solidFill>
                            <a:srgbClr val="00B050"/>
                          </a:solidFill>
                        </a:rPr>
                        <a:t> </a:t>
                      </a:r>
                      <a:r>
                        <a:rPr lang="en-US" sz="1500" b="1" u="sng" dirty="0" smtClean="0">
                          <a:solidFill>
                            <a:srgbClr val="00B050"/>
                          </a:solidFill>
                        </a:rPr>
                        <a:t>GREEN</a:t>
                      </a:r>
                      <a:r>
                        <a:rPr lang="en-US" sz="1500" b="1" baseline="0" dirty="0" smtClean="0">
                          <a:solidFill>
                            <a:srgbClr val="00B050"/>
                          </a:solidFill>
                        </a:rPr>
                        <a:t> </a:t>
                      </a:r>
                      <a:r>
                        <a:rPr lang="en-US" sz="1500" baseline="0" dirty="0" smtClean="0"/>
                        <a:t>- “TO BE SCORED” </a:t>
                      </a:r>
                    </a:p>
                    <a:p>
                      <a:pPr marL="285750" indent="-285750" algn="l">
                        <a:buFont typeface="Arial" pitchFamily="34" charset="0"/>
                        <a:buChar char="•"/>
                      </a:pPr>
                      <a:r>
                        <a:rPr lang="en-US" sz="1500" b="1" u="sng" baseline="0" dirty="0" smtClean="0">
                          <a:solidFill>
                            <a:schemeClr val="bg1"/>
                          </a:solidFill>
                        </a:rPr>
                        <a:t>WHITE</a:t>
                      </a:r>
                      <a:r>
                        <a:rPr lang="en-US" sz="1500" baseline="0" dirty="0" smtClean="0"/>
                        <a:t> – “</a:t>
                      </a:r>
                      <a:r>
                        <a:rPr lang="en-US" sz="1500" dirty="0" smtClean="0"/>
                        <a:t>TO BE SCORED” Large Print and One-Item-Per-Page materials, if applicable</a:t>
                      </a:r>
                    </a:p>
                    <a:p>
                      <a:pPr marL="285750" indent="-285750" algn="l">
                        <a:buFont typeface="Arial" pitchFamily="34" charset="0"/>
                        <a:buChar char="•"/>
                      </a:pPr>
                      <a:r>
                        <a:rPr lang="en-US" sz="1500" u="sng" dirty="0" smtClean="0">
                          <a:solidFill>
                            <a:srgbClr val="FF3399"/>
                          </a:solidFill>
                        </a:rPr>
                        <a:t>PINK</a:t>
                      </a:r>
                      <a:r>
                        <a:rPr lang="en-US" sz="1500" u="none" dirty="0" smtClean="0"/>
                        <a:t> - </a:t>
                      </a:r>
                      <a:r>
                        <a:rPr lang="en-US" sz="1500" baseline="0" dirty="0" smtClean="0"/>
                        <a:t>“TO BE SCORED” B</a:t>
                      </a:r>
                      <a:r>
                        <a:rPr lang="en-US" sz="1500" dirty="0" smtClean="0"/>
                        <a:t>raille materials, if applicable</a:t>
                      </a:r>
                      <a:endParaRPr lang="en-US" sz="1500" u="none" dirty="0" smtClean="0"/>
                    </a:p>
                  </a:txBody>
                  <a:tcPr marL="91435" marR="91435" marT="45725" marB="45725"/>
                </a:tc>
                <a:tc>
                  <a:txBody>
                    <a:bodyPr/>
                    <a:lstStyle/>
                    <a:p>
                      <a:pPr algn="ctr"/>
                      <a:r>
                        <a:rPr lang="en-US" sz="1500" kern="1200" dirty="0" smtClean="0">
                          <a:effectLst/>
                        </a:rPr>
                        <a:t>Elementary, K-8 Centers, Middle Schools, Senior High Schools and Alternative Centers hand-deliver:</a:t>
                      </a:r>
                    </a:p>
                    <a:p>
                      <a:endParaRPr lang="en-US" sz="1500" kern="1200" dirty="0" smtClean="0">
                        <a:effectLst/>
                      </a:endParaRPr>
                    </a:p>
                    <a:p>
                      <a:pPr algn="ctr"/>
                      <a:r>
                        <a:rPr lang="en-US" sz="1500" b="1" u="sng" kern="1200" dirty="0" smtClean="0">
                          <a:effectLst/>
                        </a:rPr>
                        <a:t>March 12, 13, OR 16</a:t>
                      </a:r>
                      <a:endParaRPr lang="en-US" sz="1500" dirty="0">
                        <a:latin typeface="+mn-lt"/>
                      </a:endParaRPr>
                    </a:p>
                  </a:txBody>
                  <a:tcPr marL="91435" marR="91435" marT="45725" marB="45725"/>
                </a:tc>
              </a:tr>
              <a:tr h="960100">
                <a:tc>
                  <a:txBody>
                    <a:bodyPr/>
                    <a:lstStyle/>
                    <a:p>
                      <a:pPr marL="285750" marR="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500" b="1" u="sng" baseline="0" dirty="0" smtClean="0">
                          <a:solidFill>
                            <a:srgbClr val="FFFF00"/>
                          </a:solidFill>
                        </a:rPr>
                        <a:t>YELLOW</a:t>
                      </a:r>
                      <a:r>
                        <a:rPr lang="en-US" sz="1500" b="1" baseline="0" dirty="0" smtClean="0">
                          <a:solidFill>
                            <a:srgbClr val="FFFF00"/>
                          </a:solidFill>
                        </a:rPr>
                        <a:t> </a:t>
                      </a:r>
                      <a:r>
                        <a:rPr lang="en-US" sz="1500" baseline="0" dirty="0" smtClean="0"/>
                        <a:t>– </a:t>
                      </a:r>
                      <a:r>
                        <a:rPr lang="en-US" sz="1500" dirty="0" smtClean="0"/>
                        <a:t>All “NOT TO BE SCORED” materials (including NOT TO BE SCORED special documents)</a:t>
                      </a:r>
                      <a:endParaRPr lang="en-US" sz="1500" baseline="0" dirty="0" smtClean="0"/>
                    </a:p>
                  </a:txBody>
                  <a:tcPr marL="91435" marR="91435" marT="45725" marB="45725"/>
                </a:tc>
                <a:tc>
                  <a:txBody>
                    <a:bodyPr/>
                    <a:lstStyle/>
                    <a:p>
                      <a:r>
                        <a:rPr lang="en-US" sz="1500" dirty="0" smtClean="0"/>
                        <a:t>Comet Courier</a:t>
                      </a:r>
                      <a:r>
                        <a:rPr lang="en-US" sz="1500" baseline="0" dirty="0" smtClean="0"/>
                        <a:t> will pick up at schools FSA and FCAT 2.0:</a:t>
                      </a:r>
                    </a:p>
                    <a:p>
                      <a:pPr algn="ctr"/>
                      <a:r>
                        <a:rPr lang="en-US" sz="1500" b="1" u="sng" baseline="0" dirty="0" smtClean="0"/>
                        <a:t>May 12-21</a:t>
                      </a:r>
                      <a:endParaRPr lang="en-US" sz="1500" b="1" u="sng" dirty="0">
                        <a:latin typeface="+mn-lt"/>
                      </a:endParaRPr>
                    </a:p>
                  </a:txBody>
                  <a:tcPr marL="91435" marR="91435" marT="45725" marB="45725"/>
                </a:tc>
              </a:tr>
              <a:tr h="121246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500" b="1" u="sng" baseline="0" dirty="0" smtClean="0"/>
                        <a:t>DISTRICT ASSESSMENT COORDINATOR ONLY BOXES (DAC) </a:t>
                      </a:r>
                      <a:endParaRPr lang="en-US" sz="1500" b="1" u="sng" baseline="0" dirty="0" smtClean="0">
                        <a:solidFill>
                          <a:schemeClr val="tx1"/>
                        </a:solidFill>
                        <a:latin typeface="+mn-lt"/>
                      </a:endParaRPr>
                    </a:p>
                    <a:p>
                      <a:pPr marL="0" indent="0">
                        <a:buFont typeface="Arial" panose="020B0604020202020204" pitchFamily="34" charset="0"/>
                        <a:buNone/>
                      </a:pPr>
                      <a:r>
                        <a:rPr lang="en-US" sz="1500" b="0" baseline="0" dirty="0" smtClean="0">
                          <a:solidFill>
                            <a:schemeClr val="tx1"/>
                          </a:solidFill>
                          <a:latin typeface="+mn-lt"/>
                        </a:rPr>
                        <a:t>Box 1:  FSA ELA Writing, ELA, Mathematics, and FCAT 2.0 Science; FCAT/FCAT 2.0 Retake and NGSSS EOC Algebra 1 Retake</a:t>
                      </a:r>
                    </a:p>
                    <a:p>
                      <a:pPr marL="0" indent="0">
                        <a:buFont typeface="Arial" panose="020B0604020202020204" pitchFamily="34" charset="0"/>
                        <a:buNone/>
                      </a:pPr>
                      <a:r>
                        <a:rPr lang="en-US" sz="1500" b="0" baseline="0" dirty="0" smtClean="0">
                          <a:solidFill>
                            <a:schemeClr val="tx1"/>
                          </a:solidFill>
                          <a:latin typeface="+mn-lt"/>
                        </a:rPr>
                        <a:t>Box 2:  FSA and NGSSS EOC Assessments</a:t>
                      </a:r>
                      <a:endParaRPr lang="en-US" sz="1500" b="0" dirty="0" smtClean="0"/>
                    </a:p>
                    <a:p>
                      <a:endParaRPr lang="en-US" sz="1500" dirty="0"/>
                    </a:p>
                  </a:txBody>
                  <a:tcPr marL="91435" marR="91435" marT="45725" marB="45725"/>
                </a:tc>
                <a:tc>
                  <a:txBody>
                    <a:bodyPr/>
                    <a:lstStyle/>
                    <a:p>
                      <a:pPr algn="l"/>
                      <a:r>
                        <a:rPr lang="en-US" sz="1500" dirty="0" smtClean="0">
                          <a:latin typeface="+mn-lt"/>
                        </a:rPr>
                        <a:t>Comet Courier will  pick</a:t>
                      </a:r>
                      <a:r>
                        <a:rPr lang="en-US" sz="1500" baseline="0" dirty="0" smtClean="0">
                          <a:latin typeface="+mn-lt"/>
                        </a:rPr>
                        <a:t> up at schools Spring 2015 DAC Boxes Only as applicable:</a:t>
                      </a:r>
                      <a:endParaRPr lang="en-US" sz="1500" b="1" u="sng" baseline="0" dirty="0" smtClean="0">
                        <a:latin typeface="+mn-lt"/>
                      </a:endParaRPr>
                    </a:p>
                    <a:p>
                      <a:pPr algn="ctr"/>
                      <a:r>
                        <a:rPr lang="en-US" sz="1500" b="1" u="sng" baseline="0" dirty="0" smtClean="0">
                          <a:latin typeface="+mn-lt"/>
                        </a:rPr>
                        <a:t>May 28-June 3</a:t>
                      </a:r>
                    </a:p>
                    <a:p>
                      <a:pPr marL="285750" indent="-285750">
                        <a:buFont typeface="Arial" panose="020B0604020202020204" pitchFamily="34" charset="0"/>
                        <a:buChar char="•"/>
                      </a:pPr>
                      <a:endParaRPr lang="en-US" sz="1500" dirty="0">
                        <a:latin typeface="+mn-lt"/>
                      </a:endParaRPr>
                    </a:p>
                  </a:txBody>
                  <a:tcPr marL="91435" marR="91435" marT="45725" marB="45725"/>
                </a:tc>
              </a:tr>
            </a:tbl>
          </a:graphicData>
        </a:graphic>
      </p:graphicFrame>
      <p:sp>
        <p:nvSpPr>
          <p:cNvPr id="57359" name="Rectangle 5"/>
          <p:cNvSpPr>
            <a:spLocks noChangeArrowheads="1"/>
          </p:cNvSpPr>
          <p:nvPr/>
        </p:nvSpPr>
        <p:spPr bwMode="auto">
          <a:xfrm>
            <a:off x="262437" y="5715000"/>
            <a:ext cx="8686799" cy="615553"/>
          </a:xfrm>
          <a:prstGeom prst="rect">
            <a:avLst/>
          </a:prstGeom>
          <a:noFill/>
          <a:ln>
            <a:noFill/>
          </a:ln>
          <a:extLst/>
        </p:spPr>
        <p:txBody>
          <a:bodyPr wrap="square">
            <a:spAutoFit/>
          </a:bodyPr>
          <a:lstStyle/>
          <a:p>
            <a:pPr algn="just" eaLnBrk="0" hangingPunct="0">
              <a:defRPr/>
            </a:pPr>
            <a:r>
              <a:rPr lang="en-US" sz="1700" b="1" u="sng" dirty="0">
                <a:ea typeface="Times New Roman" pitchFamily="18" charset="0"/>
                <a:cs typeface="Arial" pitchFamily="34" charset="0"/>
              </a:rPr>
              <a:t>Note</a:t>
            </a:r>
            <a:r>
              <a:rPr lang="en-US" sz="1700" b="1" dirty="0">
                <a:ea typeface="Times New Roman" pitchFamily="18" charset="0"/>
                <a:cs typeface="Arial" pitchFamily="34" charset="0"/>
              </a:rPr>
              <a:t>: Schools must hand-deliver TO BE SCORED </a:t>
            </a:r>
            <a:r>
              <a:rPr lang="en-US" sz="1700" b="1" dirty="0" smtClean="0">
                <a:ea typeface="Times New Roman" pitchFamily="18" charset="0"/>
                <a:cs typeface="Arial" pitchFamily="34" charset="0"/>
              </a:rPr>
              <a:t>FSA ELA Writing materials </a:t>
            </a:r>
            <a:r>
              <a:rPr lang="en-US" sz="1700" b="1" dirty="0">
                <a:ea typeface="Times New Roman" pitchFamily="18" charset="0"/>
                <a:cs typeface="Arial" pitchFamily="34" charset="0"/>
              </a:rPr>
              <a:t>to TDC by 3:30 p.m. at </a:t>
            </a:r>
            <a:r>
              <a:rPr lang="en-US" sz="1700" b="1" dirty="0"/>
              <a:t>13135 S.W. 26 Street, Miami, FL 33175</a:t>
            </a:r>
            <a:r>
              <a:rPr lang="en-US" sz="1700" b="1" dirty="0">
                <a:ea typeface="Times New Roman" pitchFamily="18" charset="0"/>
                <a:cs typeface="Arial" pitchFamily="34" charset="0"/>
              </a:rPr>
              <a:t>. </a:t>
            </a:r>
            <a:endParaRPr lang="en-US" sz="1700" dirty="0">
              <a:ea typeface="Times New Roman" pitchFamily="18" charset="0"/>
              <a:cs typeface="Arial" pitchFamily="34" charset="0"/>
            </a:endParaRPr>
          </a:p>
        </p:txBody>
      </p:sp>
      <p:sp>
        <p:nvSpPr>
          <p:cNvPr id="52240" name="TextBox 5"/>
          <p:cNvSpPr txBox="1">
            <a:spLocks noChangeArrowheads="1"/>
          </p:cNvSpPr>
          <p:nvPr/>
        </p:nvSpPr>
        <p:spPr bwMode="auto">
          <a:xfrm>
            <a:off x="3751013" y="6488668"/>
            <a:ext cx="218521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800" dirty="0"/>
              <a:t>Friendly </a:t>
            </a:r>
            <a:r>
              <a:rPr lang="en-US" altLang="en-US" sz="1800" dirty="0" smtClean="0"/>
              <a:t>Reminders</a:t>
            </a:r>
            <a:endParaRPr lang="en-US" altLang="en-US" sz="1800" dirty="0"/>
          </a:p>
        </p:txBody>
      </p:sp>
      <p:sp>
        <p:nvSpPr>
          <p:cNvPr id="8" name="Title 1"/>
          <p:cNvSpPr txBox="1">
            <a:spLocks/>
          </p:cNvSpPr>
          <p:nvPr/>
        </p:nvSpPr>
        <p:spPr>
          <a:xfrm>
            <a:off x="6781800" y="228600"/>
            <a:ext cx="2133600" cy="1369678"/>
          </a:xfrm>
          <a:prstGeom prst="rect">
            <a:avLst/>
          </a:prstGeom>
          <a:ln>
            <a:solidFill>
              <a:schemeClr val="bg1"/>
            </a:solidFill>
          </a:ln>
        </p:spPr>
        <p:txBody>
          <a:bodyPr vert="horz" lIns="91440" tIns="45720" rIns="91440" bIns="45720" rtlCol="0" anchor="ctr">
            <a:noAutofit/>
          </a:bodyPr>
          <a:lstStyle>
            <a:lvl1pPr algn="l" defTabSz="914400" rtl="0" eaLnBrk="1" latinLnBrk="0" hangingPunct="1">
              <a:spcBef>
                <a:spcPct val="0"/>
              </a:spcBef>
              <a:buNone/>
              <a:defRPr sz="4400" kern="1200">
                <a:solidFill>
                  <a:schemeClr val="tx1"/>
                </a:solidFill>
                <a:latin typeface="+mj-lt"/>
                <a:ea typeface="+mj-ea"/>
                <a:cs typeface="+mj-cs"/>
              </a:defRPr>
            </a:lvl1pPr>
          </a:lstStyle>
          <a:p>
            <a:pPr algn="ctr"/>
            <a:r>
              <a:rPr lang="en-US" sz="4000" dirty="0" smtClean="0">
                <a:solidFill>
                  <a:schemeClr val="bg1"/>
                </a:solidFill>
              </a:rPr>
              <a:t>CBT</a:t>
            </a:r>
          </a:p>
          <a:p>
            <a:pPr algn="ctr"/>
            <a:r>
              <a:rPr lang="en-US" sz="4000" dirty="0" smtClean="0">
                <a:solidFill>
                  <a:schemeClr val="bg1"/>
                </a:solidFill>
              </a:rPr>
              <a:t>PBT</a:t>
            </a:r>
          </a:p>
        </p:txBody>
      </p:sp>
    </p:spTree>
    <p:extLst>
      <p:ext uri="{BB962C8B-B14F-4D97-AF65-F5344CB8AC3E}">
        <p14:creationId xmlns:p14="http://schemas.microsoft.com/office/powerpoint/2010/main" val="1971965156"/>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p:txBody>
          <a:bodyPr>
            <a:normAutofit fontScale="90000"/>
          </a:bodyPr>
          <a:lstStyle/>
          <a:p>
            <a:r>
              <a:rPr lang="en-US" altLang="en-US" dirty="0" smtClean="0"/>
              <a:t>FSA ELA Writing:</a:t>
            </a:r>
            <a:br>
              <a:rPr lang="en-US" altLang="en-US" dirty="0" smtClean="0"/>
            </a:br>
            <a:r>
              <a:rPr lang="en-US" altLang="en-US" dirty="0" smtClean="0"/>
              <a:t>Make-up Return Schedule </a:t>
            </a:r>
          </a:p>
        </p:txBody>
      </p:sp>
      <p:sp>
        <p:nvSpPr>
          <p:cNvPr id="52227"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fld id="{ACB34362-DF41-4DCF-8590-5BA29EC1F915}" type="slidenum">
              <a:rPr lang="en-US" altLang="en-US" sz="1400" smtClean="0"/>
              <a:pPr eaLnBrk="1" hangingPunct="1">
                <a:spcBef>
                  <a:spcPct val="0"/>
                </a:spcBef>
                <a:buFontTx/>
                <a:buNone/>
              </a:pPr>
              <a:t>93</a:t>
            </a:fld>
            <a:endParaRPr lang="en-US" altLang="en-US" sz="1400" dirty="0" smtClean="0"/>
          </a:p>
        </p:txBody>
      </p:sp>
      <p:graphicFrame>
        <p:nvGraphicFramePr>
          <p:cNvPr id="5" name="Table 4"/>
          <p:cNvGraphicFramePr>
            <a:graphicFrameLocks noGrp="1"/>
          </p:cNvGraphicFramePr>
          <p:nvPr>
            <p:extLst>
              <p:ext uri="{D42A27DB-BD31-4B8C-83A1-F6EECF244321}">
                <p14:modId xmlns:p14="http://schemas.microsoft.com/office/powerpoint/2010/main" val="263960038"/>
              </p:ext>
            </p:extLst>
          </p:nvPr>
        </p:nvGraphicFramePr>
        <p:xfrm>
          <a:off x="228600" y="1371600"/>
          <a:ext cx="8763000" cy="4434850"/>
        </p:xfrm>
        <a:graphic>
          <a:graphicData uri="http://schemas.openxmlformats.org/drawingml/2006/table">
            <a:tbl>
              <a:tblPr firstRow="1" bandRow="1">
                <a:tableStyleId>{00A15C55-8517-42AA-B614-E9B94910E393}</a:tableStyleId>
              </a:tblPr>
              <a:tblGrid>
                <a:gridCol w="5392615"/>
                <a:gridCol w="3370385"/>
              </a:tblGrid>
              <a:tr h="403548">
                <a:tc>
                  <a:txBody>
                    <a:bodyPr/>
                    <a:lstStyle/>
                    <a:p>
                      <a:pPr algn="ctr"/>
                      <a:r>
                        <a:rPr lang="en-US" sz="1500" u="sng" dirty="0" smtClean="0"/>
                        <a:t>ALL</a:t>
                      </a:r>
                      <a:r>
                        <a:rPr lang="en-US" sz="1500" dirty="0" smtClean="0"/>
                        <a:t> FSA ELA WRITING</a:t>
                      </a:r>
                      <a:r>
                        <a:rPr lang="en-US" sz="1500" baseline="0" dirty="0" smtClean="0"/>
                        <a:t> (4-10 &amp; 11 ?)                                                       </a:t>
                      </a:r>
                    </a:p>
                    <a:p>
                      <a:pPr algn="ctr"/>
                      <a:r>
                        <a:rPr lang="en-US" sz="1500" baseline="0" dirty="0" smtClean="0"/>
                        <a:t>PAPER TEST MATERIALS </a:t>
                      </a:r>
                      <a:endParaRPr lang="en-US" sz="1500" dirty="0">
                        <a:solidFill>
                          <a:schemeClr val="tx1"/>
                        </a:solidFill>
                        <a:latin typeface="+mn-lt"/>
                      </a:endParaRPr>
                    </a:p>
                  </a:txBody>
                  <a:tcPr marL="91435" marR="91435" marT="45725" marB="45725"/>
                </a:tc>
                <a:tc>
                  <a:txBody>
                    <a:bodyPr/>
                    <a:lstStyle/>
                    <a:p>
                      <a:pPr algn="ctr"/>
                      <a:r>
                        <a:rPr lang="en-US" sz="1500" dirty="0" smtClean="0"/>
                        <a:t>RETURN DATES </a:t>
                      </a:r>
                      <a:endParaRPr lang="en-US" sz="1500" dirty="0">
                        <a:solidFill>
                          <a:schemeClr val="tx1"/>
                        </a:solidFill>
                        <a:latin typeface="+mn-lt"/>
                      </a:endParaRPr>
                    </a:p>
                  </a:txBody>
                  <a:tcPr marL="91435" marR="91435" marT="45725" marB="45725"/>
                </a:tc>
              </a:tr>
              <a:tr h="1661150">
                <a:tc>
                  <a:txBody>
                    <a:bodyPr/>
                    <a:lstStyle/>
                    <a:p>
                      <a:pPr marL="285750" indent="-285750" algn="l">
                        <a:buFont typeface="Arial" pitchFamily="34" charset="0"/>
                        <a:buChar char="•"/>
                      </a:pPr>
                      <a:r>
                        <a:rPr lang="en-US" sz="1500" b="1" u="sng" dirty="0" smtClean="0">
                          <a:solidFill>
                            <a:schemeClr val="tx2"/>
                          </a:solidFill>
                        </a:rPr>
                        <a:t>BLUE </a:t>
                      </a:r>
                      <a:r>
                        <a:rPr lang="en-US" sz="1500" b="1" u="none" dirty="0" smtClean="0">
                          <a:solidFill>
                            <a:schemeClr val="tx1"/>
                          </a:solidFill>
                        </a:rPr>
                        <a:t>(Early Processing) OR</a:t>
                      </a:r>
                      <a:r>
                        <a:rPr lang="en-US" sz="1500" b="1" u="none" dirty="0" smtClean="0">
                          <a:solidFill>
                            <a:srgbClr val="00B050"/>
                          </a:solidFill>
                        </a:rPr>
                        <a:t> </a:t>
                      </a:r>
                      <a:r>
                        <a:rPr lang="en-US" sz="1500" b="1" u="sng" dirty="0" smtClean="0">
                          <a:solidFill>
                            <a:srgbClr val="00B050"/>
                          </a:solidFill>
                        </a:rPr>
                        <a:t>GREEN</a:t>
                      </a:r>
                      <a:r>
                        <a:rPr lang="en-US" sz="1500" b="1" baseline="0" dirty="0" smtClean="0">
                          <a:solidFill>
                            <a:srgbClr val="00B050"/>
                          </a:solidFill>
                        </a:rPr>
                        <a:t> </a:t>
                      </a:r>
                      <a:r>
                        <a:rPr lang="en-US" sz="1500" baseline="0" dirty="0" smtClean="0"/>
                        <a:t>- “TO BE SCORED” </a:t>
                      </a:r>
                    </a:p>
                    <a:p>
                      <a:pPr marL="285750" indent="-285750" algn="l">
                        <a:buFont typeface="Arial" pitchFamily="34" charset="0"/>
                        <a:buChar char="•"/>
                      </a:pPr>
                      <a:r>
                        <a:rPr lang="en-US" sz="1500" b="1" u="sng" baseline="0" dirty="0" smtClean="0">
                          <a:solidFill>
                            <a:schemeClr val="bg1"/>
                          </a:solidFill>
                        </a:rPr>
                        <a:t>WHITE</a:t>
                      </a:r>
                      <a:r>
                        <a:rPr lang="en-US" sz="1500" baseline="0" dirty="0" smtClean="0"/>
                        <a:t> – “</a:t>
                      </a:r>
                      <a:r>
                        <a:rPr lang="en-US" sz="1500" dirty="0" smtClean="0"/>
                        <a:t>TO BE SCORED” Large Print and One-Item-Per-Page materials, if applicable</a:t>
                      </a:r>
                    </a:p>
                    <a:p>
                      <a:pPr marL="285750" indent="-285750" algn="l">
                        <a:buFont typeface="Arial" pitchFamily="34" charset="0"/>
                        <a:buChar char="•"/>
                      </a:pPr>
                      <a:r>
                        <a:rPr lang="en-US" sz="1500" u="sng" dirty="0" smtClean="0">
                          <a:solidFill>
                            <a:srgbClr val="FF3399"/>
                          </a:solidFill>
                        </a:rPr>
                        <a:t>PINK</a:t>
                      </a:r>
                      <a:r>
                        <a:rPr lang="en-US" sz="1500" u="none" dirty="0" smtClean="0"/>
                        <a:t> - </a:t>
                      </a:r>
                      <a:r>
                        <a:rPr lang="en-US" sz="1500" baseline="0" dirty="0" smtClean="0"/>
                        <a:t>“TO BE SCORED” B</a:t>
                      </a:r>
                      <a:r>
                        <a:rPr lang="en-US" sz="1500" dirty="0" smtClean="0"/>
                        <a:t>raille materials, if applicable</a:t>
                      </a:r>
                      <a:endParaRPr lang="en-US" sz="1500" u="none" dirty="0" smtClean="0"/>
                    </a:p>
                  </a:txBody>
                  <a:tcPr marL="91435" marR="91435" marT="45725" marB="45725"/>
                </a:tc>
                <a:tc>
                  <a:txBody>
                    <a:bodyPr/>
                    <a:lstStyle/>
                    <a:p>
                      <a:pPr algn="ctr"/>
                      <a:r>
                        <a:rPr lang="en-US" sz="1500" kern="1200" dirty="0" smtClean="0">
                          <a:effectLst/>
                        </a:rPr>
                        <a:t>Elementary, K-8 Centers, Middle Schools, Senior High Schools and Alternative Centers hand-deliver:</a:t>
                      </a:r>
                    </a:p>
                    <a:p>
                      <a:endParaRPr lang="en-US" sz="1500" kern="1200" dirty="0" smtClean="0">
                        <a:effectLst/>
                      </a:endParaRPr>
                    </a:p>
                    <a:p>
                      <a:pPr algn="ctr"/>
                      <a:r>
                        <a:rPr lang="en-US" sz="1500" b="1" u="sng" kern="1200" dirty="0" smtClean="0">
                          <a:effectLst/>
                        </a:rPr>
                        <a:t>April 10</a:t>
                      </a:r>
                      <a:r>
                        <a:rPr lang="en-US" sz="1500" b="1" u="sng" kern="1200" baseline="0" dirty="0" smtClean="0">
                          <a:effectLst/>
                        </a:rPr>
                        <a:t> (Make-up Window #1)</a:t>
                      </a:r>
                    </a:p>
                    <a:p>
                      <a:pPr algn="ctr"/>
                      <a:r>
                        <a:rPr lang="en-US" sz="1500" b="1" u="sng" kern="1200" baseline="0" dirty="0" smtClean="0">
                          <a:effectLst/>
                        </a:rPr>
                        <a:t>May 11 (Make-up Window #2)</a:t>
                      </a:r>
                      <a:endParaRPr lang="en-US" sz="1500" b="1" u="sng" kern="1200" dirty="0" smtClean="0">
                        <a:effectLst/>
                      </a:endParaRPr>
                    </a:p>
                    <a:p>
                      <a:endParaRPr lang="en-US" sz="1500" dirty="0">
                        <a:latin typeface="+mn-lt"/>
                      </a:endParaRPr>
                    </a:p>
                  </a:txBody>
                  <a:tcPr marL="91435" marR="91435" marT="45725" marB="45725"/>
                </a:tc>
              </a:tr>
              <a:tr h="960100">
                <a:tc>
                  <a:txBody>
                    <a:bodyPr/>
                    <a:lstStyle/>
                    <a:p>
                      <a:pPr marL="285750" marR="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500" b="1" u="sng" baseline="0" dirty="0" smtClean="0">
                          <a:solidFill>
                            <a:srgbClr val="FFFF00"/>
                          </a:solidFill>
                        </a:rPr>
                        <a:t>YELLOW</a:t>
                      </a:r>
                      <a:r>
                        <a:rPr lang="en-US" sz="1500" b="1" baseline="0" dirty="0" smtClean="0">
                          <a:solidFill>
                            <a:srgbClr val="FFFF00"/>
                          </a:solidFill>
                        </a:rPr>
                        <a:t> </a:t>
                      </a:r>
                      <a:r>
                        <a:rPr lang="en-US" sz="1500" baseline="0" dirty="0" smtClean="0"/>
                        <a:t>– </a:t>
                      </a:r>
                      <a:r>
                        <a:rPr lang="en-US" sz="1500" dirty="0" smtClean="0"/>
                        <a:t>All “NOT TO BE SCORED” materials (including NOT TO BE SCORED special documents)</a:t>
                      </a:r>
                      <a:endParaRPr lang="en-US" sz="1500" baseline="0" dirty="0" smtClean="0"/>
                    </a:p>
                  </a:txBody>
                  <a:tcPr marL="91435" marR="91435" marT="45725" marB="45725"/>
                </a:tc>
                <a:tc>
                  <a:txBody>
                    <a:bodyPr/>
                    <a:lstStyle/>
                    <a:p>
                      <a:r>
                        <a:rPr lang="en-US" sz="1500" dirty="0" smtClean="0"/>
                        <a:t>Comet Courier</a:t>
                      </a:r>
                      <a:r>
                        <a:rPr lang="en-US" sz="1500" baseline="0" dirty="0" smtClean="0"/>
                        <a:t> will pick up at schools FSA and FCAT 2.0:</a:t>
                      </a:r>
                    </a:p>
                    <a:p>
                      <a:pPr algn="ctr"/>
                      <a:r>
                        <a:rPr lang="en-US" sz="1500" b="1" u="sng" baseline="0" dirty="0" smtClean="0"/>
                        <a:t>May 12-21</a:t>
                      </a:r>
                      <a:endParaRPr lang="en-US" sz="1500" b="1" u="sng" dirty="0">
                        <a:latin typeface="+mn-lt"/>
                      </a:endParaRPr>
                    </a:p>
                  </a:txBody>
                  <a:tcPr marL="91435" marR="91435" marT="45725" marB="45725"/>
                </a:tc>
              </a:tr>
              <a:tr h="121246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500" b="1" u="sng" baseline="0" dirty="0" smtClean="0"/>
                        <a:t>DISTRICT ASSESSMENT COORDINATOR ONLY BOXES (DAC) </a:t>
                      </a:r>
                      <a:endParaRPr lang="en-US" sz="1500" b="1" u="sng" baseline="0" dirty="0" smtClean="0">
                        <a:solidFill>
                          <a:schemeClr val="tx1"/>
                        </a:solidFill>
                        <a:latin typeface="+mn-lt"/>
                      </a:endParaRPr>
                    </a:p>
                    <a:p>
                      <a:pPr marL="0" indent="0">
                        <a:buFont typeface="Arial" panose="020B0604020202020204" pitchFamily="34" charset="0"/>
                        <a:buNone/>
                      </a:pPr>
                      <a:r>
                        <a:rPr lang="en-US" sz="1500" b="0" baseline="0" dirty="0" smtClean="0">
                          <a:solidFill>
                            <a:schemeClr val="tx1"/>
                          </a:solidFill>
                          <a:latin typeface="+mn-lt"/>
                        </a:rPr>
                        <a:t>Box 1:  FSA ELA Writing, ELA, Mathematics, and FCAT 2.0 Science; FCAT/FCAT 2.0 Retake and NGSSS EOC Algebra 1 Retake</a:t>
                      </a:r>
                    </a:p>
                    <a:p>
                      <a:pPr marL="0" indent="0">
                        <a:buFont typeface="Arial" panose="020B0604020202020204" pitchFamily="34" charset="0"/>
                        <a:buNone/>
                      </a:pPr>
                      <a:r>
                        <a:rPr lang="en-US" sz="1500" b="0" baseline="0" dirty="0" smtClean="0">
                          <a:solidFill>
                            <a:schemeClr val="tx1"/>
                          </a:solidFill>
                          <a:latin typeface="+mn-lt"/>
                        </a:rPr>
                        <a:t>Box 2:  FSA and NGSSS EOC Assessments</a:t>
                      </a:r>
                      <a:endParaRPr lang="en-US" sz="1500" b="0" dirty="0" smtClean="0"/>
                    </a:p>
                    <a:p>
                      <a:endParaRPr lang="en-US" sz="1500" dirty="0"/>
                    </a:p>
                  </a:txBody>
                  <a:tcPr marL="91435" marR="91435" marT="45725" marB="45725"/>
                </a:tc>
                <a:tc>
                  <a:txBody>
                    <a:bodyPr/>
                    <a:lstStyle/>
                    <a:p>
                      <a:pPr algn="l"/>
                      <a:r>
                        <a:rPr lang="en-US" sz="1500" dirty="0" smtClean="0">
                          <a:latin typeface="+mn-lt"/>
                        </a:rPr>
                        <a:t>Comet Courier will  pick</a:t>
                      </a:r>
                      <a:r>
                        <a:rPr lang="en-US" sz="1500" baseline="0" dirty="0" smtClean="0">
                          <a:latin typeface="+mn-lt"/>
                        </a:rPr>
                        <a:t> up at schools Spring 2015 DAC Boxes Only as applicable:</a:t>
                      </a:r>
                      <a:endParaRPr lang="en-US" sz="1500" b="1" u="sng" baseline="0" dirty="0" smtClean="0">
                        <a:latin typeface="+mn-lt"/>
                      </a:endParaRPr>
                    </a:p>
                    <a:p>
                      <a:pPr algn="ctr"/>
                      <a:r>
                        <a:rPr lang="en-US" sz="1500" b="1" u="sng" baseline="0" dirty="0" smtClean="0">
                          <a:latin typeface="+mn-lt"/>
                        </a:rPr>
                        <a:t>May 28-June 3</a:t>
                      </a:r>
                    </a:p>
                    <a:p>
                      <a:pPr marL="285750" indent="-285750">
                        <a:buFont typeface="Arial" panose="020B0604020202020204" pitchFamily="34" charset="0"/>
                        <a:buChar char="•"/>
                      </a:pPr>
                      <a:endParaRPr lang="en-US" sz="1500" dirty="0">
                        <a:latin typeface="+mn-lt"/>
                      </a:endParaRPr>
                    </a:p>
                  </a:txBody>
                  <a:tcPr marL="91435" marR="91435" marT="45725" marB="45725"/>
                </a:tc>
              </a:tr>
            </a:tbl>
          </a:graphicData>
        </a:graphic>
      </p:graphicFrame>
      <p:sp>
        <p:nvSpPr>
          <p:cNvPr id="57359" name="Rectangle 5"/>
          <p:cNvSpPr>
            <a:spLocks noChangeArrowheads="1"/>
          </p:cNvSpPr>
          <p:nvPr/>
        </p:nvSpPr>
        <p:spPr bwMode="auto">
          <a:xfrm>
            <a:off x="228600" y="5791200"/>
            <a:ext cx="8686800" cy="615553"/>
          </a:xfrm>
          <a:prstGeom prst="rect">
            <a:avLst/>
          </a:prstGeom>
          <a:noFill/>
          <a:ln>
            <a:noFill/>
          </a:ln>
          <a:extLst/>
        </p:spPr>
        <p:txBody>
          <a:bodyPr wrap="square">
            <a:spAutoFit/>
          </a:bodyPr>
          <a:lstStyle/>
          <a:p>
            <a:pPr algn="just" eaLnBrk="0" hangingPunct="0">
              <a:defRPr/>
            </a:pPr>
            <a:r>
              <a:rPr lang="en-US" sz="1700" b="1" u="sng" dirty="0">
                <a:ea typeface="Times New Roman" pitchFamily="18" charset="0"/>
                <a:cs typeface="Arial" pitchFamily="34" charset="0"/>
              </a:rPr>
              <a:t>Note</a:t>
            </a:r>
            <a:r>
              <a:rPr lang="en-US" sz="1700" b="1" dirty="0">
                <a:ea typeface="Times New Roman" pitchFamily="18" charset="0"/>
                <a:cs typeface="Arial" pitchFamily="34" charset="0"/>
              </a:rPr>
              <a:t>: Schools must hand-deliver </a:t>
            </a:r>
            <a:r>
              <a:rPr lang="en-US" sz="1700" b="1" dirty="0" smtClean="0">
                <a:ea typeface="Times New Roman" pitchFamily="18" charset="0"/>
                <a:cs typeface="Arial" pitchFamily="34" charset="0"/>
              </a:rPr>
              <a:t>TO BE SCORED FSA ELA Writing materials </a:t>
            </a:r>
            <a:r>
              <a:rPr lang="en-US" sz="1700" b="1" dirty="0">
                <a:ea typeface="Times New Roman" pitchFamily="18" charset="0"/>
                <a:cs typeface="Arial" pitchFamily="34" charset="0"/>
              </a:rPr>
              <a:t>to TDC by 3:30 p.m. at </a:t>
            </a:r>
            <a:r>
              <a:rPr lang="en-US" sz="1700" b="1" dirty="0"/>
              <a:t>13135 S.W. 26 Street, Miami, FL 33175</a:t>
            </a:r>
            <a:r>
              <a:rPr lang="en-US" sz="1700" b="1" dirty="0">
                <a:ea typeface="Times New Roman" pitchFamily="18" charset="0"/>
                <a:cs typeface="Arial" pitchFamily="34" charset="0"/>
              </a:rPr>
              <a:t>. </a:t>
            </a:r>
            <a:endParaRPr lang="en-US" sz="1700" dirty="0">
              <a:ea typeface="Times New Roman" pitchFamily="18" charset="0"/>
              <a:cs typeface="Arial" pitchFamily="34" charset="0"/>
            </a:endParaRPr>
          </a:p>
        </p:txBody>
      </p:sp>
      <p:sp>
        <p:nvSpPr>
          <p:cNvPr id="52240" name="TextBox 5"/>
          <p:cNvSpPr txBox="1">
            <a:spLocks noChangeArrowheads="1"/>
          </p:cNvSpPr>
          <p:nvPr/>
        </p:nvSpPr>
        <p:spPr bwMode="auto">
          <a:xfrm>
            <a:off x="3581400" y="6480145"/>
            <a:ext cx="218521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800" dirty="0"/>
              <a:t>Friendly </a:t>
            </a:r>
            <a:r>
              <a:rPr lang="en-US" altLang="en-US" sz="1800" dirty="0" smtClean="0"/>
              <a:t>Reminders</a:t>
            </a:r>
            <a:endParaRPr lang="en-US" altLang="en-US" sz="1800" dirty="0"/>
          </a:p>
        </p:txBody>
      </p:sp>
      <p:sp>
        <p:nvSpPr>
          <p:cNvPr id="8" name="Title 1"/>
          <p:cNvSpPr txBox="1">
            <a:spLocks/>
          </p:cNvSpPr>
          <p:nvPr/>
        </p:nvSpPr>
        <p:spPr>
          <a:xfrm>
            <a:off x="7010400" y="-39934"/>
            <a:ext cx="2133600" cy="1369678"/>
          </a:xfrm>
          <a:prstGeom prst="rect">
            <a:avLst/>
          </a:prstGeom>
          <a:ln>
            <a:solidFill>
              <a:schemeClr val="bg1"/>
            </a:solidFill>
          </a:ln>
        </p:spPr>
        <p:txBody>
          <a:bodyPr vert="horz" lIns="91440" tIns="45720" rIns="91440" bIns="45720" rtlCol="0" anchor="ctr">
            <a:noAutofit/>
          </a:bodyPr>
          <a:lstStyle>
            <a:lvl1pPr algn="l" defTabSz="914400" rtl="0" eaLnBrk="1" latinLnBrk="0" hangingPunct="1">
              <a:spcBef>
                <a:spcPct val="0"/>
              </a:spcBef>
              <a:buNone/>
              <a:defRPr sz="4400" kern="1200">
                <a:solidFill>
                  <a:schemeClr val="tx1"/>
                </a:solidFill>
                <a:latin typeface="+mj-lt"/>
                <a:ea typeface="+mj-ea"/>
                <a:cs typeface="+mj-cs"/>
              </a:defRPr>
            </a:lvl1pPr>
          </a:lstStyle>
          <a:p>
            <a:pPr algn="ctr"/>
            <a:r>
              <a:rPr lang="en-US" sz="4000" dirty="0" smtClean="0">
                <a:solidFill>
                  <a:schemeClr val="bg1"/>
                </a:solidFill>
              </a:rPr>
              <a:t>CBT</a:t>
            </a:r>
          </a:p>
          <a:p>
            <a:pPr algn="ctr"/>
            <a:r>
              <a:rPr lang="en-US" sz="4000" dirty="0" smtClean="0">
                <a:solidFill>
                  <a:schemeClr val="bg1"/>
                </a:solidFill>
              </a:rPr>
              <a:t>PBT</a:t>
            </a:r>
          </a:p>
        </p:txBody>
      </p:sp>
    </p:spTree>
    <p:extLst>
      <p:ext uri="{BB962C8B-B14F-4D97-AF65-F5344CB8AC3E}">
        <p14:creationId xmlns:p14="http://schemas.microsoft.com/office/powerpoint/2010/main" val="1236269962"/>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a:xfrm>
            <a:off x="0" y="0"/>
            <a:ext cx="7543800" cy="1096962"/>
          </a:xfrm>
        </p:spPr>
        <p:txBody>
          <a:bodyPr>
            <a:normAutofit fontScale="90000"/>
          </a:bodyPr>
          <a:lstStyle/>
          <a:p>
            <a:r>
              <a:rPr lang="en-US" altLang="en-US" dirty="0" smtClean="0"/>
              <a:t>FSA and FCAT 2.0: Return Schedule</a:t>
            </a:r>
          </a:p>
        </p:txBody>
      </p:sp>
      <p:sp>
        <p:nvSpPr>
          <p:cNvPr id="52227"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fld id="{ACB34362-DF41-4DCF-8590-5BA29EC1F915}" type="slidenum">
              <a:rPr lang="en-US" altLang="en-US" sz="1400" smtClean="0"/>
              <a:pPr eaLnBrk="1" hangingPunct="1">
                <a:spcBef>
                  <a:spcPct val="0"/>
                </a:spcBef>
                <a:buFontTx/>
                <a:buNone/>
              </a:pPr>
              <a:t>94</a:t>
            </a:fld>
            <a:endParaRPr lang="en-US" altLang="en-US" sz="1400" dirty="0" smtClean="0"/>
          </a:p>
        </p:txBody>
      </p:sp>
      <p:graphicFrame>
        <p:nvGraphicFramePr>
          <p:cNvPr id="5" name="Table 4"/>
          <p:cNvGraphicFramePr>
            <a:graphicFrameLocks noGrp="1"/>
          </p:cNvGraphicFramePr>
          <p:nvPr>
            <p:extLst>
              <p:ext uri="{D42A27DB-BD31-4B8C-83A1-F6EECF244321}">
                <p14:modId xmlns:p14="http://schemas.microsoft.com/office/powerpoint/2010/main" val="3022472505"/>
              </p:ext>
            </p:extLst>
          </p:nvPr>
        </p:nvGraphicFramePr>
        <p:xfrm>
          <a:off x="0" y="1066800"/>
          <a:ext cx="9144000" cy="5105451"/>
        </p:xfrm>
        <a:graphic>
          <a:graphicData uri="http://schemas.openxmlformats.org/drawingml/2006/table">
            <a:tbl>
              <a:tblPr firstRow="1" bandRow="1">
                <a:tableStyleId>{5C22544A-7EE6-4342-B048-85BDC9FD1C3A}</a:tableStyleId>
              </a:tblPr>
              <a:tblGrid>
                <a:gridCol w="5181601"/>
                <a:gridCol w="3962399"/>
              </a:tblGrid>
              <a:tr h="556963">
                <a:tc>
                  <a:txBody>
                    <a:bodyPr/>
                    <a:lstStyle/>
                    <a:p>
                      <a:pPr algn="ctr"/>
                      <a:r>
                        <a:rPr lang="en-US" sz="1500" u="sng" dirty="0" smtClean="0"/>
                        <a:t>ALL</a:t>
                      </a:r>
                      <a:r>
                        <a:rPr lang="en-US" sz="1500" dirty="0" smtClean="0"/>
                        <a:t> FSA ELA (3-10 &amp; 11 ?)</a:t>
                      </a:r>
                      <a:r>
                        <a:rPr lang="en-US" sz="1500" baseline="0" dirty="0" smtClean="0"/>
                        <a:t>, MATHEMATICS (3-8), AND </a:t>
                      </a:r>
                    </a:p>
                    <a:p>
                      <a:pPr algn="ctr"/>
                      <a:r>
                        <a:rPr lang="en-US" sz="1500" baseline="0" dirty="0" smtClean="0"/>
                        <a:t>FCAT 2.0 SCIENCE (Grades 5 and 8) PAPER TEST MATERIALS </a:t>
                      </a:r>
                      <a:endParaRPr lang="en-US" sz="1500" dirty="0">
                        <a:solidFill>
                          <a:schemeClr val="tx1"/>
                        </a:solidFill>
                        <a:latin typeface="+mn-lt"/>
                      </a:endParaRPr>
                    </a:p>
                  </a:txBody>
                  <a:tcPr marL="91435" marR="91435" marT="45725" marB="45725"/>
                </a:tc>
                <a:tc>
                  <a:txBody>
                    <a:bodyPr/>
                    <a:lstStyle/>
                    <a:p>
                      <a:pPr algn="ctr"/>
                      <a:r>
                        <a:rPr lang="en-US" sz="1500" dirty="0" smtClean="0"/>
                        <a:t>RETURN DATES </a:t>
                      </a:r>
                      <a:endParaRPr lang="en-US" sz="1500" dirty="0">
                        <a:solidFill>
                          <a:schemeClr val="tx1"/>
                        </a:solidFill>
                        <a:latin typeface="+mn-lt"/>
                      </a:endParaRPr>
                    </a:p>
                  </a:txBody>
                  <a:tcPr marL="91435" marR="91435" marT="45725" marB="45725"/>
                </a:tc>
              </a:tr>
              <a:tr h="1253154">
                <a:tc>
                  <a:txBody>
                    <a:bodyPr/>
                    <a:lstStyle/>
                    <a:p>
                      <a:pPr marL="0" indent="0" algn="l">
                        <a:buFont typeface="Arial" pitchFamily="34" charset="0"/>
                        <a:buNone/>
                      </a:pPr>
                      <a:r>
                        <a:rPr lang="en-US" sz="1500" b="1" u="sng" dirty="0" smtClean="0"/>
                        <a:t>FSA</a:t>
                      </a:r>
                      <a:r>
                        <a:rPr lang="en-US" sz="1500" b="1" u="sng" baseline="0" dirty="0" smtClean="0"/>
                        <a:t> ELA and Mathematics:</a:t>
                      </a:r>
                      <a:endParaRPr lang="en-US" sz="1500" b="1" u="sng" dirty="0" smtClean="0"/>
                    </a:p>
                    <a:p>
                      <a:pPr marL="285750" indent="-285750" algn="l">
                        <a:buFont typeface="Arial" pitchFamily="34" charset="0"/>
                        <a:buChar char="•"/>
                      </a:pPr>
                      <a:r>
                        <a:rPr lang="en-US" sz="1500" b="1" u="sng" dirty="0" smtClean="0">
                          <a:solidFill>
                            <a:schemeClr val="tx2"/>
                          </a:solidFill>
                        </a:rPr>
                        <a:t>BLUE</a:t>
                      </a:r>
                      <a:r>
                        <a:rPr lang="en-US" sz="1500" u="sng" baseline="0" dirty="0" smtClean="0"/>
                        <a:t> </a:t>
                      </a:r>
                      <a:r>
                        <a:rPr lang="en-US" sz="1500" u="none" baseline="0" dirty="0" smtClean="0"/>
                        <a:t>(Early Process) or </a:t>
                      </a:r>
                      <a:r>
                        <a:rPr lang="en-US" sz="1500" b="1" u="sng" dirty="0" smtClean="0">
                          <a:solidFill>
                            <a:srgbClr val="00B050"/>
                          </a:solidFill>
                        </a:rPr>
                        <a:t>GREEN</a:t>
                      </a:r>
                      <a:r>
                        <a:rPr lang="en-US" sz="1500" baseline="0" dirty="0" smtClean="0"/>
                        <a:t> – “TO BE SCORED” </a:t>
                      </a:r>
                    </a:p>
                    <a:p>
                      <a:pPr marL="285750" indent="-285750" algn="l">
                        <a:buFont typeface="Arial" pitchFamily="34" charset="0"/>
                        <a:buChar char="•"/>
                      </a:pPr>
                      <a:r>
                        <a:rPr lang="en-US" sz="1500" b="1" u="sng" baseline="0" dirty="0" smtClean="0">
                          <a:solidFill>
                            <a:schemeClr val="bg1"/>
                          </a:solidFill>
                        </a:rPr>
                        <a:t>WHITE</a:t>
                      </a:r>
                      <a:r>
                        <a:rPr lang="en-US" sz="1500" baseline="0" dirty="0" smtClean="0"/>
                        <a:t> – “</a:t>
                      </a:r>
                      <a:r>
                        <a:rPr lang="en-US" sz="1500" dirty="0" smtClean="0"/>
                        <a:t>TO BE SCORED” large print materials, if applicable</a:t>
                      </a:r>
                    </a:p>
                    <a:p>
                      <a:pPr marL="285750" indent="-285750" algn="l">
                        <a:buFont typeface="Arial" pitchFamily="34" charset="0"/>
                        <a:buChar char="•"/>
                      </a:pPr>
                      <a:r>
                        <a:rPr lang="en-US" sz="1500" b="1" u="sng" dirty="0" smtClean="0">
                          <a:solidFill>
                            <a:srgbClr val="FF3399"/>
                          </a:solidFill>
                        </a:rPr>
                        <a:t>PINK</a:t>
                      </a:r>
                      <a:r>
                        <a:rPr lang="en-US" sz="1500" u="none" dirty="0" smtClean="0"/>
                        <a:t> - </a:t>
                      </a:r>
                      <a:r>
                        <a:rPr lang="en-US" sz="1500" baseline="0" dirty="0" smtClean="0"/>
                        <a:t>“TO BE SCORED” B</a:t>
                      </a:r>
                      <a:r>
                        <a:rPr lang="en-US" sz="1500" dirty="0" smtClean="0"/>
                        <a:t>raille materials, if applicable</a:t>
                      </a:r>
                      <a:endParaRPr lang="en-US" sz="1500" u="none" dirty="0" smtClean="0"/>
                    </a:p>
                  </a:txBody>
                  <a:tcPr marL="91435" marR="91435" marT="45725" marB="45725"/>
                </a:tc>
                <a:tc rowSpan="2">
                  <a:txBody>
                    <a:bodyPr/>
                    <a:lstStyle/>
                    <a:p>
                      <a:pPr algn="ctr"/>
                      <a:r>
                        <a:rPr lang="en-US" sz="1500" kern="1200" dirty="0" smtClean="0">
                          <a:effectLst/>
                        </a:rPr>
                        <a:t>Elementary</a:t>
                      </a:r>
                      <a:r>
                        <a:rPr lang="en-US" sz="1500" kern="1200" baseline="0" dirty="0" smtClean="0">
                          <a:effectLst/>
                        </a:rPr>
                        <a:t> and </a:t>
                      </a:r>
                      <a:r>
                        <a:rPr lang="en-US" sz="1500" kern="1200" dirty="0" smtClean="0">
                          <a:effectLst/>
                        </a:rPr>
                        <a:t>K-8 Centers</a:t>
                      </a:r>
                      <a:r>
                        <a:rPr lang="en-US" sz="1500" kern="1200" baseline="0" dirty="0" smtClean="0">
                          <a:effectLst/>
                        </a:rPr>
                        <a:t> </a:t>
                      </a:r>
                      <a:r>
                        <a:rPr lang="en-US" sz="1500" kern="1200" dirty="0" smtClean="0">
                          <a:effectLst/>
                        </a:rPr>
                        <a:t>(Grades 3 and 4) hand-deliver: </a:t>
                      </a:r>
                      <a:r>
                        <a:rPr lang="en-US" sz="1500" b="1" u="sng" kern="1200" dirty="0" smtClean="0">
                          <a:effectLst/>
                        </a:rPr>
                        <a:t>Friday or Monday</a:t>
                      </a:r>
                      <a:r>
                        <a:rPr lang="en-US" sz="1500" b="1" u="sng" kern="1200" baseline="0" dirty="0" smtClean="0">
                          <a:effectLst/>
                        </a:rPr>
                        <a:t>, April 10 or 13</a:t>
                      </a:r>
                      <a:endParaRPr lang="en-US" sz="1500" b="1" u="sng" kern="1200" dirty="0" smtClean="0">
                        <a:effectLst/>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500" kern="1200" dirty="0" smtClean="0">
                        <a:effectLst/>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500" kern="1200" dirty="0" smtClean="0">
                        <a:effectLst/>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1500" kern="1200" dirty="0" smtClean="0">
                          <a:effectLst/>
                        </a:rPr>
                        <a:t>Elementary, K-8 Centers, Middle Schools, Senior High Schools and Alternative Centers         (Grades 5-10 &amp; 11 ?) hand-deliver: </a:t>
                      </a:r>
                    </a:p>
                    <a:p>
                      <a:pPr marL="0" marR="0" indent="0" algn="ctr" defTabSz="914400" rtl="0" eaLnBrk="1" fontAlgn="auto" latinLnBrk="0" hangingPunct="1">
                        <a:lnSpc>
                          <a:spcPct val="100000"/>
                        </a:lnSpc>
                        <a:spcBef>
                          <a:spcPts val="0"/>
                        </a:spcBef>
                        <a:spcAft>
                          <a:spcPts val="0"/>
                        </a:spcAft>
                        <a:buClrTx/>
                        <a:buSzTx/>
                        <a:buFontTx/>
                        <a:buNone/>
                        <a:tabLst/>
                        <a:defRPr/>
                      </a:pPr>
                      <a:r>
                        <a:rPr lang="en-US" sz="1500" b="1" u="sng" kern="1200" dirty="0" smtClean="0">
                          <a:effectLst/>
                        </a:rPr>
                        <a:t>Thursday – Monday, April 23-27</a:t>
                      </a:r>
                    </a:p>
                    <a:p>
                      <a:endParaRPr lang="en-US" sz="1500" dirty="0">
                        <a:latin typeface="+mn-lt"/>
                      </a:endParaRPr>
                    </a:p>
                  </a:txBody>
                  <a:tcPr marL="91435" marR="91435" marT="45725" marB="45725"/>
                </a:tc>
              </a:tr>
              <a:tr h="1253154">
                <a:tc>
                  <a:txBody>
                    <a:bodyPr/>
                    <a:lstStyle/>
                    <a:p>
                      <a:pPr marL="0" indent="0" algn="l">
                        <a:buFont typeface="Arial" pitchFamily="34" charset="0"/>
                        <a:buNone/>
                      </a:pPr>
                      <a:r>
                        <a:rPr lang="en-US" sz="1500" b="1" u="sng" dirty="0" smtClean="0"/>
                        <a:t>FCAT 2.0 Science (Pearson):</a:t>
                      </a:r>
                    </a:p>
                    <a:p>
                      <a:pPr marL="285750" indent="-285750" algn="l">
                        <a:buFont typeface="Arial" pitchFamily="34" charset="0"/>
                        <a:buChar char="•"/>
                      </a:pPr>
                      <a:r>
                        <a:rPr lang="en-US" sz="1500" b="1" u="none" dirty="0" smtClean="0">
                          <a:solidFill>
                            <a:srgbClr val="FF0000"/>
                          </a:solidFill>
                        </a:rPr>
                        <a:t>RED</a:t>
                      </a:r>
                      <a:r>
                        <a:rPr lang="en-US" sz="1500" u="none" baseline="0" dirty="0" smtClean="0"/>
                        <a:t> – “TO BE SCORED” Science Grades 5 and 8</a:t>
                      </a:r>
                    </a:p>
                    <a:p>
                      <a:pPr marL="285750" indent="-285750" algn="l">
                        <a:buFont typeface="Arial" pitchFamily="34" charset="0"/>
                        <a:buChar char="•"/>
                      </a:pPr>
                      <a:r>
                        <a:rPr lang="en-US" sz="1500" b="1" u="sng" baseline="0" dirty="0" smtClean="0">
                          <a:solidFill>
                            <a:schemeClr val="bg1"/>
                          </a:solidFill>
                        </a:rPr>
                        <a:t>WHITE</a:t>
                      </a:r>
                      <a:r>
                        <a:rPr lang="en-US" sz="1500" baseline="0" dirty="0" smtClean="0"/>
                        <a:t> – “</a:t>
                      </a:r>
                      <a:r>
                        <a:rPr lang="en-US" sz="1500" dirty="0" smtClean="0"/>
                        <a:t>TO BE SCORED” large print materials, if applicable</a:t>
                      </a:r>
                    </a:p>
                    <a:p>
                      <a:pPr marL="285750" indent="-285750" algn="l">
                        <a:buFont typeface="Arial" pitchFamily="34" charset="0"/>
                        <a:buChar char="•"/>
                      </a:pPr>
                      <a:r>
                        <a:rPr lang="en-US" sz="1500" b="1" u="sng" dirty="0" smtClean="0">
                          <a:solidFill>
                            <a:srgbClr val="FF3399"/>
                          </a:solidFill>
                        </a:rPr>
                        <a:t>PINK</a:t>
                      </a:r>
                      <a:r>
                        <a:rPr lang="en-US" sz="1500" b="1" u="none" dirty="0" smtClean="0">
                          <a:solidFill>
                            <a:srgbClr val="FF3399"/>
                          </a:solidFill>
                        </a:rPr>
                        <a:t> </a:t>
                      </a:r>
                      <a:r>
                        <a:rPr lang="en-US" sz="1500" u="none" dirty="0" smtClean="0"/>
                        <a:t>- </a:t>
                      </a:r>
                      <a:r>
                        <a:rPr lang="en-US" sz="1500" baseline="0" dirty="0" smtClean="0"/>
                        <a:t>“TO BE SCORED” B</a:t>
                      </a:r>
                      <a:r>
                        <a:rPr lang="en-US" sz="1500" dirty="0" smtClean="0"/>
                        <a:t>raille materials, if applicable</a:t>
                      </a:r>
                      <a:endParaRPr lang="en-US" sz="1500" u="none" dirty="0" smtClean="0"/>
                    </a:p>
                  </a:txBody>
                  <a:tcPr marL="91435" marR="91435" marT="45725" marB="45725"/>
                </a:tc>
                <a:tc vMerge="1">
                  <a:txBody>
                    <a:bodyPr/>
                    <a:lstStyle/>
                    <a:p>
                      <a:endParaRPr lang="en-US"/>
                    </a:p>
                  </a:txBody>
                  <a:tcPr/>
                </a:tc>
              </a:tr>
              <a:tr h="789026">
                <a:tc>
                  <a:txBody>
                    <a:bodyPr/>
                    <a:lstStyle/>
                    <a:p>
                      <a:pPr marL="285750" marR="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500" b="1" u="sng" baseline="0" dirty="0" smtClean="0">
                          <a:solidFill>
                            <a:srgbClr val="FFFF00"/>
                          </a:solidFill>
                        </a:rPr>
                        <a:t>YELLOW</a:t>
                      </a:r>
                      <a:r>
                        <a:rPr lang="en-US" sz="1500" b="1" baseline="0" dirty="0" smtClean="0">
                          <a:solidFill>
                            <a:srgbClr val="FFFF00"/>
                          </a:solidFill>
                        </a:rPr>
                        <a:t> </a:t>
                      </a:r>
                      <a:r>
                        <a:rPr lang="en-US" sz="1500" baseline="0" dirty="0" smtClean="0"/>
                        <a:t>– </a:t>
                      </a:r>
                      <a:r>
                        <a:rPr lang="en-US" sz="1500" dirty="0" smtClean="0"/>
                        <a:t>All “NOT TO BE SCORED” materials (including NOT TO BE SCORED special documents)</a:t>
                      </a:r>
                      <a:endParaRPr lang="en-US" sz="1500" baseline="0" dirty="0" smtClean="0"/>
                    </a:p>
                    <a:p>
                      <a:pPr marL="285750" indent="-285750" algn="l">
                        <a:buFont typeface="Arial" pitchFamily="34" charset="0"/>
                        <a:buChar char="•"/>
                      </a:pPr>
                      <a:endParaRPr lang="en-US" sz="1500" baseline="0" dirty="0" smtClean="0"/>
                    </a:p>
                  </a:txBody>
                  <a:tcPr marL="91435" marR="91435" marT="45725" marB="45725"/>
                </a:tc>
                <a:tc>
                  <a:txBody>
                    <a:bodyPr/>
                    <a:lstStyle/>
                    <a:p>
                      <a:r>
                        <a:rPr lang="en-US" sz="1500" dirty="0" smtClean="0"/>
                        <a:t>Comet Courier</a:t>
                      </a:r>
                      <a:r>
                        <a:rPr lang="en-US" sz="1500" baseline="0" dirty="0" smtClean="0"/>
                        <a:t> will pick up at schools FSA and FCAT 2.0:</a:t>
                      </a:r>
                    </a:p>
                    <a:p>
                      <a:pPr algn="ctr"/>
                      <a:r>
                        <a:rPr lang="en-US" sz="1500" b="1" u="sng" baseline="0" dirty="0" smtClean="0"/>
                        <a:t>May 12-21</a:t>
                      </a:r>
                      <a:endParaRPr lang="en-US" sz="1500" b="1" u="sng" dirty="0">
                        <a:latin typeface="+mn-lt"/>
                      </a:endParaRPr>
                    </a:p>
                  </a:txBody>
                  <a:tcPr marL="91435" marR="91435" marT="45725" marB="45725"/>
                </a:tc>
              </a:tr>
              <a:tr h="125315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500" b="1" u="sng" baseline="0" dirty="0" smtClean="0"/>
                        <a:t>DISTRICT ASSESSMENT COORDINATOR ONLY BOXES (DAC) </a:t>
                      </a:r>
                    </a:p>
                    <a:p>
                      <a:pPr marL="0" indent="0">
                        <a:buFont typeface="Arial" panose="020B0604020202020204" pitchFamily="34" charset="0"/>
                        <a:buNone/>
                      </a:pPr>
                      <a:r>
                        <a:rPr lang="en-US" sz="1500" u="sng" baseline="0" dirty="0" smtClean="0"/>
                        <a:t>Box 1</a:t>
                      </a:r>
                      <a:r>
                        <a:rPr lang="en-US" sz="1500" baseline="0" dirty="0" smtClean="0"/>
                        <a:t>:  FSA ELA Writing, ELA, Mathematics, and FCAT 2.0 Science; FCAT/FCAT 2.0 Retake and NGSSS Algebra 1 EOC Retake</a:t>
                      </a:r>
                    </a:p>
                    <a:p>
                      <a:pPr marL="0" indent="0">
                        <a:buFont typeface="Arial" panose="020B0604020202020204" pitchFamily="34" charset="0"/>
                        <a:buNone/>
                      </a:pPr>
                      <a:r>
                        <a:rPr lang="en-US" sz="1500" u="sng" baseline="0" dirty="0" smtClean="0"/>
                        <a:t>Box 2</a:t>
                      </a:r>
                      <a:r>
                        <a:rPr lang="en-US" sz="1500" baseline="0" dirty="0" smtClean="0"/>
                        <a:t>:  FSA and NGSSS EOC Assessments</a:t>
                      </a:r>
                      <a:endParaRPr lang="en-US" sz="1500" dirty="0"/>
                    </a:p>
                  </a:txBody>
                  <a:tcPr marL="91435" marR="91435" marT="45725" marB="45725"/>
                </a:tc>
                <a:tc>
                  <a:txBody>
                    <a:bodyPr/>
                    <a:lstStyle/>
                    <a:p>
                      <a:r>
                        <a:rPr lang="en-US" sz="1500" dirty="0" smtClean="0"/>
                        <a:t>Comet Courier will  pick</a:t>
                      </a:r>
                      <a:r>
                        <a:rPr lang="en-US" sz="1500" baseline="0" dirty="0" smtClean="0"/>
                        <a:t> up at schools Spring 2015 DAC Boxes Only, as applicable:</a:t>
                      </a:r>
                    </a:p>
                    <a:p>
                      <a:pPr algn="ctr"/>
                      <a:endParaRPr lang="en-US" sz="1500" b="1" u="sng" baseline="0" dirty="0" smtClean="0"/>
                    </a:p>
                    <a:p>
                      <a:pPr algn="ctr"/>
                      <a:r>
                        <a:rPr lang="en-US" sz="1500" b="1" u="sng" baseline="0" dirty="0" smtClean="0"/>
                        <a:t>May 28-June 3</a:t>
                      </a:r>
                    </a:p>
                    <a:p>
                      <a:pPr marL="285750" indent="-285750">
                        <a:buFont typeface="Arial" panose="020B0604020202020204" pitchFamily="34" charset="0"/>
                        <a:buChar char="•"/>
                      </a:pPr>
                      <a:endParaRPr lang="en-US" sz="1500" dirty="0">
                        <a:latin typeface="+mn-lt"/>
                      </a:endParaRPr>
                    </a:p>
                  </a:txBody>
                  <a:tcPr marL="91435" marR="91435" marT="45725" marB="45725"/>
                </a:tc>
              </a:tr>
            </a:tbl>
          </a:graphicData>
        </a:graphic>
      </p:graphicFrame>
      <p:sp>
        <p:nvSpPr>
          <p:cNvPr id="7" name="Title 1"/>
          <p:cNvSpPr txBox="1">
            <a:spLocks/>
          </p:cNvSpPr>
          <p:nvPr/>
        </p:nvSpPr>
        <p:spPr>
          <a:xfrm>
            <a:off x="7543800" y="228600"/>
            <a:ext cx="1600200" cy="988678"/>
          </a:xfrm>
          <a:prstGeom prst="rect">
            <a:avLst/>
          </a:prstGeom>
          <a:ln>
            <a:solidFill>
              <a:schemeClr val="bg1"/>
            </a:solidFill>
          </a:ln>
        </p:spPr>
        <p:txBody>
          <a:bodyPr vert="horz" lIns="91440" tIns="45720" rIns="91440" bIns="45720" rtlCol="0" anchor="ctr">
            <a:noAutofit/>
          </a:bodyPr>
          <a:lstStyle>
            <a:lvl1pPr algn="l" defTabSz="914400" rtl="0" eaLnBrk="1" latinLnBrk="0" hangingPunct="1">
              <a:spcBef>
                <a:spcPct val="0"/>
              </a:spcBef>
              <a:buNone/>
              <a:defRPr sz="4400" kern="1200">
                <a:solidFill>
                  <a:schemeClr val="tx1"/>
                </a:solidFill>
                <a:latin typeface="+mj-lt"/>
                <a:ea typeface="+mj-ea"/>
                <a:cs typeface="+mj-cs"/>
              </a:defRPr>
            </a:lvl1pPr>
          </a:lstStyle>
          <a:p>
            <a:pPr algn="ctr"/>
            <a:r>
              <a:rPr lang="en-US" sz="4000" dirty="0" smtClean="0">
                <a:solidFill>
                  <a:schemeClr val="bg1"/>
                </a:solidFill>
              </a:rPr>
              <a:t>CBT</a:t>
            </a:r>
          </a:p>
          <a:p>
            <a:pPr algn="ctr"/>
            <a:r>
              <a:rPr lang="en-US" sz="4000" dirty="0" smtClean="0">
                <a:solidFill>
                  <a:schemeClr val="bg1"/>
                </a:solidFill>
              </a:rPr>
              <a:t>PBT</a:t>
            </a:r>
          </a:p>
        </p:txBody>
      </p:sp>
      <p:sp>
        <p:nvSpPr>
          <p:cNvPr id="2" name="Rectangle 1"/>
          <p:cNvSpPr/>
          <p:nvPr/>
        </p:nvSpPr>
        <p:spPr>
          <a:xfrm>
            <a:off x="3586812" y="6534411"/>
            <a:ext cx="2185214" cy="369332"/>
          </a:xfrm>
          <a:prstGeom prst="rect">
            <a:avLst/>
          </a:prstGeom>
        </p:spPr>
        <p:txBody>
          <a:bodyPr wrap="none">
            <a:spAutoFit/>
          </a:bodyPr>
          <a:lstStyle/>
          <a:p>
            <a:pPr>
              <a:spcBef>
                <a:spcPct val="0"/>
              </a:spcBef>
            </a:pPr>
            <a:r>
              <a:rPr lang="en-US" altLang="en-US" dirty="0">
                <a:latin typeface="Arial" panose="020B0604020202020204" pitchFamily="34" charset="0"/>
                <a:cs typeface="Arial" panose="020B0604020202020204" pitchFamily="34" charset="0"/>
              </a:rPr>
              <a:t>Friendly Reminders</a:t>
            </a:r>
          </a:p>
        </p:txBody>
      </p:sp>
    </p:spTree>
    <p:extLst>
      <p:ext uri="{BB962C8B-B14F-4D97-AF65-F5344CB8AC3E}">
        <p14:creationId xmlns:p14="http://schemas.microsoft.com/office/powerpoint/2010/main" val="480278232"/>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p:txBody>
          <a:bodyPr/>
          <a:lstStyle/>
          <a:p>
            <a:r>
              <a:rPr lang="en-US" altLang="en-US" dirty="0" smtClean="0"/>
              <a:t>FSA EOC: Return Schedule</a:t>
            </a:r>
          </a:p>
        </p:txBody>
      </p:sp>
      <p:sp>
        <p:nvSpPr>
          <p:cNvPr id="52227"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fld id="{ACB34362-DF41-4DCF-8590-5BA29EC1F915}" type="slidenum">
              <a:rPr lang="en-US" altLang="en-US" sz="1400" smtClean="0"/>
              <a:pPr eaLnBrk="1" hangingPunct="1">
                <a:spcBef>
                  <a:spcPct val="0"/>
                </a:spcBef>
                <a:buFontTx/>
                <a:buNone/>
              </a:pPr>
              <a:t>95</a:t>
            </a:fld>
            <a:endParaRPr lang="en-US" altLang="en-US" sz="1400" dirty="0" smtClean="0"/>
          </a:p>
        </p:txBody>
      </p:sp>
      <p:graphicFrame>
        <p:nvGraphicFramePr>
          <p:cNvPr id="5" name="Table 4"/>
          <p:cNvGraphicFramePr>
            <a:graphicFrameLocks noGrp="1"/>
          </p:cNvGraphicFramePr>
          <p:nvPr>
            <p:extLst>
              <p:ext uri="{D42A27DB-BD31-4B8C-83A1-F6EECF244321}">
                <p14:modId xmlns:p14="http://schemas.microsoft.com/office/powerpoint/2010/main" val="1783363860"/>
              </p:ext>
            </p:extLst>
          </p:nvPr>
        </p:nvGraphicFramePr>
        <p:xfrm>
          <a:off x="228600" y="1447800"/>
          <a:ext cx="8686800" cy="4099590"/>
        </p:xfrm>
        <a:graphic>
          <a:graphicData uri="http://schemas.openxmlformats.org/drawingml/2006/table">
            <a:tbl>
              <a:tblPr firstRow="1" bandRow="1">
                <a:tableStyleId>{5C22544A-7EE6-4342-B048-85BDC9FD1C3A}</a:tableStyleId>
              </a:tblPr>
              <a:tblGrid>
                <a:gridCol w="5168901"/>
                <a:gridCol w="3517899"/>
              </a:tblGrid>
              <a:tr h="0">
                <a:tc>
                  <a:txBody>
                    <a:bodyPr/>
                    <a:lstStyle/>
                    <a:p>
                      <a:pPr algn="ctr"/>
                      <a:r>
                        <a:rPr lang="en-US" sz="1300" u="sng" dirty="0" smtClean="0"/>
                        <a:t>ALL</a:t>
                      </a:r>
                      <a:r>
                        <a:rPr lang="en-US" sz="1300" dirty="0" smtClean="0"/>
                        <a:t> FSA AND</a:t>
                      </a:r>
                      <a:r>
                        <a:rPr lang="en-US" sz="1300" baseline="0" dirty="0" smtClean="0"/>
                        <a:t> </a:t>
                      </a:r>
                      <a:r>
                        <a:rPr lang="en-US" sz="1300" dirty="0" smtClean="0"/>
                        <a:t>NGSSS EOC ASSESSMENTS</a:t>
                      </a:r>
                    </a:p>
                    <a:p>
                      <a:pPr algn="ctr"/>
                      <a:r>
                        <a:rPr lang="en-US" sz="1300" baseline="0" dirty="0" smtClean="0"/>
                        <a:t>PAPER TEST MATERIALS </a:t>
                      </a:r>
                      <a:endParaRPr lang="en-US" sz="1300" dirty="0">
                        <a:solidFill>
                          <a:schemeClr val="tx1"/>
                        </a:solidFill>
                        <a:latin typeface="+mn-lt"/>
                      </a:endParaRPr>
                    </a:p>
                  </a:txBody>
                  <a:tcPr marL="91435" marR="91435" marT="45725" marB="45725"/>
                </a:tc>
                <a:tc>
                  <a:txBody>
                    <a:bodyPr/>
                    <a:lstStyle/>
                    <a:p>
                      <a:pPr algn="ctr"/>
                      <a:r>
                        <a:rPr lang="en-US" sz="1500" dirty="0" smtClean="0"/>
                        <a:t>RETURN DATES </a:t>
                      </a:r>
                      <a:endParaRPr lang="en-US" sz="1500" dirty="0">
                        <a:solidFill>
                          <a:schemeClr val="tx1"/>
                        </a:solidFill>
                        <a:latin typeface="+mn-lt"/>
                      </a:endParaRPr>
                    </a:p>
                  </a:txBody>
                  <a:tcPr marL="91435" marR="91435" marT="45725" marB="45725"/>
                </a:tc>
              </a:tr>
              <a:tr h="1645910">
                <a:tc>
                  <a:txBody>
                    <a:bodyPr/>
                    <a:lstStyle/>
                    <a:p>
                      <a:pPr marL="0" indent="0" algn="l">
                        <a:buFont typeface="Arial" pitchFamily="34" charset="0"/>
                        <a:buNone/>
                      </a:pPr>
                      <a:r>
                        <a:rPr lang="en-US" sz="1500" b="1" u="sng" baseline="0" dirty="0" smtClean="0"/>
                        <a:t>FSA EOC ALGEBRA 1, GEOMETRY, ALGEBRA 2:</a:t>
                      </a:r>
                    </a:p>
                    <a:p>
                      <a:pPr marL="285750" indent="-285750" algn="l">
                        <a:buFont typeface="Arial" pitchFamily="34" charset="0"/>
                        <a:buChar char="•"/>
                      </a:pPr>
                      <a:r>
                        <a:rPr lang="en-US" sz="1500" b="1" u="sng" baseline="0" dirty="0" smtClean="0">
                          <a:solidFill>
                            <a:srgbClr val="00B050"/>
                          </a:solidFill>
                        </a:rPr>
                        <a:t>GREEN </a:t>
                      </a:r>
                      <a:r>
                        <a:rPr lang="en-US" sz="1500" baseline="0" dirty="0" smtClean="0"/>
                        <a:t>- “TO BE SCORED” FSA EOC </a:t>
                      </a:r>
                    </a:p>
                    <a:p>
                      <a:pPr marL="285750" indent="-285750" algn="l">
                        <a:buFont typeface="Arial" pitchFamily="34" charset="0"/>
                        <a:buChar char="•"/>
                      </a:pPr>
                      <a:r>
                        <a:rPr lang="en-US" sz="1500" b="1" u="sng" baseline="0" dirty="0" smtClean="0">
                          <a:solidFill>
                            <a:schemeClr val="bg1"/>
                          </a:solidFill>
                        </a:rPr>
                        <a:t>WHITE</a:t>
                      </a:r>
                      <a:r>
                        <a:rPr lang="en-US" sz="1500" baseline="0" dirty="0" smtClean="0"/>
                        <a:t> – “</a:t>
                      </a:r>
                      <a:r>
                        <a:rPr lang="en-US" sz="1500" dirty="0" smtClean="0"/>
                        <a:t>TO BE SCORED” large print materials, if applicable</a:t>
                      </a:r>
                    </a:p>
                    <a:p>
                      <a:pPr marL="285750" indent="-285750" algn="l">
                        <a:buFont typeface="Arial" pitchFamily="34" charset="0"/>
                        <a:buChar char="•"/>
                      </a:pPr>
                      <a:r>
                        <a:rPr lang="en-US" sz="1500" b="1" u="sng" dirty="0" smtClean="0">
                          <a:solidFill>
                            <a:srgbClr val="FF3399"/>
                          </a:solidFill>
                        </a:rPr>
                        <a:t>PINK</a:t>
                      </a:r>
                      <a:r>
                        <a:rPr lang="en-US" sz="1500" u="none" dirty="0" smtClean="0"/>
                        <a:t> - </a:t>
                      </a:r>
                      <a:r>
                        <a:rPr lang="en-US" sz="1500" baseline="0" dirty="0" smtClean="0"/>
                        <a:t>“TO BE SCORED” B</a:t>
                      </a:r>
                      <a:r>
                        <a:rPr lang="en-US" sz="1500" dirty="0" smtClean="0"/>
                        <a:t>raille materials, if applicable</a:t>
                      </a:r>
                    </a:p>
                    <a:p>
                      <a:pPr marL="285750" indent="-285750" algn="l">
                        <a:buFont typeface="Arial" pitchFamily="34" charset="0"/>
                        <a:buChar char="•"/>
                      </a:pPr>
                      <a:r>
                        <a:rPr lang="en-US" sz="1500" b="1" u="sng" baseline="0" dirty="0" smtClean="0">
                          <a:solidFill>
                            <a:srgbClr val="FFFF00"/>
                          </a:solidFill>
                        </a:rPr>
                        <a:t>YELLOW</a:t>
                      </a:r>
                      <a:r>
                        <a:rPr lang="en-US" sz="1500" baseline="0" dirty="0" smtClean="0"/>
                        <a:t> – </a:t>
                      </a:r>
                      <a:r>
                        <a:rPr lang="en-US" sz="1500" dirty="0" smtClean="0"/>
                        <a:t>All “NOT TO BE SCORED” materials (including NOT TO BE SCORED special documents)</a:t>
                      </a:r>
                      <a:endParaRPr lang="en-US" sz="1500" baseline="0" dirty="0" smtClean="0"/>
                    </a:p>
                    <a:p>
                      <a:pPr marL="285750" indent="-285750" algn="l">
                        <a:buFont typeface="Arial" pitchFamily="34" charset="0"/>
                        <a:buNone/>
                      </a:pPr>
                      <a:endParaRPr lang="en-US" sz="1500" u="none" dirty="0" smtClean="0"/>
                    </a:p>
                  </a:txBody>
                  <a:tcPr marL="91435" marR="91435" marT="45725" marB="45725"/>
                </a:tc>
                <a:tc>
                  <a:txBody>
                    <a:bodyPr/>
                    <a:lstStyle/>
                    <a:p>
                      <a:r>
                        <a:rPr lang="en-US" sz="1500" kern="1200" dirty="0" smtClean="0">
                          <a:effectLst/>
                        </a:rPr>
                        <a:t>K-8 Centers, Middle Schools, Senior High Schools and Alternative Centers hand-deliver TO BE SCORED AND NOT</a:t>
                      </a:r>
                      <a:r>
                        <a:rPr lang="en-US" sz="1500" kern="1200" baseline="0" dirty="0" smtClean="0">
                          <a:effectLst/>
                        </a:rPr>
                        <a:t> TO BE SCORED</a:t>
                      </a:r>
                      <a:r>
                        <a:rPr lang="en-US" sz="1500" kern="1200" dirty="0" smtClean="0">
                          <a:effectLst/>
                        </a:rPr>
                        <a:t>:</a:t>
                      </a:r>
                    </a:p>
                    <a:p>
                      <a:pPr algn="ctr"/>
                      <a:endParaRPr lang="en-US" sz="1500" u="sng" kern="1200" dirty="0" smtClean="0">
                        <a:effectLst/>
                      </a:endParaRPr>
                    </a:p>
                    <a:p>
                      <a:pPr algn="ctr"/>
                      <a:r>
                        <a:rPr lang="en-US" sz="1500" u="none" kern="1200" dirty="0" smtClean="0">
                          <a:effectLst/>
                        </a:rPr>
                        <a:t>FSA</a:t>
                      </a:r>
                      <a:r>
                        <a:rPr lang="en-US" sz="1500" u="none" kern="1200" baseline="0" dirty="0" smtClean="0">
                          <a:effectLst/>
                        </a:rPr>
                        <a:t> EOC </a:t>
                      </a:r>
                      <a:r>
                        <a:rPr lang="en-US" sz="1500" u="none" kern="1200" dirty="0" smtClean="0">
                          <a:effectLst/>
                        </a:rPr>
                        <a:t>Assessments:</a:t>
                      </a:r>
                    </a:p>
                    <a:p>
                      <a:pPr algn="ctr"/>
                      <a:r>
                        <a:rPr lang="en-US" sz="1500" u="none" kern="1200" dirty="0" smtClean="0">
                          <a:effectLst/>
                        </a:rPr>
                        <a:t> </a:t>
                      </a:r>
                    </a:p>
                    <a:p>
                      <a:pPr algn="ctr"/>
                      <a:r>
                        <a:rPr lang="en-US" sz="1500" b="1" u="sng" kern="1200" dirty="0" smtClean="0">
                          <a:effectLst/>
                        </a:rPr>
                        <a:t>April</a:t>
                      </a:r>
                      <a:r>
                        <a:rPr lang="en-US" sz="1500" b="1" u="sng" kern="1200" baseline="0" dirty="0" smtClean="0">
                          <a:effectLst/>
                        </a:rPr>
                        <a:t> 30-May 4</a:t>
                      </a:r>
                      <a:endParaRPr lang="en-US" sz="1500" b="1" u="sng" kern="1200" dirty="0" smtClean="0">
                        <a:effectLst/>
                      </a:endParaRPr>
                    </a:p>
                    <a:p>
                      <a:endParaRPr lang="en-US" sz="1500" dirty="0">
                        <a:latin typeface="+mn-lt"/>
                      </a:endParaRPr>
                    </a:p>
                  </a:txBody>
                  <a:tcPr marL="91435" marR="91435" marT="45725" marB="45725"/>
                </a:tc>
              </a:tr>
              <a:tr h="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500" b="1" u="sng" baseline="0" dirty="0" smtClean="0"/>
                        <a:t>DISTRICT ASSESSMENT COORDINATOR ONLY BOX(ES) (DAC) </a:t>
                      </a:r>
                    </a:p>
                    <a:p>
                      <a:pPr marL="0" indent="0">
                        <a:buFont typeface="Arial" panose="020B0604020202020204" pitchFamily="34" charset="0"/>
                        <a:buNone/>
                      </a:pPr>
                      <a:r>
                        <a:rPr lang="en-US" sz="1500" u="sng" baseline="0" dirty="0" smtClean="0"/>
                        <a:t>Box 1</a:t>
                      </a:r>
                      <a:r>
                        <a:rPr lang="en-US" sz="1500" baseline="0" dirty="0" smtClean="0"/>
                        <a:t>:  FSA ELA Writing, ELA, Mathematics and FCAT 2.0 Science; FCAT/FCAT 2.0 Retake and NGSSS Algebra 1 EOC Retake</a:t>
                      </a:r>
                    </a:p>
                    <a:p>
                      <a:pPr marL="0" indent="0">
                        <a:buFont typeface="Arial" panose="020B0604020202020204" pitchFamily="34" charset="0"/>
                        <a:buNone/>
                      </a:pPr>
                      <a:r>
                        <a:rPr lang="en-US" sz="1500" u="sng" baseline="0" dirty="0" smtClean="0"/>
                        <a:t>Box 2</a:t>
                      </a:r>
                      <a:r>
                        <a:rPr lang="en-US" sz="1500" baseline="0" dirty="0" smtClean="0"/>
                        <a:t>:  FSA and NGSSS EOC Assessments</a:t>
                      </a:r>
                      <a:endParaRPr lang="en-US" sz="1500" dirty="0"/>
                    </a:p>
                  </a:txBody>
                  <a:tcPr marL="91435" marR="91435" marT="45725" marB="45725"/>
                </a:tc>
                <a:tc>
                  <a:txBody>
                    <a:bodyPr/>
                    <a:lstStyle/>
                    <a:p>
                      <a:r>
                        <a:rPr lang="en-US" sz="1500" dirty="0" smtClean="0"/>
                        <a:t>Comet Courier will  pick</a:t>
                      </a:r>
                      <a:r>
                        <a:rPr lang="en-US" sz="1500" baseline="0" dirty="0" smtClean="0"/>
                        <a:t> up at schools Spring 2015 DAC Boxes Only on: </a:t>
                      </a:r>
                    </a:p>
                    <a:p>
                      <a:pPr algn="ctr"/>
                      <a:r>
                        <a:rPr lang="en-US" sz="1500" b="1" u="sng" baseline="0" dirty="0" smtClean="0"/>
                        <a:t>May 28-June 3</a:t>
                      </a:r>
                    </a:p>
                    <a:p>
                      <a:pPr marL="0" indent="0">
                        <a:buFont typeface="Arial" panose="020B0604020202020204" pitchFamily="34" charset="0"/>
                        <a:buNone/>
                      </a:pPr>
                      <a:endParaRPr lang="en-US" sz="1500" u="sng" dirty="0" smtClean="0"/>
                    </a:p>
                    <a:p>
                      <a:pPr marL="0" indent="0">
                        <a:buFont typeface="Arial" panose="020B0604020202020204" pitchFamily="34" charset="0"/>
                        <a:buNone/>
                      </a:pPr>
                      <a:r>
                        <a:rPr lang="en-US" sz="1500" b="1" u="sng" dirty="0" smtClean="0"/>
                        <a:t>ADULT CENTERS:  </a:t>
                      </a:r>
                      <a:r>
                        <a:rPr lang="en-US" sz="1500" b="1" dirty="0" smtClean="0"/>
                        <a:t>Hand-deliver the District Coordinator Only Box</a:t>
                      </a:r>
                      <a:r>
                        <a:rPr lang="en-US" sz="1500" b="1" baseline="0" dirty="0" smtClean="0"/>
                        <a:t>: </a:t>
                      </a:r>
                      <a:r>
                        <a:rPr lang="en-US" sz="1500" b="1" u="sng" baseline="0" dirty="0" smtClean="0"/>
                        <a:t>May 20-21</a:t>
                      </a:r>
                      <a:endParaRPr lang="en-US" sz="1500" b="1" u="sng" dirty="0">
                        <a:latin typeface="+mn-lt"/>
                      </a:endParaRPr>
                    </a:p>
                  </a:txBody>
                  <a:tcPr marL="91435" marR="91435" marT="45725" marB="45725"/>
                </a:tc>
              </a:tr>
            </a:tbl>
          </a:graphicData>
        </a:graphic>
      </p:graphicFrame>
      <p:sp>
        <p:nvSpPr>
          <p:cNvPr id="57359" name="Rectangle 5"/>
          <p:cNvSpPr>
            <a:spLocks noChangeArrowheads="1"/>
          </p:cNvSpPr>
          <p:nvPr/>
        </p:nvSpPr>
        <p:spPr bwMode="auto">
          <a:xfrm>
            <a:off x="304800" y="5628362"/>
            <a:ext cx="8534400" cy="646331"/>
          </a:xfrm>
          <a:prstGeom prst="rect">
            <a:avLst/>
          </a:prstGeom>
          <a:noFill/>
          <a:ln>
            <a:noFill/>
          </a:ln>
          <a:extLst/>
        </p:spPr>
        <p:txBody>
          <a:bodyPr wrap="square">
            <a:spAutoFit/>
          </a:bodyPr>
          <a:lstStyle/>
          <a:p>
            <a:pPr algn="just" eaLnBrk="0" hangingPunct="0">
              <a:defRPr/>
            </a:pPr>
            <a:r>
              <a:rPr lang="en-US" b="1" u="sng" dirty="0">
                <a:ea typeface="Times New Roman" pitchFamily="18" charset="0"/>
                <a:cs typeface="Arial" pitchFamily="34" charset="0"/>
              </a:rPr>
              <a:t>Note</a:t>
            </a:r>
            <a:r>
              <a:rPr lang="en-US" b="1" dirty="0">
                <a:ea typeface="Times New Roman" pitchFamily="18" charset="0"/>
                <a:cs typeface="Arial" pitchFamily="34" charset="0"/>
              </a:rPr>
              <a:t>: Schools must hand-deliver all </a:t>
            </a:r>
            <a:r>
              <a:rPr lang="en-US" b="1" dirty="0" smtClean="0">
                <a:ea typeface="Times New Roman" pitchFamily="18" charset="0"/>
                <a:cs typeface="Arial" pitchFamily="34" charset="0"/>
              </a:rPr>
              <a:t>FSA EOC materials </a:t>
            </a:r>
            <a:r>
              <a:rPr lang="en-US" b="1" dirty="0">
                <a:ea typeface="Times New Roman" pitchFamily="18" charset="0"/>
                <a:cs typeface="Arial" pitchFamily="34" charset="0"/>
              </a:rPr>
              <a:t>to TDC by 3:30 p.m. at </a:t>
            </a:r>
            <a:r>
              <a:rPr lang="en-US" b="1" dirty="0"/>
              <a:t>13135 S.W. 26 Street, Miami, FL 33175</a:t>
            </a:r>
            <a:r>
              <a:rPr lang="en-US" b="1" dirty="0">
                <a:ea typeface="Times New Roman" pitchFamily="18" charset="0"/>
                <a:cs typeface="Arial" pitchFamily="34" charset="0"/>
              </a:rPr>
              <a:t>. </a:t>
            </a:r>
            <a:endParaRPr lang="en-US" dirty="0">
              <a:ea typeface="Times New Roman" pitchFamily="18" charset="0"/>
              <a:cs typeface="Arial" pitchFamily="34" charset="0"/>
            </a:endParaRPr>
          </a:p>
        </p:txBody>
      </p:sp>
      <p:sp>
        <p:nvSpPr>
          <p:cNvPr id="52240" name="TextBox 5"/>
          <p:cNvSpPr txBox="1">
            <a:spLocks noChangeArrowheads="1"/>
          </p:cNvSpPr>
          <p:nvPr/>
        </p:nvSpPr>
        <p:spPr bwMode="auto">
          <a:xfrm>
            <a:off x="3365093" y="6467433"/>
            <a:ext cx="218521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800" dirty="0"/>
              <a:t>Friendly </a:t>
            </a:r>
            <a:r>
              <a:rPr lang="en-US" altLang="en-US" sz="1800" dirty="0" smtClean="0"/>
              <a:t>Reminders</a:t>
            </a:r>
            <a:endParaRPr lang="en-US" altLang="en-US" sz="1800" dirty="0"/>
          </a:p>
        </p:txBody>
      </p:sp>
      <p:sp>
        <p:nvSpPr>
          <p:cNvPr id="8" name="Title 1"/>
          <p:cNvSpPr txBox="1">
            <a:spLocks/>
          </p:cNvSpPr>
          <p:nvPr/>
        </p:nvSpPr>
        <p:spPr>
          <a:xfrm>
            <a:off x="6858000" y="0"/>
            <a:ext cx="2133600" cy="1369678"/>
          </a:xfrm>
          <a:prstGeom prst="rect">
            <a:avLst/>
          </a:prstGeom>
          <a:ln>
            <a:solidFill>
              <a:schemeClr val="bg1"/>
            </a:solidFill>
          </a:ln>
        </p:spPr>
        <p:txBody>
          <a:bodyPr vert="horz" lIns="91440" tIns="45720" rIns="91440" bIns="45720" rtlCol="0" anchor="ctr">
            <a:noAutofit/>
          </a:bodyPr>
          <a:lstStyle>
            <a:lvl1pPr algn="l" defTabSz="914400" rtl="0" eaLnBrk="1" latinLnBrk="0" hangingPunct="1">
              <a:spcBef>
                <a:spcPct val="0"/>
              </a:spcBef>
              <a:buNone/>
              <a:defRPr sz="4400" kern="1200">
                <a:solidFill>
                  <a:schemeClr val="tx1"/>
                </a:solidFill>
                <a:latin typeface="+mj-lt"/>
                <a:ea typeface="+mj-ea"/>
                <a:cs typeface="+mj-cs"/>
              </a:defRPr>
            </a:lvl1pPr>
          </a:lstStyle>
          <a:p>
            <a:pPr algn="ctr"/>
            <a:r>
              <a:rPr lang="en-US" sz="4000" dirty="0" smtClean="0">
                <a:solidFill>
                  <a:schemeClr val="bg1"/>
                </a:solidFill>
              </a:rPr>
              <a:t>CBT</a:t>
            </a:r>
          </a:p>
          <a:p>
            <a:pPr algn="ctr"/>
            <a:r>
              <a:rPr lang="en-US" sz="4000" dirty="0" smtClean="0">
                <a:solidFill>
                  <a:schemeClr val="bg1"/>
                </a:solidFill>
              </a:rPr>
              <a:t>PBT</a:t>
            </a:r>
          </a:p>
        </p:txBody>
      </p:sp>
    </p:spTree>
    <p:extLst>
      <p:ext uri="{BB962C8B-B14F-4D97-AF65-F5344CB8AC3E}">
        <p14:creationId xmlns:p14="http://schemas.microsoft.com/office/powerpoint/2010/main" val="2156398398"/>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2"/>
          <p:cNvSpPr>
            <a:spLocks noGrp="1" noChangeArrowheads="1"/>
          </p:cNvSpPr>
          <p:nvPr>
            <p:ph type="title"/>
          </p:nvPr>
        </p:nvSpPr>
        <p:spPr>
          <a:xfrm>
            <a:off x="0" y="381000"/>
            <a:ext cx="8683625" cy="1066800"/>
          </a:xfrm>
        </p:spPr>
        <p:txBody>
          <a:bodyPr>
            <a:normAutofit fontScale="90000"/>
          </a:bodyPr>
          <a:lstStyle/>
          <a:p>
            <a:pPr eaLnBrk="1" hangingPunct="1"/>
            <a:r>
              <a:rPr lang="en-US" altLang="en-US" dirty="0" smtClean="0"/>
              <a:t>District Assessment Coordinator </a:t>
            </a:r>
            <a:br>
              <a:rPr lang="en-US" altLang="en-US" dirty="0" smtClean="0"/>
            </a:br>
            <a:r>
              <a:rPr lang="en-US" altLang="en-US" dirty="0" smtClean="0"/>
              <a:t>ONLY Box 1 </a:t>
            </a:r>
            <a:r>
              <a:rPr lang="en-US" altLang="en-US" sz="3100" dirty="0" smtClean="0"/>
              <a:t>(Writing/ELA/Math/Science/Retake)</a:t>
            </a:r>
          </a:p>
        </p:txBody>
      </p:sp>
      <p:sp>
        <p:nvSpPr>
          <p:cNvPr id="59396" name="Rectangle 3"/>
          <p:cNvSpPr>
            <a:spLocks noGrp="1" noChangeArrowheads="1"/>
          </p:cNvSpPr>
          <p:nvPr>
            <p:ph idx="1"/>
          </p:nvPr>
        </p:nvSpPr>
        <p:spPr>
          <a:xfrm>
            <a:off x="228600" y="1568722"/>
            <a:ext cx="8915400" cy="5213077"/>
          </a:xfrm>
        </p:spPr>
        <p:txBody>
          <a:bodyPr>
            <a:noAutofit/>
          </a:bodyPr>
          <a:lstStyle/>
          <a:p>
            <a:pPr eaLnBrk="1" hangingPunct="1">
              <a:lnSpc>
                <a:spcPct val="120000"/>
              </a:lnSpc>
              <a:defRPr/>
            </a:pPr>
            <a:r>
              <a:rPr lang="en-US" sz="1800" dirty="0" smtClean="0"/>
              <a:t>Place the following materials in the </a:t>
            </a:r>
            <a:r>
              <a:rPr lang="en-US" sz="1800" b="1" i="1" dirty="0" smtClean="0"/>
              <a:t>District Assessment Coordinator Only Box</a:t>
            </a:r>
            <a:r>
              <a:rPr lang="en-US" sz="1800" dirty="0" smtClean="0"/>
              <a:t>:</a:t>
            </a:r>
          </a:p>
          <a:p>
            <a:pPr lvl="1">
              <a:lnSpc>
                <a:spcPct val="100000"/>
              </a:lnSpc>
              <a:defRPr/>
            </a:pPr>
            <a:r>
              <a:rPr lang="en-US" sz="1600" b="1" kern="1200" dirty="0" smtClean="0"/>
              <a:t>All used and unused p</a:t>
            </a:r>
            <a:r>
              <a:rPr lang="en-US" sz="1600" b="1" dirty="0" smtClean="0"/>
              <a:t>lanning sheets, worksheets</a:t>
            </a:r>
            <a:r>
              <a:rPr lang="en-US" sz="1600" b="1" kern="1200" dirty="0" smtClean="0"/>
              <a:t>, work folders, reference sheets, and Periodic Tables of the Elements</a:t>
            </a:r>
          </a:p>
          <a:p>
            <a:pPr lvl="1" eaLnBrk="1" hangingPunct="1">
              <a:lnSpc>
                <a:spcPct val="100000"/>
              </a:lnSpc>
              <a:defRPr/>
            </a:pPr>
            <a:r>
              <a:rPr lang="en-US" sz="1600" kern="1200" dirty="0" smtClean="0"/>
              <a:t>Original </a:t>
            </a:r>
            <a:r>
              <a:rPr lang="en-US" sz="1600" b="1" i="1" dirty="0" smtClean="0"/>
              <a:t>records of required administration information, such as Administration Record/Security Checklist </a:t>
            </a:r>
          </a:p>
          <a:p>
            <a:pPr lvl="1">
              <a:lnSpc>
                <a:spcPct val="100000"/>
              </a:lnSpc>
              <a:defRPr/>
            </a:pPr>
            <a:r>
              <a:rPr lang="en-US" sz="1600" kern="1200" dirty="0" smtClean="0"/>
              <a:t>Original </a:t>
            </a:r>
            <a:r>
              <a:rPr lang="en-US" sz="1600" b="1" i="1" kern="1200" dirty="0" smtClean="0"/>
              <a:t>Security Logs </a:t>
            </a:r>
            <a:endParaRPr lang="en-US" sz="1600" kern="1200" dirty="0" smtClean="0"/>
          </a:p>
          <a:p>
            <a:pPr lvl="1">
              <a:lnSpc>
                <a:spcPct val="100000"/>
              </a:lnSpc>
              <a:defRPr/>
            </a:pPr>
            <a:r>
              <a:rPr lang="en-US" sz="1600" kern="1200" dirty="0" smtClean="0"/>
              <a:t>Original </a:t>
            </a:r>
            <a:r>
              <a:rPr lang="en-US" sz="1600" b="1" i="1" kern="1200" dirty="0" smtClean="0"/>
              <a:t>Seating Charts</a:t>
            </a:r>
            <a:r>
              <a:rPr lang="en-US" sz="1600" kern="1200" dirty="0" smtClean="0"/>
              <a:t> </a:t>
            </a:r>
          </a:p>
          <a:p>
            <a:pPr lvl="1">
              <a:lnSpc>
                <a:spcPct val="100000"/>
              </a:lnSpc>
              <a:defRPr/>
            </a:pPr>
            <a:r>
              <a:rPr lang="en-US" sz="1600" kern="1200" dirty="0" smtClean="0"/>
              <a:t>Original </a:t>
            </a:r>
            <a:r>
              <a:rPr lang="en-US" sz="1600" b="1" i="1" kern="1200" dirty="0" smtClean="0"/>
              <a:t>Test Materials Chain of Custody Form (</a:t>
            </a:r>
            <a:r>
              <a:rPr lang="en-US" sz="1600" b="1" i="1" dirty="0" smtClean="0"/>
              <a:t>for PBT administrations</a:t>
            </a:r>
            <a:r>
              <a:rPr lang="en-US" sz="1600" b="1" i="1" kern="1200" dirty="0" smtClean="0"/>
              <a:t>)</a:t>
            </a:r>
            <a:r>
              <a:rPr lang="en-US" sz="1600" kern="1200" dirty="0" smtClean="0"/>
              <a:t> </a:t>
            </a:r>
            <a:r>
              <a:rPr lang="en-US" sz="1600" b="1" kern="1200" dirty="0" smtClean="0">
                <a:solidFill>
                  <a:srgbClr val="7E56C8"/>
                </a:solidFill>
              </a:rPr>
              <a:t> </a:t>
            </a:r>
          </a:p>
          <a:p>
            <a:pPr lvl="1">
              <a:lnSpc>
                <a:spcPct val="100000"/>
              </a:lnSpc>
              <a:defRPr/>
            </a:pPr>
            <a:r>
              <a:rPr lang="en-US" sz="1600" b="1" kern="1200" dirty="0" smtClean="0">
                <a:solidFill>
                  <a:srgbClr val="7030A0"/>
                </a:solidFill>
              </a:rPr>
              <a:t>Original </a:t>
            </a:r>
            <a:r>
              <a:rPr lang="en-US" sz="1600" b="1" i="1" kern="1200" dirty="0" smtClean="0">
                <a:solidFill>
                  <a:srgbClr val="7030A0"/>
                </a:solidFill>
              </a:rPr>
              <a:t>School Procedural Checklist (FM-6927)</a:t>
            </a:r>
            <a:r>
              <a:rPr lang="en-US" sz="1600" b="1" kern="1200" dirty="0" smtClean="0">
                <a:solidFill>
                  <a:srgbClr val="7030A0"/>
                </a:solidFill>
              </a:rPr>
              <a:t> </a:t>
            </a:r>
          </a:p>
          <a:p>
            <a:pPr lvl="1">
              <a:lnSpc>
                <a:spcPct val="100000"/>
              </a:lnSpc>
              <a:defRPr/>
            </a:pPr>
            <a:r>
              <a:rPr lang="en-US" sz="1600" b="1" dirty="0" smtClean="0">
                <a:solidFill>
                  <a:srgbClr val="7030A0"/>
                </a:solidFill>
              </a:rPr>
              <a:t>Original </a:t>
            </a:r>
            <a:r>
              <a:rPr lang="en-US" sz="1600" b="1" i="1" dirty="0" smtClean="0">
                <a:solidFill>
                  <a:srgbClr val="7030A0"/>
                </a:solidFill>
              </a:rPr>
              <a:t>Accounting for All </a:t>
            </a:r>
            <a:r>
              <a:rPr lang="en-US" sz="1600" b="1" dirty="0" smtClean="0">
                <a:solidFill>
                  <a:srgbClr val="7030A0"/>
                </a:solidFill>
              </a:rPr>
              <a:t>Form</a:t>
            </a:r>
            <a:endParaRPr lang="en-US" sz="1600" b="1" kern="1200" dirty="0" smtClean="0">
              <a:solidFill>
                <a:srgbClr val="7030A0"/>
              </a:solidFill>
            </a:endParaRPr>
          </a:p>
          <a:p>
            <a:pPr eaLnBrk="1" hangingPunct="1">
              <a:lnSpc>
                <a:spcPct val="100000"/>
              </a:lnSpc>
              <a:spcAft>
                <a:spcPts val="600"/>
              </a:spcAft>
              <a:defRPr/>
            </a:pPr>
            <a:r>
              <a:rPr lang="en-US" sz="1800" dirty="0" smtClean="0"/>
              <a:t>Seal the box.</a:t>
            </a:r>
          </a:p>
          <a:p>
            <a:pPr eaLnBrk="1" hangingPunct="1">
              <a:lnSpc>
                <a:spcPct val="100000"/>
              </a:lnSpc>
              <a:spcAft>
                <a:spcPts val="600"/>
              </a:spcAft>
              <a:defRPr/>
            </a:pPr>
            <a:r>
              <a:rPr lang="en-US" sz="1800" dirty="0" smtClean="0"/>
              <a:t>Write </a:t>
            </a:r>
            <a:r>
              <a:rPr lang="en-US" sz="1800" b="1" i="1" dirty="0" smtClean="0"/>
              <a:t>District Assessment Coordinator ONLY </a:t>
            </a:r>
            <a:r>
              <a:rPr lang="en-US" sz="1800" dirty="0" smtClean="0"/>
              <a:t>on the side of the box, the school location # and school name.</a:t>
            </a:r>
          </a:p>
        </p:txBody>
      </p:sp>
      <p:sp>
        <p:nvSpPr>
          <p:cNvPr id="5017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fld id="{0D54CAC1-C4CC-434D-AACC-8F9CE9DFA094}" type="slidenum">
              <a:rPr lang="en-US" altLang="en-US" sz="1400" smtClean="0"/>
              <a:pPr eaLnBrk="1" hangingPunct="1">
                <a:spcBef>
                  <a:spcPct val="0"/>
                </a:spcBef>
                <a:buFontTx/>
                <a:buNone/>
              </a:pPr>
              <a:t>96</a:t>
            </a:fld>
            <a:endParaRPr lang="en-US" altLang="en-US" sz="1400" dirty="0" smtClean="0"/>
          </a:p>
        </p:txBody>
      </p:sp>
      <p:sp>
        <p:nvSpPr>
          <p:cNvPr id="5" name="Title 1"/>
          <p:cNvSpPr txBox="1">
            <a:spLocks/>
          </p:cNvSpPr>
          <p:nvPr/>
        </p:nvSpPr>
        <p:spPr>
          <a:xfrm>
            <a:off x="7239000" y="0"/>
            <a:ext cx="1905000" cy="1143000"/>
          </a:xfrm>
          <a:prstGeom prst="rect">
            <a:avLst/>
          </a:prstGeom>
          <a:ln>
            <a:solidFill>
              <a:schemeClr val="bg1"/>
            </a:solidFill>
          </a:ln>
        </p:spPr>
        <p:txBody>
          <a:bodyPr vert="horz" lIns="91440" tIns="45720" rIns="91440" bIns="45720" rtlCol="0" anchor="ctr">
            <a:noAutofit/>
          </a:bodyPr>
          <a:lstStyle>
            <a:lvl1pPr algn="l" defTabSz="914400" rtl="0" eaLnBrk="1" latinLnBrk="0" hangingPunct="1">
              <a:spcBef>
                <a:spcPct val="0"/>
              </a:spcBef>
              <a:buNone/>
              <a:defRPr sz="4400" kern="1200">
                <a:solidFill>
                  <a:schemeClr val="tx1"/>
                </a:solidFill>
                <a:latin typeface="+mj-lt"/>
                <a:ea typeface="+mj-ea"/>
                <a:cs typeface="+mj-cs"/>
              </a:defRPr>
            </a:lvl1pPr>
          </a:lstStyle>
          <a:p>
            <a:pPr algn="ctr"/>
            <a:r>
              <a:rPr lang="en-US" sz="4000" dirty="0" smtClean="0">
                <a:solidFill>
                  <a:schemeClr val="bg1"/>
                </a:solidFill>
              </a:rPr>
              <a:t>CBT</a:t>
            </a:r>
          </a:p>
          <a:p>
            <a:pPr algn="ctr"/>
            <a:r>
              <a:rPr lang="en-US" sz="4000" dirty="0" smtClean="0">
                <a:solidFill>
                  <a:schemeClr val="bg1"/>
                </a:solidFill>
              </a:rPr>
              <a:t>PBT</a:t>
            </a:r>
          </a:p>
        </p:txBody>
      </p:sp>
      <p:sp>
        <p:nvSpPr>
          <p:cNvPr id="2" name="Rectangle 1"/>
          <p:cNvSpPr/>
          <p:nvPr/>
        </p:nvSpPr>
        <p:spPr>
          <a:xfrm>
            <a:off x="3612908" y="6488668"/>
            <a:ext cx="2185214" cy="369332"/>
          </a:xfrm>
          <a:prstGeom prst="rect">
            <a:avLst/>
          </a:prstGeom>
        </p:spPr>
        <p:txBody>
          <a:bodyPr wrap="none">
            <a:spAutoFit/>
          </a:bodyPr>
          <a:lstStyle/>
          <a:p>
            <a:pPr>
              <a:spcBef>
                <a:spcPct val="0"/>
              </a:spcBef>
            </a:pPr>
            <a:r>
              <a:rPr lang="en-US" altLang="en-US" dirty="0">
                <a:latin typeface="Arial" panose="020B0604020202020204" pitchFamily="34" charset="0"/>
                <a:cs typeface="Arial" panose="020B0604020202020204" pitchFamily="34" charset="0"/>
              </a:rPr>
              <a:t>Friendly Reminders</a:t>
            </a:r>
          </a:p>
        </p:txBody>
      </p:sp>
    </p:spTree>
    <p:extLst>
      <p:ext uri="{BB962C8B-B14F-4D97-AF65-F5344CB8AC3E}">
        <p14:creationId xmlns:p14="http://schemas.microsoft.com/office/powerpoint/2010/main" val="384104388"/>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2"/>
          <p:cNvSpPr>
            <a:spLocks noGrp="1" noChangeArrowheads="1"/>
          </p:cNvSpPr>
          <p:nvPr>
            <p:ph type="title"/>
          </p:nvPr>
        </p:nvSpPr>
        <p:spPr>
          <a:xfrm>
            <a:off x="0" y="304800"/>
            <a:ext cx="8683625" cy="774481"/>
          </a:xfrm>
        </p:spPr>
        <p:txBody>
          <a:bodyPr>
            <a:normAutofit fontScale="90000"/>
          </a:bodyPr>
          <a:lstStyle/>
          <a:p>
            <a:pPr eaLnBrk="1" hangingPunct="1"/>
            <a:r>
              <a:rPr lang="en-US" altLang="en-US" dirty="0" smtClean="0"/>
              <a:t>District Assessment Coordinator </a:t>
            </a:r>
            <a:br>
              <a:rPr lang="en-US" altLang="en-US" dirty="0" smtClean="0"/>
            </a:br>
            <a:r>
              <a:rPr lang="en-US" altLang="en-US" dirty="0" smtClean="0"/>
              <a:t>ONLY Box 2 (FSA EOCs)</a:t>
            </a:r>
          </a:p>
        </p:txBody>
      </p:sp>
      <p:sp>
        <p:nvSpPr>
          <p:cNvPr id="59396" name="Rectangle 3"/>
          <p:cNvSpPr>
            <a:spLocks noGrp="1" noChangeArrowheads="1"/>
          </p:cNvSpPr>
          <p:nvPr>
            <p:ph idx="1"/>
          </p:nvPr>
        </p:nvSpPr>
        <p:spPr>
          <a:xfrm>
            <a:off x="152400" y="1676400"/>
            <a:ext cx="8763000" cy="4648200"/>
          </a:xfrm>
        </p:spPr>
        <p:txBody>
          <a:bodyPr>
            <a:normAutofit fontScale="92500" lnSpcReduction="20000"/>
          </a:bodyPr>
          <a:lstStyle/>
          <a:p>
            <a:pPr eaLnBrk="1" hangingPunct="1">
              <a:lnSpc>
                <a:spcPct val="110000"/>
              </a:lnSpc>
              <a:defRPr/>
            </a:pPr>
            <a:r>
              <a:rPr lang="en-US" sz="2400" dirty="0" smtClean="0"/>
              <a:t>Place the following materials in the </a:t>
            </a:r>
            <a:r>
              <a:rPr lang="en-US" sz="2400" b="1" i="1" dirty="0" smtClean="0"/>
              <a:t>District Assessment Coordinator Only Box</a:t>
            </a:r>
            <a:r>
              <a:rPr lang="en-US" sz="2400" dirty="0" smtClean="0"/>
              <a:t>:</a:t>
            </a:r>
          </a:p>
          <a:p>
            <a:pPr lvl="1" eaLnBrk="1" hangingPunct="1">
              <a:lnSpc>
                <a:spcPct val="110000"/>
              </a:lnSpc>
              <a:defRPr/>
            </a:pPr>
            <a:r>
              <a:rPr lang="en-US" sz="2000" b="1" kern="1200" dirty="0" smtClean="0">
                <a:ea typeface="+mn-ea"/>
                <a:cs typeface="+mn-cs"/>
              </a:rPr>
              <a:t>All used and unused work folders and reference sheets</a:t>
            </a:r>
          </a:p>
          <a:p>
            <a:pPr lvl="1" eaLnBrk="1" hangingPunct="1">
              <a:lnSpc>
                <a:spcPct val="110000"/>
              </a:lnSpc>
              <a:defRPr/>
            </a:pPr>
            <a:r>
              <a:rPr lang="en-US" sz="2000" kern="1200" dirty="0" smtClean="0">
                <a:ea typeface="+mn-ea"/>
                <a:cs typeface="+mn-cs"/>
              </a:rPr>
              <a:t>Original </a:t>
            </a:r>
            <a:r>
              <a:rPr lang="en-US" sz="2000" b="1" i="1" dirty="0" smtClean="0"/>
              <a:t>records of required administration information, such as Administration Record/Security Checklist </a:t>
            </a:r>
          </a:p>
          <a:p>
            <a:pPr lvl="1">
              <a:lnSpc>
                <a:spcPct val="110000"/>
              </a:lnSpc>
              <a:defRPr/>
            </a:pPr>
            <a:r>
              <a:rPr lang="en-US" sz="2000" kern="1200" dirty="0" smtClean="0">
                <a:ea typeface="+mn-ea"/>
                <a:cs typeface="+mn-cs"/>
              </a:rPr>
              <a:t>Original </a:t>
            </a:r>
            <a:r>
              <a:rPr lang="en-US" sz="2000" b="1" i="1" kern="1200" dirty="0" smtClean="0">
                <a:ea typeface="+mn-ea"/>
                <a:cs typeface="+mn-cs"/>
              </a:rPr>
              <a:t>Security Logs </a:t>
            </a:r>
            <a:endParaRPr lang="en-US" sz="2000" kern="1200" dirty="0" smtClean="0">
              <a:ea typeface="+mn-ea"/>
              <a:cs typeface="+mn-cs"/>
            </a:endParaRPr>
          </a:p>
          <a:p>
            <a:pPr lvl="1">
              <a:lnSpc>
                <a:spcPct val="110000"/>
              </a:lnSpc>
              <a:defRPr/>
            </a:pPr>
            <a:r>
              <a:rPr lang="en-US" sz="2000" kern="1200" dirty="0" smtClean="0">
                <a:ea typeface="+mn-ea"/>
                <a:cs typeface="+mn-cs"/>
              </a:rPr>
              <a:t>Original </a:t>
            </a:r>
            <a:r>
              <a:rPr lang="en-US" sz="2000" b="1" i="1" kern="1200" dirty="0" smtClean="0">
                <a:ea typeface="+mn-ea"/>
                <a:cs typeface="+mn-cs"/>
              </a:rPr>
              <a:t>Seating Charts</a:t>
            </a:r>
            <a:r>
              <a:rPr lang="en-US" sz="2000" kern="1200" dirty="0" smtClean="0">
                <a:ea typeface="+mn-ea"/>
                <a:cs typeface="+mn-cs"/>
              </a:rPr>
              <a:t> </a:t>
            </a:r>
          </a:p>
          <a:p>
            <a:pPr lvl="1">
              <a:lnSpc>
                <a:spcPct val="110000"/>
              </a:lnSpc>
              <a:defRPr/>
            </a:pPr>
            <a:r>
              <a:rPr lang="en-US" sz="2000" kern="1200" dirty="0" smtClean="0">
                <a:ea typeface="+mn-ea"/>
                <a:cs typeface="+mn-cs"/>
              </a:rPr>
              <a:t>Original </a:t>
            </a:r>
            <a:r>
              <a:rPr lang="en-US" sz="2000" b="1" i="1" kern="1200" dirty="0" smtClean="0">
                <a:ea typeface="+mn-ea"/>
                <a:cs typeface="+mn-cs"/>
              </a:rPr>
              <a:t>Test Materials Chain of Custody Form (</a:t>
            </a:r>
            <a:r>
              <a:rPr lang="en-US" sz="2000" b="1" i="1" dirty="0" smtClean="0"/>
              <a:t>for PBT accommodations</a:t>
            </a:r>
            <a:r>
              <a:rPr lang="en-US" sz="2000" b="1" i="1" kern="1200" dirty="0" smtClean="0">
                <a:ea typeface="+mn-ea"/>
                <a:cs typeface="+mn-cs"/>
              </a:rPr>
              <a:t>)</a:t>
            </a:r>
            <a:r>
              <a:rPr lang="en-US" sz="2000" kern="1200" dirty="0" smtClean="0">
                <a:ea typeface="+mn-ea"/>
                <a:cs typeface="+mn-cs"/>
              </a:rPr>
              <a:t> </a:t>
            </a:r>
            <a:r>
              <a:rPr lang="en-US" sz="2000" b="1" kern="1200" dirty="0" smtClean="0">
                <a:solidFill>
                  <a:srgbClr val="7E56C8"/>
                </a:solidFill>
                <a:ea typeface="+mn-ea"/>
                <a:cs typeface="+mn-cs"/>
              </a:rPr>
              <a:t> </a:t>
            </a:r>
          </a:p>
          <a:p>
            <a:pPr lvl="1">
              <a:lnSpc>
                <a:spcPct val="110000"/>
              </a:lnSpc>
              <a:defRPr/>
            </a:pPr>
            <a:r>
              <a:rPr lang="en-US" sz="2000" b="1" kern="1200" dirty="0" smtClean="0">
                <a:solidFill>
                  <a:srgbClr val="7030A0"/>
                </a:solidFill>
                <a:ea typeface="+mn-ea"/>
                <a:cs typeface="+mn-cs"/>
              </a:rPr>
              <a:t>Original </a:t>
            </a:r>
            <a:r>
              <a:rPr lang="en-US" sz="2000" b="1" i="1" kern="1200" dirty="0" smtClean="0">
                <a:solidFill>
                  <a:srgbClr val="7030A0"/>
                </a:solidFill>
                <a:ea typeface="+mn-ea"/>
                <a:cs typeface="+mn-cs"/>
              </a:rPr>
              <a:t>School Procedural Checklist (FM-6927)</a:t>
            </a:r>
            <a:r>
              <a:rPr lang="en-US" sz="2000" b="1" kern="1200" dirty="0" smtClean="0">
                <a:solidFill>
                  <a:srgbClr val="7030A0"/>
                </a:solidFill>
                <a:ea typeface="+mn-ea"/>
                <a:cs typeface="+mn-cs"/>
              </a:rPr>
              <a:t> </a:t>
            </a:r>
          </a:p>
          <a:p>
            <a:pPr eaLnBrk="1" hangingPunct="1">
              <a:lnSpc>
                <a:spcPct val="110000"/>
              </a:lnSpc>
              <a:spcAft>
                <a:spcPts val="600"/>
              </a:spcAft>
              <a:defRPr/>
            </a:pPr>
            <a:r>
              <a:rPr lang="en-US" sz="2400" dirty="0" smtClean="0"/>
              <a:t>Seal the box.</a:t>
            </a:r>
          </a:p>
          <a:p>
            <a:pPr eaLnBrk="1" hangingPunct="1">
              <a:lnSpc>
                <a:spcPct val="110000"/>
              </a:lnSpc>
              <a:spcAft>
                <a:spcPts val="600"/>
              </a:spcAft>
              <a:defRPr/>
            </a:pPr>
            <a:r>
              <a:rPr lang="en-US" sz="2400" dirty="0" smtClean="0"/>
              <a:t>Write </a:t>
            </a:r>
            <a:r>
              <a:rPr lang="en-US" sz="2400" b="1" i="1" dirty="0" smtClean="0"/>
              <a:t>District Assessment Coordinator ONLY </a:t>
            </a:r>
            <a:r>
              <a:rPr lang="en-US" sz="2400" dirty="0" smtClean="0"/>
              <a:t>on the side of the box, the school location # and school name.</a:t>
            </a:r>
          </a:p>
        </p:txBody>
      </p:sp>
      <p:sp>
        <p:nvSpPr>
          <p:cNvPr id="5017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fld id="{0D54CAC1-C4CC-434D-AACC-8F9CE9DFA094}" type="slidenum">
              <a:rPr lang="en-US" altLang="en-US" sz="1400" smtClean="0"/>
              <a:pPr eaLnBrk="1" hangingPunct="1">
                <a:spcBef>
                  <a:spcPct val="0"/>
                </a:spcBef>
                <a:buFontTx/>
                <a:buNone/>
              </a:pPr>
              <a:t>97</a:t>
            </a:fld>
            <a:endParaRPr lang="en-US" altLang="en-US" sz="1400" dirty="0" smtClean="0"/>
          </a:p>
        </p:txBody>
      </p:sp>
      <p:sp>
        <p:nvSpPr>
          <p:cNvPr id="5" name="Title 1"/>
          <p:cNvSpPr txBox="1">
            <a:spLocks/>
          </p:cNvSpPr>
          <p:nvPr/>
        </p:nvSpPr>
        <p:spPr>
          <a:xfrm>
            <a:off x="6781800" y="228600"/>
            <a:ext cx="2133600" cy="1369678"/>
          </a:xfrm>
          <a:prstGeom prst="rect">
            <a:avLst/>
          </a:prstGeom>
          <a:ln>
            <a:solidFill>
              <a:schemeClr val="bg1"/>
            </a:solidFill>
          </a:ln>
        </p:spPr>
        <p:txBody>
          <a:bodyPr vert="horz" lIns="91440" tIns="45720" rIns="91440" bIns="45720" rtlCol="0" anchor="ctr">
            <a:noAutofit/>
          </a:bodyPr>
          <a:lstStyle>
            <a:lvl1pPr algn="l" defTabSz="914400" rtl="0" eaLnBrk="1" latinLnBrk="0" hangingPunct="1">
              <a:spcBef>
                <a:spcPct val="0"/>
              </a:spcBef>
              <a:buNone/>
              <a:defRPr sz="4400" kern="1200">
                <a:solidFill>
                  <a:schemeClr val="tx1"/>
                </a:solidFill>
                <a:latin typeface="+mj-lt"/>
                <a:ea typeface="+mj-ea"/>
                <a:cs typeface="+mj-cs"/>
              </a:defRPr>
            </a:lvl1pPr>
          </a:lstStyle>
          <a:p>
            <a:pPr algn="ctr"/>
            <a:r>
              <a:rPr lang="en-US" sz="4000" dirty="0" smtClean="0">
                <a:solidFill>
                  <a:schemeClr val="bg1"/>
                </a:solidFill>
              </a:rPr>
              <a:t>CBT</a:t>
            </a:r>
          </a:p>
          <a:p>
            <a:pPr algn="ctr"/>
            <a:r>
              <a:rPr lang="en-US" sz="4000" dirty="0" smtClean="0">
                <a:solidFill>
                  <a:schemeClr val="bg1"/>
                </a:solidFill>
              </a:rPr>
              <a:t>PBT</a:t>
            </a:r>
          </a:p>
        </p:txBody>
      </p:sp>
      <p:sp>
        <p:nvSpPr>
          <p:cNvPr id="2" name="Rectangle 1"/>
          <p:cNvSpPr/>
          <p:nvPr/>
        </p:nvSpPr>
        <p:spPr>
          <a:xfrm>
            <a:off x="3576374" y="6488668"/>
            <a:ext cx="2185214" cy="369332"/>
          </a:xfrm>
          <a:prstGeom prst="rect">
            <a:avLst/>
          </a:prstGeom>
        </p:spPr>
        <p:txBody>
          <a:bodyPr wrap="none">
            <a:spAutoFit/>
          </a:bodyPr>
          <a:lstStyle/>
          <a:p>
            <a:pPr>
              <a:spcBef>
                <a:spcPct val="0"/>
              </a:spcBef>
            </a:pPr>
            <a:r>
              <a:rPr lang="en-US" altLang="en-US" dirty="0">
                <a:latin typeface="Arial" panose="020B0604020202020204" pitchFamily="34" charset="0"/>
                <a:cs typeface="Arial" panose="020B0604020202020204" pitchFamily="34" charset="0"/>
              </a:rPr>
              <a:t>Friendly Reminders</a:t>
            </a:r>
          </a:p>
        </p:txBody>
      </p:sp>
    </p:spTree>
    <p:extLst>
      <p:ext uri="{BB962C8B-B14F-4D97-AF65-F5344CB8AC3E}">
        <p14:creationId xmlns:p14="http://schemas.microsoft.com/office/powerpoint/2010/main" val="384104388"/>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Comment Form</a:t>
            </a:r>
            <a:endParaRPr lang="en-US" dirty="0"/>
          </a:p>
        </p:txBody>
      </p:sp>
      <p:sp>
        <p:nvSpPr>
          <p:cNvPr id="3" name="Content Placeholder 2"/>
          <p:cNvSpPr>
            <a:spLocks noGrp="1"/>
          </p:cNvSpPr>
          <p:nvPr>
            <p:ph idx="1"/>
          </p:nvPr>
        </p:nvSpPr>
        <p:spPr/>
        <p:txBody>
          <a:bodyPr>
            <a:noAutofit/>
          </a:bodyPr>
          <a:lstStyle/>
          <a:p>
            <a:pPr marL="0" indent="0">
              <a:buNone/>
            </a:pPr>
            <a:r>
              <a:rPr lang="en-US" sz="4000" dirty="0" smtClean="0"/>
              <a:t>After testing, go </a:t>
            </a:r>
            <a:r>
              <a:rPr lang="en-US" sz="4000" dirty="0"/>
              <a:t>to the </a:t>
            </a:r>
            <a:r>
              <a:rPr lang="en-US" sz="4000" b="1" dirty="0"/>
              <a:t>FSA Portal </a:t>
            </a:r>
            <a:r>
              <a:rPr lang="en-US" sz="4000" b="1" dirty="0" smtClean="0"/>
              <a:t>at </a:t>
            </a:r>
            <a:r>
              <a:rPr lang="en-US" sz="4000" dirty="0" smtClean="0">
                <a:hlinkClick r:id="rId3"/>
              </a:rPr>
              <a:t>www.fsassessments.org</a:t>
            </a:r>
            <a:r>
              <a:rPr lang="en-US" sz="4000" dirty="0" smtClean="0"/>
              <a:t> for FSA  and go to </a:t>
            </a:r>
            <a:r>
              <a:rPr lang="en-US" sz="4000" b="1" dirty="0" smtClean="0"/>
              <a:t>Pearson site at </a:t>
            </a:r>
            <a:r>
              <a:rPr lang="en-US" sz="4000" dirty="0" smtClean="0"/>
              <a:t> </a:t>
            </a:r>
            <a:r>
              <a:rPr lang="en-US" sz="4000" b="1" dirty="0" smtClean="0">
                <a:hlinkClick r:id="rId4"/>
              </a:rPr>
              <a:t>www.FLAssessments.com/Spring2015</a:t>
            </a:r>
            <a:r>
              <a:rPr lang="en-US" sz="4000" b="1" dirty="0" smtClean="0"/>
              <a:t> </a:t>
            </a:r>
            <a:r>
              <a:rPr lang="en-US" sz="4000" dirty="0" smtClean="0"/>
              <a:t>for FCAT 2.0 to complete the appropriate comment forms.</a:t>
            </a:r>
          </a:p>
          <a:p>
            <a:pPr marL="0" indent="0">
              <a:lnSpc>
                <a:spcPct val="80000"/>
              </a:lnSpc>
              <a:spcBef>
                <a:spcPts val="600"/>
              </a:spcBef>
              <a:spcAft>
                <a:spcPts val="600"/>
              </a:spcAft>
              <a:buNone/>
            </a:pPr>
            <a:endParaRPr lang="en-US" dirty="0"/>
          </a:p>
          <a:p>
            <a:pPr>
              <a:lnSpc>
                <a:spcPct val="80000"/>
              </a:lnSpc>
              <a:spcBef>
                <a:spcPts val="600"/>
              </a:spcBef>
              <a:spcAft>
                <a:spcPts val="600"/>
              </a:spcAft>
            </a:pPr>
            <a:endParaRPr lang="en-US" dirty="0"/>
          </a:p>
        </p:txBody>
      </p:sp>
      <p:sp>
        <p:nvSpPr>
          <p:cNvPr id="5" name="Slide Number Placeholder 4"/>
          <p:cNvSpPr>
            <a:spLocks noGrp="1"/>
          </p:cNvSpPr>
          <p:nvPr>
            <p:ph type="sldNum" sz="quarter" idx="12"/>
          </p:nvPr>
        </p:nvSpPr>
        <p:spPr/>
        <p:txBody>
          <a:bodyPr/>
          <a:lstStyle/>
          <a:p>
            <a:fld id="{60F88D64-766A-45C3-93FE-3E1D3068B07A}" type="slidenum">
              <a:rPr lang="en-US" smtClean="0"/>
              <a:pPr/>
              <a:t>98</a:t>
            </a:fld>
            <a:endParaRPr lang="en-US" dirty="0"/>
          </a:p>
        </p:txBody>
      </p:sp>
      <p:sp>
        <p:nvSpPr>
          <p:cNvPr id="6" name="Title 1"/>
          <p:cNvSpPr txBox="1">
            <a:spLocks/>
          </p:cNvSpPr>
          <p:nvPr/>
        </p:nvSpPr>
        <p:spPr>
          <a:xfrm>
            <a:off x="6858000" y="228600"/>
            <a:ext cx="2133600" cy="1369678"/>
          </a:xfrm>
          <a:prstGeom prst="rect">
            <a:avLst/>
          </a:prstGeom>
          <a:ln>
            <a:solidFill>
              <a:schemeClr val="bg1"/>
            </a:solidFill>
          </a:ln>
        </p:spPr>
        <p:txBody>
          <a:bodyPr vert="horz" lIns="91440" tIns="45720" rIns="91440" bIns="45720" rtlCol="0" anchor="ctr">
            <a:noAutofit/>
          </a:bodyPr>
          <a:lstStyle>
            <a:lvl1pPr algn="l" defTabSz="914400" rtl="0" eaLnBrk="1" latinLnBrk="0" hangingPunct="1">
              <a:spcBef>
                <a:spcPct val="0"/>
              </a:spcBef>
              <a:buNone/>
              <a:defRPr sz="4400" kern="1200">
                <a:solidFill>
                  <a:schemeClr val="tx1"/>
                </a:solidFill>
                <a:latin typeface="+mj-lt"/>
                <a:ea typeface="+mj-ea"/>
                <a:cs typeface="+mj-cs"/>
              </a:defRPr>
            </a:lvl1pPr>
          </a:lstStyle>
          <a:p>
            <a:pPr algn="ctr"/>
            <a:r>
              <a:rPr lang="en-US" sz="4000" dirty="0" smtClean="0">
                <a:solidFill>
                  <a:schemeClr val="bg1"/>
                </a:solidFill>
              </a:rPr>
              <a:t>CBT</a:t>
            </a:r>
          </a:p>
          <a:p>
            <a:pPr algn="ctr"/>
            <a:r>
              <a:rPr lang="en-US" sz="4000" dirty="0" smtClean="0">
                <a:solidFill>
                  <a:schemeClr val="bg1"/>
                </a:solidFill>
              </a:rPr>
              <a:t>PBT</a:t>
            </a:r>
          </a:p>
        </p:txBody>
      </p:sp>
    </p:spTree>
    <p:extLst>
      <p:ext uri="{BB962C8B-B14F-4D97-AF65-F5344CB8AC3E}">
        <p14:creationId xmlns:p14="http://schemas.microsoft.com/office/powerpoint/2010/main" val="1668895114"/>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Appendices</a:t>
            </a:r>
            <a:endParaRPr lang="en-US" dirty="0"/>
          </a:p>
        </p:txBody>
      </p:sp>
      <p:sp>
        <p:nvSpPr>
          <p:cNvPr id="3" name="Content Placeholder 2"/>
          <p:cNvSpPr>
            <a:spLocks noGrp="1"/>
          </p:cNvSpPr>
          <p:nvPr>
            <p:ph idx="1"/>
          </p:nvPr>
        </p:nvSpPr>
        <p:spPr/>
        <p:txBody>
          <a:bodyPr/>
          <a:lstStyle/>
          <a:p>
            <a:pPr marL="0" indent="0">
              <a:buNone/>
            </a:pPr>
            <a:r>
              <a:rPr lang="en-US" sz="3000" dirty="0" smtClean="0"/>
              <a:t>Appendices in the </a:t>
            </a:r>
            <a:r>
              <a:rPr lang="en-US" sz="2800" dirty="0" smtClean="0"/>
              <a:t>Spring 2015 FSA CBT Manual </a:t>
            </a:r>
            <a:r>
              <a:rPr lang="en-US" sz="3000" dirty="0" smtClean="0"/>
              <a:t>includes:</a:t>
            </a:r>
          </a:p>
          <a:p>
            <a:r>
              <a:rPr lang="en-US" sz="2800" dirty="0" smtClean="0"/>
              <a:t>Appendix A—Accommodations</a:t>
            </a:r>
          </a:p>
          <a:p>
            <a:r>
              <a:rPr lang="en-US" sz="2800" dirty="0"/>
              <a:t>Appendix </a:t>
            </a:r>
            <a:r>
              <a:rPr lang="en-US" sz="2800" dirty="0" smtClean="0"/>
              <a:t>B—FSA Help Desk/Customer Support</a:t>
            </a:r>
          </a:p>
          <a:p>
            <a:r>
              <a:rPr lang="en-US" sz="2800" dirty="0" smtClean="0"/>
              <a:t>Appendix C—Florida Test Security Statute and Rule</a:t>
            </a:r>
          </a:p>
          <a:p>
            <a:r>
              <a:rPr lang="en-US" sz="2800" dirty="0" smtClean="0"/>
              <a:t>Appendix D—Perforated Forms and Signs</a:t>
            </a:r>
          </a:p>
          <a:p>
            <a:pPr marL="0" indent="0">
              <a:buNone/>
            </a:pPr>
            <a:r>
              <a:rPr lang="en-US" sz="2800" dirty="0" smtClean="0"/>
              <a:t>School personnel administering both computer-based and paper-based FSA assessments should familiarize themselves with the information in the appendices of the appropriate manuals prior to testing.</a:t>
            </a:r>
          </a:p>
          <a:p>
            <a:endParaRPr lang="en-US" dirty="0" smtClean="0"/>
          </a:p>
        </p:txBody>
      </p:sp>
      <p:sp>
        <p:nvSpPr>
          <p:cNvPr id="4" name="Slide Number Placeholder 3"/>
          <p:cNvSpPr>
            <a:spLocks noGrp="1"/>
          </p:cNvSpPr>
          <p:nvPr>
            <p:ph type="sldNum" sz="quarter" idx="12"/>
          </p:nvPr>
        </p:nvSpPr>
        <p:spPr/>
        <p:txBody>
          <a:bodyPr/>
          <a:lstStyle/>
          <a:p>
            <a:fld id="{60F88D64-766A-45C3-93FE-3E1D3068B07A}" type="slidenum">
              <a:rPr lang="en-US" smtClean="0"/>
              <a:pPr/>
              <a:t>99</a:t>
            </a:fld>
            <a:endParaRPr lang="en-US" dirty="0"/>
          </a:p>
        </p:txBody>
      </p:sp>
      <p:sp>
        <p:nvSpPr>
          <p:cNvPr id="5" name="Title 1"/>
          <p:cNvSpPr txBox="1">
            <a:spLocks/>
          </p:cNvSpPr>
          <p:nvPr/>
        </p:nvSpPr>
        <p:spPr>
          <a:xfrm>
            <a:off x="6553200" y="152400"/>
            <a:ext cx="2133600" cy="1369678"/>
          </a:xfrm>
          <a:prstGeom prst="rect">
            <a:avLst/>
          </a:prstGeom>
          <a:ln>
            <a:solidFill>
              <a:schemeClr val="bg1"/>
            </a:solidFill>
          </a:ln>
        </p:spPr>
        <p:txBody>
          <a:bodyPr vert="horz" lIns="91440" tIns="45720" rIns="91440" bIns="45720" rtlCol="0" anchor="ctr">
            <a:noAutofit/>
          </a:bodyPr>
          <a:lstStyle>
            <a:lvl1pPr algn="l" defTabSz="914400" rtl="0" eaLnBrk="1" latinLnBrk="0" hangingPunct="1">
              <a:spcBef>
                <a:spcPct val="0"/>
              </a:spcBef>
              <a:buNone/>
              <a:defRPr sz="4400" kern="1200">
                <a:solidFill>
                  <a:schemeClr val="tx1"/>
                </a:solidFill>
                <a:latin typeface="+mj-lt"/>
                <a:ea typeface="+mj-ea"/>
                <a:cs typeface="+mj-cs"/>
              </a:defRPr>
            </a:lvl1pPr>
          </a:lstStyle>
          <a:p>
            <a:pPr algn="ctr"/>
            <a:r>
              <a:rPr lang="en-US" sz="4000" dirty="0" smtClean="0">
                <a:solidFill>
                  <a:schemeClr val="bg1"/>
                </a:solidFill>
              </a:rPr>
              <a:t>CBT</a:t>
            </a:r>
          </a:p>
          <a:p>
            <a:pPr algn="ctr"/>
            <a:r>
              <a:rPr lang="en-US" sz="4000" dirty="0" smtClean="0">
                <a:solidFill>
                  <a:schemeClr val="bg1"/>
                </a:solidFill>
              </a:rPr>
              <a:t>PBT</a:t>
            </a:r>
            <a:endParaRPr lang="en-US" sz="4000" dirty="0">
              <a:solidFill>
                <a:schemeClr val="bg1"/>
              </a:solidFill>
            </a:endParaRPr>
          </a:p>
        </p:txBody>
      </p:sp>
    </p:spTree>
    <p:extLst>
      <p:ext uri="{BB962C8B-B14F-4D97-AF65-F5344CB8AC3E}">
        <p14:creationId xmlns:p14="http://schemas.microsoft.com/office/powerpoint/2010/main" val="296955929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5763</TotalTime>
  <Words>11921</Words>
  <Application>Microsoft Office PowerPoint</Application>
  <PresentationFormat>On-screen Show (4:3)</PresentationFormat>
  <Paragraphs>2351</Paragraphs>
  <Slides>102</Slides>
  <Notes>88</Notes>
  <HiddenSlides>0</HiddenSlides>
  <MMClips>0</MMClips>
  <ScaleCrop>false</ScaleCrop>
  <HeadingPairs>
    <vt:vector size="4" baseType="variant">
      <vt:variant>
        <vt:lpstr>Theme</vt:lpstr>
      </vt:variant>
      <vt:variant>
        <vt:i4>1</vt:i4>
      </vt:variant>
      <vt:variant>
        <vt:lpstr>Slide Titles</vt:lpstr>
      </vt:variant>
      <vt:variant>
        <vt:i4>102</vt:i4>
      </vt:variant>
    </vt:vector>
  </HeadingPairs>
  <TitlesOfParts>
    <vt:vector size="103" baseType="lpstr">
      <vt:lpstr>Office Theme</vt:lpstr>
      <vt:lpstr>Spring 2015 Test Chairperson Training  Florida Standards Assessments (FSA)  English Language Arts (ELA) including Writing Mathematics End-of-Course (EOC)  Florida Comprehensive Test (FCAT 2.0)  Science</vt:lpstr>
      <vt:lpstr>Overview</vt:lpstr>
      <vt:lpstr>FSA Guides  </vt:lpstr>
      <vt:lpstr>FSA Training Modules  </vt:lpstr>
      <vt:lpstr>Test Administration Manuals</vt:lpstr>
      <vt:lpstr>Test Administration Manual— Grades 3 &amp; 4 PBT(Online Only)</vt:lpstr>
      <vt:lpstr>FSA Paper-Based  Materials Return Instructions</vt:lpstr>
      <vt:lpstr>Sample Test Materials/ Training Tests </vt:lpstr>
      <vt:lpstr>FSA Terms</vt:lpstr>
      <vt:lpstr>FSA Terms (cont.)</vt:lpstr>
      <vt:lpstr>FSA Terms (cont.)</vt:lpstr>
      <vt:lpstr>Summary of Testing Schedule</vt:lpstr>
      <vt:lpstr>FSA ELA Writing: Test Administration Schedule</vt:lpstr>
      <vt:lpstr>FSA ELA Writing: Test (Make-up) Administration Schedule</vt:lpstr>
      <vt:lpstr>FSA Grades 3 &amp; 4 Test Administration Schedule</vt:lpstr>
      <vt:lpstr>FSA Grades 5 – 10 &amp; 11 ? and EOCs Test Administration Schedule</vt:lpstr>
      <vt:lpstr>FCAT 2.0 Science Test Administration Schedule</vt:lpstr>
      <vt:lpstr>Mode for Testing</vt:lpstr>
      <vt:lpstr>FSA Session Lengths </vt:lpstr>
      <vt:lpstr>FSA Session Lengths (cont.)</vt:lpstr>
      <vt:lpstr>FSA Session Lengths (cont.)</vt:lpstr>
      <vt:lpstr>PowerPoint Presentation</vt:lpstr>
      <vt:lpstr>Students to Be Tested: FSA and FCAT 2.0</vt:lpstr>
      <vt:lpstr>Students to Be Tested: Special Programs</vt:lpstr>
      <vt:lpstr>What To Do –  Temporary Section 504</vt:lpstr>
      <vt:lpstr>SPED Office Contacts </vt:lpstr>
      <vt:lpstr>Appendix A: Accommodations</vt:lpstr>
      <vt:lpstr>Accommodations  </vt:lpstr>
      <vt:lpstr>Accommodations (cont.)</vt:lpstr>
      <vt:lpstr>Test Materials: FSA ELA Writing</vt:lpstr>
      <vt:lpstr>Test Materials: FSA ELA  Writing (cont.)</vt:lpstr>
      <vt:lpstr>Test Materials: Grades 3 &amp; 4 FSA ELA and Math</vt:lpstr>
      <vt:lpstr>Test Materials:  FCAT 2.0 Science</vt:lpstr>
      <vt:lpstr>Test Materials: FSA CBT (ELA, Mathematics, and EOC) </vt:lpstr>
      <vt:lpstr>Test Materials: FSA Math and FSA EOCs</vt:lpstr>
      <vt:lpstr>Test Materials: FSA ELA</vt:lpstr>
      <vt:lpstr>Test Materials: FCAT 2.0 Science</vt:lpstr>
      <vt:lpstr>Test Materials: FCAT 2.0 Science</vt:lpstr>
      <vt:lpstr>PreID Files for FSA </vt:lpstr>
      <vt:lpstr>FSA: Labels</vt:lpstr>
      <vt:lpstr>FSA: Preidentified Student Labels</vt:lpstr>
      <vt:lpstr>FSA: Preidentified Student Labels (cont.)</vt:lpstr>
      <vt:lpstr>FSA: Preidentified Student Labels (cont.)</vt:lpstr>
      <vt:lpstr>FSA: Preidentified Student Labels (cont.)</vt:lpstr>
      <vt:lpstr>FSA: Preidentified Student Labels PBT Test Materials</vt:lpstr>
      <vt:lpstr>FCAT 2.0 Science: Preidentified Student Labels</vt:lpstr>
      <vt:lpstr>FCAT 2.0 Science: Preidentified Student Labels (cont.)</vt:lpstr>
      <vt:lpstr>Student Demographic Information</vt:lpstr>
      <vt:lpstr> State and District  Requirements </vt:lpstr>
      <vt:lpstr>Test Security Policies and Procedures</vt:lpstr>
      <vt:lpstr>Test Security Policies and Procedures (cont.)</vt:lpstr>
      <vt:lpstr>Test Security Policies and Procedures (cont.)</vt:lpstr>
      <vt:lpstr>Test Security Policies and Procedures (cont.)</vt:lpstr>
      <vt:lpstr>Test Security Policies and Procedures (cont.)</vt:lpstr>
      <vt:lpstr> Test Security Policies and Procedures (cont.)</vt:lpstr>
      <vt:lpstr>Test Security Policies and Procedures (cont.)</vt:lpstr>
      <vt:lpstr>Test Security Policies and Procedures (cont.)</vt:lpstr>
      <vt:lpstr>Test Invalidation/Defective Materials Policies and Procedures</vt:lpstr>
      <vt:lpstr>Test Invalidation/Defective Materials Policies and Procedures (cont.)</vt:lpstr>
      <vt:lpstr>Test Invalidation/Defective Materials Policies and Procedures (cont.)</vt:lpstr>
      <vt:lpstr>Test Invalidation/Defective Materials Policies and Procedures (cont.)</vt:lpstr>
      <vt:lpstr>Science DNS Guidelines for Defective Materials</vt:lpstr>
      <vt:lpstr>School Assessment Coordinator Before Testing</vt:lpstr>
      <vt:lpstr>School Assessment Coordinator Before Testing</vt:lpstr>
      <vt:lpstr>School Assessment Coordinator Before Testing</vt:lpstr>
      <vt:lpstr>School Assessment Coordinator Before Testing</vt:lpstr>
      <vt:lpstr>School Assessment Coordinator Before Testing</vt:lpstr>
      <vt:lpstr>School Assessment Coordinator Before Testing</vt:lpstr>
      <vt:lpstr>School Assessment Coordinator Before Testing</vt:lpstr>
      <vt:lpstr>School Assessment Coordinator Before Testing</vt:lpstr>
      <vt:lpstr>School Assessment Coordinator Before Testing</vt:lpstr>
      <vt:lpstr>School Assessment Coordinator Before Testing</vt:lpstr>
      <vt:lpstr>School Assessment Coordinator Before Testing</vt:lpstr>
      <vt:lpstr>School Assessment Coordinator Before Testing</vt:lpstr>
      <vt:lpstr>School Assessment Coordinator Before Testing</vt:lpstr>
      <vt:lpstr>School Assessment Coordinator Before Testing</vt:lpstr>
      <vt:lpstr>School Assessment Coordinator Before Testing</vt:lpstr>
      <vt:lpstr>School Assessment Coordinator During Testing</vt:lpstr>
      <vt:lpstr>School Assessment Coordinator During Testing</vt:lpstr>
      <vt:lpstr>School Assessment Coordinator During Testing</vt:lpstr>
      <vt:lpstr>School Assessment Coordinator After Testing</vt:lpstr>
      <vt:lpstr>School Assessment Coordinator After Testing</vt:lpstr>
      <vt:lpstr>School Assessment Coordinator After Testing</vt:lpstr>
      <vt:lpstr>School Assessment Coordinator After Testing</vt:lpstr>
      <vt:lpstr>School Assessment Coordinator After Testing</vt:lpstr>
      <vt:lpstr>School Assessment Coordinator After Testing</vt:lpstr>
      <vt:lpstr>School Assessment Coordinator After Testing</vt:lpstr>
      <vt:lpstr>School Assessment  Coordinator After Testing</vt:lpstr>
      <vt:lpstr>School Assessment  Coordinator After Testing </vt:lpstr>
      <vt:lpstr>School Assessment Coordinator After Testing</vt:lpstr>
      <vt:lpstr>School Assessment Coordinator After Testing</vt:lpstr>
      <vt:lpstr>FSA ELA Writing: Return Schedule</vt:lpstr>
      <vt:lpstr>FSA ELA Writing: Make-up Return Schedule </vt:lpstr>
      <vt:lpstr>FSA and FCAT 2.0: Return Schedule</vt:lpstr>
      <vt:lpstr>FSA EOC: Return Schedule</vt:lpstr>
      <vt:lpstr>District Assessment Coordinator  ONLY Box 1 (Writing/ELA/Math/Science/Retake)</vt:lpstr>
      <vt:lpstr>District Assessment Coordinator  ONLY Box 2 (FSA EOCs)</vt:lpstr>
      <vt:lpstr>Comment Form</vt:lpstr>
      <vt:lpstr>Appendices</vt:lpstr>
      <vt:lpstr>FSA Help Desk</vt:lpstr>
      <vt:lpstr>Contact Information</vt:lpstr>
      <vt:lpstr>PowerPoint Presentation</vt:lpstr>
    </vt:vector>
  </TitlesOfParts>
  <Company>Florida Department of Education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Winter 2014–2015 Florida Standards Assessments English Language Arts Writing Field Test</dc:title>
  <dc:creator>Catherine Altmaier</dc:creator>
  <cp:lastModifiedBy>Bruguera, Maria C.</cp:lastModifiedBy>
  <cp:revision>445</cp:revision>
  <cp:lastPrinted>2015-02-17T17:03:11Z</cp:lastPrinted>
  <dcterms:created xsi:type="dcterms:W3CDTF">2014-12-03T16:33:38Z</dcterms:created>
  <dcterms:modified xsi:type="dcterms:W3CDTF">2015-02-19T17:28:10Z</dcterms:modified>
</cp:coreProperties>
</file>