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7"/>
  </p:notesMasterIdLst>
  <p:handoutMasterIdLst>
    <p:handoutMasterId r:id="rId68"/>
  </p:handoutMasterIdLst>
  <p:sldIdLst>
    <p:sldId id="256" r:id="rId2"/>
    <p:sldId id="792" r:id="rId3"/>
    <p:sldId id="257" r:id="rId4"/>
    <p:sldId id="259" r:id="rId5"/>
    <p:sldId id="751" r:id="rId6"/>
    <p:sldId id="747" r:id="rId7"/>
    <p:sldId id="384" r:id="rId8"/>
    <p:sldId id="433" r:id="rId9"/>
    <p:sldId id="752" r:id="rId10"/>
    <p:sldId id="363" r:id="rId11"/>
    <p:sldId id="389" r:id="rId12"/>
    <p:sldId id="753" r:id="rId13"/>
    <p:sldId id="366" r:id="rId14"/>
    <p:sldId id="632" r:id="rId15"/>
    <p:sldId id="786" r:id="rId16"/>
    <p:sldId id="758" r:id="rId17"/>
    <p:sldId id="759" r:id="rId18"/>
    <p:sldId id="760" r:id="rId19"/>
    <p:sldId id="771" r:id="rId20"/>
    <p:sldId id="772" r:id="rId21"/>
    <p:sldId id="633" r:id="rId22"/>
    <p:sldId id="634" r:id="rId23"/>
    <p:sldId id="789" r:id="rId24"/>
    <p:sldId id="635" r:id="rId25"/>
    <p:sldId id="798" r:id="rId26"/>
    <p:sldId id="640" r:id="rId27"/>
    <p:sldId id="641" r:id="rId28"/>
    <p:sldId id="354" r:id="rId29"/>
    <p:sldId id="767" r:id="rId30"/>
    <p:sldId id="647" r:id="rId31"/>
    <p:sldId id="650" r:id="rId32"/>
    <p:sldId id="666" r:id="rId33"/>
    <p:sldId id="790" r:id="rId34"/>
    <p:sldId id="744" r:id="rId35"/>
    <p:sldId id="691" r:id="rId36"/>
    <p:sldId id="692" r:id="rId37"/>
    <p:sldId id="778" r:id="rId38"/>
    <p:sldId id="776" r:id="rId39"/>
    <p:sldId id="777" r:id="rId40"/>
    <p:sldId id="781" r:id="rId41"/>
    <p:sldId id="405" r:id="rId42"/>
    <p:sldId id="697" r:id="rId43"/>
    <p:sldId id="698" r:id="rId44"/>
    <p:sldId id="791" r:id="rId45"/>
    <p:sldId id="701" r:id="rId46"/>
    <p:sldId id="703" r:id="rId47"/>
    <p:sldId id="707" r:id="rId48"/>
    <p:sldId id="783" r:id="rId49"/>
    <p:sldId id="711" r:id="rId50"/>
    <p:sldId id="589" r:id="rId51"/>
    <p:sldId id="714" r:id="rId52"/>
    <p:sldId id="595" r:id="rId53"/>
    <p:sldId id="715" r:id="rId54"/>
    <p:sldId id="718" r:id="rId55"/>
    <p:sldId id="797" r:id="rId56"/>
    <p:sldId id="745" r:id="rId57"/>
    <p:sldId id="787" r:id="rId58"/>
    <p:sldId id="796" r:id="rId59"/>
    <p:sldId id="746" r:id="rId60"/>
    <p:sldId id="793" r:id="rId61"/>
    <p:sldId id="794" r:id="rId62"/>
    <p:sldId id="795" r:id="rId63"/>
    <p:sldId id="784" r:id="rId64"/>
    <p:sldId id="788" r:id="rId65"/>
    <p:sldId id="381" r:id="rId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nd, Kira" initials="BK" lastIdx="6" clrIdx="0">
    <p:extLst/>
  </p:cmAuthor>
  <p:cmAuthor id="2" name="Stephens, Rebecca" initials="SR" lastIdx="1" clrIdx="1">
    <p:extLst/>
  </p:cmAuthor>
  <p:cmAuthor id="3" name="Black, Jenny" initials="BJ" lastIdx="8"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CCCC"/>
    <a:srgbClr val="FF3399"/>
    <a:srgbClr val="009900"/>
    <a:srgbClr val="FF9999"/>
    <a:srgbClr val="FFCCFF"/>
    <a:srgbClr val="4D6A8A"/>
    <a:srgbClr val="5D6E7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527" autoAdjust="0"/>
    <p:restoredTop sz="92939" autoAdjust="0"/>
  </p:normalViewPr>
  <p:slideViewPr>
    <p:cSldViewPr>
      <p:cViewPr varScale="1">
        <p:scale>
          <a:sx n="85" d="100"/>
          <a:sy n="85" d="100"/>
        </p:scale>
        <p:origin x="-91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9612"/>
    </p:cViewPr>
  </p:sorterViewPr>
  <p:notesViewPr>
    <p:cSldViewPr>
      <p:cViewPr varScale="1">
        <p:scale>
          <a:sx n="85" d="100"/>
          <a:sy n="85" d="100"/>
        </p:scale>
        <p:origin x="-378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EF0536D-6221-4D33-A7D1-5ECFB1F8E290}" type="datetimeFigureOut">
              <a:rPr lang="en-US" smtClean="0"/>
              <a:t>2/2/2017</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76576BC-6C79-4C33-BDCB-290490608BEA}" type="slidenum">
              <a:rPr lang="en-US" smtClean="0"/>
              <a:t>‹#›</a:t>
            </a:fld>
            <a:endParaRPr lang="en-US" dirty="0"/>
          </a:p>
        </p:txBody>
      </p:sp>
    </p:spTree>
    <p:extLst>
      <p:ext uri="{BB962C8B-B14F-4D97-AF65-F5344CB8AC3E}">
        <p14:creationId xmlns:p14="http://schemas.microsoft.com/office/powerpoint/2010/main" val="1243444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A775AE2-0817-420A-82A8-E46F8091916E}" type="datetimeFigureOut">
              <a:rPr lang="en-US" smtClean="0"/>
              <a:t>2/2/2017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3675EB-FFF5-4648-B14D-508B4C423457}" type="slidenum">
              <a:rPr lang="en-US" smtClean="0"/>
              <a:t>‹#›</a:t>
            </a:fld>
            <a:endParaRPr lang="en-US" dirty="0"/>
          </a:p>
        </p:txBody>
      </p:sp>
    </p:spTree>
    <p:extLst>
      <p:ext uri="{BB962C8B-B14F-4D97-AF65-F5344CB8AC3E}">
        <p14:creationId xmlns:p14="http://schemas.microsoft.com/office/powerpoint/2010/main" val="14898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a:t>
            </a:fld>
            <a:endParaRPr lang="en-US" dirty="0"/>
          </a:p>
        </p:txBody>
      </p:sp>
    </p:spTree>
    <p:extLst>
      <p:ext uri="{BB962C8B-B14F-4D97-AF65-F5344CB8AC3E}">
        <p14:creationId xmlns:p14="http://schemas.microsoft.com/office/powerpoint/2010/main" val="1732361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10</a:t>
            </a:fld>
            <a:endParaRPr lang="en-US" dirty="0"/>
          </a:p>
        </p:txBody>
      </p:sp>
    </p:spTree>
    <p:extLst>
      <p:ext uri="{BB962C8B-B14F-4D97-AF65-F5344CB8AC3E}">
        <p14:creationId xmlns:p14="http://schemas.microsoft.com/office/powerpoint/2010/main" val="551977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133675EB-FFF5-4648-B14D-508B4C423457}" type="slidenum">
              <a:rPr lang="en-US" smtClean="0"/>
              <a:t>11</a:t>
            </a:fld>
            <a:endParaRPr lang="en-US" dirty="0"/>
          </a:p>
        </p:txBody>
      </p:sp>
    </p:spTree>
    <p:extLst>
      <p:ext uri="{BB962C8B-B14F-4D97-AF65-F5344CB8AC3E}">
        <p14:creationId xmlns:p14="http://schemas.microsoft.com/office/powerpoint/2010/main" val="1294839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33675EB-FFF5-4648-B14D-508B4C423457}" type="slidenum">
              <a:rPr lang="en-US" smtClean="0"/>
              <a:t>12</a:t>
            </a:fld>
            <a:endParaRPr lang="en-US" dirty="0"/>
          </a:p>
        </p:txBody>
      </p:sp>
    </p:spTree>
    <p:extLst>
      <p:ext uri="{BB962C8B-B14F-4D97-AF65-F5344CB8AC3E}">
        <p14:creationId xmlns:p14="http://schemas.microsoft.com/office/powerpoint/2010/main" val="3637908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13</a:t>
            </a:fld>
            <a:endParaRPr lang="en-US" dirty="0"/>
          </a:p>
        </p:txBody>
      </p:sp>
    </p:spTree>
    <p:extLst>
      <p:ext uri="{BB962C8B-B14F-4D97-AF65-F5344CB8AC3E}">
        <p14:creationId xmlns:p14="http://schemas.microsoft.com/office/powerpoint/2010/main" val="4162837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14</a:t>
            </a:fld>
            <a:endParaRPr lang="en-US" dirty="0"/>
          </a:p>
        </p:txBody>
      </p:sp>
    </p:spTree>
    <p:extLst>
      <p:ext uri="{BB962C8B-B14F-4D97-AF65-F5344CB8AC3E}">
        <p14:creationId xmlns:p14="http://schemas.microsoft.com/office/powerpoint/2010/main" val="489828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15</a:t>
            </a:fld>
            <a:endParaRPr lang="en-US" dirty="0"/>
          </a:p>
        </p:txBody>
      </p:sp>
    </p:spTree>
    <p:extLst>
      <p:ext uri="{BB962C8B-B14F-4D97-AF65-F5344CB8AC3E}">
        <p14:creationId xmlns:p14="http://schemas.microsoft.com/office/powerpoint/2010/main" val="902323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16</a:t>
            </a:fld>
            <a:endParaRPr lang="en-US" dirty="0"/>
          </a:p>
        </p:txBody>
      </p:sp>
    </p:spTree>
    <p:extLst>
      <p:ext uri="{BB962C8B-B14F-4D97-AF65-F5344CB8AC3E}">
        <p14:creationId xmlns:p14="http://schemas.microsoft.com/office/powerpoint/2010/main" val="2960251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33675EB-FFF5-4648-B14D-508B4C423457}" type="slidenum">
              <a:rPr lang="en-US" smtClean="0"/>
              <a:t>17</a:t>
            </a:fld>
            <a:endParaRPr lang="en-US" dirty="0"/>
          </a:p>
        </p:txBody>
      </p:sp>
    </p:spTree>
    <p:extLst>
      <p:ext uri="{BB962C8B-B14F-4D97-AF65-F5344CB8AC3E}">
        <p14:creationId xmlns:p14="http://schemas.microsoft.com/office/powerpoint/2010/main" val="465499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18</a:t>
            </a:fld>
            <a:endParaRPr lang="en-US" dirty="0"/>
          </a:p>
        </p:txBody>
      </p:sp>
    </p:spTree>
    <p:extLst>
      <p:ext uri="{BB962C8B-B14F-4D97-AF65-F5344CB8AC3E}">
        <p14:creationId xmlns:p14="http://schemas.microsoft.com/office/powerpoint/2010/main" val="2652051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19</a:t>
            </a:fld>
            <a:endParaRPr lang="en-US" dirty="0"/>
          </a:p>
        </p:txBody>
      </p:sp>
    </p:spTree>
    <p:extLst>
      <p:ext uri="{BB962C8B-B14F-4D97-AF65-F5344CB8AC3E}">
        <p14:creationId xmlns:p14="http://schemas.microsoft.com/office/powerpoint/2010/main" val="250406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2</a:t>
            </a:fld>
            <a:endParaRPr lang="en-US" dirty="0"/>
          </a:p>
        </p:txBody>
      </p:sp>
    </p:spTree>
    <p:extLst>
      <p:ext uri="{BB962C8B-B14F-4D97-AF65-F5344CB8AC3E}">
        <p14:creationId xmlns:p14="http://schemas.microsoft.com/office/powerpoint/2010/main" val="4246289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20</a:t>
            </a:fld>
            <a:endParaRPr lang="en-US" dirty="0"/>
          </a:p>
        </p:txBody>
      </p:sp>
    </p:spTree>
    <p:extLst>
      <p:ext uri="{BB962C8B-B14F-4D97-AF65-F5344CB8AC3E}">
        <p14:creationId xmlns:p14="http://schemas.microsoft.com/office/powerpoint/2010/main" val="185166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133675EB-FFF5-4648-B14D-508B4C423457}" type="slidenum">
              <a:rPr lang="en-US" smtClean="0"/>
              <a:t>21</a:t>
            </a:fld>
            <a:endParaRPr lang="en-US" dirty="0"/>
          </a:p>
        </p:txBody>
      </p:sp>
    </p:spTree>
    <p:extLst>
      <p:ext uri="{BB962C8B-B14F-4D97-AF65-F5344CB8AC3E}">
        <p14:creationId xmlns:p14="http://schemas.microsoft.com/office/powerpoint/2010/main" val="3329156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22</a:t>
            </a:fld>
            <a:endParaRPr lang="en-US" dirty="0"/>
          </a:p>
        </p:txBody>
      </p:sp>
    </p:spTree>
    <p:extLst>
      <p:ext uri="{BB962C8B-B14F-4D97-AF65-F5344CB8AC3E}">
        <p14:creationId xmlns:p14="http://schemas.microsoft.com/office/powerpoint/2010/main" val="433429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23</a:t>
            </a:fld>
            <a:endParaRPr lang="en-US" dirty="0"/>
          </a:p>
        </p:txBody>
      </p:sp>
    </p:spTree>
    <p:extLst>
      <p:ext uri="{BB962C8B-B14F-4D97-AF65-F5344CB8AC3E}">
        <p14:creationId xmlns:p14="http://schemas.microsoft.com/office/powerpoint/2010/main" val="1256501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24</a:t>
            </a:fld>
            <a:endParaRPr lang="en-US" dirty="0"/>
          </a:p>
        </p:txBody>
      </p:sp>
    </p:spTree>
    <p:extLst>
      <p:ext uri="{BB962C8B-B14F-4D97-AF65-F5344CB8AC3E}">
        <p14:creationId xmlns:p14="http://schemas.microsoft.com/office/powerpoint/2010/main" val="3171711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25</a:t>
            </a:fld>
            <a:endParaRPr lang="en-US" dirty="0"/>
          </a:p>
        </p:txBody>
      </p:sp>
    </p:spTree>
    <p:extLst>
      <p:ext uri="{BB962C8B-B14F-4D97-AF65-F5344CB8AC3E}">
        <p14:creationId xmlns:p14="http://schemas.microsoft.com/office/powerpoint/2010/main" val="2650579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133675EB-FFF5-4648-B14D-508B4C423457}" type="slidenum">
              <a:rPr lang="en-US" smtClean="0"/>
              <a:t>26</a:t>
            </a:fld>
            <a:endParaRPr lang="en-US" dirty="0"/>
          </a:p>
        </p:txBody>
      </p:sp>
    </p:spTree>
    <p:extLst>
      <p:ext uri="{BB962C8B-B14F-4D97-AF65-F5344CB8AC3E}">
        <p14:creationId xmlns:p14="http://schemas.microsoft.com/office/powerpoint/2010/main" val="2555132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27</a:t>
            </a:fld>
            <a:endParaRPr lang="en-US" dirty="0"/>
          </a:p>
        </p:txBody>
      </p:sp>
    </p:spTree>
    <p:extLst>
      <p:ext uri="{BB962C8B-B14F-4D97-AF65-F5344CB8AC3E}">
        <p14:creationId xmlns:p14="http://schemas.microsoft.com/office/powerpoint/2010/main" val="3221553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28</a:t>
            </a:fld>
            <a:endParaRPr lang="en-US" dirty="0"/>
          </a:p>
        </p:txBody>
      </p:sp>
    </p:spTree>
    <p:extLst>
      <p:ext uri="{BB962C8B-B14F-4D97-AF65-F5344CB8AC3E}">
        <p14:creationId xmlns:p14="http://schemas.microsoft.com/office/powerpoint/2010/main" val="3843351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33675EB-FFF5-4648-B14D-508B4C423457}" type="slidenum">
              <a:rPr lang="en-US" smtClean="0"/>
              <a:t>29</a:t>
            </a:fld>
            <a:endParaRPr lang="en-US" dirty="0"/>
          </a:p>
        </p:txBody>
      </p:sp>
    </p:spTree>
    <p:extLst>
      <p:ext uri="{BB962C8B-B14F-4D97-AF65-F5344CB8AC3E}">
        <p14:creationId xmlns:p14="http://schemas.microsoft.com/office/powerpoint/2010/main" val="1860671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a:t>
            </a:fld>
            <a:endParaRPr lang="en-US" dirty="0"/>
          </a:p>
        </p:txBody>
      </p:sp>
    </p:spTree>
    <p:extLst>
      <p:ext uri="{BB962C8B-B14F-4D97-AF65-F5344CB8AC3E}">
        <p14:creationId xmlns:p14="http://schemas.microsoft.com/office/powerpoint/2010/main" val="3383898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30</a:t>
            </a:fld>
            <a:endParaRPr lang="en-US" dirty="0"/>
          </a:p>
        </p:txBody>
      </p:sp>
    </p:spTree>
    <p:extLst>
      <p:ext uri="{BB962C8B-B14F-4D97-AF65-F5344CB8AC3E}">
        <p14:creationId xmlns:p14="http://schemas.microsoft.com/office/powerpoint/2010/main" val="2100129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31</a:t>
            </a:fld>
            <a:endParaRPr lang="en-US" dirty="0"/>
          </a:p>
        </p:txBody>
      </p:sp>
    </p:spTree>
    <p:extLst>
      <p:ext uri="{BB962C8B-B14F-4D97-AF65-F5344CB8AC3E}">
        <p14:creationId xmlns:p14="http://schemas.microsoft.com/office/powerpoint/2010/main" val="2379075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33675EB-FFF5-4648-B14D-508B4C423457}" type="slidenum">
              <a:rPr lang="en-US" smtClean="0"/>
              <a:t>32</a:t>
            </a:fld>
            <a:endParaRPr lang="en-US" dirty="0"/>
          </a:p>
        </p:txBody>
      </p:sp>
    </p:spTree>
    <p:extLst>
      <p:ext uri="{BB962C8B-B14F-4D97-AF65-F5344CB8AC3E}">
        <p14:creationId xmlns:p14="http://schemas.microsoft.com/office/powerpoint/2010/main" val="2985776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spcBef>
                <a:spcPts val="600"/>
              </a:spcBef>
              <a:spcAft>
                <a:spcPts val="600"/>
              </a:spcAft>
              <a:buFont typeface="Arial" panose="020B0604020202020204" pitchFamily="34" charset="0"/>
              <a:buNone/>
            </a:pPr>
            <a:endParaRPr lang="en-US" sz="1300" dirty="0"/>
          </a:p>
        </p:txBody>
      </p:sp>
      <p:sp>
        <p:nvSpPr>
          <p:cNvPr id="4" name="Slide Number Placeholder 3"/>
          <p:cNvSpPr>
            <a:spLocks noGrp="1"/>
          </p:cNvSpPr>
          <p:nvPr>
            <p:ph type="sldNum" sz="quarter" idx="10"/>
          </p:nvPr>
        </p:nvSpPr>
        <p:spPr/>
        <p:txBody>
          <a:bodyPr/>
          <a:lstStyle/>
          <a:p>
            <a:fld id="{133675EB-FFF5-4648-B14D-508B4C423457}" type="slidenum">
              <a:rPr lang="en-US" smtClean="0"/>
              <a:t>33</a:t>
            </a:fld>
            <a:endParaRPr lang="en-US" dirty="0"/>
          </a:p>
        </p:txBody>
      </p:sp>
    </p:spTree>
    <p:extLst>
      <p:ext uri="{BB962C8B-B14F-4D97-AF65-F5344CB8AC3E}">
        <p14:creationId xmlns:p14="http://schemas.microsoft.com/office/powerpoint/2010/main" val="47478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34</a:t>
            </a:fld>
            <a:endParaRPr lang="en-US" dirty="0"/>
          </a:p>
        </p:txBody>
      </p:sp>
    </p:spTree>
    <p:extLst>
      <p:ext uri="{BB962C8B-B14F-4D97-AF65-F5344CB8AC3E}">
        <p14:creationId xmlns:p14="http://schemas.microsoft.com/office/powerpoint/2010/main" val="2521180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35</a:t>
            </a:fld>
            <a:endParaRPr lang="en-US" dirty="0"/>
          </a:p>
        </p:txBody>
      </p:sp>
    </p:spTree>
    <p:extLst>
      <p:ext uri="{BB962C8B-B14F-4D97-AF65-F5344CB8AC3E}">
        <p14:creationId xmlns:p14="http://schemas.microsoft.com/office/powerpoint/2010/main" val="35875977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36</a:t>
            </a:fld>
            <a:endParaRPr lang="en-US" dirty="0"/>
          </a:p>
        </p:txBody>
      </p:sp>
    </p:spTree>
    <p:extLst>
      <p:ext uri="{BB962C8B-B14F-4D97-AF65-F5344CB8AC3E}">
        <p14:creationId xmlns:p14="http://schemas.microsoft.com/office/powerpoint/2010/main" val="36844231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37</a:t>
            </a:fld>
            <a:endParaRPr lang="en-US" dirty="0"/>
          </a:p>
        </p:txBody>
      </p:sp>
    </p:spTree>
    <p:extLst>
      <p:ext uri="{BB962C8B-B14F-4D97-AF65-F5344CB8AC3E}">
        <p14:creationId xmlns:p14="http://schemas.microsoft.com/office/powerpoint/2010/main" val="36308093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38</a:t>
            </a:fld>
            <a:endParaRPr lang="en-US" dirty="0"/>
          </a:p>
        </p:txBody>
      </p:sp>
    </p:spTree>
    <p:extLst>
      <p:ext uri="{BB962C8B-B14F-4D97-AF65-F5344CB8AC3E}">
        <p14:creationId xmlns:p14="http://schemas.microsoft.com/office/powerpoint/2010/main" val="23945457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39</a:t>
            </a:fld>
            <a:endParaRPr lang="en-US" dirty="0"/>
          </a:p>
        </p:txBody>
      </p:sp>
    </p:spTree>
    <p:extLst>
      <p:ext uri="{BB962C8B-B14F-4D97-AF65-F5344CB8AC3E}">
        <p14:creationId xmlns:p14="http://schemas.microsoft.com/office/powerpoint/2010/main" val="3332052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a:t>
            </a:fld>
            <a:endParaRPr lang="en-US" dirty="0"/>
          </a:p>
        </p:txBody>
      </p:sp>
    </p:spTree>
    <p:extLst>
      <p:ext uri="{BB962C8B-B14F-4D97-AF65-F5344CB8AC3E}">
        <p14:creationId xmlns:p14="http://schemas.microsoft.com/office/powerpoint/2010/main" val="25525029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40</a:t>
            </a:fld>
            <a:endParaRPr lang="en-US" dirty="0"/>
          </a:p>
        </p:txBody>
      </p:sp>
    </p:spTree>
    <p:extLst>
      <p:ext uri="{BB962C8B-B14F-4D97-AF65-F5344CB8AC3E}">
        <p14:creationId xmlns:p14="http://schemas.microsoft.com/office/powerpoint/2010/main" val="28095202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41</a:t>
            </a:fld>
            <a:endParaRPr lang="en-US" dirty="0"/>
          </a:p>
        </p:txBody>
      </p:sp>
    </p:spTree>
    <p:extLst>
      <p:ext uri="{BB962C8B-B14F-4D97-AF65-F5344CB8AC3E}">
        <p14:creationId xmlns:p14="http://schemas.microsoft.com/office/powerpoint/2010/main" val="15829297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42</a:t>
            </a:fld>
            <a:endParaRPr lang="en-US" dirty="0"/>
          </a:p>
        </p:txBody>
      </p:sp>
    </p:spTree>
    <p:extLst>
      <p:ext uri="{BB962C8B-B14F-4D97-AF65-F5344CB8AC3E}">
        <p14:creationId xmlns:p14="http://schemas.microsoft.com/office/powerpoint/2010/main" val="10181848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33675EB-FFF5-4648-B14D-508B4C423457}" type="slidenum">
              <a:rPr lang="en-US" smtClean="0"/>
              <a:t>43</a:t>
            </a:fld>
            <a:endParaRPr lang="en-US" dirty="0"/>
          </a:p>
        </p:txBody>
      </p:sp>
    </p:spTree>
    <p:extLst>
      <p:ext uri="{BB962C8B-B14F-4D97-AF65-F5344CB8AC3E}">
        <p14:creationId xmlns:p14="http://schemas.microsoft.com/office/powerpoint/2010/main" val="1862337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44</a:t>
            </a:fld>
            <a:endParaRPr lang="en-US" dirty="0"/>
          </a:p>
        </p:txBody>
      </p:sp>
    </p:spTree>
    <p:extLst>
      <p:ext uri="{BB962C8B-B14F-4D97-AF65-F5344CB8AC3E}">
        <p14:creationId xmlns:p14="http://schemas.microsoft.com/office/powerpoint/2010/main" val="6260425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45</a:t>
            </a:fld>
            <a:endParaRPr lang="en-US" dirty="0"/>
          </a:p>
        </p:txBody>
      </p:sp>
    </p:spTree>
    <p:extLst>
      <p:ext uri="{BB962C8B-B14F-4D97-AF65-F5344CB8AC3E}">
        <p14:creationId xmlns:p14="http://schemas.microsoft.com/office/powerpoint/2010/main" val="34288303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133675EB-FFF5-4648-B14D-508B4C423457}" type="slidenum">
              <a:rPr lang="en-US" smtClean="0"/>
              <a:t>46</a:t>
            </a:fld>
            <a:endParaRPr lang="en-US" dirty="0"/>
          </a:p>
        </p:txBody>
      </p:sp>
    </p:spTree>
    <p:extLst>
      <p:ext uri="{BB962C8B-B14F-4D97-AF65-F5344CB8AC3E}">
        <p14:creationId xmlns:p14="http://schemas.microsoft.com/office/powerpoint/2010/main" val="28537323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47</a:t>
            </a:fld>
            <a:endParaRPr lang="en-US" dirty="0"/>
          </a:p>
        </p:txBody>
      </p:sp>
    </p:spTree>
    <p:extLst>
      <p:ext uri="{BB962C8B-B14F-4D97-AF65-F5344CB8AC3E}">
        <p14:creationId xmlns:p14="http://schemas.microsoft.com/office/powerpoint/2010/main" val="32608248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48</a:t>
            </a:fld>
            <a:endParaRPr lang="en-US" dirty="0"/>
          </a:p>
        </p:txBody>
      </p:sp>
    </p:spTree>
    <p:extLst>
      <p:ext uri="{BB962C8B-B14F-4D97-AF65-F5344CB8AC3E}">
        <p14:creationId xmlns:p14="http://schemas.microsoft.com/office/powerpoint/2010/main" val="21607056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49</a:t>
            </a:fld>
            <a:endParaRPr lang="en-US" dirty="0"/>
          </a:p>
        </p:txBody>
      </p:sp>
    </p:spTree>
    <p:extLst>
      <p:ext uri="{BB962C8B-B14F-4D97-AF65-F5344CB8AC3E}">
        <p14:creationId xmlns:p14="http://schemas.microsoft.com/office/powerpoint/2010/main" val="4009740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133675EB-FFF5-4648-B14D-508B4C423457}" type="slidenum">
              <a:rPr lang="en-US" smtClean="0"/>
              <a:t>5</a:t>
            </a:fld>
            <a:endParaRPr lang="en-US" dirty="0"/>
          </a:p>
        </p:txBody>
      </p:sp>
    </p:spTree>
    <p:extLst>
      <p:ext uri="{BB962C8B-B14F-4D97-AF65-F5344CB8AC3E}">
        <p14:creationId xmlns:p14="http://schemas.microsoft.com/office/powerpoint/2010/main" val="10090180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50</a:t>
            </a:fld>
            <a:endParaRPr lang="en-US" dirty="0"/>
          </a:p>
        </p:txBody>
      </p:sp>
    </p:spTree>
    <p:extLst>
      <p:ext uri="{BB962C8B-B14F-4D97-AF65-F5344CB8AC3E}">
        <p14:creationId xmlns:p14="http://schemas.microsoft.com/office/powerpoint/2010/main" val="34364764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33675EB-FFF5-4648-B14D-508B4C423457}" type="slidenum">
              <a:rPr lang="en-US" smtClean="0"/>
              <a:t>51</a:t>
            </a:fld>
            <a:endParaRPr lang="en-US" dirty="0"/>
          </a:p>
        </p:txBody>
      </p:sp>
    </p:spTree>
    <p:extLst>
      <p:ext uri="{BB962C8B-B14F-4D97-AF65-F5344CB8AC3E}">
        <p14:creationId xmlns:p14="http://schemas.microsoft.com/office/powerpoint/2010/main" val="39831566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33675EB-FFF5-4648-B14D-508B4C423457}" type="slidenum">
              <a:rPr lang="en-US" smtClean="0"/>
              <a:t>52</a:t>
            </a:fld>
            <a:endParaRPr lang="en-US" dirty="0"/>
          </a:p>
        </p:txBody>
      </p:sp>
    </p:spTree>
    <p:extLst>
      <p:ext uri="{BB962C8B-B14F-4D97-AF65-F5344CB8AC3E}">
        <p14:creationId xmlns:p14="http://schemas.microsoft.com/office/powerpoint/2010/main" val="16640738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53</a:t>
            </a:fld>
            <a:endParaRPr lang="en-US" dirty="0"/>
          </a:p>
        </p:txBody>
      </p:sp>
    </p:spTree>
    <p:extLst>
      <p:ext uri="{BB962C8B-B14F-4D97-AF65-F5344CB8AC3E}">
        <p14:creationId xmlns:p14="http://schemas.microsoft.com/office/powerpoint/2010/main" val="28123655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54</a:t>
            </a:fld>
            <a:endParaRPr lang="en-US" dirty="0"/>
          </a:p>
        </p:txBody>
      </p:sp>
    </p:spTree>
    <p:extLst>
      <p:ext uri="{BB962C8B-B14F-4D97-AF65-F5344CB8AC3E}">
        <p14:creationId xmlns:p14="http://schemas.microsoft.com/office/powerpoint/2010/main" val="40293691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33675EB-FFF5-4648-B14D-508B4C423457}" type="slidenum">
              <a:rPr lang="en-US" smtClean="0"/>
              <a:t>55</a:t>
            </a:fld>
            <a:endParaRPr lang="en-US" dirty="0"/>
          </a:p>
        </p:txBody>
      </p:sp>
    </p:spTree>
    <p:extLst>
      <p:ext uri="{BB962C8B-B14F-4D97-AF65-F5344CB8AC3E}">
        <p14:creationId xmlns:p14="http://schemas.microsoft.com/office/powerpoint/2010/main" val="39629208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3675EB-FFF5-4648-B14D-508B4C423457}" type="slidenum">
              <a:rPr lang="en-US" smtClean="0"/>
              <a:t>56</a:t>
            </a:fld>
            <a:endParaRPr lang="en-US" dirty="0"/>
          </a:p>
        </p:txBody>
      </p:sp>
    </p:spTree>
    <p:extLst>
      <p:ext uri="{BB962C8B-B14F-4D97-AF65-F5344CB8AC3E}">
        <p14:creationId xmlns:p14="http://schemas.microsoft.com/office/powerpoint/2010/main" val="17446000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57</a:t>
            </a:fld>
            <a:endParaRPr lang="en-US" dirty="0"/>
          </a:p>
        </p:txBody>
      </p:sp>
    </p:spTree>
    <p:extLst>
      <p:ext uri="{BB962C8B-B14F-4D97-AF65-F5344CB8AC3E}">
        <p14:creationId xmlns:p14="http://schemas.microsoft.com/office/powerpoint/2010/main" val="7540984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600"/>
              </a:spcBef>
              <a:spcAft>
                <a:spcPts val="600"/>
              </a:spcAft>
              <a:buSzPct val="100000"/>
              <a:defRPr/>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59</a:t>
            </a:fld>
            <a:endParaRPr lang="en-US" dirty="0"/>
          </a:p>
        </p:txBody>
      </p:sp>
    </p:spTree>
    <p:extLst>
      <p:ext uri="{BB962C8B-B14F-4D97-AF65-F5344CB8AC3E}">
        <p14:creationId xmlns:p14="http://schemas.microsoft.com/office/powerpoint/2010/main" val="5343539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60</a:t>
            </a:fld>
            <a:endParaRPr lang="en-US" dirty="0"/>
          </a:p>
        </p:txBody>
      </p:sp>
    </p:spTree>
    <p:extLst>
      <p:ext uri="{BB962C8B-B14F-4D97-AF65-F5344CB8AC3E}">
        <p14:creationId xmlns:p14="http://schemas.microsoft.com/office/powerpoint/2010/main" val="173038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133675EB-FFF5-4648-B14D-508B4C423457}" type="slidenum">
              <a:rPr lang="en-US" smtClean="0"/>
              <a:t>6</a:t>
            </a:fld>
            <a:endParaRPr lang="en-US" dirty="0"/>
          </a:p>
        </p:txBody>
      </p:sp>
    </p:spTree>
    <p:extLst>
      <p:ext uri="{BB962C8B-B14F-4D97-AF65-F5344CB8AC3E}">
        <p14:creationId xmlns:p14="http://schemas.microsoft.com/office/powerpoint/2010/main" val="2735906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63</a:t>
            </a:fld>
            <a:endParaRPr lang="en-US" dirty="0"/>
          </a:p>
        </p:txBody>
      </p:sp>
    </p:spTree>
    <p:extLst>
      <p:ext uri="{BB962C8B-B14F-4D97-AF65-F5344CB8AC3E}">
        <p14:creationId xmlns:p14="http://schemas.microsoft.com/office/powerpoint/2010/main" val="13071228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endParaRPr lang="en-US" altLang="en-US" dirty="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09" indent="-285734" eaLnBrk="0" hangingPunct="0">
              <a:spcBef>
                <a:spcPct val="30000"/>
              </a:spcBef>
              <a:defRPr sz="1200">
                <a:solidFill>
                  <a:schemeClr val="tx1"/>
                </a:solidFill>
                <a:latin typeface="Arial" pitchFamily="34" charset="0"/>
              </a:defRPr>
            </a:lvl2pPr>
            <a:lvl3pPr marL="1142937" indent="-228587" eaLnBrk="0" hangingPunct="0">
              <a:spcBef>
                <a:spcPct val="30000"/>
              </a:spcBef>
              <a:defRPr sz="1200">
                <a:solidFill>
                  <a:schemeClr val="tx1"/>
                </a:solidFill>
                <a:latin typeface="Arial" pitchFamily="34" charset="0"/>
              </a:defRPr>
            </a:lvl3pPr>
            <a:lvl4pPr marL="1600111" indent="-228587" eaLnBrk="0" hangingPunct="0">
              <a:spcBef>
                <a:spcPct val="30000"/>
              </a:spcBef>
              <a:defRPr sz="1200">
                <a:solidFill>
                  <a:schemeClr val="tx1"/>
                </a:solidFill>
                <a:latin typeface="Arial" pitchFamily="34" charset="0"/>
              </a:defRPr>
            </a:lvl4pPr>
            <a:lvl5pPr marL="2057287" indent="-228587" eaLnBrk="0" hangingPunct="0">
              <a:spcBef>
                <a:spcPct val="30000"/>
              </a:spcBef>
              <a:defRPr sz="1200">
                <a:solidFill>
                  <a:schemeClr val="tx1"/>
                </a:solidFill>
                <a:latin typeface="Arial" pitchFamily="34" charset="0"/>
              </a:defRPr>
            </a:lvl5pPr>
            <a:lvl6pPr marL="2514461" indent="-228587" eaLnBrk="0" fontAlgn="base" hangingPunct="0">
              <a:spcBef>
                <a:spcPct val="30000"/>
              </a:spcBef>
              <a:spcAft>
                <a:spcPct val="0"/>
              </a:spcAft>
              <a:defRPr sz="1200">
                <a:solidFill>
                  <a:schemeClr val="tx1"/>
                </a:solidFill>
                <a:latin typeface="Arial" pitchFamily="34" charset="0"/>
              </a:defRPr>
            </a:lvl6pPr>
            <a:lvl7pPr marL="2971635" indent="-228587" eaLnBrk="0" fontAlgn="base" hangingPunct="0">
              <a:spcBef>
                <a:spcPct val="30000"/>
              </a:spcBef>
              <a:spcAft>
                <a:spcPct val="0"/>
              </a:spcAft>
              <a:defRPr sz="1200">
                <a:solidFill>
                  <a:schemeClr val="tx1"/>
                </a:solidFill>
                <a:latin typeface="Arial" pitchFamily="34" charset="0"/>
              </a:defRPr>
            </a:lvl7pPr>
            <a:lvl8pPr marL="3428811" indent="-228587" eaLnBrk="0" fontAlgn="base" hangingPunct="0">
              <a:spcBef>
                <a:spcPct val="30000"/>
              </a:spcBef>
              <a:spcAft>
                <a:spcPct val="0"/>
              </a:spcAft>
              <a:defRPr sz="1200">
                <a:solidFill>
                  <a:schemeClr val="tx1"/>
                </a:solidFill>
                <a:latin typeface="Arial" pitchFamily="34" charset="0"/>
              </a:defRPr>
            </a:lvl8pPr>
            <a:lvl9pPr marL="3885985" indent="-22858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BCC422B-B836-4ABE-A00C-B37430C23665}" type="slidenum">
              <a:rPr lang="en-US" altLang="en-US" smtClean="0"/>
              <a:pPr eaLnBrk="1" hangingPunct="1">
                <a:spcBef>
                  <a:spcPct val="0"/>
                </a:spcBef>
              </a:pPr>
              <a:t>64</a:t>
            </a:fld>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65</a:t>
            </a:fld>
            <a:endParaRPr lang="en-US" dirty="0"/>
          </a:p>
        </p:txBody>
      </p:sp>
    </p:spTree>
    <p:extLst>
      <p:ext uri="{BB962C8B-B14F-4D97-AF65-F5344CB8AC3E}">
        <p14:creationId xmlns:p14="http://schemas.microsoft.com/office/powerpoint/2010/main" val="3402598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sz="1200" b="1" baseline="0" dirty="0"/>
          </a:p>
          <a:p>
            <a:endParaRPr lang="en-US" sz="1200" b="1" dirty="0"/>
          </a:p>
          <a:p>
            <a:pPr marL="0" indent="0">
              <a:buFont typeface="Arial" panose="020B0604020202020204" pitchFamily="34" charset="0"/>
              <a:buNone/>
            </a:pPr>
            <a:endParaRPr lang="en-US" sz="1200" b="1" dirty="0"/>
          </a:p>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7</a:t>
            </a:fld>
            <a:endParaRPr lang="en-US" dirty="0"/>
          </a:p>
        </p:txBody>
      </p:sp>
    </p:spTree>
    <p:extLst>
      <p:ext uri="{BB962C8B-B14F-4D97-AF65-F5344CB8AC3E}">
        <p14:creationId xmlns:p14="http://schemas.microsoft.com/office/powerpoint/2010/main" val="3904429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8</a:t>
            </a:fld>
            <a:endParaRPr lang="en-US" dirty="0"/>
          </a:p>
        </p:txBody>
      </p:sp>
    </p:spTree>
    <p:extLst>
      <p:ext uri="{BB962C8B-B14F-4D97-AF65-F5344CB8AC3E}">
        <p14:creationId xmlns:p14="http://schemas.microsoft.com/office/powerpoint/2010/main" val="484484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9</a:t>
            </a:fld>
            <a:endParaRPr lang="en-US" dirty="0"/>
          </a:p>
        </p:txBody>
      </p:sp>
    </p:spTree>
    <p:extLst>
      <p:ext uri="{BB962C8B-B14F-4D97-AF65-F5344CB8AC3E}">
        <p14:creationId xmlns:p14="http://schemas.microsoft.com/office/powerpoint/2010/main" val="3840703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5947"/>
            <a:ext cx="9144000" cy="1606147"/>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07024" y="314291"/>
            <a:ext cx="2971800" cy="971617"/>
          </a:xfrm>
          <a:prstGeom prst="rect">
            <a:avLst/>
          </a:prstGeom>
        </p:spPr>
      </p:pic>
      <p:pic>
        <p:nvPicPr>
          <p:cNvPr id="11" name="Picture 18" descr="FDOELog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9140"/>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178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193052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154029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6781800" cy="1096962"/>
          </a:xfrm>
        </p:spPr>
        <p:txBody>
          <a:bodyPr/>
          <a:lstStyle>
            <a:lvl1pPr algn="l">
              <a:defRPr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228600" y="1752601"/>
            <a:ext cx="8737092" cy="4343399"/>
          </a:xfrm>
        </p:spPr>
        <p:txBody>
          <a:bodyPr>
            <a:noAutofit/>
          </a:bodyPr>
          <a:lstStyle>
            <a:lvl1pPr>
              <a:lnSpc>
                <a:spcPct val="80000"/>
              </a:lnSpc>
              <a:spcBef>
                <a:spcPts val="600"/>
              </a:spcBef>
              <a:spcAft>
                <a:spcPts val="600"/>
              </a:spcAft>
              <a:defRPr/>
            </a:lvl1pPr>
            <a:lvl2pPr>
              <a:lnSpc>
                <a:spcPct val="80000"/>
              </a:lnSpc>
              <a:spcBef>
                <a:spcPts val="600"/>
              </a:spcBef>
              <a:spcAft>
                <a:spcPts val="600"/>
              </a:spcAft>
              <a:defRPr/>
            </a:lvl2pPr>
            <a:lvl3pPr>
              <a:lnSpc>
                <a:spcPct val="80000"/>
              </a:lnSpc>
              <a:spcBef>
                <a:spcPts val="600"/>
              </a:spcBef>
              <a:spcAft>
                <a:spcPts val="600"/>
              </a:spcAft>
              <a:defRPr/>
            </a:lvl3pPr>
            <a:lvl4pPr>
              <a:lnSpc>
                <a:spcPct val="80000"/>
              </a:lnSpc>
              <a:spcBef>
                <a:spcPts val="600"/>
              </a:spcBef>
              <a:spcAft>
                <a:spcPts val="600"/>
              </a:spcAft>
              <a:defRPr/>
            </a:lvl4pPr>
            <a:lvl5pPr>
              <a:lnSpc>
                <a:spcPct val="80000"/>
              </a:lnSpc>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3124200" y="6324600"/>
            <a:ext cx="2895600" cy="365125"/>
          </a:xfrm>
        </p:spPr>
        <p:txBody>
          <a:bodyPr/>
          <a:lstStyle>
            <a:lvl1pPr algn="ctr">
              <a:defRPr/>
            </a:lvl1pPr>
          </a:lstStyle>
          <a:p>
            <a:fld id="{60F88D64-766A-45C3-93FE-3E1D3068B07A}" type="slidenum">
              <a:rPr lang="en-US" smtClean="0"/>
              <a:t>‹#›</a:t>
            </a:fld>
            <a:endParaRPr lang="en-US" dirty="0"/>
          </a:p>
        </p:txBody>
      </p:sp>
      <p:pic>
        <p:nvPicPr>
          <p:cNvPr id="8" name="Picture 2" descr="http://intranet.fldoe.org/Communications/images/fdoelogocolor.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9" r="-1"/>
          <a:stretch/>
        </p:blipFill>
        <p:spPr bwMode="auto">
          <a:xfrm>
            <a:off x="76200" y="6172200"/>
            <a:ext cx="2209800" cy="6404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userDrawn="1"/>
        </p:nvCxnSpPr>
        <p:spPr>
          <a:xfrm>
            <a:off x="0" y="1600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9792" y="6249543"/>
            <a:ext cx="1485900" cy="485809"/>
          </a:xfrm>
          <a:prstGeom prst="rect">
            <a:avLst/>
          </a:prstGeom>
        </p:spPr>
      </p:pic>
      <p:pic>
        <p:nvPicPr>
          <p:cNvPr id="4" name="Picture 3"/>
          <p:cNvPicPr>
            <a:picLocks noChangeAspect="1"/>
          </p:cNvPicPr>
          <p:nvPr userDrawn="1"/>
        </p:nvPicPr>
        <p:blipFill>
          <a:blip r:embed="rId4"/>
          <a:stretch>
            <a:fillRect/>
          </a:stretch>
        </p:blipFill>
        <p:spPr>
          <a:xfrm>
            <a:off x="0" y="0"/>
            <a:ext cx="9144000" cy="1611926"/>
          </a:xfrm>
          <a:prstGeom prst="rect">
            <a:avLst/>
          </a:prstGeom>
        </p:spPr>
      </p:pic>
    </p:spTree>
    <p:extLst>
      <p:ext uri="{BB962C8B-B14F-4D97-AF65-F5344CB8AC3E}">
        <p14:creationId xmlns:p14="http://schemas.microsoft.com/office/powerpoint/2010/main" val="224288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3153594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53154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305327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381860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330703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196323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389531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51526-07C4-4BC6-8B1A-7208761F523C}" type="slidenum">
              <a:rPr lang="en-US" smtClean="0"/>
              <a:t>‹#›</a:t>
            </a:fld>
            <a:endParaRPr lang="en-US" dirty="0"/>
          </a:p>
        </p:txBody>
      </p:sp>
    </p:spTree>
    <p:extLst>
      <p:ext uri="{BB962C8B-B14F-4D97-AF65-F5344CB8AC3E}">
        <p14:creationId xmlns:p14="http://schemas.microsoft.com/office/powerpoint/2010/main" val="188401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fldoe.org/accountability/assessments/k-12-student-assessment/science.s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hyperlink" Target="http://www.fsassessment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avocet.pearson.com/FL/Home"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mailto:mugando@dadeschools.ne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mailto:mbruguera@dadeschools.net"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mailto:mugando@dadeschools.net"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avocet.pearson.com/FL/Hom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981200"/>
            <a:ext cx="8839200" cy="3048000"/>
          </a:xfrm>
        </p:spPr>
        <p:txBody>
          <a:bodyPr>
            <a:normAutofit fontScale="90000"/>
          </a:bodyPr>
          <a:lstStyle/>
          <a:p>
            <a:r>
              <a:rPr lang="en-US" b="1" dirty="0"/>
              <a:t>Spring 2017</a:t>
            </a:r>
            <a:br>
              <a:rPr lang="en-US" b="1" dirty="0"/>
            </a:br>
            <a:r>
              <a:rPr lang="en-US" sz="3800" b="1" dirty="0"/>
              <a:t>Florida Standards Assessments (FSA) and Florida Comprehensive Assessment Test (FCAT 2.0)</a:t>
            </a:r>
            <a:br>
              <a:rPr lang="en-US" sz="3800" b="1" dirty="0"/>
            </a:br>
            <a:r>
              <a:rPr lang="en-US" sz="3800" b="1" dirty="0"/>
              <a:t>Training Materials</a:t>
            </a:r>
            <a:br>
              <a:rPr lang="en-US" sz="3800" b="1" dirty="0"/>
            </a:br>
            <a:r>
              <a:rPr lang="en-US" sz="3800" b="1" dirty="0"/>
              <a:t>for Paper-Based Administrations</a:t>
            </a:r>
            <a:endParaRPr lang="en-US" sz="3800" dirty="0"/>
          </a:p>
        </p:txBody>
      </p:sp>
      <p:sp>
        <p:nvSpPr>
          <p:cNvPr id="3" name="Title 1"/>
          <p:cNvSpPr txBox="1">
            <a:spLocks/>
          </p:cNvSpPr>
          <p:nvPr/>
        </p:nvSpPr>
        <p:spPr>
          <a:xfrm>
            <a:off x="152400" y="5029200"/>
            <a:ext cx="8839200" cy="16001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000" dirty="0"/>
          </a:p>
          <a:p>
            <a:r>
              <a:rPr lang="en-US" sz="3000" dirty="0"/>
              <a:t>Grades 4–7 FSA ELA Writing; Grade 3 FSA ELA Reading; and Grades 5 &amp; 8 FCAT 2.0 Science</a:t>
            </a:r>
          </a:p>
        </p:txBody>
      </p:sp>
    </p:spTree>
    <p:extLst>
      <p:ext uri="{BB962C8B-B14F-4D97-AF65-F5344CB8AC3E}">
        <p14:creationId xmlns:p14="http://schemas.microsoft.com/office/powerpoint/2010/main" val="3484360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Administration Policies and Procedures</a:t>
            </a:r>
            <a:endParaRPr lang="en-US" dirty="0">
              <a:solidFill>
                <a:schemeClr val="bg1"/>
              </a:solidFill>
            </a:endParaRPr>
          </a:p>
        </p:txBody>
      </p:sp>
      <p:sp>
        <p:nvSpPr>
          <p:cNvPr id="3" name="Content Placeholder 2"/>
          <p:cNvSpPr>
            <a:spLocks noGrp="1"/>
          </p:cNvSpPr>
          <p:nvPr>
            <p:ph idx="1"/>
          </p:nvPr>
        </p:nvSpPr>
        <p:spPr/>
        <p:txBody>
          <a:bodyPr>
            <a:noAutofit/>
          </a:bodyPr>
          <a:lstStyle/>
          <a:p>
            <a:pPr marL="0" indent="0">
              <a:lnSpc>
                <a:spcPct val="80000"/>
              </a:lnSpc>
              <a:spcBef>
                <a:spcPts val="600"/>
              </a:spcBef>
              <a:spcAft>
                <a:spcPts val="600"/>
              </a:spcAft>
              <a:buNone/>
            </a:pPr>
            <a:r>
              <a:rPr lang="en-US" sz="2800" b="1" dirty="0"/>
              <a:t>General Information about Accommodations</a:t>
            </a:r>
          </a:p>
          <a:p>
            <a:r>
              <a:rPr lang="en-US" sz="2200" dirty="0" smtClean="0"/>
              <a:t>Spring/Summer 2017 FSA Accommodations TAM for information on accommodated PBT, including scripts. Available on the FSA Portal (Early February)</a:t>
            </a:r>
          </a:p>
          <a:p>
            <a:r>
              <a:rPr lang="en-US" sz="2200" dirty="0" smtClean="0"/>
              <a:t>Appendix </a:t>
            </a:r>
            <a:r>
              <a:rPr lang="en-US" sz="2200" dirty="0"/>
              <a:t>A of the PBT Manuals provide information concerning allowable accommodations for students with disabilities and for ELLs. The test administrator and the school assessment coordinator are responsible for ensuring that arrangements for accommodations have been made prior to the test administration dates. </a:t>
            </a:r>
          </a:p>
          <a:p>
            <a:r>
              <a:rPr lang="en-US" sz="2200" dirty="0"/>
              <a:t>For eligible students participating in the paper-based Grades 4–7 FSA ELA Writing, Grade 3 FSA ELA Reading, and Grades 5 and 8 FCAT 2.0 Science the following </a:t>
            </a:r>
            <a:r>
              <a:rPr lang="en-US" sz="2200" dirty="0" smtClean="0"/>
              <a:t>PBT accommodations </a:t>
            </a:r>
            <a:r>
              <a:rPr lang="en-US" sz="2200" dirty="0"/>
              <a:t>are available: </a:t>
            </a:r>
          </a:p>
          <a:p>
            <a:pPr lvl="1">
              <a:spcBef>
                <a:spcPts val="0"/>
              </a:spcBef>
              <a:spcAft>
                <a:spcPts val="0"/>
              </a:spcAft>
            </a:pPr>
            <a:r>
              <a:rPr lang="en-US" sz="2200" b="1" dirty="0"/>
              <a:t>Large print 		– Contracted braille (EBAE and UEB)</a:t>
            </a:r>
          </a:p>
          <a:p>
            <a:pPr lvl="1">
              <a:spcBef>
                <a:spcPts val="0"/>
              </a:spcBef>
              <a:spcAft>
                <a:spcPts val="0"/>
              </a:spcAft>
            </a:pPr>
            <a:r>
              <a:rPr lang="en-US" sz="2200" b="1" dirty="0"/>
              <a:t>One-item-per-page	– Uncontracted braille (EBAE and UEB)</a:t>
            </a:r>
          </a:p>
          <a:p>
            <a:pPr marL="0" indent="0">
              <a:lnSpc>
                <a:spcPct val="80000"/>
              </a:lnSpc>
              <a:spcBef>
                <a:spcPts val="600"/>
              </a:spcBef>
              <a:spcAft>
                <a:spcPts val="600"/>
              </a:spcAft>
              <a:buNone/>
            </a:pPr>
            <a:endParaRPr lang="en-US" dirty="0"/>
          </a:p>
        </p:txBody>
      </p:sp>
      <p:sp>
        <p:nvSpPr>
          <p:cNvPr id="5" name="Slide Number Placeholder 4"/>
          <p:cNvSpPr>
            <a:spLocks noGrp="1"/>
          </p:cNvSpPr>
          <p:nvPr>
            <p:ph type="sldNum" sz="quarter" idx="12"/>
          </p:nvPr>
        </p:nvSpPr>
        <p:spPr/>
        <p:txBody>
          <a:bodyPr/>
          <a:lstStyle/>
          <a:p>
            <a:fld id="{60F88D64-766A-45C3-93FE-3E1D3068B07A}" type="slidenum">
              <a:rPr lang="en-US" smtClean="0"/>
              <a:t>10</a:t>
            </a:fld>
            <a:endParaRPr lang="en-US" dirty="0"/>
          </a:p>
        </p:txBody>
      </p:sp>
      <p:sp>
        <p:nvSpPr>
          <p:cNvPr id="6" name="TextBox 5"/>
          <p:cNvSpPr txBox="1"/>
          <p:nvPr/>
        </p:nvSpPr>
        <p:spPr>
          <a:xfrm>
            <a:off x="2209800" y="6482572"/>
            <a:ext cx="4507837" cy="369332"/>
          </a:xfrm>
          <a:prstGeom prst="rect">
            <a:avLst/>
          </a:prstGeom>
          <a:noFill/>
        </p:spPr>
        <p:txBody>
          <a:bodyPr wrap="none" rtlCol="0">
            <a:spAutoFit/>
          </a:bodyPr>
          <a:lstStyle/>
          <a:p>
            <a:r>
              <a:rPr lang="en-US" dirty="0" smtClean="0"/>
              <a:t>FSA PBT TAM v, 4; SCIENCE TAM 3; Appendix A</a:t>
            </a:r>
            <a:endParaRPr lang="en-US" dirty="0"/>
          </a:p>
        </p:txBody>
      </p:sp>
      <p:pic>
        <p:nvPicPr>
          <p:cNvPr id="7" name="Picture 6" descr="File:New icon shiny badge.sv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1371600"/>
            <a:ext cx="914400" cy="914400"/>
          </a:xfrm>
          <a:prstGeom prst="rect">
            <a:avLst/>
          </a:prstGeom>
          <a:noFill/>
        </p:spPr>
      </p:pic>
    </p:spTree>
    <p:extLst>
      <p:ext uri="{BB962C8B-B14F-4D97-AF65-F5344CB8AC3E}">
        <p14:creationId xmlns:p14="http://schemas.microsoft.com/office/powerpoint/2010/main" val="235122901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458200" cy="1096962"/>
          </a:xfrm>
        </p:spPr>
        <p:txBody>
          <a:bodyPr>
            <a:normAutofit fontScale="90000"/>
          </a:bodyPr>
          <a:lstStyle/>
          <a:p>
            <a:r>
              <a:rPr lang="en-US" dirty="0"/>
              <a:t>Test Administration Policies and Procedures</a:t>
            </a:r>
            <a:endParaRPr lang="en-US" dirty="0">
              <a:solidFill>
                <a:schemeClr val="bg1"/>
              </a:solidFill>
            </a:endParaRPr>
          </a:p>
        </p:txBody>
      </p:sp>
      <p:sp>
        <p:nvSpPr>
          <p:cNvPr id="3" name="Content Placeholder 2"/>
          <p:cNvSpPr>
            <a:spLocks noGrp="1"/>
          </p:cNvSpPr>
          <p:nvPr>
            <p:ph idx="1"/>
          </p:nvPr>
        </p:nvSpPr>
        <p:spPr>
          <a:xfrm>
            <a:off x="228600" y="1600200"/>
            <a:ext cx="8737092" cy="4953000"/>
          </a:xfrm>
        </p:spPr>
        <p:txBody>
          <a:bodyPr/>
          <a:lstStyle/>
          <a:p>
            <a:pPr marL="0" indent="0">
              <a:buNone/>
            </a:pPr>
            <a:r>
              <a:rPr lang="en-US" sz="2800" b="1" dirty="0"/>
              <a:t>FSA Test Item Practice</a:t>
            </a:r>
          </a:p>
          <a:p>
            <a:pPr>
              <a:spcBef>
                <a:spcPts val="300"/>
              </a:spcBef>
              <a:spcAft>
                <a:spcPts val="300"/>
              </a:spcAft>
            </a:pPr>
            <a:r>
              <a:rPr lang="en-US" sz="2000" dirty="0"/>
              <a:t>Students participating in a Grade 3 FSA ELA Reading assessment </a:t>
            </a:r>
            <a:r>
              <a:rPr lang="en-US" sz="2000" b="1" u="sng" dirty="0"/>
              <a:t>MUST</a:t>
            </a:r>
            <a:r>
              <a:rPr lang="en-US" sz="2000" dirty="0"/>
              <a:t> participate in a test item practice session. During these practice sessions, test administrators will use a script to walk students through the Directions for Completing Grade 3 FSA ELA Reading Paper-Based Test Item Practice handout that will familiarize them and their students with the test format and item types. </a:t>
            </a:r>
          </a:p>
          <a:p>
            <a:pPr>
              <a:spcBef>
                <a:spcPts val="300"/>
              </a:spcBef>
              <a:spcAft>
                <a:spcPts val="300"/>
              </a:spcAft>
            </a:pPr>
            <a:r>
              <a:rPr lang="en-US" sz="2000" dirty="0"/>
              <a:t>Students participating in the Grades 4–7 FSA ELA Writing assessment are NOT required to participate in a practice test.</a:t>
            </a:r>
          </a:p>
          <a:p>
            <a:pPr>
              <a:spcBef>
                <a:spcPts val="300"/>
              </a:spcBef>
              <a:spcAft>
                <a:spcPts val="300"/>
              </a:spcAft>
            </a:pPr>
            <a:r>
              <a:rPr lang="en-US" sz="2000" dirty="0"/>
              <a:t>Students with a braille or large print accommodation are required to participate in a paper-based practice test using the appropriate practice materials.  </a:t>
            </a:r>
          </a:p>
          <a:p>
            <a:pPr lvl="1">
              <a:spcBef>
                <a:spcPts val="300"/>
              </a:spcBef>
              <a:spcAft>
                <a:spcPts val="300"/>
              </a:spcAft>
            </a:pPr>
            <a:r>
              <a:rPr lang="en-US" sz="2000" dirty="0"/>
              <a:t>Braille and LP practice materials will be delivered to schools by February 3</a:t>
            </a:r>
            <a:r>
              <a:rPr lang="en-US" sz="2000" baseline="30000" dirty="0"/>
              <a:t>rd</a:t>
            </a:r>
            <a:r>
              <a:rPr lang="en-US" sz="2000" dirty="0"/>
              <a:t>. </a:t>
            </a:r>
          </a:p>
          <a:p>
            <a:pPr marL="342900" lvl="1" indent="-342900">
              <a:spcBef>
                <a:spcPts val="300"/>
              </a:spcBef>
              <a:spcAft>
                <a:spcPts val="300"/>
              </a:spcAft>
              <a:buFont typeface="Arial" panose="020B0604020202020204" pitchFamily="34" charset="0"/>
              <a:buChar char="•"/>
            </a:pPr>
            <a:r>
              <a:rPr lang="en-US" sz="2000" dirty="0"/>
              <a:t>Students should be encouraged to access the Directions handouts, as well as the full-length paper-based practice tests and answer keys, on the FSA portal to practice on their own.</a:t>
            </a:r>
          </a:p>
          <a:p>
            <a:endParaRPr lang="en-US" sz="2000" dirty="0"/>
          </a:p>
        </p:txBody>
      </p:sp>
      <p:sp>
        <p:nvSpPr>
          <p:cNvPr id="4" name="Slide Number Placeholder 3"/>
          <p:cNvSpPr>
            <a:spLocks noGrp="1"/>
          </p:cNvSpPr>
          <p:nvPr>
            <p:ph type="sldNum" sz="quarter" idx="12"/>
          </p:nvPr>
        </p:nvSpPr>
        <p:spPr/>
        <p:txBody>
          <a:bodyPr/>
          <a:lstStyle/>
          <a:p>
            <a:fld id="{60F88D64-766A-45C3-93FE-3E1D3068B07A}" type="slidenum">
              <a:rPr lang="en-US" smtClean="0"/>
              <a:t>11</a:t>
            </a:fld>
            <a:endParaRPr lang="en-US" dirty="0"/>
          </a:p>
        </p:txBody>
      </p:sp>
      <p:sp>
        <p:nvSpPr>
          <p:cNvPr id="5" name="TextBox 4"/>
          <p:cNvSpPr txBox="1"/>
          <p:nvPr/>
        </p:nvSpPr>
        <p:spPr>
          <a:xfrm>
            <a:off x="3962400" y="6488668"/>
            <a:ext cx="1574983" cy="369332"/>
          </a:xfrm>
          <a:prstGeom prst="rect">
            <a:avLst/>
          </a:prstGeom>
          <a:noFill/>
        </p:spPr>
        <p:txBody>
          <a:bodyPr wrap="none" rtlCol="0">
            <a:spAutoFit/>
          </a:bodyPr>
          <a:lstStyle/>
          <a:p>
            <a:r>
              <a:rPr lang="en-US" dirty="0" smtClean="0"/>
              <a:t>FSA PBT TAM 4</a:t>
            </a:r>
            <a:endParaRPr lang="en-US" dirty="0"/>
          </a:p>
        </p:txBody>
      </p:sp>
    </p:spTree>
    <p:extLst>
      <p:ext uri="{BB962C8B-B14F-4D97-AF65-F5344CB8AC3E}">
        <p14:creationId xmlns:p14="http://schemas.microsoft.com/office/powerpoint/2010/main" val="3971461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solidFill>
                  <a:schemeClr val="bg1"/>
                </a:solidFill>
              </a:rPr>
              <a:t>Test Administration Policies </a:t>
            </a:r>
            <a:br>
              <a:rPr lang="en-US" dirty="0">
                <a:solidFill>
                  <a:schemeClr val="bg1"/>
                </a:solidFill>
              </a:rPr>
            </a:br>
            <a:r>
              <a:rPr lang="en-US" dirty="0">
                <a:solidFill>
                  <a:schemeClr val="bg1"/>
                </a:solidFill>
              </a:rPr>
              <a:t>and Procedures</a:t>
            </a:r>
          </a:p>
        </p:txBody>
      </p:sp>
      <p:sp>
        <p:nvSpPr>
          <p:cNvPr id="3" name="Content Placeholder 2"/>
          <p:cNvSpPr>
            <a:spLocks noGrp="1"/>
          </p:cNvSpPr>
          <p:nvPr>
            <p:ph idx="1"/>
          </p:nvPr>
        </p:nvSpPr>
        <p:spPr>
          <a:xfrm>
            <a:off x="228600" y="1905001"/>
            <a:ext cx="8686800" cy="4114799"/>
          </a:xfrm>
        </p:spPr>
        <p:txBody>
          <a:bodyPr/>
          <a:lstStyle/>
          <a:p>
            <a:pPr lvl="0" eaLnBrk="1" hangingPunct="1">
              <a:spcBef>
                <a:spcPts val="600"/>
              </a:spcBef>
              <a:spcAft>
                <a:spcPts val="600"/>
              </a:spcAft>
              <a:buNone/>
              <a:defRPr/>
            </a:pPr>
            <a:r>
              <a:rPr lang="en-US" sz="2800" b="1" dirty="0">
                <a:solidFill>
                  <a:srgbClr val="000000"/>
                </a:solidFill>
              </a:rPr>
              <a:t>FCAT 2.0 Science Sample Test Materials </a:t>
            </a:r>
          </a:p>
          <a:p>
            <a:pPr>
              <a:spcBef>
                <a:spcPts val="600"/>
              </a:spcBef>
              <a:spcAft>
                <a:spcPts val="600"/>
              </a:spcAft>
            </a:pPr>
            <a:r>
              <a:rPr lang="en-US" sz="2600" dirty="0"/>
              <a:t>Sample materials are developed by FDOE to assist teachers in preparing students for the Statewide Science Assessment. Schools are encouraged to use sample test materials to familiarize students with the test format. </a:t>
            </a:r>
          </a:p>
          <a:p>
            <a:pPr>
              <a:spcBef>
                <a:spcPts val="600"/>
              </a:spcBef>
              <a:spcAft>
                <a:spcPts val="600"/>
              </a:spcAft>
            </a:pPr>
            <a:r>
              <a:rPr lang="en-US" sz="2600" dirty="0"/>
              <a:t>Sample test materials can be accessed online at </a:t>
            </a:r>
            <a:r>
              <a:rPr lang="en-US" sz="2600" dirty="0">
                <a:hlinkClick r:id="rId3"/>
              </a:rPr>
              <a:t>www.fldoe.org/accountability/assessments/k-12-student-assessment/science.stml</a:t>
            </a:r>
            <a:r>
              <a:rPr lang="en-US" sz="2600" dirty="0"/>
              <a:t>. </a:t>
            </a:r>
          </a:p>
          <a:p>
            <a:pPr>
              <a:spcBef>
                <a:spcPts val="600"/>
              </a:spcBef>
              <a:spcAft>
                <a:spcPts val="600"/>
              </a:spcAft>
            </a:pPr>
            <a:r>
              <a:rPr lang="en-US" sz="2600" dirty="0"/>
              <a:t>Teachers should instruct students that they can access the materials themselves at any time as they prepare for testing.</a:t>
            </a: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12</a:t>
            </a:fld>
            <a:endParaRPr lang="en-US" dirty="0"/>
          </a:p>
        </p:txBody>
      </p:sp>
      <p:sp>
        <p:nvSpPr>
          <p:cNvPr id="5" name="TextBox 4"/>
          <p:cNvSpPr txBox="1"/>
          <p:nvPr/>
        </p:nvSpPr>
        <p:spPr>
          <a:xfrm>
            <a:off x="3962400" y="6500102"/>
            <a:ext cx="1668662" cy="369332"/>
          </a:xfrm>
          <a:prstGeom prst="rect">
            <a:avLst/>
          </a:prstGeom>
          <a:noFill/>
        </p:spPr>
        <p:txBody>
          <a:bodyPr wrap="none" rtlCol="0">
            <a:spAutoFit/>
          </a:bodyPr>
          <a:lstStyle/>
          <a:p>
            <a:r>
              <a:rPr lang="en-US" dirty="0" smtClean="0"/>
              <a:t>SCIENCE TAM 4</a:t>
            </a:r>
            <a:endParaRPr lang="en-US" dirty="0"/>
          </a:p>
        </p:txBody>
      </p:sp>
    </p:spTree>
    <p:extLst>
      <p:ext uri="{BB962C8B-B14F-4D97-AF65-F5344CB8AC3E}">
        <p14:creationId xmlns:p14="http://schemas.microsoft.com/office/powerpoint/2010/main" val="735742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Administration Policies and Procedures</a:t>
            </a:r>
            <a:endParaRPr lang="en-US" dirty="0">
              <a:solidFill>
                <a:schemeClr val="bg1"/>
              </a:solidFill>
            </a:endParaRPr>
          </a:p>
        </p:txBody>
      </p:sp>
      <p:sp>
        <p:nvSpPr>
          <p:cNvPr id="3" name="Content Placeholder 2"/>
          <p:cNvSpPr>
            <a:spLocks noGrp="1"/>
          </p:cNvSpPr>
          <p:nvPr>
            <p:ph idx="1"/>
          </p:nvPr>
        </p:nvSpPr>
        <p:spPr>
          <a:xfrm>
            <a:off x="224010" y="1752600"/>
            <a:ext cx="8737092" cy="4242258"/>
          </a:xfrm>
        </p:spPr>
        <p:txBody>
          <a:bodyPr/>
          <a:lstStyle/>
          <a:p>
            <a:pPr marL="0" indent="0">
              <a:buNone/>
            </a:pPr>
            <a:r>
              <a:rPr lang="en-US" sz="2800" b="1" dirty="0"/>
              <a:t>FSA PBT Test Materials</a:t>
            </a:r>
          </a:p>
          <a:p>
            <a:r>
              <a:rPr lang="en-US" sz="2600" dirty="0"/>
              <a:t>The following test materials will be provided for students participating in the Spring 2017 FSA Grade 3 ELA Reading and Grades 4–7 ELA Writing PBT administrations:</a:t>
            </a:r>
          </a:p>
          <a:p>
            <a:pPr lvl="1"/>
            <a:r>
              <a:rPr lang="en-US" sz="2600" dirty="0"/>
              <a:t>Grade 3 ELA Reading Test and Answer Books</a:t>
            </a:r>
          </a:p>
          <a:p>
            <a:pPr lvl="1"/>
            <a:r>
              <a:rPr lang="en-US" sz="2600" dirty="0"/>
              <a:t>Grade 4 ELA Writing Test and Answer Books</a:t>
            </a:r>
          </a:p>
          <a:p>
            <a:pPr lvl="1"/>
            <a:r>
              <a:rPr lang="en-US" sz="2600" dirty="0"/>
              <a:t>Grade 5 ELA Writing Test and Answer Books</a:t>
            </a:r>
          </a:p>
          <a:p>
            <a:pPr lvl="1"/>
            <a:r>
              <a:rPr lang="en-US" sz="2600" dirty="0"/>
              <a:t>Grade 6 ELA Writing Test and Answer Books</a:t>
            </a:r>
          </a:p>
          <a:p>
            <a:pPr lvl="1"/>
            <a:r>
              <a:rPr lang="en-US" sz="2600" dirty="0"/>
              <a:t>Grade 7 ELA Writing Test and Answer Books</a:t>
            </a:r>
          </a:p>
          <a:p>
            <a:pPr lvl="1"/>
            <a:r>
              <a:rPr lang="en-US" sz="2600" dirty="0"/>
              <a:t>Planning Sheets for FSA ELA Writing</a:t>
            </a:r>
          </a:p>
        </p:txBody>
      </p:sp>
      <p:sp>
        <p:nvSpPr>
          <p:cNvPr id="5" name="Slide Number Placeholder 4"/>
          <p:cNvSpPr>
            <a:spLocks noGrp="1"/>
          </p:cNvSpPr>
          <p:nvPr>
            <p:ph type="sldNum" sz="quarter" idx="12"/>
          </p:nvPr>
        </p:nvSpPr>
        <p:spPr/>
        <p:txBody>
          <a:bodyPr/>
          <a:lstStyle/>
          <a:p>
            <a:fld id="{60F88D64-766A-45C3-93FE-3E1D3068B07A}" type="slidenum">
              <a:rPr lang="en-US" smtClean="0"/>
              <a:t>13</a:t>
            </a:fld>
            <a:endParaRPr lang="en-US" dirty="0"/>
          </a:p>
        </p:txBody>
      </p:sp>
      <p:sp>
        <p:nvSpPr>
          <p:cNvPr id="6" name="TextBox 5"/>
          <p:cNvSpPr txBox="1"/>
          <p:nvPr/>
        </p:nvSpPr>
        <p:spPr>
          <a:xfrm>
            <a:off x="3886200" y="6523548"/>
            <a:ext cx="1574983" cy="369332"/>
          </a:xfrm>
          <a:prstGeom prst="rect">
            <a:avLst/>
          </a:prstGeom>
          <a:noFill/>
        </p:spPr>
        <p:txBody>
          <a:bodyPr wrap="none" rtlCol="0">
            <a:spAutoFit/>
          </a:bodyPr>
          <a:lstStyle/>
          <a:p>
            <a:r>
              <a:rPr lang="en-US" dirty="0" smtClean="0"/>
              <a:t>FSA PBT TAM 5</a:t>
            </a:r>
            <a:endParaRPr lang="en-US" dirty="0"/>
          </a:p>
        </p:txBody>
      </p:sp>
    </p:spTree>
    <p:extLst>
      <p:ext uri="{BB962C8B-B14F-4D97-AF65-F5344CB8AC3E}">
        <p14:creationId xmlns:p14="http://schemas.microsoft.com/office/powerpoint/2010/main" val="370100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Administration Policies and Procedures</a:t>
            </a:r>
            <a:endParaRPr lang="en-US" dirty="0">
              <a:solidFill>
                <a:schemeClr val="bg1"/>
              </a:solidFill>
            </a:endParaRPr>
          </a:p>
        </p:txBody>
      </p:sp>
      <p:sp>
        <p:nvSpPr>
          <p:cNvPr id="3" name="Content Placeholder 2"/>
          <p:cNvSpPr>
            <a:spLocks noGrp="1"/>
          </p:cNvSpPr>
          <p:nvPr>
            <p:ph idx="1"/>
          </p:nvPr>
        </p:nvSpPr>
        <p:spPr>
          <a:xfrm>
            <a:off x="228600" y="1676400"/>
            <a:ext cx="8737092" cy="4648200"/>
          </a:xfrm>
        </p:spPr>
        <p:txBody>
          <a:bodyPr/>
          <a:lstStyle/>
          <a:p>
            <a:pPr marL="0" indent="0">
              <a:buNone/>
            </a:pPr>
            <a:r>
              <a:rPr lang="en-US" sz="2800" b="1" dirty="0"/>
              <a:t>FSA PBT Test Materials (cont.)</a:t>
            </a:r>
          </a:p>
          <a:p>
            <a:r>
              <a:rPr lang="en-US" sz="2800" b="1" dirty="0"/>
              <a:t>FSA Writing Planning Sheets</a:t>
            </a:r>
          </a:p>
          <a:p>
            <a:pPr lvl="1"/>
            <a:r>
              <a:rPr lang="en-US" sz="2000" b="1" dirty="0"/>
              <a:t>All </a:t>
            </a:r>
            <a:r>
              <a:rPr lang="en-US" sz="2000" dirty="0"/>
              <a:t>students taking FSA ELA Writing will receive Writing Planning Sheets that they may use to take notes and plan their responses. </a:t>
            </a:r>
          </a:p>
          <a:p>
            <a:pPr lvl="1"/>
            <a:r>
              <a:rPr lang="en-US" sz="2000" dirty="0"/>
              <a:t>The planning sheet is a one-page, letter-sized sheet. The front of the sheet is lined. The Testing Rules Acknowledgment is printed on the back of the sheet; </a:t>
            </a:r>
            <a:r>
              <a:rPr lang="en-US" sz="2000" b="1" dirty="0"/>
              <a:t>students taking PBT Writing will disregard the acknowledgment on the planning sheet and sign next to the acknowledgment in their test and answer books</a:t>
            </a:r>
            <a:r>
              <a:rPr lang="en-US" sz="2000" dirty="0"/>
              <a:t>. </a:t>
            </a:r>
          </a:p>
          <a:p>
            <a:pPr lvl="1"/>
            <a:r>
              <a:rPr lang="en-US" sz="2000" dirty="0"/>
              <a:t>Planning sheets are distributed to students at the beginning of the ELA Writing test session. School assessment coordinators and test administrators must ensure that students have enough desk space to use their planning sheets.</a:t>
            </a:r>
          </a:p>
          <a:p>
            <a:pPr lvl="1"/>
            <a:r>
              <a:rPr lang="en-US" sz="2000" b="1" dirty="0"/>
              <a:t>Used planning sheets are considered secure materials and must be kept in locked storage and returned in the District Assessment Coordinator ONLY box.</a:t>
            </a:r>
          </a:p>
          <a:p>
            <a:pPr lvl="1"/>
            <a:endParaRPr lang="en-US" sz="2000" b="1" dirty="0"/>
          </a:p>
          <a:p>
            <a:endParaRPr lang="en-US" sz="2000" b="1" dirty="0"/>
          </a:p>
        </p:txBody>
      </p:sp>
      <p:sp>
        <p:nvSpPr>
          <p:cNvPr id="5" name="Slide Number Placeholder 4"/>
          <p:cNvSpPr>
            <a:spLocks noGrp="1"/>
          </p:cNvSpPr>
          <p:nvPr>
            <p:ph type="sldNum" sz="quarter" idx="12"/>
          </p:nvPr>
        </p:nvSpPr>
        <p:spPr/>
        <p:txBody>
          <a:bodyPr/>
          <a:lstStyle/>
          <a:p>
            <a:fld id="{60F88D64-766A-45C3-93FE-3E1D3068B07A}" type="slidenum">
              <a:rPr lang="en-US" smtClean="0"/>
              <a:t>14</a:t>
            </a:fld>
            <a:endParaRPr lang="en-US" dirty="0"/>
          </a:p>
        </p:txBody>
      </p:sp>
      <p:sp>
        <p:nvSpPr>
          <p:cNvPr id="6" name="TextBox 5"/>
          <p:cNvSpPr txBox="1"/>
          <p:nvPr/>
        </p:nvSpPr>
        <p:spPr>
          <a:xfrm>
            <a:off x="3796506" y="6488668"/>
            <a:ext cx="1574983" cy="369332"/>
          </a:xfrm>
          <a:prstGeom prst="rect">
            <a:avLst/>
          </a:prstGeom>
          <a:noFill/>
        </p:spPr>
        <p:txBody>
          <a:bodyPr wrap="none" rtlCol="0">
            <a:spAutoFit/>
          </a:bodyPr>
          <a:lstStyle/>
          <a:p>
            <a:r>
              <a:rPr lang="en-US" dirty="0" smtClean="0"/>
              <a:t>FSA PBT TAM 5</a:t>
            </a:r>
            <a:endParaRPr lang="en-US" dirty="0"/>
          </a:p>
        </p:txBody>
      </p:sp>
    </p:spTree>
    <p:extLst>
      <p:ext uri="{BB962C8B-B14F-4D97-AF65-F5344CB8AC3E}">
        <p14:creationId xmlns:p14="http://schemas.microsoft.com/office/powerpoint/2010/main" val="424919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solidFill>
                  <a:schemeClr val="bg1"/>
                </a:solidFill>
              </a:rPr>
              <a:t>Test Administration Policies </a:t>
            </a:r>
            <a:br>
              <a:rPr lang="en-US" dirty="0">
                <a:solidFill>
                  <a:schemeClr val="bg1"/>
                </a:solidFill>
              </a:rPr>
            </a:br>
            <a:r>
              <a:rPr lang="en-US" dirty="0">
                <a:solidFill>
                  <a:schemeClr val="bg1"/>
                </a:solidFill>
              </a:rPr>
              <a:t>and Procedures</a:t>
            </a:r>
          </a:p>
        </p:txBody>
      </p:sp>
      <p:sp>
        <p:nvSpPr>
          <p:cNvPr id="3" name="Content Placeholder 2"/>
          <p:cNvSpPr>
            <a:spLocks noGrp="1"/>
          </p:cNvSpPr>
          <p:nvPr>
            <p:ph idx="1"/>
          </p:nvPr>
        </p:nvSpPr>
        <p:spPr>
          <a:xfrm>
            <a:off x="228600" y="1905001"/>
            <a:ext cx="8686800" cy="4114799"/>
          </a:xfrm>
        </p:spPr>
        <p:txBody>
          <a:bodyPr/>
          <a:lstStyle/>
          <a:p>
            <a:pPr lvl="0" eaLnBrk="1" hangingPunct="1">
              <a:spcBef>
                <a:spcPts val="600"/>
              </a:spcBef>
              <a:spcAft>
                <a:spcPts val="600"/>
              </a:spcAft>
              <a:buNone/>
              <a:defRPr/>
            </a:pPr>
            <a:r>
              <a:rPr lang="en-US" sz="2800" b="1" dirty="0">
                <a:solidFill>
                  <a:srgbClr val="000000"/>
                </a:solidFill>
              </a:rPr>
              <a:t>FCAT 2.0 PBT Test Materials</a:t>
            </a:r>
          </a:p>
          <a:p>
            <a:pPr>
              <a:spcBef>
                <a:spcPts val="600"/>
              </a:spcBef>
              <a:spcAft>
                <a:spcPts val="0"/>
              </a:spcAft>
            </a:pPr>
            <a:r>
              <a:rPr lang="en-US" sz="2600" dirty="0"/>
              <a:t>The following test materials will be provided for students participating in the FCAT 2.0 Science, as applicable:</a:t>
            </a:r>
          </a:p>
          <a:p>
            <a:pPr lvl="1">
              <a:spcAft>
                <a:spcPts val="0"/>
              </a:spcAft>
            </a:pPr>
            <a:r>
              <a:rPr lang="en-US" sz="2400" dirty="0"/>
              <a:t>Grade 5 Statewide Science Assessment NGSSS Test Books</a:t>
            </a:r>
          </a:p>
          <a:p>
            <a:pPr lvl="1">
              <a:spcAft>
                <a:spcPts val="0"/>
              </a:spcAft>
            </a:pPr>
            <a:r>
              <a:rPr lang="en-US" sz="2400" dirty="0"/>
              <a:t>Grade 5 Statewide Science Assessment NGSSS Answer Books</a:t>
            </a:r>
          </a:p>
          <a:p>
            <a:pPr lvl="1">
              <a:spcAft>
                <a:spcPts val="0"/>
              </a:spcAft>
            </a:pPr>
            <a:r>
              <a:rPr lang="en-US" sz="2400" dirty="0"/>
              <a:t>Grade 8 Statewide Science Assessment NGSSS Test Books</a:t>
            </a:r>
          </a:p>
          <a:p>
            <a:pPr lvl="1">
              <a:spcAft>
                <a:spcPts val="0"/>
              </a:spcAft>
            </a:pPr>
            <a:r>
              <a:rPr lang="en-US" sz="2400" dirty="0"/>
              <a:t>Grade 8 Statewide Science Assessment NGSSS Answer Books</a:t>
            </a:r>
          </a:p>
          <a:p>
            <a:pPr lvl="1">
              <a:spcAft>
                <a:spcPts val="0"/>
              </a:spcAft>
            </a:pPr>
            <a:r>
              <a:rPr lang="en-US" sz="2400" dirty="0"/>
              <a:t>Periodic Tables of the Elements</a:t>
            </a:r>
          </a:p>
          <a:p>
            <a:pPr>
              <a:spcBef>
                <a:spcPts val="600"/>
              </a:spcBef>
              <a:spcAft>
                <a:spcPts val="0"/>
              </a:spcAft>
            </a:pPr>
            <a:r>
              <a:rPr lang="en-US" sz="2600" dirty="0"/>
              <a:t>Test materials for students who require large print, braille, or one-item-per-page accommodations are described in Appendix A of the manual.</a:t>
            </a: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15</a:t>
            </a:fld>
            <a:endParaRPr lang="en-US" dirty="0"/>
          </a:p>
        </p:txBody>
      </p:sp>
      <p:sp>
        <p:nvSpPr>
          <p:cNvPr id="5" name="TextBox 4"/>
          <p:cNvSpPr txBox="1"/>
          <p:nvPr/>
        </p:nvSpPr>
        <p:spPr>
          <a:xfrm>
            <a:off x="2209800" y="6482572"/>
            <a:ext cx="1615763" cy="369332"/>
          </a:xfrm>
          <a:prstGeom prst="rect">
            <a:avLst/>
          </a:prstGeom>
          <a:noFill/>
        </p:spPr>
        <p:txBody>
          <a:bodyPr wrap="none" rtlCol="0">
            <a:spAutoFit/>
          </a:bodyPr>
          <a:lstStyle/>
          <a:p>
            <a:r>
              <a:rPr lang="en-US" dirty="0" smtClean="0"/>
              <a:t>SCIENCE TAM 4</a:t>
            </a:r>
            <a:endParaRPr lang="en-US" dirty="0"/>
          </a:p>
        </p:txBody>
      </p:sp>
    </p:spTree>
    <p:extLst>
      <p:ext uri="{BB962C8B-B14F-4D97-AF65-F5344CB8AC3E}">
        <p14:creationId xmlns:p14="http://schemas.microsoft.com/office/powerpoint/2010/main" val="2336261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solidFill>
                  <a:schemeClr val="bg1"/>
                </a:solidFill>
              </a:rPr>
              <a:t>Test Administration Policies </a:t>
            </a:r>
            <a:br>
              <a:rPr lang="en-US" dirty="0">
                <a:solidFill>
                  <a:schemeClr val="bg1"/>
                </a:solidFill>
              </a:rPr>
            </a:br>
            <a:r>
              <a:rPr lang="en-US" dirty="0">
                <a:solidFill>
                  <a:schemeClr val="bg1"/>
                </a:solidFill>
              </a:rPr>
              <a:t>and Procedures</a:t>
            </a:r>
          </a:p>
        </p:txBody>
      </p:sp>
      <p:sp>
        <p:nvSpPr>
          <p:cNvPr id="3" name="Content Placeholder 2"/>
          <p:cNvSpPr>
            <a:spLocks noGrp="1"/>
          </p:cNvSpPr>
          <p:nvPr>
            <p:ph idx="1"/>
          </p:nvPr>
        </p:nvSpPr>
        <p:spPr>
          <a:xfrm>
            <a:off x="228600" y="1905001"/>
            <a:ext cx="8686800" cy="4114799"/>
          </a:xfrm>
        </p:spPr>
        <p:txBody>
          <a:bodyPr/>
          <a:lstStyle/>
          <a:p>
            <a:pPr lvl="0" eaLnBrk="1" hangingPunct="1">
              <a:spcBef>
                <a:spcPts val="600"/>
              </a:spcBef>
              <a:spcAft>
                <a:spcPts val="600"/>
              </a:spcAft>
              <a:buNone/>
              <a:defRPr/>
            </a:pPr>
            <a:r>
              <a:rPr lang="en-US" sz="2800" b="1" dirty="0">
                <a:solidFill>
                  <a:srgbClr val="000000"/>
                </a:solidFill>
              </a:rPr>
              <a:t>Calculators for FCAT 2.0 Science</a:t>
            </a:r>
          </a:p>
          <a:p>
            <a:pPr>
              <a:spcBef>
                <a:spcPts val="600"/>
              </a:spcBef>
              <a:spcAft>
                <a:spcPts val="0"/>
              </a:spcAft>
            </a:pPr>
            <a:r>
              <a:rPr lang="en-US" sz="2600" dirty="0"/>
              <a:t>Four-function calculators must be provided to students for </a:t>
            </a:r>
            <a:r>
              <a:rPr lang="en-US" sz="2600" b="1" dirty="0"/>
              <a:t>Grade 8 </a:t>
            </a:r>
            <a:r>
              <a:rPr lang="en-US" sz="2600" dirty="0"/>
              <a:t>Science. </a:t>
            </a:r>
          </a:p>
          <a:p>
            <a:pPr>
              <a:spcBef>
                <a:spcPts val="600"/>
              </a:spcBef>
              <a:spcAft>
                <a:spcPts val="0"/>
              </a:spcAft>
            </a:pPr>
            <a:r>
              <a:rPr lang="en-US" sz="2600" dirty="0"/>
              <a:t>The school assessment coordinator and test administrators must ensure that one working calculator is available for each student in </a:t>
            </a:r>
            <a:r>
              <a:rPr lang="en-US" sz="2600" b="1" dirty="0"/>
              <a:t>Grade 8</a:t>
            </a:r>
            <a:r>
              <a:rPr lang="en-US" sz="2600" dirty="0"/>
              <a:t> for use on the Science test. </a:t>
            </a:r>
          </a:p>
          <a:p>
            <a:pPr>
              <a:spcBef>
                <a:spcPts val="600"/>
              </a:spcBef>
              <a:spcAft>
                <a:spcPts val="0"/>
              </a:spcAft>
            </a:pPr>
            <a:r>
              <a:rPr lang="en-US" sz="2600" b="1" dirty="0"/>
              <a:t>Calculators may not be used by students on the Grade 5 Science test.</a:t>
            </a:r>
            <a:r>
              <a:rPr lang="en-US" sz="2600" dirty="0"/>
              <a:t> </a:t>
            </a:r>
          </a:p>
          <a:p>
            <a:pPr>
              <a:spcBef>
                <a:spcPts val="600"/>
              </a:spcBef>
              <a:spcAft>
                <a:spcPts val="0"/>
              </a:spcAft>
            </a:pPr>
            <a:r>
              <a:rPr lang="en-US" sz="2600" dirty="0"/>
              <a:t>Contact the Test Distribution Center at 305-995-3743 to order additional four-function calculators.</a:t>
            </a:r>
          </a:p>
          <a:p>
            <a:pPr>
              <a:spcBef>
                <a:spcPts val="600"/>
              </a:spcBef>
              <a:spcAft>
                <a:spcPts val="0"/>
              </a:spcAft>
            </a:pPr>
            <a:endParaRPr lang="en-US" sz="2600" dirty="0"/>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16</a:t>
            </a:fld>
            <a:endParaRPr lang="en-US" dirty="0"/>
          </a:p>
        </p:txBody>
      </p:sp>
      <p:sp>
        <p:nvSpPr>
          <p:cNvPr id="5" name="TextBox 4"/>
          <p:cNvSpPr txBox="1"/>
          <p:nvPr/>
        </p:nvSpPr>
        <p:spPr>
          <a:xfrm>
            <a:off x="4343400" y="6488668"/>
            <a:ext cx="2013308" cy="369332"/>
          </a:xfrm>
          <a:prstGeom prst="rect">
            <a:avLst/>
          </a:prstGeom>
          <a:noFill/>
        </p:spPr>
        <p:txBody>
          <a:bodyPr wrap="none" rtlCol="0">
            <a:spAutoFit/>
          </a:bodyPr>
          <a:lstStyle/>
          <a:p>
            <a:r>
              <a:rPr lang="en-US" dirty="0" smtClean="0"/>
              <a:t>SCIENCE TAM  4, 24</a:t>
            </a:r>
            <a:endParaRPr lang="en-US" dirty="0"/>
          </a:p>
        </p:txBody>
      </p:sp>
    </p:spTree>
    <p:extLst>
      <p:ext uri="{BB962C8B-B14F-4D97-AF65-F5344CB8AC3E}">
        <p14:creationId xmlns:p14="http://schemas.microsoft.com/office/powerpoint/2010/main" val="727504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solidFill>
                  <a:schemeClr val="bg1"/>
                </a:solidFill>
              </a:rPr>
              <a:t>Test Administration Policies </a:t>
            </a:r>
            <a:br>
              <a:rPr lang="en-US" dirty="0">
                <a:solidFill>
                  <a:schemeClr val="bg1"/>
                </a:solidFill>
              </a:rPr>
            </a:br>
            <a:r>
              <a:rPr lang="en-US" dirty="0">
                <a:solidFill>
                  <a:schemeClr val="bg1"/>
                </a:solidFill>
              </a:rPr>
              <a:t>and Procedures</a:t>
            </a:r>
          </a:p>
        </p:txBody>
      </p:sp>
      <p:sp>
        <p:nvSpPr>
          <p:cNvPr id="3" name="Content Placeholder 2"/>
          <p:cNvSpPr>
            <a:spLocks noGrp="1"/>
          </p:cNvSpPr>
          <p:nvPr>
            <p:ph idx="1"/>
          </p:nvPr>
        </p:nvSpPr>
        <p:spPr>
          <a:xfrm>
            <a:off x="228600" y="1905001"/>
            <a:ext cx="8686800" cy="4114799"/>
          </a:xfrm>
        </p:spPr>
        <p:txBody>
          <a:bodyPr/>
          <a:lstStyle/>
          <a:p>
            <a:pPr lvl="0" eaLnBrk="1" hangingPunct="1">
              <a:spcBef>
                <a:spcPts val="600"/>
              </a:spcBef>
              <a:spcAft>
                <a:spcPts val="600"/>
              </a:spcAft>
              <a:buNone/>
              <a:defRPr/>
            </a:pPr>
            <a:r>
              <a:rPr lang="en-US" sz="2800" b="1" dirty="0">
                <a:solidFill>
                  <a:srgbClr val="000000"/>
                </a:solidFill>
              </a:rPr>
              <a:t>Calculators for FCAT 2.0 Science (cont.)</a:t>
            </a:r>
          </a:p>
          <a:p>
            <a:pPr>
              <a:spcBef>
                <a:spcPts val="600"/>
              </a:spcBef>
              <a:spcAft>
                <a:spcPts val="0"/>
              </a:spcAft>
            </a:pPr>
            <a:r>
              <a:rPr lang="en-US" sz="2500" dirty="0"/>
              <a:t>Students with visual impairments may use the approved large key/large display four-function calculators or approved talking four-function calculators supplied by FDOE. </a:t>
            </a:r>
          </a:p>
          <a:p>
            <a:pPr>
              <a:spcBef>
                <a:spcPts val="600"/>
              </a:spcBef>
              <a:spcAft>
                <a:spcPts val="0"/>
              </a:spcAft>
            </a:pPr>
            <a:r>
              <a:rPr lang="en-US" sz="2500" dirty="0"/>
              <a:t>Schools that have not yet accumulated an adequate supply of approved large key/large display or talking four-function calculators to accommodate all students with visual impairments may use comparable calculators that are regularly used in their classrooms. </a:t>
            </a:r>
          </a:p>
          <a:p>
            <a:pPr lvl="1">
              <a:spcAft>
                <a:spcPts val="0"/>
              </a:spcAft>
            </a:pPr>
            <a:r>
              <a:rPr lang="en-US" sz="2100" dirty="0"/>
              <a:t>Such calculators must be basic, four-function models and must not have functions that are unavailable on approved calculators. </a:t>
            </a:r>
          </a:p>
          <a:p>
            <a:pPr lvl="1">
              <a:spcAft>
                <a:spcPts val="0"/>
              </a:spcAft>
            </a:pPr>
            <a:r>
              <a:rPr lang="en-US" sz="2100" b="1" dirty="0"/>
              <a:t>No other calculators may be used.</a:t>
            </a:r>
            <a:r>
              <a:rPr lang="en-US" sz="2100" dirty="0"/>
              <a:t> </a:t>
            </a:r>
          </a:p>
          <a:p>
            <a:pPr>
              <a:spcBef>
                <a:spcPts val="600"/>
              </a:spcBef>
              <a:spcAft>
                <a:spcPts val="0"/>
              </a:spcAft>
            </a:pPr>
            <a:endParaRPr lang="en-US" sz="2600" dirty="0"/>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17</a:t>
            </a:fld>
            <a:endParaRPr lang="en-US" dirty="0"/>
          </a:p>
        </p:txBody>
      </p:sp>
      <p:sp>
        <p:nvSpPr>
          <p:cNvPr id="5" name="TextBox 4"/>
          <p:cNvSpPr txBox="1"/>
          <p:nvPr/>
        </p:nvSpPr>
        <p:spPr>
          <a:xfrm>
            <a:off x="2209800" y="6482572"/>
            <a:ext cx="1960408" cy="369332"/>
          </a:xfrm>
          <a:prstGeom prst="rect">
            <a:avLst/>
          </a:prstGeom>
          <a:noFill/>
        </p:spPr>
        <p:txBody>
          <a:bodyPr wrap="none" rtlCol="0">
            <a:spAutoFit/>
          </a:bodyPr>
          <a:lstStyle/>
          <a:p>
            <a:r>
              <a:rPr lang="en-US" dirty="0" smtClean="0"/>
              <a:t>SCIENCE TAM 4, 24</a:t>
            </a:r>
            <a:endParaRPr lang="en-US" dirty="0"/>
          </a:p>
        </p:txBody>
      </p:sp>
    </p:spTree>
    <p:extLst>
      <p:ext uri="{BB962C8B-B14F-4D97-AF65-F5344CB8AC3E}">
        <p14:creationId xmlns:p14="http://schemas.microsoft.com/office/powerpoint/2010/main" val="882616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solidFill>
                  <a:schemeClr val="bg1"/>
                </a:solidFill>
              </a:rPr>
              <a:t>Test Administration Policies </a:t>
            </a:r>
            <a:br>
              <a:rPr lang="en-US" dirty="0">
                <a:solidFill>
                  <a:schemeClr val="bg1"/>
                </a:solidFill>
              </a:rPr>
            </a:br>
            <a:r>
              <a:rPr lang="en-US" dirty="0">
                <a:solidFill>
                  <a:schemeClr val="bg1"/>
                </a:solidFill>
              </a:rPr>
              <a:t>and Procedures</a:t>
            </a:r>
          </a:p>
        </p:txBody>
      </p:sp>
      <p:sp>
        <p:nvSpPr>
          <p:cNvPr id="3" name="Content Placeholder 2"/>
          <p:cNvSpPr>
            <a:spLocks noGrp="1"/>
          </p:cNvSpPr>
          <p:nvPr>
            <p:ph idx="1"/>
          </p:nvPr>
        </p:nvSpPr>
        <p:spPr>
          <a:xfrm>
            <a:off x="228600" y="1676400"/>
            <a:ext cx="8686800" cy="4724399"/>
          </a:xfrm>
        </p:spPr>
        <p:txBody>
          <a:bodyPr/>
          <a:lstStyle/>
          <a:p>
            <a:pPr lvl="0" eaLnBrk="1" hangingPunct="1">
              <a:spcBef>
                <a:spcPts val="600"/>
              </a:spcBef>
              <a:spcAft>
                <a:spcPts val="600"/>
              </a:spcAft>
              <a:buNone/>
              <a:defRPr/>
            </a:pPr>
            <a:r>
              <a:rPr lang="en-US" sz="2800" b="1" dirty="0">
                <a:solidFill>
                  <a:srgbClr val="000000"/>
                </a:solidFill>
              </a:rPr>
              <a:t>Periodic Tables for FCAT 2.0 Science</a:t>
            </a:r>
          </a:p>
          <a:p>
            <a:pPr>
              <a:spcBef>
                <a:spcPts val="300"/>
              </a:spcBef>
              <a:spcAft>
                <a:spcPts val="300"/>
              </a:spcAft>
            </a:pPr>
            <a:r>
              <a:rPr lang="en-US" sz="2300" i="1" dirty="0"/>
              <a:t>Periodic Table of the Elements</a:t>
            </a:r>
            <a:r>
              <a:rPr lang="en-US" sz="2300" dirty="0"/>
              <a:t> are provided to students for </a:t>
            </a:r>
            <a:r>
              <a:rPr lang="en-US" sz="2300" b="1" dirty="0"/>
              <a:t>Grade 8 </a:t>
            </a:r>
            <a:r>
              <a:rPr lang="en-US" sz="2300" dirty="0"/>
              <a:t>Science.</a:t>
            </a:r>
          </a:p>
          <a:p>
            <a:pPr>
              <a:spcBef>
                <a:spcPts val="300"/>
              </a:spcBef>
              <a:spcAft>
                <a:spcPts val="300"/>
              </a:spcAft>
            </a:pPr>
            <a:r>
              <a:rPr lang="en-US" sz="2300" dirty="0"/>
              <a:t>Periodic tables are stand-alone pages and are shipped with test materials. </a:t>
            </a:r>
          </a:p>
          <a:p>
            <a:pPr>
              <a:spcBef>
                <a:spcPts val="300"/>
              </a:spcBef>
              <a:spcAft>
                <a:spcPts val="300"/>
              </a:spcAft>
            </a:pPr>
            <a:r>
              <a:rPr lang="en-US" sz="2300" dirty="0"/>
              <a:t>Test administrators will distribute periodic tables on the day of the test, according to the directions in the scripts. </a:t>
            </a:r>
          </a:p>
          <a:p>
            <a:pPr>
              <a:spcBef>
                <a:spcPts val="300"/>
              </a:spcBef>
              <a:spcAft>
                <a:spcPts val="300"/>
              </a:spcAft>
            </a:pPr>
            <a:r>
              <a:rPr lang="en-US" sz="2300" dirty="0"/>
              <a:t>Students may refer to them at any time during both sessions of the test. </a:t>
            </a:r>
          </a:p>
          <a:p>
            <a:pPr>
              <a:spcBef>
                <a:spcPts val="300"/>
              </a:spcBef>
              <a:spcAft>
                <a:spcPts val="300"/>
              </a:spcAft>
            </a:pPr>
            <a:r>
              <a:rPr lang="en-US" sz="2300" dirty="0"/>
              <a:t>After students complete the test, the test administrator should collect all periodic tables. </a:t>
            </a:r>
          </a:p>
          <a:p>
            <a:pPr>
              <a:spcBef>
                <a:spcPts val="300"/>
              </a:spcBef>
              <a:spcAft>
                <a:spcPts val="300"/>
              </a:spcAft>
            </a:pPr>
            <a:r>
              <a:rPr lang="en-US" sz="2300" dirty="0"/>
              <a:t>The school assessment coordinator should package the used periodic tables in the District Assessment Coordinator ONLY box.</a:t>
            </a:r>
          </a:p>
          <a:p>
            <a:pPr>
              <a:spcBef>
                <a:spcPts val="300"/>
              </a:spcBef>
              <a:spcAft>
                <a:spcPts val="300"/>
              </a:spcAft>
            </a:pPr>
            <a:r>
              <a:rPr lang="en-US" sz="2300" b="1" dirty="0"/>
              <a:t>Used periodic tables are secure materials and must not be reused.</a:t>
            </a:r>
          </a:p>
          <a:p>
            <a:pPr>
              <a:spcBef>
                <a:spcPts val="600"/>
              </a:spcBef>
              <a:spcAft>
                <a:spcPts val="0"/>
              </a:spcAft>
            </a:pPr>
            <a:endParaRPr lang="en-US" sz="2400" dirty="0"/>
          </a:p>
          <a:p>
            <a:pPr>
              <a:spcBef>
                <a:spcPts val="600"/>
              </a:spcBef>
              <a:spcAft>
                <a:spcPts val="0"/>
              </a:spcAft>
            </a:pPr>
            <a:endParaRPr lang="en-US" sz="2600" dirty="0"/>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18</a:t>
            </a:fld>
            <a:endParaRPr lang="en-US" dirty="0"/>
          </a:p>
        </p:txBody>
      </p:sp>
      <p:sp>
        <p:nvSpPr>
          <p:cNvPr id="5" name="TextBox 4"/>
          <p:cNvSpPr txBox="1"/>
          <p:nvPr/>
        </p:nvSpPr>
        <p:spPr>
          <a:xfrm>
            <a:off x="3962400" y="6500102"/>
            <a:ext cx="1615763" cy="369332"/>
          </a:xfrm>
          <a:prstGeom prst="rect">
            <a:avLst/>
          </a:prstGeom>
          <a:noFill/>
        </p:spPr>
        <p:txBody>
          <a:bodyPr wrap="none" rtlCol="0">
            <a:spAutoFit/>
          </a:bodyPr>
          <a:lstStyle/>
          <a:p>
            <a:r>
              <a:rPr lang="en-US" dirty="0" smtClean="0"/>
              <a:t>SCIENCE TAM 4</a:t>
            </a:r>
            <a:endParaRPr lang="en-US" dirty="0"/>
          </a:p>
        </p:txBody>
      </p:sp>
    </p:spTree>
    <p:extLst>
      <p:ext uri="{BB962C8B-B14F-4D97-AF65-F5344CB8AC3E}">
        <p14:creationId xmlns:p14="http://schemas.microsoft.com/office/powerpoint/2010/main" val="820983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t>Test Administration Policies </a:t>
            </a:r>
            <a:br>
              <a:rPr lang="en-US" dirty="0"/>
            </a:br>
            <a:r>
              <a:rPr lang="en-US" dirty="0"/>
              <a:t>and Procedures</a:t>
            </a:r>
            <a:endParaRPr lang="en-US" dirty="0">
              <a:solidFill>
                <a:schemeClr val="bg1"/>
              </a:solidFill>
            </a:endParaRPr>
          </a:p>
        </p:txBody>
      </p:sp>
      <p:sp>
        <p:nvSpPr>
          <p:cNvPr id="3" name="Content Placeholder 2"/>
          <p:cNvSpPr>
            <a:spLocks noGrp="1"/>
          </p:cNvSpPr>
          <p:nvPr>
            <p:ph idx="1"/>
          </p:nvPr>
        </p:nvSpPr>
        <p:spPr>
          <a:xfrm>
            <a:off x="228600" y="1905001"/>
            <a:ext cx="8686800" cy="4114799"/>
          </a:xfrm>
        </p:spPr>
        <p:txBody>
          <a:bodyPr/>
          <a:lstStyle/>
          <a:p>
            <a:pPr marL="233363" indent="-233363" eaLnBrk="1" hangingPunct="1">
              <a:spcBef>
                <a:spcPts val="600"/>
              </a:spcBef>
              <a:spcAft>
                <a:spcPts val="600"/>
              </a:spcAft>
              <a:buNone/>
              <a:defRPr/>
            </a:pPr>
            <a:r>
              <a:rPr lang="en-US" sz="2800" b="1" dirty="0">
                <a:solidFill>
                  <a:srgbClr val="000000"/>
                </a:solidFill>
              </a:rPr>
              <a:t>Pencils </a:t>
            </a:r>
          </a:p>
          <a:p>
            <a:pPr>
              <a:defRPr/>
            </a:pPr>
            <a:r>
              <a:rPr lang="en-US" sz="2600" dirty="0">
                <a:solidFill>
                  <a:srgbClr val="000000"/>
                </a:solidFill>
              </a:rPr>
              <a:t>Ensure that students use </a:t>
            </a:r>
            <a:r>
              <a:rPr lang="en-US" sz="2600" b="1" dirty="0">
                <a:solidFill>
                  <a:srgbClr val="000000"/>
                </a:solidFill>
              </a:rPr>
              <a:t>No. 2 pencils </a:t>
            </a:r>
            <a:r>
              <a:rPr lang="en-US" sz="2600" dirty="0">
                <a:solidFill>
                  <a:srgbClr val="000000"/>
                </a:solidFill>
              </a:rPr>
              <a:t>to complete information on the student grid sheets, sign below the Testing Rules Acknowledgment, and record their responses. </a:t>
            </a:r>
          </a:p>
          <a:p>
            <a:pPr>
              <a:defRPr/>
            </a:pPr>
            <a:r>
              <a:rPr lang="en-US" sz="2600" dirty="0">
                <a:solidFill>
                  <a:srgbClr val="000000"/>
                </a:solidFill>
              </a:rPr>
              <a:t>Mechanical pencils must not be used. </a:t>
            </a:r>
          </a:p>
          <a:p>
            <a:pPr>
              <a:defRPr/>
            </a:pPr>
            <a:r>
              <a:rPr lang="en-US" sz="2600" dirty="0">
                <a:solidFill>
                  <a:srgbClr val="000000"/>
                </a:solidFill>
              </a:rPr>
              <a:t>Students should bring No. 2 pencils on the day of the test, but a supply of sharpened No. 2 pencils should also be available.</a:t>
            </a: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19</a:t>
            </a:fld>
            <a:endParaRPr lang="en-US" dirty="0"/>
          </a:p>
        </p:txBody>
      </p:sp>
      <p:sp>
        <p:nvSpPr>
          <p:cNvPr id="5" name="TextBox 4"/>
          <p:cNvSpPr txBox="1"/>
          <p:nvPr/>
        </p:nvSpPr>
        <p:spPr>
          <a:xfrm>
            <a:off x="2209800" y="6482572"/>
            <a:ext cx="3355534" cy="369332"/>
          </a:xfrm>
          <a:prstGeom prst="rect">
            <a:avLst/>
          </a:prstGeom>
          <a:noFill/>
        </p:spPr>
        <p:txBody>
          <a:bodyPr wrap="none" rtlCol="0">
            <a:spAutoFit/>
          </a:bodyPr>
          <a:lstStyle/>
          <a:p>
            <a:r>
              <a:rPr lang="en-US" dirty="0" smtClean="0"/>
              <a:t>FSA PBT TAM 20; SCIENCE TAM 22</a:t>
            </a:r>
            <a:endParaRPr lang="en-US" dirty="0"/>
          </a:p>
        </p:txBody>
      </p:sp>
    </p:spTree>
    <p:extLst>
      <p:ext uri="{BB962C8B-B14F-4D97-AF65-F5344CB8AC3E}">
        <p14:creationId xmlns:p14="http://schemas.microsoft.com/office/powerpoint/2010/main" val="4108914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pPr>
              <a:spcBef>
                <a:spcPts val="300"/>
              </a:spcBef>
              <a:spcAft>
                <a:spcPts val="300"/>
              </a:spcAft>
            </a:pPr>
            <a:r>
              <a:rPr lang="en-US" sz="2400" dirty="0"/>
              <a:t>Overview</a:t>
            </a:r>
          </a:p>
          <a:p>
            <a:pPr>
              <a:spcBef>
                <a:spcPts val="300"/>
              </a:spcBef>
              <a:spcAft>
                <a:spcPts val="300"/>
              </a:spcAft>
            </a:pPr>
            <a:r>
              <a:rPr lang="en-US" sz="2400" dirty="0"/>
              <a:t>Test Administration Schedules and Session Lengths 	</a:t>
            </a:r>
          </a:p>
          <a:p>
            <a:pPr>
              <a:spcBef>
                <a:spcPts val="300"/>
              </a:spcBef>
              <a:spcAft>
                <a:spcPts val="300"/>
              </a:spcAft>
            </a:pPr>
            <a:r>
              <a:rPr lang="en-US" sz="2400" dirty="0"/>
              <a:t>What’s New </a:t>
            </a:r>
          </a:p>
          <a:p>
            <a:pPr>
              <a:spcBef>
                <a:spcPts val="300"/>
              </a:spcBef>
              <a:spcAft>
                <a:spcPts val="300"/>
              </a:spcAft>
            </a:pPr>
            <a:r>
              <a:rPr lang="en-US" sz="2400" dirty="0"/>
              <a:t>Test Administration Policies and Procedures</a:t>
            </a:r>
          </a:p>
          <a:p>
            <a:pPr lvl="1">
              <a:spcBef>
                <a:spcPts val="300"/>
              </a:spcBef>
              <a:spcAft>
                <a:spcPts val="300"/>
              </a:spcAft>
            </a:pPr>
            <a:r>
              <a:rPr lang="en-US" sz="2400" dirty="0"/>
              <a:t>Accommodations</a:t>
            </a:r>
          </a:p>
          <a:p>
            <a:pPr lvl="1">
              <a:spcBef>
                <a:spcPts val="300"/>
              </a:spcBef>
              <a:spcAft>
                <a:spcPts val="300"/>
              </a:spcAft>
            </a:pPr>
            <a:r>
              <a:rPr lang="en-US" sz="2400" dirty="0"/>
              <a:t>Practice Tests</a:t>
            </a:r>
          </a:p>
          <a:p>
            <a:pPr lvl="1">
              <a:spcBef>
                <a:spcPts val="300"/>
              </a:spcBef>
              <a:spcAft>
                <a:spcPts val="300"/>
              </a:spcAft>
            </a:pPr>
            <a:r>
              <a:rPr lang="en-US" sz="2400" dirty="0"/>
              <a:t>Test Materials </a:t>
            </a:r>
          </a:p>
          <a:p>
            <a:pPr lvl="1">
              <a:spcBef>
                <a:spcPts val="300"/>
              </a:spcBef>
              <a:spcAft>
                <a:spcPts val="300"/>
              </a:spcAft>
            </a:pPr>
            <a:r>
              <a:rPr lang="en-US" sz="2400" dirty="0"/>
              <a:t>PreID labels and Rosters</a:t>
            </a:r>
          </a:p>
          <a:p>
            <a:pPr>
              <a:spcBef>
                <a:spcPts val="300"/>
              </a:spcBef>
              <a:spcAft>
                <a:spcPts val="300"/>
              </a:spcAft>
            </a:pPr>
            <a:r>
              <a:rPr lang="en-US" sz="2400" dirty="0"/>
              <a:t>Test Security Policies and Procedures </a:t>
            </a:r>
          </a:p>
          <a:p>
            <a:pPr>
              <a:spcBef>
                <a:spcPts val="300"/>
              </a:spcBef>
              <a:spcAft>
                <a:spcPts val="300"/>
              </a:spcAft>
            </a:pPr>
            <a:r>
              <a:rPr lang="en-US" sz="2400" dirty="0"/>
              <a:t>Test Invalidations/Defective Materials Policies and Procedures</a:t>
            </a:r>
          </a:p>
          <a:p>
            <a:pPr>
              <a:spcBef>
                <a:spcPts val="300"/>
              </a:spcBef>
              <a:spcAft>
                <a:spcPts val="300"/>
              </a:spcAft>
            </a:pPr>
            <a:r>
              <a:rPr lang="en-US" sz="2400" dirty="0"/>
              <a:t>School Assessment Coordinator Before, During, and After Testing</a:t>
            </a:r>
          </a:p>
          <a:p>
            <a:pPr>
              <a:spcBef>
                <a:spcPts val="300"/>
              </a:spcBef>
              <a:spcAft>
                <a:spcPts val="300"/>
              </a:spcAft>
            </a:pPr>
            <a:r>
              <a:rPr lang="en-US" sz="2400" dirty="0"/>
              <a:t>Return Schedules </a:t>
            </a:r>
          </a:p>
          <a:p>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2</a:t>
            </a:fld>
            <a:endParaRPr lang="en-US" dirty="0"/>
          </a:p>
        </p:txBody>
      </p:sp>
    </p:spTree>
    <p:extLst>
      <p:ext uri="{BB962C8B-B14F-4D97-AF65-F5344CB8AC3E}">
        <p14:creationId xmlns:p14="http://schemas.microsoft.com/office/powerpoint/2010/main" val="953896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t>Test Administration Policies </a:t>
            </a:r>
            <a:br>
              <a:rPr lang="en-US" dirty="0"/>
            </a:br>
            <a:r>
              <a:rPr lang="en-US" dirty="0"/>
              <a:t>and Procedures</a:t>
            </a:r>
            <a:endParaRPr lang="en-US" dirty="0">
              <a:solidFill>
                <a:schemeClr val="bg1"/>
              </a:solidFill>
            </a:endParaRPr>
          </a:p>
        </p:txBody>
      </p:sp>
      <p:sp>
        <p:nvSpPr>
          <p:cNvPr id="3" name="Content Placeholder 2"/>
          <p:cNvSpPr>
            <a:spLocks noGrp="1"/>
          </p:cNvSpPr>
          <p:nvPr>
            <p:ph idx="1"/>
          </p:nvPr>
        </p:nvSpPr>
        <p:spPr>
          <a:xfrm>
            <a:off x="228600" y="1905001"/>
            <a:ext cx="8686800" cy="4114799"/>
          </a:xfrm>
        </p:spPr>
        <p:txBody>
          <a:bodyPr/>
          <a:lstStyle/>
          <a:p>
            <a:pPr marL="233363" indent="-233363" eaLnBrk="1" hangingPunct="1">
              <a:spcBef>
                <a:spcPts val="600"/>
              </a:spcBef>
              <a:spcAft>
                <a:spcPts val="600"/>
              </a:spcAft>
              <a:buNone/>
              <a:defRPr/>
            </a:pPr>
            <a:r>
              <a:rPr lang="en-US" sz="2800" b="1" dirty="0">
                <a:solidFill>
                  <a:srgbClr val="000000"/>
                </a:solidFill>
              </a:rPr>
              <a:t>Watch or Clock</a:t>
            </a:r>
          </a:p>
          <a:p>
            <a:pPr eaLnBrk="1" hangingPunct="1">
              <a:spcBef>
                <a:spcPts val="600"/>
              </a:spcBef>
              <a:spcAft>
                <a:spcPts val="600"/>
              </a:spcAft>
              <a:defRPr/>
            </a:pPr>
            <a:r>
              <a:rPr lang="en-US" sz="2400" dirty="0">
                <a:solidFill>
                  <a:srgbClr val="000000"/>
                </a:solidFill>
              </a:rPr>
              <a:t>Starting and stopping times should be displayed for students according to the instructions in the test administration script. </a:t>
            </a:r>
          </a:p>
          <a:p>
            <a:pPr eaLnBrk="1" hangingPunct="1">
              <a:spcBef>
                <a:spcPts val="600"/>
              </a:spcBef>
              <a:spcAft>
                <a:spcPts val="600"/>
              </a:spcAft>
              <a:defRPr/>
            </a:pPr>
            <a:r>
              <a:rPr lang="en-US" sz="2400" dirty="0">
                <a:solidFill>
                  <a:srgbClr val="000000"/>
                </a:solidFill>
              </a:rPr>
              <a:t>If a disruption occurs during testing, note the time of the disruption in order to provide students the appropriate amount of remaining time once testing resumes. </a:t>
            </a:r>
          </a:p>
          <a:p>
            <a:pPr eaLnBrk="1" hangingPunct="1">
              <a:spcBef>
                <a:spcPts val="600"/>
              </a:spcBef>
              <a:spcAft>
                <a:spcPts val="600"/>
              </a:spcAft>
              <a:defRPr/>
            </a:pPr>
            <a:r>
              <a:rPr lang="en-US" sz="2400" dirty="0">
                <a:solidFill>
                  <a:srgbClr val="000000"/>
                </a:solidFill>
              </a:rPr>
              <a:t>Remember that failure to provide the correct amount of time will likely result in test invalidation.</a:t>
            </a: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20</a:t>
            </a:fld>
            <a:endParaRPr lang="en-US" dirty="0"/>
          </a:p>
        </p:txBody>
      </p:sp>
      <p:sp>
        <p:nvSpPr>
          <p:cNvPr id="5" name="TextBox 4"/>
          <p:cNvSpPr txBox="1"/>
          <p:nvPr/>
        </p:nvSpPr>
        <p:spPr>
          <a:xfrm>
            <a:off x="2209800" y="6482572"/>
            <a:ext cx="3355534" cy="369332"/>
          </a:xfrm>
          <a:prstGeom prst="rect">
            <a:avLst/>
          </a:prstGeom>
          <a:noFill/>
        </p:spPr>
        <p:txBody>
          <a:bodyPr wrap="none" rtlCol="0">
            <a:spAutoFit/>
          </a:bodyPr>
          <a:lstStyle/>
          <a:p>
            <a:r>
              <a:rPr lang="en-US" dirty="0" smtClean="0"/>
              <a:t>FSA PBT TAM 20; SCIENCE TAM 22</a:t>
            </a:r>
            <a:endParaRPr lang="en-US" dirty="0"/>
          </a:p>
        </p:txBody>
      </p:sp>
    </p:spTree>
    <p:extLst>
      <p:ext uri="{BB962C8B-B14F-4D97-AF65-F5344CB8AC3E}">
        <p14:creationId xmlns:p14="http://schemas.microsoft.com/office/powerpoint/2010/main" val="951150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Administration Policies and Procedures</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sz="3000" b="1" dirty="0"/>
              <a:t>Student Demographic Information</a:t>
            </a:r>
          </a:p>
          <a:p>
            <a:r>
              <a:rPr lang="en-US" sz="2200" dirty="0"/>
              <a:t>Basic student information is captured on the front cover of the test and answer book. </a:t>
            </a:r>
          </a:p>
          <a:p>
            <a:r>
              <a:rPr lang="en-US" sz="2200" dirty="0"/>
              <a:t>The preidentification (PreID) information provided by MDCPS is used to create </a:t>
            </a:r>
            <a:r>
              <a:rPr lang="en-US" sz="2200" dirty="0" smtClean="0"/>
              <a:t>student PreID labels</a:t>
            </a:r>
            <a:r>
              <a:rPr lang="en-US" sz="2200" dirty="0"/>
              <a:t>, which are shipped with test materials or printed locally at the schools via TIDE or PearsonAccess Next.</a:t>
            </a:r>
          </a:p>
          <a:p>
            <a:r>
              <a:rPr lang="en-US" sz="2200" dirty="0"/>
              <a:t>The demographic information described on the following slides must be verified on PreID labels or rosters BEFORE they are applied to documents and verified in TIDE and PearsonAccess Next before printing PreID Labels. </a:t>
            </a:r>
          </a:p>
          <a:p>
            <a:r>
              <a:rPr lang="en-US" sz="2200" b="1" dirty="0"/>
              <a:t>Note: A PreID label must be applied to all used test and answer FSA books. Results for TO BE SCORED test and answer books returned without labels will be included in late reporting if FDOE can determine to whom the materials belong.</a:t>
            </a:r>
          </a:p>
          <a:p>
            <a:pPr marL="0" indent="0">
              <a:buNone/>
            </a:pPr>
            <a:endParaRPr lang="en-US" sz="2100" dirty="0"/>
          </a:p>
        </p:txBody>
      </p:sp>
      <p:sp>
        <p:nvSpPr>
          <p:cNvPr id="4" name="Slide Number Placeholder 3"/>
          <p:cNvSpPr>
            <a:spLocks noGrp="1"/>
          </p:cNvSpPr>
          <p:nvPr>
            <p:ph type="sldNum" sz="quarter" idx="12"/>
          </p:nvPr>
        </p:nvSpPr>
        <p:spPr/>
        <p:txBody>
          <a:bodyPr/>
          <a:lstStyle/>
          <a:p>
            <a:fld id="{60F88D64-766A-45C3-93FE-3E1D3068B07A}" type="slidenum">
              <a:rPr lang="en-US" smtClean="0"/>
              <a:t>21</a:t>
            </a:fld>
            <a:endParaRPr lang="en-US" dirty="0"/>
          </a:p>
        </p:txBody>
      </p:sp>
      <p:sp>
        <p:nvSpPr>
          <p:cNvPr id="5" name="TextBox 4"/>
          <p:cNvSpPr txBox="1"/>
          <p:nvPr/>
        </p:nvSpPr>
        <p:spPr>
          <a:xfrm>
            <a:off x="2209800" y="6482572"/>
            <a:ext cx="3309047" cy="369332"/>
          </a:xfrm>
          <a:prstGeom prst="rect">
            <a:avLst/>
          </a:prstGeom>
          <a:noFill/>
        </p:spPr>
        <p:txBody>
          <a:bodyPr wrap="none" rtlCol="0">
            <a:spAutoFit/>
          </a:bodyPr>
          <a:lstStyle/>
          <a:p>
            <a:r>
              <a:rPr lang="en-US" dirty="0" smtClean="0"/>
              <a:t>FSA PBT TAM 6-9; SCIENCE TAM 8</a:t>
            </a:r>
            <a:endParaRPr lang="en-US" dirty="0"/>
          </a:p>
        </p:txBody>
      </p:sp>
    </p:spTree>
    <p:extLst>
      <p:ext uri="{BB962C8B-B14F-4D97-AF65-F5344CB8AC3E}">
        <p14:creationId xmlns:p14="http://schemas.microsoft.com/office/powerpoint/2010/main" val="1982945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Administration Policies and Procedures</a:t>
            </a:r>
            <a:endParaRPr lang="en-US" dirty="0">
              <a:solidFill>
                <a:schemeClr val="bg1"/>
              </a:solidFill>
            </a:endParaRPr>
          </a:p>
        </p:txBody>
      </p:sp>
      <p:sp>
        <p:nvSpPr>
          <p:cNvPr id="3" name="Content Placeholder 2"/>
          <p:cNvSpPr>
            <a:spLocks noGrp="1"/>
          </p:cNvSpPr>
          <p:nvPr>
            <p:ph idx="1"/>
          </p:nvPr>
        </p:nvSpPr>
        <p:spPr>
          <a:xfrm>
            <a:off x="228600" y="2230398"/>
            <a:ext cx="8534400" cy="3637002"/>
          </a:xfrm>
        </p:spPr>
        <p:txBody>
          <a:bodyPr/>
          <a:lstStyle/>
          <a:p>
            <a:r>
              <a:rPr lang="en-US" sz="2800" dirty="0"/>
              <a:t>In TIDE, verify this information before </a:t>
            </a:r>
            <a:r>
              <a:rPr lang="en-US" sz="2800" b="1" dirty="0"/>
              <a:t>FSA</a:t>
            </a:r>
            <a:r>
              <a:rPr lang="en-US" sz="2800" dirty="0"/>
              <a:t> PBT testing :</a:t>
            </a:r>
          </a:p>
          <a:p>
            <a:pPr lvl="1">
              <a:spcBef>
                <a:spcPts val="400"/>
              </a:spcBef>
              <a:spcAft>
                <a:spcPts val="0"/>
              </a:spcAft>
            </a:pPr>
            <a:r>
              <a:rPr lang="en-US" dirty="0"/>
              <a:t>Student name</a:t>
            </a:r>
          </a:p>
          <a:p>
            <a:pPr lvl="1">
              <a:spcBef>
                <a:spcPts val="400"/>
              </a:spcBef>
              <a:spcAft>
                <a:spcPts val="0"/>
              </a:spcAft>
            </a:pPr>
            <a:r>
              <a:rPr lang="en-US" dirty="0"/>
              <a:t>District/school number</a:t>
            </a:r>
          </a:p>
          <a:p>
            <a:pPr lvl="1">
              <a:spcBef>
                <a:spcPts val="400"/>
              </a:spcBef>
              <a:spcAft>
                <a:spcPts val="0"/>
              </a:spcAft>
            </a:pPr>
            <a:r>
              <a:rPr lang="en-US" b="1" dirty="0"/>
              <a:t>Florida Student ID Number</a:t>
            </a:r>
            <a:endParaRPr lang="en-US" dirty="0"/>
          </a:p>
          <a:p>
            <a:pPr lvl="1">
              <a:spcBef>
                <a:spcPts val="400"/>
              </a:spcBef>
              <a:spcAft>
                <a:spcPts val="0"/>
              </a:spcAft>
            </a:pPr>
            <a:r>
              <a:rPr lang="en-US" dirty="0"/>
              <a:t>Grade level </a:t>
            </a:r>
          </a:p>
          <a:p>
            <a:pPr lvl="1">
              <a:spcBef>
                <a:spcPts val="400"/>
              </a:spcBef>
              <a:spcAft>
                <a:spcPts val="0"/>
              </a:spcAft>
            </a:pPr>
            <a:r>
              <a:rPr lang="en-US" dirty="0"/>
              <a:t>Date of birth</a:t>
            </a:r>
          </a:p>
          <a:p>
            <a:pPr lvl="1">
              <a:spcBef>
                <a:spcPts val="400"/>
              </a:spcBef>
              <a:spcAft>
                <a:spcPts val="0"/>
              </a:spcAft>
            </a:pPr>
            <a:r>
              <a:rPr lang="en-US" dirty="0"/>
              <a:t>Gender</a:t>
            </a:r>
          </a:p>
          <a:p>
            <a:pPr lvl="1">
              <a:spcBef>
                <a:spcPts val="400"/>
              </a:spcBef>
              <a:spcAft>
                <a:spcPts val="0"/>
              </a:spcAft>
            </a:pPr>
            <a:r>
              <a:rPr lang="en-US" dirty="0"/>
              <a:t>Ethnicity</a:t>
            </a:r>
          </a:p>
          <a:p>
            <a:pPr lvl="1">
              <a:spcBef>
                <a:spcPts val="400"/>
              </a:spcBef>
              <a:spcAft>
                <a:spcPts val="0"/>
              </a:spcAft>
            </a:pPr>
            <a:r>
              <a:rPr lang="en-US" dirty="0"/>
              <a:t>Race</a:t>
            </a:r>
            <a:r>
              <a:rPr lang="en-US" sz="2300" dirty="0"/>
              <a:t/>
            </a:r>
            <a:br>
              <a:rPr lang="en-US" sz="2300" dirty="0"/>
            </a:br>
            <a:endParaRPr lang="en-US" sz="2300" dirty="0"/>
          </a:p>
        </p:txBody>
      </p:sp>
      <p:sp>
        <p:nvSpPr>
          <p:cNvPr id="4" name="Slide Number Placeholder 3"/>
          <p:cNvSpPr>
            <a:spLocks noGrp="1"/>
          </p:cNvSpPr>
          <p:nvPr>
            <p:ph type="sldNum" sz="quarter" idx="12"/>
          </p:nvPr>
        </p:nvSpPr>
        <p:spPr/>
        <p:txBody>
          <a:bodyPr/>
          <a:lstStyle/>
          <a:p>
            <a:fld id="{60F88D64-766A-45C3-93FE-3E1D3068B07A}" type="slidenum">
              <a:rPr lang="en-US" smtClean="0"/>
              <a:t>22</a:t>
            </a:fld>
            <a:endParaRPr lang="en-US" dirty="0"/>
          </a:p>
        </p:txBody>
      </p:sp>
      <p:sp>
        <p:nvSpPr>
          <p:cNvPr id="5" name="Rectangle 4"/>
          <p:cNvSpPr/>
          <p:nvPr/>
        </p:nvSpPr>
        <p:spPr>
          <a:xfrm>
            <a:off x="228600" y="1676400"/>
            <a:ext cx="6776086" cy="553998"/>
          </a:xfrm>
          <a:prstGeom prst="rect">
            <a:avLst/>
          </a:prstGeom>
        </p:spPr>
        <p:txBody>
          <a:bodyPr wrap="none">
            <a:spAutoFit/>
          </a:bodyPr>
          <a:lstStyle/>
          <a:p>
            <a:r>
              <a:rPr lang="en-US" sz="3000" b="1" dirty="0"/>
              <a:t>Student Demographic Information (cont.)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114800"/>
            <a:ext cx="4486275" cy="1876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2209800" y="6482572"/>
            <a:ext cx="1762534" cy="369332"/>
          </a:xfrm>
          <a:prstGeom prst="rect">
            <a:avLst/>
          </a:prstGeom>
          <a:noFill/>
        </p:spPr>
        <p:txBody>
          <a:bodyPr wrap="none" rtlCol="0">
            <a:spAutoFit/>
          </a:bodyPr>
          <a:lstStyle/>
          <a:p>
            <a:r>
              <a:rPr lang="en-US" dirty="0" smtClean="0"/>
              <a:t>FSA PBT TAM 6-9</a:t>
            </a:r>
            <a:endParaRPr lang="en-US" dirty="0"/>
          </a:p>
        </p:txBody>
      </p:sp>
    </p:spTree>
    <p:extLst>
      <p:ext uri="{BB962C8B-B14F-4D97-AF65-F5344CB8AC3E}">
        <p14:creationId xmlns:p14="http://schemas.microsoft.com/office/powerpoint/2010/main" val="3279739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5943600" cy="1447800"/>
          </a:xfrm>
        </p:spPr>
        <p:txBody>
          <a:bodyPr>
            <a:normAutofit/>
          </a:bodyPr>
          <a:lstStyle/>
          <a:p>
            <a:r>
              <a:rPr lang="en-US" dirty="0">
                <a:solidFill>
                  <a:schemeClr val="bg1"/>
                </a:solidFill>
              </a:rPr>
              <a:t>Test Administration Policies and Procedures</a:t>
            </a:r>
          </a:p>
        </p:txBody>
      </p:sp>
      <p:sp>
        <p:nvSpPr>
          <p:cNvPr id="3" name="Content Placeholder 2"/>
          <p:cNvSpPr>
            <a:spLocks noGrp="1"/>
          </p:cNvSpPr>
          <p:nvPr>
            <p:ph idx="1"/>
          </p:nvPr>
        </p:nvSpPr>
        <p:spPr>
          <a:xfrm>
            <a:off x="228600" y="1828801"/>
            <a:ext cx="8686800" cy="4191000"/>
          </a:xfrm>
        </p:spPr>
        <p:txBody>
          <a:bodyPr/>
          <a:lstStyle/>
          <a:p>
            <a:pPr marL="0" lvl="0" indent="0" eaLnBrk="1" hangingPunct="1">
              <a:spcBef>
                <a:spcPts val="600"/>
              </a:spcBef>
              <a:spcAft>
                <a:spcPts val="600"/>
              </a:spcAft>
              <a:buNone/>
              <a:defRPr/>
            </a:pPr>
            <a:r>
              <a:rPr lang="en-US" sz="3000" b="1" dirty="0">
                <a:solidFill>
                  <a:srgbClr val="000000"/>
                </a:solidFill>
              </a:rPr>
              <a:t>Student Demographic Information (cont.)</a:t>
            </a:r>
          </a:p>
          <a:p>
            <a:pPr>
              <a:spcBef>
                <a:spcPts val="600"/>
              </a:spcBef>
              <a:spcAft>
                <a:spcPts val="300"/>
              </a:spcAft>
            </a:pPr>
            <a:r>
              <a:rPr lang="en-US" sz="2400" dirty="0">
                <a:solidFill>
                  <a:srgbClr val="000000"/>
                </a:solidFill>
              </a:rPr>
              <a:t>For </a:t>
            </a:r>
            <a:r>
              <a:rPr lang="en-US" sz="2400" b="1" dirty="0">
                <a:solidFill>
                  <a:srgbClr val="000000"/>
                </a:solidFill>
              </a:rPr>
              <a:t>FCAT 2.0 Science </a:t>
            </a:r>
            <a:r>
              <a:rPr lang="en-US" sz="2400" dirty="0">
                <a:solidFill>
                  <a:srgbClr val="000000"/>
                </a:solidFill>
              </a:rPr>
              <a:t>destroy labels in a secure manner if </a:t>
            </a:r>
            <a:r>
              <a:rPr lang="en-US" sz="2400" b="1" dirty="0">
                <a:solidFill>
                  <a:srgbClr val="000000"/>
                </a:solidFill>
              </a:rPr>
              <a:t>any</a:t>
            </a:r>
            <a:r>
              <a:rPr lang="en-US" sz="2400" dirty="0">
                <a:solidFill>
                  <a:srgbClr val="000000"/>
                </a:solidFill>
              </a:rPr>
              <a:t> of the following information is incorrect:</a:t>
            </a:r>
          </a:p>
          <a:p>
            <a:pPr lvl="1">
              <a:lnSpc>
                <a:spcPct val="80000"/>
              </a:lnSpc>
              <a:spcBef>
                <a:spcPts val="0"/>
              </a:spcBef>
              <a:spcAft>
                <a:spcPts val="300"/>
              </a:spcAft>
              <a:buFont typeface="Wingdings" panose="05000000000000000000" pitchFamily="2" charset="2"/>
              <a:buChar char="§"/>
            </a:pPr>
            <a:r>
              <a:rPr lang="en-US" sz="2200" b="1" dirty="0">
                <a:solidFill>
                  <a:srgbClr val="000000"/>
                </a:solidFill>
              </a:rPr>
              <a:t>Student Name</a:t>
            </a:r>
          </a:p>
          <a:p>
            <a:pPr lvl="1">
              <a:lnSpc>
                <a:spcPct val="80000"/>
              </a:lnSpc>
              <a:spcBef>
                <a:spcPts val="0"/>
              </a:spcBef>
              <a:spcAft>
                <a:spcPts val="300"/>
              </a:spcAft>
              <a:buFont typeface="Wingdings" panose="05000000000000000000" pitchFamily="2" charset="2"/>
              <a:buChar char="§"/>
            </a:pPr>
            <a:r>
              <a:rPr lang="en-US" sz="2200" b="1" dirty="0">
                <a:solidFill>
                  <a:srgbClr val="000000"/>
                </a:solidFill>
              </a:rPr>
              <a:t>Student ID Name (Social Security Number or Florida Student Number)</a:t>
            </a:r>
          </a:p>
          <a:p>
            <a:pPr lvl="1">
              <a:lnSpc>
                <a:spcPct val="80000"/>
              </a:lnSpc>
              <a:spcBef>
                <a:spcPts val="0"/>
              </a:spcBef>
              <a:spcAft>
                <a:spcPts val="300"/>
              </a:spcAft>
              <a:buFont typeface="Wingdings" panose="05000000000000000000" pitchFamily="2" charset="2"/>
              <a:buChar char="§"/>
            </a:pPr>
            <a:r>
              <a:rPr lang="en-US" sz="2200" b="1" dirty="0">
                <a:solidFill>
                  <a:srgbClr val="000000"/>
                </a:solidFill>
              </a:rPr>
              <a:t>District Number </a:t>
            </a:r>
          </a:p>
          <a:p>
            <a:pPr lvl="1">
              <a:lnSpc>
                <a:spcPct val="80000"/>
              </a:lnSpc>
              <a:spcBef>
                <a:spcPts val="0"/>
              </a:spcBef>
              <a:spcAft>
                <a:spcPts val="300"/>
              </a:spcAft>
              <a:buFont typeface="Wingdings" panose="05000000000000000000" pitchFamily="2" charset="2"/>
              <a:buChar char="§"/>
            </a:pPr>
            <a:r>
              <a:rPr lang="en-US" sz="2200" b="1" dirty="0">
                <a:solidFill>
                  <a:srgbClr val="000000"/>
                </a:solidFill>
              </a:rPr>
              <a:t>School Number </a:t>
            </a:r>
          </a:p>
          <a:p>
            <a:pPr lvl="1">
              <a:lnSpc>
                <a:spcPct val="80000"/>
              </a:lnSpc>
              <a:spcBef>
                <a:spcPts val="0"/>
              </a:spcBef>
              <a:spcAft>
                <a:spcPts val="300"/>
              </a:spcAft>
              <a:buFont typeface="Wingdings" panose="05000000000000000000" pitchFamily="2" charset="2"/>
              <a:buChar char="§"/>
            </a:pPr>
            <a:r>
              <a:rPr lang="en-US" sz="2200" b="1" dirty="0">
                <a:solidFill>
                  <a:srgbClr val="000000"/>
                </a:solidFill>
              </a:rPr>
              <a:t>Grade Level</a:t>
            </a:r>
          </a:p>
          <a:p>
            <a:pPr>
              <a:spcBef>
                <a:spcPts val="600"/>
              </a:spcBef>
              <a:spcAft>
                <a:spcPts val="300"/>
              </a:spcAft>
            </a:pPr>
            <a:r>
              <a:rPr lang="en-US" sz="2400" dirty="0">
                <a:solidFill>
                  <a:srgbClr val="000000"/>
                </a:solidFill>
              </a:rPr>
              <a:t>If any other preidentified information (e.g., gender, date of birth) is incorrect, report the incorrect information to the school student information database manager after testing has been completed.</a:t>
            </a: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23</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711462" y="-720968"/>
            <a:ext cx="1664677" cy="3200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3581400" y="6488668"/>
            <a:ext cx="1920334" cy="369332"/>
          </a:xfrm>
          <a:prstGeom prst="rect">
            <a:avLst/>
          </a:prstGeom>
          <a:noFill/>
        </p:spPr>
        <p:txBody>
          <a:bodyPr wrap="none" rtlCol="0">
            <a:spAutoFit/>
          </a:bodyPr>
          <a:lstStyle/>
          <a:p>
            <a:r>
              <a:rPr lang="en-US" dirty="0" smtClean="0"/>
              <a:t>SCIENCE TAM 5-10</a:t>
            </a:r>
            <a:endParaRPr lang="en-US" dirty="0"/>
          </a:p>
        </p:txBody>
      </p:sp>
    </p:spTree>
    <p:extLst>
      <p:ext uri="{BB962C8B-B14F-4D97-AF65-F5344CB8AC3E}">
        <p14:creationId xmlns:p14="http://schemas.microsoft.com/office/powerpoint/2010/main" val="1619727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Administration Policies and Procedures</a:t>
            </a:r>
            <a:endParaRPr lang="en-US" dirty="0">
              <a:solidFill>
                <a:schemeClr val="bg1"/>
              </a:solidFill>
            </a:endParaRPr>
          </a:p>
        </p:txBody>
      </p:sp>
      <p:sp>
        <p:nvSpPr>
          <p:cNvPr id="3" name="Content Placeholder 2"/>
          <p:cNvSpPr>
            <a:spLocks noGrp="1"/>
          </p:cNvSpPr>
          <p:nvPr>
            <p:ph idx="1"/>
          </p:nvPr>
        </p:nvSpPr>
        <p:spPr>
          <a:xfrm>
            <a:off x="502026" y="2615862"/>
            <a:ext cx="8279892" cy="3899237"/>
          </a:xfrm>
        </p:spPr>
        <p:txBody>
          <a:bodyPr/>
          <a:lstStyle/>
          <a:p>
            <a:r>
              <a:rPr lang="en-US" sz="2800" dirty="0"/>
              <a:t>Primary Exceptionality</a:t>
            </a:r>
          </a:p>
          <a:p>
            <a:r>
              <a:rPr lang="en-US" sz="2800" dirty="0"/>
              <a:t>Section 504</a:t>
            </a:r>
          </a:p>
          <a:p>
            <a:r>
              <a:rPr lang="en-US" sz="2800" b="1" dirty="0"/>
              <a:t>Testing Accommodations Listed on IEP or 504 Plan</a:t>
            </a:r>
          </a:p>
          <a:p>
            <a:r>
              <a:rPr lang="en-US" sz="2800" dirty="0"/>
              <a:t>ESE/504 and ELL Accommodation Types</a:t>
            </a:r>
          </a:p>
          <a:p>
            <a:r>
              <a:rPr lang="en-US" sz="2800" dirty="0"/>
              <a:t>ELL (length of time)</a:t>
            </a:r>
            <a:r>
              <a:rPr lang="en-US" sz="2800" b="1" dirty="0"/>
              <a:t/>
            </a:r>
            <a:br>
              <a:rPr lang="en-US" sz="2800" b="1" dirty="0"/>
            </a:br>
            <a:endParaRPr lang="en-US" sz="2800" dirty="0"/>
          </a:p>
        </p:txBody>
      </p:sp>
      <p:sp>
        <p:nvSpPr>
          <p:cNvPr id="4" name="Slide Number Placeholder 3"/>
          <p:cNvSpPr>
            <a:spLocks noGrp="1"/>
          </p:cNvSpPr>
          <p:nvPr>
            <p:ph type="sldNum" sz="quarter" idx="12"/>
          </p:nvPr>
        </p:nvSpPr>
        <p:spPr/>
        <p:txBody>
          <a:bodyPr/>
          <a:lstStyle/>
          <a:p>
            <a:fld id="{60F88D64-766A-45C3-93FE-3E1D3068B07A}" type="slidenum">
              <a:rPr lang="en-US" smtClean="0"/>
              <a:t>24</a:t>
            </a:fld>
            <a:endParaRPr lang="en-US" dirty="0"/>
          </a:p>
        </p:txBody>
      </p:sp>
      <p:pic>
        <p:nvPicPr>
          <p:cNvPr id="7" name="Picture 6" descr="File:New icon shiny badge.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3" y="3429000"/>
            <a:ext cx="685800" cy="685800"/>
          </a:xfrm>
          <a:prstGeom prst="rect">
            <a:avLst/>
          </a:prstGeom>
        </p:spPr>
      </p:pic>
      <p:sp>
        <p:nvSpPr>
          <p:cNvPr id="5" name="TextBox 4"/>
          <p:cNvSpPr txBox="1"/>
          <p:nvPr/>
        </p:nvSpPr>
        <p:spPr>
          <a:xfrm>
            <a:off x="26895" y="1600200"/>
            <a:ext cx="8355105" cy="1015663"/>
          </a:xfrm>
          <a:prstGeom prst="rect">
            <a:avLst/>
          </a:prstGeom>
          <a:noFill/>
        </p:spPr>
        <p:txBody>
          <a:bodyPr wrap="square" rtlCol="0">
            <a:spAutoFit/>
          </a:bodyPr>
          <a:lstStyle/>
          <a:p>
            <a:r>
              <a:rPr lang="en-US" sz="3000" b="1" dirty="0"/>
              <a:t>Student Demographic Information (cont.)</a:t>
            </a:r>
          </a:p>
          <a:p>
            <a:endParaRPr lang="en-US" sz="3000" dirty="0"/>
          </a:p>
        </p:txBody>
      </p:sp>
      <p:sp>
        <p:nvSpPr>
          <p:cNvPr id="6" name="Rectangle 5"/>
          <p:cNvSpPr/>
          <p:nvPr/>
        </p:nvSpPr>
        <p:spPr>
          <a:xfrm>
            <a:off x="26895" y="2117502"/>
            <a:ext cx="8603874" cy="461665"/>
          </a:xfrm>
          <a:prstGeom prst="rect">
            <a:avLst/>
          </a:prstGeom>
        </p:spPr>
        <p:txBody>
          <a:bodyPr wrap="square">
            <a:spAutoFit/>
          </a:bodyPr>
          <a:lstStyle/>
          <a:p>
            <a:pPr marL="342900" lvl="1" indent="-342900">
              <a:buFont typeface="Arial" panose="020B0604020202020204" pitchFamily="34" charset="0"/>
              <a:buChar char="•"/>
            </a:pPr>
            <a:r>
              <a:rPr lang="en-US" sz="2400" dirty="0"/>
              <a:t>In addition, verify the following categories, if applicable. </a:t>
            </a:r>
          </a:p>
        </p:txBody>
      </p:sp>
      <p:sp>
        <p:nvSpPr>
          <p:cNvPr id="8" name="Rectangle 7"/>
          <p:cNvSpPr/>
          <p:nvPr/>
        </p:nvSpPr>
        <p:spPr>
          <a:xfrm>
            <a:off x="304800" y="5288340"/>
            <a:ext cx="8839200" cy="830997"/>
          </a:xfrm>
          <a:prstGeom prst="rect">
            <a:avLst/>
          </a:prstGeom>
        </p:spPr>
        <p:txBody>
          <a:bodyPr wrap="square">
            <a:spAutoFit/>
          </a:bodyPr>
          <a:lstStyle/>
          <a:p>
            <a:pPr marL="0" lvl="1"/>
            <a:r>
              <a:rPr lang="en-US" sz="2400" dirty="0"/>
              <a:t>If demographic information needs to be updated in TIDE, follow the instructions in the </a:t>
            </a:r>
            <a:r>
              <a:rPr lang="en-US" sz="2400" i="1" dirty="0"/>
              <a:t>TIDE User Guide</a:t>
            </a:r>
            <a:r>
              <a:rPr lang="en-US" sz="2400" dirty="0"/>
              <a:t>. </a:t>
            </a:r>
          </a:p>
        </p:txBody>
      </p:sp>
      <p:sp>
        <p:nvSpPr>
          <p:cNvPr id="9" name="TextBox 8"/>
          <p:cNvSpPr txBox="1"/>
          <p:nvPr/>
        </p:nvSpPr>
        <p:spPr>
          <a:xfrm>
            <a:off x="3048000" y="6482572"/>
            <a:ext cx="3962400" cy="369332"/>
          </a:xfrm>
          <a:prstGeom prst="rect">
            <a:avLst/>
          </a:prstGeom>
          <a:noFill/>
        </p:spPr>
        <p:txBody>
          <a:bodyPr wrap="square" rtlCol="0">
            <a:spAutoFit/>
          </a:bodyPr>
          <a:lstStyle/>
          <a:p>
            <a:r>
              <a:rPr lang="en-US" dirty="0" smtClean="0"/>
              <a:t>FSA PBT TAM 6-9; SCIENCE TAM 5-10</a:t>
            </a:r>
            <a:endParaRPr lang="en-US" dirty="0"/>
          </a:p>
        </p:txBody>
      </p:sp>
    </p:spTree>
    <p:extLst>
      <p:ext uri="{BB962C8B-B14F-4D97-AF65-F5344CB8AC3E}">
        <p14:creationId xmlns:p14="http://schemas.microsoft.com/office/powerpoint/2010/main" val="1527623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Administration Policies and Procedures</a:t>
            </a:r>
          </a:p>
        </p:txBody>
      </p:sp>
      <p:sp>
        <p:nvSpPr>
          <p:cNvPr id="3" name="Content Placeholder 2"/>
          <p:cNvSpPr>
            <a:spLocks noGrp="1"/>
          </p:cNvSpPr>
          <p:nvPr>
            <p:ph idx="1"/>
          </p:nvPr>
        </p:nvSpPr>
        <p:spPr>
          <a:xfrm>
            <a:off x="228600" y="1752600"/>
            <a:ext cx="8686800" cy="4729972"/>
          </a:xfrm>
        </p:spPr>
        <p:txBody>
          <a:bodyPr/>
          <a:lstStyle/>
          <a:p>
            <a:pPr marL="0" indent="0">
              <a:spcBef>
                <a:spcPts val="300"/>
              </a:spcBef>
              <a:spcAft>
                <a:spcPts val="300"/>
              </a:spcAft>
              <a:buNone/>
            </a:pPr>
            <a:r>
              <a:rPr lang="en-US" sz="1800" b="1" dirty="0"/>
              <a:t>Preidentified (PreID) Student Labels</a:t>
            </a:r>
          </a:p>
          <a:p>
            <a:pPr>
              <a:spcBef>
                <a:spcPts val="300"/>
              </a:spcBef>
              <a:spcAft>
                <a:spcPts val="300"/>
              </a:spcAft>
            </a:pPr>
            <a:r>
              <a:rPr lang="en-US" sz="1800" dirty="0"/>
              <a:t>The preidentification information provided by MDCPS is based on student enrollment as of the following dates for each PBT test:</a:t>
            </a:r>
          </a:p>
          <a:p>
            <a:pPr marL="0" indent="0">
              <a:spcBef>
                <a:spcPts val="300"/>
              </a:spcBef>
              <a:spcAft>
                <a:spcPts val="300"/>
              </a:spcAft>
              <a:buNone/>
            </a:pPr>
            <a:endParaRPr lang="en-US" sz="1800" dirty="0"/>
          </a:p>
          <a:p>
            <a:pPr marL="0" indent="0">
              <a:spcBef>
                <a:spcPts val="300"/>
              </a:spcBef>
              <a:spcAft>
                <a:spcPts val="300"/>
              </a:spcAft>
              <a:buNone/>
            </a:pPr>
            <a:endParaRPr lang="en-US" sz="1800" dirty="0"/>
          </a:p>
          <a:p>
            <a:pPr>
              <a:spcBef>
                <a:spcPts val="300"/>
              </a:spcBef>
              <a:spcAft>
                <a:spcPts val="300"/>
              </a:spcAft>
            </a:pPr>
            <a:endParaRPr lang="en-US" sz="1800" dirty="0" smtClean="0"/>
          </a:p>
          <a:p>
            <a:pPr>
              <a:spcBef>
                <a:spcPts val="300"/>
              </a:spcBef>
              <a:spcAft>
                <a:spcPts val="300"/>
              </a:spcAft>
            </a:pPr>
            <a:endParaRPr lang="en-US" sz="1800" dirty="0"/>
          </a:p>
          <a:p>
            <a:pPr>
              <a:spcBef>
                <a:spcPts val="300"/>
              </a:spcBef>
              <a:spcAft>
                <a:spcPts val="300"/>
              </a:spcAft>
            </a:pPr>
            <a:endParaRPr lang="en-US" sz="1800" dirty="0" smtClean="0"/>
          </a:p>
          <a:p>
            <a:pPr>
              <a:spcBef>
                <a:spcPts val="300"/>
              </a:spcBef>
              <a:spcAft>
                <a:spcPts val="300"/>
              </a:spcAft>
            </a:pPr>
            <a:r>
              <a:rPr lang="en-US" sz="1800" dirty="0" smtClean="0"/>
              <a:t>For </a:t>
            </a:r>
            <a:r>
              <a:rPr lang="en-US" sz="1800" dirty="0"/>
              <a:t>FSA and FCAT 2.0, the PreID files as used to populate TIDE and PearsonAccess Next and print PreID labels and rosters. </a:t>
            </a:r>
          </a:p>
          <a:p>
            <a:pPr>
              <a:spcBef>
                <a:spcPts val="300"/>
              </a:spcBef>
              <a:spcAft>
                <a:spcPts val="300"/>
              </a:spcAft>
            </a:pPr>
            <a:r>
              <a:rPr lang="en-US" sz="1800" dirty="0"/>
              <a:t>M-DCPS supplied class code and homeroom information for Elementary, K-8, and Middle schools, therefore the labels and PreID information in TIDE and PearsonAccess Next are sorted by homeroom.</a:t>
            </a:r>
          </a:p>
          <a:p>
            <a:pPr>
              <a:spcBef>
                <a:spcPts val="300"/>
              </a:spcBef>
              <a:spcAft>
                <a:spcPts val="300"/>
              </a:spcAft>
            </a:pPr>
            <a:r>
              <a:rPr lang="en-US" sz="1800" dirty="0"/>
              <a:t>School staff may verify and apply labels </a:t>
            </a:r>
            <a:r>
              <a:rPr lang="en-US" sz="1800" b="1" dirty="0"/>
              <a:t>no sooner </a:t>
            </a:r>
            <a:r>
              <a:rPr lang="en-US" sz="1800" b="1" dirty="0">
                <a:solidFill>
                  <a:srgbClr val="FF0000"/>
                </a:solidFill>
              </a:rPr>
              <a:t>5 working days </a:t>
            </a:r>
            <a:r>
              <a:rPr lang="en-US" sz="1800" b="1" dirty="0"/>
              <a:t>prior to testing</a:t>
            </a:r>
            <a:r>
              <a:rPr lang="en-US" sz="1800" dirty="0"/>
              <a:t>.</a:t>
            </a:r>
          </a:p>
          <a:p>
            <a:pPr>
              <a:spcBef>
                <a:spcPts val="300"/>
              </a:spcBef>
              <a:spcAft>
                <a:spcPts val="300"/>
              </a:spcAft>
            </a:pPr>
            <a:r>
              <a:rPr lang="en-US" sz="1800" b="1" dirty="0"/>
              <a:t>PreID Labels</a:t>
            </a:r>
            <a:r>
              <a:rPr lang="en-US" sz="1800" dirty="0"/>
              <a:t>—Schools will receive blank labels to create On-Demand PreID Labels in TIDE and print PreID labels in PearsonAccess Next for students who need them. Additional blank labels may be ordered from TDC at 305-995-3743, if needed.</a:t>
            </a:r>
            <a:endParaRPr lang="en-US" sz="1800" b="1" dirty="0"/>
          </a:p>
        </p:txBody>
      </p:sp>
      <p:sp>
        <p:nvSpPr>
          <p:cNvPr id="4" name="Slide Number Placeholder 3"/>
          <p:cNvSpPr>
            <a:spLocks noGrp="1"/>
          </p:cNvSpPr>
          <p:nvPr>
            <p:ph type="sldNum" sz="quarter" idx="12"/>
          </p:nvPr>
        </p:nvSpPr>
        <p:spPr/>
        <p:txBody>
          <a:bodyPr/>
          <a:lstStyle/>
          <a:p>
            <a:fld id="{60F88D64-766A-45C3-93FE-3E1D3068B07A}" type="slidenum">
              <a:rPr lang="en-US" smtClean="0"/>
              <a:t>25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02033488"/>
              </p:ext>
            </p:extLst>
          </p:nvPr>
        </p:nvGraphicFramePr>
        <p:xfrm>
          <a:off x="752608" y="2590800"/>
          <a:ext cx="7086598" cy="1112520"/>
        </p:xfrm>
        <a:graphic>
          <a:graphicData uri="http://schemas.openxmlformats.org/drawingml/2006/table">
            <a:tbl>
              <a:tblPr firstRow="1" bandRow="1">
                <a:tableStyleId>{5C22544A-7EE6-4342-B048-85BDC9FD1C3A}</a:tableStyleId>
              </a:tblPr>
              <a:tblGrid>
                <a:gridCol w="3886199">
                  <a:extLst>
                    <a:ext uri="{9D8B030D-6E8A-4147-A177-3AD203B41FA5}">
                      <a16:colId xmlns:a16="http://schemas.microsoft.com/office/drawing/2014/main" xmlns="" val="20000"/>
                    </a:ext>
                  </a:extLst>
                </a:gridCol>
                <a:gridCol w="1752600">
                  <a:extLst>
                    <a:ext uri="{9D8B030D-6E8A-4147-A177-3AD203B41FA5}">
                      <a16:colId xmlns:a16="http://schemas.microsoft.com/office/drawing/2014/main" xmlns="" val="20001"/>
                    </a:ext>
                  </a:extLst>
                </a:gridCol>
                <a:gridCol w="1447799"/>
              </a:tblGrid>
              <a:tr h="370840">
                <a:tc>
                  <a:txBody>
                    <a:bodyPr/>
                    <a:lstStyle/>
                    <a:p>
                      <a:pPr algn="ctr"/>
                      <a:r>
                        <a:rPr lang="en-US" b="1" dirty="0" smtClean="0">
                          <a:solidFill>
                            <a:schemeClr val="tx1"/>
                          </a:solidFill>
                        </a:rPr>
                        <a:t>Test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b="1" dirty="0" smtClean="0">
                          <a:solidFill>
                            <a:schemeClr val="tx1"/>
                          </a:solidFill>
                        </a:rPr>
                        <a:t>Wave 1 Date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Wave 2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r>
              <a:tr h="370840">
                <a:tc>
                  <a:txBody>
                    <a:bodyPr/>
                    <a:lstStyle/>
                    <a:p>
                      <a:pPr algn="l"/>
                      <a:r>
                        <a:rPr lang="en-US" b="1" dirty="0">
                          <a:solidFill>
                            <a:schemeClr val="tx1"/>
                          </a:solidFill>
                        </a:rPr>
                        <a:t>FSA ELA Writing, Reading, and Math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lang="en-US" b="1" dirty="0" smtClean="0">
                          <a:solidFill>
                            <a:srgbClr val="FF0000"/>
                          </a:solidFill>
                        </a:rPr>
                        <a:t>December 2*</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January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xmlns="" val="10000"/>
                  </a:ext>
                </a:extLst>
              </a:tr>
              <a:tr h="370840">
                <a:tc>
                  <a:txBody>
                    <a:bodyPr/>
                    <a:lstStyle/>
                    <a:p>
                      <a:pPr algn="l"/>
                      <a:r>
                        <a:rPr lang="en-US" b="1" dirty="0">
                          <a:solidFill>
                            <a:schemeClr val="tx1"/>
                          </a:solidFill>
                        </a:rPr>
                        <a:t>FCAT 2.0 Science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lang="en-US" b="1" dirty="0">
                          <a:solidFill>
                            <a:srgbClr val="FF0000"/>
                          </a:solidFill>
                        </a:rPr>
                        <a:t>March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bg1">
                        <a:lumMod val="75000"/>
                      </a:schemeClr>
                    </a:solidFill>
                  </a:tcPr>
                </a:tc>
                <a:extLst>
                  <a:ext uri="{0D108BD9-81ED-4DB2-BD59-A6C34878D82A}">
                    <a16:rowId xmlns:a16="http://schemas.microsoft.com/office/drawing/2014/main" xmlns="" val="10001"/>
                  </a:ext>
                </a:extLst>
              </a:tr>
            </a:tbl>
          </a:graphicData>
        </a:graphic>
      </p:graphicFrame>
      <p:sp>
        <p:nvSpPr>
          <p:cNvPr id="6" name="TextBox 5"/>
          <p:cNvSpPr txBox="1"/>
          <p:nvPr/>
        </p:nvSpPr>
        <p:spPr>
          <a:xfrm>
            <a:off x="3200400" y="6482572"/>
            <a:ext cx="3733800" cy="369332"/>
          </a:xfrm>
          <a:prstGeom prst="rect">
            <a:avLst/>
          </a:prstGeom>
          <a:noFill/>
        </p:spPr>
        <p:txBody>
          <a:bodyPr wrap="square" rtlCol="0">
            <a:spAutoFit/>
          </a:bodyPr>
          <a:lstStyle/>
          <a:p>
            <a:r>
              <a:rPr lang="en-US" dirty="0" smtClean="0"/>
              <a:t>FSA PBT TAM 6-9; SCIENCE TAM 8-10</a:t>
            </a:r>
            <a:endParaRPr lang="en-US" dirty="0"/>
          </a:p>
        </p:txBody>
      </p:sp>
      <p:sp>
        <p:nvSpPr>
          <p:cNvPr id="7" name="TextBox 6"/>
          <p:cNvSpPr txBox="1"/>
          <p:nvPr/>
        </p:nvSpPr>
        <p:spPr>
          <a:xfrm>
            <a:off x="834025" y="3634822"/>
            <a:ext cx="7010400" cy="369332"/>
          </a:xfrm>
          <a:prstGeom prst="rect">
            <a:avLst/>
          </a:prstGeom>
          <a:noFill/>
        </p:spPr>
        <p:txBody>
          <a:bodyPr wrap="square" rtlCol="0">
            <a:spAutoFit/>
          </a:bodyPr>
          <a:lstStyle/>
          <a:p>
            <a:r>
              <a:rPr lang="en-US" dirty="0" smtClean="0"/>
              <a:t>*</a:t>
            </a:r>
            <a:r>
              <a:rPr lang="en-US" sz="1400" dirty="0" smtClean="0"/>
              <a:t>PreID labels and rosters will be printed from Wave 1.   </a:t>
            </a:r>
            <a:endParaRPr lang="en-US" sz="1400" dirty="0"/>
          </a:p>
        </p:txBody>
      </p:sp>
    </p:spTree>
    <p:extLst>
      <p:ext uri="{BB962C8B-B14F-4D97-AF65-F5344CB8AC3E}">
        <p14:creationId xmlns:p14="http://schemas.microsoft.com/office/powerpoint/2010/main" val="3675625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Administration Policies and Procedures</a:t>
            </a:r>
          </a:p>
        </p:txBody>
      </p:sp>
      <p:sp>
        <p:nvSpPr>
          <p:cNvPr id="3" name="Content Placeholder 2"/>
          <p:cNvSpPr>
            <a:spLocks noGrp="1"/>
          </p:cNvSpPr>
          <p:nvPr>
            <p:ph idx="1"/>
          </p:nvPr>
        </p:nvSpPr>
        <p:spPr>
          <a:xfrm>
            <a:off x="228600" y="1752600"/>
            <a:ext cx="8686800" cy="4242258"/>
          </a:xfrm>
        </p:spPr>
        <p:txBody>
          <a:bodyPr/>
          <a:lstStyle/>
          <a:p>
            <a:pPr marL="0" indent="0">
              <a:buNone/>
            </a:pPr>
            <a:r>
              <a:rPr lang="en-US" sz="2800" b="1" dirty="0"/>
              <a:t>Preidentified (PreID) Student Labels (cont.)</a:t>
            </a:r>
          </a:p>
          <a:p>
            <a:r>
              <a:rPr lang="en-US" sz="2600" dirty="0"/>
              <a:t>Please adhere to the following policies when preparing student materials:</a:t>
            </a:r>
          </a:p>
          <a:p>
            <a:pPr lvl="1"/>
            <a:r>
              <a:rPr lang="en-US" sz="2600" dirty="0"/>
              <a:t>Affix labels in the box on the student demographic page that states “APPLY PREID LABEL HERE.” </a:t>
            </a:r>
          </a:p>
          <a:p>
            <a:pPr lvl="1"/>
            <a:r>
              <a:rPr lang="en-US" sz="2600" dirty="0"/>
              <a:t>Please note that this box on FSA documents contains a barcode used for scanning unused documents that will be covered by the label on TO BE SCORED FSA documents. </a:t>
            </a:r>
          </a:p>
          <a:p>
            <a:pPr lvl="1"/>
            <a:r>
              <a:rPr lang="en-US" sz="2600" dirty="0"/>
              <a:t>For FSA tests, the PreID label number below the barcode must be readable. Be sure that the barcodes are not faded or torn. </a:t>
            </a:r>
          </a:p>
          <a:p>
            <a:pPr lvl="1"/>
            <a:endParaRPr lang="en-US" sz="2400" dirty="0"/>
          </a:p>
        </p:txBody>
      </p:sp>
      <p:sp>
        <p:nvSpPr>
          <p:cNvPr id="4" name="Slide Number Placeholder 3"/>
          <p:cNvSpPr>
            <a:spLocks noGrp="1"/>
          </p:cNvSpPr>
          <p:nvPr>
            <p:ph type="sldNum" sz="quarter" idx="12"/>
          </p:nvPr>
        </p:nvSpPr>
        <p:spPr/>
        <p:txBody>
          <a:bodyPr/>
          <a:lstStyle/>
          <a:p>
            <a:fld id="{60F88D64-766A-45C3-93FE-3E1D3068B07A}" type="slidenum">
              <a:rPr lang="en-US" smtClean="0"/>
              <a:t>26</a:t>
            </a:fld>
            <a:endParaRPr lang="en-US" dirty="0"/>
          </a:p>
        </p:txBody>
      </p:sp>
      <p:sp>
        <p:nvSpPr>
          <p:cNvPr id="5" name="TextBox 4"/>
          <p:cNvSpPr txBox="1"/>
          <p:nvPr/>
        </p:nvSpPr>
        <p:spPr>
          <a:xfrm>
            <a:off x="2209800" y="6482572"/>
            <a:ext cx="3613618" cy="369332"/>
          </a:xfrm>
          <a:prstGeom prst="rect">
            <a:avLst/>
          </a:prstGeom>
          <a:noFill/>
        </p:spPr>
        <p:txBody>
          <a:bodyPr wrap="none" rtlCol="0">
            <a:spAutoFit/>
          </a:bodyPr>
          <a:lstStyle/>
          <a:p>
            <a:r>
              <a:rPr lang="en-US" dirty="0" smtClean="0"/>
              <a:t>FSA PBT TAM 6-9; SCIENCE TAM 8-10</a:t>
            </a:r>
            <a:endParaRPr lang="en-US" dirty="0"/>
          </a:p>
        </p:txBody>
      </p:sp>
    </p:spTree>
    <p:extLst>
      <p:ext uri="{BB962C8B-B14F-4D97-AF65-F5344CB8AC3E}">
        <p14:creationId xmlns:p14="http://schemas.microsoft.com/office/powerpoint/2010/main" val="2300967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Administration Policies and Procedures</a:t>
            </a:r>
          </a:p>
        </p:txBody>
      </p:sp>
      <p:sp>
        <p:nvSpPr>
          <p:cNvPr id="3" name="Content Placeholder 2"/>
          <p:cNvSpPr>
            <a:spLocks noGrp="1"/>
          </p:cNvSpPr>
          <p:nvPr>
            <p:ph idx="1"/>
          </p:nvPr>
        </p:nvSpPr>
        <p:spPr>
          <a:xfrm>
            <a:off x="228600" y="1752600"/>
            <a:ext cx="8686800" cy="4242258"/>
          </a:xfrm>
        </p:spPr>
        <p:txBody>
          <a:bodyPr/>
          <a:lstStyle/>
          <a:p>
            <a:pPr marL="0" indent="0">
              <a:buNone/>
            </a:pPr>
            <a:r>
              <a:rPr lang="en-US" sz="2800" b="1" dirty="0"/>
              <a:t>Preidentified (PreID) Student Labels (cont.)</a:t>
            </a:r>
            <a:endParaRPr lang="en-US" sz="2400" b="1" dirty="0"/>
          </a:p>
          <a:p>
            <a:pPr>
              <a:spcBef>
                <a:spcPts val="0"/>
              </a:spcBef>
              <a:spcAft>
                <a:spcPts val="0"/>
              </a:spcAft>
            </a:pPr>
            <a:r>
              <a:rPr lang="en-US" sz="2400" dirty="0"/>
              <a:t>Please adhere to the following policies when preparing student materials:</a:t>
            </a:r>
          </a:p>
          <a:p>
            <a:pPr lvl="1">
              <a:spcBef>
                <a:spcPts val="0"/>
              </a:spcBef>
              <a:spcAft>
                <a:spcPts val="0"/>
              </a:spcAft>
            </a:pPr>
            <a:r>
              <a:rPr lang="en-US" sz="2300" dirty="0"/>
              <a:t>Only the school assessment coordinator and other authorized school personnel may open the shrink-wrapped packages and affix labels. </a:t>
            </a:r>
            <a:r>
              <a:rPr lang="en-US" sz="2300" b="1" dirty="0"/>
              <a:t>Sealed test and answer books must not be opened. </a:t>
            </a:r>
          </a:p>
          <a:p>
            <a:pPr lvl="1">
              <a:spcBef>
                <a:spcPts val="0"/>
              </a:spcBef>
              <a:spcAft>
                <a:spcPts val="0"/>
              </a:spcAft>
            </a:pPr>
            <a:r>
              <a:rPr lang="en-US" sz="2300" dirty="0"/>
              <a:t>Ensure that the administration (e.g., Spring 2017 FSA ELA Writing) is correctly indicated on the label.</a:t>
            </a:r>
          </a:p>
          <a:p>
            <a:pPr lvl="1">
              <a:spcBef>
                <a:spcPts val="0"/>
              </a:spcBef>
              <a:spcAft>
                <a:spcPts val="0"/>
              </a:spcAft>
            </a:pPr>
            <a:r>
              <a:rPr lang="en-US" sz="2300" dirty="0"/>
              <a:t>Students and unauthorized school personnel are not permitted to assist in preparing secure materials before testing or in organizing and returning materials after testing.</a:t>
            </a:r>
          </a:p>
          <a:p>
            <a:pPr lvl="1">
              <a:spcBef>
                <a:spcPts val="0"/>
              </a:spcBef>
              <a:spcAft>
                <a:spcPts val="0"/>
              </a:spcAft>
            </a:pPr>
            <a:r>
              <a:rPr lang="en-US" sz="2300" dirty="0"/>
              <a:t>The </a:t>
            </a:r>
            <a:r>
              <a:rPr lang="en-US" sz="2300" b="1" i="1" dirty="0"/>
              <a:t>Test Materials Chain of Custody Form </a:t>
            </a:r>
            <a:r>
              <a:rPr lang="en-US" sz="2300" dirty="0"/>
              <a:t>must be maintained at all times.</a:t>
            </a:r>
          </a:p>
          <a:p>
            <a:pPr lvl="1">
              <a:spcBef>
                <a:spcPts val="0"/>
              </a:spcBef>
              <a:spcAft>
                <a:spcPts val="0"/>
              </a:spcAft>
            </a:pPr>
            <a:r>
              <a:rPr lang="en-US" sz="2300" dirty="0"/>
              <a:t>All secure materials must be returned to locked storage and remain there until testing.</a:t>
            </a:r>
          </a:p>
          <a:p>
            <a:pPr lvl="1"/>
            <a:endParaRPr lang="en-US" sz="2600" dirty="0"/>
          </a:p>
          <a:p>
            <a:pPr lvl="1"/>
            <a:endParaRPr lang="en-US" sz="2400" dirty="0"/>
          </a:p>
        </p:txBody>
      </p:sp>
      <p:sp>
        <p:nvSpPr>
          <p:cNvPr id="4" name="Slide Number Placeholder 3"/>
          <p:cNvSpPr>
            <a:spLocks noGrp="1"/>
          </p:cNvSpPr>
          <p:nvPr>
            <p:ph type="sldNum" sz="quarter" idx="12"/>
          </p:nvPr>
        </p:nvSpPr>
        <p:spPr/>
        <p:txBody>
          <a:bodyPr/>
          <a:lstStyle/>
          <a:p>
            <a:fld id="{60F88D64-766A-45C3-93FE-3E1D3068B07A}" type="slidenum">
              <a:rPr lang="en-US" smtClean="0"/>
              <a:t>27</a:t>
            </a:fld>
            <a:endParaRPr lang="en-US" dirty="0"/>
          </a:p>
        </p:txBody>
      </p:sp>
      <p:sp>
        <p:nvSpPr>
          <p:cNvPr id="5" name="TextBox 4"/>
          <p:cNvSpPr txBox="1"/>
          <p:nvPr/>
        </p:nvSpPr>
        <p:spPr>
          <a:xfrm>
            <a:off x="2209800" y="6482572"/>
            <a:ext cx="3677738" cy="369332"/>
          </a:xfrm>
          <a:prstGeom prst="rect">
            <a:avLst/>
          </a:prstGeom>
          <a:noFill/>
        </p:spPr>
        <p:txBody>
          <a:bodyPr wrap="none" rtlCol="0">
            <a:spAutoFit/>
          </a:bodyPr>
          <a:lstStyle/>
          <a:p>
            <a:r>
              <a:rPr lang="en-US" dirty="0" smtClean="0"/>
              <a:t>FSA PBT TAM 6-9; SCIENCE TAM 8-10</a:t>
            </a:r>
            <a:endParaRPr lang="en-US" dirty="0"/>
          </a:p>
        </p:txBody>
      </p:sp>
    </p:spTree>
    <p:extLst>
      <p:ext uri="{BB962C8B-B14F-4D97-AF65-F5344CB8AC3E}">
        <p14:creationId xmlns:p14="http://schemas.microsoft.com/office/powerpoint/2010/main" val="3749317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a:bodyPr>
          <a:lstStyle/>
          <a:p>
            <a:r>
              <a:rPr lang="en-US" dirty="0"/>
              <a:t>Test Security Policies and Procedures</a:t>
            </a:r>
          </a:p>
        </p:txBody>
      </p:sp>
      <p:sp>
        <p:nvSpPr>
          <p:cNvPr id="3" name="Content Placeholder 2"/>
          <p:cNvSpPr>
            <a:spLocks noGrp="1"/>
          </p:cNvSpPr>
          <p:nvPr>
            <p:ph idx="1"/>
          </p:nvPr>
        </p:nvSpPr>
        <p:spPr>
          <a:xfrm>
            <a:off x="228600" y="1676400"/>
            <a:ext cx="8737092" cy="5486399"/>
          </a:xfrm>
        </p:spPr>
        <p:txBody>
          <a:bodyPr>
            <a:noAutofit/>
          </a:bodyPr>
          <a:lstStyle/>
          <a:p>
            <a:pPr marL="0" indent="0">
              <a:lnSpc>
                <a:spcPct val="80000"/>
              </a:lnSpc>
              <a:spcBef>
                <a:spcPts val="600"/>
              </a:spcBef>
              <a:spcAft>
                <a:spcPts val="600"/>
              </a:spcAft>
              <a:buNone/>
            </a:pPr>
            <a:r>
              <a:rPr lang="en-US" sz="2800" b="1" dirty="0"/>
              <a:t>Security Numbers</a:t>
            </a:r>
          </a:p>
          <a:p>
            <a:r>
              <a:rPr lang="en-US" sz="1800" dirty="0"/>
              <a:t>All regular print test and answer books and special document test materials (large print, braille, and one-item-per-page) are secure documents and must be protected from loss, theft, and reproduction in any medium. </a:t>
            </a:r>
          </a:p>
          <a:p>
            <a:r>
              <a:rPr lang="en-US" sz="1800" dirty="0"/>
              <a:t>A unique identification number and barcode are printed on the front cover of all secure test and answer books. </a:t>
            </a:r>
          </a:p>
          <a:p>
            <a:pPr lvl="1"/>
            <a:r>
              <a:rPr lang="en-US" sz="1800" b="1" dirty="0"/>
              <a:t>For FSA test books:  </a:t>
            </a:r>
            <a:r>
              <a:rPr lang="en-US" sz="1800" dirty="0"/>
              <a:t>The security number consists of the last eight digits of the identification number. These eight digits are located next to the barcode.</a:t>
            </a:r>
          </a:p>
          <a:p>
            <a:pPr lvl="1"/>
            <a:r>
              <a:rPr lang="en-US" sz="1800" b="1" dirty="0"/>
              <a:t>For FCAT 2.0 books: </a:t>
            </a:r>
            <a:r>
              <a:rPr lang="en-US" sz="1800" dirty="0">
                <a:solidFill>
                  <a:srgbClr val="000000"/>
                </a:solidFill>
              </a:rPr>
              <a:t>The security number consists of a nine-digit number followed by a check digit. </a:t>
            </a:r>
            <a:endParaRPr lang="en-US" sz="1800" dirty="0"/>
          </a:p>
          <a:p>
            <a:r>
              <a:rPr lang="en-US" sz="1800" b="1" dirty="0"/>
              <a:t>Schools must maintain test security by using the security numbers to account for all secure test materials before, during, and after test administration until the time they are returned to the contractor. </a:t>
            </a:r>
          </a:p>
          <a:p>
            <a:r>
              <a:rPr lang="en-US" sz="1800" dirty="0"/>
              <a:t>The test administrator should also maintain a record of the security numbers for all test and answer books assigned to him or her.  The security number(s) of the document(s) assigned to and returned by each student should be recorded and verified at the completion of each day of testing.</a:t>
            </a:r>
          </a:p>
          <a:p>
            <a:endParaRPr lang="en-US" sz="2000" dirty="0"/>
          </a:p>
        </p:txBody>
      </p:sp>
      <p:sp>
        <p:nvSpPr>
          <p:cNvPr id="5" name="Slide Number Placeholder 4"/>
          <p:cNvSpPr>
            <a:spLocks noGrp="1"/>
          </p:cNvSpPr>
          <p:nvPr>
            <p:ph type="sldNum" sz="quarter" idx="12"/>
          </p:nvPr>
        </p:nvSpPr>
        <p:spPr/>
        <p:txBody>
          <a:bodyPr/>
          <a:lstStyle/>
          <a:p>
            <a:fld id="{60F88D64-766A-45C3-93FE-3E1D3068B07A}" type="slidenum">
              <a:rPr lang="en-US" smtClean="0"/>
              <a:t>28</a:t>
            </a:fld>
            <a:endParaRPr lang="en-US" dirty="0"/>
          </a:p>
        </p:txBody>
      </p:sp>
      <p:sp>
        <p:nvSpPr>
          <p:cNvPr id="6" name="TextBox 5"/>
          <p:cNvSpPr txBox="1"/>
          <p:nvPr/>
        </p:nvSpPr>
        <p:spPr>
          <a:xfrm>
            <a:off x="2209800" y="6482572"/>
            <a:ext cx="4081695" cy="369332"/>
          </a:xfrm>
          <a:prstGeom prst="rect">
            <a:avLst/>
          </a:prstGeom>
          <a:noFill/>
        </p:spPr>
        <p:txBody>
          <a:bodyPr wrap="none" rtlCol="0">
            <a:spAutoFit/>
          </a:bodyPr>
          <a:lstStyle/>
          <a:p>
            <a:r>
              <a:rPr lang="en-US" dirty="0" smtClean="0"/>
              <a:t>FSA PBT TAM 11-13; SCIENCE TAM 13-14</a:t>
            </a:r>
            <a:endParaRPr lang="en-US" dirty="0"/>
          </a:p>
        </p:txBody>
      </p:sp>
    </p:spTree>
    <p:extLst>
      <p:ext uri="{BB962C8B-B14F-4D97-AF65-F5344CB8AC3E}">
        <p14:creationId xmlns:p14="http://schemas.microsoft.com/office/powerpoint/2010/main" val="238514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382000" cy="1096962"/>
          </a:xfrm>
        </p:spPr>
        <p:txBody>
          <a:bodyPr>
            <a:normAutofit fontScale="90000"/>
          </a:bodyPr>
          <a:lstStyle/>
          <a:p>
            <a:r>
              <a:rPr lang="en-US" dirty="0"/>
              <a:t>Test Security Policies and Procedures</a:t>
            </a:r>
          </a:p>
        </p:txBody>
      </p:sp>
      <p:sp>
        <p:nvSpPr>
          <p:cNvPr id="4" name="Slide Number Placeholder 3"/>
          <p:cNvSpPr>
            <a:spLocks noGrp="1"/>
          </p:cNvSpPr>
          <p:nvPr>
            <p:ph type="sldNum" sz="quarter" idx="12"/>
          </p:nvPr>
        </p:nvSpPr>
        <p:spPr/>
        <p:txBody>
          <a:bodyPr/>
          <a:lstStyle/>
          <a:p>
            <a:fld id="{60F88D64-766A-45C3-93FE-3E1D3068B07A}" type="slidenum">
              <a:rPr lang="en-US" smtClean="0"/>
              <a:t>29</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070251"/>
            <a:ext cx="31623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4987" y="5562600"/>
            <a:ext cx="260032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803523"/>
            <a:ext cx="3124200" cy="4578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3452446" y="2152763"/>
            <a:ext cx="509954" cy="1587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9" idx="3"/>
          </p:cNvCxnSpPr>
          <p:nvPr/>
        </p:nvCxnSpPr>
        <p:spPr>
          <a:xfrm>
            <a:off x="5781673" y="1994051"/>
            <a:ext cx="1609727" cy="63484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52446" y="1809385"/>
            <a:ext cx="2329227" cy="369332"/>
          </a:xfrm>
          <a:prstGeom prst="rect">
            <a:avLst/>
          </a:prstGeom>
          <a:noFill/>
        </p:spPr>
        <p:txBody>
          <a:bodyPr wrap="none" rtlCol="0">
            <a:spAutoFit/>
          </a:bodyPr>
          <a:lstStyle/>
          <a:p>
            <a:r>
              <a:rPr lang="en-US" b="1" dirty="0"/>
              <a:t>Location of Security #s</a:t>
            </a:r>
          </a:p>
        </p:txBody>
      </p:sp>
      <p:sp>
        <p:nvSpPr>
          <p:cNvPr id="11" name="TextBox 10"/>
          <p:cNvSpPr txBox="1"/>
          <p:nvPr/>
        </p:nvSpPr>
        <p:spPr>
          <a:xfrm>
            <a:off x="2209800" y="6482572"/>
            <a:ext cx="3964675" cy="369332"/>
          </a:xfrm>
          <a:prstGeom prst="rect">
            <a:avLst/>
          </a:prstGeom>
          <a:noFill/>
        </p:spPr>
        <p:txBody>
          <a:bodyPr wrap="none" rtlCol="0">
            <a:spAutoFit/>
          </a:bodyPr>
          <a:lstStyle/>
          <a:p>
            <a:r>
              <a:rPr lang="en-US" dirty="0" smtClean="0"/>
              <a:t>FSA PBT TAM 11-13; SCIENCE TAM 13-14</a:t>
            </a:r>
            <a:endParaRPr lang="en-US" dirty="0"/>
          </a:p>
        </p:txBody>
      </p:sp>
    </p:spTree>
    <p:extLst>
      <p:ext uri="{BB962C8B-B14F-4D97-AF65-F5344CB8AC3E}">
        <p14:creationId xmlns:p14="http://schemas.microsoft.com/office/powerpoint/2010/main" val="2876673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Overview</a:t>
            </a:r>
          </a:p>
        </p:txBody>
      </p:sp>
      <p:sp>
        <p:nvSpPr>
          <p:cNvPr id="3" name="Content Placeholder 2"/>
          <p:cNvSpPr>
            <a:spLocks noGrp="1"/>
          </p:cNvSpPr>
          <p:nvPr>
            <p:ph idx="1"/>
          </p:nvPr>
        </p:nvSpPr>
        <p:spPr>
          <a:xfrm>
            <a:off x="457200" y="1752600"/>
            <a:ext cx="8229600" cy="4373563"/>
          </a:xfrm>
        </p:spPr>
        <p:txBody>
          <a:bodyPr>
            <a:noAutofit/>
          </a:bodyPr>
          <a:lstStyle/>
          <a:p>
            <a:pPr>
              <a:spcBef>
                <a:spcPts val="300"/>
              </a:spcBef>
              <a:spcAft>
                <a:spcPts val="300"/>
              </a:spcAft>
            </a:pPr>
            <a:r>
              <a:rPr lang="en-US" sz="2600" dirty="0"/>
              <a:t>These training materials are based on the </a:t>
            </a:r>
            <a:r>
              <a:rPr lang="en-US" sz="2600" i="1" dirty="0"/>
              <a:t>Spring 2017 FSA Paper-Based Test Administration Manual</a:t>
            </a:r>
            <a:r>
              <a:rPr lang="en-US" sz="2600" dirty="0"/>
              <a:t> available at </a:t>
            </a:r>
            <a:r>
              <a:rPr lang="en-US" sz="2600" b="1" dirty="0">
                <a:hlinkClick r:id="rId3"/>
              </a:rPr>
              <a:t>www.FSAssessments.org</a:t>
            </a:r>
            <a:r>
              <a:rPr lang="en-US" sz="2600" b="1" dirty="0"/>
              <a:t> </a:t>
            </a:r>
            <a:r>
              <a:rPr lang="en-US" sz="2600" dirty="0"/>
              <a:t> and </a:t>
            </a:r>
            <a:r>
              <a:rPr lang="en-US" sz="2600" i="1" dirty="0"/>
              <a:t>Spring 2017 Grades 5 &amp; 8 Statewide Science Assessment </a:t>
            </a:r>
            <a:r>
              <a:rPr lang="en-US" sz="2600" i="1" dirty="0" smtClean="0"/>
              <a:t>Test </a:t>
            </a:r>
            <a:r>
              <a:rPr lang="en-US" sz="2600" i="1" dirty="0"/>
              <a:t>Administration Manual</a:t>
            </a:r>
            <a:r>
              <a:rPr lang="en-US" sz="2600" dirty="0"/>
              <a:t>, which is available at </a:t>
            </a:r>
            <a:r>
              <a:rPr lang="en-US" sz="2600" b="1" dirty="0">
                <a:hlinkClick r:id="rId4"/>
              </a:rPr>
              <a:t>www.avocet.pearson.com/FL/Home</a:t>
            </a:r>
            <a:r>
              <a:rPr lang="en-US" sz="2600" dirty="0"/>
              <a:t>.</a:t>
            </a:r>
          </a:p>
          <a:p>
            <a:pPr>
              <a:spcBef>
                <a:spcPts val="300"/>
              </a:spcBef>
              <a:spcAft>
                <a:spcPts val="300"/>
              </a:spcAft>
            </a:pPr>
            <a:r>
              <a:rPr lang="en-US" sz="2600" dirty="0"/>
              <a:t>There are separate training materials for the Spring 2017 FSA and NGSSS CBT administrations available on the FSA Portal and PearsonAccess Next, via Avocet.</a:t>
            </a:r>
          </a:p>
          <a:p>
            <a:pPr>
              <a:spcBef>
                <a:spcPts val="300"/>
              </a:spcBef>
              <a:spcAft>
                <a:spcPts val="300"/>
              </a:spcAft>
            </a:pPr>
            <a:r>
              <a:rPr lang="en-US" sz="2600" dirty="0"/>
              <a:t>These training materials are designed to highlight important information regarding test administration policies and procedures.</a:t>
            </a:r>
          </a:p>
        </p:txBody>
      </p:sp>
      <p:sp>
        <p:nvSpPr>
          <p:cNvPr id="4" name="Slide Number Placeholder 3"/>
          <p:cNvSpPr>
            <a:spLocks noGrp="1"/>
          </p:cNvSpPr>
          <p:nvPr>
            <p:ph type="sldNum" sz="quarter" idx="12"/>
          </p:nvPr>
        </p:nvSpPr>
        <p:spPr/>
        <p:txBody>
          <a:bodyPr/>
          <a:lstStyle/>
          <a:p>
            <a:fld id="{60F88D64-766A-45C3-93FE-3E1D3068B07A}" type="slidenum">
              <a:rPr lang="en-US" smtClean="0"/>
              <a:t>3</a:t>
            </a:fld>
            <a:endParaRPr lang="en-US" dirty="0"/>
          </a:p>
        </p:txBody>
      </p:sp>
    </p:spTree>
    <p:extLst>
      <p:ext uri="{BB962C8B-B14F-4D97-AF65-F5344CB8AC3E}">
        <p14:creationId xmlns:p14="http://schemas.microsoft.com/office/powerpoint/2010/main" val="8278009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a:bodyPr>
          <a:lstStyle/>
          <a:p>
            <a:r>
              <a:rPr lang="en-US" dirty="0"/>
              <a:t>Test Security Policies and Procedures</a:t>
            </a:r>
          </a:p>
        </p:txBody>
      </p:sp>
      <p:sp>
        <p:nvSpPr>
          <p:cNvPr id="3" name="Content Placeholder 2"/>
          <p:cNvSpPr>
            <a:spLocks noGrp="1"/>
          </p:cNvSpPr>
          <p:nvPr>
            <p:ph idx="1"/>
          </p:nvPr>
        </p:nvSpPr>
        <p:spPr>
          <a:xfrm>
            <a:off x="228600" y="1600200"/>
            <a:ext cx="8737092" cy="4953000"/>
          </a:xfrm>
        </p:spPr>
        <p:txBody>
          <a:bodyPr>
            <a:noAutofit/>
          </a:bodyPr>
          <a:lstStyle/>
          <a:p>
            <a:pPr marL="0" indent="0">
              <a:lnSpc>
                <a:spcPct val="80000"/>
              </a:lnSpc>
              <a:spcBef>
                <a:spcPts val="300"/>
              </a:spcBef>
              <a:spcAft>
                <a:spcPts val="300"/>
              </a:spcAft>
              <a:buNone/>
            </a:pPr>
            <a:r>
              <a:rPr lang="en-US" sz="2400" b="1" dirty="0"/>
              <a:t>Hazardous Materials</a:t>
            </a:r>
          </a:p>
          <a:p>
            <a:pPr>
              <a:spcBef>
                <a:spcPts val="300"/>
              </a:spcBef>
              <a:spcAft>
                <a:spcPts val="300"/>
              </a:spcAft>
            </a:pPr>
            <a:r>
              <a:rPr lang="en-US" sz="2000" dirty="0"/>
              <a:t>If a used test and answer book is soiled (e.g., with blood or vomit), the school assessment coordinator should email the security number to Mara at </a:t>
            </a:r>
            <a:r>
              <a:rPr lang="en-US" sz="2000" dirty="0">
                <a:hlinkClick r:id="rId3"/>
              </a:rPr>
              <a:t>mugando@dadeschools.net</a:t>
            </a:r>
            <a:r>
              <a:rPr lang="en-US" sz="2000" dirty="0"/>
              <a:t>. School personnel may transcribe responses into a replacement test and answer book. </a:t>
            </a:r>
          </a:p>
          <a:p>
            <a:pPr>
              <a:spcBef>
                <a:spcPts val="0"/>
              </a:spcBef>
              <a:spcAft>
                <a:spcPts val="0"/>
              </a:spcAft>
            </a:pPr>
            <a:r>
              <a:rPr lang="en-US" sz="2000" dirty="0"/>
              <a:t>The damaged test and answer book should then be destroyed or disposed of in a secure manner (e.g., shredding, burning). Soiled test and answer books should not be returned with test materials.</a:t>
            </a:r>
          </a:p>
          <a:p>
            <a:pPr marL="0" indent="0">
              <a:spcBef>
                <a:spcPts val="300"/>
              </a:spcBef>
              <a:spcAft>
                <a:spcPts val="300"/>
              </a:spcAft>
              <a:buNone/>
            </a:pPr>
            <a:r>
              <a:rPr lang="en-US" sz="2400" b="1" dirty="0"/>
              <a:t>Missing Materials</a:t>
            </a:r>
          </a:p>
          <a:p>
            <a:pPr>
              <a:spcBef>
                <a:spcPts val="300"/>
              </a:spcBef>
              <a:spcAft>
                <a:spcPts val="300"/>
              </a:spcAft>
            </a:pPr>
            <a:r>
              <a:rPr lang="en-US" sz="2000" dirty="0"/>
              <a:t>School assessment coordinators must verify that all secure materials are received and should report any mispackaged or missing materials to SAET immediately at 305-995-7520. </a:t>
            </a:r>
          </a:p>
          <a:p>
            <a:pPr>
              <a:spcBef>
                <a:spcPts val="0"/>
              </a:spcBef>
              <a:spcAft>
                <a:spcPts val="0"/>
              </a:spcAft>
            </a:pPr>
            <a:r>
              <a:rPr lang="en-US" sz="2000" dirty="0"/>
              <a:t>Individuals responsible for handling secure materials are accountable for the materials assigned to them. Test administrators should report any missing materials to the school assessment coordinator immediately.</a:t>
            </a:r>
          </a:p>
          <a:p>
            <a:pPr>
              <a:spcBef>
                <a:spcPts val="0"/>
              </a:spcBef>
              <a:spcAft>
                <a:spcPts val="0"/>
              </a:spcAft>
            </a:pPr>
            <a:r>
              <a:rPr lang="en-US" sz="2000" dirty="0"/>
              <a:t>Schools must investigate any report of missing materials. If, after a thorough investigation, a secure document is not found, the school assessment coordinator must contact SAET at 305-995-7520.</a:t>
            </a:r>
          </a:p>
          <a:p>
            <a:pPr>
              <a:spcBef>
                <a:spcPts val="300"/>
              </a:spcBef>
              <a:spcAft>
                <a:spcPts val="300"/>
              </a:spcAft>
            </a:pPr>
            <a:r>
              <a:rPr lang="en-US" sz="2000" dirty="0"/>
              <a:t> </a:t>
            </a:r>
          </a:p>
          <a:p>
            <a:pPr>
              <a:spcBef>
                <a:spcPts val="300"/>
              </a:spcBef>
              <a:spcAft>
                <a:spcPts val="300"/>
              </a:spcAft>
            </a:pPr>
            <a:endParaRPr lang="en-US" sz="2000" dirty="0"/>
          </a:p>
          <a:p>
            <a:endParaRPr lang="en-US" sz="2000" dirty="0"/>
          </a:p>
        </p:txBody>
      </p:sp>
      <p:sp>
        <p:nvSpPr>
          <p:cNvPr id="5" name="Slide Number Placeholder 4"/>
          <p:cNvSpPr>
            <a:spLocks noGrp="1"/>
          </p:cNvSpPr>
          <p:nvPr>
            <p:ph type="sldNum" sz="quarter" idx="12"/>
          </p:nvPr>
        </p:nvSpPr>
        <p:spPr/>
        <p:txBody>
          <a:bodyPr/>
          <a:lstStyle/>
          <a:p>
            <a:fld id="{60F88D64-766A-45C3-93FE-3E1D3068B07A}" type="slidenum">
              <a:rPr lang="en-US" smtClean="0"/>
              <a:t>30</a:t>
            </a:fld>
            <a:endParaRPr lang="en-US" dirty="0"/>
          </a:p>
        </p:txBody>
      </p:sp>
      <p:sp>
        <p:nvSpPr>
          <p:cNvPr id="6" name="TextBox 5"/>
          <p:cNvSpPr txBox="1"/>
          <p:nvPr/>
        </p:nvSpPr>
        <p:spPr>
          <a:xfrm>
            <a:off x="2209800" y="6482572"/>
            <a:ext cx="3660105" cy="369332"/>
          </a:xfrm>
          <a:prstGeom prst="rect">
            <a:avLst/>
          </a:prstGeom>
          <a:noFill/>
        </p:spPr>
        <p:txBody>
          <a:bodyPr wrap="none" rtlCol="0">
            <a:spAutoFit/>
          </a:bodyPr>
          <a:lstStyle/>
          <a:p>
            <a:r>
              <a:rPr lang="en-US" dirty="0" smtClean="0"/>
              <a:t>FSA PBT TAM 13; SCIENCE TAM 13-15</a:t>
            </a:r>
            <a:endParaRPr lang="en-US" dirty="0"/>
          </a:p>
        </p:txBody>
      </p:sp>
    </p:spTree>
    <p:extLst>
      <p:ext uri="{BB962C8B-B14F-4D97-AF65-F5344CB8AC3E}">
        <p14:creationId xmlns:p14="http://schemas.microsoft.com/office/powerpoint/2010/main" val="4128870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a:bodyPr>
          <a:lstStyle/>
          <a:p>
            <a:r>
              <a:rPr lang="en-US" dirty="0"/>
              <a:t>Test Security Policies and Procedures</a:t>
            </a:r>
          </a:p>
        </p:txBody>
      </p:sp>
      <p:sp>
        <p:nvSpPr>
          <p:cNvPr id="3" name="Content Placeholder 2"/>
          <p:cNvSpPr>
            <a:spLocks noGrp="1"/>
          </p:cNvSpPr>
          <p:nvPr>
            <p:ph idx="1"/>
          </p:nvPr>
        </p:nvSpPr>
        <p:spPr>
          <a:xfrm>
            <a:off x="228600" y="1752601"/>
            <a:ext cx="8737092" cy="4343399"/>
          </a:xfrm>
        </p:spPr>
        <p:txBody>
          <a:bodyPr>
            <a:noAutofit/>
          </a:bodyPr>
          <a:lstStyle/>
          <a:p>
            <a:pPr marL="0" indent="0">
              <a:lnSpc>
                <a:spcPct val="80000"/>
              </a:lnSpc>
              <a:spcBef>
                <a:spcPts val="600"/>
              </a:spcBef>
              <a:spcAft>
                <a:spcPts val="600"/>
              </a:spcAft>
              <a:buNone/>
            </a:pPr>
            <a:r>
              <a:rPr lang="en-US" sz="2600" b="1" dirty="0"/>
              <a:t>Missing Materials and Security Breach </a:t>
            </a:r>
          </a:p>
          <a:p>
            <a:r>
              <a:rPr lang="en-US" sz="2000" dirty="0"/>
              <a:t>A written report must be submitted to the Office of SAET within 7 calendar days after secure materials have been identified as missing or a security breach </a:t>
            </a:r>
            <a:r>
              <a:rPr lang="en-US" sz="2000" dirty="0" smtClean="0"/>
              <a:t>has </a:t>
            </a:r>
            <a:r>
              <a:rPr lang="en-US" sz="2000" dirty="0"/>
              <a:t>been reported. The report must include the following, as applicable:</a:t>
            </a:r>
          </a:p>
          <a:p>
            <a:pPr lvl="1">
              <a:spcBef>
                <a:spcPts val="300"/>
              </a:spcBef>
              <a:spcAft>
                <a:spcPts val="300"/>
              </a:spcAft>
            </a:pPr>
            <a:r>
              <a:rPr lang="en-US" sz="2000" dirty="0"/>
              <a:t>The nature of the situation</a:t>
            </a:r>
          </a:p>
          <a:p>
            <a:pPr lvl="1">
              <a:spcBef>
                <a:spcPts val="300"/>
              </a:spcBef>
              <a:spcAft>
                <a:spcPts val="300"/>
              </a:spcAft>
            </a:pPr>
            <a:r>
              <a:rPr lang="en-US" sz="2000" dirty="0"/>
              <a:t>The time and place of the occurrence</a:t>
            </a:r>
          </a:p>
          <a:p>
            <a:pPr lvl="1">
              <a:spcBef>
                <a:spcPts val="300"/>
              </a:spcBef>
              <a:spcAft>
                <a:spcPts val="300"/>
              </a:spcAft>
            </a:pPr>
            <a:r>
              <a:rPr lang="en-US" sz="2000" dirty="0"/>
              <a:t>The names of the people involved</a:t>
            </a:r>
          </a:p>
          <a:p>
            <a:pPr lvl="1">
              <a:spcBef>
                <a:spcPts val="300"/>
              </a:spcBef>
              <a:spcAft>
                <a:spcPts val="300"/>
              </a:spcAft>
            </a:pPr>
            <a:r>
              <a:rPr lang="en-US" sz="2000" dirty="0"/>
              <a:t>Copies of completed forms </a:t>
            </a:r>
            <a:r>
              <a:rPr lang="en-US" sz="2000" dirty="0" smtClean="0"/>
              <a:t>(</a:t>
            </a:r>
            <a:r>
              <a:rPr lang="en-US" sz="2000" i="1" dirty="0"/>
              <a:t>Test Administration and Security Agreements</a:t>
            </a:r>
            <a:r>
              <a:rPr lang="en-US" sz="2000" dirty="0"/>
              <a:t>,</a:t>
            </a:r>
            <a:r>
              <a:rPr lang="en-US" sz="2000" i="1" dirty="0"/>
              <a:t> Test Administrator Prohibited Activities Agreements</a:t>
            </a:r>
            <a:r>
              <a:rPr lang="en-US" sz="2000" dirty="0" smtClean="0"/>
              <a:t>,</a:t>
            </a:r>
            <a:r>
              <a:rPr lang="en-US" sz="2000" i="1" dirty="0" smtClean="0"/>
              <a:t> </a:t>
            </a:r>
            <a:r>
              <a:rPr lang="en-US" sz="2000" i="1" dirty="0"/>
              <a:t>Test Materials Chain of Custody Form</a:t>
            </a:r>
            <a:r>
              <a:rPr lang="en-US" sz="2000" dirty="0"/>
              <a:t>, etc.)</a:t>
            </a:r>
          </a:p>
          <a:p>
            <a:pPr lvl="1">
              <a:spcBef>
                <a:spcPts val="300"/>
              </a:spcBef>
              <a:spcAft>
                <a:spcPts val="300"/>
              </a:spcAft>
            </a:pPr>
            <a:r>
              <a:rPr lang="en-US" sz="2000" dirty="0"/>
              <a:t>A description of the communication between the district assessment coordinator’s office and school personnel </a:t>
            </a:r>
          </a:p>
          <a:p>
            <a:pPr lvl="1">
              <a:spcBef>
                <a:spcPts val="300"/>
              </a:spcBef>
              <a:spcAft>
                <a:spcPts val="300"/>
              </a:spcAft>
            </a:pPr>
            <a:r>
              <a:rPr lang="en-US" sz="2000" dirty="0"/>
              <a:t>How the incident was resolved </a:t>
            </a:r>
          </a:p>
          <a:p>
            <a:pPr lvl="1">
              <a:spcBef>
                <a:spcPts val="300"/>
              </a:spcBef>
              <a:spcAft>
                <a:spcPts val="300"/>
              </a:spcAft>
            </a:pPr>
            <a:r>
              <a:rPr lang="en-US" sz="2000" dirty="0"/>
              <a:t>What steps are being implemented to avoid future losses</a:t>
            </a:r>
          </a:p>
          <a:p>
            <a:pPr lvl="1">
              <a:spcBef>
                <a:spcPts val="300"/>
              </a:spcBef>
              <a:spcAft>
                <a:spcPts val="300"/>
              </a:spcAft>
            </a:pPr>
            <a:endParaRPr lang="en-US" sz="2000" dirty="0"/>
          </a:p>
        </p:txBody>
      </p:sp>
      <p:sp>
        <p:nvSpPr>
          <p:cNvPr id="5" name="Slide Number Placeholder 4"/>
          <p:cNvSpPr>
            <a:spLocks noGrp="1"/>
          </p:cNvSpPr>
          <p:nvPr>
            <p:ph type="sldNum" sz="quarter" idx="12"/>
          </p:nvPr>
        </p:nvSpPr>
        <p:spPr/>
        <p:txBody>
          <a:bodyPr/>
          <a:lstStyle/>
          <a:p>
            <a:fld id="{60F88D64-766A-45C3-93FE-3E1D3068B07A}" type="slidenum">
              <a:rPr lang="en-US" smtClean="0"/>
              <a:t>31</a:t>
            </a:fld>
            <a:endParaRPr lang="en-US" dirty="0"/>
          </a:p>
        </p:txBody>
      </p:sp>
      <p:sp>
        <p:nvSpPr>
          <p:cNvPr id="6" name="TextBox 5"/>
          <p:cNvSpPr txBox="1"/>
          <p:nvPr/>
        </p:nvSpPr>
        <p:spPr>
          <a:xfrm>
            <a:off x="2209800" y="6482572"/>
            <a:ext cx="3964675" cy="369332"/>
          </a:xfrm>
          <a:prstGeom prst="rect">
            <a:avLst/>
          </a:prstGeom>
          <a:noFill/>
        </p:spPr>
        <p:txBody>
          <a:bodyPr wrap="none" rtlCol="0">
            <a:spAutoFit/>
          </a:bodyPr>
          <a:lstStyle/>
          <a:p>
            <a:r>
              <a:rPr lang="en-US" dirty="0" smtClean="0"/>
              <a:t>FSA PBT TAM 13-14; SCIENCE TAM 15-16</a:t>
            </a:r>
            <a:endParaRPr lang="en-US" dirty="0"/>
          </a:p>
        </p:txBody>
      </p:sp>
    </p:spTree>
    <p:extLst>
      <p:ext uri="{BB962C8B-B14F-4D97-AF65-F5344CB8AC3E}">
        <p14:creationId xmlns:p14="http://schemas.microsoft.com/office/powerpoint/2010/main" val="3088825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13292" cy="1311545"/>
          </a:xfrm>
        </p:spPr>
        <p:txBody>
          <a:bodyPr>
            <a:noAutofit/>
          </a:bodyPr>
          <a:lstStyle/>
          <a:p>
            <a:r>
              <a:rPr lang="en-US" sz="4000" dirty="0"/>
              <a:t>Test Invalidation/Defective Materials Policies and Procedures</a:t>
            </a:r>
          </a:p>
        </p:txBody>
      </p:sp>
      <p:sp>
        <p:nvSpPr>
          <p:cNvPr id="3" name="Content Placeholder 2"/>
          <p:cNvSpPr>
            <a:spLocks noGrp="1"/>
          </p:cNvSpPr>
          <p:nvPr>
            <p:ph idx="1"/>
          </p:nvPr>
        </p:nvSpPr>
        <p:spPr/>
        <p:txBody>
          <a:bodyPr>
            <a:noAutofit/>
          </a:bodyPr>
          <a:lstStyle/>
          <a:p>
            <a:pPr marL="0" indent="0">
              <a:lnSpc>
                <a:spcPct val="80000"/>
              </a:lnSpc>
              <a:spcBef>
                <a:spcPts val="300"/>
              </a:spcBef>
              <a:spcAft>
                <a:spcPts val="300"/>
              </a:spcAft>
              <a:buNone/>
            </a:pPr>
            <a:r>
              <a:rPr lang="en-US" sz="2800" b="1" dirty="0"/>
              <a:t>Do Not Score (DNS) and UNDO Bubbles</a:t>
            </a:r>
          </a:p>
          <a:p>
            <a:pPr>
              <a:spcBef>
                <a:spcPts val="300"/>
              </a:spcBef>
              <a:spcAft>
                <a:spcPts val="300"/>
              </a:spcAft>
            </a:pPr>
            <a:r>
              <a:rPr lang="en-US" sz="2600" dirty="0"/>
              <a:t>DNS and UNDO bubbles are located in the </a:t>
            </a:r>
            <a:r>
              <a:rPr lang="en-US" sz="2600" b="1" dirty="0"/>
              <a:t>SCHOOL USE ONLY </a:t>
            </a:r>
            <a:r>
              <a:rPr lang="en-US" sz="2600" dirty="0"/>
              <a:t>box on the student demographic page.</a:t>
            </a:r>
          </a:p>
          <a:p>
            <a:pPr>
              <a:spcBef>
                <a:spcPts val="300"/>
              </a:spcBef>
              <a:spcAft>
                <a:spcPts val="300"/>
              </a:spcAft>
            </a:pPr>
            <a:r>
              <a:rPr lang="en-US" sz="2600" dirty="0"/>
              <a:t>The DNS bubble must be gridded when a test and answer book is invalidated.</a:t>
            </a:r>
          </a:p>
          <a:p>
            <a:pPr>
              <a:spcBef>
                <a:spcPts val="300"/>
              </a:spcBef>
              <a:spcAft>
                <a:spcPts val="300"/>
              </a:spcAft>
            </a:pPr>
            <a:r>
              <a:rPr lang="en-US" sz="2600" dirty="0"/>
              <a:t>If a DNS bubble has been gridded by mistake, erase the DNS bubble </a:t>
            </a:r>
            <a:r>
              <a:rPr lang="en-US" sz="2600" b="1" dirty="0"/>
              <a:t>and</a:t>
            </a:r>
            <a:r>
              <a:rPr lang="en-US" sz="2600" dirty="0"/>
              <a:t> grid the UNDO bubble. Then package the test and answer book with all other TO BE SCORED materials.</a:t>
            </a:r>
          </a:p>
        </p:txBody>
      </p:sp>
      <p:sp>
        <p:nvSpPr>
          <p:cNvPr id="4" name="Slide Number Placeholder 3"/>
          <p:cNvSpPr>
            <a:spLocks noGrp="1"/>
          </p:cNvSpPr>
          <p:nvPr>
            <p:ph type="sldNum" sz="quarter" idx="12"/>
          </p:nvPr>
        </p:nvSpPr>
        <p:spPr/>
        <p:txBody>
          <a:bodyPr/>
          <a:lstStyle/>
          <a:p>
            <a:fld id="{60F88D64-766A-45C3-93FE-3E1D3068B07A}" type="slidenum">
              <a:rPr lang="en-US" smtClean="0"/>
              <a:t>32</a:t>
            </a:fld>
            <a:endParaRPr lang="en-US" dirty="0"/>
          </a:p>
        </p:txBody>
      </p:sp>
      <p:pic>
        <p:nvPicPr>
          <p:cNvPr id="5" name="Picture 4"/>
          <p:cNvPicPr>
            <a:picLocks noChangeAspect="1"/>
          </p:cNvPicPr>
          <p:nvPr/>
        </p:nvPicPr>
        <p:blipFill>
          <a:blip r:embed="rId3"/>
          <a:stretch>
            <a:fillRect/>
          </a:stretch>
        </p:blipFill>
        <p:spPr>
          <a:xfrm>
            <a:off x="3352800" y="4800600"/>
            <a:ext cx="2514600" cy="957394"/>
          </a:xfrm>
          <a:prstGeom prst="rect">
            <a:avLst/>
          </a:prstGeom>
        </p:spPr>
      </p:pic>
      <p:sp>
        <p:nvSpPr>
          <p:cNvPr id="6" name="TextBox 5"/>
          <p:cNvSpPr txBox="1"/>
          <p:nvPr/>
        </p:nvSpPr>
        <p:spPr>
          <a:xfrm>
            <a:off x="2209800" y="6482572"/>
            <a:ext cx="3964675" cy="369332"/>
          </a:xfrm>
          <a:prstGeom prst="rect">
            <a:avLst/>
          </a:prstGeom>
          <a:noFill/>
        </p:spPr>
        <p:txBody>
          <a:bodyPr wrap="none" rtlCol="0">
            <a:spAutoFit/>
          </a:bodyPr>
          <a:lstStyle/>
          <a:p>
            <a:r>
              <a:rPr lang="en-US" dirty="0" smtClean="0"/>
              <a:t>FSA PBT TAM 15-17; SCIENCE TAM 17-19</a:t>
            </a:r>
            <a:endParaRPr lang="en-US" dirty="0"/>
          </a:p>
        </p:txBody>
      </p:sp>
    </p:spTree>
    <p:extLst>
      <p:ext uri="{BB962C8B-B14F-4D97-AF65-F5344CB8AC3E}">
        <p14:creationId xmlns:p14="http://schemas.microsoft.com/office/powerpoint/2010/main" val="2480471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718" y="1672288"/>
            <a:ext cx="8737092" cy="457199"/>
          </a:xfrm>
        </p:spPr>
        <p:txBody>
          <a:bodyPr>
            <a:noAutofit/>
          </a:bodyPr>
          <a:lstStyle/>
          <a:p>
            <a:pPr marL="0" indent="0">
              <a:lnSpc>
                <a:spcPct val="80000"/>
              </a:lnSpc>
              <a:spcBef>
                <a:spcPts val="600"/>
              </a:spcBef>
              <a:spcAft>
                <a:spcPts val="600"/>
              </a:spcAft>
              <a:buNone/>
            </a:pPr>
            <a:r>
              <a:rPr lang="en-US" sz="2500" b="1" dirty="0"/>
              <a:t>DNS Guidelines for Defective Materials</a:t>
            </a:r>
            <a:endParaRPr lang="en-US" sz="2100" dirty="0"/>
          </a:p>
          <a:p>
            <a:pPr>
              <a:lnSpc>
                <a:spcPct val="80000"/>
              </a:lnSpc>
              <a:spcBef>
                <a:spcPts val="600"/>
              </a:spcBef>
              <a:spcAft>
                <a:spcPts val="600"/>
              </a:spcAft>
            </a:pPr>
            <a:endParaRPr lang="en-US" sz="2100" dirty="0"/>
          </a:p>
        </p:txBody>
      </p:sp>
      <p:sp>
        <p:nvSpPr>
          <p:cNvPr id="5" name="Slide Number Placeholder 4"/>
          <p:cNvSpPr>
            <a:spLocks noGrp="1"/>
          </p:cNvSpPr>
          <p:nvPr>
            <p:ph type="sldNum" sz="quarter" idx="12"/>
          </p:nvPr>
        </p:nvSpPr>
        <p:spPr/>
        <p:txBody>
          <a:bodyPr/>
          <a:lstStyle/>
          <a:p>
            <a:fld id="{60F88D64-766A-45C3-93FE-3E1D3068B07A}" type="slidenum">
              <a:rPr lang="en-US" smtClean="0"/>
              <a:t>33</a:t>
            </a:fld>
            <a:endParaRPr lang="en-US" dirty="0"/>
          </a:p>
        </p:txBody>
      </p:sp>
      <p:sp>
        <p:nvSpPr>
          <p:cNvPr id="7" name="Title 1"/>
          <p:cNvSpPr txBox="1">
            <a:spLocks/>
          </p:cNvSpPr>
          <p:nvPr/>
        </p:nvSpPr>
        <p:spPr>
          <a:xfrm>
            <a:off x="278892" y="68127"/>
            <a:ext cx="6553200" cy="146394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a:solidFill>
                  <a:schemeClr val="bg1"/>
                </a:solidFill>
                <a:latin typeface="+mj-lt"/>
                <a:ea typeface="+mj-ea"/>
                <a:cs typeface="+mj-cs"/>
              </a:defRPr>
            </a:lvl1pPr>
          </a:lstStyle>
          <a:p>
            <a:r>
              <a:rPr lang="en-US" sz="3600" dirty="0"/>
              <a:t>Test Invalidation/</a:t>
            </a:r>
            <a:br>
              <a:rPr lang="en-US" sz="3600" dirty="0"/>
            </a:br>
            <a:r>
              <a:rPr lang="en-US" sz="3600" dirty="0"/>
              <a:t>Defective Materials</a:t>
            </a:r>
          </a:p>
        </p:txBody>
      </p:sp>
      <p:sp>
        <p:nvSpPr>
          <p:cNvPr id="9" name="TextBox 8"/>
          <p:cNvSpPr txBox="1"/>
          <p:nvPr/>
        </p:nvSpPr>
        <p:spPr>
          <a:xfrm>
            <a:off x="130717" y="2164940"/>
            <a:ext cx="3289693" cy="4124206"/>
          </a:xfrm>
          <a:prstGeom prst="rect">
            <a:avLst/>
          </a:prstGeom>
          <a:noFill/>
        </p:spPr>
        <p:txBody>
          <a:bodyPr wrap="square" rtlCol="0">
            <a:spAutoFit/>
          </a:bodyPr>
          <a:lstStyle/>
          <a:p>
            <a:r>
              <a:rPr lang="en-US" sz="2200" b="1" dirty="0"/>
              <a:t>Identified BEFORE testing</a:t>
            </a:r>
            <a:r>
              <a:rPr lang="en-US" sz="2200" dirty="0"/>
              <a:t>:</a:t>
            </a:r>
          </a:p>
          <a:p>
            <a:r>
              <a:rPr lang="en-US" sz="2000" dirty="0"/>
              <a:t>Provide a replacement document</a:t>
            </a:r>
          </a:p>
          <a:p>
            <a:pPr lvl="1" indent="-285750">
              <a:buFont typeface="Arial" panose="020B0604020202020204" pitchFamily="34" charset="0"/>
              <a:buChar char="•"/>
            </a:pPr>
            <a:r>
              <a:rPr lang="en-US" sz="2000" dirty="0"/>
              <a:t>If original is USED, mark the DNS bubble and return with NOT TO BE SCORED (NTBS)</a:t>
            </a:r>
          </a:p>
          <a:p>
            <a:pPr lvl="1" indent="-285750">
              <a:buFont typeface="Arial" panose="020B0604020202020204" pitchFamily="34" charset="0"/>
              <a:buChar char="•"/>
            </a:pPr>
            <a:r>
              <a:rPr lang="en-US" sz="2000" dirty="0"/>
              <a:t>If original is UNUSED, do not mark DNS and return with NOT TO BE SCORED (NTBS)</a:t>
            </a:r>
          </a:p>
          <a:p>
            <a:endParaRPr lang="en-US" sz="2200" dirty="0"/>
          </a:p>
          <a:p>
            <a:endParaRPr lang="en-US" dirty="0"/>
          </a:p>
        </p:txBody>
      </p:sp>
      <p:sp>
        <p:nvSpPr>
          <p:cNvPr id="11" name="TextBox 10"/>
          <p:cNvSpPr txBox="1"/>
          <p:nvPr/>
        </p:nvSpPr>
        <p:spPr>
          <a:xfrm>
            <a:off x="3658501" y="2164940"/>
            <a:ext cx="5209309" cy="4985980"/>
          </a:xfrm>
          <a:prstGeom prst="rect">
            <a:avLst/>
          </a:prstGeom>
          <a:noFill/>
        </p:spPr>
        <p:txBody>
          <a:bodyPr wrap="square" rtlCol="0">
            <a:spAutoFit/>
          </a:bodyPr>
          <a:lstStyle/>
          <a:p>
            <a:r>
              <a:rPr lang="en-US" sz="2200" b="1" dirty="0"/>
              <a:t>Identified DURING testing</a:t>
            </a:r>
            <a:r>
              <a:rPr lang="en-US" sz="2200" dirty="0"/>
              <a:t>:</a:t>
            </a:r>
          </a:p>
          <a:p>
            <a:pPr marL="285750" indent="-285750">
              <a:buFont typeface="Arial" panose="020B0604020202020204" pitchFamily="34" charset="0"/>
              <a:buChar char="•"/>
            </a:pPr>
            <a:r>
              <a:rPr lang="en-US" sz="2000" dirty="0"/>
              <a:t>Give student replacement with the same form number, if available, if not give any form</a:t>
            </a:r>
          </a:p>
          <a:p>
            <a:pPr marL="285750" indent="-285750">
              <a:buFont typeface="Arial" panose="020B0604020202020204" pitchFamily="34" charset="0"/>
              <a:buChar char="•"/>
            </a:pPr>
            <a:r>
              <a:rPr lang="en-US" sz="2000" dirty="0"/>
              <a:t>After testing, under the supervision of the test administrator,  the student must transfer the exact responses to the replacement</a:t>
            </a:r>
          </a:p>
          <a:p>
            <a:pPr marL="285750" indent="-285750">
              <a:buFont typeface="Arial" panose="020B0604020202020204" pitchFamily="34" charset="0"/>
              <a:buChar char="•"/>
            </a:pPr>
            <a:r>
              <a:rPr lang="en-US" sz="2000" dirty="0"/>
              <a:t>If test items differ, student should leave them blank in replacement</a:t>
            </a:r>
          </a:p>
          <a:p>
            <a:pPr marL="285750" indent="-285750">
              <a:buFont typeface="Arial" panose="020B0604020202020204" pitchFamily="34" charset="0"/>
              <a:buChar char="•"/>
            </a:pPr>
            <a:r>
              <a:rPr lang="en-US" sz="2000" dirty="0"/>
              <a:t>Return defective in NTBS box with the DNS marked  </a:t>
            </a:r>
          </a:p>
          <a:p>
            <a:pPr marL="285750" indent="-285750">
              <a:buFont typeface="Arial" panose="020B0604020202020204" pitchFamily="34" charset="0"/>
              <a:buChar char="•"/>
            </a:pPr>
            <a:r>
              <a:rPr lang="en-US" sz="2000" dirty="0"/>
              <a:t>Return replacement in TO BE SCORED box</a:t>
            </a:r>
          </a:p>
          <a:p>
            <a:pPr marL="285750" indent="-285750">
              <a:buFont typeface="Arial" panose="020B0604020202020204" pitchFamily="34" charset="0"/>
              <a:buChar char="•"/>
            </a:pPr>
            <a:r>
              <a:rPr lang="en-US" sz="2000" dirty="0">
                <a:solidFill>
                  <a:srgbClr val="FF0000"/>
                </a:solidFill>
              </a:rPr>
              <a:t>Print an ON-DEMAND PreID label for FSA </a:t>
            </a:r>
          </a:p>
          <a:p>
            <a:pPr marL="285750" indent="-285750">
              <a:buFont typeface="Arial" panose="020B0604020202020204" pitchFamily="34" charset="0"/>
              <a:buChar char="•"/>
            </a:pPr>
            <a:r>
              <a:rPr lang="en-US" sz="2000" dirty="0"/>
              <a:t>Print a PreID label or hand-grid demographic information for FCAT 2.0</a:t>
            </a:r>
          </a:p>
          <a:p>
            <a:endParaRPr lang="en-US" dirty="0"/>
          </a:p>
          <a:p>
            <a:endParaRPr lang="en-US" dirty="0"/>
          </a:p>
        </p:txBody>
      </p:sp>
      <p:sp>
        <p:nvSpPr>
          <p:cNvPr id="8" name="TextBox 7"/>
          <p:cNvSpPr txBox="1"/>
          <p:nvPr/>
        </p:nvSpPr>
        <p:spPr>
          <a:xfrm>
            <a:off x="2209800" y="6482572"/>
            <a:ext cx="3964675" cy="369332"/>
          </a:xfrm>
          <a:prstGeom prst="rect">
            <a:avLst/>
          </a:prstGeom>
          <a:noFill/>
        </p:spPr>
        <p:txBody>
          <a:bodyPr wrap="none" rtlCol="0">
            <a:spAutoFit/>
          </a:bodyPr>
          <a:lstStyle/>
          <a:p>
            <a:r>
              <a:rPr lang="en-US" dirty="0" smtClean="0"/>
              <a:t>FSA PBT TAM 15-17; SCIENCE TAM 17-19</a:t>
            </a:r>
            <a:endParaRPr lang="en-US" dirty="0"/>
          </a:p>
        </p:txBody>
      </p:sp>
    </p:spTree>
    <p:extLst>
      <p:ext uri="{BB962C8B-B14F-4D97-AF65-F5344CB8AC3E}">
        <p14:creationId xmlns:p14="http://schemas.microsoft.com/office/powerpoint/2010/main" val="1010362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Calibration Schools</a:t>
            </a:r>
          </a:p>
        </p:txBody>
      </p:sp>
      <p:sp>
        <p:nvSpPr>
          <p:cNvPr id="3" name="Content Placeholder 2"/>
          <p:cNvSpPr>
            <a:spLocks noGrp="1"/>
          </p:cNvSpPr>
          <p:nvPr>
            <p:ph idx="1"/>
          </p:nvPr>
        </p:nvSpPr>
        <p:spPr/>
        <p:txBody>
          <a:bodyPr/>
          <a:lstStyle/>
          <a:p>
            <a:pPr marL="0" indent="0">
              <a:buNone/>
            </a:pPr>
            <a:r>
              <a:rPr lang="en-US" sz="2400" b="1" dirty="0"/>
              <a:t>FSA ELA Calibration Schools </a:t>
            </a:r>
          </a:p>
          <a:p>
            <a:r>
              <a:rPr lang="en-US" sz="2400" dirty="0"/>
              <a:t>Schools designated as ELA calibration schools will receive </a:t>
            </a:r>
            <a:r>
              <a:rPr lang="en-US" sz="2400" b="1" dirty="0"/>
              <a:t>striped</a:t>
            </a:r>
            <a:r>
              <a:rPr lang="en-US" sz="2400" dirty="0"/>
              <a:t> return labels that will be used to return TO BE SCORED materials for paper-based calibration materials (Grades 4, 5, 6, or 7 ELA Writing and Grade 3 ELA Reading). </a:t>
            </a:r>
          </a:p>
          <a:p>
            <a:r>
              <a:rPr lang="en-US" sz="2400" dirty="0"/>
              <a:t>Calibration labels will be the same color as the applicable administration (e.g., gray for Grade 3 ELA Reading) but will include a stripe across the middle of the label. </a:t>
            </a:r>
          </a:p>
          <a:p>
            <a:pPr marL="0" indent="0" algn="ctr">
              <a:buNone/>
            </a:pPr>
            <a:r>
              <a:rPr lang="en-US" sz="2400" b="1" dirty="0">
                <a:solidFill>
                  <a:srgbClr val="FF0000"/>
                </a:solidFill>
              </a:rPr>
              <a:t>SAET has provided a list of calibration schools to each school via Weekly Briefing # 20184.</a:t>
            </a:r>
          </a:p>
          <a:p>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34</a:t>
            </a:fld>
            <a:endParaRPr lang="en-US" dirty="0"/>
          </a:p>
        </p:txBody>
      </p:sp>
      <p:sp>
        <p:nvSpPr>
          <p:cNvPr id="5" name="TextBox 4"/>
          <p:cNvSpPr txBox="1"/>
          <p:nvPr/>
        </p:nvSpPr>
        <p:spPr>
          <a:xfrm>
            <a:off x="3962400" y="6488668"/>
            <a:ext cx="1562159" cy="369332"/>
          </a:xfrm>
          <a:prstGeom prst="rect">
            <a:avLst/>
          </a:prstGeom>
          <a:noFill/>
        </p:spPr>
        <p:txBody>
          <a:bodyPr wrap="none" rtlCol="0">
            <a:spAutoFit/>
          </a:bodyPr>
          <a:lstStyle/>
          <a:p>
            <a:r>
              <a:rPr lang="en-US" dirty="0" smtClean="0"/>
              <a:t>FSA PBT TAM v</a:t>
            </a:r>
            <a:endParaRPr lang="en-US" dirty="0"/>
          </a:p>
        </p:txBody>
      </p:sp>
    </p:spTree>
    <p:extLst>
      <p:ext uri="{BB962C8B-B14F-4D97-AF65-F5344CB8AC3E}">
        <p14:creationId xmlns:p14="http://schemas.microsoft.com/office/powerpoint/2010/main" val="4289112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 </a:t>
            </a:r>
            <a:br>
              <a:rPr lang="en-US" dirty="0"/>
            </a:br>
            <a:r>
              <a:rPr lang="en-US" dirty="0"/>
              <a:t>Before Testing</a:t>
            </a:r>
          </a:p>
        </p:txBody>
      </p:sp>
      <p:sp>
        <p:nvSpPr>
          <p:cNvPr id="3" name="Content Placeholder 2"/>
          <p:cNvSpPr>
            <a:spLocks noGrp="1"/>
          </p:cNvSpPr>
          <p:nvPr>
            <p:ph idx="1"/>
          </p:nvPr>
        </p:nvSpPr>
        <p:spPr>
          <a:xfrm>
            <a:off x="228600" y="1752601"/>
            <a:ext cx="8508492" cy="4343399"/>
          </a:xfrm>
          <a:solidFill>
            <a:srgbClr val="FFCC99"/>
          </a:solidFill>
        </p:spPr>
        <p:txBody>
          <a:bodyPr>
            <a:noAutofit/>
          </a:bodyPr>
          <a:lstStyle/>
          <a:p>
            <a:pPr marL="0" indent="0">
              <a:buNone/>
            </a:pPr>
            <a:r>
              <a:rPr lang="en-US" sz="2800" b="1" dirty="0"/>
              <a:t>Receive FSA Materials  </a:t>
            </a:r>
          </a:p>
          <a:p>
            <a:pPr marL="0" indent="0">
              <a:buNone/>
            </a:pPr>
            <a:r>
              <a:rPr lang="en-US" sz="2600" dirty="0"/>
              <a:t>You will receive the following materials for the FSA (CBT and PBT) administrations, as applicable:</a:t>
            </a:r>
          </a:p>
          <a:p>
            <a:r>
              <a:rPr lang="en-US" sz="2400" b="1" dirty="0"/>
              <a:t>FSA School Boxes</a:t>
            </a:r>
          </a:p>
          <a:p>
            <a:pPr lvl="1"/>
            <a:r>
              <a:rPr lang="en-US" sz="2400" dirty="0"/>
              <a:t>School Assessment Coordinator Box (White) will include:</a:t>
            </a:r>
          </a:p>
          <a:p>
            <a:pPr lvl="2">
              <a:spcBef>
                <a:spcPts val="0"/>
              </a:spcBef>
              <a:spcAft>
                <a:spcPts val="0"/>
              </a:spcAft>
              <a:buFont typeface="Wingdings" panose="05000000000000000000" pitchFamily="2" charset="2"/>
              <a:buChar char="§"/>
            </a:pPr>
            <a:r>
              <a:rPr lang="en-US" sz="2200" dirty="0"/>
              <a:t>School Cover Memo</a:t>
            </a:r>
          </a:p>
          <a:p>
            <a:pPr lvl="2">
              <a:spcBef>
                <a:spcPts val="0"/>
              </a:spcBef>
              <a:spcAft>
                <a:spcPts val="0"/>
              </a:spcAft>
              <a:buFont typeface="Wingdings" panose="05000000000000000000" pitchFamily="2" charset="2"/>
              <a:buChar char="§"/>
            </a:pPr>
            <a:r>
              <a:rPr lang="en-US" sz="2200" dirty="0"/>
              <a:t>School Box Range Sheet</a:t>
            </a:r>
          </a:p>
          <a:p>
            <a:pPr lvl="2">
              <a:spcBef>
                <a:spcPts val="0"/>
              </a:spcBef>
              <a:spcAft>
                <a:spcPts val="0"/>
              </a:spcAft>
              <a:buFont typeface="Wingdings" panose="05000000000000000000" pitchFamily="2" charset="2"/>
              <a:buChar char="§"/>
            </a:pPr>
            <a:r>
              <a:rPr lang="en-US" sz="2200" dirty="0"/>
              <a:t>School Security Checklist</a:t>
            </a:r>
          </a:p>
          <a:p>
            <a:pPr lvl="2">
              <a:spcBef>
                <a:spcPts val="0"/>
              </a:spcBef>
              <a:spcAft>
                <a:spcPts val="0"/>
              </a:spcAft>
              <a:buFont typeface="Wingdings" panose="05000000000000000000" pitchFamily="2" charset="2"/>
              <a:buChar char="§"/>
            </a:pPr>
            <a:r>
              <a:rPr lang="en-US" sz="2200" b="1" dirty="0"/>
              <a:t>PreID Labels</a:t>
            </a:r>
          </a:p>
          <a:p>
            <a:pPr lvl="2">
              <a:spcBef>
                <a:spcPts val="0"/>
              </a:spcBef>
              <a:spcAft>
                <a:spcPts val="0"/>
              </a:spcAft>
              <a:buFont typeface="Wingdings" panose="05000000000000000000" pitchFamily="2" charset="2"/>
              <a:buChar char="§"/>
            </a:pPr>
            <a:r>
              <a:rPr lang="en-US" sz="2200" b="1" dirty="0"/>
              <a:t>PreID Rosters</a:t>
            </a:r>
          </a:p>
          <a:p>
            <a:pPr lvl="2">
              <a:spcBef>
                <a:spcPts val="0"/>
              </a:spcBef>
              <a:spcAft>
                <a:spcPts val="0"/>
              </a:spcAft>
              <a:buFont typeface="Wingdings" panose="05000000000000000000" pitchFamily="2" charset="2"/>
              <a:buChar char="§"/>
            </a:pPr>
            <a:r>
              <a:rPr lang="en-US" sz="2200" b="1" dirty="0"/>
              <a:t>On-Demand PreID Labels</a:t>
            </a:r>
          </a:p>
        </p:txBody>
      </p:sp>
      <p:sp>
        <p:nvSpPr>
          <p:cNvPr id="4" name="Slide Number Placeholder 3"/>
          <p:cNvSpPr>
            <a:spLocks noGrp="1"/>
          </p:cNvSpPr>
          <p:nvPr>
            <p:ph type="sldNum" sz="quarter" idx="12"/>
          </p:nvPr>
        </p:nvSpPr>
        <p:spPr/>
        <p:txBody>
          <a:bodyPr/>
          <a:lstStyle/>
          <a:p>
            <a:fld id="{60F88D64-766A-45C3-93FE-3E1D3068B07A}" type="slidenum">
              <a:rPr lang="en-US" smtClean="0"/>
              <a:t>35</a:t>
            </a:fld>
            <a:endParaRPr lang="en-US" dirty="0"/>
          </a:p>
        </p:txBody>
      </p:sp>
      <p:sp>
        <p:nvSpPr>
          <p:cNvPr id="5" name="Content Placeholder 2"/>
          <p:cNvSpPr txBox="1">
            <a:spLocks/>
          </p:cNvSpPr>
          <p:nvPr/>
        </p:nvSpPr>
        <p:spPr>
          <a:xfrm>
            <a:off x="4343400" y="3924300"/>
            <a:ext cx="4393692" cy="21716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spcBef>
                <a:spcPts val="0"/>
              </a:spcBef>
              <a:spcAft>
                <a:spcPts val="0"/>
              </a:spcAft>
              <a:buFont typeface="Wingdings" panose="05000000000000000000" pitchFamily="2" charset="2"/>
              <a:buChar char="§"/>
            </a:pPr>
            <a:r>
              <a:rPr lang="en-US" sz="2200" dirty="0"/>
              <a:t>School Packing List</a:t>
            </a:r>
          </a:p>
          <a:p>
            <a:pPr lvl="2">
              <a:spcBef>
                <a:spcPts val="0"/>
              </a:spcBef>
              <a:spcAft>
                <a:spcPts val="0"/>
              </a:spcAft>
              <a:buFont typeface="Wingdings" panose="05000000000000000000" pitchFamily="2" charset="2"/>
              <a:buChar char="§"/>
            </a:pPr>
            <a:r>
              <a:rPr lang="en-US" sz="2200" dirty="0"/>
              <a:t>School Order Summary</a:t>
            </a:r>
          </a:p>
          <a:p>
            <a:pPr lvl="2">
              <a:spcBef>
                <a:spcPts val="0"/>
              </a:spcBef>
              <a:spcAft>
                <a:spcPts val="0"/>
              </a:spcAft>
              <a:buFont typeface="Wingdings" panose="05000000000000000000" pitchFamily="2" charset="2"/>
              <a:buChar char="§"/>
            </a:pPr>
            <a:r>
              <a:rPr lang="en-US" sz="2200" b="1" dirty="0"/>
              <a:t>Roll of Plastic Return Bags</a:t>
            </a:r>
          </a:p>
          <a:p>
            <a:pPr marL="914400" lvl="2" indent="0">
              <a:spcAft>
                <a:spcPts val="0"/>
              </a:spcAft>
              <a:buNone/>
            </a:pPr>
            <a:endParaRPr lang="en-US" sz="2200" dirty="0"/>
          </a:p>
          <a:p>
            <a:pPr marL="914400" lvl="2" indent="0">
              <a:buNone/>
            </a:pPr>
            <a:endParaRPr lang="en-US" sz="2200" dirty="0"/>
          </a:p>
        </p:txBody>
      </p:sp>
      <p:sp>
        <p:nvSpPr>
          <p:cNvPr id="6" name="TextBox 5"/>
          <p:cNvSpPr txBox="1"/>
          <p:nvPr/>
        </p:nvSpPr>
        <p:spPr>
          <a:xfrm>
            <a:off x="3733800" y="6488668"/>
            <a:ext cx="1996572" cy="369332"/>
          </a:xfrm>
          <a:prstGeom prst="rect">
            <a:avLst/>
          </a:prstGeom>
          <a:noFill/>
        </p:spPr>
        <p:txBody>
          <a:bodyPr wrap="none" rtlCol="0">
            <a:spAutoFit/>
          </a:bodyPr>
          <a:lstStyle/>
          <a:p>
            <a:r>
              <a:rPr lang="en-US" dirty="0" smtClean="0"/>
              <a:t>FSA PBT TAM 46-47</a:t>
            </a:r>
            <a:endParaRPr lang="en-US" dirty="0"/>
          </a:p>
        </p:txBody>
      </p:sp>
    </p:spTree>
    <p:extLst>
      <p:ext uri="{BB962C8B-B14F-4D97-AF65-F5344CB8AC3E}">
        <p14:creationId xmlns:p14="http://schemas.microsoft.com/office/powerpoint/2010/main" val="4027256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 </a:t>
            </a:r>
            <a:br>
              <a:rPr lang="en-US" dirty="0"/>
            </a:br>
            <a:r>
              <a:rPr lang="en-US" dirty="0"/>
              <a:t>Before Testing</a:t>
            </a:r>
          </a:p>
        </p:txBody>
      </p:sp>
      <p:sp>
        <p:nvSpPr>
          <p:cNvPr id="3" name="Content Placeholder 2"/>
          <p:cNvSpPr>
            <a:spLocks noGrp="1"/>
          </p:cNvSpPr>
          <p:nvPr>
            <p:ph idx="1"/>
          </p:nvPr>
        </p:nvSpPr>
        <p:spPr>
          <a:xfrm>
            <a:off x="228600" y="1752601"/>
            <a:ext cx="8737092" cy="4571999"/>
          </a:xfrm>
          <a:solidFill>
            <a:srgbClr val="FFCC99"/>
          </a:solidFill>
        </p:spPr>
        <p:txBody>
          <a:bodyPr>
            <a:noAutofit/>
          </a:bodyPr>
          <a:lstStyle/>
          <a:p>
            <a:pPr marL="0" indent="0">
              <a:buNone/>
            </a:pPr>
            <a:r>
              <a:rPr lang="en-US" sz="2800" b="1" dirty="0"/>
              <a:t>Receive FSA Materials (cont.)</a:t>
            </a:r>
          </a:p>
          <a:p>
            <a:pPr marL="0" indent="0">
              <a:buNone/>
            </a:pPr>
            <a:r>
              <a:rPr lang="en-US" sz="2600" b="1" dirty="0"/>
              <a:t>FSA School Boxes</a:t>
            </a:r>
          </a:p>
          <a:p>
            <a:pPr lvl="1">
              <a:spcBef>
                <a:spcPts val="0"/>
              </a:spcBef>
              <a:spcAft>
                <a:spcPts val="0"/>
              </a:spcAft>
            </a:pPr>
            <a:r>
              <a:rPr lang="en-US" sz="2100" dirty="0"/>
              <a:t>School Assessment Coordinator Box (White) (cont.)</a:t>
            </a:r>
          </a:p>
          <a:p>
            <a:pPr lvl="1">
              <a:spcBef>
                <a:spcPts val="0"/>
              </a:spcBef>
              <a:spcAft>
                <a:spcPts val="0"/>
              </a:spcAft>
            </a:pPr>
            <a:r>
              <a:rPr lang="en-US" sz="2100" dirty="0"/>
              <a:t>Return labels:</a:t>
            </a:r>
          </a:p>
          <a:p>
            <a:pPr lvl="2">
              <a:spcBef>
                <a:spcPts val="0"/>
              </a:spcBef>
              <a:spcAft>
                <a:spcPts val="0"/>
              </a:spcAft>
              <a:buFont typeface="Wingdings" panose="05000000000000000000" pitchFamily="2" charset="2"/>
              <a:buChar char="§"/>
            </a:pPr>
            <a:r>
              <a:rPr lang="en-US" sz="2100" b="1" dirty="0">
                <a:solidFill>
                  <a:srgbClr val="009900"/>
                </a:solidFill>
              </a:rPr>
              <a:t>Green</a:t>
            </a:r>
            <a:r>
              <a:rPr lang="en-US" sz="2100" dirty="0">
                <a:solidFill>
                  <a:srgbClr val="009900"/>
                </a:solidFill>
              </a:rPr>
              <a:t> </a:t>
            </a:r>
            <a:r>
              <a:rPr lang="en-US" sz="2100" dirty="0"/>
              <a:t>Labels (TO BE SCORED ELA Writing)</a:t>
            </a:r>
          </a:p>
          <a:p>
            <a:pPr lvl="2">
              <a:spcBef>
                <a:spcPts val="0"/>
              </a:spcBef>
              <a:spcAft>
                <a:spcPts val="0"/>
              </a:spcAft>
              <a:buFont typeface="Wingdings" panose="05000000000000000000" pitchFamily="2" charset="2"/>
              <a:buChar char="§"/>
            </a:pPr>
            <a:r>
              <a:rPr lang="en-US" sz="2100" b="1" dirty="0">
                <a:solidFill>
                  <a:srgbClr val="009900"/>
                </a:solidFill>
              </a:rPr>
              <a:t>Green-Striped</a:t>
            </a:r>
            <a:r>
              <a:rPr lang="en-US" sz="2100" b="1" dirty="0">
                <a:solidFill>
                  <a:srgbClr val="92D050"/>
                </a:solidFill>
              </a:rPr>
              <a:t> </a:t>
            </a:r>
            <a:r>
              <a:rPr lang="en-US" sz="2100" dirty="0"/>
              <a:t>Labels (</a:t>
            </a:r>
            <a:r>
              <a:rPr lang="en-US" sz="2100" b="1" dirty="0"/>
              <a:t>Calibration </a:t>
            </a:r>
            <a:r>
              <a:rPr lang="en-US" sz="2100" dirty="0"/>
              <a:t>TO BE SCORED ELA Writing—selected grade)</a:t>
            </a:r>
          </a:p>
          <a:p>
            <a:pPr lvl="2">
              <a:spcBef>
                <a:spcPts val="0"/>
              </a:spcBef>
              <a:spcAft>
                <a:spcPts val="0"/>
              </a:spcAft>
              <a:buFont typeface="Wingdings" panose="05000000000000000000" pitchFamily="2" charset="2"/>
              <a:buChar char="§"/>
            </a:pPr>
            <a:r>
              <a:rPr lang="en-US" sz="2100" b="1" dirty="0">
                <a:solidFill>
                  <a:schemeClr val="bg1">
                    <a:lumMod val="50000"/>
                  </a:schemeClr>
                </a:solidFill>
              </a:rPr>
              <a:t>Gray Labels </a:t>
            </a:r>
            <a:r>
              <a:rPr lang="en-US" sz="2100" dirty="0"/>
              <a:t>(TO BE SCORED Grade 3 ELA Reading)</a:t>
            </a:r>
          </a:p>
          <a:p>
            <a:pPr lvl="2">
              <a:spcBef>
                <a:spcPts val="0"/>
              </a:spcBef>
              <a:spcAft>
                <a:spcPts val="0"/>
              </a:spcAft>
              <a:buFont typeface="Wingdings" panose="05000000000000000000" pitchFamily="2" charset="2"/>
              <a:buChar char="§"/>
            </a:pPr>
            <a:r>
              <a:rPr lang="en-US" sz="2100" b="1" dirty="0">
                <a:solidFill>
                  <a:schemeClr val="bg1">
                    <a:lumMod val="50000"/>
                  </a:schemeClr>
                </a:solidFill>
              </a:rPr>
              <a:t>Gray-Striped Labels </a:t>
            </a:r>
            <a:r>
              <a:rPr lang="en-US" sz="2100" dirty="0"/>
              <a:t>(</a:t>
            </a:r>
            <a:r>
              <a:rPr lang="en-US" sz="2100" b="1" dirty="0"/>
              <a:t>Calibration</a:t>
            </a:r>
            <a:r>
              <a:rPr lang="en-US" sz="2100" dirty="0"/>
              <a:t> TO BE SCORED Grade 3 ELA Reading)</a:t>
            </a:r>
          </a:p>
          <a:p>
            <a:pPr lvl="2">
              <a:spcBef>
                <a:spcPts val="0"/>
              </a:spcBef>
              <a:spcAft>
                <a:spcPts val="0"/>
              </a:spcAft>
              <a:buFont typeface="Wingdings" panose="05000000000000000000" pitchFamily="2" charset="2"/>
              <a:buChar char="§"/>
            </a:pPr>
            <a:r>
              <a:rPr lang="en-US" sz="2100" b="1" dirty="0">
                <a:solidFill>
                  <a:srgbClr val="0070C0"/>
                </a:solidFill>
              </a:rPr>
              <a:t>Blue </a:t>
            </a:r>
            <a:r>
              <a:rPr lang="en-US" sz="2100" dirty="0"/>
              <a:t>Labels (TO BE SCORED large print/one-item-per-page)</a:t>
            </a:r>
          </a:p>
          <a:p>
            <a:pPr lvl="2">
              <a:spcBef>
                <a:spcPts val="0"/>
              </a:spcBef>
              <a:spcAft>
                <a:spcPts val="0"/>
              </a:spcAft>
              <a:buFont typeface="Wingdings" panose="05000000000000000000" pitchFamily="2" charset="2"/>
              <a:buChar char="§"/>
            </a:pPr>
            <a:r>
              <a:rPr lang="en-US" sz="2100" b="1" dirty="0">
                <a:solidFill>
                  <a:srgbClr val="FF3399"/>
                </a:solidFill>
              </a:rPr>
              <a:t>Pink</a:t>
            </a:r>
            <a:r>
              <a:rPr lang="en-US" sz="2100" dirty="0"/>
              <a:t> Labels (TO BE SCORED braille)</a:t>
            </a:r>
          </a:p>
          <a:p>
            <a:pPr lvl="2">
              <a:spcBef>
                <a:spcPts val="0"/>
              </a:spcBef>
              <a:spcAft>
                <a:spcPts val="0"/>
              </a:spcAft>
              <a:buFont typeface="Wingdings" panose="05000000000000000000" pitchFamily="2" charset="2"/>
              <a:buChar char="§"/>
            </a:pPr>
            <a:r>
              <a:rPr lang="en-US" sz="2100" dirty="0">
                <a:solidFill>
                  <a:schemeClr val="bg1"/>
                </a:solidFill>
              </a:rPr>
              <a:t>White</a:t>
            </a:r>
            <a:r>
              <a:rPr lang="en-US" sz="2100" dirty="0"/>
              <a:t> Labels (NOT TO BE SCORED)</a:t>
            </a:r>
          </a:p>
          <a:p>
            <a:pPr lvl="1">
              <a:spcBef>
                <a:spcPts val="0"/>
              </a:spcBef>
              <a:spcAft>
                <a:spcPts val="0"/>
              </a:spcAft>
            </a:pPr>
            <a:r>
              <a:rPr lang="en-US" sz="2100" dirty="0"/>
              <a:t>Test administration manuals</a:t>
            </a:r>
          </a:p>
          <a:p>
            <a:pPr lvl="1">
              <a:spcBef>
                <a:spcPts val="0"/>
              </a:spcBef>
              <a:spcAft>
                <a:spcPts val="0"/>
              </a:spcAft>
            </a:pPr>
            <a:r>
              <a:rPr lang="en-US" sz="2100" dirty="0"/>
              <a:t>Planning sheets</a:t>
            </a:r>
          </a:p>
          <a:p>
            <a:pPr lvl="1">
              <a:spcBef>
                <a:spcPts val="0"/>
              </a:spcBef>
              <a:spcAft>
                <a:spcPts val="0"/>
              </a:spcAft>
            </a:pPr>
            <a:r>
              <a:rPr lang="en-US" sz="2100" dirty="0"/>
              <a:t>FSA Test and Answer Books</a:t>
            </a:r>
          </a:p>
          <a:p>
            <a:pPr lvl="2">
              <a:spcBef>
                <a:spcPts val="0"/>
              </a:spcBef>
              <a:buFont typeface="Wingdings" panose="05000000000000000000" pitchFamily="2" charset="2"/>
              <a:buChar char="§"/>
            </a:pPr>
            <a:endParaRPr lang="en-US" sz="2200" dirty="0"/>
          </a:p>
          <a:p>
            <a:pPr marL="914400" lvl="2" indent="0">
              <a:buNone/>
            </a:pPr>
            <a:endParaRPr lang="en-US" sz="2200" dirty="0"/>
          </a:p>
        </p:txBody>
      </p:sp>
      <p:sp>
        <p:nvSpPr>
          <p:cNvPr id="4" name="Slide Number Placeholder 3"/>
          <p:cNvSpPr>
            <a:spLocks noGrp="1"/>
          </p:cNvSpPr>
          <p:nvPr>
            <p:ph type="sldNum" sz="quarter" idx="12"/>
          </p:nvPr>
        </p:nvSpPr>
        <p:spPr/>
        <p:txBody>
          <a:bodyPr/>
          <a:lstStyle/>
          <a:p>
            <a:fld id="{60F88D64-766A-45C3-93FE-3E1D3068B07A}" type="slidenum">
              <a:rPr lang="en-US" smtClean="0"/>
              <a:t>36</a:t>
            </a:fld>
            <a:endParaRPr lang="en-US" dirty="0"/>
          </a:p>
        </p:txBody>
      </p:sp>
      <p:sp>
        <p:nvSpPr>
          <p:cNvPr id="5" name="TextBox 4"/>
          <p:cNvSpPr txBox="1"/>
          <p:nvPr/>
        </p:nvSpPr>
        <p:spPr>
          <a:xfrm>
            <a:off x="3886200" y="6523548"/>
            <a:ext cx="1996572" cy="369332"/>
          </a:xfrm>
          <a:prstGeom prst="rect">
            <a:avLst/>
          </a:prstGeom>
          <a:noFill/>
        </p:spPr>
        <p:txBody>
          <a:bodyPr wrap="none" rtlCol="0">
            <a:spAutoFit/>
          </a:bodyPr>
          <a:lstStyle/>
          <a:p>
            <a:r>
              <a:rPr lang="en-US" dirty="0" smtClean="0"/>
              <a:t>FSA PBT TAM 46-47</a:t>
            </a:r>
            <a:endParaRPr lang="en-US" dirty="0"/>
          </a:p>
        </p:txBody>
      </p:sp>
      <p:pic>
        <p:nvPicPr>
          <p:cNvPr id="6" name="Picture 5" descr="File:New icon shiny badge.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800600"/>
            <a:ext cx="914400" cy="914400"/>
          </a:xfrm>
          <a:prstGeom prst="rect">
            <a:avLst/>
          </a:prstGeom>
          <a:noFill/>
        </p:spPr>
      </p:pic>
    </p:spTree>
    <p:extLst>
      <p:ext uri="{BB962C8B-B14F-4D97-AF65-F5344CB8AC3E}">
        <p14:creationId xmlns:p14="http://schemas.microsoft.com/office/powerpoint/2010/main" val="3072283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 </a:t>
            </a:r>
            <a:br>
              <a:rPr lang="en-US" dirty="0"/>
            </a:br>
            <a:r>
              <a:rPr lang="en-US" dirty="0"/>
              <a:t>Before Testing</a:t>
            </a:r>
          </a:p>
        </p:txBody>
      </p:sp>
      <p:sp>
        <p:nvSpPr>
          <p:cNvPr id="3" name="Content Placeholder 2"/>
          <p:cNvSpPr>
            <a:spLocks noGrp="1"/>
          </p:cNvSpPr>
          <p:nvPr>
            <p:ph idx="1"/>
          </p:nvPr>
        </p:nvSpPr>
        <p:spPr>
          <a:xfrm>
            <a:off x="0" y="1905476"/>
            <a:ext cx="5486400" cy="4191000"/>
          </a:xfrm>
          <a:solidFill>
            <a:srgbClr val="FFCC99"/>
          </a:solidFill>
        </p:spPr>
        <p:txBody>
          <a:bodyPr>
            <a:noAutofit/>
          </a:bodyPr>
          <a:lstStyle/>
          <a:p>
            <a:pPr marL="0" indent="0">
              <a:buNone/>
            </a:pPr>
            <a:r>
              <a:rPr lang="en-US" sz="2800" b="1" dirty="0"/>
              <a:t>Receive FSA Materials (cont.)</a:t>
            </a:r>
          </a:p>
          <a:p>
            <a:r>
              <a:rPr lang="en-US" sz="2400" b="1" dirty="0"/>
              <a:t>FSA Special Document Boxes</a:t>
            </a:r>
          </a:p>
          <a:p>
            <a:pPr lvl="1">
              <a:spcBef>
                <a:spcPts val="0"/>
              </a:spcBef>
              <a:spcAft>
                <a:spcPts val="0"/>
              </a:spcAft>
              <a:buFont typeface="Wingdings" panose="05000000000000000000" pitchFamily="2" charset="2"/>
              <a:buChar char="Ø"/>
            </a:pPr>
            <a:r>
              <a:rPr lang="en-US" sz="2400" b="1" dirty="0"/>
              <a:t>Large Print Kits</a:t>
            </a:r>
          </a:p>
          <a:p>
            <a:pPr lvl="2">
              <a:spcBef>
                <a:spcPts val="0"/>
              </a:spcBef>
              <a:spcAft>
                <a:spcPts val="0"/>
              </a:spcAft>
              <a:buFont typeface="Wingdings" panose="05000000000000000000" pitchFamily="2" charset="2"/>
              <a:buChar char="§"/>
            </a:pPr>
            <a:r>
              <a:rPr lang="en-US" sz="2200" dirty="0"/>
              <a:t>Special Document Return Envelope</a:t>
            </a:r>
          </a:p>
          <a:p>
            <a:pPr lvl="2">
              <a:spcBef>
                <a:spcPts val="0"/>
              </a:spcBef>
              <a:spcAft>
                <a:spcPts val="0"/>
              </a:spcAft>
              <a:buFont typeface="Wingdings" panose="05000000000000000000" pitchFamily="2" charset="2"/>
              <a:buChar char="§"/>
            </a:pPr>
            <a:r>
              <a:rPr lang="en-US" sz="2200" dirty="0"/>
              <a:t>Regular Print Test and Answer Book</a:t>
            </a:r>
          </a:p>
          <a:p>
            <a:pPr lvl="2">
              <a:spcBef>
                <a:spcPts val="0"/>
              </a:spcBef>
              <a:spcAft>
                <a:spcPts val="0"/>
              </a:spcAft>
              <a:buFont typeface="Wingdings" panose="05000000000000000000" pitchFamily="2" charset="2"/>
              <a:buChar char="§"/>
            </a:pPr>
            <a:r>
              <a:rPr lang="en-US" sz="2200" dirty="0"/>
              <a:t>Large Print Planning Sheet (if applicable)</a:t>
            </a:r>
          </a:p>
          <a:p>
            <a:pPr lvl="2">
              <a:spcBef>
                <a:spcPts val="0"/>
              </a:spcBef>
              <a:spcAft>
                <a:spcPts val="0"/>
              </a:spcAft>
              <a:buFont typeface="Wingdings" panose="05000000000000000000" pitchFamily="2" charset="2"/>
              <a:buChar char="§"/>
            </a:pPr>
            <a:r>
              <a:rPr lang="en-US" sz="2200" dirty="0"/>
              <a:t>Large Print Test and Answer Book</a:t>
            </a:r>
          </a:p>
          <a:p>
            <a:pPr lvl="1">
              <a:spcBef>
                <a:spcPts val="0"/>
              </a:spcBef>
              <a:spcAft>
                <a:spcPts val="0"/>
              </a:spcAft>
              <a:buFont typeface="Wingdings" panose="05000000000000000000" pitchFamily="2" charset="2"/>
              <a:buChar char="Ø"/>
            </a:pPr>
            <a:r>
              <a:rPr lang="en-US" sz="2400" b="1" dirty="0"/>
              <a:t>Braille Kits</a:t>
            </a:r>
          </a:p>
          <a:p>
            <a:pPr lvl="2">
              <a:spcBef>
                <a:spcPts val="0"/>
              </a:spcBef>
              <a:spcAft>
                <a:spcPts val="0"/>
              </a:spcAft>
              <a:buFont typeface="Wingdings" panose="05000000000000000000" pitchFamily="2" charset="2"/>
              <a:buChar char="§"/>
            </a:pPr>
            <a:r>
              <a:rPr lang="en-US" sz="2200" dirty="0"/>
              <a:t>Special Document Return Envelope</a:t>
            </a:r>
          </a:p>
          <a:p>
            <a:pPr lvl="2">
              <a:spcBef>
                <a:spcPts val="0"/>
              </a:spcBef>
              <a:spcAft>
                <a:spcPts val="0"/>
              </a:spcAft>
              <a:buFont typeface="Wingdings" panose="05000000000000000000" pitchFamily="2" charset="2"/>
              <a:buChar char="§"/>
            </a:pPr>
            <a:r>
              <a:rPr lang="en-US" sz="2200" dirty="0"/>
              <a:t>Regular Print Test and Answer Book</a:t>
            </a:r>
          </a:p>
          <a:p>
            <a:pPr lvl="2">
              <a:spcBef>
                <a:spcPts val="0"/>
              </a:spcBef>
              <a:spcAft>
                <a:spcPts val="0"/>
              </a:spcAft>
              <a:buFont typeface="Wingdings" panose="05000000000000000000" pitchFamily="2" charset="2"/>
              <a:buChar char="§"/>
            </a:pPr>
            <a:r>
              <a:rPr lang="en-US" sz="2200" dirty="0"/>
              <a:t>Braille Scripts</a:t>
            </a:r>
          </a:p>
          <a:p>
            <a:pPr lvl="2">
              <a:spcBef>
                <a:spcPts val="0"/>
              </a:spcBef>
              <a:spcAft>
                <a:spcPts val="0"/>
              </a:spcAft>
              <a:buFont typeface="Wingdings" panose="05000000000000000000" pitchFamily="2" charset="2"/>
              <a:buChar char="§"/>
            </a:pPr>
            <a:r>
              <a:rPr lang="en-US" sz="2200" dirty="0"/>
              <a:t>Braille Notes</a:t>
            </a:r>
          </a:p>
          <a:p>
            <a:pPr lvl="2">
              <a:spcBef>
                <a:spcPts val="0"/>
              </a:spcBef>
              <a:spcAft>
                <a:spcPts val="0"/>
              </a:spcAft>
              <a:buFont typeface="Wingdings" panose="05000000000000000000" pitchFamily="2" charset="2"/>
              <a:buChar char="§"/>
            </a:pPr>
            <a:r>
              <a:rPr lang="en-US" sz="2200" dirty="0"/>
              <a:t>Braille Test Book</a:t>
            </a:r>
          </a:p>
          <a:p>
            <a:pPr marL="914400" lvl="2" indent="0">
              <a:spcBef>
                <a:spcPts val="0"/>
              </a:spcBef>
              <a:spcAft>
                <a:spcPts val="0"/>
              </a:spcAft>
              <a:buNone/>
            </a:pPr>
            <a:endParaRPr lang="en-US" sz="2200" dirty="0"/>
          </a:p>
          <a:p>
            <a:pPr marL="0" indent="0">
              <a:buNone/>
            </a:pPr>
            <a:endParaRPr lang="en-US" sz="3000" dirty="0"/>
          </a:p>
        </p:txBody>
      </p:sp>
      <p:sp>
        <p:nvSpPr>
          <p:cNvPr id="4" name="Slide Number Placeholder 3"/>
          <p:cNvSpPr>
            <a:spLocks noGrp="1"/>
          </p:cNvSpPr>
          <p:nvPr>
            <p:ph type="sldNum" sz="quarter" idx="12"/>
          </p:nvPr>
        </p:nvSpPr>
        <p:spPr/>
        <p:txBody>
          <a:bodyPr/>
          <a:lstStyle/>
          <a:p>
            <a:fld id="{60F88D64-766A-45C3-93FE-3E1D3068B07A}" type="slidenum">
              <a:rPr lang="en-US" smtClean="0"/>
              <a:t>37</a:t>
            </a:fld>
            <a:endParaRPr lang="en-US" dirty="0"/>
          </a:p>
        </p:txBody>
      </p:sp>
      <p:sp>
        <p:nvSpPr>
          <p:cNvPr id="5" name="Rectangle 4"/>
          <p:cNvSpPr/>
          <p:nvPr/>
        </p:nvSpPr>
        <p:spPr>
          <a:xfrm>
            <a:off x="5410200" y="2895600"/>
            <a:ext cx="3581400" cy="3200876"/>
          </a:xfrm>
          <a:prstGeom prst="rect">
            <a:avLst/>
          </a:prstGeom>
          <a:solidFill>
            <a:srgbClr val="FFCC99"/>
          </a:solidFill>
        </p:spPr>
        <p:txBody>
          <a:bodyPr wrap="square">
            <a:spAutoFit/>
          </a:bodyPr>
          <a:lstStyle/>
          <a:p>
            <a:pPr marL="800100" lvl="1" indent="-342900">
              <a:spcBef>
                <a:spcPts val="0"/>
              </a:spcBef>
              <a:spcAft>
                <a:spcPts val="0"/>
              </a:spcAft>
              <a:buFont typeface="Wingdings" panose="05000000000000000000" pitchFamily="2" charset="2"/>
              <a:buChar char="Ø"/>
            </a:pPr>
            <a:r>
              <a:rPr lang="en-US" sz="2400" b="1" dirty="0"/>
              <a:t>One-Item-Per-Page Kits</a:t>
            </a:r>
          </a:p>
          <a:p>
            <a:pPr lvl="2">
              <a:spcBef>
                <a:spcPts val="0"/>
              </a:spcBef>
              <a:spcAft>
                <a:spcPts val="0"/>
              </a:spcAft>
              <a:buFont typeface="Wingdings" panose="05000000000000000000" pitchFamily="2" charset="2"/>
              <a:buChar char="§"/>
            </a:pPr>
            <a:r>
              <a:rPr lang="en-US" sz="2200" dirty="0"/>
              <a:t>Special Document Return Envelope</a:t>
            </a:r>
          </a:p>
          <a:p>
            <a:pPr lvl="2">
              <a:spcBef>
                <a:spcPts val="0"/>
              </a:spcBef>
              <a:spcAft>
                <a:spcPts val="0"/>
              </a:spcAft>
              <a:buFont typeface="Wingdings" panose="05000000000000000000" pitchFamily="2" charset="2"/>
              <a:buChar char="§"/>
            </a:pPr>
            <a:r>
              <a:rPr lang="en-US" sz="2200" dirty="0"/>
              <a:t>Regular Print Test and Answer Book</a:t>
            </a:r>
          </a:p>
          <a:p>
            <a:pPr lvl="2">
              <a:spcBef>
                <a:spcPts val="0"/>
              </a:spcBef>
              <a:spcAft>
                <a:spcPts val="0"/>
              </a:spcAft>
              <a:buFont typeface="Wingdings" panose="05000000000000000000" pitchFamily="2" charset="2"/>
              <a:buChar char="§"/>
            </a:pPr>
            <a:r>
              <a:rPr lang="en-US" sz="2200" dirty="0"/>
              <a:t>One-Item-Per-Page Test and Answer Book</a:t>
            </a:r>
          </a:p>
        </p:txBody>
      </p:sp>
      <p:sp>
        <p:nvSpPr>
          <p:cNvPr id="6" name="TextBox 5"/>
          <p:cNvSpPr txBox="1"/>
          <p:nvPr/>
        </p:nvSpPr>
        <p:spPr>
          <a:xfrm>
            <a:off x="3886200" y="6500102"/>
            <a:ext cx="1996572" cy="369332"/>
          </a:xfrm>
          <a:prstGeom prst="rect">
            <a:avLst/>
          </a:prstGeom>
          <a:noFill/>
        </p:spPr>
        <p:txBody>
          <a:bodyPr wrap="none" rtlCol="0">
            <a:spAutoFit/>
          </a:bodyPr>
          <a:lstStyle/>
          <a:p>
            <a:r>
              <a:rPr lang="en-US" dirty="0" smtClean="0"/>
              <a:t>FSA PBT TAM 46-47</a:t>
            </a:r>
            <a:endParaRPr lang="en-US" dirty="0"/>
          </a:p>
        </p:txBody>
      </p:sp>
    </p:spTree>
    <p:extLst>
      <p:ext uri="{BB962C8B-B14F-4D97-AF65-F5344CB8AC3E}">
        <p14:creationId xmlns:p14="http://schemas.microsoft.com/office/powerpoint/2010/main" val="2416286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solidFill>
                  <a:schemeClr val="bg1"/>
                </a:solidFill>
              </a:rPr>
              <a:t>School Assessment Coordinator Before Testing</a:t>
            </a:r>
          </a:p>
        </p:txBody>
      </p:sp>
      <p:sp>
        <p:nvSpPr>
          <p:cNvPr id="3" name="Content Placeholder 2"/>
          <p:cNvSpPr>
            <a:spLocks noGrp="1"/>
          </p:cNvSpPr>
          <p:nvPr>
            <p:ph idx="1"/>
          </p:nvPr>
        </p:nvSpPr>
        <p:spPr>
          <a:xfrm>
            <a:off x="228600" y="1676400"/>
            <a:ext cx="8686800" cy="5029200"/>
          </a:xfrm>
          <a:solidFill>
            <a:srgbClr val="FFCCCC"/>
          </a:solidFill>
        </p:spPr>
        <p:txBody>
          <a:bodyPr/>
          <a:lstStyle/>
          <a:p>
            <a:pPr marL="0" indent="0" eaLnBrk="1" hangingPunct="1">
              <a:spcBef>
                <a:spcPts val="600"/>
              </a:spcBef>
              <a:spcAft>
                <a:spcPts val="600"/>
              </a:spcAft>
              <a:buSzPct val="100000"/>
              <a:buNone/>
              <a:defRPr/>
            </a:pPr>
            <a:r>
              <a:rPr lang="en-US" sz="2800" b="1" dirty="0">
                <a:solidFill>
                  <a:srgbClr val="000000"/>
                </a:solidFill>
              </a:rPr>
              <a:t>Receive FCAT 2.0 Science Test Materials </a:t>
            </a:r>
            <a:endParaRPr lang="en-US" sz="2400" b="1" dirty="0">
              <a:solidFill>
                <a:srgbClr val="000000"/>
              </a:solidFill>
            </a:endParaRPr>
          </a:p>
          <a:p>
            <a:pPr marL="0" indent="0" eaLnBrk="1" hangingPunct="1">
              <a:spcBef>
                <a:spcPts val="600"/>
              </a:spcBef>
              <a:spcAft>
                <a:spcPts val="600"/>
              </a:spcAft>
              <a:buSzPct val="100000"/>
              <a:buNone/>
              <a:defRPr/>
            </a:pPr>
            <a:r>
              <a:rPr lang="en-US" sz="2400" dirty="0">
                <a:solidFill>
                  <a:srgbClr val="000000"/>
                </a:solidFill>
              </a:rPr>
              <a:t>The first school box is a white box with a red stripe. </a:t>
            </a:r>
          </a:p>
          <a:p>
            <a:pPr marL="0" indent="0" eaLnBrk="1" hangingPunct="1">
              <a:spcBef>
                <a:spcPts val="600"/>
              </a:spcBef>
              <a:spcAft>
                <a:spcPts val="600"/>
              </a:spcAft>
              <a:buSzPct val="100000"/>
              <a:buNone/>
              <a:defRPr/>
            </a:pPr>
            <a:r>
              <a:rPr lang="en-US" sz="2400" b="1" dirty="0">
                <a:solidFill>
                  <a:srgbClr val="000000"/>
                </a:solidFill>
              </a:rPr>
              <a:t>FCAT 2.0 Science School Boxes</a:t>
            </a:r>
          </a:p>
          <a:p>
            <a:pPr marL="1257300" lvl="2" indent="-342900" eaLnBrk="1" hangingPunct="1">
              <a:lnSpc>
                <a:spcPct val="80000"/>
              </a:lnSpc>
              <a:spcBef>
                <a:spcPts val="0"/>
              </a:spcBef>
              <a:spcAft>
                <a:spcPts val="300"/>
              </a:spcAft>
              <a:buSzPct val="100000"/>
              <a:buFont typeface="Tahoma" panose="020B0604030504040204" pitchFamily="34" charset="0"/>
              <a:buChar char="−"/>
              <a:defRPr/>
            </a:pPr>
            <a:r>
              <a:rPr lang="en-US" sz="2200" dirty="0">
                <a:solidFill>
                  <a:srgbClr val="000000"/>
                </a:solidFill>
              </a:rPr>
              <a:t>School Cover Memo</a:t>
            </a:r>
          </a:p>
          <a:p>
            <a:pPr marL="1257300" lvl="2" indent="-342900" eaLnBrk="1" hangingPunct="1">
              <a:lnSpc>
                <a:spcPct val="80000"/>
              </a:lnSpc>
              <a:spcBef>
                <a:spcPts val="0"/>
              </a:spcBef>
              <a:spcAft>
                <a:spcPts val="300"/>
              </a:spcAft>
              <a:buSzPct val="100000"/>
              <a:buFont typeface="Tahoma" panose="020B0604030504040204" pitchFamily="34" charset="0"/>
              <a:buChar char="−"/>
              <a:defRPr/>
            </a:pPr>
            <a:r>
              <a:rPr lang="en-US" sz="2200" dirty="0">
                <a:solidFill>
                  <a:srgbClr val="000000"/>
                </a:solidFill>
              </a:rPr>
              <a:t>Packing List</a:t>
            </a:r>
          </a:p>
          <a:p>
            <a:pPr marL="1257300" lvl="2" indent="-342900" eaLnBrk="1" hangingPunct="1">
              <a:lnSpc>
                <a:spcPct val="80000"/>
              </a:lnSpc>
              <a:spcBef>
                <a:spcPts val="0"/>
              </a:spcBef>
              <a:spcAft>
                <a:spcPts val="300"/>
              </a:spcAft>
              <a:buSzPct val="100000"/>
              <a:buFont typeface="Tahoma" panose="020B0604030504040204" pitchFamily="34" charset="0"/>
              <a:buChar char="−"/>
              <a:defRPr/>
            </a:pPr>
            <a:r>
              <a:rPr lang="en-US" sz="2200" dirty="0">
                <a:solidFill>
                  <a:srgbClr val="000000"/>
                </a:solidFill>
              </a:rPr>
              <a:t>School Assessment Coordinator Kit—clear plastic bag</a:t>
            </a:r>
          </a:p>
          <a:p>
            <a:pPr marL="1714500" lvl="3" indent="-342900" eaLnBrk="1" hangingPunct="1">
              <a:lnSpc>
                <a:spcPct val="80000"/>
              </a:lnSpc>
              <a:spcBef>
                <a:spcPts val="0"/>
              </a:spcBef>
              <a:spcAft>
                <a:spcPts val="300"/>
              </a:spcAft>
              <a:buSzPct val="100000"/>
              <a:buFont typeface="Courier New" panose="02070309020205020404" pitchFamily="49" charset="0"/>
              <a:buChar char="o"/>
              <a:defRPr/>
            </a:pPr>
            <a:r>
              <a:rPr lang="en-US" sz="2200" dirty="0">
                <a:solidFill>
                  <a:srgbClr val="000000"/>
                </a:solidFill>
              </a:rPr>
              <a:t>Document Count Forms</a:t>
            </a:r>
          </a:p>
          <a:p>
            <a:pPr marL="1714500" lvl="3" indent="-342900" eaLnBrk="1" hangingPunct="1">
              <a:lnSpc>
                <a:spcPct val="80000"/>
              </a:lnSpc>
              <a:spcBef>
                <a:spcPts val="0"/>
              </a:spcBef>
              <a:spcAft>
                <a:spcPts val="300"/>
              </a:spcAft>
              <a:buSzPct val="100000"/>
              <a:buFont typeface="Courier New" panose="02070309020205020404" pitchFamily="49" charset="0"/>
              <a:buChar char="o"/>
              <a:defRPr/>
            </a:pPr>
            <a:r>
              <a:rPr lang="en-US" sz="2200" dirty="0">
                <a:solidFill>
                  <a:srgbClr val="000000"/>
                </a:solidFill>
              </a:rPr>
              <a:t>Paper Bands</a:t>
            </a:r>
          </a:p>
          <a:p>
            <a:pPr marL="1714500" lvl="3" indent="-342900" eaLnBrk="1" hangingPunct="1">
              <a:lnSpc>
                <a:spcPct val="80000"/>
              </a:lnSpc>
              <a:spcBef>
                <a:spcPts val="0"/>
              </a:spcBef>
              <a:spcAft>
                <a:spcPts val="300"/>
              </a:spcAft>
              <a:buSzPct val="100000"/>
              <a:buFont typeface="Courier New" panose="02070309020205020404" pitchFamily="49" charset="0"/>
              <a:buChar char="o"/>
              <a:defRPr/>
            </a:pPr>
            <a:r>
              <a:rPr lang="en-US" sz="2200" b="1" dirty="0">
                <a:solidFill>
                  <a:srgbClr val="FF0000"/>
                </a:solidFill>
              </a:rPr>
              <a:t>Red </a:t>
            </a:r>
            <a:r>
              <a:rPr lang="en-US" sz="2200" dirty="0">
                <a:solidFill>
                  <a:srgbClr val="000000"/>
                </a:solidFill>
              </a:rPr>
              <a:t>Labels (TO BE SCORED Grades 5 and 8 Science)</a:t>
            </a:r>
          </a:p>
          <a:p>
            <a:pPr marL="1714500" lvl="3" indent="-342900" eaLnBrk="1" hangingPunct="1">
              <a:lnSpc>
                <a:spcPct val="80000"/>
              </a:lnSpc>
              <a:spcBef>
                <a:spcPts val="0"/>
              </a:spcBef>
              <a:spcAft>
                <a:spcPts val="300"/>
              </a:spcAft>
              <a:buSzPct val="100000"/>
              <a:buFont typeface="Courier New" panose="02070309020205020404" pitchFamily="49" charset="0"/>
              <a:buChar char="o"/>
              <a:defRPr/>
            </a:pPr>
            <a:r>
              <a:rPr lang="en-US" sz="2200" dirty="0">
                <a:solidFill>
                  <a:schemeClr val="bg1"/>
                </a:solidFill>
              </a:rPr>
              <a:t>White</a:t>
            </a:r>
            <a:r>
              <a:rPr lang="en-US" sz="2200" dirty="0">
                <a:solidFill>
                  <a:srgbClr val="000000"/>
                </a:solidFill>
              </a:rPr>
              <a:t> Labels (NOT TO BE SCORED materials)</a:t>
            </a:r>
          </a:p>
          <a:p>
            <a:pPr marL="1257300" lvl="2" indent="-342900">
              <a:spcBef>
                <a:spcPts val="0"/>
              </a:spcBef>
              <a:spcAft>
                <a:spcPts val="300"/>
              </a:spcAft>
              <a:buSzPct val="100000"/>
              <a:buFont typeface="Tahoma" panose="020B0604030504040204" pitchFamily="34" charset="0"/>
              <a:buChar char="−"/>
              <a:defRPr/>
            </a:pPr>
            <a:r>
              <a:rPr lang="en-US" sz="2200" dirty="0">
                <a:solidFill>
                  <a:srgbClr val="000000"/>
                </a:solidFill>
              </a:rPr>
              <a:t>PreID Rosters</a:t>
            </a:r>
          </a:p>
          <a:p>
            <a:pPr marL="1257300" lvl="2" indent="-342900">
              <a:spcBef>
                <a:spcPts val="0"/>
              </a:spcBef>
              <a:spcAft>
                <a:spcPts val="300"/>
              </a:spcAft>
              <a:buSzPct val="100000"/>
              <a:buFont typeface="Tahoma" panose="020B0604030504040204" pitchFamily="34" charset="0"/>
              <a:buChar char="−"/>
              <a:defRPr/>
            </a:pPr>
            <a:r>
              <a:rPr lang="en-US" sz="2200" dirty="0">
                <a:solidFill>
                  <a:srgbClr val="000000"/>
                </a:solidFill>
              </a:rPr>
              <a:t>PreID Labels</a:t>
            </a:r>
          </a:p>
          <a:p>
            <a:pPr marL="1257300" lvl="2" indent="-342900">
              <a:spcBef>
                <a:spcPts val="0"/>
              </a:spcBef>
              <a:spcAft>
                <a:spcPts val="300"/>
              </a:spcAft>
              <a:buSzPct val="100000"/>
              <a:buFont typeface="Tahoma" panose="020B0604030504040204" pitchFamily="34" charset="0"/>
              <a:buChar char="−"/>
              <a:defRPr/>
            </a:pPr>
            <a:r>
              <a:rPr lang="en-US" sz="2200" dirty="0">
                <a:solidFill>
                  <a:srgbClr val="000000"/>
                </a:solidFill>
              </a:rPr>
              <a:t>Periodic Tables (Grade 8 Science)</a:t>
            </a:r>
          </a:p>
          <a:p>
            <a:pPr marL="1257300" lvl="2" indent="-342900">
              <a:spcBef>
                <a:spcPts val="0"/>
              </a:spcBef>
              <a:spcAft>
                <a:spcPts val="300"/>
              </a:spcAft>
              <a:buSzPct val="100000"/>
              <a:buFont typeface="Tahoma" panose="020B0604030504040204" pitchFamily="34" charset="0"/>
              <a:buChar char="−"/>
              <a:defRPr/>
            </a:pPr>
            <a:r>
              <a:rPr lang="en-US" sz="2200" dirty="0">
                <a:solidFill>
                  <a:srgbClr val="000000"/>
                </a:solidFill>
              </a:rPr>
              <a:t>Science Test Books and Answer Books</a:t>
            </a:r>
          </a:p>
          <a:p>
            <a:pPr marL="1714500" lvl="3" indent="-342900" eaLnBrk="1" hangingPunct="1">
              <a:lnSpc>
                <a:spcPct val="80000"/>
              </a:lnSpc>
              <a:spcBef>
                <a:spcPts val="0"/>
              </a:spcBef>
              <a:spcAft>
                <a:spcPts val="300"/>
              </a:spcAft>
              <a:buSzPct val="100000"/>
              <a:buFont typeface="Courier New" panose="02070309020205020404" pitchFamily="49" charset="0"/>
              <a:buChar char="o"/>
              <a:defRPr/>
            </a:pPr>
            <a:endParaRPr lang="en-US" sz="2100" dirty="0">
              <a:solidFill>
                <a:srgbClr val="000000"/>
              </a:solidFill>
            </a:endParaRP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38</a:t>
            </a:fld>
            <a:endParaRPr lang="en-US" dirty="0"/>
          </a:p>
        </p:txBody>
      </p:sp>
      <p:sp>
        <p:nvSpPr>
          <p:cNvPr id="5" name="TextBox 4"/>
          <p:cNvSpPr txBox="1"/>
          <p:nvPr/>
        </p:nvSpPr>
        <p:spPr>
          <a:xfrm>
            <a:off x="5257800" y="6297906"/>
            <a:ext cx="2037353" cy="369332"/>
          </a:xfrm>
          <a:prstGeom prst="rect">
            <a:avLst/>
          </a:prstGeom>
          <a:noFill/>
        </p:spPr>
        <p:txBody>
          <a:bodyPr wrap="none" rtlCol="0">
            <a:spAutoFit/>
          </a:bodyPr>
          <a:lstStyle/>
          <a:p>
            <a:r>
              <a:rPr lang="en-US" dirty="0" smtClean="0"/>
              <a:t>SCIENCE TAM 63-64</a:t>
            </a:r>
            <a:endParaRPr lang="en-US" dirty="0"/>
          </a:p>
        </p:txBody>
      </p:sp>
      <p:pic>
        <p:nvPicPr>
          <p:cNvPr id="6" name="Picture 5" descr="File:New icon shiny badge.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572000"/>
            <a:ext cx="914400" cy="914400"/>
          </a:xfrm>
          <a:prstGeom prst="rect">
            <a:avLst/>
          </a:prstGeom>
          <a:noFill/>
        </p:spPr>
      </p:pic>
    </p:spTree>
    <p:extLst>
      <p:ext uri="{BB962C8B-B14F-4D97-AF65-F5344CB8AC3E}">
        <p14:creationId xmlns:p14="http://schemas.microsoft.com/office/powerpoint/2010/main" val="2513167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solidFill>
                  <a:schemeClr val="bg1"/>
                </a:solidFill>
              </a:rPr>
              <a:t>School Assessment Coordinator Before Testing</a:t>
            </a:r>
          </a:p>
        </p:txBody>
      </p:sp>
      <p:sp>
        <p:nvSpPr>
          <p:cNvPr id="3" name="Content Placeholder 2"/>
          <p:cNvSpPr>
            <a:spLocks noGrp="1"/>
          </p:cNvSpPr>
          <p:nvPr>
            <p:ph idx="1"/>
          </p:nvPr>
        </p:nvSpPr>
        <p:spPr>
          <a:xfrm>
            <a:off x="228600" y="1752600"/>
            <a:ext cx="8686800" cy="4571999"/>
          </a:xfrm>
          <a:solidFill>
            <a:srgbClr val="FFCCCC"/>
          </a:solidFill>
        </p:spPr>
        <p:txBody>
          <a:bodyPr/>
          <a:lstStyle/>
          <a:p>
            <a:pPr marL="0" indent="0">
              <a:buSzPct val="100000"/>
              <a:buNone/>
              <a:defRPr/>
            </a:pPr>
            <a:r>
              <a:rPr lang="en-US" sz="2800" b="1" dirty="0">
                <a:solidFill>
                  <a:srgbClr val="000000"/>
                </a:solidFill>
              </a:rPr>
              <a:t>Receive FCAT 2.0 Science (cont.)</a:t>
            </a:r>
          </a:p>
          <a:p>
            <a:pPr lvl="1" eaLnBrk="1" hangingPunct="1">
              <a:lnSpc>
                <a:spcPct val="80000"/>
              </a:lnSpc>
              <a:spcBef>
                <a:spcPts val="0"/>
              </a:spcBef>
              <a:spcAft>
                <a:spcPts val="300"/>
              </a:spcAft>
              <a:buSzPct val="100000"/>
              <a:buFont typeface="Wingdings" panose="05000000000000000000" pitchFamily="2" charset="2"/>
              <a:buChar char="§"/>
              <a:defRPr/>
            </a:pPr>
            <a:r>
              <a:rPr lang="en-US" sz="2400" dirty="0">
                <a:solidFill>
                  <a:srgbClr val="000000"/>
                </a:solidFill>
              </a:rPr>
              <a:t>Special Document Kits will include the following:</a:t>
            </a:r>
          </a:p>
          <a:p>
            <a:pPr marL="1257300" lvl="2" indent="-342900" eaLnBrk="1" hangingPunct="1">
              <a:lnSpc>
                <a:spcPct val="80000"/>
              </a:lnSpc>
              <a:spcBef>
                <a:spcPts val="0"/>
              </a:spcBef>
              <a:spcAft>
                <a:spcPts val="300"/>
              </a:spcAft>
              <a:buSzPct val="100000"/>
              <a:buFont typeface="Tahoma" panose="020B0604030504040204" pitchFamily="34" charset="0"/>
              <a:buChar char="−"/>
              <a:defRPr/>
            </a:pPr>
            <a:r>
              <a:rPr lang="en-US" sz="2200" b="1" dirty="0">
                <a:solidFill>
                  <a:srgbClr val="00B0F0"/>
                </a:solidFill>
              </a:rPr>
              <a:t>Blue</a:t>
            </a:r>
            <a:r>
              <a:rPr lang="en-US" sz="2200" dirty="0">
                <a:solidFill>
                  <a:srgbClr val="000000"/>
                </a:solidFill>
              </a:rPr>
              <a:t> Labels (TO BE SCORED large print/one-item-per-page) </a:t>
            </a:r>
            <a:r>
              <a:rPr lang="en-US" sz="2200" u="sng" dirty="0">
                <a:solidFill>
                  <a:srgbClr val="000000"/>
                </a:solidFill>
              </a:rPr>
              <a:t>or</a:t>
            </a:r>
            <a:r>
              <a:rPr lang="en-US" sz="2200" dirty="0">
                <a:solidFill>
                  <a:srgbClr val="000000"/>
                </a:solidFill>
              </a:rPr>
              <a:t>           </a:t>
            </a:r>
            <a:r>
              <a:rPr lang="en-US" sz="2200" b="1" dirty="0">
                <a:solidFill>
                  <a:srgbClr val="FF3399"/>
                </a:solidFill>
              </a:rPr>
              <a:t>Pink</a:t>
            </a:r>
            <a:r>
              <a:rPr lang="en-US" sz="2200" dirty="0">
                <a:solidFill>
                  <a:srgbClr val="000000"/>
                </a:solidFill>
              </a:rPr>
              <a:t> Labels (TO BE SCORED braille)</a:t>
            </a:r>
          </a:p>
          <a:p>
            <a:pPr marL="1257300" lvl="2" indent="-342900" eaLnBrk="1" hangingPunct="1">
              <a:lnSpc>
                <a:spcPct val="80000"/>
              </a:lnSpc>
              <a:spcBef>
                <a:spcPts val="0"/>
              </a:spcBef>
              <a:spcAft>
                <a:spcPts val="300"/>
              </a:spcAft>
              <a:buSzPct val="100000"/>
              <a:buFont typeface="Tahoma" panose="020B0604030504040204" pitchFamily="34" charset="0"/>
              <a:buChar char="−"/>
              <a:defRPr/>
            </a:pPr>
            <a:r>
              <a:rPr lang="en-US" sz="2200" b="1" dirty="0">
                <a:solidFill>
                  <a:schemeClr val="bg1"/>
                </a:solidFill>
              </a:rPr>
              <a:t>White</a:t>
            </a:r>
            <a:r>
              <a:rPr lang="en-US" sz="2200" dirty="0">
                <a:solidFill>
                  <a:srgbClr val="000000"/>
                </a:solidFill>
              </a:rPr>
              <a:t> Labels (NOT TO BE SCORED)</a:t>
            </a:r>
          </a:p>
          <a:p>
            <a:pPr marL="1257300" lvl="2" indent="-342900" eaLnBrk="1" hangingPunct="1">
              <a:lnSpc>
                <a:spcPct val="80000"/>
              </a:lnSpc>
              <a:spcBef>
                <a:spcPts val="0"/>
              </a:spcBef>
              <a:spcAft>
                <a:spcPts val="300"/>
              </a:spcAft>
              <a:buSzPct val="100000"/>
              <a:buFont typeface="Tahoma" panose="020B0604030504040204" pitchFamily="34" charset="0"/>
              <a:buChar char="−"/>
              <a:defRPr/>
            </a:pPr>
            <a:r>
              <a:rPr lang="en-US" sz="2200" dirty="0">
                <a:solidFill>
                  <a:srgbClr val="000000"/>
                </a:solidFill>
              </a:rPr>
              <a:t>Document Count Forms</a:t>
            </a:r>
          </a:p>
          <a:p>
            <a:pPr marL="1257300" lvl="2" indent="-342900" eaLnBrk="1" hangingPunct="1">
              <a:lnSpc>
                <a:spcPct val="80000"/>
              </a:lnSpc>
              <a:spcBef>
                <a:spcPts val="0"/>
              </a:spcBef>
              <a:spcAft>
                <a:spcPts val="300"/>
              </a:spcAft>
              <a:buSzPct val="100000"/>
              <a:buFont typeface="Tahoma" panose="020B0604030504040204" pitchFamily="34" charset="0"/>
              <a:buChar char="−"/>
              <a:defRPr/>
            </a:pPr>
            <a:r>
              <a:rPr lang="en-US" sz="2200" dirty="0">
                <a:solidFill>
                  <a:srgbClr val="000000"/>
                </a:solidFill>
              </a:rPr>
              <a:t>Special Document Return Envelopes</a:t>
            </a:r>
          </a:p>
          <a:p>
            <a:pPr marL="1257300" lvl="2" indent="-342900" eaLnBrk="1" hangingPunct="1">
              <a:lnSpc>
                <a:spcPct val="80000"/>
              </a:lnSpc>
              <a:spcBef>
                <a:spcPts val="0"/>
              </a:spcBef>
              <a:spcAft>
                <a:spcPts val="300"/>
              </a:spcAft>
              <a:buSzPct val="100000"/>
              <a:buFont typeface="Tahoma" panose="020B0604030504040204" pitchFamily="34" charset="0"/>
              <a:buChar char="−"/>
              <a:defRPr/>
            </a:pPr>
            <a:r>
              <a:rPr lang="en-US" sz="2200" dirty="0">
                <a:solidFill>
                  <a:srgbClr val="000000"/>
                </a:solidFill>
              </a:rPr>
              <a:t>Special Document Test Materials</a:t>
            </a:r>
          </a:p>
          <a:p>
            <a:pPr marL="0" lvl="2" indent="0">
              <a:spcBef>
                <a:spcPts val="300"/>
              </a:spcBef>
              <a:spcAft>
                <a:spcPts val="0"/>
              </a:spcAft>
              <a:buSzPct val="100000"/>
              <a:buNone/>
              <a:defRPr/>
            </a:pPr>
            <a:endParaRPr lang="en-US" sz="2000" b="1" dirty="0"/>
          </a:p>
          <a:p>
            <a:pPr marL="0" lvl="2" indent="0">
              <a:spcBef>
                <a:spcPts val="300"/>
              </a:spcBef>
              <a:spcAft>
                <a:spcPts val="0"/>
              </a:spcAft>
              <a:buSzPct val="100000"/>
              <a:buNone/>
              <a:defRPr/>
            </a:pPr>
            <a:r>
              <a:rPr lang="en-US" sz="2000" b="1" dirty="0"/>
              <a:t>Inventory the contents of boxes within 24 hours of receipt, and maintain an accurate </a:t>
            </a:r>
            <a:r>
              <a:rPr lang="en-US" sz="2000" b="1" i="1" dirty="0"/>
              <a:t>Test Materials Chain of Custody Form </a:t>
            </a:r>
            <a:r>
              <a:rPr lang="en-US" sz="2000" b="1" dirty="0"/>
              <a:t>at all times. Contact SAET immediately at 305-995-7520 to report missing materials.  To request additional materials call TDC at 305-995-3743. </a:t>
            </a:r>
          </a:p>
          <a:p>
            <a:pPr marL="0" lvl="2" indent="0" eaLnBrk="1" hangingPunct="1">
              <a:lnSpc>
                <a:spcPct val="80000"/>
              </a:lnSpc>
              <a:spcBef>
                <a:spcPts val="300"/>
              </a:spcBef>
              <a:spcAft>
                <a:spcPts val="0"/>
              </a:spcAft>
              <a:buSzPct val="100000"/>
              <a:buNone/>
              <a:defRPr/>
            </a:pPr>
            <a:r>
              <a:rPr lang="en-US" sz="2000" dirty="0">
                <a:solidFill>
                  <a:srgbClr val="000000"/>
                </a:solidFill>
              </a:rPr>
              <a:t>Remember to save the original boxes for returning TO BE SCORED special document materials.</a:t>
            </a:r>
          </a:p>
          <a:p>
            <a:pPr marL="914400" lvl="2" indent="0" eaLnBrk="1" hangingPunct="1">
              <a:lnSpc>
                <a:spcPct val="80000"/>
              </a:lnSpc>
              <a:spcBef>
                <a:spcPts val="0"/>
              </a:spcBef>
              <a:spcAft>
                <a:spcPts val="300"/>
              </a:spcAft>
              <a:buSzPct val="100000"/>
              <a:buNone/>
              <a:defRPr/>
            </a:pPr>
            <a:endParaRPr lang="en-US" sz="2200" dirty="0">
              <a:solidFill>
                <a:srgbClr val="000000"/>
              </a:solidFill>
            </a:endParaRP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39</a:t>
            </a:fld>
            <a:endParaRPr lang="en-US" dirty="0"/>
          </a:p>
        </p:txBody>
      </p:sp>
      <p:sp>
        <p:nvSpPr>
          <p:cNvPr id="5" name="TextBox 4"/>
          <p:cNvSpPr txBox="1"/>
          <p:nvPr/>
        </p:nvSpPr>
        <p:spPr>
          <a:xfrm>
            <a:off x="5105400" y="6447113"/>
            <a:ext cx="2037353" cy="369332"/>
          </a:xfrm>
          <a:prstGeom prst="rect">
            <a:avLst/>
          </a:prstGeom>
          <a:noFill/>
        </p:spPr>
        <p:txBody>
          <a:bodyPr wrap="none" rtlCol="0">
            <a:spAutoFit/>
          </a:bodyPr>
          <a:lstStyle/>
          <a:p>
            <a:r>
              <a:rPr lang="en-US" dirty="0" smtClean="0"/>
              <a:t>SCIENCE TAM 63-64</a:t>
            </a:r>
            <a:endParaRPr lang="en-US" dirty="0"/>
          </a:p>
        </p:txBody>
      </p:sp>
      <p:pic>
        <p:nvPicPr>
          <p:cNvPr id="6" name="Picture 5" descr="File:New icon shiny badge.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895600"/>
            <a:ext cx="914400" cy="914400"/>
          </a:xfrm>
          <a:prstGeom prst="rect">
            <a:avLst/>
          </a:prstGeom>
          <a:noFill/>
        </p:spPr>
      </p:pic>
    </p:spTree>
    <p:extLst>
      <p:ext uri="{BB962C8B-B14F-4D97-AF65-F5344CB8AC3E}">
        <p14:creationId xmlns:p14="http://schemas.microsoft.com/office/powerpoint/2010/main" val="4138783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077200" cy="1096962"/>
          </a:xfrm>
        </p:spPr>
        <p:txBody>
          <a:bodyPr>
            <a:normAutofit/>
          </a:bodyPr>
          <a:lstStyle/>
          <a:p>
            <a:r>
              <a:rPr lang="en-US" dirty="0"/>
              <a:t>Test Administration Manual</a:t>
            </a:r>
          </a:p>
        </p:txBody>
      </p:sp>
      <p:sp>
        <p:nvSpPr>
          <p:cNvPr id="3" name="Content Placeholder 2"/>
          <p:cNvSpPr>
            <a:spLocks noGrp="1"/>
          </p:cNvSpPr>
          <p:nvPr>
            <p:ph idx="1"/>
          </p:nvPr>
        </p:nvSpPr>
        <p:spPr>
          <a:xfrm>
            <a:off x="457200" y="1752601"/>
            <a:ext cx="5943600" cy="4343400"/>
          </a:xfrm>
        </p:spPr>
        <p:txBody>
          <a:bodyPr>
            <a:noAutofit/>
          </a:bodyPr>
          <a:lstStyle/>
          <a:p>
            <a:pPr marL="0" indent="0">
              <a:buNone/>
              <a:tabLst>
                <a:tab pos="5486400" algn="l"/>
              </a:tabLst>
            </a:pPr>
            <a:r>
              <a:rPr lang="en-US" sz="3000" b="1" i="1" dirty="0" smtClean="0"/>
              <a:t>Spring </a:t>
            </a:r>
            <a:r>
              <a:rPr lang="en-US" sz="3000" b="1" i="1" dirty="0"/>
              <a:t>2017 FSA PBT </a:t>
            </a:r>
            <a:r>
              <a:rPr lang="en-US" sz="3000" b="1" i="1" dirty="0" smtClean="0"/>
              <a:t>Manual</a:t>
            </a:r>
            <a:endParaRPr lang="en-US" sz="3000" b="1" dirty="0"/>
          </a:p>
          <a:p>
            <a:pPr>
              <a:tabLst>
                <a:tab pos="5486400" algn="l"/>
              </a:tabLst>
            </a:pPr>
            <a:r>
              <a:rPr lang="en-US" sz="2200" dirty="0" smtClean="0"/>
              <a:t>Includes scripts </a:t>
            </a:r>
            <a:r>
              <a:rPr lang="en-US" sz="2200" dirty="0"/>
              <a:t>and instructions for </a:t>
            </a:r>
            <a:r>
              <a:rPr lang="en-US" sz="2200" dirty="0" smtClean="0"/>
              <a:t>administering the PBT: </a:t>
            </a:r>
            <a:endParaRPr lang="en-US" sz="2200" dirty="0"/>
          </a:p>
          <a:p>
            <a:pPr lvl="1">
              <a:tabLst>
                <a:tab pos="5486400" algn="l"/>
              </a:tabLst>
            </a:pPr>
            <a:r>
              <a:rPr lang="en-US" sz="2200" b="1" dirty="0" smtClean="0"/>
              <a:t>Grades </a:t>
            </a:r>
            <a:r>
              <a:rPr lang="en-US" sz="2200" b="1" dirty="0"/>
              <a:t>4–7 FSA ELA Writing </a:t>
            </a:r>
            <a:r>
              <a:rPr lang="en-US" sz="2200" b="1" dirty="0" smtClean="0"/>
              <a:t>and</a:t>
            </a:r>
          </a:p>
          <a:p>
            <a:pPr lvl="1">
              <a:tabLst>
                <a:tab pos="5486400" algn="l"/>
              </a:tabLst>
            </a:pPr>
            <a:r>
              <a:rPr lang="en-US" sz="2200" b="1" dirty="0" smtClean="0"/>
              <a:t>Grade </a:t>
            </a:r>
            <a:r>
              <a:rPr lang="en-US" sz="2200" b="1" dirty="0"/>
              <a:t>3 FSA ELA Reading </a:t>
            </a:r>
            <a:endParaRPr lang="en-US" sz="2200" b="1" dirty="0" smtClean="0"/>
          </a:p>
          <a:p>
            <a:pPr>
              <a:tabLst>
                <a:tab pos="5486400" algn="l"/>
              </a:tabLst>
            </a:pPr>
            <a:r>
              <a:rPr lang="en-US" sz="2200" dirty="0" smtClean="0"/>
              <a:t>Appendix A includes script </a:t>
            </a:r>
            <a:r>
              <a:rPr lang="en-US" sz="2200" dirty="0"/>
              <a:t>modifications and instructions for large print and one-item-per-page </a:t>
            </a:r>
            <a:r>
              <a:rPr lang="en-US" sz="2200" dirty="0" smtClean="0"/>
              <a:t>accommodations.</a:t>
            </a:r>
            <a:r>
              <a:rPr lang="en-US" sz="2200" b="1" dirty="0" smtClean="0"/>
              <a:t> </a:t>
            </a:r>
          </a:p>
          <a:p>
            <a:pPr>
              <a:tabLst>
                <a:tab pos="5486400" algn="l"/>
              </a:tabLst>
            </a:pPr>
            <a:r>
              <a:rPr lang="en-US" sz="2200" dirty="0" smtClean="0"/>
              <a:t>Scripts for Large Print and OIPP Accommodations are found in the FSA Accommodations Manual on the portal.</a:t>
            </a:r>
            <a:endParaRPr lang="en-US" sz="2200" dirty="0"/>
          </a:p>
        </p:txBody>
      </p:sp>
      <p:sp>
        <p:nvSpPr>
          <p:cNvPr id="4" name="Slide Number Placeholder 3"/>
          <p:cNvSpPr>
            <a:spLocks noGrp="1"/>
          </p:cNvSpPr>
          <p:nvPr>
            <p:ph type="sldNum" sz="quarter" idx="12"/>
          </p:nvPr>
        </p:nvSpPr>
        <p:spPr/>
        <p:txBody>
          <a:bodyPr/>
          <a:lstStyle/>
          <a:p>
            <a:fld id="{60F88D64-766A-45C3-93FE-3E1D3068B07A}" type="slidenum">
              <a:rPr lang="en-US" smtClean="0"/>
              <a:t>4</a:t>
            </a:fld>
            <a:endParaRPr lang="en-US" dirty="0"/>
          </a:p>
        </p:txBody>
      </p:sp>
      <p:pic>
        <p:nvPicPr>
          <p:cNvPr id="6" name="Picture 5"/>
          <p:cNvPicPr>
            <a:picLocks noChangeAspect="1"/>
          </p:cNvPicPr>
          <p:nvPr/>
        </p:nvPicPr>
        <p:blipFill>
          <a:blip r:embed="rId3"/>
          <a:stretch>
            <a:fillRect/>
          </a:stretch>
        </p:blipFill>
        <p:spPr>
          <a:xfrm>
            <a:off x="6400800" y="1904999"/>
            <a:ext cx="2528175" cy="3276600"/>
          </a:xfrm>
          <a:prstGeom prst="rect">
            <a:avLst/>
          </a:prstGeom>
          <a:ln>
            <a:solidFill>
              <a:schemeClr val="tx1"/>
            </a:solidFill>
          </a:ln>
        </p:spPr>
      </p:pic>
    </p:spTree>
    <p:extLst>
      <p:ext uri="{BB962C8B-B14F-4D97-AF65-F5344CB8AC3E}">
        <p14:creationId xmlns:p14="http://schemas.microsoft.com/office/powerpoint/2010/main" val="16756114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solidFill>
                  <a:schemeClr val="bg1"/>
                </a:solidFill>
              </a:rPr>
              <a:t>School Assessment Coordinator Before Testing</a:t>
            </a:r>
          </a:p>
        </p:txBody>
      </p:sp>
      <p:sp>
        <p:nvSpPr>
          <p:cNvPr id="3" name="Content Placeholder 2"/>
          <p:cNvSpPr>
            <a:spLocks noGrp="1"/>
          </p:cNvSpPr>
          <p:nvPr>
            <p:ph idx="1"/>
          </p:nvPr>
        </p:nvSpPr>
        <p:spPr>
          <a:xfrm>
            <a:off x="228600" y="1676401"/>
            <a:ext cx="5029200" cy="4343400"/>
          </a:xfrm>
        </p:spPr>
        <p:txBody>
          <a:bodyPr/>
          <a:lstStyle/>
          <a:p>
            <a:pPr marL="0" indent="0" eaLnBrk="1" hangingPunct="1">
              <a:spcBef>
                <a:spcPts val="600"/>
              </a:spcBef>
              <a:spcAft>
                <a:spcPts val="600"/>
              </a:spcAft>
              <a:buSzPct val="100000"/>
              <a:buNone/>
              <a:defRPr/>
            </a:pPr>
            <a:r>
              <a:rPr lang="en-US" sz="2400" b="1" dirty="0">
                <a:solidFill>
                  <a:srgbClr val="000000"/>
                </a:solidFill>
              </a:rPr>
              <a:t>Test Materials Chain of Custody Form</a:t>
            </a:r>
          </a:p>
          <a:p>
            <a:pPr marL="342900" lvl="2" indent="-342900" eaLnBrk="1" hangingPunct="1">
              <a:lnSpc>
                <a:spcPct val="80000"/>
              </a:lnSpc>
              <a:spcBef>
                <a:spcPts val="300"/>
              </a:spcBef>
              <a:spcAft>
                <a:spcPts val="0"/>
              </a:spcAft>
              <a:buSzPct val="100000"/>
              <a:defRPr/>
            </a:pPr>
            <a:r>
              <a:rPr lang="en-US" sz="2000" dirty="0">
                <a:solidFill>
                  <a:srgbClr val="000000"/>
                </a:solidFill>
              </a:rPr>
              <a:t>You are required to maintain a Test Materials Chain of Custody Form, located in the manuals and online at Avocet and the FSA Portal. </a:t>
            </a:r>
          </a:p>
          <a:p>
            <a:pPr marL="342900" lvl="2" indent="-342900" eaLnBrk="1" hangingPunct="1">
              <a:lnSpc>
                <a:spcPct val="80000"/>
              </a:lnSpc>
              <a:spcBef>
                <a:spcPts val="300"/>
              </a:spcBef>
              <a:spcAft>
                <a:spcPts val="0"/>
              </a:spcAft>
              <a:buSzPct val="100000"/>
              <a:defRPr/>
            </a:pPr>
            <a:r>
              <a:rPr lang="en-US" sz="2000" dirty="0">
                <a:solidFill>
                  <a:srgbClr val="000000"/>
                </a:solidFill>
              </a:rPr>
              <a:t>The purpose of this form is to track test materials (secure test and answer books) at all times, including their location, the dates and times they are handled, and the names of the people performing various activities involving the materials. </a:t>
            </a:r>
          </a:p>
          <a:p>
            <a:pPr marL="342900" lvl="2" indent="-342900" eaLnBrk="1" hangingPunct="1">
              <a:lnSpc>
                <a:spcPct val="80000"/>
              </a:lnSpc>
              <a:spcBef>
                <a:spcPts val="300"/>
              </a:spcBef>
              <a:spcAft>
                <a:spcPts val="0"/>
              </a:spcAft>
              <a:buSzPct val="100000"/>
              <a:defRPr/>
            </a:pPr>
            <a:r>
              <a:rPr lang="en-US" sz="2000" dirty="0">
                <a:solidFill>
                  <a:srgbClr val="000000"/>
                </a:solidFill>
              </a:rPr>
              <a:t>Schools must retain electronic or hard copies of completed forms for their files after materials are packaged for pickup and return the originals in the District Assessment Coordinator ONLY box.</a:t>
            </a: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40</a:t>
            </a:fld>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752600"/>
            <a:ext cx="3276600" cy="4267200"/>
          </a:xfrm>
          <a:prstGeom prst="rect">
            <a:avLst/>
          </a:prstGeom>
          <a:noFill/>
          <a:ln>
            <a:solidFill>
              <a:schemeClr val="tx1"/>
            </a:solidFill>
          </a:ln>
        </p:spPr>
      </p:pic>
      <p:sp>
        <p:nvSpPr>
          <p:cNvPr id="6" name="TextBox 5"/>
          <p:cNvSpPr txBox="1"/>
          <p:nvPr/>
        </p:nvSpPr>
        <p:spPr>
          <a:xfrm>
            <a:off x="914400" y="5996064"/>
            <a:ext cx="6043770" cy="369332"/>
          </a:xfrm>
          <a:prstGeom prst="rect">
            <a:avLst/>
          </a:prstGeom>
          <a:noFill/>
        </p:spPr>
        <p:txBody>
          <a:bodyPr wrap="none" rtlCol="0">
            <a:spAutoFit/>
          </a:bodyPr>
          <a:lstStyle/>
          <a:p>
            <a:r>
              <a:rPr lang="en-US" dirty="0" smtClean="0"/>
              <a:t>FSA PBT TAM 48, Appendix E and SCIENCE TAM 65, Appendix C</a:t>
            </a:r>
            <a:endParaRPr lang="en-US" dirty="0"/>
          </a:p>
        </p:txBody>
      </p:sp>
    </p:spTree>
    <p:extLst>
      <p:ext uri="{BB962C8B-B14F-4D97-AF65-F5344CB8AC3E}">
        <p14:creationId xmlns:p14="http://schemas.microsoft.com/office/powerpoint/2010/main" val="3931410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dirty="0"/>
              <a:t>School Assessment Coordinator </a:t>
            </a:r>
            <a:br>
              <a:rPr lang="en-US" sz="4000" dirty="0"/>
            </a:br>
            <a:r>
              <a:rPr lang="en-US" sz="4000" dirty="0"/>
              <a:t>Before Testing</a:t>
            </a:r>
          </a:p>
        </p:txBody>
      </p:sp>
      <p:sp>
        <p:nvSpPr>
          <p:cNvPr id="3" name="Content Placeholder 2"/>
          <p:cNvSpPr>
            <a:spLocks noGrp="1"/>
          </p:cNvSpPr>
          <p:nvPr>
            <p:ph idx="1"/>
          </p:nvPr>
        </p:nvSpPr>
        <p:spPr/>
        <p:txBody>
          <a:bodyPr/>
          <a:lstStyle/>
          <a:p>
            <a:pPr marL="0" indent="0">
              <a:buNone/>
            </a:pPr>
            <a:r>
              <a:rPr lang="en-US" sz="2800" b="1" dirty="0"/>
              <a:t>Assign Test Group Codes</a:t>
            </a:r>
          </a:p>
          <a:p>
            <a:r>
              <a:rPr lang="en-US" sz="2600" dirty="0"/>
              <a:t>Test group codes are used as a security measure to identify groups of students tested together. </a:t>
            </a:r>
          </a:p>
          <a:p>
            <a:r>
              <a:rPr lang="en-US" sz="2600" dirty="0"/>
              <a:t>School assessment coordinator will create a unique four-digit test group code to provide to each test administrator. </a:t>
            </a:r>
          </a:p>
          <a:p>
            <a:r>
              <a:rPr lang="en-US" sz="2600" b="1" dirty="0"/>
              <a:t>Each test administrator must be given one four-digit test group code to use in his or her testing room. Each testing room must use a different test group code. </a:t>
            </a:r>
          </a:p>
          <a:p>
            <a:r>
              <a:rPr lang="en-US" sz="2600" dirty="0"/>
              <a:t>If any students are missing during an assessment, a different and unique test group code must be provided for each make-up session.</a:t>
            </a:r>
          </a:p>
        </p:txBody>
      </p:sp>
      <p:sp>
        <p:nvSpPr>
          <p:cNvPr id="4" name="Slide Number Placeholder 3"/>
          <p:cNvSpPr>
            <a:spLocks noGrp="1"/>
          </p:cNvSpPr>
          <p:nvPr>
            <p:ph type="sldNum" sz="quarter" idx="12"/>
          </p:nvPr>
        </p:nvSpPr>
        <p:spPr/>
        <p:txBody>
          <a:bodyPr/>
          <a:lstStyle/>
          <a:p>
            <a:fld id="{60F88D64-766A-45C3-93FE-3E1D3068B07A}" type="slidenum">
              <a:rPr lang="en-US" smtClean="0"/>
              <a:t>41</a:t>
            </a:fld>
            <a:endParaRPr lang="en-US" dirty="0"/>
          </a:p>
        </p:txBody>
      </p:sp>
      <p:sp>
        <p:nvSpPr>
          <p:cNvPr id="5" name="TextBox 4"/>
          <p:cNvSpPr txBox="1"/>
          <p:nvPr/>
        </p:nvSpPr>
        <p:spPr>
          <a:xfrm>
            <a:off x="2209800" y="6482572"/>
            <a:ext cx="3355534" cy="369332"/>
          </a:xfrm>
          <a:prstGeom prst="rect">
            <a:avLst/>
          </a:prstGeom>
          <a:noFill/>
        </p:spPr>
        <p:txBody>
          <a:bodyPr wrap="none" rtlCol="0">
            <a:spAutoFit/>
          </a:bodyPr>
          <a:lstStyle/>
          <a:p>
            <a:r>
              <a:rPr lang="en-US" dirty="0" smtClean="0"/>
              <a:t>FSA PBT TAM 56; SCIENCE TAM 64</a:t>
            </a:r>
            <a:endParaRPr lang="en-US" dirty="0"/>
          </a:p>
        </p:txBody>
      </p:sp>
    </p:spTree>
    <p:extLst>
      <p:ext uri="{BB962C8B-B14F-4D97-AF65-F5344CB8AC3E}">
        <p14:creationId xmlns:p14="http://schemas.microsoft.com/office/powerpoint/2010/main" val="37984632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dirty="0"/>
              <a:t>School Assessment Coordinator </a:t>
            </a:r>
            <a:br>
              <a:rPr lang="en-US" sz="4000" dirty="0"/>
            </a:br>
            <a:r>
              <a:rPr lang="en-US" sz="4000" dirty="0"/>
              <a:t>Before Testing</a:t>
            </a:r>
          </a:p>
        </p:txBody>
      </p:sp>
      <p:sp>
        <p:nvSpPr>
          <p:cNvPr id="3" name="Content Placeholder 2"/>
          <p:cNvSpPr>
            <a:spLocks noGrp="1"/>
          </p:cNvSpPr>
          <p:nvPr>
            <p:ph idx="1"/>
          </p:nvPr>
        </p:nvSpPr>
        <p:spPr/>
        <p:txBody>
          <a:bodyPr/>
          <a:lstStyle/>
          <a:p>
            <a:pPr marL="0" indent="0">
              <a:buNone/>
            </a:pPr>
            <a:r>
              <a:rPr lang="en-US" sz="2800" b="1" dirty="0"/>
              <a:t>Print PreID Labels</a:t>
            </a:r>
          </a:p>
          <a:p>
            <a:r>
              <a:rPr lang="en-US" sz="2400" dirty="0"/>
              <a:t>If necessary, print PreID Labels for students who were not included in the original PreID upload for this administration, who transferred to your school after the PreID upload, or whose PreID label contains incorrect information or has been damaged. </a:t>
            </a:r>
          </a:p>
          <a:p>
            <a:r>
              <a:rPr lang="en-US" sz="2400" dirty="0"/>
              <a:t>Blank labels for printing On-Demand PreID Labels in TIDE and PreID labels in PearsonAccess Next will be included with your initial shipment of test materials. Contact TDC at 305-995-3743 to order additional blank labels if needed. </a:t>
            </a:r>
          </a:p>
          <a:p>
            <a:r>
              <a:rPr lang="en-US" sz="2400" dirty="0"/>
              <a:t>See the </a:t>
            </a:r>
            <a:r>
              <a:rPr lang="en-US" sz="2400" i="1" dirty="0"/>
              <a:t>TIDE User Guide and Florida PearsonAccess Next User Guide </a:t>
            </a:r>
            <a:r>
              <a:rPr lang="en-US" sz="2400" dirty="0"/>
              <a:t>for instructions on how to print PreID Labels.</a:t>
            </a:r>
          </a:p>
          <a:p>
            <a:endParaRPr lang="en-US" sz="2600" dirty="0"/>
          </a:p>
        </p:txBody>
      </p:sp>
      <p:sp>
        <p:nvSpPr>
          <p:cNvPr id="4" name="Slide Number Placeholder 3"/>
          <p:cNvSpPr>
            <a:spLocks noGrp="1"/>
          </p:cNvSpPr>
          <p:nvPr>
            <p:ph type="sldNum" sz="quarter" idx="12"/>
          </p:nvPr>
        </p:nvSpPr>
        <p:spPr/>
        <p:txBody>
          <a:bodyPr/>
          <a:lstStyle/>
          <a:p>
            <a:fld id="{60F88D64-766A-45C3-93FE-3E1D3068B07A}" type="slidenum">
              <a:rPr lang="en-US" smtClean="0"/>
              <a:t>42</a:t>
            </a:fld>
            <a:endParaRPr lang="en-US" dirty="0"/>
          </a:p>
        </p:txBody>
      </p:sp>
      <p:sp>
        <p:nvSpPr>
          <p:cNvPr id="5" name="TextBox 4"/>
          <p:cNvSpPr txBox="1"/>
          <p:nvPr/>
        </p:nvSpPr>
        <p:spPr>
          <a:xfrm>
            <a:off x="603738" y="5852719"/>
            <a:ext cx="8286243" cy="369332"/>
          </a:xfrm>
          <a:prstGeom prst="rect">
            <a:avLst/>
          </a:prstGeom>
          <a:noFill/>
        </p:spPr>
        <p:txBody>
          <a:bodyPr wrap="none" rtlCol="0">
            <a:spAutoFit/>
          </a:bodyPr>
          <a:lstStyle/>
          <a:p>
            <a:r>
              <a:rPr lang="en-US" dirty="0" smtClean="0"/>
              <a:t>FSA PBT TAM 47, TIDE User Guide and SCIENCE TAM 8, PearsonAccess Next User Guide</a:t>
            </a:r>
            <a:endParaRPr lang="en-US" dirty="0"/>
          </a:p>
        </p:txBody>
      </p:sp>
    </p:spTree>
    <p:extLst>
      <p:ext uri="{BB962C8B-B14F-4D97-AF65-F5344CB8AC3E}">
        <p14:creationId xmlns:p14="http://schemas.microsoft.com/office/powerpoint/2010/main" val="11013149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dirty="0"/>
              <a:t>School Assessment Coordinator </a:t>
            </a:r>
            <a:br>
              <a:rPr lang="en-US" sz="4000" dirty="0"/>
            </a:br>
            <a:r>
              <a:rPr lang="en-US" sz="4000" dirty="0"/>
              <a:t>Before Testing</a:t>
            </a:r>
          </a:p>
        </p:txBody>
      </p:sp>
      <p:sp>
        <p:nvSpPr>
          <p:cNvPr id="3" name="Content Placeholder 2"/>
          <p:cNvSpPr>
            <a:spLocks noGrp="1"/>
          </p:cNvSpPr>
          <p:nvPr>
            <p:ph idx="1"/>
          </p:nvPr>
        </p:nvSpPr>
        <p:spPr>
          <a:xfrm>
            <a:off x="228600" y="1676400"/>
            <a:ext cx="8737092" cy="4876799"/>
          </a:xfrm>
        </p:spPr>
        <p:txBody>
          <a:bodyPr/>
          <a:lstStyle/>
          <a:p>
            <a:pPr marL="0" indent="0">
              <a:buNone/>
            </a:pPr>
            <a:r>
              <a:rPr lang="en-US" sz="2800" b="1" dirty="0"/>
              <a:t>Required Administration Information</a:t>
            </a:r>
          </a:p>
          <a:p>
            <a:pPr lvl="1">
              <a:spcBef>
                <a:spcPts val="0"/>
              </a:spcBef>
              <a:spcAft>
                <a:spcPts val="0"/>
              </a:spcAft>
            </a:pPr>
            <a:r>
              <a:rPr lang="en-US" sz="2200" dirty="0"/>
              <a:t>Students assigned to each testing room—provide Student Names and Student ID Numbers</a:t>
            </a:r>
          </a:p>
          <a:p>
            <a:pPr lvl="1">
              <a:spcBef>
                <a:spcPts val="0"/>
              </a:spcBef>
              <a:spcAft>
                <a:spcPts val="0"/>
              </a:spcAft>
            </a:pPr>
            <a:r>
              <a:rPr lang="en-US" sz="2200" dirty="0"/>
              <a:t>Attendance information—P=Present, A=Absent, W=Withdrawn, and P/I=Present but Invalidated</a:t>
            </a:r>
          </a:p>
          <a:p>
            <a:pPr lvl="1">
              <a:spcBef>
                <a:spcPts val="0"/>
              </a:spcBef>
              <a:spcAft>
                <a:spcPts val="0"/>
              </a:spcAft>
            </a:pPr>
            <a:r>
              <a:rPr lang="en-US" sz="2200" dirty="0"/>
              <a:t>Grade level</a:t>
            </a:r>
          </a:p>
          <a:p>
            <a:pPr lvl="1">
              <a:spcBef>
                <a:spcPts val="0"/>
              </a:spcBef>
              <a:spcAft>
                <a:spcPts val="0"/>
              </a:spcAft>
            </a:pPr>
            <a:r>
              <a:rPr lang="en-US" sz="2200" dirty="0"/>
              <a:t>Test group code</a:t>
            </a:r>
          </a:p>
          <a:p>
            <a:pPr lvl="1">
              <a:spcBef>
                <a:spcPts val="0"/>
              </a:spcBef>
              <a:spcAft>
                <a:spcPts val="0"/>
              </a:spcAft>
            </a:pPr>
            <a:r>
              <a:rPr lang="en-US" sz="2200" dirty="0"/>
              <a:t>Accommodations provided to students</a:t>
            </a:r>
          </a:p>
          <a:p>
            <a:pPr lvl="1">
              <a:spcBef>
                <a:spcPts val="0"/>
              </a:spcBef>
              <a:spcAft>
                <a:spcPts val="0"/>
              </a:spcAft>
            </a:pPr>
            <a:r>
              <a:rPr lang="en-US" sz="2200" dirty="0"/>
              <a:t>Accommodations used by students</a:t>
            </a:r>
          </a:p>
          <a:p>
            <a:pPr lvl="1">
              <a:spcBef>
                <a:spcPts val="0"/>
              </a:spcBef>
              <a:spcAft>
                <a:spcPts val="0"/>
              </a:spcAft>
            </a:pPr>
            <a:r>
              <a:rPr lang="en-US" sz="2200" dirty="0"/>
              <a:t>Signatures of test administrator and school assessment coordinator</a:t>
            </a:r>
          </a:p>
          <a:p>
            <a:pPr lvl="1">
              <a:spcBef>
                <a:spcPts val="0"/>
              </a:spcBef>
              <a:spcAft>
                <a:spcPts val="0"/>
              </a:spcAft>
            </a:pPr>
            <a:r>
              <a:rPr lang="en-US" sz="2200" dirty="0"/>
              <a:t>Unique security numbers of secure documents assigned to each student</a:t>
            </a:r>
          </a:p>
          <a:p>
            <a:pPr lvl="1">
              <a:spcBef>
                <a:spcPts val="0"/>
              </a:spcBef>
              <a:spcAft>
                <a:spcPts val="0"/>
              </a:spcAft>
            </a:pPr>
            <a:r>
              <a:rPr lang="en-US" sz="2200" dirty="0"/>
              <a:t>Dates and times when secure materials (e.g., test and answer books) are received and returned</a:t>
            </a:r>
          </a:p>
          <a:p>
            <a:pPr marL="342900" lvl="1" indent="-342900">
              <a:spcBef>
                <a:spcPts val="0"/>
              </a:spcBef>
              <a:spcAft>
                <a:spcPts val="0"/>
              </a:spcAft>
              <a:buFont typeface="Arial" panose="020B0604020202020204" pitchFamily="34" charset="0"/>
              <a:buChar char="•"/>
            </a:pPr>
            <a:r>
              <a:rPr lang="en-US" sz="2200" dirty="0"/>
              <a:t>Copy and file all required administration information for future reference.</a:t>
            </a:r>
          </a:p>
          <a:p>
            <a:pPr lvl="1"/>
            <a:endParaRPr lang="en-US" sz="2600" dirty="0"/>
          </a:p>
          <a:p>
            <a:endParaRPr lang="en-US" sz="2600" dirty="0"/>
          </a:p>
        </p:txBody>
      </p:sp>
      <p:sp>
        <p:nvSpPr>
          <p:cNvPr id="4" name="Slide Number Placeholder 3"/>
          <p:cNvSpPr>
            <a:spLocks noGrp="1"/>
          </p:cNvSpPr>
          <p:nvPr>
            <p:ph type="sldNum" sz="quarter" idx="12"/>
          </p:nvPr>
        </p:nvSpPr>
        <p:spPr/>
        <p:txBody>
          <a:bodyPr/>
          <a:lstStyle/>
          <a:p>
            <a:fld id="{60F88D64-766A-45C3-93FE-3E1D3068B07A}" type="slidenum">
              <a:rPr lang="en-US" smtClean="0"/>
              <a:t>43</a:t>
            </a:fld>
            <a:endParaRPr lang="en-US" dirty="0"/>
          </a:p>
        </p:txBody>
      </p:sp>
      <p:sp>
        <p:nvSpPr>
          <p:cNvPr id="5" name="TextBox 4"/>
          <p:cNvSpPr txBox="1"/>
          <p:nvPr/>
        </p:nvSpPr>
        <p:spPr>
          <a:xfrm>
            <a:off x="2209800" y="6482572"/>
            <a:ext cx="3355534" cy="369332"/>
          </a:xfrm>
          <a:prstGeom prst="rect">
            <a:avLst/>
          </a:prstGeom>
          <a:noFill/>
        </p:spPr>
        <p:txBody>
          <a:bodyPr wrap="none" rtlCol="0">
            <a:spAutoFit/>
          </a:bodyPr>
          <a:lstStyle/>
          <a:p>
            <a:r>
              <a:rPr lang="en-US" dirty="0" smtClean="0"/>
              <a:t>FSA PBT TAM 47; SCIENCE TAM 20</a:t>
            </a:r>
            <a:endParaRPr lang="en-US" dirty="0"/>
          </a:p>
        </p:txBody>
      </p:sp>
    </p:spTree>
    <p:extLst>
      <p:ext uri="{BB962C8B-B14F-4D97-AF65-F5344CB8AC3E}">
        <p14:creationId xmlns:p14="http://schemas.microsoft.com/office/powerpoint/2010/main" val="1968775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382000" cy="1096962"/>
          </a:xfrm>
        </p:spPr>
        <p:txBody>
          <a:bodyPr>
            <a:normAutofit fontScale="90000"/>
          </a:bodyPr>
          <a:lstStyle/>
          <a:p>
            <a:r>
              <a:rPr lang="en-US" dirty="0"/>
              <a:t>School Assessment Coordinator </a:t>
            </a:r>
            <a:br>
              <a:rPr lang="en-US" dirty="0"/>
            </a:br>
            <a:r>
              <a:rPr lang="en-US" dirty="0"/>
              <a:t>Before Testing</a:t>
            </a:r>
          </a:p>
        </p:txBody>
      </p:sp>
      <p:sp>
        <p:nvSpPr>
          <p:cNvPr id="4" name="Slide Number Placeholder 3"/>
          <p:cNvSpPr>
            <a:spLocks noGrp="1"/>
          </p:cNvSpPr>
          <p:nvPr>
            <p:ph type="sldNum" sz="quarter" idx="12"/>
          </p:nvPr>
        </p:nvSpPr>
        <p:spPr/>
        <p:txBody>
          <a:bodyPr/>
          <a:lstStyle/>
          <a:p>
            <a:fld id="{60F88D64-766A-45C3-93FE-3E1D3068B07A}" type="slidenum">
              <a:rPr lang="en-US" smtClean="0"/>
              <a:t>44</a:t>
            </a:fld>
            <a:endParaRPr lang="en-US" dirty="0"/>
          </a:p>
        </p:txBody>
      </p:sp>
      <p:pic>
        <p:nvPicPr>
          <p:cNvPr id="7" name="Content Placeholder 1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1676400"/>
            <a:ext cx="4429525" cy="3246326"/>
          </a:xfrm>
          <a:noFill/>
          <a:ln>
            <a:solidFill>
              <a:schemeClr val="tx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3766518"/>
            <a:ext cx="4056369" cy="3041357"/>
          </a:xfrm>
          <a:prstGeom prst="rect">
            <a:avLst/>
          </a:prstGeom>
          <a:noFill/>
          <a:ln>
            <a:solidFill>
              <a:schemeClr val="tx1"/>
            </a:solidFill>
          </a:ln>
        </p:spPr>
      </p:pic>
      <p:sp>
        <p:nvSpPr>
          <p:cNvPr id="3" name="TextBox 2"/>
          <p:cNvSpPr txBox="1"/>
          <p:nvPr/>
        </p:nvSpPr>
        <p:spPr>
          <a:xfrm>
            <a:off x="4800600" y="1676400"/>
            <a:ext cx="4208769" cy="1938992"/>
          </a:xfrm>
          <a:prstGeom prst="rect">
            <a:avLst/>
          </a:prstGeom>
          <a:noFill/>
        </p:spPr>
        <p:txBody>
          <a:bodyPr wrap="square" rtlCol="0">
            <a:spAutoFit/>
          </a:bodyPr>
          <a:lstStyle/>
          <a:p>
            <a:pPr marL="342900" indent="-342900">
              <a:buFont typeface="Arial" panose="020B0604020202020204" pitchFamily="34" charset="0"/>
              <a:buChar char="•"/>
            </a:pPr>
            <a:r>
              <a:rPr lang="en-US" sz="2000" b="1" dirty="0"/>
              <a:t>Pre-populated Security Checklists</a:t>
            </a:r>
            <a:r>
              <a:rPr lang="en-US" sz="2000" dirty="0"/>
              <a:t>: will be provided </a:t>
            </a:r>
          </a:p>
          <a:p>
            <a:pPr marL="800100" lvl="1" indent="-342900">
              <a:buFont typeface="Calibri" panose="020F0502020204030204" pitchFamily="34" charset="0"/>
              <a:buChar char="₋"/>
            </a:pPr>
            <a:r>
              <a:rPr lang="en-US" sz="2000" dirty="0"/>
              <a:t> FSA: Access the checklists in TIDE</a:t>
            </a:r>
          </a:p>
          <a:p>
            <a:pPr marL="800100" lvl="1" indent="-342900">
              <a:buFont typeface="Calibri" panose="020F0502020204030204" pitchFamily="34" charset="0"/>
              <a:buChar char="₋"/>
            </a:pPr>
            <a:r>
              <a:rPr lang="en-US" sz="2000" dirty="0"/>
              <a:t>FCAT 2.0: Access the checklists in PearsonAccess Next</a:t>
            </a:r>
          </a:p>
        </p:txBody>
      </p:sp>
      <p:sp>
        <p:nvSpPr>
          <p:cNvPr id="5" name="TextBox 4"/>
          <p:cNvSpPr txBox="1"/>
          <p:nvPr/>
        </p:nvSpPr>
        <p:spPr>
          <a:xfrm>
            <a:off x="385962" y="5029834"/>
            <a:ext cx="41148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Blank security checklists are available in the manuals and online.  </a:t>
            </a:r>
          </a:p>
          <a:p>
            <a:pPr marL="285750" indent="-285750">
              <a:buFont typeface="Arial" panose="020B0604020202020204" pitchFamily="34" charset="0"/>
              <a:buChar char="•"/>
            </a:pPr>
            <a:r>
              <a:rPr lang="en-US" b="1" dirty="0"/>
              <a:t>School assessment coordinators can create their own checklists.</a:t>
            </a:r>
          </a:p>
          <a:p>
            <a:endParaRPr lang="en-US" dirty="0"/>
          </a:p>
        </p:txBody>
      </p:sp>
      <p:sp>
        <p:nvSpPr>
          <p:cNvPr id="9" name="TextBox 8"/>
          <p:cNvSpPr txBox="1"/>
          <p:nvPr/>
        </p:nvSpPr>
        <p:spPr>
          <a:xfrm>
            <a:off x="4038600" y="1143000"/>
            <a:ext cx="4970769" cy="369332"/>
          </a:xfrm>
          <a:prstGeom prst="rect">
            <a:avLst/>
          </a:prstGeom>
          <a:noFill/>
        </p:spPr>
        <p:txBody>
          <a:bodyPr wrap="square" rtlCol="0">
            <a:spAutoFit/>
          </a:bodyPr>
          <a:lstStyle/>
          <a:p>
            <a:r>
              <a:rPr lang="en-US" dirty="0" smtClean="0"/>
              <a:t>FSA PBT TAM Appendix E; SCIENCE TAM Appendix C</a:t>
            </a:r>
            <a:endParaRPr lang="en-US" dirty="0"/>
          </a:p>
        </p:txBody>
      </p:sp>
    </p:spTree>
    <p:extLst>
      <p:ext uri="{BB962C8B-B14F-4D97-AF65-F5344CB8AC3E}">
        <p14:creationId xmlns:p14="http://schemas.microsoft.com/office/powerpoint/2010/main" val="3151839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dirty="0"/>
              <a:t>School Assessment Coordinator </a:t>
            </a:r>
            <a:br>
              <a:rPr lang="en-US" sz="4000" dirty="0"/>
            </a:br>
            <a:r>
              <a:rPr lang="en-US" sz="4000" dirty="0"/>
              <a:t>Before Testing</a:t>
            </a:r>
          </a:p>
        </p:txBody>
      </p:sp>
      <p:sp>
        <p:nvSpPr>
          <p:cNvPr id="3" name="Content Placeholder 2"/>
          <p:cNvSpPr>
            <a:spLocks noGrp="1"/>
          </p:cNvSpPr>
          <p:nvPr>
            <p:ph idx="1"/>
          </p:nvPr>
        </p:nvSpPr>
        <p:spPr>
          <a:xfrm>
            <a:off x="586154" y="1664891"/>
            <a:ext cx="8356092" cy="4343399"/>
          </a:xfrm>
        </p:spPr>
        <p:txBody>
          <a:bodyPr/>
          <a:lstStyle/>
          <a:p>
            <a:pPr marL="0" indent="0">
              <a:buNone/>
            </a:pPr>
            <a:r>
              <a:rPr lang="en-US" sz="2800" b="1" dirty="0"/>
              <a:t>Ensure Implementation of Accommodations</a:t>
            </a:r>
          </a:p>
          <a:p>
            <a:r>
              <a:rPr lang="en-US" sz="2000" dirty="0"/>
              <a:t>Schools will use the new </a:t>
            </a:r>
            <a:r>
              <a:rPr lang="en-US" sz="2000" b="1" i="1" dirty="0"/>
              <a:t>Spring/Summer 2017 FSA Accommodations Test Administration Manual</a:t>
            </a:r>
            <a:r>
              <a:rPr lang="en-US" sz="2000" i="1" dirty="0"/>
              <a:t> </a:t>
            </a:r>
            <a:r>
              <a:rPr lang="en-US" sz="2000" dirty="0"/>
              <a:t>for information about accommodated paper-based assessments, including scripts. This manual is located on the FSA Portal only. </a:t>
            </a:r>
          </a:p>
          <a:p>
            <a:r>
              <a:rPr lang="en-US" sz="2000" dirty="0"/>
              <a:t>Appendix A of the Spring 2017 FSA PBT Manual and the FCAT 2.0 Science Manual provides information concerning allowable accommodations for students with disabilities and for ELLs. </a:t>
            </a:r>
          </a:p>
          <a:p>
            <a:r>
              <a:rPr lang="en-US" sz="2000" dirty="0"/>
              <a:t>When testing students with accommodations, prior planning is necessary to ensure that accommodations indicated on student IEPs, Section 504 plans, or ELL plans are implemented.</a:t>
            </a:r>
          </a:p>
          <a:p>
            <a:r>
              <a:rPr lang="en-US" sz="2000" dirty="0"/>
              <a:t>Arrangements for implementing accommodations must be made prior to the administration dates. Make sure that test administrators have been properly trained and have made provisions for the exact accommodations needed for individual students to avoid test invalidations.</a:t>
            </a:r>
          </a:p>
        </p:txBody>
      </p:sp>
      <p:sp>
        <p:nvSpPr>
          <p:cNvPr id="4" name="Slide Number Placeholder 3"/>
          <p:cNvSpPr>
            <a:spLocks noGrp="1"/>
          </p:cNvSpPr>
          <p:nvPr>
            <p:ph type="sldNum" sz="quarter" idx="12"/>
          </p:nvPr>
        </p:nvSpPr>
        <p:spPr/>
        <p:txBody>
          <a:bodyPr/>
          <a:lstStyle/>
          <a:p>
            <a:fld id="{60F88D64-766A-45C3-93FE-3E1D3068B07A}" type="slidenum">
              <a:rPr lang="en-US" smtClean="0"/>
              <a:t>45</a:t>
            </a:fld>
            <a:endParaRPr lang="en-US" dirty="0"/>
          </a:p>
        </p:txBody>
      </p:sp>
      <p:pic>
        <p:nvPicPr>
          <p:cNvPr id="5" name="Picture 4" descr="File:New icon shiny badge.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69477"/>
            <a:ext cx="914400" cy="914400"/>
          </a:xfrm>
          <a:prstGeom prst="rect">
            <a:avLst/>
          </a:prstGeom>
          <a:noFill/>
        </p:spPr>
      </p:pic>
      <p:sp>
        <p:nvSpPr>
          <p:cNvPr id="6" name="TextBox 5"/>
          <p:cNvSpPr txBox="1"/>
          <p:nvPr/>
        </p:nvSpPr>
        <p:spPr>
          <a:xfrm>
            <a:off x="2209800" y="6482572"/>
            <a:ext cx="4544962" cy="369332"/>
          </a:xfrm>
          <a:prstGeom prst="rect">
            <a:avLst/>
          </a:prstGeom>
          <a:noFill/>
        </p:spPr>
        <p:txBody>
          <a:bodyPr wrap="none" rtlCol="0">
            <a:spAutoFit/>
          </a:bodyPr>
          <a:lstStyle/>
          <a:p>
            <a:r>
              <a:rPr lang="en-US" dirty="0" smtClean="0"/>
              <a:t>FSA PBT TAM 48; SCIENCE TAM 66; Appendix A</a:t>
            </a:r>
            <a:endParaRPr lang="en-US" dirty="0"/>
          </a:p>
        </p:txBody>
      </p:sp>
    </p:spTree>
    <p:extLst>
      <p:ext uri="{BB962C8B-B14F-4D97-AF65-F5344CB8AC3E}">
        <p14:creationId xmlns:p14="http://schemas.microsoft.com/office/powerpoint/2010/main" val="2457043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dirty="0"/>
              <a:t>School Assessment Coordinator </a:t>
            </a:r>
            <a:br>
              <a:rPr lang="en-US" sz="4000" dirty="0"/>
            </a:br>
            <a:r>
              <a:rPr lang="en-US" sz="4000" dirty="0"/>
              <a:t>Before Testing</a:t>
            </a:r>
          </a:p>
        </p:txBody>
      </p:sp>
      <p:sp>
        <p:nvSpPr>
          <p:cNvPr id="3" name="Content Placeholder 2"/>
          <p:cNvSpPr>
            <a:spLocks noGrp="1"/>
          </p:cNvSpPr>
          <p:nvPr>
            <p:ph idx="1"/>
          </p:nvPr>
        </p:nvSpPr>
        <p:spPr/>
        <p:txBody>
          <a:bodyPr/>
          <a:lstStyle/>
          <a:p>
            <a:pPr marL="0" indent="0">
              <a:buNone/>
            </a:pPr>
            <a:r>
              <a:rPr lang="en-US" sz="2800" b="1" dirty="0"/>
              <a:t>Preparation and Training </a:t>
            </a:r>
          </a:p>
          <a:p>
            <a:pPr marL="0" indent="0">
              <a:buNone/>
            </a:pPr>
            <a:r>
              <a:rPr lang="en-US" sz="2800" dirty="0"/>
              <a:t>Be aware of the following policies, procedures, and instructions, and emphasize this information during training at your school:</a:t>
            </a:r>
          </a:p>
          <a:p>
            <a:pPr lvl="1">
              <a:buFont typeface="Wingdings" panose="05000000000000000000" pitchFamily="2" charset="2"/>
              <a:buChar char="§"/>
            </a:pPr>
            <a:r>
              <a:rPr lang="en-US" sz="2600" dirty="0"/>
              <a:t>Test administrators must read and be familiar with all appropriate sections of the manuals.</a:t>
            </a:r>
          </a:p>
          <a:p>
            <a:pPr lvl="1">
              <a:buFont typeface="Wingdings" panose="05000000000000000000" pitchFamily="2" charset="2"/>
              <a:buChar char="§"/>
            </a:pPr>
            <a:r>
              <a:rPr lang="en-US" sz="2600" dirty="0"/>
              <a:t>Test administrators who will be administering a test to students using large print, braille, or one-item-per-page accommodations must be trained in the use of those test materials, including requirements for administering test item practice tests and paper-based practice tests.</a:t>
            </a:r>
          </a:p>
        </p:txBody>
      </p:sp>
      <p:sp>
        <p:nvSpPr>
          <p:cNvPr id="4" name="Slide Number Placeholder 3"/>
          <p:cNvSpPr>
            <a:spLocks noGrp="1"/>
          </p:cNvSpPr>
          <p:nvPr>
            <p:ph type="sldNum" sz="quarter" idx="12"/>
          </p:nvPr>
        </p:nvSpPr>
        <p:spPr/>
        <p:txBody>
          <a:bodyPr/>
          <a:lstStyle/>
          <a:p>
            <a:fld id="{60F88D64-766A-45C3-93FE-3E1D3068B07A}" type="slidenum">
              <a:rPr lang="en-US" smtClean="0"/>
              <a:t>46</a:t>
            </a:fld>
            <a:endParaRPr lang="en-US" dirty="0"/>
          </a:p>
        </p:txBody>
      </p:sp>
      <p:sp>
        <p:nvSpPr>
          <p:cNvPr id="5" name="TextBox 4"/>
          <p:cNvSpPr txBox="1"/>
          <p:nvPr/>
        </p:nvSpPr>
        <p:spPr>
          <a:xfrm>
            <a:off x="2209800" y="6482572"/>
            <a:ext cx="3964675" cy="369332"/>
          </a:xfrm>
          <a:prstGeom prst="rect">
            <a:avLst/>
          </a:prstGeom>
          <a:noFill/>
        </p:spPr>
        <p:txBody>
          <a:bodyPr wrap="none" rtlCol="0">
            <a:spAutoFit/>
          </a:bodyPr>
          <a:lstStyle/>
          <a:p>
            <a:r>
              <a:rPr lang="en-US" dirty="0" smtClean="0"/>
              <a:t>FSA PBT TAM 48-50; SCIENCE TAM 47-67</a:t>
            </a:r>
            <a:endParaRPr lang="en-US" dirty="0"/>
          </a:p>
        </p:txBody>
      </p:sp>
    </p:spTree>
    <p:extLst>
      <p:ext uri="{BB962C8B-B14F-4D97-AF65-F5344CB8AC3E}">
        <p14:creationId xmlns:p14="http://schemas.microsoft.com/office/powerpoint/2010/main" val="24636636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dirty="0"/>
              <a:t>School Assessment Coordinator </a:t>
            </a:r>
            <a:br>
              <a:rPr lang="en-US" sz="4000" dirty="0"/>
            </a:br>
            <a:r>
              <a:rPr lang="en-US" sz="4000" dirty="0"/>
              <a:t>Before Testing</a:t>
            </a:r>
          </a:p>
        </p:txBody>
      </p:sp>
      <p:sp>
        <p:nvSpPr>
          <p:cNvPr id="3" name="Content Placeholder 2"/>
          <p:cNvSpPr>
            <a:spLocks noGrp="1"/>
          </p:cNvSpPr>
          <p:nvPr>
            <p:ph idx="1"/>
          </p:nvPr>
        </p:nvSpPr>
        <p:spPr/>
        <p:txBody>
          <a:bodyPr/>
          <a:lstStyle/>
          <a:p>
            <a:pPr marL="0" indent="0">
              <a:buNone/>
            </a:pPr>
            <a:r>
              <a:rPr lang="en-US" sz="2800" b="1" dirty="0"/>
              <a:t>Preparation and Training (cont.)</a:t>
            </a:r>
          </a:p>
          <a:p>
            <a:pPr marL="741363" lvl="1" indent="-225425">
              <a:lnSpc>
                <a:spcPct val="100000"/>
              </a:lnSpc>
              <a:buFont typeface="Wingdings" panose="05000000000000000000" pitchFamily="2" charset="2"/>
              <a:buChar char="§"/>
            </a:pPr>
            <a:r>
              <a:rPr lang="en-US" sz="2600" dirty="0"/>
              <a:t>Train test administrators on how to administer practice tests at your school. Test administrators should access the practice test to become familiar with item types and format of the test prior to administering a practice test and prior to a test administration.</a:t>
            </a:r>
          </a:p>
          <a:p>
            <a:pPr lvl="1">
              <a:lnSpc>
                <a:spcPct val="100000"/>
              </a:lnSpc>
              <a:spcBef>
                <a:spcPts val="0"/>
              </a:spcBef>
              <a:spcAft>
                <a:spcPts val="0"/>
              </a:spcAft>
              <a:buFont typeface="Wingdings" panose="05000000000000000000" pitchFamily="2" charset="2"/>
              <a:buChar char="§"/>
              <a:defRPr/>
            </a:pPr>
            <a:r>
              <a:rPr lang="en-US" sz="2600" b="1" dirty="0"/>
              <a:t>Writing Responses :  </a:t>
            </a:r>
            <a:r>
              <a:rPr lang="en-US" sz="2600" dirty="0"/>
              <a:t>For Writing PBT assessments, students must use the three lined pages in their test and answer books to provide their responses. </a:t>
            </a:r>
            <a:r>
              <a:rPr lang="en-US" sz="2600" b="1" dirty="0"/>
              <a:t>No extra paper may be provided.  Planning sheets will not be scored.  </a:t>
            </a:r>
          </a:p>
          <a:p>
            <a:pPr marL="1371600" lvl="3" indent="0">
              <a:lnSpc>
                <a:spcPct val="100000"/>
              </a:lnSpc>
              <a:spcBef>
                <a:spcPts val="0"/>
              </a:spcBef>
              <a:spcAft>
                <a:spcPts val="0"/>
              </a:spcAft>
              <a:buNone/>
              <a:defRPr/>
            </a:pPr>
            <a:r>
              <a:rPr lang="en-US" sz="1600" dirty="0"/>
              <a:t> </a:t>
            </a:r>
          </a:p>
          <a:p>
            <a:pPr marL="915988" lvl="2" indent="0">
              <a:buNone/>
            </a:pPr>
            <a:endParaRPr lang="en-US" sz="2300" dirty="0"/>
          </a:p>
          <a:p>
            <a:pPr marL="1373188" lvl="3" indent="0">
              <a:buSzPct val="75000"/>
              <a:buNone/>
            </a:pPr>
            <a:endParaRPr lang="en-US" sz="1900" dirty="0"/>
          </a:p>
        </p:txBody>
      </p:sp>
      <p:sp>
        <p:nvSpPr>
          <p:cNvPr id="4" name="Slide Number Placeholder 3"/>
          <p:cNvSpPr>
            <a:spLocks noGrp="1"/>
          </p:cNvSpPr>
          <p:nvPr>
            <p:ph type="sldNum" sz="quarter" idx="12"/>
          </p:nvPr>
        </p:nvSpPr>
        <p:spPr/>
        <p:txBody>
          <a:bodyPr/>
          <a:lstStyle/>
          <a:p>
            <a:fld id="{60F88D64-766A-45C3-93FE-3E1D3068B07A}" type="slidenum">
              <a:rPr lang="en-US" smtClean="0"/>
              <a:t>47</a:t>
            </a:fld>
            <a:endParaRPr lang="en-US" dirty="0"/>
          </a:p>
        </p:txBody>
      </p:sp>
      <p:sp>
        <p:nvSpPr>
          <p:cNvPr id="5" name="TextBox 4"/>
          <p:cNvSpPr txBox="1"/>
          <p:nvPr/>
        </p:nvSpPr>
        <p:spPr>
          <a:xfrm>
            <a:off x="2209800" y="6482572"/>
            <a:ext cx="3863686" cy="369332"/>
          </a:xfrm>
          <a:prstGeom prst="rect">
            <a:avLst/>
          </a:prstGeom>
          <a:noFill/>
        </p:spPr>
        <p:txBody>
          <a:bodyPr wrap="none" rtlCol="0">
            <a:spAutoFit/>
          </a:bodyPr>
          <a:lstStyle/>
          <a:p>
            <a:r>
              <a:rPr lang="en-US" dirty="0" smtClean="0"/>
              <a:t>FSA PBT TAM </a:t>
            </a:r>
            <a:r>
              <a:rPr lang="en-US" i="1" dirty="0" smtClean="0"/>
              <a:t>vi, </a:t>
            </a:r>
            <a:r>
              <a:rPr lang="en-US" dirty="0" smtClean="0"/>
              <a:t>48-50;  SCIENCE TAM 4</a:t>
            </a:r>
            <a:endParaRPr lang="en-US" dirty="0"/>
          </a:p>
        </p:txBody>
      </p:sp>
    </p:spTree>
    <p:extLst>
      <p:ext uri="{BB962C8B-B14F-4D97-AF65-F5344CB8AC3E}">
        <p14:creationId xmlns:p14="http://schemas.microsoft.com/office/powerpoint/2010/main" val="8466233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solidFill>
                  <a:schemeClr val="bg1"/>
                </a:solidFill>
              </a:rPr>
              <a:t>School Assessment Coordinator Before Testing</a:t>
            </a:r>
          </a:p>
        </p:txBody>
      </p:sp>
      <p:sp>
        <p:nvSpPr>
          <p:cNvPr id="3" name="Content Placeholder 2"/>
          <p:cNvSpPr>
            <a:spLocks noGrp="1"/>
          </p:cNvSpPr>
          <p:nvPr>
            <p:ph idx="1"/>
          </p:nvPr>
        </p:nvSpPr>
        <p:spPr>
          <a:xfrm>
            <a:off x="228600" y="1905001"/>
            <a:ext cx="8686800" cy="4114799"/>
          </a:xfrm>
        </p:spPr>
        <p:txBody>
          <a:bodyPr/>
          <a:lstStyle/>
          <a:p>
            <a:pPr marL="0" indent="0" eaLnBrk="1" hangingPunct="1">
              <a:spcBef>
                <a:spcPts val="600"/>
              </a:spcBef>
              <a:spcAft>
                <a:spcPts val="600"/>
              </a:spcAft>
              <a:buSzPct val="100000"/>
              <a:buNone/>
              <a:defRPr/>
            </a:pPr>
            <a:r>
              <a:rPr lang="en-US" sz="2800" b="1" dirty="0">
                <a:solidFill>
                  <a:srgbClr val="000000"/>
                </a:solidFill>
              </a:rPr>
              <a:t>Preparation and Training (cont.)</a:t>
            </a:r>
          </a:p>
          <a:p>
            <a:pPr marL="0" lvl="2" indent="0" eaLnBrk="1" hangingPunct="1">
              <a:lnSpc>
                <a:spcPct val="80000"/>
              </a:lnSpc>
              <a:buSzPct val="100000"/>
              <a:buNone/>
              <a:defRPr/>
            </a:pPr>
            <a:r>
              <a:rPr lang="en-US" sz="2600" dirty="0">
                <a:solidFill>
                  <a:srgbClr val="000000"/>
                </a:solidFill>
              </a:rPr>
              <a:t>In the test administration scripts, test administrators are instructed to contact you in the circumstances listed below. Provide instructions for how to handle these circumstances:</a:t>
            </a:r>
          </a:p>
          <a:p>
            <a:pPr marL="800100" lvl="3" indent="-342900" eaLnBrk="1" hangingPunct="1">
              <a:lnSpc>
                <a:spcPct val="80000"/>
              </a:lnSpc>
              <a:buSzPct val="100000"/>
              <a:buFont typeface="Wingdings" panose="05000000000000000000" pitchFamily="2" charset="2"/>
              <a:buChar char="§"/>
              <a:defRPr/>
            </a:pPr>
            <a:r>
              <a:rPr lang="en-US" sz="2400" dirty="0">
                <a:solidFill>
                  <a:srgbClr val="000000"/>
                </a:solidFill>
              </a:rPr>
              <a:t>A defective test book or answer book is found.</a:t>
            </a:r>
          </a:p>
          <a:p>
            <a:pPr marL="800100" lvl="3" indent="-342900" eaLnBrk="1" hangingPunct="1">
              <a:lnSpc>
                <a:spcPct val="80000"/>
              </a:lnSpc>
              <a:buSzPct val="100000"/>
              <a:buFont typeface="Wingdings" panose="05000000000000000000" pitchFamily="2" charset="2"/>
              <a:buChar char="§"/>
              <a:defRPr/>
            </a:pPr>
            <a:r>
              <a:rPr lang="en-US" sz="2400" dirty="0">
                <a:solidFill>
                  <a:srgbClr val="000000"/>
                </a:solidFill>
              </a:rPr>
              <a:t>A PreID label contains incorrect information.</a:t>
            </a:r>
          </a:p>
          <a:p>
            <a:pPr marL="800100" lvl="3" indent="-342900">
              <a:buSzPct val="100000"/>
              <a:buFont typeface="Wingdings" panose="05000000000000000000" pitchFamily="2" charset="2"/>
              <a:buChar char="§"/>
              <a:defRPr/>
            </a:pPr>
            <a:r>
              <a:rPr lang="en-US" sz="2400" dirty="0"/>
              <a:t>A student has not participated in a test item practice session.</a:t>
            </a:r>
          </a:p>
          <a:p>
            <a:pPr marL="800100" lvl="3" indent="-342900">
              <a:buSzPct val="100000"/>
              <a:buFont typeface="Wingdings" panose="05000000000000000000" pitchFamily="2" charset="2"/>
              <a:buChar char="§"/>
              <a:defRPr/>
            </a:pPr>
            <a:r>
              <a:rPr lang="en-US" sz="2400" dirty="0"/>
              <a:t>Option A, B, or C to read to students at the end of the script.</a:t>
            </a:r>
          </a:p>
          <a:p>
            <a:pPr marL="800100" lvl="3" indent="-342900">
              <a:buSzPct val="100000"/>
              <a:buFont typeface="Wingdings" panose="05000000000000000000" pitchFamily="2" charset="2"/>
              <a:buChar char="§"/>
              <a:defRPr/>
            </a:pPr>
            <a:r>
              <a:rPr lang="en-US" sz="2400" dirty="0"/>
              <a:t>A student refuses to acknowledge the Testing Rules Acknowledgement.</a:t>
            </a:r>
          </a:p>
          <a:p>
            <a:pPr marL="457200" lvl="3" indent="0">
              <a:spcBef>
                <a:spcPts val="0"/>
              </a:spcBef>
              <a:spcAft>
                <a:spcPts val="300"/>
              </a:spcAft>
              <a:buSzPct val="100000"/>
              <a:buNone/>
              <a:defRPr/>
            </a:pPr>
            <a:endParaRPr lang="en-US" sz="2400" dirty="0"/>
          </a:p>
          <a:p>
            <a:pPr marL="800100" lvl="3" indent="-342900" eaLnBrk="1" hangingPunct="1">
              <a:lnSpc>
                <a:spcPct val="80000"/>
              </a:lnSpc>
              <a:spcBef>
                <a:spcPts val="0"/>
              </a:spcBef>
              <a:spcAft>
                <a:spcPts val="300"/>
              </a:spcAft>
              <a:buSzPct val="100000"/>
              <a:buFont typeface="Wingdings" panose="05000000000000000000" pitchFamily="2" charset="2"/>
              <a:buChar char="§"/>
              <a:defRPr/>
            </a:pPr>
            <a:endParaRPr lang="en-US" sz="2400" dirty="0">
              <a:solidFill>
                <a:srgbClr val="000000"/>
              </a:solidFill>
            </a:endParaRP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48</a:t>
            </a:fld>
            <a:endParaRPr lang="en-US" dirty="0"/>
          </a:p>
        </p:txBody>
      </p:sp>
      <p:sp>
        <p:nvSpPr>
          <p:cNvPr id="5" name="TextBox 4"/>
          <p:cNvSpPr txBox="1"/>
          <p:nvPr/>
        </p:nvSpPr>
        <p:spPr>
          <a:xfrm>
            <a:off x="2209800" y="6482572"/>
            <a:ext cx="3964675" cy="369332"/>
          </a:xfrm>
          <a:prstGeom prst="rect">
            <a:avLst/>
          </a:prstGeom>
          <a:noFill/>
        </p:spPr>
        <p:txBody>
          <a:bodyPr wrap="none" rtlCol="0">
            <a:spAutoFit/>
          </a:bodyPr>
          <a:lstStyle/>
          <a:p>
            <a:r>
              <a:rPr lang="en-US" dirty="0" smtClean="0"/>
              <a:t>FSA PBT TAM 48-50; SCIENCE TAM 65-66</a:t>
            </a:r>
            <a:endParaRPr lang="en-US" dirty="0"/>
          </a:p>
        </p:txBody>
      </p:sp>
    </p:spTree>
    <p:extLst>
      <p:ext uri="{BB962C8B-B14F-4D97-AF65-F5344CB8AC3E}">
        <p14:creationId xmlns:p14="http://schemas.microsoft.com/office/powerpoint/2010/main" val="36396575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dirty="0"/>
              <a:t>School Assessment Coordinator </a:t>
            </a:r>
            <a:br>
              <a:rPr lang="en-US" sz="4000" dirty="0"/>
            </a:br>
            <a:r>
              <a:rPr lang="en-US" sz="4000" dirty="0"/>
              <a:t>Before Testing</a:t>
            </a:r>
          </a:p>
        </p:txBody>
      </p:sp>
      <p:sp>
        <p:nvSpPr>
          <p:cNvPr id="3" name="Content Placeholder 2"/>
          <p:cNvSpPr>
            <a:spLocks noGrp="1"/>
          </p:cNvSpPr>
          <p:nvPr>
            <p:ph idx="1"/>
          </p:nvPr>
        </p:nvSpPr>
        <p:spPr>
          <a:xfrm>
            <a:off x="228600" y="1752601"/>
            <a:ext cx="8737092" cy="4648199"/>
          </a:xfrm>
        </p:spPr>
        <p:txBody>
          <a:bodyPr/>
          <a:lstStyle/>
          <a:p>
            <a:pPr marL="0" lvl="0" indent="0">
              <a:spcBef>
                <a:spcPts val="300"/>
              </a:spcBef>
              <a:spcAft>
                <a:spcPts val="300"/>
              </a:spcAft>
              <a:buNone/>
            </a:pPr>
            <a:r>
              <a:rPr lang="en-US" sz="2800" b="1" dirty="0">
                <a:solidFill>
                  <a:prstClr val="black"/>
                </a:solidFill>
              </a:rPr>
              <a:t>Manage Student Information in TIDE</a:t>
            </a:r>
          </a:p>
          <a:p>
            <a:pPr lvl="0">
              <a:spcBef>
                <a:spcPts val="300"/>
              </a:spcBef>
              <a:spcAft>
                <a:spcPts val="300"/>
              </a:spcAft>
            </a:pPr>
            <a:r>
              <a:rPr lang="en-US" sz="2000" dirty="0"/>
              <a:t>See the</a:t>
            </a:r>
            <a:r>
              <a:rPr lang="en-US" sz="2000" i="1" dirty="0"/>
              <a:t> TIDE User Guide</a:t>
            </a:r>
            <a:r>
              <a:rPr lang="en-US" sz="2000" dirty="0"/>
              <a:t>, available on the FSA Portal, for instructions on managing student information in TIDE and how to perform the following tasks prior to testing:</a:t>
            </a:r>
          </a:p>
          <a:p>
            <a:pPr lvl="1">
              <a:spcBef>
                <a:spcPts val="300"/>
              </a:spcBef>
              <a:spcAft>
                <a:spcPts val="300"/>
              </a:spcAft>
            </a:pPr>
            <a:r>
              <a:rPr lang="en-US" sz="2000" dirty="0"/>
              <a:t>Adding Students</a:t>
            </a:r>
          </a:p>
          <a:p>
            <a:pPr lvl="1">
              <a:spcBef>
                <a:spcPts val="300"/>
              </a:spcBef>
              <a:spcAft>
                <a:spcPts val="300"/>
              </a:spcAft>
            </a:pPr>
            <a:r>
              <a:rPr lang="en-US" sz="2000" dirty="0"/>
              <a:t>Editing Student Demographic Information</a:t>
            </a:r>
          </a:p>
          <a:p>
            <a:pPr lvl="1">
              <a:spcBef>
                <a:spcPts val="300"/>
              </a:spcBef>
              <a:spcAft>
                <a:spcPts val="300"/>
              </a:spcAft>
            </a:pPr>
            <a:r>
              <a:rPr lang="en-US" sz="2000" dirty="0"/>
              <a:t>Printing On-Demand PreID Labels</a:t>
            </a:r>
          </a:p>
          <a:p>
            <a:pPr marL="0" lvl="0" indent="0">
              <a:buNone/>
            </a:pPr>
            <a:r>
              <a:rPr lang="en-US" sz="2800" b="1" dirty="0">
                <a:solidFill>
                  <a:prstClr val="black"/>
                </a:solidFill>
              </a:rPr>
              <a:t>Arrange Practice Sessions</a:t>
            </a:r>
          </a:p>
          <a:p>
            <a:pPr lvl="0"/>
            <a:r>
              <a:rPr lang="en-US" sz="2000" dirty="0"/>
              <a:t>Schedule and arrange test item practice sessions as described in the Spring 2017 FSA PBT Manual. Students participating in a Grade 3 FSA ELA Reading assessment </a:t>
            </a:r>
            <a:r>
              <a:rPr lang="en-US" sz="2000" b="1" dirty="0"/>
              <a:t>are required </a:t>
            </a:r>
            <a:r>
              <a:rPr lang="en-US" sz="2000" dirty="0"/>
              <a:t>to participate in a test item practice session. </a:t>
            </a:r>
          </a:p>
          <a:p>
            <a:pPr lvl="0"/>
            <a:r>
              <a:rPr lang="en-US" sz="2000" dirty="0"/>
              <a:t>Students with braille or large print PBT accommodation are required to participate in a paper-based practice test using the appropriate practice materials.</a:t>
            </a:r>
            <a:r>
              <a:rPr lang="en-US" sz="2000" dirty="0">
                <a:solidFill>
                  <a:prstClr val="black"/>
                </a:solidFill>
              </a:rPr>
              <a:t> </a:t>
            </a:r>
          </a:p>
          <a:p>
            <a:pPr lvl="0">
              <a:spcBef>
                <a:spcPts val="300"/>
              </a:spcBef>
              <a:spcAft>
                <a:spcPts val="300"/>
              </a:spcAft>
            </a:pPr>
            <a:endParaRPr lang="en-US" sz="2600" dirty="0"/>
          </a:p>
        </p:txBody>
      </p:sp>
      <p:sp>
        <p:nvSpPr>
          <p:cNvPr id="4" name="Slide Number Placeholder 3"/>
          <p:cNvSpPr>
            <a:spLocks noGrp="1"/>
          </p:cNvSpPr>
          <p:nvPr>
            <p:ph type="sldNum" sz="quarter" idx="12"/>
          </p:nvPr>
        </p:nvSpPr>
        <p:spPr/>
        <p:txBody>
          <a:bodyPr/>
          <a:lstStyle/>
          <a:p>
            <a:fld id="{60F88D64-766A-45C3-93FE-3E1D3068B07A}" type="slidenum">
              <a:rPr lang="en-US" smtClean="0"/>
              <a:t>49</a:t>
            </a:fld>
            <a:endParaRPr lang="en-US" dirty="0"/>
          </a:p>
        </p:txBody>
      </p:sp>
      <p:sp>
        <p:nvSpPr>
          <p:cNvPr id="5" name="TextBox 4"/>
          <p:cNvSpPr txBox="1"/>
          <p:nvPr/>
        </p:nvSpPr>
        <p:spPr>
          <a:xfrm>
            <a:off x="2209800" y="6482572"/>
            <a:ext cx="3355534" cy="369332"/>
          </a:xfrm>
          <a:prstGeom prst="rect">
            <a:avLst/>
          </a:prstGeom>
          <a:noFill/>
        </p:spPr>
        <p:txBody>
          <a:bodyPr wrap="none" rtlCol="0">
            <a:spAutoFit/>
          </a:bodyPr>
          <a:lstStyle/>
          <a:p>
            <a:r>
              <a:rPr lang="en-US" dirty="0" smtClean="0"/>
              <a:t>FSA PBT TAM 50; SCIENCE TAM 90</a:t>
            </a:r>
            <a:endParaRPr lang="en-US" dirty="0"/>
          </a:p>
        </p:txBody>
      </p:sp>
    </p:spTree>
    <p:extLst>
      <p:ext uri="{BB962C8B-B14F-4D97-AF65-F5344CB8AC3E}">
        <p14:creationId xmlns:p14="http://schemas.microsoft.com/office/powerpoint/2010/main" val="3965490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304800"/>
            <a:ext cx="8686800" cy="1292225"/>
          </a:xfrm>
        </p:spPr>
        <p:txBody>
          <a:bodyPr/>
          <a:lstStyle/>
          <a:p>
            <a:r>
              <a:rPr lang="en-US" dirty="0">
                <a:solidFill>
                  <a:schemeClr val="bg1"/>
                </a:solidFill>
              </a:rPr>
              <a:t>Test Administration Manual</a:t>
            </a:r>
          </a:p>
        </p:txBody>
      </p:sp>
      <p:sp>
        <p:nvSpPr>
          <p:cNvPr id="4" name="Slide Number Placeholder 3"/>
          <p:cNvSpPr>
            <a:spLocks noGrp="1"/>
          </p:cNvSpPr>
          <p:nvPr>
            <p:ph type="sldNum" sz="quarter" idx="12"/>
          </p:nvPr>
        </p:nvSpPr>
        <p:spPr/>
        <p:txBody>
          <a:bodyPr/>
          <a:lstStyle/>
          <a:p>
            <a:pPr>
              <a:defRPr/>
            </a:pPr>
            <a:fld id="{DACA9360-84D9-4DFB-8B69-DCB552A4FAC5}" type="slidenum">
              <a:rPr lang="en-US" smtClean="0">
                <a:latin typeface="+mn-lt"/>
              </a:rPr>
              <a:pPr>
                <a:defRPr/>
              </a:pPr>
              <a:t>5</a:t>
            </a:fld>
            <a:endParaRPr lang="en-US" dirty="0">
              <a:latin typeface="+mn-lt"/>
            </a:endParaRPr>
          </a:p>
        </p:txBody>
      </p:sp>
      <p:sp>
        <p:nvSpPr>
          <p:cNvPr id="9" name="Rectangle 3"/>
          <p:cNvSpPr txBox="1">
            <a:spLocks noChangeArrowheads="1"/>
          </p:cNvSpPr>
          <p:nvPr/>
        </p:nvSpPr>
        <p:spPr bwMode="auto">
          <a:xfrm>
            <a:off x="228600" y="1676400"/>
            <a:ext cx="6019800" cy="4800600"/>
          </a:xfrm>
          <a:prstGeom prst="rect">
            <a:avLst/>
          </a:prstGeom>
          <a:noFill/>
          <a:ln w="9525">
            <a:noFill/>
            <a:miter lim="800000"/>
            <a:headEnd/>
            <a:tailEnd/>
          </a:ln>
        </p:spPr>
        <p:txBody>
          <a:bodyPr>
            <a:normAutofit/>
          </a:bodyPr>
          <a:lstStyle/>
          <a:p>
            <a:pPr fontAlgn="auto">
              <a:lnSpc>
                <a:spcPct val="90000"/>
              </a:lnSpc>
              <a:spcBef>
                <a:spcPct val="20000"/>
              </a:spcBef>
              <a:spcAft>
                <a:spcPts val="600"/>
              </a:spcAft>
              <a:defRPr/>
            </a:pPr>
            <a:r>
              <a:rPr lang="en-US" sz="3000" b="1" i="1" dirty="0" smtClean="0">
                <a:solidFill>
                  <a:srgbClr val="000000"/>
                </a:solidFill>
              </a:rPr>
              <a:t>Spring </a:t>
            </a:r>
            <a:r>
              <a:rPr lang="en-US" sz="3000" b="1" i="1" dirty="0">
                <a:solidFill>
                  <a:srgbClr val="000000"/>
                </a:solidFill>
              </a:rPr>
              <a:t>2017 Grades 5 &amp; 8 Statewide Science Assessment </a:t>
            </a:r>
            <a:r>
              <a:rPr lang="en-US" sz="3000" b="1" i="1" dirty="0" smtClean="0">
                <a:solidFill>
                  <a:srgbClr val="000000"/>
                </a:solidFill>
              </a:rPr>
              <a:t>Manual</a:t>
            </a:r>
            <a:endParaRPr lang="en-US" sz="3000" b="1" dirty="0" smtClean="0">
              <a:solidFill>
                <a:srgbClr val="000000"/>
              </a:solidFill>
            </a:endParaRPr>
          </a:p>
          <a:p>
            <a:pPr marL="457200" indent="-457200" fontAlgn="auto">
              <a:lnSpc>
                <a:spcPct val="90000"/>
              </a:lnSpc>
              <a:spcBef>
                <a:spcPct val="20000"/>
              </a:spcBef>
              <a:spcAft>
                <a:spcPts val="600"/>
              </a:spcAft>
              <a:buFont typeface="Arial" panose="020B0604020202020204" pitchFamily="34" charset="0"/>
              <a:buChar char="•"/>
              <a:defRPr/>
            </a:pPr>
            <a:r>
              <a:rPr lang="en-US" sz="2400" dirty="0" smtClean="0">
                <a:cs typeface="Tahoma" pitchFamily="34" charset="0"/>
              </a:rPr>
              <a:t>Includes scripts and instructions </a:t>
            </a:r>
            <a:r>
              <a:rPr lang="en-US" sz="2400" dirty="0">
                <a:cs typeface="Tahoma" pitchFamily="34" charset="0"/>
              </a:rPr>
              <a:t>for administering the </a:t>
            </a:r>
            <a:r>
              <a:rPr lang="en-US" sz="2400" b="1" dirty="0">
                <a:cs typeface="Tahoma" pitchFamily="34" charset="0"/>
              </a:rPr>
              <a:t>Statewide Science </a:t>
            </a:r>
            <a:r>
              <a:rPr lang="en-US" sz="2400" b="1" dirty="0" smtClean="0">
                <a:cs typeface="Tahoma" pitchFamily="34" charset="0"/>
              </a:rPr>
              <a:t>Assessment</a:t>
            </a:r>
            <a:endParaRPr lang="en-US" sz="2000" b="1" dirty="0" smtClean="0"/>
          </a:p>
          <a:p>
            <a:pPr fontAlgn="auto">
              <a:lnSpc>
                <a:spcPct val="90000"/>
              </a:lnSpc>
              <a:spcBef>
                <a:spcPts val="300"/>
              </a:spcBef>
              <a:spcAft>
                <a:spcPts val="300"/>
              </a:spcAft>
              <a:defRPr/>
            </a:pPr>
            <a:r>
              <a:rPr lang="en-US" sz="2000" b="1" dirty="0" smtClean="0"/>
              <a:t>Please </a:t>
            </a:r>
            <a:r>
              <a:rPr lang="en-US" sz="2000" b="1" dirty="0"/>
              <a:t>note the following correction to the </a:t>
            </a:r>
            <a:r>
              <a:rPr lang="en-US" sz="2000" b="1" dirty="0" smtClean="0"/>
              <a:t>manual</a:t>
            </a:r>
            <a:r>
              <a:rPr lang="en-US" sz="2000" b="1" dirty="0"/>
              <a:t>: </a:t>
            </a:r>
            <a:endParaRPr lang="en-US" sz="2000" b="1" dirty="0" smtClean="0"/>
          </a:p>
          <a:p>
            <a:pPr marL="285750" indent="-285750" fontAlgn="auto">
              <a:lnSpc>
                <a:spcPct val="90000"/>
              </a:lnSpc>
              <a:spcBef>
                <a:spcPts val="300"/>
              </a:spcBef>
              <a:spcAft>
                <a:spcPts val="300"/>
              </a:spcAft>
              <a:buFont typeface="Arial" panose="020B0604020202020204" pitchFamily="34" charset="0"/>
              <a:buChar char="•"/>
              <a:defRPr/>
            </a:pPr>
            <a:r>
              <a:rPr lang="en-US" sz="2000" dirty="0" smtClean="0"/>
              <a:t>On</a:t>
            </a:r>
            <a:r>
              <a:rPr lang="en-US" sz="2000" b="1" dirty="0" smtClean="0"/>
              <a:t> </a:t>
            </a:r>
            <a:r>
              <a:rPr lang="en-US" sz="2000" dirty="0"/>
              <a:t>page </a:t>
            </a:r>
            <a:r>
              <a:rPr lang="en-US" sz="2000" dirty="0" smtClean="0"/>
              <a:t>66, the </a:t>
            </a:r>
            <a:r>
              <a:rPr lang="en-US" sz="2000" dirty="0"/>
              <a:t>first </a:t>
            </a:r>
            <a:r>
              <a:rPr lang="en-US" sz="2000" dirty="0" smtClean="0"/>
              <a:t>bullet indicates that the test administrator should contact you “</a:t>
            </a:r>
            <a:r>
              <a:rPr lang="en-US" sz="2000" i="1" dirty="0" smtClean="0"/>
              <a:t>if a student has not participated in a test item practice session</a:t>
            </a:r>
            <a:r>
              <a:rPr lang="en-US" sz="2000" dirty="0" smtClean="0"/>
              <a:t>.”</a:t>
            </a:r>
          </a:p>
          <a:p>
            <a:pPr marL="742950" lvl="1" indent="-285750">
              <a:lnSpc>
                <a:spcPct val="90000"/>
              </a:lnSpc>
              <a:spcBef>
                <a:spcPts val="300"/>
              </a:spcBef>
              <a:spcAft>
                <a:spcPts val="300"/>
              </a:spcAft>
              <a:buFont typeface="Calibri" panose="020F0502020204030204" pitchFamily="34" charset="0"/>
              <a:buChar char="−"/>
              <a:defRPr/>
            </a:pPr>
            <a:r>
              <a:rPr lang="en-US" sz="2000" dirty="0" smtClean="0"/>
              <a:t>An item practice session is NOT required for the Science test.  Please cross out the first bullet.</a:t>
            </a:r>
          </a:p>
          <a:p>
            <a:pPr marL="285750" indent="-285750" fontAlgn="auto">
              <a:lnSpc>
                <a:spcPct val="90000"/>
              </a:lnSpc>
              <a:spcBef>
                <a:spcPts val="300"/>
              </a:spcBef>
              <a:spcAft>
                <a:spcPts val="300"/>
              </a:spcAft>
              <a:buFont typeface="Arial" panose="020B0604020202020204" pitchFamily="34" charset="0"/>
              <a:buChar char="•"/>
              <a:defRPr/>
            </a:pPr>
            <a:r>
              <a:rPr lang="en-US" sz="2000" dirty="0" smtClean="0"/>
              <a:t>This </a:t>
            </a:r>
            <a:r>
              <a:rPr lang="en-US" sz="2000" dirty="0"/>
              <a:t>correction has been made </a:t>
            </a:r>
            <a:r>
              <a:rPr lang="en-US" sz="2000" dirty="0" smtClean="0"/>
              <a:t>to the </a:t>
            </a:r>
            <a:r>
              <a:rPr lang="en-US" sz="2000" dirty="0"/>
              <a:t>online version of the manual that is posted </a:t>
            </a:r>
            <a:r>
              <a:rPr lang="en-US" sz="2000" dirty="0" smtClean="0"/>
              <a:t>to Avocet.</a:t>
            </a:r>
            <a:endParaRPr lang="en-US" sz="2000" dirty="0"/>
          </a:p>
          <a:p>
            <a:pPr fontAlgn="auto">
              <a:lnSpc>
                <a:spcPct val="90000"/>
              </a:lnSpc>
              <a:spcBef>
                <a:spcPct val="20000"/>
              </a:spcBef>
              <a:spcAft>
                <a:spcPts val="600"/>
              </a:spcAft>
              <a:defRPr/>
            </a:pPr>
            <a:endParaRPr lang="en-US" sz="2800" dirty="0">
              <a:solidFill>
                <a:srgbClr val="000000"/>
              </a:solidFill>
            </a:endParaRPr>
          </a:p>
          <a:p>
            <a:pPr marL="457200" indent="-457200" fontAlgn="auto">
              <a:lnSpc>
                <a:spcPct val="90000"/>
              </a:lnSpc>
              <a:spcBef>
                <a:spcPct val="20000"/>
              </a:spcBef>
              <a:spcAft>
                <a:spcPts val="600"/>
              </a:spcAft>
              <a:buFont typeface="Arial" panose="020B0604020202020204" pitchFamily="34" charset="0"/>
              <a:buChar char="•"/>
              <a:defRPr/>
            </a:pPr>
            <a:endParaRPr lang="en-US" sz="2800" dirty="0"/>
          </a:p>
        </p:txBody>
      </p:sp>
      <p:pic>
        <p:nvPicPr>
          <p:cNvPr id="6" name="Picture 5"/>
          <p:cNvPicPr>
            <a:picLocks noChangeAspect="1"/>
          </p:cNvPicPr>
          <p:nvPr/>
        </p:nvPicPr>
        <p:blipFill>
          <a:blip r:embed="rId3"/>
          <a:stretch>
            <a:fillRect/>
          </a:stretch>
        </p:blipFill>
        <p:spPr>
          <a:xfrm>
            <a:off x="6248400" y="2467708"/>
            <a:ext cx="2667000" cy="3704492"/>
          </a:xfrm>
          <a:prstGeom prst="rect">
            <a:avLst/>
          </a:prstGeom>
          <a:ln>
            <a:solidFill>
              <a:schemeClr val="tx1">
                <a:lumMod val="50000"/>
                <a:lumOff val="50000"/>
              </a:schemeClr>
            </a:solidFill>
          </a:ln>
        </p:spPr>
      </p:pic>
    </p:spTree>
    <p:extLst>
      <p:ext uri="{BB962C8B-B14F-4D97-AF65-F5344CB8AC3E}">
        <p14:creationId xmlns:p14="http://schemas.microsoft.com/office/powerpoint/2010/main" val="245026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dirty="0"/>
              <a:t>School Assessment Coordinator</a:t>
            </a:r>
            <a:br>
              <a:rPr lang="en-US" sz="4000" dirty="0"/>
            </a:br>
            <a:r>
              <a:rPr lang="en-US" sz="4000" dirty="0"/>
              <a:t>During Testing</a:t>
            </a:r>
          </a:p>
        </p:txBody>
      </p:sp>
      <p:sp>
        <p:nvSpPr>
          <p:cNvPr id="3" name="Content Placeholder 2"/>
          <p:cNvSpPr>
            <a:spLocks noGrp="1"/>
          </p:cNvSpPr>
          <p:nvPr>
            <p:ph idx="1"/>
          </p:nvPr>
        </p:nvSpPr>
        <p:spPr/>
        <p:txBody>
          <a:bodyPr>
            <a:noAutofit/>
          </a:bodyPr>
          <a:lstStyle/>
          <a:p>
            <a:pPr marL="0" indent="0">
              <a:lnSpc>
                <a:spcPct val="80000"/>
              </a:lnSpc>
              <a:spcBef>
                <a:spcPts val="600"/>
              </a:spcBef>
              <a:spcAft>
                <a:spcPts val="600"/>
              </a:spcAft>
              <a:buNone/>
            </a:pPr>
            <a:r>
              <a:rPr lang="en-US" sz="2800" b="1" dirty="0"/>
              <a:t>Distribute Test Materials</a:t>
            </a:r>
          </a:p>
          <a:p>
            <a:r>
              <a:rPr lang="en-US" sz="2600" dirty="0"/>
              <a:t>On each day of testing, you are responsible for providing each test administrator the test materials before testing begins, as applicable:</a:t>
            </a:r>
          </a:p>
          <a:p>
            <a:pPr lvl="1">
              <a:spcAft>
                <a:spcPts val="0"/>
              </a:spcAft>
            </a:pPr>
            <a:r>
              <a:rPr lang="en-US" sz="2400" dirty="0"/>
              <a:t>Test and answer books</a:t>
            </a:r>
          </a:p>
          <a:p>
            <a:pPr lvl="1">
              <a:spcAft>
                <a:spcPts val="0"/>
              </a:spcAft>
            </a:pPr>
            <a:r>
              <a:rPr lang="en-US" sz="2400" dirty="0"/>
              <a:t>Planning sheets (FSA Writing)</a:t>
            </a:r>
          </a:p>
          <a:p>
            <a:pPr lvl="1"/>
            <a:r>
              <a:rPr lang="en-US" sz="2400" dirty="0"/>
              <a:t>Test group code</a:t>
            </a:r>
          </a:p>
          <a:p>
            <a:pPr lvl="1"/>
            <a:r>
              <a:rPr lang="en-US" sz="2400" dirty="0"/>
              <a:t>Periodic Tables (Grade 8 Science)</a:t>
            </a:r>
          </a:p>
          <a:p>
            <a:pPr lvl="1"/>
            <a:r>
              <a:rPr lang="en-US" sz="2400" dirty="0"/>
              <a:t>Approved Four-Function Calculators (Grade 8 Science)</a:t>
            </a:r>
          </a:p>
          <a:p>
            <a:pPr lvl="1"/>
            <a:r>
              <a:rPr lang="en-US" sz="2400" dirty="0">
                <a:solidFill>
                  <a:srgbClr val="000000"/>
                </a:solidFill>
              </a:rPr>
              <a:t>Other materials, including a supply of No. 2 pencils, a Security Log, and a form to collect required administration information.</a:t>
            </a:r>
            <a:endParaRPr lang="en-US" sz="2400" dirty="0"/>
          </a:p>
        </p:txBody>
      </p:sp>
      <p:sp>
        <p:nvSpPr>
          <p:cNvPr id="5" name="Slide Number Placeholder 4"/>
          <p:cNvSpPr>
            <a:spLocks noGrp="1"/>
          </p:cNvSpPr>
          <p:nvPr>
            <p:ph type="sldNum" sz="quarter" idx="12"/>
          </p:nvPr>
        </p:nvSpPr>
        <p:spPr/>
        <p:txBody>
          <a:bodyPr/>
          <a:lstStyle/>
          <a:p>
            <a:fld id="{60F88D64-766A-45C3-93FE-3E1D3068B07A}" type="slidenum">
              <a:rPr lang="en-US" smtClean="0"/>
              <a:t>50</a:t>
            </a:fld>
            <a:endParaRPr lang="en-US" dirty="0"/>
          </a:p>
        </p:txBody>
      </p:sp>
      <p:sp>
        <p:nvSpPr>
          <p:cNvPr id="6" name="TextBox 5"/>
          <p:cNvSpPr txBox="1"/>
          <p:nvPr/>
        </p:nvSpPr>
        <p:spPr>
          <a:xfrm>
            <a:off x="2209800" y="6482572"/>
            <a:ext cx="3355534" cy="369332"/>
          </a:xfrm>
          <a:prstGeom prst="rect">
            <a:avLst/>
          </a:prstGeom>
          <a:noFill/>
        </p:spPr>
        <p:txBody>
          <a:bodyPr wrap="none" rtlCol="0">
            <a:spAutoFit/>
          </a:bodyPr>
          <a:lstStyle/>
          <a:p>
            <a:r>
              <a:rPr lang="en-US" dirty="0" smtClean="0"/>
              <a:t>FSA PBT TAM 51; SCIENCE TAM 68</a:t>
            </a:r>
            <a:endParaRPr lang="en-US" dirty="0"/>
          </a:p>
        </p:txBody>
      </p:sp>
    </p:spTree>
    <p:extLst>
      <p:ext uri="{BB962C8B-B14F-4D97-AF65-F5344CB8AC3E}">
        <p14:creationId xmlns:p14="http://schemas.microsoft.com/office/powerpoint/2010/main" val="1018794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dirty="0"/>
              <a:t>School Assessment Coordinator</a:t>
            </a:r>
            <a:br>
              <a:rPr lang="en-US" sz="4000" dirty="0"/>
            </a:br>
            <a:r>
              <a:rPr lang="en-US" sz="4000" dirty="0"/>
              <a:t>During Testing</a:t>
            </a:r>
          </a:p>
        </p:txBody>
      </p:sp>
      <p:sp>
        <p:nvSpPr>
          <p:cNvPr id="3" name="Content Placeholder 2"/>
          <p:cNvSpPr>
            <a:spLocks noGrp="1"/>
          </p:cNvSpPr>
          <p:nvPr>
            <p:ph idx="1"/>
          </p:nvPr>
        </p:nvSpPr>
        <p:spPr>
          <a:xfrm>
            <a:off x="228600" y="1752600"/>
            <a:ext cx="8737092" cy="4648199"/>
          </a:xfrm>
        </p:spPr>
        <p:txBody>
          <a:bodyPr>
            <a:noAutofit/>
          </a:bodyPr>
          <a:lstStyle/>
          <a:p>
            <a:pPr marL="0" indent="0">
              <a:buNone/>
            </a:pPr>
            <a:r>
              <a:rPr lang="en-US" sz="2800" b="1" dirty="0"/>
              <a:t>Supervise </a:t>
            </a:r>
            <a:r>
              <a:rPr lang="en-US" sz="2800" b="1" dirty="0" smtClean="0"/>
              <a:t>Test </a:t>
            </a:r>
            <a:r>
              <a:rPr lang="en-US" sz="2800" b="1" dirty="0"/>
              <a:t>Administrations</a:t>
            </a:r>
          </a:p>
          <a:p>
            <a:pPr>
              <a:spcBef>
                <a:spcPts val="300"/>
              </a:spcBef>
              <a:spcAft>
                <a:spcPts val="300"/>
              </a:spcAft>
            </a:pPr>
            <a:r>
              <a:rPr lang="en-US" sz="2400" dirty="0"/>
              <a:t>Ensure all test security and test administration policies and procedures are followed while conducting make-up tests. Be available to assist test administrators as needed during make-up administrations. </a:t>
            </a:r>
          </a:p>
          <a:p>
            <a:pPr>
              <a:spcBef>
                <a:spcPts val="300"/>
              </a:spcBef>
              <a:spcAft>
                <a:spcPts val="300"/>
              </a:spcAft>
            </a:pPr>
            <a:r>
              <a:rPr lang="en-US" sz="2400" dirty="0"/>
              <a:t>For Grade 3 ELA Reading and Grades 5 and 8 FCAT 2.0 Science Session 1 must be administered before Session 2. </a:t>
            </a:r>
          </a:p>
          <a:p>
            <a:pPr>
              <a:spcBef>
                <a:spcPts val="300"/>
              </a:spcBef>
              <a:spcAft>
                <a:spcPts val="300"/>
              </a:spcAft>
            </a:pPr>
            <a:r>
              <a:rPr lang="en-US" sz="2400" dirty="0"/>
              <a:t>For Grade 3 ELA Reading and FCAT 2.0 Science Grade 5, the two sessions must be administered over two days.</a:t>
            </a:r>
          </a:p>
          <a:p>
            <a:pPr>
              <a:spcBef>
                <a:spcPts val="300"/>
              </a:spcBef>
              <a:spcAft>
                <a:spcPts val="300"/>
              </a:spcAft>
            </a:pPr>
            <a:r>
              <a:rPr lang="en-US" sz="2400" dirty="0"/>
              <a:t>For Grade 8 Science, Sessions 1 and 2 are administered in one day.</a:t>
            </a:r>
          </a:p>
          <a:p>
            <a:pPr lvl="1">
              <a:spcBef>
                <a:spcPts val="0"/>
              </a:spcBef>
              <a:spcAft>
                <a:spcPts val="0"/>
              </a:spcAft>
            </a:pPr>
            <a:r>
              <a:rPr lang="en-US" sz="2400" dirty="0"/>
              <a:t>However, students with disabilities and ELL students with extended time accommodation may complete a session per day.</a:t>
            </a:r>
          </a:p>
        </p:txBody>
      </p:sp>
      <p:sp>
        <p:nvSpPr>
          <p:cNvPr id="5" name="Slide Number Placeholder 4"/>
          <p:cNvSpPr>
            <a:spLocks noGrp="1"/>
          </p:cNvSpPr>
          <p:nvPr>
            <p:ph type="sldNum" sz="quarter" idx="12"/>
          </p:nvPr>
        </p:nvSpPr>
        <p:spPr/>
        <p:txBody>
          <a:bodyPr/>
          <a:lstStyle/>
          <a:p>
            <a:fld id="{60F88D64-766A-45C3-93FE-3E1D3068B07A}" type="slidenum">
              <a:rPr lang="en-US" smtClean="0"/>
              <a:t>51</a:t>
            </a:fld>
            <a:endParaRPr lang="en-US" dirty="0"/>
          </a:p>
        </p:txBody>
      </p:sp>
      <p:sp>
        <p:nvSpPr>
          <p:cNvPr id="6" name="TextBox 5"/>
          <p:cNvSpPr txBox="1"/>
          <p:nvPr/>
        </p:nvSpPr>
        <p:spPr>
          <a:xfrm>
            <a:off x="2209800" y="6482572"/>
            <a:ext cx="3355534" cy="369332"/>
          </a:xfrm>
          <a:prstGeom prst="rect">
            <a:avLst/>
          </a:prstGeom>
          <a:noFill/>
        </p:spPr>
        <p:txBody>
          <a:bodyPr wrap="none" rtlCol="0">
            <a:spAutoFit/>
          </a:bodyPr>
          <a:lstStyle/>
          <a:p>
            <a:r>
              <a:rPr lang="en-US" dirty="0" smtClean="0"/>
              <a:t>FSA PBT TAM 51; SCIENCE TAM 68</a:t>
            </a:r>
            <a:endParaRPr lang="en-US" dirty="0"/>
          </a:p>
        </p:txBody>
      </p:sp>
    </p:spTree>
    <p:extLst>
      <p:ext uri="{BB962C8B-B14F-4D97-AF65-F5344CB8AC3E}">
        <p14:creationId xmlns:p14="http://schemas.microsoft.com/office/powerpoint/2010/main" val="30116230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dirty="0"/>
              <a:t>School Assessment Coordinator</a:t>
            </a:r>
            <a:br>
              <a:rPr lang="en-US" sz="4000" dirty="0"/>
            </a:br>
            <a:r>
              <a:rPr lang="en-US" sz="4000" dirty="0"/>
              <a:t>After Testing</a:t>
            </a:r>
          </a:p>
        </p:txBody>
      </p:sp>
      <p:sp>
        <p:nvSpPr>
          <p:cNvPr id="3" name="Content Placeholder 2"/>
          <p:cNvSpPr>
            <a:spLocks noGrp="1"/>
          </p:cNvSpPr>
          <p:nvPr>
            <p:ph idx="1"/>
          </p:nvPr>
        </p:nvSpPr>
        <p:spPr/>
        <p:txBody>
          <a:bodyPr>
            <a:noAutofit/>
          </a:bodyPr>
          <a:lstStyle/>
          <a:p>
            <a:pPr marL="0" indent="0">
              <a:buNone/>
            </a:pPr>
            <a:r>
              <a:rPr lang="en-US" sz="2800" b="1" dirty="0"/>
              <a:t>Receive Materials from Test Administrators</a:t>
            </a:r>
          </a:p>
          <a:p>
            <a:pPr marL="0" indent="0">
              <a:buNone/>
            </a:pPr>
            <a:r>
              <a:rPr lang="en-US" sz="2400" dirty="0"/>
              <a:t>Follow these steps as you receive materials from test administrators:</a:t>
            </a:r>
          </a:p>
          <a:p>
            <a:pPr marL="514350" indent="-514350">
              <a:spcAft>
                <a:spcPts val="0"/>
              </a:spcAft>
              <a:buFont typeface="+mj-lt"/>
              <a:buAutoNum type="arabicPeriod"/>
            </a:pPr>
            <a:r>
              <a:rPr lang="en-US" sz="2400" dirty="0"/>
              <a:t>Verify that all secure materials have been returned. Notify SAET at 305-995-7520 immediately if any secure materials are missing and complete the necessary investigation.</a:t>
            </a:r>
          </a:p>
          <a:p>
            <a:pPr marL="514350" indent="-514350">
              <a:buFont typeface="+mj-lt"/>
              <a:buAutoNum type="arabicPeriod"/>
            </a:pPr>
            <a:r>
              <a:rPr lang="en-US" sz="2400" dirty="0"/>
              <a:t>Make copies of the following completed documents and file the copies:</a:t>
            </a:r>
          </a:p>
          <a:p>
            <a:pPr marL="1031875">
              <a:spcAft>
                <a:spcPts val="0"/>
              </a:spcAft>
            </a:pPr>
            <a:r>
              <a:rPr lang="en-US" sz="2200" dirty="0"/>
              <a:t>Seating charts</a:t>
            </a:r>
          </a:p>
          <a:p>
            <a:pPr marL="1031875">
              <a:spcAft>
                <a:spcPts val="0"/>
              </a:spcAft>
            </a:pPr>
            <a:r>
              <a:rPr lang="en-US" sz="2200" dirty="0"/>
              <a:t>Records of required</a:t>
            </a:r>
            <a:br>
              <a:rPr lang="en-US" sz="2200" dirty="0"/>
            </a:br>
            <a:r>
              <a:rPr lang="en-US" sz="2200" dirty="0"/>
              <a:t>administration information</a:t>
            </a:r>
          </a:p>
          <a:p>
            <a:pPr marL="515938" indent="0">
              <a:buNone/>
            </a:pPr>
            <a:r>
              <a:rPr lang="en-US" sz="2400" dirty="0"/>
              <a:t>Return the originals in your District Assessment Coordinator ONLY box.</a:t>
            </a:r>
          </a:p>
          <a:p>
            <a:endParaRPr lang="en-US" sz="2800" dirty="0"/>
          </a:p>
          <a:p>
            <a:pPr marL="0" indent="0">
              <a:buNone/>
            </a:pPr>
            <a:endParaRPr lang="en-US" sz="2600" dirty="0"/>
          </a:p>
        </p:txBody>
      </p:sp>
      <p:sp>
        <p:nvSpPr>
          <p:cNvPr id="5" name="Slide Number Placeholder 4"/>
          <p:cNvSpPr>
            <a:spLocks noGrp="1"/>
          </p:cNvSpPr>
          <p:nvPr>
            <p:ph type="sldNum" sz="quarter" idx="12"/>
          </p:nvPr>
        </p:nvSpPr>
        <p:spPr/>
        <p:txBody>
          <a:bodyPr/>
          <a:lstStyle/>
          <a:p>
            <a:fld id="{60F88D64-766A-45C3-93FE-3E1D3068B07A}" type="slidenum">
              <a:rPr lang="en-US" smtClean="0"/>
              <a:t>52</a:t>
            </a:fld>
            <a:endParaRPr lang="en-US" dirty="0"/>
          </a:p>
        </p:txBody>
      </p:sp>
      <p:sp>
        <p:nvSpPr>
          <p:cNvPr id="6" name="Content Placeholder 2"/>
          <p:cNvSpPr txBox="1">
            <a:spLocks/>
          </p:cNvSpPr>
          <p:nvPr/>
        </p:nvSpPr>
        <p:spPr>
          <a:xfrm>
            <a:off x="4191000" y="4343400"/>
            <a:ext cx="4774692" cy="8382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31875">
              <a:lnSpc>
                <a:spcPct val="100000"/>
              </a:lnSpc>
              <a:spcBef>
                <a:spcPts val="0"/>
              </a:spcBef>
              <a:spcAft>
                <a:spcPts val="0"/>
              </a:spcAft>
            </a:pPr>
            <a:r>
              <a:rPr lang="en-US" sz="2200" dirty="0"/>
              <a:t>Security Logs</a:t>
            </a:r>
          </a:p>
          <a:p>
            <a:pPr marL="1031875"/>
            <a:r>
              <a:rPr lang="en-US" sz="2200" dirty="0"/>
              <a:t>Chain of Custody forms</a:t>
            </a:r>
          </a:p>
          <a:p>
            <a:pPr marL="514350" indent="-514350">
              <a:buFont typeface="+mj-lt"/>
              <a:buAutoNum type="arabicPeriod"/>
            </a:pPr>
            <a:endParaRPr lang="en-US" sz="2600" dirty="0"/>
          </a:p>
        </p:txBody>
      </p:sp>
      <p:sp>
        <p:nvSpPr>
          <p:cNvPr id="7" name="TextBox 6"/>
          <p:cNvSpPr txBox="1"/>
          <p:nvPr/>
        </p:nvSpPr>
        <p:spPr>
          <a:xfrm>
            <a:off x="2209800" y="6482572"/>
            <a:ext cx="3964675" cy="369332"/>
          </a:xfrm>
          <a:prstGeom prst="rect">
            <a:avLst/>
          </a:prstGeom>
          <a:noFill/>
        </p:spPr>
        <p:txBody>
          <a:bodyPr wrap="none" rtlCol="0">
            <a:spAutoFit/>
          </a:bodyPr>
          <a:lstStyle/>
          <a:p>
            <a:r>
              <a:rPr lang="en-US" dirty="0" smtClean="0"/>
              <a:t>FSA PBT TAM 52-53; SCIENCE TAM 69-72</a:t>
            </a:r>
            <a:endParaRPr lang="en-US" dirty="0"/>
          </a:p>
        </p:txBody>
      </p:sp>
    </p:spTree>
    <p:extLst>
      <p:ext uri="{BB962C8B-B14F-4D97-AF65-F5344CB8AC3E}">
        <p14:creationId xmlns:p14="http://schemas.microsoft.com/office/powerpoint/2010/main" val="29797658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dirty="0"/>
              <a:t>School Assessment Coordinator</a:t>
            </a:r>
            <a:br>
              <a:rPr lang="en-US" sz="4000" dirty="0"/>
            </a:br>
            <a:r>
              <a:rPr lang="en-US" sz="4000" dirty="0"/>
              <a:t>After Testing</a:t>
            </a:r>
          </a:p>
        </p:txBody>
      </p:sp>
      <p:sp>
        <p:nvSpPr>
          <p:cNvPr id="3" name="Content Placeholder 2"/>
          <p:cNvSpPr>
            <a:spLocks noGrp="1"/>
          </p:cNvSpPr>
          <p:nvPr>
            <p:ph idx="1"/>
          </p:nvPr>
        </p:nvSpPr>
        <p:spPr/>
        <p:txBody>
          <a:bodyPr>
            <a:noAutofit/>
          </a:bodyPr>
          <a:lstStyle/>
          <a:p>
            <a:pPr marL="0" indent="0">
              <a:buNone/>
            </a:pPr>
            <a:r>
              <a:rPr lang="en-US" sz="2800" b="1" dirty="0"/>
              <a:t>Receive Materials from Test Administrators (cont.)</a:t>
            </a:r>
          </a:p>
          <a:p>
            <a:pPr marL="514350" indent="-514350">
              <a:buFont typeface="+mj-lt"/>
              <a:buAutoNum type="arabicPeriod" startAt="3"/>
            </a:pPr>
            <a:r>
              <a:rPr lang="en-US" sz="1800" dirty="0"/>
              <a:t>Ensure each test and answer book has a PreID label. To print PreID Labels, follow the instructions in the </a:t>
            </a:r>
            <a:r>
              <a:rPr lang="en-US" sz="1800" i="1" dirty="0"/>
              <a:t>TIDE User Guide</a:t>
            </a:r>
            <a:r>
              <a:rPr lang="en-US" sz="1800" dirty="0"/>
              <a:t> or in the </a:t>
            </a:r>
            <a:r>
              <a:rPr lang="en-US" sz="1800" i="1" dirty="0"/>
              <a:t>Florida PearsonAccess Next User Guide.</a:t>
            </a:r>
          </a:p>
          <a:p>
            <a:pPr marL="514350" indent="-514350">
              <a:buFont typeface="+mj-lt"/>
              <a:buAutoNum type="arabicPeriod" startAt="4"/>
            </a:pPr>
            <a:r>
              <a:rPr lang="en-US" sz="1800" dirty="0" smtClean="0"/>
              <a:t>Verify DNS bubbles.</a:t>
            </a:r>
          </a:p>
          <a:p>
            <a:pPr marL="914400" lvl="1" indent="-514350"/>
            <a:r>
              <a:rPr lang="en-US" sz="1800" dirty="0" smtClean="0"/>
              <a:t>If </a:t>
            </a:r>
            <a:r>
              <a:rPr lang="en-US" sz="1800" dirty="0"/>
              <a:t>a test has been invalidated, verify that the DNS bubble has been gridded and that the document is placed with TO BE SCORED materials. </a:t>
            </a:r>
            <a:endParaRPr lang="en-US" sz="1800" dirty="0" smtClean="0"/>
          </a:p>
          <a:p>
            <a:pPr marL="914400" lvl="1" indent="-514350"/>
            <a:r>
              <a:rPr lang="en-US" sz="1800" dirty="0" smtClean="0"/>
              <a:t>Verify </a:t>
            </a:r>
            <a:r>
              <a:rPr lang="en-US" sz="1800" dirty="0"/>
              <a:t>that no DNS bubbles have been gridded by mistake. </a:t>
            </a:r>
          </a:p>
          <a:p>
            <a:pPr marL="914400" lvl="1" indent="-514350"/>
            <a:r>
              <a:rPr lang="en-US" sz="1800" dirty="0"/>
              <a:t>Verify that the DNS bubble has been gridded on any defective documents and place the documents with NOT TO BE SCORED materials. </a:t>
            </a:r>
          </a:p>
          <a:p>
            <a:pPr marL="514350" indent="-514350">
              <a:buFont typeface="+mj-lt"/>
              <a:buAutoNum type="arabicPeriod" startAt="4"/>
            </a:pPr>
            <a:r>
              <a:rPr lang="en-US" sz="1800" dirty="0"/>
              <a:t>Ensure that the PreID labels applied to special program students’ test and answer books indicate the correct district/school numbers. </a:t>
            </a:r>
          </a:p>
          <a:p>
            <a:pPr marL="514350" indent="-514350">
              <a:buFont typeface="+mj-lt"/>
              <a:buAutoNum type="arabicPeriod" startAt="4"/>
            </a:pPr>
            <a:r>
              <a:rPr lang="en-US" sz="1800" dirty="0"/>
              <a:t>Prepare materials for return using the FSA Paper-Based Materials Return Instructions in Appendix C of the Spring 2017 PBT FSA Manual and the Spring 2017 Grades 5 and 8 Statewide Science Assessment TAM page </a:t>
            </a:r>
            <a:r>
              <a:rPr lang="en-US" sz="1800" dirty="0" smtClean="0"/>
              <a:t>69; and the Friendly Reminders from TDC. </a:t>
            </a:r>
            <a:endParaRPr lang="en-US" sz="1800" dirty="0"/>
          </a:p>
          <a:p>
            <a:pPr marL="514350" indent="-514350">
              <a:buFont typeface="+mj-lt"/>
              <a:buAutoNum type="arabicPeriod" startAt="4"/>
            </a:pPr>
            <a:endParaRPr lang="en-US" sz="2600" dirty="0"/>
          </a:p>
        </p:txBody>
      </p:sp>
      <p:sp>
        <p:nvSpPr>
          <p:cNvPr id="5" name="Slide Number Placeholder 4"/>
          <p:cNvSpPr>
            <a:spLocks noGrp="1"/>
          </p:cNvSpPr>
          <p:nvPr>
            <p:ph type="sldNum" sz="quarter" idx="12"/>
          </p:nvPr>
        </p:nvSpPr>
        <p:spPr/>
        <p:txBody>
          <a:bodyPr/>
          <a:lstStyle/>
          <a:p>
            <a:fld id="{60F88D64-766A-45C3-93FE-3E1D3068B07A}" type="slidenum">
              <a:rPr lang="en-US" smtClean="0"/>
              <a:t>53</a:t>
            </a:fld>
            <a:endParaRPr lang="en-US" dirty="0"/>
          </a:p>
        </p:txBody>
      </p:sp>
      <p:sp>
        <p:nvSpPr>
          <p:cNvPr id="6" name="TextBox 5"/>
          <p:cNvSpPr txBox="1"/>
          <p:nvPr/>
        </p:nvSpPr>
        <p:spPr>
          <a:xfrm>
            <a:off x="2209800" y="6482572"/>
            <a:ext cx="3964675" cy="369332"/>
          </a:xfrm>
          <a:prstGeom prst="rect">
            <a:avLst/>
          </a:prstGeom>
          <a:noFill/>
        </p:spPr>
        <p:txBody>
          <a:bodyPr wrap="none" rtlCol="0">
            <a:spAutoFit/>
          </a:bodyPr>
          <a:lstStyle/>
          <a:p>
            <a:r>
              <a:rPr lang="en-US" dirty="0" smtClean="0"/>
              <a:t>FSA PBT TAM 52-53; SCIENCE TAM 69-72</a:t>
            </a:r>
            <a:endParaRPr lang="en-US" dirty="0"/>
          </a:p>
        </p:txBody>
      </p:sp>
    </p:spTree>
    <p:extLst>
      <p:ext uri="{BB962C8B-B14F-4D97-AF65-F5344CB8AC3E}">
        <p14:creationId xmlns:p14="http://schemas.microsoft.com/office/powerpoint/2010/main" val="243184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dirty="0"/>
              <a:t>School Assessment Coordinator</a:t>
            </a:r>
            <a:br>
              <a:rPr lang="en-US" sz="4000" dirty="0"/>
            </a:br>
            <a:r>
              <a:rPr lang="en-US" sz="4000" dirty="0"/>
              <a:t>After Testing</a:t>
            </a:r>
          </a:p>
        </p:txBody>
      </p:sp>
      <p:sp>
        <p:nvSpPr>
          <p:cNvPr id="3" name="Content Placeholder 2"/>
          <p:cNvSpPr>
            <a:spLocks noGrp="1"/>
          </p:cNvSpPr>
          <p:nvPr>
            <p:ph idx="1"/>
          </p:nvPr>
        </p:nvSpPr>
        <p:spPr/>
        <p:txBody>
          <a:bodyPr>
            <a:noAutofit/>
          </a:bodyPr>
          <a:lstStyle/>
          <a:p>
            <a:pPr marL="0" indent="0">
              <a:buNone/>
            </a:pPr>
            <a:r>
              <a:rPr lang="en-US" sz="2800" b="1" dirty="0"/>
              <a:t>Update Student Information</a:t>
            </a:r>
          </a:p>
          <a:p>
            <a:r>
              <a:rPr lang="en-US" sz="2200" dirty="0"/>
              <a:t>If student information is discovered to be incorrect during testing, update the corrected information in TIDE or PearsonAccess Next immediately following test administration. Instructions for updating student information can be found in the </a:t>
            </a:r>
            <a:r>
              <a:rPr lang="en-US" sz="2200" i="1" dirty="0"/>
              <a:t>TIDE User Guide</a:t>
            </a:r>
            <a:r>
              <a:rPr lang="en-US" sz="2200" dirty="0"/>
              <a:t> and in the </a:t>
            </a:r>
            <a:r>
              <a:rPr lang="en-US" sz="2200" i="1" dirty="0"/>
              <a:t>Florida PearsonAccess Next User Guide</a:t>
            </a:r>
            <a:r>
              <a:rPr lang="en-US" sz="2200" dirty="0"/>
              <a:t>.</a:t>
            </a:r>
          </a:p>
          <a:p>
            <a:pPr marL="0" indent="0">
              <a:buNone/>
            </a:pPr>
            <a:r>
              <a:rPr lang="en-US" sz="2800" b="1" dirty="0"/>
              <a:t>Record Accommodations</a:t>
            </a:r>
          </a:p>
          <a:p>
            <a:r>
              <a:rPr lang="en-US" sz="2200" dirty="0"/>
              <a:t>Ensure all accommodations provided to and used by students are recorded on each record of required administration information, as applicable. This documentation may be necessary in the case of investigations regarding possible test irregularities.</a:t>
            </a:r>
          </a:p>
          <a:p>
            <a:pPr marL="0" indent="0">
              <a:buNone/>
            </a:pPr>
            <a:endParaRPr lang="en-US" sz="2000" dirty="0"/>
          </a:p>
        </p:txBody>
      </p:sp>
      <p:sp>
        <p:nvSpPr>
          <p:cNvPr id="5" name="Slide Number Placeholder 4"/>
          <p:cNvSpPr>
            <a:spLocks noGrp="1"/>
          </p:cNvSpPr>
          <p:nvPr>
            <p:ph type="sldNum" sz="quarter" idx="12"/>
          </p:nvPr>
        </p:nvSpPr>
        <p:spPr/>
        <p:txBody>
          <a:bodyPr/>
          <a:lstStyle/>
          <a:p>
            <a:fld id="{60F88D64-766A-45C3-93FE-3E1D3068B07A}" type="slidenum">
              <a:rPr lang="en-US" smtClean="0"/>
              <a:t>54</a:t>
            </a:fld>
            <a:endParaRPr lang="en-US" dirty="0"/>
          </a:p>
        </p:txBody>
      </p:sp>
      <p:sp>
        <p:nvSpPr>
          <p:cNvPr id="6" name="TextBox 5"/>
          <p:cNvSpPr txBox="1"/>
          <p:nvPr/>
        </p:nvSpPr>
        <p:spPr>
          <a:xfrm>
            <a:off x="2209800" y="6482572"/>
            <a:ext cx="3583160" cy="369332"/>
          </a:xfrm>
          <a:prstGeom prst="rect">
            <a:avLst/>
          </a:prstGeom>
          <a:noFill/>
        </p:spPr>
        <p:txBody>
          <a:bodyPr wrap="none" rtlCol="0">
            <a:spAutoFit/>
          </a:bodyPr>
          <a:lstStyle/>
          <a:p>
            <a:r>
              <a:rPr lang="en-US" dirty="0" smtClean="0"/>
              <a:t>FSA PBT TAM 53; SCIENCE TAM 9, 21</a:t>
            </a:r>
            <a:endParaRPr lang="en-US" dirty="0"/>
          </a:p>
        </p:txBody>
      </p:sp>
    </p:spTree>
    <p:extLst>
      <p:ext uri="{BB962C8B-B14F-4D97-AF65-F5344CB8AC3E}">
        <p14:creationId xmlns:p14="http://schemas.microsoft.com/office/powerpoint/2010/main" val="25230695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86800" cy="1096962"/>
          </a:xfrm>
        </p:spPr>
        <p:txBody>
          <a:bodyPr>
            <a:normAutofit fontScale="90000"/>
          </a:bodyPr>
          <a:lstStyle/>
          <a:p>
            <a:r>
              <a:rPr lang="en-US" dirty="0" smtClean="0"/>
              <a:t>TDC Important Announcements Regarding Material Returns</a:t>
            </a:r>
            <a:endParaRPr lang="en-US" dirty="0"/>
          </a:p>
        </p:txBody>
      </p:sp>
      <p:sp>
        <p:nvSpPr>
          <p:cNvPr id="3" name="Content Placeholder 2"/>
          <p:cNvSpPr>
            <a:spLocks noGrp="1"/>
          </p:cNvSpPr>
          <p:nvPr>
            <p:ph idx="1"/>
          </p:nvPr>
        </p:nvSpPr>
        <p:spPr>
          <a:xfrm>
            <a:off x="228600" y="1752601"/>
            <a:ext cx="8737092" cy="4800599"/>
          </a:xfrm>
        </p:spPr>
        <p:txBody>
          <a:bodyPr>
            <a:normAutofit fontScale="70000" lnSpcReduction="20000"/>
          </a:bodyPr>
          <a:lstStyle/>
          <a:p>
            <a:pPr>
              <a:lnSpc>
                <a:spcPct val="120000"/>
              </a:lnSpc>
              <a:spcBef>
                <a:spcPts val="0"/>
              </a:spcBef>
              <a:spcAft>
                <a:spcPts val="0"/>
              </a:spcAft>
            </a:pPr>
            <a:r>
              <a:rPr lang="en-US" dirty="0" smtClean="0"/>
              <a:t>The following exams are ALL due back to the vendors prior to Spring Break and must ship no later than April 7</a:t>
            </a:r>
            <a:r>
              <a:rPr lang="en-US" baseline="30000" dirty="0" smtClean="0"/>
              <a:t>th</a:t>
            </a:r>
            <a:r>
              <a:rPr lang="en-US" dirty="0"/>
              <a:t>:</a:t>
            </a:r>
            <a:endParaRPr lang="en-US" dirty="0" smtClean="0"/>
          </a:p>
          <a:p>
            <a:pPr lvl="1">
              <a:lnSpc>
                <a:spcPct val="120000"/>
              </a:lnSpc>
              <a:spcBef>
                <a:spcPts val="0"/>
              </a:spcBef>
              <a:spcAft>
                <a:spcPts val="0"/>
              </a:spcAft>
            </a:pPr>
            <a:r>
              <a:rPr lang="en-US" dirty="0" smtClean="0"/>
              <a:t>FCAT Reading Retakes &amp; NGSSS Algebra 1 Retakes</a:t>
            </a:r>
          </a:p>
          <a:p>
            <a:pPr lvl="1">
              <a:lnSpc>
                <a:spcPct val="120000"/>
              </a:lnSpc>
              <a:spcBef>
                <a:spcPts val="0"/>
              </a:spcBef>
              <a:spcAft>
                <a:spcPts val="0"/>
              </a:spcAft>
            </a:pPr>
            <a:r>
              <a:rPr lang="en-US" dirty="0" smtClean="0"/>
              <a:t>FSA ELA Retakes and FSA Algebra 1 Retakes</a:t>
            </a:r>
          </a:p>
          <a:p>
            <a:pPr lvl="1">
              <a:lnSpc>
                <a:spcPct val="120000"/>
              </a:lnSpc>
              <a:spcBef>
                <a:spcPts val="0"/>
              </a:spcBef>
              <a:spcAft>
                <a:spcPts val="0"/>
              </a:spcAft>
            </a:pPr>
            <a:r>
              <a:rPr lang="en-US" dirty="0" smtClean="0"/>
              <a:t>Grade 3 FSA ELA Reading (Calibration &amp; Non-Calibration)</a:t>
            </a:r>
          </a:p>
          <a:p>
            <a:pPr lvl="1">
              <a:lnSpc>
                <a:spcPct val="120000"/>
              </a:lnSpc>
              <a:spcBef>
                <a:spcPts val="0"/>
              </a:spcBef>
              <a:spcAft>
                <a:spcPts val="0"/>
              </a:spcAft>
            </a:pPr>
            <a:r>
              <a:rPr lang="en-US" dirty="0" smtClean="0"/>
              <a:t>SAT-10 and FSA ELA Writing Window 1 Make ups</a:t>
            </a:r>
            <a:endParaRPr lang="en-US" dirty="0"/>
          </a:p>
          <a:p>
            <a:pPr>
              <a:lnSpc>
                <a:spcPct val="120000"/>
              </a:lnSpc>
              <a:spcBef>
                <a:spcPts val="0"/>
              </a:spcBef>
              <a:spcAft>
                <a:spcPts val="0"/>
              </a:spcAft>
            </a:pPr>
            <a:r>
              <a:rPr lang="en-US" dirty="0" smtClean="0"/>
              <a:t>It is imperative that materials be delivered as early as possible, by April 5</a:t>
            </a:r>
            <a:r>
              <a:rPr lang="en-US" baseline="30000" dirty="0" smtClean="0"/>
              <a:t>th</a:t>
            </a:r>
            <a:r>
              <a:rPr lang="en-US" dirty="0" smtClean="0"/>
              <a:t>, to allow the staff at TDC time to prepare return shipments. </a:t>
            </a:r>
            <a:r>
              <a:rPr lang="en-US" dirty="0" smtClean="0">
                <a:solidFill>
                  <a:srgbClr val="FF0000"/>
                </a:solidFill>
              </a:rPr>
              <a:t>PLEASE DO NOT WAIT UNTIL APRIL 6</a:t>
            </a:r>
            <a:r>
              <a:rPr lang="en-US" baseline="30000" dirty="0" smtClean="0">
                <a:solidFill>
                  <a:srgbClr val="FF0000"/>
                </a:solidFill>
              </a:rPr>
              <a:t>TH</a:t>
            </a:r>
            <a:r>
              <a:rPr lang="en-US" dirty="0" smtClean="0">
                <a:solidFill>
                  <a:srgbClr val="FF0000"/>
                </a:solidFill>
              </a:rPr>
              <a:t> TO RETURN MATERIALS.</a:t>
            </a:r>
          </a:p>
          <a:p>
            <a:pPr>
              <a:lnSpc>
                <a:spcPct val="120000"/>
              </a:lnSpc>
              <a:spcBef>
                <a:spcPts val="0"/>
              </a:spcBef>
              <a:spcAft>
                <a:spcPts val="0"/>
              </a:spcAft>
            </a:pPr>
            <a:r>
              <a:rPr lang="en-US" dirty="0" smtClean="0"/>
              <a:t>Delivery schedule at TDC has been modified as follows:</a:t>
            </a:r>
          </a:p>
          <a:p>
            <a:pPr lvl="1">
              <a:lnSpc>
                <a:spcPct val="120000"/>
              </a:lnSpc>
              <a:spcBef>
                <a:spcPts val="0"/>
              </a:spcBef>
              <a:spcAft>
                <a:spcPts val="0"/>
              </a:spcAft>
            </a:pPr>
            <a:r>
              <a:rPr lang="en-US" dirty="0" smtClean="0"/>
              <a:t>Monday, Tuesday, Thursday and Friday – deliveries will be accepted from 8:00 am to 2:00 pm</a:t>
            </a:r>
          </a:p>
          <a:p>
            <a:pPr lvl="1">
              <a:lnSpc>
                <a:spcPct val="120000"/>
              </a:lnSpc>
              <a:spcBef>
                <a:spcPts val="0"/>
              </a:spcBef>
              <a:spcAft>
                <a:spcPts val="0"/>
              </a:spcAft>
            </a:pPr>
            <a:r>
              <a:rPr lang="en-US" dirty="0" smtClean="0"/>
              <a:t>Wednesday – deliveries will be accepted from 8:00 am to 1:00 pm</a:t>
            </a:r>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55</a:t>
            </a:fld>
            <a:endParaRPr lang="en-US" dirty="0"/>
          </a:p>
        </p:txBody>
      </p:sp>
    </p:spTree>
    <p:extLst>
      <p:ext uri="{BB962C8B-B14F-4D97-AF65-F5344CB8AC3E}">
        <p14:creationId xmlns:p14="http://schemas.microsoft.com/office/powerpoint/2010/main" val="16096518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86800" cy="1096962"/>
          </a:xfrm>
        </p:spPr>
        <p:txBody>
          <a:bodyPr>
            <a:normAutofit fontScale="90000"/>
          </a:bodyPr>
          <a:lstStyle/>
          <a:p>
            <a:r>
              <a:rPr lang="en-US" dirty="0"/>
              <a:t>Return Dates of TBS </a:t>
            </a:r>
            <a:br>
              <a:rPr lang="en-US" dirty="0"/>
            </a:br>
            <a:r>
              <a:rPr lang="en-US" dirty="0"/>
              <a:t>See </a:t>
            </a:r>
            <a:r>
              <a:rPr lang="en-US" i="1" dirty="0"/>
              <a:t>Friendly Reminders</a:t>
            </a:r>
            <a:endParaRPr lang="en-US" dirty="0"/>
          </a:p>
        </p:txBody>
      </p:sp>
      <p:sp>
        <p:nvSpPr>
          <p:cNvPr id="3" name="Content Placeholder 2"/>
          <p:cNvSpPr>
            <a:spLocks noGrp="1"/>
          </p:cNvSpPr>
          <p:nvPr>
            <p:ph idx="1"/>
          </p:nvPr>
        </p:nvSpPr>
        <p:spPr/>
        <p:txBody>
          <a:bodyPr/>
          <a:lstStyle/>
          <a:p>
            <a:pPr marL="0" indent="0">
              <a:buNone/>
            </a:pPr>
            <a:endParaRPr lang="en-US" b="1" u="sng" dirty="0"/>
          </a:p>
          <a:p>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56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59411873"/>
              </p:ext>
            </p:extLst>
          </p:nvPr>
        </p:nvGraphicFramePr>
        <p:xfrm>
          <a:off x="228599" y="1447800"/>
          <a:ext cx="8534401" cy="3840480"/>
        </p:xfrm>
        <a:graphic>
          <a:graphicData uri="http://schemas.openxmlformats.org/drawingml/2006/table">
            <a:tbl>
              <a:tblPr firstRow="1" bandRow="1">
                <a:tableStyleId>{5C22544A-7EE6-4342-B048-85BDC9FD1C3A}</a:tableStyleId>
              </a:tblPr>
              <a:tblGrid>
                <a:gridCol w="1752601">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3810000">
                  <a:extLst>
                    <a:ext uri="{9D8B030D-6E8A-4147-A177-3AD203B41FA5}">
                      <a16:colId xmlns:a16="http://schemas.microsoft.com/office/drawing/2014/main" xmlns="" val="20003"/>
                    </a:ext>
                  </a:extLst>
                </a:gridCol>
              </a:tblGrid>
              <a:tr h="0">
                <a:tc>
                  <a:txBody>
                    <a:bodyPr/>
                    <a:lstStyle/>
                    <a:p>
                      <a:r>
                        <a:rPr lang="en-US" sz="1800" dirty="0">
                          <a:solidFill>
                            <a:schemeClr val="tx1"/>
                          </a:solidFill>
                        </a:rPr>
                        <a:t>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r>
                        <a:rPr lang="en-US" sz="1800" dirty="0">
                          <a:solidFill>
                            <a:schemeClr val="tx1"/>
                          </a:solidFill>
                        </a:rPr>
                        <a:t>Grade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r>
                        <a:rPr lang="en-US" sz="1800" dirty="0">
                          <a:solidFill>
                            <a:schemeClr val="tx1"/>
                          </a:solidFill>
                        </a:rPr>
                        <a:t>Label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r>
                        <a:rPr lang="en-US" sz="1800" dirty="0">
                          <a:solidFill>
                            <a:schemeClr val="tx1"/>
                          </a:solidFill>
                        </a:rPr>
                        <a:t>“TO BE SCORED”  Return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xmlns="" val="10000"/>
                  </a:ext>
                </a:extLst>
              </a:tr>
              <a:tr h="0">
                <a:tc rowSpan="4">
                  <a:txBody>
                    <a:bodyPr/>
                    <a:lstStyle/>
                    <a:p>
                      <a:r>
                        <a:rPr lang="en-US" sz="1800" b="1" dirty="0"/>
                        <a:t>FSA ELA</a:t>
                      </a:r>
                      <a:r>
                        <a:rPr lang="en-US" sz="1800" b="1" baseline="0" dirty="0"/>
                        <a:t> Writing </a:t>
                      </a: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CCC"/>
                    </a:solidFill>
                  </a:tcPr>
                </a:tc>
                <a:tc rowSpan="4">
                  <a:txBody>
                    <a:bodyPr/>
                    <a:lstStyle/>
                    <a:p>
                      <a:r>
                        <a:rPr lang="en-US" sz="1800" u="none" dirty="0">
                          <a:solidFill>
                            <a:schemeClr val="tx1"/>
                          </a:solidFill>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u="none" dirty="0">
                          <a:solidFill>
                            <a:srgbClr val="00B050"/>
                          </a:solidFill>
                        </a:rPr>
                        <a:t>STRIPED</a:t>
                      </a:r>
                      <a:r>
                        <a:rPr lang="en-US" sz="1800" b="1" u="none" baseline="0" dirty="0">
                          <a:solidFill>
                            <a:srgbClr val="00B050"/>
                          </a:solidFill>
                        </a:rPr>
                        <a:t> GREEN</a:t>
                      </a:r>
                      <a:endParaRPr lang="en-US" sz="1800" b="1" u="none"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rowSpan="2">
                  <a:txBody>
                    <a:bodyPr/>
                    <a:lstStyle/>
                    <a:p>
                      <a:pPr algn="ctr"/>
                      <a:r>
                        <a:rPr lang="en-US" sz="1800" dirty="0"/>
                        <a:t>Calibration and</a:t>
                      </a:r>
                      <a:r>
                        <a:rPr lang="en-US" sz="1800" baseline="0" dirty="0"/>
                        <a:t> Non-Calibration: </a:t>
                      </a:r>
                      <a:r>
                        <a:rPr lang="en-US" sz="1800" b="1" dirty="0"/>
                        <a:t>March 2-6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xmlns="" val="10001"/>
                  </a:ext>
                </a:extLst>
              </a:tr>
              <a:tr h="0">
                <a:tc vMerge="1">
                  <a:txBody>
                    <a:bodyPr/>
                    <a:lstStyle/>
                    <a:p>
                      <a:endParaRPr lang="en-US"/>
                    </a:p>
                  </a:txBody>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u="none" baseline="0" dirty="0">
                          <a:solidFill>
                            <a:srgbClr val="00B050"/>
                          </a:solidFill>
                        </a:rPr>
                        <a:t>GREEN</a:t>
                      </a:r>
                      <a:endParaRPr lang="en-US" sz="1800" b="1" u="none"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vMerge="1">
                  <a:txBody>
                    <a:bodyPr/>
                    <a:lstStyle/>
                    <a:p>
                      <a:endParaRPr lang="en-US"/>
                    </a:p>
                  </a:txBody>
                  <a:tcPr/>
                </a:tc>
                <a:extLst>
                  <a:ext uri="{0D108BD9-81ED-4DB2-BD59-A6C34878D82A}">
                    <a16:rowId xmlns:a16="http://schemas.microsoft.com/office/drawing/2014/main" xmlns="" val="10002"/>
                  </a:ext>
                </a:extLst>
              </a:tr>
              <a:tr h="0">
                <a:tc vMerge="1">
                  <a:txBody>
                    <a:bodyPr/>
                    <a:lstStyle/>
                    <a:p>
                      <a:endParaRPr lang="en-US" sz="2000" dirty="0"/>
                    </a:p>
                  </a:txBody>
                  <a:tcPr>
                    <a:solidFill>
                      <a:schemeClr val="accent1"/>
                    </a:solidFill>
                  </a:tcPr>
                </a:tc>
                <a:tc vMerge="1">
                  <a:txBody>
                    <a:bodyPr/>
                    <a:lstStyle/>
                    <a:p>
                      <a:endParaRPr lang="en-US"/>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u="none" baseline="0" dirty="0">
                          <a:solidFill>
                            <a:srgbClr val="00B050"/>
                          </a:solidFill>
                        </a:rPr>
                        <a:t>GREEN</a:t>
                      </a:r>
                      <a:endParaRPr lang="en-US" sz="1800" b="1" u="none"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CCC"/>
                    </a:solidFill>
                  </a:tcPr>
                </a:tc>
                <a:tc>
                  <a:txBody>
                    <a:bodyPr/>
                    <a:lstStyle/>
                    <a:p>
                      <a:pPr algn="ctr"/>
                      <a:r>
                        <a:rPr lang="en-US" sz="1800" dirty="0"/>
                        <a:t>Make-up 1:  </a:t>
                      </a:r>
                      <a:r>
                        <a:rPr lang="en-US" sz="1800" b="1" dirty="0"/>
                        <a:t>April 5-6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xmlns="" val="10003"/>
                  </a:ext>
                </a:extLst>
              </a:tr>
              <a:tr h="0">
                <a:tc vMerge="1">
                  <a:txBody>
                    <a:bodyPr/>
                    <a:lstStyle/>
                    <a:p>
                      <a:endParaRPr lang="en-US" dirty="0"/>
                    </a:p>
                  </a:txBody>
                  <a:tcPr/>
                </a:tc>
                <a:tc vMerge="1">
                  <a:txBody>
                    <a:bodyPr/>
                    <a:lstStyle/>
                    <a:p>
                      <a:endParaRPr lang="en-US"/>
                    </a:p>
                  </a:txBody>
                  <a:tcPr/>
                </a:tc>
                <a:tc vMerge="1">
                  <a:txBody>
                    <a:bodyPr/>
                    <a:lstStyle/>
                    <a:p>
                      <a:endParaRPr lang="en-US"/>
                    </a:p>
                  </a:txBody>
                  <a:tcPr/>
                </a:tc>
                <a:tc>
                  <a:txBody>
                    <a:bodyPr/>
                    <a:lstStyle/>
                    <a:p>
                      <a:pPr algn="ctr"/>
                      <a:r>
                        <a:rPr lang="en-US" sz="1800" dirty="0"/>
                        <a:t>Make-up 2*:  </a:t>
                      </a:r>
                      <a:r>
                        <a:rPr lang="en-US" sz="1800" b="1" dirty="0"/>
                        <a:t>May 11-12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xmlns="" val="10004"/>
                  </a:ext>
                </a:extLst>
              </a:tr>
              <a:tr h="0">
                <a:tc rowSpan="2">
                  <a:txBody>
                    <a:bodyPr/>
                    <a:lstStyle/>
                    <a:p>
                      <a:r>
                        <a:rPr lang="en-US" sz="1800" b="1" dirty="0"/>
                        <a:t>FSA ELA Reading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CCC"/>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lumMod val="65000"/>
                              <a:lumOff val="35000"/>
                            </a:schemeClr>
                          </a:solidFill>
                          <a:effectLst/>
                          <a:latin typeface="+mn-lt"/>
                          <a:ea typeface="+mn-ea"/>
                          <a:cs typeface="+mn-cs"/>
                        </a:rPr>
                        <a:t>STRIPED GRAY</a:t>
                      </a:r>
                      <a:endParaRPr lang="en-US" sz="1800" kern="1200" dirty="0">
                        <a:solidFill>
                          <a:schemeClr val="tx1">
                            <a:lumMod val="65000"/>
                            <a:lumOff val="35000"/>
                          </a:schemeClr>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1800" dirty="0"/>
                        <a:t>Calibration : </a:t>
                      </a:r>
                      <a:r>
                        <a:rPr lang="en-US" sz="1800" b="1" dirty="0"/>
                        <a:t>March 30-31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xmlns="" val="10005"/>
                  </a:ext>
                </a:extLst>
              </a:tr>
              <a:tr h="0">
                <a:tc vMerge="1">
                  <a:txBody>
                    <a:bodyPr/>
                    <a:lstStyle/>
                    <a:p>
                      <a:endParaRPr lang="en-US" dirty="0"/>
                    </a:p>
                  </a:txBody>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lumMod val="65000"/>
                              <a:lumOff val="35000"/>
                            </a:schemeClr>
                          </a:solidFill>
                          <a:effectLst/>
                          <a:latin typeface="+mn-lt"/>
                          <a:ea typeface="+mn-ea"/>
                          <a:cs typeface="+mn-cs"/>
                        </a:rPr>
                        <a:t>GRAY</a:t>
                      </a:r>
                      <a:endParaRPr lang="en-US" sz="1800" kern="1200" dirty="0">
                        <a:solidFill>
                          <a:schemeClr val="tx1">
                            <a:lumMod val="65000"/>
                            <a:lumOff val="35000"/>
                          </a:schemeClr>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CCC"/>
                    </a:solidFill>
                  </a:tcPr>
                </a:tc>
                <a:tc>
                  <a:txBody>
                    <a:bodyPr/>
                    <a:lstStyle/>
                    <a:p>
                      <a:pPr algn="ctr"/>
                      <a:r>
                        <a:rPr lang="en-US" sz="1800" dirty="0"/>
                        <a:t>Non-Calibration</a:t>
                      </a:r>
                      <a:r>
                        <a:rPr lang="en-US" sz="1800" baseline="0" dirty="0"/>
                        <a:t>: </a:t>
                      </a:r>
                      <a:r>
                        <a:rPr lang="en-US" sz="1800" b="1" baseline="0" dirty="0"/>
                        <a:t>April 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xmlns="" val="10006"/>
                  </a:ext>
                </a:extLst>
              </a:tr>
              <a:tr h="0">
                <a:tc>
                  <a:txBody>
                    <a:bodyPr/>
                    <a:lstStyle/>
                    <a:p>
                      <a:r>
                        <a:rPr lang="en-US" sz="1800" b="1" dirty="0"/>
                        <a:t>FCAT 2.0 Science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5 and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CCC"/>
                    </a:solidFill>
                  </a:tcPr>
                </a:tc>
                <a:tc>
                  <a:txBody>
                    <a:bodyPr/>
                    <a:lstStyle/>
                    <a:p>
                      <a:r>
                        <a:rPr lang="en-US" sz="1800" b="1" dirty="0">
                          <a:solidFill>
                            <a:srgbClr val="FF0000"/>
                          </a:solidFill>
                        </a:rPr>
                        <a:t>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CCC"/>
                    </a:solidFill>
                  </a:tcPr>
                </a:tc>
                <a:tc>
                  <a:txBody>
                    <a:bodyPr/>
                    <a:lstStyle/>
                    <a:p>
                      <a:pPr algn="ctr"/>
                      <a:endParaRPr lang="en-US" sz="1800" b="1" baseline="0" dirty="0"/>
                    </a:p>
                    <a:p>
                      <a:pPr algn="ctr"/>
                      <a:r>
                        <a:rPr lang="en-US" sz="1800" b="1" baseline="0" dirty="0"/>
                        <a:t>May 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xmlns="" val="10007"/>
                  </a:ext>
                </a:extLst>
              </a:tr>
              <a:tr h="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ea typeface="Times New Roman" pitchFamily="18" charset="0"/>
                          <a:cs typeface="Arial" pitchFamily="34" charset="0"/>
                        </a:rPr>
                        <a:t>Also return</a:t>
                      </a:r>
                      <a:r>
                        <a:rPr lang="en-US" sz="1800" b="1" baseline="0" dirty="0">
                          <a:ea typeface="Times New Roman" pitchFamily="18" charset="0"/>
                          <a:cs typeface="Arial" pitchFamily="34" charset="0"/>
                        </a:rPr>
                        <a:t> </a:t>
                      </a:r>
                      <a:r>
                        <a:rPr lang="en-US" sz="1800" b="1" dirty="0">
                          <a:ea typeface="Times New Roman" pitchFamily="18" charset="0"/>
                          <a:cs typeface="Arial" pitchFamily="34" charset="0"/>
                        </a:rPr>
                        <a:t>any Large Print (Blue Label), Braille (Pink Label), and OIPP (Blue</a:t>
                      </a:r>
                      <a:r>
                        <a:rPr lang="en-US" sz="1800" b="1" baseline="0" dirty="0">
                          <a:ea typeface="Times New Roman" pitchFamily="18" charset="0"/>
                          <a:cs typeface="Arial" pitchFamily="34" charset="0"/>
                        </a:rPr>
                        <a:t> Label) </a:t>
                      </a:r>
                      <a:r>
                        <a:rPr lang="en-US" sz="1800" b="1" dirty="0">
                          <a:ea typeface="Times New Roman" pitchFamily="18" charset="0"/>
                          <a:cs typeface="Arial" pitchFamily="34" charset="0"/>
                        </a:rPr>
                        <a:t>To Be Scored Boxes.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sz="20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sz="20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8"/>
                  </a:ext>
                </a:extLst>
              </a:tr>
            </a:tbl>
          </a:graphicData>
        </a:graphic>
      </p:graphicFrame>
      <p:sp>
        <p:nvSpPr>
          <p:cNvPr id="7" name="TextBox 6"/>
          <p:cNvSpPr txBox="1"/>
          <p:nvPr/>
        </p:nvSpPr>
        <p:spPr>
          <a:xfrm>
            <a:off x="76200" y="5410200"/>
            <a:ext cx="8915400" cy="923330"/>
          </a:xfrm>
          <a:prstGeom prst="rect">
            <a:avLst/>
          </a:prstGeom>
          <a:solidFill>
            <a:schemeClr val="bg1">
              <a:alpha val="59000"/>
            </a:schemeClr>
          </a:solidFill>
        </p:spPr>
        <p:txBody>
          <a:bodyPr wrap="square" rtlCol="0">
            <a:spAutoFit/>
          </a:bodyPr>
          <a:lstStyle/>
          <a:p>
            <a:r>
              <a:rPr lang="en-US" b="1" dirty="0">
                <a:solidFill>
                  <a:srgbClr val="FF0000"/>
                </a:solidFill>
                <a:ea typeface="Times New Roman" pitchFamily="18" charset="0"/>
                <a:cs typeface="Arial" pitchFamily="34" charset="0"/>
              </a:rPr>
              <a:t>*FSA ELA scores will be reported late.</a:t>
            </a:r>
          </a:p>
          <a:p>
            <a:r>
              <a:rPr lang="en-US" b="1" u="sng" dirty="0">
                <a:ea typeface="Times New Roman" pitchFamily="18" charset="0"/>
                <a:cs typeface="Arial" pitchFamily="34" charset="0"/>
              </a:rPr>
              <a:t>Note</a:t>
            </a:r>
            <a:r>
              <a:rPr lang="en-US" b="1" dirty="0">
                <a:ea typeface="Times New Roman" pitchFamily="18" charset="0"/>
                <a:cs typeface="Arial" pitchFamily="34" charset="0"/>
              </a:rPr>
              <a:t>: Schools must hand-deliver TO BE SCORED materials to TDC by </a:t>
            </a:r>
            <a:r>
              <a:rPr lang="en-US" b="1" dirty="0" smtClean="0">
                <a:ea typeface="Times New Roman" pitchFamily="18" charset="0"/>
                <a:cs typeface="Arial" pitchFamily="34" charset="0"/>
              </a:rPr>
              <a:t>2 p.m. daily, </a:t>
            </a:r>
            <a:r>
              <a:rPr lang="en-US" b="1" dirty="0" smtClean="0">
                <a:solidFill>
                  <a:srgbClr val="FF0000"/>
                </a:solidFill>
                <a:ea typeface="Times New Roman" pitchFamily="18" charset="0"/>
                <a:cs typeface="Arial" pitchFamily="34" charset="0"/>
              </a:rPr>
              <a:t>EXCEPTION is on Wednesdays, return by 1 PM</a:t>
            </a:r>
            <a:r>
              <a:rPr lang="en-US" b="1" dirty="0" smtClean="0">
                <a:ea typeface="Times New Roman" pitchFamily="18" charset="0"/>
                <a:cs typeface="Arial" pitchFamily="34" charset="0"/>
              </a:rPr>
              <a:t>. TDC is at </a:t>
            </a:r>
            <a:r>
              <a:rPr lang="en-US" b="1" dirty="0"/>
              <a:t>13135 S.W. 26 Street, Miami, FL 33175</a:t>
            </a:r>
            <a:r>
              <a:rPr lang="en-US" b="1" dirty="0">
                <a:ea typeface="Times New Roman" pitchFamily="18" charset="0"/>
                <a:cs typeface="Arial" pitchFamily="34" charset="0"/>
              </a:rPr>
              <a:t>. </a:t>
            </a:r>
            <a:endParaRPr lang="en-US" dirty="0">
              <a:ea typeface="Times New Roman" pitchFamily="18" charset="0"/>
              <a:cs typeface="Arial" pitchFamily="34" charset="0"/>
            </a:endParaRPr>
          </a:p>
        </p:txBody>
      </p:sp>
      <p:sp>
        <p:nvSpPr>
          <p:cNvPr id="8" name="TextBox 7"/>
          <p:cNvSpPr txBox="1"/>
          <p:nvPr/>
        </p:nvSpPr>
        <p:spPr>
          <a:xfrm>
            <a:off x="4267200" y="6487299"/>
            <a:ext cx="2981394" cy="369332"/>
          </a:xfrm>
          <a:prstGeom prst="rect">
            <a:avLst/>
          </a:prstGeom>
          <a:noFill/>
        </p:spPr>
        <p:txBody>
          <a:bodyPr wrap="none" rtlCol="0">
            <a:spAutoFit/>
          </a:bodyPr>
          <a:lstStyle/>
          <a:p>
            <a:r>
              <a:rPr lang="en-US" dirty="0" smtClean="0"/>
              <a:t> Friendly Reminders from TDC</a:t>
            </a:r>
            <a:endParaRPr lang="en-US" dirty="0"/>
          </a:p>
        </p:txBody>
      </p:sp>
    </p:spTree>
    <p:extLst>
      <p:ext uri="{BB962C8B-B14F-4D97-AF65-F5344CB8AC3E}">
        <p14:creationId xmlns:p14="http://schemas.microsoft.com/office/powerpoint/2010/main" val="15317523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096962"/>
          </a:xfrm>
        </p:spPr>
        <p:txBody>
          <a:bodyPr>
            <a:normAutofit fontScale="90000"/>
          </a:bodyPr>
          <a:lstStyle/>
          <a:p>
            <a:r>
              <a:rPr lang="en-US" dirty="0"/>
              <a:t>District Assessment Coordinator Only Box </a:t>
            </a:r>
          </a:p>
        </p:txBody>
      </p:sp>
      <p:graphicFrame>
        <p:nvGraphicFramePr>
          <p:cNvPr id="5" name="Table 4"/>
          <p:cNvGraphicFramePr>
            <a:graphicFrameLocks noGrp="1"/>
          </p:cNvGraphicFramePr>
          <p:nvPr>
            <p:extLst>
              <p:ext uri="{D42A27DB-BD31-4B8C-83A1-F6EECF244321}">
                <p14:modId xmlns:p14="http://schemas.microsoft.com/office/powerpoint/2010/main" val="3095572509"/>
              </p:ext>
            </p:extLst>
          </p:nvPr>
        </p:nvGraphicFramePr>
        <p:xfrm>
          <a:off x="107115" y="1295401"/>
          <a:ext cx="8915400" cy="4038600"/>
        </p:xfrm>
        <a:graphic>
          <a:graphicData uri="http://schemas.openxmlformats.org/drawingml/2006/table">
            <a:tbl>
              <a:tblPr>
                <a:tableStyleId>{35758FB7-9AC5-4552-8A53-C91805E547FA}</a:tableStyleId>
              </a:tblPr>
              <a:tblGrid>
                <a:gridCol w="2026485">
                  <a:extLst>
                    <a:ext uri="{9D8B030D-6E8A-4147-A177-3AD203B41FA5}">
                      <a16:colId xmlns:a16="http://schemas.microsoft.com/office/drawing/2014/main" xmlns="" val="20000"/>
                    </a:ext>
                  </a:extLst>
                </a:gridCol>
                <a:gridCol w="5486400">
                  <a:extLst>
                    <a:ext uri="{9D8B030D-6E8A-4147-A177-3AD203B41FA5}">
                      <a16:colId xmlns:a16="http://schemas.microsoft.com/office/drawing/2014/main" xmlns="" val="20001"/>
                    </a:ext>
                  </a:extLst>
                </a:gridCol>
                <a:gridCol w="1402515">
                  <a:extLst>
                    <a:ext uri="{9D8B030D-6E8A-4147-A177-3AD203B41FA5}">
                      <a16:colId xmlns:a16="http://schemas.microsoft.com/office/drawing/2014/main" xmlns="" val="20002"/>
                    </a:ext>
                  </a:extLst>
                </a:gridCol>
              </a:tblGrid>
              <a:tr h="3736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573088" algn="l"/>
                        </a:tabLst>
                      </a:pPr>
                      <a:r>
                        <a:rPr kumimoji="0" lang="en-US" sz="1800" b="1" u="none" strike="noStrike" cap="none" normalizeH="0" baseline="0" dirty="0">
                          <a:ln>
                            <a:noFill/>
                          </a:ln>
                          <a:effectLst/>
                        </a:rPr>
                        <a:t>TESTS</a:t>
                      </a:r>
                      <a:endParaRPr kumimoji="0" lang="en-US" sz="1800" b="1" i="0" u="none" strike="noStrike" cap="none" normalizeH="0" baseline="0" dirty="0">
                        <a:ln>
                          <a:noFill/>
                        </a:ln>
                        <a:solidFill>
                          <a:schemeClr val="tx1"/>
                        </a:solidFill>
                        <a:effectLst/>
                        <a:latin typeface="+mn-lt"/>
                        <a:cs typeface="Tahoma" pitchFamily="34" charset="0"/>
                      </a:endParaRPr>
                    </a:p>
                  </a:txBody>
                  <a:tcPr marT="45718" marB="45718" anchor="ctr" horzOverflow="overflow">
                    <a:solidFill>
                      <a:srgbClr val="FF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573088" algn="l"/>
                        </a:tabLst>
                      </a:pPr>
                      <a:r>
                        <a:rPr kumimoji="0" lang="en-US" sz="1800" b="1" u="none" strike="noStrike" cap="none" normalizeH="0" baseline="0" dirty="0">
                          <a:ln>
                            <a:noFill/>
                          </a:ln>
                          <a:effectLst/>
                        </a:rPr>
                        <a:t>MATERIALS TO BE INCLUDED</a:t>
                      </a:r>
                      <a:endParaRPr kumimoji="0" lang="en-US" sz="1800" b="1" i="0" u="none" strike="noStrike" cap="none" normalizeH="0" baseline="0" dirty="0">
                        <a:ln>
                          <a:noFill/>
                        </a:ln>
                        <a:solidFill>
                          <a:schemeClr val="tx1"/>
                        </a:solidFill>
                        <a:effectLst/>
                        <a:latin typeface="+mn-lt"/>
                        <a:cs typeface="Tahoma" pitchFamily="34" charset="0"/>
                      </a:endParaRPr>
                    </a:p>
                  </a:txBody>
                  <a:tcPr marT="45718" marB="45718" anchor="ctr" horzOverflow="overflow">
                    <a:solidFill>
                      <a:srgbClr val="FF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573088" algn="l"/>
                        </a:tabLst>
                      </a:pPr>
                      <a:r>
                        <a:rPr kumimoji="0" lang="en-US" sz="1800" b="1" u="none" strike="noStrike" cap="none" normalizeH="0" baseline="0" dirty="0" smtClean="0">
                          <a:ln>
                            <a:noFill/>
                          </a:ln>
                          <a:effectLst/>
                        </a:rPr>
                        <a:t>LABEL</a:t>
                      </a:r>
                      <a:endParaRPr kumimoji="0" lang="en-US" sz="1800" b="1" i="0" u="none" strike="noStrike" cap="none" normalizeH="0" baseline="0" dirty="0">
                        <a:ln>
                          <a:noFill/>
                        </a:ln>
                        <a:solidFill>
                          <a:schemeClr val="tx1"/>
                        </a:solidFill>
                        <a:effectLst/>
                        <a:latin typeface="+mn-lt"/>
                        <a:cs typeface="Tahoma" pitchFamily="34" charset="0"/>
                      </a:endParaRPr>
                    </a:p>
                  </a:txBody>
                  <a:tcPr marT="45718" marB="45718" anchor="ctr" horzOverflow="overflow">
                    <a:solidFill>
                      <a:srgbClr val="FF9999"/>
                    </a:solidFill>
                  </a:tcPr>
                </a:tc>
                <a:extLst>
                  <a:ext uri="{0D108BD9-81ED-4DB2-BD59-A6C34878D82A}">
                    <a16:rowId xmlns:a16="http://schemas.microsoft.com/office/drawing/2014/main" xmlns="" val="10000"/>
                  </a:ext>
                </a:extLst>
              </a:tr>
              <a:tr h="3664929">
                <a:tc>
                  <a:txBody>
                    <a:bodyPr/>
                    <a:lstStyle/>
                    <a:p>
                      <a:pPr marL="285750" marR="0" lvl="0" indent="-285750" algn="l" defTabSz="914400" rtl="0" eaLnBrk="1" fontAlgn="base" latinLnBrk="0" hangingPunct="1">
                        <a:lnSpc>
                          <a:spcPct val="100000"/>
                        </a:lnSpc>
                        <a:spcBef>
                          <a:spcPct val="20000"/>
                        </a:spcBef>
                        <a:spcAft>
                          <a:spcPct val="0"/>
                        </a:spcAft>
                        <a:buClrTx/>
                        <a:buSzPct val="125000"/>
                        <a:buFont typeface="Arial" pitchFamily="34" charset="0"/>
                        <a:buChar char="•"/>
                        <a:tabLst>
                          <a:tab pos="573088" algn="l"/>
                        </a:tabLst>
                        <a:defRPr/>
                      </a:pPr>
                      <a:r>
                        <a:rPr kumimoji="0" lang="en-US" sz="1800" b="1" u="none" strike="noStrike" kern="1200" cap="none" normalizeH="0" baseline="0" dirty="0">
                          <a:ln>
                            <a:noFill/>
                          </a:ln>
                          <a:effectLst/>
                        </a:rPr>
                        <a:t>FSA ELA Writing Grades 4-7 </a:t>
                      </a:r>
                    </a:p>
                    <a:p>
                      <a:pPr marL="285750" marR="0" lvl="0" indent="-285750" algn="l" defTabSz="914400" rtl="0" eaLnBrk="1" fontAlgn="base" latinLnBrk="0" hangingPunct="1">
                        <a:lnSpc>
                          <a:spcPct val="100000"/>
                        </a:lnSpc>
                        <a:spcBef>
                          <a:spcPct val="20000"/>
                        </a:spcBef>
                        <a:spcAft>
                          <a:spcPct val="0"/>
                        </a:spcAft>
                        <a:buClrTx/>
                        <a:buSzPct val="125000"/>
                        <a:buFont typeface="Arial" pitchFamily="34" charset="0"/>
                        <a:buChar char="•"/>
                        <a:tabLst>
                          <a:tab pos="573088" algn="l"/>
                        </a:tabLst>
                        <a:defRPr/>
                      </a:pPr>
                      <a:r>
                        <a:rPr kumimoji="0" lang="en-US" sz="1800" b="1" u="none" strike="noStrike" kern="1200" cap="none" normalizeH="0" baseline="0" dirty="0">
                          <a:ln>
                            <a:noFill/>
                          </a:ln>
                          <a:effectLst/>
                        </a:rPr>
                        <a:t>FSA ELA Reading Grade 3</a:t>
                      </a:r>
                    </a:p>
                    <a:p>
                      <a:pPr marL="285750" marR="0" lvl="0" indent="-285750" algn="l" defTabSz="914400" rtl="0" eaLnBrk="1" fontAlgn="base" latinLnBrk="0" hangingPunct="1">
                        <a:lnSpc>
                          <a:spcPct val="100000"/>
                        </a:lnSpc>
                        <a:spcBef>
                          <a:spcPct val="20000"/>
                        </a:spcBef>
                        <a:spcAft>
                          <a:spcPct val="0"/>
                        </a:spcAft>
                        <a:buClrTx/>
                        <a:buSzPct val="125000"/>
                        <a:buFont typeface="Arial" pitchFamily="34" charset="0"/>
                        <a:buChar char="•"/>
                        <a:tabLst>
                          <a:tab pos="573088" algn="l"/>
                        </a:tabLst>
                        <a:defRPr/>
                      </a:pPr>
                      <a:r>
                        <a:rPr kumimoji="0" lang="en-US" sz="1800" b="1" u="none" strike="noStrike" kern="1200" cap="none" normalizeH="0" baseline="0" dirty="0">
                          <a:ln>
                            <a:noFill/>
                          </a:ln>
                          <a:effectLst/>
                        </a:rPr>
                        <a:t>FCAT 2.0 Science Grades 5 and 8</a:t>
                      </a:r>
                    </a:p>
                  </a:txBody>
                  <a:tcPr marT="45718" marB="45718" horzOverflow="overflow">
                    <a:solidFill>
                      <a:srgbClr val="FFC9C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kern="1200" dirty="0" smtClean="0"/>
                        <a:t>Original </a:t>
                      </a:r>
                      <a:r>
                        <a:rPr lang="en-US" sz="1800" b="1" kern="1200" dirty="0" smtClean="0"/>
                        <a:t>Test Materials</a:t>
                      </a:r>
                      <a:r>
                        <a:rPr lang="en-US" sz="1800" b="1" kern="1200" baseline="0" dirty="0" smtClean="0"/>
                        <a:t> </a:t>
                      </a:r>
                      <a:r>
                        <a:rPr lang="en-US" sz="1800" b="1" kern="1200" dirty="0" smtClean="0"/>
                        <a:t>Chain of Custody Form </a:t>
                      </a:r>
                      <a:r>
                        <a:rPr lang="en-US" sz="1800" kern="1200" dirty="0" smtClean="0"/>
                        <a:t>(PBT only)</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Original </a:t>
                      </a:r>
                      <a:r>
                        <a:rPr lang="en-US" sz="1800" b="1" i="1" dirty="0" smtClean="0"/>
                        <a:t>Security Agreements</a:t>
                      </a:r>
                      <a:r>
                        <a:rPr lang="en-US" sz="1800" b="1" i="0" baseline="0" dirty="0" smtClean="0"/>
                        <a:t> </a:t>
                      </a:r>
                      <a:r>
                        <a:rPr lang="en-US" sz="1800" b="0" i="1" baseline="0" dirty="0" smtClean="0"/>
                        <a:t>and</a:t>
                      </a:r>
                      <a:r>
                        <a:rPr lang="en-US" sz="1800" b="1" i="1" baseline="0" dirty="0" smtClean="0"/>
                        <a:t> </a:t>
                      </a:r>
                      <a:r>
                        <a:rPr lang="en-US" sz="1800" b="1" i="1" dirty="0" smtClean="0"/>
                        <a:t>Test Administrator Prohibited Activities Agreements</a:t>
                      </a:r>
                      <a:endParaRPr lang="en-US" sz="1800" b="1" dirty="0" smtClean="0"/>
                    </a:p>
                    <a:p>
                      <a:pPr marL="285750" lvl="0" indent="-285750">
                        <a:buFont typeface="Arial" pitchFamily="34" charset="0"/>
                        <a:buChar char="•"/>
                      </a:pPr>
                      <a:r>
                        <a:rPr lang="en-US" sz="1800" kern="1200" dirty="0" smtClean="0"/>
                        <a:t>Original </a:t>
                      </a:r>
                      <a:r>
                        <a:rPr lang="en-US" sz="1800" b="1" kern="1200" dirty="0"/>
                        <a:t>Administration Record / Security Checklist</a:t>
                      </a:r>
                      <a:r>
                        <a:rPr lang="en-US" sz="1800" kern="1200" dirty="0"/>
                        <a:t> or school’s developed form with all required administration information</a:t>
                      </a:r>
                    </a:p>
                    <a:p>
                      <a:pPr marL="285750" lvl="0" indent="-285750">
                        <a:buFont typeface="Arial" pitchFamily="34" charset="0"/>
                        <a:buChar char="•"/>
                      </a:pPr>
                      <a:r>
                        <a:rPr lang="en-US" sz="1800" kern="1200" dirty="0"/>
                        <a:t>Original </a:t>
                      </a:r>
                      <a:r>
                        <a:rPr lang="en-US" sz="1800" b="1" kern="1200" dirty="0"/>
                        <a:t>Security Logs</a:t>
                      </a:r>
                    </a:p>
                    <a:p>
                      <a:pPr marL="285750" lvl="0" indent="-285750">
                        <a:buFont typeface="Arial" pitchFamily="34" charset="0"/>
                        <a:buChar char="•"/>
                      </a:pPr>
                      <a:r>
                        <a:rPr lang="en-US" sz="1800" kern="1200" dirty="0"/>
                        <a:t>Original </a:t>
                      </a:r>
                      <a:r>
                        <a:rPr lang="en-US" sz="1800" b="1" kern="1200" dirty="0"/>
                        <a:t>Seating Charts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kern="1200" dirty="0" smtClean="0"/>
                        <a:t>Planning </a:t>
                      </a:r>
                      <a:r>
                        <a:rPr lang="en-US" sz="1800" kern="1200" dirty="0"/>
                        <a:t>Sheets</a:t>
                      </a:r>
                      <a:r>
                        <a:rPr lang="en-US" sz="1800" kern="1200" baseline="0" dirty="0"/>
                        <a:t> </a:t>
                      </a:r>
                      <a:r>
                        <a:rPr lang="en-US" sz="1800" kern="1200" dirty="0"/>
                        <a:t>(used</a:t>
                      </a:r>
                      <a:r>
                        <a:rPr lang="en-US" sz="1800" kern="1200" baseline="0" dirty="0"/>
                        <a:t> and unused)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kern="1200" dirty="0"/>
                        <a:t>Periodic</a:t>
                      </a:r>
                      <a:r>
                        <a:rPr lang="en-US" sz="1800" kern="1200" baseline="0" dirty="0"/>
                        <a:t> Table of Elements </a:t>
                      </a:r>
                      <a:r>
                        <a:rPr lang="en-US" sz="1800" kern="1200" dirty="0"/>
                        <a:t>(used and unused)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1" kern="1200" dirty="0">
                          <a:solidFill>
                            <a:srgbClr val="FF0000"/>
                          </a:solidFill>
                        </a:rPr>
                        <a:t>Original School Procedural Checklist</a:t>
                      </a:r>
                      <a:r>
                        <a:rPr lang="en-US" sz="1800" b="1" kern="1200" baseline="0" dirty="0">
                          <a:solidFill>
                            <a:srgbClr val="FF0000"/>
                          </a:solidFill>
                        </a:rPr>
                        <a:t> </a:t>
                      </a:r>
                      <a:r>
                        <a:rPr lang="en-US" sz="1800" b="1" kern="1200" dirty="0">
                          <a:solidFill>
                            <a:srgbClr val="FF0000"/>
                          </a:solidFill>
                        </a:rPr>
                        <a:t>(FM-6927)</a:t>
                      </a:r>
                    </a:p>
                  </a:txBody>
                  <a:tcPr marT="45718" marB="45718" horzOverflow="overflow">
                    <a:solidFill>
                      <a:srgbClr val="FFC9C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573088" algn="l"/>
                        </a:tabLst>
                        <a:defRPr/>
                      </a:pPr>
                      <a:endParaRPr kumimoji="0" lang="en-US" sz="1800"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tab pos="573088" algn="l"/>
                        </a:tabLst>
                        <a:defRPr/>
                      </a:pPr>
                      <a:r>
                        <a:rPr kumimoji="0" lang="en-US" sz="1800" u="none" strike="noStrike" cap="none" normalizeH="0" baseline="0" dirty="0" smtClean="0">
                          <a:ln>
                            <a:noFill/>
                          </a:ln>
                          <a:effectLst/>
                        </a:rPr>
                        <a:t>A fillable PDF “RETURN  LABEL” – </a:t>
                      </a:r>
                      <a:endParaRPr kumimoji="0" lang="en-US" sz="1800"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tab pos="573088" algn="l"/>
                        </a:tabLst>
                        <a:defRPr/>
                      </a:pPr>
                      <a:r>
                        <a:rPr kumimoji="0" lang="en-US" sz="1800" u="none" strike="noStrike" cap="none" normalizeH="0" baseline="0" dirty="0" smtClean="0">
                          <a:ln>
                            <a:noFill/>
                          </a:ln>
                          <a:effectLst/>
                        </a:rPr>
                        <a:t>Enter requested information, Print, and Tape to the side of the box</a:t>
                      </a:r>
                      <a:endParaRPr kumimoji="0" lang="en-US" sz="1800" b="1" i="1" u="none" strike="noStrike" cap="none" normalizeH="0" baseline="0" dirty="0">
                        <a:ln>
                          <a:noFill/>
                        </a:ln>
                        <a:solidFill>
                          <a:schemeClr val="tx1"/>
                        </a:solidFill>
                        <a:effectLst/>
                        <a:latin typeface="+mn-lt"/>
                        <a:cs typeface="Tahoma" pitchFamily="34" charset="0"/>
                      </a:endParaRPr>
                    </a:p>
                  </a:txBody>
                  <a:tcPr marT="45718" marB="45718" horzOverflow="overflow">
                    <a:solidFill>
                      <a:srgbClr val="FFC9C9"/>
                    </a:solidFill>
                  </a:tcPr>
                </a:tc>
                <a:extLst>
                  <a:ext uri="{0D108BD9-81ED-4DB2-BD59-A6C34878D82A}">
                    <a16:rowId xmlns:a16="http://schemas.microsoft.com/office/drawing/2014/main" xmlns="" val="10001"/>
                  </a:ext>
                </a:extLst>
              </a:tr>
            </a:tbl>
          </a:graphicData>
        </a:graphic>
      </p:graphicFrame>
      <p:sp>
        <p:nvSpPr>
          <p:cNvPr id="7" name="Rectangle 6"/>
          <p:cNvSpPr/>
          <p:nvPr/>
        </p:nvSpPr>
        <p:spPr>
          <a:xfrm>
            <a:off x="135468" y="5352871"/>
            <a:ext cx="8839200" cy="1200329"/>
          </a:xfrm>
          <a:prstGeom prst="rect">
            <a:avLst/>
          </a:prstGeom>
          <a:solidFill>
            <a:schemeClr val="bg1">
              <a:alpha val="57000"/>
            </a:schemeClr>
          </a:solidFill>
        </p:spPr>
        <p:txBody>
          <a:bodyPr wrap="square">
            <a:spAutoFit/>
          </a:bodyPr>
          <a:lstStyle/>
          <a:p>
            <a:pPr>
              <a:spcBef>
                <a:spcPts val="0"/>
              </a:spcBef>
              <a:spcAft>
                <a:spcPts val="0"/>
              </a:spcAft>
            </a:pPr>
            <a:r>
              <a:rPr lang="en-US" b="1" u="sng" dirty="0"/>
              <a:t>Note</a:t>
            </a:r>
            <a:r>
              <a:rPr lang="en-US" b="1" dirty="0"/>
              <a:t>: </a:t>
            </a:r>
            <a:r>
              <a:rPr lang="en-US" dirty="0"/>
              <a:t>Test Administration and Security Agreement forms, and Test Administrator Prohibited Activities Agreement forms will remain at the school for one calendar school year. </a:t>
            </a:r>
          </a:p>
          <a:p>
            <a:pPr>
              <a:spcBef>
                <a:spcPts val="0"/>
              </a:spcBef>
              <a:spcAft>
                <a:spcPts val="0"/>
              </a:spcAft>
            </a:pPr>
            <a:r>
              <a:rPr lang="en-US" b="1" dirty="0"/>
              <a:t>Please retain copies of all of the above documents for your records for one year.  Do not copy planning sheets.  Do Not Pack Paper-based test materials </a:t>
            </a:r>
            <a:r>
              <a:rPr lang="en-US" b="1" dirty="0" smtClean="0"/>
              <a:t> in </a:t>
            </a:r>
            <a:r>
              <a:rPr lang="en-US" b="1" dirty="0"/>
              <a:t>these boxes</a:t>
            </a:r>
            <a:endParaRPr lang="en-US" dirty="0"/>
          </a:p>
        </p:txBody>
      </p:sp>
      <p:sp>
        <p:nvSpPr>
          <p:cNvPr id="6" name="TextBox 5"/>
          <p:cNvSpPr txBox="1"/>
          <p:nvPr/>
        </p:nvSpPr>
        <p:spPr>
          <a:xfrm>
            <a:off x="3107753" y="6517452"/>
            <a:ext cx="2928494" cy="369332"/>
          </a:xfrm>
          <a:prstGeom prst="rect">
            <a:avLst/>
          </a:prstGeom>
          <a:noFill/>
        </p:spPr>
        <p:txBody>
          <a:bodyPr wrap="none" rtlCol="0">
            <a:spAutoFit/>
          </a:bodyPr>
          <a:lstStyle/>
          <a:p>
            <a:r>
              <a:rPr lang="en-US" dirty="0" smtClean="0"/>
              <a:t>Friendly Reminders from TDC</a:t>
            </a:r>
            <a:endParaRPr lang="en-US" dirty="0"/>
          </a:p>
        </p:txBody>
      </p:sp>
      <p:sp>
        <p:nvSpPr>
          <p:cNvPr id="8" name="Rectangle 7"/>
          <p:cNvSpPr/>
          <p:nvPr/>
        </p:nvSpPr>
        <p:spPr>
          <a:xfrm rot="19285647">
            <a:off x="1972908" y="2436071"/>
            <a:ext cx="742177" cy="366449"/>
          </a:xfrm>
          <a:prstGeom prst="rect">
            <a:avLst/>
          </a:prstGeom>
          <a:noFill/>
        </p:spPr>
        <p:txBody>
          <a:bodyPr wrap="square" lIns="91440" tIns="45720" rIns="91440" bIns="45720">
            <a:normAutofit fontScale="32500" lnSpcReduction="20000"/>
          </a:bodyPr>
          <a:lstStyle/>
          <a:p>
            <a:pPr algn="ctr"/>
            <a:r>
              <a:rPr lang="en-US" sz="5400" b="1" spc="50" dirty="0" smtClean="0">
                <a:ln w="12700" cmpd="sng">
                  <a:solidFill>
                    <a:schemeClr val="accent6">
                      <a:satMod val="120000"/>
                      <a:shade val="80000"/>
                    </a:schemeClr>
                  </a:solidFill>
                  <a:prstDash val="solid"/>
                </a:ln>
                <a:solidFill>
                  <a:srgbClr val="FFFF00"/>
                </a:solidFill>
                <a:effectLst>
                  <a:glow rad="127000">
                    <a:srgbClr val="FF0000">
                      <a:alpha val="30000"/>
                    </a:srgbClr>
                  </a:glow>
                </a:effectLst>
              </a:rPr>
              <a:t>NEW</a:t>
            </a:r>
            <a:endParaRPr lang="en-US" sz="5400" b="1" cap="none" spc="50" dirty="0">
              <a:ln w="12700" cmpd="sng">
                <a:solidFill>
                  <a:schemeClr val="accent6">
                    <a:satMod val="120000"/>
                    <a:shade val="80000"/>
                  </a:schemeClr>
                </a:solidFill>
                <a:prstDash val="solid"/>
              </a:ln>
              <a:solidFill>
                <a:srgbClr val="FFFF00"/>
              </a:solidFill>
              <a:effectLst>
                <a:glow rad="127000">
                  <a:srgbClr val="FF0000">
                    <a:alpha val="30000"/>
                  </a:srgbClr>
                </a:glow>
              </a:effectLst>
            </a:endParaRPr>
          </a:p>
        </p:txBody>
      </p:sp>
    </p:spTree>
    <p:extLst>
      <p:ext uri="{BB962C8B-B14F-4D97-AF65-F5344CB8AC3E}">
        <p14:creationId xmlns:p14="http://schemas.microsoft.com/office/powerpoint/2010/main" val="2837047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781800" cy="738981"/>
          </a:xfrm>
        </p:spPr>
        <p:txBody>
          <a:bodyPr>
            <a:normAutofit fontScale="90000"/>
          </a:bodyPr>
          <a:lstStyle/>
          <a:p>
            <a:r>
              <a:rPr lang="en-US" altLang="en-US" dirty="0"/>
              <a:t>District Assessment Coordinator </a:t>
            </a:r>
            <a:r>
              <a:rPr lang="en-US" altLang="en-US" dirty="0" smtClean="0"/>
              <a:t>Only Box LABEL</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58</a:t>
            </a:fld>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3991"/>
          <a:stretch/>
        </p:blipFill>
        <p:spPr bwMode="auto">
          <a:xfrm>
            <a:off x="85725" y="1252728"/>
            <a:ext cx="8972550" cy="4843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24917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2" y="251619"/>
            <a:ext cx="9149862" cy="1096962"/>
          </a:xfrm>
        </p:spPr>
        <p:txBody>
          <a:bodyPr>
            <a:normAutofit fontScale="90000"/>
          </a:bodyPr>
          <a:lstStyle/>
          <a:p>
            <a:r>
              <a:rPr lang="en-US" dirty="0"/>
              <a:t>Pick-Up Dates of NTBS and DAC Only Box</a:t>
            </a:r>
          </a:p>
        </p:txBody>
      </p:sp>
      <p:sp>
        <p:nvSpPr>
          <p:cNvPr id="4" name="Slide Number Placeholder 3"/>
          <p:cNvSpPr>
            <a:spLocks noGrp="1"/>
          </p:cNvSpPr>
          <p:nvPr>
            <p:ph type="sldNum" sz="quarter" idx="12"/>
          </p:nvPr>
        </p:nvSpPr>
        <p:spPr/>
        <p:txBody>
          <a:bodyPr/>
          <a:lstStyle/>
          <a:p>
            <a:fld id="{60F88D64-766A-45C3-93FE-3E1D3068B07A}" type="slidenum">
              <a:rPr lang="en-US" smtClean="0"/>
              <a:t>59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63512957"/>
              </p:ext>
            </p:extLst>
          </p:nvPr>
        </p:nvGraphicFramePr>
        <p:xfrm>
          <a:off x="80338" y="2049639"/>
          <a:ext cx="8987461" cy="3017520"/>
        </p:xfrm>
        <a:graphic>
          <a:graphicData uri="http://schemas.openxmlformats.org/drawingml/2006/table">
            <a:tbl>
              <a:tblPr firstRow="1" bandRow="1">
                <a:tableStyleId>{5C22544A-7EE6-4342-B048-85BDC9FD1C3A}</a:tableStyleId>
              </a:tblPr>
              <a:tblGrid>
                <a:gridCol w="3544949">
                  <a:extLst>
                    <a:ext uri="{9D8B030D-6E8A-4147-A177-3AD203B41FA5}">
                      <a16:colId xmlns:a16="http://schemas.microsoft.com/office/drawing/2014/main" xmlns="" val="20000"/>
                    </a:ext>
                  </a:extLst>
                </a:gridCol>
                <a:gridCol w="3613713">
                  <a:extLst>
                    <a:ext uri="{9D8B030D-6E8A-4147-A177-3AD203B41FA5}">
                      <a16:colId xmlns:a16="http://schemas.microsoft.com/office/drawing/2014/main" xmlns="" val="20001"/>
                    </a:ext>
                  </a:extLst>
                </a:gridCol>
                <a:gridCol w="1828799">
                  <a:extLst>
                    <a:ext uri="{9D8B030D-6E8A-4147-A177-3AD203B41FA5}">
                      <a16:colId xmlns:a16="http://schemas.microsoft.com/office/drawing/2014/main" xmlns="" val="20002"/>
                    </a:ext>
                  </a:extLst>
                </a:gridCol>
              </a:tblGrid>
              <a:tr h="0">
                <a:tc>
                  <a:txBody>
                    <a:bodyPr/>
                    <a:lstStyle/>
                    <a:p>
                      <a:pPr algn="ctr"/>
                      <a:r>
                        <a:rPr lang="en-US" sz="1800" dirty="0">
                          <a:solidFill>
                            <a:schemeClr val="tx1"/>
                          </a:solidFill>
                        </a:rPr>
                        <a:t>Materials</a:t>
                      </a:r>
                    </a:p>
                  </a:txBody>
                  <a:tcPr>
                    <a:solidFill>
                      <a:srgbClr val="FF9999"/>
                    </a:solidFill>
                  </a:tcPr>
                </a:tc>
                <a:tc>
                  <a:txBody>
                    <a:bodyPr/>
                    <a:lstStyle/>
                    <a:p>
                      <a:pPr algn="ctr"/>
                      <a:r>
                        <a:rPr lang="en-US" sz="1800" dirty="0">
                          <a:solidFill>
                            <a:schemeClr val="tx1"/>
                          </a:solidFill>
                        </a:rPr>
                        <a:t>Materials </a:t>
                      </a:r>
                    </a:p>
                  </a:txBody>
                  <a:tcPr>
                    <a:solidFill>
                      <a:srgbClr val="FF9999"/>
                    </a:solidFill>
                  </a:tcPr>
                </a:tc>
                <a:tc>
                  <a:txBody>
                    <a:bodyPr/>
                    <a:lstStyle/>
                    <a:p>
                      <a:pPr algn="ctr"/>
                      <a:r>
                        <a:rPr lang="en-US" sz="1800" dirty="0">
                          <a:solidFill>
                            <a:schemeClr val="tx1"/>
                          </a:solidFill>
                        </a:rPr>
                        <a:t>Date*</a:t>
                      </a:r>
                    </a:p>
                  </a:txBody>
                  <a:tcPr>
                    <a:solidFill>
                      <a:srgbClr val="FF9999"/>
                    </a:solidFill>
                  </a:tcPr>
                </a:tc>
                <a:extLst>
                  <a:ext uri="{0D108BD9-81ED-4DB2-BD59-A6C34878D82A}">
                    <a16:rowId xmlns:a16="http://schemas.microsoft.com/office/drawing/2014/main" xmlns="" val="1000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All “NOT TO BE SCORED” materials </a:t>
                      </a:r>
                      <a:r>
                        <a:rPr lang="en-US" sz="1800" dirty="0"/>
                        <a:t>(including NOT TO BE SCORED special documents)</a:t>
                      </a:r>
                      <a:endParaRPr lang="en-US" sz="1800" baseline="0" dirty="0"/>
                    </a:p>
                  </a:txBody>
                  <a:tcP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sng" dirty="0">
                          <a:solidFill>
                            <a:schemeClr val="bg1"/>
                          </a:solidFill>
                        </a:rPr>
                        <a:t>WHITE</a:t>
                      </a:r>
                      <a:r>
                        <a:rPr lang="en-US" sz="1800" b="1" baseline="0" dirty="0"/>
                        <a:t> Labeled Boxes</a:t>
                      </a:r>
                    </a:p>
                  </a:txBody>
                  <a:tcPr anchor="ctr">
                    <a:solidFill>
                      <a:srgbClr val="FFCCCC"/>
                    </a:solidFill>
                  </a:tcPr>
                </a:tc>
                <a:tc>
                  <a:txBody>
                    <a:bodyPr/>
                    <a:lstStyle/>
                    <a:p>
                      <a:pPr algn="ctr"/>
                      <a:r>
                        <a:rPr lang="en-US" sz="1800" b="1" u="sng" baseline="0" dirty="0"/>
                        <a:t>May 19-26</a:t>
                      </a:r>
                    </a:p>
                  </a:txBody>
                  <a:tcPr anchor="ctr">
                    <a:solidFill>
                      <a:srgbClr val="FFCCCC"/>
                    </a:solidFill>
                  </a:tcPr>
                </a:tc>
                <a:extLst>
                  <a:ext uri="{0D108BD9-81ED-4DB2-BD59-A6C34878D82A}">
                    <a16:rowId xmlns:a16="http://schemas.microsoft.com/office/drawing/2014/main" xmlns="" val="10001"/>
                  </a:ext>
                </a:extLst>
              </a:tr>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none" baseline="0" dirty="0">
                          <a:effectLst/>
                        </a:rPr>
                        <a:t>DISTRICT ASSESSMENT COORDINATOR ONLY BOXES (DAC) (No </a:t>
                      </a:r>
                      <a:r>
                        <a:rPr lang="en-US" sz="1800" b="1" u="none" baseline="0" dirty="0" smtClean="0">
                          <a:effectLst/>
                        </a:rPr>
                        <a:t>DRC/PEARSON Color </a:t>
                      </a:r>
                      <a:r>
                        <a:rPr lang="en-US" sz="1800" b="1" u="none" baseline="0" dirty="0">
                          <a:effectLst/>
                        </a:rPr>
                        <a:t>Return Label) Include all documentation for:</a:t>
                      </a:r>
                      <a:endParaRPr lang="en-US" sz="1800" b="0" baseline="0" dirty="0">
                        <a:solidFill>
                          <a:schemeClr val="tx1"/>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a:solidFill>
                            <a:schemeClr val="tx1"/>
                          </a:solidFill>
                          <a:latin typeface="+mn-lt"/>
                        </a:rPr>
                        <a:t>FSA ELA Writing (Grades 4-10 and Retakes); FSA ELA Reading (Grades 3-10 and Retakes); FSA Mathematics (Grades 3-8); FCAT 2.0 Science (Grades 5 and 8); FCAT 2.0 Reading Retake; NGSSS Algebra 1 Retake EOC;  FSA Algebra 1 Retake EOC; and FSA and NGSSS EOC Assessments</a:t>
                      </a:r>
                      <a:endParaRPr lang="en-US" sz="1800" b="0" dirty="0"/>
                    </a:p>
                  </a:txBody>
                  <a:tcPr anchor="ctr">
                    <a:solidFill>
                      <a:srgbClr val="FFCCCC"/>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u="none" baseline="0" dirty="0">
                        <a:solidFill>
                          <a:schemeClr val="tx1"/>
                        </a:solidFill>
                        <a:effectLst/>
                        <a:latin typeface="+mn-lt"/>
                      </a:endParaRPr>
                    </a:p>
                  </a:txBody>
                  <a:tcPr>
                    <a:solidFill>
                      <a:srgbClr val="FFCCCC"/>
                    </a:solidFill>
                  </a:tcPr>
                </a:tc>
                <a:tc>
                  <a:txBody>
                    <a:bodyPr/>
                    <a:lstStyle/>
                    <a:p>
                      <a:pPr algn="ctr"/>
                      <a:endParaRPr lang="en-US" sz="1800" b="1" u="sng" baseline="0" dirty="0">
                        <a:latin typeface="+mn-lt"/>
                      </a:endParaRPr>
                    </a:p>
                    <a:p>
                      <a:pPr algn="ctr"/>
                      <a:r>
                        <a:rPr lang="en-US" sz="1800" b="1" u="sng" baseline="0" dirty="0">
                          <a:latin typeface="+mn-lt"/>
                        </a:rPr>
                        <a:t>May 30-June 5</a:t>
                      </a:r>
                    </a:p>
                    <a:p>
                      <a:pPr algn="ctr"/>
                      <a:endParaRPr lang="en-US" sz="1800" b="1" u="sng" baseline="0" dirty="0">
                        <a:latin typeface="+mn-lt"/>
                      </a:endParaRPr>
                    </a:p>
                  </a:txBody>
                  <a:tcPr anchor="ctr">
                    <a:solidFill>
                      <a:srgbClr val="FFCCCC"/>
                    </a:solidFill>
                  </a:tcPr>
                </a:tc>
                <a:extLst>
                  <a:ext uri="{0D108BD9-81ED-4DB2-BD59-A6C34878D82A}">
                    <a16:rowId xmlns:a16="http://schemas.microsoft.com/office/drawing/2014/main" xmlns="" val="10002"/>
                  </a:ext>
                </a:extLst>
              </a:tr>
            </a:tbl>
          </a:graphicData>
        </a:graphic>
      </p:graphicFrame>
      <p:sp>
        <p:nvSpPr>
          <p:cNvPr id="6" name="TextBox 5"/>
          <p:cNvSpPr txBox="1"/>
          <p:nvPr/>
        </p:nvSpPr>
        <p:spPr>
          <a:xfrm>
            <a:off x="152400" y="5259922"/>
            <a:ext cx="8610600" cy="1015663"/>
          </a:xfrm>
          <a:prstGeom prst="rect">
            <a:avLst/>
          </a:prstGeom>
          <a:solidFill>
            <a:schemeClr val="bg1">
              <a:alpha val="66000"/>
            </a:schemeClr>
          </a:solidFill>
        </p:spPr>
        <p:txBody>
          <a:bodyPr wrap="square" rtlCol="0">
            <a:spAutoFit/>
          </a:bodyPr>
          <a:lstStyle/>
          <a:p>
            <a:r>
              <a:rPr lang="en-US" sz="2000" b="1" dirty="0">
                <a:solidFill>
                  <a:srgbClr val="FF0000"/>
                </a:solidFill>
              </a:rPr>
              <a:t>*Please note that if materials are not ready for pick-up, you must hand-deliver them to TDC no later than </a:t>
            </a:r>
            <a:r>
              <a:rPr lang="en-US" sz="2000" b="1" u="sng" dirty="0">
                <a:solidFill>
                  <a:srgbClr val="FF0000"/>
                </a:solidFill>
              </a:rPr>
              <a:t>June </a:t>
            </a:r>
            <a:r>
              <a:rPr lang="en-US" sz="2000" b="1" u="sng" dirty="0" smtClean="0">
                <a:solidFill>
                  <a:srgbClr val="FF0000"/>
                </a:solidFill>
              </a:rPr>
              <a:t>5</a:t>
            </a:r>
            <a:r>
              <a:rPr lang="en-US" sz="2000" b="1" u="sng" baseline="30000" dirty="0" smtClean="0">
                <a:solidFill>
                  <a:srgbClr val="FF0000"/>
                </a:solidFill>
              </a:rPr>
              <a:t>th</a:t>
            </a:r>
            <a:r>
              <a:rPr lang="en-US" sz="2000" b="1" dirty="0" smtClean="0">
                <a:solidFill>
                  <a:srgbClr val="FF0000"/>
                </a:solidFill>
              </a:rPr>
              <a:t>, by 2 </a:t>
            </a:r>
            <a:r>
              <a:rPr lang="en-US" sz="2000" b="1" dirty="0">
                <a:solidFill>
                  <a:srgbClr val="FF0000"/>
                </a:solidFill>
              </a:rPr>
              <a:t>p.m. </a:t>
            </a:r>
            <a:r>
              <a:rPr lang="en-US" sz="2000" b="1" dirty="0" smtClean="0">
                <a:solidFill>
                  <a:srgbClr val="FF0000"/>
                </a:solidFill>
              </a:rPr>
              <a:t>daily (EXCEPTION, on Wednesday return by 1 pm). </a:t>
            </a:r>
            <a:endParaRPr lang="en-US" sz="2000" b="1" dirty="0">
              <a:solidFill>
                <a:srgbClr val="FF0000"/>
              </a:solidFill>
            </a:endParaRPr>
          </a:p>
        </p:txBody>
      </p:sp>
      <p:sp>
        <p:nvSpPr>
          <p:cNvPr id="3" name="Rectangle 2"/>
          <p:cNvSpPr/>
          <p:nvPr/>
        </p:nvSpPr>
        <p:spPr>
          <a:xfrm>
            <a:off x="-5862" y="1600200"/>
            <a:ext cx="9149862" cy="400110"/>
          </a:xfrm>
          <a:prstGeom prst="rect">
            <a:avLst/>
          </a:prstGeom>
        </p:spPr>
        <p:txBody>
          <a:bodyPr wrap="square">
            <a:spAutoFit/>
          </a:bodyPr>
          <a:lstStyle/>
          <a:p>
            <a:r>
              <a:rPr lang="en-US" sz="2000" b="1" dirty="0"/>
              <a:t>Comet Delivery Services will pick- up FSA and FCAT 2.0 “NTBS” and DAC Boxes:</a:t>
            </a:r>
          </a:p>
        </p:txBody>
      </p:sp>
      <p:sp>
        <p:nvSpPr>
          <p:cNvPr id="7" name="TextBox 6"/>
          <p:cNvSpPr txBox="1"/>
          <p:nvPr/>
        </p:nvSpPr>
        <p:spPr>
          <a:xfrm>
            <a:off x="3962400" y="6482572"/>
            <a:ext cx="2928494" cy="369332"/>
          </a:xfrm>
          <a:prstGeom prst="rect">
            <a:avLst/>
          </a:prstGeom>
          <a:noFill/>
        </p:spPr>
        <p:txBody>
          <a:bodyPr wrap="none" rtlCol="0">
            <a:spAutoFit/>
          </a:bodyPr>
          <a:lstStyle/>
          <a:p>
            <a:r>
              <a:rPr lang="en-US" dirty="0" smtClean="0"/>
              <a:t>Friendly Reminders from TDC</a:t>
            </a:r>
            <a:endParaRPr lang="en-US" dirty="0"/>
          </a:p>
        </p:txBody>
      </p:sp>
    </p:spTree>
    <p:extLst>
      <p:ext uri="{BB962C8B-B14F-4D97-AF65-F5344CB8AC3E}">
        <p14:creationId xmlns:p14="http://schemas.microsoft.com/office/powerpoint/2010/main" val="152945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45" y="49786"/>
            <a:ext cx="8839200" cy="1096962"/>
          </a:xfrm>
        </p:spPr>
        <p:txBody>
          <a:bodyPr>
            <a:normAutofit/>
          </a:bodyPr>
          <a:lstStyle/>
          <a:p>
            <a:r>
              <a:rPr lang="en-US" dirty="0"/>
              <a:t>Test Administration Schedule</a:t>
            </a:r>
          </a:p>
        </p:txBody>
      </p:sp>
      <p:sp>
        <p:nvSpPr>
          <p:cNvPr id="3" name="Slide Number Placeholder 2"/>
          <p:cNvSpPr>
            <a:spLocks noGrp="1"/>
          </p:cNvSpPr>
          <p:nvPr>
            <p:ph type="sldNum" sz="quarter" idx="12"/>
          </p:nvPr>
        </p:nvSpPr>
        <p:spPr/>
        <p:txBody>
          <a:bodyPr/>
          <a:lstStyle/>
          <a:p>
            <a:fld id="{60F88D64-766A-45C3-93FE-3E1D3068B07A}" type="slidenum">
              <a:rPr lang="en-US" smtClean="0"/>
              <a:t>6</a:t>
            </a:fld>
            <a:endParaRPr lang="en-US" dirty="0"/>
          </a:p>
        </p:txBody>
      </p:sp>
      <p:sp>
        <p:nvSpPr>
          <p:cNvPr id="6" name="TextBox 5"/>
          <p:cNvSpPr txBox="1"/>
          <p:nvPr/>
        </p:nvSpPr>
        <p:spPr>
          <a:xfrm>
            <a:off x="367146" y="5623560"/>
            <a:ext cx="8458199" cy="646331"/>
          </a:xfrm>
          <a:prstGeom prst="rect">
            <a:avLst/>
          </a:prstGeom>
          <a:noFill/>
        </p:spPr>
        <p:txBody>
          <a:bodyPr wrap="square" rtlCol="0">
            <a:spAutoFit/>
          </a:bodyPr>
          <a:lstStyle/>
          <a:p>
            <a:r>
              <a:rPr lang="en-US" dirty="0"/>
              <a:t>Any deviation from this schedule requires written approval from the Florida Department of Education (FLDOE).</a:t>
            </a:r>
          </a:p>
        </p:txBody>
      </p:sp>
      <p:graphicFrame>
        <p:nvGraphicFramePr>
          <p:cNvPr id="4" name="Table 3"/>
          <p:cNvGraphicFramePr>
            <a:graphicFrameLocks noGrp="1"/>
          </p:cNvGraphicFramePr>
          <p:nvPr>
            <p:extLst>
              <p:ext uri="{D42A27DB-BD31-4B8C-83A1-F6EECF244321}">
                <p14:modId xmlns:p14="http://schemas.microsoft.com/office/powerpoint/2010/main" val="1721379103"/>
              </p:ext>
            </p:extLst>
          </p:nvPr>
        </p:nvGraphicFramePr>
        <p:xfrm>
          <a:off x="381001" y="1752599"/>
          <a:ext cx="8229599" cy="3870961"/>
        </p:xfrm>
        <a:graphic>
          <a:graphicData uri="http://schemas.openxmlformats.org/drawingml/2006/table">
            <a:tbl>
              <a:tblPr firstRow="1" bandRow="1">
                <a:tableStyleId>{073A0DAA-6AF3-43AB-8588-CEC1D06C72B9}</a:tableStyleId>
              </a:tblPr>
              <a:tblGrid>
                <a:gridCol w="1536853">
                  <a:extLst>
                    <a:ext uri="{9D8B030D-6E8A-4147-A177-3AD203B41FA5}">
                      <a16:colId xmlns:a16="http://schemas.microsoft.com/office/drawing/2014/main" xmlns="" val="20000"/>
                    </a:ext>
                  </a:extLst>
                </a:gridCol>
                <a:gridCol w="941942">
                  <a:extLst>
                    <a:ext uri="{9D8B030D-6E8A-4147-A177-3AD203B41FA5}">
                      <a16:colId xmlns:a16="http://schemas.microsoft.com/office/drawing/2014/main" xmlns="" val="20001"/>
                    </a:ext>
                  </a:extLst>
                </a:gridCol>
                <a:gridCol w="2875402">
                  <a:extLst>
                    <a:ext uri="{9D8B030D-6E8A-4147-A177-3AD203B41FA5}">
                      <a16:colId xmlns:a16="http://schemas.microsoft.com/office/drawing/2014/main" xmlns="" val="20002"/>
                    </a:ext>
                  </a:extLst>
                </a:gridCol>
                <a:gridCol w="2875402">
                  <a:extLst>
                    <a:ext uri="{9D8B030D-6E8A-4147-A177-3AD203B41FA5}">
                      <a16:colId xmlns:a16="http://schemas.microsoft.com/office/drawing/2014/main" xmlns="" val="20003"/>
                    </a:ext>
                  </a:extLst>
                </a:gridCol>
              </a:tblGrid>
              <a:tr h="530268">
                <a:tc>
                  <a:txBody>
                    <a:bodyPr/>
                    <a:lstStyle/>
                    <a:p>
                      <a:pPr algn="ctr"/>
                      <a:r>
                        <a:rPr lang="en-US" sz="2000" dirty="0">
                          <a:solidFill>
                            <a:schemeClr val="tx1"/>
                          </a:solidFill>
                        </a:rPr>
                        <a:t>PBT</a:t>
                      </a:r>
                      <a:r>
                        <a:rPr lang="en-US" sz="2000" baseline="0" dirty="0">
                          <a:solidFill>
                            <a:schemeClr val="tx1"/>
                          </a:solidFill>
                        </a:rPr>
                        <a:t> </a:t>
                      </a:r>
                      <a:r>
                        <a:rPr lang="en-US" sz="2000" dirty="0">
                          <a:solidFill>
                            <a:schemeClr val="tx1"/>
                          </a:solidFill>
                        </a:rPr>
                        <a:t>Test</a:t>
                      </a:r>
                    </a:p>
                  </a:txBody>
                  <a:tcPr>
                    <a:solidFill>
                      <a:srgbClr val="FF9999"/>
                    </a:solidFill>
                  </a:tcPr>
                </a:tc>
                <a:tc>
                  <a:txBody>
                    <a:bodyPr/>
                    <a:lstStyle/>
                    <a:p>
                      <a:pPr algn="ctr"/>
                      <a:r>
                        <a:rPr lang="en-US" sz="2000" dirty="0">
                          <a:solidFill>
                            <a:schemeClr val="tx1"/>
                          </a:solidFill>
                        </a:rPr>
                        <a:t>Grades</a:t>
                      </a:r>
                    </a:p>
                  </a:txBody>
                  <a:tcPr>
                    <a:solidFill>
                      <a:srgbClr val="FF9999"/>
                    </a:solidFill>
                  </a:tcPr>
                </a:tc>
                <a:tc>
                  <a:txBody>
                    <a:bodyPr/>
                    <a:lstStyle/>
                    <a:p>
                      <a:pPr algn="ctr"/>
                      <a:r>
                        <a:rPr lang="en-US" sz="2000" dirty="0">
                          <a:solidFill>
                            <a:schemeClr val="tx1"/>
                          </a:solidFill>
                        </a:rPr>
                        <a:t>Testing</a:t>
                      </a:r>
                      <a:r>
                        <a:rPr lang="en-US" sz="2000" baseline="0" dirty="0">
                          <a:solidFill>
                            <a:schemeClr val="tx1"/>
                          </a:solidFill>
                        </a:rPr>
                        <a:t> Day* </a:t>
                      </a:r>
                      <a:endParaRPr lang="en-US" sz="2000" dirty="0">
                        <a:solidFill>
                          <a:schemeClr val="tx1"/>
                        </a:solidFill>
                      </a:endParaRPr>
                    </a:p>
                  </a:txBody>
                  <a:tcPr>
                    <a:solidFill>
                      <a:srgbClr val="FF9999"/>
                    </a:solidFill>
                  </a:tcPr>
                </a:tc>
                <a:tc>
                  <a:txBody>
                    <a:bodyPr/>
                    <a:lstStyle/>
                    <a:p>
                      <a:pPr algn="ctr"/>
                      <a:r>
                        <a:rPr lang="en-US" sz="2000" dirty="0">
                          <a:solidFill>
                            <a:schemeClr val="tx1"/>
                          </a:solidFill>
                        </a:rPr>
                        <a:t>Make-up Testing </a:t>
                      </a:r>
                    </a:p>
                  </a:txBody>
                  <a:tcPr>
                    <a:solidFill>
                      <a:srgbClr val="FF9999"/>
                    </a:solidFill>
                  </a:tcPr>
                </a:tc>
                <a:extLst>
                  <a:ext uri="{0D108BD9-81ED-4DB2-BD59-A6C34878D82A}">
                    <a16:rowId xmlns:a16="http://schemas.microsoft.com/office/drawing/2014/main" xmlns="" val="10000"/>
                  </a:ext>
                </a:extLst>
              </a:tr>
              <a:tr h="742376">
                <a:tc>
                  <a:txBody>
                    <a:bodyPr/>
                    <a:lstStyle/>
                    <a:p>
                      <a:pPr algn="ctr"/>
                      <a:r>
                        <a:rPr lang="en-US" b="1" dirty="0"/>
                        <a:t>FSA ELA Writing </a:t>
                      </a:r>
                    </a:p>
                  </a:txBody>
                  <a:tcPr>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t>4-7 </a:t>
                      </a:r>
                    </a:p>
                  </a:txBody>
                  <a:tcPr>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t>February 28</a:t>
                      </a:r>
                    </a:p>
                  </a:txBody>
                  <a:tcPr>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t>March</a:t>
                      </a:r>
                      <a:r>
                        <a:rPr lang="en-US" baseline="0" dirty="0"/>
                        <a:t> 1-3</a:t>
                      </a:r>
                      <a:endParaRPr lang="en-US" dirty="0"/>
                    </a:p>
                  </a:txBody>
                  <a:tcPr>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xmlns="" val="10001"/>
                  </a:ext>
                </a:extLst>
              </a:tr>
              <a:tr h="742376">
                <a:tc>
                  <a:txBody>
                    <a:bodyPr/>
                    <a:lstStyle/>
                    <a:p>
                      <a:pPr algn="ctr"/>
                      <a:r>
                        <a:rPr lang="en-US" b="1" dirty="0"/>
                        <a:t>FSA ELA Reading</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t>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t>March 28-29</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t>March 30-April 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xmlns="" val="10002"/>
                  </a:ext>
                </a:extLst>
              </a:tr>
              <a:tr h="618647">
                <a:tc rowSpan="2">
                  <a:txBody>
                    <a:bodyPr/>
                    <a:lstStyle/>
                    <a:p>
                      <a:pPr algn="ctr"/>
                      <a:endParaRPr lang="en-US" b="1" dirty="0"/>
                    </a:p>
                    <a:p>
                      <a:pPr algn="ctr"/>
                      <a:r>
                        <a:rPr lang="en-US" b="1" dirty="0"/>
                        <a:t>FCAT 2.0 Science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t>5</a:t>
                      </a:r>
                    </a:p>
                  </a:txBody>
                  <a:tcPr>
                    <a:lnT w="12700" cap="flat" cmpd="sng" algn="ctr">
                      <a:solidFill>
                        <a:schemeClr val="tx1"/>
                      </a:solidFill>
                      <a:prstDash val="solid"/>
                      <a:round/>
                      <a:headEnd type="none" w="med" len="med"/>
                      <a:tailEnd type="none" w="med" len="med"/>
                    </a:lnT>
                    <a:solidFill>
                      <a:srgbClr val="FFCCCC"/>
                    </a:solidFill>
                  </a:tcPr>
                </a:tc>
                <a:tc>
                  <a:txBody>
                    <a:bodyPr/>
                    <a:lstStyle/>
                    <a:p>
                      <a:pPr algn="ctr"/>
                      <a:r>
                        <a:rPr lang="en-US" dirty="0"/>
                        <a:t>May 2-3</a:t>
                      </a:r>
                    </a:p>
                  </a:txBody>
                  <a:tcPr>
                    <a:lnT w="12700" cap="flat" cmpd="sng" algn="ctr">
                      <a:solidFill>
                        <a:schemeClr val="tx1"/>
                      </a:solidFill>
                      <a:prstDash val="solid"/>
                      <a:round/>
                      <a:headEnd type="none" w="med" len="med"/>
                      <a:tailEnd type="none" w="med" len="med"/>
                    </a:lnT>
                    <a:solidFill>
                      <a:srgbClr val="FFCCCC"/>
                    </a:solidFill>
                  </a:tcPr>
                </a:tc>
                <a:tc>
                  <a:txBody>
                    <a:bodyPr/>
                    <a:lstStyle/>
                    <a:p>
                      <a:pPr algn="ctr"/>
                      <a:r>
                        <a:rPr lang="en-US" dirty="0"/>
                        <a:t>May</a:t>
                      </a:r>
                      <a:r>
                        <a:rPr lang="en-US" baseline="0" dirty="0"/>
                        <a:t> 4-5</a:t>
                      </a:r>
                      <a:endParaRPr lang="en-US" dirty="0"/>
                    </a:p>
                  </a:txBody>
                  <a:tcPr>
                    <a:lnT w="12700" cap="flat" cmpd="sng" algn="ctr">
                      <a:solidFill>
                        <a:schemeClr val="tx1"/>
                      </a:solidFill>
                      <a:prstDash val="solid"/>
                      <a:round/>
                      <a:headEnd type="none" w="med" len="med"/>
                      <a:tailEnd type="none" w="med" len="med"/>
                    </a:lnT>
                    <a:solidFill>
                      <a:srgbClr val="FFCCCC"/>
                    </a:solidFill>
                  </a:tcPr>
                </a:tc>
                <a:extLst>
                  <a:ext uri="{0D108BD9-81ED-4DB2-BD59-A6C34878D82A}">
                    <a16:rowId xmlns:a16="http://schemas.microsoft.com/office/drawing/2014/main" xmlns="" val="10003"/>
                  </a:ext>
                </a:extLst>
              </a:tr>
              <a:tr h="618647">
                <a:tc vMerge="1">
                  <a:txBody>
                    <a:bodyPr/>
                    <a:lstStyle/>
                    <a:p>
                      <a:pPr algn="ctr"/>
                      <a:endParaRPr lang="en-US" dirty="0"/>
                    </a:p>
                  </a:txBody>
                  <a:tcPr/>
                </a:tc>
                <a:tc>
                  <a:txBody>
                    <a:bodyPr/>
                    <a:lstStyle/>
                    <a:p>
                      <a:pPr algn="ctr"/>
                      <a:r>
                        <a:rPr lang="en-US" dirty="0"/>
                        <a:t>8</a:t>
                      </a:r>
                    </a:p>
                  </a:txBody>
                  <a:tcPr>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t>May 2</a:t>
                      </a:r>
                    </a:p>
                  </a:txBody>
                  <a:tcPr>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t>May 3-5</a:t>
                      </a:r>
                    </a:p>
                  </a:txBody>
                  <a:tcPr>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xmlns="" val="10004"/>
                  </a:ext>
                </a:extLst>
              </a:tr>
              <a:tr h="618647">
                <a:tc gridSpan="4">
                  <a:txBody>
                    <a:bodyPr/>
                    <a:lstStyle/>
                    <a:p>
                      <a:pPr algn="l"/>
                      <a:r>
                        <a:rPr lang="en-US" dirty="0"/>
                        <a:t>*Schools must adhere</a:t>
                      </a:r>
                      <a:r>
                        <a:rPr lang="en-US" baseline="0" dirty="0"/>
                        <a:t> to  the district-designated test administration day(s).</a:t>
                      </a:r>
                      <a:endParaRPr lang="en-US" dirty="0"/>
                    </a:p>
                  </a:txBody>
                  <a:tcPr>
                    <a:lnT w="12700" cap="flat" cmpd="sng" algn="ctr">
                      <a:solidFill>
                        <a:schemeClr val="tx1"/>
                      </a:solidFill>
                      <a:prstDash val="solid"/>
                      <a:round/>
                      <a:headEnd type="none" w="med" len="med"/>
                      <a:tailEnd type="none" w="med" len="med"/>
                    </a:lnT>
                    <a:solidFill>
                      <a:srgbClr val="FFCCCC"/>
                    </a:solidFill>
                  </a:tcPr>
                </a:tc>
                <a:tc hMerge="1">
                  <a:txBody>
                    <a:bodyPr/>
                    <a:lstStyle/>
                    <a:p>
                      <a:endParaRPr lang="en-US" dirty="0"/>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xmlns="" val="10005"/>
                  </a:ext>
                </a:extLst>
              </a:tr>
            </a:tbl>
          </a:graphicData>
        </a:graphic>
      </p:graphicFrame>
      <p:sp>
        <p:nvSpPr>
          <p:cNvPr id="7" name="TextBox 6"/>
          <p:cNvSpPr txBox="1"/>
          <p:nvPr/>
        </p:nvSpPr>
        <p:spPr>
          <a:xfrm>
            <a:off x="2209800" y="6482572"/>
            <a:ext cx="5324214" cy="369332"/>
          </a:xfrm>
          <a:prstGeom prst="rect">
            <a:avLst/>
          </a:prstGeom>
          <a:noFill/>
        </p:spPr>
        <p:txBody>
          <a:bodyPr wrap="none" rtlCol="0">
            <a:spAutoFit/>
          </a:bodyPr>
          <a:lstStyle/>
          <a:p>
            <a:r>
              <a:rPr lang="en-US" dirty="0" smtClean="0"/>
              <a:t>FSA PBT TAM cover page 2; SCIENCE TAM cover page 2 </a:t>
            </a:r>
            <a:endParaRPr lang="en-US" dirty="0"/>
          </a:p>
        </p:txBody>
      </p:sp>
      <p:sp>
        <p:nvSpPr>
          <p:cNvPr id="8" name="Rectangle 7"/>
          <p:cNvSpPr/>
          <p:nvPr/>
        </p:nvSpPr>
        <p:spPr>
          <a:xfrm>
            <a:off x="5181600" y="1143000"/>
            <a:ext cx="3796145" cy="461665"/>
          </a:xfrm>
          <a:prstGeom prst="rect">
            <a:avLst/>
          </a:prstGeom>
        </p:spPr>
        <p:txBody>
          <a:bodyPr wrap="square">
            <a:spAutoFit/>
          </a:bodyPr>
          <a:lstStyle/>
          <a:p>
            <a:r>
              <a:rPr lang="en-US" sz="2400" b="1" dirty="0" smtClean="0"/>
              <a:t>Weekly Briefing </a:t>
            </a:r>
            <a:r>
              <a:rPr lang="en-US" sz="2400" b="1" dirty="0"/>
              <a:t>ID #: 20444</a:t>
            </a:r>
            <a:endParaRPr lang="en-US" sz="2400" dirty="0"/>
          </a:p>
        </p:txBody>
      </p:sp>
    </p:spTree>
    <p:extLst>
      <p:ext uri="{BB962C8B-B14F-4D97-AF65-F5344CB8AC3E}">
        <p14:creationId xmlns:p14="http://schemas.microsoft.com/office/powerpoint/2010/main" val="4941926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86800" cy="1096962"/>
          </a:xfrm>
        </p:spPr>
        <p:txBody>
          <a:bodyPr>
            <a:noAutofit/>
          </a:bodyPr>
          <a:lstStyle/>
          <a:p>
            <a:r>
              <a:rPr lang="en-US" dirty="0" smtClean="0"/>
              <a:t>NEW at TDC</a:t>
            </a:r>
            <a:endParaRPr lang="en-US" dirty="0"/>
          </a:p>
        </p:txBody>
      </p:sp>
      <p:sp>
        <p:nvSpPr>
          <p:cNvPr id="3" name="Content Placeholder 2"/>
          <p:cNvSpPr>
            <a:spLocks noGrp="1"/>
          </p:cNvSpPr>
          <p:nvPr>
            <p:ph idx="1"/>
          </p:nvPr>
        </p:nvSpPr>
        <p:spPr/>
        <p:txBody>
          <a:bodyPr/>
          <a:lstStyle/>
          <a:p>
            <a:pPr marL="0" indent="0">
              <a:buNone/>
            </a:pPr>
            <a:r>
              <a:rPr lang="en-US" dirty="0" smtClean="0"/>
              <a:t>Ordering Additional Materials </a:t>
            </a:r>
            <a:r>
              <a:rPr lang="en-US" sz="2400" dirty="0" smtClean="0">
                <a:solidFill>
                  <a:srgbClr val="FF0000"/>
                </a:solidFill>
                <a:latin typeface="Lucida Handwriting" panose="03010101010101010101" pitchFamily="66" charset="0"/>
              </a:rPr>
              <a:t>(New this Year!)</a:t>
            </a:r>
          </a:p>
          <a:p>
            <a:pPr marL="800100"/>
            <a:r>
              <a:rPr lang="en-US" i="1" u="sng" dirty="0" smtClean="0"/>
              <a:t>TDC Documents</a:t>
            </a:r>
            <a:r>
              <a:rPr lang="en-US" dirty="0" smtClean="0"/>
              <a:t> webpage (link located above the “Test Chairperson Info” link)</a:t>
            </a:r>
          </a:p>
          <a:p>
            <a:pPr marL="800100"/>
            <a:r>
              <a:rPr lang="en-US" dirty="0" smtClean="0"/>
              <a:t>Orders submitted before 3:00 pm will be available for pick up in 24 hours; order placed after 3:00 pm will require 48 hours processing</a:t>
            </a:r>
          </a:p>
          <a:p>
            <a:pPr marL="800100"/>
            <a:r>
              <a:rPr lang="en-US" dirty="0" smtClean="0"/>
              <a:t>Email will only be sent by TDC when materials are on backorder</a:t>
            </a:r>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60</a:t>
            </a:fld>
            <a:endParaRPr lang="en-US" dirty="0"/>
          </a:p>
        </p:txBody>
      </p:sp>
    </p:spTree>
    <p:extLst>
      <p:ext uri="{BB962C8B-B14F-4D97-AF65-F5344CB8AC3E}">
        <p14:creationId xmlns:p14="http://schemas.microsoft.com/office/powerpoint/2010/main" val="25041866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F88D64-766A-45C3-93FE-3E1D3068B07A}" type="slidenum">
              <a:rPr lang="en-US" smtClean="0"/>
              <a:t>61</a:t>
            </a:fld>
            <a:endParaRPr lang="en-US" dirty="0"/>
          </a:p>
        </p:txBody>
      </p:sp>
      <p:pic>
        <p:nvPicPr>
          <p:cNvPr id="1027"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737" t="11792" r="15402" b="4977"/>
          <a:stretch/>
        </p:blipFill>
        <p:spPr bwMode="auto">
          <a:xfrm>
            <a:off x="381000" y="381000"/>
            <a:ext cx="8382000" cy="58628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ounded Rectangle 5"/>
          <p:cNvSpPr/>
          <p:nvPr/>
        </p:nvSpPr>
        <p:spPr>
          <a:xfrm>
            <a:off x="609600" y="5410200"/>
            <a:ext cx="1295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rot="19266502">
            <a:off x="314209" y="4905695"/>
            <a:ext cx="194937" cy="5842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0990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62</a:t>
            </a:fld>
            <a:endParaRPr lang="en-US"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572" t="4842" r="15523" b="4772"/>
          <a:stretch/>
        </p:blipFill>
        <p:spPr bwMode="auto">
          <a:xfrm>
            <a:off x="228600" y="152400"/>
            <a:ext cx="8686800" cy="64065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5943600" y="3657600"/>
            <a:ext cx="2133600" cy="369332"/>
          </a:xfrm>
          <a:prstGeom prst="rect">
            <a:avLst/>
          </a:prstGeom>
          <a:noFill/>
        </p:spPr>
        <p:txBody>
          <a:bodyPr wrap="square" rtlCol="0">
            <a:spAutoFit/>
          </a:bodyPr>
          <a:lstStyle/>
          <a:p>
            <a:r>
              <a:rPr lang="en-US" dirty="0" smtClean="0">
                <a:solidFill>
                  <a:srgbClr val="FF0000"/>
                </a:solidFill>
              </a:rPr>
              <a:t>Exam Titles</a:t>
            </a:r>
            <a:endParaRPr lang="en-US" dirty="0">
              <a:solidFill>
                <a:srgbClr val="FF0000"/>
              </a:solidFill>
            </a:endParaRPr>
          </a:p>
        </p:txBody>
      </p:sp>
      <p:sp>
        <p:nvSpPr>
          <p:cNvPr id="7" name="TextBox 6"/>
          <p:cNvSpPr txBox="1"/>
          <p:nvPr/>
        </p:nvSpPr>
        <p:spPr>
          <a:xfrm>
            <a:off x="5943600" y="5650468"/>
            <a:ext cx="2133600" cy="369332"/>
          </a:xfrm>
          <a:prstGeom prst="rect">
            <a:avLst/>
          </a:prstGeom>
          <a:noFill/>
        </p:spPr>
        <p:txBody>
          <a:bodyPr wrap="square" rtlCol="0">
            <a:spAutoFit/>
          </a:bodyPr>
          <a:lstStyle/>
          <a:p>
            <a:r>
              <a:rPr lang="en-US" dirty="0" smtClean="0">
                <a:solidFill>
                  <a:srgbClr val="3114AC"/>
                </a:solidFill>
              </a:rPr>
              <a:t>Available Forms</a:t>
            </a:r>
            <a:endParaRPr lang="en-US" dirty="0">
              <a:solidFill>
                <a:srgbClr val="3114AC"/>
              </a:solidFill>
            </a:endParaRPr>
          </a:p>
        </p:txBody>
      </p:sp>
      <p:cxnSp>
        <p:nvCxnSpPr>
          <p:cNvPr id="8" name="Straight Arrow Connector 7"/>
          <p:cNvCxnSpPr/>
          <p:nvPr/>
        </p:nvCxnSpPr>
        <p:spPr>
          <a:xfrm flipH="1">
            <a:off x="3886200" y="3842266"/>
            <a:ext cx="2057400" cy="12631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429000" y="3842266"/>
            <a:ext cx="2514600" cy="21775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867400" y="5638800"/>
            <a:ext cx="76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257800" y="5486400"/>
            <a:ext cx="685800" cy="304802"/>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3" name="Right Brace 22"/>
          <p:cNvSpPr/>
          <p:nvPr/>
        </p:nvSpPr>
        <p:spPr>
          <a:xfrm>
            <a:off x="4991100" y="5105400"/>
            <a:ext cx="190500" cy="762000"/>
          </a:xfrm>
          <a:prstGeom prst="rightBrace">
            <a:avLst>
              <a:gd name="adj1" fmla="val 27316"/>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8" name="Straight Arrow Connector 27"/>
          <p:cNvCxnSpPr/>
          <p:nvPr/>
        </p:nvCxnSpPr>
        <p:spPr>
          <a:xfrm flipH="1">
            <a:off x="3733800" y="5791202"/>
            <a:ext cx="2209800" cy="45719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2887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solidFill>
                  <a:schemeClr val="bg1"/>
                </a:solidFill>
              </a:rPr>
              <a:t>Appendices</a:t>
            </a:r>
          </a:p>
        </p:txBody>
      </p:sp>
      <p:sp>
        <p:nvSpPr>
          <p:cNvPr id="3" name="Content Placeholder 2"/>
          <p:cNvSpPr>
            <a:spLocks noGrp="1"/>
          </p:cNvSpPr>
          <p:nvPr>
            <p:ph idx="1"/>
          </p:nvPr>
        </p:nvSpPr>
        <p:spPr>
          <a:xfrm>
            <a:off x="228600" y="1676400"/>
            <a:ext cx="8686800" cy="4648200"/>
          </a:xfrm>
        </p:spPr>
        <p:txBody>
          <a:bodyPr/>
          <a:lstStyle/>
          <a:p>
            <a:pPr marL="0" indent="0">
              <a:buSzPct val="100000"/>
              <a:buNone/>
              <a:defRPr/>
            </a:pPr>
            <a:r>
              <a:rPr lang="en-US" sz="2400" b="1" dirty="0">
                <a:solidFill>
                  <a:srgbClr val="000000"/>
                </a:solidFill>
              </a:rPr>
              <a:t>Appendices in the </a:t>
            </a:r>
            <a:r>
              <a:rPr lang="en-US" sz="2400" b="1" i="1" dirty="0">
                <a:solidFill>
                  <a:srgbClr val="000000"/>
                </a:solidFill>
              </a:rPr>
              <a:t>Spring 2017 FSA PBT Manual </a:t>
            </a:r>
            <a:r>
              <a:rPr lang="en-US" sz="2400" b="1" dirty="0">
                <a:solidFill>
                  <a:srgbClr val="000000"/>
                </a:solidFill>
              </a:rPr>
              <a:t>include:</a:t>
            </a:r>
          </a:p>
          <a:p>
            <a:pPr>
              <a:buSzPct val="100000"/>
              <a:defRPr/>
            </a:pPr>
            <a:r>
              <a:rPr lang="en-US" sz="2400" dirty="0">
                <a:solidFill>
                  <a:srgbClr val="000000"/>
                </a:solidFill>
              </a:rPr>
              <a:t>Appendix A: Accommodations</a:t>
            </a:r>
          </a:p>
          <a:p>
            <a:pPr>
              <a:buSzPct val="100000"/>
              <a:defRPr/>
            </a:pPr>
            <a:r>
              <a:rPr lang="en-US" sz="2400" dirty="0">
                <a:solidFill>
                  <a:srgbClr val="000000"/>
                </a:solidFill>
              </a:rPr>
              <a:t>Appendix B: FSA Help Desk</a:t>
            </a:r>
          </a:p>
          <a:p>
            <a:pPr>
              <a:buSzPct val="100000"/>
              <a:defRPr/>
            </a:pPr>
            <a:r>
              <a:rPr lang="en-US" sz="2400" dirty="0">
                <a:solidFill>
                  <a:srgbClr val="000000"/>
                </a:solidFill>
              </a:rPr>
              <a:t>Appendix C: FSA Paper-Based Materials Return Instructions</a:t>
            </a:r>
          </a:p>
          <a:p>
            <a:pPr>
              <a:buSzPct val="100000"/>
              <a:defRPr/>
            </a:pPr>
            <a:r>
              <a:rPr lang="en-US" sz="2400" dirty="0">
                <a:solidFill>
                  <a:srgbClr val="000000"/>
                </a:solidFill>
              </a:rPr>
              <a:t>Appendix D: Florida Test Security Statute and Rule</a:t>
            </a:r>
          </a:p>
          <a:p>
            <a:pPr>
              <a:buSzPct val="100000"/>
              <a:defRPr/>
            </a:pPr>
            <a:r>
              <a:rPr lang="en-US" sz="2400" dirty="0">
                <a:solidFill>
                  <a:srgbClr val="000000"/>
                </a:solidFill>
              </a:rPr>
              <a:t>Appendix E: Perforated Forms and Signs</a:t>
            </a:r>
          </a:p>
          <a:p>
            <a:pPr marL="0" indent="0" eaLnBrk="1" hangingPunct="1">
              <a:spcBef>
                <a:spcPts val="600"/>
              </a:spcBef>
              <a:spcAft>
                <a:spcPts val="600"/>
              </a:spcAft>
              <a:buSzPct val="100000"/>
              <a:buNone/>
              <a:defRPr/>
            </a:pPr>
            <a:r>
              <a:rPr lang="en-US" sz="2400" b="1" dirty="0">
                <a:solidFill>
                  <a:srgbClr val="000000"/>
                </a:solidFill>
              </a:rPr>
              <a:t>Appendices in the </a:t>
            </a:r>
            <a:r>
              <a:rPr lang="en-US" sz="2400" b="1" i="1" dirty="0">
                <a:solidFill>
                  <a:srgbClr val="000000"/>
                </a:solidFill>
              </a:rPr>
              <a:t>Spring 2017 Statewide Science Manual </a:t>
            </a:r>
            <a:r>
              <a:rPr lang="en-US" sz="2400" b="1" dirty="0">
                <a:solidFill>
                  <a:srgbClr val="000000"/>
                </a:solidFill>
              </a:rPr>
              <a:t>include:</a:t>
            </a:r>
          </a:p>
          <a:p>
            <a:pPr eaLnBrk="1" hangingPunct="1">
              <a:spcBef>
                <a:spcPts val="600"/>
              </a:spcBef>
              <a:spcAft>
                <a:spcPts val="600"/>
              </a:spcAft>
              <a:buSzPct val="100000"/>
              <a:defRPr/>
            </a:pPr>
            <a:r>
              <a:rPr lang="en-US" sz="2400" dirty="0">
                <a:solidFill>
                  <a:srgbClr val="000000"/>
                </a:solidFill>
              </a:rPr>
              <a:t>Appendix A: Accommodations</a:t>
            </a:r>
          </a:p>
          <a:p>
            <a:pPr eaLnBrk="1" hangingPunct="1">
              <a:spcBef>
                <a:spcPts val="600"/>
              </a:spcBef>
              <a:spcAft>
                <a:spcPts val="600"/>
              </a:spcAft>
              <a:buSzPct val="100000"/>
              <a:defRPr/>
            </a:pPr>
            <a:r>
              <a:rPr lang="en-US" sz="2400" dirty="0">
                <a:solidFill>
                  <a:srgbClr val="000000"/>
                </a:solidFill>
              </a:rPr>
              <a:t>Appendix B: Florida Test Security Statute and Rule</a:t>
            </a:r>
          </a:p>
          <a:p>
            <a:pPr eaLnBrk="1" hangingPunct="1">
              <a:spcBef>
                <a:spcPts val="600"/>
              </a:spcBef>
              <a:spcAft>
                <a:spcPts val="600"/>
              </a:spcAft>
              <a:buSzPct val="100000"/>
              <a:defRPr/>
            </a:pPr>
            <a:r>
              <a:rPr lang="en-US" sz="2400" dirty="0">
                <a:solidFill>
                  <a:srgbClr val="000000"/>
                </a:solidFill>
              </a:rPr>
              <a:t>Appendix C: Perforated Forms and Signs</a:t>
            </a: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63</a:t>
            </a:fld>
            <a:endParaRPr lang="en-US" dirty="0"/>
          </a:p>
        </p:txBody>
      </p:sp>
    </p:spTree>
    <p:extLst>
      <p:ext uri="{BB962C8B-B14F-4D97-AF65-F5344CB8AC3E}">
        <p14:creationId xmlns:p14="http://schemas.microsoft.com/office/powerpoint/2010/main" val="14154812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dirty="0"/>
              <a:t>Contact Information</a:t>
            </a:r>
          </a:p>
        </p:txBody>
      </p:sp>
      <p:sp>
        <p:nvSpPr>
          <p:cNvPr id="3" name="Content Placeholder 2"/>
          <p:cNvSpPr>
            <a:spLocks noGrp="1"/>
          </p:cNvSpPr>
          <p:nvPr>
            <p:ph idx="1"/>
          </p:nvPr>
        </p:nvSpPr>
        <p:spPr>
          <a:xfrm>
            <a:off x="228600" y="2057400"/>
            <a:ext cx="8686800" cy="4525963"/>
          </a:xfrm>
        </p:spPr>
        <p:txBody>
          <a:bodyPr/>
          <a:lstStyle/>
          <a:p>
            <a:pPr algn="ctr">
              <a:buFontTx/>
              <a:buNone/>
              <a:defRPr/>
            </a:pPr>
            <a:r>
              <a:rPr lang="en-US" sz="3000" b="1" dirty="0">
                <a:cs typeface="Tahoma" pitchFamily="34" charset="0"/>
              </a:rPr>
              <a:t>Student Assessment and Educational Testing</a:t>
            </a:r>
          </a:p>
          <a:p>
            <a:pPr algn="ctr">
              <a:buFontTx/>
              <a:buNone/>
              <a:defRPr/>
            </a:pPr>
            <a:r>
              <a:rPr lang="en-US" sz="3000" b="1" dirty="0">
                <a:cs typeface="Tahoma" pitchFamily="34" charset="0"/>
              </a:rPr>
              <a:t> </a:t>
            </a:r>
          </a:p>
          <a:p>
            <a:pPr lvl="1" algn="ctr">
              <a:spcBef>
                <a:spcPts val="0"/>
              </a:spcBef>
              <a:buFont typeface="Wingdings" pitchFamily="2" charset="2"/>
              <a:buNone/>
              <a:defRPr/>
            </a:pPr>
            <a:r>
              <a:rPr lang="en-US" sz="3000" dirty="0">
                <a:cs typeface="Tahoma" pitchFamily="34" charset="0"/>
              </a:rPr>
              <a:t>Maria C. Bruguera, Director </a:t>
            </a:r>
          </a:p>
          <a:p>
            <a:pPr lvl="1" algn="ctr">
              <a:spcBef>
                <a:spcPts val="0"/>
              </a:spcBef>
              <a:buFont typeface="Wingdings" pitchFamily="2" charset="2"/>
              <a:buNone/>
              <a:defRPr/>
            </a:pPr>
            <a:r>
              <a:rPr lang="en-US" sz="3000" dirty="0">
                <a:cs typeface="Tahoma" pitchFamily="34" charset="0"/>
              </a:rPr>
              <a:t>Email: </a:t>
            </a:r>
            <a:r>
              <a:rPr lang="en-US" sz="3000" dirty="0">
                <a:solidFill>
                  <a:schemeClr val="accent6">
                    <a:lumMod val="90000"/>
                    <a:lumOff val="10000"/>
                  </a:schemeClr>
                </a:solidFill>
                <a:cs typeface="Tahoma" pitchFamily="34" charset="0"/>
                <a:hlinkClick r:id="rId3"/>
              </a:rPr>
              <a:t>mbruguera@dadeschools.net</a:t>
            </a:r>
            <a:r>
              <a:rPr lang="en-US" sz="3000" dirty="0">
                <a:solidFill>
                  <a:schemeClr val="accent6">
                    <a:lumMod val="90000"/>
                    <a:lumOff val="10000"/>
                  </a:schemeClr>
                </a:solidFill>
                <a:cs typeface="Tahoma" pitchFamily="34" charset="0"/>
              </a:rPr>
              <a:t> </a:t>
            </a:r>
            <a:r>
              <a:rPr lang="en-US" sz="3000" dirty="0">
                <a:cs typeface="Tahoma" pitchFamily="34" charset="0"/>
              </a:rPr>
              <a:t> or </a:t>
            </a:r>
          </a:p>
          <a:p>
            <a:pPr lvl="1" algn="ctr">
              <a:spcBef>
                <a:spcPts val="0"/>
              </a:spcBef>
              <a:buFont typeface="Wingdings" pitchFamily="2" charset="2"/>
              <a:buNone/>
              <a:defRPr/>
            </a:pPr>
            <a:r>
              <a:rPr lang="en-US" sz="3000" dirty="0">
                <a:cs typeface="Tahoma" pitchFamily="34" charset="0"/>
              </a:rPr>
              <a:t>Mara Ugando, Staff Specialist</a:t>
            </a:r>
          </a:p>
          <a:p>
            <a:pPr lvl="1" algn="ctr">
              <a:spcBef>
                <a:spcPts val="0"/>
              </a:spcBef>
              <a:buFont typeface="Wingdings" pitchFamily="2" charset="2"/>
              <a:buNone/>
              <a:defRPr/>
            </a:pPr>
            <a:r>
              <a:rPr lang="en-US" sz="3000" dirty="0">
                <a:cs typeface="Tahoma" pitchFamily="34" charset="0"/>
              </a:rPr>
              <a:t>Email: </a:t>
            </a:r>
            <a:r>
              <a:rPr lang="en-US" sz="3000" dirty="0">
                <a:solidFill>
                  <a:srgbClr val="C00000"/>
                </a:solidFill>
                <a:cs typeface="Tahoma" pitchFamily="34" charset="0"/>
                <a:hlinkClick r:id="rId4"/>
              </a:rPr>
              <a:t>mugando@dadeschools.net</a:t>
            </a:r>
            <a:endParaRPr lang="en-US" sz="3000" dirty="0">
              <a:solidFill>
                <a:srgbClr val="C00000"/>
              </a:solidFill>
              <a:cs typeface="Tahoma" pitchFamily="34" charset="0"/>
            </a:endParaRPr>
          </a:p>
          <a:p>
            <a:pPr algn="ctr">
              <a:spcBef>
                <a:spcPts val="0"/>
              </a:spcBef>
              <a:buFontTx/>
              <a:buNone/>
              <a:defRPr/>
            </a:pPr>
            <a:r>
              <a:rPr lang="en-US" sz="3000" dirty="0">
                <a:cs typeface="Tahoma" pitchFamily="34" charset="0"/>
              </a:rPr>
              <a:t>Phone: 305-995-7520</a:t>
            </a:r>
          </a:p>
          <a:p>
            <a:pPr algn="ctr">
              <a:spcBef>
                <a:spcPts val="0"/>
              </a:spcBef>
              <a:buFontTx/>
              <a:buNone/>
              <a:defRPr/>
            </a:pPr>
            <a:r>
              <a:rPr lang="en-US" sz="3000" dirty="0">
                <a:cs typeface="Tahoma" pitchFamily="34" charset="0"/>
              </a:rPr>
              <a:t>Fax: 305-995-7522</a:t>
            </a:r>
          </a:p>
          <a:p>
            <a:pPr>
              <a:defRPr/>
            </a:pPr>
            <a:endParaRPr lang="en-US" dirty="0"/>
          </a:p>
        </p:txBody>
      </p:sp>
      <p:sp>
        <p:nvSpPr>
          <p:cNvPr id="553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920EFE4F-0F80-4B74-B2DB-AE593581F88E}" type="slidenum">
              <a:rPr lang="en-US" altLang="en-US" sz="1400" smtClean="0"/>
              <a:pPr eaLnBrk="1" hangingPunct="1">
                <a:spcBef>
                  <a:spcPct val="0"/>
                </a:spcBef>
                <a:buFontTx/>
                <a:buNone/>
              </a:pPr>
              <a:t>64</a:t>
            </a:fld>
            <a:endParaRPr lang="en-US" altLang="en-US" sz="1400" dirty="0"/>
          </a:p>
        </p:txBody>
      </p:sp>
    </p:spTree>
    <p:extLst>
      <p:ext uri="{BB962C8B-B14F-4D97-AF65-F5344CB8AC3E}">
        <p14:creationId xmlns:p14="http://schemas.microsoft.com/office/powerpoint/2010/main" val="4240357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4800" dirty="0"/>
          </a:p>
          <a:p>
            <a:pPr marL="0" indent="0" algn="ctr">
              <a:buNone/>
            </a:pPr>
            <a:r>
              <a:rPr lang="en-US" sz="4800" dirty="0"/>
              <a:t>Thank you for ensuring a secure</a:t>
            </a:r>
          </a:p>
          <a:p>
            <a:pPr marL="0" indent="0" algn="ctr">
              <a:buNone/>
            </a:pPr>
            <a:r>
              <a:rPr lang="en-US" sz="4800" dirty="0"/>
              <a:t>and successful</a:t>
            </a:r>
          </a:p>
          <a:p>
            <a:pPr marL="0" indent="0" algn="ctr">
              <a:buNone/>
            </a:pPr>
            <a:r>
              <a:rPr lang="en-US" sz="4800" dirty="0"/>
              <a:t>test administration!</a:t>
            </a:r>
          </a:p>
        </p:txBody>
      </p:sp>
      <p:sp>
        <p:nvSpPr>
          <p:cNvPr id="4" name="Slide Number Placeholder 3"/>
          <p:cNvSpPr>
            <a:spLocks noGrp="1"/>
          </p:cNvSpPr>
          <p:nvPr>
            <p:ph type="sldNum" sz="quarter" idx="12"/>
          </p:nvPr>
        </p:nvSpPr>
        <p:spPr/>
        <p:txBody>
          <a:bodyPr/>
          <a:lstStyle/>
          <a:p>
            <a:fld id="{60F88D64-766A-45C3-93FE-3E1D3068B07A}" type="slidenum">
              <a:rPr lang="en-US" smtClean="0"/>
              <a:t>65</a:t>
            </a:fld>
            <a:endParaRPr lang="en-US" dirty="0"/>
          </a:p>
        </p:txBody>
      </p:sp>
      <p:sp>
        <p:nvSpPr>
          <p:cNvPr id="5" name="TextBox 4"/>
          <p:cNvSpPr txBox="1"/>
          <p:nvPr/>
        </p:nvSpPr>
        <p:spPr>
          <a:xfrm>
            <a:off x="304800" y="381000"/>
            <a:ext cx="3505200" cy="769441"/>
          </a:xfrm>
          <a:prstGeom prst="rect">
            <a:avLst/>
          </a:prstGeom>
          <a:noFill/>
        </p:spPr>
        <p:txBody>
          <a:bodyPr wrap="square" rtlCol="0">
            <a:spAutoFit/>
          </a:bodyPr>
          <a:lstStyle/>
          <a:p>
            <a:endParaRPr lang="en-US" sz="4400" b="1" dirty="0">
              <a:solidFill>
                <a:schemeClr val="bg1"/>
              </a:solidFill>
            </a:endParaRPr>
          </a:p>
        </p:txBody>
      </p:sp>
    </p:spTree>
    <p:extLst>
      <p:ext uri="{BB962C8B-B14F-4D97-AF65-F5344CB8AC3E}">
        <p14:creationId xmlns:p14="http://schemas.microsoft.com/office/powerpoint/2010/main" val="3508660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Administration Schedule</a:t>
            </a:r>
          </a:p>
        </p:txBody>
      </p:sp>
      <p:sp>
        <p:nvSpPr>
          <p:cNvPr id="3" name="Content Placeholder 2"/>
          <p:cNvSpPr>
            <a:spLocks noGrp="1"/>
          </p:cNvSpPr>
          <p:nvPr>
            <p:ph idx="1"/>
          </p:nvPr>
        </p:nvSpPr>
        <p:spPr>
          <a:xfrm>
            <a:off x="304799" y="1676400"/>
            <a:ext cx="8505825" cy="4419601"/>
          </a:xfrm>
        </p:spPr>
        <p:txBody>
          <a:bodyPr/>
          <a:lstStyle/>
          <a:p>
            <a:pPr marL="0" indent="0">
              <a:buNone/>
            </a:pPr>
            <a:r>
              <a:rPr lang="en-US" b="1" dirty="0"/>
              <a:t>Session Lengths</a:t>
            </a:r>
          </a:p>
          <a:p>
            <a:r>
              <a:rPr lang="en-US" sz="2600" b="1" dirty="0"/>
              <a:t>FSA ELA Writing Grades 4–7 </a:t>
            </a:r>
          </a:p>
          <a:p>
            <a:pPr lvl="1"/>
            <a:r>
              <a:rPr lang="en-US" sz="2200" dirty="0"/>
              <a:t>One 120-minute session.</a:t>
            </a:r>
          </a:p>
          <a:p>
            <a:r>
              <a:rPr lang="en-US" sz="2600" b="1" dirty="0"/>
              <a:t>FSA ELA Reading Grade 3</a:t>
            </a:r>
          </a:p>
          <a:p>
            <a:pPr lvl="1"/>
            <a:r>
              <a:rPr lang="en-US" sz="2200" dirty="0"/>
              <a:t>Two 80-minute sessions over </a:t>
            </a:r>
            <a:r>
              <a:rPr lang="en-US" sz="2200" b="1" dirty="0"/>
              <a:t>two days</a:t>
            </a:r>
            <a:r>
              <a:rPr lang="en-US" sz="2200" dirty="0"/>
              <a:t>.</a:t>
            </a:r>
          </a:p>
          <a:p>
            <a:r>
              <a:rPr lang="en-US" sz="2600" b="1" dirty="0"/>
              <a:t>FCAT 2.0 Science Grades 5 and 8</a:t>
            </a:r>
          </a:p>
          <a:p>
            <a:pPr lvl="1"/>
            <a:r>
              <a:rPr lang="en-US" sz="2200" dirty="0"/>
              <a:t>Grade 5 Science is administered in two 80-minute test sessions over </a:t>
            </a:r>
            <a:r>
              <a:rPr lang="en-US" sz="2200" b="1" dirty="0"/>
              <a:t>two days</a:t>
            </a:r>
            <a:r>
              <a:rPr lang="en-US" sz="2200" dirty="0"/>
              <a:t>. </a:t>
            </a:r>
          </a:p>
          <a:p>
            <a:pPr lvl="1"/>
            <a:r>
              <a:rPr lang="en-US" sz="2200" dirty="0"/>
              <a:t>Grade 8 Science is administered in two 80-minute test sessions in </a:t>
            </a:r>
            <a:r>
              <a:rPr lang="en-US" sz="2200" b="1" dirty="0"/>
              <a:t>one day.</a:t>
            </a:r>
          </a:p>
          <a:p>
            <a:endParaRPr lang="en-US" sz="2600" b="1" dirty="0"/>
          </a:p>
          <a:p>
            <a:pPr marL="0" indent="0">
              <a:buNone/>
            </a:pPr>
            <a:endParaRPr lang="en-US" sz="2600" dirty="0"/>
          </a:p>
          <a:p>
            <a:pPr marL="0" indent="0">
              <a:buNone/>
            </a:pPr>
            <a:endParaRPr lang="en-US" sz="2400" dirty="0"/>
          </a:p>
        </p:txBody>
      </p:sp>
      <p:sp>
        <p:nvSpPr>
          <p:cNvPr id="4" name="Slide Number Placeholder 3"/>
          <p:cNvSpPr>
            <a:spLocks noGrp="1"/>
          </p:cNvSpPr>
          <p:nvPr>
            <p:ph type="sldNum" sz="quarter" idx="12"/>
          </p:nvPr>
        </p:nvSpPr>
        <p:spPr/>
        <p:txBody>
          <a:bodyPr/>
          <a:lstStyle/>
          <a:p>
            <a:fld id="{60F88D64-766A-45C3-93FE-3E1D3068B07A}" type="slidenum">
              <a:rPr lang="en-US" smtClean="0"/>
              <a:t>7</a:t>
            </a:fld>
            <a:endParaRPr lang="en-US" dirty="0"/>
          </a:p>
        </p:txBody>
      </p:sp>
      <p:sp>
        <p:nvSpPr>
          <p:cNvPr id="5" name="TextBox 4"/>
          <p:cNvSpPr txBox="1"/>
          <p:nvPr/>
        </p:nvSpPr>
        <p:spPr>
          <a:xfrm>
            <a:off x="2209800" y="6482572"/>
            <a:ext cx="5324214" cy="369332"/>
          </a:xfrm>
          <a:prstGeom prst="rect">
            <a:avLst/>
          </a:prstGeom>
          <a:noFill/>
        </p:spPr>
        <p:txBody>
          <a:bodyPr wrap="none" rtlCol="0">
            <a:spAutoFit/>
          </a:bodyPr>
          <a:lstStyle/>
          <a:p>
            <a:r>
              <a:rPr lang="en-US" dirty="0" smtClean="0"/>
              <a:t>FSA PBT TAM cover page 2; SCIENCE TAM cover page 2 </a:t>
            </a:r>
            <a:endParaRPr lang="en-US" dirty="0"/>
          </a:p>
        </p:txBody>
      </p:sp>
    </p:spTree>
    <p:extLst>
      <p:ext uri="{BB962C8B-B14F-4D97-AF65-F5344CB8AC3E}">
        <p14:creationId xmlns:p14="http://schemas.microsoft.com/office/powerpoint/2010/main" val="3343595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a:t>
            </a:r>
          </a:p>
        </p:txBody>
      </p:sp>
      <p:sp>
        <p:nvSpPr>
          <p:cNvPr id="3" name="Content Placeholder 2"/>
          <p:cNvSpPr>
            <a:spLocks noGrp="1"/>
          </p:cNvSpPr>
          <p:nvPr>
            <p:ph idx="1"/>
          </p:nvPr>
        </p:nvSpPr>
        <p:spPr>
          <a:xfrm>
            <a:off x="228600" y="1828801"/>
            <a:ext cx="8737092" cy="4876799"/>
          </a:xfrm>
        </p:spPr>
        <p:txBody>
          <a:bodyPr/>
          <a:lstStyle/>
          <a:p>
            <a:r>
              <a:rPr lang="en-US" sz="2600" b="1" dirty="0"/>
              <a:t>FSA ELA Writing Scripts</a:t>
            </a:r>
            <a:endParaRPr lang="en-US" sz="2600" dirty="0"/>
          </a:p>
          <a:p>
            <a:pPr lvl="1"/>
            <a:r>
              <a:rPr lang="en-US" sz="2200" dirty="0"/>
              <a:t>Contain a scheduled stretch break at 60 minutes. </a:t>
            </a:r>
          </a:p>
          <a:p>
            <a:pPr lvl="1"/>
            <a:r>
              <a:rPr lang="en-US" sz="2200" dirty="0"/>
              <a:t>Ensure that all school assessment coordinators train test administrators on how much time is allowed for the stretch break.</a:t>
            </a:r>
          </a:p>
          <a:p>
            <a:r>
              <a:rPr lang="en-US" sz="2600" b="1" dirty="0"/>
              <a:t>Test and Answer Books</a:t>
            </a:r>
          </a:p>
          <a:p>
            <a:pPr lvl="1"/>
            <a:r>
              <a:rPr lang="en-US" sz="2200" dirty="0"/>
              <a:t>No longer contain a field to collect Student Identification Numbers.</a:t>
            </a:r>
          </a:p>
          <a:p>
            <a:pPr lvl="1"/>
            <a:r>
              <a:rPr lang="en-US" sz="2200" dirty="0"/>
              <a:t>Students are asked to write in “Today’s Date” when completing other information (name, date of birth, etc.) when the script is read </a:t>
            </a:r>
          </a:p>
          <a:p>
            <a:r>
              <a:rPr lang="en-US" sz="2600" b="1" dirty="0"/>
              <a:t>NOT TO BE SCORED Return Labels </a:t>
            </a:r>
          </a:p>
          <a:p>
            <a:pPr lvl="1"/>
            <a:r>
              <a:rPr lang="en-US" sz="2200" b="1" dirty="0"/>
              <a:t>For paper-based FSA and FCAT 2.0 </a:t>
            </a:r>
            <a:r>
              <a:rPr lang="en-US" sz="2200" dirty="0"/>
              <a:t>assessments are now </a:t>
            </a:r>
            <a:r>
              <a:rPr lang="en-US" sz="2200" b="1" dirty="0"/>
              <a:t>white </a:t>
            </a:r>
            <a:r>
              <a:rPr lang="en-US" sz="2200" dirty="0"/>
              <a:t>(previously yellow). </a:t>
            </a:r>
          </a:p>
          <a:p>
            <a:endParaRPr lang="en-US" sz="2600" dirty="0"/>
          </a:p>
          <a:p>
            <a:endParaRPr lang="en-US" sz="2600" b="1" dirty="0"/>
          </a:p>
        </p:txBody>
      </p:sp>
      <p:sp>
        <p:nvSpPr>
          <p:cNvPr id="4" name="Slide Number Placeholder 3"/>
          <p:cNvSpPr>
            <a:spLocks noGrp="1"/>
          </p:cNvSpPr>
          <p:nvPr>
            <p:ph type="sldNum" sz="quarter" idx="12"/>
          </p:nvPr>
        </p:nvSpPr>
        <p:spPr/>
        <p:txBody>
          <a:bodyPr/>
          <a:lstStyle/>
          <a:p>
            <a:fld id="{60F88D64-766A-45C3-93FE-3E1D3068B07A}" type="slidenum">
              <a:rPr lang="en-US" smtClean="0"/>
              <a:t>8</a:t>
            </a:fld>
            <a:endParaRPr lang="en-US" dirty="0"/>
          </a:p>
        </p:txBody>
      </p:sp>
      <p:sp>
        <p:nvSpPr>
          <p:cNvPr id="5" name="TextBox 4"/>
          <p:cNvSpPr txBox="1"/>
          <p:nvPr/>
        </p:nvSpPr>
        <p:spPr>
          <a:xfrm>
            <a:off x="2209800" y="6482572"/>
            <a:ext cx="3200043" cy="369332"/>
          </a:xfrm>
          <a:prstGeom prst="rect">
            <a:avLst/>
          </a:prstGeom>
          <a:noFill/>
        </p:spPr>
        <p:txBody>
          <a:bodyPr wrap="none" rtlCol="0">
            <a:spAutoFit/>
          </a:bodyPr>
          <a:lstStyle/>
          <a:p>
            <a:r>
              <a:rPr lang="en-US" dirty="0" smtClean="0"/>
              <a:t>FSA PBT TAM </a:t>
            </a:r>
            <a:r>
              <a:rPr lang="en-US" i="1" dirty="0" smtClean="0"/>
              <a:t>v</a:t>
            </a:r>
            <a:r>
              <a:rPr lang="en-US" dirty="0" smtClean="0"/>
              <a:t>; SCIENCE TAM</a:t>
            </a:r>
            <a:r>
              <a:rPr lang="en-US" i="1" dirty="0" smtClean="0"/>
              <a:t> iv </a:t>
            </a:r>
            <a:endParaRPr lang="en-US" i="1"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800" y="0"/>
            <a:ext cx="33782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6460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solidFill>
                  <a:schemeClr val="bg1"/>
                </a:solidFill>
              </a:rPr>
              <a:t>What’s New</a:t>
            </a:r>
          </a:p>
        </p:txBody>
      </p:sp>
      <p:sp>
        <p:nvSpPr>
          <p:cNvPr id="3" name="Content Placeholder 2"/>
          <p:cNvSpPr>
            <a:spLocks noGrp="1"/>
          </p:cNvSpPr>
          <p:nvPr>
            <p:ph idx="1"/>
          </p:nvPr>
        </p:nvSpPr>
        <p:spPr>
          <a:xfrm>
            <a:off x="228600" y="1752600"/>
            <a:ext cx="8120388" cy="4114800"/>
          </a:xfrm>
        </p:spPr>
        <p:txBody>
          <a:bodyPr/>
          <a:lstStyle/>
          <a:p>
            <a:r>
              <a:rPr lang="en-US" sz="2600" b="1" dirty="0" smtClean="0">
                <a:solidFill>
                  <a:srgbClr val="000000"/>
                </a:solidFill>
              </a:rPr>
              <a:t>Avocet</a:t>
            </a:r>
            <a:endParaRPr lang="en-US" sz="2600" dirty="0" smtClean="0">
              <a:solidFill>
                <a:srgbClr val="000000"/>
              </a:solidFill>
            </a:endParaRPr>
          </a:p>
          <a:p>
            <a:pPr lvl="1"/>
            <a:r>
              <a:rPr lang="en-US" sz="2600" dirty="0" smtClean="0">
                <a:solidFill>
                  <a:srgbClr val="000000"/>
                </a:solidFill>
              </a:rPr>
              <a:t>Is an </a:t>
            </a:r>
            <a:r>
              <a:rPr lang="en-US" sz="2600" dirty="0">
                <a:solidFill>
                  <a:srgbClr val="000000"/>
                </a:solidFill>
              </a:rPr>
              <a:t>online resource guide, has been updated for Spring 2017 and is available for locating information on topics related to the Statewide Science Assessment, as well as FCAT 2.0 and NGSSS EOC assessments. Go to </a:t>
            </a:r>
            <a:r>
              <a:rPr lang="en-US" sz="2600" dirty="0">
                <a:solidFill>
                  <a:srgbClr val="000000"/>
                </a:solidFill>
                <a:hlinkClick r:id="rId3"/>
              </a:rPr>
              <a:t>http://avocet.pearson.com/FL/Home</a:t>
            </a:r>
            <a:r>
              <a:rPr lang="en-US" sz="2600" dirty="0">
                <a:solidFill>
                  <a:srgbClr val="000000"/>
                </a:solidFill>
              </a:rPr>
              <a:t> to access the Avocet guide.</a:t>
            </a:r>
          </a:p>
          <a:p>
            <a:r>
              <a:rPr lang="en-US" sz="2600" b="1" dirty="0">
                <a:solidFill>
                  <a:srgbClr val="000000"/>
                </a:solidFill>
              </a:rPr>
              <a:t>PreID labels </a:t>
            </a:r>
            <a:r>
              <a:rPr lang="en-US" sz="2600" dirty="0">
                <a:solidFill>
                  <a:srgbClr val="000000"/>
                </a:solidFill>
              </a:rPr>
              <a:t>can now be printed locally for NGSSS assessments. For information on printing PreID labels, see the </a:t>
            </a:r>
            <a:r>
              <a:rPr lang="en-US" sz="2600" i="1" dirty="0">
                <a:solidFill>
                  <a:srgbClr val="000000"/>
                </a:solidFill>
              </a:rPr>
              <a:t>Florida PearsonAccess Next User Guide</a:t>
            </a:r>
            <a:r>
              <a:rPr lang="en-US" sz="2600" dirty="0">
                <a:solidFill>
                  <a:srgbClr val="000000"/>
                </a:solidFill>
              </a:rPr>
              <a:t>.</a:t>
            </a:r>
          </a:p>
          <a:p>
            <a:endParaRPr lang="en-US" sz="2600" dirty="0">
              <a:solidFill>
                <a:srgbClr val="000000"/>
              </a:solidFill>
            </a:endParaRPr>
          </a:p>
          <a:p>
            <a:pPr marL="0" lvl="0" indent="0">
              <a:spcBef>
                <a:spcPts val="600"/>
              </a:spcBef>
              <a:spcAft>
                <a:spcPts val="600"/>
              </a:spcAft>
              <a:buNone/>
            </a:pPr>
            <a:endParaRPr lang="en-US" sz="2600" dirty="0">
              <a:solidFill>
                <a:srgbClr val="000000"/>
              </a:solidFill>
            </a:endParaRP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9</a:t>
            </a:fld>
            <a:endParaRPr lang="en-US" dirty="0"/>
          </a:p>
        </p:txBody>
      </p:sp>
      <p:sp>
        <p:nvSpPr>
          <p:cNvPr id="5" name="TextBox 4"/>
          <p:cNvSpPr txBox="1"/>
          <p:nvPr/>
        </p:nvSpPr>
        <p:spPr>
          <a:xfrm>
            <a:off x="3429000" y="6482282"/>
            <a:ext cx="2062488" cy="369332"/>
          </a:xfrm>
          <a:prstGeom prst="rect">
            <a:avLst/>
          </a:prstGeom>
          <a:noFill/>
        </p:spPr>
        <p:txBody>
          <a:bodyPr wrap="none" rtlCol="0">
            <a:spAutoFit/>
          </a:bodyPr>
          <a:lstStyle/>
          <a:p>
            <a:r>
              <a:rPr lang="en-US" dirty="0" smtClean="0"/>
              <a:t>SCIENCE TAM </a:t>
            </a:r>
            <a:r>
              <a:rPr lang="en-US" i="1" dirty="0" smtClean="0"/>
              <a:t>iv, v</a:t>
            </a:r>
            <a:r>
              <a:rPr lang="en-US" dirty="0" smtClean="0"/>
              <a:t>, 8</a:t>
            </a:r>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040" y="28194"/>
            <a:ext cx="3378200" cy="172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560800"/>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
  <TotalTime>33293</TotalTime>
  <Words>6505</Words>
  <Application>Microsoft Office PowerPoint</Application>
  <PresentationFormat>On-screen Show (4:3)</PresentationFormat>
  <Paragraphs>742</Paragraphs>
  <Slides>65</Slides>
  <Notes>62</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Spring 2017 Florida Standards Assessments (FSA) and Florida Comprehensive Assessment Test (FCAT 2.0) Training Materials for Paper-Based Administrations</vt:lpstr>
      <vt:lpstr>Agenda</vt:lpstr>
      <vt:lpstr>Overview</vt:lpstr>
      <vt:lpstr>Test Administration Manual</vt:lpstr>
      <vt:lpstr>Test Administration Manual</vt:lpstr>
      <vt:lpstr>Test Administration Schedule</vt:lpstr>
      <vt:lpstr>Test Administration Schedule</vt:lpstr>
      <vt:lpstr>What’s New</vt:lpstr>
      <vt:lpstr>What’s New</vt:lpstr>
      <vt:lpstr>Test Administration Policies and Procedures</vt:lpstr>
      <vt:lpstr>Test Administration Policies and Procedures</vt:lpstr>
      <vt:lpstr>Test Administration Policies  and Procedures</vt:lpstr>
      <vt:lpstr>Test Administration Policies and Procedures</vt:lpstr>
      <vt:lpstr>Test Administration Policies and Procedures</vt:lpstr>
      <vt:lpstr>Test Administration Policies  and Procedures</vt:lpstr>
      <vt:lpstr>Test Administration Policies  and Procedures</vt:lpstr>
      <vt:lpstr>Test Administration Policies  and Procedures</vt:lpstr>
      <vt:lpstr>Test Administration Policies  and Procedures</vt:lpstr>
      <vt:lpstr>Test Administration Policies  and Procedures</vt:lpstr>
      <vt:lpstr>Test Administration Policies  and Procedures</vt:lpstr>
      <vt:lpstr>Test Administration Policies and Procedures</vt:lpstr>
      <vt:lpstr>Test Administration Policies and Procedures</vt:lpstr>
      <vt:lpstr>Test Administration Policies and Procedures</vt:lpstr>
      <vt:lpstr>Test Administration Policies and Procedures</vt:lpstr>
      <vt:lpstr>Test Administration Policies and Procedures</vt:lpstr>
      <vt:lpstr>Test Administration Policies and Procedures</vt:lpstr>
      <vt:lpstr>Test Administration Policies and Procedures</vt:lpstr>
      <vt:lpstr>Test Security Policies and Procedures</vt:lpstr>
      <vt:lpstr>Test Security Policies and Procedures</vt:lpstr>
      <vt:lpstr>Test Security Policies and Procedures</vt:lpstr>
      <vt:lpstr>Test Security Policies and Procedures</vt:lpstr>
      <vt:lpstr>Test Invalidation/Defective Materials Policies and Procedures</vt:lpstr>
      <vt:lpstr>PowerPoint Presentation</vt:lpstr>
      <vt:lpstr>Calibration Schools</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During Testing</vt:lpstr>
      <vt:lpstr>School Assessment Coordinator During Testing</vt:lpstr>
      <vt:lpstr>School Assessment Coordinator After Testing</vt:lpstr>
      <vt:lpstr>School Assessment Coordinator After Testing</vt:lpstr>
      <vt:lpstr>School Assessment Coordinator After Testing</vt:lpstr>
      <vt:lpstr>TDC Important Announcements Regarding Material Returns</vt:lpstr>
      <vt:lpstr>Return Dates of TBS  See Friendly Reminders</vt:lpstr>
      <vt:lpstr>District Assessment Coordinator Only Box </vt:lpstr>
      <vt:lpstr>District Assessment Coordinator Only Box LABEL</vt:lpstr>
      <vt:lpstr>Pick-Up Dates of NTBS and DAC Only Box</vt:lpstr>
      <vt:lpstr>NEW at TDC</vt:lpstr>
      <vt:lpstr>PowerPoint Presentation</vt:lpstr>
      <vt:lpstr>PowerPoint Presentation</vt:lpstr>
      <vt:lpstr>Appendices</vt:lpstr>
      <vt:lpstr>Contact Information</vt:lpstr>
      <vt:lpstr>PowerPoint Presentation</vt:lpstr>
    </vt:vector>
  </TitlesOfParts>
  <Company>Florida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2014–2015 Florida Standards Assessments English Language Arts Writing Field Test</dc:title>
  <dc:creator>Catherine Altmaier</dc:creator>
  <cp:lastModifiedBy>Bruguera, Maria C.</cp:lastModifiedBy>
  <cp:revision>978</cp:revision>
  <cp:lastPrinted>2017-02-01T17:40:49Z</cp:lastPrinted>
  <dcterms:created xsi:type="dcterms:W3CDTF">2014-12-03T16:33:38Z</dcterms:created>
  <dcterms:modified xsi:type="dcterms:W3CDTF">2017-02-02T13:00:27Z</dcterms:modified>
</cp:coreProperties>
</file>