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60" r:id="rId3"/>
    <p:sldId id="361" r:id="rId4"/>
    <p:sldId id="363" r:id="rId5"/>
    <p:sldId id="364" r:id="rId6"/>
    <p:sldId id="362" r:id="rId7"/>
    <p:sldId id="366" r:id="rId8"/>
    <p:sldId id="503" r:id="rId9"/>
    <p:sldId id="504" r:id="rId10"/>
    <p:sldId id="502" r:id="rId11"/>
    <p:sldId id="388" r:id="rId12"/>
    <p:sldId id="408" r:id="rId13"/>
    <p:sldId id="409" r:id="rId14"/>
    <p:sldId id="410" r:id="rId15"/>
    <p:sldId id="411" r:id="rId16"/>
    <p:sldId id="412" r:id="rId17"/>
    <p:sldId id="414" r:id="rId18"/>
    <p:sldId id="415" r:id="rId19"/>
    <p:sldId id="416" r:id="rId20"/>
    <p:sldId id="488" r:id="rId21"/>
    <p:sldId id="419" r:id="rId22"/>
    <p:sldId id="417" r:id="rId23"/>
    <p:sldId id="418" r:id="rId24"/>
    <p:sldId id="459" r:id="rId25"/>
    <p:sldId id="389" r:id="rId26"/>
    <p:sldId id="390" r:id="rId27"/>
    <p:sldId id="494" r:id="rId28"/>
    <p:sldId id="349" r:id="rId29"/>
    <p:sldId id="487"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y.hand" initials="m" lastIdx="1" clrIdx="0"/>
  <p:cmAuthor id="1" name="Catherine Altmaier" initials="CA" lastIdx="2" clrIdx="1"/>
  <p:cmAuthor id="2" name="tamika.brinson" initials="t" lastIdx="1" clrIdx="2"/>
  <p:cmAuthor id="3" name="jenny.black" initials="jb"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9933"/>
    <a:srgbClr val="0066FF"/>
    <a:srgbClr val="CDFF3F"/>
    <a:srgbClr val="C4DAC7"/>
    <a:srgbClr val="8BBC00"/>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13" autoAdjust="0"/>
    <p:restoredTop sz="95657" autoAdjust="0"/>
  </p:normalViewPr>
  <p:slideViewPr>
    <p:cSldViewPr>
      <p:cViewPr>
        <p:scale>
          <a:sx n="80" d="100"/>
          <a:sy n="80" d="100"/>
        </p:scale>
        <p:origin x="-1074" y="-25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204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atin typeface="Arial" charset="0"/>
              </a:defRPr>
            </a:lvl1pPr>
          </a:lstStyle>
          <a:p>
            <a:pPr>
              <a:defRPr/>
            </a:pPr>
            <a:fld id="{6AB7271A-373F-4A98-B4AC-26406A40DFBB}" type="datetimeFigureOut">
              <a:rPr lang="en-US"/>
              <a:pPr>
                <a:defRPr/>
              </a:pPr>
              <a:t>9/15/2014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atin typeface="Arial" charset="0"/>
              </a:defRPr>
            </a:lvl1pPr>
          </a:lstStyle>
          <a:p>
            <a:pPr>
              <a:defRPr/>
            </a:pPr>
            <a:fld id="{7BA57FE0-C5D3-4E60-BB2C-8F061E80404D}" type="slidenum">
              <a:rPr lang="en-US"/>
              <a:pPr>
                <a:defRPr/>
              </a:pPr>
              <a:t>‹#›</a:t>
            </a:fld>
            <a:endParaRPr lang="en-US"/>
          </a:p>
        </p:txBody>
      </p:sp>
    </p:spTree>
    <p:extLst>
      <p:ext uri="{BB962C8B-B14F-4D97-AF65-F5344CB8AC3E}">
        <p14:creationId xmlns:p14="http://schemas.microsoft.com/office/powerpoint/2010/main" val="377379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08547"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08551"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5322159-AE73-4ED4-9372-1F399F49E7FA}" type="slidenum">
              <a:rPr lang="en-US"/>
              <a:pPr>
                <a:defRPr/>
              </a:pPr>
              <a:t>‹#›</a:t>
            </a:fld>
            <a:endParaRPr lang="en-US"/>
          </a:p>
        </p:txBody>
      </p:sp>
    </p:spTree>
    <p:extLst>
      <p:ext uri="{BB962C8B-B14F-4D97-AF65-F5344CB8AC3E}">
        <p14:creationId xmlns:p14="http://schemas.microsoft.com/office/powerpoint/2010/main" val="878194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1</a:t>
            </a:fld>
            <a:endParaRPr lang="en-US" dirty="0"/>
          </a:p>
        </p:txBody>
      </p:sp>
    </p:spTree>
    <p:extLst>
      <p:ext uri="{BB962C8B-B14F-4D97-AF65-F5344CB8AC3E}">
        <p14:creationId xmlns:p14="http://schemas.microsoft.com/office/powerpoint/2010/main" val="343554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600"/>
              </a:spcBef>
              <a:spcAft>
                <a:spcPts val="600"/>
              </a:spcAft>
              <a:buClrTx/>
              <a:buSzTx/>
              <a:buFontTx/>
              <a:buNone/>
              <a:tabLst/>
              <a:defRPr/>
            </a:pPr>
            <a:r>
              <a:rPr lang="en-US" sz="1200" b="0" dirty="0" smtClean="0"/>
              <a:t>There are additional resources that can be reviewed for CBT administrations found at www.FLAssessments.com/CBTTrainingResources</a:t>
            </a:r>
            <a:r>
              <a:rPr lang="en-US" sz="1200" dirty="0" smtClean="0"/>
              <a:t>.</a:t>
            </a:r>
          </a:p>
          <a:p>
            <a:pPr marL="0" indent="0" eaLnBrk="1" hangingPunct="1">
              <a:spcBef>
                <a:spcPts val="600"/>
              </a:spcBef>
              <a:spcAft>
                <a:spcPts val="600"/>
              </a:spcAft>
              <a:buFontTx/>
              <a:buNone/>
            </a:pPr>
            <a:endParaRPr lang="en-US" sz="1200" b="1" dirty="0" smtClean="0"/>
          </a:p>
          <a:p>
            <a:pPr marL="0" indent="0" eaLnBrk="1" hangingPunct="1">
              <a:spcBef>
                <a:spcPts val="600"/>
              </a:spcBef>
              <a:spcAft>
                <a:spcPts val="600"/>
              </a:spcAft>
              <a:buFontTx/>
              <a:buNone/>
            </a:pPr>
            <a:r>
              <a:rPr lang="en-US" sz="1200" dirty="0" smtClean="0"/>
              <a:t>The </a:t>
            </a:r>
            <a:r>
              <a:rPr lang="en-US" sz="1200" b="0" dirty="0" smtClean="0"/>
              <a:t>CBT Test Administrator Quick Reference G</a:t>
            </a:r>
            <a:r>
              <a:rPr lang="en-US" sz="1200" dirty="0" smtClean="0"/>
              <a:t>uide lists possible error messages students may encounter, explanations for each message, and troubleshooting solutions.</a:t>
            </a:r>
            <a:r>
              <a:rPr lang="en-US" sz="1200" baseline="0" dirty="0" smtClean="0"/>
              <a:t> </a:t>
            </a:r>
            <a:r>
              <a:rPr lang="en-US" sz="1200" dirty="0" smtClean="0"/>
              <a:t>This guide is a helpful resource for test administrators during testing and is available at </a:t>
            </a:r>
            <a:r>
              <a:rPr lang="en-US" sz="1200" b="1" dirty="0" smtClean="0"/>
              <a:t>www.FLAssessments.com/AdditionalResources</a:t>
            </a:r>
            <a:r>
              <a:rPr lang="en-US" sz="1200" dirty="0" smtClean="0"/>
              <a:t>.</a:t>
            </a:r>
            <a:endParaRPr lang="en-US" sz="1200" b="1" i="1" dirty="0" smtClean="0"/>
          </a:p>
          <a:p>
            <a:endParaRPr lang="en-US" sz="1200" dirty="0" smtClean="0"/>
          </a:p>
          <a:p>
            <a:pPr>
              <a:spcBef>
                <a:spcPts val="600"/>
              </a:spcBef>
              <a:spcAft>
                <a:spcPts val="600"/>
              </a:spcAft>
            </a:pPr>
            <a:r>
              <a:rPr lang="en-US" sz="1200" dirty="0" smtClean="0"/>
              <a:t>Please</a:t>
            </a:r>
            <a:r>
              <a:rPr lang="en-US" sz="1200" baseline="0" dirty="0" smtClean="0"/>
              <a:t> note: If</a:t>
            </a:r>
            <a:r>
              <a:rPr lang="en-US" sz="1200" dirty="0" smtClean="0"/>
              <a:t> a technical issue interrupts testing and is not able to be resolved quickly, school staff should contact Pearson Customer Support at 877-847-3043 and notify Student Assessment &amp; Educational Testing office immediately. </a:t>
            </a:r>
          </a:p>
          <a:p>
            <a:pPr lvl="1">
              <a:spcBef>
                <a:spcPts val="600"/>
              </a:spcBef>
              <a:spcAft>
                <a:spcPts val="600"/>
              </a:spcAft>
            </a:pPr>
            <a:r>
              <a:rPr lang="en-US" sz="1200" b="1" dirty="0" smtClean="0"/>
              <a:t>If a student still has difficulty logging in or gets kicked out of his or her test more than once, that student should not continue attempting to log in until the issue is diagnosed and resolved.</a:t>
            </a:r>
          </a:p>
          <a:p>
            <a:endParaRPr lang="en-US" dirty="0"/>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pPr>
            <a:r>
              <a:rPr lang="en-US" sz="1200" dirty="0" smtClean="0"/>
              <a:t>The official state testing window for the Fall 2014 Reading and Mathematics Retakes is October 6–17. </a:t>
            </a:r>
          </a:p>
          <a:p>
            <a:pPr eaLnBrk="1" hangingPunct="1">
              <a:spcAft>
                <a:spcPts val="600"/>
              </a:spcAft>
            </a:pPr>
            <a:r>
              <a:rPr lang="en-US" sz="1200" dirty="0" smtClean="0"/>
              <a:t>Paper-based</a:t>
            </a:r>
            <a:r>
              <a:rPr lang="en-US" sz="1200" baseline="0" dirty="0" smtClean="0"/>
              <a:t> accommodations must be administered during the first week of the window, Oct. 6-10.  CBT testing may continue until October 17.</a:t>
            </a:r>
          </a:p>
          <a:p>
            <a:pPr eaLnBrk="1" hangingPunct="1">
              <a:spcAft>
                <a:spcPts val="600"/>
              </a:spcAft>
            </a:pPr>
            <a:endParaRPr lang="en-US" sz="1200" dirty="0" smtClean="0"/>
          </a:p>
          <a:p>
            <a:pPr eaLnBrk="1" hangingPunct="1">
              <a:spcAft>
                <a:spcPts val="600"/>
              </a:spcAft>
            </a:pPr>
            <a:r>
              <a:rPr lang="en-US" sz="1200" dirty="0" smtClean="0"/>
              <a:t>Any deviation from this schedule must be approved in writing by the FDOE.</a:t>
            </a:r>
            <a:endParaRPr lang="en-US" sz="900" dirty="0" smtClean="0"/>
          </a:p>
          <a:p>
            <a:pPr>
              <a:lnSpc>
                <a:spcPct val="100000"/>
              </a:lnSpc>
              <a:spcAft>
                <a:spcPts val="600"/>
              </a:spcAft>
            </a:pPr>
            <a:endParaRPr lang="en-US" sz="1200" dirty="0" smtClean="0"/>
          </a:p>
          <a:p>
            <a:pPr>
              <a:lnSpc>
                <a:spcPct val="100000"/>
              </a:lnSpc>
              <a:spcAft>
                <a:spcPts val="600"/>
              </a:spcAft>
            </a:pPr>
            <a:r>
              <a:rPr lang="en-US" sz="1200" dirty="0" smtClean="0"/>
              <a:t>The FCAT 2.0 Reading Retake must be conducted over two days. Students have half of a typical school day to complete each session. Typically, in a high school , a full</a:t>
            </a:r>
            <a:r>
              <a:rPr lang="en-US" sz="1200" baseline="0" dirty="0" smtClean="0"/>
              <a:t> day </a:t>
            </a:r>
            <a:r>
              <a:rPr lang="en-US" sz="1200" dirty="0" smtClean="0"/>
              <a:t>constitutes 7 hours so half a day for taking</a:t>
            </a:r>
            <a:r>
              <a:rPr lang="en-US" sz="1200" baseline="0" dirty="0" smtClean="0"/>
              <a:t> the Reading Retake would be 3.5 hours for each session. </a:t>
            </a:r>
            <a:r>
              <a:rPr lang="en-US" sz="1200" dirty="0" smtClean="0"/>
              <a:t>Students MUST complete Session 1 before beginning Session 2.  Please be sure</a:t>
            </a:r>
            <a:r>
              <a:rPr lang="en-US" sz="1200" baseline="0" dirty="0" smtClean="0"/>
              <a:t> to provide test administrators with a starting and ending time for the Reading Retake administration.</a:t>
            </a:r>
            <a:endParaRPr lang="en-US" sz="1200" dirty="0" smtClean="0"/>
          </a:p>
          <a:p>
            <a:pPr>
              <a:lnSpc>
                <a:spcPct val="100000"/>
              </a:lnSpc>
              <a:spcAft>
                <a:spcPts val="600"/>
              </a:spcAft>
            </a:pPr>
            <a:endParaRPr lang="en-US" sz="1200" dirty="0" smtClean="0"/>
          </a:p>
          <a:p>
            <a:pPr>
              <a:lnSpc>
                <a:spcPct val="100000"/>
              </a:lnSpc>
              <a:spcAft>
                <a:spcPts val="600"/>
              </a:spcAft>
            </a:pPr>
            <a:r>
              <a:rPr lang="en-US" sz="1200" dirty="0" smtClean="0"/>
              <a:t>The FCAT Mathematics Retake is a ONE session test and it is untimed; however, testing must not extend beyond the end of a school day. </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smtClean="0"/>
              <a:t>Note</a:t>
            </a:r>
            <a:r>
              <a:rPr lang="en-US" sz="1200" dirty="0" smtClean="0"/>
              <a:t>: No testing on October 9 due to Secondary Early Release Day.</a:t>
            </a:r>
          </a:p>
          <a:p>
            <a:endParaRPr lang="en-US" dirty="0"/>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842C5-1FC6-4AB0-862B-5BAB250EDA5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39771-86C3-4B8B-8F81-274FBB6915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0C4AB-6859-4008-A2A4-5D9DC1A7C3D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2057400"/>
            <a:ext cx="8610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A45D80-748A-4F0F-8B43-92E6B5A682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4817F-6FA5-4E8D-99B7-BCABB5A8C1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A9201-1BCE-4B9B-B501-14211061B2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4CC355-003F-4662-9A70-10560940EC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4939CA-95C1-4FED-A66E-7363C94A07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9F7197-1FC7-4D64-81C9-993CA4F121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1B9BA3-4E4E-456C-87F1-CEE9E15D08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A8141-6249-4BA8-98C6-0C3B0C97C4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CAB0A-0B30-4982-A0D1-8CACDD8476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3DBF14F-96FB-4155-AFC8-996972D70AF7}" type="slidenum">
              <a:rPr lang="en-US"/>
              <a:pPr>
                <a:defRPr/>
              </a:pPr>
              <a:t>‹#›</a:t>
            </a:fld>
            <a:endParaRPr lang="en-US"/>
          </a:p>
        </p:txBody>
      </p:sp>
      <p:sp>
        <p:nvSpPr>
          <p:cNvPr id="1039" name="Line 15"/>
          <p:cNvSpPr>
            <a:spLocks noChangeShapeType="1"/>
          </p:cNvSpPr>
          <p:nvPr/>
        </p:nvSpPr>
        <p:spPr bwMode="auto">
          <a:xfrm>
            <a:off x="0" y="1752600"/>
            <a:ext cx="9144000" cy="0"/>
          </a:xfrm>
          <a:prstGeom prst="line">
            <a:avLst/>
          </a:prstGeom>
          <a:noFill/>
          <a:ln w="50800">
            <a:solidFill>
              <a:schemeClr val="tx1"/>
            </a:solidFill>
            <a:round/>
            <a:headEnd/>
            <a:tailEnd/>
          </a:ln>
          <a:effectLst/>
        </p:spPr>
        <p:txBody>
          <a:bodyPr/>
          <a:lstStyle/>
          <a:p>
            <a:pPr>
              <a:defRPr/>
            </a:pPr>
            <a:endParaRPr lang="en-US"/>
          </a:p>
        </p:txBody>
      </p:sp>
      <p:sp>
        <p:nvSpPr>
          <p:cNvPr id="1096" name="Text Box 72"/>
          <p:cNvSpPr txBox="1">
            <a:spLocks noChangeArrowheads="1"/>
          </p:cNvSpPr>
          <p:nvPr/>
        </p:nvSpPr>
        <p:spPr bwMode="auto">
          <a:xfrm>
            <a:off x="1219200" y="2743200"/>
            <a:ext cx="6248400" cy="366713"/>
          </a:xfrm>
          <a:prstGeom prst="rect">
            <a:avLst/>
          </a:prstGeom>
          <a:noFill/>
          <a:ln w="9525">
            <a:noFill/>
            <a:miter lim="800000"/>
            <a:headEnd/>
            <a:tailEnd/>
          </a:ln>
          <a:effectLst/>
        </p:spPr>
        <p:txBody>
          <a:bodyPr>
            <a:spAutoFit/>
          </a:bodyPr>
          <a:lstStyle/>
          <a:p>
            <a:pPr>
              <a:spcBef>
                <a:spcPct val="50000"/>
              </a:spcBef>
              <a:defRPr/>
            </a:pPr>
            <a:endParaRPr lang="en-US"/>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5400000">
            <a:off x="3694906" y="-3696494"/>
            <a:ext cx="1754188"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53200" y="0"/>
            <a:ext cx="2362200" cy="175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Florida@support.pearson.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7"/>
          <p:cNvSpPr>
            <a:spLocks noGrp="1"/>
          </p:cNvSpPr>
          <p:nvPr>
            <p:ph type="ctrTitle"/>
          </p:nvPr>
        </p:nvSpPr>
        <p:spPr>
          <a:xfrm>
            <a:off x="342900" y="2133600"/>
            <a:ext cx="8458200" cy="3660775"/>
          </a:xfrm>
        </p:spPr>
        <p:txBody>
          <a:bodyPr/>
          <a:lstStyle/>
          <a:p>
            <a:pPr algn="ctr"/>
            <a:r>
              <a:rPr lang="en-US" b="1" dirty="0" smtClean="0"/>
              <a:t>Fall 2014 </a:t>
            </a:r>
            <a:br>
              <a:rPr lang="en-US" b="1" dirty="0" smtClean="0"/>
            </a:br>
            <a:r>
              <a:rPr lang="en-US" b="1" dirty="0" smtClean="0"/>
              <a:t/>
            </a:r>
            <a:br>
              <a:rPr lang="en-US" b="1" dirty="0" smtClean="0"/>
            </a:br>
            <a:r>
              <a:rPr lang="en-US" b="1" dirty="0" smtClean="0"/>
              <a:t>Reading &amp; Mathematics Retake</a:t>
            </a:r>
            <a:r>
              <a:rPr lang="en-US" dirty="0" smtClean="0"/>
              <a:t/>
            </a:r>
            <a:br>
              <a:rPr lang="en-US" dirty="0" smtClean="0"/>
            </a:br>
            <a:r>
              <a:rPr lang="en-US" dirty="0" smtClean="0"/>
              <a:t/>
            </a:r>
            <a:br>
              <a:rPr lang="en-US" dirty="0" smtClean="0"/>
            </a:br>
            <a:r>
              <a:rPr lang="en-US" sz="6000" b="1" dirty="0" smtClean="0"/>
              <a:t>Training Materials</a:t>
            </a:r>
            <a:r>
              <a:rPr lang="en-US" sz="6600" dirty="0" smtClean="0"/>
              <a:t/>
            </a:r>
            <a:br>
              <a:rPr lang="en-US" sz="6600" dirty="0" smtClean="0"/>
            </a:b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3124200" y="381000"/>
            <a:ext cx="2971800" cy="1047750"/>
          </a:xfrm>
          <a:prstGeom prst="rect">
            <a:avLst/>
          </a:prstGeom>
          <a:noFill/>
          <a:ln w="9525">
            <a:solidFill>
              <a:schemeClr val="tx1"/>
            </a:solidFill>
            <a:miter lim="800000"/>
            <a:headEnd/>
            <a:tailEnd/>
          </a:ln>
        </p:spPr>
      </p:pic>
      <p:pic>
        <p:nvPicPr>
          <p:cNvPr id="6" name="Picture 2" descr="C:\Users\molly.hand\Desktop\2014_FSAPS_R5_P_FDOE_T.jpg"/>
          <p:cNvPicPr>
            <a:picLocks noChangeAspect="1" noChangeArrowheads="1"/>
          </p:cNvPicPr>
          <p:nvPr/>
        </p:nvPicPr>
        <p:blipFill>
          <a:blip r:embed="rId4" cstate="print">
            <a:clrChange>
              <a:clrFrom>
                <a:srgbClr val="B0AFB5"/>
              </a:clrFrom>
              <a:clrTo>
                <a:srgbClr val="B0AFB5">
                  <a:alpha val="0"/>
                </a:srgbClr>
              </a:clrTo>
            </a:clrChange>
            <a:extLst>
              <a:ext uri="{28A0092B-C50C-407E-A947-70E740481C1C}">
                <a14:useLocalDpi xmlns:a14="http://schemas.microsoft.com/office/drawing/2010/main" val="0"/>
              </a:ext>
            </a:extLst>
          </a:blip>
          <a:srcRect/>
          <a:stretch>
            <a:fillRect/>
          </a:stretch>
        </p:blipFill>
        <p:spPr bwMode="auto">
          <a:xfrm>
            <a:off x="685799" y="379520"/>
            <a:ext cx="1828973" cy="1049230"/>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76200"/>
            <a:ext cx="8534400" cy="1600200"/>
          </a:xfrm>
        </p:spPr>
        <p:txBody>
          <a:bodyPr/>
          <a:lstStyle/>
          <a:p>
            <a:pPr marL="0" indent="0" eaLnBrk="1" hangingPunct="1">
              <a:lnSpc>
                <a:spcPct val="90000"/>
              </a:lnSpc>
              <a:spcAft>
                <a:spcPts val="1200"/>
              </a:spcAft>
            </a:pPr>
            <a:r>
              <a:rPr lang="en-US" dirty="0" smtClean="0"/>
              <a:t>Test Security</a:t>
            </a:r>
          </a:p>
        </p:txBody>
      </p:sp>
      <p:sp>
        <p:nvSpPr>
          <p:cNvPr id="70659" name="Rectangle 3"/>
          <p:cNvSpPr>
            <a:spLocks noGrp="1" noChangeArrowheads="1"/>
          </p:cNvSpPr>
          <p:nvPr>
            <p:ph idx="1"/>
          </p:nvPr>
        </p:nvSpPr>
        <p:spPr>
          <a:xfrm>
            <a:off x="304800" y="1828800"/>
            <a:ext cx="8686800" cy="4800600"/>
          </a:xfrm>
        </p:spPr>
        <p:txBody>
          <a:bodyPr/>
          <a:lstStyle/>
          <a:p>
            <a:pPr marL="0" indent="0">
              <a:buNone/>
            </a:pPr>
            <a:r>
              <a:rPr lang="en-US" sz="2400" dirty="0" smtClean="0"/>
              <a:t>Per Test Security Statute, s. 1008.24, F.S., and Florida State Board Rule, 6A-10.042, FAC, </a:t>
            </a:r>
            <a:r>
              <a:rPr lang="en-US" sz="2400" b="1" dirty="0" smtClean="0"/>
              <a:t>inappropriate actions by school or district personnel can result in student or classroom invalidations, loss of teaching certification, and/or involvement of law enforcement.</a:t>
            </a:r>
          </a:p>
          <a:p>
            <a:pPr marL="0" indent="0">
              <a:buNone/>
            </a:pPr>
            <a:endParaRPr lang="en-US" sz="1200" b="1" dirty="0" smtClean="0"/>
          </a:p>
          <a:p>
            <a:pPr marL="0" indent="0">
              <a:buNone/>
            </a:pPr>
            <a:r>
              <a:rPr lang="en-US" sz="2400" dirty="0" smtClean="0"/>
              <a:t>Examples of prohibited activities include the following:</a:t>
            </a:r>
          </a:p>
          <a:p>
            <a:r>
              <a:rPr lang="en-US" sz="2000" dirty="0" smtClean="0"/>
              <a:t>Reading or viewing the passages or test items before, during, or after testing</a:t>
            </a:r>
          </a:p>
          <a:p>
            <a:r>
              <a:rPr lang="en-US" sz="2000" dirty="0" smtClean="0"/>
              <a:t>Revealing the passages or test items</a:t>
            </a:r>
          </a:p>
          <a:p>
            <a:r>
              <a:rPr lang="en-US" sz="2000" dirty="0" smtClean="0"/>
              <a:t>Copying the passages or test items</a:t>
            </a:r>
          </a:p>
          <a:p>
            <a:r>
              <a:rPr lang="en-US" sz="2000" dirty="0" smtClean="0"/>
              <a:t>Explaining or reading passages or test items for students</a:t>
            </a:r>
          </a:p>
          <a:p>
            <a:r>
              <a:rPr lang="en-US" sz="2000" dirty="0" smtClean="0"/>
              <a:t>Changing or otherwise interfering with student responses to test items</a:t>
            </a:r>
          </a:p>
          <a:p>
            <a:r>
              <a:rPr lang="en-US" sz="2000" dirty="0" smtClean="0"/>
              <a:t>Copying or reading student responses</a:t>
            </a:r>
          </a:p>
          <a:p>
            <a:r>
              <a:rPr lang="en-US" sz="2000" dirty="0" smtClean="0"/>
              <a:t>Causing achievement of schools to be inaccurately measured or reported</a:t>
            </a:r>
          </a:p>
        </p:txBody>
      </p:sp>
      <p:sp>
        <p:nvSpPr>
          <p:cNvPr id="70660" name="Slide Number Placeholder 5"/>
          <p:cNvSpPr>
            <a:spLocks noGrp="1"/>
          </p:cNvSpPr>
          <p:nvPr>
            <p:ph type="sldNum" sz="quarter" idx="12"/>
          </p:nvPr>
        </p:nvSpPr>
        <p:spPr>
          <a:noFill/>
        </p:spPr>
        <p:txBody>
          <a:bodyPr/>
          <a:lstStyle/>
          <a:p>
            <a:fld id="{D7A4B031-1743-4CDD-8FE4-F8B28AF2F8AA}" type="slidenum">
              <a:rPr lang="en-US" smtClean="0"/>
              <a:pPr/>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04800" y="457200"/>
            <a:ext cx="8610600" cy="1143000"/>
          </a:xfrm>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br>
              <a:rPr lang="en-US" dirty="0" smtClean="0">
                <a:solidFill>
                  <a:schemeClr val="tx1"/>
                </a:solidFill>
              </a:rPr>
            </a:br>
            <a:r>
              <a:rPr lang="en-US" dirty="0" smtClean="0">
                <a:solidFill>
                  <a:schemeClr val="tx1"/>
                </a:solidFill>
              </a:rPr>
              <a:t>Checklist</a:t>
            </a:r>
          </a:p>
        </p:txBody>
      </p:sp>
      <p:sp>
        <p:nvSpPr>
          <p:cNvPr id="93187" name="Content Placeholder 2"/>
          <p:cNvSpPr>
            <a:spLocks noGrp="1"/>
          </p:cNvSpPr>
          <p:nvPr>
            <p:ph idx="1"/>
          </p:nvPr>
        </p:nvSpPr>
        <p:spPr>
          <a:xfrm>
            <a:off x="152400" y="1828800"/>
            <a:ext cx="8839200" cy="4800600"/>
          </a:xfrm>
        </p:spPr>
        <p:txBody>
          <a:bodyPr/>
          <a:lstStyle/>
          <a:p>
            <a:pPr eaLnBrk="1" hangingPunct="1">
              <a:buFont typeface="Wingdings" pitchFamily="2" charset="2"/>
              <a:buChar char="q"/>
            </a:pPr>
            <a:r>
              <a:rPr lang="en-US" sz="2200" dirty="0" smtClean="0"/>
              <a:t>Read the test administration manual and the </a:t>
            </a:r>
            <a:r>
              <a:rPr lang="en-US" sz="2200" i="1" dirty="0" smtClean="0"/>
              <a:t>Technology Coordinator Guide</a:t>
            </a:r>
            <a:r>
              <a:rPr lang="en-US" sz="2200" dirty="0" smtClean="0"/>
              <a:t>.</a:t>
            </a:r>
          </a:p>
          <a:p>
            <a:pPr eaLnBrk="1" hangingPunct="1">
              <a:buFont typeface="Wingdings" pitchFamily="2" charset="2"/>
              <a:buChar char="q"/>
            </a:pPr>
            <a:r>
              <a:rPr lang="en-US" sz="2200" dirty="0" smtClean="0"/>
              <a:t>Read the </a:t>
            </a:r>
            <a:r>
              <a:rPr lang="en-US" sz="2200" i="1" dirty="0" smtClean="0"/>
              <a:t>Test Administration Policies and Procedures </a:t>
            </a:r>
            <a:r>
              <a:rPr lang="en-US" sz="2200" dirty="0" smtClean="0"/>
              <a:t>and sign a </a:t>
            </a:r>
            <a:r>
              <a:rPr lang="en-US" sz="2200" i="1" dirty="0" smtClean="0"/>
              <a:t>Test Administration and Security Agreement.</a:t>
            </a:r>
          </a:p>
          <a:p>
            <a:pPr>
              <a:buFont typeface="Wingdings" pitchFamily="2" charset="2"/>
              <a:buChar char="q"/>
            </a:pPr>
            <a:r>
              <a:rPr lang="en-US" sz="2200" dirty="0" smtClean="0"/>
              <a:t>Ensure all workstations meet the minimum requirements </a:t>
            </a:r>
            <a:r>
              <a:rPr lang="en-US" sz="2200" dirty="0" smtClean="0">
                <a:solidFill>
                  <a:schemeClr val="tx2"/>
                </a:solidFill>
              </a:rPr>
              <a:t>described</a:t>
            </a:r>
            <a:r>
              <a:rPr lang="en-US" sz="2200" dirty="0" smtClean="0">
                <a:solidFill>
                  <a:srgbClr val="FF0000"/>
                </a:solidFill>
              </a:rPr>
              <a:t> </a:t>
            </a:r>
            <a:r>
              <a:rPr lang="en-US" sz="2200" dirty="0" smtClean="0"/>
              <a:t>at </a:t>
            </a:r>
            <a:r>
              <a:rPr lang="en-US" sz="2200" b="1" dirty="0" smtClean="0"/>
              <a:t>www.FLAssessments.com/MinimumSpecs</a:t>
            </a:r>
            <a:r>
              <a:rPr lang="en-US" sz="2200" dirty="0" smtClean="0"/>
              <a:t>.</a:t>
            </a:r>
          </a:p>
          <a:p>
            <a:pPr>
              <a:buFont typeface="Wingdings" pitchFamily="2" charset="2"/>
              <a:buChar char="q"/>
            </a:pPr>
            <a:r>
              <a:rPr lang="en-US" sz="2200" dirty="0" smtClean="0"/>
              <a:t>Confirm </a:t>
            </a:r>
            <a:r>
              <a:rPr lang="en-US" sz="2200" dirty="0" err="1" smtClean="0"/>
              <a:t>TestNav</a:t>
            </a:r>
            <a:r>
              <a:rPr lang="en-US" sz="2200" dirty="0" smtClean="0"/>
              <a:t> 6.9 software has been installed on all computers to be used for testing.</a:t>
            </a:r>
          </a:p>
          <a:p>
            <a:pPr>
              <a:buFont typeface="Wingdings" pitchFamily="2" charset="2"/>
              <a:buChar char="q"/>
            </a:pPr>
            <a:r>
              <a:rPr lang="en-US" sz="2200" dirty="0" smtClean="0"/>
              <a:t>Install </a:t>
            </a:r>
            <a:r>
              <a:rPr lang="en-US" sz="2200" dirty="0" err="1" smtClean="0"/>
              <a:t>TestHear</a:t>
            </a:r>
            <a:r>
              <a:rPr lang="en-US" sz="2200" dirty="0" smtClean="0"/>
              <a:t> on all computers to be used for testing students requiring accommodated CBT forms.</a:t>
            </a:r>
          </a:p>
          <a:p>
            <a:pPr>
              <a:buFont typeface="Wingdings" pitchFamily="2" charset="2"/>
              <a:buChar char="q"/>
            </a:pPr>
            <a:r>
              <a:rPr lang="en-US" sz="2200" dirty="0" smtClean="0"/>
              <a:t>Ensure all student workstations have successfully loaded the Infrastructure Trial.</a:t>
            </a:r>
          </a:p>
          <a:p>
            <a:pPr>
              <a:buFont typeface="Wingdings" pitchFamily="2" charset="2"/>
              <a:buChar char="q"/>
            </a:pPr>
            <a:r>
              <a:rPr lang="en-US" sz="2200" dirty="0" smtClean="0"/>
              <a:t>Meet with the school assessment coordinator to discuss the administration of computer-based tests, walk through test administration procedures, and discuss plans for handling possible technical interruptions during testing.</a:t>
            </a:r>
            <a:endParaRPr lang="en-US" sz="2000" dirty="0" smtClean="0"/>
          </a:p>
        </p:txBody>
      </p:sp>
      <p:sp>
        <p:nvSpPr>
          <p:cNvPr id="93188" name="Slide Number Placeholder 3"/>
          <p:cNvSpPr>
            <a:spLocks noGrp="1"/>
          </p:cNvSpPr>
          <p:nvPr>
            <p:ph type="sldNum" sz="quarter" idx="12"/>
          </p:nvPr>
        </p:nvSpPr>
        <p:spPr>
          <a:noFill/>
        </p:spPr>
        <p:txBody>
          <a:bodyPr/>
          <a:lstStyle/>
          <a:p>
            <a:fld id="{5E745D28-32DB-4052-81EA-1AB2B27D353A}"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br>
              <a:rPr lang="en-US" dirty="0" smtClean="0">
                <a:solidFill>
                  <a:schemeClr val="tx1"/>
                </a:solidFill>
              </a:rPr>
            </a:br>
            <a:r>
              <a:rPr lang="en-US" dirty="0" smtClean="0">
                <a:solidFill>
                  <a:schemeClr val="tx1"/>
                </a:solidFill>
              </a:rPr>
              <a:t>Checklist</a:t>
            </a:r>
          </a:p>
        </p:txBody>
      </p:sp>
      <p:sp>
        <p:nvSpPr>
          <p:cNvPr id="94211" name="Content Placeholder 2"/>
          <p:cNvSpPr>
            <a:spLocks noGrp="1"/>
          </p:cNvSpPr>
          <p:nvPr>
            <p:ph idx="1"/>
          </p:nvPr>
        </p:nvSpPr>
        <p:spPr>
          <a:xfrm>
            <a:off x="152400" y="1905000"/>
            <a:ext cx="8763000" cy="4678363"/>
          </a:xfrm>
        </p:spPr>
        <p:txBody>
          <a:bodyPr/>
          <a:lstStyle/>
          <a:p>
            <a:pPr>
              <a:buFont typeface="Wingdings" pitchFamily="2" charset="2"/>
              <a:buChar char="q"/>
            </a:pPr>
            <a:r>
              <a:rPr lang="en-US" sz="2200" dirty="0" smtClean="0"/>
              <a:t>Run the </a:t>
            </a:r>
            <a:r>
              <a:rPr lang="en-US" sz="2200" dirty="0" err="1" smtClean="0"/>
              <a:t>TestNav</a:t>
            </a:r>
            <a:r>
              <a:rPr lang="en-US" sz="2200" dirty="0" smtClean="0"/>
              <a:t> System Check to determine the amount of bandwidth needed for testing.</a:t>
            </a:r>
          </a:p>
          <a:p>
            <a:pPr>
              <a:buFont typeface="Wingdings" pitchFamily="2" charset="2"/>
              <a:buChar char="q"/>
            </a:pPr>
            <a:r>
              <a:rPr lang="en-US" sz="2200" dirty="0" smtClean="0"/>
              <a:t>Evaluate the testing locations in the school to ensure availability of sufficient electrical outlets and network jacks.</a:t>
            </a:r>
          </a:p>
          <a:p>
            <a:pPr>
              <a:buFont typeface="Wingdings" pitchFamily="2" charset="2"/>
              <a:buChar char="q"/>
            </a:pPr>
            <a:r>
              <a:rPr lang="en-US" sz="2200" dirty="0" smtClean="0"/>
              <a:t>Ensure appropriate security protocols are used.</a:t>
            </a:r>
          </a:p>
          <a:p>
            <a:pPr>
              <a:buFont typeface="Wingdings" pitchFamily="2" charset="2"/>
              <a:buChar char="q"/>
            </a:pPr>
            <a:r>
              <a:rPr lang="en-US" sz="2200" dirty="0" smtClean="0"/>
              <a:t>Ensure you disable any necessary applications prior to testing.</a:t>
            </a:r>
          </a:p>
          <a:p>
            <a:pPr>
              <a:buFont typeface="Wingdings" pitchFamily="2" charset="2"/>
              <a:buChar char="q"/>
            </a:pPr>
            <a:r>
              <a:rPr lang="en-US" sz="2200" dirty="0" smtClean="0"/>
              <a:t>Confirm that the computers used for test administration have the appropriate required version of a standard Internet browser based on the operating system in use on the computer and the pop-up blocker is disabled (see Appendix B).</a:t>
            </a:r>
          </a:p>
          <a:p>
            <a:pPr>
              <a:buFont typeface="Wingdings" pitchFamily="2" charset="2"/>
              <a:buChar char="q"/>
            </a:pPr>
            <a:r>
              <a:rPr lang="en-US" sz="2200" dirty="0" smtClean="0"/>
              <a:t>Ensure the school has a high-speed connection to the Internet AND the connection is not over-allocated.</a:t>
            </a:r>
          </a:p>
          <a:p>
            <a:pPr>
              <a:buFont typeface="Wingdings" pitchFamily="2" charset="2"/>
              <a:buChar char="q"/>
            </a:pPr>
            <a:r>
              <a:rPr lang="en-US" sz="2200" dirty="0" smtClean="0"/>
              <a:t>If a firewall is used, confirm the appropriate destination/port/protocol combinations are allowed through the firewall.</a:t>
            </a:r>
          </a:p>
          <a:p>
            <a:pPr>
              <a:buFontTx/>
              <a:buNone/>
            </a:pPr>
            <a:endParaRPr lang="en-US" sz="2000" dirty="0" smtClean="0"/>
          </a:p>
        </p:txBody>
      </p:sp>
      <p:sp>
        <p:nvSpPr>
          <p:cNvPr id="94212" name="Slide Number Placeholder 3"/>
          <p:cNvSpPr>
            <a:spLocks noGrp="1"/>
          </p:cNvSpPr>
          <p:nvPr>
            <p:ph type="sldNum" sz="quarter" idx="12"/>
          </p:nvPr>
        </p:nvSpPr>
        <p:spPr>
          <a:noFill/>
        </p:spPr>
        <p:txBody>
          <a:bodyPr/>
          <a:lstStyle/>
          <a:p>
            <a:fld id="{A49C5347-1297-49E1-AA67-ABF5A40BD691}"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br>
              <a:rPr lang="en-US" dirty="0" smtClean="0">
                <a:solidFill>
                  <a:schemeClr val="tx1"/>
                </a:solidFill>
              </a:rPr>
            </a:br>
            <a:r>
              <a:rPr lang="en-US" dirty="0" smtClean="0">
                <a:solidFill>
                  <a:schemeClr val="tx1"/>
                </a:solidFill>
              </a:rPr>
              <a:t>Checklist</a:t>
            </a:r>
          </a:p>
        </p:txBody>
      </p:sp>
      <p:sp>
        <p:nvSpPr>
          <p:cNvPr id="95235" name="Content Placeholder 2"/>
          <p:cNvSpPr>
            <a:spLocks noGrp="1"/>
          </p:cNvSpPr>
          <p:nvPr>
            <p:ph idx="1"/>
          </p:nvPr>
        </p:nvSpPr>
        <p:spPr>
          <a:xfrm>
            <a:off x="152400" y="1905000"/>
            <a:ext cx="8763000" cy="4800600"/>
          </a:xfrm>
        </p:spPr>
        <p:txBody>
          <a:bodyPr/>
          <a:lstStyle/>
          <a:p>
            <a:pPr>
              <a:buFont typeface="Wingdings" pitchFamily="2" charset="2"/>
              <a:buChar char="q"/>
            </a:pPr>
            <a:r>
              <a:rPr lang="en-US" sz="2200" dirty="0" smtClean="0"/>
              <a:t>Ensure that any proxy servers have been checked to ensure that the appropriate URLs are not blocked.</a:t>
            </a:r>
          </a:p>
          <a:p>
            <a:pPr>
              <a:buFont typeface="Wingdings" pitchFamily="2" charset="2"/>
              <a:buChar char="q"/>
            </a:pPr>
            <a:r>
              <a:rPr lang="en-US" sz="2200" dirty="0" smtClean="0"/>
              <a:t>Confirm that Internet content filters are configured to allow the specific IP addresses required for administering computer-based testing.</a:t>
            </a:r>
          </a:p>
          <a:p>
            <a:pPr>
              <a:buFont typeface="Wingdings" pitchFamily="2" charset="2"/>
              <a:buChar char="q"/>
            </a:pPr>
            <a:r>
              <a:rPr lang="en-US" sz="2200" dirty="0" smtClean="0"/>
              <a:t>Ensure Proctor Caching computers have been set up properly.</a:t>
            </a:r>
          </a:p>
          <a:p>
            <a:pPr>
              <a:buFont typeface="Wingdings" pitchFamily="2" charset="2"/>
              <a:buChar char="q"/>
            </a:pPr>
            <a:r>
              <a:rPr lang="en-US" sz="2200" dirty="0" smtClean="0"/>
              <a:t>Ensure a printer is available for printing the Student Authorization Tickets, seal codes, and Session Rosters (color is not required).</a:t>
            </a:r>
          </a:p>
          <a:p>
            <a:pPr>
              <a:buFont typeface="Wingdings" pitchFamily="2" charset="2"/>
              <a:buChar char="q"/>
            </a:pPr>
            <a:r>
              <a:rPr lang="en-US" sz="2200" dirty="0" smtClean="0"/>
              <a:t>Analyze the network to determine whether network bottlenecks exist.</a:t>
            </a:r>
          </a:p>
          <a:p>
            <a:pPr>
              <a:buFont typeface="Wingdings" pitchFamily="2" charset="2"/>
              <a:buChar char="q"/>
            </a:pPr>
            <a:r>
              <a:rPr lang="en-US" sz="2200" dirty="0" smtClean="0"/>
              <a:t>Confirm that student computers and the Proctor Caching computer have not been updated with any additional software and will not be updated before testing begins.</a:t>
            </a:r>
          </a:p>
          <a:p>
            <a:pPr>
              <a:buFont typeface="Wingdings" pitchFamily="2" charset="2"/>
              <a:buChar char="q"/>
            </a:pPr>
            <a:r>
              <a:rPr lang="en-US" sz="2200" dirty="0" smtClean="0"/>
              <a:t>Confirm that test content has been cached for all scheduled test sessions. Test content is available one week prior to the test administration window.</a:t>
            </a:r>
          </a:p>
          <a:p>
            <a:endParaRPr lang="en-US" sz="2000" dirty="0" smtClean="0"/>
          </a:p>
        </p:txBody>
      </p:sp>
      <p:sp>
        <p:nvSpPr>
          <p:cNvPr id="95236" name="Slide Number Placeholder 3"/>
          <p:cNvSpPr>
            <a:spLocks noGrp="1"/>
          </p:cNvSpPr>
          <p:nvPr>
            <p:ph type="sldNum" sz="quarter" idx="12"/>
          </p:nvPr>
        </p:nvSpPr>
        <p:spPr>
          <a:noFill/>
        </p:spPr>
        <p:txBody>
          <a:bodyPr/>
          <a:lstStyle/>
          <a:p>
            <a:fld id="{1E2CB566-0326-427D-A7F7-5B1D6FE53836}"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br>
              <a:rPr lang="en-US" dirty="0" smtClean="0">
                <a:solidFill>
                  <a:schemeClr val="tx1"/>
                </a:solidFill>
              </a:rPr>
            </a:br>
            <a:r>
              <a:rPr lang="en-US" dirty="0" smtClean="0">
                <a:solidFill>
                  <a:schemeClr val="tx1"/>
                </a:solidFill>
              </a:rPr>
              <a:t>Checklist</a:t>
            </a:r>
          </a:p>
        </p:txBody>
      </p:sp>
      <p:sp>
        <p:nvSpPr>
          <p:cNvPr id="96259" name="Content Placeholder 2"/>
          <p:cNvSpPr>
            <a:spLocks noGrp="1"/>
          </p:cNvSpPr>
          <p:nvPr>
            <p:ph idx="1"/>
          </p:nvPr>
        </p:nvSpPr>
        <p:spPr>
          <a:xfrm>
            <a:off x="76200" y="1828800"/>
            <a:ext cx="8648700" cy="4800600"/>
          </a:xfrm>
        </p:spPr>
        <p:txBody>
          <a:bodyPr/>
          <a:lstStyle/>
          <a:p>
            <a:pPr>
              <a:buFont typeface="Wingdings" pitchFamily="2" charset="2"/>
              <a:buChar char="q"/>
            </a:pPr>
            <a:r>
              <a:rPr lang="en-US" sz="2200" dirty="0" smtClean="0"/>
              <a:t>Verify that the performance of your Internet connection is consistent with expected levels of performance for computer-based testing.</a:t>
            </a:r>
          </a:p>
          <a:p>
            <a:pPr>
              <a:buFont typeface="Wingdings" pitchFamily="2" charset="2"/>
              <a:buChar char="q"/>
            </a:pPr>
            <a:r>
              <a:rPr lang="en-US" sz="2200" dirty="0" smtClean="0"/>
              <a:t>Alert your Internet Service Provider to your computer-based testing window and confirm that no scheduled maintenance or outages are planned during that entire window.</a:t>
            </a:r>
          </a:p>
          <a:p>
            <a:pPr>
              <a:buFont typeface="Wingdings" pitchFamily="2" charset="2"/>
              <a:buChar char="q"/>
            </a:pPr>
            <a:r>
              <a:rPr lang="en-US" sz="2200" dirty="0" smtClean="0"/>
              <a:t>Verify, as needed, that no high-bandwidth network activity other than computer-based testing will be occurring during the computer-based testing window.</a:t>
            </a:r>
          </a:p>
          <a:p>
            <a:pPr>
              <a:buFont typeface="Wingdings" pitchFamily="2" charset="2"/>
              <a:buChar char="q"/>
            </a:pPr>
            <a:r>
              <a:rPr lang="en-US" sz="2200" dirty="0" smtClean="0"/>
              <a:t>If utilizing wireless network connections for computer-based testing, ensure that all computers can effectively communicate with their access point from the testing location and that all security measures have been properly enabled.</a:t>
            </a:r>
          </a:p>
          <a:p>
            <a:pPr>
              <a:buFont typeface="Wingdings" pitchFamily="2" charset="2"/>
              <a:buChar char="q"/>
            </a:pPr>
            <a:r>
              <a:rPr lang="en-US" sz="2200" dirty="0" smtClean="0"/>
              <a:t>Ensure that laptops are connected to AC power. If batteries must be used, ensure that they are fully charged and have the capacity to last for the entire test session.</a:t>
            </a:r>
          </a:p>
          <a:p>
            <a:pPr>
              <a:buFont typeface="Wingdings" pitchFamily="2" charset="2"/>
              <a:buChar char="q"/>
            </a:pPr>
            <a:endParaRPr lang="en-US" sz="2000" dirty="0" smtClean="0"/>
          </a:p>
          <a:p>
            <a:endParaRPr lang="en-US" sz="2000" dirty="0" smtClean="0"/>
          </a:p>
        </p:txBody>
      </p:sp>
      <p:sp>
        <p:nvSpPr>
          <p:cNvPr id="96260" name="Slide Number Placeholder 3"/>
          <p:cNvSpPr>
            <a:spLocks noGrp="1"/>
          </p:cNvSpPr>
          <p:nvPr>
            <p:ph type="sldNum" sz="quarter" idx="12"/>
          </p:nvPr>
        </p:nvSpPr>
        <p:spPr>
          <a:noFill/>
        </p:spPr>
        <p:txBody>
          <a:bodyPr/>
          <a:lstStyle/>
          <a:p>
            <a:fld id="{AB63F551-B561-4A1D-98B8-6A0E32CE621F}" type="slidenum">
              <a:rPr lang="en-US" smtClean="0"/>
              <a:pPr/>
              <a:t>14</a:t>
            </a:fld>
            <a:endParaRPr lang="en-US" smtClean="0"/>
          </a:p>
        </p:txBody>
      </p:sp>
      <p:sp>
        <p:nvSpPr>
          <p:cNvPr id="3" name="Oval 2"/>
          <p:cNvSpPr/>
          <p:nvPr/>
        </p:nvSpPr>
        <p:spPr>
          <a:xfrm>
            <a:off x="4419600" y="3505200"/>
            <a:ext cx="304800" cy="533400"/>
          </a:xfrm>
          <a:prstGeom prst="ellipse">
            <a:avLst/>
          </a:prstGeom>
          <a:no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br>
              <a:rPr lang="en-US" dirty="0" smtClean="0">
                <a:solidFill>
                  <a:schemeClr val="tx1"/>
                </a:solidFill>
              </a:rPr>
            </a:br>
            <a:r>
              <a:rPr lang="en-US" dirty="0" smtClean="0">
                <a:solidFill>
                  <a:schemeClr val="tx1"/>
                </a:solidFill>
              </a:rPr>
              <a:t>Checklist</a:t>
            </a:r>
          </a:p>
        </p:txBody>
      </p:sp>
      <p:sp>
        <p:nvSpPr>
          <p:cNvPr id="97283" name="Content Placeholder 2"/>
          <p:cNvSpPr>
            <a:spLocks noGrp="1"/>
          </p:cNvSpPr>
          <p:nvPr>
            <p:ph idx="1"/>
          </p:nvPr>
        </p:nvSpPr>
        <p:spPr>
          <a:xfrm>
            <a:off x="76200" y="1828800"/>
            <a:ext cx="8839200" cy="4754563"/>
          </a:xfrm>
        </p:spPr>
        <p:txBody>
          <a:bodyPr/>
          <a:lstStyle/>
          <a:p>
            <a:pPr>
              <a:buFont typeface="Wingdings" pitchFamily="2" charset="2"/>
              <a:buChar char="q"/>
            </a:pPr>
            <a:r>
              <a:rPr lang="en-US" sz="2200" dirty="0" smtClean="0"/>
              <a:t>Ensure that each computer station is equipped with a keyboard and mouse (or other pointing device).</a:t>
            </a:r>
          </a:p>
          <a:p>
            <a:pPr>
              <a:buFont typeface="Wingdings" pitchFamily="2" charset="2"/>
              <a:buChar char="q"/>
            </a:pPr>
            <a:r>
              <a:rPr lang="en-US" sz="2200" dirty="0" smtClean="0"/>
              <a:t>Disable instant messaging, email notification, screensavers, power savers, and remote desktop.</a:t>
            </a:r>
          </a:p>
          <a:p>
            <a:pPr>
              <a:buFont typeface="Wingdings" pitchFamily="2" charset="2"/>
              <a:buChar char="q"/>
            </a:pPr>
            <a:r>
              <a:rPr lang="en-US" sz="2200" dirty="0" smtClean="0"/>
              <a:t>Disable or delay anti-virus, auto-scan and/or auto-update, system restore utilities, Windows Security Firewall, web content filtering, or other software that may impact CPU speed or scan/block information transferred between the workstation and the servers.</a:t>
            </a:r>
          </a:p>
          <a:p>
            <a:pPr>
              <a:buFont typeface="Wingdings" pitchFamily="2" charset="2"/>
              <a:buChar char="q"/>
            </a:pPr>
            <a:r>
              <a:rPr lang="en-US" sz="2200" dirty="0" smtClean="0"/>
              <a:t>Alert the school to the dates and times for computer-based testing and require students not testing and teachers to refrain from using any streaming media or other high-bandwidth applications while students are testing.</a:t>
            </a:r>
          </a:p>
          <a:p>
            <a:pPr>
              <a:buFont typeface="Wingdings" pitchFamily="2" charset="2"/>
              <a:buChar char="q"/>
            </a:pPr>
            <a:endParaRPr lang="en-US" sz="1000" dirty="0" smtClean="0">
              <a:solidFill>
                <a:srgbClr val="0066FF"/>
              </a:solidFill>
            </a:endParaRPr>
          </a:p>
          <a:p>
            <a:pPr>
              <a:buFont typeface="Wingdings" pitchFamily="2" charset="2"/>
              <a:buChar char="q"/>
            </a:pPr>
            <a:endParaRPr lang="en-US" sz="2000" dirty="0" smtClean="0"/>
          </a:p>
          <a:p>
            <a:pPr>
              <a:buFont typeface="Wingdings" pitchFamily="2" charset="2"/>
              <a:buChar char="q"/>
            </a:pPr>
            <a:endParaRPr lang="en-US" sz="2000" dirty="0" smtClean="0"/>
          </a:p>
        </p:txBody>
      </p:sp>
      <p:sp>
        <p:nvSpPr>
          <p:cNvPr id="97284" name="Slide Number Placeholder 3"/>
          <p:cNvSpPr>
            <a:spLocks noGrp="1"/>
          </p:cNvSpPr>
          <p:nvPr>
            <p:ph type="sldNum" sz="quarter" idx="12"/>
          </p:nvPr>
        </p:nvSpPr>
        <p:spPr>
          <a:noFill/>
        </p:spPr>
        <p:txBody>
          <a:bodyPr/>
          <a:lstStyle/>
          <a:p>
            <a:fld id="{8623F9B7-E43E-4CBD-AEF7-A6724DACA654}"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br>
              <a:rPr lang="en-US" dirty="0" smtClean="0">
                <a:solidFill>
                  <a:schemeClr val="tx1"/>
                </a:solidFill>
              </a:rPr>
            </a:br>
            <a:r>
              <a:rPr lang="en-US" dirty="0" smtClean="0">
                <a:solidFill>
                  <a:schemeClr val="tx1"/>
                </a:solidFill>
              </a:rPr>
              <a:t>Checklist</a:t>
            </a:r>
          </a:p>
        </p:txBody>
      </p:sp>
      <p:sp>
        <p:nvSpPr>
          <p:cNvPr id="98307" name="Content Placeholder 2"/>
          <p:cNvSpPr>
            <a:spLocks noGrp="1"/>
          </p:cNvSpPr>
          <p:nvPr>
            <p:ph idx="1"/>
          </p:nvPr>
        </p:nvSpPr>
        <p:spPr/>
        <p:txBody>
          <a:bodyPr/>
          <a:lstStyle/>
          <a:p>
            <a:pPr>
              <a:buFont typeface="Wingdings" pitchFamily="2" charset="2"/>
              <a:buChar char="q"/>
            </a:pPr>
            <a:r>
              <a:rPr lang="en-US" sz="2200" dirty="0" smtClean="0"/>
              <a:t>Ensure student workstations and the user profiles and logins being used for testing allow full permissions (read, write, and modify access) to the TestNav/Temp, TestNav/Logs, and </a:t>
            </a:r>
            <a:r>
              <a:rPr lang="en-US" sz="2200" dirty="0" err="1" smtClean="0"/>
              <a:t>gh</a:t>
            </a:r>
            <a:r>
              <a:rPr lang="en-US" sz="2200" dirty="0" smtClean="0"/>
              <a:t>/</a:t>
            </a:r>
            <a:r>
              <a:rPr lang="en-US" sz="2200" dirty="0" err="1" smtClean="0"/>
              <a:t>TestHearPearson</a:t>
            </a:r>
            <a:r>
              <a:rPr lang="en-US" sz="2200" dirty="0" smtClean="0"/>
              <a:t>/Data directories.</a:t>
            </a:r>
          </a:p>
          <a:p>
            <a:pPr>
              <a:buFont typeface="Wingdings" pitchFamily="2" charset="2"/>
              <a:buChar char="q"/>
            </a:pPr>
            <a:r>
              <a:rPr lang="en-US" sz="2200" dirty="0" smtClean="0"/>
              <a:t>Ensure that the primary and secondary save locations are set for student response files and that students have read and write access to these locations.</a:t>
            </a:r>
          </a:p>
          <a:p>
            <a:pPr>
              <a:buFont typeface="Wingdings" pitchFamily="2" charset="2"/>
              <a:buChar char="q"/>
            </a:pPr>
            <a:r>
              <a:rPr lang="en-US" sz="2200" dirty="0" smtClean="0"/>
              <a:t>Ensure that test administrators are familiar with how to access TestNav and TestHear software from student workstations and how to access the student comment forms. The student comment form is available at: </a:t>
            </a:r>
            <a:r>
              <a:rPr lang="en-US" sz="2200" b="1" dirty="0" smtClean="0"/>
              <a:t>www.FLAssessments.com/RetakeStudentCommentForm</a:t>
            </a:r>
            <a:r>
              <a:rPr lang="en-US" sz="2200" dirty="0" smtClean="0"/>
              <a:t>. </a:t>
            </a:r>
          </a:p>
          <a:p>
            <a:pPr>
              <a:buFont typeface="Wingdings" pitchFamily="2" charset="2"/>
              <a:buChar char="q"/>
            </a:pPr>
            <a:r>
              <a:rPr lang="en-US" sz="2200" dirty="0" smtClean="0"/>
              <a:t>On each day of testing, confirm that the Proctor Caching computer and Proctor Caching software are turned on and remain running.</a:t>
            </a:r>
          </a:p>
          <a:p>
            <a:endParaRPr lang="en-US" sz="2000" dirty="0" smtClean="0"/>
          </a:p>
        </p:txBody>
      </p:sp>
      <p:sp>
        <p:nvSpPr>
          <p:cNvPr id="98308" name="Slide Number Placeholder 3"/>
          <p:cNvSpPr>
            <a:spLocks noGrp="1"/>
          </p:cNvSpPr>
          <p:nvPr>
            <p:ph type="sldNum" sz="quarter" idx="12"/>
          </p:nvPr>
        </p:nvSpPr>
        <p:spPr>
          <a:noFill/>
        </p:spPr>
        <p:txBody>
          <a:bodyPr/>
          <a:lstStyle/>
          <a:p>
            <a:fld id="{4D2DD051-044E-4ED8-9D5D-AE75CD55B44D}"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533400"/>
            <a:ext cx="8991600" cy="1004888"/>
          </a:xfrm>
        </p:spPr>
        <p:txBody>
          <a:bodyPr/>
          <a:lstStyle/>
          <a:p>
            <a:pPr eaLnBrk="1" hangingPunct="1"/>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p>
        </p:txBody>
      </p:sp>
      <p:sp>
        <p:nvSpPr>
          <p:cNvPr id="99332" name="Slide Number Placeholder 7"/>
          <p:cNvSpPr>
            <a:spLocks noGrp="1"/>
          </p:cNvSpPr>
          <p:nvPr>
            <p:ph type="sldNum" sz="quarter" idx="12"/>
          </p:nvPr>
        </p:nvSpPr>
        <p:spPr>
          <a:noFill/>
        </p:spPr>
        <p:txBody>
          <a:bodyPr/>
          <a:lstStyle/>
          <a:p>
            <a:fld id="{D4DC537E-DF78-4786-902E-D3FE437A5F6E}" type="slidenum">
              <a:rPr lang="en-US" smtClean="0"/>
              <a:pPr/>
              <a:t>17</a:t>
            </a:fld>
            <a:endParaRPr lang="en-US" smtClean="0"/>
          </a:p>
        </p:txBody>
      </p:sp>
      <p:sp>
        <p:nvSpPr>
          <p:cNvPr id="115715" name="Rectangle 19"/>
          <p:cNvSpPr>
            <a:spLocks noChangeArrowheads="1"/>
          </p:cNvSpPr>
          <p:nvPr/>
        </p:nvSpPr>
        <p:spPr bwMode="auto">
          <a:xfrm>
            <a:off x="0" y="3155950"/>
            <a:ext cx="9144000" cy="0"/>
          </a:xfrm>
          <a:prstGeom prst="rect">
            <a:avLst/>
          </a:prstGeom>
          <a:noFill/>
          <a:ln w="12700" algn="ctr">
            <a:noFill/>
            <a:miter lim="800000"/>
            <a:headEnd/>
            <a:tailEnd/>
          </a:ln>
          <a:effectLst>
            <a:outerShdw dist="35921" dir="2700000" sy="50000" rotWithShape="0">
              <a:srgbClr val="875B0D">
                <a:alpha val="70000"/>
              </a:srgbClr>
            </a:outerShdw>
          </a:effectLst>
        </p:spPr>
        <p:txBody>
          <a:bodyPr wrap="none" anchor="ctr">
            <a:spAutoFit/>
          </a:bodyPr>
          <a:lstStyle/>
          <a:p>
            <a:pPr>
              <a:defRPr/>
            </a:pPr>
            <a:endParaRPr lang="en-US">
              <a:latin typeface="Arial" charset="0"/>
            </a:endParaRPr>
          </a:p>
        </p:txBody>
      </p:sp>
      <p:sp>
        <p:nvSpPr>
          <p:cNvPr id="99333" name="TextBox 6"/>
          <p:cNvSpPr txBox="1">
            <a:spLocks noChangeArrowheads="1"/>
          </p:cNvSpPr>
          <p:nvPr/>
        </p:nvSpPr>
        <p:spPr bwMode="auto">
          <a:xfrm>
            <a:off x="152400" y="1828800"/>
            <a:ext cx="8664575" cy="4001095"/>
          </a:xfrm>
          <a:prstGeom prst="rect">
            <a:avLst/>
          </a:prstGeom>
          <a:noFill/>
          <a:ln w="9525">
            <a:noFill/>
            <a:miter lim="800000"/>
            <a:headEnd/>
            <a:tailEnd/>
          </a:ln>
        </p:spPr>
        <p:txBody>
          <a:bodyPr wrap="square">
            <a:spAutoFit/>
          </a:bodyPr>
          <a:lstStyle/>
          <a:p>
            <a:pPr marL="231775" indent="-231775">
              <a:spcBef>
                <a:spcPts val="600"/>
              </a:spcBef>
            </a:pPr>
            <a:r>
              <a:rPr lang="en-US" sz="3200" b="1" dirty="0" smtClean="0"/>
              <a:t>Monitor Display and Shading</a:t>
            </a:r>
          </a:p>
          <a:p>
            <a:pPr marL="231775" indent="-231775">
              <a:spcBef>
                <a:spcPts val="600"/>
              </a:spcBef>
              <a:buFont typeface="Arial" pitchFamily="34" charset="0"/>
              <a:buChar char="•"/>
            </a:pPr>
            <a:r>
              <a:rPr lang="en-US" sz="2300" dirty="0" smtClean="0"/>
              <a:t>To </a:t>
            </a:r>
            <a:r>
              <a:rPr lang="en-US" sz="2300" dirty="0"/>
              <a:t>ensure students will see all of the content in the test, students are asked to confirm that they can see 15% shading on the Test Group Code screen when they first log in to the test. </a:t>
            </a:r>
          </a:p>
          <a:p>
            <a:pPr marL="231775" indent="-231775">
              <a:spcBef>
                <a:spcPts val="600"/>
              </a:spcBef>
              <a:buFont typeface="Arial" pitchFamily="34" charset="0"/>
              <a:buChar char="•"/>
            </a:pPr>
            <a:r>
              <a:rPr lang="en-US" sz="2300" dirty="0" smtClean="0"/>
              <a:t>If </a:t>
            </a:r>
            <a:r>
              <a:rPr lang="en-US" sz="2300" dirty="0"/>
              <a:t>students cannot see the </a:t>
            </a:r>
            <a:r>
              <a:rPr lang="en-US" sz="2300" dirty="0" smtClean="0"/>
              <a:t>shading</a:t>
            </a:r>
            <a:r>
              <a:rPr lang="en-US" sz="2300" dirty="0"/>
              <a:t>, they must exit the test and their monitor settings must be adjusted. </a:t>
            </a:r>
          </a:p>
          <a:p>
            <a:pPr marL="231775" indent="-231775">
              <a:spcBef>
                <a:spcPts val="600"/>
              </a:spcBef>
              <a:buFont typeface="Arial" pitchFamily="34" charset="0"/>
              <a:buChar char="•"/>
            </a:pPr>
            <a:r>
              <a:rPr lang="en-US" sz="2300" dirty="0" smtClean="0"/>
              <a:t>General </a:t>
            </a:r>
            <a:r>
              <a:rPr lang="en-US" sz="2300" dirty="0"/>
              <a:t>instructions for adjusting monitor settings are provided in the </a:t>
            </a:r>
            <a:r>
              <a:rPr lang="en-US" sz="2300" i="1" dirty="0" smtClean="0"/>
              <a:t>Technology Coordinator </a:t>
            </a:r>
            <a:r>
              <a:rPr lang="en-US" sz="2300" i="1" dirty="0"/>
              <a:t>Guide</a:t>
            </a:r>
            <a:r>
              <a:rPr lang="en-US" sz="2300" dirty="0"/>
              <a:t>. The steps for changing contrast and brightness settings will vary depending on the manufacturer and model of each individual monitor.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533400"/>
            <a:ext cx="8839200" cy="998538"/>
          </a:xfrm>
        </p:spPr>
        <p:txBody>
          <a:bodyPr/>
          <a:lstStyle/>
          <a:p>
            <a:pPr eaLnBrk="1" hangingPunct="1"/>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p>
        </p:txBody>
      </p:sp>
      <p:sp>
        <p:nvSpPr>
          <p:cNvPr id="100355" name="Rectangle 3"/>
          <p:cNvSpPr>
            <a:spLocks noGrp="1" noChangeArrowheads="1"/>
          </p:cNvSpPr>
          <p:nvPr>
            <p:ph idx="1"/>
          </p:nvPr>
        </p:nvSpPr>
        <p:spPr>
          <a:xfrm>
            <a:off x="152400" y="1828800"/>
            <a:ext cx="8839200" cy="4838700"/>
          </a:xfrm>
        </p:spPr>
        <p:txBody>
          <a:bodyPr/>
          <a:lstStyle/>
          <a:p>
            <a:pPr eaLnBrk="1" hangingPunct="1">
              <a:spcBef>
                <a:spcPct val="0"/>
              </a:spcBef>
              <a:spcAft>
                <a:spcPts val="300"/>
              </a:spcAft>
              <a:buNone/>
              <a:tabLst>
                <a:tab pos="342900" algn="l"/>
                <a:tab pos="800100" algn="l"/>
              </a:tabLst>
            </a:pPr>
            <a:r>
              <a:rPr lang="en-US" b="1" dirty="0" smtClean="0"/>
              <a:t>Proctor Caching</a:t>
            </a:r>
          </a:p>
          <a:p>
            <a:pPr eaLnBrk="1" hangingPunct="1">
              <a:spcBef>
                <a:spcPct val="0"/>
              </a:spcBef>
              <a:spcAft>
                <a:spcPts val="300"/>
              </a:spcAft>
              <a:tabLst>
                <a:tab pos="342900" algn="l"/>
                <a:tab pos="800100" algn="l"/>
              </a:tabLst>
            </a:pPr>
            <a:r>
              <a:rPr lang="en-US" sz="2000" dirty="0" smtClean="0"/>
              <a:t>Instructions for installing the Proctor Caching software are provided in the </a:t>
            </a:r>
            <a:r>
              <a:rPr lang="en-US" sz="2000" i="1" dirty="0" smtClean="0"/>
              <a:t>Technology Coordinator Guide</a:t>
            </a:r>
            <a:r>
              <a:rPr lang="en-US" sz="2000" dirty="0" smtClean="0"/>
              <a:t>. </a:t>
            </a:r>
          </a:p>
          <a:p>
            <a:pPr eaLnBrk="1" hangingPunct="1">
              <a:spcBef>
                <a:spcPct val="0"/>
              </a:spcBef>
              <a:spcAft>
                <a:spcPts val="300"/>
              </a:spcAft>
              <a:tabLst>
                <a:tab pos="342900" algn="l"/>
                <a:tab pos="800100" algn="l"/>
              </a:tabLst>
            </a:pPr>
            <a:r>
              <a:rPr lang="en-US" sz="2000" dirty="0" smtClean="0"/>
              <a:t>Computers used for Proctor Caching </a:t>
            </a:r>
            <a:r>
              <a:rPr lang="en-US" sz="2000" b="1" dirty="0" smtClean="0"/>
              <a:t>do not </a:t>
            </a:r>
            <a:r>
              <a:rPr lang="en-US" sz="2000" dirty="0" smtClean="0"/>
              <a:t>need to be server-class machines but should meet the system requirements.</a:t>
            </a:r>
          </a:p>
          <a:p>
            <a:pPr marL="800100" lvl="1" indent="-342900" eaLnBrk="1" hangingPunct="1">
              <a:spcBef>
                <a:spcPct val="0"/>
              </a:spcBef>
              <a:spcAft>
                <a:spcPts val="300"/>
              </a:spcAft>
              <a:buFont typeface="Arial" pitchFamily="34" charset="0"/>
              <a:buChar char="−"/>
              <a:tabLst>
                <a:tab pos="342900" algn="l"/>
                <a:tab pos="800100" algn="l"/>
              </a:tabLst>
            </a:pPr>
            <a:r>
              <a:rPr lang="en-US" sz="1750" dirty="0" smtClean="0">
                <a:cs typeface="Tahoma" pitchFamily="34" charset="0"/>
              </a:rPr>
              <a:t>Proctor Caching can run on either a Windows or Mac operating system, and each </a:t>
            </a:r>
            <a:r>
              <a:rPr lang="en-US" sz="1750" dirty="0" smtClean="0">
                <a:solidFill>
                  <a:schemeClr val="tx2"/>
                </a:solidFill>
                <a:cs typeface="Tahoma" pitchFamily="34" charset="0"/>
              </a:rPr>
              <a:t>system c</a:t>
            </a:r>
            <a:r>
              <a:rPr lang="en-US" sz="1750" dirty="0" smtClean="0">
                <a:cs typeface="Tahoma" pitchFamily="34" charset="0"/>
              </a:rPr>
              <a:t>an support both Windows and Mac-based testing workstations.</a:t>
            </a:r>
          </a:p>
          <a:p>
            <a:pPr eaLnBrk="1" hangingPunct="1">
              <a:spcBef>
                <a:spcPct val="0"/>
              </a:spcBef>
              <a:spcAft>
                <a:spcPts val="300"/>
              </a:spcAft>
              <a:tabLst>
                <a:tab pos="342900" algn="l"/>
                <a:tab pos="800100" algn="l"/>
              </a:tabLst>
            </a:pPr>
            <a:r>
              <a:rPr lang="en-US" sz="2000" dirty="0" smtClean="0"/>
              <a:t>Each testing computer must be configured to refer to a Proctor Caching computer in order to obtain test content.</a:t>
            </a:r>
          </a:p>
          <a:p>
            <a:pPr marL="800100" lvl="1" indent="-342900" eaLnBrk="1" hangingPunct="1">
              <a:spcBef>
                <a:spcPct val="0"/>
              </a:spcBef>
              <a:spcAft>
                <a:spcPts val="300"/>
              </a:spcAft>
              <a:buFont typeface="Arial" pitchFamily="34" charset="0"/>
              <a:buChar char="−"/>
              <a:tabLst>
                <a:tab pos="342900" algn="l"/>
                <a:tab pos="800100" algn="l"/>
              </a:tabLst>
            </a:pPr>
            <a:r>
              <a:rPr lang="en-US" sz="1750" dirty="0" smtClean="0">
                <a:cs typeface="Tahoma" pitchFamily="34" charset="0"/>
              </a:rPr>
              <a:t>If more than one computer is being used for Proctor Caching, be sure to specify the IP address of the correct Proctor Caching computer during the </a:t>
            </a:r>
            <a:r>
              <a:rPr lang="en-US" sz="1750" dirty="0" err="1" smtClean="0">
                <a:cs typeface="Tahoma" pitchFamily="34" charset="0"/>
              </a:rPr>
              <a:t>TestNav</a:t>
            </a:r>
            <a:r>
              <a:rPr lang="en-US" sz="1750" dirty="0" smtClean="0">
                <a:cs typeface="Tahoma" pitchFamily="34" charset="0"/>
              </a:rPr>
              <a:t> installation process. </a:t>
            </a:r>
          </a:p>
          <a:p>
            <a:pPr marL="800100" lvl="1" indent="-342900" eaLnBrk="1" hangingPunct="1">
              <a:spcBef>
                <a:spcPct val="0"/>
              </a:spcBef>
              <a:spcAft>
                <a:spcPts val="300"/>
              </a:spcAft>
              <a:buFont typeface="Arial" pitchFamily="34" charset="0"/>
              <a:buChar char="−"/>
              <a:tabLst>
                <a:tab pos="342900" algn="l"/>
                <a:tab pos="800100" algn="l"/>
              </a:tabLst>
            </a:pPr>
            <a:r>
              <a:rPr lang="en-US" sz="1750" dirty="0" smtClean="0">
                <a:cs typeface="Tahoma" pitchFamily="34" charset="0"/>
              </a:rPr>
              <a:t>For example: if there are 80 computers that may be used for testing and two Proctor Caching computers, 40 of the testing computers may be configured to link to Proctor Caching computer A, and the remaining 40 may link to Proctor Caching computer B. </a:t>
            </a:r>
            <a:endParaRPr lang="en-US" sz="1750" b="1" dirty="0" smtClean="0">
              <a:cs typeface="Tahoma" pitchFamily="34" charset="0"/>
            </a:endParaRPr>
          </a:p>
        </p:txBody>
      </p:sp>
      <p:sp>
        <p:nvSpPr>
          <p:cNvPr id="100356" name="Slide Number Placeholder 5"/>
          <p:cNvSpPr>
            <a:spLocks noGrp="1"/>
          </p:cNvSpPr>
          <p:nvPr>
            <p:ph type="sldNum" sz="quarter" idx="12"/>
          </p:nvPr>
        </p:nvSpPr>
        <p:spPr>
          <a:noFill/>
        </p:spPr>
        <p:txBody>
          <a:bodyPr/>
          <a:lstStyle/>
          <a:p>
            <a:fld id="{C7E87251-D7BA-40DD-A589-72EF36896FC2}"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533400"/>
            <a:ext cx="8610600" cy="990600"/>
          </a:xfrm>
        </p:spPr>
        <p:txBody>
          <a:bodyPr/>
          <a:lstStyle/>
          <a:p>
            <a:pPr eaLnBrk="1" hangingPunct="1"/>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p>
        </p:txBody>
      </p:sp>
      <p:sp>
        <p:nvSpPr>
          <p:cNvPr id="101379" name="Rectangle 3"/>
          <p:cNvSpPr>
            <a:spLocks noGrp="1" noChangeArrowheads="1"/>
          </p:cNvSpPr>
          <p:nvPr>
            <p:ph idx="1"/>
          </p:nvPr>
        </p:nvSpPr>
        <p:spPr>
          <a:xfrm>
            <a:off x="152400" y="1905000"/>
            <a:ext cx="8839200" cy="4724400"/>
          </a:xfrm>
        </p:spPr>
        <p:txBody>
          <a:bodyPr/>
          <a:lstStyle/>
          <a:p>
            <a:pPr eaLnBrk="1" hangingPunct="1">
              <a:lnSpc>
                <a:spcPct val="70000"/>
              </a:lnSpc>
              <a:spcAft>
                <a:spcPts val="300"/>
              </a:spcAft>
              <a:buNone/>
              <a:tabLst>
                <a:tab pos="342900" algn="l"/>
                <a:tab pos="800100" algn="l"/>
                <a:tab pos="1143000" algn="l"/>
              </a:tabLst>
            </a:pPr>
            <a:r>
              <a:rPr lang="en-US" b="1" dirty="0" smtClean="0"/>
              <a:t>Proctor Caching Security</a:t>
            </a:r>
          </a:p>
          <a:p>
            <a:pPr marL="400050" eaLnBrk="1" hangingPunct="1">
              <a:spcAft>
                <a:spcPts val="300"/>
              </a:spcAft>
              <a:buFont typeface="Arial" pitchFamily="34" charset="0"/>
              <a:buChar char="•"/>
              <a:tabLst>
                <a:tab pos="342900" algn="l"/>
                <a:tab pos="800100" algn="l"/>
                <a:tab pos="1143000" algn="l"/>
              </a:tabLst>
            </a:pPr>
            <a:r>
              <a:rPr lang="en-US" sz="2200" dirty="0" smtClean="0">
                <a:cs typeface="Tahoma" pitchFamily="34" charset="0"/>
              </a:rPr>
              <a:t>Proctor Caching software stores a copy of the test content on the local hard drive of the machine on which it runs.</a:t>
            </a:r>
          </a:p>
          <a:p>
            <a:pPr marL="400050" eaLnBrk="1" hangingPunct="1">
              <a:spcAft>
                <a:spcPts val="300"/>
              </a:spcAft>
              <a:buFont typeface="Arial" pitchFamily="34" charset="0"/>
              <a:buChar char="•"/>
              <a:tabLst>
                <a:tab pos="342900" algn="l"/>
                <a:tab pos="800100" algn="l"/>
                <a:tab pos="1143000" algn="l"/>
              </a:tabLst>
            </a:pPr>
            <a:r>
              <a:rPr lang="en-US" sz="2200" dirty="0" smtClean="0">
                <a:cs typeface="Tahoma" pitchFamily="34" charset="0"/>
              </a:rPr>
              <a:t>Test content transmitted and stored by the Proctor Caching computer is in encrypted format.</a:t>
            </a:r>
          </a:p>
          <a:p>
            <a:pPr marL="400050" eaLnBrk="1" hangingPunct="1">
              <a:spcAft>
                <a:spcPts val="300"/>
              </a:spcAft>
              <a:buFont typeface="Arial" pitchFamily="34" charset="0"/>
              <a:buChar char="•"/>
              <a:tabLst>
                <a:tab pos="342900" algn="l"/>
                <a:tab pos="800100" algn="l"/>
                <a:tab pos="1143000" algn="l"/>
              </a:tabLst>
            </a:pPr>
            <a:r>
              <a:rPr lang="en-US" sz="2200" dirty="0" smtClean="0">
                <a:cs typeface="Tahoma" pitchFamily="34" charset="0"/>
              </a:rPr>
              <a:t>“Purge cache” function deletes all encrypted test content from the hard drive of the Proctor Caching computer.</a:t>
            </a:r>
          </a:p>
          <a:p>
            <a:pPr lvl="1" eaLnBrk="1" hangingPunct="1">
              <a:lnSpc>
                <a:spcPct val="80000"/>
              </a:lnSpc>
              <a:spcAft>
                <a:spcPts val="1200"/>
              </a:spcAft>
              <a:buFont typeface="Arial" pitchFamily="34" charset="0"/>
              <a:buChar char="−"/>
              <a:tabLst>
                <a:tab pos="342900" algn="l"/>
                <a:tab pos="800100" algn="l"/>
                <a:tab pos="1143000" algn="l"/>
              </a:tabLst>
            </a:pPr>
            <a:r>
              <a:rPr lang="en-US" sz="2200" dirty="0" smtClean="0">
                <a:cs typeface="Tahoma" pitchFamily="34" charset="0"/>
              </a:rPr>
              <a:t>FDOE and Pearson </a:t>
            </a:r>
            <a:r>
              <a:rPr lang="en-US" sz="2200" b="1" dirty="0" smtClean="0">
                <a:cs typeface="Tahoma" pitchFamily="34" charset="0"/>
              </a:rPr>
              <a:t>require</a:t>
            </a:r>
            <a:r>
              <a:rPr lang="en-US" sz="2200" dirty="0" smtClean="0">
                <a:cs typeface="Tahoma" pitchFamily="34" charset="0"/>
              </a:rPr>
              <a:t> that test content be purged at the end of each administration window.</a:t>
            </a:r>
          </a:p>
          <a:p>
            <a:pPr eaLnBrk="1" hangingPunct="1">
              <a:spcBef>
                <a:spcPts val="0"/>
              </a:spcBef>
              <a:spcAft>
                <a:spcPts val="300"/>
              </a:spcAft>
              <a:buNone/>
              <a:tabLst>
                <a:tab pos="342900" algn="l"/>
                <a:tab pos="800100" algn="l"/>
                <a:tab pos="1143000" algn="l"/>
              </a:tabLst>
            </a:pPr>
            <a:r>
              <a:rPr lang="en-US" b="1" dirty="0" smtClean="0"/>
              <a:t>Proctor Caching Computer Placement</a:t>
            </a:r>
          </a:p>
          <a:p>
            <a:pPr marL="400050" eaLnBrk="1" hangingPunct="1">
              <a:spcAft>
                <a:spcPts val="300"/>
              </a:spcAft>
              <a:buFont typeface="Arial" pitchFamily="34" charset="0"/>
              <a:buChar char="•"/>
              <a:tabLst>
                <a:tab pos="342900" algn="l"/>
                <a:tab pos="800100" algn="l"/>
                <a:tab pos="1143000" algn="l"/>
              </a:tabLst>
            </a:pPr>
            <a:r>
              <a:rPr lang="en-US" sz="2200" dirty="0" smtClean="0">
                <a:cs typeface="Tahoma" pitchFamily="34" charset="0"/>
              </a:rPr>
              <a:t>Proctor caching can be implemented at either the </a:t>
            </a:r>
            <a:r>
              <a:rPr lang="en-US" sz="2200" b="1" dirty="0" smtClean="0">
                <a:cs typeface="Tahoma" pitchFamily="34" charset="0"/>
              </a:rPr>
              <a:t>lab</a:t>
            </a:r>
            <a:r>
              <a:rPr lang="en-US" sz="2200" dirty="0" smtClean="0">
                <a:cs typeface="Tahoma" pitchFamily="34" charset="0"/>
              </a:rPr>
              <a:t> or the </a:t>
            </a:r>
            <a:r>
              <a:rPr lang="en-US" sz="2200" b="1" dirty="0" smtClean="0">
                <a:cs typeface="Tahoma" pitchFamily="34" charset="0"/>
              </a:rPr>
              <a:t>school level</a:t>
            </a:r>
            <a:r>
              <a:rPr lang="en-US" sz="2200" dirty="0" smtClean="0">
                <a:cs typeface="Tahoma" pitchFamily="34" charset="0"/>
              </a:rPr>
              <a:t>.</a:t>
            </a:r>
          </a:p>
          <a:p>
            <a:pPr marL="400050" eaLnBrk="1" hangingPunct="1">
              <a:spcAft>
                <a:spcPts val="300"/>
              </a:spcAft>
              <a:buFont typeface="Arial" pitchFamily="34" charset="0"/>
              <a:buChar char="•"/>
              <a:tabLst>
                <a:tab pos="342900" algn="l"/>
                <a:tab pos="800100" algn="l"/>
                <a:tab pos="1143000" algn="l"/>
              </a:tabLst>
            </a:pPr>
            <a:r>
              <a:rPr lang="en-US" sz="2200" dirty="0" smtClean="0">
                <a:solidFill>
                  <a:schemeClr val="tx2"/>
                </a:solidFill>
                <a:cs typeface="Tahoma" pitchFamily="34" charset="0"/>
              </a:rPr>
              <a:t>The proctor caching computer should be located as close as possible on the network to the student workstations</a:t>
            </a:r>
            <a:r>
              <a:rPr lang="en-US" sz="2200" dirty="0" smtClean="0">
                <a:cs typeface="Tahoma" pitchFamily="34" charset="0"/>
              </a:rPr>
              <a:t>.</a:t>
            </a:r>
            <a:endParaRPr lang="en-US" sz="2200" b="1" dirty="0" smtClean="0">
              <a:cs typeface="Tahoma" pitchFamily="34" charset="0"/>
            </a:endParaRPr>
          </a:p>
        </p:txBody>
      </p:sp>
      <p:sp>
        <p:nvSpPr>
          <p:cNvPr id="101380" name="Slide Number Placeholder 5"/>
          <p:cNvSpPr>
            <a:spLocks noGrp="1"/>
          </p:cNvSpPr>
          <p:nvPr>
            <p:ph type="sldNum" sz="quarter" idx="12"/>
          </p:nvPr>
        </p:nvSpPr>
        <p:spPr>
          <a:noFill/>
        </p:spPr>
        <p:txBody>
          <a:bodyPr/>
          <a:lstStyle/>
          <a:p>
            <a:fld id="{33909FE1-C28E-4513-B9D6-23CCA33CDDDE}" type="slidenum">
              <a:rPr lang="en-US" smtClean="0"/>
              <a:pPr/>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228600" y="381000"/>
            <a:ext cx="6829425" cy="1104900"/>
          </a:xfrm>
        </p:spPr>
        <p:txBody>
          <a:bodyPr/>
          <a:lstStyle/>
          <a:p>
            <a:pPr eaLnBrk="1" hangingPunct="1"/>
            <a:r>
              <a:rPr lang="en-US" dirty="0" smtClean="0"/>
              <a:t>Glossary of Terms</a:t>
            </a:r>
          </a:p>
        </p:txBody>
      </p:sp>
      <p:sp>
        <p:nvSpPr>
          <p:cNvPr id="6147" name="Rectangle 3"/>
          <p:cNvSpPr>
            <a:spLocks noGrp="1" noChangeArrowheads="1"/>
          </p:cNvSpPr>
          <p:nvPr>
            <p:ph idx="1"/>
          </p:nvPr>
        </p:nvSpPr>
        <p:spPr>
          <a:xfrm>
            <a:off x="0" y="1905000"/>
            <a:ext cx="5638800" cy="4119563"/>
          </a:xfrm>
        </p:spPr>
        <p:txBody>
          <a:bodyPr/>
          <a:lstStyle/>
          <a:p>
            <a:pPr eaLnBrk="1" hangingPunct="1">
              <a:lnSpc>
                <a:spcPct val="90000"/>
              </a:lnSpc>
              <a:spcAft>
                <a:spcPts val="300"/>
              </a:spcAft>
              <a:buFontTx/>
              <a:buNone/>
            </a:pPr>
            <a:r>
              <a:rPr lang="en-US" sz="2200" b="1" dirty="0" smtClean="0"/>
              <a:t>	</a:t>
            </a:r>
            <a:r>
              <a:rPr lang="en-US" sz="2800" b="1" dirty="0" err="1" smtClean="0"/>
              <a:t>PearsonAccess</a:t>
            </a:r>
            <a:r>
              <a:rPr lang="en-US" sz="2200" b="1" dirty="0" smtClean="0"/>
              <a:t> </a:t>
            </a:r>
            <a:r>
              <a:rPr lang="en-US" sz="2200" dirty="0" smtClean="0"/>
              <a:t> </a:t>
            </a:r>
            <a:r>
              <a:rPr lang="en-US" sz="2200" b="1" dirty="0" smtClean="0"/>
              <a:t>www.pearsonaccess.com/fl</a:t>
            </a:r>
            <a:r>
              <a:rPr lang="en-US" sz="2200" dirty="0" smtClean="0"/>
              <a:t>  </a:t>
            </a:r>
          </a:p>
          <a:p>
            <a:pPr lvl="1" eaLnBrk="1" hangingPunct="1">
              <a:lnSpc>
                <a:spcPct val="90000"/>
              </a:lnSpc>
              <a:spcAft>
                <a:spcPts val="300"/>
              </a:spcAft>
              <a:buFont typeface="Arial" pitchFamily="34" charset="0"/>
              <a:buChar char="•"/>
            </a:pPr>
            <a:r>
              <a:rPr lang="en-US" sz="2000" dirty="0" smtClean="0">
                <a:cs typeface="Tahoma" pitchFamily="34" charset="0"/>
              </a:rPr>
              <a:t>A website used for almost all test preparation (e.g., </a:t>
            </a:r>
            <a:r>
              <a:rPr lang="en-US" sz="2000" dirty="0" err="1" smtClean="0">
                <a:cs typeface="Tahoma" pitchFamily="34" charset="0"/>
              </a:rPr>
              <a:t>PreID</a:t>
            </a:r>
            <a:r>
              <a:rPr lang="en-US" sz="2000" dirty="0" smtClean="0">
                <a:cs typeface="Tahoma" pitchFamily="34" charset="0"/>
              </a:rPr>
              <a:t>), setup, administration, and reporting tasks.</a:t>
            </a:r>
          </a:p>
          <a:p>
            <a:pPr lvl="1" eaLnBrk="1" hangingPunct="1">
              <a:lnSpc>
                <a:spcPct val="90000"/>
              </a:lnSpc>
              <a:spcAft>
                <a:spcPts val="300"/>
              </a:spcAft>
              <a:buFont typeface="Arial" pitchFamily="34" charset="0"/>
              <a:buChar char="•"/>
            </a:pPr>
            <a:r>
              <a:rPr lang="en-US" sz="2000" dirty="0" smtClean="0">
                <a:cs typeface="Tahoma" pitchFamily="34" charset="0"/>
              </a:rPr>
              <a:t>Requires a username and password.</a:t>
            </a:r>
          </a:p>
          <a:p>
            <a:pPr lvl="1" eaLnBrk="1" hangingPunct="1">
              <a:lnSpc>
                <a:spcPct val="90000"/>
              </a:lnSpc>
              <a:spcAft>
                <a:spcPts val="300"/>
              </a:spcAft>
              <a:buFont typeface="Arial" pitchFamily="34" charset="0"/>
              <a:buChar char="•"/>
            </a:pPr>
            <a:r>
              <a:rPr lang="en-US" sz="2000" dirty="0" smtClean="0">
                <a:cs typeface="Tahoma" pitchFamily="34" charset="0"/>
              </a:rPr>
              <a:t>Verify that you are working in the correct test administration each time you log in.</a:t>
            </a:r>
          </a:p>
          <a:p>
            <a:pPr lvl="1" eaLnBrk="1" hangingPunct="1">
              <a:lnSpc>
                <a:spcPct val="90000"/>
              </a:lnSpc>
              <a:spcAft>
                <a:spcPts val="300"/>
              </a:spcAft>
              <a:buFont typeface="Arial" pitchFamily="34" charset="0"/>
              <a:buChar char="•"/>
            </a:pPr>
            <a:r>
              <a:rPr lang="en-US" sz="2000" dirty="0" smtClean="0">
                <a:cs typeface="Tahoma" pitchFamily="34" charset="0"/>
              </a:rPr>
              <a:t>Links to support materials: </a:t>
            </a:r>
            <a:br>
              <a:rPr lang="en-US" sz="2000" dirty="0" smtClean="0">
                <a:cs typeface="Tahoma" pitchFamily="34" charset="0"/>
              </a:rPr>
            </a:br>
            <a:r>
              <a:rPr lang="en-US" sz="2000" b="1" dirty="0" smtClean="0"/>
              <a:t> www.FLAssessments.com/FallRetake</a:t>
            </a:r>
            <a:r>
              <a:rPr lang="en-US" sz="2000" dirty="0" smtClean="0"/>
              <a:t>.</a:t>
            </a:r>
            <a:endParaRPr lang="en-US" sz="2000" dirty="0" smtClean="0">
              <a:cs typeface="Tahoma" pitchFamily="34" charset="0"/>
            </a:endParaRPr>
          </a:p>
          <a:p>
            <a:pPr lvl="1" eaLnBrk="1" hangingPunct="1">
              <a:lnSpc>
                <a:spcPct val="90000"/>
              </a:lnSpc>
              <a:spcAft>
                <a:spcPts val="300"/>
              </a:spcAft>
              <a:buFont typeface="Arial" pitchFamily="34" charset="0"/>
              <a:buChar char="•"/>
            </a:pPr>
            <a:r>
              <a:rPr lang="en-US" sz="2000" b="1" dirty="0" err="1" smtClean="0">
                <a:cs typeface="Tahoma" pitchFamily="34" charset="0"/>
              </a:rPr>
              <a:t>PearsonAccess</a:t>
            </a:r>
            <a:r>
              <a:rPr lang="en-US" sz="2000" b="1" dirty="0" smtClean="0">
                <a:cs typeface="Tahoma" pitchFamily="34" charset="0"/>
              </a:rPr>
              <a:t> will time out after 14 minutes of inactivity.</a:t>
            </a:r>
          </a:p>
          <a:p>
            <a:pPr lvl="1" eaLnBrk="1" hangingPunct="1">
              <a:lnSpc>
                <a:spcPct val="90000"/>
              </a:lnSpc>
              <a:spcAft>
                <a:spcPts val="300"/>
              </a:spcAft>
            </a:pPr>
            <a:endParaRPr lang="en-US" sz="2000" dirty="0" smtClean="0">
              <a:latin typeface="Tahoma" pitchFamily="34" charset="0"/>
              <a:cs typeface="Tahoma" pitchFamily="34" charset="0"/>
            </a:endParaRPr>
          </a:p>
          <a:p>
            <a:pPr eaLnBrk="1" hangingPunct="1">
              <a:lnSpc>
                <a:spcPct val="90000"/>
              </a:lnSpc>
              <a:spcAft>
                <a:spcPts val="300"/>
              </a:spcAft>
              <a:buFontTx/>
              <a:buNone/>
            </a:pPr>
            <a:endParaRPr lang="en-US" sz="2000" dirty="0" smtClean="0"/>
          </a:p>
        </p:txBody>
      </p:sp>
      <p:sp>
        <p:nvSpPr>
          <p:cNvPr id="6148" name="Slide Number Placeholder 7"/>
          <p:cNvSpPr>
            <a:spLocks noGrp="1"/>
          </p:cNvSpPr>
          <p:nvPr>
            <p:ph type="sldNum" sz="quarter" idx="12"/>
          </p:nvPr>
        </p:nvSpPr>
        <p:spPr>
          <a:noFill/>
        </p:spPr>
        <p:txBody>
          <a:bodyPr/>
          <a:lstStyle/>
          <a:p>
            <a:fld id="{59A7E3E6-0718-48E0-ABB5-D31A197CBF6C}" type="slidenum">
              <a:rPr lang="en-US" smtClean="0"/>
              <a:pPr/>
              <a:t>2</a:t>
            </a:fld>
            <a:endParaRPr lang="en-US" smtClean="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66" t="11019" r="17670" b="6703"/>
          <a:stretch/>
        </p:blipFill>
        <p:spPr bwMode="auto">
          <a:xfrm>
            <a:off x="5689318" y="2438400"/>
            <a:ext cx="3194596" cy="23892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533400"/>
            <a:ext cx="8686800" cy="973138"/>
          </a:xfrm>
        </p:spPr>
        <p:txBody>
          <a:bodyPr/>
          <a:lstStyle/>
          <a:p>
            <a:pPr eaLnBrk="1" hangingPunct="1">
              <a:tabLst>
                <a:tab pos="3714750" algn="l"/>
                <a:tab pos="4114800" algn="l"/>
              </a:tabLst>
            </a:pPr>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p>
        </p:txBody>
      </p:sp>
      <p:sp>
        <p:nvSpPr>
          <p:cNvPr id="104451" name="Rectangle 3"/>
          <p:cNvSpPr>
            <a:spLocks noGrp="1" noChangeArrowheads="1"/>
          </p:cNvSpPr>
          <p:nvPr>
            <p:ph idx="1"/>
          </p:nvPr>
        </p:nvSpPr>
        <p:spPr>
          <a:xfrm>
            <a:off x="228600" y="1828800"/>
            <a:ext cx="8305800" cy="4876800"/>
          </a:xfrm>
        </p:spPr>
        <p:txBody>
          <a:bodyPr/>
          <a:lstStyle/>
          <a:p>
            <a:pPr eaLnBrk="1" hangingPunct="1">
              <a:lnSpc>
                <a:spcPct val="90000"/>
              </a:lnSpc>
              <a:spcAft>
                <a:spcPts val="300"/>
              </a:spcAft>
              <a:buNone/>
              <a:tabLst>
                <a:tab pos="342900" algn="l"/>
                <a:tab pos="800100" algn="l"/>
              </a:tabLst>
            </a:pPr>
            <a:r>
              <a:rPr lang="en-US" b="1" dirty="0" err="1" smtClean="0"/>
              <a:t>TestNav</a:t>
            </a:r>
            <a:r>
              <a:rPr lang="en-US" b="1" dirty="0" smtClean="0"/>
              <a:t> </a:t>
            </a:r>
            <a:r>
              <a:rPr lang="en-US" b="1" dirty="0" err="1" smtClean="0"/>
              <a:t>ePATs</a:t>
            </a:r>
            <a:endParaRPr lang="en-US" b="1" dirty="0" smtClean="0"/>
          </a:p>
          <a:p>
            <a:pPr eaLnBrk="1" hangingPunct="1">
              <a:lnSpc>
                <a:spcPct val="90000"/>
              </a:lnSpc>
              <a:spcAft>
                <a:spcPts val="300"/>
              </a:spcAft>
              <a:tabLst>
                <a:tab pos="342900" algn="l"/>
                <a:tab pos="800100" algn="l"/>
              </a:tabLst>
            </a:pPr>
            <a:r>
              <a:rPr lang="en-US" sz="2000" dirty="0" smtClean="0"/>
              <a:t>Students are required to participate in a practice test using the </a:t>
            </a:r>
            <a:r>
              <a:rPr lang="en-US" sz="2000" dirty="0" err="1" smtClean="0"/>
              <a:t>ePAT</a:t>
            </a:r>
            <a:r>
              <a:rPr lang="en-US" sz="2000" dirty="0" smtClean="0"/>
              <a:t> to familiarize students and staff with the format, item types, and tools on the computer-based assessments. </a:t>
            </a:r>
          </a:p>
          <a:p>
            <a:pPr eaLnBrk="1" hangingPunct="1">
              <a:lnSpc>
                <a:spcPct val="90000"/>
              </a:lnSpc>
              <a:spcAft>
                <a:spcPts val="300"/>
              </a:spcAft>
              <a:tabLst>
                <a:tab pos="342900" algn="l"/>
                <a:tab pos="800100" algn="l"/>
              </a:tabLst>
            </a:pPr>
            <a:r>
              <a:rPr lang="en-US" sz="2000" dirty="0" smtClean="0"/>
              <a:t>The </a:t>
            </a:r>
            <a:r>
              <a:rPr lang="en-US" sz="2000" dirty="0" err="1" smtClean="0"/>
              <a:t>ePATs</a:t>
            </a:r>
            <a:r>
              <a:rPr lang="en-US" sz="2000" dirty="0" smtClean="0"/>
              <a:t> must be downloaded and installed on the computer workstation that will be used for the practice test. </a:t>
            </a:r>
          </a:p>
          <a:p>
            <a:r>
              <a:rPr lang="en-US" sz="2000" dirty="0" smtClean="0"/>
              <a:t>In order to access a </a:t>
            </a:r>
            <a:r>
              <a:rPr lang="en-US" sz="2000" dirty="0" err="1" smtClean="0"/>
              <a:t>TestNav</a:t>
            </a:r>
            <a:r>
              <a:rPr lang="en-US" sz="2000" dirty="0" smtClean="0"/>
              <a:t> </a:t>
            </a:r>
            <a:r>
              <a:rPr lang="en-US" sz="2000" dirty="0" err="1" smtClean="0"/>
              <a:t>ePAT</a:t>
            </a:r>
            <a:r>
              <a:rPr lang="en-US" sz="2000" dirty="0" smtClean="0"/>
              <a:t>, you must first download and install the </a:t>
            </a:r>
            <a:r>
              <a:rPr lang="en-US" sz="2000" dirty="0" err="1" smtClean="0"/>
              <a:t>ePAT</a:t>
            </a:r>
            <a:r>
              <a:rPr lang="en-US" sz="2000" dirty="0" smtClean="0"/>
              <a:t> Launcher. The Launcher is used to deliver the individual practice tests. You only need to install the Launcher once on each machine. </a:t>
            </a:r>
          </a:p>
          <a:p>
            <a:r>
              <a:rPr lang="en-US" sz="2000" dirty="0" smtClean="0"/>
              <a:t>Next, you must download the </a:t>
            </a:r>
            <a:r>
              <a:rPr lang="en-US" sz="2000" dirty="0" err="1" smtClean="0"/>
              <a:t>TestNav</a:t>
            </a:r>
            <a:r>
              <a:rPr lang="en-US" sz="2000" dirty="0" smtClean="0"/>
              <a:t> </a:t>
            </a:r>
            <a:r>
              <a:rPr lang="en-US" sz="2000" dirty="0" err="1" smtClean="0"/>
              <a:t>ePAT</a:t>
            </a:r>
            <a:r>
              <a:rPr lang="en-US" sz="2000" dirty="0" smtClean="0"/>
              <a:t> content. </a:t>
            </a:r>
            <a:r>
              <a:rPr lang="en-US" sz="2000" b="1" dirty="0" smtClean="0"/>
              <a:t>The </a:t>
            </a:r>
            <a:r>
              <a:rPr lang="en-US" sz="2000" b="1" dirty="0" err="1" smtClean="0"/>
              <a:t>TestNav</a:t>
            </a:r>
            <a:r>
              <a:rPr lang="en-US" sz="2000" b="1" dirty="0" smtClean="0"/>
              <a:t> </a:t>
            </a:r>
            <a:r>
              <a:rPr lang="en-US" sz="2000" b="1" dirty="0" err="1" smtClean="0"/>
              <a:t>ePAT</a:t>
            </a:r>
            <a:r>
              <a:rPr lang="en-US" sz="2000" b="1" dirty="0" smtClean="0"/>
              <a:t> content and the Launcher must be saved in the same file folder.</a:t>
            </a:r>
          </a:p>
          <a:p>
            <a:pPr eaLnBrk="1" hangingPunct="1">
              <a:lnSpc>
                <a:spcPct val="90000"/>
              </a:lnSpc>
              <a:spcAft>
                <a:spcPts val="300"/>
              </a:spcAft>
              <a:tabLst>
                <a:tab pos="342900" algn="l"/>
                <a:tab pos="800100" algn="l"/>
              </a:tabLst>
            </a:pPr>
            <a:r>
              <a:rPr lang="en-US" sz="2000" dirty="0" smtClean="0"/>
              <a:t>Instructions for installing and running TestNav ePATs are provided in the </a:t>
            </a:r>
            <a:r>
              <a:rPr lang="en-US" sz="2000" i="1" dirty="0" smtClean="0"/>
              <a:t>Technology Coordinator Guide</a:t>
            </a:r>
            <a:r>
              <a:rPr lang="en-US" sz="2000" dirty="0" smtClean="0"/>
              <a:t>. </a:t>
            </a:r>
          </a:p>
        </p:txBody>
      </p:sp>
      <p:sp>
        <p:nvSpPr>
          <p:cNvPr id="104452" name="Slide Number Placeholder 6"/>
          <p:cNvSpPr>
            <a:spLocks noGrp="1"/>
          </p:cNvSpPr>
          <p:nvPr>
            <p:ph type="sldNum" sz="quarter" idx="12"/>
          </p:nvPr>
        </p:nvSpPr>
        <p:spPr>
          <a:noFill/>
        </p:spPr>
        <p:txBody>
          <a:bodyPr/>
          <a:lstStyle/>
          <a:p>
            <a:fld id="{9764D61D-1853-4C1F-BFFB-0E5E7D2D2CCA}"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533400"/>
            <a:ext cx="8686800" cy="973138"/>
          </a:xfrm>
        </p:spPr>
        <p:txBody>
          <a:bodyPr/>
          <a:lstStyle/>
          <a:p>
            <a:pPr eaLnBrk="1" hangingPunct="1">
              <a:tabLst>
                <a:tab pos="3714750" algn="l"/>
                <a:tab pos="4114800" algn="l"/>
              </a:tabLst>
            </a:pPr>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p>
        </p:txBody>
      </p:sp>
      <p:sp>
        <p:nvSpPr>
          <p:cNvPr id="104451" name="Rectangle 3"/>
          <p:cNvSpPr>
            <a:spLocks noGrp="1" noChangeArrowheads="1"/>
          </p:cNvSpPr>
          <p:nvPr>
            <p:ph idx="1"/>
          </p:nvPr>
        </p:nvSpPr>
        <p:spPr>
          <a:xfrm>
            <a:off x="76200" y="1828800"/>
            <a:ext cx="8458200" cy="4876800"/>
          </a:xfrm>
        </p:spPr>
        <p:txBody>
          <a:bodyPr/>
          <a:lstStyle/>
          <a:p>
            <a:pPr eaLnBrk="1" hangingPunct="1">
              <a:lnSpc>
                <a:spcPct val="90000"/>
              </a:lnSpc>
              <a:spcAft>
                <a:spcPts val="300"/>
              </a:spcAft>
              <a:buNone/>
              <a:tabLst>
                <a:tab pos="342900" algn="l"/>
                <a:tab pos="800100" algn="l"/>
              </a:tabLst>
            </a:pPr>
            <a:r>
              <a:rPr lang="en-US" b="1" dirty="0" smtClean="0"/>
              <a:t>TestHear ePATs</a:t>
            </a:r>
          </a:p>
          <a:p>
            <a:pPr eaLnBrk="1" hangingPunct="1">
              <a:lnSpc>
                <a:spcPct val="90000"/>
              </a:lnSpc>
              <a:spcAft>
                <a:spcPts val="300"/>
              </a:spcAft>
              <a:tabLst>
                <a:tab pos="342900" algn="l"/>
                <a:tab pos="800100" algn="l"/>
              </a:tabLst>
            </a:pPr>
            <a:r>
              <a:rPr lang="en-US" sz="2000" dirty="0" smtClean="0"/>
              <a:t>Students are required to participate in a practice test using the ePAT with the same accommodations that will be provided to them on the operational assessment. </a:t>
            </a:r>
          </a:p>
          <a:p>
            <a:pPr eaLnBrk="1" hangingPunct="1">
              <a:lnSpc>
                <a:spcPct val="90000"/>
              </a:lnSpc>
              <a:spcAft>
                <a:spcPts val="300"/>
              </a:spcAft>
              <a:tabLst>
                <a:tab pos="342900" algn="l"/>
                <a:tab pos="800100" algn="l"/>
              </a:tabLst>
            </a:pPr>
            <a:r>
              <a:rPr lang="en-US" sz="2000" dirty="0" smtClean="0"/>
              <a:t>The accommodated </a:t>
            </a:r>
            <a:r>
              <a:rPr lang="en-US" sz="2000" dirty="0" err="1" smtClean="0"/>
              <a:t>ePATs</a:t>
            </a:r>
            <a:r>
              <a:rPr lang="en-US" sz="2000" dirty="0" smtClean="0"/>
              <a:t> must be downloaded and installed on the computer workstation that will be used for the practice test. </a:t>
            </a:r>
          </a:p>
          <a:p>
            <a:pPr eaLnBrk="1" hangingPunct="1">
              <a:lnSpc>
                <a:spcPct val="90000"/>
              </a:lnSpc>
              <a:spcAft>
                <a:spcPts val="300"/>
              </a:spcAft>
              <a:tabLst>
                <a:tab pos="342900" algn="l"/>
                <a:tab pos="800100" algn="l"/>
              </a:tabLst>
            </a:pPr>
            <a:r>
              <a:rPr lang="en-US" sz="2000" dirty="0" smtClean="0"/>
              <a:t>TestHear ePATs will only operate on Windows PC workstations and on Macintosh workstations that have Mac OS X 10.5 or later installed and are running Windows (e.g., via Boot Camp). TestHear ePATs will not work on Mac OS X 10.4 or on Macs that cannot also run Windows. </a:t>
            </a:r>
          </a:p>
          <a:p>
            <a:pPr eaLnBrk="1" hangingPunct="1">
              <a:lnSpc>
                <a:spcPct val="90000"/>
              </a:lnSpc>
              <a:spcAft>
                <a:spcPts val="300"/>
              </a:spcAft>
              <a:tabLst>
                <a:tab pos="342900" algn="l"/>
                <a:tab pos="800100" algn="l"/>
              </a:tabLst>
            </a:pPr>
            <a:r>
              <a:rPr lang="en-US" sz="2000" dirty="0" smtClean="0"/>
              <a:t>Instructions for installing and running TestHear ePATs are provided in the </a:t>
            </a:r>
            <a:r>
              <a:rPr lang="en-US" sz="2000" i="1" dirty="0" smtClean="0"/>
              <a:t>Technology Coordinator Guide</a:t>
            </a:r>
            <a:r>
              <a:rPr lang="en-US" sz="2000" dirty="0" smtClean="0"/>
              <a:t>. </a:t>
            </a:r>
            <a:endParaRPr lang="en-US" sz="2400" dirty="0" smtClean="0"/>
          </a:p>
        </p:txBody>
      </p:sp>
      <p:sp>
        <p:nvSpPr>
          <p:cNvPr id="104452" name="Slide Number Placeholder 6"/>
          <p:cNvSpPr>
            <a:spLocks noGrp="1"/>
          </p:cNvSpPr>
          <p:nvPr>
            <p:ph type="sldNum" sz="quarter" idx="12"/>
          </p:nvPr>
        </p:nvSpPr>
        <p:spPr>
          <a:noFill/>
        </p:spPr>
        <p:txBody>
          <a:bodyPr/>
          <a:lstStyle/>
          <a:p>
            <a:fld id="{9764D61D-1853-4C1F-BFFB-0E5E7D2D2CCA}" type="slidenum">
              <a:rPr lang="en-US" smtClean="0"/>
              <a:pPr/>
              <a:t>21</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04800" y="533400"/>
            <a:ext cx="8458200" cy="990600"/>
          </a:xfrm>
        </p:spPr>
        <p:txBody>
          <a:bodyPr/>
          <a:lstStyle/>
          <a:p>
            <a:pPr eaLnBrk="1" hangingPunct="1">
              <a:tabLst>
                <a:tab pos="3714750" algn="l"/>
                <a:tab pos="4114800" algn="l"/>
              </a:tabLst>
            </a:pPr>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p>
        </p:txBody>
      </p:sp>
      <p:sp>
        <p:nvSpPr>
          <p:cNvPr id="102403" name="Rectangle 3"/>
          <p:cNvSpPr>
            <a:spLocks noGrp="1" noChangeArrowheads="1"/>
          </p:cNvSpPr>
          <p:nvPr>
            <p:ph idx="1"/>
          </p:nvPr>
        </p:nvSpPr>
        <p:spPr>
          <a:xfrm>
            <a:off x="152400" y="1905001"/>
            <a:ext cx="8686800" cy="4495800"/>
          </a:xfrm>
        </p:spPr>
        <p:txBody>
          <a:bodyPr/>
          <a:lstStyle/>
          <a:p>
            <a:pPr eaLnBrk="1" hangingPunct="1">
              <a:lnSpc>
                <a:spcPct val="90000"/>
              </a:lnSpc>
              <a:spcAft>
                <a:spcPts val="300"/>
              </a:spcAft>
              <a:buNone/>
              <a:tabLst>
                <a:tab pos="342900" algn="l"/>
                <a:tab pos="800100" algn="l"/>
              </a:tabLst>
            </a:pPr>
            <a:r>
              <a:rPr lang="en-US" b="1" dirty="0" smtClean="0"/>
              <a:t>TestNav</a:t>
            </a:r>
          </a:p>
          <a:p>
            <a:pPr eaLnBrk="1" hangingPunct="1">
              <a:lnSpc>
                <a:spcPct val="90000"/>
              </a:lnSpc>
              <a:spcAft>
                <a:spcPts val="300"/>
              </a:spcAft>
              <a:tabLst>
                <a:tab pos="342900" algn="l"/>
                <a:tab pos="800100" algn="l"/>
              </a:tabLst>
            </a:pPr>
            <a:r>
              <a:rPr lang="en-US" sz="2400" dirty="0" smtClean="0"/>
              <a:t>Installation instructions are provided in the </a:t>
            </a:r>
            <a:r>
              <a:rPr lang="en-US" sz="2400" i="1" dirty="0" smtClean="0"/>
              <a:t>Technology Coordinator Guide</a:t>
            </a:r>
            <a:r>
              <a:rPr lang="en-US" sz="2400" dirty="0" smtClean="0"/>
              <a:t>. </a:t>
            </a:r>
          </a:p>
          <a:p>
            <a:pPr eaLnBrk="1" hangingPunct="1">
              <a:lnSpc>
                <a:spcPct val="90000"/>
              </a:lnSpc>
              <a:spcAft>
                <a:spcPts val="300"/>
              </a:spcAft>
              <a:tabLst>
                <a:tab pos="342900" algn="l"/>
                <a:tab pos="800100" algn="l"/>
              </a:tabLst>
            </a:pPr>
            <a:r>
              <a:rPr lang="en-US" sz="2400" dirty="0" smtClean="0"/>
              <a:t>Once TestNav has been properly installed and tested, it should continue to be successful on student workstations through the test administration, as long as no incompatible software updates are made.</a:t>
            </a:r>
            <a:endParaRPr lang="en-US" sz="2400" b="1" dirty="0" smtClean="0"/>
          </a:p>
          <a:p>
            <a:pPr eaLnBrk="1" hangingPunct="1">
              <a:lnSpc>
                <a:spcPct val="90000"/>
              </a:lnSpc>
              <a:spcAft>
                <a:spcPts val="300"/>
              </a:spcAft>
              <a:buFontTx/>
              <a:buNone/>
              <a:tabLst>
                <a:tab pos="342900" algn="l"/>
                <a:tab pos="800100" algn="l"/>
              </a:tabLst>
            </a:pPr>
            <a:r>
              <a:rPr lang="en-US" sz="2400" b="1" dirty="0" smtClean="0"/>
              <a:t>File Share vs. Local Install</a:t>
            </a:r>
          </a:p>
          <a:p>
            <a:pPr eaLnBrk="1" hangingPunct="1">
              <a:lnSpc>
                <a:spcPct val="90000"/>
              </a:lnSpc>
              <a:spcAft>
                <a:spcPts val="300"/>
              </a:spcAft>
              <a:tabLst>
                <a:tab pos="342900" algn="l"/>
                <a:tab pos="800100" algn="l"/>
              </a:tabLst>
            </a:pPr>
            <a:r>
              <a:rPr lang="en-US" sz="2400" dirty="0" smtClean="0"/>
              <a:t>Two options for installing </a:t>
            </a:r>
            <a:r>
              <a:rPr lang="en-US" sz="2400" dirty="0" err="1" smtClean="0"/>
              <a:t>TestNav</a:t>
            </a:r>
            <a:endParaRPr lang="en-US" sz="2400" dirty="0" smtClean="0"/>
          </a:p>
          <a:p>
            <a:pPr marL="800100" lvl="1" indent="-342900" eaLnBrk="1" hangingPunct="1">
              <a:lnSpc>
                <a:spcPct val="90000"/>
              </a:lnSpc>
              <a:spcAft>
                <a:spcPts val="300"/>
              </a:spcAft>
              <a:buFont typeface="Tahoma" pitchFamily="34" charset="0"/>
              <a:buChar char="−"/>
              <a:tabLst>
                <a:tab pos="342900" algn="l"/>
                <a:tab pos="800100" algn="l"/>
              </a:tabLst>
            </a:pPr>
            <a:r>
              <a:rPr lang="en-US" sz="2000" dirty="0" smtClean="0">
                <a:ea typeface="+mn-ea"/>
                <a:cs typeface="+mn-cs"/>
              </a:rPr>
              <a:t>File Share</a:t>
            </a:r>
          </a:p>
          <a:p>
            <a:pPr marL="800100" lvl="1" indent="-342900" eaLnBrk="1" hangingPunct="1">
              <a:lnSpc>
                <a:spcPct val="90000"/>
              </a:lnSpc>
              <a:spcAft>
                <a:spcPts val="300"/>
              </a:spcAft>
              <a:buFont typeface="Tahoma" pitchFamily="34" charset="0"/>
              <a:buChar char="−"/>
              <a:tabLst>
                <a:tab pos="342900" algn="l"/>
                <a:tab pos="800100" algn="l"/>
              </a:tabLst>
            </a:pPr>
            <a:r>
              <a:rPr lang="en-US" sz="2000" dirty="0" smtClean="0">
                <a:ea typeface="+mn-ea"/>
                <a:cs typeface="+mn-cs"/>
              </a:rPr>
              <a:t>Local Install</a:t>
            </a:r>
          </a:p>
          <a:p>
            <a:pPr eaLnBrk="1" hangingPunct="1">
              <a:lnSpc>
                <a:spcPct val="90000"/>
              </a:lnSpc>
              <a:spcAft>
                <a:spcPts val="300"/>
              </a:spcAft>
              <a:tabLst>
                <a:tab pos="342900" algn="l"/>
                <a:tab pos="800100" algn="l"/>
              </a:tabLst>
            </a:pPr>
            <a:endParaRPr lang="en-US" sz="2000" dirty="0" smtClean="0"/>
          </a:p>
        </p:txBody>
      </p:sp>
      <p:sp>
        <p:nvSpPr>
          <p:cNvPr id="102404" name="Slide Number Placeholder 6"/>
          <p:cNvSpPr>
            <a:spLocks noGrp="1"/>
          </p:cNvSpPr>
          <p:nvPr>
            <p:ph type="sldNum" sz="quarter" idx="12"/>
          </p:nvPr>
        </p:nvSpPr>
        <p:spPr>
          <a:noFill/>
        </p:spPr>
        <p:txBody>
          <a:bodyPr/>
          <a:lstStyle/>
          <a:p>
            <a:fld id="{D5259CF6-499C-494A-8FE8-8805FA105FDF}"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4800" y="533400"/>
            <a:ext cx="8686800" cy="990600"/>
          </a:xfrm>
        </p:spPr>
        <p:txBody>
          <a:bodyPr/>
          <a:lstStyle/>
          <a:p>
            <a:pPr eaLnBrk="1" hangingPunct="1">
              <a:tabLst>
                <a:tab pos="3714750" algn="l"/>
                <a:tab pos="4114800" algn="l"/>
              </a:tabLst>
            </a:pPr>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p>
        </p:txBody>
      </p:sp>
      <p:graphicFrame>
        <p:nvGraphicFramePr>
          <p:cNvPr id="6" name="Content Placeholder 5"/>
          <p:cNvGraphicFramePr>
            <a:graphicFrameLocks noGrp="1"/>
          </p:cNvGraphicFramePr>
          <p:nvPr>
            <p:ph idx="1"/>
          </p:nvPr>
        </p:nvGraphicFramePr>
        <p:xfrm>
          <a:off x="533400" y="2590800"/>
          <a:ext cx="7772400" cy="4074726"/>
        </p:xfrm>
        <a:graphic>
          <a:graphicData uri="http://schemas.openxmlformats.org/drawingml/2006/table">
            <a:tbl>
              <a:tblPr firstRow="1" firstCol="1">
                <a:tableStyleId>{5940675A-B579-460E-94D1-54222C63F5DA}</a:tableStyleId>
              </a:tblPr>
              <a:tblGrid>
                <a:gridCol w="1073903"/>
                <a:gridCol w="2694976"/>
                <a:gridCol w="4003521"/>
              </a:tblGrid>
              <a:tr h="299159">
                <a:tc>
                  <a:txBody>
                    <a:bodyPr/>
                    <a:lstStyle/>
                    <a:p>
                      <a:endParaRPr lang="en-US" sz="1600" b="1" dirty="0">
                        <a:latin typeface="+mn-lt"/>
                        <a:cs typeface="Tahoma" pitchFamily="34" charset="0"/>
                      </a:endParaRPr>
                    </a:p>
                  </a:txBody>
                  <a:tcPr marT="45723" marB="45723"/>
                </a:tc>
                <a:tc>
                  <a:txBody>
                    <a:bodyPr/>
                    <a:lstStyle/>
                    <a:p>
                      <a:r>
                        <a:rPr lang="en-US" sz="1600" b="1" dirty="0" smtClean="0">
                          <a:latin typeface="+mn-lt"/>
                          <a:cs typeface="Tahoma" pitchFamily="34" charset="0"/>
                        </a:rPr>
                        <a:t>Pros</a:t>
                      </a:r>
                      <a:endParaRPr lang="en-US" sz="1600" b="1" dirty="0">
                        <a:latin typeface="+mn-lt"/>
                        <a:cs typeface="Tahoma" pitchFamily="34" charset="0"/>
                      </a:endParaRPr>
                    </a:p>
                  </a:txBody>
                  <a:tcPr marT="45723" marB="45723"/>
                </a:tc>
                <a:tc>
                  <a:txBody>
                    <a:bodyPr/>
                    <a:lstStyle/>
                    <a:p>
                      <a:r>
                        <a:rPr lang="en-US" sz="1600" b="1" dirty="0" smtClean="0">
                          <a:latin typeface="+mn-lt"/>
                          <a:cs typeface="Tahoma" pitchFamily="34" charset="0"/>
                        </a:rPr>
                        <a:t>Cons</a:t>
                      </a:r>
                      <a:endParaRPr lang="en-US" sz="1600" b="1" dirty="0">
                        <a:latin typeface="+mn-lt"/>
                        <a:cs typeface="Tahoma" pitchFamily="34" charset="0"/>
                      </a:endParaRPr>
                    </a:p>
                  </a:txBody>
                  <a:tcPr marT="45723" marB="45723"/>
                </a:tc>
              </a:tr>
              <a:tr h="1869720">
                <a:tc>
                  <a:txBody>
                    <a:bodyPr/>
                    <a:lstStyle/>
                    <a:p>
                      <a:r>
                        <a:rPr lang="en-US" sz="1600" b="1" dirty="0" smtClean="0">
                          <a:latin typeface="+mn-lt"/>
                          <a:cs typeface="Tahoma" pitchFamily="34" charset="0"/>
                        </a:rPr>
                        <a:t>File Share</a:t>
                      </a:r>
                      <a:endParaRPr lang="en-US" sz="1600" b="1" dirty="0">
                        <a:latin typeface="+mn-lt"/>
                        <a:cs typeface="Tahoma" pitchFamily="34" charset="0"/>
                      </a:endParaRPr>
                    </a:p>
                  </a:txBody>
                  <a:tcPr marT="45723" marB="45723"/>
                </a:tc>
                <a:tc>
                  <a:txBody>
                    <a:bodyPr/>
                    <a:lstStyle/>
                    <a:p>
                      <a:r>
                        <a:rPr lang="en-US" sz="1600" dirty="0" smtClean="0">
                          <a:latin typeface="+mn-lt"/>
                          <a:cs typeface="Tahoma" pitchFamily="34" charset="0"/>
                        </a:rPr>
                        <a:t>+ Single point of installation and configuration</a:t>
                      </a:r>
                      <a:r>
                        <a:rPr lang="en-US" sz="1600" baseline="0" dirty="0" smtClean="0">
                          <a:latin typeface="+mn-lt"/>
                          <a:cs typeface="Tahoma" pitchFamily="34" charset="0"/>
                        </a:rPr>
                        <a:t> changes</a:t>
                      </a:r>
                    </a:p>
                    <a:p>
                      <a:r>
                        <a:rPr lang="en-US" sz="1600" baseline="0" dirty="0" smtClean="0">
                          <a:latin typeface="+mn-lt"/>
                          <a:cs typeface="Tahoma" pitchFamily="34" charset="0"/>
                        </a:rPr>
                        <a:t>+ Easier to implement in a large-scale testing environment</a:t>
                      </a:r>
                    </a:p>
                    <a:p>
                      <a:r>
                        <a:rPr lang="en-US" sz="1600" baseline="0" dirty="0" smtClean="0">
                          <a:latin typeface="+mn-lt"/>
                          <a:cs typeface="Tahoma" pitchFamily="34" charset="0"/>
                        </a:rPr>
                        <a:t>+ Centralized single location for log files</a:t>
                      </a:r>
                      <a:endParaRPr lang="en-US" sz="1600" dirty="0">
                        <a:latin typeface="+mn-lt"/>
                        <a:cs typeface="Tahoma" pitchFamily="34" charset="0"/>
                      </a:endParaRPr>
                    </a:p>
                  </a:txBody>
                  <a:tcPr marT="45723" marB="45723"/>
                </a:tc>
                <a:tc>
                  <a:txBody>
                    <a:bodyPr/>
                    <a:lstStyle/>
                    <a:p>
                      <a:r>
                        <a:rPr lang="en-US" sz="1600" dirty="0" smtClean="0">
                          <a:latin typeface="+mn-lt"/>
                          <a:cs typeface="Tahoma" pitchFamily="34" charset="0"/>
                        </a:rPr>
                        <a:t>-</a:t>
                      </a:r>
                      <a:r>
                        <a:rPr lang="en-US" sz="1600" baseline="0" dirty="0" smtClean="0">
                          <a:latin typeface="+mn-lt"/>
                          <a:cs typeface="Tahoma" pitchFamily="34" charset="0"/>
                        </a:rPr>
                        <a:t> </a:t>
                      </a:r>
                      <a:r>
                        <a:rPr lang="en-US" sz="1600" dirty="0" smtClean="0">
                          <a:latin typeface="+mn-lt"/>
                          <a:cs typeface="Tahoma" pitchFamily="34" charset="0"/>
                        </a:rPr>
                        <a:t>Adds a single potential</a:t>
                      </a:r>
                      <a:r>
                        <a:rPr lang="en-US" sz="1600" baseline="0" dirty="0" smtClean="0">
                          <a:latin typeface="+mn-lt"/>
                          <a:cs typeface="Tahoma" pitchFamily="34" charset="0"/>
                        </a:rPr>
                        <a:t> point of failure</a:t>
                      </a:r>
                      <a:r>
                        <a:rPr lang="en-US" sz="1600" dirty="0" smtClean="0">
                          <a:latin typeface="+mn-lt"/>
                          <a:cs typeface="Tahoma" pitchFamily="34" charset="0"/>
                        </a:rPr>
                        <a:t>  </a:t>
                      </a:r>
                      <a:endParaRPr lang="en-US" sz="1600" dirty="0">
                        <a:latin typeface="+mn-lt"/>
                        <a:cs typeface="Tahoma" pitchFamily="34" charset="0"/>
                      </a:endParaRPr>
                    </a:p>
                  </a:txBody>
                  <a:tcPr marT="45723" marB="45723"/>
                </a:tc>
              </a:tr>
              <a:tr h="1869720">
                <a:tc>
                  <a:txBody>
                    <a:bodyPr/>
                    <a:lstStyle/>
                    <a:p>
                      <a:r>
                        <a:rPr lang="en-US" sz="1600" b="1" dirty="0" smtClean="0">
                          <a:latin typeface="+mn-lt"/>
                          <a:cs typeface="Tahoma" pitchFamily="34" charset="0"/>
                        </a:rPr>
                        <a:t>Local</a:t>
                      </a:r>
                      <a:endParaRPr lang="en-US" sz="1600" b="1" dirty="0">
                        <a:latin typeface="+mn-lt"/>
                        <a:cs typeface="Tahoma" pitchFamily="34" charset="0"/>
                      </a:endParaRPr>
                    </a:p>
                  </a:txBody>
                  <a:tcPr marT="45723" marB="45723"/>
                </a:tc>
                <a:tc>
                  <a:txBody>
                    <a:bodyPr/>
                    <a:lstStyle/>
                    <a:p>
                      <a:r>
                        <a:rPr lang="en-US" sz="1600" dirty="0" smtClean="0">
                          <a:latin typeface="+mn-lt"/>
                          <a:cs typeface="Tahoma" pitchFamily="34" charset="0"/>
                        </a:rPr>
                        <a:t>+ Quicker</a:t>
                      </a:r>
                      <a:r>
                        <a:rPr lang="en-US" sz="1600" baseline="0" dirty="0" smtClean="0">
                          <a:latin typeface="+mn-lt"/>
                          <a:cs typeface="Tahoma" pitchFamily="34" charset="0"/>
                        </a:rPr>
                        <a:t> launch time</a:t>
                      </a:r>
                    </a:p>
                    <a:p>
                      <a:r>
                        <a:rPr lang="en-US" sz="1600" baseline="0" dirty="0" smtClean="0">
                          <a:latin typeface="+mn-lt"/>
                          <a:cs typeface="Tahoma" pitchFamily="34" charset="0"/>
                        </a:rPr>
                        <a:t>+ Limits potential points of failure</a:t>
                      </a:r>
                      <a:endParaRPr lang="en-US" sz="1600" dirty="0">
                        <a:latin typeface="+mn-lt"/>
                        <a:cs typeface="Tahoma" pitchFamily="34" charset="0"/>
                      </a:endParaRPr>
                    </a:p>
                  </a:txBody>
                  <a:tcPr marT="45723" marB="45723"/>
                </a:tc>
                <a:tc>
                  <a:txBody>
                    <a:bodyPr/>
                    <a:lstStyle/>
                    <a:p>
                      <a:pPr>
                        <a:buFontTx/>
                        <a:buChar char="-"/>
                      </a:pPr>
                      <a:r>
                        <a:rPr lang="en-US" sz="1600" dirty="0" smtClean="0">
                          <a:latin typeface="+mn-lt"/>
                          <a:cs typeface="Tahoma" pitchFamily="34" charset="0"/>
                        </a:rPr>
                        <a:t> Increases installation time (Note: System automation tools, such as SMS [Windows] and Apple Remote Desktop [Mac] can make local installs</a:t>
                      </a:r>
                      <a:r>
                        <a:rPr lang="en-US" sz="1600" baseline="0" dirty="0" smtClean="0">
                          <a:latin typeface="+mn-lt"/>
                          <a:cs typeface="Tahoma" pitchFamily="34" charset="0"/>
                        </a:rPr>
                        <a:t> much easier) </a:t>
                      </a:r>
                    </a:p>
                    <a:p>
                      <a:pPr>
                        <a:buFontTx/>
                        <a:buChar char="-"/>
                      </a:pPr>
                      <a:r>
                        <a:rPr lang="en-US" sz="1600" baseline="0" dirty="0" smtClean="0">
                          <a:latin typeface="+mn-lt"/>
                          <a:cs typeface="Tahoma" pitchFamily="34" charset="0"/>
                        </a:rPr>
                        <a:t> Requires that configuration changes be made on each machine</a:t>
                      </a:r>
                      <a:endParaRPr lang="en-US" sz="1600" dirty="0">
                        <a:latin typeface="+mn-lt"/>
                        <a:cs typeface="Tahoma" pitchFamily="34" charset="0"/>
                      </a:endParaRPr>
                    </a:p>
                  </a:txBody>
                  <a:tcPr marT="45723" marB="45723"/>
                </a:tc>
              </a:tr>
            </a:tbl>
          </a:graphicData>
        </a:graphic>
      </p:graphicFrame>
      <p:sp>
        <p:nvSpPr>
          <p:cNvPr id="103445" name="Slide Number Placeholder 6"/>
          <p:cNvSpPr>
            <a:spLocks noGrp="1"/>
          </p:cNvSpPr>
          <p:nvPr>
            <p:ph type="sldNum" sz="quarter" idx="12"/>
          </p:nvPr>
        </p:nvSpPr>
        <p:spPr>
          <a:noFill/>
        </p:spPr>
        <p:txBody>
          <a:bodyPr/>
          <a:lstStyle/>
          <a:p>
            <a:fld id="{3EF66AEA-7595-4670-8D6B-24A1C6F593EE}" type="slidenum">
              <a:rPr lang="en-US" smtClean="0"/>
              <a:pPr/>
              <a:t>23</a:t>
            </a:fld>
            <a:endParaRPr lang="en-US" smtClean="0"/>
          </a:p>
        </p:txBody>
      </p:sp>
      <p:sp>
        <p:nvSpPr>
          <p:cNvPr id="5" name="Rectangle 4"/>
          <p:cNvSpPr/>
          <p:nvPr/>
        </p:nvSpPr>
        <p:spPr>
          <a:xfrm>
            <a:off x="381000" y="1905000"/>
            <a:ext cx="1747594" cy="535531"/>
          </a:xfrm>
          <a:prstGeom prst="rect">
            <a:avLst/>
          </a:prstGeom>
        </p:spPr>
        <p:txBody>
          <a:bodyPr wrap="none">
            <a:spAutoFit/>
          </a:bodyPr>
          <a:lstStyle/>
          <a:p>
            <a:pPr eaLnBrk="1" hangingPunct="1">
              <a:lnSpc>
                <a:spcPct val="90000"/>
              </a:lnSpc>
              <a:spcAft>
                <a:spcPts val="300"/>
              </a:spcAft>
              <a:buNone/>
              <a:tabLst>
                <a:tab pos="342900" algn="l"/>
                <a:tab pos="800100" algn="l"/>
              </a:tabLst>
            </a:pPr>
            <a:r>
              <a:rPr lang="en-US" sz="3200" b="1" dirty="0" smtClean="0"/>
              <a:t>TestNav</a:t>
            </a:r>
            <a:endParaRPr lang="en-US" sz="28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533400"/>
            <a:ext cx="8610600" cy="973138"/>
          </a:xfrm>
        </p:spPr>
        <p:txBody>
          <a:bodyPr/>
          <a:lstStyle/>
          <a:p>
            <a:pPr eaLnBrk="1" hangingPunct="1">
              <a:tabLst>
                <a:tab pos="3714750" algn="l"/>
                <a:tab pos="4114800" algn="l"/>
              </a:tabLst>
            </a:pPr>
            <a:r>
              <a:rPr lang="en-US" dirty="0" smtClean="0">
                <a:solidFill>
                  <a:schemeClr val="tx1"/>
                </a:solidFill>
              </a:rPr>
              <a:t>Technology Coordinator </a:t>
            </a:r>
            <a:br>
              <a:rPr lang="en-US" dirty="0" smtClean="0">
                <a:solidFill>
                  <a:schemeClr val="tx1"/>
                </a:solidFill>
              </a:rPr>
            </a:br>
            <a:r>
              <a:rPr lang="en-US" dirty="0" smtClean="0">
                <a:solidFill>
                  <a:schemeClr val="tx1"/>
                </a:solidFill>
              </a:rPr>
              <a:t>Before Testing</a:t>
            </a:r>
            <a:endParaRPr lang="en-US" b="1" dirty="0" smtClean="0">
              <a:solidFill>
                <a:schemeClr val="tx1"/>
              </a:solidFill>
            </a:endParaRPr>
          </a:p>
        </p:txBody>
      </p:sp>
      <p:sp>
        <p:nvSpPr>
          <p:cNvPr id="105475" name="Rectangle 3"/>
          <p:cNvSpPr>
            <a:spLocks noGrp="1" noChangeArrowheads="1"/>
          </p:cNvSpPr>
          <p:nvPr>
            <p:ph idx="1"/>
          </p:nvPr>
        </p:nvSpPr>
        <p:spPr>
          <a:xfrm>
            <a:off x="152400" y="1905000"/>
            <a:ext cx="8382000" cy="4800600"/>
          </a:xfrm>
        </p:spPr>
        <p:txBody>
          <a:bodyPr/>
          <a:lstStyle/>
          <a:p>
            <a:pPr eaLnBrk="1" hangingPunct="1">
              <a:spcAft>
                <a:spcPts val="300"/>
              </a:spcAft>
              <a:buNone/>
              <a:tabLst>
                <a:tab pos="342900" algn="l"/>
                <a:tab pos="800100" algn="l"/>
              </a:tabLst>
            </a:pPr>
            <a:r>
              <a:rPr lang="en-US" sz="3600" b="1" dirty="0" smtClean="0"/>
              <a:t>TestHear</a:t>
            </a:r>
            <a:endParaRPr lang="en-US" sz="1800" dirty="0" smtClean="0"/>
          </a:p>
          <a:p>
            <a:pPr eaLnBrk="1" hangingPunct="1">
              <a:spcBef>
                <a:spcPts val="600"/>
              </a:spcBef>
              <a:spcAft>
                <a:spcPts val="600"/>
              </a:spcAft>
              <a:tabLst>
                <a:tab pos="342900" algn="l"/>
                <a:tab pos="800100" algn="l"/>
              </a:tabLst>
            </a:pPr>
            <a:r>
              <a:rPr lang="en-US" sz="2000" b="1" dirty="0" smtClean="0"/>
              <a:t>TestHear software must be installed locally </a:t>
            </a:r>
            <a:r>
              <a:rPr lang="en-US" sz="2000" dirty="0" smtClean="0"/>
              <a:t>on all computers that will be used by students requiring accommodated CBT forms (e.g., large print, color contrast, zoom, screen reader, assistive devices).</a:t>
            </a:r>
          </a:p>
          <a:p>
            <a:pPr eaLnBrk="1" hangingPunct="1">
              <a:spcBef>
                <a:spcPts val="600"/>
              </a:spcBef>
              <a:spcAft>
                <a:spcPts val="600"/>
              </a:spcAft>
              <a:tabLst>
                <a:tab pos="342900" algn="l"/>
                <a:tab pos="800100" algn="l"/>
              </a:tabLst>
            </a:pPr>
            <a:r>
              <a:rPr lang="en-US" sz="2000" dirty="0" smtClean="0"/>
              <a:t>Instructions for downloading and installing TestHear are provided in the </a:t>
            </a:r>
            <a:r>
              <a:rPr lang="en-US" sz="2000" i="1" dirty="0" smtClean="0"/>
              <a:t>Technology Coordinator Guide</a:t>
            </a:r>
            <a:r>
              <a:rPr lang="en-US" sz="2000" dirty="0" smtClean="0"/>
              <a:t>. </a:t>
            </a:r>
          </a:p>
          <a:p>
            <a:pPr eaLnBrk="1" hangingPunct="1">
              <a:spcBef>
                <a:spcPts val="600"/>
              </a:spcBef>
              <a:spcAft>
                <a:spcPts val="600"/>
              </a:spcAft>
              <a:tabLst>
                <a:tab pos="342900" algn="l"/>
                <a:tab pos="800100" algn="l"/>
              </a:tabLst>
            </a:pPr>
            <a:r>
              <a:rPr lang="en-US" sz="2000" dirty="0" smtClean="0"/>
              <a:t>TestHear will only operate on Windows PC workstations and on Macintosh workstations that have Mac OS X 10.5 or later installed and are running Windows (e.g., via Boot Camp). </a:t>
            </a:r>
          </a:p>
          <a:p>
            <a:pPr eaLnBrk="1" hangingPunct="1">
              <a:spcBef>
                <a:spcPts val="600"/>
              </a:spcBef>
              <a:spcAft>
                <a:spcPts val="600"/>
              </a:spcAft>
              <a:tabLst>
                <a:tab pos="342900" algn="l"/>
                <a:tab pos="800100" algn="l"/>
              </a:tabLst>
            </a:pPr>
            <a:r>
              <a:rPr lang="en-US" sz="2000" dirty="0" smtClean="0"/>
              <a:t>TestHear accommodated Reading forms are larger than TestNav forms. To help determine bandwidth requirements and to provide an opportunity to practice loading TestHear forms, accommodated test data has been added to the Testing Volume Calculator in the TestNav System Check (</a:t>
            </a:r>
            <a:r>
              <a:rPr lang="en-US" sz="2000" b="1" dirty="0" smtClean="0"/>
              <a:t>www.FLAssessments.com/SystemCheck</a:t>
            </a:r>
            <a:r>
              <a:rPr lang="en-US" sz="2000" dirty="0" smtClean="0"/>
              <a:t>) and to the Infrastructure Trial in the Training Center. </a:t>
            </a:r>
            <a:endParaRPr lang="en-US" sz="2000" b="1" dirty="0" smtClean="0"/>
          </a:p>
        </p:txBody>
      </p:sp>
      <p:sp>
        <p:nvSpPr>
          <p:cNvPr id="105476" name="Slide Number Placeholder 6"/>
          <p:cNvSpPr>
            <a:spLocks noGrp="1"/>
          </p:cNvSpPr>
          <p:nvPr>
            <p:ph type="sldNum" sz="quarter" idx="12"/>
          </p:nvPr>
        </p:nvSpPr>
        <p:spPr>
          <a:noFill/>
        </p:spPr>
        <p:txBody>
          <a:bodyPr/>
          <a:lstStyle/>
          <a:p>
            <a:fld id="{12B95E6D-3177-4E14-9663-80093A65F7ED}"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During Testing</a:t>
            </a:r>
            <a:br>
              <a:rPr lang="en-US" dirty="0" smtClean="0">
                <a:solidFill>
                  <a:schemeClr val="tx1"/>
                </a:solidFill>
              </a:rPr>
            </a:br>
            <a:r>
              <a:rPr lang="en-US" dirty="0" smtClean="0">
                <a:solidFill>
                  <a:schemeClr val="tx1"/>
                </a:solidFill>
              </a:rPr>
              <a:t>Checklist</a:t>
            </a:r>
          </a:p>
        </p:txBody>
      </p:sp>
      <p:sp>
        <p:nvSpPr>
          <p:cNvPr id="106499" name="Content Placeholder 2"/>
          <p:cNvSpPr>
            <a:spLocks noGrp="1"/>
          </p:cNvSpPr>
          <p:nvPr>
            <p:ph idx="1"/>
          </p:nvPr>
        </p:nvSpPr>
        <p:spPr/>
        <p:txBody>
          <a:bodyPr/>
          <a:lstStyle/>
          <a:p>
            <a:pPr>
              <a:buFont typeface="Wingdings" pitchFamily="2" charset="2"/>
              <a:buChar char="q"/>
            </a:pPr>
            <a:r>
              <a:rPr lang="en-US" sz="2200" dirty="0" smtClean="0"/>
              <a:t>Ensure Proctor Caching software is running on all Proctor Caching computers.</a:t>
            </a:r>
          </a:p>
          <a:p>
            <a:pPr marL="800100" lvl="1" indent="-342900" eaLnBrk="1" hangingPunct="1">
              <a:lnSpc>
                <a:spcPct val="110000"/>
              </a:lnSpc>
              <a:spcBef>
                <a:spcPct val="0"/>
              </a:spcBef>
              <a:spcAft>
                <a:spcPts val="600"/>
              </a:spcAft>
              <a:buFont typeface="Arial" pitchFamily="34" charset="0"/>
              <a:buChar char="•"/>
            </a:pPr>
            <a:r>
              <a:rPr lang="en-US" sz="2200" dirty="0" smtClean="0">
                <a:cs typeface="Tahoma" pitchFamily="34" charset="0"/>
              </a:rPr>
              <a:t>Turn on Proctor Caching software</a:t>
            </a:r>
          </a:p>
          <a:p>
            <a:pPr marL="1257300" lvl="2" indent="-342900" eaLnBrk="1" hangingPunct="1">
              <a:lnSpc>
                <a:spcPct val="110000"/>
              </a:lnSpc>
              <a:spcBef>
                <a:spcPct val="0"/>
              </a:spcBef>
              <a:spcAft>
                <a:spcPts val="600"/>
              </a:spcAft>
              <a:buFont typeface="Tahoma" pitchFamily="34" charset="0"/>
              <a:buChar char="−"/>
            </a:pPr>
            <a:r>
              <a:rPr lang="en-US" sz="2000" dirty="0" smtClean="0">
                <a:cs typeface="Tahoma" pitchFamily="34" charset="0"/>
              </a:rPr>
              <a:t>Windows: go to Start&gt;All Programs&gt;Proctor Caching&gt;Proctor Caching</a:t>
            </a:r>
          </a:p>
          <a:p>
            <a:pPr marL="1257300" lvl="2" indent="-342900" eaLnBrk="1" hangingPunct="1">
              <a:lnSpc>
                <a:spcPct val="110000"/>
              </a:lnSpc>
              <a:spcBef>
                <a:spcPct val="0"/>
              </a:spcBef>
              <a:spcAft>
                <a:spcPts val="600"/>
              </a:spcAft>
              <a:buFont typeface="Tahoma" pitchFamily="34" charset="0"/>
              <a:buChar char="−"/>
            </a:pPr>
            <a:r>
              <a:rPr lang="en-US" sz="2000" dirty="0" smtClean="0">
                <a:cs typeface="Tahoma" pitchFamily="34" charset="0"/>
              </a:rPr>
              <a:t>Mac: once Proctor Caching is initiated it will not have to be restarted unless it has been manually stopped</a:t>
            </a:r>
            <a:endParaRPr lang="en-US" sz="2000" dirty="0" smtClean="0"/>
          </a:p>
          <a:p>
            <a:pPr>
              <a:buFont typeface="Wingdings" pitchFamily="2" charset="2"/>
              <a:buChar char="q"/>
            </a:pPr>
            <a:r>
              <a:rPr lang="en-US" sz="2200" dirty="0" smtClean="0"/>
              <a:t>Adjust monitors that are not correctly displaying test items with shading.</a:t>
            </a:r>
          </a:p>
          <a:p>
            <a:pPr>
              <a:buFont typeface="Wingdings" pitchFamily="2" charset="2"/>
              <a:buChar char="q"/>
            </a:pPr>
            <a:r>
              <a:rPr lang="en-US" sz="2200" dirty="0" smtClean="0"/>
              <a:t>Monitor each testing room to ensure that there are no technical issues.</a:t>
            </a:r>
          </a:p>
          <a:p>
            <a:pPr>
              <a:buFont typeface="Wingdings" pitchFamily="2" charset="2"/>
              <a:buChar char="q"/>
            </a:pPr>
            <a:r>
              <a:rPr lang="en-US" sz="2200" dirty="0" smtClean="0"/>
              <a:t>Be available during testing to answer questions from test administrators.</a:t>
            </a:r>
          </a:p>
        </p:txBody>
      </p:sp>
      <p:sp>
        <p:nvSpPr>
          <p:cNvPr id="106500" name="Slide Number Placeholder 3"/>
          <p:cNvSpPr>
            <a:spLocks noGrp="1"/>
          </p:cNvSpPr>
          <p:nvPr>
            <p:ph type="sldNum" sz="quarter" idx="12"/>
          </p:nvPr>
        </p:nvSpPr>
        <p:spPr>
          <a:noFill/>
        </p:spPr>
        <p:txBody>
          <a:bodyPr/>
          <a:lstStyle/>
          <a:p>
            <a:fld id="{9FAF4A49-AA07-43A7-8E7B-37FE74918A0B}"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solidFill>
                  <a:schemeClr val="tx1"/>
                </a:solidFill>
              </a:rPr>
              <a:t>Technology Coordinator </a:t>
            </a:r>
            <a:br>
              <a:rPr lang="en-US" dirty="0" smtClean="0">
                <a:solidFill>
                  <a:schemeClr val="tx1"/>
                </a:solidFill>
              </a:rPr>
            </a:br>
            <a:r>
              <a:rPr lang="en-US" dirty="0" smtClean="0">
                <a:solidFill>
                  <a:schemeClr val="tx1"/>
                </a:solidFill>
              </a:rPr>
              <a:t>After Testing</a:t>
            </a:r>
            <a:br>
              <a:rPr lang="en-US" dirty="0" smtClean="0">
                <a:solidFill>
                  <a:schemeClr val="tx1"/>
                </a:solidFill>
              </a:rPr>
            </a:br>
            <a:r>
              <a:rPr lang="en-US" dirty="0" smtClean="0">
                <a:solidFill>
                  <a:schemeClr val="tx1"/>
                </a:solidFill>
              </a:rPr>
              <a:t>Checklist</a:t>
            </a:r>
          </a:p>
        </p:txBody>
      </p:sp>
      <p:sp>
        <p:nvSpPr>
          <p:cNvPr id="107523" name="Content Placeholder 2"/>
          <p:cNvSpPr>
            <a:spLocks noGrp="1"/>
          </p:cNvSpPr>
          <p:nvPr>
            <p:ph idx="1"/>
          </p:nvPr>
        </p:nvSpPr>
        <p:spPr>
          <a:xfrm>
            <a:off x="304800" y="2209800"/>
            <a:ext cx="8610600" cy="4373563"/>
          </a:xfrm>
        </p:spPr>
        <p:txBody>
          <a:bodyPr/>
          <a:lstStyle/>
          <a:p>
            <a:pPr>
              <a:buFont typeface="Wingdings" pitchFamily="2" charset="2"/>
              <a:buChar char="q"/>
            </a:pPr>
            <a:r>
              <a:rPr lang="en-US" sz="2400" dirty="0" smtClean="0"/>
              <a:t>Purge test content from the Proctor Caching computer(s). Instructions for purging test content from the Proctor Caching computers can be found in the </a:t>
            </a:r>
            <a:r>
              <a:rPr lang="en-US" sz="2400" i="1" dirty="0" smtClean="0"/>
              <a:t>Technology Coordinator Guide</a:t>
            </a:r>
            <a:r>
              <a:rPr lang="en-US" sz="2400" dirty="0" smtClean="0"/>
              <a:t>.</a:t>
            </a:r>
          </a:p>
          <a:p>
            <a:pPr>
              <a:buFont typeface="Wingdings" pitchFamily="2" charset="2"/>
              <a:buChar char="q"/>
            </a:pPr>
            <a:endParaRPr lang="en-US" sz="1600" dirty="0" smtClean="0"/>
          </a:p>
          <a:p>
            <a:pPr>
              <a:buFont typeface="Wingdings" pitchFamily="2" charset="2"/>
              <a:buChar char="q"/>
            </a:pPr>
            <a:r>
              <a:rPr lang="en-US" sz="2400" dirty="0" smtClean="0"/>
              <a:t>Complete the Technology Coordinator comment form at </a:t>
            </a:r>
            <a:r>
              <a:rPr lang="en-US" sz="2300" b="1" dirty="0" smtClean="0"/>
              <a:t>www.FLAssessments.com/FallRetake</a:t>
            </a:r>
            <a:r>
              <a:rPr lang="en-US" sz="2400" dirty="0" smtClean="0"/>
              <a:t>. </a:t>
            </a:r>
          </a:p>
        </p:txBody>
      </p:sp>
      <p:sp>
        <p:nvSpPr>
          <p:cNvPr id="107524" name="Slide Number Placeholder 3"/>
          <p:cNvSpPr>
            <a:spLocks noGrp="1"/>
          </p:cNvSpPr>
          <p:nvPr>
            <p:ph type="sldNum" sz="quarter" idx="12"/>
          </p:nvPr>
        </p:nvSpPr>
        <p:spPr>
          <a:noFill/>
        </p:spPr>
        <p:txBody>
          <a:bodyPr/>
          <a:lstStyle/>
          <a:p>
            <a:fld id="{A1CD25AE-A597-4F67-A0D1-1FA0A139072C}"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3" name="Content Placeholder 2"/>
          <p:cNvSpPr>
            <a:spLocks noGrp="1"/>
          </p:cNvSpPr>
          <p:nvPr>
            <p:ph idx="1"/>
          </p:nvPr>
        </p:nvSpPr>
        <p:spPr/>
        <p:txBody>
          <a:bodyPr/>
          <a:lstStyle/>
          <a:p>
            <a:r>
              <a:rPr lang="en-US" sz="2800" dirty="0" smtClean="0"/>
              <a:t>Appendices in the Fall 2014 Retake Manual include:</a:t>
            </a:r>
          </a:p>
          <a:p>
            <a:pPr lvl="1">
              <a:spcBef>
                <a:spcPts val="1200"/>
              </a:spcBef>
            </a:pPr>
            <a:r>
              <a:rPr lang="en-US" sz="2400" dirty="0" smtClean="0"/>
              <a:t>Appendix A—Accommodations</a:t>
            </a:r>
          </a:p>
          <a:p>
            <a:pPr lvl="1">
              <a:spcBef>
                <a:spcPts val="1200"/>
              </a:spcBef>
            </a:pPr>
            <a:r>
              <a:rPr lang="en-US" sz="2400" dirty="0" smtClean="0"/>
              <a:t>Appendix B—Pearson Support and PearsonAccess</a:t>
            </a:r>
          </a:p>
          <a:p>
            <a:pPr lvl="1">
              <a:spcBef>
                <a:spcPts val="1200"/>
              </a:spcBef>
            </a:pPr>
            <a:r>
              <a:rPr lang="en-US" sz="2400" dirty="0" smtClean="0"/>
              <a:t>Appendix C—Test Security Statute and Rule</a:t>
            </a:r>
          </a:p>
          <a:p>
            <a:pPr lvl="1">
              <a:spcBef>
                <a:spcPts val="1200"/>
              </a:spcBef>
            </a:pPr>
            <a:r>
              <a:rPr lang="en-US" sz="2400" dirty="0" smtClean="0"/>
              <a:t>Appendix D—Forms, Cover Sheets, Checklists, Signs </a:t>
            </a:r>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dirty="0" smtClean="0">
                <a:solidFill>
                  <a:schemeClr val="tx1"/>
                </a:solidFill>
              </a:rPr>
              <a:t>Comment Forms</a:t>
            </a:r>
          </a:p>
        </p:txBody>
      </p:sp>
      <p:sp>
        <p:nvSpPr>
          <p:cNvPr id="126979" name="Slide Number Placeholder 5"/>
          <p:cNvSpPr>
            <a:spLocks noGrp="1"/>
          </p:cNvSpPr>
          <p:nvPr>
            <p:ph type="sldNum" sz="quarter" idx="12"/>
          </p:nvPr>
        </p:nvSpPr>
        <p:spPr>
          <a:noFill/>
        </p:spPr>
        <p:txBody>
          <a:bodyPr/>
          <a:lstStyle/>
          <a:p>
            <a:fld id="{F4C7AF14-83B7-4EAB-B4B8-D1CF3E96BB1D}" type="slidenum">
              <a:rPr lang="en-US" smtClean="0"/>
              <a:pPr/>
              <a:t>28</a:t>
            </a:fld>
            <a:endParaRPr lang="en-US" smtClean="0"/>
          </a:p>
        </p:txBody>
      </p:sp>
      <p:sp>
        <p:nvSpPr>
          <p:cNvPr id="126980" name="Content Placeholder 2"/>
          <p:cNvSpPr txBox="1">
            <a:spLocks/>
          </p:cNvSpPr>
          <p:nvPr/>
        </p:nvSpPr>
        <p:spPr bwMode="auto">
          <a:xfrm>
            <a:off x="228600" y="1981200"/>
            <a:ext cx="8610600" cy="4038600"/>
          </a:xfrm>
          <a:prstGeom prst="rect">
            <a:avLst/>
          </a:prstGeom>
          <a:noFill/>
          <a:ln w="9525">
            <a:noFill/>
            <a:miter lim="800000"/>
            <a:headEnd/>
            <a:tailEnd/>
          </a:ln>
        </p:spPr>
        <p:txBody>
          <a:bodyPr/>
          <a:lstStyle/>
          <a:p>
            <a:pPr marL="342900" indent="-342900">
              <a:lnSpc>
                <a:spcPct val="80000"/>
              </a:lnSpc>
              <a:spcBef>
                <a:spcPts val="600"/>
              </a:spcBef>
              <a:spcAft>
                <a:spcPts val="600"/>
              </a:spcAft>
              <a:buFontTx/>
              <a:buChar char="•"/>
            </a:pPr>
            <a:r>
              <a:rPr lang="en-US" sz="2800" dirty="0"/>
              <a:t>After testing, test administrators, school </a:t>
            </a:r>
            <a:r>
              <a:rPr lang="en-US" sz="2800" dirty="0" smtClean="0"/>
              <a:t>assessment coordinators</a:t>
            </a:r>
            <a:r>
              <a:rPr lang="en-US" sz="2800" dirty="0"/>
              <a:t>, </a:t>
            </a:r>
            <a:r>
              <a:rPr lang="en-US" sz="2800" dirty="0" smtClean="0"/>
              <a:t>and technology coordinators are </a:t>
            </a:r>
            <a:r>
              <a:rPr lang="en-US" sz="2800" dirty="0"/>
              <a:t>encouraged to complete </a:t>
            </a:r>
            <a:r>
              <a:rPr lang="en-US" sz="2800" dirty="0" smtClean="0"/>
              <a:t>the appropriate comment </a:t>
            </a:r>
            <a:r>
              <a:rPr lang="en-US" sz="2800" dirty="0"/>
              <a:t>form located at </a:t>
            </a:r>
            <a:r>
              <a:rPr lang="en-US" sz="2800" b="1" dirty="0" smtClean="0"/>
              <a:t>www.FLAssessments.com/FallRetake</a:t>
            </a:r>
            <a:r>
              <a:rPr lang="en-US" sz="2800" dirty="0" smtClean="0"/>
              <a:t>.</a:t>
            </a:r>
          </a:p>
          <a:p>
            <a:pPr marL="342900" indent="-342900">
              <a:lnSpc>
                <a:spcPct val="80000"/>
              </a:lnSpc>
              <a:spcBef>
                <a:spcPts val="600"/>
              </a:spcBef>
              <a:spcAft>
                <a:spcPts val="600"/>
              </a:spcAft>
              <a:buFontTx/>
              <a:buChar char="•"/>
            </a:pPr>
            <a:r>
              <a:rPr lang="en-US" sz="2800" dirty="0" smtClean="0"/>
              <a:t>FDOE and Pearson appreciate feedback from district and school personnel.</a:t>
            </a:r>
          </a:p>
          <a:p>
            <a:pPr marL="342900" indent="-342900">
              <a:spcBef>
                <a:spcPct val="20000"/>
              </a:spcBef>
              <a:buFontTx/>
              <a:buChar char="•"/>
            </a:pPr>
            <a:endParaRPr lang="en-US" sz="2000" dirty="0">
              <a:solidFill>
                <a:srgbClr val="0070C0"/>
              </a:solidFill>
              <a:latin typeface="Tahoma" pitchFamily="34" charset="0"/>
              <a:cs typeface="Tahoma" pitchFamily="34" charset="0"/>
            </a:endParaRPr>
          </a:p>
          <a:p>
            <a:pPr marL="342900" indent="-342900">
              <a:lnSpc>
                <a:spcPct val="80000"/>
              </a:lnSpc>
              <a:spcBef>
                <a:spcPct val="20000"/>
              </a:spcBef>
            </a:pP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454474" y="2057400"/>
            <a:ext cx="8232326" cy="4525963"/>
          </a:xfrm>
        </p:spPr>
        <p:txBody>
          <a:bodyPr/>
          <a:lstStyle/>
          <a:p>
            <a:pPr algn="ctr">
              <a:buFontTx/>
              <a:buNone/>
            </a:pPr>
            <a:r>
              <a:rPr lang="en-US" sz="4000" dirty="0" smtClean="0"/>
              <a:t>Thank you for ensuring a secure and successful Fall 2014 Reading &amp; Mathematics Retake administration.</a:t>
            </a:r>
          </a:p>
          <a:p>
            <a:pPr algn="ctr">
              <a:buFontTx/>
              <a:buNone/>
            </a:pPr>
            <a:endParaRPr lang="en-US" sz="4000" dirty="0" smtClean="0"/>
          </a:p>
          <a:p>
            <a:pPr algn="ctr">
              <a:buFontTx/>
              <a:buNone/>
            </a:pPr>
            <a:r>
              <a:rPr lang="en-US" sz="4000" dirty="0" smtClean="0"/>
              <a:t>Questions?</a:t>
            </a:r>
          </a:p>
        </p:txBody>
      </p:sp>
      <p:sp>
        <p:nvSpPr>
          <p:cNvPr id="108547" name="Slide Number Placeholder 3"/>
          <p:cNvSpPr>
            <a:spLocks noGrp="1"/>
          </p:cNvSpPr>
          <p:nvPr>
            <p:ph type="sldNum" sz="quarter" idx="12"/>
          </p:nvPr>
        </p:nvSpPr>
        <p:spPr>
          <a:noFill/>
        </p:spPr>
        <p:txBody>
          <a:bodyPr/>
          <a:lstStyle/>
          <a:p>
            <a:fld id="{6DD517FA-F2DE-4386-AB64-87E419ED90AF}" type="slidenum">
              <a:rPr lang="en-US" smtClean="0"/>
              <a:pPr/>
              <a:t>29</a:t>
            </a:fld>
            <a:endParaRPr lang="en-US" smtClean="0"/>
          </a:p>
        </p:txBody>
      </p:sp>
      <p:pic>
        <p:nvPicPr>
          <p:cNvPr id="1026" name="Picture 2"/>
          <p:cNvPicPr>
            <a:picLocks noChangeAspect="1" noChangeArrowheads="1"/>
          </p:cNvPicPr>
          <p:nvPr/>
        </p:nvPicPr>
        <p:blipFill>
          <a:blip r:embed="rId2" cstate="print"/>
          <a:srcRect/>
          <a:stretch>
            <a:fillRect/>
          </a:stretch>
        </p:blipFill>
        <p:spPr bwMode="auto">
          <a:xfrm>
            <a:off x="2976054" y="346805"/>
            <a:ext cx="3143250" cy="1047750"/>
          </a:xfrm>
          <a:prstGeom prst="rect">
            <a:avLst/>
          </a:prstGeom>
          <a:noFill/>
          <a:ln w="9525">
            <a:solidFill>
              <a:schemeClr val="tx1"/>
            </a:solidFill>
            <a:miter lim="800000"/>
            <a:headEnd/>
            <a:tailEnd/>
          </a:ln>
        </p:spPr>
      </p:pic>
      <p:pic>
        <p:nvPicPr>
          <p:cNvPr id="5" name="Picture 2" descr="C:\Users\molly.hand\Desktop\2014_FSAPS_R5_P_FDOE_T.jpg"/>
          <p:cNvPicPr>
            <a:picLocks noChangeAspect="1" noChangeArrowheads="1"/>
          </p:cNvPicPr>
          <p:nvPr/>
        </p:nvPicPr>
        <p:blipFill>
          <a:blip r:embed="rId3" cstate="print">
            <a:clrChange>
              <a:clrFrom>
                <a:srgbClr val="B0AFB5"/>
              </a:clrFrom>
              <a:clrTo>
                <a:srgbClr val="B0AFB5">
                  <a:alpha val="0"/>
                </a:srgbClr>
              </a:clrTo>
            </a:clrChange>
            <a:extLst>
              <a:ext uri="{28A0092B-C50C-407E-A947-70E740481C1C}">
                <a14:useLocalDpi xmlns:a14="http://schemas.microsoft.com/office/drawing/2010/main" val="0"/>
              </a:ext>
            </a:extLst>
          </a:blip>
          <a:srcRect/>
          <a:stretch>
            <a:fillRect/>
          </a:stretch>
        </p:blipFill>
        <p:spPr bwMode="auto">
          <a:xfrm>
            <a:off x="454474" y="350504"/>
            <a:ext cx="1826393" cy="1047750"/>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cstate="print"/>
          <a:srcRect/>
          <a:stretch>
            <a:fillRect/>
          </a:stretch>
        </p:blipFill>
        <p:spPr bwMode="auto">
          <a:xfrm>
            <a:off x="5334000" y="2590800"/>
            <a:ext cx="3462338" cy="2595563"/>
          </a:xfrm>
          <a:prstGeom prst="rect">
            <a:avLst/>
          </a:prstGeom>
          <a:noFill/>
          <a:ln w="19050">
            <a:solidFill>
              <a:schemeClr val="tx1"/>
            </a:solidFill>
            <a:miter lim="800000"/>
            <a:headEnd/>
            <a:tailEnd/>
          </a:ln>
        </p:spPr>
      </p:pic>
      <p:sp>
        <p:nvSpPr>
          <p:cNvPr id="7171" name="Title 5"/>
          <p:cNvSpPr>
            <a:spLocks noGrp="1"/>
          </p:cNvSpPr>
          <p:nvPr>
            <p:ph type="title"/>
          </p:nvPr>
        </p:nvSpPr>
        <p:spPr>
          <a:xfrm>
            <a:off x="228600" y="304800"/>
            <a:ext cx="6829425" cy="1257300"/>
          </a:xfrm>
        </p:spPr>
        <p:txBody>
          <a:bodyPr/>
          <a:lstStyle/>
          <a:p>
            <a:pPr eaLnBrk="1" hangingPunct="1"/>
            <a:r>
              <a:rPr lang="en-US" dirty="0" smtClean="0"/>
              <a:t>Glossary of Terms</a:t>
            </a:r>
          </a:p>
        </p:txBody>
      </p:sp>
      <p:sp>
        <p:nvSpPr>
          <p:cNvPr id="7172" name="Rectangle 3"/>
          <p:cNvSpPr>
            <a:spLocks noGrp="1" noChangeArrowheads="1"/>
          </p:cNvSpPr>
          <p:nvPr>
            <p:ph idx="1"/>
          </p:nvPr>
        </p:nvSpPr>
        <p:spPr>
          <a:xfrm>
            <a:off x="152400" y="2590801"/>
            <a:ext cx="5181600" cy="3733800"/>
          </a:xfrm>
        </p:spPr>
        <p:txBody>
          <a:bodyPr/>
          <a:lstStyle/>
          <a:p>
            <a:pPr eaLnBrk="1" hangingPunct="1">
              <a:lnSpc>
                <a:spcPct val="90000"/>
              </a:lnSpc>
              <a:spcAft>
                <a:spcPts val="300"/>
              </a:spcAft>
            </a:pPr>
            <a:r>
              <a:rPr lang="en-US" sz="2400" dirty="0" smtClean="0">
                <a:cs typeface="Tahoma" pitchFamily="34" charset="0"/>
              </a:rPr>
              <a:t>Accessed from the </a:t>
            </a:r>
            <a:r>
              <a:rPr lang="en-US" sz="2400" i="1" dirty="0" smtClean="0">
                <a:cs typeface="Tahoma" pitchFamily="34" charset="0"/>
              </a:rPr>
              <a:t>Training Center</a:t>
            </a:r>
            <a:r>
              <a:rPr lang="en-US" sz="2400" dirty="0" smtClean="0">
                <a:cs typeface="Tahoma" pitchFamily="34" charset="0"/>
              </a:rPr>
              <a:t> tab on the PearsonAccess Home page.</a:t>
            </a:r>
          </a:p>
          <a:p>
            <a:pPr eaLnBrk="1" hangingPunct="1">
              <a:lnSpc>
                <a:spcPct val="90000"/>
              </a:lnSpc>
              <a:spcAft>
                <a:spcPts val="300"/>
              </a:spcAft>
            </a:pPr>
            <a:r>
              <a:rPr lang="en-US" sz="2400" dirty="0" smtClean="0">
                <a:cs typeface="Tahoma" pitchFamily="34" charset="0"/>
              </a:rPr>
              <a:t>Provides an opportunity to</a:t>
            </a:r>
          </a:p>
          <a:p>
            <a:pPr lvl="1" eaLnBrk="1" hangingPunct="1">
              <a:lnSpc>
                <a:spcPct val="90000"/>
              </a:lnSpc>
              <a:spcAft>
                <a:spcPts val="300"/>
              </a:spcAft>
              <a:buFont typeface="Arial" pitchFamily="34" charset="0"/>
              <a:buChar char="−"/>
            </a:pPr>
            <a:r>
              <a:rPr lang="en-US" sz="2000" dirty="0" smtClean="0">
                <a:cs typeface="Tahoma" pitchFamily="34" charset="0"/>
              </a:rPr>
              <a:t>practice PearsonAccess tasks.</a:t>
            </a:r>
          </a:p>
          <a:p>
            <a:pPr lvl="1" eaLnBrk="1" hangingPunct="1">
              <a:lnSpc>
                <a:spcPct val="90000"/>
              </a:lnSpc>
              <a:spcAft>
                <a:spcPts val="300"/>
              </a:spcAft>
              <a:buFont typeface="Arial" pitchFamily="34" charset="0"/>
              <a:buChar char="−"/>
            </a:pPr>
            <a:r>
              <a:rPr lang="en-US" sz="2000" dirty="0">
                <a:cs typeface="Tahoma" pitchFamily="34" charset="0"/>
              </a:rPr>
              <a:t>m</a:t>
            </a:r>
            <a:r>
              <a:rPr lang="en-US" sz="2000" dirty="0" smtClean="0">
                <a:cs typeface="Tahoma" pitchFamily="34" charset="0"/>
              </a:rPr>
              <a:t>anage the Infrastructure Trial in preparation for testing.</a:t>
            </a:r>
          </a:p>
          <a:p>
            <a:pPr eaLnBrk="1" hangingPunct="1">
              <a:lnSpc>
                <a:spcPct val="90000"/>
              </a:lnSpc>
              <a:spcAft>
                <a:spcPts val="300"/>
              </a:spcAft>
            </a:pPr>
            <a:r>
              <a:rPr lang="en-US" sz="2400" dirty="0" smtClean="0">
                <a:cs typeface="Tahoma" pitchFamily="34" charset="0"/>
              </a:rPr>
              <a:t>Requires a username and password.</a:t>
            </a:r>
          </a:p>
          <a:p>
            <a:pPr eaLnBrk="1" hangingPunct="1">
              <a:lnSpc>
                <a:spcPct val="90000"/>
              </a:lnSpc>
              <a:spcAft>
                <a:spcPts val="300"/>
              </a:spcAft>
              <a:buFontTx/>
              <a:buNone/>
            </a:pPr>
            <a:endParaRPr lang="en-US" sz="2200" dirty="0" smtClean="0"/>
          </a:p>
        </p:txBody>
      </p:sp>
      <p:sp>
        <p:nvSpPr>
          <p:cNvPr id="7173" name="Slide Number Placeholder 7"/>
          <p:cNvSpPr>
            <a:spLocks noGrp="1"/>
          </p:cNvSpPr>
          <p:nvPr>
            <p:ph type="sldNum" sz="quarter" idx="12"/>
          </p:nvPr>
        </p:nvSpPr>
        <p:spPr>
          <a:noFill/>
        </p:spPr>
        <p:txBody>
          <a:bodyPr/>
          <a:lstStyle/>
          <a:p>
            <a:fld id="{1E6AC012-A9C5-420C-8362-4F16F402FE6C}" type="slidenum">
              <a:rPr lang="en-US" smtClean="0"/>
              <a:pPr/>
              <a:t>3</a:t>
            </a:fld>
            <a:endParaRPr lang="en-US" smtClean="0"/>
          </a:p>
        </p:txBody>
      </p:sp>
      <p:sp>
        <p:nvSpPr>
          <p:cNvPr id="6" name="TextBox 5"/>
          <p:cNvSpPr txBox="1"/>
          <p:nvPr/>
        </p:nvSpPr>
        <p:spPr>
          <a:xfrm>
            <a:off x="152400" y="1905000"/>
            <a:ext cx="7772400" cy="535531"/>
          </a:xfrm>
          <a:prstGeom prst="rect">
            <a:avLst/>
          </a:prstGeom>
          <a:noFill/>
        </p:spPr>
        <p:txBody>
          <a:bodyPr wrap="square" rtlCol="0">
            <a:spAutoFit/>
          </a:bodyPr>
          <a:lstStyle/>
          <a:p>
            <a:pPr eaLnBrk="1" hangingPunct="1">
              <a:lnSpc>
                <a:spcPct val="90000"/>
              </a:lnSpc>
              <a:spcAft>
                <a:spcPts val="300"/>
              </a:spcAft>
              <a:buFontTx/>
              <a:buNone/>
            </a:pPr>
            <a:r>
              <a:rPr lang="en-US" sz="3200" b="1" dirty="0" err="1" smtClean="0"/>
              <a:t>PearsonAccess</a:t>
            </a:r>
            <a:r>
              <a:rPr lang="en-US" sz="3200" b="1" dirty="0" smtClean="0"/>
              <a:t> Training Center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228600" y="304800"/>
            <a:ext cx="6829425" cy="1257300"/>
          </a:xfrm>
        </p:spPr>
        <p:txBody>
          <a:bodyPr/>
          <a:lstStyle/>
          <a:p>
            <a:pPr eaLnBrk="1" hangingPunct="1"/>
            <a:r>
              <a:rPr lang="en-US" smtClean="0"/>
              <a:t>Glossary of Terms</a:t>
            </a:r>
          </a:p>
        </p:txBody>
      </p:sp>
      <p:sp>
        <p:nvSpPr>
          <p:cNvPr id="9219" name="Rectangle 3"/>
          <p:cNvSpPr>
            <a:spLocks noGrp="1" noChangeArrowheads="1"/>
          </p:cNvSpPr>
          <p:nvPr>
            <p:ph idx="1"/>
          </p:nvPr>
        </p:nvSpPr>
        <p:spPr>
          <a:xfrm>
            <a:off x="228600" y="1905000"/>
            <a:ext cx="4876800" cy="3886200"/>
          </a:xfrm>
        </p:spPr>
        <p:txBody>
          <a:bodyPr/>
          <a:lstStyle/>
          <a:p>
            <a:pPr eaLnBrk="1" hangingPunct="1">
              <a:buFontTx/>
              <a:buNone/>
            </a:pPr>
            <a:r>
              <a:rPr lang="en-US" sz="2800" b="1" dirty="0" err="1" smtClean="0"/>
              <a:t>TestNav</a:t>
            </a:r>
            <a:r>
              <a:rPr lang="en-US" sz="2800" b="1" dirty="0" smtClean="0"/>
              <a:t> 6.9 (</a:t>
            </a:r>
            <a:r>
              <a:rPr lang="en-US" sz="2800" b="1" dirty="0" err="1" smtClean="0"/>
              <a:t>TestNav</a:t>
            </a:r>
            <a:r>
              <a:rPr lang="en-US" sz="2800" b="1" dirty="0" smtClean="0"/>
              <a:t>)</a:t>
            </a:r>
          </a:p>
          <a:p>
            <a:pPr eaLnBrk="1" hangingPunct="1">
              <a:buFontTx/>
              <a:buNone/>
            </a:pPr>
            <a:endParaRPr lang="en-US" sz="1600" b="1" dirty="0" smtClean="0"/>
          </a:p>
          <a:p>
            <a:pPr eaLnBrk="1" hangingPunct="1">
              <a:buFont typeface="Arial" pitchFamily="34" charset="0"/>
              <a:buChar char="•"/>
            </a:pPr>
            <a:r>
              <a:rPr lang="en-US" sz="2600" dirty="0" smtClean="0">
                <a:cs typeface="Tahoma" pitchFamily="34" charset="0"/>
              </a:rPr>
              <a:t>Platform for Florida’s high-stakes computer-based statewide assessments.</a:t>
            </a:r>
          </a:p>
          <a:p>
            <a:pPr eaLnBrk="1" hangingPunct="1">
              <a:buFont typeface="Arial" pitchFamily="34" charset="0"/>
              <a:buChar char="•"/>
            </a:pPr>
            <a:endParaRPr lang="en-US" sz="2000" dirty="0" smtClean="0">
              <a:cs typeface="Tahoma" pitchFamily="34" charset="0"/>
            </a:endParaRPr>
          </a:p>
          <a:p>
            <a:pPr eaLnBrk="1" hangingPunct="1">
              <a:buFont typeface="Arial" pitchFamily="34" charset="0"/>
              <a:buChar char="•"/>
            </a:pPr>
            <a:r>
              <a:rPr lang="en-US" sz="2600" dirty="0" smtClean="0">
                <a:cs typeface="Tahoma" pitchFamily="34" charset="0"/>
              </a:rPr>
              <a:t>Software application installed either on a file server or on each computer that will be used for testing.</a:t>
            </a:r>
          </a:p>
        </p:txBody>
      </p:sp>
      <p:sp>
        <p:nvSpPr>
          <p:cNvPr id="9220" name="Slide Number Placeholder 8"/>
          <p:cNvSpPr>
            <a:spLocks noGrp="1"/>
          </p:cNvSpPr>
          <p:nvPr>
            <p:ph type="sldNum" sz="quarter" idx="12"/>
          </p:nvPr>
        </p:nvSpPr>
        <p:spPr>
          <a:noFill/>
        </p:spPr>
        <p:txBody>
          <a:bodyPr/>
          <a:lstStyle/>
          <a:p>
            <a:fld id="{2812607B-AD53-4670-AFEA-4830AE1E088F}" type="slidenum">
              <a:rPr lang="en-US" smtClean="0"/>
              <a:pPr/>
              <a:t>4</a:t>
            </a:fld>
            <a:endParaRPr lang="en-US" smtClean="0"/>
          </a:p>
        </p:txBody>
      </p:sp>
      <p:pic>
        <p:nvPicPr>
          <p:cNvPr id="9221" name="Picture 10"/>
          <p:cNvPicPr>
            <a:picLocks noChangeAspect="1" noChangeArrowheads="1"/>
          </p:cNvPicPr>
          <p:nvPr/>
        </p:nvPicPr>
        <p:blipFill>
          <a:blip r:embed="rId2" cstate="print"/>
          <a:srcRect/>
          <a:stretch>
            <a:fillRect/>
          </a:stretch>
        </p:blipFill>
        <p:spPr bwMode="auto">
          <a:xfrm>
            <a:off x="5257800" y="2133600"/>
            <a:ext cx="3475038" cy="3160713"/>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228600" y="381000"/>
            <a:ext cx="6829425" cy="1143000"/>
          </a:xfrm>
        </p:spPr>
        <p:txBody>
          <a:bodyPr/>
          <a:lstStyle/>
          <a:p>
            <a:pPr eaLnBrk="1" hangingPunct="1"/>
            <a:r>
              <a:rPr lang="en-US" dirty="0" smtClean="0"/>
              <a:t>Glossary of Terms</a:t>
            </a:r>
          </a:p>
        </p:txBody>
      </p:sp>
      <p:sp>
        <p:nvSpPr>
          <p:cNvPr id="10243" name="Rectangle 3"/>
          <p:cNvSpPr>
            <a:spLocks noGrp="1" noChangeArrowheads="1"/>
          </p:cNvSpPr>
          <p:nvPr>
            <p:ph idx="1"/>
          </p:nvPr>
        </p:nvSpPr>
        <p:spPr>
          <a:xfrm>
            <a:off x="228600" y="1905001"/>
            <a:ext cx="8597900" cy="3429000"/>
          </a:xfrm>
        </p:spPr>
        <p:txBody>
          <a:bodyPr/>
          <a:lstStyle/>
          <a:p>
            <a:pPr eaLnBrk="1" hangingPunct="1">
              <a:buFontTx/>
              <a:buNone/>
            </a:pPr>
            <a:r>
              <a:rPr lang="en-US" b="1" dirty="0" smtClean="0"/>
              <a:t>TestHear 2.1.0.7 (TestHear)</a:t>
            </a:r>
            <a:endParaRPr lang="en-US" sz="1600" b="1" dirty="0" smtClean="0"/>
          </a:p>
          <a:p>
            <a:pPr eaLnBrk="1" hangingPunct="1">
              <a:spcBef>
                <a:spcPts val="600"/>
              </a:spcBef>
              <a:spcAft>
                <a:spcPts val="600"/>
              </a:spcAft>
              <a:buFont typeface="Arial" pitchFamily="34" charset="0"/>
              <a:buChar char="•"/>
            </a:pPr>
            <a:r>
              <a:rPr lang="en-US" sz="2200" dirty="0" smtClean="0">
                <a:cs typeface="Tahoma" pitchFamily="34" charset="0"/>
              </a:rPr>
              <a:t>Platform used to deliver accommodated forms (e.g., large print, zoom, color contrast, screen reader, assistive devices) for Florida’s high-stakes computer-based statewide assessments.</a:t>
            </a:r>
          </a:p>
          <a:p>
            <a:pPr eaLnBrk="1" hangingPunct="1">
              <a:spcBef>
                <a:spcPts val="600"/>
              </a:spcBef>
              <a:spcAft>
                <a:spcPts val="600"/>
              </a:spcAft>
              <a:buFont typeface="Arial" pitchFamily="34" charset="0"/>
              <a:buChar char="•"/>
            </a:pPr>
            <a:r>
              <a:rPr lang="en-US" sz="2200" dirty="0" smtClean="0">
                <a:cs typeface="Tahoma" pitchFamily="34" charset="0"/>
              </a:rPr>
              <a:t>Software application installed on each computer that will be used to test students who require computer-based accommodations.</a:t>
            </a:r>
          </a:p>
          <a:p>
            <a:pPr eaLnBrk="1" hangingPunct="1">
              <a:spcBef>
                <a:spcPts val="600"/>
              </a:spcBef>
              <a:spcAft>
                <a:spcPts val="600"/>
              </a:spcAft>
              <a:buFont typeface="Arial" pitchFamily="34" charset="0"/>
              <a:buChar char="•"/>
            </a:pPr>
            <a:r>
              <a:rPr lang="en-US" sz="2200" dirty="0" err="1" smtClean="0">
                <a:cs typeface="Tahoma" pitchFamily="34" charset="0"/>
              </a:rPr>
              <a:t>TestHear</a:t>
            </a:r>
            <a:r>
              <a:rPr lang="en-US" sz="2200" dirty="0" smtClean="0">
                <a:cs typeface="Tahoma" pitchFamily="34" charset="0"/>
              </a:rPr>
              <a:t> will operate on Windows PC workstations and on Macintosh workstations that have Mac OS X 10.5 or later installed and are running Windows (e.g., via Boot Camp). </a:t>
            </a:r>
          </a:p>
          <a:p>
            <a:pPr eaLnBrk="1" hangingPunct="1">
              <a:spcBef>
                <a:spcPts val="600"/>
              </a:spcBef>
              <a:spcAft>
                <a:spcPts val="600"/>
              </a:spcAft>
              <a:buFont typeface="Arial" pitchFamily="34" charset="0"/>
              <a:buChar char="•"/>
            </a:pPr>
            <a:r>
              <a:rPr lang="en-US" sz="2200" dirty="0" err="1" smtClean="0">
                <a:cs typeface="Tahoma" pitchFamily="34" charset="0"/>
              </a:rPr>
              <a:t>TestHear</a:t>
            </a:r>
            <a:r>
              <a:rPr lang="en-US" sz="2200" dirty="0" smtClean="0">
                <a:cs typeface="Tahoma" pitchFamily="34" charset="0"/>
              </a:rPr>
              <a:t> will </a:t>
            </a:r>
            <a:r>
              <a:rPr lang="en-US" sz="2200" b="1" dirty="0" smtClean="0">
                <a:cs typeface="Tahoma" pitchFamily="34" charset="0"/>
              </a:rPr>
              <a:t>not</a:t>
            </a:r>
            <a:r>
              <a:rPr lang="en-US" sz="2200" dirty="0" smtClean="0">
                <a:cs typeface="Tahoma" pitchFamily="34" charset="0"/>
              </a:rPr>
              <a:t> work on Mac OS X 10.4 or on Macs that cannot also run Windows.</a:t>
            </a:r>
          </a:p>
        </p:txBody>
      </p:sp>
      <p:sp>
        <p:nvSpPr>
          <p:cNvPr id="10244" name="Slide Number Placeholder 8"/>
          <p:cNvSpPr>
            <a:spLocks noGrp="1"/>
          </p:cNvSpPr>
          <p:nvPr>
            <p:ph type="sldNum" sz="quarter" idx="12"/>
          </p:nvPr>
        </p:nvSpPr>
        <p:spPr>
          <a:noFill/>
        </p:spPr>
        <p:txBody>
          <a:bodyPr/>
          <a:lstStyle/>
          <a:p>
            <a:fld id="{FAEB9598-A5B0-4B15-B7BD-AAE2449FC9BD}" type="slidenum">
              <a:rPr lang="en-US" smtClean="0"/>
              <a:pPr/>
              <a:t>5</a:t>
            </a:fld>
            <a:endParaRPr lang="en-US" smtClean="0"/>
          </a:p>
        </p:txBody>
      </p:sp>
      <p:pic>
        <p:nvPicPr>
          <p:cNvPr id="10245" name="Picture 2"/>
          <p:cNvPicPr>
            <a:picLocks noChangeAspect="1" noChangeArrowheads="1"/>
          </p:cNvPicPr>
          <p:nvPr/>
        </p:nvPicPr>
        <p:blipFill>
          <a:blip r:embed="rId2" cstate="print"/>
          <a:srcRect/>
          <a:stretch>
            <a:fillRect/>
          </a:stretch>
        </p:blipFill>
        <p:spPr bwMode="auto">
          <a:xfrm>
            <a:off x="3200400" y="5639442"/>
            <a:ext cx="995532" cy="106680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4648200" y="5410200"/>
            <a:ext cx="3176587" cy="1276350"/>
          </a:xfrm>
          <a:prstGeom prst="rect">
            <a:avLst/>
          </a:prstGeom>
          <a:noFill/>
          <a:ln w="9525">
            <a:noFill/>
            <a:miter lim="800000"/>
            <a:headEnd/>
            <a:tailEnd/>
          </a:ln>
        </p:spPr>
      </p:pic>
      <p:sp>
        <p:nvSpPr>
          <p:cNvPr id="7" name="Oval 6"/>
          <p:cNvSpPr/>
          <p:nvPr/>
        </p:nvSpPr>
        <p:spPr>
          <a:xfrm>
            <a:off x="4648200" y="63246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228600" y="304800"/>
            <a:ext cx="6829425" cy="1257300"/>
          </a:xfrm>
        </p:spPr>
        <p:txBody>
          <a:bodyPr/>
          <a:lstStyle/>
          <a:p>
            <a:pPr eaLnBrk="1" hangingPunct="1"/>
            <a:r>
              <a:rPr lang="en-US" smtClean="0"/>
              <a:t>Glossary of Terms</a:t>
            </a:r>
          </a:p>
        </p:txBody>
      </p:sp>
      <p:sp>
        <p:nvSpPr>
          <p:cNvPr id="8195" name="Rectangle 3"/>
          <p:cNvSpPr>
            <a:spLocks noGrp="1" noChangeArrowheads="1"/>
          </p:cNvSpPr>
          <p:nvPr>
            <p:ph idx="1"/>
          </p:nvPr>
        </p:nvSpPr>
        <p:spPr>
          <a:xfrm>
            <a:off x="357187" y="1828800"/>
            <a:ext cx="8558213" cy="4286250"/>
          </a:xfrm>
        </p:spPr>
        <p:txBody>
          <a:bodyPr/>
          <a:lstStyle/>
          <a:p>
            <a:pPr eaLnBrk="1" hangingPunct="1">
              <a:buFontTx/>
              <a:buNone/>
            </a:pPr>
            <a:r>
              <a:rPr lang="en-US" b="1" dirty="0" smtClean="0"/>
              <a:t>Proctor Caching</a:t>
            </a:r>
          </a:p>
          <a:p>
            <a:pPr eaLnBrk="1" hangingPunct="1"/>
            <a:r>
              <a:rPr lang="en-US" sz="2000" dirty="0" smtClean="0"/>
              <a:t>Proctor Caching is a process of loading test content locally on a computer at the school level.</a:t>
            </a:r>
          </a:p>
          <a:p>
            <a:pPr eaLnBrk="1" hangingPunct="1"/>
            <a:r>
              <a:rPr lang="en-US" sz="2000" dirty="0" smtClean="0">
                <a:cs typeface="Tahoma" pitchFamily="34" charset="0"/>
              </a:rPr>
              <a:t>Does not require a separate caching server and can run on any workstation on the network that meets minimum requirements.</a:t>
            </a:r>
          </a:p>
          <a:p>
            <a:pPr eaLnBrk="1" hangingPunct="1"/>
            <a:r>
              <a:rPr lang="en-US" sz="2000" dirty="0" smtClean="0">
                <a:cs typeface="Tahoma" pitchFamily="34" charset="0"/>
              </a:rPr>
              <a:t>Proctor Caching software is provided by Pearson.</a:t>
            </a:r>
          </a:p>
          <a:p>
            <a:pPr eaLnBrk="1" hangingPunct="1"/>
            <a:r>
              <a:rPr lang="en-US" sz="2000" dirty="0" smtClean="0">
                <a:cs typeface="Tahoma" pitchFamily="34" charset="0"/>
              </a:rPr>
              <a:t>Reduces test delays due to network congestion.</a:t>
            </a:r>
          </a:p>
          <a:p>
            <a:pPr eaLnBrk="1" hangingPunct="1"/>
            <a:r>
              <a:rPr lang="en-US" sz="2000" dirty="0" smtClean="0">
                <a:cs typeface="Tahoma" pitchFamily="34" charset="0"/>
              </a:rPr>
              <a:t>Provides students with a more seamless testing experience.</a:t>
            </a:r>
          </a:p>
          <a:p>
            <a:pPr eaLnBrk="1" hangingPunct="1"/>
            <a:r>
              <a:rPr lang="en-US" sz="2000" b="1" dirty="0" smtClean="0">
                <a:cs typeface="Tahoma" pitchFamily="34" charset="0"/>
              </a:rPr>
              <a:t>Required</a:t>
            </a:r>
            <a:r>
              <a:rPr lang="en-US" sz="2000" dirty="0" smtClean="0">
                <a:cs typeface="Tahoma" pitchFamily="34" charset="0"/>
              </a:rPr>
              <a:t> </a:t>
            </a:r>
            <a:r>
              <a:rPr lang="en-US" sz="2000" b="1" dirty="0" smtClean="0">
                <a:cs typeface="Tahoma" pitchFamily="34" charset="0"/>
              </a:rPr>
              <a:t>for all FCAT/FCAT 2.0/EOC computer-based testing in Florida.</a:t>
            </a:r>
          </a:p>
          <a:p>
            <a:pPr eaLnBrk="1" hangingPunct="1"/>
            <a:r>
              <a:rPr lang="en-US" sz="2000" dirty="0" smtClean="0">
                <a:cs typeface="Tahoma" pitchFamily="34" charset="0"/>
              </a:rPr>
              <a:t>Instructions for proctor caching are provided in the </a:t>
            </a:r>
            <a:r>
              <a:rPr lang="en-US" sz="2000" i="1" dirty="0" smtClean="0"/>
              <a:t>Technology Coordinator Guide.</a:t>
            </a:r>
            <a:endParaRPr lang="en-US" sz="2000" b="1" i="1" dirty="0" smtClean="0">
              <a:cs typeface="Tahoma" pitchFamily="34" charset="0"/>
            </a:endParaRPr>
          </a:p>
        </p:txBody>
      </p:sp>
      <p:sp>
        <p:nvSpPr>
          <p:cNvPr id="8196" name="Slide Number Placeholder 7"/>
          <p:cNvSpPr>
            <a:spLocks noGrp="1"/>
          </p:cNvSpPr>
          <p:nvPr>
            <p:ph type="sldNum" sz="quarter" idx="12"/>
          </p:nvPr>
        </p:nvSpPr>
        <p:spPr>
          <a:noFill/>
        </p:spPr>
        <p:txBody>
          <a:bodyPr/>
          <a:lstStyle/>
          <a:p>
            <a:fld id="{0502AB86-8A9B-431D-9756-746E8449325D}" type="slidenum">
              <a:rPr lang="en-US" smtClean="0"/>
              <a:pPr/>
              <a:t>6</a:t>
            </a:fld>
            <a:endParaRPr lang="en-US" dirty="0" smtClean="0"/>
          </a:p>
        </p:txBody>
      </p:sp>
      <p:pic>
        <p:nvPicPr>
          <p:cNvPr id="8197" name="Picture 7"/>
          <p:cNvPicPr>
            <a:picLocks noChangeAspect="1" noChangeArrowheads="1"/>
          </p:cNvPicPr>
          <p:nvPr/>
        </p:nvPicPr>
        <p:blipFill>
          <a:blip r:embed="rId2" cstate="print"/>
          <a:srcRect/>
          <a:stretch>
            <a:fillRect/>
          </a:stretch>
        </p:blipFill>
        <p:spPr bwMode="auto">
          <a:xfrm>
            <a:off x="3581400" y="5257800"/>
            <a:ext cx="3276600" cy="133988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8686800" cy="1257300"/>
          </a:xfrm>
        </p:spPr>
        <p:txBody>
          <a:bodyPr/>
          <a:lstStyle/>
          <a:p>
            <a:pPr eaLnBrk="1" hangingPunct="1"/>
            <a:r>
              <a:rPr lang="en-US" dirty="0" smtClean="0"/>
              <a:t>Pearson Support and </a:t>
            </a:r>
            <a:br>
              <a:rPr lang="en-US" dirty="0" smtClean="0"/>
            </a:br>
            <a:r>
              <a:rPr lang="en-US" dirty="0" smtClean="0"/>
              <a:t>PearsonAccess</a:t>
            </a:r>
          </a:p>
        </p:txBody>
      </p:sp>
      <p:sp>
        <p:nvSpPr>
          <p:cNvPr id="9220" name="Rectangle 3"/>
          <p:cNvSpPr>
            <a:spLocks noGrp="1" noChangeArrowheads="1"/>
          </p:cNvSpPr>
          <p:nvPr>
            <p:ph idx="1"/>
          </p:nvPr>
        </p:nvSpPr>
        <p:spPr>
          <a:xfrm>
            <a:off x="228600" y="1905000"/>
            <a:ext cx="8601075" cy="4648200"/>
          </a:xfrm>
        </p:spPr>
        <p:txBody>
          <a:bodyPr rtlCol="0">
            <a:normAutofit fontScale="92500"/>
          </a:bodyPr>
          <a:lstStyle/>
          <a:p>
            <a:pPr eaLnBrk="1" fontAlgn="auto" hangingPunct="1">
              <a:lnSpc>
                <a:spcPct val="90000"/>
              </a:lnSpc>
              <a:spcAft>
                <a:spcPts val="0"/>
              </a:spcAft>
              <a:buFontTx/>
              <a:buNone/>
              <a:defRPr/>
            </a:pPr>
            <a:r>
              <a:rPr lang="en-US" sz="2000" dirty="0" smtClean="0"/>
              <a:t>Contact Pearson Support at:</a:t>
            </a:r>
          </a:p>
          <a:p>
            <a:pPr lvl="1" eaLnBrk="1" fontAlgn="auto" hangingPunct="1">
              <a:lnSpc>
                <a:spcPct val="90000"/>
              </a:lnSpc>
              <a:spcAft>
                <a:spcPts val="0"/>
              </a:spcAft>
              <a:buFont typeface="Arial" pitchFamily="34" charset="0"/>
              <a:buChar char="•"/>
              <a:defRPr/>
            </a:pPr>
            <a:r>
              <a:rPr lang="en-US" sz="1900" dirty="0" smtClean="0">
                <a:cs typeface="Tahoma" pitchFamily="34" charset="0"/>
              </a:rPr>
              <a:t>1-877-847-3043 (</a:t>
            </a:r>
            <a:r>
              <a:rPr lang="en-US" sz="1900" dirty="0" smtClean="0"/>
              <a:t>Monday – Friday, 7:00 am – 8:30 pm ET)</a:t>
            </a:r>
            <a:endParaRPr lang="en-US" sz="1900" dirty="0" smtClean="0">
              <a:cs typeface="Tahoma" pitchFamily="34" charset="0"/>
            </a:endParaRPr>
          </a:p>
          <a:p>
            <a:pPr lvl="1" eaLnBrk="1" fontAlgn="auto" hangingPunct="1">
              <a:lnSpc>
                <a:spcPct val="90000"/>
              </a:lnSpc>
              <a:spcAft>
                <a:spcPts val="0"/>
              </a:spcAft>
              <a:buClr>
                <a:schemeClr val="tx1"/>
              </a:buClr>
              <a:buFont typeface="Arial" pitchFamily="34" charset="0"/>
              <a:buChar char="•"/>
              <a:defRPr/>
            </a:pPr>
            <a:r>
              <a:rPr lang="en-US" sz="1900" dirty="0" smtClean="0">
                <a:solidFill>
                  <a:srgbClr val="0066FF"/>
                </a:solidFill>
                <a:cs typeface="Tahoma" pitchFamily="34" charset="0"/>
                <a:hlinkClick r:id="rId2"/>
              </a:rPr>
              <a:t>Florida@support.pearson.com</a:t>
            </a:r>
            <a:r>
              <a:rPr lang="en-US" sz="1900" dirty="0" smtClean="0">
                <a:solidFill>
                  <a:srgbClr val="0066FF"/>
                </a:solidFill>
                <a:cs typeface="Tahoma" pitchFamily="34" charset="0"/>
              </a:rPr>
              <a:t> </a:t>
            </a:r>
          </a:p>
          <a:p>
            <a:pPr eaLnBrk="1" fontAlgn="auto" hangingPunct="1">
              <a:lnSpc>
                <a:spcPct val="90000"/>
              </a:lnSpc>
              <a:spcAft>
                <a:spcPts val="0"/>
              </a:spcAft>
              <a:buFont typeface="Arial" charset="0"/>
              <a:buNone/>
              <a:defRPr/>
            </a:pPr>
            <a:endParaRPr lang="en-US" sz="1900" dirty="0" smtClean="0">
              <a:solidFill>
                <a:srgbClr val="0066FF"/>
              </a:solidFill>
            </a:endParaRPr>
          </a:p>
          <a:p>
            <a:pPr marL="0" indent="0" eaLnBrk="1" fontAlgn="auto" hangingPunct="1">
              <a:lnSpc>
                <a:spcPct val="90000"/>
              </a:lnSpc>
              <a:spcAft>
                <a:spcPts val="0"/>
              </a:spcAft>
              <a:buFontTx/>
              <a:buNone/>
              <a:defRPr/>
            </a:pPr>
            <a:r>
              <a:rPr lang="en-US" sz="2000" dirty="0" smtClean="0"/>
              <a:t>Appendix B in the Fall 2014 Retake Manual provides the following information:</a:t>
            </a:r>
          </a:p>
          <a:p>
            <a:pPr lvl="1" eaLnBrk="1" fontAlgn="auto" hangingPunct="1">
              <a:lnSpc>
                <a:spcPct val="90000"/>
              </a:lnSpc>
              <a:spcBef>
                <a:spcPts val="600"/>
              </a:spcBef>
              <a:spcAft>
                <a:spcPts val="600"/>
              </a:spcAft>
              <a:buFont typeface="Arial" pitchFamily="34" charset="0"/>
              <a:buChar char="•"/>
              <a:defRPr/>
            </a:pPr>
            <a:r>
              <a:rPr lang="en-US" sz="1900" dirty="0" smtClean="0">
                <a:cs typeface="Tahoma" pitchFamily="34" charset="0"/>
              </a:rPr>
              <a:t>PearsonAccess</a:t>
            </a:r>
          </a:p>
          <a:p>
            <a:pPr lvl="2" eaLnBrk="1" fontAlgn="auto" hangingPunct="1">
              <a:lnSpc>
                <a:spcPct val="90000"/>
              </a:lnSpc>
              <a:spcBef>
                <a:spcPts val="600"/>
              </a:spcBef>
              <a:spcAft>
                <a:spcPts val="600"/>
              </a:spcAft>
              <a:buFont typeface="Tahoma" pitchFamily="34" charset="0"/>
              <a:buChar char="−"/>
              <a:defRPr/>
            </a:pPr>
            <a:r>
              <a:rPr lang="en-US" sz="1900" dirty="0" smtClean="0">
                <a:cs typeface="Tahoma" pitchFamily="34" charset="0"/>
              </a:rPr>
              <a:t>User Accounts (FDOE has distributed instructions for setting up user accounts to district assessment coordinators.)</a:t>
            </a:r>
          </a:p>
          <a:p>
            <a:pPr lvl="2" eaLnBrk="1" fontAlgn="auto" hangingPunct="1">
              <a:lnSpc>
                <a:spcPct val="90000"/>
              </a:lnSpc>
              <a:spcBef>
                <a:spcPts val="600"/>
              </a:spcBef>
              <a:spcAft>
                <a:spcPts val="600"/>
              </a:spcAft>
              <a:buFont typeface="Tahoma" pitchFamily="34" charset="0"/>
              <a:buChar char="−"/>
              <a:defRPr/>
            </a:pPr>
            <a:r>
              <a:rPr lang="en-US" sz="1900" dirty="0" smtClean="0">
                <a:cs typeface="Tahoma" pitchFamily="34" charset="0"/>
              </a:rPr>
              <a:t>Browser requirements</a:t>
            </a:r>
          </a:p>
          <a:p>
            <a:pPr lvl="2" eaLnBrk="1" fontAlgn="auto" hangingPunct="1">
              <a:lnSpc>
                <a:spcPct val="90000"/>
              </a:lnSpc>
              <a:spcBef>
                <a:spcPts val="600"/>
              </a:spcBef>
              <a:spcAft>
                <a:spcPts val="600"/>
              </a:spcAft>
              <a:buFont typeface="Tahoma" pitchFamily="34" charset="0"/>
              <a:buChar char="−"/>
              <a:defRPr/>
            </a:pPr>
            <a:r>
              <a:rPr lang="en-US" sz="1900" dirty="0" smtClean="0">
                <a:cs typeface="Tahoma" pitchFamily="34" charset="0"/>
              </a:rPr>
              <a:t>How to log in for the first time</a:t>
            </a:r>
          </a:p>
          <a:p>
            <a:pPr lvl="2" eaLnBrk="1" fontAlgn="auto" hangingPunct="1">
              <a:lnSpc>
                <a:spcPct val="90000"/>
              </a:lnSpc>
              <a:spcBef>
                <a:spcPts val="600"/>
              </a:spcBef>
              <a:spcAft>
                <a:spcPts val="600"/>
              </a:spcAft>
              <a:buFont typeface="Tahoma" pitchFamily="34" charset="0"/>
              <a:buChar char="−"/>
              <a:defRPr/>
            </a:pPr>
            <a:r>
              <a:rPr lang="en-US" sz="1900" dirty="0" smtClean="0">
                <a:cs typeface="Tahoma" pitchFamily="34" charset="0"/>
              </a:rPr>
              <a:t>How to reset passwords</a:t>
            </a:r>
          </a:p>
          <a:p>
            <a:pPr lvl="1" eaLnBrk="1" fontAlgn="auto" hangingPunct="1">
              <a:lnSpc>
                <a:spcPct val="90000"/>
              </a:lnSpc>
              <a:spcBef>
                <a:spcPts val="600"/>
              </a:spcBef>
              <a:spcAft>
                <a:spcPts val="600"/>
              </a:spcAft>
              <a:buFont typeface="Arial" pitchFamily="34" charset="0"/>
              <a:buChar char="•"/>
              <a:defRPr/>
            </a:pPr>
            <a:r>
              <a:rPr lang="en-US" sz="1900" dirty="0" smtClean="0">
                <a:cs typeface="Tahoma" pitchFamily="34" charset="0"/>
              </a:rPr>
              <a:t>Training Center</a:t>
            </a:r>
          </a:p>
          <a:p>
            <a:pPr lvl="2" eaLnBrk="1" fontAlgn="auto" hangingPunct="1">
              <a:lnSpc>
                <a:spcPct val="90000"/>
              </a:lnSpc>
              <a:spcBef>
                <a:spcPts val="600"/>
              </a:spcBef>
              <a:spcAft>
                <a:spcPts val="600"/>
              </a:spcAft>
              <a:buFont typeface="Tahoma" pitchFamily="34" charset="0"/>
              <a:buChar char="−"/>
              <a:defRPr/>
            </a:pPr>
            <a:r>
              <a:rPr lang="en-US" sz="1900" dirty="0" smtClean="0">
                <a:cs typeface="Tahoma" pitchFamily="34" charset="0"/>
              </a:rPr>
              <a:t>Test Setup Exercise</a:t>
            </a:r>
          </a:p>
          <a:p>
            <a:pPr lvl="2" eaLnBrk="1" fontAlgn="auto" hangingPunct="1">
              <a:lnSpc>
                <a:spcPct val="90000"/>
              </a:lnSpc>
              <a:spcAft>
                <a:spcPts val="600"/>
              </a:spcAft>
              <a:buFont typeface="Arial" charset="0"/>
              <a:buNone/>
              <a:defRPr/>
            </a:pPr>
            <a:endParaRPr lang="en-US" sz="1500" dirty="0" smtClean="0">
              <a:cs typeface="+mn-cs"/>
            </a:endParaRPr>
          </a:p>
        </p:txBody>
      </p:sp>
      <p:sp>
        <p:nvSpPr>
          <p:cNvPr id="12292" name="Slide Number Placeholder 5"/>
          <p:cNvSpPr>
            <a:spLocks noGrp="1"/>
          </p:cNvSpPr>
          <p:nvPr>
            <p:ph type="sldNum" sz="quarter" idx="12"/>
          </p:nvPr>
        </p:nvSpPr>
        <p:spPr>
          <a:noFill/>
        </p:spPr>
        <p:txBody>
          <a:bodyPr/>
          <a:lstStyle/>
          <a:p>
            <a:fld id="{C0669B94-C408-4368-94DD-59E9C8D24816}"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CBT Support</a:t>
            </a:r>
            <a:endParaRPr lang="en-US" dirty="0"/>
          </a:p>
        </p:txBody>
      </p:sp>
      <p:sp>
        <p:nvSpPr>
          <p:cNvPr id="3" name="Content Placeholder 2"/>
          <p:cNvSpPr>
            <a:spLocks noGrp="1"/>
          </p:cNvSpPr>
          <p:nvPr>
            <p:ph idx="1"/>
          </p:nvPr>
        </p:nvSpPr>
        <p:spPr>
          <a:xfrm>
            <a:off x="152400" y="1905000"/>
            <a:ext cx="8839200" cy="4800600"/>
          </a:xfrm>
        </p:spPr>
        <p:txBody>
          <a:bodyPr/>
          <a:lstStyle/>
          <a:p>
            <a:pPr marL="0" indent="0">
              <a:buNone/>
            </a:pPr>
            <a:r>
              <a:rPr lang="en-US" sz="2800" b="1" dirty="0" smtClean="0"/>
              <a:t>Computer-Based Testing</a:t>
            </a:r>
          </a:p>
          <a:p>
            <a:pPr>
              <a:spcBef>
                <a:spcPts val="600"/>
              </a:spcBef>
              <a:spcAft>
                <a:spcPts val="600"/>
              </a:spcAft>
            </a:pPr>
            <a:r>
              <a:rPr lang="en-US" sz="2200" dirty="0" smtClean="0"/>
              <a:t>Resources </a:t>
            </a:r>
            <a:r>
              <a:rPr lang="en-US" sz="2200" dirty="0"/>
              <a:t>for computer-based testing, including information about test setup, best practices, and </a:t>
            </a:r>
            <a:r>
              <a:rPr lang="en-US" sz="2200" dirty="0" smtClean="0"/>
              <a:t>training resources</a:t>
            </a:r>
            <a:r>
              <a:rPr lang="en-US" sz="2200" dirty="0"/>
              <a:t>, are located at </a:t>
            </a:r>
            <a:r>
              <a:rPr lang="en-US" sz="2200" b="1" dirty="0"/>
              <a:t>www.FLAssessments.com/CBTTrainingResources</a:t>
            </a:r>
            <a:r>
              <a:rPr lang="en-US" sz="2200" dirty="0"/>
              <a:t>.</a:t>
            </a:r>
          </a:p>
          <a:p>
            <a:pPr>
              <a:spcBef>
                <a:spcPts val="600"/>
              </a:spcBef>
              <a:spcAft>
                <a:spcPts val="600"/>
              </a:spcAft>
            </a:pPr>
            <a:r>
              <a:rPr lang="en-US" sz="2200" dirty="0" smtClean="0"/>
              <a:t>The </a:t>
            </a:r>
            <a:r>
              <a:rPr lang="en-US" sz="2200" i="1" dirty="0"/>
              <a:t>CBT Test Administrator Quick Reference Guide </a:t>
            </a:r>
            <a:r>
              <a:rPr lang="en-US" sz="2200" dirty="0"/>
              <a:t>is available </a:t>
            </a:r>
            <a:r>
              <a:rPr lang="en-US" sz="2200" dirty="0" smtClean="0"/>
              <a:t>at </a:t>
            </a:r>
            <a:r>
              <a:rPr lang="en-US" sz="2200" b="1" dirty="0" smtClean="0"/>
              <a:t>www.FLAssessments.com/AdditionalResources</a:t>
            </a:r>
            <a:r>
              <a:rPr lang="en-US" sz="2200" dirty="0" smtClean="0"/>
              <a:t>.</a:t>
            </a:r>
            <a:endParaRPr lang="en-US" sz="2200" dirty="0"/>
          </a:p>
          <a:p>
            <a:pPr>
              <a:spcBef>
                <a:spcPts val="600"/>
              </a:spcBef>
              <a:spcAft>
                <a:spcPts val="600"/>
              </a:spcAft>
            </a:pPr>
            <a:r>
              <a:rPr lang="en-US" sz="2200" dirty="0" smtClean="0"/>
              <a:t>If </a:t>
            </a:r>
            <a:r>
              <a:rPr lang="en-US" sz="2200" dirty="0"/>
              <a:t>a technical issue interrupts testing and is not able to be resolved quickly, school staff should </a:t>
            </a:r>
            <a:r>
              <a:rPr lang="en-US" sz="2200" dirty="0" smtClean="0"/>
              <a:t>contact Pearson </a:t>
            </a:r>
            <a:r>
              <a:rPr lang="en-US" sz="2200" dirty="0"/>
              <a:t>Customer Support at 877-847-3043 and notify the </a:t>
            </a:r>
            <a:r>
              <a:rPr lang="en-US" sz="2200" dirty="0" smtClean="0"/>
              <a:t>Student Assessment &amp; Educational Testing office immediately (Request a Level 2 Tech). </a:t>
            </a:r>
          </a:p>
          <a:p>
            <a:pPr lvl="1">
              <a:spcBef>
                <a:spcPts val="600"/>
              </a:spcBef>
              <a:spcAft>
                <a:spcPts val="600"/>
              </a:spcAft>
            </a:pPr>
            <a:r>
              <a:rPr lang="en-US" sz="2000" b="1" dirty="0" smtClean="0"/>
              <a:t>If a student </a:t>
            </a:r>
            <a:r>
              <a:rPr lang="en-US" sz="2000" b="1" dirty="0"/>
              <a:t>still has difficulty logging in or gets kicked out of his or her test more than once, that </a:t>
            </a:r>
            <a:r>
              <a:rPr lang="en-US" sz="2000" b="1" dirty="0" smtClean="0"/>
              <a:t>student should </a:t>
            </a:r>
            <a:r>
              <a:rPr lang="en-US" sz="2000" b="1" dirty="0"/>
              <a:t>not continue attempting to log in until the issue is diagnosed and resolved.</a:t>
            </a:r>
          </a:p>
        </p:txBody>
      </p:sp>
      <p:sp>
        <p:nvSpPr>
          <p:cNvPr id="4" name="Slide Number Placeholder 3"/>
          <p:cNvSpPr>
            <a:spLocks noGrp="1"/>
          </p:cNvSpPr>
          <p:nvPr>
            <p:ph type="sldNum" sz="quarter" idx="12"/>
          </p:nvPr>
        </p:nvSpPr>
        <p:spPr/>
        <p:txBody>
          <a:bodyPr/>
          <a:lstStyle/>
          <a:p>
            <a:pPr>
              <a:defRPr/>
            </a:pPr>
            <a:fld id="{5C74817F-6FA5-4E8D-99B7-BCABB5A8C126}" type="slidenum">
              <a:rPr lang="en-US" smtClean="0"/>
              <a:pPr>
                <a:defRPr/>
              </a:pPr>
              <a:t>8</a:t>
            </a:fld>
            <a:endParaRPr lang="en-US" dirty="0"/>
          </a:p>
        </p:txBody>
      </p:sp>
      <p:sp>
        <p:nvSpPr>
          <p:cNvPr id="5" name="TextBox 4"/>
          <p:cNvSpPr txBox="1"/>
          <p:nvPr/>
        </p:nvSpPr>
        <p:spPr>
          <a:xfrm>
            <a:off x="3200400" y="6488668"/>
            <a:ext cx="3886200" cy="369332"/>
          </a:xfrm>
          <a:prstGeom prst="rect">
            <a:avLst/>
          </a:prstGeom>
          <a:noFill/>
        </p:spPr>
        <p:txBody>
          <a:bodyPr wrap="square" rtlCol="0">
            <a:spAutoFit/>
          </a:bodyPr>
          <a:lstStyle/>
          <a:p>
            <a:r>
              <a:rPr lang="en-US" dirty="0" smtClean="0"/>
              <a:t>Retake Manual Pages v, vi</a:t>
            </a:r>
            <a:endParaRPr lang="en-US" dirty="0"/>
          </a:p>
        </p:txBody>
      </p:sp>
    </p:spTree>
    <p:extLst>
      <p:ext uri="{BB962C8B-B14F-4D97-AF65-F5344CB8AC3E}">
        <p14:creationId xmlns:p14="http://schemas.microsoft.com/office/powerpoint/2010/main" val="1286473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Test Administration</a:t>
            </a:r>
            <a:br>
              <a:rPr lang="en-US" dirty="0" smtClean="0"/>
            </a:br>
            <a:r>
              <a:rPr lang="en-US" dirty="0" smtClean="0"/>
              <a:t>Schedule</a:t>
            </a:r>
            <a:endParaRPr lang="en-US" sz="3200" dirty="0" smtClean="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133600"/>
            <a:ext cx="8610599" cy="3505200"/>
          </a:xfrm>
        </p:spPr>
      </p:pic>
      <p:sp>
        <p:nvSpPr>
          <p:cNvPr id="13328" name="Slide Number Placeholder 5"/>
          <p:cNvSpPr>
            <a:spLocks noGrp="1"/>
          </p:cNvSpPr>
          <p:nvPr>
            <p:ph type="sldNum" sz="quarter" idx="12"/>
          </p:nvPr>
        </p:nvSpPr>
        <p:spPr>
          <a:noFill/>
        </p:spPr>
        <p:txBody>
          <a:bodyPr/>
          <a:lstStyle/>
          <a:p>
            <a:fld id="{F45AD4D3-AF39-41B3-8425-4F074B05A0D6}" type="slidenum">
              <a:rPr lang="en-US" smtClean="0"/>
              <a:pPr/>
              <a:t>9</a:t>
            </a:fld>
            <a:endParaRPr lang="en-US" dirty="0" smtClean="0"/>
          </a:p>
        </p:txBody>
      </p:sp>
      <p:sp>
        <p:nvSpPr>
          <p:cNvPr id="2" name="TextBox 1"/>
          <p:cNvSpPr txBox="1"/>
          <p:nvPr/>
        </p:nvSpPr>
        <p:spPr>
          <a:xfrm>
            <a:off x="304800" y="5867400"/>
            <a:ext cx="8610600" cy="338554"/>
          </a:xfrm>
          <a:prstGeom prst="rect">
            <a:avLst/>
          </a:prstGeom>
          <a:noFill/>
        </p:spPr>
        <p:txBody>
          <a:bodyPr wrap="square" rtlCol="0">
            <a:spAutoFit/>
          </a:bodyPr>
          <a:lstStyle/>
          <a:p>
            <a:pPr lvl="0"/>
            <a:r>
              <a:rPr lang="en-US" sz="1600" u="sng" dirty="0" smtClean="0"/>
              <a:t>Note</a:t>
            </a:r>
            <a:r>
              <a:rPr lang="en-US" sz="1600" dirty="0" smtClean="0"/>
              <a:t>: No </a:t>
            </a:r>
            <a:r>
              <a:rPr lang="en-US" sz="1600" dirty="0"/>
              <a:t>testing on October 9 due to Secondary Early Release Day.</a:t>
            </a:r>
          </a:p>
        </p:txBody>
      </p:sp>
      <p:sp>
        <p:nvSpPr>
          <p:cNvPr id="6" name="TextBox 5"/>
          <p:cNvSpPr txBox="1"/>
          <p:nvPr/>
        </p:nvSpPr>
        <p:spPr>
          <a:xfrm>
            <a:off x="3200400" y="6488668"/>
            <a:ext cx="2876239" cy="369332"/>
          </a:xfrm>
          <a:prstGeom prst="rect">
            <a:avLst/>
          </a:prstGeom>
          <a:noFill/>
        </p:spPr>
        <p:txBody>
          <a:bodyPr wrap="square" rtlCol="0">
            <a:spAutoFit/>
          </a:bodyPr>
          <a:lstStyle/>
          <a:p>
            <a:r>
              <a:rPr lang="en-US" dirty="0" smtClean="0"/>
              <a:t>Retake Manual Page 1</a:t>
            </a:r>
            <a:endParaRPr lang="en-US" dirty="0"/>
          </a:p>
        </p:txBody>
      </p:sp>
    </p:spTree>
    <p:extLst>
      <p:ext uri="{BB962C8B-B14F-4D97-AF65-F5344CB8AC3E}">
        <p14:creationId xmlns:p14="http://schemas.microsoft.com/office/powerpoint/2010/main" val="534633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8553</TotalTime>
  <Words>2835</Words>
  <Application>Microsoft Office PowerPoint</Application>
  <PresentationFormat>On-screen Show (4:3)</PresentationFormat>
  <Paragraphs>245</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Fall 2014   Reading &amp; Mathematics Retake  Training Materials </vt:lpstr>
      <vt:lpstr>Glossary of Terms</vt:lpstr>
      <vt:lpstr>Glossary of Terms</vt:lpstr>
      <vt:lpstr>Glossary of Terms</vt:lpstr>
      <vt:lpstr>Glossary of Terms</vt:lpstr>
      <vt:lpstr>Glossary of Terms</vt:lpstr>
      <vt:lpstr>Pearson Support and  PearsonAccess</vt:lpstr>
      <vt:lpstr>CBT Support</vt:lpstr>
      <vt:lpstr>Test Administration Schedule</vt:lpstr>
      <vt:lpstr>Test Security</vt:lpstr>
      <vt:lpstr>Technology Coordinator  Before Testing Checklist</vt:lpstr>
      <vt:lpstr>Technology Coordinator  Before Testing Checklist</vt:lpstr>
      <vt:lpstr>Technology Coordinator  Before Testing Checklist</vt:lpstr>
      <vt:lpstr>Technology Coordinator  Before Testing Checklist</vt:lpstr>
      <vt:lpstr>Technology Coordinator  Before Testing Checklist</vt:lpstr>
      <vt:lpstr>Technology Coordinator  Before Testing Checklist</vt:lpstr>
      <vt:lpstr>Technology Coordinator  Before Testing</vt:lpstr>
      <vt:lpstr>Technology Coordinator  Before Testing</vt:lpstr>
      <vt:lpstr>Technology Coordinator  Before Testing</vt:lpstr>
      <vt:lpstr>Technology Coordinator  Before Testing</vt:lpstr>
      <vt:lpstr>Technology Coordinator  Before Testing</vt:lpstr>
      <vt:lpstr>Technology Coordinator  Before Testing</vt:lpstr>
      <vt:lpstr>Technology Coordinator  Before Testing</vt:lpstr>
      <vt:lpstr>Technology Coordinator  Before Testing</vt:lpstr>
      <vt:lpstr>Technology Coordinator  During Testing Checklist</vt:lpstr>
      <vt:lpstr>Technology Coordinator  After Testing Checklist</vt:lpstr>
      <vt:lpstr>Appendices</vt:lpstr>
      <vt:lpstr>Comment Forms</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Bruguera, Maria C.</cp:lastModifiedBy>
  <cp:revision>635</cp:revision>
  <dcterms:created xsi:type="dcterms:W3CDTF">2012-01-09T14:03:07Z</dcterms:created>
  <dcterms:modified xsi:type="dcterms:W3CDTF">2014-09-15T13:23:31Z</dcterms:modified>
</cp:coreProperties>
</file>