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Lst>
  <p:notesMasterIdLst>
    <p:notesMasterId r:id="rId68"/>
  </p:notesMasterIdLst>
  <p:handoutMasterIdLst>
    <p:handoutMasterId r:id="rId69"/>
  </p:handoutMasterIdLst>
  <p:sldIdLst>
    <p:sldId id="256" r:id="rId3"/>
    <p:sldId id="653" r:id="rId4"/>
    <p:sldId id="1155" r:id="rId5"/>
    <p:sldId id="1152" r:id="rId6"/>
    <p:sldId id="1153" r:id="rId7"/>
    <p:sldId id="647" r:id="rId8"/>
    <p:sldId id="554" r:id="rId9"/>
    <p:sldId id="1135" r:id="rId10"/>
    <p:sldId id="1151" r:id="rId11"/>
    <p:sldId id="768" r:id="rId12"/>
    <p:sldId id="1031" r:id="rId13"/>
    <p:sldId id="1154" r:id="rId14"/>
    <p:sldId id="560" r:id="rId15"/>
    <p:sldId id="1205" r:id="rId16"/>
    <p:sldId id="1246" r:id="rId17"/>
    <p:sldId id="778" r:id="rId18"/>
    <p:sldId id="785" r:id="rId19"/>
    <p:sldId id="1030" r:id="rId20"/>
    <p:sldId id="1204" r:id="rId21"/>
    <p:sldId id="1033" r:id="rId22"/>
    <p:sldId id="1034" r:id="rId23"/>
    <p:sldId id="720" r:id="rId24"/>
    <p:sldId id="781" r:id="rId25"/>
    <p:sldId id="718" r:id="rId26"/>
    <p:sldId id="782" r:id="rId27"/>
    <p:sldId id="733" r:id="rId28"/>
    <p:sldId id="1028" r:id="rId29"/>
    <p:sldId id="805" r:id="rId30"/>
    <p:sldId id="1076" r:id="rId31"/>
    <p:sldId id="1068" r:id="rId32"/>
    <p:sldId id="691" r:id="rId33"/>
    <p:sldId id="1029" r:id="rId34"/>
    <p:sldId id="1026" r:id="rId35"/>
    <p:sldId id="775" r:id="rId36"/>
    <p:sldId id="786" r:id="rId37"/>
    <p:sldId id="788" r:id="rId38"/>
    <p:sldId id="1053" r:id="rId39"/>
    <p:sldId id="1057" r:id="rId40"/>
    <p:sldId id="1060" r:id="rId41"/>
    <p:sldId id="1062" r:id="rId42"/>
    <p:sldId id="1063" r:id="rId43"/>
    <p:sldId id="1018" r:id="rId44"/>
    <p:sldId id="1073" r:id="rId45"/>
    <p:sldId id="816" r:id="rId46"/>
    <p:sldId id="817" r:id="rId47"/>
    <p:sldId id="818" r:id="rId48"/>
    <p:sldId id="696" r:id="rId49"/>
    <p:sldId id="727" r:id="rId50"/>
    <p:sldId id="523" r:id="rId51"/>
    <p:sldId id="1203" r:id="rId52"/>
    <p:sldId id="757" r:id="rId53"/>
    <p:sldId id="1041" r:id="rId54"/>
    <p:sldId id="1042" r:id="rId55"/>
    <p:sldId id="1043" r:id="rId56"/>
    <p:sldId id="954" r:id="rId57"/>
    <p:sldId id="1035" r:id="rId58"/>
    <p:sldId id="1023" r:id="rId59"/>
    <p:sldId id="1022" r:id="rId60"/>
    <p:sldId id="760" r:id="rId61"/>
    <p:sldId id="1202" r:id="rId62"/>
    <p:sldId id="979" r:id="rId63"/>
    <p:sldId id="939" r:id="rId64"/>
    <p:sldId id="257" r:id="rId65"/>
    <p:sldId id="838" r:id="rId66"/>
    <p:sldId id="646" r:id="rId6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ika.brinson" initials="t" lastIdx="1" clrIdx="0"/>
  <p:cmAuthor id="7" name="Dwyer, Marilyn" initials="DM" lastIdx="12" clrIdx="7">
    <p:extLst>
      <p:ext uri="{19B8F6BF-5375-455C-9EA6-DF929625EA0E}">
        <p15:presenceInfo xmlns:p15="http://schemas.microsoft.com/office/powerpoint/2012/main" userId="S-1-5-21-2011038089-1331910415-1862565094-52687" providerId="AD"/>
      </p:ext>
    </p:extLst>
  </p:cmAuthor>
  <p:cmAuthor id="1" name="Catherine Altmaier" initials="CA" lastIdx="34" clrIdx="1"/>
  <p:cmAuthor id="2" name="molly.hand" initials="m" lastIdx="2" clrIdx="2"/>
  <p:cmAuthor id="3" name="Nash, Lisa" initials="NL" lastIdx="2" clrIdx="3"/>
  <p:cmAuthor id="4" name="Stephens, Rebecca" initials="SR" lastIdx="56" clrIdx="4">
    <p:extLst>
      <p:ext uri="{19B8F6BF-5375-455C-9EA6-DF929625EA0E}">
        <p15:presenceInfo xmlns:p15="http://schemas.microsoft.com/office/powerpoint/2012/main" userId="S-1-5-21-2011038089-1331910415-1862565094-52695" providerId="AD"/>
      </p:ext>
    </p:extLst>
  </p:cmAuthor>
  <p:cmAuthor id="5" name="Bowman, Robert" initials="BR" lastIdx="17" clrIdx="5">
    <p:extLst>
      <p:ext uri="{19B8F6BF-5375-455C-9EA6-DF929625EA0E}">
        <p15:presenceInfo xmlns:p15="http://schemas.microsoft.com/office/powerpoint/2012/main" userId="S-1-5-21-2011038089-1331910415-1862565094-58736" providerId="AD"/>
      </p:ext>
    </p:extLst>
  </p:cmAuthor>
  <p:cmAuthor id="6" name="Black, Jenny" initials="BJ" lastIdx="1" clrIdx="6">
    <p:extLst>
      <p:ext uri="{19B8F6BF-5375-455C-9EA6-DF929625EA0E}">
        <p15:presenceInfo xmlns:p15="http://schemas.microsoft.com/office/powerpoint/2012/main" userId="S-1-5-21-2011038089-1331910415-1862565094-16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100"/>
    <a:srgbClr val="FFFF00"/>
    <a:srgbClr val="DAB000"/>
    <a:srgbClr val="007FD6"/>
    <a:srgbClr val="5791C1"/>
    <a:srgbClr val="76A5CC"/>
    <a:srgbClr val="80A9CE"/>
    <a:srgbClr val="88B0D2"/>
    <a:srgbClr val="7EA9D4"/>
    <a:srgbClr val="AF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40" autoAdjust="0"/>
    <p:restoredTop sz="64531" autoAdjust="0"/>
  </p:normalViewPr>
  <p:slideViewPr>
    <p:cSldViewPr>
      <p:cViewPr varScale="1">
        <p:scale>
          <a:sx n="58" d="100"/>
          <a:sy n="58" d="100"/>
        </p:scale>
        <p:origin x="1782" y="60"/>
      </p:cViewPr>
      <p:guideLst>
        <p:guide orient="horz" pos="2160"/>
        <p:guide pos="2880"/>
      </p:guideLst>
    </p:cSldViewPr>
  </p:slideViewPr>
  <p:outlineViewPr>
    <p:cViewPr>
      <p:scale>
        <a:sx n="33" d="100"/>
        <a:sy n="33" d="100"/>
      </p:scale>
      <p:origin x="48" y="5898"/>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9" d="100"/>
          <a:sy n="69" d="100"/>
        </p:scale>
        <p:origin x="-3234"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898102" y="0"/>
            <a:ext cx="2982119" cy="465138"/>
          </a:xfrm>
          <a:prstGeom prst="rect">
            <a:avLst/>
          </a:prstGeom>
        </p:spPr>
        <p:txBody>
          <a:bodyPr vert="horz" lIns="91440" tIns="45720" rIns="91440" bIns="45720" rtlCol="0"/>
          <a:lstStyle>
            <a:lvl1pPr algn="r">
              <a:defRPr sz="1200">
                <a:latin typeface="Arial" charset="0"/>
                <a:cs typeface="+mn-cs"/>
              </a:defRPr>
            </a:lvl1pPr>
          </a:lstStyle>
          <a:p>
            <a:pPr>
              <a:defRPr/>
            </a:pPr>
            <a:fld id="{11971D42-0ADF-48BD-93EB-F79080CB98FF}" type="datetimeFigureOut">
              <a:rPr lang="en-US"/>
              <a:pPr>
                <a:defRPr/>
              </a:pPr>
              <a:t>8/22/2019</a:t>
            </a:fld>
            <a:endParaRPr lang="en-US" dirty="0"/>
          </a:p>
        </p:txBody>
      </p:sp>
      <p:sp>
        <p:nvSpPr>
          <p:cNvPr id="4" name="Footer Placeholder 3"/>
          <p:cNvSpPr>
            <a:spLocks noGrp="1"/>
          </p:cNvSpPr>
          <p:nvPr>
            <p:ph type="ftr" sz="quarter" idx="2"/>
          </p:nvPr>
        </p:nvSpPr>
        <p:spPr>
          <a:xfrm>
            <a:off x="0" y="8829675"/>
            <a:ext cx="2982119"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898102" y="8829675"/>
            <a:ext cx="2982119" cy="465138"/>
          </a:xfrm>
          <a:prstGeom prst="rect">
            <a:avLst/>
          </a:prstGeom>
        </p:spPr>
        <p:txBody>
          <a:bodyPr vert="horz" lIns="91440" tIns="45720" rIns="91440" bIns="45720" rtlCol="0" anchor="b"/>
          <a:lstStyle>
            <a:lvl1pPr algn="r">
              <a:defRPr sz="1200">
                <a:latin typeface="Arial" charset="0"/>
                <a:cs typeface="+mn-cs"/>
              </a:defRPr>
            </a:lvl1pPr>
          </a:lstStyle>
          <a:p>
            <a:pPr>
              <a:defRPr/>
            </a:pPr>
            <a:fld id="{0395E94A-C851-4E45-9477-133885FB360B}" type="slidenum">
              <a:rPr lang="en-US"/>
              <a:pPr>
                <a:defRPr/>
              </a:pPr>
              <a:t>‹#›</a:t>
            </a:fld>
            <a:endParaRPr lang="en-US" dirty="0"/>
          </a:p>
        </p:txBody>
      </p:sp>
    </p:spTree>
    <p:extLst>
      <p:ext uri="{BB962C8B-B14F-4D97-AF65-F5344CB8AC3E}">
        <p14:creationId xmlns:p14="http://schemas.microsoft.com/office/powerpoint/2010/main" val="2617892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8211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108547" name="Rectangle 3"/>
          <p:cNvSpPr>
            <a:spLocks noGrp="1" noChangeArrowheads="1"/>
          </p:cNvSpPr>
          <p:nvPr>
            <p:ph type="dt" idx="1"/>
          </p:nvPr>
        </p:nvSpPr>
        <p:spPr bwMode="auto">
          <a:xfrm>
            <a:off x="3898102" y="0"/>
            <a:ext cx="298211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dirty="0"/>
          </a:p>
        </p:txBody>
      </p:sp>
      <p:sp>
        <p:nvSpPr>
          <p:cNvPr id="14336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8182" y="4416427"/>
            <a:ext cx="55054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829675"/>
            <a:ext cx="298211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108551" name="Rectangle 7"/>
          <p:cNvSpPr>
            <a:spLocks noGrp="1" noChangeArrowheads="1"/>
          </p:cNvSpPr>
          <p:nvPr>
            <p:ph type="sldNum" sz="quarter" idx="5"/>
          </p:nvPr>
        </p:nvSpPr>
        <p:spPr bwMode="auto">
          <a:xfrm>
            <a:off x="3898102" y="8829675"/>
            <a:ext cx="298211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F89C0AE0-7DF2-43A2-9DB0-B55991242C45}" type="slidenum">
              <a:rPr lang="en-US"/>
              <a:pPr>
                <a:defRPr/>
              </a:pPr>
              <a:t>‹#›</a:t>
            </a:fld>
            <a:endParaRPr lang="en-US" dirty="0"/>
          </a:p>
        </p:txBody>
      </p:sp>
    </p:spTree>
    <p:extLst>
      <p:ext uri="{BB962C8B-B14F-4D97-AF65-F5344CB8AC3E}">
        <p14:creationId xmlns:p14="http://schemas.microsoft.com/office/powerpoint/2010/main" val="383029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ortalreports.dadeschools.net/Reports/Pages/Report.aspx?ItemPath=/Student+Services/Administration/Academic+Progress/PRIOR_YEAR_STUDENTS_WITH_FINAL_GRADE_NG&amp;ViewMode=Detai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lorida.pearsonaccessnext.com/resources-train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mailto:TestTechSupport@dadeschools.net"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rldefense.proofpoint.com/v2/url?u=http-3A__download.testnav.com_&amp;d=DwMF-g&amp;c=0YLnzTkWOdJlub_y7qAx8Q&amp;r=HgrTQKviVgIUvant3gGmu5Dy3L_ZYLLHTGInacwTbVk&amp;m=7ta0lo6uPVt_-t50ekd8j85hdUDsayiLt_xHW_qDed0&amp;s=ij8vid4fzaW2p4XgtrFJYAONoOkPiIO249pi9qtVBBA&amp;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following presentation will review the guidelines for administering the NGSSS Biology 1, Civics, and US History EOC</a:t>
            </a:r>
            <a:r>
              <a:rPr lang="en-US" sz="1200" dirty="0">
                <a:latin typeface="Tahoma" panose="020B0604030504040204" pitchFamily="34" charset="0"/>
                <a:ea typeface="Tahoma" panose="020B0604030504040204" pitchFamily="34" charset="0"/>
                <a:cs typeface="Tahoma" panose="020B0604030504040204" pitchFamily="34" charset="0"/>
              </a:rPr>
              <a:t> assessments during the fall and winter administrations.  </a:t>
            </a: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There is a Training</a:t>
            </a:r>
            <a:r>
              <a:rPr lang="en-US" sz="1200" baseline="0" dirty="0">
                <a:latin typeface="Tahoma" panose="020B0604030504040204" pitchFamily="34" charset="0"/>
                <a:ea typeface="Tahoma" panose="020B0604030504040204" pitchFamily="34" charset="0"/>
                <a:cs typeface="Tahoma" panose="020B0604030504040204" pitchFamily="34" charset="0"/>
              </a:rPr>
              <a:t> Packet posted to the Test Chairperson website that we urge you to review and print out for more information.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a:t>
            </a:fld>
            <a:endParaRPr lang="en-US" dirty="0"/>
          </a:p>
        </p:txBody>
      </p:sp>
    </p:spTree>
    <p:extLst>
      <p:ext uri="{BB962C8B-B14F-4D97-AF65-F5344CB8AC3E}">
        <p14:creationId xmlns:p14="http://schemas.microsoft.com/office/powerpoint/2010/main" val="3443864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Students enrolled in and completing one of the courses aligned to the Next Generation Sunshine State Standards participate in the appropriate assessment as indicated in the </a:t>
            </a:r>
            <a:r>
              <a:rPr lang="en-US" sz="1200" dirty="0">
                <a:solidFill>
                  <a:srgbClr val="000000"/>
                </a:solidFill>
              </a:rPr>
              <a:t>manual.</a:t>
            </a:r>
          </a:p>
          <a:p>
            <a:r>
              <a:rPr lang="en-US" sz="1200" dirty="0">
                <a:solidFill>
                  <a:srgbClr val="000000"/>
                </a:solidFill>
              </a:rPr>
              <a:t>Eligible students also include: </a:t>
            </a:r>
            <a:endParaRPr lang="en-US" sz="1200" dirty="0"/>
          </a:p>
          <a:p>
            <a:pPr marL="171039" indent="-171039">
              <a:buFont typeface="Arial" panose="020B0604020202020204" pitchFamily="34" charset="0"/>
              <a:buChar char="•"/>
            </a:pPr>
            <a:r>
              <a:rPr lang="en-US" sz="1200" kern="1200" dirty="0">
                <a:solidFill>
                  <a:schemeClr val="tx1"/>
                </a:solidFill>
                <a:latin typeface="Arial" pitchFamily="34" charset="0"/>
                <a:ea typeface="+mn-ea"/>
                <a:cs typeface="+mn-cs"/>
              </a:rPr>
              <a:t>Students who must earn a passing score on an assessment for a standard diploma with a scholar designation  </a:t>
            </a:r>
            <a:endParaRPr lang="en-US" sz="1200" dirty="0"/>
          </a:p>
          <a:p>
            <a:pPr marL="171039" indent="-171039">
              <a:buFont typeface="Arial" panose="020B0604020202020204" pitchFamily="34" charset="0"/>
              <a:buChar char="•"/>
            </a:pPr>
            <a:r>
              <a:rPr lang="en-US" sz="1200" kern="1200" dirty="0">
                <a:solidFill>
                  <a:schemeClr val="tx1"/>
                </a:solidFill>
                <a:latin typeface="Arial" pitchFamily="34" charset="0"/>
                <a:ea typeface="+mn-ea"/>
                <a:cs typeface="+mn-cs"/>
              </a:rPr>
              <a:t>Students who have not yet taken an assessment to be averaged as 30% of their course grades  (they have an NG or no grade for the course)</a:t>
            </a:r>
          </a:p>
          <a:p>
            <a:pPr marL="171039" indent="-171039">
              <a:buFont typeface="Arial" panose="020B0604020202020204" pitchFamily="34" charset="0"/>
              <a:buChar char="•"/>
            </a:pPr>
            <a:r>
              <a:rPr lang="en-US" sz="1200" kern="1200" dirty="0">
                <a:solidFill>
                  <a:schemeClr val="tx1"/>
                </a:solidFill>
                <a:latin typeface="Arial" pitchFamily="34" charset="0"/>
                <a:ea typeface="+mn-ea"/>
                <a:cs typeface="+mn-cs"/>
              </a:rPr>
              <a:t>Students who are in grade forgiveness programs and wish to retake an assessment to improve their course grades </a:t>
            </a:r>
          </a:p>
          <a:p>
            <a:pPr marL="171039" indent="-171039">
              <a:buFont typeface="Arial" panose="020B0604020202020204" pitchFamily="34" charset="0"/>
              <a:buChar char="•"/>
            </a:pPr>
            <a:r>
              <a:rPr lang="en-US" sz="1200" kern="1200" dirty="0">
                <a:solidFill>
                  <a:schemeClr val="tx1"/>
                </a:solidFill>
                <a:latin typeface="Arial" pitchFamily="34" charset="0"/>
                <a:ea typeface="+mn-ea"/>
                <a:cs typeface="+mn-cs"/>
              </a:rPr>
              <a:t>Students in a credit acceleration program (CAP) who wish to take an assessment to earn course credit </a:t>
            </a: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a:t>
            </a:fld>
            <a:endParaRPr lang="en-US" dirty="0"/>
          </a:p>
        </p:txBody>
      </p:sp>
    </p:spTree>
    <p:extLst>
      <p:ext uri="{BB962C8B-B14F-4D97-AF65-F5344CB8AC3E}">
        <p14:creationId xmlns:p14="http://schemas.microsoft.com/office/powerpoint/2010/main" val="340933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Because </a:t>
            </a:r>
            <a:r>
              <a:rPr lang="en-US" sz="1200" baseline="0" dirty="0">
                <a:effectLst/>
              </a:rPr>
              <a:t>the EOC test scores must be calculated as 30% of the final course grade, students that did not take the test or had their score invalidated will not have received a final grade last school year. Therefore, these students must be tested so that the 30% calculation can be applied and a final grade issued and credit applied.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Schools have access</a:t>
            </a:r>
            <a:r>
              <a:rPr lang="en-US" sz="1200" baseline="0" dirty="0"/>
              <a:t> to a report called  “</a:t>
            </a:r>
            <a:r>
              <a:rPr lang="en-US" sz="1200" dirty="0">
                <a:effectLst/>
                <a:hlinkClick r:id="rId3"/>
              </a:rPr>
              <a:t>Prior Year Students with Final Grade NG</a:t>
            </a:r>
            <a:r>
              <a:rPr lang="en-US" sz="1200" dirty="0">
                <a:effectLst/>
              </a:rPr>
              <a:t>” to identify students that did not receive a final grade.</a:t>
            </a:r>
            <a:r>
              <a:rPr lang="en-US" sz="1200" baseline="0" dirty="0">
                <a:effectLst/>
              </a:rPr>
              <a:t>  Please use this report to identify eligible students to be tested. The report is under the “Academic Progress” title under the reports in the portal.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pitchFamily="34" charset="0"/>
                <a:ea typeface="+mn-ea"/>
                <a:cs typeface="+mn-cs"/>
              </a:rPr>
              <a:t>School staff must apply the 30% calculation to the final course grade that was initially held once the student receives</a:t>
            </a:r>
            <a:r>
              <a:rPr lang="en-US" sz="1200" b="1" kern="1200" baseline="0" dirty="0">
                <a:solidFill>
                  <a:schemeClr val="tx1"/>
                </a:solidFill>
                <a:effectLst/>
                <a:latin typeface="Arial" pitchFamily="34" charset="0"/>
                <a:ea typeface="+mn-ea"/>
                <a:cs typeface="+mn-cs"/>
              </a:rPr>
              <a:t> the Fall 2019 EOC score </a:t>
            </a:r>
            <a:r>
              <a:rPr lang="en-US" sz="1200" b="1" kern="1200" dirty="0">
                <a:solidFill>
                  <a:schemeClr val="tx1"/>
                </a:solidFill>
                <a:effectLst/>
                <a:latin typeface="Arial" pitchFamily="34" charset="0"/>
                <a:ea typeface="+mn-ea"/>
                <a:cs typeface="+mn-cs"/>
              </a:rPr>
              <a:t>and update the student’s final course grade in DSIS.</a:t>
            </a:r>
            <a:endParaRPr lang="en-US" sz="1200" b="0" kern="1200" dirty="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rPr>
              <a:t>Also, students who tested but had test results reported late after the initial release will NOT have a final grade.  These</a:t>
            </a:r>
            <a:endParaRPr lang="en-US" sz="1200" b="1" kern="1200" baseline="0" dirty="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a:solidFill>
                  <a:schemeClr val="tx1"/>
                </a:solidFill>
                <a:effectLst/>
                <a:latin typeface="Arial" pitchFamily="34" charset="0"/>
                <a:ea typeface="+mn-ea"/>
                <a:cs typeface="+mn-cs"/>
              </a:rPr>
              <a:t>Schools must follow the EOC methodology listed below on this slide to apply the 30 % to the final grade.</a:t>
            </a:r>
            <a:endParaRPr lang="en-US" sz="1200" baseline="0" dirty="0">
              <a:effectLst/>
            </a:endParaRPr>
          </a:p>
          <a:p>
            <a:pPr lvl="1"/>
            <a:endParaRPr lang="en-US" sz="1400" kern="1200" dirty="0">
              <a:solidFill>
                <a:schemeClr val="tx1"/>
              </a:solidFill>
              <a:effectLst/>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11</a:t>
            </a:fld>
            <a:endParaRPr lang="en-US" dirty="0"/>
          </a:p>
        </p:txBody>
      </p:sp>
    </p:spTree>
    <p:extLst>
      <p:ext uri="{BB962C8B-B14F-4D97-AF65-F5344CB8AC3E}">
        <p14:creationId xmlns:p14="http://schemas.microsoft.com/office/powerpoint/2010/main" val="105502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599"/>
              </a:spcBef>
              <a:spcAft>
                <a:spcPts val="599"/>
              </a:spcAft>
            </a:pPr>
            <a:r>
              <a:rPr lang="en-US" sz="1100" dirty="0"/>
              <a:t>Special Program students will be tested during this administration including (FL Virtual School Full Time, Miami Dade Online, and Home Education). </a:t>
            </a:r>
          </a:p>
          <a:p>
            <a:pPr marL="171039" indent="-171039" defTabSz="912205">
              <a:buFont typeface="Arial" panose="020B0604020202020204" pitchFamily="34" charset="0"/>
              <a:buChar char="•"/>
              <a:defRPr/>
            </a:pPr>
            <a:r>
              <a:rPr lang="en-US" sz="1100" dirty="0">
                <a:ea typeface="MS PGothic" pitchFamily="34" charset="-128"/>
              </a:rPr>
              <a:t>If any of these special program students are assigned to your school for testing, n</a:t>
            </a:r>
            <a:r>
              <a:rPr lang="en-US" sz="1100" dirty="0"/>
              <a:t>otifications  will be sent via email to the principal and test chairperson.   Student demographic information and test tickets will be attached to the email. </a:t>
            </a:r>
            <a:r>
              <a:rPr lang="en-US" sz="1100" b="1" dirty="0"/>
              <a:t>Please do not enter the special program students in PearsonAccess Next under your school.  </a:t>
            </a:r>
          </a:p>
          <a:p>
            <a:pPr marL="171039" indent="-171039" defTabSz="912205">
              <a:buFont typeface="Arial" panose="020B0604020202020204" pitchFamily="34" charset="0"/>
              <a:buChar char="•"/>
              <a:defRPr/>
            </a:pPr>
            <a:endParaRPr lang="en-US" sz="1100" dirty="0"/>
          </a:p>
          <a:p>
            <a:r>
              <a:rPr lang="en-US" altLang="en-US" sz="1100" dirty="0"/>
              <a:t>Note, t</a:t>
            </a:r>
            <a:r>
              <a:rPr lang="en-US" sz="1100" dirty="0"/>
              <a:t>he parent or guardian of students in these programs is responsible for contacting the district to register their student and for transporting the student to and from the district-assigned testing location. </a:t>
            </a:r>
          </a:p>
          <a:p>
            <a:r>
              <a:rPr lang="en-US" sz="1100" dirty="0"/>
              <a:t>The parent/guardian is also responsible for providing the following to the testing location on or before the day of the test: 1) All student demographic information 2)Photo identification (if the student is unknown to the test administrator or other school staff) 3)Emergency contact information</a:t>
            </a:r>
          </a:p>
          <a:p>
            <a:pPr marL="171039" indent="-171039" defTabSz="912205">
              <a:buFont typeface="Arial" panose="020B0604020202020204" pitchFamily="34" charset="0"/>
              <a:buChar char="•"/>
              <a:defRPr/>
            </a:pPr>
            <a:r>
              <a:rPr lang="en-US" sz="1100" dirty="0"/>
              <a:t>Please make arrangements to test these special program students and use the appropriate test tickets.</a:t>
            </a:r>
          </a:p>
          <a:p>
            <a:pPr marL="171039" indent="-171039" defTabSz="912205">
              <a:buFont typeface="Arial" panose="020B0604020202020204" pitchFamily="34" charset="0"/>
              <a:buChar char="•"/>
              <a:defRPr/>
            </a:pPr>
            <a:r>
              <a:rPr lang="en-US" sz="1100" dirty="0"/>
              <a:t>Specific testing procedures for special program students are found in the training packet. </a:t>
            </a:r>
            <a:r>
              <a:rPr lang="en-US" sz="1100" b="1" dirty="0"/>
              <a:t> </a:t>
            </a:r>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12</a:t>
            </a:fld>
            <a:endParaRPr lang="en-US" dirty="0"/>
          </a:p>
        </p:txBody>
      </p:sp>
    </p:spTree>
    <p:extLst>
      <p:ext uri="{BB962C8B-B14F-4D97-AF65-F5344CB8AC3E}">
        <p14:creationId xmlns:p14="http://schemas.microsoft.com/office/powerpoint/2010/main" val="115470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a:t>
            </a:r>
            <a:r>
              <a:rPr lang="en-US" sz="1200" b="1" dirty="0"/>
              <a:t>English Language Learners</a:t>
            </a:r>
            <a:r>
              <a:rPr lang="en-US" sz="1200" dirty="0"/>
              <a:t>  who complete the applicable courses are expected to participate in the EOC assessments no matter how long these students have been enrolled in a U.S.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who are identified as ELLs must be provided with the allowable accommodations listed in Appendix A.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a:lnSpc>
                <a:spcPct val="100000"/>
              </a:lnSpc>
            </a:pPr>
            <a:r>
              <a:rPr lang="en-US" sz="1200" dirty="0"/>
              <a:t>Students with disabilities participate in the statewide assessment programs by taking one of the following:</a:t>
            </a:r>
          </a:p>
          <a:p>
            <a:pPr marL="793750" indent="-457200">
              <a:buFont typeface="Calibri" panose="020F0502020204030204" pitchFamily="34" charset="0"/>
              <a:buChar char="–"/>
            </a:pPr>
            <a:r>
              <a:rPr lang="en-US" sz="1200" dirty="0"/>
              <a:t>NGSSS without accommodations,</a:t>
            </a:r>
          </a:p>
          <a:p>
            <a:pPr marL="793750" indent="-457200">
              <a:buFont typeface="Calibri" panose="020F0502020204030204" pitchFamily="34" charset="0"/>
              <a:buChar char="–"/>
            </a:pPr>
            <a:r>
              <a:rPr lang="en-US" sz="1200" dirty="0"/>
              <a:t>NGSSS with accommodations, or</a:t>
            </a:r>
          </a:p>
          <a:p>
            <a:pPr marL="793750" marR="0" lvl="0" indent="-4572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dirty="0">
                <a:solidFill>
                  <a:prstClr val="black"/>
                </a:solidFill>
              </a:rPr>
              <a:t>Florida Standards Alternate Assessment (FSAA) </a:t>
            </a:r>
          </a:p>
          <a:p>
            <a:pPr>
              <a:lnSpc>
                <a:spcPct val="100000"/>
              </a:lnSpc>
            </a:pPr>
            <a:endParaRPr lang="en-US" sz="1200" dirty="0"/>
          </a:p>
          <a:p>
            <a:pPr>
              <a:lnSpc>
                <a:spcPct val="100000"/>
              </a:lnSpc>
            </a:pPr>
            <a:r>
              <a:rPr lang="en-US" sz="1200" dirty="0"/>
              <a:t>All determinations regarding participation in the statewide assessment program must be documented in the student’s IEP or Section 504 plan.</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13</a:t>
            </a:fld>
            <a:endParaRPr lang="en-US" dirty="0"/>
          </a:p>
        </p:txBody>
      </p:sp>
    </p:spTree>
    <p:extLst>
      <p:ext uri="{BB962C8B-B14F-4D97-AF65-F5344CB8AC3E}">
        <p14:creationId xmlns:p14="http://schemas.microsoft.com/office/powerpoint/2010/main" val="3468027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we will review test security policies and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School personnel and proctors must read and familiarize themselves with the Florida statute and rule in the manuals. The rule prohibits activities that may threaten the integrity of the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eaLnBrk="1" hangingPunct="1">
              <a:spcBef>
                <a:spcPct val="0"/>
              </a:spcBef>
            </a:pPr>
            <a:r>
              <a:rPr lang="en-US" altLang="en-US" dirty="0">
                <a:ea typeface="MS PGothic" pitchFamily="34" charset="-128"/>
                <a:cs typeface="Arial" pitchFamily="34" charset="0"/>
              </a:rPr>
              <a:t>The district’s </a:t>
            </a:r>
            <a:r>
              <a:rPr lang="en-US" altLang="en-US" i="1" dirty="0">
                <a:ea typeface="MS PGothic" pitchFamily="34" charset="-128"/>
                <a:cs typeface="Arial" pitchFamily="34" charset="0"/>
              </a:rPr>
              <a:t>Standards, Guidelines, and Procedures for Test Administration and Test Security </a:t>
            </a:r>
            <a:r>
              <a:rPr lang="en-US" altLang="en-US" dirty="0">
                <a:ea typeface="MS PGothic" pitchFamily="34" charset="-128"/>
                <a:cs typeface="Arial" pitchFamily="34" charset="0"/>
              </a:rPr>
              <a:t>handbook provides detailed guidelines for a secure test administration that apply to all personnel involved with any aspect of testing, and are in effect for district, state, and national assessment programs.  This handbook was recently updated and is available on the test chairperson website.  </a:t>
            </a:r>
          </a:p>
          <a:p>
            <a:pPr eaLnBrk="1" hangingPunct="1">
              <a:spcBef>
                <a:spcPct val="0"/>
              </a:spcBef>
            </a:pPr>
            <a:endParaRPr lang="en-US" altLang="en-US" dirty="0">
              <a:ea typeface="MS PGothic" pitchFamily="34" charset="-128"/>
              <a:cs typeface="Arial" pitchFamily="34" charset="0"/>
            </a:endParaRPr>
          </a:p>
          <a:p>
            <a:pPr defTabSz="912156">
              <a:spcBef>
                <a:spcPct val="0"/>
              </a:spcBef>
              <a:defRPr/>
            </a:pPr>
            <a:r>
              <a:rPr lang="en-US" altLang="en-US" dirty="0">
                <a:ea typeface="MS PGothic" pitchFamily="34" charset="-128"/>
                <a:cs typeface="Arial" pitchFamily="34" charset="0"/>
              </a:rPr>
              <a:t>The School Procedural Checklist form 6927 is a district form ( a copy is found in your training packet).  This form must be completed and signed by the school principal AND the school assessment coordinator at the conclusion of testing to certify that all test administration and security procedures were followed.  </a:t>
            </a:r>
          </a:p>
          <a:p>
            <a:pPr defTabSz="912156">
              <a:spcBef>
                <a:spcPct val="0"/>
              </a:spcBef>
              <a:defRPr/>
            </a:pPr>
            <a:endParaRPr lang="en-US" altLang="en-US" dirty="0">
              <a:ea typeface="MS PGothic" pitchFamily="34" charset="-128"/>
              <a:cs typeface="Arial" pitchFamily="34" charset="0"/>
            </a:endParaRPr>
          </a:p>
          <a:p>
            <a:pPr marL="0" marR="0" lvl="0" indent="0" algn="l" defTabSz="912156" rtl="0" eaLnBrk="1" fontAlgn="auto" latinLnBrk="0" hangingPunct="1">
              <a:lnSpc>
                <a:spcPct val="100000"/>
              </a:lnSpc>
              <a:spcBef>
                <a:spcPct val="0"/>
              </a:spcBef>
              <a:spcAft>
                <a:spcPts val="0"/>
              </a:spcAft>
              <a:buClrTx/>
              <a:buSzTx/>
              <a:buFontTx/>
              <a:buNone/>
              <a:tabLst/>
              <a:defRPr/>
            </a:pPr>
            <a:r>
              <a:rPr lang="en-US" altLang="en-US" dirty="0">
                <a:ea typeface="MS PGothic" pitchFamily="34" charset="-128"/>
                <a:cs typeface="Arial" pitchFamily="34" charset="0"/>
              </a:rPr>
              <a:t>Other security forms are the </a:t>
            </a:r>
            <a:r>
              <a:rPr lang="en-US" sz="1200" dirty="0"/>
              <a:t>Test Administration and Security Agreement, Test Administrator Prohibited Activities Agreement,</a:t>
            </a:r>
            <a:r>
              <a:rPr lang="en-US" sz="1200" baseline="0" dirty="0"/>
              <a:t>  and </a:t>
            </a:r>
            <a:r>
              <a:rPr lang="en-US" sz="1200" dirty="0"/>
              <a:t>Test Materials Chain of Custody Form.</a:t>
            </a:r>
            <a:r>
              <a:rPr lang="en-US" sz="1200" baseline="0" dirty="0"/>
              <a:t>  </a:t>
            </a:r>
            <a:endParaRPr lang="en-US" sz="1200" dirty="0"/>
          </a:p>
          <a:p>
            <a:pPr defTabSz="912156">
              <a:spcBef>
                <a:spcPct val="0"/>
              </a:spcBef>
              <a:defRPr/>
            </a:pPr>
            <a:endParaRPr lang="en-US" altLang="en-US" dirty="0">
              <a:ea typeface="MS PGothic" pitchFamily="34" charset="-128"/>
              <a:cs typeface="Arial" pitchFamily="34" charset="0"/>
            </a:endParaRPr>
          </a:p>
          <a:p>
            <a:pPr defTabSz="912156">
              <a:spcBef>
                <a:spcPct val="0"/>
              </a:spcBef>
              <a:defRPr/>
            </a:pPr>
            <a:r>
              <a:rPr lang="en-US" altLang="en-US" dirty="0"/>
              <a:t>As part of the Assessment Team at your school, you are required to view a test security training video titled: Test Security for test administrators and proctors.  An email was sent to you to view the video.  Please follow the link in the email to access the video.  You must use your employee portal credentials to view the video to receive credit for meeting this requirement.  This video can also be accessed on the test</a:t>
            </a:r>
            <a:r>
              <a:rPr lang="en-US" altLang="en-US" baseline="0" dirty="0"/>
              <a:t> chairperson</a:t>
            </a:r>
            <a:r>
              <a:rPr lang="en-US" altLang="en-US" dirty="0"/>
              <a:t> website under</a:t>
            </a:r>
            <a:r>
              <a:rPr lang="en-US" altLang="en-US" baseline="0" dirty="0"/>
              <a:t> Miscellaneous.  You are encouraged to use this short video to train test administrators and proctors at your school.</a:t>
            </a:r>
          </a:p>
          <a:p>
            <a:pPr defTabSz="912156">
              <a:spcBef>
                <a:spcPct val="0"/>
              </a:spcBef>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Please remember that inappropriate actions by school or district personnel can result in student or classroom invalidations, loss of teaching certification, and/or involvement of law enforcement.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14</a:t>
            </a:fld>
            <a:endParaRPr lang="en-US" dirty="0"/>
          </a:p>
        </p:txBody>
      </p:sp>
    </p:spTree>
    <p:extLst>
      <p:ext uri="{BB962C8B-B14F-4D97-AF65-F5344CB8AC3E}">
        <p14:creationId xmlns:p14="http://schemas.microsoft.com/office/powerpoint/2010/main" val="987378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a:t>
            </a:r>
            <a:r>
              <a:rPr lang="en-US" altLang="en-US" dirty="0">
                <a:ea typeface="MS PGothic" pitchFamily="34" charset="-128"/>
              </a:rPr>
              <a:t>Florida Department of Education </a:t>
            </a:r>
            <a:r>
              <a:rPr lang="en-US" altLang="en-US" dirty="0"/>
              <a:t>contracts with Caveon Test Security to provide its Caveon Data Forensics™ for all statewide assessments.</a:t>
            </a:r>
            <a:endParaRPr lang="en-US" altLang="en-US" dirty="0">
              <a:ea typeface="MS PGothic" pitchFamily="34" charset="-128"/>
            </a:endParaRPr>
          </a:p>
          <a:p>
            <a:r>
              <a:rPr lang="en-US" altLang="en-US" dirty="0">
                <a:ea typeface="MS PGothic" pitchFamily="34" charset="-128"/>
              </a:rPr>
              <a:t>Caveon Data Forensics conducts analyses on all statewide assessments.</a:t>
            </a:r>
          </a:p>
          <a:p>
            <a:r>
              <a:rPr lang="en-US" altLang="en-US" dirty="0"/>
              <a:t>Two groups are targeted – individual student results for similarity (matched answer patterns) and school level results based on improbable levels of similarity, gains, and/or erasures.</a:t>
            </a:r>
          </a:p>
          <a:p>
            <a:r>
              <a:rPr lang="en-US" altLang="en-US" dirty="0"/>
              <a:t>If a student’s test is flagged, the state will automatically invalidate the test score.  When test results are released, there will be an NR8 next to the student’s name in the Report of Student Results.  In addition, an email will be sent to your principal notifying him/her which student’s scores were invalidated with a spreadsheet that provides detailed information regarding the matched answer pattern.  </a:t>
            </a:r>
          </a:p>
          <a:p>
            <a:r>
              <a:rPr lang="en-US" altLang="en-US" dirty="0"/>
              <a:t>The school or parent can request an appeal on behalf of the student to have the test score restored and reported.  There must be compelling evidence to submit the appeal.  An appeals packet must be submitted to Student Assessment by the deadline to have it reviewed and approved by Dr. Sally Shay. The packet is then forwarded to the </a:t>
            </a:r>
            <a:r>
              <a:rPr lang="en-US" altLang="en-US" baseline="0" dirty="0"/>
              <a:t>FDOE</a:t>
            </a:r>
            <a:r>
              <a:rPr lang="en-US" altLang="en-US" dirty="0"/>
              <a:t> to review and make a final decision.  Please note that if there is no compelling evidence to support the appeal, the state will not release the test score.  </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39DE9F22-4373-4D5B-AB03-72714B2C1A45}" type="slidenum">
              <a:rPr lang="en-US" smtClean="0"/>
              <a:pPr>
                <a:defRPr/>
              </a:pPr>
              <a:t>15</a:t>
            </a:fld>
            <a:endParaRPr lang="en-US" dirty="0"/>
          </a:p>
        </p:txBody>
      </p:sp>
    </p:spTree>
    <p:extLst>
      <p:ext uri="{BB962C8B-B14F-4D97-AF65-F5344CB8AC3E}">
        <p14:creationId xmlns:p14="http://schemas.microsoft.com/office/powerpoint/2010/main" val="2395639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Please use the </a:t>
            </a:r>
            <a:r>
              <a:rPr lang="en-US" sz="1200" i="1" dirty="0">
                <a:latin typeface="Tahoma" panose="020B0604030504040204" pitchFamily="34" charset="0"/>
                <a:ea typeface="Tahoma" panose="020B0604030504040204" pitchFamily="34" charset="0"/>
                <a:cs typeface="Tahoma" panose="020B0604030504040204" pitchFamily="34" charset="0"/>
              </a:rPr>
              <a:t>School Assessment Coordinator Checklist</a:t>
            </a:r>
            <a:r>
              <a:rPr lang="en-US" sz="1200" dirty="0">
                <a:latin typeface="Tahoma" panose="020B0604030504040204" pitchFamily="34" charset="0"/>
                <a:ea typeface="Tahoma" panose="020B0604030504040204" pitchFamily="34" charset="0"/>
                <a:cs typeface="Tahoma" panose="020B0604030504040204" pitchFamily="34" charset="0"/>
              </a:rPr>
              <a:t> in Appendix E of the manual before, during, and after testing. </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Work folders arrived with your test administration manuals delivered mid August.</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If you receive paper-based test materials (regular print, large print, braille, one-item-per-page) for eligible students at your school, verify that you have all necessary materials, and report any missing materials to Student Assessment at 305-995-7520.</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Remember to maintain your Test Materials Chain of Custody Form at all times when handling secure test materials with security numbers such as regular print test books. </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Remember to save the original boxes that were received with your test materials for returning TO BE SCORED and Not To Be Scored materials.</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16</a:t>
            </a:fld>
            <a:endParaRPr lang="en-US" dirty="0"/>
          </a:p>
        </p:txBody>
      </p:sp>
    </p:spTree>
    <p:extLst>
      <p:ext uri="{BB962C8B-B14F-4D97-AF65-F5344CB8AC3E}">
        <p14:creationId xmlns:p14="http://schemas.microsoft.com/office/powerpoint/2010/main" val="61654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You are required to maintain a </a:t>
            </a:r>
            <a:r>
              <a:rPr lang="en-US" sz="1200" b="0" i="1" u="none" strike="noStrike" kern="1200" baseline="0" dirty="0">
                <a:solidFill>
                  <a:schemeClr val="tx1"/>
                </a:solidFill>
                <a:latin typeface="Arial" pitchFamily="34" charset="0"/>
                <a:ea typeface="+mn-ea"/>
                <a:cs typeface="+mn-cs"/>
              </a:rPr>
              <a:t>Test Materials Chain of Custody Form</a:t>
            </a:r>
            <a:r>
              <a:rPr lang="en-US" sz="1200" b="0" i="0" u="none" strike="noStrike" kern="1200" baseline="0" dirty="0">
                <a:solidFill>
                  <a:schemeClr val="tx1"/>
                </a:solidFill>
                <a:latin typeface="Arial" pitchFamily="34" charset="0"/>
                <a:ea typeface="+mn-ea"/>
                <a:cs typeface="+mn-cs"/>
              </a:rPr>
              <a:t>, located on Avocet and in Appendix E. The purpose of this form is to track test materials at all times, including their location, the dates and times they are handled, and the names of the people performing various activities involving the materials. Schools must retain electronic or hard copies of completed forms for their files after materials are packaged for pickup and return the originals in the District Assessment Coordinator-Administrative Records box. </a:t>
            </a: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17</a:t>
            </a:fld>
            <a:endParaRPr lang="en-US" dirty="0"/>
          </a:p>
        </p:txBody>
      </p:sp>
    </p:spTree>
    <p:extLst>
      <p:ext uri="{BB962C8B-B14F-4D97-AF65-F5344CB8AC3E}">
        <p14:creationId xmlns:p14="http://schemas.microsoft.com/office/powerpoint/2010/main" val="320225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SAC must order PBT Accommodations via the Assessment Services app by completing</a:t>
            </a:r>
            <a:r>
              <a:rPr lang="en-US" sz="1200" baseline="0" dirty="0"/>
              <a:t> the </a:t>
            </a:r>
            <a:r>
              <a:rPr lang="en-US" sz="1200" dirty="0"/>
              <a:t>PBT Accommodations for</a:t>
            </a:r>
            <a:r>
              <a:rPr lang="en-US" sz="1200" baseline="0" dirty="0"/>
              <a:t>m</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eligible students who have it documented in their IEP or Section 504 Plan.</a:t>
            </a:r>
            <a:endParaRPr lang="en-US" baseline="0" dirty="0"/>
          </a:p>
          <a:p>
            <a:r>
              <a:rPr lang="en-US" baseline="0" dirty="0"/>
              <a:t>The PBT Accommodations form can be accessed from your employee portal.  The request form should be completed for any student who needs PBT Accommodations and will test in the Fall or Winter with Large Print, Regular Print, Braille, and OIPP accommodations.</a:t>
            </a:r>
          </a:p>
          <a:p>
            <a:endParaRPr lang="en-US" baseline="0" dirty="0"/>
          </a:p>
          <a:p>
            <a:r>
              <a:rPr lang="en-US" baseline="0" dirty="0"/>
              <a:t>Note, a list of preidentified students with PBT accommodations for the Fall and Winter EOCs will be sent to the school assessment coordinators. Review the list and place an order in the Assessment Services App (complete the PBT Accommodations Form) by the set deadline if materials are needed, also place additional orders in the PBT Accommodations App for students who need PBT not listed in the PreID list.  PBT accommodation orders processed by the deadline will be delivered to schools by Comet Delivery Service on August 29-September 3.  If orders are placed after the deadline, you will need to pick them up the Test Distribution Center (TDC).  Allow 24 to 48 hours to receive the materials at TDC.  Always call TDC at 305-995-3743 to ensure materials are ready before you drive to TDC.  </a:t>
            </a: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18</a:t>
            </a:fld>
            <a:endParaRPr lang="en-US" dirty="0"/>
          </a:p>
        </p:txBody>
      </p:sp>
    </p:spTree>
    <p:extLst>
      <p:ext uri="{BB962C8B-B14F-4D97-AF65-F5344CB8AC3E}">
        <p14:creationId xmlns:p14="http://schemas.microsoft.com/office/powerpoint/2010/main" val="2275826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Listed on this slide are the steps to access the PBT accommodations form on the employee portal to place an order.  </a:t>
            </a: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19</a:t>
            </a:fld>
            <a:endParaRPr lang="en-US" dirty="0"/>
          </a:p>
        </p:txBody>
      </p:sp>
    </p:spTree>
    <p:extLst>
      <p:ext uri="{BB962C8B-B14F-4D97-AF65-F5344CB8AC3E}">
        <p14:creationId xmlns:p14="http://schemas.microsoft.com/office/powerpoint/2010/main" val="252019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5000"/>
              </a:lnSpc>
              <a:spcBef>
                <a:spcPts val="600"/>
              </a:spcBef>
              <a:spcAft>
                <a:spcPts val="600"/>
              </a:spcAft>
            </a:pPr>
            <a:r>
              <a:rPr lang="en-US" sz="1200" dirty="0"/>
              <a:t>These training materials are based on the </a:t>
            </a:r>
            <a:r>
              <a:rPr lang="en-US" sz="1200" i="1" dirty="0"/>
              <a:t>Fall/Winter 2019 NGSSS End-of-Course Test Administration Manual</a:t>
            </a:r>
            <a:r>
              <a:rPr lang="en-US" sz="1200" dirty="0"/>
              <a:t>, which is available on the Florida Resource Center noted on this slide.</a:t>
            </a:r>
          </a:p>
          <a:p>
            <a:pPr eaLnBrk="1" hangingPunct="1">
              <a:lnSpc>
                <a:spcPct val="85000"/>
              </a:lnSpc>
              <a:spcBef>
                <a:spcPts val="600"/>
              </a:spcBef>
              <a:spcAft>
                <a:spcPts val="600"/>
              </a:spcAft>
            </a:pPr>
            <a:endParaRPr lang="en-US" sz="1200" dirty="0"/>
          </a:p>
          <a:p>
            <a:pPr eaLnBrk="1" hangingPunct="1">
              <a:lnSpc>
                <a:spcPct val="85000"/>
              </a:lnSpc>
              <a:spcBef>
                <a:spcPts val="600"/>
              </a:spcBef>
              <a:spcAft>
                <a:spcPts val="600"/>
              </a:spcAft>
            </a:pPr>
            <a:r>
              <a:rPr lang="en-US" sz="1200" dirty="0"/>
              <a:t>These training materials are designed to highlight important information regarding test administration policies and procedures. </a:t>
            </a:r>
          </a:p>
          <a:p>
            <a:pPr eaLnBrk="1" hangingPunct="1">
              <a:lnSpc>
                <a:spcPct val="85000"/>
              </a:lnSpc>
              <a:spcBef>
                <a:spcPts val="600"/>
              </a:spcBef>
              <a:spcAft>
                <a:spcPts val="600"/>
              </a:spcAft>
            </a:pPr>
            <a:endParaRPr lang="en-US" sz="1200" dirty="0"/>
          </a:p>
          <a:p>
            <a:pPr eaLnBrk="1" hangingPunct="1">
              <a:lnSpc>
                <a:spcPct val="85000"/>
              </a:lnSpc>
              <a:spcBef>
                <a:spcPts val="600"/>
              </a:spcBef>
              <a:spcAft>
                <a:spcPts val="600"/>
              </a:spcAft>
            </a:pPr>
            <a:r>
              <a:rPr lang="en-US" sz="1200" dirty="0"/>
              <a:t>Not all information from the test administration manual is included in this presentation, </a:t>
            </a:r>
            <a:r>
              <a:rPr lang="en-US" sz="1200" b="1" dirty="0"/>
              <a:t>so it is imperative that school staff read and familiarize themselves with all information in the manual in addition to using these training materials</a:t>
            </a:r>
            <a:r>
              <a:rPr lang="en-US" sz="1200" dirty="0"/>
              <a:t>.</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2</a:t>
            </a:fld>
            <a:endParaRPr lang="en-US" dirty="0"/>
          </a:p>
        </p:txBody>
      </p:sp>
    </p:spTree>
    <p:extLst>
      <p:ext uri="{BB962C8B-B14F-4D97-AF65-F5344CB8AC3E}">
        <p14:creationId xmlns:p14="http://schemas.microsoft.com/office/powerpoint/2010/main" val="2812897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12205" eaLnBrk="1" fontAlgn="auto" hangingPunct="1">
              <a:spcBef>
                <a:spcPts val="0"/>
              </a:spcBef>
              <a:spcAft>
                <a:spcPts val="0"/>
              </a:spcAft>
              <a:defRPr/>
            </a:pPr>
            <a:r>
              <a:rPr lang="en-US" dirty="0"/>
              <a:t>You will receive work folders for all students participating in CBT administrations of NGSSS Biology 1 EOC to work the problems during each test session.  You should have extra work folders on hand in case students need additional space to work the problems. The Testing Rules Acknowledgment is printed on page 2 of the work folder. Distribute the work folders before testing as instructed in the administration scripts, and collect work folders after each test session. Used work folders are considered secure materials.</a:t>
            </a:r>
          </a:p>
          <a:p>
            <a:pPr>
              <a:spcBef>
                <a:spcPts val="299"/>
              </a:spcBef>
              <a:spcAft>
                <a:spcPts val="299"/>
              </a:spcAft>
            </a:pPr>
            <a:endParaRPr lang="en-US" b="1" dirty="0"/>
          </a:p>
          <a:p>
            <a:pPr defTabSz="912205" eaLnBrk="1" fontAlgn="auto" hangingPunct="1">
              <a:spcBef>
                <a:spcPts val="0"/>
              </a:spcBef>
              <a:spcAft>
                <a:spcPts val="0"/>
              </a:spcAft>
              <a:defRPr/>
            </a:pPr>
            <a:r>
              <a:rPr lang="en-US" dirty="0">
                <a:solidFill>
                  <a:srgbClr val="FF0000"/>
                </a:solidFill>
              </a:rPr>
              <a:t>CBT Worksheets are optional for US History and Civics EOCs.   You will need to print the worksheets if you will provide students with worksheets.</a:t>
            </a:r>
          </a:p>
          <a:p>
            <a:pPr defTabSz="912205">
              <a:defRPr/>
            </a:pPr>
            <a:r>
              <a:rPr lang="en-US" dirty="0"/>
              <a:t>The Testing Rules Acknowledgment is printed on the back of the worksheet. Distribute worksheets as instructed in the administration scripts, and collect worksheets after each test session. Used worksheets are considered secure materials. </a:t>
            </a:r>
          </a:p>
          <a:p>
            <a:pPr defTabSz="912205">
              <a:defRPr/>
            </a:pP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20</a:t>
            </a:fld>
            <a:endParaRPr lang="en-US" dirty="0"/>
          </a:p>
        </p:txBody>
      </p:sp>
    </p:spTree>
    <p:extLst>
      <p:ext uri="{BB962C8B-B14F-4D97-AF65-F5344CB8AC3E}">
        <p14:creationId xmlns:p14="http://schemas.microsoft.com/office/powerpoint/2010/main" val="2314847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spcAft>
                <a:spcPts val="0"/>
              </a:spcAft>
            </a:pPr>
            <a:r>
              <a:rPr lang="en-US" dirty="0">
                <a:solidFill>
                  <a:srgbClr val="000000"/>
                </a:solidFill>
                <a:latin typeface="Calibri" panose="020F0502020204030204" pitchFamily="34" charset="0"/>
              </a:rPr>
              <a:t>TestNav has a built-in four-function calculator for the Biology 1 CBT test.  Students may use the built-in or the handheld four-function calculators.</a:t>
            </a:r>
          </a:p>
          <a:p>
            <a:pPr>
              <a:spcAft>
                <a:spcPts val="0"/>
              </a:spcAft>
            </a:pPr>
            <a:r>
              <a:rPr lang="en-US" dirty="0">
                <a:solidFill>
                  <a:srgbClr val="000000"/>
                </a:solidFill>
                <a:latin typeface="Calibri" panose="020F0502020204030204" pitchFamily="34" charset="0"/>
              </a:rPr>
              <a:t>Students with visual impairments may use the approved large key/large display four-function calculators or approved talking four-function calculators.</a:t>
            </a:r>
          </a:p>
          <a:p>
            <a:pPr>
              <a:spcAft>
                <a:spcPts val="0"/>
              </a:spcAft>
            </a:pPr>
            <a:r>
              <a:rPr lang="en-US" dirty="0">
                <a:solidFill>
                  <a:srgbClr val="000000"/>
                </a:solidFill>
              </a:rPr>
              <a:t>Students who will test using paper-based accommodations must be provided handheld four-function calculators. </a:t>
            </a:r>
            <a:r>
              <a:rPr lang="en-US" b="1" dirty="0">
                <a:solidFill>
                  <a:srgbClr val="FF0000"/>
                </a:solidFill>
                <a:latin typeface="Calibri" panose="020F0502020204030204" pitchFamily="34" charset="0"/>
              </a:rPr>
              <a:t>No other calculators may be used.</a:t>
            </a:r>
          </a:p>
          <a:p>
            <a:pPr>
              <a:spcBef>
                <a:spcPts val="599"/>
              </a:spcBef>
              <a:spcAft>
                <a:spcPts val="0"/>
              </a:spcAft>
            </a:pPr>
            <a:endParaRPr lang="en-US" b="1" dirty="0">
              <a:solidFill>
                <a:srgbClr val="FF0000"/>
              </a:solidFill>
              <a:latin typeface="Calibri" panose="020F0502020204030204" pitchFamily="34" charset="0"/>
            </a:endParaRPr>
          </a:p>
          <a:p>
            <a:pPr>
              <a:spcBef>
                <a:spcPts val="599"/>
              </a:spcBef>
              <a:spcAft>
                <a:spcPts val="0"/>
              </a:spcAft>
            </a:pPr>
            <a:r>
              <a:rPr lang="en-US" dirty="0">
                <a:solidFill>
                  <a:srgbClr val="000000"/>
                </a:solidFill>
              </a:rPr>
              <a:t>The </a:t>
            </a:r>
            <a:r>
              <a:rPr lang="en-US" i="1" dirty="0">
                <a:solidFill>
                  <a:srgbClr val="000000"/>
                </a:solidFill>
              </a:rPr>
              <a:t>Periodic Table of Elements</a:t>
            </a:r>
            <a:r>
              <a:rPr lang="en-US" dirty="0">
                <a:solidFill>
                  <a:srgbClr val="000000"/>
                </a:solidFill>
              </a:rPr>
              <a:t> for the Biology 1 EOC Assessment is provided only in an online format for computer-based testing (students with paper-based accommodations are provided a paper copy).</a:t>
            </a:r>
            <a:r>
              <a:rPr lang="en-US" b="1" dirty="0">
                <a:solidFill>
                  <a:srgbClr val="000000"/>
                </a:solidFill>
              </a:rPr>
              <a:t> </a:t>
            </a:r>
            <a:r>
              <a:rPr lang="en-US" dirty="0">
                <a:solidFill>
                  <a:srgbClr val="000000"/>
                </a:solidFill>
              </a:rPr>
              <a:t>The periodic table is displayed in pop-up window in TestNav 8.</a:t>
            </a:r>
          </a:p>
          <a:p>
            <a:pPr>
              <a:spcAft>
                <a:spcPts val="0"/>
              </a:spcAft>
            </a:pPr>
            <a:endParaRPr lang="en-US" dirty="0">
              <a:solidFill>
                <a:srgbClr val="000000"/>
              </a:solidFill>
            </a:endParaRPr>
          </a:p>
          <a:p>
            <a:pPr>
              <a:spcAft>
                <a:spcPts val="0"/>
              </a:spcAft>
            </a:pPr>
            <a:r>
              <a:rPr lang="en-US" dirty="0">
                <a:solidFill>
                  <a:srgbClr val="000000"/>
                </a:solidFill>
              </a:rPr>
              <a:t>Schools may provide hardcopy periodic tables to students taking the computer-based assessments. </a:t>
            </a:r>
            <a:r>
              <a:rPr lang="en-US" dirty="0"/>
              <a:t>Any hardcopy periodic tables must be photocopies found in Appendix E of your manual. Schools that provide hardcopy periodic tables must ensure copies are available for all students taking the test.  After testing, the test administrator should collect all periodic tables. </a:t>
            </a:r>
            <a:r>
              <a:rPr lang="en-US" b="1" dirty="0"/>
              <a:t>Used periodic tables are secure materials and must not be reused. </a:t>
            </a:r>
            <a:endParaRPr lang="en-US" b="1" dirty="0">
              <a:solidFill>
                <a:srgbClr val="FF0000"/>
              </a:solidFill>
              <a:latin typeface="Calibri" panose="020F0502020204030204" pitchFamily="34" charset="0"/>
            </a:endParaRPr>
          </a:p>
          <a:p>
            <a:pPr>
              <a:spcBef>
                <a:spcPts val="599"/>
              </a:spcBef>
              <a:spcAft>
                <a:spcPts val="0"/>
              </a:spcAft>
            </a:pPr>
            <a:endParaRPr lang="en-US" dirty="0">
              <a:solidFill>
                <a:srgbClr val="000000"/>
              </a:solidFill>
              <a:latin typeface="Calibri" panose="020F0502020204030204" pitchFamily="34" charset="0"/>
            </a:endParaRPr>
          </a:p>
          <a:p>
            <a:endParaRPr lang="en-US" dirty="0"/>
          </a:p>
          <a:p>
            <a:pPr>
              <a:spcBef>
                <a:spcPts val="299"/>
              </a:spcBef>
              <a:spcAft>
                <a:spcPts val="299"/>
              </a:spcAft>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21</a:t>
            </a:fld>
            <a:endParaRPr lang="en-US" dirty="0"/>
          </a:p>
        </p:txBody>
      </p:sp>
    </p:spTree>
    <p:extLst>
      <p:ext uri="{BB962C8B-B14F-4D97-AF65-F5344CB8AC3E}">
        <p14:creationId xmlns:p14="http://schemas.microsoft.com/office/powerpoint/2010/main" val="3619406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schedule students into a PearsonAccess test sessions you can print the Student Authorization Tickets. Student Authorization Tickets must be handled in a secure manner and returned to the school assessment coordinator immediately after each day of testing is completed.</a:t>
            </a:r>
          </a:p>
          <a:p>
            <a:r>
              <a:rPr lang="en-US" b="1" dirty="0"/>
              <a:t>The test administrator will give each student a ticket only after all students have entered the testing room, as instructed in the script, and all tickets must be collected before students leave the testing room.  Student authorization tickets are secure.</a:t>
            </a:r>
            <a:endParaRPr lang="en-US" dirty="0"/>
          </a:p>
          <a:p>
            <a:r>
              <a:rPr lang="en-US" dirty="0"/>
              <a:t>SEE a sample of a student authorization ticket ON THE SLIDE. Each student needs the Username and Password printed on his or her Student Authorization Ticket to sign in to the test. Students will need a pen or pencil during testing to sign their tickets.  Refer to the Pearsonaccessnext user guide for instructions to print tickets. </a:t>
            </a:r>
            <a:r>
              <a:rPr lang="en-US" sz="1200" b="0" dirty="0">
                <a:latin typeface="Calibri" panose="020F0502020204030204" pitchFamily="34" charset="0"/>
                <a:ea typeface="Tahoma" panose="020B0604030504040204" pitchFamily="34" charset="0"/>
                <a:cs typeface="Tahoma" panose="020B0604030504040204" pitchFamily="34" charset="0"/>
              </a:rPr>
              <a:t>Ensure these files are deleted from your computer after you have printed them.  </a:t>
            </a:r>
            <a:r>
              <a:rPr lang="en-US" dirty="0"/>
              <a:t>Retain test tickets at school for 1 calendar school year after testing.</a:t>
            </a: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22</a:t>
            </a:fld>
            <a:endParaRPr lang="en-US" dirty="0"/>
          </a:p>
        </p:txBody>
      </p:sp>
    </p:spTree>
    <p:extLst>
      <p:ext uri="{BB962C8B-B14F-4D97-AF65-F5344CB8AC3E}">
        <p14:creationId xmlns:p14="http://schemas.microsoft.com/office/powerpoint/2010/main" val="2227139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spcAft>
                <a:spcPts val="599"/>
              </a:spcAft>
            </a:pPr>
            <a:r>
              <a:rPr lang="en-US" dirty="0"/>
              <a:t>Test group codes are used to identify groups of students tested together and may be needed during investigations after testing to verify whether students were tested in the same room.</a:t>
            </a:r>
          </a:p>
          <a:p>
            <a:pPr>
              <a:spcBef>
                <a:spcPts val="599"/>
              </a:spcBef>
              <a:spcAft>
                <a:spcPts val="599"/>
              </a:spcAft>
            </a:pPr>
            <a:r>
              <a:rPr lang="en-US" b="1" dirty="0"/>
              <a:t>The test group code can be the room number followed by a zero.  For example, if the room number is 124, then the test group code can be 1240.  School assessment coordinators must assign a unique four-digit test group code for every testing room, including make-up sessions.  </a:t>
            </a:r>
          </a:p>
          <a:p>
            <a:pPr>
              <a:spcBef>
                <a:spcPts val="599"/>
              </a:spcBef>
              <a:spcAft>
                <a:spcPts val="599"/>
              </a:spcAft>
            </a:pPr>
            <a:r>
              <a:rPr lang="en-US" dirty="0"/>
              <a:t>Students will enter the test group code before beginning the test, as indicated in the scripts, and test administrators will record the code with their required administration information and on seating charts.</a:t>
            </a:r>
            <a:endParaRPr lang="en-US" dirty="0">
              <a:solidFill>
                <a:srgbClr val="8BBC00"/>
              </a:solidFill>
            </a:endParaRPr>
          </a:p>
          <a:p>
            <a:r>
              <a:rPr lang="en-US" dirty="0"/>
              <a:t>Record the test group code in the record of required administration information/or advanced session roster and on the seating chart.</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23</a:t>
            </a:fld>
            <a:endParaRPr lang="en-US" dirty="0"/>
          </a:p>
        </p:txBody>
      </p:sp>
    </p:spTree>
    <p:extLst>
      <p:ext uri="{BB962C8B-B14F-4D97-AF65-F5344CB8AC3E}">
        <p14:creationId xmlns:p14="http://schemas.microsoft.com/office/powerpoint/2010/main" val="3456171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Session Roster is a list of all students scheduled in a PearsonAccess Next test session.</a:t>
            </a:r>
          </a:p>
          <a:p>
            <a:r>
              <a:rPr lang="en-US" dirty="0"/>
              <a:t>The Session Roster may be used to record required administration information and should be used to confirm students have been assigned the correct form (TestNav—Main or TestNav—specific accommodated form—text to speech or masking). </a:t>
            </a:r>
          </a:p>
          <a:p>
            <a:r>
              <a:rPr lang="en-US" dirty="0"/>
              <a:t>Advanced Session Rosters must be handled in a secure manner and returned to the school assessment coordinator immediately after each test session is completed.</a:t>
            </a:r>
          </a:p>
          <a:p>
            <a:endParaRPr lang="en-US" dirty="0"/>
          </a:p>
          <a:p>
            <a:r>
              <a:rPr lang="en-US" dirty="0"/>
              <a:t>To view the Advanced Session Roster, log in to PearsonAccess, go to </a:t>
            </a:r>
            <a:r>
              <a:rPr lang="en-US" b="1" dirty="0"/>
              <a:t>Reports </a:t>
            </a:r>
            <a:r>
              <a:rPr lang="en-US" dirty="0"/>
              <a:t>and select </a:t>
            </a:r>
            <a:r>
              <a:rPr lang="en-US" b="1" dirty="0"/>
              <a:t>Operational Reports</a:t>
            </a:r>
            <a:r>
              <a:rPr lang="en-US" dirty="0"/>
              <a:t>, then select </a:t>
            </a:r>
            <a:r>
              <a:rPr lang="en-US" b="1" dirty="0"/>
              <a:t>Online Testing </a:t>
            </a:r>
            <a:r>
              <a:rPr lang="en-US" dirty="0"/>
              <a:t>from the Report Categories and click on </a:t>
            </a:r>
            <a:r>
              <a:rPr lang="en-US" b="1" dirty="0"/>
              <a:t>Advanced Session Roster</a:t>
            </a:r>
            <a:r>
              <a:rPr lang="en-US" dirty="0"/>
              <a:t>.</a:t>
            </a:r>
          </a:p>
          <a:p>
            <a:r>
              <a:rPr lang="en-US" dirty="0"/>
              <a:t>Return the Advanced Session Rosters or school generated rosters in the District Assessment Coordinator - Administrative Records box.</a:t>
            </a: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24</a:t>
            </a:fld>
            <a:endParaRPr lang="en-US" dirty="0"/>
          </a:p>
        </p:txBody>
      </p:sp>
    </p:spTree>
    <p:extLst>
      <p:ext uri="{BB962C8B-B14F-4D97-AF65-F5344CB8AC3E}">
        <p14:creationId xmlns:p14="http://schemas.microsoft.com/office/powerpoint/2010/main" val="4244609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rPr>
              <a:t>For students taking paper-based tests, PreID labels are not provided for Fall/Winter 2019 administrations. If students will test on paper, PreID labels may be printed and applied to the test and answer books, or student information may be gridded on the demographic pages.</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Follow the instructions in the Pearsonaccess Next  User Guide. Contact PearsonAccess Support at </a:t>
            </a:r>
            <a:r>
              <a:rPr lang="en-US" sz="1200" b="0" i="0" kern="1200" dirty="0">
                <a:solidFill>
                  <a:schemeClr val="tx1"/>
                </a:solidFill>
                <a:effectLst/>
                <a:latin typeface="Arial" pitchFamily="34" charset="0"/>
                <a:ea typeface="+mn-ea"/>
                <a:cs typeface="+mn-cs"/>
              </a:rPr>
              <a:t>877-847-3043</a:t>
            </a:r>
            <a:r>
              <a:rPr lang="en-US" sz="1200" b="0" i="0" u="none" strike="noStrike" kern="1200" baseline="0" dirty="0">
                <a:solidFill>
                  <a:schemeClr val="tx1"/>
                </a:solidFill>
                <a:latin typeface="Arial" pitchFamily="34" charset="0"/>
                <a:ea typeface="+mn-ea"/>
                <a:cs typeface="+mn-cs"/>
              </a:rPr>
              <a:t> if you need assistance.</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You may order additional blank labels from TDC Documents webpage.</a:t>
            </a:r>
          </a:p>
          <a:p>
            <a:endParaRPr lang="en-US" sz="1200" b="0" i="0" u="none" strike="noStrike" kern="1200" baseline="0" dirty="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25</a:t>
            </a:fld>
            <a:endParaRPr lang="en-US" dirty="0"/>
          </a:p>
        </p:txBody>
      </p:sp>
    </p:spTree>
    <p:extLst>
      <p:ext uri="{BB962C8B-B14F-4D97-AF65-F5344CB8AC3E}">
        <p14:creationId xmlns:p14="http://schemas.microsoft.com/office/powerpoint/2010/main" val="630061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0"/>
              </a:spcAft>
            </a:pPr>
            <a:r>
              <a:rPr lang="en-US" sz="1200" dirty="0">
                <a:solidFill>
                  <a:srgbClr val="000000"/>
                </a:solidFill>
              </a:rPr>
              <a:t>Only school personnel may hand-grid the following on test and answer books if no PreID label is used:</a:t>
            </a:r>
          </a:p>
          <a:p>
            <a:pPr lvl="1">
              <a:spcBef>
                <a:spcPts val="0"/>
              </a:spcBef>
              <a:spcAft>
                <a:spcPts val="0"/>
              </a:spcAft>
              <a:buFont typeface="Wingdings" panose="05000000000000000000" pitchFamily="2" charset="2"/>
              <a:buChar char="§"/>
            </a:pPr>
            <a:r>
              <a:rPr lang="en-US" sz="1200" dirty="0">
                <a:solidFill>
                  <a:srgbClr val="000000"/>
                </a:solidFill>
              </a:rPr>
              <a:t>Primary Exceptionality, Section 504, Testing Accommodations listed on IEP or 504 Plan, ELL</a:t>
            </a:r>
          </a:p>
          <a:p>
            <a:pPr>
              <a:spcBef>
                <a:spcPts val="600"/>
              </a:spcBef>
              <a:spcAft>
                <a:spcPts val="0"/>
              </a:spcAft>
            </a:pPr>
            <a:r>
              <a:rPr lang="en-US" sz="1200" dirty="0">
                <a:solidFill>
                  <a:srgbClr val="000000"/>
                </a:solidFill>
              </a:rPr>
              <a:t>School personnel or students may hand-grid the following:</a:t>
            </a:r>
          </a:p>
          <a:p>
            <a:pPr lvl="1">
              <a:spcBef>
                <a:spcPts val="0"/>
              </a:spcBef>
              <a:spcAft>
                <a:spcPts val="0"/>
              </a:spcAft>
              <a:buFont typeface="Wingdings" panose="05000000000000000000" pitchFamily="2" charset="2"/>
              <a:buChar char="§"/>
            </a:pPr>
            <a:r>
              <a:rPr lang="en-US" sz="1200" dirty="0">
                <a:solidFill>
                  <a:srgbClr val="000000"/>
                </a:solidFill>
              </a:rPr>
              <a:t>Student Name, District/School Number, FLEID, Date of birth, Grade level, Gender, Ethnicity, Race, Student Enrollment Information box.</a:t>
            </a:r>
          </a:p>
          <a:p>
            <a:pPr lvl="1">
              <a:spcBef>
                <a:spcPts val="0"/>
              </a:spcBef>
              <a:spcAft>
                <a:spcPts val="0"/>
              </a:spcAft>
              <a:buFont typeface="Wingdings" panose="05000000000000000000" pitchFamily="2" charset="2"/>
              <a:buChar char="§"/>
            </a:pPr>
            <a:r>
              <a:rPr lang="en-US" sz="1200" dirty="0">
                <a:solidFill>
                  <a:srgbClr val="000000"/>
                </a:solidFill>
              </a:rPr>
              <a:t>If a PreID label is not used on the test and answer books, complete the </a:t>
            </a:r>
            <a:r>
              <a:rPr lang="en-US" sz="1200" b="1" dirty="0">
                <a:solidFill>
                  <a:srgbClr val="000000"/>
                </a:solidFill>
              </a:rPr>
              <a:t>Student Enrollment Information Box </a:t>
            </a:r>
            <a:r>
              <a:rPr lang="en-US" sz="1200" dirty="0">
                <a:solidFill>
                  <a:srgbClr val="000000"/>
                </a:solidFill>
              </a:rPr>
              <a:t>on the back of the book.</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26</a:t>
            </a:fld>
            <a:endParaRPr lang="en-US" dirty="0"/>
          </a:p>
        </p:txBody>
      </p:sp>
    </p:spTree>
    <p:extLst>
      <p:ext uri="{BB962C8B-B14F-4D97-AF65-F5344CB8AC3E}">
        <p14:creationId xmlns:p14="http://schemas.microsoft.com/office/powerpoint/2010/main" val="1578102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42077" lvl="1" indent="-342077">
              <a:spcBef>
                <a:spcPts val="0"/>
              </a:spcBef>
              <a:spcAft>
                <a:spcPts val="0"/>
              </a:spcAft>
            </a:pPr>
            <a:r>
              <a:rPr lang="en-US" altLang="en-US" b="1" dirty="0"/>
              <a:t>The FALL 2019 PREID Cut date for NGSSS EOCs (Biology, Civics, and US History) is August 16.</a:t>
            </a:r>
          </a:p>
          <a:p>
            <a:pPr marL="342077" lvl="1" indent="-342077">
              <a:spcBef>
                <a:spcPts val="0"/>
              </a:spcBef>
              <a:spcAft>
                <a:spcPts val="0"/>
              </a:spcAft>
            </a:pPr>
            <a:r>
              <a:rPr lang="en-US" altLang="en-US" b="1" dirty="0"/>
              <a:t>The Winter 2019 PREID Cut Date for NGSSS EOCS is November 1.</a:t>
            </a:r>
          </a:p>
          <a:p>
            <a:pPr marL="342077" lvl="1" indent="-342077">
              <a:spcBef>
                <a:spcPts val="0"/>
              </a:spcBef>
              <a:spcAft>
                <a:spcPts val="0"/>
              </a:spcAft>
            </a:pPr>
            <a:endParaRPr lang="en-US" altLang="en-US" b="1" dirty="0"/>
          </a:p>
          <a:p>
            <a:pPr marL="342077" lvl="1" indent="-342077" defTabSz="912205" eaLnBrk="1" fontAlgn="auto" hangingPunct="1">
              <a:spcBef>
                <a:spcPts val="0"/>
              </a:spcBef>
              <a:spcAft>
                <a:spcPts val="0"/>
              </a:spcAft>
              <a:defRPr/>
            </a:pPr>
            <a:r>
              <a:rPr lang="en-US" dirty="0"/>
              <a:t>New students or changes to student demographic information after the cutoff dates must be manually entered into PearsonAccess.  If you will print PreID labels for students with paper-based accommodations, then you will need to ADD the student record in PearsonAccess if not already in Pearson to be able print the student label.</a:t>
            </a:r>
          </a:p>
          <a:p>
            <a:pPr marL="0" lvl="1" indent="-342900">
              <a:lnSpc>
                <a:spcPct val="100000"/>
              </a:lnSpc>
              <a:spcBef>
                <a:spcPts val="0"/>
              </a:spcBef>
              <a:spcAft>
                <a:spcPts val="0"/>
              </a:spcAft>
              <a:buFont typeface="Arial" panose="020B0604020202020204" pitchFamily="34" charset="0"/>
              <a:buNone/>
            </a:pPr>
            <a:r>
              <a:rPr lang="en-US" altLang="en-US" sz="1000" u="sng" kern="1200" dirty="0">
                <a:solidFill>
                  <a:schemeClr val="tx1"/>
                </a:solidFill>
                <a:latin typeface="Arial" pitchFamily="34" charset="0"/>
                <a:ea typeface="+mn-ea"/>
                <a:cs typeface="+mn-cs"/>
              </a:rPr>
              <a:t>Important Note</a:t>
            </a:r>
            <a:r>
              <a:rPr lang="en-US" altLang="en-US" sz="1000" kern="1200" dirty="0">
                <a:solidFill>
                  <a:schemeClr val="tx1"/>
                </a:solidFill>
                <a:latin typeface="Arial" pitchFamily="34" charset="0"/>
                <a:ea typeface="+mn-ea"/>
                <a:cs typeface="+mn-cs"/>
              </a:rPr>
              <a:t>: SAC will order PBT accommodations for eligible students who have an IEP or Section 504 plan.</a:t>
            </a:r>
          </a:p>
          <a:p>
            <a:pPr marL="0" lvl="1" indent="-342900">
              <a:lnSpc>
                <a:spcPct val="100000"/>
              </a:lnSpc>
              <a:spcBef>
                <a:spcPts val="0"/>
              </a:spcBef>
              <a:spcAft>
                <a:spcPts val="0"/>
              </a:spcAft>
              <a:buFont typeface="Arial" panose="020B0604020202020204" pitchFamily="34" charset="0"/>
              <a:buNone/>
            </a:pPr>
            <a:r>
              <a:rPr lang="en-US" altLang="en-US" sz="1000" kern="1200" dirty="0">
                <a:solidFill>
                  <a:schemeClr val="tx1"/>
                </a:solidFill>
                <a:latin typeface="Arial" pitchFamily="34" charset="0"/>
                <a:ea typeface="+mn-ea"/>
                <a:cs typeface="+mn-cs"/>
              </a:rPr>
              <a:t>Go to the “Assessment Services Application” in the Employee Portal</a:t>
            </a:r>
            <a:r>
              <a:rPr lang="en-US" altLang="en-US" dirty="0"/>
              <a:t>, select the PBT Accommodations link and complete the Request form.</a:t>
            </a:r>
          </a:p>
          <a:p>
            <a:pPr marL="0" lvl="1" indent="-342077" defTabSz="912205" eaLnBrk="1" fontAlgn="auto" hangingPunct="1">
              <a:spcBef>
                <a:spcPts val="0"/>
              </a:spcBef>
              <a:spcAft>
                <a:spcPts val="0"/>
              </a:spcAft>
              <a:defRPr/>
            </a:pPr>
            <a:endParaRPr lang="en-US" altLang="en-US" sz="1100" b="1" dirty="0"/>
          </a:p>
          <a:p>
            <a:pPr marL="0" lvl="1" indent="-342077" defTabSz="912205" eaLnBrk="1" fontAlgn="auto" hangingPunct="1">
              <a:spcBef>
                <a:spcPts val="0"/>
              </a:spcBef>
              <a:spcAft>
                <a:spcPts val="0"/>
              </a:spcAft>
              <a:defRPr/>
            </a:pPr>
            <a:r>
              <a:rPr lang="en-US" altLang="en-US" sz="1100" b="1" dirty="0"/>
              <a:t>Also important to mention, do not work in PearsonAccess (updating student information or adding new students) until  August 26 </a:t>
            </a:r>
            <a:r>
              <a:rPr lang="en-US" altLang="en-US" sz="1100" b="1" baseline="0" dirty="0"/>
              <a:t>for the FALL and November 12 for the Winter.  </a:t>
            </a:r>
            <a:r>
              <a:rPr lang="en-US" altLang="en-US" sz="1100" b="1" dirty="0"/>
              <a:t>If you begin working in PearsonAccess before the test management dates, the information may be erased/wiped out if we do a district upload.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017" indent="-285006" eaLnBrk="0" hangingPunct="0">
              <a:spcBef>
                <a:spcPct val="30000"/>
              </a:spcBef>
              <a:defRPr sz="1200">
                <a:solidFill>
                  <a:schemeClr val="tx1"/>
                </a:solidFill>
                <a:latin typeface="Arial" pitchFamily="34" charset="0"/>
              </a:defRPr>
            </a:lvl2pPr>
            <a:lvl3pPr marL="1140027" indent="-228006" eaLnBrk="0" hangingPunct="0">
              <a:spcBef>
                <a:spcPct val="30000"/>
              </a:spcBef>
              <a:defRPr sz="1200">
                <a:solidFill>
                  <a:schemeClr val="tx1"/>
                </a:solidFill>
                <a:latin typeface="Arial" pitchFamily="34" charset="0"/>
              </a:defRPr>
            </a:lvl3pPr>
            <a:lvl4pPr marL="1596037" indent="-228006" eaLnBrk="0" hangingPunct="0">
              <a:spcBef>
                <a:spcPct val="30000"/>
              </a:spcBef>
              <a:defRPr sz="1200">
                <a:solidFill>
                  <a:schemeClr val="tx1"/>
                </a:solidFill>
                <a:latin typeface="Arial" pitchFamily="34" charset="0"/>
              </a:defRPr>
            </a:lvl4pPr>
            <a:lvl5pPr marL="2052048" indent="-228006" eaLnBrk="0" hangingPunct="0">
              <a:spcBef>
                <a:spcPct val="30000"/>
              </a:spcBef>
              <a:defRPr sz="1200">
                <a:solidFill>
                  <a:schemeClr val="tx1"/>
                </a:solidFill>
                <a:latin typeface="Arial" pitchFamily="34" charset="0"/>
              </a:defRPr>
            </a:lvl5pPr>
            <a:lvl6pPr marL="2508059" indent="-228006" eaLnBrk="0" fontAlgn="base" hangingPunct="0">
              <a:spcBef>
                <a:spcPct val="30000"/>
              </a:spcBef>
              <a:spcAft>
                <a:spcPct val="0"/>
              </a:spcAft>
              <a:defRPr sz="1200">
                <a:solidFill>
                  <a:schemeClr val="tx1"/>
                </a:solidFill>
                <a:latin typeface="Arial" pitchFamily="34" charset="0"/>
              </a:defRPr>
            </a:lvl6pPr>
            <a:lvl7pPr marL="2964068" indent="-228006" eaLnBrk="0" fontAlgn="base" hangingPunct="0">
              <a:spcBef>
                <a:spcPct val="30000"/>
              </a:spcBef>
              <a:spcAft>
                <a:spcPct val="0"/>
              </a:spcAft>
              <a:defRPr sz="1200">
                <a:solidFill>
                  <a:schemeClr val="tx1"/>
                </a:solidFill>
                <a:latin typeface="Arial" pitchFamily="34" charset="0"/>
              </a:defRPr>
            </a:lvl7pPr>
            <a:lvl8pPr marL="3420080" indent="-228006" eaLnBrk="0" fontAlgn="base" hangingPunct="0">
              <a:spcBef>
                <a:spcPct val="30000"/>
              </a:spcBef>
              <a:spcAft>
                <a:spcPct val="0"/>
              </a:spcAft>
              <a:defRPr sz="1200">
                <a:solidFill>
                  <a:schemeClr val="tx1"/>
                </a:solidFill>
                <a:latin typeface="Arial" pitchFamily="34" charset="0"/>
              </a:defRPr>
            </a:lvl8pPr>
            <a:lvl9pPr marL="3876090" indent="-228006"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BC17045-446D-4E8C-9124-1C4A42FA42E7}" type="slidenum">
              <a:rPr lang="en-US" altLang="en-US" smtClean="0"/>
              <a:pPr eaLnBrk="1" hangingPunct="1">
                <a:spcBef>
                  <a:spcPct val="0"/>
                </a:spcBef>
              </a:pPr>
              <a:t>27</a:t>
            </a:fld>
            <a:endParaRPr lang="en-US" altLang="en-US" dirty="0"/>
          </a:p>
        </p:txBody>
      </p:sp>
    </p:spTree>
    <p:extLst>
      <p:ext uri="{BB962C8B-B14F-4D97-AF65-F5344CB8AC3E}">
        <p14:creationId xmlns:p14="http://schemas.microsoft.com/office/powerpoint/2010/main" val="3433553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sessions were automatically created via PreID upload, you will see these sessions when you log in to PA Next in bold on the slide:</a:t>
            </a:r>
          </a:p>
          <a:p>
            <a:pPr lvl="1"/>
            <a:r>
              <a:rPr lang="en-US" b="1" dirty="0">
                <a:solidFill>
                  <a:srgbClr val="FF0000"/>
                </a:solidFill>
              </a:rPr>
              <a:t>BIO-NGBIOLOGY1, CIV-NGCIVICS, and HIST-NGUSHISTORY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 district-created test sessions can be temporary sessions for the purpose of verifying student information, or they can be the test sessions you plan to use for testing.</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Descriptions providing guidelines for setting up test sessions, with advantages and disadvantages of each method, are available in the manual.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Schools may choose to set up test sessions in the way that best suits their needs.  Do not print the student authorization tickets until the test sessions have been finalized.  Please note that if a student is later moved to another test session, a new student authorization ticket must be printed, and the old ticket securely destroyed.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Tahoma" panose="020B0604030504040204" pitchFamily="34" charset="0"/>
                <a:ea typeface="Tahoma" panose="020B0604030504040204" pitchFamily="34" charset="0"/>
                <a:cs typeface="Tahoma" panose="020B0604030504040204" pitchFamily="34" charset="0"/>
              </a:rPr>
              <a:t>Please note </a:t>
            </a:r>
            <a:r>
              <a:rPr lang="en-US" sz="1200" dirty="0">
                <a:latin typeface="Tahoma" panose="020B0604030504040204" pitchFamily="34" charset="0"/>
                <a:ea typeface="Tahoma" panose="020B0604030504040204" pitchFamily="34" charset="0"/>
                <a:cs typeface="Tahoma" panose="020B0604030504040204" pitchFamily="34" charset="0"/>
              </a:rPr>
              <a:t>students with PBT accommodations will not be placed in the test sessions.</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28</a:t>
            </a:fld>
            <a:endParaRPr lang="en-US" dirty="0"/>
          </a:p>
        </p:txBody>
      </p:sp>
    </p:spTree>
    <p:extLst>
      <p:ext uri="{BB962C8B-B14F-4D97-AF65-F5344CB8AC3E}">
        <p14:creationId xmlns:p14="http://schemas.microsoft.com/office/powerpoint/2010/main" val="2943281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600"/>
              </a:spcAft>
              <a:buSzPct val="100000"/>
              <a:defRPr/>
            </a:pPr>
            <a:r>
              <a:rPr lang="en-US" sz="1200" dirty="0"/>
              <a:t>School users may add students individually using the </a:t>
            </a:r>
            <a:r>
              <a:rPr lang="en-US" sz="1200" b="1" dirty="0"/>
              <a:t>Create/Edit Students </a:t>
            </a:r>
            <a:r>
              <a:rPr lang="en-US" sz="1200" dirty="0"/>
              <a:t>task in PearsonAccess Next.</a:t>
            </a:r>
          </a:p>
          <a:p>
            <a:pPr eaLnBrk="1" hangingPunct="1">
              <a:spcBef>
                <a:spcPts val="600"/>
              </a:spcBef>
              <a:spcAft>
                <a:spcPts val="600"/>
              </a:spcAft>
              <a:buSzPct val="100000"/>
              <a:defRPr/>
            </a:pPr>
            <a:r>
              <a:rPr lang="en-US" sz="1200" dirty="0"/>
              <a:t>Pearson Access Next will require users who try to add students that already exist in the system to first complete the step of Manage Enrollment before they can complete the full registration process.</a:t>
            </a:r>
          </a:p>
          <a:p>
            <a:pPr>
              <a:spcBef>
                <a:spcPts val="600"/>
              </a:spcBef>
              <a:spcAft>
                <a:spcPts val="600"/>
              </a:spcAft>
            </a:pPr>
            <a:r>
              <a:rPr lang="en-US" sz="1200" dirty="0">
                <a:solidFill>
                  <a:srgbClr val="000000"/>
                </a:solidFill>
              </a:rPr>
              <a:t>Test sessions must be created in PearsonAccess Next and students must be assigned to the test sessions before you can access the Advanced Session Roster for each session. </a:t>
            </a:r>
          </a:p>
          <a:p>
            <a:pPr>
              <a:spcBef>
                <a:spcPts val="300"/>
              </a:spcBef>
              <a:spcAft>
                <a:spcPts val="300"/>
              </a:spcAft>
            </a:pPr>
            <a:r>
              <a:rPr lang="en-US" sz="1200" dirty="0"/>
              <a:t>Verify the accuracy of Student Names and FLEIDs prior to testing.</a:t>
            </a:r>
          </a:p>
          <a:p>
            <a:pPr lvl="1">
              <a:spcBef>
                <a:spcPts val="300"/>
              </a:spcBef>
              <a:spcAft>
                <a:spcPts val="300"/>
              </a:spcAft>
            </a:pPr>
            <a:r>
              <a:rPr lang="en-US" sz="1200" dirty="0">
                <a:solidFill>
                  <a:srgbClr val="000000"/>
                </a:solidFill>
              </a:rPr>
              <a:t>Student information can be viewed and verified using an Advanced Session Roster. </a:t>
            </a:r>
          </a:p>
          <a:p>
            <a:pPr>
              <a:spcBef>
                <a:spcPts val="600"/>
              </a:spcBef>
              <a:spcAft>
                <a:spcPts val="600"/>
              </a:spcAft>
            </a:pPr>
            <a:r>
              <a:rPr lang="en-US" sz="1200" dirty="0">
                <a:solidFill>
                  <a:srgbClr val="000000"/>
                </a:solidFill>
              </a:rPr>
              <a:t>Test sessions can be modified at any time prior to testing.</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29</a:t>
            </a:fld>
            <a:endParaRPr lang="en-US" dirty="0"/>
          </a:p>
        </p:txBody>
      </p:sp>
    </p:spTree>
    <p:extLst>
      <p:ext uri="{BB962C8B-B14F-4D97-AF65-F5344CB8AC3E}">
        <p14:creationId xmlns:p14="http://schemas.microsoft.com/office/powerpoint/2010/main" val="265920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i="1" dirty="0">
                <a:solidFill>
                  <a:srgbClr val="000000"/>
                </a:solidFill>
                <a:latin typeface="Calibri" panose="020F0502020204030204" pitchFamily="34" charset="0"/>
              </a:rPr>
              <a:t>Additional resources for the NGSSS EOC assessments are available at </a:t>
            </a:r>
            <a:r>
              <a:rPr lang="en-US" sz="1200" dirty="0">
                <a:solidFill>
                  <a:srgbClr val="000000"/>
                </a:solidFill>
                <a:latin typeface="Calibri" panose="020F0502020204030204" pitchFamily="34" charset="0"/>
              </a:rPr>
              <a:t>Florida Resource Center at </a:t>
            </a:r>
            <a:r>
              <a:rPr lang="en-US" sz="1200" b="1" dirty="0">
                <a:solidFill>
                  <a:srgbClr val="000000"/>
                </a:solidFill>
                <a:latin typeface="Calibri" panose="020F0502020204030204" pitchFamily="34" charset="0"/>
                <a:hlinkClick r:id="rId3"/>
              </a:rPr>
              <a:t>http://florida.pearsonaccessnext.com/resources-training</a:t>
            </a:r>
            <a:r>
              <a:rPr lang="en-US" sz="1200" b="1"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including:</a:t>
            </a:r>
          </a:p>
          <a:p>
            <a:pPr lvl="1">
              <a:spcBef>
                <a:spcPts val="0"/>
              </a:spcBef>
              <a:spcAft>
                <a:spcPts val="0"/>
              </a:spcAft>
            </a:pPr>
            <a:r>
              <a:rPr lang="en-US" sz="1200" i="1" dirty="0">
                <a:solidFill>
                  <a:srgbClr val="000000"/>
                </a:solidFill>
                <a:latin typeface="Calibri" panose="020F0502020204030204" pitchFamily="34" charset="0"/>
              </a:rPr>
              <a:t>2019–2020 Florida PearsonAccess Next User Guide</a:t>
            </a:r>
            <a:endParaRPr lang="en-US" sz="1200" dirty="0">
              <a:solidFill>
                <a:srgbClr val="000000"/>
              </a:solidFill>
              <a:latin typeface="Calibri" panose="020F0502020204030204" pitchFamily="34" charset="0"/>
            </a:endParaRPr>
          </a:p>
          <a:p>
            <a:pPr lvl="1">
              <a:spcBef>
                <a:spcPts val="0"/>
              </a:spcBef>
              <a:spcAft>
                <a:spcPts val="0"/>
              </a:spcAft>
            </a:pPr>
            <a:r>
              <a:rPr lang="en-US" sz="1200" dirty="0">
                <a:latin typeface="Calibri" panose="020F0502020204030204" pitchFamily="34" charset="0"/>
              </a:rPr>
              <a:t>PBT Accommodated Scripts</a:t>
            </a:r>
          </a:p>
          <a:p>
            <a:pPr lvl="1">
              <a:spcBef>
                <a:spcPts val="0"/>
              </a:spcBef>
              <a:spcAft>
                <a:spcPts val="0"/>
              </a:spcAft>
            </a:pPr>
            <a:r>
              <a:rPr lang="en-US" sz="1200" dirty="0">
                <a:latin typeface="Calibri" panose="020F0502020204030204" pitchFamily="34" charset="0"/>
              </a:rPr>
              <a:t>CBT Accommodated Scripts</a:t>
            </a:r>
          </a:p>
          <a:p>
            <a:pPr lvl="1">
              <a:spcBef>
                <a:spcPts val="0"/>
              </a:spcBef>
              <a:spcAft>
                <a:spcPts val="0"/>
              </a:spcAft>
            </a:pPr>
            <a:r>
              <a:rPr lang="en-US" sz="1200" dirty="0">
                <a:latin typeface="Calibri" panose="020F0502020204030204" pitchFamily="34" charset="0"/>
              </a:rPr>
              <a:t>Other administration materials  </a:t>
            </a:r>
          </a:p>
          <a:p>
            <a:pPr marL="457200" lvl="1" indent="0">
              <a:spcBef>
                <a:spcPts val="0"/>
              </a:spcBef>
              <a:spcAft>
                <a:spcPts val="0"/>
              </a:spcAft>
              <a:buNone/>
            </a:pPr>
            <a:endParaRPr lang="en-US" sz="1200" dirty="0">
              <a:latin typeface="Calibri" panose="020F0502020204030204" pitchFamily="34" charset="0"/>
            </a:endParaRPr>
          </a:p>
          <a:p>
            <a:pPr>
              <a:spcBef>
                <a:spcPts val="600"/>
              </a:spcBef>
              <a:spcAft>
                <a:spcPts val="600"/>
              </a:spcAft>
            </a:pPr>
            <a:r>
              <a:rPr lang="en-US" sz="1200" dirty="0">
                <a:latin typeface="Calibri" panose="020F0502020204030204" pitchFamily="34" charset="0"/>
              </a:rPr>
              <a:t>Information and instructions for technology coordinators to follow before, during, and after testing are provided </a:t>
            </a:r>
            <a:r>
              <a:rPr lang="en-US" sz="1200" b="0" dirty="0">
                <a:latin typeface="Calibri" panose="020F0502020204030204" pitchFamily="34" charset="0"/>
              </a:rPr>
              <a:t>at in the web link on this slide. </a:t>
            </a:r>
          </a:p>
          <a:p>
            <a:pPr lvl="1">
              <a:spcBef>
                <a:spcPts val="600"/>
              </a:spcBef>
              <a:spcAft>
                <a:spcPts val="600"/>
              </a:spcAft>
            </a:pPr>
            <a:r>
              <a:rPr lang="en-US" sz="1200" dirty="0">
                <a:latin typeface="Calibri" panose="020F0502020204030204" pitchFamily="34" charset="0"/>
              </a:rPr>
              <a:t>Technology coordinators must familiarize themselves with all information at this site prior to the beginning of test administration.</a:t>
            </a:r>
            <a:endParaRPr lang="en-US" sz="12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3</a:t>
            </a:fld>
            <a:endParaRPr lang="en-US" dirty="0"/>
          </a:p>
        </p:txBody>
      </p:sp>
    </p:spTree>
    <p:extLst>
      <p:ext uri="{BB962C8B-B14F-4D97-AF65-F5344CB8AC3E}">
        <p14:creationId xmlns:p14="http://schemas.microsoft.com/office/powerpoint/2010/main" val="1449865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0"/>
              </a:spcAft>
            </a:pPr>
            <a:r>
              <a:rPr lang="en-US" sz="1200" dirty="0">
                <a:solidFill>
                  <a:srgbClr val="000000"/>
                </a:solidFill>
              </a:rPr>
              <a:t>Appendix A of the manual provides information concerning allowable accommodations for students with disabilities (SWD) and for English Language Learners (ELLs).</a:t>
            </a:r>
          </a:p>
          <a:p>
            <a:pPr>
              <a:spcBef>
                <a:spcPts val="600"/>
              </a:spcBef>
              <a:spcAft>
                <a:spcPts val="0"/>
              </a:spcAft>
            </a:pPr>
            <a:r>
              <a:rPr lang="en-US" sz="1200" dirty="0"/>
              <a:t>The test administrator and the school assessment coordinator are responsible for ensuring </a:t>
            </a:r>
            <a:r>
              <a:rPr lang="en-US" sz="1200" dirty="0">
                <a:solidFill>
                  <a:srgbClr val="000000"/>
                </a:solidFill>
              </a:rPr>
              <a:t>that arrangements for accommodations have been made prior to the administration dates.</a:t>
            </a:r>
          </a:p>
          <a:p>
            <a:pPr>
              <a:spcBef>
                <a:spcPts val="600"/>
              </a:spcBef>
              <a:spcAft>
                <a:spcPts val="0"/>
              </a:spcAft>
            </a:pPr>
            <a:r>
              <a:rPr lang="en-US" sz="1200" dirty="0"/>
              <a:t>Train test administrators regarding accommodations.</a:t>
            </a:r>
          </a:p>
          <a:p>
            <a:pPr defTabSz="912205" eaLnBrk="1" fontAlgn="auto" hangingPunct="1">
              <a:spcBef>
                <a:spcPts val="0"/>
              </a:spcBef>
              <a:spcAft>
                <a:spcPts val="0"/>
              </a:spcAft>
              <a:defRPr/>
            </a:pPr>
            <a:endParaRPr lang="en-US" dirty="0"/>
          </a:p>
          <a:p>
            <a:pPr defTabSz="912205" eaLnBrk="1" fontAlgn="auto" hangingPunct="1">
              <a:spcBef>
                <a:spcPts val="0"/>
              </a:spcBef>
              <a:spcAft>
                <a:spcPts val="0"/>
              </a:spcAft>
              <a:defRPr/>
            </a:pPr>
            <a:r>
              <a:rPr lang="en-US" dirty="0"/>
              <a:t>CBT or PBT accommodations may be provided to eligible students if indicated as an accommodation on an IEP or Section 504 plan.</a:t>
            </a:r>
          </a:p>
          <a:p>
            <a:pPr>
              <a:spcBef>
                <a:spcPts val="599"/>
              </a:spcBef>
              <a:spcAft>
                <a:spcPts val="599"/>
              </a:spcAft>
            </a:pPr>
            <a:r>
              <a:rPr lang="en-US" dirty="0">
                <a:solidFill>
                  <a:srgbClr val="000000"/>
                </a:solidFill>
              </a:rPr>
              <a:t>The following CBT accommodations are available for students who have these accommodations specified on their IEPs or Section 504 Plans:</a:t>
            </a:r>
          </a:p>
          <a:p>
            <a:pPr lvl="1">
              <a:spcBef>
                <a:spcPts val="599"/>
              </a:spcBef>
              <a:spcAft>
                <a:spcPts val="599"/>
              </a:spcAft>
            </a:pPr>
            <a:r>
              <a:rPr lang="en-US" dirty="0">
                <a:solidFill>
                  <a:srgbClr val="000000"/>
                </a:solidFill>
              </a:rPr>
              <a:t>Text-to-speech</a:t>
            </a:r>
          </a:p>
          <a:p>
            <a:pPr lvl="1">
              <a:spcBef>
                <a:spcPts val="599"/>
              </a:spcBef>
              <a:spcAft>
                <a:spcPts val="599"/>
              </a:spcAft>
            </a:pPr>
            <a:r>
              <a:rPr lang="en-US" dirty="0">
                <a:solidFill>
                  <a:srgbClr val="000000"/>
                </a:solidFill>
              </a:rPr>
              <a:t>Masking</a:t>
            </a:r>
          </a:p>
          <a:p>
            <a:pPr>
              <a:spcBef>
                <a:spcPts val="600"/>
              </a:spcBef>
              <a:spcAft>
                <a:spcPts val="0"/>
              </a:spcAft>
            </a:pPr>
            <a:r>
              <a:rPr lang="en-US" sz="1200" dirty="0">
                <a:solidFill>
                  <a:srgbClr val="000000"/>
                </a:solidFill>
                <a:latin typeface="Calibri" panose="020F0502020204030204" pitchFamily="34" charset="0"/>
              </a:rPr>
              <a:t>If students will use any of the CBT accommodations, school assessment coordinators must ensure that students have been assigned the appropriate accommodation(s) in PearsonAccess Next prior to testing to ensure that they are assigned the correct CBT functionality or form.</a:t>
            </a:r>
          </a:p>
          <a:p>
            <a:pPr>
              <a:spcBef>
                <a:spcPts val="600"/>
              </a:spcBef>
              <a:spcAft>
                <a:spcPts val="0"/>
              </a:spcAft>
            </a:pPr>
            <a:r>
              <a:rPr lang="en-US" sz="1200" dirty="0">
                <a:latin typeface="Calibri" panose="020F0502020204030204" pitchFamily="34" charset="0"/>
              </a:rPr>
              <a:t>Paper-based accommodations include regular print, large print, braille, one-item-per-page. </a:t>
            </a:r>
            <a:r>
              <a:rPr lang="en-US" dirty="0"/>
              <a:t>Scripts and instructions for administering paper-based tests are available at Avocet. </a:t>
            </a:r>
          </a:p>
          <a:p>
            <a:pPr>
              <a:spcBef>
                <a:spcPts val="599"/>
              </a:spcBef>
              <a:spcAft>
                <a:spcPts val="599"/>
              </a:spcAft>
            </a:pPr>
            <a:endParaRPr lang="en-US" dirty="0">
              <a:solidFill>
                <a:srgbClr val="000000"/>
              </a:solidFill>
            </a:endParaRPr>
          </a:p>
          <a:p>
            <a:pPr>
              <a:spcBef>
                <a:spcPts val="599"/>
              </a:spcBef>
              <a:spcAft>
                <a:spcPts val="599"/>
              </a:spcAft>
            </a:pPr>
            <a:r>
              <a:rPr lang="en-US" dirty="0">
                <a:solidFill>
                  <a:srgbClr val="000000"/>
                </a:solidFill>
              </a:rPr>
              <a:t>Note: Schools are required to report whether students have testing accommodations listed on their Individual Education Plans (IEPs) or Section 504 plans. This information will be captured on the PreID file, when adding a new student in PearsonAccess, and when gridding student demographic information on test and answer books. </a:t>
            </a:r>
          </a:p>
          <a:p>
            <a:pPr>
              <a:spcBef>
                <a:spcPts val="599"/>
              </a:spcBef>
              <a:spcAft>
                <a:spcPts val="599"/>
              </a:spcAft>
            </a:pPr>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30</a:t>
            </a:fld>
            <a:endParaRPr lang="en-US" dirty="0"/>
          </a:p>
        </p:txBody>
      </p:sp>
    </p:spTree>
    <p:extLst>
      <p:ext uri="{BB962C8B-B14F-4D97-AF65-F5344CB8AC3E}">
        <p14:creationId xmlns:p14="http://schemas.microsoft.com/office/powerpoint/2010/main" val="2064689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299"/>
              </a:spcBef>
              <a:spcAft>
                <a:spcPts val="299"/>
              </a:spcAft>
              <a:buSzPct val="100000"/>
              <a:defRPr/>
            </a:pPr>
            <a:r>
              <a:rPr lang="en-US" b="1" dirty="0">
                <a:solidFill>
                  <a:srgbClr val="000000"/>
                </a:solidFill>
              </a:rPr>
              <a:t>Since test sessions are automatically created for students via the PreID upload and by school assessment coordinator before the first day of testing (unlike FSA), you will need to manage these test sessions.</a:t>
            </a:r>
          </a:p>
          <a:p>
            <a:pPr marL="171450" indent="-171450" eaLnBrk="1" hangingPunct="1">
              <a:spcBef>
                <a:spcPts val="299"/>
              </a:spcBef>
              <a:spcAft>
                <a:spcPts val="299"/>
              </a:spcAft>
              <a:buSzPct val="100000"/>
              <a:buFont typeface="Arial" panose="020B0604020202020204" pitchFamily="34" charset="0"/>
              <a:buChar char="•"/>
              <a:defRPr/>
            </a:pPr>
            <a:endParaRPr lang="en-US" b="1" dirty="0">
              <a:solidFill>
                <a:srgbClr val="000000"/>
              </a:solidFill>
            </a:endParaRPr>
          </a:p>
          <a:p>
            <a:pPr marL="171450" indent="-171450" eaLnBrk="1" hangingPunct="1">
              <a:spcBef>
                <a:spcPts val="299"/>
              </a:spcBef>
              <a:spcAft>
                <a:spcPts val="299"/>
              </a:spcAft>
              <a:buSzPct val="100000"/>
              <a:buFont typeface="Arial" panose="020B0604020202020204" pitchFamily="34" charset="0"/>
              <a:buChar char="•"/>
              <a:defRPr/>
            </a:pPr>
            <a:r>
              <a:rPr lang="en-US" b="1" dirty="0">
                <a:solidFill>
                  <a:srgbClr val="000000"/>
                </a:solidFill>
              </a:rPr>
              <a:t>View or Edit an Online Test Session</a:t>
            </a:r>
            <a:r>
              <a:rPr lang="en-US" dirty="0">
                <a:solidFill>
                  <a:srgbClr val="000000"/>
                </a:solidFill>
              </a:rPr>
              <a:t>— to Check the session details and verify that all students are assigned to the correct session.</a:t>
            </a:r>
          </a:p>
          <a:p>
            <a:pPr marL="171450" indent="-171450">
              <a:spcBef>
                <a:spcPts val="599"/>
              </a:spcBef>
              <a:spcAft>
                <a:spcPts val="599"/>
              </a:spcAft>
              <a:buFont typeface="Arial" panose="020B0604020202020204" pitchFamily="34" charset="0"/>
              <a:buChar char="•"/>
            </a:pPr>
            <a:r>
              <a:rPr lang="en-US" dirty="0">
                <a:solidFill>
                  <a:srgbClr val="000000"/>
                </a:solidFill>
              </a:rPr>
              <a:t>If you have new students that you added to PearsonAccess, then be sure to add them to the correct test session based on the subject test they are eligible to take</a:t>
            </a:r>
          </a:p>
          <a:p>
            <a:pPr marL="171450" indent="-171450" defTabSz="912205">
              <a:spcBef>
                <a:spcPts val="599"/>
              </a:spcBef>
              <a:spcAft>
                <a:spcPts val="599"/>
              </a:spcAft>
              <a:buFont typeface="Arial" panose="020B0604020202020204" pitchFamily="34" charset="0"/>
              <a:buChar char="•"/>
              <a:defRPr/>
            </a:pPr>
            <a:r>
              <a:rPr lang="en-US" b="1" dirty="0"/>
              <a:t>Class</a:t>
            </a:r>
            <a:r>
              <a:rPr lang="en-US" dirty="0"/>
              <a:t> is a required field in PearsonAccess that students are assigned when added through PreID upload or added manually in Pearson Access. FLCLASS was the default class name used for the PREID file. </a:t>
            </a:r>
            <a:r>
              <a:rPr lang="en-US" dirty="0">
                <a:solidFill>
                  <a:srgbClr val="000000"/>
                </a:solidFill>
              </a:rPr>
              <a:t>We recommend you use the FLCLASS as the class name f</a:t>
            </a:r>
            <a:r>
              <a:rPr lang="en-US" dirty="0"/>
              <a:t>or students added using the </a:t>
            </a:r>
            <a:r>
              <a:rPr lang="en-US" b="1" dirty="0"/>
              <a:t>Create/Edit Students</a:t>
            </a:r>
            <a:r>
              <a:rPr lang="en-US" dirty="0"/>
              <a:t> task.</a:t>
            </a:r>
          </a:p>
          <a:p>
            <a:pPr marL="171450" indent="-171450">
              <a:buFont typeface="Arial" panose="020B0604020202020204" pitchFamily="34" charset="0"/>
              <a:buChar char="•"/>
            </a:pPr>
            <a:r>
              <a:rPr lang="en-US" dirty="0"/>
              <a:t>Ensure students who require an accommodated CBT form (masking or text to speech) have been assigned the correct form in PearsonAccess Next before they test. There are two ways to assign accommodated forms:</a:t>
            </a:r>
          </a:p>
          <a:p>
            <a:pPr lvl="1"/>
            <a:r>
              <a:rPr lang="en-US" b="1" dirty="0"/>
              <a:t>By test session : </a:t>
            </a:r>
            <a:r>
              <a:rPr lang="en-US" dirty="0"/>
              <a:t>Create a separate test session for each group of students to be tested together and ensure the correct Form Group Type is assigned for the session.  If you have a large group of students using “Text-to-Speech” for the Biology 1 EOC, for example, then you can place these students under a test session together and be sure to select Text-to-Speech form when you create the test session. </a:t>
            </a:r>
          </a:p>
          <a:p>
            <a:pPr lvl="1"/>
            <a:r>
              <a:rPr lang="en-US" b="1" dirty="0"/>
              <a:t>OR By Individual Student: You can have a test session with the “Main” form selected, then you can go into each student’s profile and </a:t>
            </a:r>
            <a:r>
              <a:rPr lang="en-US" dirty="0"/>
              <a:t>Override and assign a new form like Text-to-Speech through the Students in Sessions area in PearsonAccess Next. </a:t>
            </a:r>
          </a:p>
          <a:p>
            <a:pPr marL="171450" indent="-171450">
              <a:buFont typeface="Arial" panose="020B0604020202020204" pitchFamily="34" charset="0"/>
              <a:buChar char="•"/>
            </a:pPr>
            <a:r>
              <a:rPr lang="en-US" dirty="0"/>
              <a:t>If students are moved to a different session in Pearson, their form assignments change. </a:t>
            </a:r>
            <a:r>
              <a:rPr lang="en-US" b="1" dirty="0"/>
              <a:t>Check the form assignment very carefully prior to testing.   Also, reprint the student authorization ticket for any student who has been moved to a new test session like a make-up session.  The old ticket will not work.  </a:t>
            </a:r>
          </a:p>
          <a:p>
            <a:pPr defTabSz="912205">
              <a:spcBef>
                <a:spcPts val="599"/>
              </a:spcBef>
              <a:spcAft>
                <a:spcPts val="599"/>
              </a:spcAft>
              <a:defRPr/>
            </a:pPr>
            <a:endParaRPr lang="en-US" sz="11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31</a:t>
            </a:fld>
            <a:endParaRPr lang="en-US" dirty="0"/>
          </a:p>
        </p:txBody>
      </p:sp>
    </p:spTree>
    <p:extLst>
      <p:ext uri="{BB962C8B-B14F-4D97-AF65-F5344CB8AC3E}">
        <p14:creationId xmlns:p14="http://schemas.microsoft.com/office/powerpoint/2010/main" val="358706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Calibri" panose="020F0502020204030204" pitchFamily="34" charset="0"/>
              </a:rPr>
              <a:t>Sessions must be marked </a:t>
            </a:r>
            <a:r>
              <a:rPr lang="en-US" sz="1200" b="1" dirty="0">
                <a:solidFill>
                  <a:srgbClr val="000000"/>
                </a:solidFill>
                <a:latin typeface="Calibri" panose="020F0502020204030204" pitchFamily="34" charset="0"/>
              </a:rPr>
              <a:t>Prepared</a:t>
            </a:r>
            <a:r>
              <a:rPr lang="en-US" sz="1200" dirty="0">
                <a:solidFill>
                  <a:srgbClr val="000000"/>
                </a:solidFill>
                <a:latin typeface="Calibri" panose="020F0502020204030204" pitchFamily="34" charset="0"/>
              </a:rPr>
              <a:t> before a school may proctor cache or start a session. Refer to the </a:t>
            </a:r>
            <a:r>
              <a:rPr lang="en-US" sz="1200" i="1" dirty="0">
                <a:solidFill>
                  <a:srgbClr val="000000"/>
                </a:solidFill>
                <a:latin typeface="Calibri" panose="020F0502020204030204" pitchFamily="34" charset="0"/>
              </a:rPr>
              <a:t>2019–2020 PearsonAccess Next User Guide </a:t>
            </a:r>
            <a:r>
              <a:rPr lang="en-US" sz="1200" dirty="0">
                <a:solidFill>
                  <a:srgbClr val="000000"/>
                </a:solidFill>
                <a:latin typeface="Calibri" panose="020F0502020204030204" pitchFamily="34" charset="0"/>
              </a:rPr>
              <a:t>for instructions on how to prepare sessions.</a:t>
            </a:r>
            <a:r>
              <a:rPr lang="en-US" dirty="0"/>
              <a:t> This step allows student tests to be staged and ready when the session is started. </a:t>
            </a:r>
            <a:endParaRPr lang="en-US" sz="1200" dirty="0">
              <a:solidFill>
                <a:srgbClr val="000000"/>
              </a:solidFill>
              <a:latin typeface="Calibri" panose="020F0502020204030204" pitchFamily="34" charset="0"/>
            </a:endParaRPr>
          </a:p>
          <a:p>
            <a:r>
              <a:rPr lang="en-US" dirty="0"/>
              <a:t>Proctor Caching is required for efficient test delivery of the NGSSS tests. Provide </a:t>
            </a:r>
            <a:r>
              <a:rPr lang="en-US" b="1" dirty="0"/>
              <a:t>Technology coordinators </a:t>
            </a:r>
            <a:r>
              <a:rPr lang="en-US" dirty="0"/>
              <a:t>with a list of all test sessions for the school. Confirm that test content has been cached for all scheduled test sessions. Test content is available one week prior to the test administration window.</a:t>
            </a:r>
          </a:p>
          <a:p>
            <a:pPr defTabSz="912205">
              <a:defRPr/>
            </a:pPr>
            <a:r>
              <a:rPr lang="en-US" dirty="0"/>
              <a:t>Sessions must be </a:t>
            </a:r>
            <a:r>
              <a:rPr lang="en-US" b="1" dirty="0"/>
              <a:t>started</a:t>
            </a:r>
            <a:r>
              <a:rPr lang="en-US" dirty="0"/>
              <a:t> and </a:t>
            </a:r>
            <a:r>
              <a:rPr lang="en-US" b="1" dirty="0"/>
              <a:t>unlocked </a:t>
            </a:r>
            <a:r>
              <a:rPr lang="en-US" dirty="0"/>
              <a:t>before students can begin logging into the test. </a:t>
            </a:r>
          </a:p>
          <a:p>
            <a:pPr defTabSz="912205">
              <a:defRPr/>
            </a:pPr>
            <a:r>
              <a:rPr lang="en-US" dirty="0"/>
              <a:t>Before testing, make sure to Print Student Authorization Tickets, </a:t>
            </a:r>
            <a:r>
              <a:rPr lang="en-US" sz="1200" dirty="0"/>
              <a:t>PreID labels, and </a:t>
            </a:r>
            <a:r>
              <a:rPr lang="en-US" dirty="0"/>
              <a:t>Advanced Session Rosters.  </a:t>
            </a:r>
            <a:endParaRPr lang="en-US" b="1" dirty="0"/>
          </a:p>
          <a:p>
            <a:pPr marL="0" indent="0" eaLnBrk="1" hangingPunct="1">
              <a:spcBef>
                <a:spcPts val="600"/>
              </a:spcBef>
              <a:spcAft>
                <a:spcPts val="600"/>
              </a:spcAft>
              <a:buSzPct val="100000"/>
              <a:buNone/>
              <a:defRPr/>
            </a:pPr>
            <a:r>
              <a:rPr lang="en-US" sz="1200" b="1" dirty="0">
                <a:solidFill>
                  <a:srgbClr val="000000"/>
                </a:solidFill>
                <a:latin typeface="Calibri" panose="020F0502020204030204" pitchFamily="34" charset="0"/>
              </a:rPr>
              <a:t>Schedule a New Session for Make-Ups. </a:t>
            </a:r>
            <a:r>
              <a:rPr lang="en-US" sz="1200" dirty="0">
                <a:latin typeface="Calibri" panose="020F0502020204030204" pitchFamily="34" charset="0"/>
                <a:ea typeface="Tahoma" panose="020B0604030504040204" pitchFamily="34" charset="0"/>
                <a:cs typeface="Tahoma" panose="020B0604030504040204" pitchFamily="34" charset="0"/>
              </a:rPr>
              <a:t>Refer to the</a:t>
            </a:r>
            <a:r>
              <a:rPr lang="en-US" sz="1200" i="1" dirty="0">
                <a:latin typeface="Calibri" panose="020F0502020204030204" pitchFamily="34" charset="0"/>
                <a:ea typeface="Tahoma" panose="020B0604030504040204" pitchFamily="34" charset="0"/>
                <a:cs typeface="Tahoma" panose="020B0604030504040204" pitchFamily="34" charset="0"/>
              </a:rPr>
              <a:t> </a:t>
            </a:r>
            <a:r>
              <a:rPr lang="en-US" sz="1200" dirty="0">
                <a:latin typeface="Calibri" panose="020F0502020204030204" pitchFamily="34" charset="0"/>
                <a:ea typeface="Tahoma" panose="020B0604030504040204" pitchFamily="34" charset="0"/>
                <a:cs typeface="Tahoma" panose="020B0604030504040204" pitchFamily="34" charset="0"/>
              </a:rPr>
              <a:t>PA Next User Guide for instructions on how to schedule a new session for make-ups.</a:t>
            </a:r>
          </a:p>
          <a:p>
            <a:pPr>
              <a:spcBef>
                <a:spcPts val="600"/>
              </a:spcBef>
              <a:spcAft>
                <a:spcPts val="0"/>
              </a:spcAft>
              <a:buFont typeface="Arial" panose="020B0604020202020204" pitchFamily="34" charset="0"/>
              <a:buChar char="•"/>
            </a:pPr>
            <a:r>
              <a:rPr lang="en-US" sz="1200" b="1" dirty="0">
                <a:latin typeface="Calibri" panose="020F0502020204030204" pitchFamily="34" charset="0"/>
                <a:ea typeface="Tahoma" panose="020B0604030504040204" pitchFamily="34" charset="0"/>
                <a:cs typeface="Tahoma" panose="020B0604030504040204" pitchFamily="34" charset="0"/>
              </a:rPr>
              <a:t>Note</a:t>
            </a:r>
            <a:r>
              <a:rPr lang="en-US" sz="1200" dirty="0">
                <a:latin typeface="Calibri" panose="020F0502020204030204" pitchFamily="34" charset="0"/>
                <a:ea typeface="Tahoma" panose="020B0604030504040204" pitchFamily="34" charset="0"/>
                <a:cs typeface="Tahoma" panose="020B0604030504040204" pitchFamily="34" charset="0"/>
              </a:rPr>
              <a:t>: Since multiple test sessions may be scheduled throughout the testing window, it is also possible to reassign absent students to existing sessions scheduled later in the window rather than creating make‑up sessions.  You may also keep just one giant test session open with all students during the entire testing window rather than creating multiple sessions and moving students from one session to another.</a:t>
            </a:r>
          </a:p>
          <a:p>
            <a:endParaRPr lang="en-US" sz="11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32</a:t>
            </a:fld>
            <a:endParaRPr lang="en-US" dirty="0"/>
          </a:p>
        </p:txBody>
      </p:sp>
    </p:spTree>
    <p:extLst>
      <p:ext uri="{BB962C8B-B14F-4D97-AF65-F5344CB8AC3E}">
        <p14:creationId xmlns:p14="http://schemas.microsoft.com/office/powerpoint/2010/main" val="3507872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Communicate to test administrators the process for collecting the required administration information (as listed in the manual).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A blank Administration Record/Security Checklist can be used to capture all required administration information for each testing room.  This form is available online and in the manual.</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For the NGSSS computer based tests, the Advanced Session Roster can be used to record or verify required administration information.</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Keep a separate, complete record of required administration information (including security numbers) for paper-based tests administered.</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Copy and File all required administration information for future reference.</a:t>
            </a:r>
          </a:p>
          <a:p>
            <a:pP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Return the Originals in the District Assessment Coordinator Administrative records box.</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33</a:t>
            </a:fld>
            <a:endParaRPr lang="en-US" dirty="0"/>
          </a:p>
        </p:txBody>
      </p:sp>
    </p:spTree>
    <p:extLst>
      <p:ext uri="{BB962C8B-B14F-4D97-AF65-F5344CB8AC3E}">
        <p14:creationId xmlns:p14="http://schemas.microsoft.com/office/powerpoint/2010/main" val="2763504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rPr>
              <a:t>Test administrators are required to maintain an accurate seating chart for each group of students in their rooms during testing</a:t>
            </a:r>
            <a:r>
              <a:rPr lang="en-US" sz="1200" dirty="0">
                <a:solidFill>
                  <a:srgbClr val="000000"/>
                </a:solidFill>
                <a:latin typeface="Calibri" panose="020F0502020204030204" pitchFamily="34" charset="0"/>
              </a:rPr>
              <a:t>, as described on page 27 of the manual.</a:t>
            </a:r>
          </a:p>
          <a:p>
            <a:r>
              <a:rPr lang="en-US" dirty="0"/>
              <a:t>Ensure that test administrators record all information indicated in the manual and listed on the slide </a:t>
            </a:r>
          </a:p>
          <a:p>
            <a:r>
              <a:rPr lang="en-US" dirty="0"/>
              <a:t>After testing, you must make copies of all seating charts, file the copies, and return the original charts in the District Assessment Coordinator –AR box.</a:t>
            </a:r>
          </a:p>
          <a:p>
            <a:pPr>
              <a:spcBef>
                <a:spcPts val="599"/>
              </a:spcBef>
              <a:spcAft>
                <a:spcPts val="599"/>
              </a:spcAft>
            </a:pPr>
            <a:r>
              <a:rPr lang="en-US" dirty="0"/>
              <a:t>All seating charts must indicate the front and back of the room. </a:t>
            </a:r>
          </a:p>
          <a:p>
            <a:pPr defTabSz="912205">
              <a:spcBef>
                <a:spcPts val="599"/>
              </a:spcBef>
              <a:spcAft>
                <a:spcPts val="599"/>
              </a:spcAft>
              <a:defRPr/>
            </a:pPr>
            <a:r>
              <a:rPr lang="en-US" b="1" dirty="0"/>
              <a:t>FOR CBT, also record which devices students are testing on so that student responses can be recovered, if necessary.</a:t>
            </a:r>
            <a:endParaRPr lang="en-US" dirty="0"/>
          </a:p>
          <a:p>
            <a:pPr>
              <a:spcBef>
                <a:spcPts val="599"/>
              </a:spcBef>
              <a:spcAft>
                <a:spcPts val="599"/>
              </a:spcAft>
            </a:pPr>
            <a:r>
              <a:rPr lang="en-US" dirty="0"/>
              <a:t>If students using extra time are moved to a new location or the seating configuration changes during testing, a new seating chart must be created. </a:t>
            </a:r>
          </a:p>
          <a:p>
            <a:r>
              <a:rPr lang="en-US" sz="1200" dirty="0"/>
              <a:t>Collect, make copies, and return the original in the District Assessment Coordinator – Administrative Records Box.</a:t>
            </a:r>
          </a:p>
          <a:p>
            <a:pPr>
              <a:spcBef>
                <a:spcPts val="599"/>
              </a:spcBef>
              <a:spcAft>
                <a:spcPts val="599"/>
              </a:spcAft>
            </a:pPr>
            <a:r>
              <a:rPr lang="en-US" dirty="0"/>
              <a:t>A sample is provided in the training packet, posted on the Test Chairperson website.</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34</a:t>
            </a:fld>
            <a:endParaRPr lang="en-US" dirty="0"/>
          </a:p>
        </p:txBody>
      </p:sp>
    </p:spTree>
    <p:extLst>
      <p:ext uri="{BB962C8B-B14F-4D97-AF65-F5344CB8AC3E}">
        <p14:creationId xmlns:p14="http://schemas.microsoft.com/office/powerpoint/2010/main" val="113742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It is important that technology coordinators understand their responsibilities before, during, and after each computer-based test administration. </a:t>
            </a:r>
          </a:p>
          <a:p>
            <a:r>
              <a:rPr lang="en-US" sz="1200" b="0" i="0" u="none" strike="noStrike" kern="1200" baseline="0" dirty="0">
                <a:solidFill>
                  <a:schemeClr val="tx1"/>
                </a:solidFill>
                <a:latin typeface="Arial" pitchFamily="34" charset="0"/>
                <a:ea typeface="+mn-ea"/>
                <a:cs typeface="+mn-cs"/>
              </a:rPr>
              <a:t>Review the instructions and information available online at </a:t>
            </a:r>
            <a:r>
              <a:rPr lang="en-US" sz="1200" b="1" i="0" u="none" strike="noStrike" kern="1200" baseline="0" dirty="0">
                <a:solidFill>
                  <a:schemeClr val="tx1"/>
                </a:solidFill>
                <a:latin typeface="Arial" pitchFamily="34" charset="0"/>
                <a:ea typeface="+mn-ea"/>
                <a:cs typeface="+mn-cs"/>
              </a:rPr>
              <a:t>pearsonaccess next.com</a:t>
            </a:r>
            <a:r>
              <a:rPr lang="en-US" sz="1200" b="0" i="0" u="none" strike="noStrike" kern="1200" baseline="0" dirty="0">
                <a:solidFill>
                  <a:schemeClr val="tx1"/>
                </a:solidFill>
                <a:latin typeface="Arial" pitchFamily="34" charset="0"/>
                <a:ea typeface="+mn-ea"/>
                <a:cs typeface="+mn-cs"/>
              </a:rPr>
              <a:t>, as well as all test administration and security policies and procedures included in the manual, with your technology coordinator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34" charset="0"/>
                <a:ea typeface="+mn-ea"/>
                <a:cs typeface="+mn-cs"/>
              </a:rPr>
              <a:t>The technology coordinator should be involved in all planning meetings to provide input on logistics and resolve any network issues. Create a plan for handling issues during testing. </a:t>
            </a:r>
          </a:p>
          <a:p>
            <a:r>
              <a:rPr lang="en-US" sz="1200" b="0" i="0" u="none" strike="noStrike" kern="1200" baseline="0" dirty="0">
                <a:solidFill>
                  <a:schemeClr val="tx1"/>
                </a:solidFill>
                <a:latin typeface="Arial" pitchFamily="34" charset="0"/>
                <a:ea typeface="+mn-ea"/>
                <a:cs typeface="+mn-cs"/>
              </a:rPr>
              <a:t>Technology coordinators are required to sign the </a:t>
            </a:r>
            <a:r>
              <a:rPr lang="en-US" sz="1200" b="0" i="1" u="none" strike="noStrike" kern="1200" baseline="0" dirty="0">
                <a:solidFill>
                  <a:schemeClr val="tx1"/>
                </a:solidFill>
                <a:latin typeface="Arial" pitchFamily="34" charset="0"/>
                <a:ea typeface="+mn-ea"/>
                <a:cs typeface="+mn-cs"/>
              </a:rPr>
              <a:t>2019–20 Test Administration and Security Agreement</a:t>
            </a:r>
            <a:r>
              <a:rPr lang="en-US" sz="1200" b="0" i="0" u="none" strike="noStrike" kern="1200" baseline="0" dirty="0">
                <a:solidFill>
                  <a:schemeClr val="tx1"/>
                </a:solidFill>
                <a:latin typeface="Arial"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35</a:t>
            </a:fld>
            <a:endParaRPr lang="en-US" dirty="0"/>
          </a:p>
        </p:txBody>
      </p:sp>
    </p:spTree>
    <p:extLst>
      <p:ext uri="{BB962C8B-B14F-4D97-AF65-F5344CB8AC3E}">
        <p14:creationId xmlns:p14="http://schemas.microsoft.com/office/powerpoint/2010/main" val="3868254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Before testing begins do a walk through of the testing rooms.</a:t>
            </a:r>
          </a:p>
          <a:p>
            <a:r>
              <a:rPr lang="en-US" sz="1200" b="0" i="0" u="none" strike="noStrike" kern="1200" baseline="0" dirty="0">
                <a:solidFill>
                  <a:schemeClr val="tx1"/>
                </a:solidFill>
                <a:latin typeface="Arial" pitchFamily="34" charset="0"/>
                <a:ea typeface="+mn-ea"/>
                <a:cs typeface="+mn-cs"/>
              </a:rPr>
              <a:t>Tests should be administered in rooms with comfortable seating, good lighting, and an appropriate temperature. Make sure that testing rooms are properly ventilated and free of distractions.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34" charset="0"/>
                <a:ea typeface="+mn-ea"/>
                <a:cs typeface="+mn-cs"/>
              </a:rPr>
              <a:t>Check for and remove all unauthorized visual aids posted in classrooms or affixed to student desks.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Sufficient workspace should be provided for students to use assigned test materials.</a:t>
            </a:r>
          </a:p>
          <a:p>
            <a:r>
              <a:rPr lang="en-US" sz="1200" b="0" i="0" u="none" strike="noStrike" kern="1200" baseline="0" dirty="0">
                <a:solidFill>
                  <a:schemeClr val="tx1"/>
                </a:solidFill>
                <a:latin typeface="Arial" pitchFamily="34" charset="0"/>
                <a:ea typeface="+mn-ea"/>
                <a:cs typeface="+mn-cs"/>
              </a:rPr>
              <a:t>Check the configuration of the testing rooms to make sure you will be able to provide a secure environment during testing. students must not be able to easily view other students’ computer screens, devices, or test materials.  If necessary, use visual blocks (e.g., file folders taped to the sides of computer screens). </a:t>
            </a:r>
          </a:p>
          <a:p>
            <a:endParaRPr lang="en-US" sz="1200" b="0" i="0" u="none" strike="noStrike" kern="1200" baseline="0" dirty="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On day of testing, open each student computer/device in the testing room to the login screen, but do not log in for students</a:t>
            </a:r>
          </a:p>
          <a:p>
            <a:endParaRPr lang="en-US" sz="1200" b="0" i="0" u="none" strike="noStrike" kern="1200" baseline="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36</a:t>
            </a:fld>
            <a:endParaRPr lang="en-US" dirty="0"/>
          </a:p>
        </p:txBody>
      </p:sp>
    </p:spTree>
    <p:extLst>
      <p:ext uri="{BB962C8B-B14F-4D97-AF65-F5344CB8AC3E}">
        <p14:creationId xmlns:p14="http://schemas.microsoft.com/office/powerpoint/2010/main" val="4201863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0"/>
              </a:spcAft>
              <a:buNone/>
            </a:pPr>
            <a:r>
              <a:rPr lang="en-US" sz="2600" dirty="0">
                <a:latin typeface="Calibri" panose="020F0502020204030204" pitchFamily="34" charset="0"/>
              </a:rPr>
              <a:t>Be aware of the following policies, procedures, and instructions, and emphasize this information during training at your school:</a:t>
            </a:r>
          </a:p>
          <a:p>
            <a:pPr marL="0" indent="0">
              <a:spcBef>
                <a:spcPts val="600"/>
              </a:spcBef>
              <a:spcAft>
                <a:spcPts val="0"/>
              </a:spcAft>
              <a:buNone/>
            </a:pPr>
            <a:endParaRPr lang="en-US" sz="2600" dirty="0">
              <a:latin typeface="Calibri" panose="020F0502020204030204" pitchFamily="34" charset="0"/>
            </a:endParaRPr>
          </a:p>
          <a:p>
            <a:pPr>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You are responsible for training all test administrators and proctors, including non-school-based instructors (e.g., itinerant teachers). Always train several employees to act as possible alternates. </a:t>
            </a:r>
          </a:p>
          <a:p>
            <a:pPr>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In the absence of trained administrators, you may have to postpone testing until trained personnel are available.</a:t>
            </a:r>
          </a:p>
          <a:p>
            <a:pPr>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b="0" i="0" u="none" strike="noStrike" kern="1200" baseline="0" dirty="0">
                <a:solidFill>
                  <a:schemeClr val="tx1"/>
                </a:solidFill>
                <a:latin typeface="Arial" pitchFamily="34" charset="0"/>
                <a:ea typeface="+mn-ea"/>
                <a:cs typeface="+mn-cs"/>
              </a:rPr>
              <a:t>Test administrators should reference the </a:t>
            </a:r>
            <a:r>
              <a:rPr lang="en-US" sz="2800" b="0" i="1" u="none" strike="noStrike" kern="1200" baseline="0" dirty="0">
                <a:solidFill>
                  <a:schemeClr val="tx1"/>
                </a:solidFill>
                <a:latin typeface="Arial" pitchFamily="34" charset="0"/>
                <a:ea typeface="+mn-ea"/>
                <a:cs typeface="+mn-cs"/>
              </a:rPr>
              <a:t>Test Administrator Checklist</a:t>
            </a:r>
            <a:r>
              <a:rPr lang="en-US" sz="2800" b="0" i="0" u="none" strike="noStrike" kern="1200" baseline="0" dirty="0">
                <a:solidFill>
                  <a:schemeClr val="tx1"/>
                </a:solidFill>
                <a:latin typeface="Arial" pitchFamily="34" charset="0"/>
                <a:ea typeface="+mn-ea"/>
                <a:cs typeface="+mn-cs"/>
              </a:rPr>
              <a:t>, provided in Appendix E and online at PearsonAccess Next before, during, and after testing. </a:t>
            </a:r>
          </a:p>
          <a:p>
            <a:endParaRPr lang="en-US" sz="2800" b="0" i="0" u="none" strike="noStrike" kern="1200" baseline="0" dirty="0">
              <a:solidFill>
                <a:schemeClr val="tx1"/>
              </a:solidFill>
              <a:latin typeface="Arial" pitchFamily="34" charset="0"/>
              <a:ea typeface="+mn-ea"/>
              <a:cs typeface="+mn-cs"/>
            </a:endParaRPr>
          </a:p>
          <a:p>
            <a:r>
              <a:rPr lang="en-US" sz="2800" b="0" i="0" u="none" strike="noStrike" kern="1200" baseline="0" dirty="0">
                <a:solidFill>
                  <a:schemeClr val="tx1"/>
                </a:solidFill>
                <a:latin typeface="Arial" pitchFamily="34" charset="0"/>
                <a:ea typeface="+mn-ea"/>
                <a:cs typeface="+mn-cs"/>
              </a:rPr>
              <a:t>Test administrators must be familiar with all appropriate sections of this manual; the separate, printed test administration scripts; and accommodated scripts and instructions located in Avocet, as applicable. </a:t>
            </a:r>
          </a:p>
          <a:p>
            <a:endParaRPr lang="en-US" sz="2800" b="0" i="0" u="none" strike="noStrike" kern="1200" baseline="0" dirty="0">
              <a:solidFill>
                <a:schemeClr val="tx1"/>
              </a:solidFill>
              <a:latin typeface="Arial" pitchFamily="34" charset="0"/>
              <a:ea typeface="+mn-ea"/>
              <a:cs typeface="+mn-cs"/>
            </a:endParaRPr>
          </a:p>
          <a:p>
            <a:r>
              <a:rPr lang="en-US" sz="2800" b="0" i="0" u="none" strike="noStrike" kern="1200" baseline="0" dirty="0">
                <a:solidFill>
                  <a:schemeClr val="tx1"/>
                </a:solidFill>
                <a:latin typeface="Arial" pitchFamily="34" charset="0"/>
                <a:ea typeface="+mn-ea"/>
                <a:cs typeface="+mn-cs"/>
              </a:rPr>
              <a:t>Test administrators who will administer a test to students using large print, braille, or one-item-per page accommodations must be trained in the use of those test materials. </a:t>
            </a:r>
          </a:p>
          <a:p>
            <a:pPr marL="0" indent="0">
              <a:spcBef>
                <a:spcPts val="600"/>
              </a:spcBef>
              <a:spcAft>
                <a:spcPts val="0"/>
              </a:spcAft>
              <a:buNone/>
            </a:pPr>
            <a:endParaRPr lang="en-US" sz="26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37</a:t>
            </a:fld>
            <a:endParaRPr lang="en-US" dirty="0"/>
          </a:p>
        </p:txBody>
      </p:sp>
    </p:spTree>
    <p:extLst>
      <p:ext uri="{BB962C8B-B14F-4D97-AF65-F5344CB8AC3E}">
        <p14:creationId xmlns:p14="http://schemas.microsoft.com/office/powerpoint/2010/main" val="405532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34" charset="0"/>
                <a:ea typeface="+mn-ea"/>
                <a:cs typeface="+mn-cs"/>
              </a:rPr>
              <a:t>Determine your school’s policy for the storage of electronic devices during testing. </a:t>
            </a:r>
          </a:p>
          <a:p>
            <a:r>
              <a:rPr lang="en-US" sz="1200" b="0" i="0" u="none" strike="noStrike" kern="1200" baseline="0" dirty="0">
                <a:solidFill>
                  <a:schemeClr val="tx1"/>
                </a:solidFill>
                <a:latin typeface="Arial" pitchFamily="34" charset="0"/>
                <a:ea typeface="+mn-ea"/>
                <a:cs typeface="+mn-cs"/>
              </a:rPr>
              <a:t>According to the administration script, before testing begins, test administrators ask students to raise their hands if they have any electronic devices with them. Direct test administrators on what to do if students have electronic devices in their possession before testing begins. </a:t>
            </a:r>
          </a:p>
          <a:p>
            <a:r>
              <a:rPr lang="en-US" sz="1200" dirty="0"/>
              <a:t>Students may place devices in the student’s backpacks and the backpacks placed in the front of the class.</a:t>
            </a:r>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Ensure that test administrators are aware of the policy that students are not allowed to access electronic devices at any time during a test session, including breaks. If a student accesses his or her electronic device(s) during a break, his or her test must be invalidated.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ea typeface="Tahoma" panose="020B0604030504040204" pitchFamily="34" charset="0"/>
                <a:cs typeface="Calibri" panose="020F0502020204030204" pitchFamily="34" charset="0"/>
              </a:rPr>
              <a:t>If a student is found with an electronic device and test content has been photographed or shared via text, email or social media, contact the office of student assessment immediately </a:t>
            </a:r>
            <a:endParaRPr lang="en-US" sz="1200" b="0" i="0" u="none" strike="noStrike" kern="1200" baseline="0" dirty="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34" charset="0"/>
                <a:ea typeface="+mn-ea"/>
                <a:cs typeface="+mn-cs"/>
              </a:rPr>
              <a:t>Train test administrators on how to secure a student’s computer or device during a break. If a student leaves the room and will resume testing, the student must either exit the test by signing out of testnav or some type of visual block (e.g., a file folder) must be applied to obscure the computer screen or device.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34" charset="0"/>
                <a:ea typeface="+mn-ea"/>
                <a:cs typeface="+mn-cs"/>
              </a:rPr>
              <a:t>For short breaks (e.g., restroom), it is recommended that a visual block be applied to the student’s computer screen or device. For longer breaks, it is recommended that the student exit the test. If students exit the test, they will not be able to continue testing until they are resumed in PearsonAccess Next.  See the script for detailed instructions on how a student signs out of testnav.</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38</a:t>
            </a:fld>
            <a:endParaRPr lang="en-US" dirty="0"/>
          </a:p>
        </p:txBody>
      </p:sp>
    </p:spTree>
    <p:extLst>
      <p:ext uri="{BB962C8B-B14F-4D97-AF65-F5344CB8AC3E}">
        <p14:creationId xmlns:p14="http://schemas.microsoft.com/office/powerpoint/2010/main" val="1372923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34" charset="0"/>
                <a:ea typeface="+mn-ea"/>
                <a:cs typeface="+mn-cs"/>
              </a:rPr>
              <a:t>Test administrators may be able to assist students with errors when logging in but should not try to resolve issues during testing. Determine and communicate how test administrators can request assistance during testing, if necessary. </a:t>
            </a:r>
          </a:p>
          <a:p>
            <a:r>
              <a:rPr lang="en-US" sz="1200" b="0" i="0" u="none" strike="noStrike" kern="1200" baseline="0" dirty="0">
                <a:solidFill>
                  <a:schemeClr val="tx1"/>
                </a:solidFill>
                <a:latin typeface="Arial" pitchFamily="34" charset="0"/>
                <a:ea typeface="+mn-ea"/>
                <a:cs typeface="+mn-cs"/>
              </a:rPr>
              <a:t>If you create Test Administrator accounts in PearsonAccess Next, train test administrators on how to monitor sessions and resume students in PearsonAccess Next. If you will be responsible for resuming students, instruct test administrators on how to contact you during testing to request that students be resumed. </a:t>
            </a:r>
          </a:p>
          <a:p>
            <a:r>
              <a:rPr lang="en-US" sz="1200" b="0" i="0" u="none" strike="noStrike" kern="1200" baseline="0" dirty="0">
                <a:solidFill>
                  <a:schemeClr val="tx1"/>
                </a:solidFill>
                <a:latin typeface="Arial" pitchFamily="34" charset="0"/>
                <a:ea typeface="+mn-ea"/>
                <a:cs typeface="+mn-cs"/>
              </a:rPr>
              <a:t>Train test administrators on how to administer practice tests at your school. Test administrators should use the practice test to become familiar with the available tools prior to administering a practice test and prior to the operational test. </a:t>
            </a:r>
          </a:p>
          <a:p>
            <a:r>
              <a:rPr lang="en-US" sz="1200" b="0" i="0" u="none" strike="noStrike" kern="1200" baseline="0" dirty="0">
                <a:solidFill>
                  <a:schemeClr val="tx1"/>
                </a:solidFill>
                <a:latin typeface="Arial" pitchFamily="34" charset="0"/>
                <a:ea typeface="+mn-ea"/>
                <a:cs typeface="+mn-cs"/>
              </a:rPr>
              <a:t>Always take attendance during the administration of the practice tests.</a:t>
            </a:r>
          </a:p>
          <a:p>
            <a:endParaRPr lang="en-US" sz="1200" b="0" i="0" u="none" strike="noStrike" kern="1200" baseline="0" dirty="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39</a:t>
            </a:fld>
            <a:endParaRPr lang="en-US" dirty="0"/>
          </a:p>
        </p:txBody>
      </p:sp>
    </p:spTree>
    <p:extLst>
      <p:ext uri="{BB962C8B-B14F-4D97-AF65-F5344CB8AC3E}">
        <p14:creationId xmlns:p14="http://schemas.microsoft.com/office/powerpoint/2010/main" val="204744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b="1" dirty="0"/>
              <a:t>The fall administration window for the computer-based Biology 1, Civics, and U.S. History NGSSS EOC assessments is </a:t>
            </a:r>
            <a:r>
              <a:rPr lang="en-US" b="1" u="sng" dirty="0"/>
              <a:t>September 9-27</a:t>
            </a:r>
            <a:r>
              <a:rPr lang="en-US" b="1" dirty="0"/>
              <a:t>. However, Paper-based test accommodations for all subject areas (NGSSS Biology 1, Civics, and US History) must be completed during the first 10 days of the testing window (September 9-20) to meet the return deadline and ensure timely reporting of test results. </a:t>
            </a:r>
          </a:p>
          <a:p>
            <a:pPr defTabSz="912205" eaLnBrk="1" fontAlgn="auto" hangingPunct="1">
              <a:spcBef>
                <a:spcPts val="599"/>
              </a:spcBef>
              <a:spcAft>
                <a:spcPts val="599"/>
              </a:spcAft>
              <a:defRPr/>
            </a:pPr>
            <a:r>
              <a:rPr lang="en-US" dirty="0"/>
              <a:t>The EOC </a:t>
            </a:r>
            <a:r>
              <a:rPr lang="en-US" b="1" dirty="0"/>
              <a:t>computer-based </a:t>
            </a:r>
            <a:r>
              <a:rPr lang="en-US" dirty="0"/>
              <a:t>tests may be administered in any order, by school, based on needs of students within a school.  One subject does not need to be completed before another begins, and subject tests may be administered concurrently.  Additionally, testing should be completed within the least number of days possible but must be completed by the last day of the testing window.  </a:t>
            </a:r>
            <a:endParaRPr lang="en-US" sz="1200" b="1" dirty="0"/>
          </a:p>
          <a:p>
            <a:pPr>
              <a:spcBef>
                <a:spcPts val="600"/>
              </a:spcBef>
              <a:spcAft>
                <a:spcPts val="600"/>
              </a:spcAft>
            </a:pPr>
            <a:r>
              <a:rPr lang="en-US" sz="1200" b="1" dirty="0"/>
              <a:t>Each NGSSS EOC assessment </a:t>
            </a:r>
            <a:r>
              <a:rPr lang="en-US" sz="1200" dirty="0"/>
              <a:t>will be administered in one 160-minute session with a scheduled stretch break after 80 minutes. Any student who has not completed the test by the end of the allotted time may continue working; however, testing must be completed within one school day. (Note: A student is not required to have extended time accommodation documented on an IEP or Section 504 Plan in order to receive extended time up to one school day on an NGSSS EOC assessment.)  After the first 80 minutes, students may be dismissed from the testing room as they complete testing.</a:t>
            </a:r>
            <a:r>
              <a:rPr lang="en-US" sz="1200" b="1" dirty="0"/>
              <a:t> Any deviation from this schedule requires written approval from FDOE prior to implementation.</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a:t>
            </a:fld>
            <a:endParaRPr lang="en-US" dirty="0"/>
          </a:p>
        </p:txBody>
      </p:sp>
    </p:spTree>
    <p:extLst>
      <p:ext uri="{BB962C8B-B14F-4D97-AF65-F5344CB8AC3E}">
        <p14:creationId xmlns:p14="http://schemas.microsoft.com/office/powerpoint/2010/main" val="4000682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21" eaLnBrk="1" hangingPunct="1">
              <a:spcBef>
                <a:spcPts val="299"/>
              </a:spcBef>
              <a:spcAft>
                <a:spcPts val="299"/>
              </a:spcAft>
            </a:pPr>
            <a:r>
              <a:rPr lang="en-US" dirty="0"/>
              <a:t>Provide your test administrators instructions for how to handle these circumstances:</a:t>
            </a:r>
          </a:p>
          <a:p>
            <a:pPr marL="91221" eaLnBrk="1" hangingPunct="1">
              <a:spcBef>
                <a:spcPts val="299"/>
              </a:spcBef>
              <a:spcAft>
                <a:spcPts val="299"/>
              </a:spcAft>
              <a:buFont typeface="Tahoma" panose="020B0604030504040204" pitchFamily="34" charset="0"/>
              <a:buChar char="–"/>
            </a:pPr>
            <a:r>
              <a:rPr lang="en-US" dirty="0"/>
              <a:t>If student has not participated in a practice test session for the subject test, the student cannot test.  Reschedule the student for a makeup session.</a:t>
            </a:r>
          </a:p>
          <a:p>
            <a:pPr marL="91221" eaLnBrk="1" hangingPunct="1">
              <a:spcBef>
                <a:spcPts val="299"/>
              </a:spcBef>
              <a:spcAft>
                <a:spcPts val="299"/>
              </a:spcAft>
              <a:buFont typeface="Tahoma" panose="020B0604030504040204" pitchFamily="34" charset="0"/>
              <a:buNone/>
            </a:pPr>
            <a:r>
              <a:rPr lang="en-US" dirty="0"/>
              <a:t>--If a student has trouble logging in the first time or gets logged out of his or her test more than once, have the student log into another computer that has been set up for testing.  If the issue continues, do not have the student continue to log in. Have the TA contact you or the technology coordinator. The student may log in again when the technical issue is resolved.  Report any technical issues not resolved in a timely manner to the office of student assessment.</a:t>
            </a:r>
          </a:p>
          <a:p>
            <a:pPr marL="91221" eaLnBrk="1" hangingPunct="1">
              <a:spcBef>
                <a:spcPts val="299"/>
              </a:spcBef>
              <a:spcAft>
                <a:spcPts val="299"/>
              </a:spcAft>
              <a:buFont typeface="Tahoma" panose="020B0604030504040204" pitchFamily="34" charset="0"/>
              <a:buNone/>
            </a:pPr>
            <a:endParaRPr lang="en-US" dirty="0"/>
          </a:p>
          <a:p>
            <a:pPr marL="91221" eaLnBrk="1" hangingPunct="1">
              <a:spcBef>
                <a:spcPts val="299"/>
              </a:spcBef>
              <a:spcAft>
                <a:spcPts val="299"/>
              </a:spcAft>
              <a:buFont typeface="Tahoma" panose="020B0604030504040204" pitchFamily="34" charset="0"/>
              <a:buChar char="–"/>
            </a:pPr>
            <a:r>
              <a:rPr lang="en-US" dirty="0"/>
              <a:t>If the test administrator does not have a Student Authorization Ticket for a student, the student won’t be able to log into the CBT test.  Print and provide the test ticket or reschedule the student for a makeup session.</a:t>
            </a:r>
          </a:p>
          <a:p>
            <a:pPr marL="91221" eaLnBrk="1" hangingPunct="1">
              <a:spcBef>
                <a:spcPts val="299"/>
              </a:spcBef>
              <a:spcAft>
                <a:spcPts val="299"/>
              </a:spcAft>
              <a:buFont typeface="Tahoma" panose="020B0604030504040204" pitchFamily="34" charset="0"/>
              <a:buChar char="–"/>
            </a:pPr>
            <a:r>
              <a:rPr lang="en-US" dirty="0"/>
              <a:t>If a Student Name or FLEID is not correct on the Student Authorization Ticket. Do not test student and schedule the student for a makeup session. </a:t>
            </a:r>
          </a:p>
          <a:p>
            <a:pPr marL="91221" eaLnBrk="1" hangingPunct="1">
              <a:spcBef>
                <a:spcPts val="299"/>
              </a:spcBef>
              <a:spcAft>
                <a:spcPts val="299"/>
              </a:spcAft>
              <a:buFont typeface="Tahoma" panose="020B0604030504040204" pitchFamily="34" charset="0"/>
              <a:buChar char="–"/>
            </a:pPr>
            <a:r>
              <a:rPr lang="en-US" dirty="0"/>
              <a:t>If the student name or FLEID is wrong on the ticket, do not test the student. Update</a:t>
            </a:r>
            <a:r>
              <a:rPr lang="en-US" baseline="0" dirty="0"/>
              <a:t> the name or FLEID in Pearson and then print a new test ticket.</a:t>
            </a:r>
            <a:endParaRPr lang="en-US" dirty="0"/>
          </a:p>
          <a:p>
            <a:pPr marL="0" indent="0" eaLnBrk="1" hangingPunct="1">
              <a:spcBef>
                <a:spcPts val="299"/>
              </a:spcBef>
              <a:spcAft>
                <a:spcPts val="299"/>
              </a:spcAft>
              <a:buFont typeface="Arial" panose="020B0604020202020204" pitchFamily="34" charset="0"/>
              <a:buNone/>
            </a:pPr>
            <a:endParaRPr lang="en-US" sz="1200" b="0" i="0" u="none" strike="noStrike" kern="1200" baseline="0" dirty="0">
              <a:solidFill>
                <a:schemeClr val="tx1"/>
              </a:solidFill>
              <a:latin typeface="Arial" pitchFamily="34" charset="0"/>
              <a:ea typeface="+mn-ea"/>
              <a:cs typeface="+mn-cs"/>
            </a:endParaRPr>
          </a:p>
          <a:p>
            <a:pPr marL="0" indent="0" eaLnBrk="1" hangingPunct="1">
              <a:spcBef>
                <a:spcPts val="299"/>
              </a:spcBef>
              <a:spcAft>
                <a:spcPts val="299"/>
              </a:spcAft>
              <a:buFont typeface="Arial" panose="020B0604020202020204" pitchFamily="34" charset="0"/>
              <a:buNone/>
            </a:pPr>
            <a:r>
              <a:rPr lang="en-US" sz="1200" b="0" i="0" u="none" strike="noStrike" kern="1200" baseline="0" dirty="0">
                <a:solidFill>
                  <a:schemeClr val="tx1"/>
                </a:solidFill>
                <a:latin typeface="Arial" pitchFamily="34" charset="0"/>
                <a:ea typeface="+mn-ea"/>
                <a:cs typeface="+mn-cs"/>
              </a:rPr>
              <a:t>--If a </a:t>
            </a:r>
            <a:r>
              <a:rPr lang="en-US" dirty="0"/>
              <a:t> student is in the wrong form (e.g., text-to-speech accommodations not assigned) or wrong test.  Have the student exit the test right away and contact our office for guidance. Please c</a:t>
            </a:r>
            <a:r>
              <a:rPr lang="en-US" b="1" dirty="0"/>
              <a:t>heck the form assignment very carefully prior to testing students. </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40</a:t>
            </a:fld>
            <a:endParaRPr lang="en-US" dirty="0"/>
          </a:p>
        </p:txBody>
      </p:sp>
    </p:spTree>
    <p:extLst>
      <p:ext uri="{BB962C8B-B14F-4D97-AF65-F5344CB8AC3E}">
        <p14:creationId xmlns:p14="http://schemas.microsoft.com/office/powerpoint/2010/main" val="1543636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 Decide which Options a, b, or c  test administrators will read to students After Testing Is Complete and provide the information to your test administrators. </a:t>
            </a:r>
          </a:p>
          <a:p>
            <a:pPr>
              <a:spcBef>
                <a:spcPts val="599"/>
              </a:spcBef>
              <a:spcAft>
                <a:spcPts val="599"/>
              </a:spcAft>
            </a:pPr>
            <a:r>
              <a:rPr lang="en-US" sz="1200" dirty="0"/>
              <a:t>Students may read after they have finished the test AND their test materials have been collected. But, students are </a:t>
            </a:r>
            <a:r>
              <a:rPr lang="en-US" sz="1200" b="1" dirty="0"/>
              <a:t>not </a:t>
            </a:r>
            <a:r>
              <a:rPr lang="en-US" sz="1200" dirty="0"/>
              <a:t>permitted to write or to use computers or devices after they have finished the test, even after their test materials have been collected. </a:t>
            </a:r>
            <a:r>
              <a:rPr lang="en-US" sz="1200" b="1" dirty="0"/>
              <a:t>Test materials may not be returned to students once the materials have been collected.</a:t>
            </a:r>
          </a:p>
          <a:p>
            <a:endParaRPr lang="en-US" sz="1200" b="0" i="0" u="none" strike="noStrike" kern="1200" baseline="0" dirty="0">
              <a:solidFill>
                <a:schemeClr val="tx1"/>
              </a:solidFill>
              <a:latin typeface="Arial" pitchFamily="34" charset="0"/>
              <a:ea typeface="+mn-ea"/>
              <a:cs typeface="+mn-cs"/>
            </a:endParaRPr>
          </a:p>
          <a:p>
            <a:pPr marL="0" indent="0">
              <a:buFont typeface="Arial" panose="020B0604020202020204" pitchFamily="34" charset="0"/>
              <a:buNone/>
            </a:pPr>
            <a:r>
              <a:rPr lang="en-US" dirty="0"/>
              <a:t>--</a:t>
            </a:r>
            <a:r>
              <a:rPr lang="en-US" b="1" dirty="0"/>
              <a:t>Any student who refuses to affirm the Testing Rules Acknowledgment should still be tested, but a record of the student’s refusal should be retained at the school.</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dirty="0"/>
              <a:t>A test administrator is concerned that a student is unable   (e.g., too ill) to finish the test then do not test the student and schedule for a makeup day.</a:t>
            </a:r>
          </a:p>
          <a:p>
            <a:pPr marL="171039" indent="-171039">
              <a:buFont typeface="Arial" panose="020B0604020202020204" pitchFamily="34" charset="0"/>
              <a:buChar char="•"/>
            </a:pPr>
            <a:endParaRPr lang="en-US" dirty="0"/>
          </a:p>
          <a:p>
            <a:pPr marL="171039" indent="-171039">
              <a:buFont typeface="Arial" panose="020B0604020202020204" pitchFamily="34" charset="0"/>
              <a:buChar char="•"/>
            </a:pPr>
            <a:r>
              <a:rPr lang="en-US" dirty="0"/>
              <a:t>If the student exits the system, to finish later, the student must be resumed in PearsonAccess before 	signing back in. If the Test Administrator has a Test Administrator account in Pearson and is trained on how to resume a student, the test administrator will be able to resume testing for the students. Otherwise, the school assessment coordinator must resume the student’s test in PearsonAccess. </a:t>
            </a:r>
          </a:p>
          <a:p>
            <a:pPr marL="171039" indent="-171039">
              <a:buFont typeface="Arial" panose="020B0604020202020204" pitchFamily="34" charset="0"/>
              <a:buChar char="•"/>
            </a:pPr>
            <a:r>
              <a:rPr lang="en-US" sz="1200" dirty="0"/>
              <a:t>If A disruption occurs (e.g., a technical disruption, power outage, disruptive behavior). –Maintain</a:t>
            </a:r>
            <a:r>
              <a:rPr lang="en-US" sz="1200" baseline="0" dirty="0"/>
              <a:t> security of all materials. The TA should notify the SAC immediately. The SAC should notify SAET immediately.</a:t>
            </a:r>
            <a:endParaRPr lang="en-US" sz="1200" dirty="0"/>
          </a:p>
          <a:p>
            <a:pPr marL="171450" indent="-171450">
              <a:buFont typeface="Arial" panose="020B0604020202020204" pitchFamily="34" charset="0"/>
              <a:buChar char="•"/>
            </a:pPr>
            <a:r>
              <a:rPr lang="en-US" dirty="0"/>
              <a:t>For all NGSSS EOC assessments,  all students may be provided additional time to complete the test, but  test  sessions must be completed within one school day. If students using extra time are moved to a new location to complete the test, a new seating chart must be created for this location.</a:t>
            </a:r>
            <a:endParaRPr lang="en-US" sz="3600" dirty="0"/>
          </a:p>
          <a:p>
            <a:endParaRPr lang="en-US" sz="1200" b="0" i="0" u="none" strike="noStrike" kern="1200" baseline="0" dirty="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41</a:t>
            </a:fld>
            <a:endParaRPr lang="en-US" dirty="0"/>
          </a:p>
        </p:txBody>
      </p:sp>
    </p:spTree>
    <p:extLst>
      <p:ext uri="{BB962C8B-B14F-4D97-AF65-F5344CB8AC3E}">
        <p14:creationId xmlns:p14="http://schemas.microsoft.com/office/powerpoint/2010/main" val="3595708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599"/>
              </a:spcBef>
              <a:spcAft>
                <a:spcPts val="599"/>
              </a:spcAft>
            </a:pPr>
            <a:r>
              <a:rPr lang="en-US" sz="1200" dirty="0"/>
              <a:t>You are responsible for training test administrators and proctors.  </a:t>
            </a:r>
          </a:p>
          <a:p>
            <a:pPr defTabSz="912205" eaLnBrk="1" fontAlgn="auto" hangingPunct="1">
              <a:spcBef>
                <a:spcPts val="0"/>
              </a:spcBef>
              <a:spcAft>
                <a:spcPts val="0"/>
              </a:spcAft>
              <a:defRPr/>
            </a:pPr>
            <a:r>
              <a:rPr lang="en-US" sz="1200" b="1" dirty="0"/>
              <a:t>School personnel </a:t>
            </a:r>
            <a:r>
              <a:rPr lang="en-US" sz="1200" dirty="0"/>
              <a:t>and </a:t>
            </a:r>
            <a:r>
              <a:rPr lang="en-US" sz="1200" b="1" dirty="0"/>
              <a:t>non-school personnel </a:t>
            </a:r>
            <a:r>
              <a:rPr lang="en-US" sz="1200" dirty="0"/>
              <a:t>may be trained as proctors. Prior to testing, proctors must be informed of their duties and of the appropriate test security policies and procedures. </a:t>
            </a:r>
          </a:p>
          <a:p>
            <a:pPr defTabSz="912205" eaLnBrk="1" fontAlgn="auto" hangingPunct="1">
              <a:spcBef>
                <a:spcPts val="0"/>
              </a:spcBef>
              <a:spcAft>
                <a:spcPts val="0"/>
              </a:spcAft>
              <a:defRPr/>
            </a:pPr>
            <a:r>
              <a:rPr lang="en-US" sz="1200" b="1" dirty="0"/>
              <a:t>School personnel </a:t>
            </a:r>
            <a:r>
              <a:rPr lang="en-US" sz="1200" dirty="0"/>
              <a:t>proctor duties may include preparing and distributing secure materials (such as test tickets)</a:t>
            </a:r>
            <a:r>
              <a:rPr lang="en-US" sz="1200" baseline="0" dirty="0"/>
              <a:t> under the supervision of the test administrator who is certified.  </a:t>
            </a:r>
          </a:p>
          <a:p>
            <a:pPr defTabSz="912205" eaLnBrk="1" fontAlgn="auto" hangingPunct="1">
              <a:spcBef>
                <a:spcPts val="0"/>
              </a:spcBef>
              <a:spcAft>
                <a:spcPts val="0"/>
              </a:spcAft>
              <a:defRPr/>
            </a:pPr>
            <a:r>
              <a:rPr lang="en-US" sz="1200" b="1" dirty="0"/>
              <a:t>Non-school personnel </a:t>
            </a:r>
            <a:r>
              <a:rPr lang="en-US" sz="1200" dirty="0"/>
              <a:t>may assist test administrators during test administration; however, they may </a:t>
            </a:r>
            <a:r>
              <a:rPr lang="en-US" sz="1200" b="1" dirty="0"/>
              <a:t>not </a:t>
            </a:r>
            <a:r>
              <a:rPr lang="en-US" sz="1200" dirty="0"/>
              <a:t>participate in any of the test administration procedures (such as distributing and collecting secure materials, providing accommodations). </a:t>
            </a:r>
          </a:p>
          <a:p>
            <a:pPr defTabSz="912205" eaLnBrk="1" fontAlgn="auto" hangingPunct="1">
              <a:spcBef>
                <a:spcPts val="0"/>
              </a:spcBef>
              <a:spcAft>
                <a:spcPts val="0"/>
              </a:spcAft>
              <a:defRPr/>
            </a:pPr>
            <a:endParaRPr lang="en-US" sz="1200" dirty="0"/>
          </a:p>
          <a:p>
            <a:pPr defTabSz="912205" eaLnBrk="1" fontAlgn="auto" hangingPunct="1">
              <a:spcBef>
                <a:spcPts val="0"/>
              </a:spcBef>
              <a:spcAft>
                <a:spcPts val="0"/>
              </a:spcAft>
              <a:defRPr/>
            </a:pPr>
            <a:r>
              <a:rPr lang="en-US" sz="1200" dirty="0"/>
              <a:t>Volunteers (e.g., parents, retired teachers) may be trained as proctors and may perform non-school personnel duties. Volunteers can only be used as an extra pair of eyes.  They must sign the volunteer's security form found in the training packet posted on the test chairperson website and the security agreement form found in the manual. </a:t>
            </a:r>
          </a:p>
          <a:p>
            <a:r>
              <a:rPr lang="en-US" sz="1200" dirty="0"/>
              <a:t>ALSO, please be reminded that proctors may </a:t>
            </a:r>
            <a:r>
              <a:rPr lang="en-US" sz="1200" b="1" dirty="0"/>
              <a:t>not </a:t>
            </a:r>
            <a:r>
              <a:rPr lang="en-US" sz="1200" dirty="0"/>
              <a:t>assist in rooms where their family members are testing.</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Assign proctors to testing rooms according to the guidelines for proctors on page 17 of the manual.  Ensure proctors understand their responsibilities, and explain the Security Log to them. </a:t>
            </a:r>
          </a:p>
          <a:p>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42</a:t>
            </a:fld>
            <a:endParaRPr lang="en-US" dirty="0"/>
          </a:p>
        </p:txBody>
      </p:sp>
    </p:spTree>
    <p:extLst>
      <p:ext uri="{BB962C8B-B14F-4D97-AF65-F5344CB8AC3E}">
        <p14:creationId xmlns:p14="http://schemas.microsoft.com/office/powerpoint/2010/main" val="1855597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spcAft>
                <a:spcPts val="599"/>
              </a:spcAft>
            </a:pPr>
            <a:r>
              <a:rPr lang="en-US" b="1" dirty="0"/>
              <a:t>All students who will participate in this administration for the first time must participate in a practice test conducted at their school to become familiar with TestNav interface and functionality updates.</a:t>
            </a:r>
          </a:p>
          <a:p>
            <a:pPr>
              <a:spcBef>
                <a:spcPts val="599"/>
              </a:spcBef>
              <a:spcAft>
                <a:spcPts val="599"/>
              </a:spcAft>
            </a:pPr>
            <a:r>
              <a:rPr lang="en-US" dirty="0">
                <a:solidFill>
                  <a:srgbClr val="000000"/>
                </a:solidFill>
              </a:rPr>
              <a:t>Access to practice tests and appropriate practice test script are located in PearsonAccess Next</a:t>
            </a:r>
            <a:r>
              <a:rPr lang="en-US" dirty="0">
                <a:cs typeface="Tahoma" pitchFamily="34" charset="0"/>
              </a:rPr>
              <a:t>.</a:t>
            </a:r>
          </a:p>
          <a:p>
            <a:pPr>
              <a:spcBef>
                <a:spcPts val="599"/>
              </a:spcBef>
              <a:spcAft>
                <a:spcPts val="599"/>
              </a:spcAft>
            </a:pPr>
            <a:r>
              <a:rPr lang="en-US" dirty="0">
                <a:solidFill>
                  <a:srgbClr val="000000"/>
                </a:solidFill>
              </a:rPr>
              <a:t>Students who will test using accommodated computer-based forms (text-to-speech, masking) must practice using the accommodated practice test.</a:t>
            </a:r>
          </a:p>
          <a:p>
            <a:pPr marL="0" marR="0" lvl="0" indent="0" algn="l" defTabSz="914400" rtl="0" eaLnBrk="0" fontAlgn="base" latinLnBrk="0" hangingPunct="0">
              <a:lnSpc>
                <a:spcPct val="100000"/>
              </a:lnSpc>
              <a:spcBef>
                <a:spcPts val="599"/>
              </a:spcBef>
              <a:spcAft>
                <a:spcPts val="599"/>
              </a:spcAft>
              <a:buClrTx/>
              <a:buSzTx/>
              <a:buFontTx/>
              <a:buNone/>
              <a:tabLst/>
              <a:defRPr/>
            </a:pPr>
            <a:r>
              <a:rPr lang="en-US" dirty="0">
                <a:solidFill>
                  <a:srgbClr val="000000"/>
                </a:solidFill>
              </a:rPr>
              <a:t>Note, </a:t>
            </a:r>
            <a:r>
              <a:rPr lang="en-US" sz="1200" b="1" dirty="0">
                <a:latin typeface="Tahoma" panose="020B0604030504040204" pitchFamily="34" charset="0"/>
                <a:ea typeface="Tahoma" panose="020B0604030504040204" pitchFamily="34" charset="0"/>
                <a:cs typeface="Tahoma" panose="020B0604030504040204" pitchFamily="34" charset="0"/>
              </a:rPr>
              <a:t>Students who previously participated in a TestNav 8 practice test for the subject test they are scheduled to take are not required to participate in a practice test session for this administration</a:t>
            </a:r>
            <a:r>
              <a:rPr lang="en-US" sz="1200" dirty="0">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00000"/>
              </a:lnSpc>
              <a:spcBef>
                <a:spcPts val="599"/>
              </a:spcBef>
              <a:spcAft>
                <a:spcPts val="599"/>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Always take attendance of your practice test sessions.</a:t>
            </a:r>
          </a:p>
          <a:p>
            <a:pPr>
              <a:spcBef>
                <a:spcPts val="599"/>
              </a:spcBef>
              <a:spcAft>
                <a:spcPts val="599"/>
              </a:spcAft>
            </a:pPr>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43</a:t>
            </a:fld>
            <a:endParaRPr lang="en-US" dirty="0"/>
          </a:p>
        </p:txBody>
      </p:sp>
    </p:spTree>
    <p:extLst>
      <p:ext uri="{BB962C8B-B14F-4D97-AF65-F5344CB8AC3E}">
        <p14:creationId xmlns:p14="http://schemas.microsoft.com/office/powerpoint/2010/main" val="3779403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Aft>
                <a:spcPts val="0"/>
              </a:spcAft>
              <a:buNone/>
            </a:pPr>
            <a:r>
              <a:rPr lang="en-US" sz="1400" dirty="0"/>
              <a:t>On each day of testing,  the SAC is responsible for providing each test administrator with the test materials before testing begins, as applicable:</a:t>
            </a:r>
          </a:p>
          <a:p>
            <a:pPr eaLnBrk="1" hangingPunct="1">
              <a:spcAft>
                <a:spcPts val="599"/>
              </a:spcAft>
              <a:defRPr/>
            </a:pPr>
            <a:endParaRPr lang="en-US" b="1" kern="12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44</a:t>
            </a:fld>
            <a:endParaRPr lang="en-US" dirty="0"/>
          </a:p>
        </p:txBody>
      </p:sp>
    </p:spTree>
    <p:extLst>
      <p:ext uri="{BB962C8B-B14F-4D97-AF65-F5344CB8AC3E}">
        <p14:creationId xmlns:p14="http://schemas.microsoft.com/office/powerpoint/2010/main" val="3623750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r>
              <a:rPr lang="en-US" dirty="0"/>
              <a:t>During testing supervise test administration </a:t>
            </a:r>
          </a:p>
          <a:p>
            <a:pPr defTabSz="912205">
              <a:defRPr/>
            </a:pPr>
            <a:r>
              <a:rPr lang="en-US" dirty="0"/>
              <a:t>TAs must Read the appropriate script </a:t>
            </a:r>
            <a:r>
              <a:rPr lang="en-US" b="1" dirty="0"/>
              <a:t>verbatim</a:t>
            </a:r>
            <a:r>
              <a:rPr lang="en-US" dirty="0"/>
              <a:t> to students an ADHERE TO the important information and instructions between the SAY boxes.</a:t>
            </a:r>
          </a:p>
          <a:p>
            <a:r>
              <a:rPr lang="en-US" dirty="0"/>
              <a:t>Any desktop-viewing programs or similar software that would enable to view test items and student responses must be turned off during testing.</a:t>
            </a:r>
          </a:p>
          <a:p>
            <a:r>
              <a:rPr lang="en-US" dirty="0"/>
              <a:t>If students finish the test before the allotted time has elapsed, TA may encourage them to go back and check their work.</a:t>
            </a:r>
          </a:p>
          <a:p>
            <a:pPr marL="0" lvl="1">
              <a:lnSpc>
                <a:spcPct val="80000"/>
              </a:lnSpc>
              <a:spcBef>
                <a:spcPts val="599"/>
              </a:spcBef>
              <a:spcAft>
                <a:spcPts val="599"/>
              </a:spcAft>
              <a:defRPr/>
            </a:pPr>
            <a:r>
              <a:rPr lang="en-US" b="1" dirty="0"/>
              <a:t>SAC and the technology coordinator must be available during testing to answer questions from test administrators and to assist with technical problems. </a:t>
            </a:r>
          </a:p>
          <a:p>
            <a:pPr marL="0" lvl="1">
              <a:lnSpc>
                <a:spcPct val="80000"/>
              </a:lnSpc>
              <a:spcBef>
                <a:spcPts val="599"/>
              </a:spcBef>
              <a:spcAft>
                <a:spcPts val="599"/>
              </a:spcAft>
              <a:defRPr/>
            </a:pPr>
            <a:endParaRPr lang="en-US" b="1" dirty="0"/>
          </a:p>
          <a:p>
            <a:pPr marL="0" marR="0" lvl="1" indent="0" algn="l" defTabSz="914400" rtl="0" eaLnBrk="0" fontAlgn="base" latinLnBrk="0" hangingPunct="0">
              <a:lnSpc>
                <a:spcPct val="80000"/>
              </a:lnSpc>
              <a:spcBef>
                <a:spcPts val="599"/>
              </a:spcBef>
              <a:spcAft>
                <a:spcPts val="599"/>
              </a:spcAft>
              <a:buClrTx/>
              <a:buSzTx/>
              <a:buFontTx/>
              <a:buNone/>
              <a:tabLst/>
              <a:defRPr/>
            </a:pPr>
            <a:r>
              <a:rPr lang="en-US" sz="1200" dirty="0">
                <a:solidFill>
                  <a:srgbClr val="000000"/>
                </a:solidFill>
                <a:latin typeface="Calibri" panose="020F0502020204030204" pitchFamily="34" charset="0"/>
              </a:rPr>
              <a:t>If a technical issue interrupts testing and cannot be resolved quickly, schools should contact Pearson Customer Support at 877-847-3043 and notify the office of student assessment </a:t>
            </a:r>
            <a:r>
              <a:rPr lang="en-US" sz="1200" b="1" dirty="0">
                <a:solidFill>
                  <a:srgbClr val="000000"/>
                </a:solidFill>
                <a:latin typeface="Calibri" panose="020F0502020204030204" pitchFamily="34" charset="0"/>
              </a:rPr>
              <a:t>immediately</a:t>
            </a:r>
            <a:r>
              <a:rPr lang="en-US" sz="1200" dirty="0">
                <a:solidFill>
                  <a:srgbClr val="000000"/>
                </a:solidFill>
                <a:latin typeface="Calibri" panose="020F0502020204030204" pitchFamily="34" charset="0"/>
              </a:rPr>
              <a:t>. </a:t>
            </a:r>
            <a:endParaRPr lang="en-US" b="1" dirty="0"/>
          </a:p>
          <a:p>
            <a:pPr>
              <a:spcBef>
                <a:spcPts val="600"/>
              </a:spcBef>
              <a:spcAft>
                <a:spcPts val="600"/>
              </a:spcAft>
            </a:pPr>
            <a:endParaRPr lang="en-US" sz="2400" dirty="0">
              <a:latin typeface="Calibri" panose="020F0502020204030204" pitchFamily="34" charset="0"/>
            </a:endParaRPr>
          </a:p>
          <a:p>
            <a:pPr>
              <a:spcBef>
                <a:spcPts val="600"/>
              </a:spcBef>
              <a:spcAft>
                <a:spcPts val="600"/>
              </a:spcAft>
            </a:pPr>
            <a:r>
              <a:rPr lang="en-US" sz="2400" dirty="0">
                <a:latin typeface="Calibri" panose="020F0502020204030204" pitchFamily="34" charset="0"/>
              </a:rPr>
              <a:t>During testing, a test administrator should not attempt to resolve technology issues if it is disruptive to students. The test administrator must have a way to contact the school assessment coordinator or technology coordinator without leaving the room unattended. </a:t>
            </a:r>
          </a:p>
          <a:p>
            <a:pPr eaLnBrk="1" hangingPunct="1">
              <a:spcBef>
                <a:spcPts val="600"/>
              </a:spcBef>
              <a:spcAft>
                <a:spcPts val="0"/>
              </a:spcAft>
              <a:buSzPct val="100000"/>
              <a:defRPr/>
            </a:pPr>
            <a:r>
              <a:rPr lang="en-US" sz="1200" dirty="0">
                <a:solidFill>
                  <a:srgbClr val="000000"/>
                </a:solidFill>
                <a:latin typeface="Calibri" panose="020F0502020204030204" pitchFamily="34" charset="0"/>
              </a:rPr>
              <a:t>If the Internet connection is interrupted during testing, the student should still be able to complete the test. The student responses are automatically saved and, once the Internet connection has been restored, will be sent to Pearson.</a:t>
            </a:r>
          </a:p>
          <a:p>
            <a:pPr eaLnBrk="1" hangingPunct="1">
              <a:spcBef>
                <a:spcPts val="600"/>
              </a:spcBef>
              <a:spcAft>
                <a:spcPts val="0"/>
              </a:spcAft>
              <a:buSzPct val="100000"/>
              <a:defRPr/>
            </a:pPr>
            <a:r>
              <a:rPr lang="en-US" sz="1200" dirty="0">
                <a:solidFill>
                  <a:srgbClr val="000000"/>
                </a:solidFill>
                <a:latin typeface="Calibri" panose="020F0502020204030204" pitchFamily="34" charset="0"/>
              </a:rPr>
              <a:t>If the Internet connection is not restored by the time the student has finished the test, the test administrator</a:t>
            </a:r>
            <a:r>
              <a:rPr lang="en-US" sz="1200" b="1"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should contact the SAC or the technology coordinator for assistance. </a:t>
            </a:r>
          </a:p>
          <a:p>
            <a:pPr eaLnBrk="1" hangingPunct="1">
              <a:spcBef>
                <a:spcPts val="600"/>
              </a:spcBef>
              <a:spcAft>
                <a:spcPts val="0"/>
              </a:spcAft>
              <a:buSzPct val="100000"/>
              <a:defRPr/>
            </a:pPr>
            <a:r>
              <a:rPr lang="en-US" sz="1200" dirty="0">
                <a:solidFill>
                  <a:srgbClr val="000000"/>
                </a:solidFill>
                <a:latin typeface="Calibri" panose="020F0502020204030204" pitchFamily="34" charset="0"/>
              </a:rPr>
              <a:t>If login problems persist on a computer or device and another computer or device has been set up for testing, shut down the first computer or device and move the student to resume testing.</a:t>
            </a:r>
          </a:p>
          <a:p>
            <a:pPr eaLnBrk="1" hangingPunct="1">
              <a:spcBef>
                <a:spcPts val="600"/>
              </a:spcBef>
              <a:spcAft>
                <a:spcPts val="600"/>
              </a:spcAft>
              <a:buSzPct val="100000"/>
              <a:defRPr/>
            </a:pPr>
            <a:r>
              <a:rPr lang="en-US" sz="1200" dirty="0">
                <a:solidFill>
                  <a:srgbClr val="000000"/>
                </a:solidFill>
                <a:latin typeface="Calibri" panose="020F0502020204030204" pitchFamily="34" charset="0"/>
              </a:rPr>
              <a:t>The student should be able to resume testing where he or she left off if the responses are saved to the network. If a technical issue interrupts testing and is not able to be resolved quickly, you should contact Pearson Customer Support and notify the office of assessment </a:t>
            </a:r>
            <a:r>
              <a:rPr lang="en-US" sz="1200" b="1" dirty="0">
                <a:solidFill>
                  <a:srgbClr val="000000"/>
                </a:solidFill>
                <a:latin typeface="Calibri" panose="020F0502020204030204" pitchFamily="34" charset="0"/>
              </a:rPr>
              <a:t>immediately</a:t>
            </a:r>
            <a:r>
              <a:rPr lang="en-US" sz="1200" dirty="0">
                <a:solidFill>
                  <a:srgbClr val="000000"/>
                </a:solidFill>
                <a:latin typeface="Calibri" panose="020F0502020204030204" pitchFamily="34" charset="0"/>
              </a:rPr>
              <a:t>. </a:t>
            </a:r>
          </a:p>
          <a:p>
            <a:pPr eaLnBrk="1" hangingPunct="1">
              <a:spcBef>
                <a:spcPts val="600"/>
              </a:spcBef>
              <a:spcAft>
                <a:spcPts val="600"/>
              </a:spcAft>
              <a:buSzPct val="100000"/>
              <a:defRPr/>
            </a:pPr>
            <a:r>
              <a:rPr lang="en-US" sz="1200" dirty="0">
                <a:solidFill>
                  <a:srgbClr val="000000"/>
                </a:solidFill>
                <a:latin typeface="Calibri" panose="020F0502020204030204" pitchFamily="34" charset="0"/>
              </a:rPr>
              <a:t>The test administrator should contact you or the technology coordinator if an error message appears on a student’s computer screen or device during testing and he or she cannot resolve the issue.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 a TestNav8 common error codes resource is accessible via pearsonaccessnext, technology resources link</a:t>
            </a:r>
          </a:p>
          <a:p>
            <a:r>
              <a:rPr lang="en-US" sz="1200" dirty="0">
                <a:latin typeface="Calibri" panose="020F0502020204030204" pitchFamily="34" charset="0"/>
              </a:rPr>
              <a:t>For additional information about support for computer-based testing, see “Contacting Pearson Customer Support” in Appendix B of the manual</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45</a:t>
            </a:fld>
            <a:endParaRPr lang="en-US" dirty="0"/>
          </a:p>
        </p:txBody>
      </p:sp>
    </p:spTree>
    <p:extLst>
      <p:ext uri="{BB962C8B-B14F-4D97-AF65-F5344CB8AC3E}">
        <p14:creationId xmlns:p14="http://schemas.microsoft.com/office/powerpoint/2010/main" val="3206813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SAC must first, START A SESSION in PearsonAccess BEFORE STUDENTS CAN LOG IN.  Pearson recommends to start the session the day before it is scheduled to begin. The session must also be marked prepared in Pearson before it can be started.</a:t>
            </a:r>
          </a:p>
          <a:p>
            <a:r>
              <a:rPr lang="en-US" sz="1200" dirty="0"/>
              <a:t>DURING TESTING MONITOR REAL TIME Status of student tests AND RESUME STUDENTS TO TEST, as needed.  Student statuses are listed in the manual on page 72.</a:t>
            </a:r>
          </a:p>
          <a:p>
            <a:r>
              <a:rPr lang="en-US" sz="1200" dirty="0"/>
              <a:t>If a student exits TestNav (either intentionally or unintentionally) before completing a test and the student should be able to continue testing, then the student’s test must be resumed in PearsonAccess before he/she can continue.</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If needed, contact the office of assessment at 305-995-7520 to reopen a test that has been submitted in error, on same day only.</a:t>
            </a:r>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46</a:t>
            </a:fld>
            <a:endParaRPr lang="en-US" dirty="0"/>
          </a:p>
        </p:txBody>
      </p:sp>
    </p:spTree>
    <p:extLst>
      <p:ext uri="{BB962C8B-B14F-4D97-AF65-F5344CB8AC3E}">
        <p14:creationId xmlns:p14="http://schemas.microsoft.com/office/powerpoint/2010/main" val="729646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99"/>
              </a:spcBef>
              <a:spcAft>
                <a:spcPts val="599"/>
              </a:spcAft>
              <a:buNone/>
              <a:defRPr/>
            </a:pPr>
            <a:r>
              <a:rPr lang="en-US" dirty="0">
                <a:solidFill>
                  <a:srgbClr val="000000"/>
                </a:solidFill>
              </a:rPr>
              <a:t>1.  After testing, Verify all secure materials have been returned. Notify the office of student assessment immediately if any secure materials are missing and complete the necessary investigation. </a:t>
            </a:r>
          </a:p>
          <a:p>
            <a:pPr marL="0" lvl="1" defTabSz="912205">
              <a:spcBef>
                <a:spcPts val="599"/>
              </a:spcBef>
              <a:spcAft>
                <a:spcPts val="599"/>
              </a:spcAft>
              <a:defRPr/>
            </a:pPr>
            <a:r>
              <a:rPr lang="en-US" dirty="0">
                <a:solidFill>
                  <a:srgbClr val="000000"/>
                </a:solidFill>
              </a:rPr>
              <a:t>2.  Make copies of the Records of required administration information; Security Logs; Seating Charts; and Chain of Custody completed forms and file the copies for one calendar school year. Also copy the signed agreements. Retain the copies for one calendar school year.</a:t>
            </a:r>
          </a:p>
          <a:p>
            <a:pPr marL="0" indent="0">
              <a:spcBef>
                <a:spcPts val="599"/>
              </a:spcBef>
              <a:spcAft>
                <a:spcPts val="599"/>
              </a:spcAft>
              <a:buFont typeface="+mj-lt"/>
              <a:buNone/>
              <a:defRPr/>
            </a:pPr>
            <a:r>
              <a:rPr lang="en-US" dirty="0">
                <a:solidFill>
                  <a:srgbClr val="000000"/>
                </a:solidFill>
              </a:rPr>
              <a:t>3.  Ensure that test and answer books have a completed student grid sheet or a PreID label affixed.</a:t>
            </a:r>
            <a:r>
              <a:rPr lang="en-US" b="1" dirty="0">
                <a:solidFill>
                  <a:srgbClr val="000000"/>
                </a:solidFill>
              </a:rPr>
              <a:t> </a:t>
            </a:r>
          </a:p>
          <a:p>
            <a:pPr marL="228600" indent="-228600">
              <a:spcBef>
                <a:spcPts val="599"/>
              </a:spcBef>
              <a:spcAft>
                <a:spcPts val="599"/>
              </a:spcAft>
              <a:buFont typeface="+mj-lt"/>
              <a:buAutoNum type="arabicPeriod" startAt="4"/>
              <a:defRPr/>
            </a:pPr>
            <a:r>
              <a:rPr lang="en-US" dirty="0">
                <a:solidFill>
                  <a:srgbClr val="000000"/>
                </a:solidFill>
              </a:rPr>
              <a:t>Verify the DNS bubble has not been marked by mistake on documents. -----------</a:t>
            </a:r>
          </a:p>
          <a:p>
            <a:pPr marL="685800" lvl="1" indent="-228600">
              <a:spcBef>
                <a:spcPts val="599"/>
              </a:spcBef>
              <a:spcAft>
                <a:spcPts val="599"/>
              </a:spcAft>
              <a:buFont typeface="Arial" panose="020B0604020202020204" pitchFamily="34" charset="0"/>
              <a:buChar char="•"/>
              <a:defRPr/>
            </a:pPr>
            <a:r>
              <a:rPr lang="en-US" dirty="0">
                <a:solidFill>
                  <a:srgbClr val="000000"/>
                </a:solidFill>
              </a:rPr>
              <a:t>If the DNS bubble was marked by mistake, erase the DNS bubble and grid the UNDO bubble and return the book in the TO BE SCORED box.</a:t>
            </a:r>
          </a:p>
          <a:p>
            <a:pPr marL="685800" lvl="1" indent="-228600">
              <a:spcBef>
                <a:spcPts val="599"/>
              </a:spcBef>
              <a:spcAft>
                <a:spcPts val="599"/>
              </a:spcAft>
              <a:buFont typeface="Arial" panose="020B0604020202020204" pitchFamily="34" charset="0"/>
              <a:buChar char="•"/>
              <a:defRPr/>
            </a:pPr>
            <a:r>
              <a:rPr lang="en-US" dirty="0">
                <a:solidFill>
                  <a:srgbClr val="000000"/>
                </a:solidFill>
              </a:rPr>
              <a:t>Note, do not grid the DNS bubble on defective and unused books, simply return with all other NOT TO BE SCORED materials.  </a:t>
            </a:r>
          </a:p>
          <a:p>
            <a:pPr marL="0" indent="0">
              <a:spcBef>
                <a:spcPts val="599"/>
              </a:spcBef>
              <a:spcAft>
                <a:spcPts val="599"/>
              </a:spcAft>
              <a:buFont typeface="+mj-lt"/>
              <a:buNone/>
              <a:defRPr/>
            </a:pPr>
            <a:r>
              <a:rPr lang="en-US" dirty="0">
                <a:solidFill>
                  <a:srgbClr val="000000"/>
                </a:solidFill>
              </a:rPr>
              <a:t>5.  Prepare materials for return as described in the manual and in the Comprehensive Assessment Chart posted on the TDC documents site ..</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47</a:t>
            </a:fld>
            <a:endParaRPr lang="en-US" dirty="0"/>
          </a:p>
        </p:txBody>
      </p:sp>
    </p:spTree>
    <p:extLst>
      <p:ext uri="{BB962C8B-B14F-4D97-AF65-F5344CB8AC3E}">
        <p14:creationId xmlns:p14="http://schemas.microsoft.com/office/powerpoint/2010/main" val="2873642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599"/>
              </a:spcBef>
              <a:spcAft>
                <a:spcPts val="599"/>
              </a:spcAft>
            </a:pPr>
            <a:r>
              <a:rPr lang="en-US" dirty="0"/>
              <a:t>The office of student assessment can advise schools of the appropriate course of action if invalidation is being considered. Remember that the main purpose of invalidation is to identify when the validity of test results has been compromised.</a:t>
            </a:r>
          </a:p>
          <a:p>
            <a:pPr eaLnBrk="1" hangingPunct="1">
              <a:spcBef>
                <a:spcPts val="599"/>
              </a:spcBef>
              <a:spcAft>
                <a:spcPts val="599"/>
              </a:spcAft>
            </a:pPr>
            <a:r>
              <a:rPr lang="en-US" dirty="0"/>
              <a:t>If a situation described in the manual occurs, test administrators should discuss the situation with the school assessment coordinator, and the situation should be investigated immediately. </a:t>
            </a:r>
          </a:p>
          <a:p>
            <a:pPr marL="342077" lvl="1" indent="-342077">
              <a:lnSpc>
                <a:spcPct val="80000"/>
              </a:lnSpc>
              <a:spcBef>
                <a:spcPts val="599"/>
              </a:spcBef>
              <a:spcAft>
                <a:spcPts val="599"/>
              </a:spcAft>
              <a:buFont typeface="Tahoma" pitchFamily="34" charset="0"/>
              <a:buChar char="•"/>
              <a:defRPr/>
            </a:pPr>
            <a:r>
              <a:rPr lang="en-US" dirty="0"/>
              <a:t>Remember that invalidations must be recorded in PearsonAccess</a:t>
            </a:r>
            <a:r>
              <a:rPr lang="en-US" baseline="30000" dirty="0"/>
              <a:t> </a:t>
            </a:r>
            <a:r>
              <a:rPr lang="en-US" b="1" dirty="0"/>
              <a:t>by 4:00 p.m. on the final day of testing for each administration</a:t>
            </a:r>
            <a:r>
              <a:rPr lang="en-US" dirty="0"/>
              <a:t>. </a:t>
            </a:r>
          </a:p>
          <a:p>
            <a:pPr marL="342077" lvl="1" indent="-342077">
              <a:lnSpc>
                <a:spcPct val="80000"/>
              </a:lnSpc>
              <a:spcBef>
                <a:spcPts val="599"/>
              </a:spcBef>
              <a:spcAft>
                <a:spcPts val="599"/>
              </a:spcAft>
              <a:buFont typeface="Tahoma" pitchFamily="34" charset="0"/>
              <a:buChar char="•"/>
              <a:defRPr/>
            </a:pPr>
            <a:r>
              <a:rPr lang="en-US" dirty="0"/>
              <a:t>Step-by-step instructions for invalidating tests in PearsonAccess</a:t>
            </a:r>
            <a:r>
              <a:rPr lang="en-US" baseline="30000" dirty="0"/>
              <a:t> </a:t>
            </a:r>
            <a:r>
              <a:rPr lang="en-US" dirty="0"/>
              <a:t>can be found in the </a:t>
            </a:r>
            <a:r>
              <a:rPr lang="en-US" i="1" dirty="0"/>
              <a:t>PearsonAccess Next User Guide</a:t>
            </a:r>
            <a:r>
              <a:rPr lang="en-US" dirty="0"/>
              <a:t>.</a:t>
            </a:r>
          </a:p>
          <a:p>
            <a:endParaRPr lang="en-US" dirty="0"/>
          </a:p>
          <a:p>
            <a:r>
              <a:rPr lang="en-US" dirty="0"/>
              <a:t>For PBT, The Do Not Score (DNS) and UNDO bubbles are located in the </a:t>
            </a:r>
            <a:r>
              <a:rPr lang="en-US" b="1" dirty="0"/>
              <a:t>SCHOOL USE ONLY </a:t>
            </a:r>
            <a:r>
              <a:rPr lang="en-US" dirty="0"/>
              <a:t>box near the bottom of the student grid sheet.</a:t>
            </a:r>
          </a:p>
          <a:p>
            <a:pPr eaLnBrk="1" hangingPunct="1">
              <a:lnSpc>
                <a:spcPct val="100000"/>
              </a:lnSpc>
              <a:spcBef>
                <a:spcPts val="600"/>
              </a:spcBef>
              <a:spcAft>
                <a:spcPts val="0"/>
              </a:spcAft>
            </a:pPr>
            <a:r>
              <a:rPr lang="en-US" sz="1200" dirty="0">
                <a:latin typeface="Tahoma" panose="020B0604030504040204" pitchFamily="34" charset="0"/>
                <a:ea typeface="Tahoma" panose="020B0604030504040204" pitchFamily="34" charset="0"/>
                <a:cs typeface="Tahoma" panose="020B0604030504040204" pitchFamily="34" charset="0"/>
              </a:rPr>
              <a:t>The DNS bubble must be gridded when a test is invalidated or when a document is defective and used.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48</a:t>
            </a:fld>
            <a:endParaRPr lang="en-US" dirty="0"/>
          </a:p>
        </p:txBody>
      </p:sp>
    </p:spTree>
    <p:extLst>
      <p:ext uri="{BB962C8B-B14F-4D97-AF65-F5344CB8AC3E}">
        <p14:creationId xmlns:p14="http://schemas.microsoft.com/office/powerpoint/2010/main" val="1389333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559" y="4416426"/>
            <a:ext cx="5404467" cy="4879974"/>
          </a:xfrm>
        </p:spPr>
        <p:txBody>
          <a:bodyPr/>
          <a:lstStyle/>
          <a:p>
            <a:pPr>
              <a:spcBef>
                <a:spcPts val="599"/>
              </a:spcBef>
              <a:spcAft>
                <a:spcPts val="599"/>
              </a:spcAft>
              <a:defRPr/>
            </a:pPr>
            <a:r>
              <a:rPr lang="en-US" b="1" dirty="0">
                <a:solidFill>
                  <a:srgbClr val="000000"/>
                </a:solidFill>
              </a:rPr>
              <a:t>These activities must be completed in PearsonAccess by 4:00 PM the last day of the testing window for each administration:</a:t>
            </a:r>
          </a:p>
          <a:p>
            <a:r>
              <a:rPr lang="en-US" sz="1200" dirty="0"/>
              <a:t>1-A computer-based test should only be </a:t>
            </a:r>
            <a:r>
              <a:rPr lang="en-US" sz="1200" b="1" dirty="0"/>
              <a:t>Marked Complete </a:t>
            </a:r>
            <a:r>
              <a:rPr lang="en-US" sz="1200" dirty="0"/>
              <a:t>in PearsonAccess if a:</a:t>
            </a:r>
          </a:p>
          <a:p>
            <a:pPr marL="171450" indent="-171450">
              <a:buFont typeface="Arial" panose="020B0604020202020204" pitchFamily="34" charset="0"/>
              <a:buChar char="•"/>
            </a:pPr>
            <a:r>
              <a:rPr lang="en-US" sz="1200" dirty="0"/>
              <a:t>A student had to exit the test (e.g., due to illness) and will not finish the test. (After the test is marked complete, school personnel must invalidate the test.)</a:t>
            </a:r>
          </a:p>
          <a:p>
            <a:pPr marL="171450" indent="-171450">
              <a:buFont typeface="Arial" panose="020B0604020202020204" pitchFamily="34" charset="0"/>
              <a:buChar char="•"/>
            </a:pPr>
            <a:r>
              <a:rPr lang="en-US" sz="1200" dirty="0"/>
              <a:t>A student finished the test but exited instead of submitting the test and the test should be scored.</a:t>
            </a:r>
          </a:p>
          <a:p>
            <a:pPr marL="171450" indent="-171450">
              <a:buFont typeface="Arial" panose="020B0604020202020204" pitchFamily="34" charset="0"/>
              <a:buChar char="•"/>
            </a:pPr>
            <a:r>
              <a:rPr lang="en-US" sz="1200" dirty="0"/>
              <a:t>As otherwise directed by FDOE or Pearson after a technical difficulty or other extenuating circumstance.</a:t>
            </a:r>
          </a:p>
          <a:p>
            <a:pPr marL="0" lvl="1" indent="0">
              <a:lnSpc>
                <a:spcPct val="80000"/>
              </a:lnSpc>
              <a:spcBef>
                <a:spcPts val="599"/>
              </a:spcBef>
              <a:spcAft>
                <a:spcPts val="599"/>
              </a:spcAft>
              <a:buFont typeface="Tahoma" pitchFamily="34" charset="0"/>
              <a:buNone/>
              <a:defRPr/>
            </a:pPr>
            <a:r>
              <a:rPr lang="en-US" dirty="0"/>
              <a:t>You will need to enter the reason when marking a test complete.  See s</a:t>
            </a:r>
            <a:r>
              <a:rPr lang="en-US" sz="1200" dirty="0">
                <a:latin typeface="Tahoma" panose="020B0604030504040204" pitchFamily="34" charset="0"/>
                <a:ea typeface="Tahoma" panose="020B0604030504040204" pitchFamily="34" charset="0"/>
                <a:cs typeface="Tahoma" panose="020B0604030504040204" pitchFamily="34" charset="0"/>
              </a:rPr>
              <a:t>tep-by-step instructions for marking tests complete in the </a:t>
            </a:r>
            <a:r>
              <a:rPr lang="en-US" sz="1200" i="1" dirty="0">
                <a:latin typeface="Tahoma" panose="020B0604030504040204" pitchFamily="34" charset="0"/>
                <a:ea typeface="Tahoma" panose="020B0604030504040204" pitchFamily="34" charset="0"/>
                <a:cs typeface="Tahoma" panose="020B0604030504040204" pitchFamily="34" charset="0"/>
              </a:rPr>
              <a:t>PearsonAccess Next User Guide</a:t>
            </a:r>
            <a:r>
              <a:rPr lang="en-US" sz="1200" dirty="0">
                <a:latin typeface="Tahoma" panose="020B0604030504040204" pitchFamily="34" charset="0"/>
                <a:ea typeface="Tahoma" panose="020B0604030504040204" pitchFamily="34" charset="0"/>
                <a:cs typeface="Tahoma" panose="020B0604030504040204" pitchFamily="34" charset="0"/>
              </a:rPr>
              <a:t>.</a:t>
            </a:r>
            <a:endParaRPr lang="en-US" dirty="0"/>
          </a:p>
          <a:p>
            <a:pPr marL="0" lvl="1" indent="0">
              <a:lnSpc>
                <a:spcPct val="80000"/>
              </a:lnSpc>
              <a:spcBef>
                <a:spcPts val="599"/>
              </a:spcBef>
              <a:spcAft>
                <a:spcPts val="599"/>
              </a:spcAft>
              <a:buFont typeface="Tahoma" pitchFamily="34" charset="0"/>
              <a:buNone/>
              <a:defRPr/>
            </a:pPr>
            <a:endParaRPr lang="en-US" dirty="0"/>
          </a:p>
          <a:p>
            <a:pPr marL="0" lvl="1">
              <a:lnSpc>
                <a:spcPct val="80000"/>
              </a:lnSpc>
              <a:spcBef>
                <a:spcPts val="599"/>
              </a:spcBef>
              <a:spcAft>
                <a:spcPts val="599"/>
              </a:spcAft>
              <a:defRPr/>
            </a:pPr>
            <a:r>
              <a:rPr lang="en-US" b="1" dirty="0"/>
              <a:t>2-</a:t>
            </a:r>
            <a:r>
              <a:rPr lang="en-US" dirty="0"/>
              <a:t>Once a student completes a test and the student’s test status in PearsonAccess displays as </a:t>
            </a:r>
            <a:r>
              <a:rPr lang="en-US" b="1" dirty="0"/>
              <a:t>Completed</a:t>
            </a:r>
            <a:r>
              <a:rPr lang="en-US" dirty="0"/>
              <a:t> or </a:t>
            </a:r>
            <a:r>
              <a:rPr lang="en-US" b="1" dirty="0"/>
              <a:t>Marked Complete</a:t>
            </a:r>
            <a:r>
              <a:rPr lang="en-US" dirty="0"/>
              <a:t>, the SAC may edit certain demographic fields, as needed.</a:t>
            </a:r>
          </a:p>
          <a:p>
            <a:pPr marL="0" lvl="1">
              <a:lnSpc>
                <a:spcPct val="80000"/>
              </a:lnSpc>
              <a:spcBef>
                <a:spcPts val="599"/>
              </a:spcBef>
              <a:spcAft>
                <a:spcPts val="599"/>
              </a:spcAft>
              <a:defRPr/>
            </a:pPr>
            <a:r>
              <a:rPr lang="en-US" dirty="0"/>
              <a:t> </a:t>
            </a:r>
          </a:p>
          <a:p>
            <a:pPr>
              <a:spcBef>
                <a:spcPts val="599"/>
              </a:spcBef>
              <a:spcAft>
                <a:spcPts val="599"/>
              </a:spcAft>
              <a:defRPr/>
            </a:pPr>
            <a:r>
              <a:rPr lang="en-US" b="1" dirty="0">
                <a:solidFill>
                  <a:srgbClr val="000000"/>
                </a:solidFill>
              </a:rPr>
              <a:t>3- </a:t>
            </a:r>
            <a:r>
              <a:rPr lang="en-US" dirty="0"/>
              <a:t>After all students have completed the test and submitted their responses, manually stop the test session in PearsonAccess.</a:t>
            </a:r>
          </a:p>
          <a:p>
            <a:pPr marL="342077" marR="0" lvl="1" indent="-342077" algn="l" defTabSz="914400" rtl="0" eaLnBrk="0" fontAlgn="base" latinLnBrk="0" hangingPunct="0">
              <a:lnSpc>
                <a:spcPct val="80000"/>
              </a:lnSpc>
              <a:spcBef>
                <a:spcPts val="599"/>
              </a:spcBef>
              <a:spcAft>
                <a:spcPts val="599"/>
              </a:spcAft>
              <a:buClrTx/>
              <a:buSzTx/>
              <a:buFont typeface="Tahoma" pitchFamily="34" charset="0"/>
              <a:buChar char="•"/>
              <a:tabLst/>
              <a:defRPr/>
            </a:pPr>
            <a:r>
              <a:rPr lang="en-US" dirty="0"/>
              <a:t>To STOP a session in Pearson, all students in the session MUST BE in </a:t>
            </a:r>
            <a:r>
              <a:rPr lang="en-US" b="1" dirty="0"/>
              <a:t>Completed</a:t>
            </a:r>
            <a:r>
              <a:rPr lang="en-US" dirty="0"/>
              <a:t> or </a:t>
            </a:r>
            <a:r>
              <a:rPr lang="en-US" b="1" dirty="0"/>
              <a:t>Marked Complete</a:t>
            </a:r>
            <a:r>
              <a:rPr lang="en-US" dirty="0"/>
              <a:t> status.</a:t>
            </a:r>
          </a:p>
          <a:p>
            <a:pPr marL="342077" marR="0" lvl="1" indent="-342077" algn="l" defTabSz="914400" rtl="0" eaLnBrk="0" fontAlgn="base" latinLnBrk="0" hangingPunct="0">
              <a:lnSpc>
                <a:spcPct val="80000"/>
              </a:lnSpc>
              <a:spcBef>
                <a:spcPts val="599"/>
              </a:spcBef>
              <a:spcAft>
                <a:spcPts val="599"/>
              </a:spcAft>
              <a:buClrTx/>
              <a:buSzTx/>
              <a:buFont typeface="Tahoma" pitchFamily="34" charset="0"/>
              <a:buChar char="•"/>
              <a:tabLst/>
              <a:defRPr/>
            </a:pPr>
            <a:r>
              <a:rPr lang="en-US" dirty="0"/>
              <a:t>To STOP a session in Pearson, students in Ready status have to be removed. </a:t>
            </a:r>
          </a:p>
          <a:p>
            <a:pPr marL="342077" marR="0" lvl="1" indent="-342077" algn="l" defTabSz="914400" rtl="0" eaLnBrk="0" fontAlgn="base" latinLnBrk="0" hangingPunct="0">
              <a:lnSpc>
                <a:spcPct val="80000"/>
              </a:lnSpc>
              <a:spcBef>
                <a:spcPts val="599"/>
              </a:spcBef>
              <a:spcAft>
                <a:spcPts val="599"/>
              </a:spcAft>
              <a:buClrTx/>
              <a:buSzTx/>
              <a:buFont typeface="Tahoma" pitchFamily="34" charset="0"/>
              <a:buChar char="•"/>
              <a:tabLst/>
              <a:defRPr/>
            </a:pPr>
            <a:r>
              <a:rPr lang="en-US" dirty="0"/>
              <a:t>Test sessions may remain in started status for more than one day but should be stopped after all students have completed testing or the administration window is closing. </a:t>
            </a:r>
          </a:p>
          <a:p>
            <a:pPr marL="0" lvl="1" defTabSz="912205">
              <a:lnSpc>
                <a:spcPct val="80000"/>
              </a:lnSpc>
              <a:spcBef>
                <a:spcPts val="599"/>
              </a:spcBef>
              <a:spcAft>
                <a:spcPts val="599"/>
              </a:spcAft>
              <a:defRPr/>
            </a:pPr>
            <a:r>
              <a:rPr lang="en-US" b="1" dirty="0"/>
              <a:t>4- To invalidate a test in Pearson the first ensure the test is in COMPLETED or Marked Completed status.  See the PearsonAccess User Guide to invalidate a test.</a:t>
            </a: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49</a:t>
            </a:fld>
            <a:endParaRPr lang="en-US" dirty="0"/>
          </a:p>
        </p:txBody>
      </p:sp>
    </p:spTree>
    <p:extLst>
      <p:ext uri="{BB962C8B-B14F-4D97-AF65-F5344CB8AC3E}">
        <p14:creationId xmlns:p14="http://schemas.microsoft.com/office/powerpoint/2010/main" val="250629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b="1" dirty="0"/>
              <a:t>The winter administration window for the computer-based Biology 1, Civics, and U.S. History NGSSS EOC assessments is </a:t>
            </a:r>
            <a:r>
              <a:rPr lang="en-US" b="1" u="sng" dirty="0"/>
              <a:t>December 2-20</a:t>
            </a:r>
            <a:r>
              <a:rPr lang="en-US" b="1" dirty="0"/>
              <a:t>. However, Paper-based test accommodations for all subject areas (NGSSS Biology 1, Civics, and US History) must be completed during the first 10 days of the testing window (December 2-13) to meet the return deadline and ensure timely reporting of test results. </a:t>
            </a:r>
          </a:p>
          <a:p>
            <a:pPr lvl="0">
              <a:lnSpc>
                <a:spcPct val="100000"/>
              </a:lnSpc>
            </a:pPr>
            <a:endParaRPr lang="en-US" b="1" dirty="0"/>
          </a:p>
          <a:p>
            <a:pPr algn="just">
              <a:spcBef>
                <a:spcPts val="600"/>
              </a:spcBef>
              <a:spcAft>
                <a:spcPts val="600"/>
              </a:spcAft>
            </a:pPr>
            <a:r>
              <a:rPr lang="en-US" sz="1200" b="1" dirty="0"/>
              <a:t>Any deviation from this schedule requires written approval from FDOE prior to implementation.</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a:t>
            </a:fld>
            <a:endParaRPr lang="en-US" dirty="0"/>
          </a:p>
        </p:txBody>
      </p:sp>
    </p:spTree>
    <p:extLst>
      <p:ext uri="{BB962C8B-B14F-4D97-AF65-F5344CB8AC3E}">
        <p14:creationId xmlns:p14="http://schemas.microsoft.com/office/powerpoint/2010/main" val="19049316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buAutoNum type="arabicPeriod"/>
              <a:defRPr/>
            </a:pPr>
            <a:r>
              <a:rPr lang="en-US" sz="1200" kern="1200" dirty="0">
                <a:solidFill>
                  <a:srgbClr val="000000"/>
                </a:solidFill>
                <a:latin typeface="Calibri" panose="020F0502020204030204" pitchFamily="34" charset="0"/>
                <a:cs typeface="Calibri" panose="020F0502020204030204" pitchFamily="34" charset="0"/>
              </a:rPr>
              <a:t>Prepare To Be Scored and Not To Be Scored boxes with PBT accommodation for return to the vendor.  Place the correct UPS and Pearson color return labels on the boxes</a:t>
            </a:r>
          </a:p>
          <a:p>
            <a:pPr>
              <a:spcBef>
                <a:spcPts val="300"/>
              </a:spcBef>
              <a:spcAft>
                <a:spcPts val="300"/>
              </a:spcAft>
              <a:buAutoNum type="arabicPeriod"/>
              <a:defRPr/>
            </a:pPr>
            <a:r>
              <a:rPr lang="en-US" sz="1200" kern="1200" dirty="0">
                <a:solidFill>
                  <a:srgbClr val="000000"/>
                </a:solidFill>
                <a:latin typeface="Calibri" panose="020F0502020204030204" pitchFamily="34" charset="0"/>
                <a:cs typeface="Calibri" panose="020F0502020204030204" pitchFamily="34" charset="0"/>
              </a:rPr>
              <a:t>Prepare the District Assessment Coordinator Boxes Administrative Records (AR) and Student Work Records Boxes (SWR) boxes.  </a:t>
            </a:r>
          </a:p>
          <a:p>
            <a:pPr>
              <a:spcBef>
                <a:spcPts val="300"/>
              </a:spcBef>
              <a:spcAft>
                <a:spcPts val="300"/>
              </a:spcAft>
              <a:buAutoNum type="arabicPeriod"/>
              <a:defRPr/>
            </a:pPr>
            <a:r>
              <a:rPr lang="en-US" sz="1200" kern="1200" dirty="0">
                <a:solidFill>
                  <a:srgbClr val="000000"/>
                </a:solidFill>
                <a:latin typeface="Calibri" panose="020F0502020204030204" pitchFamily="34" charset="0"/>
                <a:cs typeface="Calibri" panose="020F0502020204030204" pitchFamily="34" charset="0"/>
              </a:rPr>
              <a:t>Complete the </a:t>
            </a:r>
            <a:r>
              <a:rPr lang="en-US" sz="1200" i="1" kern="1200" dirty="0">
                <a:solidFill>
                  <a:srgbClr val="000000"/>
                </a:solidFill>
                <a:latin typeface="Calibri" panose="020F0502020204030204" pitchFamily="34" charset="0"/>
                <a:cs typeface="Calibri" panose="020F0502020204030204" pitchFamily="34" charset="0"/>
              </a:rPr>
              <a:t>Fall Materials Return Verification Form </a:t>
            </a:r>
            <a:r>
              <a:rPr lang="en-US" sz="1200" kern="1200" dirty="0">
                <a:solidFill>
                  <a:srgbClr val="000000"/>
                </a:solidFill>
                <a:latin typeface="Calibri" panose="020F0502020204030204" pitchFamily="34" charset="0"/>
                <a:cs typeface="Calibri" panose="020F0502020204030204" pitchFamily="34" charset="0"/>
              </a:rPr>
              <a:t>accessible at the TDC Documents website before scheduling UPS pickup at your school.</a:t>
            </a:r>
          </a:p>
          <a:p>
            <a:pPr>
              <a:spcBef>
                <a:spcPts val="300"/>
              </a:spcBef>
              <a:spcAft>
                <a:spcPts val="300"/>
              </a:spcAft>
              <a:buAutoNum type="arabicPeriod"/>
              <a:defRPr/>
            </a:pPr>
            <a:r>
              <a:rPr lang="en-US" sz="1200" kern="1200" dirty="0">
                <a:solidFill>
                  <a:srgbClr val="000000"/>
                </a:solidFill>
                <a:latin typeface="Calibri" panose="020F0502020204030204" pitchFamily="34" charset="0"/>
                <a:cs typeface="Calibri" panose="020F0502020204030204" pitchFamily="34" charset="0"/>
              </a:rPr>
              <a:t>Schedule UPS pickup at your school only for the TO BE SCORED and NOT TO BE SCORED boxes.</a:t>
            </a:r>
          </a:p>
          <a:p>
            <a:pPr>
              <a:spcBef>
                <a:spcPts val="300"/>
              </a:spcBef>
              <a:spcAft>
                <a:spcPts val="300"/>
              </a:spcAft>
              <a:buAutoNum type="arabicPeriod"/>
              <a:defRPr/>
            </a:pPr>
            <a:r>
              <a:rPr lang="en-US" sz="1200" kern="1200" dirty="0">
                <a:solidFill>
                  <a:srgbClr val="000000"/>
                </a:solidFill>
                <a:latin typeface="Calibri" panose="020F0502020204030204" pitchFamily="34" charset="0"/>
                <a:cs typeface="Calibri" panose="020F0502020204030204" pitchFamily="34" charset="0"/>
              </a:rPr>
              <a:t>The DAC-AR and DAC-SWR boxes must be returned to TDC.</a:t>
            </a:r>
          </a:p>
          <a:p>
            <a:pPr marL="0" indent="0">
              <a:spcBef>
                <a:spcPts val="599"/>
              </a:spcBef>
              <a:spcAft>
                <a:spcPts val="599"/>
              </a:spcAft>
              <a:buNone/>
              <a:defRPr/>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50</a:t>
            </a:fld>
            <a:endParaRPr lang="en-US" dirty="0"/>
          </a:p>
        </p:txBody>
      </p:sp>
    </p:spTree>
    <p:extLst>
      <p:ext uri="{BB962C8B-B14F-4D97-AF65-F5344CB8AC3E}">
        <p14:creationId xmlns:p14="http://schemas.microsoft.com/office/powerpoint/2010/main" val="3699076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Chart provides the Return Schedule for NGSSS EOC PBT Accommodation materials.  </a:t>
            </a:r>
          </a:p>
          <a:p>
            <a:endParaRPr lang="en-US" altLang="en-US" dirty="0"/>
          </a:p>
          <a:p>
            <a:pPr defTabSz="912205">
              <a:defRPr/>
            </a:pPr>
            <a:r>
              <a:rPr lang="en-US" altLang="en-US" b="1" u="sng" dirty="0"/>
              <a:t>The Fall return date is September 24: </a:t>
            </a:r>
            <a:r>
              <a:rPr lang="en-US" altLang="en-US" dirty="0"/>
              <a:t>all K-8 Centers, Middle, Senior High Schools, and Alternative Centers with TO BE SCORED and NOT TO BE SCORED Biology 1, Civics, and US History EOC PBT accommodations,  must schedule pick up of those materials with UPS by September 24</a:t>
            </a:r>
          </a:p>
          <a:p>
            <a:pPr defTabSz="912205">
              <a:defRPr/>
            </a:pPr>
            <a:endParaRPr lang="en-US" altLang="en-US" b="1" baseline="0" dirty="0"/>
          </a:p>
          <a:p>
            <a:pPr marL="0" marR="0" lvl="0" indent="0" algn="l" defTabSz="912205" rtl="0" eaLnBrk="0" fontAlgn="base" latinLnBrk="0" hangingPunct="0">
              <a:lnSpc>
                <a:spcPct val="100000"/>
              </a:lnSpc>
              <a:spcBef>
                <a:spcPct val="30000"/>
              </a:spcBef>
              <a:spcAft>
                <a:spcPct val="0"/>
              </a:spcAft>
              <a:buClrTx/>
              <a:buSzTx/>
              <a:buFontTx/>
              <a:buNone/>
              <a:tabLst/>
              <a:defRPr/>
            </a:pPr>
            <a:r>
              <a:rPr lang="en-US" altLang="en-US" b="1" u="sng" dirty="0"/>
              <a:t>The Winter return date is December 17: </a:t>
            </a:r>
            <a:r>
              <a:rPr lang="en-US" altLang="en-US" dirty="0"/>
              <a:t>all K-8 Centers, Middle, Senior High Schools, and Alternative Centers with TO BE SCORED and NOT TO BE SCORED Biology 1, Civics, and US History EOC PBT accommodations,  must schedule pick up of those materials with UPS by December 17</a:t>
            </a:r>
            <a:endParaRPr lang="en-US" altLang="en-US" b="1" baseline="0" dirty="0"/>
          </a:p>
          <a:p>
            <a:endParaRPr lang="en-US" altLang="en-US" b="1" baseline="0" dirty="0"/>
          </a:p>
          <a:p>
            <a:r>
              <a:rPr lang="en-US" dirty="0">
                <a:latin typeface="Tahoma" panose="020B0604030504040204" pitchFamily="34" charset="0"/>
                <a:ea typeface="Tahoma" panose="020B0604030504040204" pitchFamily="34" charset="0"/>
                <a:cs typeface="Tahoma" panose="020B0604030504040204" pitchFamily="34" charset="0"/>
              </a:rPr>
              <a:t>Prepare the following types of boxes for return (as applicable):</a:t>
            </a:r>
          </a:p>
          <a:p>
            <a:pPr lvl="1">
              <a:buFont typeface="Wingdings" panose="05000000000000000000" pitchFamily="2" charset="2"/>
              <a:buChar char="§"/>
            </a:pPr>
            <a:r>
              <a:rPr lang="en-US" b="1" dirty="0">
                <a:latin typeface="Tahoma" panose="020B0604030504040204" pitchFamily="34" charset="0"/>
                <a:ea typeface="Tahoma" panose="020B0604030504040204" pitchFamily="34" charset="0"/>
                <a:cs typeface="Tahoma" panose="020B0604030504040204" pitchFamily="34" charset="0"/>
              </a:rPr>
              <a:t>Brown</a:t>
            </a:r>
            <a:r>
              <a:rPr lang="en-US" dirty="0">
                <a:latin typeface="Tahoma" panose="020B0604030504040204" pitchFamily="34" charset="0"/>
                <a:ea typeface="Tahoma" panose="020B0604030504040204" pitchFamily="34" charset="0"/>
                <a:cs typeface="Tahoma" panose="020B0604030504040204" pitchFamily="34" charset="0"/>
              </a:rPr>
              <a:t>-labeled boxes—TO BE SCORED regular print EOC (Biology 1, Civics, U.S. History) test and answer books</a:t>
            </a:r>
          </a:p>
          <a:p>
            <a:pPr lvl="1">
              <a:buFont typeface="Wingdings" panose="05000000000000000000" pitchFamily="2" charset="2"/>
              <a:buChar char="§"/>
            </a:pPr>
            <a:r>
              <a:rPr lang="en-US" b="1" dirty="0">
                <a:latin typeface="Tahoma" panose="020B0604030504040204" pitchFamily="34" charset="0"/>
                <a:ea typeface="Tahoma" panose="020B0604030504040204" pitchFamily="34" charset="0"/>
                <a:cs typeface="Tahoma" panose="020B0604030504040204" pitchFamily="34" charset="0"/>
              </a:rPr>
              <a:t>White</a:t>
            </a:r>
            <a:r>
              <a:rPr lang="en-US" dirty="0">
                <a:latin typeface="Tahoma" panose="020B0604030504040204" pitchFamily="34" charset="0"/>
                <a:ea typeface="Tahoma" panose="020B0604030504040204" pitchFamily="34" charset="0"/>
                <a:cs typeface="Tahoma" panose="020B0604030504040204" pitchFamily="34" charset="0"/>
              </a:rPr>
              <a:t>-labeled boxes—NOT TO BE SCORED materials and NOT TO BE SCORED special document materials  </a:t>
            </a:r>
            <a:r>
              <a:rPr lang="en-US" altLang="en-US" dirty="0"/>
              <a:t>The Not TO BE SCORED</a:t>
            </a:r>
            <a:r>
              <a:rPr lang="en-US" altLang="en-US" baseline="0" dirty="0"/>
              <a:t> boxes should include document marked DNS, unused paper tests, and special documents. </a:t>
            </a:r>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r>
              <a:rPr lang="en-US" b="1" dirty="0">
                <a:latin typeface="Tahoma" panose="020B0604030504040204" pitchFamily="34" charset="0"/>
                <a:ea typeface="Tahoma" panose="020B0604030504040204" pitchFamily="34" charset="0"/>
                <a:cs typeface="Tahoma" panose="020B0604030504040204" pitchFamily="34" charset="0"/>
              </a:rPr>
              <a:t>Blue</a:t>
            </a:r>
            <a:r>
              <a:rPr lang="en-US" dirty="0">
                <a:latin typeface="Tahoma" panose="020B0604030504040204" pitchFamily="34" charset="0"/>
                <a:ea typeface="Tahoma" panose="020B0604030504040204" pitchFamily="34" charset="0"/>
                <a:cs typeface="Tahoma" panose="020B0604030504040204" pitchFamily="34" charset="0"/>
              </a:rPr>
              <a:t>-labeled boxes—TO BE SCORED large print and one-item-per-page materials</a:t>
            </a:r>
          </a:p>
          <a:p>
            <a:pPr lvl="1">
              <a:buFont typeface="Wingdings" panose="05000000000000000000" pitchFamily="2" charset="2"/>
              <a:buChar char="§"/>
            </a:pPr>
            <a:r>
              <a:rPr lang="en-US" b="1" dirty="0">
                <a:latin typeface="Tahoma" panose="020B0604030504040204" pitchFamily="34" charset="0"/>
                <a:ea typeface="Tahoma" panose="020B0604030504040204" pitchFamily="34" charset="0"/>
                <a:cs typeface="Tahoma" panose="020B0604030504040204" pitchFamily="34" charset="0"/>
              </a:rPr>
              <a:t>Pink</a:t>
            </a:r>
            <a:r>
              <a:rPr lang="en-US" dirty="0">
                <a:latin typeface="Tahoma" panose="020B0604030504040204" pitchFamily="34" charset="0"/>
                <a:ea typeface="Tahoma" panose="020B0604030504040204" pitchFamily="34" charset="0"/>
                <a:cs typeface="Tahoma" panose="020B0604030504040204" pitchFamily="34" charset="0"/>
              </a:rPr>
              <a:t>-labeled boxes—TO BE SCORED braille materials</a:t>
            </a:r>
          </a:p>
          <a:p>
            <a:r>
              <a:rPr lang="en-US" dirty="0">
                <a:latin typeface="Tahoma" panose="020B0604030504040204" pitchFamily="34" charset="0"/>
                <a:ea typeface="Tahoma" panose="020B0604030504040204" pitchFamily="34" charset="0"/>
                <a:cs typeface="Tahoma" panose="020B0604030504040204" pitchFamily="34" charset="0"/>
              </a:rPr>
              <a:t>It is your responsibility to package all materials correctly. </a:t>
            </a:r>
            <a:r>
              <a:rPr lang="en-US" b="1" dirty="0">
                <a:latin typeface="Tahoma" panose="020B0604030504040204" pitchFamily="34" charset="0"/>
                <a:ea typeface="Tahoma" panose="020B0604030504040204" pitchFamily="34" charset="0"/>
                <a:cs typeface="Tahoma" panose="020B0604030504040204" pitchFamily="34" charset="0"/>
              </a:rPr>
              <a:t>Mispackaged materials or materials not returned on your scheduled pickup date will delay reporting of student results.</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126" indent="-285048" eaLnBrk="0" hangingPunct="0">
              <a:spcBef>
                <a:spcPct val="30000"/>
              </a:spcBef>
              <a:defRPr sz="1200">
                <a:solidFill>
                  <a:schemeClr val="tx1"/>
                </a:solidFill>
                <a:latin typeface="Arial" pitchFamily="34" charset="0"/>
              </a:defRPr>
            </a:lvl2pPr>
            <a:lvl3pPr marL="1140194" indent="-228038" eaLnBrk="0" hangingPunct="0">
              <a:spcBef>
                <a:spcPct val="30000"/>
              </a:spcBef>
              <a:defRPr sz="1200">
                <a:solidFill>
                  <a:schemeClr val="tx1"/>
                </a:solidFill>
                <a:latin typeface="Arial" pitchFamily="34" charset="0"/>
              </a:defRPr>
            </a:lvl3pPr>
            <a:lvl4pPr marL="1596271" indent="-228038" eaLnBrk="0" hangingPunct="0">
              <a:spcBef>
                <a:spcPct val="30000"/>
              </a:spcBef>
              <a:defRPr sz="1200">
                <a:solidFill>
                  <a:schemeClr val="tx1"/>
                </a:solidFill>
                <a:latin typeface="Arial" pitchFamily="34" charset="0"/>
              </a:defRPr>
            </a:lvl4pPr>
            <a:lvl5pPr marL="2052350" indent="-228038" eaLnBrk="0" hangingPunct="0">
              <a:spcBef>
                <a:spcPct val="30000"/>
              </a:spcBef>
              <a:defRPr sz="1200">
                <a:solidFill>
                  <a:schemeClr val="tx1"/>
                </a:solidFill>
                <a:latin typeface="Arial" pitchFamily="34" charset="0"/>
              </a:defRPr>
            </a:lvl5pPr>
            <a:lvl6pPr marL="2508426" indent="-228038" eaLnBrk="0" fontAlgn="base" hangingPunct="0">
              <a:spcBef>
                <a:spcPct val="30000"/>
              </a:spcBef>
              <a:spcAft>
                <a:spcPct val="0"/>
              </a:spcAft>
              <a:defRPr sz="1200">
                <a:solidFill>
                  <a:schemeClr val="tx1"/>
                </a:solidFill>
                <a:latin typeface="Arial" pitchFamily="34" charset="0"/>
              </a:defRPr>
            </a:lvl6pPr>
            <a:lvl7pPr marL="2964503" indent="-228038" eaLnBrk="0" fontAlgn="base" hangingPunct="0">
              <a:spcBef>
                <a:spcPct val="30000"/>
              </a:spcBef>
              <a:spcAft>
                <a:spcPct val="0"/>
              </a:spcAft>
              <a:defRPr sz="1200">
                <a:solidFill>
                  <a:schemeClr val="tx1"/>
                </a:solidFill>
                <a:latin typeface="Arial" pitchFamily="34" charset="0"/>
              </a:defRPr>
            </a:lvl7pPr>
            <a:lvl8pPr marL="3420582" indent="-228038" eaLnBrk="0" fontAlgn="base" hangingPunct="0">
              <a:spcBef>
                <a:spcPct val="30000"/>
              </a:spcBef>
              <a:spcAft>
                <a:spcPct val="0"/>
              </a:spcAft>
              <a:defRPr sz="1200">
                <a:solidFill>
                  <a:schemeClr val="tx1"/>
                </a:solidFill>
                <a:latin typeface="Arial" pitchFamily="34" charset="0"/>
              </a:defRPr>
            </a:lvl8pPr>
            <a:lvl9pPr marL="3876659" indent="-2280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51</a:t>
            </a:fld>
            <a:endParaRPr lang="en-US" altLang="en-US" dirty="0"/>
          </a:p>
        </p:txBody>
      </p:sp>
    </p:spTree>
    <p:extLst>
      <p:ext uri="{BB962C8B-B14F-4D97-AF65-F5344CB8AC3E}">
        <p14:creationId xmlns:p14="http://schemas.microsoft.com/office/powerpoint/2010/main" val="24830673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prstClr val="black"/>
                </a:solidFill>
                <a:latin typeface="Calibri" panose="020F0502020204030204"/>
                <a:cs typeface="+mn-cs"/>
              </a:rPr>
              <a:t>The Statewide Assessment Material Return Verification Form is due 24 hours prior to each material return deadline and must document all materials being returned (TBS and NTBS).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prstClr val="black"/>
                </a:solidFill>
                <a:latin typeface="Calibri" panose="020F0502020204030204"/>
                <a:cs typeface="+mn-cs"/>
              </a:rPr>
              <a:t>Complete the form by September 23</a:t>
            </a:r>
            <a:r>
              <a:rPr lang="en-US" sz="1200" baseline="30000" dirty="0">
                <a:solidFill>
                  <a:prstClr val="black"/>
                </a:solidFill>
                <a:latin typeface="Calibri" panose="020F0502020204030204"/>
                <a:cs typeface="+mn-cs"/>
              </a:rPr>
              <a:t>rd</a:t>
            </a:r>
            <a:r>
              <a:rPr lang="en-US" sz="1200" dirty="0">
                <a:solidFill>
                  <a:prstClr val="black"/>
                </a:solidFill>
                <a:latin typeface="Calibri" panose="020F0502020204030204"/>
                <a:cs typeface="+mn-cs"/>
              </a:rPr>
              <a:t> for the Fall and by December 16</a:t>
            </a:r>
            <a:r>
              <a:rPr lang="en-US" sz="1200" baseline="30000" dirty="0">
                <a:solidFill>
                  <a:prstClr val="black"/>
                </a:solidFill>
                <a:latin typeface="Calibri" panose="020F0502020204030204"/>
                <a:cs typeface="+mn-cs"/>
              </a:rPr>
              <a:t>th</a:t>
            </a:r>
            <a:r>
              <a:rPr lang="en-US" sz="1200" dirty="0">
                <a:solidFill>
                  <a:prstClr val="black"/>
                </a:solidFill>
                <a:latin typeface="Calibri" panose="020F0502020204030204"/>
                <a:cs typeface="+mn-cs"/>
              </a:rPr>
              <a:t> for the Winter.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prstClr val="black"/>
                </a:solidFill>
                <a:latin typeface="Calibri" panose="020F0502020204030204"/>
                <a:cs typeface="+mn-cs"/>
              </a:rPr>
              <a:t>The form is accessible via the TDC Documents website.</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52</a:t>
            </a:fld>
            <a:endParaRPr lang="en-US" dirty="0"/>
          </a:p>
        </p:txBody>
      </p:sp>
    </p:spTree>
    <p:extLst>
      <p:ext uri="{BB962C8B-B14F-4D97-AF65-F5344CB8AC3E}">
        <p14:creationId xmlns:p14="http://schemas.microsoft.com/office/powerpoint/2010/main" val="1377290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685800" fontAlgn="auto">
              <a:lnSpc>
                <a:spcPct val="100000"/>
              </a:lnSpc>
              <a:spcBef>
                <a:spcPts val="0"/>
              </a:spcBef>
              <a:spcAft>
                <a:spcPts val="0"/>
              </a:spcAft>
              <a:buNone/>
            </a:pPr>
            <a:r>
              <a:rPr lang="en-US" sz="1200" b="1" u="sng" kern="1200" dirty="0">
                <a:solidFill>
                  <a:srgbClr val="C00000"/>
                </a:solidFill>
                <a:cs typeface="Arial" panose="020B0604020202020204" pitchFamily="34" charset="0"/>
              </a:rPr>
              <a:t>Scheduling a UPS Pickup of NGSSS EOC Materials to PEARSON:</a:t>
            </a:r>
            <a:endParaRPr lang="en-US" sz="1200" kern="1200" dirty="0">
              <a:solidFill>
                <a:srgbClr val="C00000"/>
              </a:solidFill>
              <a:cs typeface="Arial" panose="020B0604020202020204" pitchFamily="34" charset="0"/>
            </a:endParaRPr>
          </a:p>
          <a:p>
            <a:pPr marL="0" lvl="0" indent="0" defTabSz="685800" fontAlgn="auto">
              <a:lnSpc>
                <a:spcPct val="114000"/>
              </a:lnSpc>
              <a:spcBef>
                <a:spcPts val="0"/>
              </a:spcBef>
              <a:spcAft>
                <a:spcPts val="0"/>
              </a:spcAft>
              <a:buNone/>
            </a:pPr>
            <a:r>
              <a:rPr lang="en-US" sz="1200" kern="1200" dirty="0">
                <a:solidFill>
                  <a:prstClr val="black"/>
                </a:solidFill>
                <a:cs typeface="Arial" panose="020B0604020202020204" pitchFamily="34" charset="0"/>
              </a:rPr>
              <a:t>Call UPS at </a:t>
            </a:r>
            <a:r>
              <a:rPr lang="en-US" sz="1200" b="1" kern="1200" dirty="0">
                <a:solidFill>
                  <a:prstClr val="black"/>
                </a:solidFill>
                <a:cs typeface="Arial" panose="020B0604020202020204" pitchFamily="34" charset="0"/>
              </a:rPr>
              <a:t>800.823.7459</a:t>
            </a:r>
            <a:r>
              <a:rPr lang="en-US" sz="1200" kern="1200" dirty="0">
                <a:solidFill>
                  <a:prstClr val="black"/>
                </a:solidFill>
                <a:cs typeface="Arial" panose="020B0604020202020204" pitchFamily="34" charset="0"/>
              </a:rPr>
              <a:t> to schedule all UPS pickups (Ground or Next Day Air).</a:t>
            </a:r>
          </a:p>
          <a:p>
            <a:pPr marL="2313385" lvl="0" indent="-255985" defTabSz="685800" fontAlgn="auto">
              <a:lnSpc>
                <a:spcPct val="114000"/>
              </a:lnSpc>
              <a:spcBef>
                <a:spcPts val="450"/>
              </a:spcBef>
              <a:spcAft>
                <a:spcPts val="0"/>
              </a:spcAft>
              <a:buFont typeface="+mj-lt"/>
              <a:buAutoNum type="arabicPeriod"/>
            </a:pPr>
            <a:r>
              <a:rPr lang="en-US" sz="1200" kern="1200" dirty="0">
                <a:solidFill>
                  <a:prstClr val="black"/>
                </a:solidFill>
                <a:cs typeface="Arial" panose="020B0604020202020204" pitchFamily="34" charset="0"/>
              </a:rPr>
              <a:t>Inform UPS customer representative that you are calling to schedule a </a:t>
            </a:r>
            <a:r>
              <a:rPr lang="en-US" sz="1200" b="1" kern="1200" dirty="0">
                <a:solidFill>
                  <a:prstClr val="black"/>
                </a:solidFill>
                <a:cs typeface="Arial" panose="020B0604020202020204" pitchFamily="34" charset="0"/>
              </a:rPr>
              <a:t>PEARSON</a:t>
            </a:r>
            <a:r>
              <a:rPr lang="en-US" sz="1200" kern="1200" dirty="0">
                <a:solidFill>
                  <a:prstClr val="black"/>
                </a:solidFill>
                <a:cs typeface="Arial" panose="020B0604020202020204" pitchFamily="34" charset="0"/>
              </a:rPr>
              <a:t> pickup.</a:t>
            </a:r>
          </a:p>
          <a:p>
            <a:pPr marL="2313385" lvl="0" indent="-255985" defTabSz="685800" fontAlgn="auto">
              <a:lnSpc>
                <a:spcPct val="114000"/>
              </a:lnSpc>
              <a:spcBef>
                <a:spcPts val="450"/>
              </a:spcBef>
              <a:spcAft>
                <a:spcPts val="0"/>
              </a:spcAft>
              <a:buFont typeface="+mj-lt"/>
              <a:buAutoNum type="arabicPeriod"/>
            </a:pPr>
            <a:r>
              <a:rPr lang="en-US" sz="1200" kern="1200" dirty="0">
                <a:solidFill>
                  <a:prstClr val="black"/>
                </a:solidFill>
                <a:cs typeface="Arial" panose="020B0604020202020204" pitchFamily="34" charset="0"/>
              </a:rPr>
              <a:t>Provide the following information:</a:t>
            </a:r>
          </a:p>
          <a:p>
            <a:pPr marL="2784872" lvl="2" indent="-255985" defTabSz="685800" fontAlgn="auto">
              <a:lnSpc>
                <a:spcPct val="114000"/>
              </a:lnSpc>
              <a:spcBef>
                <a:spcPts val="450"/>
              </a:spcBef>
              <a:spcAft>
                <a:spcPts val="0"/>
              </a:spcAft>
              <a:buNone/>
            </a:pPr>
            <a:r>
              <a:rPr lang="en-US" sz="1200" kern="1200" dirty="0">
                <a:solidFill>
                  <a:prstClr val="black"/>
                </a:solidFill>
                <a:ea typeface="+mn-ea"/>
                <a:cs typeface="Arial" panose="020B0604020202020204" pitchFamily="34" charset="0"/>
              </a:rPr>
              <a:t>Tracking number located at bottom of label.</a:t>
            </a:r>
          </a:p>
          <a:p>
            <a:pPr marL="2784872" lvl="2" indent="-255985" defTabSz="685800" fontAlgn="auto">
              <a:lnSpc>
                <a:spcPct val="114000"/>
              </a:lnSpc>
              <a:spcBef>
                <a:spcPts val="450"/>
              </a:spcBef>
              <a:spcAft>
                <a:spcPts val="0"/>
              </a:spcAft>
              <a:buNone/>
            </a:pPr>
            <a:r>
              <a:rPr lang="en-US" sz="1200" kern="1200" dirty="0">
                <a:solidFill>
                  <a:prstClr val="black"/>
                </a:solidFill>
                <a:ea typeface="+mn-ea"/>
                <a:cs typeface="Arial" panose="020B0604020202020204" pitchFamily="34" charset="0"/>
              </a:rPr>
              <a:t>The physical location where packages are to be picked up from.</a:t>
            </a:r>
          </a:p>
          <a:p>
            <a:pPr marL="2784872" lvl="2" indent="-255985" defTabSz="685800" fontAlgn="auto">
              <a:lnSpc>
                <a:spcPct val="114000"/>
              </a:lnSpc>
              <a:spcBef>
                <a:spcPts val="450"/>
              </a:spcBef>
              <a:spcAft>
                <a:spcPts val="0"/>
              </a:spcAft>
              <a:buNone/>
            </a:pPr>
            <a:r>
              <a:rPr lang="en-US" sz="1200" kern="1200" dirty="0">
                <a:solidFill>
                  <a:prstClr val="black"/>
                </a:solidFill>
                <a:ea typeface="+mn-ea"/>
                <a:cs typeface="Arial" panose="020B0604020202020204" pitchFamily="34" charset="0"/>
              </a:rPr>
              <a:t>Estimated number of packages that will be available for pick up.</a:t>
            </a:r>
          </a:p>
          <a:p>
            <a:pPr marL="2313385" lvl="0" indent="-255985" defTabSz="685800" fontAlgn="auto">
              <a:lnSpc>
                <a:spcPct val="114000"/>
              </a:lnSpc>
              <a:spcBef>
                <a:spcPts val="450"/>
              </a:spcBef>
              <a:spcAft>
                <a:spcPts val="0"/>
              </a:spcAft>
              <a:buFont typeface="+mj-lt"/>
              <a:buAutoNum type="arabicPeriod"/>
            </a:pPr>
            <a:r>
              <a:rPr lang="en-US" sz="1200" kern="1200" dirty="0">
                <a:solidFill>
                  <a:prstClr val="black"/>
                </a:solidFill>
                <a:cs typeface="Arial" panose="020B0604020202020204" pitchFamily="34" charset="0"/>
              </a:rPr>
              <a:t>Record the pickup </a:t>
            </a:r>
            <a:r>
              <a:rPr lang="en-US" sz="1200" b="1" kern="1200" dirty="0">
                <a:solidFill>
                  <a:prstClr val="black"/>
                </a:solidFill>
                <a:cs typeface="Arial" panose="020B0604020202020204" pitchFamily="34" charset="0"/>
              </a:rPr>
              <a:t>confirmation number </a:t>
            </a:r>
            <a:r>
              <a:rPr lang="en-US" sz="1200" kern="1200" dirty="0">
                <a:solidFill>
                  <a:prstClr val="black"/>
                </a:solidFill>
                <a:cs typeface="Arial" panose="020B0604020202020204" pitchFamily="34" charset="0"/>
              </a:rPr>
              <a:t>that will be provided to you by the UPS customer representative.</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53</a:t>
            </a:fld>
            <a:endParaRPr lang="en-US" dirty="0"/>
          </a:p>
        </p:txBody>
      </p:sp>
    </p:spTree>
    <p:extLst>
      <p:ext uri="{BB962C8B-B14F-4D97-AF65-F5344CB8AC3E}">
        <p14:creationId xmlns:p14="http://schemas.microsoft.com/office/powerpoint/2010/main" val="2111567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packing instructions for the NGSSS Pearson Civics, Biology and US History PBT accommodations are available at the TDC Documents site.</a:t>
            </a:r>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54</a:t>
            </a:fld>
            <a:endParaRPr lang="en-US" dirty="0"/>
          </a:p>
        </p:txBody>
      </p:sp>
    </p:spTree>
    <p:extLst>
      <p:ext uri="{BB962C8B-B14F-4D97-AF65-F5344CB8AC3E}">
        <p14:creationId xmlns:p14="http://schemas.microsoft.com/office/powerpoint/2010/main" val="2532715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Schools will prepare a DAC – AR, District Assessment Coordinator-Administrative Records Box to include all FSA </a:t>
            </a:r>
            <a:r>
              <a:rPr lang="en-US" baseline="0" dirty="0"/>
              <a:t>and NGSSS EOC administration </a:t>
            </a:r>
            <a:r>
              <a:rPr lang="en-US" dirty="0"/>
              <a:t>documentation for both Fall and Winter </a:t>
            </a:r>
            <a:r>
              <a:rPr lang="en-US" baseline="0" dirty="0"/>
              <a:t>2019 </a:t>
            </a:r>
            <a:r>
              <a:rPr lang="en-US" dirty="0"/>
              <a:t>(as applicable).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altLang="en-US" baseline="0" dirty="0"/>
          </a:p>
          <a:p>
            <a:r>
              <a:rPr lang="en-US" altLang="en-US" baseline="0" dirty="0"/>
              <a:t>A Comprehensive Assessment Chart is provided by TDC and posted to the TDC Documents page.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Prepare your documentation according to the Comprehensive Assessment Chart. When packing your required administrative records, group like documents together and neatly place them in the DAC-AR box in the order that they are listed. Maintain the DAC-AR box in locked storage until you return it to TDC.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a:t>Include in your school’s AR box the materials listed on the slide </a:t>
            </a:r>
            <a:r>
              <a:rPr lang="en-US" altLang="en-US" b="1" dirty="0"/>
              <a:t>as applicable</a:t>
            </a:r>
            <a:r>
              <a:rPr lang="en-US" altLang="en-US" dirty="0"/>
              <a:t>.</a:t>
            </a:r>
            <a:r>
              <a:rPr lang="en-US" dirty="0">
                <a:ea typeface="Batang" panose="02030600000101010101" pitchFamily="18" charset="-127"/>
                <a:cs typeface="Arial" panose="020B0604020202020204" pitchFamily="34" charset="0"/>
              </a:rPr>
              <a:t> Include (read list from slide):</a:t>
            </a:r>
            <a:endParaRPr lang="en-US" altLang="en-US" dirty="0"/>
          </a:p>
          <a:p>
            <a:pPr marL="628650" lvl="1" indent="-171450">
              <a:lnSpc>
                <a:spcPct val="100000"/>
              </a:lnSpc>
              <a:spcBef>
                <a:spcPts val="0"/>
              </a:spcBef>
              <a:spcAft>
                <a:spcPts val="0"/>
              </a:spcAft>
              <a:buFont typeface="Arial" panose="020B0604020202020204" pitchFamily="34" charset="0"/>
              <a:buChar char="•"/>
              <a:defRPr/>
            </a:pPr>
            <a:r>
              <a:rPr lang="en-US" dirty="0">
                <a:ea typeface="Batang" panose="02030600000101010101" pitchFamily="18" charset="-127"/>
                <a:cs typeface="Arial" panose="020B0604020202020204" pitchFamily="34" charset="0"/>
              </a:rPr>
              <a:t>Original </a:t>
            </a:r>
            <a:r>
              <a:rPr lang="en-US" b="1" i="1" dirty="0">
                <a:ea typeface="Batang" panose="02030600000101010101" pitchFamily="18" charset="-127"/>
                <a:cs typeface="Arial" panose="020B0604020202020204" pitchFamily="34" charset="0"/>
              </a:rPr>
              <a:t>Test Materials Chain of Custody Form (for PBT accommodations, if applicable)</a:t>
            </a:r>
            <a:r>
              <a:rPr lang="en-US" dirty="0">
                <a:ea typeface="Batang" panose="02030600000101010101" pitchFamily="18" charset="-127"/>
                <a:cs typeface="Arial" panose="020B0604020202020204" pitchFamily="34" charset="0"/>
              </a:rPr>
              <a:t> </a:t>
            </a:r>
            <a:r>
              <a:rPr lang="en-US" b="1" dirty="0">
                <a:solidFill>
                  <a:srgbClr val="7E56C8"/>
                </a:solidFill>
                <a:ea typeface="Batang" panose="02030600000101010101" pitchFamily="18" charset="-127"/>
                <a:cs typeface="Arial" panose="020B0604020202020204" pitchFamily="34" charset="0"/>
              </a:rPr>
              <a:t> </a:t>
            </a:r>
          </a:p>
          <a:p>
            <a:pPr marL="628650" lvl="1" indent="-171450">
              <a:lnSpc>
                <a:spcPct val="100000"/>
              </a:lnSpc>
              <a:spcBef>
                <a:spcPts val="0"/>
              </a:spcBef>
              <a:spcAft>
                <a:spcPts val="0"/>
              </a:spcAft>
              <a:buFont typeface="Arial" panose="020B0604020202020204" pitchFamily="34" charset="0"/>
              <a:buChar char="•"/>
              <a:defRPr/>
            </a:pPr>
            <a:r>
              <a:rPr lang="en-US" b="1" dirty="0">
                <a:solidFill>
                  <a:srgbClr val="7030A0"/>
                </a:solidFill>
                <a:ea typeface="Batang" panose="02030600000101010101" pitchFamily="18" charset="-127"/>
                <a:cs typeface="Arial" panose="020B0604020202020204" pitchFamily="34" charset="0"/>
              </a:rPr>
              <a:t>Original </a:t>
            </a:r>
            <a:r>
              <a:rPr lang="en-US" b="1" i="1" dirty="0">
                <a:solidFill>
                  <a:srgbClr val="7030A0"/>
                </a:solidFill>
                <a:ea typeface="Batang" panose="02030600000101010101" pitchFamily="18" charset="-127"/>
                <a:cs typeface="Arial" panose="020B0604020202020204" pitchFamily="34" charset="0"/>
              </a:rPr>
              <a:t>School Procedural Checklist (FM-6927)</a:t>
            </a:r>
            <a:r>
              <a:rPr lang="en-US" b="1" dirty="0">
                <a:solidFill>
                  <a:srgbClr val="7030A0"/>
                </a:solidFill>
                <a:ea typeface="Batang" panose="02030600000101010101" pitchFamily="18" charset="-127"/>
                <a:cs typeface="Arial" panose="020B0604020202020204" pitchFamily="34" charset="0"/>
              </a:rPr>
              <a:t>  (Pre-populated forms are posted in the Training Packet on the test chairperson site)</a:t>
            </a:r>
          </a:p>
          <a:p>
            <a:pPr marL="628650" lvl="1" indent="-171450">
              <a:lnSpc>
                <a:spcPct val="100000"/>
              </a:lnSpc>
              <a:spcBef>
                <a:spcPts val="0"/>
              </a:spcBef>
              <a:spcAft>
                <a:spcPts val="0"/>
              </a:spcAft>
              <a:buFont typeface="Arial" panose="020B0604020202020204" pitchFamily="34" charset="0"/>
              <a:buChar char="•"/>
              <a:defRPr/>
            </a:pPr>
            <a:r>
              <a:rPr lang="en-US" dirty="0"/>
              <a:t>Original </a:t>
            </a:r>
            <a:r>
              <a:rPr lang="en-US" b="1" i="1" dirty="0"/>
              <a:t>Test Administration and Security Agreements</a:t>
            </a:r>
            <a:r>
              <a:rPr lang="en-US" b="1" dirty="0"/>
              <a:t> </a:t>
            </a:r>
            <a:r>
              <a:rPr lang="en-US" b="1" i="1" dirty="0"/>
              <a:t>and Test Administrator Prohibited Activities Agreements</a:t>
            </a:r>
            <a:endParaRPr lang="en-US" b="1" dirty="0"/>
          </a:p>
          <a:p>
            <a:pPr marL="628650" lvl="1" indent="-171450">
              <a:lnSpc>
                <a:spcPct val="100000"/>
              </a:lnSpc>
              <a:spcBef>
                <a:spcPts val="0"/>
              </a:spcBef>
              <a:spcAft>
                <a:spcPts val="0"/>
              </a:spcAft>
              <a:buFont typeface="Arial" panose="020B0604020202020204" pitchFamily="34" charset="0"/>
              <a:buChar char="•"/>
              <a:defRPr/>
            </a:pPr>
            <a:r>
              <a:rPr lang="en-US" dirty="0">
                <a:ea typeface="Batang" panose="02030600000101010101" pitchFamily="18" charset="-127"/>
                <a:cs typeface="Arial" panose="020B0604020202020204" pitchFamily="34" charset="0"/>
              </a:rPr>
              <a:t>Original </a:t>
            </a:r>
            <a:r>
              <a:rPr lang="en-US" b="1" i="1" dirty="0">
                <a:ea typeface="Batang" panose="02030600000101010101" pitchFamily="18" charset="-127"/>
                <a:cs typeface="Arial" panose="020B0604020202020204" pitchFamily="34" charset="0"/>
              </a:rPr>
              <a:t>records of required administration information, such as Administration Record/Security Checklist </a:t>
            </a:r>
          </a:p>
          <a:p>
            <a:pPr marL="628650" marR="0" lvl="1"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dirty="0">
                <a:ea typeface="Batang" panose="02030600000101010101" pitchFamily="18" charset="-127"/>
                <a:cs typeface="Arial" panose="020B0604020202020204" pitchFamily="34" charset="0"/>
              </a:rPr>
              <a:t>Original </a:t>
            </a:r>
            <a:r>
              <a:rPr lang="en-US" b="1" i="1" dirty="0">
                <a:ea typeface="Batang" panose="02030600000101010101" pitchFamily="18" charset="-127"/>
                <a:cs typeface="Arial" panose="020B0604020202020204" pitchFamily="34" charset="0"/>
              </a:rPr>
              <a:t>Advanced</a:t>
            </a:r>
            <a:r>
              <a:rPr lang="en-US" dirty="0">
                <a:ea typeface="Batang" panose="02030600000101010101" pitchFamily="18" charset="-127"/>
                <a:cs typeface="Arial" panose="020B0604020202020204" pitchFamily="34" charset="0"/>
              </a:rPr>
              <a:t> </a:t>
            </a:r>
            <a:r>
              <a:rPr lang="en-US" b="1" i="1" dirty="0">
                <a:ea typeface="Batang" panose="02030600000101010101" pitchFamily="18" charset="-127"/>
                <a:cs typeface="Arial" panose="020B0604020202020204" pitchFamily="34" charset="0"/>
              </a:rPr>
              <a:t>Session Roster</a:t>
            </a:r>
            <a:r>
              <a:rPr lang="en-US" b="1" dirty="0">
                <a:ea typeface="Batang" panose="02030600000101010101" pitchFamily="18" charset="-127"/>
                <a:cs typeface="Arial" panose="020B0604020202020204" pitchFamily="34" charset="0"/>
              </a:rPr>
              <a:t>s </a:t>
            </a:r>
            <a:r>
              <a:rPr lang="en-US" dirty="0">
                <a:ea typeface="Batang" panose="02030600000101010101" pitchFamily="18" charset="-127"/>
                <a:cs typeface="Arial" panose="020B0604020202020204" pitchFamily="34" charset="0"/>
              </a:rPr>
              <a:t>(NGSSS CBT tests)</a:t>
            </a:r>
          </a:p>
          <a:p>
            <a:pPr marL="628650" lvl="1" indent="-171450">
              <a:lnSpc>
                <a:spcPct val="100000"/>
              </a:lnSpc>
              <a:spcBef>
                <a:spcPts val="0"/>
              </a:spcBef>
              <a:spcAft>
                <a:spcPts val="0"/>
              </a:spcAft>
              <a:buFont typeface="Arial" panose="020B0604020202020204" pitchFamily="34" charset="0"/>
              <a:buChar char="•"/>
              <a:defRPr/>
            </a:pPr>
            <a:r>
              <a:rPr lang="en-US" dirty="0">
                <a:ea typeface="Batang" panose="02030600000101010101" pitchFamily="18" charset="-127"/>
                <a:cs typeface="Arial" panose="020B0604020202020204" pitchFamily="34" charset="0"/>
              </a:rPr>
              <a:t>Original </a:t>
            </a:r>
            <a:r>
              <a:rPr lang="en-US" b="1" i="1" dirty="0">
                <a:ea typeface="Batang" panose="02030600000101010101" pitchFamily="18" charset="-127"/>
                <a:cs typeface="Arial" panose="020B0604020202020204" pitchFamily="34" charset="0"/>
              </a:rPr>
              <a:t>Security Logs </a:t>
            </a:r>
            <a:endParaRPr lang="en-US" dirty="0">
              <a:ea typeface="Batang" panose="02030600000101010101" pitchFamily="18" charset="-127"/>
              <a:cs typeface="Arial" panose="020B0604020202020204" pitchFamily="34" charset="0"/>
            </a:endParaRPr>
          </a:p>
          <a:p>
            <a:pPr marL="628650" lvl="1" indent="-171450">
              <a:lnSpc>
                <a:spcPct val="100000"/>
              </a:lnSpc>
              <a:spcBef>
                <a:spcPts val="0"/>
              </a:spcBef>
              <a:spcAft>
                <a:spcPts val="0"/>
              </a:spcAft>
              <a:buFont typeface="Arial" panose="020B0604020202020204" pitchFamily="34" charset="0"/>
              <a:buChar char="•"/>
              <a:defRPr/>
            </a:pPr>
            <a:r>
              <a:rPr lang="en-US" dirty="0">
                <a:ea typeface="Batang" panose="02030600000101010101" pitchFamily="18" charset="-127"/>
                <a:cs typeface="Arial" panose="020B0604020202020204" pitchFamily="34" charset="0"/>
              </a:rPr>
              <a:t>Original </a:t>
            </a:r>
            <a:r>
              <a:rPr lang="en-US" b="1" i="1" dirty="0">
                <a:ea typeface="Batang" panose="02030600000101010101" pitchFamily="18" charset="-127"/>
                <a:cs typeface="Arial" panose="020B0604020202020204" pitchFamily="34" charset="0"/>
              </a:rPr>
              <a:t>Seating Charts</a:t>
            </a:r>
          </a:p>
          <a:p>
            <a:pPr marL="0" lvl="0" indent="0">
              <a:buNone/>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Do not place any of the colored labels provided by DRC or PEARSON on the AR box or pack any SECURE test materials</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PDF fillable “Return Label” form is posted on the TDC Document webpage. The label will have a space provided for your School Name, Number, and assessment details. Complete the form, print the label on white paper and tape it to the side of your DAC AR box.  </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333BA-5EC0-4752-ABF9-612648D667FB}" type="slidenum">
              <a:rPr lang="en-US" altLang="en-US" smtClean="0"/>
              <a:pPr eaLnBrk="1" hangingPunct="1">
                <a:spcBef>
                  <a:spcPct val="0"/>
                </a:spcBef>
              </a:pPr>
              <a:t>55</a:t>
            </a:fld>
            <a:endParaRPr lang="en-US" altLang="en-US" dirty="0"/>
          </a:p>
        </p:txBody>
      </p:sp>
    </p:spTree>
    <p:extLst>
      <p:ext uri="{BB962C8B-B14F-4D97-AF65-F5344CB8AC3E}">
        <p14:creationId xmlns:p14="http://schemas.microsoft.com/office/powerpoint/2010/main" val="2095889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Do not place any of the colored labels provided by DRC or PEARSON on the DAC AR box or pack any SECURE test materials</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PDF fillable “Return Label” form is posted on the TDC Document webpage. The label will have a space provided for your School Name, Number, and assessment details. Complete the form, print the label on white paper and tape it to the side of your box.  </a:t>
            </a:r>
          </a:p>
          <a:p>
            <a:endParaRPr lang="en-US" dirty="0"/>
          </a:p>
          <a:p>
            <a:r>
              <a:rPr lang="en-US" dirty="0"/>
              <a:t>This is the PDF fillable DAC-AR label that will be used to identify</a:t>
            </a:r>
            <a:r>
              <a:rPr lang="en-US" baseline="0" dirty="0"/>
              <a:t> your school’s Administrative Records box.. Print and place the label on the side of the box . It is accessible in the TDC Documents page.</a:t>
            </a: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56</a:t>
            </a:fld>
            <a:endParaRPr lang="en-US" dirty="0"/>
          </a:p>
        </p:txBody>
      </p:sp>
    </p:spTree>
    <p:extLst>
      <p:ext uri="{BB962C8B-B14F-4D97-AF65-F5344CB8AC3E}">
        <p14:creationId xmlns:p14="http://schemas.microsoft.com/office/powerpoint/2010/main" val="42068102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Schools will prepare “one” DAC-SWR (original Student Work Records) Box that will include all used Fall and Winter 2019 documents listed on the slide for the FSA AND NGSSS </a:t>
            </a:r>
            <a:r>
              <a:rPr lang="en-US" sz="1200" baseline="0" dirty="0"/>
              <a:t>EOC </a:t>
            </a:r>
            <a:r>
              <a:rPr lang="en-US" sz="1200" dirty="0"/>
              <a:t>(as applicable). </a:t>
            </a:r>
            <a:endParaRPr lang="en-US" altLang="en-US" sz="1200" baseline="0" dirty="0"/>
          </a:p>
          <a:p>
            <a:endParaRPr lang="en-US" altLang="en-US" sz="12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dirty="0"/>
              <a:t>For the NGSSS tests, Include in your school’s DAC-SWR Box:</a:t>
            </a:r>
            <a:r>
              <a:rPr lang="en-US" sz="1200" dirty="0">
                <a:ea typeface="Batang" panose="02030600000101010101" pitchFamily="18" charset="-127"/>
                <a:cs typeface="Arial" panose="020B0604020202020204" pitchFamily="34" charset="0"/>
              </a:rPr>
              <a:t> </a:t>
            </a:r>
          </a:p>
          <a:p>
            <a:pPr lvl="1">
              <a:lnSpc>
                <a:spcPct val="100000"/>
              </a:lnSpc>
              <a:spcBef>
                <a:spcPts val="0"/>
              </a:spcBef>
              <a:spcAft>
                <a:spcPts val="0"/>
              </a:spcAft>
              <a:defRPr/>
            </a:pPr>
            <a:r>
              <a:rPr lang="en-US" sz="1200" b="1" dirty="0">
                <a:ea typeface="Batang" panose="02030600000101010101" pitchFamily="18" charset="-127"/>
                <a:cs typeface="Arial" panose="020B0604020202020204" pitchFamily="34" charset="0"/>
              </a:rPr>
              <a:t>All used work</a:t>
            </a:r>
            <a:r>
              <a:rPr lang="en-US" sz="1200" b="1" kern="1200" dirty="0">
                <a:ea typeface="Batang" panose="02030600000101010101" pitchFamily="18" charset="-127"/>
                <a:cs typeface="Arial" panose="020B0604020202020204" pitchFamily="34" charset="0"/>
              </a:rPr>
              <a:t> </a:t>
            </a:r>
            <a:r>
              <a:rPr lang="en-US" sz="1200" b="1" dirty="0">
                <a:ea typeface="Batang" panose="02030600000101010101" pitchFamily="18" charset="-127"/>
                <a:cs typeface="Arial" panose="020B0604020202020204" pitchFamily="34" charset="0"/>
              </a:rPr>
              <a:t>folders</a:t>
            </a:r>
            <a:endParaRPr lang="en-US" sz="1200" dirty="0">
              <a:ea typeface="Batang" panose="02030600000101010101" pitchFamily="18" charset="-127"/>
              <a:cs typeface="Arial" panose="020B0604020202020204" pitchFamily="34" charset="0"/>
            </a:endParaRPr>
          </a:p>
          <a:p>
            <a:pPr lvl="1">
              <a:lnSpc>
                <a:spcPct val="100000"/>
              </a:lnSpc>
              <a:spcBef>
                <a:spcPts val="0"/>
              </a:spcBef>
              <a:spcAft>
                <a:spcPts val="0"/>
              </a:spcAft>
              <a:defRPr/>
            </a:pPr>
            <a:r>
              <a:rPr lang="en-US" sz="1200" b="1" dirty="0">
                <a:ea typeface="Batang" panose="02030600000101010101" pitchFamily="18" charset="-127"/>
                <a:cs typeface="Arial" panose="020B0604020202020204" pitchFamily="34" charset="0"/>
              </a:rPr>
              <a:t>All used worksheets (optional for Civics and US History EOC)</a:t>
            </a:r>
            <a:endParaRPr lang="en-US" sz="1200" dirty="0">
              <a:ea typeface="Batang" panose="02030600000101010101" pitchFamily="18" charset="-127"/>
              <a:cs typeface="Arial" panose="020B0604020202020204" pitchFamily="34" charset="0"/>
            </a:endParaRPr>
          </a:p>
          <a:p>
            <a:pPr lvl="1">
              <a:lnSpc>
                <a:spcPct val="100000"/>
              </a:lnSpc>
              <a:spcBef>
                <a:spcPts val="0"/>
              </a:spcBef>
              <a:spcAft>
                <a:spcPts val="0"/>
              </a:spcAft>
              <a:defRPr/>
            </a:pPr>
            <a:r>
              <a:rPr lang="en-US" sz="1200" b="1" dirty="0">
                <a:ea typeface="Batang" panose="02030600000101010101" pitchFamily="18" charset="-127"/>
                <a:cs typeface="Arial" panose="020B0604020202020204" pitchFamily="34" charset="0"/>
              </a:rPr>
              <a:t>All used periodic</a:t>
            </a:r>
            <a:r>
              <a:rPr lang="en-US" sz="1200" b="1" kern="1200" dirty="0">
                <a:ea typeface="Batang" panose="02030600000101010101" pitchFamily="18" charset="-127"/>
                <a:cs typeface="Arial" panose="020B0604020202020204" pitchFamily="34" charset="0"/>
              </a:rPr>
              <a:t> tables</a:t>
            </a: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a:t>Do not place any of the colored return labels provided by DRC or PEARSON on the DAC –SWR boxes or pack any SECURE test materials in the box</a:t>
            </a:r>
            <a:r>
              <a:rPr lang="en-US" sz="1200" dirty="0"/>
              <a:t>. This box remains at TDC.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a:t>
            </a:r>
            <a:r>
              <a:rPr lang="en-US" sz="1200" baseline="0" dirty="0"/>
              <a:t> PDF fillable “DAC-SWR Return Label” form is posted on the TDC Document webpage. The label will have a space provided for your School Name, Number, and assessment details. You will complete the form, print the label on white paper and tape it to the side of your DAC-SWR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Note</a:t>
            </a:r>
            <a:r>
              <a:rPr lang="en-US" sz="1200" b="1" dirty="0"/>
              <a:t>: </a:t>
            </a:r>
            <a:r>
              <a:rPr lang="en-US" sz="1200" b="0" dirty="0"/>
              <a:t>As a reminder, the four-function</a:t>
            </a:r>
            <a:r>
              <a:rPr lang="en-US" sz="1200" b="0" baseline="0" dirty="0"/>
              <a:t> </a:t>
            </a:r>
            <a:r>
              <a:rPr lang="en-US" sz="1200" b="0" dirty="0"/>
              <a:t>calculators remain</a:t>
            </a:r>
            <a:r>
              <a:rPr lang="en-US" sz="1200" b="0" baseline="0" dirty="0"/>
              <a:t> at the school and should be stored securely</a:t>
            </a:r>
            <a:r>
              <a:rPr lang="en-US" sz="1200" b="0" dirty="0"/>
              <a:t>. CBT Test Tickets</a:t>
            </a:r>
            <a:r>
              <a:rPr lang="en-US" sz="1200" b="0" baseline="0" dirty="0"/>
              <a:t> and copies of all required administrative records, Test </a:t>
            </a:r>
            <a:r>
              <a:rPr lang="en-US" sz="1200" baseline="0" dirty="0"/>
              <a:t>Administrator training documents, relevant notes and applicable materials wi</a:t>
            </a:r>
            <a:r>
              <a:rPr lang="en-US" sz="1200" dirty="0"/>
              <a:t>ll remain at the school for one calendar school year. </a:t>
            </a:r>
            <a:endParaRPr lang="en-US" altLang="en-US" sz="1200"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333BA-5EC0-4752-ABF9-612648D667FB}" type="slidenum">
              <a:rPr lang="en-US" altLang="en-US" smtClean="0"/>
              <a:pPr eaLnBrk="1" hangingPunct="1">
                <a:spcBef>
                  <a:spcPct val="0"/>
                </a:spcBef>
              </a:pPr>
              <a:t>57</a:t>
            </a:fld>
            <a:endParaRPr lang="en-US" altLang="en-US" dirty="0"/>
          </a:p>
        </p:txBody>
      </p:sp>
    </p:spTree>
    <p:extLst>
      <p:ext uri="{BB962C8B-B14F-4D97-AF65-F5344CB8AC3E}">
        <p14:creationId xmlns:p14="http://schemas.microsoft.com/office/powerpoint/2010/main" val="18657452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a:t>Do not place any of the colored return labels provided by DRC or PEARSON on the DAC –SWR boxes or pack any SECURE test materials in the box</a:t>
            </a:r>
            <a:r>
              <a:rPr lang="en-US" sz="1200" dirty="0"/>
              <a:t>. This box remains at TDC.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a:t>
            </a:r>
            <a:r>
              <a:rPr lang="en-US" sz="1200" baseline="0" dirty="0"/>
              <a:t> PDF fillable “DAC-SWR Return Label” form is posted on the TDC Document webpage. The label will have a space provided for your School Name, Number, and assessment details. You will complete the form, print the label on white paper and tape it to the side of your DAC-SWR box.   </a:t>
            </a:r>
          </a:p>
          <a:p>
            <a:r>
              <a:rPr lang="en-US" dirty="0"/>
              <a:t>This is the PDF fillable  DAC-SWR label that will be used to identify</a:t>
            </a:r>
            <a:r>
              <a:rPr lang="en-US" baseline="0" dirty="0"/>
              <a:t> your school’s Student Work Records box. Print and place the label on the side of the box . It is accessible in the TDC Documents page.</a:t>
            </a:r>
            <a:endParaRPr lang="en-US"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58</a:t>
            </a:fld>
            <a:endParaRPr lang="en-US" dirty="0"/>
          </a:p>
        </p:txBody>
      </p:sp>
    </p:spTree>
    <p:extLst>
      <p:ext uri="{BB962C8B-B14F-4D97-AF65-F5344CB8AC3E}">
        <p14:creationId xmlns:p14="http://schemas.microsoft.com/office/powerpoint/2010/main" val="41961482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599"/>
              </a:spcBef>
              <a:spcAft>
                <a:spcPts val="599"/>
              </a:spcAft>
              <a:buSzPct val="100000"/>
              <a:defRPr/>
            </a:pPr>
            <a:r>
              <a:rPr lang="en-US" sz="1400" dirty="0">
                <a:solidFill>
                  <a:srgbClr val="000000"/>
                </a:solidFill>
              </a:rPr>
              <a:t>It is your responsibility to package all materials correctly. </a:t>
            </a:r>
          </a:p>
          <a:p>
            <a:pPr eaLnBrk="1" hangingPunct="1">
              <a:spcBef>
                <a:spcPts val="599"/>
              </a:spcBef>
              <a:spcAft>
                <a:spcPts val="599"/>
              </a:spcAft>
              <a:buSzPct val="100000"/>
              <a:defRPr/>
            </a:pPr>
            <a:r>
              <a:rPr lang="en-US" sz="1400" b="1" dirty="0">
                <a:solidFill>
                  <a:srgbClr val="000000"/>
                </a:solidFill>
              </a:rPr>
              <a:t>Mispackaged materials or materials not returned on your scheduled pickup date will delay reporting of student results.</a:t>
            </a:r>
          </a:p>
          <a:p>
            <a:pPr eaLnBrk="1" hangingPunct="1">
              <a:spcBef>
                <a:spcPts val="599"/>
              </a:spcBef>
              <a:spcAft>
                <a:spcPts val="599"/>
              </a:spcAft>
              <a:buSzPct val="100000"/>
              <a:defRPr/>
            </a:pPr>
            <a:endParaRPr lang="en-US" sz="1400" b="1" dirty="0">
              <a:solidFill>
                <a:srgbClr val="000000"/>
              </a:solidFill>
            </a:endParaRPr>
          </a:p>
          <a:p>
            <a:pPr eaLnBrk="1" hangingPunct="1">
              <a:spcBef>
                <a:spcPts val="599"/>
              </a:spcBef>
              <a:spcAft>
                <a:spcPts val="599"/>
              </a:spcAft>
              <a:buSzPct val="100000"/>
              <a:defRPr/>
            </a:pPr>
            <a:r>
              <a:rPr lang="en-US" sz="1400" dirty="0">
                <a:solidFill>
                  <a:srgbClr val="000000"/>
                </a:solidFill>
              </a:rPr>
              <a:t>District Assessment Coordinator ONLY boxes containing documentation for the listed exams for the Fall and Winter administrations must be returned to TDC by December 16-20</a:t>
            </a:r>
          </a:p>
          <a:p>
            <a:pPr defTabSz="912205" eaLnBrk="1" fontAlgn="auto" hangingPunct="1">
              <a:spcBef>
                <a:spcPts val="0"/>
              </a:spcBef>
              <a:spcAft>
                <a:spcPts val="0"/>
              </a:spcAft>
              <a:defRPr/>
            </a:pPr>
            <a:endParaRPr lang="en-US" sz="1400" b="1" dirty="0"/>
          </a:p>
          <a:p>
            <a:pPr defTabSz="912205" eaLnBrk="1" fontAlgn="auto" hangingPunct="1">
              <a:spcBef>
                <a:spcPts val="0"/>
              </a:spcBef>
              <a:spcAft>
                <a:spcPts val="0"/>
              </a:spcAft>
              <a:defRPr/>
            </a:pPr>
            <a:r>
              <a:rPr lang="en-US" sz="1400" b="1" dirty="0"/>
              <a:t>Include ALL documentation as applicable to your school for:</a:t>
            </a:r>
            <a:endParaRPr lang="en-US" sz="1400" dirty="0"/>
          </a:p>
          <a:p>
            <a:pPr marL="285064" indent="-285064" defTabSz="912205" eaLnBrk="1" fontAlgn="auto" hangingPunct="1">
              <a:spcBef>
                <a:spcPts val="0"/>
              </a:spcBef>
              <a:spcAft>
                <a:spcPts val="0"/>
              </a:spcAft>
              <a:buFont typeface="Arial" panose="020B0604020202020204" pitchFamily="34" charset="0"/>
              <a:buChar char="•"/>
              <a:defRPr/>
            </a:pPr>
            <a:r>
              <a:rPr lang="en-US" sz="1400" dirty="0"/>
              <a:t>NGSSS Biology 1, Civics, US History EOC </a:t>
            </a:r>
          </a:p>
          <a:p>
            <a:pPr marL="285064" indent="-285064" defTabSz="912205" eaLnBrk="1" fontAlgn="auto" hangingPunct="1">
              <a:spcBef>
                <a:spcPts val="0"/>
              </a:spcBef>
              <a:spcAft>
                <a:spcPts val="0"/>
              </a:spcAft>
              <a:buFont typeface="Arial" panose="020B0604020202020204" pitchFamily="34" charset="0"/>
              <a:buChar char="•"/>
              <a:defRPr/>
            </a:pPr>
            <a:r>
              <a:rPr lang="en-US" sz="1400" dirty="0"/>
              <a:t>FSA ELA Writing (Retake)</a:t>
            </a:r>
          </a:p>
          <a:p>
            <a:pPr marL="285064" indent="-285064" defTabSz="912205" eaLnBrk="1" fontAlgn="auto" hangingPunct="1">
              <a:spcBef>
                <a:spcPts val="0"/>
              </a:spcBef>
              <a:spcAft>
                <a:spcPts val="0"/>
              </a:spcAft>
              <a:buFont typeface="Arial" panose="020B0604020202020204" pitchFamily="34" charset="0"/>
              <a:buChar char="•"/>
              <a:defRPr/>
            </a:pPr>
            <a:r>
              <a:rPr lang="en-US" sz="1400" dirty="0"/>
              <a:t>FSA ELA Reading (Retake) </a:t>
            </a:r>
          </a:p>
          <a:p>
            <a:pPr marL="285064" indent="-285064" defTabSz="912205" eaLnBrk="1" fontAlgn="auto" hangingPunct="1">
              <a:spcBef>
                <a:spcPts val="0"/>
              </a:spcBef>
              <a:spcAft>
                <a:spcPts val="0"/>
              </a:spcAft>
              <a:buFont typeface="Arial" panose="020B0604020202020204" pitchFamily="34" charset="0"/>
              <a:buChar char="•"/>
              <a:defRPr/>
            </a:pPr>
            <a:r>
              <a:rPr lang="en-US" sz="1400" dirty="0"/>
              <a:t>FSA Algebra 1 and Geometry EOC Assessments</a:t>
            </a:r>
          </a:p>
          <a:p>
            <a:pPr algn="ctr" defTabSz="912205" eaLnBrk="1" fontAlgn="auto" hangingPunct="1">
              <a:spcBef>
                <a:spcPts val="0"/>
              </a:spcBef>
              <a:spcAft>
                <a:spcPts val="0"/>
              </a:spcAft>
              <a:defRPr/>
            </a:pPr>
            <a:endParaRPr lang="en-US" sz="1600" dirty="0"/>
          </a:p>
          <a:p>
            <a:pPr marL="627141" lvl="1" indent="-171039" eaLnBrk="1" hangingPunct="1">
              <a:spcBef>
                <a:spcPts val="599"/>
              </a:spcBef>
              <a:spcAft>
                <a:spcPts val="599"/>
              </a:spcAft>
              <a:buSzPct val="100000"/>
              <a:buFont typeface="Arial" panose="020B0604020202020204" pitchFamily="34" charset="0"/>
              <a:buChar char="•"/>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59</a:t>
            </a:fld>
            <a:endParaRPr lang="en-US" dirty="0"/>
          </a:p>
        </p:txBody>
      </p:sp>
    </p:spTree>
    <p:extLst>
      <p:ext uri="{BB962C8B-B14F-4D97-AF65-F5344CB8AC3E}">
        <p14:creationId xmlns:p14="http://schemas.microsoft.com/office/powerpoint/2010/main" val="79629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the slides that follow, the right portion of the header will indicate when slides are related to computer-based testing (</a:t>
            </a:r>
            <a:r>
              <a:rPr lang="en-US" sz="1200" b="1" dirty="0"/>
              <a:t>CBT</a:t>
            </a:r>
            <a:r>
              <a:rPr lang="en-US" sz="1200" dirty="0"/>
              <a:t>), paper-based testing (</a:t>
            </a:r>
            <a:r>
              <a:rPr lang="en-US" sz="1200" b="1" dirty="0"/>
              <a:t>PBT</a:t>
            </a:r>
            <a:r>
              <a:rPr lang="en-US" sz="1200" dirty="0"/>
              <a:t>), or both.</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6</a:t>
            </a:fld>
            <a:endParaRPr lang="en-US" dirty="0"/>
          </a:p>
        </p:txBody>
      </p:sp>
    </p:spTree>
    <p:extLst>
      <p:ext uri="{BB962C8B-B14F-4D97-AF65-F5344CB8AC3E}">
        <p14:creationId xmlns:p14="http://schemas.microsoft.com/office/powerpoint/2010/main" val="6672181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AD459FC6-7572-403A-8B12-FE500D362C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71F0F60-8339-4ACA-A7AF-6BF206AFF32D}"/>
              </a:ext>
            </a:extLst>
          </p:cNvPr>
          <p:cNvSpPr>
            <a:spLocks noGrp="1"/>
          </p:cNvSpPr>
          <p:nvPr>
            <p:ph type="body" idx="1"/>
          </p:nvPr>
        </p:nvSpPr>
        <p:spPr/>
        <p:txBody>
          <a:bodyPr/>
          <a:lstStyle/>
          <a:p>
            <a:pPr>
              <a:defRPr/>
            </a:pPr>
            <a:r>
              <a:rPr lang="en-US" dirty="0"/>
              <a:t>Principals will access to NGSSS test results at:</a:t>
            </a:r>
          </a:p>
          <a:p>
            <a:pPr lvl="1">
              <a:defRPr/>
            </a:pPr>
            <a:r>
              <a:rPr lang="en-US" dirty="0"/>
              <a:t>PearsonAccess Next under Published Reports</a:t>
            </a:r>
          </a:p>
          <a:p>
            <a:pPr lvl="1">
              <a:defRPr/>
            </a:pPr>
            <a:endParaRPr lang="en-US" dirty="0"/>
          </a:p>
          <a:p>
            <a:pPr marL="0" lvl="1">
              <a:defRPr/>
            </a:pPr>
            <a:r>
              <a:rPr lang="en-US" dirty="0"/>
              <a:t>Only school principals and school assessment coordinators who have been provided with access by the principal can download test results.   If your principal wants to you give you access, principal will need to send request to Maria Bruguera.  Access can be provided immediately. </a:t>
            </a:r>
          </a:p>
          <a:p>
            <a:pPr marL="0" lvl="1">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Once results are released, it’s important that you verify that you have received test results for all students tested.  </a:t>
            </a:r>
          </a:p>
          <a:p>
            <a:pPr>
              <a:defRPr/>
            </a:pPr>
            <a:r>
              <a:rPr lang="en-US" dirty="0"/>
              <a:t>Submit any missing score/desk audit requests to the SAET by the set deadline.  </a:t>
            </a:r>
          </a:p>
          <a:p>
            <a:pPr>
              <a:defRPr/>
            </a:pPr>
            <a:endParaRPr lang="en-US" dirty="0"/>
          </a:p>
          <a:p>
            <a:pPr>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School personnel administering NGSSS assessments should familiarize themselves with the information in the appendices of the NGSSS Manual prior to testing.</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61</a:t>
            </a:fld>
            <a:endParaRPr lang="en-US" dirty="0"/>
          </a:p>
        </p:txBody>
      </p:sp>
    </p:spTree>
    <p:extLst>
      <p:ext uri="{BB962C8B-B14F-4D97-AF65-F5344CB8AC3E}">
        <p14:creationId xmlns:p14="http://schemas.microsoft.com/office/powerpoint/2010/main" val="2713188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District technical support for traditional</a:t>
            </a:r>
            <a:r>
              <a:rPr lang="en-US" sz="1200" baseline="0" dirty="0"/>
              <a:t> schools </a:t>
            </a:r>
            <a:r>
              <a:rPr lang="en-US" sz="1200" dirty="0"/>
              <a:t>is available at:</a:t>
            </a:r>
          </a:p>
          <a:p>
            <a:pPr marL="342900" indent="-342900">
              <a:buFont typeface="Arial" panose="020B0604020202020204" pitchFamily="34" charset="0"/>
              <a:buChar char="•"/>
            </a:pPr>
            <a:r>
              <a:rPr lang="en-US" sz="1200" dirty="0"/>
              <a:t>Email: </a:t>
            </a:r>
            <a:r>
              <a:rPr lang="en-US" sz="1200" u="sng" dirty="0">
                <a:hlinkClick r:id="rId3"/>
              </a:rPr>
              <a:t>TestTechSupport@dadeschools.net</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Charter schools must have technical support readily available to answer calls and help troubleshoot.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Always, call the office of Student Assessment to keep us informed.  </a:t>
            </a:r>
          </a:p>
          <a:p>
            <a:endParaRPr lang="en-US" sz="1200" dirty="0"/>
          </a:p>
          <a:p>
            <a:pPr>
              <a:lnSpc>
                <a:spcPct val="90000"/>
              </a:lnSpc>
              <a:spcBef>
                <a:spcPts val="600"/>
              </a:spcBef>
              <a:spcAft>
                <a:spcPts val="600"/>
              </a:spcAft>
              <a:defRPr/>
            </a:pPr>
            <a:r>
              <a:rPr lang="en-US" sz="1200" dirty="0"/>
              <a:t>For NGSSS</a:t>
            </a:r>
            <a:r>
              <a:rPr lang="en-US" sz="1200" baseline="0" dirty="0"/>
              <a:t> assistance, </a:t>
            </a:r>
            <a:r>
              <a:rPr lang="en-US" sz="1200" dirty="0"/>
              <a:t>call Pearson Customer Support for immediate assistance OR</a:t>
            </a:r>
            <a:r>
              <a:rPr lang="en-US" sz="1200" baseline="0" dirty="0">
                <a:cs typeface="Tahoma" pitchFamily="34" charset="0"/>
              </a:rPr>
              <a:t> you can email them if</a:t>
            </a:r>
            <a:r>
              <a:rPr lang="en-US" sz="1200" dirty="0">
                <a:cs typeface="Tahoma" pitchFamily="34" charset="0"/>
              </a:rPr>
              <a:t> you don’t need an response right away.</a:t>
            </a: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62</a:t>
            </a:fld>
            <a:endParaRPr lang="en-US" dirty="0"/>
          </a:p>
        </p:txBody>
      </p:sp>
    </p:spTree>
    <p:extLst>
      <p:ext uri="{BB962C8B-B14F-4D97-AF65-F5344CB8AC3E}">
        <p14:creationId xmlns:p14="http://schemas.microsoft.com/office/powerpoint/2010/main" val="10934027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TDC policies for return and pickup of materials at the Test Distribution Center.</a:t>
            </a:r>
          </a:p>
        </p:txBody>
      </p:sp>
    </p:spTree>
    <p:extLst>
      <p:ext uri="{BB962C8B-B14F-4D97-AF65-F5344CB8AC3E}">
        <p14:creationId xmlns:p14="http://schemas.microsoft.com/office/powerpoint/2010/main" val="1863959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lists our contact number.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may contact Maria, Kathy or myself, Mara for assistance with any questions or concerns.    </a:t>
            </a: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64</a:t>
            </a:fld>
            <a:endParaRPr lang="en-US" dirty="0"/>
          </a:p>
        </p:txBody>
      </p:sp>
    </p:spTree>
    <p:extLst>
      <p:ext uri="{BB962C8B-B14F-4D97-AF65-F5344CB8AC3E}">
        <p14:creationId xmlns:p14="http://schemas.microsoft.com/office/powerpoint/2010/main" val="234775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Thank you for ensuring secure and successful Fall and Winter 2019 NGSSS EOC test administrations!</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65</a:t>
            </a:fld>
            <a:endParaRPr lang="en-US" dirty="0"/>
          </a:p>
        </p:txBody>
      </p:sp>
    </p:spTree>
    <p:extLst>
      <p:ext uri="{BB962C8B-B14F-4D97-AF65-F5344CB8AC3E}">
        <p14:creationId xmlns:p14="http://schemas.microsoft.com/office/powerpoint/2010/main" val="370760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Pearson has released the new TestNav App for the 2019–2020 school year. All schools administering NGSSS tests must download and install this new app. </a:t>
            </a:r>
          </a:p>
          <a:p>
            <a:pPr lvl="0"/>
            <a:r>
              <a:rPr lang="en-US" sz="1200" dirty="0"/>
              <a:t>The previous version of the app (version 8.12.x) has been blocked; please ensure to update your computers and devices prior to administering Fall 2019 NGSSS EOC tests.  </a:t>
            </a:r>
          </a:p>
          <a:p>
            <a:pPr lvl="1"/>
            <a:r>
              <a:rPr lang="en-US" sz="1200" dirty="0"/>
              <a:t>Instructions and download links for the new app are available at: </a:t>
            </a:r>
            <a:r>
              <a:rPr lang="en-US" sz="1200" u="sng" dirty="0">
                <a:hlinkClick r:id="rId3"/>
              </a:rPr>
              <a:t>http://download.testnav.com/</a:t>
            </a:r>
            <a:r>
              <a:rPr lang="en-US" sz="1200" dirty="0"/>
              <a:t>.  </a:t>
            </a:r>
          </a:p>
          <a:p>
            <a:pPr marL="0" indent="0">
              <a:buNone/>
            </a:pPr>
            <a:endParaRPr lang="en-US" sz="1200" dirty="0">
              <a:solidFill>
                <a:srgbClr val="000000"/>
              </a:solidFill>
              <a:latin typeface="Calibri" panose="020F0502020204030204" pitchFamily="34" charset="0"/>
            </a:endParaRPr>
          </a:p>
          <a:p>
            <a:r>
              <a:rPr lang="en-US" sz="1200" dirty="0"/>
              <a:t>The 2019-2020 supported operating system changes from Pearson has been provided in Weekly Briefing #26033. </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7</a:t>
            </a:fld>
            <a:endParaRPr lang="en-US" dirty="0"/>
          </a:p>
        </p:txBody>
      </p:sp>
    </p:spTree>
    <p:extLst>
      <p:ext uri="{BB962C8B-B14F-4D97-AF65-F5344CB8AC3E}">
        <p14:creationId xmlns:p14="http://schemas.microsoft.com/office/powerpoint/2010/main" val="88521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An audio icon will now appear on Student Authorization Tickets for students who have a text-to-speech accommodation. Text to speech is the read aloud accommodation.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The zoom tool for computer-based assessments is now available in the user drop-down menu within TestNav.</a:t>
            </a:r>
          </a:p>
          <a:p>
            <a:endParaRPr lang="en-US" dirty="0"/>
          </a:p>
        </p:txBody>
      </p:sp>
      <p:sp>
        <p:nvSpPr>
          <p:cNvPr id="4" name="Slide Number Placeholder 3"/>
          <p:cNvSpPr>
            <a:spLocks noGrp="1"/>
          </p:cNvSpPr>
          <p:nvPr>
            <p:ph type="sldNum" sz="quarter" idx="5"/>
          </p:nvPr>
        </p:nvSpPr>
        <p:spPr/>
        <p:txBody>
          <a:bodyPr/>
          <a:lstStyle/>
          <a:p>
            <a:pPr>
              <a:defRPr/>
            </a:pPr>
            <a:fld id="{F89C0AE0-7DF2-43A2-9DB0-B55991242C45}" type="slidenum">
              <a:rPr lang="en-US" smtClean="0"/>
              <a:pPr>
                <a:defRPr/>
              </a:pPr>
              <a:t>8</a:t>
            </a:fld>
            <a:endParaRPr lang="en-US" dirty="0"/>
          </a:p>
        </p:txBody>
      </p:sp>
    </p:spTree>
    <p:extLst>
      <p:ext uri="{BB962C8B-B14F-4D97-AF65-F5344CB8AC3E}">
        <p14:creationId xmlns:p14="http://schemas.microsoft.com/office/powerpoint/2010/main" val="20378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a:t>
            </a:r>
            <a:r>
              <a:rPr lang="en-US" sz="1200" b="1" dirty="0"/>
              <a:t>Assessment Services app </a:t>
            </a:r>
            <a:r>
              <a:rPr lang="en-US" sz="1200" dirty="0"/>
              <a:t>allows principals to designate the school assessment coordinator and it is also used  by the school assessment coordinator to securely order paper-based accommodations under “PBT Accommodations” link for eligible students who have an IEP or 504 plan.  The link to the “Assessment Services” application is found on the Apps/Services/Sites tab of the employee portal. </a:t>
            </a:r>
          </a:p>
          <a:p>
            <a:pPr lvl="0"/>
            <a:r>
              <a:rPr lang="en-US" sz="1200" b="1" kern="1200" dirty="0">
                <a:solidFill>
                  <a:schemeClr val="tx1"/>
                </a:solidFill>
                <a:effectLst/>
                <a:latin typeface="Arial" pitchFamily="34" charset="0"/>
                <a:ea typeface="+mn-ea"/>
                <a:cs typeface="+mn-cs"/>
              </a:rPr>
              <a:t>Access to the app should be assigned to the designated School Assessment Coordinator via QUAD-A. </a:t>
            </a:r>
            <a:endParaRPr lang="en-US" sz="1200" kern="1200" dirty="0">
              <a:solidFill>
                <a:schemeClr val="tx1"/>
              </a:solidFill>
              <a:effectLst/>
              <a:latin typeface="Arial" pitchFamily="34" charset="0"/>
              <a:ea typeface="+mn-ea"/>
              <a:cs typeface="+mn-cs"/>
            </a:endParaRPr>
          </a:p>
          <a:p>
            <a:pPr lvl="0"/>
            <a:endParaRPr lang="en-US" sz="1200" kern="1200" dirty="0">
              <a:solidFill>
                <a:schemeClr val="tx1"/>
              </a:solidFill>
              <a:effectLst/>
              <a:latin typeface="Arial" pitchFamily="34" charset="0"/>
              <a:ea typeface="+mn-ea"/>
              <a:cs typeface="+mn-cs"/>
            </a:endParaRPr>
          </a:p>
          <a:p>
            <a:pPr lvl="0"/>
            <a:r>
              <a:rPr lang="en-US" sz="1200" kern="1200" dirty="0">
                <a:solidFill>
                  <a:schemeClr val="tx1"/>
                </a:solidFill>
                <a:effectLst/>
                <a:latin typeface="Arial" pitchFamily="34" charset="0"/>
                <a:ea typeface="+mn-ea"/>
                <a:cs typeface="+mn-cs"/>
              </a:rPr>
              <a:t>Note:  School Assessment Coordinators will be notified via email during each testing window of eligible students with PBT accommodations who were identified via the PreID file for verification purposes and School Assessment Coordinators will have to order the PBT accommodations for any eligible student who will test in the fall and/or winter.</a:t>
            </a:r>
          </a:p>
          <a:p>
            <a:pPr lvl="0"/>
            <a:endParaRPr lang="en-US" sz="1200" kern="1200" dirty="0">
              <a:solidFill>
                <a:schemeClr val="tx1"/>
              </a:solidFill>
              <a:effectLst/>
              <a:latin typeface="Arial" pitchFamily="34" charset="0"/>
              <a:ea typeface="+mn-ea"/>
              <a:cs typeface="+mn-cs"/>
            </a:endParaRPr>
          </a:p>
          <a:p>
            <a:pPr lvl="0"/>
            <a:r>
              <a:rPr lang="en-US" sz="1200" kern="1200" dirty="0">
                <a:solidFill>
                  <a:schemeClr val="tx1"/>
                </a:solidFill>
                <a:effectLst/>
                <a:latin typeface="Arial" pitchFamily="34" charset="0"/>
                <a:ea typeface="+mn-ea"/>
                <a:cs typeface="+mn-cs"/>
              </a:rPr>
              <a:t>Additionally, supplemental orders for accommodated forms must be ordered for newly enrolled students or when an IEP/504 plan gets updated by using the new </a:t>
            </a:r>
            <a:r>
              <a:rPr lang="en-US" sz="1200" b="1" dirty="0"/>
              <a:t>Assessment Services app </a:t>
            </a:r>
            <a:r>
              <a:rPr lang="en-US" sz="1200" kern="1200" dirty="0">
                <a:solidFill>
                  <a:schemeClr val="tx1"/>
                </a:solidFill>
                <a:effectLst/>
                <a:latin typeface="Arial" pitchFamily="34" charset="0"/>
                <a:ea typeface="+mn-ea"/>
                <a:cs typeface="+mn-cs"/>
              </a:rPr>
              <a:t>on the employee portal.  </a:t>
            </a: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a:t>
            </a:fld>
            <a:endParaRPr lang="en-US" dirty="0"/>
          </a:p>
        </p:txBody>
      </p:sp>
    </p:spTree>
    <p:extLst>
      <p:ext uri="{BB962C8B-B14F-4D97-AF65-F5344CB8AC3E}">
        <p14:creationId xmlns:p14="http://schemas.microsoft.com/office/powerpoint/2010/main" val="246841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6"/>
          <p:cNvSpPr>
            <a:spLocks noGrp="1" noChangeArrowheads="1"/>
          </p:cNvSpPr>
          <p:nvPr>
            <p:ph type="sldNum" sz="quarter" idx="12"/>
          </p:nvPr>
        </p:nvSpPr>
        <p:spPr>
          <a:xfrm>
            <a:off x="8534400" y="6400800"/>
            <a:ext cx="457200" cy="384175"/>
          </a:xfrm>
        </p:spPr>
        <p:txBody>
          <a:bodyPr/>
          <a:lstStyle>
            <a:lvl1pPr>
              <a:defRPr>
                <a:latin typeface="+mj-lt"/>
              </a:defRPr>
            </a:lvl1pPr>
          </a:lstStyle>
          <a:p>
            <a:pPr>
              <a:defRPr/>
            </a:pPr>
            <a:fld id="{224457E2-F5D4-491E-92B5-8896C548394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8CC037-8E11-4B61-84F2-1615F32DB6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7CC23-B93B-4B0F-91B0-E3C7DBC0DA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a:t>Click to edit Master title style</a:t>
            </a:r>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C6AF9-28FA-475A-A9BC-FD69AE78FDA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E84FD0-2A2F-4A28-8480-C89E21AB847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24457E2-F5D4-491E-92B5-8896C548394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CCA0BEC-BB11-4882-B8D6-FDCCFEFF805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E015B2D9-1D09-4AD5-8C19-D01607F9B55D}" type="slidenum">
              <a:rPr lang="en-US"/>
              <a:pPr>
                <a:defRPr/>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695700" y="-3695700"/>
            <a:ext cx="1752600" cy="9144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525"/>
            <a:ext cx="1838325" cy="17430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666A3-DF68-444D-B08D-6D72C828AA4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B39B02-20E3-440E-8A3A-4F6602B1D2C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A9801FE-F1F2-46A8-B269-685B2F9DC6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447800"/>
          </a:xfrm>
        </p:spPr>
        <p:txBody>
          <a:bodyPr/>
          <a:lstStyle/>
          <a:p>
            <a:r>
              <a:rPr lang="en-US" dirty="0"/>
              <a:t>Click to edit Master title style</a:t>
            </a:r>
          </a:p>
        </p:txBody>
      </p:sp>
      <p:sp>
        <p:nvSpPr>
          <p:cNvPr id="3" name="Content Placeholder 2"/>
          <p:cNvSpPr>
            <a:spLocks noGrp="1"/>
          </p:cNvSpPr>
          <p:nvPr>
            <p:ph idx="1"/>
          </p:nvPr>
        </p:nvSpPr>
        <p:spPr>
          <a:xfrm>
            <a:off x="76200" y="1905001"/>
            <a:ext cx="8991600" cy="4114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4305300" y="6359499"/>
            <a:ext cx="533400" cy="338138"/>
          </a:xfrm>
        </p:spPr>
        <p:txBody>
          <a:bodyPr/>
          <a:lstStyle>
            <a:lvl1pPr>
              <a:defRPr>
                <a:latin typeface="+mj-lt"/>
              </a:defRPr>
            </a:lvl1pPr>
          </a:lstStyle>
          <a:p>
            <a:pPr>
              <a:defRPr/>
            </a:pPr>
            <a:fld id="{2CCA0BEC-BB11-4882-B8D6-FDCCFEFF8058}" type="slidenum">
              <a:rPr lang="en-US"/>
              <a:pPr>
                <a:defRPr/>
              </a:pPr>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9" r="-1"/>
          <a:stretch/>
        </p:blipFill>
        <p:spPr bwMode="auto">
          <a:xfrm>
            <a:off x="228600" y="6053667"/>
            <a:ext cx="2209800" cy="64049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userDrawn="1"/>
        </p:nvPicPr>
        <p:blipFill>
          <a:blip r:embed="rId3"/>
          <a:stretch>
            <a:fillRect/>
          </a:stretch>
        </p:blipFill>
        <p:spPr>
          <a:xfrm>
            <a:off x="7315200" y="5954815"/>
            <a:ext cx="1629508" cy="8382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E25D258-223D-49A8-B310-BBB8020A756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8909A8-60F0-45B4-825E-1636D834035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43C6FD-A24A-4541-B2A7-8C21112F15A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8CC037-8E11-4B61-84F2-1615F32DB69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7CC23-B93B-4B0F-91B0-E3C7DBC0DA6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a:t>Click to edit Master title style</a:t>
            </a:r>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C6AF9-28FA-475A-A9BC-FD69AE78FDA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E84FD0-2A2F-4A28-8480-C89E21AB84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E015B2D9-1D09-4AD5-8C19-D01607F9B55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382000" cy="1143000"/>
          </a:xfrm>
        </p:spPr>
        <p:txBody>
          <a:bodyPr/>
          <a:lstStyle/>
          <a:p>
            <a:r>
              <a:rPr lang="en-US" dirty="0"/>
              <a:t>Click to edit Master title style</a:t>
            </a:r>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666A3-DF68-444D-B08D-6D72C828AA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B39B02-20E3-440E-8A3A-4F6602B1D2C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A9801FE-F1F2-46A8-B269-685B2F9DC6F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E25D258-223D-49A8-B310-BBB8020A7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8909A8-60F0-45B4-825E-1636D83403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43C6FD-A24A-4541-B2A7-8C21112F15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5"/>
          <a:stretch>
            <a:fillRect/>
          </a:stretch>
        </p:blipFill>
        <p:spPr>
          <a:xfrm>
            <a:off x="0" y="0"/>
            <a:ext cx="9144000" cy="1752599"/>
          </a:xfrm>
          <a:prstGeom prst="rect">
            <a:avLst/>
          </a:prstGeom>
        </p:spPr>
      </p:pic>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C16F05C-8605-4615-8EE3-54F1A6E175E9}" type="slidenum">
              <a:rPr lang="en-US"/>
              <a:pPr>
                <a:defRPr/>
              </a:pPr>
              <a:t>‹#›</a:t>
            </a:fld>
            <a:endParaRPr lang="en-US" dirty="0"/>
          </a:p>
        </p:txBody>
      </p:sp>
      <p:sp>
        <p:nvSpPr>
          <p:cNvPr id="1031" name="Text Box 72"/>
          <p:cNvSpPr txBox="1">
            <a:spLocks noChangeArrowheads="1"/>
          </p:cNvSpPr>
          <p:nvPr/>
        </p:nvSpPr>
        <p:spPr bwMode="auto">
          <a:xfrm>
            <a:off x="1238250" y="2743199"/>
            <a:ext cx="6248400" cy="366713"/>
          </a:xfrm>
          <a:prstGeom prst="rect">
            <a:avLst/>
          </a:prstGeom>
          <a:noFill/>
          <a:ln w="9525">
            <a:noFill/>
            <a:miter lim="800000"/>
            <a:headEnd/>
            <a:tailEnd/>
          </a:ln>
        </p:spPr>
        <p:txBody>
          <a:bodyPr>
            <a:spAutoFit/>
          </a:bodyPr>
          <a:lstStyle/>
          <a:p>
            <a:pPr>
              <a:spcBef>
                <a:spcPct val="50000"/>
              </a:spcBef>
              <a:defRPr/>
            </a:pPr>
            <a:endParaRPr lang="en-US" dirty="0"/>
          </a:p>
        </p:txBody>
      </p:sp>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Line 15"/>
          <p:cNvSpPr>
            <a:spLocks noChangeShapeType="1"/>
          </p:cNvSpPr>
          <p:nvPr/>
        </p:nvSpPr>
        <p:spPr bwMode="auto">
          <a:xfrm>
            <a:off x="0" y="1752600"/>
            <a:ext cx="9144000" cy="0"/>
          </a:xfrm>
          <a:prstGeom prst="line">
            <a:avLst/>
          </a:prstGeom>
          <a:noFill/>
          <a:ln w="50800">
            <a:solidFill>
              <a:schemeClr val="tx1"/>
            </a:solidFill>
            <a:round/>
            <a:headEnd/>
            <a:tailEnd/>
          </a:ln>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rtl="0" eaLnBrk="0" fontAlgn="base" hangingPunct="0">
        <a:lnSpc>
          <a:spcPct val="80000"/>
        </a:lnSpc>
        <a:spcBef>
          <a:spcPct val="0"/>
        </a:spcBef>
        <a:spcAft>
          <a:spcPct val="0"/>
        </a:spcAft>
        <a:defRPr sz="4000">
          <a:solidFill>
            <a:schemeClr val="tx1"/>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1"/>
            <a:ext cx="9144000" cy="1752600"/>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C16F05C-8605-4615-8EE3-54F1A6E175E9}" type="slidenum">
              <a:rPr lang="en-US"/>
              <a:pPr>
                <a:defRPr/>
              </a:pPr>
              <a:t>‹#›</a:t>
            </a:fld>
            <a:endParaRPr lang="en-US" dirty="0"/>
          </a:p>
        </p:txBody>
      </p:sp>
      <p:sp>
        <p:nvSpPr>
          <p:cNvPr id="3" name="Line 15"/>
          <p:cNvSpPr>
            <a:spLocks noChangeShapeType="1"/>
          </p:cNvSpPr>
          <p:nvPr/>
        </p:nvSpPr>
        <p:spPr bwMode="auto">
          <a:xfrm>
            <a:off x="0" y="1752600"/>
            <a:ext cx="9144000" cy="0"/>
          </a:xfrm>
          <a:prstGeom prst="line">
            <a:avLst/>
          </a:prstGeom>
          <a:noFill/>
          <a:ln w="50800">
            <a:solidFill>
              <a:schemeClr val="tx1"/>
            </a:solidFill>
            <a:round/>
            <a:headEnd/>
            <a:tailEnd/>
          </a:ln>
        </p:spPr>
        <p:txBody>
          <a:bodyPr/>
          <a:lstStyle/>
          <a:p>
            <a:pPr>
              <a:defRPr/>
            </a:pPr>
            <a:endParaRPr lang="en-US" dirty="0"/>
          </a:p>
        </p:txBody>
      </p:sp>
      <p:sp>
        <p:nvSpPr>
          <p:cNvPr id="1031" name="Text Box 72"/>
          <p:cNvSpPr txBox="1">
            <a:spLocks noChangeArrowheads="1"/>
          </p:cNvSpPr>
          <p:nvPr/>
        </p:nvSpPr>
        <p:spPr bwMode="auto">
          <a:xfrm>
            <a:off x="1219200" y="2743200"/>
            <a:ext cx="6248400" cy="366713"/>
          </a:xfrm>
          <a:prstGeom prst="rect">
            <a:avLst/>
          </a:prstGeom>
          <a:noFill/>
          <a:ln w="9525">
            <a:noFill/>
            <a:miter lim="800000"/>
            <a:headEnd/>
            <a:tailEnd/>
          </a:ln>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2" descr="C:\Documents and Settings\tara.gardner\Local Settings\Temporary Internet Files\Content.IE5\KM3V6MXS\MP900439390[1].jpg"/>
          <p:cNvPicPr>
            <a:picLocks noChangeAspect="1" noChangeArrowheads="1"/>
          </p:cNvPicPr>
          <p:nvPr userDrawn="1"/>
        </p:nvPicPr>
        <p:blipFill>
          <a:blip r:embed="rId15" cstate="print"/>
          <a:srcRect l="30409"/>
          <a:stretch>
            <a:fillRect/>
          </a:stretch>
        </p:blipFill>
        <p:spPr bwMode="auto">
          <a:xfrm>
            <a:off x="0" y="0"/>
            <a:ext cx="1828800" cy="1754791"/>
          </a:xfrm>
          <a:prstGeom prst="rect">
            <a:avLst/>
          </a:prstGeom>
          <a:noFill/>
          <a:ln w="9525">
            <a:solidFill>
              <a:schemeClr val="tx1"/>
            </a:solidFill>
            <a:miter lim="800000"/>
            <a:headEnd/>
            <a:tailEnd/>
          </a:ln>
        </p:spPr>
      </p:pic>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oada.dadeschools.net/TestChairInfo/Standards%20Guidelines%20and%20Procedures.February%202019.final.pdf" TargetMode="External"/><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oada.dadeschools.net/TestChairInfo/InfoForTestChair.asp" TargetMode="External"/><Relationship Id="rId4" Type="http://schemas.openxmlformats.org/officeDocument/2006/relationships/hyperlink" Target="http://oada.dadeschools.net/Screencasts/Test%20Security%20Policies%20and%20Procedures%20-%20Fall%202019/Test%20Security%20Policies%20and%20Procedures%20-%20Fall%202019.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florida.pearsonaccessnext.com/resources-train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hyperlink" Target="http://ehandbooks.dadeschools.net/user_guides/18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hyperlink" Target="http://florida.pearsonaccessnext.com/resources-trai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hyperlink" Target="http://avocet.pearson.com/FL/Hom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fl.pearsonaccessnext.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hyperlink" Target="http://oada.dadeschools.net/TDC/TDC.a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lorida.pearsonaccessnext.com/resources-trai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florida.pearsonaccessnext.com/technology-resourc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hyperlink" Target="http://florida.pearsonaccessnext.com/technology-resourc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florida.pearsonaccessnext.com/resources-train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prXXXX@dadeschools.ne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TestTechSupport@dadeschools.ne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download.pearsonaccessnext.com/ref/w.html?p=FLORIDA"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mailto:ksierra@dadeschools.net" TargetMode="External"/><Relationship Id="rId4" Type="http://schemas.openxmlformats.org/officeDocument/2006/relationships/hyperlink" Target="mailto:mugando@dadeschools.net"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proofpoint.com/v2/url?u=http-3A__download.testnav.com_&amp;d=DwMF-g&amp;c=0YLnzTkWOdJlub_y7qAx8Q&amp;r=HgrTQKviVgIUvant3gGmu5Dy3L_ZYLLHTGInacwTbVk&amp;m=7ta0lo6uPVt_-t50ekd8j85hdUDsayiLt_xHW_qDed0&amp;s=ij8vid4fzaW2p4XgtrFJYAONoOkPiIO249pi9qtVBBA&amp;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 y="2133600"/>
            <a:ext cx="8991600" cy="2946946"/>
          </a:xfrm>
        </p:spPr>
        <p:txBody>
          <a:bodyPr/>
          <a:lstStyle/>
          <a:p>
            <a:pPr algn="ctr" eaLnBrk="1" hangingPunct="1">
              <a:spcBef>
                <a:spcPts val="600"/>
              </a:spcBef>
              <a:spcAft>
                <a:spcPts val="600"/>
              </a:spcAft>
            </a:pPr>
            <a:r>
              <a:rPr lang="en-US" sz="3800" dirty="0">
                <a:solidFill>
                  <a:srgbClr val="DAB000"/>
                </a:solidFill>
              </a:rPr>
              <a:t>Fall/Winter 2019</a:t>
            </a:r>
            <a:br>
              <a:rPr lang="en-US" sz="3800" dirty="0">
                <a:solidFill>
                  <a:srgbClr val="DAB000"/>
                </a:solidFill>
              </a:rPr>
            </a:br>
            <a:br>
              <a:rPr lang="en-US" sz="3800" dirty="0">
                <a:solidFill>
                  <a:srgbClr val="DAB000"/>
                </a:solidFill>
              </a:rPr>
            </a:br>
            <a:r>
              <a:rPr lang="en-US" sz="3600" dirty="0">
                <a:solidFill>
                  <a:srgbClr val="DAB000"/>
                </a:solidFill>
              </a:rPr>
              <a:t>Next Generation Sunshine State Standards</a:t>
            </a:r>
            <a:br>
              <a:rPr lang="en-US" sz="3600" dirty="0">
                <a:solidFill>
                  <a:srgbClr val="DAB000"/>
                </a:solidFill>
              </a:rPr>
            </a:br>
            <a:r>
              <a:rPr lang="en-US" sz="3600" dirty="0">
                <a:solidFill>
                  <a:srgbClr val="DAB000"/>
                </a:solidFill>
              </a:rPr>
              <a:t>End-of-Course Assessments</a:t>
            </a:r>
            <a:br>
              <a:rPr lang="en-US" sz="3600" dirty="0">
                <a:solidFill>
                  <a:srgbClr val="DAB000"/>
                </a:solidFill>
              </a:rPr>
            </a:br>
            <a:r>
              <a:rPr lang="en-US" sz="3600" dirty="0">
                <a:solidFill>
                  <a:srgbClr val="DAB000"/>
                </a:solidFill>
              </a:rPr>
              <a:t>Training Materials</a:t>
            </a:r>
          </a:p>
        </p:txBody>
      </p:sp>
      <p:sp>
        <p:nvSpPr>
          <p:cNvPr id="5123" name="Rectangle 3"/>
          <p:cNvSpPr>
            <a:spLocks noGrp="1" noChangeArrowheads="1"/>
          </p:cNvSpPr>
          <p:nvPr>
            <p:ph type="subTitle" idx="1"/>
          </p:nvPr>
        </p:nvSpPr>
        <p:spPr>
          <a:xfrm>
            <a:off x="609600" y="5257800"/>
            <a:ext cx="8001000" cy="533400"/>
          </a:xfrm>
        </p:spPr>
        <p:txBody>
          <a:bodyPr/>
          <a:lstStyle/>
          <a:p>
            <a:pPr>
              <a:spcBef>
                <a:spcPts val="300"/>
              </a:spcBef>
              <a:spcAft>
                <a:spcPts val="300"/>
              </a:spcAft>
            </a:pPr>
            <a:r>
              <a:rPr lang="en-US" sz="3600" dirty="0">
                <a:solidFill>
                  <a:srgbClr val="DAB000"/>
                </a:solidFill>
              </a:rPr>
              <a:t>Biology 1, Civics, &amp; U.S. History EOC</a:t>
            </a:r>
          </a:p>
        </p:txBody>
      </p:sp>
      <p:sp>
        <p:nvSpPr>
          <p:cNvPr id="2" name="Rectangle 1"/>
          <p:cNvSpPr/>
          <p:nvPr/>
        </p:nvSpPr>
        <p:spPr>
          <a:xfrm>
            <a:off x="2286000" y="3105835"/>
            <a:ext cx="4572000" cy="646331"/>
          </a:xfrm>
          <a:prstGeom prst="rect">
            <a:avLst/>
          </a:prstGeom>
        </p:spPr>
        <p:txBody>
          <a:bodyPr>
            <a:spAutoFit/>
          </a:bodyPr>
          <a:lstStyle/>
          <a:p>
            <a:endParaRPr lang="en-US" dirty="0">
              <a:latin typeface="Times New Roman"/>
            </a:endParaRPr>
          </a:p>
          <a:p>
            <a:endParaRPr lang="en-US" dirty="0">
              <a:latin typeface="Times New Roman"/>
            </a:endParaRPr>
          </a:p>
        </p:txBody>
      </p:sp>
      <p:sp>
        <p:nvSpPr>
          <p:cNvPr id="4" name="Rectangle 3"/>
          <p:cNvSpPr/>
          <p:nvPr/>
        </p:nvSpPr>
        <p:spPr>
          <a:xfrm>
            <a:off x="-10886" y="-17383"/>
            <a:ext cx="9154886" cy="176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0886" y="1752600"/>
            <a:ext cx="91548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clrChange>
              <a:clrFrom>
                <a:srgbClr val="FFFFFF"/>
              </a:clrFrom>
              <a:clrTo>
                <a:srgbClr val="FFFFFF">
                  <a:alpha val="0"/>
                </a:srgbClr>
              </a:clrTo>
            </a:clrChange>
            <a:duotone>
              <a:prstClr val="black"/>
              <a:schemeClr val="accent4">
                <a:tint val="45000"/>
                <a:satMod val="400000"/>
              </a:schemeClr>
            </a:duotone>
          </a:blip>
          <a:stretch>
            <a:fillRect/>
          </a:stretch>
        </p:blipFill>
        <p:spPr>
          <a:xfrm>
            <a:off x="5791200" y="196096"/>
            <a:ext cx="2671763" cy="13430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33459"/>
            <a:ext cx="3636279" cy="10559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47800"/>
          </a:xfrm>
        </p:spPr>
        <p:txBody>
          <a:bodyPr/>
          <a:lstStyle/>
          <a:p>
            <a:r>
              <a:rPr lang="en-US" dirty="0">
                <a:solidFill>
                  <a:schemeClr val="tx1"/>
                </a:solidFill>
              </a:rPr>
              <a:t>Students to be Tested:  NGSSS EOC</a:t>
            </a:r>
          </a:p>
        </p:txBody>
      </p:sp>
      <p:sp>
        <p:nvSpPr>
          <p:cNvPr id="3" name="Content Placeholder 2"/>
          <p:cNvSpPr>
            <a:spLocks noGrp="1"/>
          </p:cNvSpPr>
          <p:nvPr>
            <p:ph idx="1"/>
          </p:nvPr>
        </p:nvSpPr>
        <p:spPr>
          <a:xfrm>
            <a:off x="76200" y="1676400"/>
            <a:ext cx="8686800" cy="1971257"/>
          </a:xfrm>
        </p:spPr>
        <p:txBody>
          <a:bodyPr/>
          <a:lstStyle/>
          <a:p>
            <a:pPr marL="569913">
              <a:spcBef>
                <a:spcPts val="600"/>
              </a:spcBef>
              <a:spcAft>
                <a:spcPts val="0"/>
              </a:spcAft>
            </a:pPr>
            <a:endParaRPr lang="en-US" sz="2400" dirty="0"/>
          </a:p>
          <a:p>
            <a:pPr>
              <a:spcBef>
                <a:spcPts val="600"/>
              </a:spcBef>
              <a:spcAft>
                <a:spcPts val="0"/>
              </a:spcAft>
            </a:pPr>
            <a:endParaRPr lang="en-US" sz="2400" dirty="0"/>
          </a:p>
          <a:p>
            <a:pPr>
              <a:spcBef>
                <a:spcPts val="600"/>
              </a:spcBef>
              <a:spcAft>
                <a:spcPts val="0"/>
              </a:spcAft>
            </a:pPr>
            <a:endParaRPr lang="en-US" sz="26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10</a:t>
            </a:fld>
            <a:endParaRPr lang="en-US" dirty="0"/>
          </a:p>
        </p:txBody>
      </p:sp>
      <p:sp>
        <p:nvSpPr>
          <p:cNvPr id="9" name="Rectangle 8"/>
          <p:cNvSpPr/>
          <p:nvPr/>
        </p:nvSpPr>
        <p:spPr>
          <a:xfrm>
            <a:off x="152400" y="1817347"/>
            <a:ext cx="8534400" cy="4462760"/>
          </a:xfrm>
          <a:prstGeom prst="rect">
            <a:avLst/>
          </a:prstGeom>
        </p:spPr>
        <p:txBody>
          <a:bodyPr wrap="square">
            <a:spAutoFit/>
          </a:bodyPr>
          <a:lstStyle/>
          <a:p>
            <a:pPr marL="457200" indent="-457200">
              <a:buFont typeface="Arial" panose="020B0604020202020204" pitchFamily="34" charset="0"/>
              <a:buChar char="•"/>
            </a:pPr>
            <a:r>
              <a:rPr lang="en-US" sz="2200" dirty="0">
                <a:latin typeface="+mj-lt"/>
              </a:rPr>
              <a:t>Students enrolled in and completing one of the courses aligned to the </a:t>
            </a:r>
            <a:r>
              <a:rPr lang="en-US" sz="2200" dirty="0"/>
              <a:t>Next Generation Sunshine State Standards </a:t>
            </a:r>
            <a:r>
              <a:rPr lang="en-US" sz="2200" dirty="0">
                <a:latin typeface="+mj-lt"/>
              </a:rPr>
              <a:t>participate in the appropriate EOC assessment as indicated in the </a:t>
            </a:r>
            <a:r>
              <a:rPr lang="en-US" sz="2200" dirty="0">
                <a:solidFill>
                  <a:srgbClr val="000000"/>
                </a:solidFill>
                <a:latin typeface="+mj-lt"/>
              </a:rPr>
              <a:t>manual</a:t>
            </a:r>
            <a:endParaRPr lang="en-US" sz="2200" dirty="0">
              <a:latin typeface="+mj-lt"/>
            </a:endParaRPr>
          </a:p>
          <a:p>
            <a:pPr marL="457200" indent="-457200">
              <a:buFont typeface="Arial" panose="020B0604020202020204" pitchFamily="34" charset="0"/>
              <a:buChar char="•"/>
            </a:pPr>
            <a:r>
              <a:rPr lang="en-US" sz="2200" dirty="0">
                <a:latin typeface="+mj-lt"/>
              </a:rPr>
              <a:t>Students who must earn a passing score on an assessment for a standard diploma with a scholar designation (Biology and US History) </a:t>
            </a:r>
          </a:p>
          <a:p>
            <a:pPr marL="457200" indent="-457200">
              <a:buFont typeface="Arial" panose="020B0604020202020204" pitchFamily="34" charset="0"/>
              <a:buChar char="•"/>
            </a:pPr>
            <a:r>
              <a:rPr lang="en-US" sz="2200" dirty="0">
                <a:latin typeface="+mj-lt"/>
              </a:rPr>
              <a:t>Students who have not yet taken an assessment to be averaged as 30% of their course grades (see next slide) </a:t>
            </a:r>
          </a:p>
          <a:p>
            <a:pPr marL="457200" indent="-457200">
              <a:buFont typeface="Arial" panose="020B0604020202020204" pitchFamily="34" charset="0"/>
              <a:buChar char="•"/>
            </a:pPr>
            <a:r>
              <a:rPr lang="en-US" sz="2200" dirty="0">
                <a:latin typeface="+mj-lt"/>
              </a:rPr>
              <a:t>Students who are in grade forgiveness programs and wish to retake an assessment to improve their course grades </a:t>
            </a:r>
          </a:p>
          <a:p>
            <a:pPr marL="457200" indent="-457200">
              <a:buFont typeface="Arial" panose="020B0604020202020204" pitchFamily="34" charset="0"/>
              <a:buChar char="•"/>
            </a:pPr>
            <a:r>
              <a:rPr lang="en-US" sz="2200" dirty="0">
                <a:latin typeface="+mj-lt"/>
              </a:rPr>
              <a:t>Students in a credit acceleration program (CAP) who wish to take an assessment to earn course credit</a:t>
            </a:r>
          </a:p>
          <a:p>
            <a:endParaRPr lang="en-US" sz="2000" dirty="0">
              <a:latin typeface="+mj-lt"/>
            </a:endParaRPr>
          </a:p>
        </p:txBody>
      </p:sp>
      <p:sp>
        <p:nvSpPr>
          <p:cNvPr id="7" name="Rounded Rectangle 5">
            <a:extLst>
              <a:ext uri="{FF2B5EF4-FFF2-40B4-BE49-F238E27FC236}">
                <a16:creationId xmlns:a16="http://schemas.microsoft.com/office/drawing/2014/main" id="{18C6C305-C394-4387-A092-BC3781B4FF70}"/>
              </a:ext>
            </a:extLst>
          </p:cNvPr>
          <p:cNvSpPr/>
          <p:nvPr/>
        </p:nvSpPr>
        <p:spPr>
          <a:xfrm>
            <a:off x="8420100" y="902947"/>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382543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0D4C-8597-4803-A6D7-B15EF0140F81}"/>
              </a:ext>
            </a:extLst>
          </p:cNvPr>
          <p:cNvSpPr>
            <a:spLocks noGrp="1"/>
          </p:cNvSpPr>
          <p:nvPr>
            <p:ph type="title"/>
          </p:nvPr>
        </p:nvSpPr>
        <p:spPr/>
        <p:txBody>
          <a:bodyPr/>
          <a:lstStyle/>
          <a:p>
            <a:r>
              <a:rPr lang="en-US" dirty="0"/>
              <a:t>Students to be Tested:  NGSSS EOC </a:t>
            </a:r>
          </a:p>
        </p:txBody>
      </p:sp>
      <p:sp>
        <p:nvSpPr>
          <p:cNvPr id="3" name="Content Placeholder 2">
            <a:extLst>
              <a:ext uri="{FF2B5EF4-FFF2-40B4-BE49-F238E27FC236}">
                <a16:creationId xmlns:a16="http://schemas.microsoft.com/office/drawing/2014/main" id="{3BD6CAF5-53DC-4653-8B9D-117F22AE676C}"/>
              </a:ext>
            </a:extLst>
          </p:cNvPr>
          <p:cNvSpPr>
            <a:spLocks noGrp="1"/>
          </p:cNvSpPr>
          <p:nvPr>
            <p:ph idx="1"/>
          </p:nvPr>
        </p:nvSpPr>
        <p:spPr>
          <a:xfrm>
            <a:off x="67132" y="1828801"/>
            <a:ext cx="6790868" cy="2757429"/>
          </a:xfrm>
        </p:spPr>
        <p:txBody>
          <a:bodyPr/>
          <a:lstStyle/>
          <a:p>
            <a:pPr marL="0" indent="0">
              <a:spcBef>
                <a:spcPts val="300"/>
              </a:spcBef>
              <a:buNone/>
            </a:pPr>
            <a:r>
              <a:rPr lang="en-US" sz="2400" b="1" dirty="0"/>
              <a:t>Prior Year Students with Final Grade NG</a:t>
            </a:r>
          </a:p>
          <a:p>
            <a:pPr marL="0" indent="0">
              <a:spcBef>
                <a:spcPts val="300"/>
              </a:spcBef>
              <a:buNone/>
            </a:pPr>
            <a:r>
              <a:rPr lang="en-US" sz="2400" b="1" dirty="0"/>
              <a:t>(no grade) </a:t>
            </a:r>
          </a:p>
          <a:p>
            <a:pPr>
              <a:spcBef>
                <a:spcPts val="300"/>
              </a:spcBef>
            </a:pPr>
            <a:r>
              <a:rPr lang="en-US" sz="2000" i="1" dirty="0"/>
              <a:t>Prior Year Students with Final Grade NG Report</a:t>
            </a:r>
            <a:r>
              <a:rPr lang="en-US" sz="2000" dirty="0"/>
              <a:t> is available on the employee portal (click on “Reports” tab then search for “Academic Progress” title) to identify students</a:t>
            </a:r>
          </a:p>
          <a:p>
            <a:pPr lvl="1">
              <a:spcBef>
                <a:spcPts val="0"/>
              </a:spcBef>
              <a:spcAft>
                <a:spcPts val="0"/>
              </a:spcAft>
              <a:buFont typeface="Courier New" panose="02070309020205020404" pitchFamily="49" charset="0"/>
              <a:buChar char="o"/>
            </a:pPr>
            <a:r>
              <a:rPr lang="en-US" sz="2000" kern="1200" dirty="0"/>
              <a:t>These students must participate in the Fall EOC administration to earn an EOC score so that the 30% can be applied to the final course grade. </a:t>
            </a:r>
            <a:endParaRPr lang="en-US" sz="2400" kern="1200" dirty="0"/>
          </a:p>
          <a:p>
            <a:endParaRPr lang="en-US" sz="2000" b="1" dirty="0"/>
          </a:p>
          <a:p>
            <a:pPr marL="0" indent="0">
              <a:buNone/>
            </a:pPr>
            <a:endParaRPr lang="en-US" sz="2000" dirty="0"/>
          </a:p>
        </p:txBody>
      </p:sp>
      <p:sp>
        <p:nvSpPr>
          <p:cNvPr id="4" name="Slide Number Placeholder 3">
            <a:extLst>
              <a:ext uri="{FF2B5EF4-FFF2-40B4-BE49-F238E27FC236}">
                <a16:creationId xmlns:a16="http://schemas.microsoft.com/office/drawing/2014/main" id="{0EDD59C5-5C6D-492E-843C-E622A4AD25D6}"/>
              </a:ext>
            </a:extLst>
          </p:cNvPr>
          <p:cNvSpPr>
            <a:spLocks noGrp="1"/>
          </p:cNvSpPr>
          <p:nvPr>
            <p:ph type="sldNum" sz="quarter" idx="12"/>
          </p:nvPr>
        </p:nvSpPr>
        <p:spPr/>
        <p:txBody>
          <a:bodyPr/>
          <a:lstStyle/>
          <a:p>
            <a:pPr>
              <a:defRPr/>
            </a:pPr>
            <a:fld id="{2CCA0BEC-BB11-4882-B8D6-FDCCFEFF8058}" type="slidenum">
              <a:rPr lang="en-US" smtClean="0"/>
              <a:pPr>
                <a:defRPr/>
              </a:pPr>
              <a:t>11</a:t>
            </a:fld>
            <a:endParaRPr lang="en-US" dirty="0"/>
          </a:p>
        </p:txBody>
      </p:sp>
      <p:pic>
        <p:nvPicPr>
          <p:cNvPr id="5" name="Picture 4">
            <a:extLst>
              <a:ext uri="{FF2B5EF4-FFF2-40B4-BE49-F238E27FC236}">
                <a16:creationId xmlns:a16="http://schemas.microsoft.com/office/drawing/2014/main" id="{4EB121CE-AE86-4778-94B8-E688D5118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882" y="2628900"/>
            <a:ext cx="2362200"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3CBE268D-DB8E-44A2-B670-FCDDD1F86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916" y="4648199"/>
            <a:ext cx="3364952" cy="2087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34A62981-1662-4307-9742-BE0839012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16" y="5281157"/>
            <a:ext cx="5638800" cy="1371719"/>
          </a:xfrm>
          <a:prstGeom prst="rect">
            <a:avLst/>
          </a:prstGeom>
          <a:solidFill>
            <a:schemeClr val="tx1"/>
          </a:solidFill>
          <a:ln>
            <a:solidFill>
              <a:schemeClr val="tx1"/>
            </a:solidFill>
          </a:ln>
        </p:spPr>
      </p:pic>
      <p:sp>
        <p:nvSpPr>
          <p:cNvPr id="9" name="TextBox 8">
            <a:extLst>
              <a:ext uri="{FF2B5EF4-FFF2-40B4-BE49-F238E27FC236}">
                <a16:creationId xmlns:a16="http://schemas.microsoft.com/office/drawing/2014/main" id="{67912B28-BE9B-4E87-89EE-11F4316CF27B}"/>
              </a:ext>
            </a:extLst>
          </p:cNvPr>
          <p:cNvSpPr txBox="1"/>
          <p:nvPr/>
        </p:nvSpPr>
        <p:spPr>
          <a:xfrm>
            <a:off x="67132" y="4669116"/>
            <a:ext cx="5569306" cy="646331"/>
          </a:xfrm>
          <a:prstGeom prst="rect">
            <a:avLst/>
          </a:prstGeom>
          <a:noFill/>
        </p:spPr>
        <p:txBody>
          <a:bodyPr wrap="square" rtlCol="0">
            <a:spAutoFit/>
          </a:bodyPr>
          <a:lstStyle/>
          <a:p>
            <a:r>
              <a:rPr lang="en-US" dirty="0">
                <a:highlight>
                  <a:srgbClr val="FFFF00"/>
                </a:highlight>
                <a:latin typeface="+mj-lt"/>
              </a:rPr>
              <a:t>What will your final grade be for the NGSSS or FSA EOCs?</a:t>
            </a:r>
          </a:p>
        </p:txBody>
      </p:sp>
      <p:sp>
        <p:nvSpPr>
          <p:cNvPr id="10" name="Rounded Rectangle 5">
            <a:extLst>
              <a:ext uri="{FF2B5EF4-FFF2-40B4-BE49-F238E27FC236}">
                <a16:creationId xmlns:a16="http://schemas.microsoft.com/office/drawing/2014/main" id="{A7CDA078-BE98-433C-97ED-5F68B8571168}"/>
              </a:ext>
            </a:extLst>
          </p:cNvPr>
          <p:cNvSpPr/>
          <p:nvPr/>
        </p:nvSpPr>
        <p:spPr>
          <a:xfrm>
            <a:off x="8344546" y="914400"/>
            <a:ext cx="685800" cy="68580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177551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Students to be Tested:  NGSSS EOC</a:t>
            </a: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12</a:t>
            </a:fld>
            <a:endParaRPr lang="en-US" dirty="0">
              <a:latin typeface="Arial"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1353492846"/>
              </p:ext>
            </p:extLst>
          </p:nvPr>
        </p:nvGraphicFramePr>
        <p:xfrm>
          <a:off x="300403" y="1942440"/>
          <a:ext cx="8248651" cy="2435784"/>
        </p:xfrm>
        <a:graphic>
          <a:graphicData uri="http://schemas.openxmlformats.org/drawingml/2006/table">
            <a:tbl>
              <a:tblPr firstRow="1" bandRow="1">
                <a:tableStyleId>{5C22544A-7EE6-4342-B048-85BDC9FD1C3A}</a:tableStyleId>
              </a:tblPr>
              <a:tblGrid>
                <a:gridCol w="2005003">
                  <a:extLst>
                    <a:ext uri="{9D8B030D-6E8A-4147-A177-3AD203B41FA5}">
                      <a16:colId xmlns:a16="http://schemas.microsoft.com/office/drawing/2014/main" val="20000"/>
                    </a:ext>
                  </a:extLst>
                </a:gridCol>
                <a:gridCol w="3042680">
                  <a:extLst>
                    <a:ext uri="{9D8B030D-6E8A-4147-A177-3AD203B41FA5}">
                      <a16:colId xmlns:a16="http://schemas.microsoft.com/office/drawing/2014/main" val="20001"/>
                    </a:ext>
                  </a:extLst>
                </a:gridCol>
                <a:gridCol w="1600484">
                  <a:extLst>
                    <a:ext uri="{9D8B030D-6E8A-4147-A177-3AD203B41FA5}">
                      <a16:colId xmlns:a16="http://schemas.microsoft.com/office/drawing/2014/main" val="20002"/>
                    </a:ext>
                  </a:extLst>
                </a:gridCol>
                <a:gridCol w="1600484">
                  <a:extLst>
                    <a:ext uri="{9D8B030D-6E8A-4147-A177-3AD203B41FA5}">
                      <a16:colId xmlns:a16="http://schemas.microsoft.com/office/drawing/2014/main" val="20003"/>
                    </a:ext>
                  </a:extLst>
                </a:gridCol>
              </a:tblGrid>
              <a:tr h="348018">
                <a:tc gridSpan="2">
                  <a:txBody>
                    <a:bodyPr/>
                    <a:lstStyle/>
                    <a:p>
                      <a:pPr algn="ctr"/>
                      <a:r>
                        <a:rPr lang="en-US" sz="2000" dirty="0">
                          <a:solidFill>
                            <a:schemeClr val="tx1"/>
                          </a:solidFill>
                          <a:latin typeface="+mj-lt"/>
                        </a:rPr>
                        <a:t>Special Programs</a:t>
                      </a:r>
                    </a:p>
                  </a:txBody>
                  <a:tcPr marT="45739" marB="45739" anchor="ctr">
                    <a:solidFill>
                      <a:srgbClr val="FFC000"/>
                    </a:solidFill>
                  </a:tcPr>
                </a:tc>
                <a:tc hMerge="1">
                  <a:txBody>
                    <a:bodyPr/>
                    <a:lstStyle/>
                    <a:p>
                      <a:endParaRPr lang="en-US"/>
                    </a:p>
                  </a:txBody>
                  <a:tcPr/>
                </a:tc>
                <a:tc>
                  <a:txBody>
                    <a:bodyPr/>
                    <a:lstStyle/>
                    <a:p>
                      <a:pPr algn="ctr"/>
                      <a:r>
                        <a:rPr lang="en-US" sz="2000" dirty="0">
                          <a:solidFill>
                            <a:schemeClr val="tx1"/>
                          </a:solidFill>
                          <a:latin typeface="+mj-lt"/>
                        </a:rPr>
                        <a:t>District Number</a:t>
                      </a:r>
                    </a:p>
                  </a:txBody>
                  <a:tcPr marT="45739" marB="45739">
                    <a:solidFill>
                      <a:srgbClr val="FFC000"/>
                    </a:solidFill>
                  </a:tcPr>
                </a:tc>
                <a:tc>
                  <a:txBody>
                    <a:bodyPr/>
                    <a:lstStyle/>
                    <a:p>
                      <a:pPr algn="ctr"/>
                      <a:r>
                        <a:rPr lang="en-US" sz="2000" dirty="0">
                          <a:solidFill>
                            <a:schemeClr val="tx1"/>
                          </a:solidFill>
                          <a:latin typeface="+mj-lt"/>
                        </a:rPr>
                        <a:t>School Number</a:t>
                      </a:r>
                    </a:p>
                  </a:txBody>
                  <a:tcPr marT="45739" marB="45739">
                    <a:solidFill>
                      <a:srgbClr val="FFC000"/>
                    </a:solidFill>
                  </a:tcPr>
                </a:tc>
                <a:extLst>
                  <a:ext uri="{0D108BD9-81ED-4DB2-BD59-A6C34878D82A}">
                    <a16:rowId xmlns:a16="http://schemas.microsoft.com/office/drawing/2014/main" val="10000"/>
                  </a:ext>
                </a:extLst>
              </a:tr>
              <a:tr h="441922">
                <a:tc gridSpan="2">
                  <a:txBody>
                    <a:bodyPr/>
                    <a:lstStyle/>
                    <a:p>
                      <a:r>
                        <a:rPr lang="en-US" sz="2000" b="1" dirty="0">
                          <a:solidFill>
                            <a:schemeClr val="tx1"/>
                          </a:solidFill>
                          <a:latin typeface="+mj-lt"/>
                        </a:rPr>
                        <a:t>Home Education Program</a:t>
                      </a:r>
                    </a:p>
                  </a:txBody>
                  <a:tcPr marT="45739" marB="45739">
                    <a:solidFill>
                      <a:srgbClr val="FFEDB3"/>
                    </a:solidFill>
                  </a:tcPr>
                </a:tc>
                <a:tc hMerge="1">
                  <a:txBody>
                    <a:bodyPr/>
                    <a:lstStyle/>
                    <a:p>
                      <a:endParaRPr lang="en-US"/>
                    </a:p>
                  </a:txBody>
                  <a:tcPr>
                    <a:solidFill>
                      <a:srgbClr val="FFEDB3"/>
                    </a:solidFill>
                  </a:tcPr>
                </a:tc>
                <a:tc>
                  <a:txBody>
                    <a:bodyPr/>
                    <a:lstStyle/>
                    <a:p>
                      <a:pPr algn="ctr"/>
                      <a:r>
                        <a:rPr lang="en-US" sz="2000" b="1" dirty="0">
                          <a:solidFill>
                            <a:schemeClr val="tx1"/>
                          </a:solidFill>
                          <a:latin typeface="+mj-lt"/>
                        </a:rPr>
                        <a:t>13</a:t>
                      </a:r>
                    </a:p>
                  </a:txBody>
                  <a:tcPr marT="45739" marB="45739">
                    <a:solidFill>
                      <a:srgbClr val="FFEDB3"/>
                    </a:solidFill>
                  </a:tcPr>
                </a:tc>
                <a:tc>
                  <a:txBody>
                    <a:bodyPr/>
                    <a:lstStyle/>
                    <a:p>
                      <a:pPr algn="ctr"/>
                      <a:r>
                        <a:rPr lang="en-US" sz="2000" b="1" dirty="0">
                          <a:solidFill>
                            <a:schemeClr val="tx1"/>
                          </a:solidFill>
                          <a:latin typeface="+mj-lt"/>
                        </a:rPr>
                        <a:t>9998</a:t>
                      </a:r>
                    </a:p>
                  </a:txBody>
                  <a:tcPr marT="45739" marB="45739">
                    <a:solidFill>
                      <a:srgbClr val="FFEDB3"/>
                    </a:solidFill>
                  </a:tcPr>
                </a:tc>
                <a:extLst>
                  <a:ext uri="{0D108BD9-81ED-4DB2-BD59-A6C34878D82A}">
                    <a16:rowId xmlns:a16="http://schemas.microsoft.com/office/drawing/2014/main" val="2533478449"/>
                  </a:ext>
                </a:extLst>
              </a:tr>
              <a:tr h="441922">
                <a:tc rowSpan="2">
                  <a:txBody>
                    <a:bodyPr/>
                    <a:lstStyle/>
                    <a:p>
                      <a:r>
                        <a:rPr lang="en-US" sz="2000" b="1" dirty="0">
                          <a:latin typeface="+mj-lt"/>
                        </a:rPr>
                        <a:t>FLVS</a:t>
                      </a:r>
                      <a:endParaRPr lang="en-US" sz="2000" b="1" dirty="0">
                        <a:solidFill>
                          <a:schemeClr val="tx1"/>
                        </a:solidFill>
                        <a:latin typeface="+mj-lt"/>
                      </a:endParaRPr>
                    </a:p>
                  </a:txBody>
                  <a:tcPr marT="45739" marB="45739">
                    <a:solidFill>
                      <a:srgbClr val="FFEDB3"/>
                    </a:solidFill>
                  </a:tcPr>
                </a:tc>
                <a:tc>
                  <a:txBody>
                    <a:bodyPr/>
                    <a:lstStyle/>
                    <a:p>
                      <a:r>
                        <a:rPr lang="en-US" sz="2000" b="1" dirty="0">
                          <a:latin typeface="+mj-lt"/>
                        </a:rPr>
                        <a:t>Full-Time 6-8</a:t>
                      </a:r>
                      <a:endParaRPr lang="en-US" sz="2000" b="1" dirty="0">
                        <a:solidFill>
                          <a:schemeClr val="tx1"/>
                        </a:solidFill>
                        <a:latin typeface="+mj-lt"/>
                      </a:endParaRPr>
                    </a:p>
                  </a:txBody>
                  <a:tcPr marT="45739" marB="45739">
                    <a:solidFill>
                      <a:srgbClr val="FFEDB3"/>
                    </a:solidFill>
                  </a:tcPr>
                </a:tc>
                <a:tc>
                  <a:txBody>
                    <a:bodyPr/>
                    <a:lstStyle/>
                    <a:p>
                      <a:pPr algn="ctr"/>
                      <a:r>
                        <a:rPr lang="en-US" sz="2000" b="1" dirty="0">
                          <a:latin typeface="+mj-lt"/>
                        </a:rPr>
                        <a:t>71</a:t>
                      </a:r>
                      <a:endParaRPr lang="en-US" sz="2000" b="1" dirty="0">
                        <a:solidFill>
                          <a:schemeClr val="tx1"/>
                        </a:solidFill>
                        <a:latin typeface="+mj-lt"/>
                      </a:endParaRPr>
                    </a:p>
                  </a:txBody>
                  <a:tcPr marT="45739" marB="45739">
                    <a:solidFill>
                      <a:srgbClr val="FFEDB3"/>
                    </a:solidFill>
                  </a:tcPr>
                </a:tc>
                <a:tc>
                  <a:txBody>
                    <a:bodyPr/>
                    <a:lstStyle/>
                    <a:p>
                      <a:pPr algn="ctr"/>
                      <a:r>
                        <a:rPr lang="en-US" sz="2000" b="1" dirty="0">
                          <a:latin typeface="+mj-lt"/>
                        </a:rPr>
                        <a:t>0801</a:t>
                      </a:r>
                      <a:endParaRPr lang="en-US" sz="2000" b="1" dirty="0">
                        <a:solidFill>
                          <a:schemeClr val="tx1"/>
                        </a:solidFill>
                        <a:latin typeface="+mj-lt"/>
                      </a:endParaRPr>
                    </a:p>
                  </a:txBody>
                  <a:tcPr marT="45739" marB="45739">
                    <a:solidFill>
                      <a:srgbClr val="FFEDB3"/>
                    </a:solidFill>
                  </a:tcPr>
                </a:tc>
                <a:extLst>
                  <a:ext uri="{0D108BD9-81ED-4DB2-BD59-A6C34878D82A}">
                    <a16:rowId xmlns:a16="http://schemas.microsoft.com/office/drawing/2014/main" val="10001"/>
                  </a:ext>
                </a:extLst>
              </a:tr>
              <a:tr h="441922">
                <a:tc vMerge="1">
                  <a:txBody>
                    <a:bodyPr/>
                    <a:lstStyle/>
                    <a:p>
                      <a:endParaRPr lang="en-US" sz="2000" b="1" dirty="0">
                        <a:solidFill>
                          <a:schemeClr val="tx1"/>
                        </a:solidFill>
                        <a:latin typeface="+mj-lt"/>
                      </a:endParaRPr>
                    </a:p>
                  </a:txBody>
                  <a:tcPr marT="45739" marB="45739">
                    <a:solidFill>
                      <a:srgbClr val="FFEDB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latin typeface="+mj-lt"/>
                          <a:ea typeface="+mn-ea"/>
                          <a:cs typeface="+mn-cs"/>
                        </a:rPr>
                        <a:t>Full-Time 9-12</a:t>
                      </a:r>
                      <a:endParaRPr lang="en-US" sz="2000" b="1" kern="1200" dirty="0">
                        <a:solidFill>
                          <a:schemeClr val="tx1"/>
                        </a:solidFill>
                        <a:latin typeface="+mj-lt"/>
                        <a:ea typeface="+mn-ea"/>
                        <a:cs typeface="+mn-cs"/>
                      </a:endParaRPr>
                    </a:p>
                  </a:txBody>
                  <a:tcPr marT="45739" marB="45739">
                    <a:solidFill>
                      <a:srgbClr val="FFEDB3"/>
                    </a:solidFill>
                  </a:tcPr>
                </a:tc>
                <a:tc>
                  <a:txBody>
                    <a:bodyPr/>
                    <a:lstStyle/>
                    <a:p>
                      <a:pPr algn="ctr"/>
                      <a:r>
                        <a:rPr lang="en-US" sz="2000" b="1" dirty="0">
                          <a:solidFill>
                            <a:schemeClr val="tx1"/>
                          </a:solidFill>
                          <a:latin typeface="+mj-lt"/>
                        </a:rPr>
                        <a:t>71</a:t>
                      </a:r>
                    </a:p>
                  </a:txBody>
                  <a:tcPr marT="45739" marB="45739">
                    <a:solidFill>
                      <a:srgbClr val="FFEDB3"/>
                    </a:solidFill>
                  </a:tcPr>
                </a:tc>
                <a:tc>
                  <a:txBody>
                    <a:bodyPr/>
                    <a:lstStyle/>
                    <a:p>
                      <a:pPr algn="ctr"/>
                      <a:r>
                        <a:rPr lang="en-US" sz="2000" b="1" dirty="0">
                          <a:solidFill>
                            <a:schemeClr val="tx1"/>
                          </a:solidFill>
                          <a:latin typeface="+mj-lt"/>
                        </a:rPr>
                        <a:t>0400</a:t>
                      </a:r>
                    </a:p>
                  </a:txBody>
                  <a:tcPr marT="45739" marB="45739">
                    <a:solidFill>
                      <a:srgbClr val="FFEDB3"/>
                    </a:solidFill>
                  </a:tcPr>
                </a:tc>
                <a:extLst>
                  <a:ext uri="{0D108BD9-81ED-4DB2-BD59-A6C34878D82A}">
                    <a16:rowId xmlns:a16="http://schemas.microsoft.com/office/drawing/2014/main" val="265437540"/>
                  </a:ext>
                </a:extLst>
              </a:tr>
              <a:tr h="408940">
                <a:tc gridSpan="2">
                  <a:txBody>
                    <a:bodyPr/>
                    <a:lstStyle/>
                    <a:p>
                      <a:r>
                        <a:rPr lang="en-US" sz="2000" b="1" dirty="0">
                          <a:latin typeface="+mj-lt"/>
                        </a:rPr>
                        <a:t>Miami-Dade Online Academy </a:t>
                      </a:r>
                      <a:endParaRPr lang="en-US" sz="2000" b="1" dirty="0">
                        <a:solidFill>
                          <a:schemeClr val="tx1"/>
                        </a:solidFill>
                        <a:latin typeface="+mj-lt"/>
                      </a:endParaRPr>
                    </a:p>
                  </a:txBody>
                  <a:tcPr marT="45739" marB="45739">
                    <a:solidFill>
                      <a:srgbClr val="FFEDB3"/>
                    </a:solidFill>
                  </a:tcPr>
                </a:tc>
                <a:tc hMerge="1">
                  <a:txBody>
                    <a:bodyPr/>
                    <a:lstStyle/>
                    <a:p>
                      <a:endParaRPr lang="en-US"/>
                    </a:p>
                  </a:txBody>
                  <a:tcPr/>
                </a:tc>
                <a:tc>
                  <a:txBody>
                    <a:bodyPr/>
                    <a:lstStyle/>
                    <a:p>
                      <a:pPr algn="ctr"/>
                      <a:r>
                        <a:rPr lang="en-US" sz="2000" b="1" dirty="0">
                          <a:latin typeface="+mj-lt"/>
                        </a:rPr>
                        <a:t>13</a:t>
                      </a:r>
                      <a:endParaRPr lang="en-US" sz="2000" b="1" dirty="0">
                        <a:solidFill>
                          <a:schemeClr val="tx1"/>
                        </a:solidFill>
                        <a:latin typeface="+mj-lt"/>
                      </a:endParaRPr>
                    </a:p>
                  </a:txBody>
                  <a:tcPr marT="45739" marB="45739">
                    <a:solidFill>
                      <a:srgbClr val="FFEDB3"/>
                    </a:solidFill>
                  </a:tcPr>
                </a:tc>
                <a:tc>
                  <a:txBody>
                    <a:bodyPr/>
                    <a:lstStyle/>
                    <a:p>
                      <a:pPr algn="ctr"/>
                      <a:r>
                        <a:rPr lang="en-US" sz="2000" b="1" dirty="0">
                          <a:latin typeface="+mj-lt"/>
                        </a:rPr>
                        <a:t>7001</a:t>
                      </a:r>
                      <a:endParaRPr lang="en-US" sz="2000" b="1" dirty="0">
                        <a:solidFill>
                          <a:schemeClr val="tx1"/>
                        </a:solidFill>
                        <a:latin typeface="+mj-lt"/>
                      </a:endParaRPr>
                    </a:p>
                  </a:txBody>
                  <a:tcPr marT="45739" marB="45739">
                    <a:solidFill>
                      <a:srgbClr val="FFEDB3"/>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00403" y="4560740"/>
            <a:ext cx="8295542" cy="1954381"/>
          </a:xfrm>
          <a:prstGeom prst="rect">
            <a:avLst/>
          </a:prstGeom>
        </p:spPr>
        <p:txBody>
          <a:bodyPr wrap="square">
            <a:spAutoFit/>
          </a:bodyPr>
          <a:lstStyle/>
          <a:p>
            <a:pPr>
              <a:defRPr/>
            </a:pPr>
            <a:r>
              <a:rPr lang="en-US" sz="2400" b="1" u="sng" dirty="0">
                <a:solidFill>
                  <a:srgbClr val="FF0000"/>
                </a:solidFill>
              </a:rPr>
              <a:t>Important Note</a:t>
            </a:r>
            <a:r>
              <a:rPr lang="en-US" sz="2400" b="1" dirty="0">
                <a:solidFill>
                  <a:srgbClr val="FF0000"/>
                </a:solidFill>
              </a:rPr>
              <a:t>:  Please do not add any special program students in TIDE or Pearson under your school for testing. District staff will email the test tickets to the SAC at the student’s assigned school.</a:t>
            </a:r>
          </a:p>
          <a:p>
            <a:pPr marL="0" indent="0">
              <a:spcBef>
                <a:spcPts val="600"/>
              </a:spcBef>
              <a:spcAft>
                <a:spcPts val="600"/>
              </a:spcAft>
              <a:buNone/>
            </a:pPr>
            <a:r>
              <a:rPr lang="en-US" sz="2000" dirty="0">
                <a:latin typeface="+mj-lt"/>
              </a:rPr>
              <a:t>.</a:t>
            </a:r>
            <a:endParaRPr lang="en-US" sz="2000" b="1" dirty="0">
              <a:latin typeface="+mj-lt"/>
            </a:endParaRPr>
          </a:p>
        </p:txBody>
      </p:sp>
      <p:sp>
        <p:nvSpPr>
          <p:cNvPr id="8" name="Rounded Rectangle 5">
            <a:extLst>
              <a:ext uri="{FF2B5EF4-FFF2-40B4-BE49-F238E27FC236}">
                <a16:creationId xmlns:a16="http://schemas.microsoft.com/office/drawing/2014/main" id="{83E8DCC9-7508-4ECB-9B8C-DA271D3AE75B}"/>
              </a:ext>
            </a:extLst>
          </p:cNvPr>
          <p:cNvSpPr/>
          <p:nvPr/>
        </p:nvSpPr>
        <p:spPr>
          <a:xfrm>
            <a:off x="8333641" y="869648"/>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226718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to be Tested:  NGSSS EOC</a:t>
            </a:r>
          </a:p>
        </p:txBody>
      </p:sp>
      <p:sp>
        <p:nvSpPr>
          <p:cNvPr id="3" name="Content Placeholder 2"/>
          <p:cNvSpPr>
            <a:spLocks noGrp="1"/>
          </p:cNvSpPr>
          <p:nvPr>
            <p:ph idx="1"/>
          </p:nvPr>
        </p:nvSpPr>
        <p:spPr>
          <a:xfrm>
            <a:off x="76200" y="1882589"/>
            <a:ext cx="8991600" cy="4792636"/>
          </a:xfrm>
        </p:spPr>
        <p:txBody>
          <a:bodyPr/>
          <a:lstStyle/>
          <a:p>
            <a:pPr marL="0" indent="0">
              <a:buNone/>
            </a:pPr>
            <a:r>
              <a:rPr lang="en-US" sz="2400" b="1" dirty="0"/>
              <a:t>English Language Learners (ELLs)</a:t>
            </a:r>
          </a:p>
          <a:p>
            <a:r>
              <a:rPr lang="en-US" sz="2000" dirty="0"/>
              <a:t>All ELLs participate in statewide assessments. </a:t>
            </a:r>
          </a:p>
          <a:p>
            <a:r>
              <a:rPr lang="en-US" sz="2000" dirty="0"/>
              <a:t>All ELLs who complete the applicable courses are expected to participate in the statewide assessment programs no matter how long these students have been enrolled in a U.S. school.</a:t>
            </a:r>
          </a:p>
          <a:p>
            <a:endParaRPr lang="en-US" sz="2400" dirty="0"/>
          </a:p>
          <a:p>
            <a:pPr marL="0" lvl="0" indent="0">
              <a:buNone/>
            </a:pPr>
            <a:r>
              <a:rPr lang="en-US" sz="2400" b="1" dirty="0">
                <a:solidFill>
                  <a:prstClr val="black"/>
                </a:solidFill>
              </a:rPr>
              <a:t>Students with Disabilities</a:t>
            </a:r>
          </a:p>
          <a:p>
            <a:pPr lvl="0"/>
            <a:r>
              <a:rPr lang="en-US" sz="2000" dirty="0">
                <a:solidFill>
                  <a:prstClr val="black"/>
                </a:solidFill>
              </a:rPr>
              <a:t>Students with disabilities participate in the statewide assessment program by taking one of the following:</a:t>
            </a:r>
          </a:p>
          <a:p>
            <a:pPr marL="793750" lvl="0" indent="-457200">
              <a:spcAft>
                <a:spcPts val="0"/>
              </a:spcAft>
              <a:buFont typeface="Calibri" panose="020F0502020204030204" pitchFamily="34" charset="0"/>
              <a:buChar char="–"/>
            </a:pPr>
            <a:r>
              <a:rPr lang="en-US" sz="2000" dirty="0">
                <a:solidFill>
                  <a:prstClr val="black"/>
                </a:solidFill>
              </a:rPr>
              <a:t>NGSSS without accommodations </a:t>
            </a:r>
          </a:p>
          <a:p>
            <a:pPr marL="793750" lvl="0" indent="-457200">
              <a:spcAft>
                <a:spcPts val="0"/>
              </a:spcAft>
              <a:buFont typeface="Calibri" panose="020F0502020204030204" pitchFamily="34" charset="0"/>
              <a:buChar char="–"/>
            </a:pPr>
            <a:r>
              <a:rPr lang="en-US" sz="2000" dirty="0">
                <a:solidFill>
                  <a:prstClr val="black"/>
                </a:solidFill>
              </a:rPr>
              <a:t>NGSSS with accommodations </a:t>
            </a:r>
          </a:p>
          <a:p>
            <a:pPr marL="793750" lvl="0" indent="-457200">
              <a:spcAft>
                <a:spcPts val="0"/>
              </a:spcAft>
              <a:buFont typeface="Calibri" panose="020F0502020204030204" pitchFamily="34" charset="0"/>
              <a:buChar char="–"/>
            </a:pPr>
            <a:r>
              <a:rPr lang="en-US" sz="2000" dirty="0">
                <a:solidFill>
                  <a:prstClr val="black"/>
                </a:solidFill>
              </a:rPr>
              <a:t>Florida Standards Alternate Assessment (FSAA) </a:t>
            </a:r>
          </a:p>
          <a:p>
            <a:pPr marL="336550" lvl="0" indent="0">
              <a:spcAft>
                <a:spcPts val="0"/>
              </a:spcAft>
              <a:buNone/>
            </a:pPr>
            <a:r>
              <a:rPr lang="en-US" sz="2000" dirty="0">
                <a:solidFill>
                  <a:prstClr val="black"/>
                </a:solidFill>
              </a:rPr>
              <a:t>All determinations regarding participation in the statewide assessment program must be documented in the student’s IEP or Section 504 Plan.</a:t>
            </a:r>
          </a:p>
          <a:p>
            <a:pPr>
              <a:spcBef>
                <a:spcPts val="600"/>
              </a:spcBef>
              <a:spcAft>
                <a:spcPts val="600"/>
              </a:spcAft>
              <a:buFont typeface="Tahoma" pitchFamily="34" charset="0"/>
              <a:buChar char="•"/>
              <a:defRPr/>
            </a:pP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13</a:t>
            </a:fld>
            <a:endParaRPr lang="en-US" dirty="0"/>
          </a:p>
        </p:txBody>
      </p:sp>
      <p:sp>
        <p:nvSpPr>
          <p:cNvPr id="7" name="Rounded Rectangle 5">
            <a:extLst>
              <a:ext uri="{FF2B5EF4-FFF2-40B4-BE49-F238E27FC236}">
                <a16:creationId xmlns:a16="http://schemas.microsoft.com/office/drawing/2014/main" id="{DF445B97-9921-4272-9160-867C9F014496}"/>
              </a:ext>
            </a:extLst>
          </p:cNvPr>
          <p:cNvSpPr/>
          <p:nvPr/>
        </p:nvSpPr>
        <p:spPr>
          <a:xfrm>
            <a:off x="8373035" y="941294"/>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120927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74071" y="1843857"/>
            <a:ext cx="6439025" cy="4853780"/>
          </a:xfrm>
        </p:spPr>
        <p:txBody>
          <a:bodyPr>
            <a:noAutofit/>
          </a:bodyPr>
          <a:lstStyle/>
          <a:p>
            <a:pPr>
              <a:spcBef>
                <a:spcPts val="300"/>
              </a:spcBef>
              <a:spcAft>
                <a:spcPts val="300"/>
              </a:spcAft>
            </a:pPr>
            <a:r>
              <a:rPr lang="en-US" sz="1800" dirty="0"/>
              <a:t>Florida State Board of Education Rule 6A-10.042, FAC, was developed to meet the requirements of the Test Security Statute, s. 1008.24, F.S., and applies to anyone involved in the administration of a statewide assessment. </a:t>
            </a:r>
          </a:p>
          <a:p>
            <a:pPr>
              <a:spcBef>
                <a:spcPts val="300"/>
              </a:spcBef>
              <a:spcAft>
                <a:spcPts val="300"/>
              </a:spcAft>
            </a:pPr>
            <a:r>
              <a:rPr lang="en-US" sz="1800" dirty="0"/>
              <a:t>Appendix D of the manual provides the full text of the Florida Test Security Statute and State Board of Education Rule.</a:t>
            </a:r>
          </a:p>
          <a:p>
            <a:pPr>
              <a:spcBef>
                <a:spcPts val="300"/>
              </a:spcBef>
              <a:spcAft>
                <a:spcPts val="300"/>
              </a:spcAft>
            </a:pPr>
            <a:r>
              <a:rPr lang="en-US" sz="1800" dirty="0">
                <a:hlinkClick r:id="rId3"/>
              </a:rPr>
              <a:t>Standards, Guidelines, and Procedures for Test Administration and Test Security</a:t>
            </a:r>
            <a:r>
              <a:rPr lang="en-US" sz="1800" dirty="0"/>
              <a:t> and </a:t>
            </a:r>
            <a:r>
              <a:rPr lang="en-US" sz="1800" dirty="0">
                <a:hlinkClick r:id="rId4"/>
              </a:rPr>
              <a:t>Test Security Screencast </a:t>
            </a:r>
            <a:r>
              <a:rPr lang="en-US" sz="1800" dirty="0"/>
              <a:t>for Test Administrators and Proctors are available at the Test Chairperson Info website at </a:t>
            </a:r>
            <a:r>
              <a:rPr lang="en-US" sz="1800" dirty="0">
                <a:hlinkClick r:id="rId5"/>
              </a:rPr>
              <a:t>http://oada.dadeschools.net/TestChairInfo/InfoForTestChair.asp</a:t>
            </a:r>
            <a:r>
              <a:rPr lang="en-US" sz="1800" dirty="0"/>
              <a:t> </a:t>
            </a:r>
          </a:p>
          <a:p>
            <a:pPr lvl="1">
              <a:spcBef>
                <a:spcPts val="300"/>
              </a:spcBef>
              <a:spcAft>
                <a:spcPts val="300"/>
              </a:spcAft>
            </a:pPr>
            <a:r>
              <a:rPr lang="en-US" sz="1800" dirty="0">
                <a:cs typeface="Tahoma" pitchFamily="34" charset="0"/>
              </a:rPr>
              <a:t>Adopted by School Board</a:t>
            </a:r>
          </a:p>
          <a:p>
            <a:pPr>
              <a:spcBef>
                <a:spcPts val="300"/>
              </a:spcBef>
              <a:spcAft>
                <a:spcPts val="300"/>
              </a:spcAft>
            </a:pPr>
            <a:r>
              <a:rPr lang="en-US" sz="1800" i="1" dirty="0"/>
              <a:t>School Procedural Checklist (FM-6927) </a:t>
            </a:r>
            <a:r>
              <a:rPr lang="en-US" sz="1800" dirty="0"/>
              <a:t>must be completed  and signed by the principal and SAC at the conclusion of testing. </a:t>
            </a:r>
          </a:p>
          <a:p>
            <a:pPr>
              <a:spcBef>
                <a:spcPts val="300"/>
              </a:spcBef>
              <a:spcAft>
                <a:spcPts val="30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14</a:t>
            </a:fld>
            <a:endParaRPr lang="en-US" dirty="0"/>
          </a:p>
        </p:txBody>
      </p:sp>
      <p:pic>
        <p:nvPicPr>
          <p:cNvPr id="14" name="Picture 13">
            <a:extLst>
              <a:ext uri="{FF2B5EF4-FFF2-40B4-BE49-F238E27FC236}">
                <a16:creationId xmlns:a16="http://schemas.microsoft.com/office/drawing/2014/main" id="{26C41415-FA6B-4EB7-A141-45DA8B248E75}"/>
              </a:ext>
            </a:extLst>
          </p:cNvPr>
          <p:cNvPicPr>
            <a:picLocks noChangeAspect="1"/>
          </p:cNvPicPr>
          <p:nvPr/>
        </p:nvPicPr>
        <p:blipFill>
          <a:blip r:embed="rId6"/>
          <a:stretch>
            <a:fillRect/>
          </a:stretch>
        </p:blipFill>
        <p:spPr>
          <a:xfrm>
            <a:off x="5503024" y="6111872"/>
            <a:ext cx="1745673" cy="711270"/>
          </a:xfrm>
          <a:prstGeom prst="rect">
            <a:avLst/>
          </a:prstGeom>
        </p:spPr>
      </p:pic>
      <p:pic>
        <p:nvPicPr>
          <p:cNvPr id="13" name="Picture 12">
            <a:extLst>
              <a:ext uri="{FF2B5EF4-FFF2-40B4-BE49-F238E27FC236}">
                <a16:creationId xmlns:a16="http://schemas.microsoft.com/office/drawing/2014/main" id="{11B5D90C-8355-4957-A676-B432EB430F89}"/>
              </a:ext>
            </a:extLst>
          </p:cNvPr>
          <p:cNvPicPr>
            <a:picLocks noChangeAspect="1"/>
          </p:cNvPicPr>
          <p:nvPr/>
        </p:nvPicPr>
        <p:blipFill>
          <a:blip r:embed="rId7"/>
          <a:stretch>
            <a:fillRect/>
          </a:stretch>
        </p:blipFill>
        <p:spPr>
          <a:xfrm>
            <a:off x="6482588" y="0"/>
            <a:ext cx="2587341" cy="3362404"/>
          </a:xfrm>
          <a:prstGeom prst="rect">
            <a:avLst/>
          </a:prstGeom>
        </p:spPr>
      </p:pic>
      <p:pic>
        <p:nvPicPr>
          <p:cNvPr id="26" name="Picture 25">
            <a:extLst>
              <a:ext uri="{FF2B5EF4-FFF2-40B4-BE49-F238E27FC236}">
                <a16:creationId xmlns:a16="http://schemas.microsoft.com/office/drawing/2014/main" id="{495CD8DD-E72A-4865-A1A0-F97D170E9F9B}"/>
              </a:ext>
            </a:extLst>
          </p:cNvPr>
          <p:cNvPicPr/>
          <p:nvPr/>
        </p:nvPicPr>
        <p:blipFill rotWithShape="1">
          <a:blip r:embed="rId8"/>
          <a:srcRect l="15470" t="17864" r="63442" b="6591"/>
          <a:stretch/>
        </p:blipFill>
        <p:spPr bwMode="auto">
          <a:xfrm>
            <a:off x="6617333" y="3362404"/>
            <a:ext cx="2348359" cy="274946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1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51619"/>
            <a:ext cx="8763000" cy="1096962"/>
          </a:xfrm>
        </p:spPr>
        <p:txBody>
          <a:bodyPr>
            <a:noAutofit/>
          </a:bodyPr>
          <a:lstStyle/>
          <a:p>
            <a:pPr lvl="0"/>
            <a:r>
              <a:rPr lang="en-US" dirty="0"/>
              <a:t>Test Security </a:t>
            </a:r>
            <a:br>
              <a:rPr lang="en-US" dirty="0"/>
            </a:br>
            <a:r>
              <a:rPr lang="en-US" dirty="0"/>
              <a:t>Policies and Procedures</a:t>
            </a:r>
          </a:p>
        </p:txBody>
      </p:sp>
      <p:sp>
        <p:nvSpPr>
          <p:cNvPr id="25602" name="Content Placeholder 1"/>
          <p:cNvSpPr>
            <a:spLocks noGrp="1"/>
          </p:cNvSpPr>
          <p:nvPr>
            <p:ph idx="1"/>
          </p:nvPr>
        </p:nvSpPr>
        <p:spPr>
          <a:xfrm>
            <a:off x="228600" y="1905001"/>
            <a:ext cx="8839200" cy="4114799"/>
          </a:xfrm>
        </p:spPr>
        <p:txBody>
          <a:bodyPr/>
          <a:lstStyle/>
          <a:p>
            <a:pPr marL="0" indent="0">
              <a:spcBef>
                <a:spcPts val="600"/>
              </a:spcBef>
              <a:spcAft>
                <a:spcPts val="600"/>
              </a:spcAft>
              <a:buNone/>
            </a:pPr>
            <a:r>
              <a:rPr lang="en-US" sz="2800" b="1" dirty="0"/>
              <a:t>Caveon Data Forensics</a:t>
            </a:r>
          </a:p>
          <a:p>
            <a:pPr>
              <a:spcBef>
                <a:spcPts val="600"/>
              </a:spcBef>
              <a:spcAft>
                <a:spcPts val="600"/>
              </a:spcAft>
            </a:pPr>
            <a:r>
              <a:rPr lang="en-US" sz="2400" dirty="0"/>
              <a:t>The FDOE uses Caveon Test Security to provide its Caveon Data Forensics™ for all statewide assessments.</a:t>
            </a:r>
          </a:p>
          <a:p>
            <a:r>
              <a:rPr lang="en-US" sz="2400" dirty="0"/>
              <a:t>Caveon analyzes data to identify highly unusual test results for two primary groups: </a:t>
            </a:r>
          </a:p>
          <a:p>
            <a:pPr lvl="1"/>
            <a:r>
              <a:rPr lang="en-US" sz="2400" b="1" dirty="0">
                <a:solidFill>
                  <a:srgbClr val="FF0000"/>
                </a:solidFill>
              </a:rPr>
              <a:t> Students with extremely similar test responses</a:t>
            </a:r>
          </a:p>
          <a:p>
            <a:pPr lvl="1"/>
            <a:r>
              <a:rPr lang="en-US" sz="2400" b="1" dirty="0">
                <a:solidFill>
                  <a:srgbClr val="FF0000"/>
                </a:solidFill>
              </a:rPr>
              <a:t> Schools with improbable levels of similarity, gains and/or erasures</a:t>
            </a:r>
          </a:p>
          <a:p>
            <a:r>
              <a:rPr lang="en-US" sz="2400" dirty="0"/>
              <a:t> Flagging only the most extreme results.</a:t>
            </a:r>
          </a:p>
        </p:txBody>
      </p:sp>
      <p:sp>
        <p:nvSpPr>
          <p:cNvPr id="4" name="TextBox 3"/>
          <p:cNvSpPr txBox="1"/>
          <p:nvPr/>
        </p:nvSpPr>
        <p:spPr>
          <a:xfrm>
            <a:off x="2590800" y="6583363"/>
            <a:ext cx="4419600" cy="338554"/>
          </a:xfrm>
          <a:prstGeom prst="rect">
            <a:avLst/>
          </a:prstGeom>
          <a:noFill/>
        </p:spPr>
        <p:txBody>
          <a:bodyPr wrap="square" rtlCol="0">
            <a:spAutoFit/>
          </a:bodyPr>
          <a:lstStyle/>
          <a:p>
            <a:r>
              <a:rPr lang="en-US" sz="1600" dirty="0"/>
              <a:t> </a:t>
            </a:r>
          </a:p>
        </p:txBody>
      </p:sp>
      <p:pic>
        <p:nvPicPr>
          <p:cNvPr id="10" name="Picture 9">
            <a:extLst>
              <a:ext uri="{FF2B5EF4-FFF2-40B4-BE49-F238E27FC236}">
                <a16:creationId xmlns:a16="http://schemas.microsoft.com/office/drawing/2014/main" id="{17DF098F-6D26-4385-B05C-A3DC2B3FE720}"/>
              </a:ext>
            </a:extLst>
          </p:cNvPr>
          <p:cNvPicPr>
            <a:picLocks noChangeAspect="1"/>
          </p:cNvPicPr>
          <p:nvPr/>
        </p:nvPicPr>
        <p:blipFill>
          <a:blip r:embed="rId3"/>
          <a:stretch>
            <a:fillRect/>
          </a:stretch>
        </p:blipFill>
        <p:spPr>
          <a:xfrm>
            <a:off x="5503024" y="6111872"/>
            <a:ext cx="1745673" cy="711270"/>
          </a:xfrm>
          <a:prstGeom prst="rect">
            <a:avLst/>
          </a:prstGeom>
        </p:spPr>
      </p:pic>
      <p:grpSp>
        <p:nvGrpSpPr>
          <p:cNvPr id="16" name="Group 15">
            <a:extLst>
              <a:ext uri="{FF2B5EF4-FFF2-40B4-BE49-F238E27FC236}">
                <a16:creationId xmlns:a16="http://schemas.microsoft.com/office/drawing/2014/main" id="{909CCD0F-A5C0-4285-854B-5E839E3B76C8}"/>
              </a:ext>
            </a:extLst>
          </p:cNvPr>
          <p:cNvGrpSpPr/>
          <p:nvPr/>
        </p:nvGrpSpPr>
        <p:grpSpPr>
          <a:xfrm>
            <a:off x="8190343" y="923872"/>
            <a:ext cx="725057" cy="601613"/>
            <a:chOff x="5266301" y="3461187"/>
            <a:chExt cx="725057" cy="601613"/>
          </a:xfrm>
        </p:grpSpPr>
        <p:pic>
          <p:nvPicPr>
            <p:cNvPr id="17" name="Picture 16">
              <a:extLst>
                <a:ext uri="{FF2B5EF4-FFF2-40B4-BE49-F238E27FC236}">
                  <a16:creationId xmlns:a16="http://schemas.microsoft.com/office/drawing/2014/main" id="{BF427AAB-0BDF-4AAC-AD2D-96BB087F1C71}"/>
                </a:ext>
              </a:extLst>
            </p:cNvPr>
            <p:cNvPicPr>
              <a:picLocks noChangeAspect="1"/>
            </p:cNvPicPr>
            <p:nvPr/>
          </p:nvPicPr>
          <p:blipFill>
            <a:blip r:embed="rId4"/>
            <a:stretch>
              <a:fillRect/>
            </a:stretch>
          </p:blipFill>
          <p:spPr>
            <a:xfrm>
              <a:off x="5266301" y="3461187"/>
              <a:ext cx="725057" cy="601613"/>
            </a:xfrm>
            <a:prstGeom prst="rect">
              <a:avLst/>
            </a:prstGeom>
            <a:scene3d>
              <a:camera prst="orthographicFront"/>
              <a:lightRig rig="threePt" dir="t"/>
            </a:scene3d>
            <a:sp3d>
              <a:bevelT/>
            </a:sp3d>
          </p:spPr>
        </p:pic>
        <p:sp>
          <p:nvSpPr>
            <p:cNvPr id="18" name="TextBox 17">
              <a:extLst>
                <a:ext uri="{FF2B5EF4-FFF2-40B4-BE49-F238E27FC236}">
                  <a16:creationId xmlns:a16="http://schemas.microsoft.com/office/drawing/2014/main" id="{E1C6BEEE-0A8F-4D02-8464-7EAEAE91CD03}"/>
                </a:ext>
              </a:extLst>
            </p:cNvPr>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Tree>
    <p:extLst>
      <p:ext uri="{BB962C8B-B14F-4D97-AF65-F5344CB8AC3E}">
        <p14:creationId xmlns:p14="http://schemas.microsoft.com/office/powerpoint/2010/main" val="278728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304800" y="1939290"/>
            <a:ext cx="8610600" cy="4664075"/>
          </a:xfrm>
        </p:spPr>
        <p:txBody>
          <a:bodyPr/>
          <a:lstStyle/>
          <a:p>
            <a:pPr marL="0" indent="0" eaLnBrk="1" hangingPunct="1">
              <a:lnSpc>
                <a:spcPct val="100000"/>
              </a:lnSpc>
              <a:spcBef>
                <a:spcPts val="600"/>
              </a:spcBef>
              <a:spcAft>
                <a:spcPts val="0"/>
              </a:spcAft>
              <a:buNone/>
            </a:pPr>
            <a:r>
              <a:rPr lang="en-US" sz="2000" dirty="0">
                <a:latin typeface="Tahoma" panose="020B0604030504040204" pitchFamily="34" charset="0"/>
                <a:ea typeface="Tahoma" panose="020B0604030504040204" pitchFamily="34" charset="0"/>
                <a:cs typeface="Tahoma" panose="020B0604030504040204" pitchFamily="34" charset="0"/>
              </a:rPr>
              <a:t>The </a:t>
            </a:r>
            <a:r>
              <a:rPr lang="en-US" sz="2000" i="1" dirty="0">
                <a:latin typeface="Tahoma" panose="020B0604030504040204" pitchFamily="34" charset="0"/>
                <a:ea typeface="Tahoma" panose="020B0604030504040204" pitchFamily="34" charset="0"/>
                <a:cs typeface="Tahoma" panose="020B0604030504040204" pitchFamily="34" charset="0"/>
              </a:rPr>
              <a:t>School Assessment Coordinator Checklist</a:t>
            </a:r>
            <a:r>
              <a:rPr lang="en-US" sz="2000" dirty="0">
                <a:latin typeface="Tahoma" panose="020B0604030504040204" pitchFamily="34" charset="0"/>
                <a:ea typeface="Tahoma" panose="020B0604030504040204" pitchFamily="34" charset="0"/>
                <a:cs typeface="Tahoma" panose="020B0604030504040204" pitchFamily="34" charset="0"/>
              </a:rPr>
              <a:t> in Appendix E of the manual lists SAC activities before, during, and after testing. </a:t>
            </a:r>
          </a:p>
          <a:p>
            <a:pPr eaLnBrk="1" hangingPunct="1">
              <a:lnSpc>
                <a:spcPct val="100000"/>
              </a:lnSpc>
              <a:spcBef>
                <a:spcPts val="600"/>
              </a:spcBef>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Available at </a:t>
            </a:r>
            <a:r>
              <a:rPr lang="en-US" sz="2000" dirty="0">
                <a:solidFill>
                  <a:srgbClr val="FF0000"/>
                </a:solidFill>
                <a:latin typeface="Calibri" panose="020F0502020204030204" pitchFamily="34" charset="0"/>
                <a:hlinkClick r:id="rId3"/>
              </a:rPr>
              <a:t>http://florida.pearsonaccessnext.com/resources-training</a:t>
            </a:r>
            <a:r>
              <a:rPr lang="en-US" sz="2000" dirty="0">
                <a:latin typeface="Calibri" panose="020F0502020204030204" pitchFamily="34" charset="0"/>
              </a:rPr>
              <a:t>.</a:t>
            </a:r>
          </a:p>
          <a:p>
            <a:pPr marL="0" indent="0" eaLnBrk="1" hangingPunct="1">
              <a:lnSpc>
                <a:spcPct val="100000"/>
              </a:lnSpc>
              <a:spcBef>
                <a:spcPts val="600"/>
              </a:spcBef>
              <a:spcAft>
                <a:spcPts val="0"/>
              </a:spcAft>
              <a:buNone/>
            </a:pPr>
            <a:r>
              <a:rPr lang="en-US" sz="2400" b="1" dirty="0">
                <a:latin typeface="Tahoma" panose="020B0604030504040204" pitchFamily="34" charset="0"/>
                <a:ea typeface="Tahoma" panose="020B0604030504040204" pitchFamily="34" charset="0"/>
                <a:cs typeface="Tahoma" panose="020B0604030504040204" pitchFamily="34" charset="0"/>
              </a:rPr>
              <a:t>Receive Test Materials</a:t>
            </a:r>
            <a:endParaRPr lang="en-US" sz="24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Work folders arrived with your test administration manuals in the fall.</a:t>
            </a:r>
          </a:p>
          <a:p>
            <a:pPr>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Order additional ancillary materials via the TDC Documents website.</a:t>
            </a:r>
          </a:p>
          <a:p>
            <a:pPr>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If you receive paper-based test materials (regular print, large print, braille, one-item-per-page) for eligible students at your school, verify that you have all necessary materials, and report any missing materials to SAET immediately at 305-995-7520</a:t>
            </a:r>
          </a:p>
          <a:p>
            <a:pPr>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To order additional PBT Accommodations not received, place an order in the Assessment Services App, via the PBT Accommodations link.</a:t>
            </a:r>
          </a:p>
          <a:p>
            <a:pPr>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16</a:t>
            </a:fld>
            <a:endParaRPr lang="en-US" dirty="0">
              <a:latin typeface="Arial" pitchFamily="34" charset="0"/>
            </a:endParaRPr>
          </a:p>
        </p:txBody>
      </p:sp>
      <p:sp>
        <p:nvSpPr>
          <p:cNvPr id="7" name="Rounded Rectangle 6"/>
          <p:cNvSpPr/>
          <p:nvPr/>
        </p:nvSpPr>
        <p:spPr>
          <a:xfrm>
            <a:off x="8251556" y="914400"/>
            <a:ext cx="685800" cy="6858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410506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290080" y="2895600"/>
            <a:ext cx="5950189" cy="3034030"/>
          </a:xfrm>
        </p:spPr>
        <p:txBody>
          <a:bodyPr/>
          <a:lstStyle/>
          <a:p>
            <a:pPr>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Required form</a:t>
            </a:r>
          </a:p>
          <a:p>
            <a:pPr>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Retain electronic or hard copies of completed forms for one calendar school year</a:t>
            </a:r>
          </a:p>
          <a:p>
            <a:pPr>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Blank form located in Avocet and in Appendix E of the manual.</a:t>
            </a:r>
          </a:p>
          <a:p>
            <a:pPr>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Return the originals in the DAC-AR Box.</a:t>
            </a:r>
          </a:p>
          <a:p>
            <a:pPr>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17</a:t>
            </a:fld>
            <a:endParaRPr lang="en-US" dirty="0">
              <a:latin typeface="Arial" pitchFamily="34" charset="0"/>
            </a:endParaRPr>
          </a:p>
        </p:txBody>
      </p:sp>
      <p:pic>
        <p:nvPicPr>
          <p:cNvPr id="2" name="Picture 1">
            <a:extLst>
              <a:ext uri="{FF2B5EF4-FFF2-40B4-BE49-F238E27FC236}">
                <a16:creationId xmlns:a16="http://schemas.microsoft.com/office/drawing/2014/main" id="{38F4C92D-CAC2-436C-B493-17E7C97F8FAB}"/>
              </a:ext>
            </a:extLst>
          </p:cNvPr>
          <p:cNvPicPr>
            <a:picLocks noChangeAspect="1"/>
          </p:cNvPicPr>
          <p:nvPr/>
        </p:nvPicPr>
        <p:blipFill>
          <a:blip r:embed="rId3"/>
          <a:stretch>
            <a:fillRect/>
          </a:stretch>
        </p:blipFill>
        <p:spPr>
          <a:xfrm>
            <a:off x="6091289" y="2571065"/>
            <a:ext cx="2846296" cy="3513844"/>
          </a:xfrm>
          <a:prstGeom prst="rect">
            <a:avLst/>
          </a:prstGeom>
          <a:ln>
            <a:solidFill>
              <a:schemeClr val="tx1"/>
            </a:solidFill>
          </a:ln>
        </p:spPr>
      </p:pic>
      <p:sp>
        <p:nvSpPr>
          <p:cNvPr id="8" name="Rounded Rectangle 6">
            <a:extLst>
              <a:ext uri="{FF2B5EF4-FFF2-40B4-BE49-F238E27FC236}">
                <a16:creationId xmlns:a16="http://schemas.microsoft.com/office/drawing/2014/main" id="{E43A11EF-7D54-4BF6-A8FF-AD2DC6E14C70}"/>
              </a:ext>
            </a:extLst>
          </p:cNvPr>
          <p:cNvSpPr/>
          <p:nvPr/>
        </p:nvSpPr>
        <p:spPr>
          <a:xfrm>
            <a:off x="8229600" y="762000"/>
            <a:ext cx="685800" cy="6858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p:txBody>
      </p:sp>
      <p:sp>
        <p:nvSpPr>
          <p:cNvPr id="3" name="Rectangle 2">
            <a:extLst>
              <a:ext uri="{FF2B5EF4-FFF2-40B4-BE49-F238E27FC236}">
                <a16:creationId xmlns:a16="http://schemas.microsoft.com/office/drawing/2014/main" id="{0F0E49FB-3F98-418F-A50D-7A51099AA5B8}"/>
              </a:ext>
            </a:extLst>
          </p:cNvPr>
          <p:cNvSpPr/>
          <p:nvPr/>
        </p:nvSpPr>
        <p:spPr>
          <a:xfrm>
            <a:off x="152400" y="1855051"/>
            <a:ext cx="8915400" cy="954107"/>
          </a:xfrm>
          <a:prstGeom prst="rect">
            <a:avLst/>
          </a:prstGeom>
        </p:spPr>
        <p:txBody>
          <a:bodyPr wrap="square">
            <a:spAutoFit/>
          </a:bodyPr>
          <a:lstStyle/>
          <a:p>
            <a:pPr marL="0" indent="0" eaLnBrk="1" hangingPunct="1">
              <a:lnSpc>
                <a:spcPct val="100000"/>
              </a:lnSpc>
              <a:spcBef>
                <a:spcPts val="600"/>
              </a:spcBef>
              <a:spcAft>
                <a:spcPts val="0"/>
              </a:spcAft>
              <a:buNone/>
            </a:pPr>
            <a:r>
              <a:rPr lang="en-US" sz="2800" b="1" dirty="0">
                <a:latin typeface="Tahoma" panose="020B0604030504040204" pitchFamily="34" charset="0"/>
                <a:ea typeface="Tahoma" panose="020B0604030504040204" pitchFamily="34" charset="0"/>
                <a:cs typeface="Tahoma" panose="020B0604030504040204" pitchFamily="34" charset="0"/>
              </a:rPr>
              <a:t>Maintain the Test Materials Chain of Custody Form (PBT Accommodations)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985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17955-71F8-4EEC-AA9F-21AE6F2695A6}"/>
              </a:ext>
            </a:extLst>
          </p:cNvPr>
          <p:cNvSpPr>
            <a:spLocks noGrp="1"/>
          </p:cNvSpPr>
          <p:nvPr>
            <p:ph type="title"/>
          </p:nvPr>
        </p:nvSpPr>
        <p:spPr/>
        <p:txBody>
          <a:bodyPr/>
          <a:lstStyle/>
          <a:p>
            <a:r>
              <a:rPr lang="en-US" dirty="0"/>
              <a:t>School Assessment Coordinator Before Testing</a:t>
            </a:r>
          </a:p>
        </p:txBody>
      </p:sp>
      <p:sp>
        <p:nvSpPr>
          <p:cNvPr id="3" name="Content Placeholder 2">
            <a:extLst>
              <a:ext uri="{FF2B5EF4-FFF2-40B4-BE49-F238E27FC236}">
                <a16:creationId xmlns:a16="http://schemas.microsoft.com/office/drawing/2014/main" id="{B7B2A52B-E3DE-45A6-9B79-4CA4AEAB737C}"/>
              </a:ext>
            </a:extLst>
          </p:cNvPr>
          <p:cNvSpPr>
            <a:spLocks noGrp="1"/>
          </p:cNvSpPr>
          <p:nvPr>
            <p:ph idx="1"/>
          </p:nvPr>
        </p:nvSpPr>
        <p:spPr>
          <a:xfrm>
            <a:off x="203454" y="1820260"/>
            <a:ext cx="8737092" cy="4701381"/>
          </a:xfrm>
        </p:spPr>
        <p:txBody>
          <a:bodyPr/>
          <a:lstStyle/>
          <a:p>
            <a:pPr marL="0" indent="0">
              <a:spcBef>
                <a:spcPts val="300"/>
              </a:spcBef>
              <a:spcAft>
                <a:spcPts val="300"/>
              </a:spcAft>
              <a:buNone/>
            </a:pPr>
            <a:r>
              <a:rPr lang="en-US" sz="2800" b="1" dirty="0"/>
              <a:t>PBT Accommodations</a:t>
            </a:r>
          </a:p>
          <a:p>
            <a:pPr>
              <a:spcBef>
                <a:spcPts val="300"/>
              </a:spcBef>
              <a:spcAft>
                <a:spcPts val="300"/>
              </a:spcAft>
            </a:pPr>
            <a:r>
              <a:rPr lang="en-US" sz="1800" dirty="0"/>
              <a:t>Place additional orders for PBT accommodations for eligible students with an IEP or Section 504 Plan via the PBT Accommodations App:</a:t>
            </a:r>
          </a:p>
          <a:p>
            <a:pPr lvl="1">
              <a:spcBef>
                <a:spcPts val="300"/>
              </a:spcBef>
              <a:spcAft>
                <a:spcPts val="300"/>
              </a:spcAft>
            </a:pPr>
            <a:r>
              <a:rPr lang="en-US" sz="1800" dirty="0"/>
              <a:t>Log into your M-DCPS employee portal.</a:t>
            </a:r>
          </a:p>
          <a:p>
            <a:pPr lvl="1">
              <a:spcBef>
                <a:spcPts val="300"/>
              </a:spcBef>
              <a:spcAft>
                <a:spcPts val="300"/>
              </a:spcAft>
            </a:pPr>
            <a:r>
              <a:rPr lang="en-US" sz="1800" dirty="0"/>
              <a:t>Select the </a:t>
            </a:r>
            <a:r>
              <a:rPr lang="en-US" sz="1800" dirty="0">
                <a:solidFill>
                  <a:srgbClr val="FF0000"/>
                </a:solidFill>
              </a:rPr>
              <a:t>Apps|Services|Sites </a:t>
            </a:r>
            <a:r>
              <a:rPr lang="en-US" sz="1800" dirty="0"/>
              <a:t>tab, then select the </a:t>
            </a:r>
            <a:r>
              <a:rPr lang="en-US" sz="1800" b="1" dirty="0"/>
              <a:t>Assessment Services</a:t>
            </a:r>
            <a:r>
              <a:rPr lang="en-US" sz="1800" dirty="0"/>
              <a:t> Application</a:t>
            </a:r>
          </a:p>
          <a:p>
            <a:pPr lvl="1">
              <a:spcBef>
                <a:spcPts val="300"/>
              </a:spcBef>
              <a:spcAft>
                <a:spcPts val="300"/>
              </a:spcAft>
            </a:pPr>
            <a:r>
              <a:rPr lang="en-US" sz="1800" dirty="0"/>
              <a:t>Select the </a:t>
            </a:r>
            <a:r>
              <a:rPr lang="en-US" sz="1800" b="1" dirty="0"/>
              <a:t>PBT Accommodations link </a:t>
            </a:r>
            <a:r>
              <a:rPr lang="en-US" sz="1800" dirty="0"/>
              <a:t>and complete the </a:t>
            </a:r>
            <a:r>
              <a:rPr lang="en-US" sz="1800" b="1" dirty="0"/>
              <a:t>Request</a:t>
            </a:r>
            <a:r>
              <a:rPr lang="en-US" sz="1800" dirty="0"/>
              <a:t> form for each student, as eligible</a:t>
            </a:r>
          </a:p>
          <a:p>
            <a:pPr>
              <a:spcBef>
                <a:spcPts val="300"/>
              </a:spcBef>
              <a:spcAft>
                <a:spcPts val="300"/>
              </a:spcAft>
            </a:pPr>
            <a:r>
              <a:rPr lang="en-US" sz="1800" dirty="0"/>
              <a:t>Principals can provide access via QUAD A, select WPBS-PBA Schools. Refer to </a:t>
            </a:r>
            <a:r>
              <a:rPr lang="en-US" sz="1800" dirty="0">
                <a:hlinkClick r:id="rId3"/>
              </a:rPr>
              <a:t>QUAD A User Guide</a:t>
            </a:r>
            <a:r>
              <a:rPr lang="en-US" sz="1800" dirty="0"/>
              <a:t> found in Weekly Briefing # 22049.</a:t>
            </a:r>
          </a:p>
          <a:p>
            <a:pPr>
              <a:spcBef>
                <a:spcPts val="300"/>
              </a:spcBef>
              <a:spcAft>
                <a:spcPts val="300"/>
              </a:spcAft>
            </a:pPr>
            <a:r>
              <a:rPr lang="en-US" sz="1800" b="1" u="sng" dirty="0">
                <a:solidFill>
                  <a:srgbClr val="117A9B"/>
                </a:solidFill>
              </a:rPr>
              <a:t>Note</a:t>
            </a:r>
            <a:r>
              <a:rPr lang="en-US" sz="1800" b="1" dirty="0">
                <a:solidFill>
                  <a:srgbClr val="117A9B"/>
                </a:solidFill>
              </a:rPr>
              <a:t>: Contact Mara Ugando if access to the app is not available.   </a:t>
            </a:r>
          </a:p>
          <a:p>
            <a:pPr>
              <a:spcBef>
                <a:spcPts val="300"/>
              </a:spcBef>
              <a:spcAft>
                <a:spcPts val="300"/>
              </a:spcAft>
            </a:pPr>
            <a:r>
              <a:rPr lang="en-US" sz="1800" b="1" dirty="0"/>
              <a:t>Orders placed by the deadline will be delivered to schools via Comet Delivery Service on August 29-Septermber 3, 2019.  </a:t>
            </a:r>
            <a:r>
              <a:rPr lang="en-US" sz="1800" dirty="0"/>
              <a:t>Orders placed after the deadline will need to be picked up at the Test Distribution Center (TDC).</a:t>
            </a:r>
          </a:p>
          <a:p>
            <a:pPr lvl="1">
              <a:spcBef>
                <a:spcPts val="300"/>
              </a:spcBef>
              <a:spcAft>
                <a:spcPts val="300"/>
              </a:spcAft>
            </a:pPr>
            <a:r>
              <a:rPr lang="en-US" sz="1800" dirty="0"/>
              <a:t>Always call TDC at 305-995-3743 to ensure materials are ready.  </a:t>
            </a:r>
          </a:p>
          <a:p>
            <a:endParaRPr lang="en-US" sz="2000" dirty="0"/>
          </a:p>
        </p:txBody>
      </p:sp>
      <p:sp>
        <p:nvSpPr>
          <p:cNvPr id="4" name="Slide Number Placeholder 3">
            <a:extLst>
              <a:ext uri="{FF2B5EF4-FFF2-40B4-BE49-F238E27FC236}">
                <a16:creationId xmlns:a16="http://schemas.microsoft.com/office/drawing/2014/main" id="{4DB16F6C-A15C-49F6-BA61-6240847093D0}"/>
              </a:ext>
            </a:extLst>
          </p:cNvPr>
          <p:cNvSpPr>
            <a:spLocks noGrp="1"/>
          </p:cNvSpPr>
          <p:nvPr>
            <p:ph type="sldNum" sz="quarter" idx="12"/>
          </p:nvPr>
        </p:nvSpPr>
        <p:spPr/>
        <p:txBody>
          <a:bodyPr/>
          <a:lstStyle/>
          <a:p>
            <a:fld id="{60F88D64-766A-45C3-93FE-3E1D3068B07A}" type="slidenum">
              <a:rPr lang="en-US" smtClean="0"/>
              <a:t>18</a:t>
            </a:fld>
            <a:endParaRPr lang="en-US" dirty="0"/>
          </a:p>
        </p:txBody>
      </p:sp>
      <p:sp>
        <p:nvSpPr>
          <p:cNvPr id="10" name="Rounded Rectangle 6">
            <a:extLst>
              <a:ext uri="{FF2B5EF4-FFF2-40B4-BE49-F238E27FC236}">
                <a16:creationId xmlns:a16="http://schemas.microsoft.com/office/drawing/2014/main" id="{EACB0207-430D-4D2E-B615-EE3EACFB312C}"/>
              </a:ext>
            </a:extLst>
          </p:cNvPr>
          <p:cNvSpPr/>
          <p:nvPr/>
        </p:nvSpPr>
        <p:spPr>
          <a:xfrm>
            <a:off x="8279892" y="902776"/>
            <a:ext cx="685800" cy="6858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p:txBody>
      </p:sp>
    </p:spTree>
    <p:extLst>
      <p:ext uri="{BB962C8B-B14F-4D97-AF65-F5344CB8AC3E}">
        <p14:creationId xmlns:p14="http://schemas.microsoft.com/office/powerpoint/2010/main" val="375077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F88D64-766A-45C3-93FE-3E1D3068B07A}" type="slidenum">
              <a:rPr lang="en-US" smtClean="0"/>
              <a:t>19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611" y="6146098"/>
            <a:ext cx="1676400" cy="727142"/>
          </a:xfrm>
          <a:prstGeom prst="rect">
            <a:avLst/>
          </a:prstGeom>
        </p:spPr>
      </p:pic>
      <p:pic>
        <p:nvPicPr>
          <p:cNvPr id="6" name="Content Placeholder 5">
            <a:extLst>
              <a:ext uri="{FF2B5EF4-FFF2-40B4-BE49-F238E27FC236}">
                <a16:creationId xmlns:a16="http://schemas.microsoft.com/office/drawing/2014/main" id="{B0DA073F-F68D-4659-B419-A068DC85C9C3}"/>
              </a:ext>
            </a:extLst>
          </p:cNvPr>
          <p:cNvPicPr>
            <a:picLocks noGrp="1" noChangeAspect="1"/>
          </p:cNvPicPr>
          <p:nvPr>
            <p:ph idx="1"/>
          </p:nvPr>
        </p:nvPicPr>
        <p:blipFill>
          <a:blip r:embed="rId4"/>
          <a:stretch>
            <a:fillRect/>
          </a:stretch>
        </p:blipFill>
        <p:spPr>
          <a:xfrm>
            <a:off x="26288" y="2331943"/>
            <a:ext cx="5497830" cy="2734344"/>
          </a:xfrm>
          <a:prstGeom prst="rect">
            <a:avLst/>
          </a:prstGeom>
          <a:solidFill>
            <a:schemeClr val="tx1"/>
          </a:solidFill>
          <a:effectLst>
            <a:outerShdw blurRad="50800" dist="50800" dir="5400000" algn="ctr" rotWithShape="0">
              <a:schemeClr val="accent3"/>
            </a:outerShdw>
          </a:effectLst>
        </p:spPr>
      </p:pic>
      <p:sp>
        <p:nvSpPr>
          <p:cNvPr id="11" name="Down Arrow 10"/>
          <p:cNvSpPr/>
          <p:nvPr/>
        </p:nvSpPr>
        <p:spPr>
          <a:xfrm rot="16200000">
            <a:off x="361723" y="3944156"/>
            <a:ext cx="470000" cy="7204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7F1FFCE-2749-4FA8-A780-928A12734F03}"/>
              </a:ext>
            </a:extLst>
          </p:cNvPr>
          <p:cNvPicPr>
            <a:picLocks noChangeAspect="1"/>
          </p:cNvPicPr>
          <p:nvPr/>
        </p:nvPicPr>
        <p:blipFill>
          <a:blip r:embed="rId5"/>
          <a:stretch>
            <a:fillRect/>
          </a:stretch>
        </p:blipFill>
        <p:spPr>
          <a:xfrm>
            <a:off x="2961681" y="2879504"/>
            <a:ext cx="5878260" cy="1872480"/>
          </a:xfrm>
          <a:prstGeom prst="rect">
            <a:avLst/>
          </a:prstGeom>
          <a:effectLst>
            <a:outerShdw blurRad="50800" dist="50800" dir="5400000" algn="ctr" rotWithShape="0">
              <a:schemeClr val="tx1"/>
            </a:outerShdw>
          </a:effectLst>
        </p:spPr>
      </p:pic>
      <p:sp>
        <p:nvSpPr>
          <p:cNvPr id="17" name="Down Arrow 10">
            <a:extLst>
              <a:ext uri="{FF2B5EF4-FFF2-40B4-BE49-F238E27FC236}">
                <a16:creationId xmlns:a16="http://schemas.microsoft.com/office/drawing/2014/main" id="{B4963FD0-6859-4C54-87E9-E11B801D4364}"/>
              </a:ext>
            </a:extLst>
          </p:cNvPr>
          <p:cNvSpPr/>
          <p:nvPr/>
        </p:nvSpPr>
        <p:spPr>
          <a:xfrm rot="16200000">
            <a:off x="3831426" y="3991159"/>
            <a:ext cx="484745" cy="7204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829005" y="4117813"/>
            <a:ext cx="2704677" cy="2674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9">
            <a:extLst>
              <a:ext uri="{FF2B5EF4-FFF2-40B4-BE49-F238E27FC236}">
                <a16:creationId xmlns:a16="http://schemas.microsoft.com/office/drawing/2014/main" id="{88FD62E0-AD8A-4449-9615-9CC879457B97}"/>
              </a:ext>
            </a:extLst>
          </p:cNvPr>
          <p:cNvSpPr/>
          <p:nvPr/>
        </p:nvSpPr>
        <p:spPr>
          <a:xfrm>
            <a:off x="1028755" y="4139452"/>
            <a:ext cx="1219583" cy="423847"/>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ECF98C3C-5209-4A5D-AEBE-930819543A6F}"/>
              </a:ext>
            </a:extLst>
          </p:cNvPr>
          <p:cNvPicPr/>
          <p:nvPr/>
        </p:nvPicPr>
        <p:blipFill rotWithShape="1">
          <a:blip r:embed="rId6"/>
          <a:srcRect l="50450" r="-128" b="-2222"/>
          <a:stretch/>
        </p:blipFill>
        <p:spPr bwMode="auto">
          <a:xfrm>
            <a:off x="4829005" y="4675089"/>
            <a:ext cx="4197414" cy="2182911"/>
          </a:xfrm>
          <a:prstGeom prst="rect">
            <a:avLst/>
          </a:prstGeom>
          <a:solidFill>
            <a:schemeClr val="tx1"/>
          </a:solidFill>
          <a:ln>
            <a:noFill/>
          </a:ln>
          <a:effectLst>
            <a:outerShdw blurRad="50800" dist="50800" dir="5400000" algn="ctr" rotWithShape="0">
              <a:schemeClr val="tx1"/>
            </a:outerShdw>
          </a:effectLst>
          <a:extLst>
            <a:ext uri="{53640926-AAD7-44D8-BBD7-CCE9431645EC}">
              <a14:shadowObscured xmlns:a14="http://schemas.microsoft.com/office/drawing/2010/main"/>
            </a:ext>
          </a:extLst>
        </p:spPr>
      </p:pic>
      <p:sp>
        <p:nvSpPr>
          <p:cNvPr id="20" name="Down Arrow 10">
            <a:extLst>
              <a:ext uri="{FF2B5EF4-FFF2-40B4-BE49-F238E27FC236}">
                <a16:creationId xmlns:a16="http://schemas.microsoft.com/office/drawing/2014/main" id="{0ACB14D6-1ADD-4831-A028-DE9B44B35C6A}"/>
              </a:ext>
            </a:extLst>
          </p:cNvPr>
          <p:cNvSpPr/>
          <p:nvPr/>
        </p:nvSpPr>
        <p:spPr>
          <a:xfrm rot="16200000">
            <a:off x="4329628" y="5406327"/>
            <a:ext cx="484746" cy="7204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0A13BBE-77B6-4FFF-AF10-B0F61681AD6F}"/>
              </a:ext>
            </a:extLst>
          </p:cNvPr>
          <p:cNvSpPr/>
          <p:nvPr/>
        </p:nvSpPr>
        <p:spPr>
          <a:xfrm>
            <a:off x="406284" y="3408517"/>
            <a:ext cx="340158" cy="470000"/>
          </a:xfrm>
          <a:prstGeom prst="rect">
            <a:avLst/>
          </a:prstGeom>
        </p:spPr>
        <p:txBody>
          <a:bodyPr wrap="non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06D7CF2B-F52C-4611-B90C-EC76E28D7E8F}"/>
              </a:ext>
            </a:extLst>
          </p:cNvPr>
          <p:cNvSpPr/>
          <p:nvPr/>
        </p:nvSpPr>
        <p:spPr>
          <a:xfrm>
            <a:off x="3817285" y="4109003"/>
            <a:ext cx="390352" cy="484746"/>
          </a:xfrm>
          <a:prstGeom prst="rect">
            <a:avLst/>
          </a:prstGeom>
        </p:spPr>
        <p:txBody>
          <a:bodyPr wrap="square">
            <a:spAutoFit/>
          </a:bodyPr>
          <a:lstStyle/>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A5811581-7771-4956-ADA6-4BE52890C8C7}"/>
              </a:ext>
            </a:extLst>
          </p:cNvPr>
          <p:cNvSpPr/>
          <p:nvPr/>
        </p:nvSpPr>
        <p:spPr>
          <a:xfrm>
            <a:off x="4325218" y="5524171"/>
            <a:ext cx="390352" cy="484746"/>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ounded Rectangle 6">
            <a:extLst>
              <a:ext uri="{FF2B5EF4-FFF2-40B4-BE49-F238E27FC236}">
                <a16:creationId xmlns:a16="http://schemas.microsoft.com/office/drawing/2014/main" id="{2AB7FEB5-76C2-4BA9-8E31-79E1589485D4}"/>
              </a:ext>
            </a:extLst>
          </p:cNvPr>
          <p:cNvSpPr/>
          <p:nvPr/>
        </p:nvSpPr>
        <p:spPr>
          <a:xfrm>
            <a:off x="8229600" y="762000"/>
            <a:ext cx="685800" cy="68580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p:txBody>
      </p:sp>
      <p:sp>
        <p:nvSpPr>
          <p:cNvPr id="2" name="TextBox 1">
            <a:extLst>
              <a:ext uri="{FF2B5EF4-FFF2-40B4-BE49-F238E27FC236}">
                <a16:creationId xmlns:a16="http://schemas.microsoft.com/office/drawing/2014/main" id="{053E892D-D517-4064-8009-6FD7013BD582}"/>
              </a:ext>
            </a:extLst>
          </p:cNvPr>
          <p:cNvSpPr txBox="1"/>
          <p:nvPr/>
        </p:nvSpPr>
        <p:spPr>
          <a:xfrm>
            <a:off x="101218" y="1808723"/>
            <a:ext cx="5880136" cy="523220"/>
          </a:xfrm>
          <a:prstGeom prst="rect">
            <a:avLst/>
          </a:prstGeom>
          <a:noFill/>
        </p:spPr>
        <p:txBody>
          <a:bodyPr wrap="none" rtlCol="0">
            <a:spAutoFit/>
          </a:bodyPr>
          <a:lstStyle/>
          <a:p>
            <a:r>
              <a:rPr lang="en-US" sz="2800" b="1" dirty="0">
                <a:latin typeface="+mj-lt"/>
                <a:cs typeface="Calibri" panose="020F0502020204030204" pitchFamily="34" charset="0"/>
              </a:rPr>
              <a:t>Ordering PBT Accommodations </a:t>
            </a:r>
          </a:p>
        </p:txBody>
      </p:sp>
      <p:sp>
        <p:nvSpPr>
          <p:cNvPr id="25" name="Title 1">
            <a:extLst>
              <a:ext uri="{FF2B5EF4-FFF2-40B4-BE49-F238E27FC236}">
                <a16:creationId xmlns:a16="http://schemas.microsoft.com/office/drawing/2014/main" id="{F34A8574-CF73-4194-A5D1-11D6BB6A61F9}"/>
              </a:ext>
            </a:extLst>
          </p:cNvPr>
          <p:cNvSpPr>
            <a:spLocks noGrp="1"/>
          </p:cNvSpPr>
          <p:nvPr>
            <p:ph type="title"/>
          </p:nvPr>
        </p:nvSpPr>
        <p:spPr>
          <a:xfrm>
            <a:off x="76200" y="152400"/>
            <a:ext cx="8991600" cy="1447800"/>
          </a:xfrm>
        </p:spPr>
        <p:txBody>
          <a:bodyPr/>
          <a:lstStyle/>
          <a:p>
            <a:r>
              <a:rPr lang="en-US" dirty="0"/>
              <a:t>School Assessment Coordinator Before Testing</a:t>
            </a:r>
          </a:p>
        </p:txBody>
      </p:sp>
    </p:spTree>
    <p:extLst>
      <p:ext uri="{BB962C8B-B14F-4D97-AF65-F5344CB8AC3E}">
        <p14:creationId xmlns:p14="http://schemas.microsoft.com/office/powerpoint/2010/main" val="36560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686800" cy="1292225"/>
          </a:xfrm>
        </p:spPr>
        <p:txBody>
          <a:bodyPr/>
          <a:lstStyle/>
          <a:p>
            <a:r>
              <a:rPr lang="en-US" dirty="0"/>
              <a:t>Test Administration Manual</a:t>
            </a:r>
          </a:p>
        </p:txBody>
      </p:sp>
      <p:sp>
        <p:nvSpPr>
          <p:cNvPr id="4" name="Slide Number Placeholder 3"/>
          <p:cNvSpPr>
            <a:spLocks noGrp="1"/>
          </p:cNvSpPr>
          <p:nvPr>
            <p:ph type="sldNum" sz="quarter" idx="12"/>
          </p:nvPr>
        </p:nvSpPr>
        <p:spPr/>
        <p:txBody>
          <a:bodyPr/>
          <a:lstStyle/>
          <a:p>
            <a:pPr>
              <a:defRPr/>
            </a:pPr>
            <a:fld id="{DACA9360-84D9-4DFB-8B69-DCB552A4FAC5}" type="slidenum">
              <a:rPr lang="en-US" smtClean="0">
                <a:latin typeface="+mn-lt"/>
              </a:rPr>
              <a:pPr>
                <a:defRPr/>
              </a:pPr>
              <a:t>2</a:t>
            </a:fld>
            <a:endParaRPr lang="en-US" dirty="0">
              <a:latin typeface="+mn-lt"/>
            </a:endParaRPr>
          </a:p>
        </p:txBody>
      </p:sp>
      <p:sp>
        <p:nvSpPr>
          <p:cNvPr id="9" name="Rectangle 3"/>
          <p:cNvSpPr txBox="1">
            <a:spLocks noChangeArrowheads="1"/>
          </p:cNvSpPr>
          <p:nvPr/>
        </p:nvSpPr>
        <p:spPr bwMode="auto">
          <a:xfrm>
            <a:off x="495300" y="2057400"/>
            <a:ext cx="4343400" cy="3959225"/>
          </a:xfrm>
          <a:prstGeom prst="rect">
            <a:avLst/>
          </a:prstGeom>
          <a:noFill/>
          <a:ln w="9525">
            <a:noFill/>
            <a:miter lim="800000"/>
            <a:headEnd/>
            <a:tailEnd/>
          </a:ln>
        </p:spPr>
        <p:txBody>
          <a:bodyPr>
            <a:normAutofit fontScale="70000" lnSpcReduction="20000"/>
          </a:bodyPr>
          <a:lstStyle/>
          <a:p>
            <a:pPr fontAlgn="auto">
              <a:lnSpc>
                <a:spcPct val="90000"/>
              </a:lnSpc>
              <a:spcBef>
                <a:spcPct val="20000"/>
              </a:spcBef>
              <a:spcAft>
                <a:spcPts val="600"/>
              </a:spcAft>
              <a:defRPr/>
            </a:pPr>
            <a:r>
              <a:rPr lang="en-US" sz="2800" dirty="0">
                <a:latin typeface="+mj-lt"/>
                <a:ea typeface="Tahoma" panose="020B0604030504040204" pitchFamily="34" charset="0"/>
                <a:cs typeface="Calibri" panose="020F0502020204030204" pitchFamily="34" charset="0"/>
              </a:rPr>
              <a:t>Scripts and instructions for administering the </a:t>
            </a:r>
            <a:r>
              <a:rPr lang="en-US" sz="2800" b="1" dirty="0">
                <a:solidFill>
                  <a:srgbClr val="000000"/>
                </a:solidFill>
                <a:latin typeface="+mj-lt"/>
                <a:ea typeface="Tahoma" panose="020B0604030504040204" pitchFamily="34" charset="0"/>
                <a:cs typeface="Calibri" panose="020F0502020204030204" pitchFamily="34" charset="0"/>
              </a:rPr>
              <a:t>Biology 1</a:t>
            </a:r>
            <a:r>
              <a:rPr lang="en-US" sz="2800" dirty="0">
                <a:solidFill>
                  <a:srgbClr val="000000"/>
                </a:solidFill>
                <a:latin typeface="+mj-lt"/>
                <a:ea typeface="Tahoma" panose="020B0604030504040204" pitchFamily="34" charset="0"/>
                <a:cs typeface="Calibri" panose="020F0502020204030204" pitchFamily="34" charset="0"/>
              </a:rPr>
              <a:t>,</a:t>
            </a:r>
            <a:r>
              <a:rPr lang="en-US" sz="2800" b="1" dirty="0">
                <a:solidFill>
                  <a:srgbClr val="000000"/>
                </a:solidFill>
                <a:latin typeface="+mj-lt"/>
                <a:ea typeface="Tahoma" panose="020B0604030504040204" pitchFamily="34" charset="0"/>
                <a:cs typeface="Calibri" panose="020F0502020204030204" pitchFamily="34" charset="0"/>
              </a:rPr>
              <a:t> Civics</a:t>
            </a:r>
            <a:r>
              <a:rPr lang="en-US" sz="2800" dirty="0">
                <a:solidFill>
                  <a:srgbClr val="000000"/>
                </a:solidFill>
                <a:latin typeface="+mj-lt"/>
                <a:ea typeface="Tahoma" panose="020B0604030504040204" pitchFamily="34" charset="0"/>
                <a:cs typeface="Calibri" panose="020F0502020204030204" pitchFamily="34" charset="0"/>
              </a:rPr>
              <a:t>,</a:t>
            </a:r>
            <a:r>
              <a:rPr lang="en-US" sz="2800" b="1" dirty="0">
                <a:solidFill>
                  <a:srgbClr val="000000"/>
                </a:solidFill>
                <a:latin typeface="+mj-lt"/>
                <a:ea typeface="Tahoma" panose="020B0604030504040204" pitchFamily="34" charset="0"/>
                <a:cs typeface="Calibri" panose="020F0502020204030204" pitchFamily="34" charset="0"/>
              </a:rPr>
              <a:t> </a:t>
            </a:r>
            <a:r>
              <a:rPr lang="en-US" sz="2800" dirty="0">
                <a:solidFill>
                  <a:srgbClr val="000000"/>
                </a:solidFill>
                <a:latin typeface="+mj-lt"/>
                <a:ea typeface="Tahoma" panose="020B0604030504040204" pitchFamily="34" charset="0"/>
                <a:cs typeface="Calibri" panose="020F0502020204030204" pitchFamily="34" charset="0"/>
              </a:rPr>
              <a:t>and</a:t>
            </a:r>
            <a:r>
              <a:rPr lang="en-US" sz="2800" b="1" dirty="0">
                <a:solidFill>
                  <a:srgbClr val="000000"/>
                </a:solidFill>
                <a:latin typeface="+mj-lt"/>
                <a:ea typeface="Tahoma" panose="020B0604030504040204" pitchFamily="34" charset="0"/>
                <a:cs typeface="Calibri" panose="020F0502020204030204" pitchFamily="34" charset="0"/>
              </a:rPr>
              <a:t> U.S. History End-of-Course (EOC) assessments</a:t>
            </a:r>
            <a:r>
              <a:rPr lang="en-US" sz="2800" dirty="0">
                <a:solidFill>
                  <a:srgbClr val="000000"/>
                </a:solidFill>
                <a:latin typeface="+mj-lt"/>
                <a:ea typeface="Tahoma" panose="020B0604030504040204" pitchFamily="34" charset="0"/>
                <a:cs typeface="Calibri" panose="020F0502020204030204" pitchFamily="34" charset="0"/>
              </a:rPr>
              <a:t> are included in the manual </a:t>
            </a:r>
            <a:r>
              <a:rPr lang="en-US" sz="2800" dirty="0">
                <a:latin typeface="+mj-lt"/>
                <a:ea typeface="Tahoma" panose="020B0604030504040204" pitchFamily="34" charset="0"/>
                <a:cs typeface="Calibri" panose="020F0502020204030204" pitchFamily="34" charset="0"/>
              </a:rPr>
              <a:t>available on the Florida Resource Center at </a:t>
            </a:r>
            <a:r>
              <a:rPr lang="en-US" sz="2800" b="1" dirty="0">
                <a:latin typeface="+mj-lt"/>
                <a:cs typeface="Calibri" panose="020F0502020204030204" pitchFamily="34" charset="0"/>
                <a:hlinkClick r:id="rId3"/>
              </a:rPr>
              <a:t>florida.pearsonaccessnext.com/resources-training</a:t>
            </a:r>
            <a:r>
              <a:rPr lang="en-US" sz="2800" dirty="0">
                <a:latin typeface="+mj-lt"/>
                <a:cs typeface="Calibri" panose="020F0502020204030204" pitchFamily="34" charset="0"/>
              </a:rPr>
              <a:t>.</a:t>
            </a:r>
          </a:p>
          <a:p>
            <a:pPr fontAlgn="auto">
              <a:lnSpc>
                <a:spcPct val="90000"/>
              </a:lnSpc>
              <a:spcBef>
                <a:spcPct val="20000"/>
              </a:spcBef>
              <a:spcAft>
                <a:spcPts val="600"/>
              </a:spcAft>
              <a:defRPr/>
            </a:pPr>
            <a:endParaRPr lang="en-US" sz="2800" dirty="0">
              <a:solidFill>
                <a:srgbClr val="000000"/>
              </a:solidFill>
              <a:latin typeface="+mj-lt"/>
              <a:ea typeface="Tahoma" panose="020B0604030504040204" pitchFamily="34" charset="0"/>
              <a:cs typeface="Calibri" panose="020F0502020204030204" pitchFamily="34" charset="0"/>
            </a:endParaRPr>
          </a:p>
          <a:p>
            <a:pPr indent="-342900" fontAlgn="auto">
              <a:lnSpc>
                <a:spcPct val="90000"/>
              </a:lnSpc>
              <a:spcBef>
                <a:spcPct val="20000"/>
              </a:spcBef>
              <a:spcAft>
                <a:spcPts val="0"/>
              </a:spcAft>
              <a:buFont typeface="Arial" charset="0"/>
              <a:buNone/>
              <a:defRPr/>
            </a:pPr>
            <a:r>
              <a:rPr lang="en-US" sz="2800" dirty="0">
                <a:latin typeface="+mj-lt"/>
                <a:cs typeface="Calibri" panose="020F0502020204030204" pitchFamily="34" charset="0"/>
              </a:rPr>
              <a:t>If you are administering a paper-based test or an accommodated computer-based test (CBT) form, refer to the appropriate script available at. </a:t>
            </a:r>
            <a:r>
              <a:rPr lang="en-US" sz="2800" dirty="0">
                <a:latin typeface="+mj-lt"/>
                <a:ea typeface="Tahoma" panose="020B0604030504040204" pitchFamily="34" charset="0"/>
                <a:cs typeface="Calibri" panose="020F0502020204030204" pitchFamily="34" charset="0"/>
                <a:hlinkClick r:id="rId4"/>
              </a:rPr>
              <a:t>http://avocet.pearson.com/FL/Home</a:t>
            </a:r>
            <a:r>
              <a:rPr lang="en-US" sz="2800" b="1" dirty="0">
                <a:latin typeface="+mj-lt"/>
                <a:cs typeface="Calibri" panose="020F0502020204030204" pitchFamily="34" charset="0"/>
              </a:rPr>
              <a:t> </a:t>
            </a:r>
            <a:endParaRPr lang="en-US" sz="2800" dirty="0">
              <a:latin typeface="+mj-lt"/>
              <a:cs typeface="Calibri" panose="020F0502020204030204" pitchFamily="34" charset="0"/>
            </a:endParaRPr>
          </a:p>
          <a:p>
            <a:pPr fontAlgn="auto">
              <a:lnSpc>
                <a:spcPct val="90000"/>
              </a:lnSpc>
              <a:spcBef>
                <a:spcPct val="20000"/>
              </a:spcBef>
              <a:spcAft>
                <a:spcPts val="600"/>
              </a:spcAft>
              <a:defRPr/>
            </a:pPr>
            <a:endParaRPr lang="en-US" sz="2800" dirty="0">
              <a:solidFill>
                <a:srgbClr val="000000"/>
              </a:solidFill>
              <a:latin typeface="+mj-lt"/>
              <a:ea typeface="Tahoma" panose="020B0604030504040204" pitchFamily="34" charset="0"/>
              <a:cs typeface="Tahoma" panose="020B0604030504040204" pitchFamily="34" charset="0"/>
            </a:endParaRPr>
          </a:p>
          <a:p>
            <a:pPr fontAlgn="auto">
              <a:lnSpc>
                <a:spcPct val="90000"/>
              </a:lnSpc>
              <a:spcBef>
                <a:spcPct val="20000"/>
              </a:spcBef>
              <a:spcAft>
                <a:spcPts val="600"/>
              </a:spcAft>
              <a:defRPr/>
            </a:pPr>
            <a:endParaRPr lang="en-US" sz="2800" dirty="0">
              <a:latin typeface="Calibri" panose="020F0502020204030204" pitchFamily="34" charset="0"/>
              <a:ea typeface="Tahoma" panose="020B0604030504040204" pitchFamily="34" charset="0"/>
              <a:cs typeface="Tahoma" panose="020B0604030504040204" pitchFamily="34" charset="0"/>
            </a:endParaRPr>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2057400"/>
            <a:ext cx="2862998" cy="3733800"/>
          </a:xfrm>
          <a:prstGeom prst="rect">
            <a:avLst/>
          </a:prstGeom>
          <a:ln w="6350">
            <a:solidFill>
              <a:schemeClr val="tx1"/>
            </a:solidFill>
          </a:ln>
        </p:spPr>
      </p:pic>
    </p:spTree>
    <p:extLst>
      <p:ext uri="{BB962C8B-B14F-4D97-AF65-F5344CB8AC3E}">
        <p14:creationId xmlns:p14="http://schemas.microsoft.com/office/powerpoint/2010/main" val="103859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76200" y="1792605"/>
            <a:ext cx="9067800" cy="4928870"/>
          </a:xfrm>
        </p:spPr>
        <p:txBody>
          <a:bodyPr/>
          <a:lstStyle/>
          <a:p>
            <a:pPr marL="0" indent="0" eaLnBrk="1" hangingPunct="1">
              <a:lnSpc>
                <a:spcPct val="100000"/>
              </a:lnSpc>
              <a:spcBef>
                <a:spcPts val="600"/>
              </a:spcBef>
              <a:spcAft>
                <a:spcPts val="0"/>
              </a:spcAft>
              <a:buNone/>
            </a:pPr>
            <a:r>
              <a:rPr lang="en-US" sz="2400" b="1" dirty="0">
                <a:latin typeface="Tahoma" panose="020B0604030504040204" pitchFamily="34" charset="0"/>
                <a:ea typeface="Tahoma" panose="020B0604030504040204" pitchFamily="34" charset="0"/>
                <a:cs typeface="Tahoma" panose="020B0604030504040204" pitchFamily="34" charset="0"/>
              </a:rPr>
              <a:t>CBT Work Folders (Biology 1 EOC)</a:t>
            </a:r>
          </a:p>
          <a:p>
            <a:pPr eaLnBrk="1" hangingPunct="1">
              <a:spcBef>
                <a:spcPts val="300"/>
              </a:spcBef>
              <a:spcAft>
                <a:spcPts val="300"/>
              </a:spcAft>
            </a:pPr>
            <a:r>
              <a:rPr lang="en-US" sz="1800" dirty="0"/>
              <a:t>A piece of yellow 11” x 17” paper folded in half. The last page (back cover) of the folder is printed with graph paper. </a:t>
            </a:r>
          </a:p>
          <a:p>
            <a:pPr eaLnBrk="1" hangingPunct="1">
              <a:spcBef>
                <a:spcPts val="300"/>
              </a:spcBef>
              <a:spcAft>
                <a:spcPts val="300"/>
              </a:spcAft>
            </a:pPr>
            <a:r>
              <a:rPr lang="en-US" sz="1800" dirty="0"/>
              <a:t>One work folder should be sufficient for each student; however, students may request additional folders.</a:t>
            </a:r>
          </a:p>
          <a:p>
            <a:pPr eaLnBrk="1" hangingPunct="1">
              <a:spcBef>
                <a:spcPts val="300"/>
              </a:spcBef>
              <a:spcAft>
                <a:spcPts val="300"/>
              </a:spcAft>
            </a:pPr>
            <a:r>
              <a:rPr lang="en-US" sz="1800" dirty="0"/>
              <a:t>Collect all work folders when students finish testing. </a:t>
            </a:r>
          </a:p>
          <a:p>
            <a:pPr eaLnBrk="1" hangingPunct="1">
              <a:spcBef>
                <a:spcPts val="300"/>
              </a:spcBef>
              <a:spcAft>
                <a:spcPts val="300"/>
              </a:spcAft>
            </a:pPr>
            <a:r>
              <a:rPr lang="en-US" sz="1800" b="1" dirty="0"/>
              <a:t>Used work folders are secure materials.</a:t>
            </a:r>
          </a:p>
          <a:p>
            <a:pPr eaLnBrk="1" hangingPunct="1">
              <a:spcBef>
                <a:spcPts val="300"/>
              </a:spcBef>
              <a:spcAft>
                <a:spcPts val="300"/>
              </a:spcAft>
            </a:pPr>
            <a:r>
              <a:rPr lang="en-US" sz="1800" b="1" dirty="0"/>
              <a:t>Return in the DAC-SWR box</a:t>
            </a:r>
          </a:p>
          <a:p>
            <a:pPr marL="0" indent="0" eaLnBrk="1" hangingPunct="1">
              <a:lnSpc>
                <a:spcPct val="100000"/>
              </a:lnSpc>
              <a:spcBef>
                <a:spcPts val="600"/>
              </a:spcBef>
              <a:spcAft>
                <a:spcPts val="0"/>
              </a:spcAft>
              <a:buNone/>
            </a:pPr>
            <a:r>
              <a:rPr lang="en-US" sz="2400" b="1" kern="1200" dirty="0">
                <a:solidFill>
                  <a:srgbClr val="000000"/>
                </a:solidFill>
              </a:rPr>
              <a:t>CBT Worksheets (</a:t>
            </a:r>
            <a:r>
              <a:rPr lang="en-US" sz="2400" b="1" u="sng" kern="1200" dirty="0">
                <a:solidFill>
                  <a:srgbClr val="000000"/>
                </a:solidFill>
              </a:rPr>
              <a:t>Optional</a:t>
            </a:r>
            <a:r>
              <a:rPr lang="en-US" sz="2400" b="1" kern="1200" dirty="0">
                <a:solidFill>
                  <a:srgbClr val="000000"/>
                </a:solidFill>
              </a:rPr>
              <a:t> for Civics and US History EOC)</a:t>
            </a:r>
          </a:p>
          <a:p>
            <a:pPr>
              <a:lnSpc>
                <a:spcPct val="100000"/>
              </a:lnSpc>
              <a:spcBef>
                <a:spcPts val="300"/>
              </a:spcBef>
              <a:spcAft>
                <a:spcPts val="300"/>
              </a:spcAft>
            </a:pPr>
            <a:r>
              <a:rPr lang="en-US" sz="1800" dirty="0"/>
              <a:t>A 8½” x 11” page (located in Avocet) may be copied and distributed to students at the beginning of each test. </a:t>
            </a:r>
          </a:p>
          <a:p>
            <a:pPr>
              <a:lnSpc>
                <a:spcPct val="100000"/>
              </a:lnSpc>
              <a:spcBef>
                <a:spcPts val="300"/>
              </a:spcBef>
              <a:spcAft>
                <a:spcPts val="300"/>
              </a:spcAft>
            </a:pPr>
            <a:r>
              <a:rPr lang="en-US" sz="1800" dirty="0"/>
              <a:t>Collect all worksheets when students finish testing.</a:t>
            </a:r>
          </a:p>
          <a:p>
            <a:pPr>
              <a:lnSpc>
                <a:spcPct val="100000"/>
              </a:lnSpc>
              <a:spcBef>
                <a:spcPts val="300"/>
              </a:spcBef>
              <a:spcAft>
                <a:spcPts val="300"/>
              </a:spcAft>
            </a:pPr>
            <a:r>
              <a:rPr lang="en-US" sz="1800" b="1" dirty="0"/>
              <a:t>Used worksheets are secure materials.</a:t>
            </a:r>
          </a:p>
          <a:p>
            <a:pPr>
              <a:lnSpc>
                <a:spcPct val="100000"/>
              </a:lnSpc>
              <a:spcBef>
                <a:spcPts val="300"/>
              </a:spcBef>
              <a:spcAft>
                <a:spcPts val="300"/>
              </a:spcAft>
            </a:pPr>
            <a:r>
              <a:rPr lang="en-US" sz="1800" b="1" dirty="0"/>
              <a:t>Return in DAC-SWR box</a:t>
            </a:r>
          </a:p>
          <a:p>
            <a:pPr marL="0" indent="0" eaLnBrk="1" hangingPunct="1">
              <a:lnSpc>
                <a:spcPct val="100000"/>
              </a:lnSpc>
              <a:spcBef>
                <a:spcPts val="600"/>
              </a:spcBef>
              <a:spcAft>
                <a:spcPts val="0"/>
              </a:spcAft>
              <a:buNone/>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20</a:t>
            </a:fld>
            <a:endParaRPr lang="en-US" dirty="0">
              <a:latin typeface="Arial" pitchFamily="34" charset="0"/>
            </a:endParaRPr>
          </a:p>
        </p:txBody>
      </p:sp>
      <p:sp>
        <p:nvSpPr>
          <p:cNvPr id="7" name="Rounded Rectangle 6"/>
          <p:cNvSpPr/>
          <p:nvPr/>
        </p:nvSpPr>
        <p:spPr>
          <a:xfrm>
            <a:off x="8229600" y="7620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195641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266700" y="1776730"/>
            <a:ext cx="8610600" cy="4928870"/>
          </a:xfrm>
        </p:spPr>
        <p:txBody>
          <a:bodyPr/>
          <a:lstStyle/>
          <a:p>
            <a:pPr marL="0" indent="0">
              <a:lnSpc>
                <a:spcPct val="100000"/>
              </a:lnSpc>
              <a:spcBef>
                <a:spcPts val="300"/>
              </a:spcBef>
              <a:spcAft>
                <a:spcPts val="300"/>
              </a:spcAft>
              <a:buNone/>
            </a:pPr>
            <a:r>
              <a:rPr lang="en-US" sz="2200" b="1" dirty="0"/>
              <a:t>Four-Function Calculators (Biology 1 EOC)</a:t>
            </a:r>
            <a:endParaRPr lang="en-US" sz="2200" dirty="0"/>
          </a:p>
          <a:p>
            <a:pPr>
              <a:spcBef>
                <a:spcPts val="300"/>
              </a:spcBef>
              <a:spcAft>
                <a:spcPts val="300"/>
              </a:spcAft>
            </a:pPr>
            <a:r>
              <a:rPr lang="en-US" sz="2000" dirty="0"/>
              <a:t>Students may use the built-in calculator in TestNav, a handheld calculator, or both.</a:t>
            </a:r>
          </a:p>
          <a:p>
            <a:pPr>
              <a:spcBef>
                <a:spcPts val="300"/>
              </a:spcBef>
              <a:spcAft>
                <a:spcPts val="300"/>
              </a:spcAft>
            </a:pPr>
            <a:r>
              <a:rPr lang="en-US" sz="2000" dirty="0"/>
              <a:t>You should have enough handheld </a:t>
            </a:r>
            <a:r>
              <a:rPr lang="en-US" sz="2000" b="1" dirty="0"/>
              <a:t>four-function </a:t>
            </a:r>
            <a:r>
              <a:rPr lang="en-US" sz="2000" dirty="0"/>
              <a:t>calculators to provide one to every student.</a:t>
            </a:r>
          </a:p>
          <a:p>
            <a:pPr>
              <a:spcBef>
                <a:spcPts val="300"/>
              </a:spcBef>
              <a:spcAft>
                <a:spcPts val="300"/>
              </a:spcAft>
            </a:pPr>
            <a:r>
              <a:rPr lang="en-US" sz="2000" b="1" dirty="0"/>
              <a:t>No other calculators may be used. </a:t>
            </a:r>
            <a:endParaRPr lang="en-US" sz="2000" b="1" kern="1200" dirty="0">
              <a:solidFill>
                <a:srgbClr val="000000"/>
              </a:solidFill>
            </a:endParaRPr>
          </a:p>
          <a:p>
            <a:pPr marL="0" indent="0">
              <a:spcBef>
                <a:spcPts val="600"/>
              </a:spcBef>
              <a:spcAft>
                <a:spcPts val="600"/>
              </a:spcAft>
              <a:buNone/>
            </a:pPr>
            <a:r>
              <a:rPr lang="en-US" sz="2200" b="1" kern="1200" dirty="0">
                <a:solidFill>
                  <a:srgbClr val="000000"/>
                </a:solidFill>
              </a:rPr>
              <a:t>Periodic Table (Biology 1 EOC)</a:t>
            </a:r>
          </a:p>
          <a:p>
            <a:pPr eaLnBrk="1" hangingPunct="1">
              <a:spcBef>
                <a:spcPts val="300"/>
              </a:spcBef>
              <a:spcAft>
                <a:spcPts val="300"/>
              </a:spcAft>
            </a:pPr>
            <a:r>
              <a:rPr lang="en-US" sz="2000" kern="1200" dirty="0">
                <a:solidFill>
                  <a:srgbClr val="000000"/>
                </a:solidFill>
              </a:rPr>
              <a:t>Available in TestNav for the Biology 1 CBT.</a:t>
            </a:r>
          </a:p>
          <a:p>
            <a:pPr eaLnBrk="1" hangingPunct="1">
              <a:spcBef>
                <a:spcPts val="300"/>
              </a:spcBef>
              <a:spcAft>
                <a:spcPts val="300"/>
              </a:spcAft>
            </a:pPr>
            <a:r>
              <a:rPr lang="en-US" sz="2000" b="1" u="sng" kern="1200" dirty="0">
                <a:solidFill>
                  <a:srgbClr val="000000"/>
                </a:solidFill>
              </a:rPr>
              <a:t>Optional</a:t>
            </a:r>
            <a:r>
              <a:rPr lang="en-US" sz="2000" kern="1200" dirty="0">
                <a:solidFill>
                  <a:srgbClr val="000000"/>
                </a:solidFill>
              </a:rPr>
              <a:t> to print paper copies of the periodic table for all students taking the CBT Biology 1 EOC. </a:t>
            </a:r>
          </a:p>
          <a:p>
            <a:pPr eaLnBrk="1" hangingPunct="1">
              <a:spcBef>
                <a:spcPts val="300"/>
              </a:spcBef>
              <a:spcAft>
                <a:spcPts val="300"/>
              </a:spcAft>
            </a:pPr>
            <a:r>
              <a:rPr lang="en-US" sz="2000" kern="1200" dirty="0">
                <a:solidFill>
                  <a:srgbClr val="000000"/>
                </a:solidFill>
              </a:rPr>
              <a:t>Paper copies of the Periodic Table are provided for students testing with PBT accommodations.</a:t>
            </a:r>
          </a:p>
          <a:p>
            <a:pPr eaLnBrk="1" hangingPunct="1">
              <a:spcBef>
                <a:spcPts val="300"/>
              </a:spcBef>
              <a:spcAft>
                <a:spcPts val="300"/>
              </a:spcAft>
            </a:pPr>
            <a:r>
              <a:rPr lang="en-US" sz="2000" dirty="0"/>
              <a:t>Collect all </a:t>
            </a:r>
            <a:r>
              <a:rPr lang="en-US" sz="2000" kern="1200" dirty="0">
                <a:solidFill>
                  <a:srgbClr val="000000"/>
                </a:solidFill>
              </a:rPr>
              <a:t>periodic tables</a:t>
            </a:r>
            <a:r>
              <a:rPr lang="en-US" sz="2000" dirty="0"/>
              <a:t> when students finish testing.</a:t>
            </a:r>
          </a:p>
          <a:p>
            <a:pPr eaLnBrk="1" hangingPunct="1">
              <a:spcBef>
                <a:spcPts val="300"/>
              </a:spcBef>
              <a:spcAft>
                <a:spcPts val="300"/>
              </a:spcAft>
            </a:pPr>
            <a:r>
              <a:rPr lang="en-US" sz="2000" b="1" kern="1200" dirty="0">
                <a:solidFill>
                  <a:srgbClr val="000000"/>
                </a:solidFill>
              </a:rPr>
              <a:t>Used periodic tables are secure materials</a:t>
            </a:r>
          </a:p>
          <a:p>
            <a:pPr eaLnBrk="1" hangingPunct="1">
              <a:spcBef>
                <a:spcPts val="300"/>
              </a:spcBef>
              <a:spcAft>
                <a:spcPts val="300"/>
              </a:spcAft>
            </a:pPr>
            <a:r>
              <a:rPr lang="en-US" sz="2000" b="1" kern="1200" dirty="0">
                <a:solidFill>
                  <a:srgbClr val="000000"/>
                </a:solidFill>
              </a:rPr>
              <a:t>Return in the DAC-SWR box</a:t>
            </a:r>
          </a:p>
          <a:p>
            <a:pPr eaLnBrk="1" hangingPunct="1">
              <a:spcAft>
                <a:spcPts val="600"/>
              </a:spcAft>
            </a:pPr>
            <a:endParaRPr lang="en-US" sz="2000" kern="1200" dirty="0">
              <a:solidFill>
                <a:srgbClr val="000000"/>
              </a:solidFill>
            </a:endParaRPr>
          </a:p>
          <a:p>
            <a:pPr marL="0" indent="0">
              <a:spcBef>
                <a:spcPts val="600"/>
              </a:spcBef>
              <a:spcAft>
                <a:spcPts val="600"/>
              </a:spcAft>
              <a:buNone/>
            </a:pPr>
            <a:endParaRPr lang="en-US" sz="2000" dirty="0"/>
          </a:p>
          <a:p>
            <a:pPr marL="0" indent="0">
              <a:spcBef>
                <a:spcPts val="600"/>
              </a:spcBef>
              <a:spcAft>
                <a:spcPts val="600"/>
              </a:spcAft>
              <a:buNone/>
            </a:pPr>
            <a:endParaRPr lang="en-US" sz="2000" dirty="0"/>
          </a:p>
          <a:p>
            <a:pPr marL="0" indent="0" eaLnBrk="1" hangingPunct="1">
              <a:lnSpc>
                <a:spcPct val="100000"/>
              </a:lnSpc>
              <a:spcBef>
                <a:spcPts val="600"/>
              </a:spcBef>
              <a:spcAft>
                <a:spcPts val="0"/>
              </a:spcAft>
              <a:buNone/>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21</a:t>
            </a:fld>
            <a:endParaRPr lang="en-US" dirty="0">
              <a:latin typeface="Arial" pitchFamily="34" charset="0"/>
            </a:endParaRPr>
          </a:p>
        </p:txBody>
      </p:sp>
      <p:sp>
        <p:nvSpPr>
          <p:cNvPr id="7" name="Rounded Rectangle 6"/>
          <p:cNvSpPr/>
          <p:nvPr/>
        </p:nvSpPr>
        <p:spPr>
          <a:xfrm>
            <a:off x="8296759" y="9144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205770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Assessment Coordinator Before Testing</a:t>
            </a:r>
          </a:p>
        </p:txBody>
      </p:sp>
      <p:sp>
        <p:nvSpPr>
          <p:cNvPr id="3" name="Content Placeholder 2"/>
          <p:cNvSpPr>
            <a:spLocks noGrp="1"/>
          </p:cNvSpPr>
          <p:nvPr>
            <p:ph idx="1"/>
          </p:nvPr>
        </p:nvSpPr>
        <p:spPr>
          <a:xfrm>
            <a:off x="266700" y="1828800"/>
            <a:ext cx="8610600" cy="5029200"/>
          </a:xfrm>
        </p:spPr>
        <p:txBody>
          <a:bodyPr/>
          <a:lstStyle/>
          <a:p>
            <a:pPr lvl="0" eaLnBrk="1" hangingPunct="1">
              <a:spcAft>
                <a:spcPts val="600"/>
              </a:spcAft>
              <a:buNone/>
            </a:pPr>
            <a:r>
              <a:rPr lang="en-US" sz="2800" b="1" kern="1200" dirty="0">
                <a:solidFill>
                  <a:srgbClr val="000000"/>
                </a:solidFill>
              </a:rPr>
              <a:t>Student Authorization Tickets (CBT)  </a:t>
            </a:r>
          </a:p>
          <a:p>
            <a:pPr eaLnBrk="1" hangingPunct="1">
              <a:spcAft>
                <a:spcPts val="600"/>
              </a:spcAft>
            </a:pPr>
            <a:r>
              <a:rPr lang="en-US" sz="2000" dirty="0">
                <a:cs typeface="Calibri" panose="020F0502020204030204" pitchFamily="34" charset="0"/>
              </a:rPr>
              <a:t>Student needs the username and password, printed on the Student Authorization Tickets to log into TestNav.</a:t>
            </a:r>
          </a:p>
          <a:p>
            <a:pPr eaLnBrk="1" hangingPunct="1">
              <a:spcAft>
                <a:spcPts val="600"/>
              </a:spcAft>
            </a:pPr>
            <a:endParaRPr lang="en-US" sz="2000" dirty="0">
              <a:cs typeface="Calibri" panose="020F0502020204030204" pitchFamily="34" charset="0"/>
            </a:endParaRPr>
          </a:p>
          <a:p>
            <a:pPr eaLnBrk="1" hangingPunct="1">
              <a:spcAft>
                <a:spcPts val="600"/>
              </a:spcAft>
            </a:pPr>
            <a:endParaRPr lang="en-US" sz="2000" dirty="0">
              <a:cs typeface="Calibri" panose="020F0502020204030204" pitchFamily="34" charset="0"/>
            </a:endParaRPr>
          </a:p>
          <a:p>
            <a:pPr eaLnBrk="1" hangingPunct="1">
              <a:spcAft>
                <a:spcPts val="600"/>
              </a:spcAft>
            </a:pPr>
            <a:endParaRPr lang="en-US" sz="2000" dirty="0">
              <a:cs typeface="Calibri" panose="020F0502020204030204" pitchFamily="34" charset="0"/>
            </a:endParaRPr>
          </a:p>
          <a:p>
            <a:pPr eaLnBrk="1" hangingPunct="1">
              <a:spcAft>
                <a:spcPts val="600"/>
              </a:spcAft>
            </a:pPr>
            <a:endParaRPr lang="en-US" sz="2000" dirty="0">
              <a:cs typeface="Calibri" panose="020F0502020204030204" pitchFamily="34" charset="0"/>
            </a:endParaRPr>
          </a:p>
          <a:p>
            <a:pPr eaLnBrk="1" hangingPunct="1">
              <a:spcAft>
                <a:spcPts val="600"/>
              </a:spcAft>
            </a:pPr>
            <a:endParaRPr lang="en-US" sz="2000" dirty="0">
              <a:cs typeface="Calibri" panose="020F0502020204030204" pitchFamily="34" charset="0"/>
            </a:endParaRPr>
          </a:p>
          <a:p>
            <a:pPr eaLnBrk="1" hangingPunct="1">
              <a:spcAft>
                <a:spcPts val="600"/>
              </a:spcAft>
            </a:pPr>
            <a:r>
              <a:rPr lang="en-US" sz="2000" dirty="0">
                <a:cs typeface="Calibri" panose="020F0502020204030204" pitchFamily="34" charset="0"/>
              </a:rPr>
              <a:t>Retain test tickets at the school for one calendar school year. </a:t>
            </a:r>
          </a:p>
          <a:p>
            <a:pPr eaLnBrk="1" hangingPunct="1">
              <a:spcAft>
                <a:spcPts val="600"/>
              </a:spcAft>
            </a:pPr>
            <a:r>
              <a:rPr lang="en-US" sz="2000" dirty="0">
                <a:cs typeface="Calibri" panose="020F0502020204030204" pitchFamily="34" charset="0"/>
              </a:rPr>
              <a:t>If a student has been assigned the text-to-speech accommodation, an audio icon will be displayed next to the test name on the Student Authorization Ticket.</a:t>
            </a:r>
          </a:p>
          <a:p>
            <a:pPr eaLnBrk="1" hangingPunct="1">
              <a:spcAft>
                <a:spcPts val="600"/>
              </a:spcAft>
            </a:pPr>
            <a:endParaRPr lang="en-US" sz="2400" dirty="0"/>
          </a:p>
          <a:p>
            <a:endParaRPr lang="en-US" sz="26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22</a:t>
            </a:fld>
            <a:endParaRPr lang="en-US" dirty="0"/>
          </a:p>
        </p:txBody>
      </p:sp>
      <p:sp>
        <p:nvSpPr>
          <p:cNvPr id="7" name="Rounded Rectangle 6">
            <a:extLst>
              <a:ext uri="{FF2B5EF4-FFF2-40B4-BE49-F238E27FC236}">
                <a16:creationId xmlns:a16="http://schemas.microsoft.com/office/drawing/2014/main" id="{463112AD-7A99-41BC-ACDA-3EF09FD2CB55}"/>
              </a:ext>
            </a:extLst>
          </p:cNvPr>
          <p:cNvSpPr/>
          <p:nvPr/>
        </p:nvSpPr>
        <p:spPr>
          <a:xfrm>
            <a:off x="8229600" y="8763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CBT</a:t>
            </a:r>
          </a:p>
        </p:txBody>
      </p:sp>
      <p:pic>
        <p:nvPicPr>
          <p:cNvPr id="8" name="Picture 7">
            <a:extLst>
              <a:ext uri="{FF2B5EF4-FFF2-40B4-BE49-F238E27FC236}">
                <a16:creationId xmlns:a16="http://schemas.microsoft.com/office/drawing/2014/main" id="{FC7ECB82-E452-4D5B-8600-228879DB50F4}"/>
              </a:ext>
            </a:extLst>
          </p:cNvPr>
          <p:cNvPicPr>
            <a:picLocks noChangeAspect="1"/>
          </p:cNvPicPr>
          <p:nvPr/>
        </p:nvPicPr>
        <p:blipFill>
          <a:blip r:embed="rId4"/>
          <a:stretch>
            <a:fillRect/>
          </a:stretch>
        </p:blipFill>
        <p:spPr>
          <a:xfrm>
            <a:off x="990600" y="3000675"/>
            <a:ext cx="7162800" cy="1723725"/>
          </a:xfrm>
          <a:prstGeom prst="rect">
            <a:avLst/>
          </a:prstGeom>
        </p:spPr>
      </p:pic>
      <p:sp>
        <p:nvSpPr>
          <p:cNvPr id="5" name="Oval 4">
            <a:extLst>
              <a:ext uri="{FF2B5EF4-FFF2-40B4-BE49-F238E27FC236}">
                <a16:creationId xmlns:a16="http://schemas.microsoft.com/office/drawing/2014/main" id="{334BE088-5B40-46B0-9FFB-8A97A7B97251}"/>
              </a:ext>
            </a:extLst>
          </p:cNvPr>
          <p:cNvSpPr/>
          <p:nvPr/>
        </p:nvSpPr>
        <p:spPr>
          <a:xfrm>
            <a:off x="2438400" y="3810000"/>
            <a:ext cx="304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35875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304800" y="1905000"/>
            <a:ext cx="8610600" cy="4187825"/>
          </a:xfrm>
        </p:spPr>
        <p:txBody>
          <a:bodyPr/>
          <a:lstStyle/>
          <a:p>
            <a:pPr marL="0" indent="0" eaLnBrk="1" hangingPunct="1">
              <a:lnSpc>
                <a:spcPct val="100000"/>
              </a:lnSpc>
              <a:spcBef>
                <a:spcPts val="600"/>
              </a:spcBef>
              <a:spcAft>
                <a:spcPts val="0"/>
              </a:spcAft>
              <a:buNone/>
            </a:pPr>
            <a:r>
              <a:rPr lang="en-US" sz="2800" b="1" dirty="0">
                <a:latin typeface="Tahoma" panose="020B0604030504040204" pitchFamily="34" charset="0"/>
                <a:ea typeface="Tahoma" panose="020B0604030504040204" pitchFamily="34" charset="0"/>
                <a:cs typeface="Tahoma" panose="020B0604030504040204" pitchFamily="34" charset="0"/>
              </a:rPr>
              <a:t>Assign Test Group Codes (CBT and PBT)</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300"/>
              </a:spcAft>
            </a:pPr>
            <a:r>
              <a:rPr lang="en-US" sz="2400" dirty="0">
                <a:cs typeface="Calibri" panose="020F0502020204030204" pitchFamily="34" charset="0"/>
              </a:rPr>
              <a:t>Test group codes are used as a security measure to identify groups of students tested together. </a:t>
            </a:r>
          </a:p>
          <a:p>
            <a:pPr>
              <a:spcBef>
                <a:spcPts val="600"/>
              </a:spcBef>
              <a:spcAft>
                <a:spcPts val="300"/>
              </a:spcAft>
            </a:pPr>
            <a:r>
              <a:rPr lang="en-US" sz="2400" dirty="0">
                <a:cs typeface="Calibri" panose="020F0502020204030204" pitchFamily="34" charset="0"/>
              </a:rPr>
              <a:t>It may be needed during investigations after testing to verify whether students were tested in the same room.</a:t>
            </a:r>
          </a:p>
          <a:p>
            <a:pPr>
              <a:spcBef>
                <a:spcPts val="300"/>
              </a:spcBef>
              <a:spcAft>
                <a:spcPts val="300"/>
              </a:spcAft>
            </a:pPr>
            <a:r>
              <a:rPr lang="en-US" sz="2400" b="1" dirty="0">
                <a:cs typeface="Calibri" panose="020F0502020204030204" pitchFamily="34" charset="0"/>
              </a:rPr>
              <a:t>Each test administrator must be given one unique four-digit test group code to use in his or her testing room for each test administered. </a:t>
            </a:r>
          </a:p>
          <a:p>
            <a:pPr>
              <a:spcBef>
                <a:spcPts val="300"/>
              </a:spcBef>
              <a:spcAft>
                <a:spcPts val="300"/>
              </a:spcAft>
            </a:pPr>
            <a:r>
              <a:rPr lang="en-US" sz="2400" b="1" dirty="0">
                <a:cs typeface="Calibri" panose="020F0502020204030204" pitchFamily="34" charset="0"/>
              </a:rPr>
              <a:t>Each testing room must use a different test group code.</a:t>
            </a:r>
          </a:p>
          <a:p>
            <a:r>
              <a:rPr lang="en-US" sz="2400" dirty="0">
                <a:cs typeface="Calibri" panose="020F0502020204030204" pitchFamily="34" charset="0"/>
              </a:rPr>
              <a:t>A different unique test group code must be provided for each make-up session.</a:t>
            </a: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23</a:t>
            </a:fld>
            <a:endParaRPr lang="en-US" dirty="0">
              <a:latin typeface="Arial" pitchFamily="34" charset="0"/>
            </a:endParaRPr>
          </a:p>
        </p:txBody>
      </p:sp>
      <p:sp>
        <p:nvSpPr>
          <p:cNvPr id="7" name="Rounded Rectangle 6"/>
          <p:cNvSpPr/>
          <p:nvPr/>
        </p:nvSpPr>
        <p:spPr>
          <a:xfrm>
            <a:off x="8229600" y="89535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270263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1"/>
          <p:cNvSpPr>
            <a:spLocks noGrp="1"/>
          </p:cNvSpPr>
          <p:nvPr>
            <p:ph type="title"/>
          </p:nvPr>
        </p:nvSpPr>
        <p:spPr/>
        <p:txBody>
          <a:bodyPr/>
          <a:lstStyle/>
          <a:p>
            <a:pPr eaLnBrk="1" hangingPunct="1"/>
            <a:r>
              <a:rPr lang="en-US" dirty="0"/>
              <a:t>School Assessment Coordinator Before Testing</a:t>
            </a:r>
            <a:endParaRPr lang="en-US" dirty="0">
              <a:solidFill>
                <a:schemeClr val="tx1"/>
              </a:solidFill>
            </a:endParaRPr>
          </a:p>
        </p:txBody>
      </p:sp>
      <p:sp>
        <p:nvSpPr>
          <p:cNvPr id="46084" name="Slide Number Placeholder 5"/>
          <p:cNvSpPr>
            <a:spLocks noGrp="1"/>
          </p:cNvSpPr>
          <p:nvPr>
            <p:ph type="sldNum" sz="quarter" idx="12"/>
          </p:nvPr>
        </p:nvSpPr>
        <p:spPr/>
        <p:txBody>
          <a:bodyPr/>
          <a:lstStyle/>
          <a:p>
            <a:pPr>
              <a:defRPr/>
            </a:pPr>
            <a:fld id="{0D4C4A4C-6DA8-4B2F-B666-D37E3E3ECB87}" type="slidenum">
              <a:rPr lang="en-US" smtClean="0"/>
              <a:pPr>
                <a:defRPr/>
              </a:pPr>
              <a:t>24</a:t>
            </a:fld>
            <a:endParaRPr lang="en-US" dirty="0"/>
          </a:p>
        </p:txBody>
      </p:sp>
      <p:sp>
        <p:nvSpPr>
          <p:cNvPr id="7" name="Content Placeholder 52"/>
          <p:cNvSpPr txBox="1">
            <a:spLocks/>
          </p:cNvSpPr>
          <p:nvPr/>
        </p:nvSpPr>
        <p:spPr bwMode="auto">
          <a:xfrm>
            <a:off x="152400" y="1922585"/>
            <a:ext cx="8763000" cy="47988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defRPr/>
            </a:pPr>
            <a:r>
              <a:rPr lang="en-US" sz="2800" b="1" dirty="0">
                <a:solidFill>
                  <a:srgbClr val="000000"/>
                </a:solidFill>
              </a:rPr>
              <a:t>Advanced Session Roster (CBT)</a:t>
            </a:r>
          </a:p>
          <a:p>
            <a:r>
              <a:rPr lang="en-US" sz="2000" dirty="0">
                <a:cs typeface="Calibri" panose="020F0502020204030204" pitchFamily="34" charset="0"/>
              </a:rPr>
              <a:t>Is a list of all students scheduled in a test session</a:t>
            </a:r>
            <a:r>
              <a:rPr lang="en-US" sz="2000" dirty="0">
                <a:solidFill>
                  <a:srgbClr val="000000"/>
                </a:solidFill>
                <a:cs typeface="Calibri" panose="020F0502020204030204" pitchFamily="34" charset="0"/>
              </a:rPr>
              <a:t> in PearsonAccess Next</a:t>
            </a:r>
          </a:p>
          <a:p>
            <a:r>
              <a:rPr lang="en-US" sz="2000" dirty="0">
                <a:cs typeface="Calibri" panose="020F0502020204030204" pitchFamily="34" charset="0"/>
              </a:rPr>
              <a:t>Use to confirm students were assigned the correct CBT accommodations</a:t>
            </a:r>
          </a:p>
          <a:p>
            <a:r>
              <a:rPr lang="en-US" sz="2000" dirty="0">
                <a:cs typeface="Calibri" panose="020F0502020204030204" pitchFamily="34" charset="0"/>
              </a:rPr>
              <a:t>May be used to record required administration information </a:t>
            </a:r>
          </a:p>
          <a:p>
            <a:pPr lvl="1"/>
            <a:r>
              <a:rPr lang="en-US" sz="2000" dirty="0">
                <a:cs typeface="Calibri" panose="020F0502020204030204" pitchFamily="34" charset="0"/>
              </a:rPr>
              <a:t>Includes blank fields for recording accommodations and attendance information </a:t>
            </a:r>
          </a:p>
          <a:p>
            <a:pPr lvl="1"/>
            <a:r>
              <a:rPr lang="en-US" sz="2000" dirty="0">
                <a:cs typeface="Calibri" panose="020F0502020204030204" pitchFamily="34" charset="0"/>
              </a:rPr>
              <a:t>Other required information (e.g., test group code) may be recorded anywhere on the roster</a:t>
            </a:r>
          </a:p>
          <a:p>
            <a:r>
              <a:rPr lang="en-US" sz="2000" dirty="0">
                <a:cs typeface="Calibri" panose="020F0502020204030204" pitchFamily="34" charset="0"/>
              </a:rPr>
              <a:t>Log into PearsonAccess Next at </a:t>
            </a:r>
            <a:r>
              <a:rPr lang="en-US" sz="2000" u="sng" dirty="0">
                <a:cs typeface="Calibri" panose="020F0502020204030204" pitchFamily="34" charset="0"/>
                <a:hlinkClick r:id="rId3"/>
              </a:rPr>
              <a:t>http://fl.pearsonaccessnext.com</a:t>
            </a:r>
            <a:r>
              <a:rPr lang="en-US" sz="2000" dirty="0">
                <a:cs typeface="Calibri" panose="020F0502020204030204" pitchFamily="34" charset="0"/>
              </a:rPr>
              <a:t>, </a:t>
            </a:r>
          </a:p>
          <a:p>
            <a:pPr lvl="1"/>
            <a:r>
              <a:rPr lang="en-US" sz="2000" dirty="0">
                <a:cs typeface="Calibri" panose="020F0502020204030204" pitchFamily="34" charset="0"/>
              </a:rPr>
              <a:t>Click  </a:t>
            </a:r>
            <a:r>
              <a:rPr lang="en-US" sz="2000" b="1" dirty="0">
                <a:cs typeface="Calibri" panose="020F0502020204030204" pitchFamily="34" charset="0"/>
              </a:rPr>
              <a:t>Reports, Operational Reports</a:t>
            </a:r>
            <a:r>
              <a:rPr lang="en-US" sz="2000" dirty="0">
                <a:cs typeface="Calibri" panose="020F0502020204030204" pitchFamily="34" charset="0"/>
              </a:rPr>
              <a:t>, select </a:t>
            </a:r>
            <a:r>
              <a:rPr lang="en-US" sz="2000" b="1" dirty="0">
                <a:cs typeface="Calibri" panose="020F0502020204030204" pitchFamily="34" charset="0"/>
              </a:rPr>
              <a:t>Online Testing </a:t>
            </a:r>
            <a:r>
              <a:rPr lang="en-US" sz="2000" dirty="0">
                <a:cs typeface="Calibri" panose="020F0502020204030204" pitchFamily="34" charset="0"/>
              </a:rPr>
              <a:t>from the Report Categories and click </a:t>
            </a:r>
            <a:r>
              <a:rPr lang="en-US" sz="2000" b="1" dirty="0">
                <a:cs typeface="Calibri" panose="020F0502020204030204" pitchFamily="34" charset="0"/>
              </a:rPr>
              <a:t>Advanced Session Roster </a:t>
            </a:r>
            <a:r>
              <a:rPr lang="en-US" sz="2000" dirty="0">
                <a:cs typeface="Calibri" panose="020F0502020204030204" pitchFamily="34" charset="0"/>
              </a:rPr>
              <a:t>link</a:t>
            </a:r>
          </a:p>
          <a:p>
            <a:r>
              <a:rPr lang="en-US" sz="2000" dirty="0">
                <a:cs typeface="Calibri" panose="020F0502020204030204" pitchFamily="34" charset="0"/>
              </a:rPr>
              <a:t>Copy and file all records of required administration information </a:t>
            </a:r>
          </a:p>
          <a:p>
            <a:r>
              <a:rPr lang="en-US" sz="2000" b="1" dirty="0">
                <a:cs typeface="Calibri" panose="020F0502020204030204" pitchFamily="34" charset="0"/>
              </a:rPr>
              <a:t>Return the originals in the DAC-AR box</a:t>
            </a:r>
            <a:endParaRPr lang="en-US" sz="2000" b="1" kern="0" dirty="0">
              <a:cs typeface="Calibri" panose="020F0502020204030204" pitchFamily="34" charset="0"/>
            </a:endParaRPr>
          </a:p>
        </p:txBody>
      </p:sp>
      <p:sp>
        <p:nvSpPr>
          <p:cNvPr id="8" name="Rounded Rectangle 6">
            <a:extLst>
              <a:ext uri="{FF2B5EF4-FFF2-40B4-BE49-F238E27FC236}">
                <a16:creationId xmlns:a16="http://schemas.microsoft.com/office/drawing/2014/main" id="{AC7EFCA4-EE68-49F2-81CA-07AA6F588AF1}"/>
              </a:ext>
            </a:extLst>
          </p:cNvPr>
          <p:cNvSpPr/>
          <p:nvPr/>
        </p:nvSpPr>
        <p:spPr>
          <a:xfrm>
            <a:off x="7978140" y="918455"/>
            <a:ext cx="685800" cy="6858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2761571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304800" y="1920240"/>
            <a:ext cx="8610600" cy="4187825"/>
          </a:xfrm>
        </p:spPr>
        <p:txBody>
          <a:bodyPr/>
          <a:lstStyle/>
          <a:p>
            <a:pPr marL="0" indent="0" eaLnBrk="1" hangingPunct="1">
              <a:lnSpc>
                <a:spcPct val="100000"/>
              </a:lnSpc>
              <a:spcBef>
                <a:spcPts val="600"/>
              </a:spcBef>
              <a:spcAft>
                <a:spcPts val="600"/>
              </a:spcAft>
              <a:buNone/>
            </a:pPr>
            <a:r>
              <a:rPr lang="en-US" sz="2800" b="1" dirty="0">
                <a:latin typeface="Tahoma" panose="020B0604030504040204" pitchFamily="34" charset="0"/>
                <a:ea typeface="Tahoma" panose="020B0604030504040204" pitchFamily="34" charset="0"/>
                <a:cs typeface="Tahoma" panose="020B0604030504040204" pitchFamily="34" charset="0"/>
              </a:rPr>
              <a:t>PreID Labels (PBT)</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buFont typeface="Arial" panose="020B0604020202020204" pitchFamily="34" charset="0"/>
              <a:buChar char="•"/>
            </a:pPr>
            <a:r>
              <a:rPr lang="en-US" sz="2200" dirty="0"/>
              <a:t>For students taking paper-based tests, PreID labels are not provided for Fall/Winter 2019 administrations. </a:t>
            </a:r>
          </a:p>
          <a:p>
            <a:pPr>
              <a:spcBef>
                <a:spcPts val="300"/>
              </a:spcBef>
              <a:spcAft>
                <a:spcPts val="300"/>
              </a:spcAft>
              <a:buFont typeface="Arial" panose="020B0604020202020204" pitchFamily="34" charset="0"/>
              <a:buChar char="•"/>
            </a:pPr>
            <a:r>
              <a:rPr lang="en-US" sz="2200" dirty="0">
                <a:ea typeface="Tahoma" panose="020B0604030504040204" pitchFamily="34" charset="0"/>
                <a:cs typeface="Calibri" panose="020F0502020204030204" pitchFamily="34" charset="0"/>
              </a:rPr>
              <a:t>You may print PreID labels for students who will test using paper-based accommodations or you may hand-grid student demographic information.</a:t>
            </a:r>
          </a:p>
          <a:p>
            <a:pPr>
              <a:spcBef>
                <a:spcPts val="300"/>
              </a:spcBef>
              <a:spcAft>
                <a:spcPts val="300"/>
              </a:spcAft>
              <a:buFont typeface="Arial" panose="020B0604020202020204" pitchFamily="34" charset="0"/>
              <a:buChar char="•"/>
            </a:pPr>
            <a:r>
              <a:rPr lang="en-US" sz="2200" dirty="0">
                <a:ea typeface="Tahoma" panose="020B0604030504040204" pitchFamily="34" charset="0"/>
                <a:cs typeface="Calibri" panose="020F0502020204030204" pitchFamily="34" charset="0"/>
              </a:rPr>
              <a:t>You may order blank labels, via the TDC Documents website at </a:t>
            </a:r>
            <a:r>
              <a:rPr lang="en-US" sz="2200" dirty="0">
                <a:hlinkClick r:id="rId3"/>
              </a:rPr>
              <a:t>http://oada.dadeschools.net/TDC/TDC.asp</a:t>
            </a:r>
            <a:r>
              <a:rPr lang="en-US" sz="2200" dirty="0">
                <a:ea typeface="Tahoma" panose="020B0604030504040204" pitchFamily="34" charset="0"/>
                <a:cs typeface="Calibri" panose="020F0502020204030204" pitchFamily="34" charset="0"/>
              </a:rPr>
              <a:t>.</a:t>
            </a:r>
          </a:p>
          <a:p>
            <a:pPr>
              <a:spcBef>
                <a:spcPts val="300"/>
              </a:spcBef>
              <a:spcAft>
                <a:spcPts val="300"/>
              </a:spcAft>
              <a:buFont typeface="Arial" panose="020B0604020202020204" pitchFamily="34" charset="0"/>
              <a:buChar char="•"/>
            </a:pPr>
            <a:r>
              <a:rPr lang="en-US" sz="2200" dirty="0">
                <a:ea typeface="Tahoma" panose="020B0604030504040204" pitchFamily="34" charset="0"/>
                <a:cs typeface="Calibri" panose="020F0502020204030204" pitchFamily="34" charset="0"/>
              </a:rPr>
              <a:t>Refer to the </a:t>
            </a:r>
            <a:r>
              <a:rPr lang="en-US" sz="2200" i="1" dirty="0">
                <a:ea typeface="Tahoma" panose="020B0604030504040204" pitchFamily="34" charset="0"/>
                <a:cs typeface="Calibri" panose="020F0502020204030204" pitchFamily="34" charset="0"/>
              </a:rPr>
              <a:t>2019–2020 PearsonAccess Next User Guide</a:t>
            </a:r>
            <a:r>
              <a:rPr lang="en-US" sz="2200" dirty="0">
                <a:ea typeface="Tahoma" panose="020B0604030504040204" pitchFamily="34" charset="0"/>
                <a:cs typeface="Calibri" panose="020F0502020204030204" pitchFamily="34" charset="0"/>
              </a:rPr>
              <a:t> for instructions on how to print PreID labels.</a:t>
            </a:r>
          </a:p>
          <a:p>
            <a:pPr lvl="1">
              <a:spcBef>
                <a:spcPts val="300"/>
              </a:spcBef>
              <a:spcAft>
                <a:spcPts val="300"/>
              </a:spcAft>
              <a:buFont typeface="Arial" panose="020B0604020202020204" pitchFamily="34" charset="0"/>
              <a:buChar char="•"/>
            </a:pPr>
            <a:r>
              <a:rPr lang="en-US" sz="2200" dirty="0">
                <a:ea typeface="Tahoma" panose="020B0604030504040204" pitchFamily="34" charset="0"/>
                <a:cs typeface="Calibri" panose="020F0502020204030204" pitchFamily="34" charset="0"/>
              </a:rPr>
              <a:t>PreID labels must be printed using the highest quality printer settings available to ensure readability for scanning purposes.</a:t>
            </a: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25</a:t>
            </a:fld>
            <a:endParaRPr lang="en-US" dirty="0">
              <a:latin typeface="Arial" pitchFamily="34" charset="0"/>
            </a:endParaRPr>
          </a:p>
        </p:txBody>
      </p:sp>
      <p:sp>
        <p:nvSpPr>
          <p:cNvPr id="6" name="Rounded Rectangle 5"/>
          <p:cNvSpPr/>
          <p:nvPr/>
        </p:nvSpPr>
        <p:spPr>
          <a:xfrm>
            <a:off x="8343900" y="876300"/>
            <a:ext cx="685800" cy="6858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p:txBody>
      </p:sp>
    </p:spTree>
    <p:extLst>
      <p:ext uri="{BB962C8B-B14F-4D97-AF65-F5344CB8AC3E}">
        <p14:creationId xmlns:p14="http://schemas.microsoft.com/office/powerpoint/2010/main" val="3105228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3711793"/>
          </a:xfrm>
        </p:spPr>
        <p:txBody>
          <a:bodyPr/>
          <a:lstStyle/>
          <a:p>
            <a:pPr marL="0" indent="0">
              <a:spcBef>
                <a:spcPts val="600"/>
              </a:spcBef>
              <a:spcAft>
                <a:spcPts val="0"/>
              </a:spcAft>
              <a:buNone/>
            </a:pPr>
            <a:r>
              <a:rPr lang="en-US" sz="2800" b="1" dirty="0">
                <a:solidFill>
                  <a:srgbClr val="000000"/>
                </a:solidFill>
              </a:rPr>
              <a:t>Student Demographic Information</a:t>
            </a:r>
          </a:p>
          <a:p>
            <a:pPr>
              <a:spcBef>
                <a:spcPts val="600"/>
              </a:spcBef>
              <a:spcAft>
                <a:spcPts val="0"/>
              </a:spcAft>
            </a:pPr>
            <a:r>
              <a:rPr lang="en-US" sz="2000" dirty="0">
                <a:solidFill>
                  <a:srgbClr val="000000"/>
                </a:solidFill>
              </a:rPr>
              <a:t>Only school personnel may hand-grid the following on test and answer books:</a:t>
            </a:r>
          </a:p>
          <a:p>
            <a:pPr lvl="1">
              <a:spcBef>
                <a:spcPts val="0"/>
              </a:spcBef>
              <a:spcAft>
                <a:spcPts val="0"/>
              </a:spcAft>
              <a:buFont typeface="Wingdings" panose="05000000000000000000" pitchFamily="2" charset="2"/>
              <a:buChar char="§"/>
            </a:pPr>
            <a:r>
              <a:rPr lang="en-US" sz="2000" dirty="0">
                <a:solidFill>
                  <a:srgbClr val="000000"/>
                </a:solidFill>
              </a:rPr>
              <a:t>Primary Exceptionality, Section 504, Testing Accommodations listed on IEP or 504 Plan, ELL</a:t>
            </a:r>
          </a:p>
          <a:p>
            <a:pPr>
              <a:spcBef>
                <a:spcPts val="600"/>
              </a:spcBef>
              <a:spcAft>
                <a:spcPts val="0"/>
              </a:spcAft>
            </a:pPr>
            <a:r>
              <a:rPr lang="en-US" sz="2000" dirty="0">
                <a:solidFill>
                  <a:srgbClr val="000000"/>
                </a:solidFill>
              </a:rPr>
              <a:t>School personnel or students may hand-grid the following:</a:t>
            </a:r>
          </a:p>
          <a:p>
            <a:pPr lvl="1">
              <a:spcBef>
                <a:spcPts val="0"/>
              </a:spcBef>
              <a:spcAft>
                <a:spcPts val="0"/>
              </a:spcAft>
              <a:buFont typeface="Wingdings" panose="05000000000000000000" pitchFamily="2" charset="2"/>
              <a:buChar char="§"/>
            </a:pPr>
            <a:r>
              <a:rPr lang="en-US" sz="2000" dirty="0">
                <a:solidFill>
                  <a:srgbClr val="000000"/>
                </a:solidFill>
              </a:rPr>
              <a:t>Student Name, District/School Number, FLEID, Date of birth, Grade level, Gender, Ethnicity, Race, Student Enrollment Information box.</a:t>
            </a:r>
          </a:p>
          <a:p>
            <a:pPr lvl="1">
              <a:spcBef>
                <a:spcPts val="0"/>
              </a:spcBef>
              <a:spcAft>
                <a:spcPts val="0"/>
              </a:spcAft>
              <a:buFont typeface="Wingdings" panose="05000000000000000000" pitchFamily="2" charset="2"/>
              <a:buChar char="§"/>
            </a:pPr>
            <a:r>
              <a:rPr lang="en-US" sz="2000" dirty="0">
                <a:solidFill>
                  <a:srgbClr val="000000"/>
                </a:solidFill>
              </a:rPr>
              <a:t>For non-preidentified test and answer books, complete the </a:t>
            </a:r>
            <a:r>
              <a:rPr lang="en-US" sz="2000" b="1" dirty="0">
                <a:solidFill>
                  <a:srgbClr val="000000"/>
                </a:solidFill>
              </a:rPr>
              <a:t>Student Enrollment Information Box </a:t>
            </a:r>
            <a:r>
              <a:rPr lang="en-US" sz="2000" dirty="0">
                <a:solidFill>
                  <a:srgbClr val="000000"/>
                </a:solidFill>
              </a:rPr>
              <a:t>on the back of the book.</a:t>
            </a:r>
          </a:p>
          <a:p>
            <a:pPr marL="457200" lvl="1" indent="0">
              <a:spcBef>
                <a:spcPts val="600"/>
              </a:spcBef>
              <a:spcAft>
                <a:spcPts val="0"/>
              </a:spcAft>
              <a:buNone/>
            </a:pPr>
            <a:endParaRPr lang="en-US" sz="24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26</a:t>
            </a:fld>
            <a:endParaRPr lang="en-US" dirty="0"/>
          </a:p>
        </p:txBody>
      </p:sp>
      <p:grpSp>
        <p:nvGrpSpPr>
          <p:cNvPr id="13" name="Group 12"/>
          <p:cNvGrpSpPr/>
          <p:nvPr/>
        </p:nvGrpSpPr>
        <p:grpSpPr>
          <a:xfrm>
            <a:off x="8190343" y="923872"/>
            <a:ext cx="725057" cy="601613"/>
            <a:chOff x="2628864" y="3461188"/>
            <a:chExt cx="725057" cy="601613"/>
          </a:xfrm>
        </p:grpSpPr>
        <p:pic>
          <p:nvPicPr>
            <p:cNvPr id="16" name="Picture 15"/>
            <p:cNvPicPr>
              <a:picLocks noChangeAspect="1"/>
            </p:cNvPicPr>
            <p:nvPr/>
          </p:nvPicPr>
          <p:blipFill>
            <a:blip r:embed="rId3"/>
            <a:stretch>
              <a:fillRect/>
            </a:stretch>
          </p:blipFill>
          <p:spPr>
            <a:xfrm>
              <a:off x="2628864" y="3461188"/>
              <a:ext cx="725057" cy="601613"/>
            </a:xfrm>
            <a:prstGeom prst="rect">
              <a:avLst/>
            </a:prstGeom>
            <a:scene3d>
              <a:camera prst="orthographicFront"/>
              <a:lightRig rig="threePt" dir="t"/>
            </a:scene3d>
            <a:sp3d>
              <a:bevelT/>
            </a:sp3d>
          </p:spPr>
        </p:pic>
        <p:sp>
          <p:nvSpPr>
            <p:cNvPr id="17" name="TextBox 16"/>
            <p:cNvSpPr txBox="1"/>
            <p:nvPr/>
          </p:nvSpPr>
          <p:spPr>
            <a:xfrm>
              <a:off x="2650033" y="3581400"/>
              <a:ext cx="695422" cy="338554"/>
            </a:xfrm>
            <a:prstGeom prst="rect">
              <a:avLst/>
            </a:prstGeom>
            <a:noFill/>
          </p:spPr>
          <p:txBody>
            <a:bodyPr wrap="square" rtlCol="0">
              <a:spAutoFit/>
            </a:bodyPr>
            <a:lstStyle/>
            <a:p>
              <a:pPr algn="ctr"/>
              <a:r>
                <a:rPr lang="en-US" sz="1600" dirty="0">
                  <a:latin typeface="+mj-lt"/>
                </a:rPr>
                <a:t>PBT</a:t>
              </a:r>
              <a:endParaRPr lang="en-US" sz="1400" dirty="0">
                <a:latin typeface="+mj-lt"/>
              </a:endParaRPr>
            </a:p>
          </p:txBody>
        </p:sp>
      </p:grpSp>
      <p:sp>
        <p:nvSpPr>
          <p:cNvPr id="11" name="Title 1">
            <a:extLst>
              <a:ext uri="{FF2B5EF4-FFF2-40B4-BE49-F238E27FC236}">
                <a16:creationId xmlns:a16="http://schemas.microsoft.com/office/drawing/2014/main" id="{CED4DB25-CF78-464F-A7F3-12E0592907A7}"/>
              </a:ext>
            </a:extLst>
          </p:cNvPr>
          <p:cNvSpPr>
            <a:spLocks noGrp="1"/>
          </p:cNvSpPr>
          <p:nvPr>
            <p:ph type="title"/>
          </p:nvPr>
        </p:nvSpPr>
        <p:spPr>
          <a:xfrm>
            <a:off x="228600" y="152400"/>
            <a:ext cx="8915400" cy="1447800"/>
          </a:xfrm>
        </p:spPr>
        <p:txBody>
          <a:bodyPr/>
          <a:lstStyle/>
          <a:p>
            <a:r>
              <a:rPr lang="en-US" dirty="0"/>
              <a:t>School Assessment Coordinator Before Testing</a:t>
            </a:r>
          </a:p>
        </p:txBody>
      </p:sp>
      <p:pic>
        <p:nvPicPr>
          <p:cNvPr id="12" name="Picture 11" descr="Screen Clipping">
            <a:extLst>
              <a:ext uri="{FF2B5EF4-FFF2-40B4-BE49-F238E27FC236}">
                <a16:creationId xmlns:a16="http://schemas.microsoft.com/office/drawing/2014/main" id="{55C5656C-CEC7-4AF7-A1DA-4164258E0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368" y="5335992"/>
            <a:ext cx="4049263" cy="738001"/>
          </a:xfrm>
          <a:prstGeom prst="rect">
            <a:avLst/>
          </a:prstGeom>
        </p:spPr>
      </p:pic>
    </p:spTree>
    <p:extLst>
      <p:ext uri="{BB962C8B-B14F-4D97-AF65-F5344CB8AC3E}">
        <p14:creationId xmlns:p14="http://schemas.microsoft.com/office/powerpoint/2010/main" val="425461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9BDE17E-BEDF-40D4-A43E-0E60C2B49D49}" type="slidenum">
              <a:rPr lang="en-US" altLang="en-US" sz="1400" smtClean="0"/>
              <a:pPr eaLnBrk="1" hangingPunct="1">
                <a:spcBef>
                  <a:spcPct val="0"/>
                </a:spcBef>
                <a:buFontTx/>
                <a:buNone/>
              </a:pPr>
              <a:t>27</a:t>
            </a:fld>
            <a:endParaRPr lang="en-US" alt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1480281308"/>
              </p:ext>
            </p:extLst>
          </p:nvPr>
        </p:nvGraphicFramePr>
        <p:xfrm>
          <a:off x="221800" y="2689757"/>
          <a:ext cx="8575041" cy="2449591"/>
        </p:xfrm>
        <a:graphic>
          <a:graphicData uri="http://schemas.openxmlformats.org/drawingml/2006/table">
            <a:tbl>
              <a:tblPr firstRow="1" bandRow="1">
                <a:tableStyleId>{073A0DAA-6AF3-43AB-8588-CEC1D06C72B9}</a:tableStyleId>
              </a:tblPr>
              <a:tblGrid>
                <a:gridCol w="1911800">
                  <a:extLst>
                    <a:ext uri="{9D8B030D-6E8A-4147-A177-3AD203B41FA5}">
                      <a16:colId xmlns:a16="http://schemas.microsoft.com/office/drawing/2014/main" val="3516425808"/>
                    </a:ext>
                  </a:extLst>
                </a:gridCol>
                <a:gridCol w="2819400">
                  <a:extLst>
                    <a:ext uri="{9D8B030D-6E8A-4147-A177-3AD203B41FA5}">
                      <a16:colId xmlns:a16="http://schemas.microsoft.com/office/drawing/2014/main" val="20000"/>
                    </a:ext>
                  </a:extLst>
                </a:gridCol>
                <a:gridCol w="1753217">
                  <a:extLst>
                    <a:ext uri="{9D8B030D-6E8A-4147-A177-3AD203B41FA5}">
                      <a16:colId xmlns:a16="http://schemas.microsoft.com/office/drawing/2014/main" val="20001"/>
                    </a:ext>
                  </a:extLst>
                </a:gridCol>
                <a:gridCol w="2090624">
                  <a:extLst>
                    <a:ext uri="{9D8B030D-6E8A-4147-A177-3AD203B41FA5}">
                      <a16:colId xmlns:a16="http://schemas.microsoft.com/office/drawing/2014/main" val="20002"/>
                    </a:ext>
                  </a:extLst>
                </a:gridCol>
              </a:tblGrid>
              <a:tr h="593208">
                <a:tc>
                  <a:txBody>
                    <a:bodyPr/>
                    <a:lstStyle/>
                    <a:p>
                      <a:pPr algn="ctr"/>
                      <a:r>
                        <a:rPr lang="en-US" sz="2000" dirty="0">
                          <a:solidFill>
                            <a:schemeClr val="tx1"/>
                          </a:solidFill>
                          <a:latin typeface="+mj-lt"/>
                        </a:rPr>
                        <a:t> </a:t>
                      </a:r>
                    </a:p>
                  </a:txBody>
                  <a:tcPr anchor="ctr">
                    <a:pattFill prst="trellis">
                      <a:fgClr>
                        <a:srgbClr val="FFC000"/>
                      </a:fgClr>
                      <a:bgClr>
                        <a:schemeClr val="bg1"/>
                      </a:bgClr>
                    </a:pattFill>
                  </a:tcPr>
                </a:tc>
                <a:tc>
                  <a:txBody>
                    <a:bodyPr/>
                    <a:lstStyle/>
                    <a:p>
                      <a:pPr algn="ctr"/>
                      <a:r>
                        <a:rPr lang="en-US" sz="2000" dirty="0">
                          <a:solidFill>
                            <a:schemeClr val="tx1"/>
                          </a:solidFill>
                          <a:latin typeface="+mj-lt"/>
                        </a:rPr>
                        <a:t>Test</a:t>
                      </a:r>
                    </a:p>
                  </a:txBody>
                  <a:tcPr anchor="ctr">
                    <a:solidFill>
                      <a:srgbClr val="FFC000"/>
                    </a:solidFill>
                  </a:tcPr>
                </a:tc>
                <a:tc>
                  <a:txBody>
                    <a:bodyPr/>
                    <a:lstStyle/>
                    <a:p>
                      <a:pPr algn="ctr"/>
                      <a:r>
                        <a:rPr lang="en-US" sz="2000" dirty="0">
                          <a:solidFill>
                            <a:schemeClr val="tx1"/>
                          </a:solidFill>
                          <a:latin typeface="+mj-lt"/>
                        </a:rPr>
                        <a:t>Cut-off Date</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j-lt"/>
                        </a:rPr>
                        <a:t>Test</a:t>
                      </a:r>
                      <a:r>
                        <a:rPr lang="en-US" sz="2000" baseline="0" dirty="0">
                          <a:solidFill>
                            <a:schemeClr val="tx1"/>
                          </a:solidFill>
                          <a:latin typeface="+mj-lt"/>
                        </a:rPr>
                        <a:t> Management </a:t>
                      </a:r>
                    </a:p>
                  </a:txBody>
                  <a:tcPr anchor="ctr">
                    <a:solidFill>
                      <a:srgbClr val="FFC000"/>
                    </a:solidFill>
                  </a:tcPr>
                </a:tc>
                <a:extLst>
                  <a:ext uri="{0D108BD9-81ED-4DB2-BD59-A6C34878D82A}">
                    <a16:rowId xmlns:a16="http://schemas.microsoft.com/office/drawing/2014/main" val="10000"/>
                  </a:ext>
                </a:extLst>
              </a:tr>
              <a:tr h="742711">
                <a:tc>
                  <a:txBody>
                    <a:bodyPr/>
                    <a:lstStyle/>
                    <a:p>
                      <a:pPr algn="ctr"/>
                      <a:r>
                        <a:rPr lang="en-US" sz="2000" b="1" dirty="0">
                          <a:solidFill>
                            <a:schemeClr val="tx1"/>
                          </a:solidFill>
                          <a:latin typeface="+mj-lt"/>
                        </a:rPr>
                        <a:t>FALL</a:t>
                      </a:r>
                    </a:p>
                  </a:txBody>
                  <a:tcPr anchor="ctr">
                    <a:solidFill>
                      <a:srgbClr val="FFEDB3"/>
                    </a:solidFill>
                  </a:tcPr>
                </a:tc>
                <a:tc>
                  <a:txBody>
                    <a:bodyPr/>
                    <a:lstStyle/>
                    <a:p>
                      <a:pPr algn="ctr"/>
                      <a:r>
                        <a:rPr lang="en-US" sz="2000" b="1" dirty="0">
                          <a:solidFill>
                            <a:schemeClr val="tx1"/>
                          </a:solidFill>
                          <a:latin typeface="+mj-lt"/>
                        </a:rPr>
                        <a:t>Biology</a:t>
                      </a:r>
                      <a:r>
                        <a:rPr lang="en-US" sz="2000" b="1" baseline="0" dirty="0">
                          <a:solidFill>
                            <a:schemeClr val="tx1"/>
                          </a:solidFill>
                          <a:latin typeface="+mj-lt"/>
                        </a:rPr>
                        <a:t> 1, Civics, </a:t>
                      </a:r>
                    </a:p>
                    <a:p>
                      <a:pPr algn="ctr"/>
                      <a:r>
                        <a:rPr lang="en-US" sz="2000" b="1" baseline="0" dirty="0">
                          <a:solidFill>
                            <a:schemeClr val="tx1"/>
                          </a:solidFill>
                          <a:latin typeface="+mj-lt"/>
                        </a:rPr>
                        <a:t>US History EOC</a:t>
                      </a:r>
                      <a:endParaRPr lang="en-US" sz="2000" b="1" dirty="0">
                        <a:solidFill>
                          <a:schemeClr val="tx1"/>
                        </a:solidFill>
                        <a:latin typeface="+mj-lt"/>
                      </a:endParaRPr>
                    </a:p>
                  </a:txBody>
                  <a:tcPr anchor="ctr">
                    <a:solidFill>
                      <a:srgbClr val="FFEDB3"/>
                    </a:solidFill>
                  </a:tcPr>
                </a:tc>
                <a:tc>
                  <a:txBody>
                    <a:bodyPr/>
                    <a:lstStyle/>
                    <a:p>
                      <a:pPr algn="ctr"/>
                      <a:r>
                        <a:rPr lang="en-US" sz="2000" b="1" dirty="0">
                          <a:solidFill>
                            <a:schemeClr val="tx1"/>
                          </a:solidFill>
                          <a:latin typeface="+mj-lt"/>
                        </a:rPr>
                        <a:t>August 16 </a:t>
                      </a:r>
                    </a:p>
                  </a:txBody>
                  <a:tcPr anchor="ctr">
                    <a:solidFill>
                      <a:srgbClr val="FFEDB3"/>
                    </a:solidFill>
                  </a:tcPr>
                </a:tc>
                <a:tc>
                  <a:txBody>
                    <a:bodyPr/>
                    <a:lstStyle/>
                    <a:p>
                      <a:pPr algn="ctr"/>
                      <a:r>
                        <a:rPr lang="en-US" sz="2000" b="1" dirty="0">
                          <a:solidFill>
                            <a:schemeClr val="tx1"/>
                          </a:solidFill>
                          <a:latin typeface="+mj-lt"/>
                        </a:rPr>
                        <a:t>August 26</a:t>
                      </a:r>
                    </a:p>
                  </a:txBody>
                  <a:tcPr anchor="ctr">
                    <a:solidFill>
                      <a:srgbClr val="FFEDB3"/>
                    </a:solidFill>
                  </a:tcPr>
                </a:tc>
                <a:extLst>
                  <a:ext uri="{0D108BD9-81ED-4DB2-BD59-A6C34878D82A}">
                    <a16:rowId xmlns:a16="http://schemas.microsoft.com/office/drawing/2014/main" val="10001"/>
                  </a:ext>
                </a:extLst>
              </a:tr>
              <a:tr h="851124">
                <a:tc>
                  <a:txBody>
                    <a:bodyPr/>
                    <a:lstStyle/>
                    <a:p>
                      <a:pPr algn="ctr"/>
                      <a:r>
                        <a:rPr lang="en-US" sz="2000" b="1" dirty="0">
                          <a:solidFill>
                            <a:schemeClr val="tx1"/>
                          </a:solidFill>
                          <a:latin typeface="+mj-lt"/>
                        </a:rPr>
                        <a:t>WINTER</a:t>
                      </a:r>
                    </a:p>
                  </a:txBody>
                  <a:tcPr anchor="ctr">
                    <a:solidFill>
                      <a:srgbClr val="FFEDB3"/>
                    </a:solidFill>
                  </a:tcPr>
                </a:tc>
                <a:tc>
                  <a:txBody>
                    <a:bodyPr/>
                    <a:lstStyle/>
                    <a:p>
                      <a:pPr algn="ctr"/>
                      <a:r>
                        <a:rPr lang="en-US" sz="2000" b="1" kern="1200" dirty="0">
                          <a:solidFill>
                            <a:schemeClr val="tx1"/>
                          </a:solidFill>
                          <a:latin typeface="+mj-lt"/>
                          <a:ea typeface="+mn-ea"/>
                          <a:cs typeface="+mn-cs"/>
                        </a:rPr>
                        <a:t>Biology</a:t>
                      </a:r>
                      <a:r>
                        <a:rPr lang="en-US" sz="2000" b="1" kern="1200" baseline="0" dirty="0">
                          <a:solidFill>
                            <a:schemeClr val="tx1"/>
                          </a:solidFill>
                          <a:latin typeface="+mj-lt"/>
                          <a:ea typeface="+mn-ea"/>
                          <a:cs typeface="+mn-cs"/>
                        </a:rPr>
                        <a:t> 1, Civics, </a:t>
                      </a:r>
                    </a:p>
                    <a:p>
                      <a:pPr algn="ctr"/>
                      <a:r>
                        <a:rPr lang="en-US" sz="2000" b="1" kern="1200" baseline="0" dirty="0">
                          <a:solidFill>
                            <a:schemeClr val="tx1"/>
                          </a:solidFill>
                          <a:latin typeface="+mj-lt"/>
                          <a:ea typeface="+mn-ea"/>
                          <a:cs typeface="+mn-cs"/>
                        </a:rPr>
                        <a:t>US History EOC</a:t>
                      </a:r>
                      <a:endParaRPr lang="en-US" sz="2000" b="1" kern="1200" dirty="0">
                        <a:solidFill>
                          <a:schemeClr val="tx1"/>
                        </a:solidFill>
                        <a:latin typeface="+mj-lt"/>
                        <a:ea typeface="+mn-ea"/>
                        <a:cs typeface="+mn-cs"/>
                      </a:endParaRPr>
                    </a:p>
                    <a:p>
                      <a:pPr algn="ctr"/>
                      <a:endParaRPr lang="en-US" sz="2000" b="1" dirty="0">
                        <a:solidFill>
                          <a:schemeClr val="tx1"/>
                        </a:solidFill>
                        <a:latin typeface="+mj-lt"/>
                      </a:endParaRPr>
                    </a:p>
                  </a:txBody>
                  <a:tcPr anchor="ctr">
                    <a:solidFill>
                      <a:srgbClr val="FFEDB3"/>
                    </a:solidFill>
                  </a:tcPr>
                </a:tc>
                <a:tc>
                  <a:txBody>
                    <a:bodyPr/>
                    <a:lstStyle/>
                    <a:p>
                      <a:pPr algn="ctr"/>
                      <a:r>
                        <a:rPr lang="en-US" sz="2000" b="1" dirty="0">
                          <a:solidFill>
                            <a:schemeClr val="tx1"/>
                          </a:solidFill>
                          <a:latin typeface="+mj-lt"/>
                        </a:rPr>
                        <a:t>November 1</a:t>
                      </a:r>
                    </a:p>
                  </a:txBody>
                  <a:tcPr anchor="ctr">
                    <a:solidFill>
                      <a:srgbClr val="FFEDB3"/>
                    </a:solidFill>
                  </a:tcPr>
                </a:tc>
                <a:tc>
                  <a:txBody>
                    <a:bodyPr/>
                    <a:lstStyle/>
                    <a:p>
                      <a:pPr algn="ctr"/>
                      <a:r>
                        <a:rPr lang="en-US" sz="2000" b="1" dirty="0">
                          <a:solidFill>
                            <a:schemeClr val="tx1"/>
                          </a:solidFill>
                          <a:latin typeface="+mj-lt"/>
                        </a:rPr>
                        <a:t>November 12</a:t>
                      </a:r>
                    </a:p>
                  </a:txBody>
                  <a:tcPr anchor="ctr">
                    <a:solidFill>
                      <a:srgbClr val="FFEDB3"/>
                    </a:solidFill>
                  </a:tcPr>
                </a:tc>
                <a:extLst>
                  <a:ext uri="{0D108BD9-81ED-4DB2-BD59-A6C34878D82A}">
                    <a16:rowId xmlns:a16="http://schemas.microsoft.com/office/drawing/2014/main" val="2365602115"/>
                  </a:ext>
                </a:extLst>
              </a:tr>
            </a:tbl>
          </a:graphicData>
        </a:graphic>
      </p:graphicFrame>
      <p:sp>
        <p:nvSpPr>
          <p:cNvPr id="3" name="Rectangle 2"/>
          <p:cNvSpPr/>
          <p:nvPr/>
        </p:nvSpPr>
        <p:spPr>
          <a:xfrm>
            <a:off x="221800" y="5114565"/>
            <a:ext cx="8763000" cy="1200329"/>
          </a:xfrm>
          <a:prstGeom prst="rect">
            <a:avLst/>
          </a:prstGeom>
        </p:spPr>
        <p:txBody>
          <a:bodyPr wrap="square">
            <a:spAutoFit/>
          </a:bodyPr>
          <a:lstStyle/>
          <a:p>
            <a:pPr marL="0" lvl="1" indent="-342900">
              <a:lnSpc>
                <a:spcPct val="100000"/>
              </a:lnSpc>
              <a:spcBef>
                <a:spcPts val="0"/>
              </a:spcBef>
              <a:spcAft>
                <a:spcPts val="0"/>
              </a:spcAft>
              <a:buFont typeface="Arial" panose="020B0604020202020204" pitchFamily="34" charset="0"/>
              <a:buNone/>
            </a:pPr>
            <a:r>
              <a:rPr lang="en-US" altLang="en-US" u="sng" dirty="0">
                <a:latin typeface="+mj-lt"/>
              </a:rPr>
              <a:t>Important Note</a:t>
            </a:r>
            <a:r>
              <a:rPr lang="en-US" altLang="en-US" dirty="0">
                <a:latin typeface="+mj-lt"/>
              </a:rPr>
              <a:t>: SAC will order PBT accommodations for eligible students who have an IEP or Section 504 plan.</a:t>
            </a:r>
          </a:p>
          <a:p>
            <a:pPr marL="0" lvl="1" indent="-342900">
              <a:lnSpc>
                <a:spcPct val="100000"/>
              </a:lnSpc>
              <a:spcBef>
                <a:spcPts val="0"/>
              </a:spcBef>
              <a:spcAft>
                <a:spcPts val="0"/>
              </a:spcAft>
              <a:buFont typeface="Arial" panose="020B0604020202020204" pitchFamily="34" charset="0"/>
              <a:buNone/>
            </a:pPr>
            <a:r>
              <a:rPr lang="en-US" altLang="en-US" dirty="0">
                <a:latin typeface="+mj-lt"/>
              </a:rPr>
              <a:t>Go to the “Assessment Services Application” in the Employee Portal to order additional PBT accommodations.</a:t>
            </a:r>
          </a:p>
        </p:txBody>
      </p:sp>
      <p:sp>
        <p:nvSpPr>
          <p:cNvPr id="4" name="TextBox 3"/>
          <p:cNvSpPr txBox="1"/>
          <p:nvPr/>
        </p:nvSpPr>
        <p:spPr>
          <a:xfrm>
            <a:off x="202750" y="1752600"/>
            <a:ext cx="8941250" cy="892552"/>
          </a:xfrm>
          <a:prstGeom prst="rect">
            <a:avLst/>
          </a:prstGeom>
          <a:noFill/>
        </p:spPr>
        <p:txBody>
          <a:bodyPr wrap="square" rtlCol="0">
            <a:spAutoFit/>
          </a:bodyPr>
          <a:lstStyle/>
          <a:p>
            <a:r>
              <a:rPr lang="en-US" sz="2600" b="1" dirty="0">
                <a:solidFill>
                  <a:srgbClr val="000000"/>
                </a:solidFill>
                <a:latin typeface="+mj-lt"/>
              </a:rPr>
              <a:t>Manage Student Information </a:t>
            </a:r>
          </a:p>
          <a:p>
            <a:r>
              <a:rPr lang="en-US" sz="2600" dirty="0">
                <a:latin typeface="+mj-lt"/>
              </a:rPr>
              <a:t>Pre-ID File Upload</a:t>
            </a:r>
          </a:p>
        </p:txBody>
      </p:sp>
      <p:sp>
        <p:nvSpPr>
          <p:cNvPr id="7" name="Rounded Rectangle 6">
            <a:extLst>
              <a:ext uri="{FF2B5EF4-FFF2-40B4-BE49-F238E27FC236}">
                <a16:creationId xmlns:a16="http://schemas.microsoft.com/office/drawing/2014/main" id="{1806DAD1-C0A3-43D9-998E-5BA16FD15CCC}"/>
              </a:ext>
            </a:extLst>
          </p:cNvPr>
          <p:cNvSpPr/>
          <p:nvPr/>
        </p:nvSpPr>
        <p:spPr>
          <a:xfrm>
            <a:off x="8168640" y="882333"/>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
        <p:nvSpPr>
          <p:cNvPr id="10" name="Title 1">
            <a:extLst>
              <a:ext uri="{FF2B5EF4-FFF2-40B4-BE49-F238E27FC236}">
                <a16:creationId xmlns:a16="http://schemas.microsoft.com/office/drawing/2014/main" id="{3B1442B2-4230-4BFC-8278-E067D75A3471}"/>
              </a:ext>
            </a:extLst>
          </p:cNvPr>
          <p:cNvSpPr>
            <a:spLocks noGrp="1"/>
          </p:cNvSpPr>
          <p:nvPr>
            <p:ph type="title"/>
          </p:nvPr>
        </p:nvSpPr>
        <p:spPr>
          <a:xfrm>
            <a:off x="76200" y="152400"/>
            <a:ext cx="8991600" cy="1447800"/>
          </a:xfrm>
        </p:spPr>
        <p:txBody>
          <a:bodyPr/>
          <a:lstStyle/>
          <a:p>
            <a:r>
              <a:rPr lang="en-US" dirty="0"/>
              <a:t>School Assessment Coordinator Before Testing</a:t>
            </a:r>
          </a:p>
        </p:txBody>
      </p:sp>
    </p:spTree>
    <p:extLst>
      <p:ext uri="{BB962C8B-B14F-4D97-AF65-F5344CB8AC3E}">
        <p14:creationId xmlns:p14="http://schemas.microsoft.com/office/powerpoint/2010/main" val="357301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304800" y="1819275"/>
            <a:ext cx="8610600" cy="4664075"/>
          </a:xfrm>
        </p:spPr>
        <p:txBody>
          <a:bodyPr/>
          <a:lstStyle/>
          <a:p>
            <a:pPr marL="0" indent="0" eaLnBrk="1" hangingPunct="1">
              <a:lnSpc>
                <a:spcPct val="100000"/>
              </a:lnSpc>
              <a:spcBef>
                <a:spcPts val="300"/>
              </a:spcBef>
              <a:spcAft>
                <a:spcPts val="300"/>
              </a:spcAft>
              <a:buNone/>
            </a:pPr>
            <a:r>
              <a:rPr lang="en-US" sz="2600" b="1" dirty="0">
                <a:solidFill>
                  <a:srgbClr val="000000"/>
                </a:solidFill>
              </a:rPr>
              <a:t>Manage Student Information </a:t>
            </a:r>
          </a:p>
          <a:p>
            <a:pPr marL="0" indent="0" eaLnBrk="1" hangingPunct="1">
              <a:lnSpc>
                <a:spcPct val="100000"/>
              </a:lnSpc>
              <a:spcBef>
                <a:spcPts val="300"/>
              </a:spcBef>
              <a:spcAft>
                <a:spcPts val="300"/>
              </a:spcAft>
              <a:buNone/>
            </a:pPr>
            <a:r>
              <a:rPr lang="en-US" sz="2400" dirty="0">
                <a:latin typeface="Tahoma" panose="020B0604030504040204" pitchFamily="34" charset="0"/>
                <a:ea typeface="Tahoma" panose="020B0604030504040204" pitchFamily="34" charset="0"/>
                <a:cs typeface="Tahoma" panose="020B0604030504040204" pitchFamily="34" charset="0"/>
              </a:rPr>
              <a:t>PreID Upload and Test Sessions</a:t>
            </a:r>
          </a:p>
          <a:p>
            <a:pPr>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Students have been placed into a session in PearsonAccess Next based on the PREID file:</a:t>
            </a:r>
          </a:p>
          <a:p>
            <a:pPr lvl="1">
              <a:buFont typeface="Wingdings" panose="05000000000000000000" pitchFamily="2" charset="2"/>
              <a:buChar char="§"/>
            </a:pPr>
            <a:r>
              <a:rPr lang="en-US" sz="2100" b="1" dirty="0">
                <a:latin typeface="Tahoma" panose="020B0604030504040204" pitchFamily="34" charset="0"/>
                <a:ea typeface="Tahoma" panose="020B0604030504040204" pitchFamily="34" charset="0"/>
                <a:cs typeface="Tahoma" panose="020B0604030504040204" pitchFamily="34" charset="0"/>
              </a:rPr>
              <a:t>Biology 1</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b="1" dirty="0">
                <a:latin typeface="Tahoma" panose="020B0604030504040204" pitchFamily="34" charset="0"/>
                <a:ea typeface="Tahoma" panose="020B0604030504040204" pitchFamily="34" charset="0"/>
                <a:cs typeface="Tahoma" panose="020B0604030504040204" pitchFamily="34" charset="0"/>
              </a:rPr>
              <a:t>BIO-NGBIOLOGY1</a:t>
            </a:r>
          </a:p>
          <a:p>
            <a:pPr lvl="1">
              <a:buFont typeface="Wingdings" panose="05000000000000000000" pitchFamily="2" charset="2"/>
              <a:buChar char="§"/>
            </a:pPr>
            <a:r>
              <a:rPr lang="en-US" sz="2100" b="1" dirty="0">
                <a:latin typeface="Tahoma" panose="020B0604030504040204" pitchFamily="34" charset="0"/>
                <a:ea typeface="Tahoma" panose="020B0604030504040204" pitchFamily="34" charset="0"/>
                <a:cs typeface="Tahoma" panose="020B0604030504040204" pitchFamily="34" charset="0"/>
              </a:rPr>
              <a:t>Civics</a:t>
            </a:r>
            <a:r>
              <a:rPr lang="en-US" sz="2100" dirty="0">
                <a:latin typeface="Tahoma" panose="020B0604030504040204" pitchFamily="34" charset="0"/>
                <a:ea typeface="Tahoma" panose="020B0604030504040204" pitchFamily="34" charset="0"/>
                <a:cs typeface="Tahoma" panose="020B0604030504040204" pitchFamily="34" charset="0"/>
              </a:rPr>
              <a:t>—</a:t>
            </a:r>
            <a:r>
              <a:rPr lang="en-US" sz="2100" b="1" dirty="0">
                <a:latin typeface="Tahoma" panose="020B0604030504040204" pitchFamily="34" charset="0"/>
                <a:ea typeface="Tahoma" panose="020B0604030504040204" pitchFamily="34" charset="0"/>
                <a:cs typeface="Tahoma" panose="020B0604030504040204" pitchFamily="34" charset="0"/>
              </a:rPr>
              <a:t>CIV-NGCIVICS</a:t>
            </a:r>
          </a:p>
          <a:p>
            <a:pPr lvl="1">
              <a:spcBef>
                <a:spcPts val="600"/>
              </a:spcBef>
              <a:buFont typeface="Wingdings" panose="05000000000000000000" pitchFamily="2" charset="2"/>
              <a:buChar char="§"/>
            </a:pPr>
            <a:r>
              <a:rPr lang="en-US" sz="2100" b="1" dirty="0">
                <a:latin typeface="Tahoma" panose="020B0604030504040204" pitchFamily="34" charset="0"/>
                <a:ea typeface="Tahoma" panose="020B0604030504040204" pitchFamily="34" charset="0"/>
                <a:cs typeface="Tahoma" panose="020B0604030504040204" pitchFamily="34" charset="0"/>
              </a:rPr>
              <a:t>U.S. History</a:t>
            </a:r>
            <a:r>
              <a:rPr lang="en-US" sz="2100" dirty="0">
                <a:latin typeface="Tahoma" panose="020B0604030504040204" pitchFamily="34" charset="0"/>
                <a:ea typeface="Tahoma" panose="020B0604030504040204" pitchFamily="34" charset="0"/>
                <a:cs typeface="Tahoma" panose="020B0604030504040204" pitchFamily="34" charset="0"/>
              </a:rPr>
              <a:t>—</a:t>
            </a:r>
            <a:r>
              <a:rPr lang="en-US" sz="2100" b="1" dirty="0">
                <a:latin typeface="Tahoma" panose="020B0604030504040204" pitchFamily="34" charset="0"/>
                <a:ea typeface="Tahoma" panose="020B0604030504040204" pitchFamily="34" charset="0"/>
                <a:cs typeface="Tahoma" panose="020B0604030504040204" pitchFamily="34" charset="0"/>
              </a:rPr>
              <a:t>HIS-USHISTORY</a:t>
            </a:r>
          </a:p>
          <a:p>
            <a:pPr marL="347472" lvl="1" indent="-342900">
              <a:spcBef>
                <a:spcPts val="6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Use these created sessions or divide students into smaller sessions to verify student information, or to use for testing.</a:t>
            </a:r>
          </a:p>
          <a:p>
            <a:pPr marL="347472" lvl="1" indent="-342900">
              <a:spcBef>
                <a:spcPts val="600"/>
              </a:spcBef>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Please note </a:t>
            </a:r>
            <a:r>
              <a:rPr lang="en-US" sz="2400" dirty="0">
                <a:latin typeface="Tahoma" panose="020B0604030504040204" pitchFamily="34" charset="0"/>
                <a:ea typeface="Tahoma" panose="020B0604030504040204" pitchFamily="34" charset="0"/>
                <a:cs typeface="Tahoma" panose="020B0604030504040204" pitchFamily="34" charset="0"/>
              </a:rPr>
              <a:t>students with PBT accommodations will not be placed in the test sessions.</a:t>
            </a:r>
          </a:p>
          <a:p>
            <a:pPr marL="57150" lvl="1" indent="-342900">
              <a:spcBef>
                <a:spcPts val="0"/>
              </a:spcBef>
              <a:buFont typeface="Arial" panose="020B0604020202020204" pitchFamily="34" charset="0"/>
              <a:buChar char="•"/>
            </a:pPr>
            <a:endParaRPr lang="en-US" sz="2100" b="1"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28</a:t>
            </a:fld>
            <a:endParaRPr lang="en-US" dirty="0">
              <a:latin typeface="Arial" pitchFamily="34" charset="0"/>
            </a:endParaRPr>
          </a:p>
        </p:txBody>
      </p:sp>
      <p:sp>
        <p:nvSpPr>
          <p:cNvPr id="8" name="Rounded Rectangle 7"/>
          <p:cNvSpPr/>
          <p:nvPr/>
        </p:nvSpPr>
        <p:spPr>
          <a:xfrm>
            <a:off x="8229600" y="7620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337545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496" y="1828800"/>
            <a:ext cx="8661904" cy="4455984"/>
          </a:xfrm>
        </p:spPr>
        <p:txBody>
          <a:bodyPr/>
          <a:lstStyle/>
          <a:p>
            <a:pPr marL="0" indent="0" eaLnBrk="1" hangingPunct="1">
              <a:spcBef>
                <a:spcPts val="600"/>
              </a:spcBef>
              <a:spcAft>
                <a:spcPts val="600"/>
              </a:spcAft>
              <a:buSzPct val="100000"/>
              <a:buNone/>
              <a:defRPr/>
            </a:pPr>
            <a:r>
              <a:rPr lang="en-US" sz="2600" b="1" dirty="0">
                <a:solidFill>
                  <a:srgbClr val="000000"/>
                </a:solidFill>
              </a:rPr>
              <a:t>Manage Student Information </a:t>
            </a:r>
          </a:p>
          <a:p>
            <a:pPr eaLnBrk="1" hangingPunct="1">
              <a:spcBef>
                <a:spcPts val="600"/>
              </a:spcBef>
              <a:spcAft>
                <a:spcPts val="600"/>
              </a:spcAft>
              <a:buSzPct val="100000"/>
              <a:defRPr/>
            </a:pPr>
            <a:r>
              <a:rPr lang="en-US" sz="2000" dirty="0"/>
              <a:t>School users may add students individually using the </a:t>
            </a:r>
            <a:r>
              <a:rPr lang="en-US" sz="2000" b="1" dirty="0"/>
              <a:t>Create/Edit Students </a:t>
            </a:r>
            <a:r>
              <a:rPr lang="en-US" sz="2000" dirty="0"/>
              <a:t>task in PearsonAccess Next.</a:t>
            </a:r>
          </a:p>
          <a:p>
            <a:pPr eaLnBrk="1" hangingPunct="1">
              <a:spcBef>
                <a:spcPts val="600"/>
              </a:spcBef>
              <a:spcAft>
                <a:spcPts val="600"/>
              </a:spcAft>
              <a:buSzPct val="100000"/>
              <a:defRPr/>
            </a:pPr>
            <a:r>
              <a:rPr lang="en-US" sz="2000" dirty="0"/>
              <a:t>Pearson Access Next will require users who try to add students that already exist in the system to first complete the step of Manage Enrollment before they can complete the full registration process.</a:t>
            </a:r>
          </a:p>
          <a:p>
            <a:pPr>
              <a:spcBef>
                <a:spcPts val="600"/>
              </a:spcBef>
              <a:spcAft>
                <a:spcPts val="600"/>
              </a:spcAft>
            </a:pPr>
            <a:r>
              <a:rPr lang="en-US" sz="2000" dirty="0">
                <a:solidFill>
                  <a:srgbClr val="000000"/>
                </a:solidFill>
              </a:rPr>
              <a:t>Test sessions must be created in PearsonAccess Next and students must be assigned to the test sessions before you can access the Advanced Session Roster for each session. </a:t>
            </a:r>
          </a:p>
          <a:p>
            <a:pPr>
              <a:spcBef>
                <a:spcPts val="300"/>
              </a:spcBef>
              <a:spcAft>
                <a:spcPts val="300"/>
              </a:spcAft>
            </a:pPr>
            <a:r>
              <a:rPr lang="en-US" sz="2000" dirty="0"/>
              <a:t>Verify the accuracy of Student Names and FLEIDs prior to testing.</a:t>
            </a:r>
          </a:p>
          <a:p>
            <a:pPr lvl="1">
              <a:spcBef>
                <a:spcPts val="300"/>
              </a:spcBef>
              <a:spcAft>
                <a:spcPts val="300"/>
              </a:spcAft>
            </a:pPr>
            <a:r>
              <a:rPr lang="en-US" sz="2000" dirty="0">
                <a:solidFill>
                  <a:srgbClr val="000000"/>
                </a:solidFill>
              </a:rPr>
              <a:t>Student information can be viewed and verified using an Advanced Session Roster. </a:t>
            </a:r>
          </a:p>
          <a:p>
            <a:pPr>
              <a:spcBef>
                <a:spcPts val="600"/>
              </a:spcBef>
              <a:spcAft>
                <a:spcPts val="600"/>
              </a:spcAft>
            </a:pPr>
            <a:r>
              <a:rPr lang="en-US" sz="2000" dirty="0">
                <a:solidFill>
                  <a:srgbClr val="000000"/>
                </a:solidFill>
              </a:rPr>
              <a:t>Test sessions can be modified at any time prior to testing.</a:t>
            </a:r>
          </a:p>
          <a:p>
            <a:pPr>
              <a:spcBef>
                <a:spcPts val="600"/>
              </a:spcBef>
              <a:spcAft>
                <a:spcPts val="600"/>
              </a:spcAft>
            </a:pP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29</a:t>
            </a:fld>
            <a:endParaRPr lang="en-US" dirty="0"/>
          </a:p>
        </p:txBody>
      </p:sp>
      <p:grpSp>
        <p:nvGrpSpPr>
          <p:cNvPr id="8" name="Group 7"/>
          <p:cNvGrpSpPr/>
          <p:nvPr/>
        </p:nvGrpSpPr>
        <p:grpSpPr>
          <a:xfrm>
            <a:off x="8190343" y="923872"/>
            <a:ext cx="725057" cy="601613"/>
            <a:chOff x="5266301" y="3461187"/>
            <a:chExt cx="725057" cy="601613"/>
          </a:xfrm>
        </p:grpSpPr>
        <p:pic>
          <p:nvPicPr>
            <p:cNvPr id="9" name="Picture 8"/>
            <p:cNvPicPr>
              <a:picLocks noChangeAspect="1"/>
            </p:cNvPicPr>
            <p:nvPr/>
          </p:nvPicPr>
          <p:blipFill>
            <a:blip r:embed="rId3"/>
            <a:stretch>
              <a:fillRect/>
            </a:stretch>
          </p:blipFill>
          <p:spPr>
            <a:xfrm>
              <a:off x="5266301" y="3461187"/>
              <a:ext cx="725057" cy="601613"/>
            </a:xfrm>
            <a:prstGeom prst="rect">
              <a:avLst/>
            </a:prstGeom>
            <a:scene3d>
              <a:camera prst="orthographicFront"/>
              <a:lightRig rig="threePt" dir="t"/>
            </a:scene3d>
            <a:sp3d>
              <a:bevelT/>
            </a:sp3d>
          </p:spPr>
        </p:pic>
        <p:sp>
          <p:nvSpPr>
            <p:cNvPr id="10" name="TextBox 9"/>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
        <p:nvSpPr>
          <p:cNvPr id="11" name="Title 1">
            <a:extLst>
              <a:ext uri="{FF2B5EF4-FFF2-40B4-BE49-F238E27FC236}">
                <a16:creationId xmlns:a16="http://schemas.microsoft.com/office/drawing/2014/main" id="{5A208D84-68C0-496F-9531-419D53FA3709}"/>
              </a:ext>
            </a:extLst>
          </p:cNvPr>
          <p:cNvSpPr>
            <a:spLocks noGrp="1"/>
          </p:cNvSpPr>
          <p:nvPr>
            <p:ph type="title"/>
          </p:nvPr>
        </p:nvSpPr>
        <p:spPr>
          <a:xfrm>
            <a:off x="76200" y="152400"/>
            <a:ext cx="8991600" cy="1447800"/>
          </a:xfrm>
        </p:spPr>
        <p:txBody>
          <a:bodyPr/>
          <a:lstStyle/>
          <a:p>
            <a:r>
              <a:rPr lang="en-US" dirty="0"/>
              <a:t>School Assessment Coordinator Before Testing</a:t>
            </a:r>
          </a:p>
        </p:txBody>
      </p:sp>
    </p:spTree>
    <p:extLst>
      <p:ext uri="{BB962C8B-B14F-4D97-AF65-F5344CB8AC3E}">
        <p14:creationId xmlns:p14="http://schemas.microsoft.com/office/powerpoint/2010/main" val="391418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Resources</a:t>
            </a:r>
          </a:p>
        </p:txBody>
      </p:sp>
      <p:sp>
        <p:nvSpPr>
          <p:cNvPr id="3" name="Content Placeholder 2"/>
          <p:cNvSpPr>
            <a:spLocks noGrp="1"/>
          </p:cNvSpPr>
          <p:nvPr>
            <p:ph idx="1"/>
          </p:nvPr>
        </p:nvSpPr>
        <p:spPr>
          <a:xfrm>
            <a:off x="254000" y="1897050"/>
            <a:ext cx="8686800" cy="4114799"/>
          </a:xfrm>
        </p:spPr>
        <p:txBody>
          <a:bodyPr/>
          <a:lstStyle/>
          <a:p>
            <a:pPr>
              <a:spcBef>
                <a:spcPts val="600"/>
              </a:spcBef>
              <a:spcAft>
                <a:spcPts val="600"/>
              </a:spcAft>
            </a:pPr>
            <a:r>
              <a:rPr lang="en-US" sz="1800" dirty="0">
                <a:solidFill>
                  <a:srgbClr val="000000"/>
                </a:solidFill>
              </a:rPr>
              <a:t>Additional resources for the NGSSS assessments are available </a:t>
            </a:r>
            <a:r>
              <a:rPr lang="en-US" sz="1800" i="1" dirty="0">
                <a:solidFill>
                  <a:srgbClr val="000000"/>
                </a:solidFill>
              </a:rPr>
              <a:t>at </a:t>
            </a:r>
            <a:r>
              <a:rPr lang="en-US" sz="1800" dirty="0">
                <a:solidFill>
                  <a:srgbClr val="000000"/>
                </a:solidFill>
              </a:rPr>
              <a:t>Florida Resource Center at </a:t>
            </a:r>
            <a:r>
              <a:rPr lang="en-US" sz="1800" b="1" dirty="0">
                <a:solidFill>
                  <a:srgbClr val="000000"/>
                </a:solidFill>
                <a:hlinkClick r:id="rId3"/>
              </a:rPr>
              <a:t>http://florida.pearsonaccessnext.com/resources-training</a:t>
            </a:r>
            <a:r>
              <a:rPr lang="en-US" sz="1800" b="1" dirty="0">
                <a:solidFill>
                  <a:srgbClr val="000000"/>
                </a:solidFill>
              </a:rPr>
              <a:t>, </a:t>
            </a:r>
            <a:r>
              <a:rPr lang="en-US" sz="1800" dirty="0">
                <a:solidFill>
                  <a:srgbClr val="000000"/>
                </a:solidFill>
              </a:rPr>
              <a:t>including:</a:t>
            </a:r>
          </a:p>
          <a:p>
            <a:pPr lvl="1">
              <a:spcBef>
                <a:spcPts val="0"/>
              </a:spcBef>
              <a:spcAft>
                <a:spcPts val="0"/>
              </a:spcAft>
            </a:pPr>
            <a:r>
              <a:rPr lang="en-US" sz="1800" i="1" dirty="0">
                <a:solidFill>
                  <a:srgbClr val="000000"/>
                </a:solidFill>
              </a:rPr>
              <a:t>2019–2020 Florida PearsonAccess Next User Guide </a:t>
            </a:r>
          </a:p>
          <a:p>
            <a:pPr lvl="2">
              <a:spcBef>
                <a:spcPts val="0"/>
              </a:spcBef>
              <a:spcAft>
                <a:spcPts val="0"/>
              </a:spcAft>
            </a:pPr>
            <a:r>
              <a:rPr lang="en-US" sz="1800" dirty="0">
                <a:solidFill>
                  <a:srgbClr val="000000"/>
                </a:solidFill>
              </a:rPr>
              <a:t>Florida-specific resource for the most common tasks in PearsonAccess Next</a:t>
            </a:r>
          </a:p>
          <a:p>
            <a:pPr lvl="1">
              <a:spcBef>
                <a:spcPts val="0"/>
              </a:spcBef>
              <a:spcAft>
                <a:spcPts val="0"/>
              </a:spcAft>
            </a:pPr>
            <a:r>
              <a:rPr lang="en-US" sz="1800" dirty="0"/>
              <a:t>PBT Accommodated Scripts</a:t>
            </a:r>
          </a:p>
          <a:p>
            <a:pPr lvl="1">
              <a:spcBef>
                <a:spcPts val="0"/>
              </a:spcBef>
              <a:spcAft>
                <a:spcPts val="0"/>
              </a:spcAft>
            </a:pPr>
            <a:r>
              <a:rPr lang="en-US" sz="1800" dirty="0"/>
              <a:t>CBT Accommodated Scripts</a:t>
            </a:r>
          </a:p>
          <a:p>
            <a:pPr lvl="1">
              <a:spcBef>
                <a:spcPts val="0"/>
              </a:spcBef>
              <a:spcAft>
                <a:spcPts val="0"/>
              </a:spcAft>
            </a:pPr>
            <a:r>
              <a:rPr lang="en-US" sz="1800" dirty="0"/>
              <a:t>Other administration materials  </a:t>
            </a:r>
          </a:p>
          <a:p>
            <a:pPr marL="457200" lvl="1" indent="0">
              <a:spcBef>
                <a:spcPts val="0"/>
              </a:spcBef>
              <a:spcAft>
                <a:spcPts val="0"/>
              </a:spcAft>
              <a:buNone/>
            </a:pPr>
            <a:endParaRPr lang="en-US" sz="1800" dirty="0"/>
          </a:p>
          <a:p>
            <a:pPr>
              <a:spcBef>
                <a:spcPts val="600"/>
              </a:spcBef>
              <a:spcAft>
                <a:spcPts val="600"/>
              </a:spcAft>
            </a:pPr>
            <a:r>
              <a:rPr lang="en-US" sz="1800" dirty="0"/>
              <a:t>Information and instructions for technology coordinators to follow before, during, and after testing are provided at </a:t>
            </a:r>
            <a:r>
              <a:rPr lang="en-US" sz="1800" b="1" dirty="0">
                <a:hlinkClick r:id="rId4"/>
              </a:rPr>
              <a:t>http://florida.pearsonaccessnext.com/technology-resources</a:t>
            </a:r>
            <a:r>
              <a:rPr lang="en-US" sz="1800" dirty="0"/>
              <a:t>. </a:t>
            </a:r>
          </a:p>
          <a:p>
            <a:pPr lvl="1">
              <a:spcBef>
                <a:spcPts val="600"/>
              </a:spcBef>
              <a:spcAft>
                <a:spcPts val="600"/>
              </a:spcAft>
            </a:pPr>
            <a:r>
              <a:rPr lang="en-US" sz="1800" dirty="0"/>
              <a:t>Technology coordinators must familiarize themselves with all information at this site prior to the beginning of test administration.</a:t>
            </a:r>
            <a:endParaRPr lang="en-US" sz="18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a:t>
            </a:fld>
            <a:endParaRPr lang="en-US" dirty="0"/>
          </a:p>
        </p:txBody>
      </p:sp>
      <p:grpSp>
        <p:nvGrpSpPr>
          <p:cNvPr id="9" name="Group 8"/>
          <p:cNvGrpSpPr/>
          <p:nvPr/>
        </p:nvGrpSpPr>
        <p:grpSpPr>
          <a:xfrm>
            <a:off x="8190343" y="923872"/>
            <a:ext cx="725057" cy="601613"/>
            <a:chOff x="5266301" y="3461187"/>
            <a:chExt cx="725057" cy="601613"/>
          </a:xfrm>
        </p:grpSpPr>
        <p:pic>
          <p:nvPicPr>
            <p:cNvPr id="10" name="Picture 9"/>
            <p:cNvPicPr>
              <a:picLocks noChangeAspect="1"/>
            </p:cNvPicPr>
            <p:nvPr/>
          </p:nvPicPr>
          <p:blipFill>
            <a:blip r:embed="rId5"/>
            <a:stretch>
              <a:fillRect/>
            </a:stretch>
          </p:blipFill>
          <p:spPr>
            <a:xfrm>
              <a:off x="5266301" y="3461187"/>
              <a:ext cx="725057" cy="601613"/>
            </a:xfrm>
            <a:prstGeom prst="rect">
              <a:avLst/>
            </a:prstGeom>
            <a:scene3d>
              <a:camera prst="orthographicFront"/>
              <a:lightRig rig="threePt" dir="t"/>
            </a:scene3d>
            <a:sp3d>
              <a:bevelT/>
            </a:sp3d>
          </p:spPr>
        </p:pic>
        <p:sp>
          <p:nvSpPr>
            <p:cNvPr id="11" name="TextBox 10"/>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Tree>
    <p:extLst>
      <p:ext uri="{BB962C8B-B14F-4D97-AF65-F5344CB8AC3E}">
        <p14:creationId xmlns:p14="http://schemas.microsoft.com/office/powerpoint/2010/main" val="3315020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741" y="1819329"/>
            <a:ext cx="8686800" cy="4540170"/>
          </a:xfrm>
        </p:spPr>
        <p:txBody>
          <a:bodyPr/>
          <a:lstStyle/>
          <a:p>
            <a:pPr marL="0" indent="0" eaLnBrk="1" hangingPunct="1">
              <a:spcBef>
                <a:spcPts val="600"/>
              </a:spcBef>
              <a:spcAft>
                <a:spcPts val="600"/>
              </a:spcAft>
              <a:buSzPct val="100000"/>
              <a:buNone/>
              <a:defRPr/>
            </a:pPr>
            <a:r>
              <a:rPr lang="en-US" sz="2600" b="1" dirty="0">
                <a:solidFill>
                  <a:srgbClr val="000000"/>
                </a:solidFill>
              </a:rPr>
              <a:t>Ensure Implementation of Accommodations </a:t>
            </a:r>
          </a:p>
          <a:p>
            <a:pPr marL="0" indent="0" eaLnBrk="1" hangingPunct="1">
              <a:spcBef>
                <a:spcPts val="300"/>
              </a:spcBef>
              <a:spcAft>
                <a:spcPts val="300"/>
              </a:spcAft>
              <a:buSzPct val="100000"/>
              <a:buNone/>
              <a:defRPr/>
            </a:pPr>
            <a:r>
              <a:rPr lang="en-US" sz="2200" dirty="0">
                <a:solidFill>
                  <a:srgbClr val="000000"/>
                </a:solidFill>
              </a:rPr>
              <a:t>The following categories of accommodations may be provided to eligible students with disabilities:</a:t>
            </a:r>
          </a:p>
          <a:p>
            <a:pPr lvl="1" eaLnBrk="1" hangingPunct="1">
              <a:spcBef>
                <a:spcPts val="300"/>
              </a:spcBef>
              <a:spcAft>
                <a:spcPts val="300"/>
              </a:spcAft>
              <a:buSzPct val="100000"/>
              <a:buFont typeface="Wingdings" panose="05000000000000000000" pitchFamily="2" charset="2"/>
              <a:buChar char="§"/>
              <a:defRPr/>
            </a:pPr>
            <a:r>
              <a:rPr lang="en-US" sz="2200" dirty="0">
                <a:solidFill>
                  <a:srgbClr val="000000"/>
                </a:solidFill>
              </a:rPr>
              <a:t>Administration Accommodations (e.g., flexible presentation, flexible responding, flexible scheduling, flexible setting)</a:t>
            </a:r>
          </a:p>
          <a:p>
            <a:pPr lvl="1" eaLnBrk="1" hangingPunct="1">
              <a:spcBef>
                <a:spcPts val="300"/>
              </a:spcBef>
              <a:spcAft>
                <a:spcPts val="300"/>
              </a:spcAft>
              <a:buSzPct val="100000"/>
              <a:buFont typeface="Wingdings" panose="05000000000000000000" pitchFamily="2" charset="2"/>
              <a:buChar char="§"/>
              <a:defRPr/>
            </a:pPr>
            <a:r>
              <a:rPr lang="en-US" sz="2200" dirty="0"/>
              <a:t>Computer-Based Accommodations (text-to-speech</a:t>
            </a:r>
            <a:r>
              <a:rPr lang="en-US" sz="2200" dirty="0">
                <a:solidFill>
                  <a:srgbClr val="000000"/>
                </a:solidFill>
              </a:rPr>
              <a:t>, masking)</a:t>
            </a:r>
          </a:p>
          <a:p>
            <a:pPr lvl="1" eaLnBrk="1" hangingPunct="1">
              <a:spcBef>
                <a:spcPts val="300"/>
              </a:spcBef>
              <a:spcAft>
                <a:spcPts val="300"/>
              </a:spcAft>
              <a:buSzPct val="100000"/>
              <a:buFont typeface="Wingdings" panose="05000000000000000000" pitchFamily="2" charset="2"/>
              <a:buChar char="§"/>
              <a:defRPr/>
            </a:pPr>
            <a:r>
              <a:rPr lang="en-US" sz="2200" dirty="0">
                <a:solidFill>
                  <a:srgbClr val="000000"/>
                </a:solidFill>
              </a:rPr>
              <a:t>Paper-Based Accommodations (regular print, large print, braille, one-item-per-page)</a:t>
            </a:r>
          </a:p>
          <a:p>
            <a:pPr eaLnBrk="1" hangingPunct="1">
              <a:spcBef>
                <a:spcPts val="300"/>
              </a:spcBef>
              <a:spcAft>
                <a:spcPts val="300"/>
              </a:spcAft>
              <a:buSzPct val="100000"/>
              <a:buFont typeface="Wingdings" panose="05000000000000000000" pitchFamily="2" charset="2"/>
              <a:buChar char="§"/>
              <a:defRPr/>
            </a:pPr>
            <a:r>
              <a:rPr lang="en-US" sz="2200" dirty="0"/>
              <a:t>Scripts and instructions for administering CBT and PBT accommodations is available at  </a:t>
            </a:r>
            <a:r>
              <a:rPr lang="en-US" sz="2200" dirty="0">
                <a:hlinkClick r:id="rId3"/>
              </a:rPr>
              <a:t>http://avocet.pearson.com/FL/Home </a:t>
            </a:r>
            <a:endParaRPr lang="en-US" sz="2200" dirty="0"/>
          </a:p>
          <a:p>
            <a:pPr eaLnBrk="1" hangingPunct="1">
              <a:spcBef>
                <a:spcPts val="300"/>
              </a:spcBef>
              <a:spcAft>
                <a:spcPts val="300"/>
              </a:spcAft>
              <a:buSzPct val="100000"/>
              <a:buFont typeface="Wingdings" panose="05000000000000000000" pitchFamily="2" charset="2"/>
              <a:buChar char="§"/>
              <a:defRPr/>
            </a:pPr>
            <a:r>
              <a:rPr lang="en-US" sz="2200" dirty="0">
                <a:solidFill>
                  <a:srgbClr val="000000"/>
                </a:solidFill>
              </a:rPr>
              <a:t>See Appendix A of the manual for information about administration accommodations.</a:t>
            </a:r>
          </a:p>
          <a:p>
            <a:pPr lvl="1" eaLnBrk="1" hangingPunct="1">
              <a:spcBef>
                <a:spcPts val="600"/>
              </a:spcBef>
              <a:spcAft>
                <a:spcPts val="600"/>
              </a:spcAft>
              <a:buSzPct val="100000"/>
              <a:buFont typeface="Wingdings" panose="05000000000000000000" pitchFamily="2" charset="2"/>
              <a:buChar char="§"/>
              <a:defRPr/>
            </a:pPr>
            <a:endParaRPr lang="en-US" sz="2400" dirty="0">
              <a:solidFill>
                <a:srgbClr val="000000"/>
              </a:solidFill>
              <a:latin typeface="Calibri" panose="020F0502020204030204" pitchFamily="34" charset="0"/>
            </a:endParaRPr>
          </a:p>
          <a:p>
            <a:pPr lvl="1" eaLnBrk="1" hangingPunct="1">
              <a:spcBef>
                <a:spcPts val="600"/>
              </a:spcBef>
              <a:spcAft>
                <a:spcPts val="600"/>
              </a:spcAft>
              <a:buSzPct val="100000"/>
              <a:buFont typeface="Wingdings" panose="05000000000000000000" pitchFamily="2" charset="2"/>
              <a:buChar char="§"/>
              <a:defRPr/>
            </a:pPr>
            <a:endParaRPr lang="en-US" sz="2400"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30</a:t>
            </a:fld>
            <a:endParaRPr lang="en-US" dirty="0"/>
          </a:p>
        </p:txBody>
      </p:sp>
      <p:grpSp>
        <p:nvGrpSpPr>
          <p:cNvPr id="8" name="Group 7"/>
          <p:cNvGrpSpPr/>
          <p:nvPr/>
        </p:nvGrpSpPr>
        <p:grpSpPr>
          <a:xfrm>
            <a:off x="8190343" y="923872"/>
            <a:ext cx="725057" cy="601613"/>
            <a:chOff x="5266301" y="3461187"/>
            <a:chExt cx="725057" cy="601613"/>
          </a:xfrm>
        </p:grpSpPr>
        <p:pic>
          <p:nvPicPr>
            <p:cNvPr id="9" name="Picture 8"/>
            <p:cNvPicPr>
              <a:picLocks noChangeAspect="1"/>
            </p:cNvPicPr>
            <p:nvPr/>
          </p:nvPicPr>
          <p:blipFill>
            <a:blip r:embed="rId4"/>
            <a:stretch>
              <a:fillRect/>
            </a:stretch>
          </p:blipFill>
          <p:spPr>
            <a:xfrm>
              <a:off x="5266301" y="3461187"/>
              <a:ext cx="725057" cy="601613"/>
            </a:xfrm>
            <a:prstGeom prst="rect">
              <a:avLst/>
            </a:prstGeom>
            <a:scene3d>
              <a:camera prst="orthographicFront"/>
              <a:lightRig rig="threePt" dir="t"/>
            </a:scene3d>
            <a:sp3d>
              <a:bevelT/>
            </a:sp3d>
          </p:spPr>
        </p:pic>
        <p:sp>
          <p:nvSpPr>
            <p:cNvPr id="10" name="TextBox 9"/>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
        <p:nvSpPr>
          <p:cNvPr id="11" name="Title 1">
            <a:extLst>
              <a:ext uri="{FF2B5EF4-FFF2-40B4-BE49-F238E27FC236}">
                <a16:creationId xmlns:a16="http://schemas.microsoft.com/office/drawing/2014/main" id="{EE92D69B-06BE-4F5F-8B17-72C9439FC631}"/>
              </a:ext>
            </a:extLst>
          </p:cNvPr>
          <p:cNvSpPr>
            <a:spLocks noGrp="1"/>
          </p:cNvSpPr>
          <p:nvPr>
            <p:ph type="title"/>
          </p:nvPr>
        </p:nvSpPr>
        <p:spPr>
          <a:xfrm>
            <a:off x="228600" y="152400"/>
            <a:ext cx="8839200" cy="1447800"/>
          </a:xfrm>
        </p:spPr>
        <p:txBody>
          <a:bodyPr/>
          <a:lstStyle/>
          <a:p>
            <a:r>
              <a:rPr lang="en-US" dirty="0"/>
              <a:t>School Assessment Coordinator Before Testing</a:t>
            </a:r>
          </a:p>
        </p:txBody>
      </p:sp>
    </p:spTree>
    <p:extLst>
      <p:ext uri="{BB962C8B-B14F-4D97-AF65-F5344CB8AC3E}">
        <p14:creationId xmlns:p14="http://schemas.microsoft.com/office/powerpoint/2010/main" val="137007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a:t>School Assessment Coordinator Before Testing</a:t>
            </a:r>
          </a:p>
        </p:txBody>
      </p:sp>
      <p:sp>
        <p:nvSpPr>
          <p:cNvPr id="96259" name="Content Placeholder 2"/>
          <p:cNvSpPr>
            <a:spLocks noGrp="1"/>
          </p:cNvSpPr>
          <p:nvPr>
            <p:ph idx="1"/>
          </p:nvPr>
        </p:nvSpPr>
        <p:spPr>
          <a:xfrm>
            <a:off x="381000" y="1828801"/>
            <a:ext cx="8305800" cy="4762500"/>
          </a:xfrm>
        </p:spPr>
        <p:txBody>
          <a:bodyPr/>
          <a:lstStyle/>
          <a:p>
            <a:pPr>
              <a:lnSpc>
                <a:spcPct val="100000"/>
              </a:lnSpc>
              <a:spcBef>
                <a:spcPts val="600"/>
              </a:spcBef>
              <a:spcAft>
                <a:spcPts val="600"/>
              </a:spcAft>
              <a:buFontTx/>
              <a:buNone/>
            </a:pPr>
            <a:r>
              <a:rPr lang="en-US" sz="2600" b="1" kern="1200" dirty="0">
                <a:solidFill>
                  <a:srgbClr val="000000"/>
                </a:solidFill>
              </a:rPr>
              <a:t>Manage Test Sessions</a:t>
            </a:r>
            <a:endParaRPr lang="en-US" sz="2600" dirty="0"/>
          </a:p>
          <a:p>
            <a:pPr marL="0" indent="0">
              <a:spcBef>
                <a:spcPts val="600"/>
              </a:spcBef>
              <a:spcAft>
                <a:spcPts val="600"/>
              </a:spcAft>
              <a:buNone/>
            </a:pPr>
            <a:r>
              <a:rPr lang="en-US" sz="2000" dirty="0"/>
              <a:t>The main test session management tasks that must be completed prior to the first day of testing:</a:t>
            </a:r>
          </a:p>
          <a:p>
            <a:pPr>
              <a:spcBef>
                <a:spcPts val="600"/>
              </a:spcBef>
              <a:spcAft>
                <a:spcPts val="600"/>
              </a:spcAft>
            </a:pPr>
            <a:r>
              <a:rPr lang="en-US" sz="2000" dirty="0"/>
              <a:t>View or Edit an Online Test Session</a:t>
            </a:r>
          </a:p>
          <a:p>
            <a:pPr>
              <a:spcBef>
                <a:spcPts val="600"/>
              </a:spcBef>
              <a:spcAft>
                <a:spcPts val="600"/>
              </a:spcAft>
            </a:pPr>
            <a:r>
              <a:rPr lang="en-US" sz="2000" dirty="0"/>
              <a:t>Add Students to Test Sessions</a:t>
            </a:r>
          </a:p>
          <a:p>
            <a:pPr>
              <a:spcBef>
                <a:spcPts val="600"/>
              </a:spcBef>
              <a:spcAft>
                <a:spcPts val="600"/>
              </a:spcAft>
            </a:pPr>
            <a:r>
              <a:rPr lang="en-US" sz="2000" dirty="0"/>
              <a:t>Manage Class Information –</a:t>
            </a:r>
            <a:r>
              <a:rPr lang="en-US" sz="2000" b="1" dirty="0"/>
              <a:t>FLCLASS</a:t>
            </a:r>
          </a:p>
          <a:p>
            <a:pPr>
              <a:spcBef>
                <a:spcPts val="600"/>
              </a:spcBef>
              <a:spcAft>
                <a:spcPts val="600"/>
              </a:spcAft>
            </a:pPr>
            <a:r>
              <a:rPr lang="en-US" sz="2000" dirty="0"/>
              <a:t>Assigning Accommodated Forms</a:t>
            </a:r>
          </a:p>
          <a:p>
            <a:pPr lvl="1">
              <a:spcBef>
                <a:spcPts val="600"/>
              </a:spcBef>
              <a:spcAft>
                <a:spcPts val="600"/>
              </a:spcAft>
              <a:buFont typeface="Courier New" panose="02070309020205020404" pitchFamily="49" charset="0"/>
              <a:buChar char="o"/>
            </a:pPr>
            <a:r>
              <a:rPr lang="en-US" sz="2000" b="1" dirty="0"/>
              <a:t>To individual students</a:t>
            </a:r>
          </a:p>
          <a:p>
            <a:pPr lvl="1">
              <a:spcBef>
                <a:spcPts val="600"/>
              </a:spcBef>
              <a:spcAft>
                <a:spcPts val="600"/>
              </a:spcAft>
              <a:buFont typeface="Courier New" panose="02070309020205020404" pitchFamily="49" charset="0"/>
              <a:buChar char="o"/>
            </a:pPr>
            <a:r>
              <a:rPr lang="en-US" sz="2000" b="1" dirty="0"/>
              <a:t>To a test session</a:t>
            </a:r>
          </a:p>
          <a:p>
            <a:pPr marL="0" indent="0">
              <a:spcBef>
                <a:spcPts val="600"/>
              </a:spcBef>
              <a:spcAft>
                <a:spcPts val="600"/>
              </a:spcAft>
              <a:buNone/>
            </a:pPr>
            <a:r>
              <a:rPr lang="en-US" sz="2000" dirty="0"/>
              <a:t>*Refer to the</a:t>
            </a:r>
            <a:r>
              <a:rPr lang="en-US" sz="2000" i="1" dirty="0"/>
              <a:t> PearsonAccess Next User Guide </a:t>
            </a:r>
            <a:r>
              <a:rPr lang="en-US" sz="2000" dirty="0"/>
              <a:t>for details on how to complete these tasks and manage sessions in PearsonAccess.</a:t>
            </a:r>
          </a:p>
        </p:txBody>
      </p:sp>
      <p:sp>
        <p:nvSpPr>
          <p:cNvPr id="95236" name="Slide Number Placeholder 3"/>
          <p:cNvSpPr>
            <a:spLocks noGrp="1"/>
          </p:cNvSpPr>
          <p:nvPr>
            <p:ph type="sldNum" sz="quarter" idx="12"/>
          </p:nvPr>
        </p:nvSpPr>
        <p:spPr>
          <a:xfrm>
            <a:off x="6781800" y="6477000"/>
            <a:ext cx="2133600" cy="476250"/>
          </a:xfrm>
        </p:spPr>
        <p:txBody>
          <a:bodyPr/>
          <a:lstStyle/>
          <a:p>
            <a:pPr>
              <a:defRPr/>
            </a:pPr>
            <a:fld id="{24867F7B-0F9D-4CAF-A1FD-1C451CA0C693}" type="slidenum">
              <a:rPr lang="en-US" smtClean="0">
                <a:latin typeface="Arial" pitchFamily="34" charset="0"/>
              </a:rPr>
              <a:pPr>
                <a:defRPr/>
              </a:pPr>
              <a:t>31</a:t>
            </a:fld>
            <a:endParaRPr lang="en-US" dirty="0">
              <a:latin typeface="Arial" pitchFamily="34" charset="0"/>
            </a:endParaRPr>
          </a:p>
        </p:txBody>
      </p:sp>
      <p:sp>
        <p:nvSpPr>
          <p:cNvPr id="7" name="Rounded Rectangle 7">
            <a:extLst>
              <a:ext uri="{FF2B5EF4-FFF2-40B4-BE49-F238E27FC236}">
                <a16:creationId xmlns:a16="http://schemas.microsoft.com/office/drawing/2014/main" id="{DD390228-13C1-4BFC-9439-F413B20BDD1B}"/>
              </a:ext>
            </a:extLst>
          </p:cNvPr>
          <p:cNvSpPr/>
          <p:nvPr/>
        </p:nvSpPr>
        <p:spPr>
          <a:xfrm>
            <a:off x="8229600" y="876301"/>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3627386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a:t>School Assessment Coordinator Before Testing</a:t>
            </a:r>
          </a:p>
        </p:txBody>
      </p:sp>
      <p:sp>
        <p:nvSpPr>
          <p:cNvPr id="96259" name="Content Placeholder 2"/>
          <p:cNvSpPr>
            <a:spLocks noGrp="1"/>
          </p:cNvSpPr>
          <p:nvPr>
            <p:ph idx="1"/>
          </p:nvPr>
        </p:nvSpPr>
        <p:spPr>
          <a:xfrm>
            <a:off x="304800" y="1828801"/>
            <a:ext cx="8382000" cy="4533899"/>
          </a:xfrm>
        </p:spPr>
        <p:txBody>
          <a:bodyPr/>
          <a:lstStyle/>
          <a:p>
            <a:pPr>
              <a:lnSpc>
                <a:spcPct val="100000"/>
              </a:lnSpc>
              <a:spcBef>
                <a:spcPts val="600"/>
              </a:spcBef>
              <a:spcAft>
                <a:spcPts val="600"/>
              </a:spcAft>
              <a:buFontTx/>
              <a:buNone/>
            </a:pPr>
            <a:r>
              <a:rPr lang="en-US" sz="2600" b="1" kern="1200" dirty="0">
                <a:solidFill>
                  <a:srgbClr val="000000"/>
                </a:solidFill>
              </a:rPr>
              <a:t>Manage Test Sessions </a:t>
            </a:r>
          </a:p>
          <a:p>
            <a:pPr marL="0" indent="0">
              <a:lnSpc>
                <a:spcPct val="100000"/>
              </a:lnSpc>
              <a:spcBef>
                <a:spcPts val="300"/>
              </a:spcBef>
              <a:spcAft>
                <a:spcPts val="300"/>
              </a:spcAft>
              <a:buNone/>
            </a:pPr>
            <a:r>
              <a:rPr lang="en-US" sz="2200" dirty="0"/>
              <a:t>Additional required test session management tasks:</a:t>
            </a:r>
          </a:p>
          <a:p>
            <a:pPr>
              <a:spcBef>
                <a:spcPts val="300"/>
              </a:spcBef>
              <a:spcAft>
                <a:spcPts val="300"/>
              </a:spcAft>
            </a:pPr>
            <a:r>
              <a:rPr lang="en-US" sz="2200" dirty="0"/>
              <a:t>Prepare Test Sessions</a:t>
            </a:r>
          </a:p>
          <a:p>
            <a:pPr>
              <a:spcBef>
                <a:spcPts val="300"/>
              </a:spcBef>
              <a:spcAft>
                <a:spcPts val="300"/>
              </a:spcAft>
            </a:pPr>
            <a:r>
              <a:rPr lang="en-US" sz="2200" dirty="0"/>
              <a:t>Proctor Cache Test Items (Technology Coordinator) (available one week prior to testing window)</a:t>
            </a:r>
          </a:p>
          <a:p>
            <a:pPr>
              <a:spcBef>
                <a:spcPts val="300"/>
              </a:spcBef>
              <a:spcAft>
                <a:spcPts val="300"/>
              </a:spcAft>
            </a:pPr>
            <a:r>
              <a:rPr lang="en-US" sz="2200" dirty="0"/>
              <a:t>Start the Test Sessions</a:t>
            </a:r>
          </a:p>
          <a:p>
            <a:pPr>
              <a:spcBef>
                <a:spcPts val="300"/>
              </a:spcBef>
              <a:spcAft>
                <a:spcPts val="300"/>
              </a:spcAft>
            </a:pPr>
            <a:r>
              <a:rPr lang="en-US" sz="2200" dirty="0"/>
              <a:t>Unlock/Lock a Test Session</a:t>
            </a:r>
          </a:p>
          <a:p>
            <a:pPr>
              <a:spcBef>
                <a:spcPts val="300"/>
              </a:spcBef>
              <a:spcAft>
                <a:spcPts val="300"/>
              </a:spcAft>
            </a:pPr>
            <a:r>
              <a:rPr lang="en-US" sz="2200" dirty="0"/>
              <a:t>Print Student Authorization Tickets, PreID labels, and Advanced Session Rosters</a:t>
            </a:r>
          </a:p>
          <a:p>
            <a:pPr>
              <a:spcBef>
                <a:spcPts val="300"/>
              </a:spcBef>
              <a:spcAft>
                <a:spcPts val="300"/>
              </a:spcAft>
            </a:pPr>
            <a:r>
              <a:rPr lang="en-US" sz="2200" dirty="0"/>
              <a:t>Schedule/create a new session for make-ups</a:t>
            </a:r>
          </a:p>
          <a:p>
            <a:pPr marL="0" indent="0">
              <a:spcBef>
                <a:spcPts val="300"/>
              </a:spcBef>
              <a:spcAft>
                <a:spcPts val="300"/>
              </a:spcAft>
              <a:buNone/>
            </a:pPr>
            <a:r>
              <a:rPr lang="en-US" sz="2200" dirty="0"/>
              <a:t>*Refer to the </a:t>
            </a:r>
            <a:r>
              <a:rPr lang="en-US" sz="2200" i="1" dirty="0"/>
              <a:t>PearsonAccess Next User Guide </a:t>
            </a:r>
            <a:r>
              <a:rPr lang="en-US" sz="2200" dirty="0"/>
              <a:t>for details on how to complete these tasks and manage sessions in PearsonAccess.</a:t>
            </a:r>
          </a:p>
        </p:txBody>
      </p:sp>
      <p:sp>
        <p:nvSpPr>
          <p:cNvPr id="95236" name="Slide Number Placeholder 3"/>
          <p:cNvSpPr>
            <a:spLocks noGrp="1"/>
          </p:cNvSpPr>
          <p:nvPr>
            <p:ph type="sldNum" sz="quarter" idx="12"/>
          </p:nvPr>
        </p:nvSpPr>
        <p:spPr>
          <a:xfrm>
            <a:off x="6781800" y="6477000"/>
            <a:ext cx="2133600" cy="476250"/>
          </a:xfrm>
        </p:spPr>
        <p:txBody>
          <a:bodyPr/>
          <a:lstStyle/>
          <a:p>
            <a:pPr>
              <a:defRPr/>
            </a:pPr>
            <a:fld id="{24867F7B-0F9D-4CAF-A1FD-1C451CA0C693}" type="slidenum">
              <a:rPr lang="en-US" smtClean="0">
                <a:latin typeface="Arial" pitchFamily="34" charset="0"/>
              </a:rPr>
              <a:pPr>
                <a:defRPr/>
              </a:pPr>
              <a:t>32</a:t>
            </a:fld>
            <a:endParaRPr lang="en-US" dirty="0">
              <a:latin typeface="Arial" pitchFamily="34" charset="0"/>
            </a:endParaRPr>
          </a:p>
        </p:txBody>
      </p:sp>
      <p:sp>
        <p:nvSpPr>
          <p:cNvPr id="7" name="Rounded Rectangle 7">
            <a:extLst>
              <a:ext uri="{FF2B5EF4-FFF2-40B4-BE49-F238E27FC236}">
                <a16:creationId xmlns:a16="http://schemas.microsoft.com/office/drawing/2014/main" id="{45DEA654-04BD-474E-86AC-A27F488FBDFC}"/>
              </a:ext>
            </a:extLst>
          </p:cNvPr>
          <p:cNvSpPr/>
          <p:nvPr/>
        </p:nvSpPr>
        <p:spPr>
          <a:xfrm>
            <a:off x="8153400" y="8763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PBT/CBT</a:t>
            </a:r>
          </a:p>
        </p:txBody>
      </p:sp>
    </p:spTree>
    <p:extLst>
      <p:ext uri="{BB962C8B-B14F-4D97-AF65-F5344CB8AC3E}">
        <p14:creationId xmlns:p14="http://schemas.microsoft.com/office/powerpoint/2010/main" val="179849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778F-50E2-451C-B5A2-DE623816CF76}"/>
              </a:ext>
            </a:extLst>
          </p:cNvPr>
          <p:cNvSpPr>
            <a:spLocks noGrp="1"/>
          </p:cNvSpPr>
          <p:nvPr>
            <p:ph type="title"/>
          </p:nvPr>
        </p:nvSpPr>
        <p:spPr/>
        <p:txBody>
          <a:bodyPr/>
          <a:lstStyle/>
          <a:p>
            <a:r>
              <a:rPr lang="en-US" dirty="0"/>
              <a:t>School Assessment Coordinator Before Testing</a:t>
            </a:r>
          </a:p>
        </p:txBody>
      </p:sp>
      <p:sp>
        <p:nvSpPr>
          <p:cNvPr id="3" name="Content Placeholder 2">
            <a:extLst>
              <a:ext uri="{FF2B5EF4-FFF2-40B4-BE49-F238E27FC236}">
                <a16:creationId xmlns:a16="http://schemas.microsoft.com/office/drawing/2014/main" id="{9EB1D874-7F42-4A4A-A2AB-9B12AAE5B043}"/>
              </a:ext>
            </a:extLst>
          </p:cNvPr>
          <p:cNvSpPr>
            <a:spLocks noGrp="1"/>
          </p:cNvSpPr>
          <p:nvPr>
            <p:ph idx="1"/>
          </p:nvPr>
        </p:nvSpPr>
        <p:spPr>
          <a:xfrm>
            <a:off x="304800" y="1968817"/>
            <a:ext cx="8610600" cy="4525963"/>
          </a:xfrm>
        </p:spPr>
        <p:txBody>
          <a:bodyPr/>
          <a:lstStyle/>
          <a:p>
            <a:pPr>
              <a:spcBef>
                <a:spcPts val="600"/>
              </a:spcBef>
              <a:spcAft>
                <a:spcPts val="600"/>
              </a:spcAft>
              <a:buNone/>
            </a:pPr>
            <a:r>
              <a:rPr lang="en-US" sz="2600" b="1" dirty="0">
                <a:solidFill>
                  <a:srgbClr val="000000"/>
                </a:solidFill>
              </a:rPr>
              <a:t>Collect Required Administration Information</a:t>
            </a:r>
          </a:p>
          <a:p>
            <a:pPr marL="285750" lvl="1" eaLnBrk="1" hangingPunct="1">
              <a:lnSpc>
                <a:spcPct val="80000"/>
              </a:lnSpc>
              <a:spcBef>
                <a:spcPts val="300"/>
              </a:spcBef>
              <a:spcAft>
                <a:spcPts val="300"/>
              </a:spcAft>
              <a:buFont typeface="Arial" pitchFamily="34" charset="0"/>
              <a:buChar char="•"/>
            </a:pPr>
            <a:r>
              <a:rPr lang="en-US" sz="2000" dirty="0"/>
              <a:t>Students assigned to the room—provide student names and FLEIDs</a:t>
            </a:r>
          </a:p>
          <a:p>
            <a:pPr marL="285750" lvl="1" eaLnBrk="1" hangingPunct="1">
              <a:lnSpc>
                <a:spcPct val="80000"/>
              </a:lnSpc>
              <a:spcBef>
                <a:spcPts val="300"/>
              </a:spcBef>
              <a:spcAft>
                <a:spcPts val="300"/>
              </a:spcAft>
              <a:buFont typeface="Arial" pitchFamily="34" charset="0"/>
              <a:buChar char="•"/>
            </a:pPr>
            <a:r>
              <a:rPr lang="en-US" sz="2000" dirty="0"/>
              <a:t>Attendance information</a:t>
            </a:r>
          </a:p>
          <a:p>
            <a:pPr marL="285750" lvl="1" eaLnBrk="1" hangingPunct="1">
              <a:lnSpc>
                <a:spcPct val="80000"/>
              </a:lnSpc>
              <a:spcBef>
                <a:spcPts val="300"/>
              </a:spcBef>
              <a:spcAft>
                <a:spcPts val="300"/>
              </a:spcAft>
              <a:buFont typeface="Arial" pitchFamily="34" charset="0"/>
              <a:buChar char="•"/>
            </a:pPr>
            <a:r>
              <a:rPr lang="en-US" sz="2000" dirty="0"/>
              <a:t>Accommodations provided to students</a:t>
            </a:r>
          </a:p>
          <a:p>
            <a:pPr marL="285750" lvl="1" eaLnBrk="1" hangingPunct="1">
              <a:lnSpc>
                <a:spcPct val="80000"/>
              </a:lnSpc>
              <a:spcBef>
                <a:spcPts val="300"/>
              </a:spcBef>
              <a:spcAft>
                <a:spcPts val="300"/>
              </a:spcAft>
              <a:buFont typeface="Arial" pitchFamily="34" charset="0"/>
              <a:buChar char="•"/>
            </a:pPr>
            <a:r>
              <a:rPr lang="en-US" sz="2000" dirty="0"/>
              <a:t>Accommodations used by students</a:t>
            </a:r>
          </a:p>
          <a:p>
            <a:pPr marL="285750" lvl="1" eaLnBrk="1" hangingPunct="1">
              <a:lnSpc>
                <a:spcPct val="80000"/>
              </a:lnSpc>
              <a:spcBef>
                <a:spcPts val="300"/>
              </a:spcBef>
              <a:spcAft>
                <a:spcPts val="300"/>
              </a:spcAft>
              <a:buFont typeface="Arial" pitchFamily="34" charset="0"/>
              <a:buChar char="•"/>
            </a:pPr>
            <a:r>
              <a:rPr lang="en-US" sz="2000" dirty="0"/>
              <a:t>Test group code</a:t>
            </a:r>
          </a:p>
          <a:p>
            <a:pPr marL="285750" lvl="1" eaLnBrk="1" hangingPunct="1">
              <a:lnSpc>
                <a:spcPct val="80000"/>
              </a:lnSpc>
              <a:spcBef>
                <a:spcPts val="300"/>
              </a:spcBef>
              <a:spcAft>
                <a:spcPts val="300"/>
              </a:spcAft>
              <a:buFont typeface="Arial" pitchFamily="34" charset="0"/>
              <a:buChar char="•"/>
            </a:pPr>
            <a:r>
              <a:rPr lang="en-US" sz="2000" dirty="0"/>
              <a:t>Grade level</a:t>
            </a:r>
          </a:p>
          <a:p>
            <a:pPr marL="285750" lvl="1" eaLnBrk="1" hangingPunct="1">
              <a:lnSpc>
                <a:spcPct val="80000"/>
              </a:lnSpc>
              <a:spcBef>
                <a:spcPts val="300"/>
              </a:spcBef>
              <a:spcAft>
                <a:spcPts val="300"/>
              </a:spcAft>
              <a:buFont typeface="Arial" pitchFamily="34" charset="0"/>
              <a:buChar char="•"/>
            </a:pPr>
            <a:r>
              <a:rPr lang="en-US" sz="2000" dirty="0"/>
              <a:t>Unique security numbers of secure documents assigned to each student (for PBT accommodations) </a:t>
            </a:r>
          </a:p>
          <a:p>
            <a:pPr marL="285750" lvl="1" eaLnBrk="1" hangingPunct="1">
              <a:lnSpc>
                <a:spcPct val="80000"/>
              </a:lnSpc>
              <a:spcBef>
                <a:spcPts val="300"/>
              </a:spcBef>
              <a:spcAft>
                <a:spcPts val="300"/>
              </a:spcAft>
              <a:buFont typeface="Arial" pitchFamily="34" charset="0"/>
              <a:buChar char="•"/>
            </a:pPr>
            <a:r>
              <a:rPr lang="en-US" sz="2000" dirty="0"/>
              <a:t>Signatures of test administrator and school assessment coordinator</a:t>
            </a:r>
          </a:p>
          <a:p>
            <a:pPr marL="285750" lvl="1" eaLnBrk="1" hangingPunct="1">
              <a:lnSpc>
                <a:spcPct val="80000"/>
              </a:lnSpc>
              <a:spcBef>
                <a:spcPts val="300"/>
              </a:spcBef>
              <a:spcAft>
                <a:spcPts val="300"/>
              </a:spcAft>
              <a:buFont typeface="Arial" pitchFamily="34" charset="0"/>
              <a:buChar char="•"/>
            </a:pPr>
            <a:r>
              <a:rPr lang="en-US" sz="2000" dirty="0"/>
              <a:t>Dates and times for when secure materials are received and returned</a:t>
            </a:r>
          </a:p>
          <a:p>
            <a:endParaRPr lang="en-US" dirty="0"/>
          </a:p>
        </p:txBody>
      </p:sp>
      <p:sp>
        <p:nvSpPr>
          <p:cNvPr id="4" name="Slide Number Placeholder 3">
            <a:extLst>
              <a:ext uri="{FF2B5EF4-FFF2-40B4-BE49-F238E27FC236}">
                <a16:creationId xmlns:a16="http://schemas.microsoft.com/office/drawing/2014/main" id="{965F8545-C579-47C5-9CE8-4B7245BFFF66}"/>
              </a:ext>
            </a:extLst>
          </p:cNvPr>
          <p:cNvSpPr>
            <a:spLocks noGrp="1"/>
          </p:cNvSpPr>
          <p:nvPr>
            <p:ph type="sldNum" sz="quarter" idx="12"/>
          </p:nvPr>
        </p:nvSpPr>
        <p:spPr/>
        <p:txBody>
          <a:bodyPr/>
          <a:lstStyle/>
          <a:p>
            <a:pPr>
              <a:defRPr/>
            </a:pPr>
            <a:fld id="{2CCA0BEC-BB11-4882-B8D6-FDCCFEFF8058}" type="slidenum">
              <a:rPr lang="en-US" smtClean="0"/>
              <a:pPr>
                <a:defRPr/>
              </a:pPr>
              <a:t>33</a:t>
            </a:fld>
            <a:endParaRPr lang="en-US" dirty="0"/>
          </a:p>
        </p:txBody>
      </p:sp>
      <p:sp>
        <p:nvSpPr>
          <p:cNvPr id="5" name="Rounded Rectangle 6">
            <a:extLst>
              <a:ext uri="{FF2B5EF4-FFF2-40B4-BE49-F238E27FC236}">
                <a16:creationId xmlns:a16="http://schemas.microsoft.com/office/drawing/2014/main" id="{6864FE00-4265-414E-9FF7-C94A2E554E9F}"/>
              </a:ext>
            </a:extLst>
          </p:cNvPr>
          <p:cNvSpPr/>
          <p:nvPr/>
        </p:nvSpPr>
        <p:spPr>
          <a:xfrm>
            <a:off x="8001000" y="86106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4242560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dirty="0"/>
              <a:t>School Assessment Coordinator Before Testing</a:t>
            </a:r>
          </a:p>
        </p:txBody>
      </p:sp>
      <p:sp>
        <p:nvSpPr>
          <p:cNvPr id="66563" name="Content Placeholder 2"/>
          <p:cNvSpPr>
            <a:spLocks noGrp="1"/>
          </p:cNvSpPr>
          <p:nvPr>
            <p:ph idx="1"/>
          </p:nvPr>
        </p:nvSpPr>
        <p:spPr>
          <a:xfrm>
            <a:off x="74705" y="1937942"/>
            <a:ext cx="8915400" cy="857308"/>
          </a:xfrm>
        </p:spPr>
        <p:txBody>
          <a:bodyPr/>
          <a:lstStyle/>
          <a:p>
            <a:pPr>
              <a:spcBef>
                <a:spcPts val="600"/>
              </a:spcBef>
              <a:spcAft>
                <a:spcPts val="600"/>
              </a:spcAft>
              <a:buNone/>
            </a:pPr>
            <a:r>
              <a:rPr lang="en-US" sz="2600" b="1" dirty="0">
                <a:solidFill>
                  <a:srgbClr val="000000"/>
                </a:solidFill>
              </a:rPr>
              <a:t>Seating Chart (Required for each testing room)</a:t>
            </a:r>
          </a:p>
        </p:txBody>
      </p:sp>
      <p:sp>
        <p:nvSpPr>
          <p:cNvPr id="79876" name="Slide Number Placeholder 3"/>
          <p:cNvSpPr>
            <a:spLocks noGrp="1"/>
          </p:cNvSpPr>
          <p:nvPr>
            <p:ph type="sldNum" sz="quarter" idx="12"/>
          </p:nvPr>
        </p:nvSpPr>
        <p:spPr/>
        <p:txBody>
          <a:bodyPr/>
          <a:lstStyle/>
          <a:p>
            <a:pPr>
              <a:defRPr/>
            </a:pPr>
            <a:fld id="{010CBDFA-8D56-4C6A-88CE-68122B0FE8EB}" type="slidenum">
              <a:rPr lang="en-US" smtClean="0">
                <a:latin typeface="Arial" pitchFamily="34" charset="0"/>
              </a:rPr>
              <a:pPr>
                <a:defRPr/>
              </a:pPr>
              <a:t>34</a:t>
            </a:fld>
            <a:endParaRPr lang="en-US" dirty="0">
              <a:latin typeface="Arial" pitchFamily="34" charset="0"/>
            </a:endParaRPr>
          </a:p>
        </p:txBody>
      </p:sp>
      <p:sp>
        <p:nvSpPr>
          <p:cNvPr id="2" name="TextBox 1"/>
          <p:cNvSpPr txBox="1"/>
          <p:nvPr/>
        </p:nvSpPr>
        <p:spPr>
          <a:xfrm>
            <a:off x="153895" y="2563095"/>
            <a:ext cx="5992309" cy="3300904"/>
          </a:xfrm>
          <a:prstGeom prst="rect">
            <a:avLst/>
          </a:prstGeom>
          <a:noFill/>
        </p:spPr>
        <p:txBody>
          <a:bodyPr wrap="square" numCol="2" rtlCol="0">
            <a:spAutoFit/>
          </a:bodyPr>
          <a:lstStyle/>
          <a:p>
            <a:pPr marL="225425" lvl="1" indent="-225425">
              <a:lnSpc>
                <a:spcPct val="80000"/>
              </a:lnSpc>
              <a:spcBef>
                <a:spcPts val="300"/>
              </a:spcBef>
              <a:spcAft>
                <a:spcPts val="300"/>
              </a:spcAft>
              <a:buFont typeface="Arial" panose="020B0604020202020204" pitchFamily="34" charset="0"/>
              <a:buChar char="•"/>
            </a:pPr>
            <a:r>
              <a:rPr lang="en-US" sz="2000" dirty="0">
                <a:latin typeface="+mj-lt"/>
              </a:rPr>
              <a:t>Date</a:t>
            </a:r>
          </a:p>
          <a:p>
            <a:pPr marL="225425" lvl="1" indent="-225425">
              <a:lnSpc>
                <a:spcPct val="80000"/>
              </a:lnSpc>
              <a:spcBef>
                <a:spcPts val="300"/>
              </a:spcBef>
              <a:spcAft>
                <a:spcPts val="300"/>
              </a:spcAft>
              <a:buFont typeface="Arial" panose="020B0604020202020204" pitchFamily="34" charset="0"/>
              <a:buChar char="•"/>
            </a:pPr>
            <a:r>
              <a:rPr lang="en-US" sz="2000" dirty="0">
                <a:latin typeface="+mj-lt"/>
              </a:rPr>
              <a:t>Test Administrator name</a:t>
            </a: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Room name/number</a:t>
            </a: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Subject</a:t>
            </a: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Student names and their locations in the room during testing</a:t>
            </a: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Direction students are facing</a:t>
            </a:r>
          </a:p>
          <a:p>
            <a:pPr marL="0" lvl="1" eaLnBrk="1" hangingPunct="1">
              <a:lnSpc>
                <a:spcPct val="80000"/>
              </a:lnSpc>
              <a:spcBef>
                <a:spcPts val="300"/>
              </a:spcBef>
              <a:spcAft>
                <a:spcPts val="300"/>
              </a:spcAft>
            </a:pPr>
            <a:endParaRPr lang="en-US" sz="2000" dirty="0">
              <a:latin typeface="+mj-lt"/>
            </a:endParaRP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Starting and stopping times</a:t>
            </a: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Names of proctors </a:t>
            </a: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Test group code</a:t>
            </a: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Session name in PearsonAccess (CBT)</a:t>
            </a:r>
          </a:p>
          <a:p>
            <a:pPr marL="225425" lvl="1" indent="-225425" eaLnBrk="1" hangingPunct="1">
              <a:lnSpc>
                <a:spcPct val="80000"/>
              </a:lnSpc>
              <a:spcBef>
                <a:spcPts val="300"/>
              </a:spcBef>
              <a:spcAft>
                <a:spcPts val="300"/>
              </a:spcAft>
              <a:buFont typeface="Arial" panose="020B0604020202020204" pitchFamily="34" charset="0"/>
              <a:buChar char="•"/>
            </a:pPr>
            <a:r>
              <a:rPr lang="en-US" sz="2000" dirty="0">
                <a:latin typeface="+mj-lt"/>
              </a:rPr>
              <a:t>Laptops/mobile device assignments (if applicable</a:t>
            </a:r>
          </a:p>
          <a:p>
            <a:pPr marL="225425" lvl="1" eaLnBrk="1" hangingPunct="1">
              <a:lnSpc>
                <a:spcPct val="80000"/>
              </a:lnSpc>
              <a:spcBef>
                <a:spcPts val="300"/>
              </a:spcBef>
              <a:spcAft>
                <a:spcPts val="300"/>
              </a:spcAft>
            </a:pPr>
            <a:endParaRPr lang="en-US" dirty="0">
              <a:latin typeface="+mj-lt"/>
            </a:endParaRPr>
          </a:p>
          <a:p>
            <a:pPr marL="0" lvl="1" eaLnBrk="1" hangingPunct="1">
              <a:lnSpc>
                <a:spcPct val="80000"/>
              </a:lnSpc>
              <a:spcBef>
                <a:spcPts val="300"/>
              </a:spcBef>
              <a:spcAft>
                <a:spcPts val="300"/>
              </a:spcAft>
            </a:pPr>
            <a:endParaRPr lang="en-US" dirty="0">
              <a:latin typeface="+mj-lt"/>
            </a:endParaRPr>
          </a:p>
        </p:txBody>
      </p:sp>
      <p:sp>
        <p:nvSpPr>
          <p:cNvPr id="3" name="TextBox 2"/>
          <p:cNvSpPr txBox="1"/>
          <p:nvPr/>
        </p:nvSpPr>
        <p:spPr>
          <a:xfrm>
            <a:off x="3810000" y="6530497"/>
            <a:ext cx="1779077" cy="369332"/>
          </a:xfrm>
          <a:prstGeom prst="rect">
            <a:avLst/>
          </a:prstGeom>
          <a:noFill/>
        </p:spPr>
        <p:txBody>
          <a:bodyPr wrap="none" rtlCol="0">
            <a:spAutoFit/>
          </a:bodyPr>
          <a:lstStyle/>
          <a:p>
            <a:r>
              <a:rPr lang="en-US" dirty="0"/>
              <a:t>Training Packet</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654" y="2753168"/>
            <a:ext cx="2770691" cy="3385066"/>
          </a:xfrm>
          <a:prstGeom prst="rect">
            <a:avLst/>
          </a:prstGeom>
          <a:noFill/>
          <a:ln>
            <a:solidFill>
              <a:schemeClr val="tx1"/>
            </a:solidFill>
          </a:ln>
        </p:spPr>
      </p:pic>
      <p:sp>
        <p:nvSpPr>
          <p:cNvPr id="4" name="Rectangle 3">
            <a:extLst>
              <a:ext uri="{FF2B5EF4-FFF2-40B4-BE49-F238E27FC236}">
                <a16:creationId xmlns:a16="http://schemas.microsoft.com/office/drawing/2014/main" id="{0256DEB5-1A6E-4D44-BAB6-9EA081C85834}"/>
              </a:ext>
            </a:extLst>
          </p:cNvPr>
          <p:cNvSpPr/>
          <p:nvPr/>
        </p:nvSpPr>
        <p:spPr>
          <a:xfrm>
            <a:off x="261386" y="5494667"/>
            <a:ext cx="5893562" cy="369332"/>
          </a:xfrm>
          <a:prstGeom prst="rect">
            <a:avLst/>
          </a:prstGeom>
        </p:spPr>
        <p:txBody>
          <a:bodyPr wrap="square">
            <a:spAutoFit/>
          </a:bodyPr>
          <a:lstStyle/>
          <a:p>
            <a:r>
              <a:rPr lang="en-US" b="1" dirty="0"/>
              <a:t>Return the originals in the </a:t>
            </a:r>
            <a:r>
              <a:rPr lang="en-US" b="1" dirty="0">
                <a:latin typeface="Tahoma" panose="020B0604030504040204" pitchFamily="34" charset="0"/>
                <a:ea typeface="Tahoma" panose="020B0604030504040204" pitchFamily="34" charset="0"/>
                <a:cs typeface="Tahoma" panose="020B0604030504040204" pitchFamily="34" charset="0"/>
              </a:rPr>
              <a:t>DAC-AR box. </a:t>
            </a:r>
            <a:endParaRPr lang="en-US" b="1" kern="0" dirty="0"/>
          </a:p>
        </p:txBody>
      </p:sp>
      <p:sp>
        <p:nvSpPr>
          <p:cNvPr id="10" name="Rounded Rectangle 6">
            <a:extLst>
              <a:ext uri="{FF2B5EF4-FFF2-40B4-BE49-F238E27FC236}">
                <a16:creationId xmlns:a16="http://schemas.microsoft.com/office/drawing/2014/main" id="{42C29753-5530-4A49-A5C5-434F3B739E14}"/>
              </a:ext>
            </a:extLst>
          </p:cNvPr>
          <p:cNvSpPr/>
          <p:nvPr/>
        </p:nvSpPr>
        <p:spPr>
          <a:xfrm>
            <a:off x="8229600" y="811269"/>
            <a:ext cx="685800" cy="6858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1255227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76200" y="1912620"/>
            <a:ext cx="8839200" cy="4187825"/>
          </a:xfrm>
        </p:spPr>
        <p:txBody>
          <a:bodyPr/>
          <a:lstStyle/>
          <a:p>
            <a:pPr marL="0" indent="0" eaLnBrk="1" hangingPunct="1">
              <a:lnSpc>
                <a:spcPct val="100000"/>
              </a:lnSpc>
              <a:spcBef>
                <a:spcPts val="600"/>
              </a:spcBef>
              <a:spcAft>
                <a:spcPts val="0"/>
              </a:spcAft>
              <a:buNone/>
            </a:pPr>
            <a:r>
              <a:rPr lang="en-US" sz="2600" b="1" dirty="0">
                <a:latin typeface="Tahoma" panose="020B0604030504040204" pitchFamily="34" charset="0"/>
                <a:ea typeface="Tahoma" panose="020B0604030504040204" pitchFamily="34" charset="0"/>
                <a:cs typeface="Tahoma" panose="020B0604030504040204" pitchFamily="34" charset="0"/>
              </a:rPr>
              <a:t>Meet with Technology Coordinator</a:t>
            </a:r>
            <a:endParaRPr lang="en-US" sz="2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a:ea typeface="Tahoma" panose="020B0604030504040204" pitchFamily="34" charset="0"/>
                <a:cs typeface="Tahoma" panose="020B0604030504040204" pitchFamily="34" charset="0"/>
              </a:rPr>
              <a:t>Technology coordinators should understand their responsibilities before, during, and after each computer-based test administration:</a:t>
            </a:r>
          </a:p>
          <a:p>
            <a:pPr>
              <a:buFont typeface="Arial" panose="020B0604020202020204" pitchFamily="34" charset="0"/>
              <a:buChar char="•"/>
            </a:pPr>
            <a:r>
              <a:rPr lang="en-US" sz="2000" dirty="0">
                <a:ea typeface="Tahoma" panose="020B0604030504040204" pitchFamily="34" charset="0"/>
                <a:cs typeface="Tahoma" panose="020B0604030504040204" pitchFamily="34" charset="0"/>
              </a:rPr>
              <a:t>Review the instructions and information including:</a:t>
            </a:r>
          </a:p>
          <a:p>
            <a:pPr lvl="1">
              <a:buFont typeface="Wingdings" panose="05000000000000000000" pitchFamily="2" charset="2"/>
              <a:buChar char="Ø"/>
            </a:pPr>
            <a:r>
              <a:rPr lang="en-US" sz="2000" dirty="0">
                <a:ea typeface="Tahoma" panose="020B0604030504040204" pitchFamily="34" charset="0"/>
                <a:cs typeface="Tahoma" panose="020B0604030504040204" pitchFamily="34" charset="0"/>
              </a:rPr>
              <a:t>Technology requirements online at PearsonAccess Next</a:t>
            </a:r>
            <a:r>
              <a:rPr lang="en-US" sz="2000" b="1" dirty="0">
                <a:hlinkClick r:id="rId3"/>
              </a:rPr>
              <a:t> http://florida.pearsonaccessnext.com/technology-resources </a:t>
            </a:r>
            <a:endParaRPr lang="en-US" sz="2000" b="1" dirty="0"/>
          </a:p>
          <a:p>
            <a:pPr lvl="1">
              <a:buFont typeface="Wingdings" panose="05000000000000000000" pitchFamily="2" charset="2"/>
              <a:buChar char="Ø"/>
            </a:pPr>
            <a:r>
              <a:rPr lang="en-US" sz="2000" b="1" dirty="0">
                <a:ea typeface="Tahoma" panose="020B0604030504040204" pitchFamily="34" charset="0"/>
                <a:cs typeface="Tahoma" panose="020B0604030504040204" pitchFamily="34" charset="0"/>
              </a:rPr>
              <a:t>S</a:t>
            </a:r>
            <a:r>
              <a:rPr lang="en-US" sz="2000" dirty="0">
                <a:ea typeface="Tahoma" panose="020B0604030504040204" pitchFamily="34" charset="0"/>
                <a:cs typeface="Tahoma" panose="020B0604030504040204" pitchFamily="34" charset="0"/>
              </a:rPr>
              <a:t>ecurity policies and procedures in the test administration manual</a:t>
            </a:r>
          </a:p>
          <a:p>
            <a:pPr lvl="1">
              <a:buFont typeface="Wingdings" panose="05000000000000000000" pitchFamily="2" charset="2"/>
              <a:buChar char="Ø"/>
            </a:pPr>
            <a:r>
              <a:rPr lang="en-US" sz="2000" dirty="0">
                <a:ea typeface="Tahoma" panose="020B0604030504040204" pitchFamily="34" charset="0"/>
                <a:cs typeface="Tahoma" panose="020B0604030504040204" pitchFamily="34" charset="0"/>
              </a:rPr>
              <a:t>Must read and sign the </a:t>
            </a:r>
            <a:r>
              <a:rPr lang="en-US" sz="2000" i="1" dirty="0">
                <a:ea typeface="Tahoma" panose="020B0604030504040204" pitchFamily="34" charset="0"/>
                <a:cs typeface="Tahoma" panose="020B0604030504040204" pitchFamily="34" charset="0"/>
              </a:rPr>
              <a:t>Test Administration and Security Agreement</a:t>
            </a:r>
          </a:p>
          <a:p>
            <a:pPr>
              <a:buFont typeface="Arial" panose="020B0604020202020204" pitchFamily="34" charset="0"/>
              <a:buChar char="•"/>
            </a:pPr>
            <a:r>
              <a:rPr lang="en-US" sz="2000" dirty="0">
                <a:ea typeface="Tahoma" panose="020B0604030504040204" pitchFamily="34" charset="0"/>
                <a:cs typeface="Tahoma" panose="020B0604030504040204" pitchFamily="34" charset="0"/>
              </a:rPr>
              <a:t>Involve in all planning meetings to provide input on logistics and resolve any network issues.</a:t>
            </a:r>
          </a:p>
          <a:p>
            <a:pPr>
              <a:buFont typeface="Arial" panose="020B0604020202020204" pitchFamily="34" charset="0"/>
              <a:buChar char="•"/>
            </a:pPr>
            <a:r>
              <a:rPr lang="en-US" sz="2000" dirty="0">
                <a:ea typeface="Tahoma" panose="020B0604030504040204" pitchFamily="34" charset="0"/>
                <a:cs typeface="Tahoma" panose="020B0604030504040204" pitchFamily="34" charset="0"/>
              </a:rPr>
              <a:t>Create a plan for handling issues during testing.</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35</a:t>
            </a:fld>
            <a:endParaRPr lang="en-US" dirty="0">
              <a:latin typeface="Arial" pitchFamily="34" charset="0"/>
            </a:endParaRPr>
          </a:p>
        </p:txBody>
      </p:sp>
      <p:sp>
        <p:nvSpPr>
          <p:cNvPr id="7" name="Rounded Rectangle 6"/>
          <p:cNvSpPr/>
          <p:nvPr/>
        </p:nvSpPr>
        <p:spPr>
          <a:xfrm>
            <a:off x="8343900" y="876300"/>
            <a:ext cx="685800" cy="6858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3080592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Before Testing</a:t>
            </a:r>
          </a:p>
        </p:txBody>
      </p:sp>
      <p:sp>
        <p:nvSpPr>
          <p:cNvPr id="47107" name="Rectangle 3"/>
          <p:cNvSpPr>
            <a:spLocks noGrp="1" noChangeArrowheads="1"/>
          </p:cNvSpPr>
          <p:nvPr>
            <p:ph idx="1"/>
          </p:nvPr>
        </p:nvSpPr>
        <p:spPr>
          <a:xfrm>
            <a:off x="304800" y="1828800"/>
            <a:ext cx="8610600" cy="4416425"/>
          </a:xfrm>
        </p:spPr>
        <p:txBody>
          <a:bodyPr/>
          <a:lstStyle/>
          <a:p>
            <a:pPr marL="0" indent="0" eaLnBrk="1" hangingPunct="1">
              <a:lnSpc>
                <a:spcPct val="100000"/>
              </a:lnSpc>
              <a:spcBef>
                <a:spcPts val="600"/>
              </a:spcBef>
              <a:spcAft>
                <a:spcPts val="0"/>
              </a:spcAft>
              <a:buNone/>
            </a:pPr>
            <a:r>
              <a:rPr lang="en-US" sz="2600" b="1" dirty="0">
                <a:latin typeface="Tahoma" panose="020B0604030504040204" pitchFamily="34" charset="0"/>
                <a:ea typeface="Tahoma" panose="020B0604030504040204" pitchFamily="34" charset="0"/>
                <a:cs typeface="Tahoma" panose="020B0604030504040204" pitchFamily="34" charset="0"/>
              </a:rPr>
              <a:t>Prepare Test Settings, Computers, and Devices</a:t>
            </a:r>
            <a:endParaRPr lang="en-US" sz="26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1800" dirty="0">
                <a:ea typeface="Tahoma" panose="020B0604030504040204" pitchFamily="34" charset="0"/>
                <a:cs typeface="Tahoma" panose="020B0604030504040204" pitchFamily="34" charset="0"/>
              </a:rPr>
              <a:t>Testing rooms must have comfortable seating, good lighting, an appropriate temperature and must be properly ventilated and free of distractions.</a:t>
            </a:r>
          </a:p>
          <a:p>
            <a:pPr>
              <a:buFont typeface="Arial" panose="020B0604020202020204" pitchFamily="34" charset="0"/>
              <a:buChar char="•"/>
            </a:pPr>
            <a:r>
              <a:rPr lang="en-US" sz="1800" dirty="0">
                <a:ea typeface="Tahoma" panose="020B0604030504040204" pitchFamily="34" charset="0"/>
                <a:cs typeface="Tahoma" panose="020B0604030504040204" pitchFamily="34" charset="0"/>
              </a:rPr>
              <a:t>Students must have sufficient workspace provided to use CBT work folders, CBT worksheets, calculators, or periodic tables.</a:t>
            </a:r>
          </a:p>
          <a:p>
            <a:pPr>
              <a:buFont typeface="Arial" panose="020B0604020202020204" pitchFamily="34" charset="0"/>
              <a:buChar char="•"/>
            </a:pPr>
            <a:r>
              <a:rPr lang="en-US" sz="1800" dirty="0">
                <a:ea typeface="Tahoma" panose="020B0604030504040204" pitchFamily="34" charset="0"/>
                <a:cs typeface="Tahoma" panose="020B0604030504040204" pitchFamily="34" charset="0"/>
              </a:rPr>
              <a:t>Students must not be able to easily view other students’ computer screens, devices, or test materials.</a:t>
            </a:r>
          </a:p>
          <a:p>
            <a:pPr>
              <a:buFont typeface="Arial" panose="020B0604020202020204" pitchFamily="34" charset="0"/>
              <a:buChar char="•"/>
            </a:pPr>
            <a:r>
              <a:rPr lang="en-US" sz="1800" dirty="0">
                <a:ea typeface="Tahoma" panose="020B0604030504040204" pitchFamily="34" charset="0"/>
                <a:cs typeface="Tahoma" panose="020B0604030504040204" pitchFamily="34" charset="0"/>
              </a:rPr>
              <a:t>Check the configuration of the testing rooms to make sure you will be able to provide a secure environment during testing. </a:t>
            </a:r>
          </a:p>
          <a:p>
            <a:pPr lvl="1">
              <a:buFont typeface="Arial" panose="020B0604020202020204" pitchFamily="34" charset="0"/>
              <a:buChar char="•"/>
            </a:pPr>
            <a:r>
              <a:rPr lang="en-US" sz="1800" b="1" dirty="0">
                <a:ea typeface="Tahoma" panose="020B0604030504040204" pitchFamily="34" charset="0"/>
                <a:cs typeface="Tahoma" panose="020B0604030504040204" pitchFamily="34" charset="0"/>
              </a:rPr>
              <a:t>If necessary, use visual blocks (e.g., file folders taped to the sides of computer screens).</a:t>
            </a:r>
          </a:p>
          <a:p>
            <a:pPr>
              <a:buFont typeface="Arial" panose="020B0604020202020204" pitchFamily="34" charset="0"/>
              <a:buChar char="•"/>
            </a:pPr>
            <a:r>
              <a:rPr lang="en-US" sz="1800" dirty="0">
                <a:ea typeface="Tahoma" panose="020B0604030504040204" pitchFamily="34" charset="0"/>
                <a:cs typeface="Tahoma" panose="020B0604030504040204" pitchFamily="34" charset="0"/>
              </a:rPr>
              <a:t>Also, check for and remove all unauthorized visual aids posted in classrooms or affixed to student desks.</a:t>
            </a:r>
          </a:p>
          <a:p>
            <a:r>
              <a:rPr lang="en-US" sz="1800" dirty="0"/>
              <a:t>Before each test session, the test administrator should open each computer or device to the </a:t>
            </a:r>
            <a:r>
              <a:rPr lang="en-US" sz="1800" b="1" i="1" dirty="0"/>
              <a:t>Sign In </a:t>
            </a:r>
            <a:r>
              <a:rPr lang="en-US" sz="1800" dirty="0"/>
              <a:t>screen.</a:t>
            </a:r>
            <a:endParaRPr lang="en-US" sz="1800" dirty="0">
              <a:solidFill>
                <a:srgbClr val="000000"/>
              </a:solidFill>
            </a:endParaRPr>
          </a:p>
          <a:p>
            <a:pPr>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36</a:t>
            </a:fld>
            <a:endParaRPr lang="en-US" dirty="0">
              <a:latin typeface="Arial" pitchFamily="34" charset="0"/>
            </a:endParaRPr>
          </a:p>
        </p:txBody>
      </p:sp>
      <p:sp>
        <p:nvSpPr>
          <p:cNvPr id="7" name="Rounded Rectangle 6"/>
          <p:cNvSpPr/>
          <p:nvPr/>
        </p:nvSpPr>
        <p:spPr>
          <a:xfrm>
            <a:off x="8229600" y="8763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4147879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447800"/>
          </a:xfrm>
        </p:spPr>
        <p:txBody>
          <a:bodyPr/>
          <a:lstStyle/>
          <a:p>
            <a:r>
              <a:rPr lang="en-US" dirty="0"/>
              <a:t>School Assessment Coordinator Before Testing</a:t>
            </a:r>
          </a:p>
        </p:txBody>
      </p:sp>
      <p:sp>
        <p:nvSpPr>
          <p:cNvPr id="3" name="Content Placeholder 2"/>
          <p:cNvSpPr>
            <a:spLocks noGrp="1"/>
          </p:cNvSpPr>
          <p:nvPr>
            <p:ph idx="1"/>
          </p:nvPr>
        </p:nvSpPr>
        <p:spPr>
          <a:xfrm>
            <a:off x="228600" y="1905001"/>
            <a:ext cx="8686800" cy="4114799"/>
          </a:xfrm>
        </p:spPr>
        <p:txBody>
          <a:bodyPr/>
          <a:lstStyle/>
          <a:p>
            <a:pPr marL="0" indent="0" eaLnBrk="1" hangingPunct="1">
              <a:spcBef>
                <a:spcPts val="600"/>
              </a:spcBef>
              <a:spcAft>
                <a:spcPts val="600"/>
              </a:spcAft>
              <a:buSzPct val="100000"/>
              <a:buNone/>
              <a:defRPr/>
            </a:pPr>
            <a:r>
              <a:rPr lang="en-US" sz="2600" b="1" dirty="0">
                <a:solidFill>
                  <a:srgbClr val="000000"/>
                </a:solidFill>
              </a:rPr>
              <a:t>Preparation and Training of Test Administrators</a:t>
            </a:r>
          </a:p>
          <a:p>
            <a:pPr>
              <a:spcBef>
                <a:spcPts val="600"/>
              </a:spcBef>
              <a:spcAft>
                <a:spcPts val="0"/>
              </a:spcAft>
              <a:buFont typeface="Arial" panose="020B0604020202020204" pitchFamily="34" charset="0"/>
              <a:buChar char="•"/>
            </a:pPr>
            <a:r>
              <a:rPr lang="en-US" sz="2200" dirty="0">
                <a:solidFill>
                  <a:srgbClr val="000000"/>
                </a:solidFill>
              </a:rPr>
              <a:t>Test administrators should refer to the </a:t>
            </a:r>
            <a:r>
              <a:rPr lang="en-US" sz="2200" i="1" dirty="0">
                <a:solidFill>
                  <a:srgbClr val="000000"/>
                </a:solidFill>
              </a:rPr>
              <a:t>Test Administrator Checklist</a:t>
            </a:r>
            <a:r>
              <a:rPr lang="en-US" sz="2200" dirty="0">
                <a:solidFill>
                  <a:srgbClr val="000000"/>
                </a:solidFill>
              </a:rPr>
              <a:t>, provided in Appendix E of the manual and </a:t>
            </a:r>
            <a:r>
              <a:rPr lang="en-US" sz="2200" dirty="0"/>
              <a:t>at</a:t>
            </a:r>
            <a:r>
              <a:rPr lang="en-US" sz="2200" dirty="0">
                <a:solidFill>
                  <a:srgbClr val="FF0000"/>
                </a:solidFill>
              </a:rPr>
              <a:t> </a:t>
            </a:r>
            <a:r>
              <a:rPr lang="en-US" sz="2200" dirty="0">
                <a:solidFill>
                  <a:srgbClr val="FF0000"/>
                </a:solidFill>
                <a:hlinkClick r:id="rId3"/>
              </a:rPr>
              <a:t>http://florida.pearsonaccessnext.com/resources-training</a:t>
            </a:r>
            <a:r>
              <a:rPr lang="en-US" sz="2200" dirty="0">
                <a:solidFill>
                  <a:srgbClr val="FF0000"/>
                </a:solidFill>
              </a:rPr>
              <a:t> </a:t>
            </a:r>
            <a:r>
              <a:rPr lang="en-US" sz="2200" dirty="0">
                <a:solidFill>
                  <a:srgbClr val="000000"/>
                </a:solidFill>
              </a:rPr>
              <a:t>before, during, and after testing.</a:t>
            </a:r>
          </a:p>
          <a:p>
            <a:pPr>
              <a:spcBef>
                <a:spcPts val="600"/>
              </a:spcBef>
              <a:spcAft>
                <a:spcPts val="0"/>
              </a:spcAft>
              <a:buFont typeface="Arial" panose="020B0604020202020204" pitchFamily="34" charset="0"/>
              <a:buChar char="•"/>
            </a:pPr>
            <a:r>
              <a:rPr lang="en-US" sz="2200" dirty="0">
                <a:solidFill>
                  <a:srgbClr val="000000"/>
                </a:solidFill>
              </a:rPr>
              <a:t>Test </a:t>
            </a:r>
            <a:r>
              <a:rPr lang="en-US" sz="2200" dirty="0"/>
              <a:t>administrators must be familiar with all appropriate sections of the manual, including scripts, as well as accommodated scripts and instructions located at </a:t>
            </a:r>
            <a:r>
              <a:rPr lang="en-US" sz="2200" dirty="0">
                <a:solidFill>
                  <a:srgbClr val="FF0000"/>
                </a:solidFill>
                <a:hlinkClick r:id="rId3"/>
              </a:rPr>
              <a:t>http://florida.pearsonaccessnext.com/resources-training</a:t>
            </a:r>
            <a:r>
              <a:rPr lang="en-US" sz="2200" dirty="0"/>
              <a:t>, if applicable</a:t>
            </a:r>
            <a:r>
              <a:rPr lang="en-US" sz="2200" dirty="0">
                <a:solidFill>
                  <a:srgbClr val="000000"/>
                </a:solidFill>
              </a:rPr>
              <a:t>.</a:t>
            </a:r>
          </a:p>
          <a:p>
            <a:pPr>
              <a:spcBef>
                <a:spcPts val="600"/>
              </a:spcBef>
              <a:spcAft>
                <a:spcPts val="0"/>
              </a:spcAft>
              <a:buFont typeface="Arial" panose="020B0604020202020204" pitchFamily="34" charset="0"/>
              <a:buChar char="•"/>
            </a:pPr>
            <a:r>
              <a:rPr lang="en-US" sz="2200" dirty="0">
                <a:solidFill>
                  <a:srgbClr val="000000"/>
                </a:solidFill>
              </a:rPr>
              <a:t>Test administrators who will administer a test to students using large print, braille, or one-item-per-page accommodations must be trained in the use of those test materials.</a:t>
            </a:r>
          </a:p>
          <a:p>
            <a:pPr lvl="2">
              <a:spcBef>
                <a:spcPts val="600"/>
              </a:spcBef>
              <a:spcAft>
                <a:spcPts val="0"/>
              </a:spcAft>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37</a:t>
            </a:fld>
            <a:endParaRPr lang="en-US" dirty="0"/>
          </a:p>
        </p:txBody>
      </p:sp>
      <p:grpSp>
        <p:nvGrpSpPr>
          <p:cNvPr id="8" name="Group 7"/>
          <p:cNvGrpSpPr/>
          <p:nvPr/>
        </p:nvGrpSpPr>
        <p:grpSpPr>
          <a:xfrm>
            <a:off x="8190343" y="923872"/>
            <a:ext cx="725057" cy="601613"/>
            <a:chOff x="5266301" y="3461187"/>
            <a:chExt cx="725057" cy="601613"/>
          </a:xfrm>
        </p:grpSpPr>
        <p:pic>
          <p:nvPicPr>
            <p:cNvPr id="9" name="Picture 8"/>
            <p:cNvPicPr>
              <a:picLocks noChangeAspect="1"/>
            </p:cNvPicPr>
            <p:nvPr/>
          </p:nvPicPr>
          <p:blipFill>
            <a:blip r:embed="rId4"/>
            <a:stretch>
              <a:fillRect/>
            </a:stretch>
          </p:blipFill>
          <p:spPr>
            <a:xfrm>
              <a:off x="5266301" y="3461187"/>
              <a:ext cx="725057" cy="601613"/>
            </a:xfrm>
            <a:prstGeom prst="rect">
              <a:avLst/>
            </a:prstGeom>
            <a:scene3d>
              <a:camera prst="orthographicFront"/>
              <a:lightRig rig="threePt" dir="t"/>
            </a:scene3d>
            <a:sp3d>
              <a:bevelT/>
            </a:sp3d>
          </p:spPr>
        </p:pic>
        <p:sp>
          <p:nvSpPr>
            <p:cNvPr id="10" name="TextBox 9"/>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Tree>
    <p:extLst>
      <p:ext uri="{BB962C8B-B14F-4D97-AF65-F5344CB8AC3E}">
        <p14:creationId xmlns:p14="http://schemas.microsoft.com/office/powerpoint/2010/main" val="1266329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447800"/>
          </a:xfrm>
        </p:spPr>
        <p:txBody>
          <a:bodyPr/>
          <a:lstStyle/>
          <a:p>
            <a:r>
              <a:rPr lang="en-US" dirty="0"/>
              <a:t>School Assessment Coordinator Before Testing</a:t>
            </a:r>
          </a:p>
        </p:txBody>
      </p:sp>
      <p:sp>
        <p:nvSpPr>
          <p:cNvPr id="3" name="Content Placeholder 2"/>
          <p:cNvSpPr>
            <a:spLocks noGrp="1"/>
          </p:cNvSpPr>
          <p:nvPr>
            <p:ph idx="1"/>
          </p:nvPr>
        </p:nvSpPr>
        <p:spPr>
          <a:xfrm>
            <a:off x="228600" y="1905001"/>
            <a:ext cx="8686800" cy="4114799"/>
          </a:xfrm>
        </p:spPr>
        <p:txBody>
          <a:bodyPr/>
          <a:lstStyle/>
          <a:p>
            <a:pPr marL="0" indent="0" eaLnBrk="1" hangingPunct="1">
              <a:spcBef>
                <a:spcPts val="600"/>
              </a:spcBef>
              <a:spcAft>
                <a:spcPts val="600"/>
              </a:spcAft>
              <a:buSzPct val="100000"/>
              <a:buNone/>
              <a:defRPr/>
            </a:pPr>
            <a:r>
              <a:rPr lang="en-US" sz="2800" b="1" dirty="0">
                <a:solidFill>
                  <a:srgbClr val="000000"/>
                </a:solidFill>
              </a:rPr>
              <a:t>Preparation and Training </a:t>
            </a:r>
          </a:p>
          <a:p>
            <a:pPr marL="0" indent="0" eaLnBrk="1" hangingPunct="1">
              <a:spcBef>
                <a:spcPts val="600"/>
              </a:spcBef>
              <a:spcAft>
                <a:spcPts val="600"/>
              </a:spcAft>
              <a:buSzPct val="100000"/>
              <a:buNone/>
              <a:defRPr/>
            </a:pPr>
            <a:r>
              <a:rPr lang="en-US" sz="1600" b="1" dirty="0">
                <a:solidFill>
                  <a:srgbClr val="000000"/>
                </a:solidFill>
              </a:rPr>
              <a:t>Electronic Devices and Breaks</a:t>
            </a:r>
          </a:p>
          <a:p>
            <a:pPr>
              <a:spcBef>
                <a:spcPts val="600"/>
              </a:spcBef>
              <a:spcAft>
                <a:spcPts val="0"/>
              </a:spcAft>
              <a:buFont typeface="Arial" panose="020B0604020202020204" pitchFamily="34" charset="0"/>
              <a:buChar char="•"/>
            </a:pPr>
            <a:r>
              <a:rPr lang="en-US" sz="1600" dirty="0">
                <a:solidFill>
                  <a:srgbClr val="000000"/>
                </a:solidFill>
                <a:cs typeface="Calibri" panose="020F0502020204030204" pitchFamily="34" charset="0"/>
              </a:rPr>
              <a:t>Determine your school’s policy for the storage of electronic devices during testing.</a:t>
            </a:r>
          </a:p>
          <a:p>
            <a:pPr lvl="1">
              <a:spcBef>
                <a:spcPts val="600"/>
              </a:spcBef>
              <a:spcAft>
                <a:spcPts val="0"/>
              </a:spcAft>
              <a:buFont typeface="Wingdings" panose="05000000000000000000" pitchFamily="2" charset="2"/>
              <a:buChar char="Ø"/>
            </a:pPr>
            <a:r>
              <a:rPr lang="en-US" sz="1600" dirty="0">
                <a:solidFill>
                  <a:srgbClr val="000000"/>
                </a:solidFill>
                <a:cs typeface="Calibri" panose="020F0502020204030204" pitchFamily="34" charset="0"/>
              </a:rPr>
              <a:t>Direct test administrators on what to do if students have electronic devices in their possession before testing begins.</a:t>
            </a:r>
          </a:p>
          <a:p>
            <a:pPr lvl="1">
              <a:spcBef>
                <a:spcPts val="600"/>
              </a:spcBef>
              <a:spcAft>
                <a:spcPts val="0"/>
              </a:spcAft>
              <a:buFont typeface="Wingdings" panose="05000000000000000000" pitchFamily="2" charset="2"/>
              <a:buChar char="Ø"/>
            </a:pPr>
            <a:r>
              <a:rPr lang="en-US" sz="1600" dirty="0">
                <a:solidFill>
                  <a:srgbClr val="000000"/>
                </a:solidFill>
                <a:cs typeface="Calibri" panose="020F0502020204030204" pitchFamily="34" charset="0"/>
              </a:rPr>
              <a:t>Highlight the policy that students are not allowed to access electronic devices at any time during a test session, including breaks. If a student accesses his or her electronic device(s) during a break, his or her test must be invalidated.</a:t>
            </a:r>
          </a:p>
          <a:p>
            <a:pPr lvl="1">
              <a:spcBef>
                <a:spcPts val="600"/>
              </a:spcBef>
              <a:spcAft>
                <a:spcPts val="0"/>
              </a:spcAft>
              <a:buFont typeface="Wingdings" panose="05000000000000000000" pitchFamily="2" charset="2"/>
              <a:buChar char="Ø"/>
            </a:pPr>
            <a:r>
              <a:rPr lang="en-US" sz="1600" b="1" dirty="0">
                <a:ea typeface="Tahoma" panose="020B0604030504040204" pitchFamily="34" charset="0"/>
                <a:cs typeface="Calibri" panose="020F0502020204030204" pitchFamily="34" charset="0"/>
              </a:rPr>
              <a:t>If a student is found with an electronic device and test content has been photographed or shared via text, email or social media, contact SAET immediately at 305-995-7520. </a:t>
            </a:r>
          </a:p>
          <a:p>
            <a:r>
              <a:rPr lang="en-US" sz="1600" dirty="0">
                <a:ea typeface="Tahoma" panose="020B0604030504040204" pitchFamily="34" charset="0"/>
                <a:cs typeface="Calibri" panose="020F0502020204030204" pitchFamily="34" charset="0"/>
              </a:rPr>
              <a:t>How to secure a student’s computer or device during a break?</a:t>
            </a:r>
          </a:p>
          <a:p>
            <a:pPr lvl="1">
              <a:buFont typeface="Wingdings" panose="05000000000000000000" pitchFamily="2" charset="2"/>
              <a:buChar char="Ø"/>
            </a:pPr>
            <a:r>
              <a:rPr lang="en-US" sz="1600" dirty="0">
                <a:ea typeface="Tahoma" panose="020B0604030504040204" pitchFamily="34" charset="0"/>
                <a:cs typeface="Calibri" panose="020F0502020204030204" pitchFamily="34" charset="0"/>
              </a:rPr>
              <a:t>Short breaks:  Use a visual block</a:t>
            </a:r>
          </a:p>
          <a:p>
            <a:pPr lvl="1">
              <a:buFont typeface="Wingdings" panose="05000000000000000000" pitchFamily="2" charset="2"/>
              <a:buChar char="Ø"/>
            </a:pPr>
            <a:r>
              <a:rPr lang="en-US" sz="1600" dirty="0">
                <a:ea typeface="Tahoma" panose="020B0604030504040204" pitchFamily="34" charset="0"/>
                <a:cs typeface="Calibri" panose="020F0502020204030204" pitchFamily="34" charset="0"/>
              </a:rPr>
              <a:t>Long breaks:  Student can exit test</a:t>
            </a:r>
          </a:p>
          <a:p>
            <a:pPr lvl="2">
              <a:spcBef>
                <a:spcPts val="600"/>
              </a:spcBef>
              <a:spcAft>
                <a:spcPts val="0"/>
              </a:spcAft>
              <a:buFont typeface="Wingdings" panose="05000000000000000000" pitchFamily="2" charset="2"/>
              <a:buChar char="Ø"/>
            </a:pPr>
            <a:endParaRPr lang="en-US" sz="1800" dirty="0">
              <a:solidFill>
                <a:srgbClr val="000000"/>
              </a:solidFill>
            </a:endParaRPr>
          </a:p>
          <a:p>
            <a:pPr lvl="2">
              <a:spcBef>
                <a:spcPts val="600"/>
              </a:spcBef>
              <a:spcAft>
                <a:spcPts val="0"/>
              </a:spcAft>
              <a:buFont typeface="Arial" panose="020B0604020202020204" pitchFamily="34" charset="0"/>
              <a:buChar char="•"/>
            </a:pPr>
            <a:endParaRPr lang="en-US" sz="2200"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38</a:t>
            </a:fld>
            <a:endParaRPr lang="en-US" dirty="0"/>
          </a:p>
        </p:txBody>
      </p:sp>
      <p:grpSp>
        <p:nvGrpSpPr>
          <p:cNvPr id="8" name="Group 7"/>
          <p:cNvGrpSpPr/>
          <p:nvPr/>
        </p:nvGrpSpPr>
        <p:grpSpPr>
          <a:xfrm>
            <a:off x="8190343" y="923872"/>
            <a:ext cx="725057" cy="601613"/>
            <a:chOff x="5266301" y="3461187"/>
            <a:chExt cx="725057" cy="601613"/>
          </a:xfrm>
        </p:grpSpPr>
        <p:pic>
          <p:nvPicPr>
            <p:cNvPr id="9" name="Picture 8"/>
            <p:cNvPicPr>
              <a:picLocks noChangeAspect="1"/>
            </p:cNvPicPr>
            <p:nvPr/>
          </p:nvPicPr>
          <p:blipFill>
            <a:blip r:embed="rId3"/>
            <a:stretch>
              <a:fillRect/>
            </a:stretch>
          </p:blipFill>
          <p:spPr>
            <a:xfrm>
              <a:off x="5266301" y="3461187"/>
              <a:ext cx="725057" cy="601613"/>
            </a:xfrm>
            <a:prstGeom prst="rect">
              <a:avLst/>
            </a:prstGeom>
            <a:scene3d>
              <a:camera prst="orthographicFront"/>
              <a:lightRig rig="threePt" dir="t"/>
            </a:scene3d>
            <a:sp3d>
              <a:bevelT/>
            </a:sp3d>
          </p:spPr>
        </p:pic>
        <p:sp>
          <p:nvSpPr>
            <p:cNvPr id="10" name="TextBox 9"/>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Tree>
    <p:extLst>
      <p:ext uri="{BB962C8B-B14F-4D97-AF65-F5344CB8AC3E}">
        <p14:creationId xmlns:p14="http://schemas.microsoft.com/office/powerpoint/2010/main" val="3150327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447800"/>
          </a:xfrm>
        </p:spPr>
        <p:txBody>
          <a:bodyPr/>
          <a:lstStyle/>
          <a:p>
            <a:r>
              <a:rPr lang="en-US" dirty="0"/>
              <a:t>School Assessment Coordinator Before Testing</a:t>
            </a:r>
          </a:p>
        </p:txBody>
      </p:sp>
      <p:sp>
        <p:nvSpPr>
          <p:cNvPr id="3" name="Content Placeholder 2"/>
          <p:cNvSpPr>
            <a:spLocks noGrp="1"/>
          </p:cNvSpPr>
          <p:nvPr>
            <p:ph idx="1"/>
          </p:nvPr>
        </p:nvSpPr>
        <p:spPr>
          <a:xfrm>
            <a:off x="228600" y="1905001"/>
            <a:ext cx="8839200" cy="4114799"/>
          </a:xfrm>
        </p:spPr>
        <p:txBody>
          <a:bodyPr/>
          <a:lstStyle/>
          <a:p>
            <a:pPr marL="0" indent="0" eaLnBrk="1" hangingPunct="1">
              <a:spcBef>
                <a:spcPts val="600"/>
              </a:spcBef>
              <a:spcAft>
                <a:spcPts val="600"/>
              </a:spcAft>
              <a:buSzPct val="100000"/>
              <a:buNone/>
              <a:defRPr/>
            </a:pPr>
            <a:r>
              <a:rPr lang="en-US" sz="2400" b="1" dirty="0">
                <a:solidFill>
                  <a:srgbClr val="000000"/>
                </a:solidFill>
              </a:rPr>
              <a:t>Preparation and Training (cont.)</a:t>
            </a:r>
          </a:p>
          <a:p>
            <a:pPr marL="0" indent="0" eaLnBrk="1" hangingPunct="1">
              <a:spcBef>
                <a:spcPts val="600"/>
              </a:spcBef>
              <a:spcAft>
                <a:spcPts val="600"/>
              </a:spcAft>
              <a:buSzPct val="100000"/>
              <a:buNone/>
              <a:defRPr/>
            </a:pPr>
            <a:r>
              <a:rPr lang="en-US" sz="1800" b="1" dirty="0">
                <a:solidFill>
                  <a:srgbClr val="000000"/>
                </a:solidFill>
              </a:rPr>
              <a:t>Policies and Procedures</a:t>
            </a:r>
          </a:p>
          <a:p>
            <a:pPr lvl="1">
              <a:spcBef>
                <a:spcPts val="600"/>
              </a:spcBef>
              <a:spcAft>
                <a:spcPts val="0"/>
              </a:spcAft>
              <a:buFont typeface="Arial" panose="020B0604020202020204" pitchFamily="34" charset="0"/>
              <a:buChar char="•"/>
            </a:pPr>
            <a:r>
              <a:rPr lang="en-US" sz="1800" dirty="0">
                <a:solidFill>
                  <a:srgbClr val="000000"/>
                </a:solidFill>
              </a:rPr>
              <a:t>If SAC creates Test Administrator accounts in PearsonAccess Next, train test administrators on how to monitor sessions and resume students in PearsonAccess Next. </a:t>
            </a:r>
          </a:p>
          <a:p>
            <a:pPr lvl="1">
              <a:spcBef>
                <a:spcPts val="600"/>
              </a:spcBef>
              <a:spcAft>
                <a:spcPts val="0"/>
              </a:spcAft>
              <a:buFont typeface="Arial" panose="020B0604020202020204" pitchFamily="34" charset="0"/>
              <a:buChar char="•"/>
            </a:pPr>
            <a:r>
              <a:rPr lang="en-US" sz="1800" dirty="0">
                <a:solidFill>
                  <a:srgbClr val="000000"/>
                </a:solidFill>
              </a:rPr>
              <a:t>If the SAC will be responsible for resuming students, instruct test administrators on how to contact you during testing to request that students be resumed.</a:t>
            </a:r>
          </a:p>
          <a:p>
            <a:pPr lvl="1">
              <a:spcBef>
                <a:spcPts val="600"/>
              </a:spcBef>
              <a:spcAft>
                <a:spcPts val="0"/>
              </a:spcAft>
              <a:buFont typeface="Arial" panose="020B0604020202020204" pitchFamily="34" charset="0"/>
              <a:buChar char="•"/>
            </a:pPr>
            <a:r>
              <a:rPr lang="en-US" sz="1800" dirty="0">
                <a:solidFill>
                  <a:srgbClr val="000000"/>
                </a:solidFill>
              </a:rPr>
              <a:t>Test administrators may be able to assist students with errors when logging in but should not try to resolve issues during testing. Determine and communicate how test administrators can request assistance during testing, if necessary.</a:t>
            </a:r>
          </a:p>
          <a:p>
            <a:pPr lvl="1">
              <a:spcBef>
                <a:spcPts val="600"/>
              </a:spcBef>
              <a:spcAft>
                <a:spcPts val="0"/>
              </a:spcAft>
              <a:buFont typeface="Arial" panose="020B0604020202020204" pitchFamily="34" charset="0"/>
              <a:buChar char="•"/>
            </a:pPr>
            <a:r>
              <a:rPr lang="en-US" sz="1800" dirty="0">
                <a:solidFill>
                  <a:srgbClr val="000000"/>
                </a:solidFill>
              </a:rPr>
              <a:t>Train test administrators on how to administer practice </a:t>
            </a:r>
            <a:r>
              <a:rPr lang="en-US" sz="1800" dirty="0"/>
              <a:t>tests at your school.</a:t>
            </a:r>
          </a:p>
          <a:p>
            <a:pPr lvl="2">
              <a:spcBef>
                <a:spcPts val="600"/>
              </a:spcBef>
              <a:spcAft>
                <a:spcPts val="0"/>
              </a:spcAft>
              <a:buFont typeface="Arial" panose="020B0604020202020204" pitchFamily="34" charset="0"/>
              <a:buChar char="•"/>
            </a:pPr>
            <a:endParaRPr lang="en-US" sz="2000"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39</a:t>
            </a:fld>
            <a:endParaRPr lang="en-US" dirty="0"/>
          </a:p>
        </p:txBody>
      </p:sp>
      <p:grpSp>
        <p:nvGrpSpPr>
          <p:cNvPr id="11" name="Group 10"/>
          <p:cNvGrpSpPr/>
          <p:nvPr/>
        </p:nvGrpSpPr>
        <p:grpSpPr>
          <a:xfrm>
            <a:off x="8186688" y="923872"/>
            <a:ext cx="728712" cy="601613"/>
            <a:chOff x="4224288" y="3483244"/>
            <a:chExt cx="728712" cy="601613"/>
          </a:xfrm>
        </p:grpSpPr>
        <p:pic>
          <p:nvPicPr>
            <p:cNvPr id="12" name="Picture 11"/>
            <p:cNvPicPr>
              <a:picLocks noChangeAspect="1"/>
            </p:cNvPicPr>
            <p:nvPr/>
          </p:nvPicPr>
          <p:blipFill>
            <a:blip r:embed="rId3"/>
            <a:stretch>
              <a:fillRect/>
            </a:stretch>
          </p:blipFill>
          <p:spPr>
            <a:xfrm>
              <a:off x="4227943" y="3483244"/>
              <a:ext cx="725057" cy="601613"/>
            </a:xfrm>
            <a:prstGeom prst="rect">
              <a:avLst/>
            </a:prstGeom>
            <a:scene3d>
              <a:camera prst="orthographicFront"/>
              <a:lightRig rig="threePt" dir="t"/>
            </a:scene3d>
            <a:sp3d>
              <a:bevelT/>
            </a:sp3d>
          </p:spPr>
        </p:pic>
        <p:sp>
          <p:nvSpPr>
            <p:cNvPr id="13" name="TextBox 12"/>
            <p:cNvSpPr txBox="1"/>
            <p:nvPr/>
          </p:nvSpPr>
          <p:spPr>
            <a:xfrm>
              <a:off x="4224288" y="3592718"/>
              <a:ext cx="695422" cy="338554"/>
            </a:xfrm>
            <a:prstGeom prst="rect">
              <a:avLst/>
            </a:prstGeom>
            <a:noFill/>
          </p:spPr>
          <p:txBody>
            <a:bodyPr wrap="square" rtlCol="0">
              <a:spAutoFit/>
            </a:bodyPr>
            <a:lstStyle/>
            <a:p>
              <a:pPr algn="ctr"/>
              <a:r>
                <a:rPr lang="en-US" sz="1600" dirty="0">
                  <a:latin typeface="+mj-lt"/>
                </a:rPr>
                <a:t>CBT</a:t>
              </a:r>
              <a:endParaRPr lang="en-US" sz="1400" dirty="0">
                <a:latin typeface="+mj-lt"/>
              </a:endParaRPr>
            </a:p>
          </p:txBody>
        </p:sp>
      </p:grpSp>
    </p:spTree>
    <p:extLst>
      <p:ext uri="{BB962C8B-B14F-4D97-AF65-F5344CB8AC3E}">
        <p14:creationId xmlns:p14="http://schemas.microsoft.com/office/powerpoint/2010/main" val="102194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96C0-4AB0-4121-8E0E-A36099669CFC}"/>
              </a:ext>
            </a:extLst>
          </p:cNvPr>
          <p:cNvSpPr>
            <a:spLocks noGrp="1"/>
          </p:cNvSpPr>
          <p:nvPr>
            <p:ph type="title"/>
          </p:nvPr>
        </p:nvSpPr>
        <p:spPr>
          <a:xfrm>
            <a:off x="266700" y="204534"/>
            <a:ext cx="8610600" cy="1143000"/>
          </a:xfrm>
        </p:spPr>
        <p:txBody>
          <a:bodyPr/>
          <a:lstStyle/>
          <a:p>
            <a:r>
              <a:rPr lang="en-US" dirty="0"/>
              <a:t>Fall 2019: </a:t>
            </a:r>
            <a:br>
              <a:rPr lang="en-US" dirty="0"/>
            </a:br>
            <a:r>
              <a:rPr lang="en-US" dirty="0"/>
              <a:t>Test Administration Schedule</a:t>
            </a:r>
          </a:p>
        </p:txBody>
      </p:sp>
      <p:graphicFrame>
        <p:nvGraphicFramePr>
          <p:cNvPr id="5" name="Content Placeholder 4">
            <a:extLst>
              <a:ext uri="{FF2B5EF4-FFF2-40B4-BE49-F238E27FC236}">
                <a16:creationId xmlns:a16="http://schemas.microsoft.com/office/drawing/2014/main" id="{03A016E9-48AF-4556-AE5A-E61A98DEAF3C}"/>
              </a:ext>
            </a:extLst>
          </p:cNvPr>
          <p:cNvGraphicFramePr>
            <a:graphicFrameLocks noGrp="1"/>
          </p:cNvGraphicFramePr>
          <p:nvPr>
            <p:ph idx="1"/>
            <p:extLst>
              <p:ext uri="{D42A27DB-BD31-4B8C-83A1-F6EECF244321}">
                <p14:modId xmlns:p14="http://schemas.microsoft.com/office/powerpoint/2010/main" val="3001492598"/>
              </p:ext>
            </p:extLst>
          </p:nvPr>
        </p:nvGraphicFramePr>
        <p:xfrm>
          <a:off x="381000" y="1890268"/>
          <a:ext cx="8529095" cy="1538733"/>
        </p:xfrm>
        <a:graphic>
          <a:graphicData uri="http://schemas.openxmlformats.org/drawingml/2006/table">
            <a:tbl>
              <a:tblPr firstRow="1" bandRow="1">
                <a:tableStyleId>{93296810-A885-4BE3-A3E7-6D5BEEA58F35}</a:tableStyleId>
              </a:tblPr>
              <a:tblGrid>
                <a:gridCol w="2788695">
                  <a:extLst>
                    <a:ext uri="{9D8B030D-6E8A-4147-A177-3AD203B41FA5}">
                      <a16:colId xmlns:a16="http://schemas.microsoft.com/office/drawing/2014/main" val="2168532843"/>
                    </a:ext>
                  </a:extLst>
                </a:gridCol>
                <a:gridCol w="2870200">
                  <a:extLst>
                    <a:ext uri="{9D8B030D-6E8A-4147-A177-3AD203B41FA5}">
                      <a16:colId xmlns:a16="http://schemas.microsoft.com/office/drawing/2014/main" val="678393635"/>
                    </a:ext>
                  </a:extLst>
                </a:gridCol>
                <a:gridCol w="2870200">
                  <a:extLst>
                    <a:ext uri="{9D8B030D-6E8A-4147-A177-3AD203B41FA5}">
                      <a16:colId xmlns:a16="http://schemas.microsoft.com/office/drawing/2014/main" val="4081479498"/>
                    </a:ext>
                  </a:extLst>
                </a:gridCol>
              </a:tblGrid>
              <a:tr h="512911">
                <a:tc>
                  <a:txBody>
                    <a:bodyPr/>
                    <a:lstStyle/>
                    <a:p>
                      <a:r>
                        <a:rPr lang="en-US" dirty="0">
                          <a:solidFill>
                            <a:schemeClr val="tx1"/>
                          </a:solidFill>
                        </a:rPr>
                        <a:t>Date*</a:t>
                      </a:r>
                    </a:p>
                  </a:txBody>
                  <a:tcPr>
                    <a:solidFill>
                      <a:srgbClr val="FF9900"/>
                    </a:solidFill>
                  </a:tcPr>
                </a:tc>
                <a:tc>
                  <a:txBody>
                    <a:bodyPr/>
                    <a:lstStyle/>
                    <a:p>
                      <a:r>
                        <a:rPr lang="en-US" dirty="0">
                          <a:solidFill>
                            <a:schemeClr val="tx1"/>
                          </a:solidFill>
                        </a:rPr>
                        <a:t>Assessment</a:t>
                      </a:r>
                    </a:p>
                  </a:txBody>
                  <a:tcPr>
                    <a:solidFill>
                      <a:srgbClr val="FF9900"/>
                    </a:solidFill>
                  </a:tcPr>
                </a:tc>
                <a:tc>
                  <a:txBody>
                    <a:bodyPr/>
                    <a:lstStyle/>
                    <a:p>
                      <a:r>
                        <a:rPr lang="en-US" dirty="0">
                          <a:solidFill>
                            <a:schemeClr val="tx1"/>
                          </a:solidFill>
                        </a:rPr>
                        <a:t>Duration**</a:t>
                      </a:r>
                    </a:p>
                  </a:txBody>
                  <a:tcPr>
                    <a:solidFill>
                      <a:srgbClr val="FF9900"/>
                    </a:solidFill>
                  </a:tcPr>
                </a:tc>
                <a:extLst>
                  <a:ext uri="{0D108BD9-81ED-4DB2-BD59-A6C34878D82A}">
                    <a16:rowId xmlns:a16="http://schemas.microsoft.com/office/drawing/2014/main" val="343770984"/>
                  </a:ext>
                </a:extLst>
              </a:tr>
              <a:tr h="512911">
                <a:tc>
                  <a:txBody>
                    <a:bodyPr/>
                    <a:lstStyle/>
                    <a:p>
                      <a:r>
                        <a:rPr lang="en-US" b="1" dirty="0"/>
                        <a:t>PBT: September 9-20</a:t>
                      </a:r>
                    </a:p>
                  </a:txBody>
                  <a:tcPr>
                    <a:solidFill>
                      <a:srgbClr val="FFEDB3"/>
                    </a:solidFill>
                  </a:tcPr>
                </a:tc>
                <a:tc rowSpan="2">
                  <a:txBody>
                    <a:bodyPr/>
                    <a:lstStyle/>
                    <a:p>
                      <a:r>
                        <a:rPr lang="en-US" b="1" dirty="0"/>
                        <a:t>Biology 1, Civics, and </a:t>
                      </a:r>
                    </a:p>
                    <a:p>
                      <a:r>
                        <a:rPr lang="en-US" b="1" dirty="0"/>
                        <a:t>US History EOCs</a:t>
                      </a:r>
                    </a:p>
                  </a:txBody>
                  <a:tcPr>
                    <a:solidFill>
                      <a:srgbClr val="FFEDB3"/>
                    </a:solidFill>
                  </a:tcPr>
                </a:tc>
                <a:tc rowSpan="2">
                  <a:txBody>
                    <a:bodyPr/>
                    <a:lstStyle/>
                    <a:p>
                      <a:r>
                        <a:rPr lang="en-US" b="1" dirty="0"/>
                        <a:t>160 minutes </a:t>
                      </a:r>
                    </a:p>
                  </a:txBody>
                  <a:tcPr>
                    <a:solidFill>
                      <a:srgbClr val="FFEDB3"/>
                    </a:solidFill>
                  </a:tcPr>
                </a:tc>
                <a:extLst>
                  <a:ext uri="{0D108BD9-81ED-4DB2-BD59-A6C34878D82A}">
                    <a16:rowId xmlns:a16="http://schemas.microsoft.com/office/drawing/2014/main" val="2572807508"/>
                  </a:ext>
                </a:extLst>
              </a:tr>
              <a:tr h="512911">
                <a:tc>
                  <a:txBody>
                    <a:bodyPr/>
                    <a:lstStyle/>
                    <a:p>
                      <a:r>
                        <a:rPr lang="en-US" b="1" dirty="0"/>
                        <a:t>CBT: September 9-27</a:t>
                      </a:r>
                    </a:p>
                  </a:txBody>
                  <a:tcPr>
                    <a:solidFill>
                      <a:srgbClr val="FFEDB3"/>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795995705"/>
                  </a:ext>
                </a:extLst>
              </a:tr>
            </a:tbl>
          </a:graphicData>
        </a:graphic>
      </p:graphicFrame>
      <p:sp>
        <p:nvSpPr>
          <p:cNvPr id="4" name="Slide Number Placeholder 3">
            <a:extLst>
              <a:ext uri="{FF2B5EF4-FFF2-40B4-BE49-F238E27FC236}">
                <a16:creationId xmlns:a16="http://schemas.microsoft.com/office/drawing/2014/main" id="{AE284EA7-4E13-4622-8DC2-5C7BB5CF0596}"/>
              </a:ext>
            </a:extLst>
          </p:cNvPr>
          <p:cNvSpPr>
            <a:spLocks noGrp="1"/>
          </p:cNvSpPr>
          <p:nvPr>
            <p:ph type="sldNum" sz="quarter" idx="12"/>
          </p:nvPr>
        </p:nvSpPr>
        <p:spPr/>
        <p:txBody>
          <a:bodyPr/>
          <a:lstStyle/>
          <a:p>
            <a:pPr>
              <a:defRPr/>
            </a:pPr>
            <a:fld id="{2CCA0BEC-BB11-4882-B8D6-FDCCFEFF8058}" type="slidenum">
              <a:rPr lang="en-US" smtClean="0"/>
              <a:pPr>
                <a:defRPr/>
              </a:pPr>
              <a:t>4</a:t>
            </a:fld>
            <a:endParaRPr lang="en-US" dirty="0"/>
          </a:p>
        </p:txBody>
      </p:sp>
      <p:sp>
        <p:nvSpPr>
          <p:cNvPr id="7" name="TextBox 6">
            <a:extLst>
              <a:ext uri="{FF2B5EF4-FFF2-40B4-BE49-F238E27FC236}">
                <a16:creationId xmlns:a16="http://schemas.microsoft.com/office/drawing/2014/main" id="{F624A9DB-50F7-4762-8FDE-E5A83DF5A524}"/>
              </a:ext>
            </a:extLst>
          </p:cNvPr>
          <p:cNvSpPr txBox="1"/>
          <p:nvPr/>
        </p:nvSpPr>
        <p:spPr>
          <a:xfrm>
            <a:off x="228600" y="3484372"/>
            <a:ext cx="8305800" cy="2970044"/>
          </a:xfrm>
          <a:prstGeom prst="rect">
            <a:avLst/>
          </a:prstGeom>
          <a:noFill/>
        </p:spPr>
        <p:txBody>
          <a:bodyPr wrap="square" rtlCol="0">
            <a:spAutoFit/>
          </a:bodyPr>
          <a:lstStyle/>
          <a:p>
            <a:pPr algn="just">
              <a:spcBef>
                <a:spcPts val="600"/>
              </a:spcBef>
              <a:spcAft>
                <a:spcPts val="600"/>
              </a:spcAft>
            </a:pPr>
            <a:r>
              <a:rPr lang="en-US" sz="1600" dirty="0"/>
              <a:t>*</a:t>
            </a:r>
            <a:r>
              <a:rPr lang="en-US" sz="1600" b="1" dirty="0"/>
              <a:t>Paper-based test accommodations must be completed within the first 2 weeks of the window to meet the return deadline and ensure timely reporting of test results. </a:t>
            </a:r>
          </a:p>
          <a:p>
            <a:pPr>
              <a:spcBef>
                <a:spcPts val="600"/>
              </a:spcBef>
              <a:spcAft>
                <a:spcPts val="600"/>
              </a:spcAft>
            </a:pPr>
            <a:r>
              <a:rPr lang="en-US" sz="1600" b="1" dirty="0"/>
              <a:t>**Each NGSSS EOC assessment </a:t>
            </a:r>
            <a:r>
              <a:rPr lang="en-US" sz="1600" dirty="0"/>
              <a:t>will be administered in one 160-minute session with a scheduled stretch break after 80 minutes. Any student who has not completed the test by the end of the allotted time may continue working; however, testing must be completed within one school day. After the first 80 minutes, students may be dismissed from the testing room as they complete testing.</a:t>
            </a:r>
          </a:p>
          <a:p>
            <a:pPr algn="just">
              <a:spcBef>
                <a:spcPts val="600"/>
              </a:spcBef>
              <a:spcAft>
                <a:spcPts val="600"/>
              </a:spcAft>
            </a:pPr>
            <a:r>
              <a:rPr lang="en-US" sz="1600" b="1" dirty="0"/>
              <a:t>Any deviation from this schedule requires written approval from FDOE prior to implementation.</a:t>
            </a:r>
          </a:p>
          <a:p>
            <a:endParaRPr lang="en-US" dirty="0"/>
          </a:p>
        </p:txBody>
      </p:sp>
      <p:sp>
        <p:nvSpPr>
          <p:cNvPr id="6" name="Rounded Rectangle 5">
            <a:extLst>
              <a:ext uri="{FF2B5EF4-FFF2-40B4-BE49-F238E27FC236}">
                <a16:creationId xmlns:a16="http://schemas.microsoft.com/office/drawing/2014/main" id="{837BC189-0D21-4377-816E-E1E44950FB2E}"/>
              </a:ext>
            </a:extLst>
          </p:cNvPr>
          <p:cNvSpPr/>
          <p:nvPr/>
        </p:nvSpPr>
        <p:spPr>
          <a:xfrm>
            <a:off x="8343900" y="1004634"/>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2371967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101"/>
            <a:ext cx="8915400" cy="1447800"/>
          </a:xfrm>
        </p:spPr>
        <p:txBody>
          <a:bodyPr/>
          <a:lstStyle/>
          <a:p>
            <a:r>
              <a:rPr lang="en-US" dirty="0"/>
              <a:t>School Assessment Coordinator Before Testing</a:t>
            </a:r>
          </a:p>
        </p:txBody>
      </p:sp>
      <p:sp>
        <p:nvSpPr>
          <p:cNvPr id="3" name="Content Placeholder 2"/>
          <p:cNvSpPr>
            <a:spLocks noGrp="1"/>
          </p:cNvSpPr>
          <p:nvPr>
            <p:ph idx="1"/>
          </p:nvPr>
        </p:nvSpPr>
        <p:spPr>
          <a:xfrm>
            <a:off x="228600" y="1905001"/>
            <a:ext cx="8686800" cy="4114799"/>
          </a:xfrm>
        </p:spPr>
        <p:txBody>
          <a:bodyPr/>
          <a:lstStyle/>
          <a:p>
            <a:pPr marL="0" indent="0" eaLnBrk="1" hangingPunct="1">
              <a:spcBef>
                <a:spcPts val="600"/>
              </a:spcBef>
              <a:spcAft>
                <a:spcPts val="600"/>
              </a:spcAft>
              <a:buSzPct val="100000"/>
              <a:buNone/>
              <a:defRPr/>
            </a:pPr>
            <a:r>
              <a:rPr lang="en-US" sz="2800" b="1" dirty="0">
                <a:solidFill>
                  <a:srgbClr val="000000"/>
                </a:solidFill>
              </a:rPr>
              <a:t>Preparation and Training (cont.)</a:t>
            </a:r>
          </a:p>
          <a:p>
            <a:pPr marL="0" indent="0" eaLnBrk="1" hangingPunct="1">
              <a:spcBef>
                <a:spcPts val="600"/>
              </a:spcBef>
              <a:spcAft>
                <a:spcPts val="600"/>
              </a:spcAft>
              <a:buSzPct val="100000"/>
              <a:buNone/>
              <a:defRPr/>
            </a:pPr>
            <a:r>
              <a:rPr lang="en-US" sz="1800" b="1" dirty="0">
                <a:solidFill>
                  <a:srgbClr val="000000"/>
                </a:solidFill>
              </a:rPr>
              <a:t>Policies and Procedures</a:t>
            </a:r>
          </a:p>
          <a:p>
            <a:pPr marL="0" indent="0" eaLnBrk="1" hangingPunct="1">
              <a:spcBef>
                <a:spcPts val="600"/>
              </a:spcBef>
              <a:spcAft>
                <a:spcPts val="600"/>
              </a:spcAft>
              <a:buSzPct val="100000"/>
              <a:buNone/>
              <a:defRPr/>
            </a:pPr>
            <a:r>
              <a:rPr lang="en-US" sz="1800" dirty="0">
                <a:solidFill>
                  <a:srgbClr val="000000"/>
                </a:solidFill>
              </a:rPr>
              <a:t>Provide instructions for how to handle these circumstances:</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student has not participated in a practice test session.</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student has trouble logging in the first time or is logged out of his or her test more than once.</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test administrator does not have a Student Authorization Ticket for a student.</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First Name, Last Name, or FLEID is not correct on the Student Authorization Ticket.</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student is in the wrong test or wrong form.</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40</a:t>
            </a:fld>
            <a:endParaRPr lang="en-US" dirty="0"/>
          </a:p>
        </p:txBody>
      </p:sp>
      <p:grpSp>
        <p:nvGrpSpPr>
          <p:cNvPr id="11" name="Group 10"/>
          <p:cNvGrpSpPr/>
          <p:nvPr/>
        </p:nvGrpSpPr>
        <p:grpSpPr>
          <a:xfrm>
            <a:off x="8186688" y="923872"/>
            <a:ext cx="728712" cy="601613"/>
            <a:chOff x="4224288" y="3483244"/>
            <a:chExt cx="728712" cy="601613"/>
          </a:xfrm>
        </p:grpSpPr>
        <p:pic>
          <p:nvPicPr>
            <p:cNvPr id="12" name="Picture 11"/>
            <p:cNvPicPr>
              <a:picLocks noChangeAspect="1"/>
            </p:cNvPicPr>
            <p:nvPr/>
          </p:nvPicPr>
          <p:blipFill>
            <a:blip r:embed="rId3"/>
            <a:stretch>
              <a:fillRect/>
            </a:stretch>
          </p:blipFill>
          <p:spPr>
            <a:xfrm>
              <a:off x="4227943" y="3483244"/>
              <a:ext cx="725057" cy="601613"/>
            </a:xfrm>
            <a:prstGeom prst="rect">
              <a:avLst/>
            </a:prstGeom>
            <a:scene3d>
              <a:camera prst="orthographicFront"/>
              <a:lightRig rig="threePt" dir="t"/>
            </a:scene3d>
            <a:sp3d>
              <a:bevelT/>
            </a:sp3d>
          </p:spPr>
        </p:pic>
        <p:sp>
          <p:nvSpPr>
            <p:cNvPr id="13" name="TextBox 12"/>
            <p:cNvSpPr txBox="1"/>
            <p:nvPr/>
          </p:nvSpPr>
          <p:spPr>
            <a:xfrm>
              <a:off x="4224288" y="3592718"/>
              <a:ext cx="695422" cy="338554"/>
            </a:xfrm>
            <a:prstGeom prst="rect">
              <a:avLst/>
            </a:prstGeom>
            <a:noFill/>
          </p:spPr>
          <p:txBody>
            <a:bodyPr wrap="square" rtlCol="0">
              <a:spAutoFit/>
            </a:bodyPr>
            <a:lstStyle/>
            <a:p>
              <a:pPr algn="ctr"/>
              <a:r>
                <a:rPr lang="en-US" sz="1600" dirty="0">
                  <a:latin typeface="+mj-lt"/>
                </a:rPr>
                <a:t>CBT</a:t>
              </a:r>
              <a:endParaRPr lang="en-US" sz="1400" dirty="0">
                <a:latin typeface="+mj-lt"/>
              </a:endParaRPr>
            </a:p>
          </p:txBody>
        </p:sp>
      </p:grpSp>
    </p:spTree>
    <p:extLst>
      <p:ext uri="{BB962C8B-B14F-4D97-AF65-F5344CB8AC3E}">
        <p14:creationId xmlns:p14="http://schemas.microsoft.com/office/powerpoint/2010/main" val="70480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447800"/>
          </a:xfrm>
        </p:spPr>
        <p:txBody>
          <a:bodyPr/>
          <a:lstStyle/>
          <a:p>
            <a:r>
              <a:rPr lang="en-US" dirty="0"/>
              <a:t>School Assessment Coordinator Before Testing</a:t>
            </a:r>
          </a:p>
        </p:txBody>
      </p:sp>
      <p:sp>
        <p:nvSpPr>
          <p:cNvPr id="3" name="Content Placeholder 2"/>
          <p:cNvSpPr>
            <a:spLocks noGrp="1"/>
          </p:cNvSpPr>
          <p:nvPr>
            <p:ph idx="1"/>
          </p:nvPr>
        </p:nvSpPr>
        <p:spPr>
          <a:xfrm>
            <a:off x="195310" y="1922450"/>
            <a:ext cx="8686800" cy="4114799"/>
          </a:xfrm>
        </p:spPr>
        <p:txBody>
          <a:bodyPr/>
          <a:lstStyle/>
          <a:p>
            <a:pPr marL="0" indent="0" eaLnBrk="1" hangingPunct="1">
              <a:spcBef>
                <a:spcPts val="600"/>
              </a:spcBef>
              <a:spcAft>
                <a:spcPts val="600"/>
              </a:spcAft>
              <a:buSzPct val="100000"/>
              <a:buNone/>
              <a:defRPr/>
            </a:pPr>
            <a:r>
              <a:rPr lang="en-US" sz="2400" b="1" dirty="0">
                <a:solidFill>
                  <a:srgbClr val="000000"/>
                </a:solidFill>
              </a:rPr>
              <a:t>Preparation and Training (cont.)</a:t>
            </a:r>
          </a:p>
          <a:p>
            <a:pPr marL="0" indent="0" eaLnBrk="1" hangingPunct="1">
              <a:spcBef>
                <a:spcPts val="600"/>
              </a:spcBef>
              <a:spcAft>
                <a:spcPts val="600"/>
              </a:spcAft>
              <a:buSzPct val="100000"/>
              <a:buNone/>
              <a:defRPr/>
            </a:pPr>
            <a:r>
              <a:rPr lang="en-US" sz="1800" b="1" dirty="0">
                <a:solidFill>
                  <a:srgbClr val="000000"/>
                </a:solidFill>
              </a:rPr>
              <a:t>Policies and Procedures</a:t>
            </a:r>
          </a:p>
          <a:p>
            <a:pPr marL="0" indent="0" eaLnBrk="1" hangingPunct="1">
              <a:spcBef>
                <a:spcPts val="600"/>
              </a:spcBef>
              <a:spcAft>
                <a:spcPts val="600"/>
              </a:spcAft>
              <a:buSzPct val="100000"/>
              <a:buNone/>
              <a:defRPr/>
            </a:pPr>
            <a:r>
              <a:rPr lang="en-US" sz="1800" dirty="0">
                <a:solidFill>
                  <a:srgbClr val="000000"/>
                </a:solidFill>
              </a:rPr>
              <a:t>Provide instructions for how to handle these circumstances:</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Which option (A, B or C) test administrators read to students at the end of the script.</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student refuses to acknowledge the testing rules.</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test administrator is concerned that a student is unable (e.g., too ill) to finish the test.</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student exits the test to finish later and must be resumed.</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disruption occurs (e.g., a technical disruption, power outage, disruptive behavior).</a:t>
            </a:r>
          </a:p>
          <a:p>
            <a:pPr marL="855663" lvl="1" indent="-341313">
              <a:spcBef>
                <a:spcPts val="600"/>
              </a:spcBef>
              <a:spcAft>
                <a:spcPts val="0"/>
              </a:spcAft>
              <a:buSzPct val="75000"/>
              <a:buFont typeface="Wingdings" panose="05000000000000000000" pitchFamily="2" charset="2"/>
              <a:buChar char=""/>
            </a:pPr>
            <a:r>
              <a:rPr lang="en-US" sz="1800" dirty="0">
                <a:solidFill>
                  <a:srgbClr val="000000"/>
                </a:solidFill>
              </a:rPr>
              <a:t>A student has not completed the test at the end of the allotted time and will need additional time to continue working.</a:t>
            </a:r>
          </a:p>
          <a:p>
            <a:pPr marL="1712913" lvl="3" indent="-341313">
              <a:spcBef>
                <a:spcPts val="600"/>
              </a:spcBef>
              <a:spcAft>
                <a:spcPts val="0"/>
              </a:spcAft>
              <a:buSzPct val="75000"/>
              <a:buFont typeface="Wingdings" panose="05000000000000000000" pitchFamily="2" charset="2"/>
              <a:buChar char=""/>
            </a:pP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41</a:t>
            </a:fld>
            <a:endParaRPr lang="en-US" dirty="0"/>
          </a:p>
        </p:txBody>
      </p:sp>
      <p:grpSp>
        <p:nvGrpSpPr>
          <p:cNvPr id="11" name="Group 10"/>
          <p:cNvGrpSpPr/>
          <p:nvPr/>
        </p:nvGrpSpPr>
        <p:grpSpPr>
          <a:xfrm>
            <a:off x="8186688" y="923872"/>
            <a:ext cx="728712" cy="601613"/>
            <a:chOff x="4224288" y="3483244"/>
            <a:chExt cx="728712" cy="601613"/>
          </a:xfrm>
        </p:grpSpPr>
        <p:pic>
          <p:nvPicPr>
            <p:cNvPr id="12" name="Picture 11"/>
            <p:cNvPicPr>
              <a:picLocks noChangeAspect="1"/>
            </p:cNvPicPr>
            <p:nvPr/>
          </p:nvPicPr>
          <p:blipFill>
            <a:blip r:embed="rId3"/>
            <a:stretch>
              <a:fillRect/>
            </a:stretch>
          </p:blipFill>
          <p:spPr>
            <a:xfrm>
              <a:off x="4227943" y="3483244"/>
              <a:ext cx="725057" cy="601613"/>
            </a:xfrm>
            <a:prstGeom prst="rect">
              <a:avLst/>
            </a:prstGeom>
            <a:scene3d>
              <a:camera prst="orthographicFront"/>
              <a:lightRig rig="threePt" dir="t"/>
            </a:scene3d>
            <a:sp3d>
              <a:bevelT/>
            </a:sp3d>
          </p:spPr>
        </p:pic>
        <p:sp>
          <p:nvSpPr>
            <p:cNvPr id="13" name="TextBox 12"/>
            <p:cNvSpPr txBox="1"/>
            <p:nvPr/>
          </p:nvSpPr>
          <p:spPr>
            <a:xfrm>
              <a:off x="4224288" y="3592718"/>
              <a:ext cx="695422" cy="338554"/>
            </a:xfrm>
            <a:prstGeom prst="rect">
              <a:avLst/>
            </a:prstGeom>
            <a:noFill/>
          </p:spPr>
          <p:txBody>
            <a:bodyPr wrap="square" rtlCol="0">
              <a:spAutoFit/>
            </a:bodyPr>
            <a:lstStyle/>
            <a:p>
              <a:pPr algn="ctr"/>
              <a:r>
                <a:rPr lang="en-US" sz="1600" dirty="0">
                  <a:latin typeface="+mj-lt"/>
                </a:rPr>
                <a:t>CBT</a:t>
              </a:r>
              <a:endParaRPr lang="en-US" sz="1400" dirty="0">
                <a:latin typeface="+mj-lt"/>
              </a:endParaRPr>
            </a:p>
          </p:txBody>
        </p:sp>
      </p:grpSp>
    </p:spTree>
    <p:extLst>
      <p:ext uri="{BB962C8B-B14F-4D97-AF65-F5344CB8AC3E}">
        <p14:creationId xmlns:p14="http://schemas.microsoft.com/office/powerpoint/2010/main" val="328241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153400" cy="1096962"/>
          </a:xfrm>
        </p:spPr>
        <p:txBody>
          <a:bodyPr>
            <a:noAutofit/>
          </a:bodyPr>
          <a:lstStyle/>
          <a:p>
            <a:r>
              <a:rPr lang="en-US" sz="4200" dirty="0"/>
              <a:t>School Assessment Coordinator  Responsibilities Before Testing</a:t>
            </a:r>
          </a:p>
        </p:txBody>
      </p:sp>
      <p:sp>
        <p:nvSpPr>
          <p:cNvPr id="3" name="Content Placeholder 2"/>
          <p:cNvSpPr>
            <a:spLocks noGrp="1"/>
          </p:cNvSpPr>
          <p:nvPr>
            <p:ph idx="1"/>
          </p:nvPr>
        </p:nvSpPr>
        <p:spPr>
          <a:xfrm>
            <a:off x="139486" y="1870833"/>
            <a:ext cx="8607582" cy="4495799"/>
          </a:xfrm>
        </p:spPr>
        <p:txBody>
          <a:bodyPr>
            <a:noAutofit/>
          </a:bodyPr>
          <a:lstStyle/>
          <a:p>
            <a:pPr marL="0" indent="0" eaLnBrk="1" hangingPunct="1">
              <a:spcBef>
                <a:spcPts val="600"/>
              </a:spcBef>
              <a:spcAft>
                <a:spcPts val="600"/>
              </a:spcAft>
              <a:buSzPct val="100000"/>
              <a:buNone/>
              <a:defRPr/>
            </a:pPr>
            <a:r>
              <a:rPr lang="en-US" sz="2400" b="1" dirty="0">
                <a:solidFill>
                  <a:srgbClr val="000000"/>
                </a:solidFill>
              </a:rPr>
              <a:t>Preparation and Training (cont.)</a:t>
            </a:r>
          </a:p>
          <a:p>
            <a:pPr marL="0" indent="0" eaLnBrk="1" hangingPunct="1">
              <a:spcBef>
                <a:spcPts val="600"/>
              </a:spcBef>
              <a:spcAft>
                <a:spcPts val="600"/>
              </a:spcAft>
              <a:buSzPct val="100000"/>
              <a:buNone/>
              <a:defRPr/>
            </a:pPr>
            <a:r>
              <a:rPr lang="en-US" sz="1800" b="1" dirty="0">
                <a:solidFill>
                  <a:srgbClr val="000000"/>
                </a:solidFill>
              </a:rPr>
              <a:t>Proctors </a:t>
            </a:r>
          </a:p>
          <a:p>
            <a:r>
              <a:rPr lang="en-US" sz="2000" dirty="0"/>
              <a:t>Each proctor who monitors a testing room for any length of time must sign a </a:t>
            </a:r>
            <a:r>
              <a:rPr lang="en-US" sz="2000" i="1" dirty="0"/>
              <a:t>2019-2020 Test Administration and Security Agreement</a:t>
            </a:r>
            <a:r>
              <a:rPr lang="en-US" sz="2000" dirty="0"/>
              <a:t> and the Security Log for that room. These forms are located in the manual.</a:t>
            </a:r>
          </a:p>
          <a:p>
            <a:r>
              <a:rPr lang="en-US" sz="2000" dirty="0"/>
              <a:t>Refer to the table below for the required number of proctors.</a:t>
            </a:r>
          </a:p>
          <a:p>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42</a:t>
            </a:fld>
            <a:endParaRPr lang="en-US" dirty="0"/>
          </a:p>
        </p:txBody>
      </p:sp>
      <p:pic>
        <p:nvPicPr>
          <p:cNvPr id="4" name="Picture 3">
            <a:extLst>
              <a:ext uri="{FF2B5EF4-FFF2-40B4-BE49-F238E27FC236}">
                <a16:creationId xmlns:a16="http://schemas.microsoft.com/office/drawing/2014/main" id="{565D7F16-C5FA-48A4-855E-A0F56B960E88}"/>
              </a:ext>
            </a:extLst>
          </p:cNvPr>
          <p:cNvPicPr>
            <a:picLocks noChangeAspect="1"/>
          </p:cNvPicPr>
          <p:nvPr/>
        </p:nvPicPr>
        <p:blipFill>
          <a:blip r:embed="rId3"/>
          <a:stretch>
            <a:fillRect/>
          </a:stretch>
        </p:blipFill>
        <p:spPr>
          <a:xfrm>
            <a:off x="928527" y="3869331"/>
            <a:ext cx="7057757" cy="1532461"/>
          </a:xfrm>
          <a:prstGeom prst="rect">
            <a:avLst/>
          </a:prstGeom>
        </p:spPr>
      </p:pic>
      <p:sp>
        <p:nvSpPr>
          <p:cNvPr id="6" name="Rectangle 5">
            <a:extLst>
              <a:ext uri="{FF2B5EF4-FFF2-40B4-BE49-F238E27FC236}">
                <a16:creationId xmlns:a16="http://schemas.microsoft.com/office/drawing/2014/main" id="{06F209A5-0A8B-48E4-B97E-67C501F3741C}"/>
              </a:ext>
            </a:extLst>
          </p:cNvPr>
          <p:cNvSpPr/>
          <p:nvPr/>
        </p:nvSpPr>
        <p:spPr>
          <a:xfrm>
            <a:off x="511246" y="5401467"/>
            <a:ext cx="7892320" cy="646331"/>
          </a:xfrm>
          <a:prstGeom prst="rect">
            <a:avLst/>
          </a:prstGeom>
        </p:spPr>
        <p:txBody>
          <a:bodyPr wrap="square">
            <a:spAutoFit/>
          </a:bodyPr>
          <a:lstStyle/>
          <a:p>
            <a:r>
              <a:rPr lang="en-US" dirty="0"/>
              <a:t>* FDOE strongly recommends that a proctor be assigned to rooms with 25 or fewer students whenever possible.</a:t>
            </a:r>
          </a:p>
        </p:txBody>
      </p:sp>
      <p:grpSp>
        <p:nvGrpSpPr>
          <p:cNvPr id="12" name="Group 11">
            <a:extLst>
              <a:ext uri="{FF2B5EF4-FFF2-40B4-BE49-F238E27FC236}">
                <a16:creationId xmlns:a16="http://schemas.microsoft.com/office/drawing/2014/main" id="{5B2E885F-3947-4141-BF07-3ACBE32A9FAB}"/>
              </a:ext>
            </a:extLst>
          </p:cNvPr>
          <p:cNvGrpSpPr/>
          <p:nvPr/>
        </p:nvGrpSpPr>
        <p:grpSpPr>
          <a:xfrm>
            <a:off x="8190343" y="923872"/>
            <a:ext cx="725057" cy="601613"/>
            <a:chOff x="5266301" y="3461187"/>
            <a:chExt cx="725057" cy="601613"/>
          </a:xfrm>
        </p:grpSpPr>
        <p:pic>
          <p:nvPicPr>
            <p:cNvPr id="14" name="Picture 13">
              <a:extLst>
                <a:ext uri="{FF2B5EF4-FFF2-40B4-BE49-F238E27FC236}">
                  <a16:creationId xmlns:a16="http://schemas.microsoft.com/office/drawing/2014/main" id="{E21BA1B6-23FB-49AC-ABA5-D26C1E13B022}"/>
                </a:ext>
              </a:extLst>
            </p:cNvPr>
            <p:cNvPicPr>
              <a:picLocks noChangeAspect="1"/>
            </p:cNvPicPr>
            <p:nvPr/>
          </p:nvPicPr>
          <p:blipFill>
            <a:blip r:embed="rId4"/>
            <a:stretch>
              <a:fillRect/>
            </a:stretch>
          </p:blipFill>
          <p:spPr>
            <a:xfrm>
              <a:off x="5266301" y="3461187"/>
              <a:ext cx="725057" cy="601613"/>
            </a:xfrm>
            <a:prstGeom prst="rect">
              <a:avLst/>
            </a:prstGeom>
            <a:scene3d>
              <a:camera prst="orthographicFront"/>
              <a:lightRig rig="threePt" dir="t"/>
            </a:scene3d>
            <a:sp3d>
              <a:bevelT/>
            </a:sp3d>
          </p:spPr>
        </p:pic>
        <p:sp>
          <p:nvSpPr>
            <p:cNvPr id="15" name="TextBox 14">
              <a:extLst>
                <a:ext uri="{FF2B5EF4-FFF2-40B4-BE49-F238E27FC236}">
                  <a16:creationId xmlns:a16="http://schemas.microsoft.com/office/drawing/2014/main" id="{EB554272-2A47-4B9A-95F4-AC38EBC8D048}"/>
                </a:ext>
              </a:extLst>
            </p:cNvPr>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Tree>
    <p:extLst>
      <p:ext uri="{BB962C8B-B14F-4D97-AF65-F5344CB8AC3E}">
        <p14:creationId xmlns:p14="http://schemas.microsoft.com/office/powerpoint/2010/main" val="2202616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447800"/>
          </a:xfrm>
        </p:spPr>
        <p:txBody>
          <a:bodyPr/>
          <a:lstStyle/>
          <a:p>
            <a:r>
              <a:rPr lang="en-US" dirty="0"/>
              <a:t>School Assessment Coordinator Before Testing</a:t>
            </a:r>
          </a:p>
        </p:txBody>
      </p:sp>
      <p:sp>
        <p:nvSpPr>
          <p:cNvPr id="3" name="Content Placeholder 2"/>
          <p:cNvSpPr>
            <a:spLocks noGrp="1"/>
          </p:cNvSpPr>
          <p:nvPr>
            <p:ph idx="1"/>
          </p:nvPr>
        </p:nvSpPr>
        <p:spPr>
          <a:xfrm>
            <a:off x="228600" y="1905001"/>
            <a:ext cx="8686800" cy="4114799"/>
          </a:xfrm>
        </p:spPr>
        <p:txBody>
          <a:bodyPr/>
          <a:lstStyle/>
          <a:p>
            <a:pPr marL="0" indent="0" eaLnBrk="1" hangingPunct="1">
              <a:spcBef>
                <a:spcPts val="600"/>
              </a:spcBef>
              <a:spcAft>
                <a:spcPts val="600"/>
              </a:spcAft>
              <a:buSzPct val="100000"/>
              <a:buNone/>
              <a:defRPr/>
            </a:pPr>
            <a:r>
              <a:rPr lang="en-US" sz="2400" b="1" dirty="0">
                <a:solidFill>
                  <a:srgbClr val="000000"/>
                </a:solidFill>
              </a:rPr>
              <a:t>Arrange Practice Test Sessions</a:t>
            </a:r>
          </a:p>
          <a:p>
            <a:pPr eaLnBrk="1" hangingPunct="1">
              <a:spcBef>
                <a:spcPts val="600"/>
              </a:spcBef>
              <a:spcAft>
                <a:spcPts val="0"/>
              </a:spcAft>
              <a:buSzPct val="100000"/>
              <a:defRPr/>
            </a:pPr>
            <a:r>
              <a:rPr lang="en-US" sz="2000" dirty="0">
                <a:ea typeface="Tahoma" panose="020B0604030504040204" pitchFamily="34" charset="0"/>
                <a:cs typeface="Calibri" panose="020F0502020204030204" pitchFamily="34" charset="0"/>
              </a:rPr>
              <a:t>Train TA on how to administer practice tests at your school.</a:t>
            </a:r>
          </a:p>
          <a:p>
            <a:pPr eaLnBrk="1" hangingPunct="1">
              <a:spcBef>
                <a:spcPts val="600"/>
              </a:spcBef>
              <a:spcAft>
                <a:spcPts val="0"/>
              </a:spcAft>
              <a:buSzPct val="100000"/>
              <a:defRPr/>
            </a:pPr>
            <a:r>
              <a:rPr lang="en-US" sz="2000" dirty="0">
                <a:cs typeface="Calibri" panose="020F0502020204030204" pitchFamily="34" charset="0"/>
              </a:rPr>
              <a:t>Schedule and arrange practice tests as described in the manual</a:t>
            </a:r>
            <a:r>
              <a:rPr lang="en-US" sz="2000" dirty="0">
                <a:solidFill>
                  <a:srgbClr val="000000"/>
                </a:solidFill>
                <a:cs typeface="Calibri" panose="020F0502020204030204" pitchFamily="34" charset="0"/>
              </a:rPr>
              <a:t>. </a:t>
            </a:r>
          </a:p>
          <a:p>
            <a:pPr>
              <a:spcAft>
                <a:spcPts val="0"/>
              </a:spcAft>
            </a:pPr>
            <a:r>
              <a:rPr lang="en-US" sz="2000" dirty="0">
                <a:cs typeface="Calibri" panose="020F0502020204030204" pitchFamily="34" charset="0"/>
              </a:rPr>
              <a:t>Before CBT administration, the student must complete the appropriate practice test(s) to learn how to use the computer-based system.</a:t>
            </a:r>
          </a:p>
          <a:p>
            <a:pPr lvl="1">
              <a:spcBef>
                <a:spcPts val="600"/>
              </a:spcBef>
              <a:spcAft>
                <a:spcPts val="0"/>
              </a:spcAft>
            </a:pPr>
            <a:r>
              <a:rPr lang="en-US" sz="2000" b="1" dirty="0">
                <a:cs typeface="Calibri" panose="020F0502020204030204" pitchFamily="34" charset="0"/>
              </a:rPr>
              <a:t>Exception:  Students who previously participated in a TestNav 8 practice test for the subject test they are scheduled to take </a:t>
            </a:r>
          </a:p>
          <a:p>
            <a:pPr>
              <a:spcBef>
                <a:spcPts val="600"/>
              </a:spcBef>
              <a:spcAft>
                <a:spcPts val="0"/>
              </a:spcAft>
            </a:pPr>
            <a:r>
              <a:rPr lang="en-US" sz="2000" dirty="0">
                <a:cs typeface="Calibri" panose="020F0502020204030204" pitchFamily="34" charset="0"/>
              </a:rPr>
              <a:t>Students who require CBT accommodations (e.g., text-to-speech, masking) must also complete the appropriate accommodated practice test(s).</a:t>
            </a:r>
          </a:p>
          <a:p>
            <a:pPr>
              <a:buFont typeface="Arial" panose="020B0604020202020204" pitchFamily="34" charset="0"/>
              <a:buChar char="•"/>
            </a:pPr>
            <a:r>
              <a:rPr lang="en-US" sz="2000" dirty="0">
                <a:ea typeface="Tahoma" panose="020B0604030504040204" pitchFamily="34" charset="0"/>
                <a:cs typeface="Tahoma" panose="020B0604030504040204" pitchFamily="34" charset="0"/>
              </a:rPr>
              <a:t>Practice tests (both accommodated and non-accommodated) are also available on the TestNav desktop app. </a:t>
            </a:r>
          </a:p>
          <a:p>
            <a:pPr lvl="1">
              <a:buFont typeface="Arial" panose="020B0604020202020204" pitchFamily="34" charset="0"/>
              <a:buChar char="•"/>
            </a:pPr>
            <a:r>
              <a:rPr lang="en-US" sz="2000" dirty="0">
                <a:ea typeface="Tahoma" panose="020B0604030504040204" pitchFamily="34" charset="0"/>
                <a:cs typeface="Tahoma" panose="020B0604030504040204" pitchFamily="34" charset="0"/>
              </a:rPr>
              <a:t>Launch the app and then select </a:t>
            </a:r>
            <a:r>
              <a:rPr lang="en-US" sz="2000" b="1" dirty="0">
                <a:ea typeface="Tahoma" panose="020B0604030504040204" pitchFamily="34" charset="0"/>
                <a:cs typeface="Tahoma" panose="020B0604030504040204" pitchFamily="34" charset="0"/>
              </a:rPr>
              <a:t>Practice Tests </a:t>
            </a:r>
            <a:r>
              <a:rPr lang="en-US" sz="2000" dirty="0">
                <a:ea typeface="Tahoma" panose="020B0604030504040204" pitchFamily="34" charset="0"/>
                <a:cs typeface="Tahoma" panose="020B0604030504040204" pitchFamily="34" charset="0"/>
              </a:rPr>
              <a:t>in the bottom right.</a:t>
            </a:r>
          </a:p>
          <a:p>
            <a:pPr>
              <a:spcBef>
                <a:spcPts val="600"/>
              </a:spcBef>
              <a:spcAft>
                <a:spcPts val="0"/>
              </a:spcAft>
            </a:pPr>
            <a:endParaRPr lang="en-US" sz="2000" dirty="0">
              <a:cs typeface="Calibri" panose="020F0502020204030204" pitchFamily="34" charset="0"/>
            </a:endParaRPr>
          </a:p>
          <a:p>
            <a:pPr>
              <a:spcBef>
                <a:spcPts val="600"/>
              </a:spcBef>
              <a:spcAft>
                <a:spcPts val="0"/>
              </a:spcAft>
            </a:pPr>
            <a:endParaRPr lang="en-US" sz="2000" dirty="0">
              <a:cs typeface="Calibri" panose="020F0502020204030204" pitchFamily="34" charset="0"/>
            </a:endParaRPr>
          </a:p>
          <a:p>
            <a:endParaRPr lang="en-US" sz="2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43</a:t>
            </a:fld>
            <a:endParaRPr lang="en-US" dirty="0"/>
          </a:p>
        </p:txBody>
      </p:sp>
      <p:grpSp>
        <p:nvGrpSpPr>
          <p:cNvPr id="11" name="Group 10"/>
          <p:cNvGrpSpPr/>
          <p:nvPr/>
        </p:nvGrpSpPr>
        <p:grpSpPr>
          <a:xfrm>
            <a:off x="8186688" y="923872"/>
            <a:ext cx="728712" cy="601613"/>
            <a:chOff x="4224288" y="3483244"/>
            <a:chExt cx="728712" cy="601613"/>
          </a:xfrm>
        </p:grpSpPr>
        <p:pic>
          <p:nvPicPr>
            <p:cNvPr id="12" name="Picture 11"/>
            <p:cNvPicPr>
              <a:picLocks noChangeAspect="1"/>
            </p:cNvPicPr>
            <p:nvPr/>
          </p:nvPicPr>
          <p:blipFill>
            <a:blip r:embed="rId3"/>
            <a:stretch>
              <a:fillRect/>
            </a:stretch>
          </p:blipFill>
          <p:spPr>
            <a:xfrm>
              <a:off x="4227943" y="3483244"/>
              <a:ext cx="725057" cy="601613"/>
            </a:xfrm>
            <a:prstGeom prst="rect">
              <a:avLst/>
            </a:prstGeom>
            <a:scene3d>
              <a:camera prst="orthographicFront"/>
              <a:lightRig rig="threePt" dir="t"/>
            </a:scene3d>
            <a:sp3d>
              <a:bevelT/>
            </a:sp3d>
          </p:spPr>
        </p:pic>
        <p:sp>
          <p:nvSpPr>
            <p:cNvPr id="13" name="TextBox 12"/>
            <p:cNvSpPr txBox="1"/>
            <p:nvPr/>
          </p:nvSpPr>
          <p:spPr>
            <a:xfrm>
              <a:off x="4224288" y="3592718"/>
              <a:ext cx="695422" cy="338554"/>
            </a:xfrm>
            <a:prstGeom prst="rect">
              <a:avLst/>
            </a:prstGeom>
            <a:noFill/>
          </p:spPr>
          <p:txBody>
            <a:bodyPr wrap="square" rtlCol="0">
              <a:spAutoFit/>
            </a:bodyPr>
            <a:lstStyle/>
            <a:p>
              <a:pPr algn="ctr"/>
              <a:r>
                <a:rPr lang="en-US" sz="1600" dirty="0">
                  <a:latin typeface="+mj-lt"/>
                </a:rPr>
                <a:t>CBT</a:t>
              </a:r>
              <a:endParaRPr lang="en-US" sz="1400" dirty="0">
                <a:latin typeface="+mj-lt"/>
              </a:endParaRPr>
            </a:p>
          </p:txBody>
        </p:sp>
      </p:grpSp>
    </p:spTree>
    <p:extLst>
      <p:ext uri="{BB962C8B-B14F-4D97-AF65-F5344CB8AC3E}">
        <p14:creationId xmlns:p14="http://schemas.microsoft.com/office/powerpoint/2010/main" val="3575157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During Testing</a:t>
            </a:r>
          </a:p>
        </p:txBody>
      </p:sp>
      <p:sp>
        <p:nvSpPr>
          <p:cNvPr id="47107" name="Rectangle 3"/>
          <p:cNvSpPr>
            <a:spLocks noGrp="1" noChangeArrowheads="1"/>
          </p:cNvSpPr>
          <p:nvPr>
            <p:ph idx="1"/>
          </p:nvPr>
        </p:nvSpPr>
        <p:spPr>
          <a:xfrm>
            <a:off x="266700" y="1868487"/>
            <a:ext cx="8610600" cy="4376738"/>
          </a:xfrm>
        </p:spPr>
        <p:txBody>
          <a:bodyPr/>
          <a:lstStyle/>
          <a:p>
            <a:pPr marL="0" indent="0" eaLnBrk="1" hangingPunct="1">
              <a:lnSpc>
                <a:spcPct val="100000"/>
              </a:lnSpc>
              <a:spcBef>
                <a:spcPts val="0"/>
              </a:spcBef>
              <a:spcAft>
                <a:spcPts val="0"/>
              </a:spcAft>
              <a:buNone/>
            </a:pPr>
            <a:r>
              <a:rPr lang="en-US" sz="2400" b="1" dirty="0">
                <a:latin typeface="Tahoma" panose="020B0604030504040204" pitchFamily="34" charset="0"/>
                <a:ea typeface="Tahoma" panose="020B0604030504040204" pitchFamily="34" charset="0"/>
                <a:cs typeface="Tahoma" panose="020B0604030504040204" pitchFamily="34" charset="0"/>
              </a:rPr>
              <a:t>Distribute Test Materials</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spcBef>
                <a:spcPts val="1200"/>
              </a:spcBef>
              <a:buNone/>
            </a:pPr>
            <a:r>
              <a:rPr lang="en-US" sz="2000" dirty="0">
                <a:latin typeface="Tahoma" panose="020B0604030504040204" pitchFamily="34" charset="0"/>
                <a:ea typeface="Tahoma" panose="020B0604030504040204" pitchFamily="34" charset="0"/>
                <a:cs typeface="Tahoma" panose="020B0604030504040204" pitchFamily="34" charset="0"/>
              </a:rPr>
              <a:t>On each day of testing, provide each test administrator the following test materials before testing begins, as applicable:</a:t>
            </a:r>
          </a:p>
          <a:p>
            <a:pPr>
              <a:spcBef>
                <a:spcPts val="120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Paper-based Tests (accommodations) </a:t>
            </a:r>
          </a:p>
          <a:p>
            <a:pPr>
              <a:spcBef>
                <a:spcPts val="30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Student Authorization Tickets for CBT</a:t>
            </a:r>
          </a:p>
          <a:p>
            <a:pPr>
              <a:spcBef>
                <a:spcPts val="30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Advanced Session Roster for CBT or Security Checklist/Administration Record for PBT</a:t>
            </a:r>
          </a:p>
          <a:p>
            <a:pPr>
              <a:spcBef>
                <a:spcPts val="30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Test group code (CBT and PBT)</a:t>
            </a:r>
          </a:p>
          <a:p>
            <a:pPr>
              <a:spcBef>
                <a:spcPts val="30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CBT Work folders</a:t>
            </a:r>
          </a:p>
          <a:p>
            <a:pPr>
              <a:spcBef>
                <a:spcPts val="30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CBT Worksheets (optional for Civics and US History) </a:t>
            </a:r>
          </a:p>
          <a:p>
            <a:pPr>
              <a:spcBef>
                <a:spcPts val="30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Periodic Tables</a:t>
            </a:r>
          </a:p>
          <a:p>
            <a:pPr>
              <a:spcBef>
                <a:spcPts val="30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Four-Function Calculators</a:t>
            </a:r>
          </a:p>
          <a:p>
            <a:pPr marL="0" indent="0">
              <a:buNone/>
            </a:pPr>
            <a:endParaRPr lang="en-US" sz="26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44</a:t>
            </a:fld>
            <a:endParaRPr lang="en-US" dirty="0">
              <a:latin typeface="Arial" pitchFamily="34" charset="0"/>
            </a:endParaRPr>
          </a:p>
        </p:txBody>
      </p:sp>
      <p:sp>
        <p:nvSpPr>
          <p:cNvPr id="8" name="Rounded Rectangle 7"/>
          <p:cNvSpPr/>
          <p:nvPr/>
        </p:nvSpPr>
        <p:spPr>
          <a:xfrm>
            <a:off x="8343900" y="898398"/>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723280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During Testing</a:t>
            </a:r>
          </a:p>
        </p:txBody>
      </p:sp>
      <p:sp>
        <p:nvSpPr>
          <p:cNvPr id="47107" name="Rectangle 3"/>
          <p:cNvSpPr>
            <a:spLocks noGrp="1" noChangeArrowheads="1"/>
          </p:cNvSpPr>
          <p:nvPr>
            <p:ph idx="1"/>
          </p:nvPr>
        </p:nvSpPr>
        <p:spPr>
          <a:xfrm>
            <a:off x="304800" y="1905000"/>
            <a:ext cx="8610600" cy="4816475"/>
          </a:xfrm>
        </p:spPr>
        <p:txBody>
          <a:bodyPr/>
          <a:lstStyle/>
          <a:p>
            <a:pPr marL="0" indent="0" eaLnBrk="1" hangingPunct="1">
              <a:lnSpc>
                <a:spcPct val="100000"/>
              </a:lnSpc>
              <a:spcBef>
                <a:spcPts val="0"/>
              </a:spcBef>
              <a:spcAft>
                <a:spcPts val="0"/>
              </a:spcAft>
              <a:buNone/>
            </a:pPr>
            <a:r>
              <a:rPr lang="en-US" sz="2400" b="1" dirty="0">
                <a:latin typeface="Tahoma" panose="020B0604030504040204" pitchFamily="34" charset="0"/>
                <a:ea typeface="Tahoma" panose="020B0604030504040204" pitchFamily="34" charset="0"/>
                <a:cs typeface="Tahoma" panose="020B0604030504040204" pitchFamily="34" charset="0"/>
              </a:rPr>
              <a:t>Supervise Test Administration and Maintain Test Security</a:t>
            </a:r>
            <a:endParaRPr lang="en-US" sz="24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Provide test administrators with additional materials as needed.</a:t>
            </a:r>
          </a:p>
          <a:p>
            <a:pPr>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Monitor each testing room to ensure that test administration and test security policies and procedures are followed and security logs, seating charts are being maintained. </a:t>
            </a:r>
          </a:p>
          <a:p>
            <a:pPr>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SAC and the technology coordinator must be available during testing to answer questions from test administrators and to assist with technical problems.</a:t>
            </a:r>
          </a:p>
          <a:p>
            <a:pPr>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If a technical issue interrupts testing and cannot be resolved quickly, contact </a:t>
            </a:r>
            <a:r>
              <a:rPr lang="en-US" sz="2000" b="1" dirty="0">
                <a:latin typeface="Tahoma" panose="020B0604030504040204" pitchFamily="34" charset="0"/>
                <a:ea typeface="Tahoma" panose="020B0604030504040204" pitchFamily="34" charset="0"/>
                <a:cs typeface="Tahoma" panose="020B0604030504040204" pitchFamily="34" charset="0"/>
              </a:rPr>
              <a:t>Pearson Customer Support at </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877-847-3043 </a:t>
            </a:r>
            <a:r>
              <a:rPr lang="en-US" sz="2000" dirty="0">
                <a:latin typeface="Tahoma" panose="020B0604030504040204" pitchFamily="34" charset="0"/>
                <a:ea typeface="Tahoma" panose="020B0604030504040204" pitchFamily="34" charset="0"/>
                <a:cs typeface="Tahoma" panose="020B0604030504040204" pitchFamily="34" charset="0"/>
              </a:rPr>
              <a:t>and notify SAET immediately at 305-995-7520.</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45</a:t>
            </a:fld>
            <a:endParaRPr lang="en-US" dirty="0">
              <a:latin typeface="Arial" pitchFamily="34" charset="0"/>
            </a:endParaRPr>
          </a:p>
        </p:txBody>
      </p:sp>
      <p:sp>
        <p:nvSpPr>
          <p:cNvPr id="8" name="Rounded Rectangle 7"/>
          <p:cNvSpPr/>
          <p:nvPr/>
        </p:nvSpPr>
        <p:spPr>
          <a:xfrm>
            <a:off x="8281416" y="8763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3497620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During Testing</a:t>
            </a:r>
          </a:p>
        </p:txBody>
      </p:sp>
      <p:sp>
        <p:nvSpPr>
          <p:cNvPr id="47107" name="Rectangle 3"/>
          <p:cNvSpPr>
            <a:spLocks noGrp="1" noChangeArrowheads="1"/>
          </p:cNvSpPr>
          <p:nvPr>
            <p:ph idx="1"/>
          </p:nvPr>
        </p:nvSpPr>
        <p:spPr>
          <a:xfrm>
            <a:off x="76200" y="1818534"/>
            <a:ext cx="8915400" cy="4340225"/>
          </a:xfrm>
        </p:spPr>
        <p:txBody>
          <a:bodyPr/>
          <a:lstStyle/>
          <a:p>
            <a:pPr marL="0" indent="0" eaLnBrk="1" hangingPunct="1">
              <a:lnSpc>
                <a:spcPct val="100000"/>
              </a:lnSpc>
              <a:spcBef>
                <a:spcPts val="0"/>
              </a:spcBef>
              <a:spcAft>
                <a:spcPts val="0"/>
              </a:spcAft>
              <a:buNone/>
            </a:pPr>
            <a:r>
              <a:rPr lang="en-US" sz="2600" b="1" dirty="0">
                <a:latin typeface="Tahoma" panose="020B0604030504040204" pitchFamily="34" charset="0"/>
                <a:ea typeface="Tahoma" panose="020B0604030504040204" pitchFamily="34" charset="0"/>
                <a:cs typeface="Tahoma" panose="020B0604030504040204" pitchFamily="34" charset="0"/>
              </a:rPr>
              <a:t>Session Management Tasks During Testing</a:t>
            </a:r>
            <a:endParaRPr lang="en-US" sz="2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Never submit a student’s answers or mark a student’s test complete because of a technical issue without first receiving directions from FDOE or Pearson. </a:t>
            </a:r>
          </a:p>
          <a:p>
            <a:r>
              <a:rPr lang="en-US" sz="2000" dirty="0">
                <a:latin typeface="Tahoma" panose="020B0604030504040204" pitchFamily="34" charset="0"/>
                <a:ea typeface="Tahoma" panose="020B0604030504040204" pitchFamily="34" charset="0"/>
                <a:cs typeface="Tahoma" panose="020B0604030504040204" pitchFamily="34" charset="0"/>
              </a:rPr>
              <a:t>Mark a student’s test complete only if the test has been completed and should be submitted for scoring or the student has exited the test and will not complete the test.</a:t>
            </a:r>
          </a:p>
          <a:p>
            <a:r>
              <a:rPr lang="en-US" sz="2000" dirty="0">
                <a:latin typeface="Tahoma" panose="020B0604030504040204" pitchFamily="34" charset="0"/>
                <a:ea typeface="Tahoma" panose="020B0604030504040204" pitchFamily="34" charset="0"/>
                <a:cs typeface="Tahoma" panose="020B0604030504040204" pitchFamily="34" charset="0"/>
              </a:rPr>
              <a:t>Contact SAET to reopen a test that has been submitted in error, on same day only.</a:t>
            </a:r>
          </a:p>
          <a:p>
            <a:pPr>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46</a:t>
            </a:fld>
            <a:endParaRPr lang="en-US" dirty="0">
              <a:latin typeface="Arial" pitchFamily="34" charset="0"/>
            </a:endParaRPr>
          </a:p>
        </p:txBody>
      </p:sp>
      <p:sp>
        <p:nvSpPr>
          <p:cNvPr id="8" name="Rounded Rectangle 7"/>
          <p:cNvSpPr/>
          <p:nvPr/>
        </p:nvSpPr>
        <p:spPr>
          <a:xfrm>
            <a:off x="8305800" y="90678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CBT</a:t>
            </a:r>
          </a:p>
        </p:txBody>
      </p:sp>
      <p:pic>
        <p:nvPicPr>
          <p:cNvPr id="2" name="Picture 1"/>
          <p:cNvPicPr>
            <a:picLocks noChangeAspect="1"/>
          </p:cNvPicPr>
          <p:nvPr/>
        </p:nvPicPr>
        <p:blipFill>
          <a:blip r:embed="rId4"/>
          <a:stretch>
            <a:fillRect/>
          </a:stretch>
        </p:blipFill>
        <p:spPr>
          <a:xfrm>
            <a:off x="236316" y="2389304"/>
            <a:ext cx="8602884" cy="1424095"/>
          </a:xfrm>
          <a:prstGeom prst="rect">
            <a:avLst/>
          </a:prstGeom>
        </p:spPr>
      </p:pic>
    </p:spTree>
    <p:extLst>
      <p:ext uri="{BB962C8B-B14F-4D97-AF65-F5344CB8AC3E}">
        <p14:creationId xmlns:p14="http://schemas.microsoft.com/office/powerpoint/2010/main" val="3041707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 After Testing</a:t>
            </a:r>
          </a:p>
        </p:txBody>
      </p:sp>
      <p:sp>
        <p:nvSpPr>
          <p:cNvPr id="3" name="Content Placeholder 2"/>
          <p:cNvSpPr>
            <a:spLocks noGrp="1"/>
          </p:cNvSpPr>
          <p:nvPr>
            <p:ph idx="1"/>
          </p:nvPr>
        </p:nvSpPr>
        <p:spPr>
          <a:xfrm>
            <a:off x="152400" y="2305050"/>
            <a:ext cx="8763000" cy="3790950"/>
          </a:xfrm>
        </p:spPr>
        <p:txBody>
          <a:bodyPr/>
          <a:lstStyle/>
          <a:p>
            <a:pPr marL="457200" indent="-457200">
              <a:spcBef>
                <a:spcPts val="300"/>
              </a:spcBef>
              <a:spcAft>
                <a:spcPts val="300"/>
              </a:spcAft>
              <a:buAutoNum type="arabicPeriod"/>
              <a:defRPr/>
            </a:pPr>
            <a:r>
              <a:rPr lang="en-US" sz="2000" kern="1200" dirty="0">
                <a:solidFill>
                  <a:srgbClr val="000000"/>
                </a:solidFill>
                <a:cs typeface="Calibri" panose="020F0502020204030204" pitchFamily="34" charset="0"/>
              </a:rPr>
              <a:t>Verify all secure materials have been returned and notify SAET immediately if any secure materials are missing. </a:t>
            </a:r>
          </a:p>
          <a:p>
            <a:pPr marL="457200" indent="-457200">
              <a:spcBef>
                <a:spcPts val="300"/>
              </a:spcBef>
              <a:spcAft>
                <a:spcPts val="300"/>
              </a:spcAft>
              <a:buAutoNum type="arabicPeriod"/>
              <a:defRPr/>
            </a:pPr>
            <a:r>
              <a:rPr lang="en-US" sz="2000" kern="1200" dirty="0">
                <a:solidFill>
                  <a:srgbClr val="000000"/>
                </a:solidFill>
                <a:cs typeface="Calibri" panose="020F0502020204030204" pitchFamily="34" charset="0"/>
              </a:rPr>
              <a:t>Make copies of completed administration records and file the copies.</a:t>
            </a:r>
          </a:p>
          <a:p>
            <a:pPr marL="457200" indent="-457200">
              <a:spcBef>
                <a:spcPts val="300"/>
              </a:spcBef>
              <a:spcAft>
                <a:spcPts val="300"/>
              </a:spcAft>
              <a:buFont typeface="+mj-lt"/>
              <a:buAutoNum type="arabicPeriod" startAt="3"/>
              <a:defRPr/>
            </a:pPr>
            <a:r>
              <a:rPr lang="en-US" sz="2000" kern="1200" dirty="0">
                <a:solidFill>
                  <a:srgbClr val="000000"/>
                </a:solidFill>
                <a:cs typeface="Calibri" panose="020F0502020204030204" pitchFamily="34" charset="0"/>
              </a:rPr>
              <a:t>Ensure that used test and answer books have a PreID label affixed OR a completed student grid sheet. </a:t>
            </a:r>
          </a:p>
          <a:p>
            <a:pPr marL="457200" indent="-457200">
              <a:spcBef>
                <a:spcPts val="300"/>
              </a:spcBef>
              <a:spcAft>
                <a:spcPts val="300"/>
              </a:spcAft>
              <a:buFont typeface="+mj-lt"/>
              <a:buAutoNum type="arabicPeriod" startAt="3"/>
              <a:defRPr/>
            </a:pPr>
            <a:r>
              <a:rPr lang="en-US" sz="2000" kern="1200" dirty="0">
                <a:solidFill>
                  <a:srgbClr val="000000"/>
                </a:solidFill>
                <a:cs typeface="Calibri" panose="020F0502020204030204" pitchFamily="34" charset="0"/>
              </a:rPr>
              <a:t>Verify that the DNS bubble has not been gridded incorrectly.</a:t>
            </a:r>
          </a:p>
          <a:p>
            <a:pPr marL="457200" indent="-457200">
              <a:spcBef>
                <a:spcPts val="300"/>
              </a:spcBef>
              <a:spcAft>
                <a:spcPts val="300"/>
              </a:spcAft>
              <a:buFont typeface="+mj-lt"/>
              <a:buAutoNum type="arabicPeriod" startAt="3"/>
              <a:defRPr/>
            </a:pPr>
            <a:r>
              <a:rPr lang="en-US" sz="2000" kern="1200" dirty="0">
                <a:solidFill>
                  <a:srgbClr val="000000"/>
                </a:solidFill>
                <a:cs typeface="Calibri" panose="020F0502020204030204" pitchFamily="34" charset="0"/>
              </a:rPr>
              <a:t>Placed used documents marked DNS in the TO BE SCORED box.</a:t>
            </a:r>
          </a:p>
          <a:p>
            <a:pPr marL="457200" indent="-457200">
              <a:spcBef>
                <a:spcPts val="300"/>
              </a:spcBef>
              <a:spcAft>
                <a:spcPts val="300"/>
              </a:spcAft>
              <a:buFont typeface="+mj-lt"/>
              <a:buAutoNum type="arabicPeriod" startAt="3"/>
              <a:defRPr/>
            </a:pPr>
            <a:r>
              <a:rPr lang="en-US" sz="2000" kern="1200" dirty="0">
                <a:solidFill>
                  <a:srgbClr val="000000"/>
                </a:solidFill>
                <a:cs typeface="Calibri" panose="020F0502020204030204" pitchFamily="34" charset="0"/>
              </a:rPr>
              <a:t>Verify the correct PreID labels are applied to special program students’ test and answer books (if applicable). </a:t>
            </a:r>
          </a:p>
          <a:p>
            <a:pPr marL="457200" indent="-457200">
              <a:spcBef>
                <a:spcPts val="300"/>
              </a:spcBef>
              <a:spcAft>
                <a:spcPts val="300"/>
              </a:spcAft>
              <a:buFont typeface="+mj-lt"/>
              <a:buAutoNum type="arabicPeriod" startAt="3"/>
              <a:defRPr/>
            </a:pPr>
            <a:r>
              <a:rPr lang="en-US" sz="2000" kern="1200" dirty="0">
                <a:solidFill>
                  <a:srgbClr val="000000"/>
                </a:solidFill>
                <a:cs typeface="Calibri" panose="020F0502020204030204" pitchFamily="34" charset="0"/>
              </a:rPr>
              <a:t>Retain and securely store 4-function calculators.</a:t>
            </a:r>
          </a:p>
          <a:p>
            <a:pPr marL="457200" indent="-457200">
              <a:spcBef>
                <a:spcPts val="300"/>
              </a:spcBef>
              <a:spcAft>
                <a:spcPts val="300"/>
              </a:spcAft>
              <a:buFont typeface="+mj-lt"/>
              <a:buAutoNum type="arabicPeriod" startAt="3"/>
              <a:defRPr/>
            </a:pPr>
            <a:r>
              <a:rPr lang="en-US" sz="2000" kern="1200" dirty="0">
                <a:solidFill>
                  <a:srgbClr val="000000"/>
                </a:solidFill>
                <a:cs typeface="Calibri" panose="020F0502020204030204" pitchFamily="34" charset="0"/>
              </a:rPr>
              <a:t>Retain Student Authorization Tickets for one calendar school year.</a:t>
            </a:r>
            <a:endParaRPr lang="en-US" sz="2000" kern="1200" dirty="0">
              <a:solidFill>
                <a:srgbClr val="000000"/>
              </a:solidFill>
            </a:endParaRPr>
          </a:p>
          <a:p>
            <a:pPr marL="857250" lvl="1" indent="-457200">
              <a:spcBef>
                <a:spcPts val="600"/>
              </a:spcBef>
              <a:spcAft>
                <a:spcPts val="600"/>
              </a:spcAft>
              <a:defRPr/>
            </a:pPr>
            <a:endParaRPr lang="en-US" sz="1800" kern="1200" dirty="0">
              <a:solidFill>
                <a:srgbClr val="000000"/>
              </a:solidFill>
            </a:endParaRPr>
          </a:p>
        </p:txBody>
      </p:sp>
      <p:sp>
        <p:nvSpPr>
          <p:cNvPr id="4" name="Slide Number Placeholder 3"/>
          <p:cNvSpPr>
            <a:spLocks noGrp="1"/>
          </p:cNvSpPr>
          <p:nvPr>
            <p:ph type="sldNum" sz="quarter" idx="12"/>
          </p:nvPr>
        </p:nvSpPr>
        <p:spPr>
          <a:xfrm>
            <a:off x="6858000" y="6407150"/>
            <a:ext cx="2133600" cy="476250"/>
          </a:xfrm>
        </p:spPr>
        <p:txBody>
          <a:bodyPr/>
          <a:lstStyle/>
          <a:p>
            <a:pPr>
              <a:defRPr/>
            </a:pPr>
            <a:fld id="{A2E7022B-A05F-4F7C-B8FE-8668FE526C99}" type="slidenum">
              <a:rPr lang="en-US" smtClean="0"/>
              <a:pPr>
                <a:defRPr/>
              </a:pPr>
              <a:t>47</a:t>
            </a:fld>
            <a:endParaRPr lang="en-US" dirty="0"/>
          </a:p>
        </p:txBody>
      </p:sp>
      <p:sp>
        <p:nvSpPr>
          <p:cNvPr id="7" name="Rounded Rectangle 8">
            <a:extLst>
              <a:ext uri="{FF2B5EF4-FFF2-40B4-BE49-F238E27FC236}">
                <a16:creationId xmlns:a16="http://schemas.microsoft.com/office/drawing/2014/main" id="{A0ABC5AC-60E8-4FED-A311-30F8031BB84F}"/>
              </a:ext>
            </a:extLst>
          </p:cNvPr>
          <p:cNvSpPr/>
          <p:nvPr/>
        </p:nvSpPr>
        <p:spPr>
          <a:xfrm>
            <a:off x="8229600" y="7620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
        <p:nvSpPr>
          <p:cNvPr id="2" name="TextBox 1">
            <a:extLst>
              <a:ext uri="{FF2B5EF4-FFF2-40B4-BE49-F238E27FC236}">
                <a16:creationId xmlns:a16="http://schemas.microsoft.com/office/drawing/2014/main" id="{661C3620-8725-422C-A943-4F3B9652696F}"/>
              </a:ext>
            </a:extLst>
          </p:cNvPr>
          <p:cNvSpPr txBox="1"/>
          <p:nvPr/>
        </p:nvSpPr>
        <p:spPr>
          <a:xfrm>
            <a:off x="152400" y="1765984"/>
            <a:ext cx="8534400" cy="769441"/>
          </a:xfrm>
          <a:prstGeom prst="rect">
            <a:avLst/>
          </a:prstGeom>
          <a:noFill/>
        </p:spPr>
        <p:txBody>
          <a:bodyPr wrap="square" rtlCol="0">
            <a:spAutoFit/>
          </a:bodyPr>
          <a:lstStyle/>
          <a:p>
            <a:r>
              <a:rPr lang="en-US" sz="2600" b="1" dirty="0">
                <a:latin typeface="Tahoma" panose="020B0604030504040204" pitchFamily="34" charset="0"/>
                <a:ea typeface="Tahoma" panose="020B0604030504040204" pitchFamily="34" charset="0"/>
                <a:cs typeface="Tahoma" panose="020B0604030504040204" pitchFamily="34" charset="0"/>
              </a:rPr>
              <a:t>Receive Materials from Test Administrators</a:t>
            </a:r>
            <a:endParaRPr lang="en-US" sz="26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641808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School Assessment Coordinator After Testing</a:t>
            </a:r>
          </a:p>
        </p:txBody>
      </p:sp>
      <p:sp>
        <p:nvSpPr>
          <p:cNvPr id="47107" name="Rectangle 3"/>
          <p:cNvSpPr>
            <a:spLocks noGrp="1" noChangeArrowheads="1"/>
          </p:cNvSpPr>
          <p:nvPr>
            <p:ph idx="1"/>
          </p:nvPr>
        </p:nvSpPr>
        <p:spPr>
          <a:xfrm>
            <a:off x="304800" y="1908175"/>
            <a:ext cx="8610600" cy="4187825"/>
          </a:xfrm>
        </p:spPr>
        <p:txBody>
          <a:bodyPr/>
          <a:lstStyle/>
          <a:p>
            <a:pPr marL="0" indent="0" eaLnBrk="1" hangingPunct="1">
              <a:spcBef>
                <a:spcPts val="600"/>
              </a:spcBef>
              <a:spcAft>
                <a:spcPts val="600"/>
              </a:spcAft>
              <a:buNone/>
            </a:pPr>
            <a:r>
              <a:rPr lang="en-US" sz="2600" b="1" dirty="0"/>
              <a:t>Test Invalidation</a:t>
            </a:r>
          </a:p>
          <a:p>
            <a:pPr eaLnBrk="1" hangingPunct="1">
              <a:spcBef>
                <a:spcPts val="600"/>
              </a:spcBef>
              <a:spcAft>
                <a:spcPts val="600"/>
              </a:spcAft>
            </a:pPr>
            <a:r>
              <a:rPr lang="en-US" sz="2000" dirty="0"/>
              <a:t>The main purpose of invalidation is to identify when the validity of test results has been compromised.</a:t>
            </a:r>
          </a:p>
          <a:p>
            <a:pPr marL="342900" lvl="1" indent="-342900" eaLnBrk="1" hangingPunct="1">
              <a:lnSpc>
                <a:spcPct val="80000"/>
              </a:lnSpc>
              <a:spcBef>
                <a:spcPts val="600"/>
              </a:spcBef>
              <a:spcAft>
                <a:spcPts val="600"/>
              </a:spcAft>
              <a:buFontTx/>
              <a:buChar char="•"/>
            </a:pPr>
            <a:r>
              <a:rPr lang="en-US" sz="2000" dirty="0"/>
              <a:t>Review policies regarding test invalidation and a list of situations where invalidation may be considered on pages 23-24 in the manual. </a:t>
            </a:r>
          </a:p>
          <a:p>
            <a:pPr marL="342900" lvl="1" indent="-342900" eaLnBrk="1" hangingPunct="1">
              <a:lnSpc>
                <a:spcPct val="80000"/>
              </a:lnSpc>
              <a:spcBef>
                <a:spcPts val="600"/>
              </a:spcBef>
              <a:spcAft>
                <a:spcPts val="600"/>
              </a:spcAft>
              <a:buFontTx/>
              <a:buChar char="•"/>
            </a:pPr>
            <a:r>
              <a:rPr lang="en-US" sz="2000" dirty="0"/>
              <a:t>Test administrators should discuss the situation with the school assessment coordinator, and the situation should be investigated immediately. SAET can advise schools of the appropriate course of action if invalidation is being considered. </a:t>
            </a:r>
          </a:p>
          <a:p>
            <a:pPr marL="342900" lvl="1" indent="-342900">
              <a:lnSpc>
                <a:spcPct val="80000"/>
              </a:lnSpc>
              <a:spcBef>
                <a:spcPts val="600"/>
              </a:spcBef>
              <a:spcAft>
                <a:spcPts val="600"/>
              </a:spcAft>
              <a:buFont typeface="Tahoma" pitchFamily="34" charset="0"/>
              <a:buChar char="•"/>
              <a:defRPr/>
            </a:pPr>
            <a:r>
              <a:rPr lang="en-US" sz="2000" dirty="0"/>
              <a:t>On paper based tests, the DNS and UNDO bubbles are located in the </a:t>
            </a:r>
            <a:r>
              <a:rPr lang="en-US" sz="2000" b="1" dirty="0"/>
              <a:t>SCHOOL USE ONLY </a:t>
            </a:r>
            <a:r>
              <a:rPr lang="en-US" sz="2000" dirty="0"/>
              <a:t>box near the bottom of the student grid sheet.</a:t>
            </a: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48</a:t>
            </a:fld>
            <a:endParaRPr lang="en-US" dirty="0">
              <a:latin typeface="Arial" pitchFamily="34" charset="0"/>
            </a:endParaRPr>
          </a:p>
        </p:txBody>
      </p:sp>
      <p:sp>
        <p:nvSpPr>
          <p:cNvPr id="8" name="Rounded Rectangle 7"/>
          <p:cNvSpPr/>
          <p:nvPr/>
        </p:nvSpPr>
        <p:spPr>
          <a:xfrm>
            <a:off x="8229600" y="7620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pic>
        <p:nvPicPr>
          <p:cNvPr id="6" name="Picture 5">
            <a:extLst>
              <a:ext uri="{FF2B5EF4-FFF2-40B4-BE49-F238E27FC236}">
                <a16:creationId xmlns:a16="http://schemas.microsoft.com/office/drawing/2014/main" id="{51210A51-19E4-43DD-B1E0-224F42EF7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893" y="5903535"/>
            <a:ext cx="2610214" cy="946845"/>
          </a:xfrm>
          <a:prstGeom prst="rect">
            <a:avLst/>
          </a:prstGeom>
        </p:spPr>
      </p:pic>
    </p:spTree>
    <p:extLst>
      <p:ext uri="{BB962C8B-B14F-4D97-AF65-F5344CB8AC3E}">
        <p14:creationId xmlns:p14="http://schemas.microsoft.com/office/powerpoint/2010/main" val="384415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 After Testing</a:t>
            </a:r>
          </a:p>
        </p:txBody>
      </p:sp>
      <p:sp>
        <p:nvSpPr>
          <p:cNvPr id="3" name="Content Placeholder 2"/>
          <p:cNvSpPr>
            <a:spLocks noGrp="1"/>
          </p:cNvSpPr>
          <p:nvPr>
            <p:ph idx="1"/>
          </p:nvPr>
        </p:nvSpPr>
        <p:spPr>
          <a:xfrm>
            <a:off x="65314" y="1828800"/>
            <a:ext cx="8850086" cy="5133166"/>
          </a:xfrm>
        </p:spPr>
        <p:txBody>
          <a:bodyPr/>
          <a:lstStyle/>
          <a:p>
            <a:pPr marL="0" lvl="1" indent="0">
              <a:lnSpc>
                <a:spcPct val="80000"/>
              </a:lnSpc>
              <a:spcBef>
                <a:spcPts val="300"/>
              </a:spcBef>
              <a:spcAft>
                <a:spcPts val="600"/>
              </a:spcAft>
              <a:buNone/>
              <a:defRPr/>
            </a:pPr>
            <a:r>
              <a:rPr lang="en-US" sz="1800" b="1" dirty="0"/>
              <a:t>Conduct these activities in PearsonAccess Next by </a:t>
            </a:r>
            <a:r>
              <a:rPr lang="en-US" sz="1800" b="1" u="sng" dirty="0">
                <a:solidFill>
                  <a:srgbClr val="FF0000"/>
                </a:solidFill>
              </a:rPr>
              <a:t>4:00 p.m. on the last day of the testing window:</a:t>
            </a:r>
          </a:p>
          <a:p>
            <a:pPr marL="342900" lvl="1" indent="-342900">
              <a:lnSpc>
                <a:spcPct val="80000"/>
              </a:lnSpc>
              <a:spcBef>
                <a:spcPts val="300"/>
              </a:spcBef>
              <a:spcAft>
                <a:spcPts val="600"/>
              </a:spcAft>
              <a:buFont typeface="Arial" panose="020B0604020202020204" pitchFamily="34" charset="0"/>
              <a:buChar char="•"/>
              <a:defRPr/>
            </a:pPr>
            <a:r>
              <a:rPr lang="en-US" sz="1800" b="1" kern="1200" dirty="0">
                <a:solidFill>
                  <a:srgbClr val="000000"/>
                </a:solidFill>
              </a:rPr>
              <a:t>Mark Test Complete</a:t>
            </a:r>
          </a:p>
          <a:p>
            <a:pPr marL="742950" lvl="2" indent="-342900">
              <a:lnSpc>
                <a:spcPct val="80000"/>
              </a:lnSpc>
              <a:spcBef>
                <a:spcPts val="0"/>
              </a:spcBef>
              <a:spcAft>
                <a:spcPts val="600"/>
              </a:spcAft>
              <a:buFont typeface="Courier New" panose="02070309020205020404" pitchFamily="49" charset="0"/>
              <a:buChar char="o"/>
              <a:defRPr/>
            </a:pPr>
            <a:r>
              <a:rPr lang="en-US" sz="1800" dirty="0">
                <a:ea typeface="+mn-ea"/>
                <a:cs typeface="+mn-cs"/>
              </a:rPr>
              <a:t>If a student exits and will not resume testing or if a student accidentally exited a test instead of submitting, you must manually mark that student’s test complete.</a:t>
            </a:r>
          </a:p>
          <a:p>
            <a:pPr marL="285750" lvl="1">
              <a:spcBef>
                <a:spcPts val="0"/>
              </a:spcBef>
              <a:spcAft>
                <a:spcPts val="0"/>
              </a:spcAft>
              <a:buFont typeface="Arial" panose="020B0604020202020204" pitchFamily="34" charset="0"/>
              <a:buChar char="•"/>
              <a:defRPr/>
            </a:pPr>
            <a:r>
              <a:rPr lang="en-US" sz="1800" b="1" dirty="0"/>
              <a:t> Update Student Information</a:t>
            </a:r>
          </a:p>
          <a:p>
            <a:pPr marL="742950" lvl="2" indent="-342900">
              <a:spcBef>
                <a:spcPts val="0"/>
              </a:spcBef>
              <a:spcAft>
                <a:spcPts val="0"/>
              </a:spcAft>
              <a:buFont typeface="Courier New" panose="02070309020205020404" pitchFamily="49" charset="0"/>
              <a:buChar char="o"/>
              <a:defRPr/>
            </a:pPr>
            <a:r>
              <a:rPr lang="en-US" sz="1800" dirty="0"/>
              <a:t>You are allowed to edit demographic fields once a student is in Completed or Marked Complete status.  </a:t>
            </a:r>
          </a:p>
          <a:p>
            <a:pPr>
              <a:lnSpc>
                <a:spcPct val="100000"/>
              </a:lnSpc>
              <a:spcBef>
                <a:spcPts val="0"/>
              </a:spcBef>
              <a:spcAft>
                <a:spcPts val="0"/>
              </a:spcAft>
              <a:buFont typeface="Arial" panose="020B0604020202020204" pitchFamily="34" charset="0"/>
              <a:buChar char="•"/>
              <a:defRPr/>
            </a:pPr>
            <a:r>
              <a:rPr lang="en-US" sz="1800" b="1" kern="1200" dirty="0">
                <a:solidFill>
                  <a:srgbClr val="000000"/>
                </a:solidFill>
              </a:rPr>
              <a:t>Stop Test Sessions</a:t>
            </a:r>
          </a:p>
          <a:p>
            <a:pPr marL="742950" lvl="2" indent="-342900">
              <a:spcBef>
                <a:spcPts val="0"/>
              </a:spcBef>
              <a:spcAft>
                <a:spcPts val="0"/>
              </a:spcAft>
              <a:buFont typeface="Courier New" panose="02070309020205020404" pitchFamily="49" charset="0"/>
              <a:buChar char="o"/>
              <a:defRPr/>
            </a:pPr>
            <a:r>
              <a:rPr lang="en-US" sz="1800" dirty="0"/>
              <a:t>All students must be in Completed or Marked Complete status and any Ready students must be removed to MANUALLY STOP a test session.</a:t>
            </a:r>
          </a:p>
          <a:p>
            <a:pPr marL="342900" lvl="1" indent="-342900">
              <a:spcBef>
                <a:spcPts val="0"/>
              </a:spcBef>
              <a:spcAft>
                <a:spcPts val="0"/>
              </a:spcAft>
              <a:buFont typeface="Arial" panose="020B0604020202020204" pitchFamily="34" charset="0"/>
              <a:buChar char="•"/>
              <a:defRPr/>
            </a:pPr>
            <a:r>
              <a:rPr lang="en-US" sz="1800" b="1" dirty="0"/>
              <a:t>Invalidate Student Tests</a:t>
            </a:r>
          </a:p>
          <a:p>
            <a:pPr marL="742950" lvl="2" indent="-342900">
              <a:spcBef>
                <a:spcPts val="600"/>
              </a:spcBef>
              <a:spcAft>
                <a:spcPts val="0"/>
              </a:spcAft>
              <a:buFont typeface="Courier New" panose="02070309020205020404" pitchFamily="49" charset="0"/>
              <a:buChar char="o"/>
              <a:defRPr/>
            </a:pPr>
            <a:r>
              <a:rPr lang="en-US" sz="1800" dirty="0"/>
              <a:t>Students must be in completed or marked complete status to invalidate a test.</a:t>
            </a:r>
          </a:p>
          <a:p>
            <a:pPr marL="0" lvl="1" indent="0">
              <a:lnSpc>
                <a:spcPct val="80000"/>
              </a:lnSpc>
              <a:spcBef>
                <a:spcPts val="600"/>
              </a:spcBef>
              <a:spcAft>
                <a:spcPts val="600"/>
              </a:spcAft>
              <a:buNone/>
              <a:defRPr/>
            </a:pPr>
            <a:endParaRPr lang="en-US" sz="2000" dirty="0">
              <a:ea typeface="+mn-ea"/>
              <a:cs typeface="+mn-cs"/>
            </a:endParaRPr>
          </a:p>
        </p:txBody>
      </p:sp>
      <p:sp>
        <p:nvSpPr>
          <p:cNvPr id="4" name="Slide Number Placeholder 3"/>
          <p:cNvSpPr>
            <a:spLocks noGrp="1"/>
          </p:cNvSpPr>
          <p:nvPr>
            <p:ph type="sldNum" sz="quarter" idx="12"/>
          </p:nvPr>
        </p:nvSpPr>
        <p:spPr>
          <a:xfrm>
            <a:off x="6705600" y="6381750"/>
            <a:ext cx="2133600" cy="476250"/>
          </a:xfrm>
        </p:spPr>
        <p:txBody>
          <a:bodyPr/>
          <a:lstStyle/>
          <a:p>
            <a:pPr>
              <a:defRPr/>
            </a:pPr>
            <a:fld id="{A2E7022B-A05F-4F7C-B8FE-8668FE526C99}" type="slidenum">
              <a:rPr lang="en-US" smtClean="0"/>
              <a:pPr>
                <a:defRPr/>
              </a:pPr>
              <a:t>49</a:t>
            </a:fld>
            <a:endParaRPr lang="en-US" dirty="0"/>
          </a:p>
        </p:txBody>
      </p:sp>
      <p:sp>
        <p:nvSpPr>
          <p:cNvPr id="6" name="Rounded Rectangle 7">
            <a:extLst>
              <a:ext uri="{FF2B5EF4-FFF2-40B4-BE49-F238E27FC236}">
                <a16:creationId xmlns:a16="http://schemas.microsoft.com/office/drawing/2014/main" id="{E567ED27-777A-479A-B6B8-5883AF055BBC}"/>
              </a:ext>
            </a:extLst>
          </p:cNvPr>
          <p:cNvSpPr/>
          <p:nvPr/>
        </p:nvSpPr>
        <p:spPr>
          <a:xfrm>
            <a:off x="8305800" y="90678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353848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96C0-4AB0-4121-8E0E-A36099669CFC}"/>
              </a:ext>
            </a:extLst>
          </p:cNvPr>
          <p:cNvSpPr>
            <a:spLocks noGrp="1"/>
          </p:cNvSpPr>
          <p:nvPr>
            <p:ph type="title"/>
          </p:nvPr>
        </p:nvSpPr>
        <p:spPr>
          <a:xfrm>
            <a:off x="38100" y="167894"/>
            <a:ext cx="9067800" cy="1143000"/>
          </a:xfrm>
        </p:spPr>
        <p:txBody>
          <a:bodyPr/>
          <a:lstStyle/>
          <a:p>
            <a:r>
              <a:rPr lang="en-US" sz="3900" dirty="0"/>
              <a:t>Winter 2019: </a:t>
            </a:r>
            <a:br>
              <a:rPr lang="en-US" sz="3900" dirty="0"/>
            </a:br>
            <a:r>
              <a:rPr lang="en-US" sz="3900" dirty="0"/>
              <a:t>Test Administration Schedule</a:t>
            </a:r>
          </a:p>
        </p:txBody>
      </p:sp>
      <p:graphicFrame>
        <p:nvGraphicFramePr>
          <p:cNvPr id="5" name="Content Placeholder 4">
            <a:extLst>
              <a:ext uri="{FF2B5EF4-FFF2-40B4-BE49-F238E27FC236}">
                <a16:creationId xmlns:a16="http://schemas.microsoft.com/office/drawing/2014/main" id="{03A016E9-48AF-4556-AE5A-E61A98DEAF3C}"/>
              </a:ext>
            </a:extLst>
          </p:cNvPr>
          <p:cNvGraphicFramePr>
            <a:graphicFrameLocks noGrp="1"/>
          </p:cNvGraphicFramePr>
          <p:nvPr>
            <p:ph idx="1"/>
            <p:extLst>
              <p:ext uri="{D42A27DB-BD31-4B8C-83A1-F6EECF244321}">
                <p14:modId xmlns:p14="http://schemas.microsoft.com/office/powerpoint/2010/main" val="443250269"/>
              </p:ext>
            </p:extLst>
          </p:nvPr>
        </p:nvGraphicFramePr>
        <p:xfrm>
          <a:off x="266700" y="1932762"/>
          <a:ext cx="8610600" cy="111252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168532843"/>
                    </a:ext>
                  </a:extLst>
                </a:gridCol>
                <a:gridCol w="3810000">
                  <a:extLst>
                    <a:ext uri="{9D8B030D-6E8A-4147-A177-3AD203B41FA5}">
                      <a16:colId xmlns:a16="http://schemas.microsoft.com/office/drawing/2014/main" val="678393635"/>
                    </a:ext>
                  </a:extLst>
                </a:gridCol>
                <a:gridCol w="1752600">
                  <a:extLst>
                    <a:ext uri="{9D8B030D-6E8A-4147-A177-3AD203B41FA5}">
                      <a16:colId xmlns:a16="http://schemas.microsoft.com/office/drawing/2014/main" val="4081479498"/>
                    </a:ext>
                  </a:extLst>
                </a:gridCol>
              </a:tblGrid>
              <a:tr h="370840">
                <a:tc>
                  <a:txBody>
                    <a:bodyPr/>
                    <a:lstStyle/>
                    <a:p>
                      <a:r>
                        <a:rPr lang="en-US" dirty="0">
                          <a:solidFill>
                            <a:schemeClr val="tx1"/>
                          </a:solidFill>
                        </a:rPr>
                        <a:t>Date*</a:t>
                      </a:r>
                    </a:p>
                  </a:txBody>
                  <a:tcPr>
                    <a:solidFill>
                      <a:srgbClr val="FF9900"/>
                    </a:solidFill>
                  </a:tcPr>
                </a:tc>
                <a:tc>
                  <a:txBody>
                    <a:bodyPr/>
                    <a:lstStyle/>
                    <a:p>
                      <a:r>
                        <a:rPr lang="en-US" dirty="0">
                          <a:solidFill>
                            <a:schemeClr val="tx1"/>
                          </a:solidFill>
                        </a:rPr>
                        <a:t>Assessment</a:t>
                      </a:r>
                    </a:p>
                  </a:txBody>
                  <a:tcPr>
                    <a:solidFill>
                      <a:srgbClr val="FF9900"/>
                    </a:solidFill>
                  </a:tcPr>
                </a:tc>
                <a:tc>
                  <a:txBody>
                    <a:bodyPr/>
                    <a:lstStyle/>
                    <a:p>
                      <a:r>
                        <a:rPr lang="en-US" dirty="0">
                          <a:solidFill>
                            <a:schemeClr val="tx1"/>
                          </a:solidFill>
                        </a:rPr>
                        <a:t>Duration**</a:t>
                      </a:r>
                    </a:p>
                  </a:txBody>
                  <a:tcPr>
                    <a:solidFill>
                      <a:srgbClr val="FF9900"/>
                    </a:solidFill>
                  </a:tcPr>
                </a:tc>
                <a:extLst>
                  <a:ext uri="{0D108BD9-81ED-4DB2-BD59-A6C34878D82A}">
                    <a16:rowId xmlns:a16="http://schemas.microsoft.com/office/drawing/2014/main" val="343770984"/>
                  </a:ext>
                </a:extLst>
              </a:tr>
              <a:tr h="370840">
                <a:tc>
                  <a:txBody>
                    <a:bodyPr/>
                    <a:lstStyle/>
                    <a:p>
                      <a:r>
                        <a:rPr lang="en-US" b="1" dirty="0"/>
                        <a:t>PBT: December 2-13</a:t>
                      </a:r>
                    </a:p>
                  </a:txBody>
                  <a:tcPr>
                    <a:solidFill>
                      <a:srgbClr val="FFEDB3"/>
                    </a:solidFill>
                  </a:tcPr>
                </a:tc>
                <a:tc rowSpan="2">
                  <a:txBody>
                    <a:bodyPr/>
                    <a:lstStyle/>
                    <a:p>
                      <a:r>
                        <a:rPr lang="en-US" b="1" dirty="0"/>
                        <a:t>Biology 1, Civics, and </a:t>
                      </a:r>
                    </a:p>
                    <a:p>
                      <a:r>
                        <a:rPr lang="en-US" b="1" dirty="0"/>
                        <a:t>US History EOCs</a:t>
                      </a:r>
                    </a:p>
                  </a:txBody>
                  <a:tcPr>
                    <a:solidFill>
                      <a:srgbClr val="FFEDB3"/>
                    </a:solidFill>
                  </a:tcPr>
                </a:tc>
                <a:tc rowSpan="2">
                  <a:txBody>
                    <a:bodyPr/>
                    <a:lstStyle/>
                    <a:p>
                      <a:r>
                        <a:rPr lang="en-US" b="1" dirty="0"/>
                        <a:t>160 minutes </a:t>
                      </a:r>
                    </a:p>
                  </a:txBody>
                  <a:tcPr>
                    <a:solidFill>
                      <a:srgbClr val="FFEDB3"/>
                    </a:solidFill>
                  </a:tcPr>
                </a:tc>
                <a:extLst>
                  <a:ext uri="{0D108BD9-81ED-4DB2-BD59-A6C34878D82A}">
                    <a16:rowId xmlns:a16="http://schemas.microsoft.com/office/drawing/2014/main" val="2572807508"/>
                  </a:ext>
                </a:extLst>
              </a:tr>
              <a:tr h="370840">
                <a:tc>
                  <a:txBody>
                    <a:bodyPr/>
                    <a:lstStyle/>
                    <a:p>
                      <a:r>
                        <a:rPr lang="en-US" b="1" dirty="0"/>
                        <a:t>CBT: December 2-20</a:t>
                      </a:r>
                    </a:p>
                  </a:txBody>
                  <a:tcPr>
                    <a:solidFill>
                      <a:srgbClr val="FFEDB3"/>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795995705"/>
                  </a:ext>
                </a:extLst>
              </a:tr>
            </a:tbl>
          </a:graphicData>
        </a:graphic>
      </p:graphicFrame>
      <p:sp>
        <p:nvSpPr>
          <p:cNvPr id="4" name="Slide Number Placeholder 3">
            <a:extLst>
              <a:ext uri="{FF2B5EF4-FFF2-40B4-BE49-F238E27FC236}">
                <a16:creationId xmlns:a16="http://schemas.microsoft.com/office/drawing/2014/main" id="{AE284EA7-4E13-4622-8DC2-5C7BB5CF0596}"/>
              </a:ext>
            </a:extLst>
          </p:cNvPr>
          <p:cNvSpPr>
            <a:spLocks noGrp="1"/>
          </p:cNvSpPr>
          <p:nvPr>
            <p:ph type="sldNum" sz="quarter" idx="12"/>
          </p:nvPr>
        </p:nvSpPr>
        <p:spPr/>
        <p:txBody>
          <a:bodyPr/>
          <a:lstStyle/>
          <a:p>
            <a:pPr>
              <a:defRPr/>
            </a:pPr>
            <a:fld id="{2CCA0BEC-BB11-4882-B8D6-FDCCFEFF8058}" type="slidenum">
              <a:rPr lang="en-US" smtClean="0"/>
              <a:pPr>
                <a:defRPr/>
              </a:pPr>
              <a:t>5</a:t>
            </a:fld>
            <a:endParaRPr lang="en-US" dirty="0"/>
          </a:p>
        </p:txBody>
      </p:sp>
      <p:sp>
        <p:nvSpPr>
          <p:cNvPr id="7" name="TextBox 6">
            <a:extLst>
              <a:ext uri="{FF2B5EF4-FFF2-40B4-BE49-F238E27FC236}">
                <a16:creationId xmlns:a16="http://schemas.microsoft.com/office/drawing/2014/main" id="{F624A9DB-50F7-4762-8FDE-E5A83DF5A524}"/>
              </a:ext>
            </a:extLst>
          </p:cNvPr>
          <p:cNvSpPr txBox="1"/>
          <p:nvPr/>
        </p:nvSpPr>
        <p:spPr>
          <a:xfrm>
            <a:off x="265043" y="3213063"/>
            <a:ext cx="8305800" cy="2970044"/>
          </a:xfrm>
          <a:prstGeom prst="rect">
            <a:avLst/>
          </a:prstGeom>
          <a:noFill/>
        </p:spPr>
        <p:txBody>
          <a:bodyPr wrap="square" rtlCol="0">
            <a:spAutoFit/>
          </a:bodyPr>
          <a:lstStyle/>
          <a:p>
            <a:pPr algn="just">
              <a:spcBef>
                <a:spcPts val="600"/>
              </a:spcBef>
              <a:spcAft>
                <a:spcPts val="600"/>
              </a:spcAft>
            </a:pPr>
            <a:r>
              <a:rPr lang="en-US" sz="1600" dirty="0"/>
              <a:t>*</a:t>
            </a:r>
            <a:r>
              <a:rPr lang="en-US" sz="1600" b="1" dirty="0"/>
              <a:t>Paper-based test accommodations must be completed within the first 2 weeks of the window to meet the return deadline and ensure timely reporting of test results. </a:t>
            </a:r>
          </a:p>
          <a:p>
            <a:pPr>
              <a:spcBef>
                <a:spcPts val="600"/>
              </a:spcBef>
              <a:spcAft>
                <a:spcPts val="600"/>
              </a:spcAft>
            </a:pPr>
            <a:r>
              <a:rPr lang="en-US" sz="1600" b="1" dirty="0"/>
              <a:t>**Each NGSSS EOC assessment </a:t>
            </a:r>
            <a:r>
              <a:rPr lang="en-US" sz="1600" dirty="0"/>
              <a:t>will be administered in one 160-minute session with a scheduled stretch break after 80 minutes. Any student who has not completed the test by the end of the allotted time may continue working; however, testing must be completed within one school day. After the first 80 minutes, students may be dismissed from the testing room as they complete testing.</a:t>
            </a:r>
          </a:p>
          <a:p>
            <a:pPr>
              <a:spcBef>
                <a:spcPts val="600"/>
              </a:spcBef>
              <a:spcAft>
                <a:spcPts val="600"/>
              </a:spcAft>
            </a:pPr>
            <a:r>
              <a:rPr lang="en-US" sz="1600" b="1" dirty="0"/>
              <a:t>Any deviation from this schedule requires written approval from FDOE prior to implementation.</a:t>
            </a:r>
          </a:p>
          <a:p>
            <a:endParaRPr lang="en-US" dirty="0"/>
          </a:p>
        </p:txBody>
      </p:sp>
      <p:sp>
        <p:nvSpPr>
          <p:cNvPr id="6" name="Rounded Rectangle 5">
            <a:extLst>
              <a:ext uri="{FF2B5EF4-FFF2-40B4-BE49-F238E27FC236}">
                <a16:creationId xmlns:a16="http://schemas.microsoft.com/office/drawing/2014/main" id="{742591EC-C99A-46C4-A23D-9ECE9A0AD3AD}"/>
              </a:ext>
            </a:extLst>
          </p:cNvPr>
          <p:cNvSpPr/>
          <p:nvPr/>
        </p:nvSpPr>
        <p:spPr>
          <a:xfrm>
            <a:off x="8343900" y="967994"/>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1844188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 After Testing</a:t>
            </a:r>
          </a:p>
        </p:txBody>
      </p:sp>
      <p:sp>
        <p:nvSpPr>
          <p:cNvPr id="3" name="Content Placeholder 2"/>
          <p:cNvSpPr>
            <a:spLocks noGrp="1"/>
          </p:cNvSpPr>
          <p:nvPr>
            <p:ph idx="1"/>
          </p:nvPr>
        </p:nvSpPr>
        <p:spPr>
          <a:xfrm>
            <a:off x="123669" y="2348299"/>
            <a:ext cx="8763000" cy="3838036"/>
          </a:xfrm>
        </p:spPr>
        <p:txBody>
          <a:bodyPr/>
          <a:lstStyle/>
          <a:p>
            <a:pPr>
              <a:spcBef>
                <a:spcPts val="300"/>
              </a:spcBef>
              <a:spcAft>
                <a:spcPts val="300"/>
              </a:spcAft>
              <a:buAutoNum type="arabicPeriod"/>
              <a:defRPr/>
            </a:pPr>
            <a:r>
              <a:rPr lang="en-US" sz="2000" kern="1200" dirty="0">
                <a:solidFill>
                  <a:srgbClr val="000000"/>
                </a:solidFill>
                <a:cs typeface="Calibri" panose="020F0502020204030204" pitchFamily="34" charset="0"/>
              </a:rPr>
              <a:t>Prepare To Be Scored and Not To Be Scored boxes.</a:t>
            </a:r>
          </a:p>
          <a:p>
            <a:pPr>
              <a:spcBef>
                <a:spcPts val="300"/>
              </a:spcBef>
              <a:spcAft>
                <a:spcPts val="300"/>
              </a:spcAft>
              <a:buAutoNum type="arabicPeriod"/>
              <a:defRPr/>
            </a:pPr>
            <a:r>
              <a:rPr lang="en-US" sz="2000" kern="1200" dirty="0">
                <a:solidFill>
                  <a:srgbClr val="000000"/>
                </a:solidFill>
                <a:cs typeface="Calibri" panose="020F0502020204030204" pitchFamily="34" charset="0"/>
              </a:rPr>
              <a:t>Prepare the District Assessment Coordinator Boxes Administrative Records (AR) and Student Work Records Boxes (SWR).</a:t>
            </a:r>
          </a:p>
          <a:p>
            <a:pPr>
              <a:spcBef>
                <a:spcPts val="300"/>
              </a:spcBef>
              <a:spcAft>
                <a:spcPts val="300"/>
              </a:spcAft>
              <a:buAutoNum type="arabicPeriod"/>
              <a:defRPr/>
            </a:pPr>
            <a:r>
              <a:rPr lang="en-US" sz="2000" kern="1200" dirty="0">
                <a:solidFill>
                  <a:srgbClr val="000000"/>
                </a:solidFill>
                <a:cs typeface="Calibri" panose="020F0502020204030204" pitchFamily="34" charset="0"/>
              </a:rPr>
              <a:t>PBT Accommodations Only:  Complete the </a:t>
            </a:r>
            <a:r>
              <a:rPr lang="en-US" sz="2000" i="1" kern="1200" dirty="0">
                <a:solidFill>
                  <a:srgbClr val="000000"/>
                </a:solidFill>
                <a:cs typeface="Calibri" panose="020F0502020204030204" pitchFamily="34" charset="0"/>
              </a:rPr>
              <a:t>Fall Materials Return Verification Form </a:t>
            </a:r>
            <a:r>
              <a:rPr lang="en-US" sz="2000" kern="1200" dirty="0">
                <a:solidFill>
                  <a:srgbClr val="000000"/>
                </a:solidFill>
                <a:cs typeface="Calibri" panose="020F0502020204030204" pitchFamily="34" charset="0"/>
              </a:rPr>
              <a:t>accessible at the TDC Documents website 24 hours before scheduling UPS pickup at your school.</a:t>
            </a:r>
          </a:p>
          <a:p>
            <a:pPr>
              <a:spcBef>
                <a:spcPts val="300"/>
              </a:spcBef>
              <a:spcAft>
                <a:spcPts val="300"/>
              </a:spcAft>
              <a:buAutoNum type="arabicPeriod"/>
              <a:defRPr/>
            </a:pPr>
            <a:r>
              <a:rPr lang="en-US" sz="2000" kern="1200" dirty="0">
                <a:solidFill>
                  <a:srgbClr val="000000"/>
                </a:solidFill>
                <a:cs typeface="Calibri" panose="020F0502020204030204" pitchFamily="34" charset="0"/>
              </a:rPr>
              <a:t>PBT Accommodations Only:  Schedule UPS pickup at your school only for the TO BE SCORED and NOT TO BE SCORED boxes, 24-48 hours before the return dates.</a:t>
            </a:r>
          </a:p>
          <a:p>
            <a:pPr>
              <a:spcBef>
                <a:spcPts val="300"/>
              </a:spcBef>
              <a:spcAft>
                <a:spcPts val="300"/>
              </a:spcAft>
              <a:buAutoNum type="arabicPeriod"/>
              <a:defRPr/>
            </a:pPr>
            <a:r>
              <a:rPr lang="en-US" sz="2000" kern="1200" dirty="0">
                <a:solidFill>
                  <a:srgbClr val="000000"/>
                </a:solidFill>
                <a:cs typeface="Calibri" panose="020F0502020204030204" pitchFamily="34" charset="0"/>
              </a:rPr>
              <a:t>The DAC-AR and DAC-SWR boxes must be returned to TDC.</a:t>
            </a:r>
          </a:p>
          <a:p>
            <a:pPr marL="857250" lvl="1" indent="-457200">
              <a:spcBef>
                <a:spcPts val="600"/>
              </a:spcBef>
              <a:spcAft>
                <a:spcPts val="600"/>
              </a:spcAft>
              <a:defRPr/>
            </a:pPr>
            <a:endParaRPr lang="en-US" sz="2000" kern="1200" dirty="0">
              <a:solidFill>
                <a:srgbClr val="000000"/>
              </a:solidFill>
            </a:endParaRPr>
          </a:p>
          <a:p>
            <a:pPr marL="857250" lvl="1" indent="-457200">
              <a:spcBef>
                <a:spcPts val="600"/>
              </a:spcBef>
              <a:spcAft>
                <a:spcPts val="600"/>
              </a:spcAft>
              <a:defRPr/>
            </a:pPr>
            <a:endParaRPr lang="en-US" sz="1800" kern="1200" dirty="0">
              <a:solidFill>
                <a:srgbClr val="000000"/>
              </a:solidFill>
            </a:endParaRPr>
          </a:p>
        </p:txBody>
      </p:sp>
      <p:sp>
        <p:nvSpPr>
          <p:cNvPr id="4" name="Slide Number Placeholder 3"/>
          <p:cNvSpPr>
            <a:spLocks noGrp="1"/>
          </p:cNvSpPr>
          <p:nvPr>
            <p:ph type="sldNum" sz="quarter" idx="12"/>
          </p:nvPr>
        </p:nvSpPr>
        <p:spPr>
          <a:xfrm>
            <a:off x="6858000" y="6407150"/>
            <a:ext cx="2133600" cy="476250"/>
          </a:xfrm>
        </p:spPr>
        <p:txBody>
          <a:bodyPr/>
          <a:lstStyle/>
          <a:p>
            <a:pPr>
              <a:defRPr/>
            </a:pPr>
            <a:fld id="{A2E7022B-A05F-4F7C-B8FE-8668FE526C99}" type="slidenum">
              <a:rPr lang="en-US" smtClean="0"/>
              <a:pPr>
                <a:defRPr/>
              </a:pPr>
              <a:t>50</a:t>
            </a:fld>
            <a:endParaRPr lang="en-US" dirty="0"/>
          </a:p>
        </p:txBody>
      </p:sp>
      <p:sp>
        <p:nvSpPr>
          <p:cNvPr id="7" name="Rounded Rectangle 8">
            <a:extLst>
              <a:ext uri="{FF2B5EF4-FFF2-40B4-BE49-F238E27FC236}">
                <a16:creationId xmlns:a16="http://schemas.microsoft.com/office/drawing/2014/main" id="{A0ABC5AC-60E8-4FED-A311-30F8031BB84F}"/>
              </a:ext>
            </a:extLst>
          </p:cNvPr>
          <p:cNvSpPr/>
          <p:nvPr/>
        </p:nvSpPr>
        <p:spPr>
          <a:xfrm>
            <a:off x="8229600" y="7620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
        <p:nvSpPr>
          <p:cNvPr id="2" name="TextBox 1">
            <a:extLst>
              <a:ext uri="{FF2B5EF4-FFF2-40B4-BE49-F238E27FC236}">
                <a16:creationId xmlns:a16="http://schemas.microsoft.com/office/drawing/2014/main" id="{661C3620-8725-422C-A943-4F3B9652696F}"/>
              </a:ext>
            </a:extLst>
          </p:cNvPr>
          <p:cNvSpPr txBox="1"/>
          <p:nvPr/>
        </p:nvSpPr>
        <p:spPr>
          <a:xfrm>
            <a:off x="123669" y="1794301"/>
            <a:ext cx="85344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Prepare Materials for Return</a:t>
            </a:r>
            <a:endParaRPr lang="en-US" sz="2400" dirty="0"/>
          </a:p>
        </p:txBody>
      </p:sp>
    </p:spTree>
    <p:extLst>
      <p:ext uri="{BB962C8B-B14F-4D97-AF65-F5344CB8AC3E}">
        <p14:creationId xmlns:p14="http://schemas.microsoft.com/office/powerpoint/2010/main" val="3750850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457200"/>
            <a:ext cx="8608138" cy="1143000"/>
          </a:xfrm>
        </p:spPr>
        <p:txBody>
          <a:bodyPr>
            <a:noAutofit/>
          </a:bodyPr>
          <a:lstStyle/>
          <a:p>
            <a:r>
              <a:rPr lang="en-US" altLang="en-US" dirty="0"/>
              <a:t>Return Schedule </a:t>
            </a:r>
            <a:br>
              <a:rPr lang="en-US" altLang="en-US" dirty="0"/>
            </a:br>
            <a:r>
              <a:rPr lang="en-US" altLang="en-US" dirty="0"/>
              <a:t>Biology, Civics, and US History EOC PBT Accommodations</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51</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572195983"/>
              </p:ext>
            </p:extLst>
          </p:nvPr>
        </p:nvGraphicFramePr>
        <p:xfrm>
          <a:off x="274319" y="2211243"/>
          <a:ext cx="8717807" cy="4418156"/>
        </p:xfrm>
        <a:graphic>
          <a:graphicData uri="http://schemas.openxmlformats.org/drawingml/2006/table">
            <a:tbl>
              <a:tblPr firstRow="1" bandRow="1">
                <a:tableStyleId>{5C22544A-7EE6-4342-B048-85BDC9FD1C3A}</a:tableStyleId>
              </a:tblPr>
              <a:tblGrid>
                <a:gridCol w="2545081">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134126">
                  <a:extLst>
                    <a:ext uri="{9D8B030D-6E8A-4147-A177-3AD203B41FA5}">
                      <a16:colId xmlns:a16="http://schemas.microsoft.com/office/drawing/2014/main" val="20002"/>
                    </a:ext>
                  </a:extLst>
                </a:gridCol>
              </a:tblGrid>
              <a:tr h="9799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dirty="0">
                          <a:solidFill>
                            <a:schemeClr val="tx1"/>
                          </a:solidFill>
                          <a:latin typeface="+mj-lt"/>
                        </a:rPr>
                        <a:t>Biology</a:t>
                      </a:r>
                      <a:r>
                        <a:rPr lang="en-US" sz="1800" b="1" u="none" baseline="0" dirty="0">
                          <a:solidFill>
                            <a:schemeClr val="tx1"/>
                          </a:solidFill>
                          <a:latin typeface="+mj-lt"/>
                        </a:rPr>
                        <a:t> 1, Civics, and US History </a:t>
                      </a:r>
                      <a:r>
                        <a:rPr lang="en-US" sz="1800" dirty="0">
                          <a:solidFill>
                            <a:schemeClr val="tx1"/>
                          </a:solidFill>
                          <a:latin typeface="+mj-lt"/>
                        </a:rPr>
                        <a:t>PBT Accommodations</a:t>
                      </a:r>
                    </a:p>
                  </a:txBody>
                  <a:tcPr marL="91435" marR="91435" marT="45725" marB="45725">
                    <a:solidFill>
                      <a:srgbClr val="FFC000"/>
                    </a:solidFill>
                  </a:tcPr>
                </a:tc>
                <a:tc>
                  <a:txBody>
                    <a:bodyPr/>
                    <a:lstStyle/>
                    <a:p>
                      <a:pPr algn="ctr"/>
                      <a:r>
                        <a:rPr lang="en-US" sz="1600" dirty="0">
                          <a:solidFill>
                            <a:schemeClr val="tx1"/>
                          </a:solidFill>
                          <a:latin typeface="+mj-lt"/>
                        </a:rPr>
                        <a:t>Pearson Color Return Labels</a:t>
                      </a:r>
                    </a:p>
                  </a:txBody>
                  <a:tcPr marL="91435" marR="91435" marT="45725" marB="45725">
                    <a:solidFill>
                      <a:srgbClr val="FFC000"/>
                    </a:solidFill>
                  </a:tcPr>
                </a:tc>
                <a:tc>
                  <a:txBody>
                    <a:bodyPr/>
                    <a:lstStyle/>
                    <a:p>
                      <a:pPr algn="ctr"/>
                      <a:r>
                        <a:rPr lang="en-US" sz="1600" dirty="0">
                          <a:solidFill>
                            <a:schemeClr val="tx1"/>
                          </a:solidFill>
                          <a:latin typeface="+mj-lt"/>
                        </a:rPr>
                        <a:t>Deadline to schedule school pickup with UPS:</a:t>
                      </a:r>
                    </a:p>
                  </a:txBody>
                  <a:tcPr marL="91435" marR="91435" marT="45725" marB="45725">
                    <a:solidFill>
                      <a:srgbClr val="FFC000"/>
                    </a:solidFill>
                  </a:tcPr>
                </a:tc>
                <a:extLst>
                  <a:ext uri="{0D108BD9-81ED-4DB2-BD59-A6C34878D82A}">
                    <a16:rowId xmlns:a16="http://schemas.microsoft.com/office/drawing/2014/main" val="10000"/>
                  </a:ext>
                </a:extLst>
              </a:tr>
              <a:tr h="700723">
                <a:tc>
                  <a:txBody>
                    <a:bodyPr/>
                    <a:lstStyle/>
                    <a:p>
                      <a:pPr marL="0" marR="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1600" b="0" u="none" baseline="0" dirty="0">
                          <a:latin typeface="+mj-lt"/>
                        </a:rPr>
                        <a:t>Regular Print</a:t>
                      </a:r>
                    </a:p>
                  </a:txBody>
                  <a:tcPr marL="91435" marR="91435" marT="45725" marB="45725">
                    <a:solidFill>
                      <a:srgbClr val="FFEDB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u="sng" baseline="0" dirty="0">
                          <a:solidFill>
                            <a:srgbClr val="996633"/>
                          </a:solidFill>
                          <a:latin typeface="+mj-lt"/>
                        </a:rPr>
                        <a:t>BROWN</a:t>
                      </a:r>
                      <a:r>
                        <a:rPr lang="en-US" sz="1600" baseline="0" dirty="0">
                          <a:latin typeface="+mj-lt"/>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aseline="0" dirty="0">
                          <a:latin typeface="+mj-lt"/>
                        </a:rPr>
                        <a:t>“TO BE SCORED”</a:t>
                      </a:r>
                    </a:p>
                  </a:txBody>
                  <a:tcPr marL="91435" marR="91435" marT="45725" marB="45725">
                    <a:solidFill>
                      <a:srgbClr val="FFEDB3"/>
                    </a:solidFill>
                  </a:tcPr>
                </a:tc>
                <a:tc rowSpan="4">
                  <a:txBody>
                    <a:bodyPr/>
                    <a:lstStyle/>
                    <a:p>
                      <a:pPr algn="ctr"/>
                      <a:endParaRPr lang="en-US" b="1" dirty="0">
                        <a:latin typeface="+mj-lt"/>
                      </a:endParaRPr>
                    </a:p>
                    <a:p>
                      <a:pPr algn="ctr"/>
                      <a:endParaRPr lang="en-US" b="1" dirty="0">
                        <a:latin typeface="+mj-lt"/>
                      </a:endParaRPr>
                    </a:p>
                    <a:p>
                      <a:pPr algn="ctr"/>
                      <a:r>
                        <a:rPr lang="en-US" sz="2200" b="1" dirty="0">
                          <a:latin typeface="+mj-lt"/>
                        </a:rPr>
                        <a:t>Fall: </a:t>
                      </a:r>
                    </a:p>
                    <a:p>
                      <a:pPr algn="ctr"/>
                      <a:r>
                        <a:rPr lang="en-US" sz="2200" b="1" dirty="0">
                          <a:latin typeface="+mj-lt"/>
                        </a:rPr>
                        <a:t>September 24</a:t>
                      </a:r>
                    </a:p>
                    <a:p>
                      <a:pPr algn="ctr"/>
                      <a:endParaRPr lang="en-US" sz="2200" b="1" dirty="0">
                        <a:latin typeface="+mj-lt"/>
                      </a:endParaRPr>
                    </a:p>
                    <a:p>
                      <a:pPr algn="ctr"/>
                      <a:r>
                        <a:rPr lang="en-US" sz="2200" b="1" dirty="0">
                          <a:latin typeface="+mj-lt"/>
                        </a:rPr>
                        <a:t>Winter: </a:t>
                      </a:r>
                    </a:p>
                    <a:p>
                      <a:pPr algn="ctr"/>
                      <a:r>
                        <a:rPr lang="en-US" sz="2200" b="1" dirty="0">
                          <a:latin typeface="+mj-lt"/>
                        </a:rPr>
                        <a:t>December 17</a:t>
                      </a:r>
                    </a:p>
                  </a:txBody>
                  <a:tcPr>
                    <a:solidFill>
                      <a:srgbClr val="FFEDB3"/>
                    </a:solidFill>
                  </a:tcPr>
                </a:tc>
                <a:extLst>
                  <a:ext uri="{0D108BD9-81ED-4DB2-BD59-A6C34878D82A}">
                    <a16:rowId xmlns:a16="http://schemas.microsoft.com/office/drawing/2014/main" val="10002"/>
                  </a:ext>
                </a:extLst>
              </a:tr>
              <a:tr h="666462">
                <a:tc>
                  <a:txBody>
                    <a:bodyPr/>
                    <a:lstStyle/>
                    <a:p>
                      <a:pPr marL="0" marR="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latin typeface="+mj-lt"/>
                        </a:rPr>
                        <a:t>Large print,</a:t>
                      </a:r>
                      <a:r>
                        <a:rPr lang="en-US" sz="1600" baseline="0" dirty="0">
                          <a:latin typeface="+mj-lt"/>
                        </a:rPr>
                        <a:t> One-item-per-page</a:t>
                      </a:r>
                      <a:endParaRPr lang="en-US" sz="1600" dirty="0">
                        <a:latin typeface="+mj-lt"/>
                      </a:endParaRPr>
                    </a:p>
                  </a:txBody>
                  <a:tcPr marL="91435" marR="91435" marT="45725" marB="45725">
                    <a:solidFill>
                      <a:srgbClr val="FFEDB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u="sng" baseline="0" dirty="0">
                          <a:solidFill>
                            <a:srgbClr val="0070C0"/>
                          </a:solidFill>
                          <a:latin typeface="+mj-lt"/>
                        </a:rPr>
                        <a:t>BLUE</a:t>
                      </a:r>
                      <a:r>
                        <a:rPr lang="en-US" sz="1600" baseline="0" dirty="0">
                          <a:solidFill>
                            <a:schemeClr val="tx1"/>
                          </a:solidFill>
                          <a:latin typeface="+mj-lt"/>
                        </a:rPr>
                        <a:t> –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aseline="0" dirty="0">
                          <a:solidFill>
                            <a:schemeClr val="tx1"/>
                          </a:solidFill>
                          <a:latin typeface="+mj-lt"/>
                        </a:rPr>
                        <a:t> </a:t>
                      </a:r>
                      <a:r>
                        <a:rPr lang="en-US" sz="1600" b="0" u="none" baseline="0" dirty="0">
                          <a:solidFill>
                            <a:schemeClr val="tx1"/>
                          </a:solidFill>
                          <a:latin typeface="+mj-lt"/>
                        </a:rPr>
                        <a:t>“TO BE SCORED” </a:t>
                      </a:r>
                    </a:p>
                  </a:txBody>
                  <a:tcPr marL="91435" marR="91435" marT="45725" marB="45725">
                    <a:solidFill>
                      <a:srgbClr val="FFEDB3"/>
                    </a:solidFill>
                  </a:tcPr>
                </a:tc>
                <a:tc vMerge="1">
                  <a:txBody>
                    <a:bodyPr/>
                    <a:lstStyle/>
                    <a:p>
                      <a:endParaRPr lang="en-US" dirty="0"/>
                    </a:p>
                  </a:txBody>
                  <a:tcPr marL="91435" marR="91435" marT="45725" marB="45725">
                    <a:solidFill>
                      <a:srgbClr val="F8E0E4"/>
                    </a:solidFill>
                  </a:tcPr>
                </a:tc>
                <a:extLst>
                  <a:ext uri="{0D108BD9-81ED-4DB2-BD59-A6C34878D82A}">
                    <a16:rowId xmlns:a16="http://schemas.microsoft.com/office/drawing/2014/main" val="10003"/>
                  </a:ext>
                </a:extLst>
              </a:tr>
              <a:tr h="666462">
                <a:tc>
                  <a:txBody>
                    <a:bodyPr/>
                    <a:lstStyle/>
                    <a:p>
                      <a:pPr marL="0" marR="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1600" baseline="0" dirty="0">
                          <a:latin typeface="+mj-lt"/>
                        </a:rPr>
                        <a:t>B</a:t>
                      </a:r>
                      <a:r>
                        <a:rPr lang="en-US" sz="1600" dirty="0">
                          <a:latin typeface="+mj-lt"/>
                        </a:rPr>
                        <a:t>raille materials</a:t>
                      </a:r>
                    </a:p>
                  </a:txBody>
                  <a:tcPr marL="91435" marR="91435" marT="45725" marB="45725">
                    <a:solidFill>
                      <a:srgbClr val="FFEDB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u="sng" baseline="0" dirty="0">
                          <a:solidFill>
                            <a:srgbClr val="FF3399"/>
                          </a:solidFill>
                          <a:latin typeface="+mj-lt"/>
                        </a:rPr>
                        <a:t>PINK</a:t>
                      </a:r>
                      <a:r>
                        <a:rPr lang="en-US" sz="1600" u="none" dirty="0">
                          <a:ln>
                            <a:solidFill>
                              <a:schemeClr val="tx1"/>
                            </a:solidFill>
                          </a:ln>
                          <a:latin typeface="+mj-lt"/>
                        </a:rPr>
                        <a:t> </a:t>
                      </a:r>
                      <a:r>
                        <a:rPr lang="en-US" sz="1600" baseline="0" dirty="0">
                          <a:solidFill>
                            <a:schemeClr val="tx1"/>
                          </a:solidFill>
                          <a:latin typeface="+mj-lt"/>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0" u="none" baseline="0" dirty="0">
                          <a:solidFill>
                            <a:schemeClr val="tx1"/>
                          </a:solidFill>
                          <a:latin typeface="+mj-lt"/>
                        </a:rPr>
                        <a:t>“TO BE SCORED”</a:t>
                      </a:r>
                      <a:endParaRPr lang="en-US" sz="1600" dirty="0">
                        <a:latin typeface="+mj-lt"/>
                      </a:endParaRPr>
                    </a:p>
                  </a:txBody>
                  <a:tcPr marL="91435" marR="91435" marT="45725" marB="45725">
                    <a:solidFill>
                      <a:srgbClr val="FFEDB3"/>
                    </a:solidFill>
                  </a:tcPr>
                </a:tc>
                <a:tc vMerge="1">
                  <a:txBody>
                    <a:bodyPr/>
                    <a:lstStyle/>
                    <a:p>
                      <a:endParaRPr lang="en-US" dirty="0"/>
                    </a:p>
                  </a:txBody>
                  <a:tcPr marL="91435" marR="91435" marT="45725" marB="45725">
                    <a:solidFill>
                      <a:srgbClr val="F8E0E4"/>
                    </a:solidFill>
                  </a:tcPr>
                </a:tc>
                <a:extLst>
                  <a:ext uri="{0D108BD9-81ED-4DB2-BD59-A6C34878D82A}">
                    <a16:rowId xmlns:a16="http://schemas.microsoft.com/office/drawing/2014/main" val="10005"/>
                  </a:ext>
                </a:extLst>
              </a:tr>
              <a:tr h="1404572">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latin typeface="+mj-lt"/>
                        </a:rPr>
                        <a:t>Damaged</a:t>
                      </a:r>
                      <a:r>
                        <a:rPr lang="en-US" sz="1600" baseline="0" dirty="0">
                          <a:latin typeface="+mj-lt"/>
                        </a:rPr>
                        <a:t> books marked DNS, unused test and answer books </a:t>
                      </a:r>
                      <a:r>
                        <a:rPr lang="en-US" sz="1600" dirty="0">
                          <a:latin typeface="+mj-lt"/>
                        </a:rPr>
                        <a:t>(including NOT TO BE SCORED special documents)</a:t>
                      </a:r>
                      <a:endParaRPr lang="en-US" sz="1600" baseline="0" dirty="0">
                        <a:latin typeface="+mj-lt"/>
                      </a:endParaRPr>
                    </a:p>
                  </a:txBody>
                  <a:tcPr marL="91435" marR="91435" marT="45725" marB="45725">
                    <a:solidFill>
                      <a:srgbClr val="FFEDB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dirty="0">
                          <a:solidFill>
                            <a:schemeClr val="bg1"/>
                          </a:solidFill>
                          <a:latin typeface="+mj-lt"/>
                        </a:rPr>
                        <a:t>WHITE</a:t>
                      </a:r>
                      <a:r>
                        <a:rPr lang="en-US" sz="1800" b="0" u="none" dirty="0">
                          <a:solidFill>
                            <a:srgbClr val="FF0000"/>
                          </a:solidFill>
                          <a:latin typeface="+mj-lt"/>
                        </a:rPr>
                        <a:t> </a:t>
                      </a:r>
                      <a:endParaRPr lang="en-US" sz="1800" b="0" u="none" dirty="0">
                        <a:solidFill>
                          <a:schemeClr val="tx1"/>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none" dirty="0">
                          <a:solidFill>
                            <a:schemeClr val="tx1"/>
                          </a:solidFill>
                          <a:latin typeface="+mj-lt"/>
                        </a:rPr>
                        <a:t> “NOT TO BE SCORED”</a:t>
                      </a:r>
                      <a:r>
                        <a:rPr lang="en-US" sz="1600" dirty="0">
                          <a:latin typeface="+mj-lt"/>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mj-lt"/>
                      </a:endParaRPr>
                    </a:p>
                  </a:txBody>
                  <a:tcPr marL="91435" marR="91435" marT="45725" marB="45725">
                    <a:solidFill>
                      <a:srgbClr val="FFEDB3"/>
                    </a:solidFill>
                  </a:tcPr>
                </a:tc>
                <a:tc vMerge="1">
                  <a:txBody>
                    <a:bodyPr/>
                    <a:lstStyle/>
                    <a:p>
                      <a:endParaRPr lang="en-US" dirty="0"/>
                    </a:p>
                  </a:txBody>
                  <a:tcPr marL="91435" marR="91435" marT="45725" marB="45725">
                    <a:solidFill>
                      <a:srgbClr val="F8E0E4"/>
                    </a:solidFill>
                  </a:tcPr>
                </a:tc>
                <a:extLst>
                  <a:ext uri="{0D108BD9-81ED-4DB2-BD59-A6C34878D82A}">
                    <a16:rowId xmlns:a16="http://schemas.microsoft.com/office/drawing/2014/main" val="10004"/>
                  </a:ext>
                </a:extLst>
              </a:tr>
            </a:tbl>
          </a:graphicData>
        </a:graphic>
      </p:graphicFrame>
      <p:sp>
        <p:nvSpPr>
          <p:cNvPr id="2" name="Rectangle 1"/>
          <p:cNvSpPr/>
          <p:nvPr/>
        </p:nvSpPr>
        <p:spPr>
          <a:xfrm>
            <a:off x="304799" y="1811133"/>
            <a:ext cx="8823695" cy="400110"/>
          </a:xfrm>
          <a:prstGeom prst="rect">
            <a:avLst/>
          </a:prstGeom>
        </p:spPr>
        <p:txBody>
          <a:bodyPr wrap="square">
            <a:spAutoFit/>
          </a:bodyPr>
          <a:lstStyle/>
          <a:p>
            <a:r>
              <a:rPr lang="en-US" sz="2000" b="1" dirty="0">
                <a:latin typeface="+mj-lt"/>
              </a:rPr>
              <a:t>K-8 Centers, Middle Schools, Senior HS and Alternative Centers:</a:t>
            </a:r>
          </a:p>
        </p:txBody>
      </p:sp>
      <p:sp>
        <p:nvSpPr>
          <p:cNvPr id="9" name="Rounded Rectangle 6">
            <a:extLst>
              <a:ext uri="{FF2B5EF4-FFF2-40B4-BE49-F238E27FC236}">
                <a16:creationId xmlns:a16="http://schemas.microsoft.com/office/drawing/2014/main" id="{ECF4DC50-5369-4C5B-B92E-5BF663F87C57}"/>
              </a:ext>
            </a:extLst>
          </p:cNvPr>
          <p:cNvSpPr/>
          <p:nvPr/>
        </p:nvSpPr>
        <p:spPr>
          <a:xfrm>
            <a:off x="8442694" y="1028268"/>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p:txBody>
      </p:sp>
      <p:pic>
        <p:nvPicPr>
          <p:cNvPr id="8" name="Picture 7">
            <a:extLst>
              <a:ext uri="{FF2B5EF4-FFF2-40B4-BE49-F238E27FC236}">
                <a16:creationId xmlns:a16="http://schemas.microsoft.com/office/drawing/2014/main" id="{466FC744-49A7-4A58-9A2B-F6FF8574BC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3200400"/>
            <a:ext cx="1056171" cy="588915"/>
          </a:xfrm>
          <a:prstGeom prst="rect">
            <a:avLst/>
          </a:prstGeom>
        </p:spPr>
      </p:pic>
      <p:pic>
        <p:nvPicPr>
          <p:cNvPr id="10" name="Picture 9" descr="Science Inbound Labels.pdf - Adobe Acrobat Pro">
            <a:extLst>
              <a:ext uri="{FF2B5EF4-FFF2-40B4-BE49-F238E27FC236}">
                <a16:creationId xmlns:a16="http://schemas.microsoft.com/office/drawing/2014/main" id="{E8AD05A0-0696-4952-8CFB-D7F86C5D95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134" t="13753" r="20934" b="4890"/>
          <a:stretch/>
        </p:blipFill>
        <p:spPr>
          <a:xfrm>
            <a:off x="5105400" y="3822873"/>
            <a:ext cx="1059230" cy="588915"/>
          </a:xfrm>
          <a:prstGeom prst="rect">
            <a:avLst/>
          </a:prstGeom>
        </p:spPr>
      </p:pic>
      <p:pic>
        <p:nvPicPr>
          <p:cNvPr id="11" name="Picture 10" descr="Science Inbound Labels.pdf - Adobe Acrobat Pro">
            <a:extLst>
              <a:ext uri="{FF2B5EF4-FFF2-40B4-BE49-F238E27FC236}">
                <a16:creationId xmlns:a16="http://schemas.microsoft.com/office/drawing/2014/main" id="{0EBE249A-BC44-4DCF-B015-20316EC478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400" t="14240" r="21333" b="4889"/>
          <a:stretch/>
        </p:blipFill>
        <p:spPr>
          <a:xfrm>
            <a:off x="5359165" y="4455945"/>
            <a:ext cx="1053114" cy="588915"/>
          </a:xfrm>
          <a:prstGeom prst="rect">
            <a:avLst/>
          </a:prstGeom>
        </p:spPr>
      </p:pic>
      <p:pic>
        <p:nvPicPr>
          <p:cNvPr id="12" name="Picture 11" descr="Science Inbound Labels.pdf - Adobe Acrobat Pro">
            <a:extLst>
              <a:ext uri="{FF2B5EF4-FFF2-40B4-BE49-F238E27FC236}">
                <a16:creationId xmlns:a16="http://schemas.microsoft.com/office/drawing/2014/main" id="{3E24605C-D80F-4AC7-BD95-73D7EF9FFAF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133" t="13753" r="21200" b="4646"/>
          <a:stretch/>
        </p:blipFill>
        <p:spPr>
          <a:xfrm>
            <a:off x="4328911" y="5933170"/>
            <a:ext cx="1053114" cy="588915"/>
          </a:xfrm>
          <a:prstGeom prst="rect">
            <a:avLst/>
          </a:prstGeom>
        </p:spPr>
      </p:pic>
    </p:spTree>
    <p:extLst>
      <p:ext uri="{BB962C8B-B14F-4D97-AF65-F5344CB8AC3E}">
        <p14:creationId xmlns:p14="http://schemas.microsoft.com/office/powerpoint/2010/main" val="3390578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C26C-46E2-4F26-A022-9927BC9054E8}"/>
              </a:ext>
            </a:extLst>
          </p:cNvPr>
          <p:cNvSpPr>
            <a:spLocks noGrp="1"/>
          </p:cNvSpPr>
          <p:nvPr>
            <p:ph type="title"/>
          </p:nvPr>
        </p:nvSpPr>
        <p:spPr/>
        <p:txBody>
          <a:bodyPr/>
          <a:lstStyle/>
          <a:p>
            <a:r>
              <a:rPr lang="en-US" altLang="en-US" dirty="0"/>
              <a:t>Return Schedule</a:t>
            </a:r>
            <a:br>
              <a:rPr lang="en-US" altLang="en-US" dirty="0"/>
            </a:br>
            <a:r>
              <a:rPr lang="en-US" altLang="en-US" dirty="0"/>
              <a:t>PBT Accommodations</a:t>
            </a:r>
            <a:endParaRPr lang="en-US" dirty="0"/>
          </a:p>
        </p:txBody>
      </p:sp>
      <p:sp>
        <p:nvSpPr>
          <p:cNvPr id="4" name="Slide Number Placeholder 3">
            <a:extLst>
              <a:ext uri="{FF2B5EF4-FFF2-40B4-BE49-F238E27FC236}">
                <a16:creationId xmlns:a16="http://schemas.microsoft.com/office/drawing/2014/main" id="{C07584D3-78A9-43BE-9074-6204FF8AF42C}"/>
              </a:ext>
            </a:extLst>
          </p:cNvPr>
          <p:cNvSpPr>
            <a:spLocks noGrp="1"/>
          </p:cNvSpPr>
          <p:nvPr>
            <p:ph type="sldNum" sz="quarter" idx="12"/>
          </p:nvPr>
        </p:nvSpPr>
        <p:spPr/>
        <p:txBody>
          <a:bodyPr/>
          <a:lstStyle/>
          <a:p>
            <a:pPr>
              <a:defRPr/>
            </a:pPr>
            <a:fld id="{2CCA0BEC-BB11-4882-B8D6-FDCCFEFF8058}" type="slidenum">
              <a:rPr lang="en-US" smtClean="0"/>
              <a:pPr>
                <a:defRPr/>
              </a:pPr>
              <a:t>52</a:t>
            </a:fld>
            <a:endParaRPr lang="en-US" dirty="0"/>
          </a:p>
        </p:txBody>
      </p:sp>
      <p:sp>
        <p:nvSpPr>
          <p:cNvPr id="6" name="Content Placeholder 5">
            <a:extLst>
              <a:ext uri="{FF2B5EF4-FFF2-40B4-BE49-F238E27FC236}">
                <a16:creationId xmlns:a16="http://schemas.microsoft.com/office/drawing/2014/main" id="{38B70F0C-23A5-4DBA-9526-D9E73BB95426}"/>
              </a:ext>
            </a:extLst>
          </p:cNvPr>
          <p:cNvSpPr txBox="1">
            <a:spLocks noGrp="1"/>
          </p:cNvSpPr>
          <p:nvPr>
            <p:ph idx="1"/>
          </p:nvPr>
        </p:nvSpPr>
        <p:spPr>
          <a:xfrm>
            <a:off x="304800" y="2057400"/>
            <a:ext cx="3657600" cy="4525963"/>
          </a:xfrm>
          <a:prstGeom prst="rect">
            <a:avLst/>
          </a:prstGeom>
          <a:noFill/>
        </p:spPr>
        <p:txBody>
          <a:bodyPr wrap="square" rtlCol="0">
            <a:normAutofit fontScale="92500" lnSpcReduction="20000"/>
          </a:bodyPr>
          <a:lstStyle/>
          <a:p>
            <a:pPr defTabSz="685800" eaLnBrk="1" fontAlgn="auto" hangingPunct="1">
              <a:spcBef>
                <a:spcPts val="0"/>
              </a:spcBef>
              <a:spcAft>
                <a:spcPts val="0"/>
              </a:spcAft>
            </a:pPr>
            <a:r>
              <a:rPr lang="en-US" sz="2325" dirty="0">
                <a:solidFill>
                  <a:prstClr val="black"/>
                </a:solidFill>
                <a:latin typeface="Calibri" panose="020F0502020204030204"/>
                <a:cs typeface="+mn-cs"/>
              </a:rPr>
              <a:t>The Statewide Assessment Material Return Verification Form is due 24 hours prior to each material return deadline and must document all materials being returned (TBS and NTBS). </a:t>
            </a:r>
          </a:p>
          <a:p>
            <a:pPr algn="just" defTabSz="685800" eaLnBrk="1" fontAlgn="auto" hangingPunct="1">
              <a:lnSpc>
                <a:spcPct val="120000"/>
              </a:lnSpc>
              <a:spcBef>
                <a:spcPts val="0"/>
              </a:spcBef>
              <a:spcAft>
                <a:spcPts val="0"/>
              </a:spcAft>
            </a:pPr>
            <a:br>
              <a:rPr lang="en-US" sz="975" dirty="0">
                <a:solidFill>
                  <a:prstClr val="white"/>
                </a:solidFill>
                <a:latin typeface="Calibri" panose="020F0502020204030204"/>
                <a:cs typeface="+mn-cs"/>
              </a:rPr>
            </a:br>
            <a:r>
              <a:rPr lang="en-US" sz="1950" i="1" dirty="0">
                <a:solidFill>
                  <a:srgbClr val="00518E"/>
                </a:solidFill>
                <a:latin typeface="Calibri" panose="020F0502020204030204"/>
                <a:cs typeface="+mn-cs"/>
              </a:rPr>
              <a:t>Example: The return window for the Fall NGSSS TBS material is September 24th. Therefore, the form must be completed and submitted by </a:t>
            </a:r>
            <a:r>
              <a:rPr lang="en-US" sz="1950" i="1" dirty="0">
                <a:solidFill>
                  <a:srgbClr val="00518E"/>
                </a:solidFill>
                <a:latin typeface="Calibri" panose="020F0502020204030204"/>
              </a:rPr>
              <a:t>September 23rd</a:t>
            </a:r>
            <a:r>
              <a:rPr lang="en-US" sz="1950" i="1" dirty="0">
                <a:solidFill>
                  <a:srgbClr val="00518E"/>
                </a:solidFill>
                <a:latin typeface="Calibri" panose="020F0502020204030204"/>
                <a:cs typeface="+mn-cs"/>
              </a:rPr>
              <a:t>.</a:t>
            </a:r>
          </a:p>
          <a:p>
            <a:pPr algn="just" defTabSz="685800" eaLnBrk="1" fontAlgn="auto" hangingPunct="1">
              <a:spcBef>
                <a:spcPts val="0"/>
              </a:spcBef>
              <a:spcAft>
                <a:spcPts val="0"/>
              </a:spcAft>
            </a:pPr>
            <a:endParaRPr lang="en-US" sz="975" dirty="0">
              <a:solidFill>
                <a:srgbClr val="0070C0"/>
              </a:solidFill>
              <a:latin typeface="Calibri" panose="020F0502020204030204"/>
              <a:cs typeface="+mn-cs"/>
            </a:endParaRPr>
          </a:p>
          <a:p>
            <a:pPr algn="just" defTabSz="685800" eaLnBrk="1" fontAlgn="auto" hangingPunct="1">
              <a:spcBef>
                <a:spcPts val="0"/>
              </a:spcBef>
              <a:spcAft>
                <a:spcPts val="0"/>
              </a:spcAft>
            </a:pPr>
            <a:r>
              <a:rPr lang="en-US" sz="2325" dirty="0">
                <a:solidFill>
                  <a:srgbClr val="C00000"/>
                </a:solidFill>
                <a:latin typeface="Calibri" panose="020F0502020204030204"/>
                <a:cs typeface="+mn-cs"/>
              </a:rPr>
              <a:t>Schools with multiple locations must complete separate forms for each location.</a:t>
            </a:r>
            <a:endParaRPr lang="en-US" sz="2325" i="1" dirty="0">
              <a:solidFill>
                <a:srgbClr val="C00000"/>
              </a:solidFill>
              <a:latin typeface="Calibri" panose="020F0502020204030204"/>
              <a:cs typeface="+mn-cs"/>
            </a:endParaRPr>
          </a:p>
          <a:p>
            <a:pPr defTabSz="685800" eaLnBrk="1" fontAlgn="auto" hangingPunct="1">
              <a:spcBef>
                <a:spcPts val="0"/>
              </a:spcBef>
              <a:spcAft>
                <a:spcPts val="0"/>
              </a:spcAft>
            </a:pPr>
            <a:endParaRPr lang="en-US" sz="1350" dirty="0">
              <a:solidFill>
                <a:prstClr val="black"/>
              </a:solidFill>
              <a:latin typeface="Calibri" panose="020F0502020204030204"/>
              <a:cs typeface="+mn-cs"/>
            </a:endParaRPr>
          </a:p>
        </p:txBody>
      </p:sp>
      <p:sp>
        <p:nvSpPr>
          <p:cNvPr id="8" name="Rounded Rectangle 6">
            <a:extLst>
              <a:ext uri="{FF2B5EF4-FFF2-40B4-BE49-F238E27FC236}">
                <a16:creationId xmlns:a16="http://schemas.microsoft.com/office/drawing/2014/main" id="{07B54C12-94A6-4D8A-AD1C-777AAC9E040F}"/>
              </a:ext>
            </a:extLst>
          </p:cNvPr>
          <p:cNvSpPr/>
          <p:nvPr/>
        </p:nvSpPr>
        <p:spPr>
          <a:xfrm>
            <a:off x="8184772" y="87630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p:txBody>
      </p:sp>
      <p:pic>
        <p:nvPicPr>
          <p:cNvPr id="7" name="Picture 6">
            <a:extLst>
              <a:ext uri="{FF2B5EF4-FFF2-40B4-BE49-F238E27FC236}">
                <a16:creationId xmlns:a16="http://schemas.microsoft.com/office/drawing/2014/main" id="{18565BAB-EDDE-491E-8950-4911A809B308}"/>
              </a:ext>
            </a:extLst>
          </p:cNvPr>
          <p:cNvPicPr/>
          <p:nvPr/>
        </p:nvPicPr>
        <p:blipFill rotWithShape="1">
          <a:blip r:embed="rId4"/>
          <a:srcRect r="47115"/>
          <a:stretch/>
        </p:blipFill>
        <p:spPr bwMode="auto">
          <a:xfrm>
            <a:off x="4238897" y="2048134"/>
            <a:ext cx="4648200" cy="304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9159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E57F4-7675-42C9-9220-65461CDECFF6}"/>
              </a:ext>
            </a:extLst>
          </p:cNvPr>
          <p:cNvSpPr>
            <a:spLocks noGrp="1"/>
          </p:cNvSpPr>
          <p:nvPr>
            <p:ph idx="1"/>
          </p:nvPr>
        </p:nvSpPr>
        <p:spPr>
          <a:xfrm>
            <a:off x="213360" y="2171268"/>
            <a:ext cx="8702040" cy="4412095"/>
          </a:xfrm>
        </p:spPr>
        <p:txBody>
          <a:bodyPr/>
          <a:lstStyle/>
          <a:p>
            <a:pPr marL="0" lvl="0" indent="0" defTabSz="685800" fontAlgn="auto">
              <a:lnSpc>
                <a:spcPct val="100000"/>
              </a:lnSpc>
              <a:spcBef>
                <a:spcPts val="0"/>
              </a:spcBef>
              <a:spcAft>
                <a:spcPts val="0"/>
              </a:spcAft>
              <a:buNone/>
            </a:pPr>
            <a:r>
              <a:rPr lang="en-US" sz="1800" b="1" u="sng" kern="1200" dirty="0">
                <a:solidFill>
                  <a:srgbClr val="C00000"/>
                </a:solidFill>
                <a:cs typeface="Arial" panose="020B0604020202020204" pitchFamily="34" charset="0"/>
              </a:rPr>
              <a:t>Scheduling a UPS Pickup of NGSSS EOC Materials to PEARSON:</a:t>
            </a:r>
            <a:endParaRPr lang="en-US" sz="1800" kern="1200" dirty="0">
              <a:solidFill>
                <a:srgbClr val="C00000"/>
              </a:solidFill>
              <a:cs typeface="Arial" panose="020B0604020202020204" pitchFamily="34" charset="0"/>
            </a:endParaRPr>
          </a:p>
          <a:p>
            <a:pPr marL="0" lvl="0" indent="0" defTabSz="685800" fontAlgn="auto">
              <a:lnSpc>
                <a:spcPct val="114000"/>
              </a:lnSpc>
              <a:spcBef>
                <a:spcPts val="0"/>
              </a:spcBef>
              <a:spcAft>
                <a:spcPts val="0"/>
              </a:spcAft>
              <a:buNone/>
            </a:pPr>
            <a:r>
              <a:rPr lang="en-US" sz="1800" kern="1200" dirty="0">
                <a:solidFill>
                  <a:prstClr val="black"/>
                </a:solidFill>
                <a:cs typeface="Arial" panose="020B0604020202020204" pitchFamily="34" charset="0"/>
              </a:rPr>
              <a:t>Call UPS at </a:t>
            </a:r>
            <a:r>
              <a:rPr lang="en-US" sz="1800" b="1" kern="1200" dirty="0">
                <a:solidFill>
                  <a:prstClr val="black"/>
                </a:solidFill>
                <a:cs typeface="Arial" panose="020B0604020202020204" pitchFamily="34" charset="0"/>
              </a:rPr>
              <a:t>800.823.7459</a:t>
            </a:r>
            <a:r>
              <a:rPr lang="en-US" sz="1800" kern="1200" dirty="0">
                <a:solidFill>
                  <a:prstClr val="black"/>
                </a:solidFill>
                <a:cs typeface="Arial" panose="020B0604020202020204" pitchFamily="34" charset="0"/>
              </a:rPr>
              <a:t> to schedule all UPS pickups (Ground or Next Day Air).</a:t>
            </a:r>
          </a:p>
          <a:p>
            <a:pPr marL="2313385" lvl="0" indent="-255985" defTabSz="685800" fontAlgn="auto">
              <a:lnSpc>
                <a:spcPct val="114000"/>
              </a:lnSpc>
              <a:spcBef>
                <a:spcPts val="450"/>
              </a:spcBef>
              <a:spcAft>
                <a:spcPts val="0"/>
              </a:spcAft>
              <a:buFont typeface="+mj-lt"/>
              <a:buAutoNum type="arabicPeriod"/>
            </a:pPr>
            <a:r>
              <a:rPr lang="en-US" sz="1800" kern="1200" dirty="0">
                <a:solidFill>
                  <a:prstClr val="black"/>
                </a:solidFill>
                <a:cs typeface="Arial" panose="020B0604020202020204" pitchFamily="34" charset="0"/>
              </a:rPr>
              <a:t>Inform UPS customer representative that you are calling to schedule a </a:t>
            </a:r>
            <a:r>
              <a:rPr lang="en-US" sz="1800" b="1" kern="1200" dirty="0">
                <a:solidFill>
                  <a:prstClr val="black"/>
                </a:solidFill>
                <a:cs typeface="Arial" panose="020B0604020202020204" pitchFamily="34" charset="0"/>
              </a:rPr>
              <a:t>PEARSON</a:t>
            </a:r>
            <a:r>
              <a:rPr lang="en-US" sz="1800" kern="1200" dirty="0">
                <a:solidFill>
                  <a:prstClr val="black"/>
                </a:solidFill>
                <a:cs typeface="Arial" panose="020B0604020202020204" pitchFamily="34" charset="0"/>
              </a:rPr>
              <a:t> pickup.</a:t>
            </a:r>
          </a:p>
          <a:p>
            <a:pPr marL="2313385" lvl="0" indent="-255985" defTabSz="685800" fontAlgn="auto">
              <a:lnSpc>
                <a:spcPct val="114000"/>
              </a:lnSpc>
              <a:spcBef>
                <a:spcPts val="450"/>
              </a:spcBef>
              <a:spcAft>
                <a:spcPts val="0"/>
              </a:spcAft>
              <a:buFont typeface="+mj-lt"/>
              <a:buAutoNum type="arabicPeriod"/>
            </a:pPr>
            <a:r>
              <a:rPr lang="en-US" sz="1800" kern="1200" dirty="0">
                <a:solidFill>
                  <a:prstClr val="black"/>
                </a:solidFill>
                <a:cs typeface="Arial" panose="020B0604020202020204" pitchFamily="34" charset="0"/>
              </a:rPr>
              <a:t>Provide the following information:</a:t>
            </a:r>
          </a:p>
          <a:p>
            <a:pPr marL="2784872" lvl="2" indent="-255985" defTabSz="685800" fontAlgn="auto">
              <a:lnSpc>
                <a:spcPct val="114000"/>
              </a:lnSpc>
              <a:spcBef>
                <a:spcPts val="450"/>
              </a:spcBef>
              <a:spcAft>
                <a:spcPts val="0"/>
              </a:spcAft>
              <a:buNone/>
            </a:pPr>
            <a:r>
              <a:rPr lang="en-US" sz="1800" kern="1200" dirty="0">
                <a:solidFill>
                  <a:prstClr val="black"/>
                </a:solidFill>
                <a:ea typeface="+mn-ea"/>
                <a:cs typeface="Arial" panose="020B0604020202020204" pitchFamily="34" charset="0"/>
              </a:rPr>
              <a:t>Tracking number located at bottom of label.</a:t>
            </a:r>
          </a:p>
          <a:p>
            <a:pPr marL="2784872" lvl="2" indent="-255985" defTabSz="685800" fontAlgn="auto">
              <a:lnSpc>
                <a:spcPct val="114000"/>
              </a:lnSpc>
              <a:spcBef>
                <a:spcPts val="450"/>
              </a:spcBef>
              <a:spcAft>
                <a:spcPts val="0"/>
              </a:spcAft>
              <a:buNone/>
            </a:pPr>
            <a:r>
              <a:rPr lang="en-US" sz="1800" kern="1200" dirty="0">
                <a:solidFill>
                  <a:prstClr val="black"/>
                </a:solidFill>
                <a:ea typeface="+mn-ea"/>
                <a:cs typeface="Arial" panose="020B0604020202020204" pitchFamily="34" charset="0"/>
              </a:rPr>
              <a:t>The physical location where packages are to be picked up from.</a:t>
            </a:r>
          </a:p>
          <a:p>
            <a:pPr marL="2784872" lvl="2" indent="-255985" defTabSz="685800" fontAlgn="auto">
              <a:lnSpc>
                <a:spcPct val="114000"/>
              </a:lnSpc>
              <a:spcBef>
                <a:spcPts val="450"/>
              </a:spcBef>
              <a:spcAft>
                <a:spcPts val="0"/>
              </a:spcAft>
              <a:buNone/>
            </a:pPr>
            <a:r>
              <a:rPr lang="en-US" sz="1800" kern="1200" dirty="0">
                <a:solidFill>
                  <a:prstClr val="black"/>
                </a:solidFill>
                <a:ea typeface="+mn-ea"/>
                <a:cs typeface="Arial" panose="020B0604020202020204" pitchFamily="34" charset="0"/>
              </a:rPr>
              <a:t>Estimated number of packages that will be available for pick up.</a:t>
            </a:r>
          </a:p>
          <a:p>
            <a:pPr marL="2313385" lvl="0" indent="-255985" defTabSz="685800" fontAlgn="auto">
              <a:lnSpc>
                <a:spcPct val="114000"/>
              </a:lnSpc>
              <a:spcBef>
                <a:spcPts val="450"/>
              </a:spcBef>
              <a:spcAft>
                <a:spcPts val="0"/>
              </a:spcAft>
              <a:buFont typeface="+mj-lt"/>
              <a:buAutoNum type="arabicPeriod"/>
            </a:pPr>
            <a:r>
              <a:rPr lang="en-US" sz="1800" kern="1200" dirty="0">
                <a:solidFill>
                  <a:prstClr val="black"/>
                </a:solidFill>
                <a:cs typeface="Arial" panose="020B0604020202020204" pitchFamily="34" charset="0"/>
              </a:rPr>
              <a:t>Record the pickup confirmation number that will be provided to you by the UPS customer representative.</a:t>
            </a:r>
          </a:p>
          <a:p>
            <a:endParaRPr lang="en-US" dirty="0"/>
          </a:p>
        </p:txBody>
      </p:sp>
      <p:sp>
        <p:nvSpPr>
          <p:cNvPr id="4" name="Slide Number Placeholder 3">
            <a:extLst>
              <a:ext uri="{FF2B5EF4-FFF2-40B4-BE49-F238E27FC236}">
                <a16:creationId xmlns:a16="http://schemas.microsoft.com/office/drawing/2014/main" id="{034E06FC-4BEF-4DB5-9730-3B19138DDF24}"/>
              </a:ext>
            </a:extLst>
          </p:cNvPr>
          <p:cNvSpPr>
            <a:spLocks noGrp="1"/>
          </p:cNvSpPr>
          <p:nvPr>
            <p:ph type="sldNum" sz="quarter" idx="12"/>
          </p:nvPr>
        </p:nvSpPr>
        <p:spPr/>
        <p:txBody>
          <a:bodyPr/>
          <a:lstStyle/>
          <a:p>
            <a:pPr>
              <a:defRPr/>
            </a:pPr>
            <a:fld id="{2CCA0BEC-BB11-4882-B8D6-FDCCFEFF8058}" type="slidenum">
              <a:rPr lang="en-US" smtClean="0"/>
              <a:pPr>
                <a:defRPr/>
              </a:pPr>
              <a:t>53</a:t>
            </a:fld>
            <a:endParaRPr lang="en-US" dirty="0"/>
          </a:p>
        </p:txBody>
      </p:sp>
      <p:sp>
        <p:nvSpPr>
          <p:cNvPr id="6" name="Rounded Rectangle 6">
            <a:extLst>
              <a:ext uri="{FF2B5EF4-FFF2-40B4-BE49-F238E27FC236}">
                <a16:creationId xmlns:a16="http://schemas.microsoft.com/office/drawing/2014/main" id="{A960F868-14C3-492B-9D3D-0EAD3F3A9216}"/>
              </a:ext>
            </a:extLst>
          </p:cNvPr>
          <p:cNvSpPr/>
          <p:nvPr/>
        </p:nvSpPr>
        <p:spPr>
          <a:xfrm>
            <a:off x="8305800" y="887330"/>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p:txBody>
      </p:sp>
      <p:sp>
        <p:nvSpPr>
          <p:cNvPr id="7" name="Rectangle 6">
            <a:extLst>
              <a:ext uri="{FF2B5EF4-FFF2-40B4-BE49-F238E27FC236}">
                <a16:creationId xmlns:a16="http://schemas.microsoft.com/office/drawing/2014/main" id="{C0FE61CA-79D4-4937-B22F-20E75B169862}"/>
              </a:ext>
            </a:extLst>
          </p:cNvPr>
          <p:cNvSpPr/>
          <p:nvPr/>
        </p:nvSpPr>
        <p:spPr>
          <a:xfrm>
            <a:off x="213360" y="1714068"/>
            <a:ext cx="8092440" cy="400110"/>
          </a:xfrm>
          <a:prstGeom prst="rect">
            <a:avLst/>
          </a:prstGeom>
        </p:spPr>
        <p:txBody>
          <a:bodyPr wrap="square">
            <a:spAutoFit/>
          </a:bodyPr>
          <a:lstStyle/>
          <a:p>
            <a:r>
              <a:rPr lang="en-US" sz="2000" b="1" dirty="0">
                <a:latin typeface="+mj-lt"/>
              </a:rPr>
              <a:t>Contact UPS, 24-48 hours, in advance of return deadlines</a:t>
            </a:r>
          </a:p>
        </p:txBody>
      </p:sp>
      <p:sp>
        <p:nvSpPr>
          <p:cNvPr id="9" name="Title 8">
            <a:extLst>
              <a:ext uri="{FF2B5EF4-FFF2-40B4-BE49-F238E27FC236}">
                <a16:creationId xmlns:a16="http://schemas.microsoft.com/office/drawing/2014/main" id="{A5948B29-14B0-4A6D-9995-1D9D8C77F2E1}"/>
              </a:ext>
            </a:extLst>
          </p:cNvPr>
          <p:cNvSpPr>
            <a:spLocks noGrp="1"/>
          </p:cNvSpPr>
          <p:nvPr>
            <p:ph type="title"/>
          </p:nvPr>
        </p:nvSpPr>
        <p:spPr/>
        <p:txBody>
          <a:bodyPr/>
          <a:lstStyle/>
          <a:p>
            <a:r>
              <a:rPr lang="en-US" altLang="en-US" dirty="0"/>
              <a:t>Return Schedule </a:t>
            </a:r>
            <a:br>
              <a:rPr lang="en-US" altLang="en-US" dirty="0"/>
            </a:br>
            <a:r>
              <a:rPr lang="en-US" altLang="en-US" dirty="0"/>
              <a:t>PBT Accommodations</a:t>
            </a:r>
            <a:endParaRPr lang="en-US" dirty="0"/>
          </a:p>
        </p:txBody>
      </p:sp>
      <p:grpSp>
        <p:nvGrpSpPr>
          <p:cNvPr id="8" name="Group 7">
            <a:extLst>
              <a:ext uri="{FF2B5EF4-FFF2-40B4-BE49-F238E27FC236}">
                <a16:creationId xmlns:a16="http://schemas.microsoft.com/office/drawing/2014/main" id="{7598507A-C1B1-41DC-A1AF-E3A1E03AD8AD}"/>
              </a:ext>
            </a:extLst>
          </p:cNvPr>
          <p:cNvGrpSpPr/>
          <p:nvPr/>
        </p:nvGrpSpPr>
        <p:grpSpPr>
          <a:xfrm>
            <a:off x="402737" y="3329592"/>
            <a:ext cx="1958666" cy="2147809"/>
            <a:chOff x="373447" y="2960996"/>
            <a:chExt cx="3061532" cy="3357175"/>
          </a:xfrm>
        </p:grpSpPr>
        <p:pic>
          <p:nvPicPr>
            <p:cNvPr id="10" name="Picture 9">
              <a:extLst>
                <a:ext uri="{FF2B5EF4-FFF2-40B4-BE49-F238E27FC236}">
                  <a16:creationId xmlns:a16="http://schemas.microsoft.com/office/drawing/2014/main" id="{7414EEE3-A0A6-4C0C-8908-70C5298E4E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424" y="4321679"/>
              <a:ext cx="1677578" cy="1996492"/>
            </a:xfrm>
            <a:prstGeom prst="rect">
              <a:avLst/>
            </a:prstGeom>
          </p:spPr>
        </p:pic>
        <p:pic>
          <p:nvPicPr>
            <p:cNvPr id="11" name="Picture 10">
              <a:extLst>
                <a:ext uri="{FF2B5EF4-FFF2-40B4-BE49-F238E27FC236}">
                  <a16:creationId xmlns:a16="http://schemas.microsoft.com/office/drawing/2014/main" id="{AD63DE18-5B45-4345-B258-86DEB4342E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784" b="31799"/>
            <a:stretch/>
          </p:blipFill>
          <p:spPr>
            <a:xfrm>
              <a:off x="373447" y="2960996"/>
              <a:ext cx="3061532" cy="1145522"/>
            </a:xfrm>
            <a:prstGeom prst="rect">
              <a:avLst/>
            </a:prstGeom>
          </p:spPr>
        </p:pic>
      </p:grpSp>
    </p:spTree>
    <p:extLst>
      <p:ext uri="{BB962C8B-B14F-4D97-AF65-F5344CB8AC3E}">
        <p14:creationId xmlns:p14="http://schemas.microsoft.com/office/powerpoint/2010/main" val="309554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5C0E-C008-4D3A-8511-19C5136B6030}"/>
              </a:ext>
            </a:extLst>
          </p:cNvPr>
          <p:cNvSpPr>
            <a:spLocks noGrp="1"/>
          </p:cNvSpPr>
          <p:nvPr>
            <p:ph type="title"/>
          </p:nvPr>
        </p:nvSpPr>
        <p:spPr>
          <a:xfrm>
            <a:off x="15506" y="68850"/>
            <a:ext cx="8991600" cy="1447800"/>
          </a:xfrm>
        </p:spPr>
        <p:txBody>
          <a:bodyPr/>
          <a:lstStyle/>
          <a:p>
            <a:r>
              <a:rPr lang="en-US" dirty="0"/>
              <a:t>NGSSS (Pearson) Additional Resources</a:t>
            </a:r>
          </a:p>
        </p:txBody>
      </p:sp>
      <p:sp>
        <p:nvSpPr>
          <p:cNvPr id="4" name="Slide Number Placeholder 3">
            <a:extLst>
              <a:ext uri="{FF2B5EF4-FFF2-40B4-BE49-F238E27FC236}">
                <a16:creationId xmlns:a16="http://schemas.microsoft.com/office/drawing/2014/main" id="{948F6BA8-39C0-41A7-88B9-9B6E7591A50A}"/>
              </a:ext>
            </a:extLst>
          </p:cNvPr>
          <p:cNvSpPr>
            <a:spLocks noGrp="1"/>
          </p:cNvSpPr>
          <p:nvPr>
            <p:ph type="sldNum" sz="quarter" idx="12"/>
          </p:nvPr>
        </p:nvSpPr>
        <p:spPr/>
        <p:txBody>
          <a:bodyPr/>
          <a:lstStyle/>
          <a:p>
            <a:pPr>
              <a:defRPr/>
            </a:pPr>
            <a:fld id="{2CCA0BEC-BB11-4882-B8D6-FDCCFEFF8058}" type="slidenum">
              <a:rPr lang="en-US" smtClean="0"/>
              <a:pPr>
                <a:defRPr/>
              </a:pPr>
              <a:t>54</a:t>
            </a:fld>
            <a:endParaRPr lang="en-US" dirty="0"/>
          </a:p>
        </p:txBody>
      </p:sp>
      <p:grpSp>
        <p:nvGrpSpPr>
          <p:cNvPr id="5" name="Group 4">
            <a:extLst>
              <a:ext uri="{FF2B5EF4-FFF2-40B4-BE49-F238E27FC236}">
                <a16:creationId xmlns:a16="http://schemas.microsoft.com/office/drawing/2014/main" id="{ACA88F11-2154-4892-86D7-AF3A753E8F0A}"/>
              </a:ext>
            </a:extLst>
          </p:cNvPr>
          <p:cNvGrpSpPr/>
          <p:nvPr/>
        </p:nvGrpSpPr>
        <p:grpSpPr>
          <a:xfrm>
            <a:off x="533402" y="2218132"/>
            <a:ext cx="8689231" cy="4352789"/>
            <a:chOff x="4788407" y="2429972"/>
            <a:chExt cx="3965563" cy="3534947"/>
          </a:xfrm>
        </p:grpSpPr>
        <p:grpSp>
          <p:nvGrpSpPr>
            <p:cNvPr id="7" name="Group 6">
              <a:extLst>
                <a:ext uri="{FF2B5EF4-FFF2-40B4-BE49-F238E27FC236}">
                  <a16:creationId xmlns:a16="http://schemas.microsoft.com/office/drawing/2014/main" id="{DA6D3883-68AE-4AE5-A74F-A4609480C60C}"/>
                </a:ext>
              </a:extLst>
            </p:cNvPr>
            <p:cNvGrpSpPr/>
            <p:nvPr/>
          </p:nvGrpSpPr>
          <p:grpSpPr>
            <a:xfrm>
              <a:off x="5188327" y="2992498"/>
              <a:ext cx="3102292" cy="2972421"/>
              <a:chOff x="1109312" y="4928217"/>
              <a:chExt cx="4439701" cy="4253844"/>
            </a:xfrm>
          </p:grpSpPr>
          <p:pic>
            <p:nvPicPr>
              <p:cNvPr id="10" name="Picture 9">
                <a:extLst>
                  <a:ext uri="{FF2B5EF4-FFF2-40B4-BE49-F238E27FC236}">
                    <a16:creationId xmlns:a16="http://schemas.microsoft.com/office/drawing/2014/main" id="{C354EA61-56C2-4EC5-845E-1417DB86D5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286" y="5306747"/>
                <a:ext cx="2160727" cy="3875314"/>
              </a:xfrm>
              <a:prstGeom prst="rect">
                <a:avLst/>
              </a:prstGeom>
              <a:ln>
                <a:solidFill>
                  <a:srgbClr val="4472C4">
                    <a:shade val="50000"/>
                  </a:srgbClr>
                </a:solidFill>
              </a:ln>
            </p:spPr>
          </p:pic>
          <p:pic>
            <p:nvPicPr>
              <p:cNvPr id="11" name="Picture 10">
                <a:extLst>
                  <a:ext uri="{FF2B5EF4-FFF2-40B4-BE49-F238E27FC236}">
                    <a16:creationId xmlns:a16="http://schemas.microsoft.com/office/drawing/2014/main" id="{F5D5CC90-D9FF-43F1-BF51-8CB9C4086B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312" y="4928217"/>
                <a:ext cx="2239557" cy="3875314"/>
              </a:xfrm>
              <a:prstGeom prst="rect">
                <a:avLst/>
              </a:prstGeom>
              <a:ln>
                <a:solidFill>
                  <a:srgbClr val="4472C4">
                    <a:shade val="50000"/>
                  </a:srgbClr>
                </a:solidFill>
              </a:ln>
            </p:spPr>
          </p:pic>
        </p:grpSp>
        <p:sp>
          <p:nvSpPr>
            <p:cNvPr id="8" name="Content Placeholder 1">
              <a:extLst>
                <a:ext uri="{FF2B5EF4-FFF2-40B4-BE49-F238E27FC236}">
                  <a16:creationId xmlns:a16="http://schemas.microsoft.com/office/drawing/2014/main" id="{8C8479EB-3049-4EB2-B9EB-5CBBAB4BC823}"/>
                </a:ext>
              </a:extLst>
            </p:cNvPr>
            <p:cNvSpPr txBox="1">
              <a:spLocks/>
            </p:cNvSpPr>
            <p:nvPr/>
          </p:nvSpPr>
          <p:spPr>
            <a:xfrm>
              <a:off x="4788407" y="2429972"/>
              <a:ext cx="3965563" cy="53530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00518E"/>
                  </a:solidFill>
                  <a:effectLst/>
                  <a:uLnTx/>
                  <a:uFillTx/>
                  <a:latin typeface="+mj-lt"/>
                  <a:ea typeface="+mn-ea"/>
                  <a:cs typeface="+mn-cs"/>
                </a:rPr>
                <a:t>PEARSON PACKING INSTRUCTIONS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00518E"/>
                  </a:solidFill>
                  <a:effectLst/>
                  <a:uLnTx/>
                  <a:uFillTx/>
                  <a:latin typeface="+mj-lt"/>
                  <a:ea typeface="+mn-ea"/>
                  <a:cs typeface="+mn-cs"/>
                </a:rPr>
                <a:t>— NGSSS</a:t>
              </a:r>
            </a:p>
          </p:txBody>
        </p:sp>
      </p:grpSp>
      <p:sp>
        <p:nvSpPr>
          <p:cNvPr id="14" name="Rounded Rectangle 6">
            <a:extLst>
              <a:ext uri="{FF2B5EF4-FFF2-40B4-BE49-F238E27FC236}">
                <a16:creationId xmlns:a16="http://schemas.microsoft.com/office/drawing/2014/main" id="{6E6F60F8-D78F-4D15-BF0B-C80B2D84F57A}"/>
              </a:ext>
            </a:extLst>
          </p:cNvPr>
          <p:cNvSpPr/>
          <p:nvPr/>
        </p:nvSpPr>
        <p:spPr>
          <a:xfrm>
            <a:off x="8442694" y="1028268"/>
            <a:ext cx="685800" cy="6858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p:txBody>
      </p:sp>
    </p:spTree>
    <p:extLst>
      <p:ext uri="{BB962C8B-B14F-4D97-AF65-F5344CB8AC3E}">
        <p14:creationId xmlns:p14="http://schemas.microsoft.com/office/powerpoint/2010/main" val="61154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idx="1"/>
          </p:nvPr>
        </p:nvSpPr>
        <p:spPr>
          <a:xfrm>
            <a:off x="304800" y="1828213"/>
            <a:ext cx="8534400" cy="4893262"/>
          </a:xfrm>
        </p:spPr>
        <p:txBody>
          <a:bodyPr vert="horz" lIns="91440" tIns="45720" rIns="91440" bIns="45720" rtlCol="0" anchor="t">
            <a:noAutofit/>
          </a:bodyPr>
          <a:lstStyle/>
          <a:p>
            <a:pPr marL="0" indent="0">
              <a:lnSpc>
                <a:spcPct val="100000"/>
              </a:lnSpc>
              <a:spcBef>
                <a:spcPts val="0"/>
              </a:spcBef>
              <a:spcAft>
                <a:spcPts val="0"/>
              </a:spcAft>
              <a:buNone/>
              <a:defRPr/>
            </a:pPr>
            <a:r>
              <a:rPr lang="en-US" sz="2400" b="1" dirty="0">
                <a:ea typeface="Batang" panose="02030600000101010101" pitchFamily="18" charset="-127"/>
                <a:cs typeface="Arial" panose="020B0604020202020204" pitchFamily="34" charset="0"/>
              </a:rPr>
              <a:t>Prepare DAC-AR Box(es)</a:t>
            </a:r>
          </a:p>
          <a:p>
            <a:pPr>
              <a:lnSpc>
                <a:spcPct val="100000"/>
              </a:lnSpc>
              <a:spcBef>
                <a:spcPts val="0"/>
              </a:spcBef>
              <a:spcAft>
                <a:spcPts val="0"/>
              </a:spcAft>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defRPr/>
            </a:pPr>
            <a:r>
              <a:rPr lang="en-US" sz="1600" dirty="0">
                <a:latin typeface="Tahoma" panose="020B0604030504040204" pitchFamily="34" charset="0"/>
                <a:ea typeface="Tahoma" panose="020B0604030504040204" pitchFamily="34" charset="0"/>
                <a:cs typeface="Tahoma" panose="020B0604030504040204" pitchFamily="34" charset="0"/>
              </a:rPr>
              <a:t>Place the following materials in the </a:t>
            </a:r>
            <a:r>
              <a:rPr lang="en-US" sz="1600" b="1" i="1" dirty="0">
                <a:latin typeface="Tahoma" panose="020B0604030504040204" pitchFamily="34" charset="0"/>
                <a:ea typeface="Tahoma" panose="020B0604030504040204" pitchFamily="34" charset="0"/>
                <a:cs typeface="Tahoma" panose="020B0604030504040204" pitchFamily="34" charset="0"/>
              </a:rPr>
              <a:t>Administrative Records Box(es)</a:t>
            </a:r>
            <a:r>
              <a:rPr lang="en-US" sz="1600" dirty="0">
                <a:latin typeface="Tahoma" panose="020B0604030504040204" pitchFamily="34" charset="0"/>
                <a:ea typeface="Tahoma" panose="020B0604030504040204" pitchFamily="34" charset="0"/>
                <a:cs typeface="Tahoma" panose="020B0604030504040204" pitchFamily="34" charset="0"/>
              </a:rPr>
              <a:t>:</a:t>
            </a:r>
          </a:p>
          <a:p>
            <a:pPr lvl="1">
              <a:lnSpc>
                <a:spcPct val="100000"/>
              </a:lnSpc>
              <a:spcBef>
                <a:spcPts val="0"/>
              </a:spcBef>
              <a:spcAft>
                <a:spcPts val="0"/>
              </a:spcAft>
              <a:defRPr/>
            </a:pPr>
            <a:r>
              <a:rPr lang="en-US" sz="1600" dirty="0">
                <a:latin typeface="Tahoma" panose="020B0604030504040204" pitchFamily="34" charset="0"/>
                <a:ea typeface="Tahoma" panose="020B0604030504040204" pitchFamily="34" charset="0"/>
                <a:cs typeface="Tahoma" panose="020B0604030504040204" pitchFamily="34" charset="0"/>
              </a:rPr>
              <a:t>Original </a:t>
            </a:r>
            <a:r>
              <a:rPr lang="en-US" sz="1600" b="1" i="1" dirty="0">
                <a:latin typeface="Tahoma" panose="020B0604030504040204" pitchFamily="34" charset="0"/>
                <a:ea typeface="Tahoma" panose="020B0604030504040204" pitchFamily="34" charset="0"/>
                <a:cs typeface="Tahoma" panose="020B0604030504040204" pitchFamily="34" charset="0"/>
              </a:rPr>
              <a:t>Test Materials Chain of Custody Form (for PBT accommodations)</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7E56C8"/>
                </a:solidFill>
                <a:latin typeface="Tahoma" panose="020B0604030504040204" pitchFamily="34" charset="0"/>
                <a:ea typeface="Tahoma" panose="020B0604030504040204" pitchFamily="34" charset="0"/>
                <a:cs typeface="Tahoma" panose="020B0604030504040204" pitchFamily="34" charset="0"/>
              </a:rPr>
              <a:t> </a:t>
            </a:r>
          </a:p>
          <a:p>
            <a:pPr lvl="1">
              <a:lnSpc>
                <a:spcPct val="100000"/>
              </a:lnSpc>
              <a:spcBef>
                <a:spcPts val="0"/>
              </a:spcBef>
              <a:spcAft>
                <a:spcPts val="0"/>
              </a:spcAft>
              <a:defRPr/>
            </a:pP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Original </a:t>
            </a:r>
            <a:r>
              <a:rPr lang="en-US" sz="1600" b="1" i="1" dirty="0">
                <a:solidFill>
                  <a:srgbClr val="7030A0"/>
                </a:solidFill>
                <a:latin typeface="Tahoma" panose="020B0604030504040204" pitchFamily="34" charset="0"/>
                <a:ea typeface="Tahoma" panose="020B0604030504040204" pitchFamily="34" charset="0"/>
                <a:cs typeface="Tahoma" panose="020B0604030504040204" pitchFamily="34" charset="0"/>
              </a:rPr>
              <a:t>School Procedural Checklist (FM-6927)</a:t>
            </a:r>
            <a:r>
              <a:rPr lang="en-US" sz="1600" b="1" dirty="0">
                <a:solidFill>
                  <a:srgbClr val="7030A0"/>
                </a:solidFill>
                <a:latin typeface="Tahoma" panose="020B0604030504040204" pitchFamily="34" charset="0"/>
                <a:ea typeface="Tahoma" panose="020B0604030504040204" pitchFamily="34" charset="0"/>
                <a:cs typeface="Tahoma" panose="020B0604030504040204" pitchFamily="34" charset="0"/>
              </a:rPr>
              <a:t> (One per administration)</a:t>
            </a:r>
          </a:p>
          <a:p>
            <a:pPr lvl="1">
              <a:lnSpc>
                <a:spcPct val="100000"/>
              </a:lnSpc>
              <a:spcBef>
                <a:spcPts val="0"/>
              </a:spcBef>
              <a:spcAft>
                <a:spcPts val="0"/>
              </a:spcAft>
              <a:defRPr/>
            </a:pPr>
            <a:r>
              <a:rPr lang="en-US" sz="1600" dirty="0">
                <a:latin typeface="Tahoma" panose="020B0604030504040204" pitchFamily="34" charset="0"/>
                <a:ea typeface="Tahoma" panose="020B0604030504040204" pitchFamily="34" charset="0"/>
                <a:cs typeface="Tahoma" panose="020B0604030504040204" pitchFamily="34" charset="0"/>
              </a:rPr>
              <a:t>Original </a:t>
            </a:r>
            <a:r>
              <a:rPr lang="en-US" sz="1600" b="1" i="1" dirty="0">
                <a:latin typeface="Tahoma" panose="020B0604030504040204" pitchFamily="34" charset="0"/>
                <a:ea typeface="Tahoma" panose="020B0604030504040204" pitchFamily="34" charset="0"/>
                <a:cs typeface="Tahoma" panose="020B0604030504040204" pitchFamily="34" charset="0"/>
              </a:rPr>
              <a:t>Test Administration and Security Agreements</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i="1" dirty="0">
                <a:latin typeface="Tahoma" panose="020B0604030504040204" pitchFamily="34" charset="0"/>
                <a:ea typeface="Tahoma" panose="020B0604030504040204" pitchFamily="34" charset="0"/>
                <a:cs typeface="Tahoma" panose="020B0604030504040204" pitchFamily="34" charset="0"/>
              </a:rPr>
              <a:t>and Test Administrator Prohibited Activities Agreements</a:t>
            </a:r>
            <a:endParaRPr lang="en-US" sz="1600" b="1" dirty="0">
              <a:latin typeface="Tahoma" panose="020B0604030504040204" pitchFamily="34" charset="0"/>
              <a:ea typeface="Tahoma" panose="020B0604030504040204" pitchFamily="34" charset="0"/>
              <a:cs typeface="Tahoma" panose="020B0604030504040204" pitchFamily="34" charset="0"/>
            </a:endParaRPr>
          </a:p>
          <a:p>
            <a:pPr lvl="1">
              <a:lnSpc>
                <a:spcPct val="100000"/>
              </a:lnSpc>
              <a:spcBef>
                <a:spcPts val="0"/>
              </a:spcBef>
              <a:spcAft>
                <a:spcPts val="0"/>
              </a:spcAft>
              <a:defRPr/>
            </a:pPr>
            <a:r>
              <a:rPr lang="en-US" sz="1600" dirty="0">
                <a:latin typeface="Tahoma" panose="020B0604030504040204" pitchFamily="34" charset="0"/>
                <a:ea typeface="Tahoma" panose="020B0604030504040204" pitchFamily="34" charset="0"/>
                <a:cs typeface="Tahoma" panose="020B0604030504040204" pitchFamily="34" charset="0"/>
              </a:rPr>
              <a:t>Original </a:t>
            </a:r>
            <a:r>
              <a:rPr lang="en-US" sz="1600" b="1" i="1" dirty="0">
                <a:latin typeface="Tahoma" panose="020B0604030504040204" pitchFamily="34" charset="0"/>
                <a:ea typeface="Tahoma" panose="020B0604030504040204" pitchFamily="34" charset="0"/>
                <a:cs typeface="Tahoma" panose="020B0604030504040204" pitchFamily="34" charset="0"/>
              </a:rPr>
              <a:t>records of required administration information, such as Administration Record/Security Checklist </a:t>
            </a:r>
          </a:p>
          <a:p>
            <a:pPr lvl="1">
              <a:lnSpc>
                <a:spcPct val="100000"/>
              </a:lnSpc>
              <a:spcBef>
                <a:spcPts val="0"/>
              </a:spcBef>
              <a:spcAft>
                <a:spcPts val="0"/>
              </a:spcAft>
              <a:defRPr/>
            </a:pPr>
            <a:r>
              <a:rPr lang="en-US" sz="1600" dirty="0">
                <a:latin typeface="Tahoma" panose="020B0604030504040204" pitchFamily="34" charset="0"/>
                <a:ea typeface="Tahoma" panose="020B0604030504040204" pitchFamily="34" charset="0"/>
                <a:cs typeface="Tahoma" panose="020B0604030504040204" pitchFamily="34" charset="0"/>
              </a:rPr>
              <a:t>Original </a:t>
            </a:r>
            <a:r>
              <a:rPr lang="en-US" sz="1600" b="1" i="1" dirty="0">
                <a:latin typeface="Tahoma" panose="020B0604030504040204" pitchFamily="34" charset="0"/>
                <a:ea typeface="Tahoma" panose="020B0604030504040204" pitchFamily="34" charset="0"/>
                <a:cs typeface="Tahoma" panose="020B0604030504040204" pitchFamily="34" charset="0"/>
              </a:rPr>
              <a:t>Advanced</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b="1" i="1" dirty="0">
                <a:latin typeface="Tahoma" panose="020B0604030504040204" pitchFamily="34" charset="0"/>
                <a:ea typeface="Tahoma" panose="020B0604030504040204" pitchFamily="34" charset="0"/>
                <a:cs typeface="Tahoma" panose="020B0604030504040204" pitchFamily="34" charset="0"/>
              </a:rPr>
              <a:t>Session Roster</a:t>
            </a:r>
            <a:r>
              <a:rPr lang="en-US" sz="1600" b="1" dirty="0">
                <a:latin typeface="Tahoma" panose="020B0604030504040204" pitchFamily="34" charset="0"/>
                <a:ea typeface="Tahoma" panose="020B0604030504040204" pitchFamily="34" charset="0"/>
                <a:cs typeface="Tahoma" panose="020B0604030504040204" pitchFamily="34" charset="0"/>
              </a:rPr>
              <a:t>s </a:t>
            </a:r>
            <a:r>
              <a:rPr lang="en-US" sz="1600" dirty="0">
                <a:latin typeface="Tahoma" panose="020B0604030504040204" pitchFamily="34" charset="0"/>
                <a:ea typeface="Tahoma" panose="020B0604030504040204" pitchFamily="34" charset="0"/>
                <a:cs typeface="Tahoma" panose="020B0604030504040204" pitchFamily="34" charset="0"/>
              </a:rPr>
              <a:t>(NGSSS CBT ONLY)</a:t>
            </a:r>
          </a:p>
          <a:p>
            <a:pPr lvl="1">
              <a:lnSpc>
                <a:spcPct val="100000"/>
              </a:lnSpc>
              <a:spcBef>
                <a:spcPts val="0"/>
              </a:spcBef>
              <a:spcAft>
                <a:spcPts val="0"/>
              </a:spcAft>
              <a:defRPr/>
            </a:pPr>
            <a:r>
              <a:rPr lang="en-US" sz="1600" dirty="0">
                <a:latin typeface="Tahoma" panose="020B0604030504040204" pitchFamily="34" charset="0"/>
                <a:ea typeface="Tahoma" panose="020B0604030504040204" pitchFamily="34" charset="0"/>
                <a:cs typeface="Tahoma" panose="020B0604030504040204" pitchFamily="34" charset="0"/>
              </a:rPr>
              <a:t>Original </a:t>
            </a:r>
            <a:r>
              <a:rPr lang="en-US" sz="1600" b="1" i="1" dirty="0">
                <a:latin typeface="Tahoma" panose="020B0604030504040204" pitchFamily="34" charset="0"/>
                <a:ea typeface="Tahoma" panose="020B0604030504040204" pitchFamily="34" charset="0"/>
                <a:cs typeface="Tahoma" panose="020B0604030504040204" pitchFamily="34" charset="0"/>
              </a:rPr>
              <a:t>Security Logs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lnSpc>
                <a:spcPct val="100000"/>
              </a:lnSpc>
              <a:spcBef>
                <a:spcPts val="0"/>
              </a:spcBef>
              <a:spcAft>
                <a:spcPts val="0"/>
              </a:spcAft>
              <a:defRPr/>
            </a:pPr>
            <a:r>
              <a:rPr lang="en-US" sz="1600" dirty="0">
                <a:latin typeface="Tahoma" panose="020B0604030504040204" pitchFamily="34" charset="0"/>
                <a:ea typeface="Tahoma" panose="020B0604030504040204" pitchFamily="34" charset="0"/>
                <a:cs typeface="Tahoma" panose="020B0604030504040204" pitchFamily="34" charset="0"/>
              </a:rPr>
              <a:t>Original </a:t>
            </a:r>
            <a:r>
              <a:rPr lang="en-US" sz="1600" b="1" i="1" dirty="0">
                <a:latin typeface="Tahoma" panose="020B0604030504040204" pitchFamily="34" charset="0"/>
                <a:ea typeface="Tahoma" panose="020B0604030504040204" pitchFamily="34" charset="0"/>
                <a:cs typeface="Tahoma" panose="020B0604030504040204" pitchFamily="34" charset="0"/>
              </a:rPr>
              <a:t>Seating Charts</a:t>
            </a:r>
          </a:p>
          <a:p>
            <a:pPr marL="0" lvl="1" indent="0">
              <a:lnSpc>
                <a:spcPct val="100000"/>
              </a:lnSpc>
              <a:spcBef>
                <a:spcPts val="0"/>
              </a:spcBef>
              <a:spcAft>
                <a:spcPts val="0"/>
              </a:spcAft>
              <a:buNone/>
              <a:defRPr/>
            </a:pPr>
            <a:endPar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0"/>
              </a:spcAft>
              <a:buNone/>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Group documentation by type and include an Administrative Records Cover Sheet (found on the TDC Documents website)</a:t>
            </a:r>
          </a:p>
          <a:p>
            <a:pPr eaLnBrk="1" hangingPunct="1">
              <a:lnSpc>
                <a:spcPct val="100000"/>
              </a:lnSpc>
              <a:spcBef>
                <a:spcPts val="0"/>
              </a:spcBef>
              <a:spcAft>
                <a:spcPts val="0"/>
              </a:spcAft>
              <a:defRPr/>
            </a:pPr>
            <a:r>
              <a:rPr lang="en-US" sz="1600" dirty="0">
                <a:latin typeface="Tahoma" panose="020B0604030504040204" pitchFamily="34" charset="0"/>
                <a:ea typeface="Tahoma" panose="020B0604030504040204" pitchFamily="34" charset="0"/>
                <a:cs typeface="Tahoma" panose="020B0604030504040204" pitchFamily="34" charset="0"/>
              </a:rPr>
              <a:t>Seal the box and complete, print and tape a DAC-AR box label to the </a:t>
            </a:r>
            <a:r>
              <a:rPr lang="en-US" sz="1600" u="sng" dirty="0">
                <a:latin typeface="Tahoma" panose="020B0604030504040204" pitchFamily="34" charset="0"/>
                <a:ea typeface="Tahoma" panose="020B0604030504040204" pitchFamily="34" charset="0"/>
                <a:cs typeface="Tahoma" panose="020B0604030504040204" pitchFamily="34" charset="0"/>
              </a:rPr>
              <a:t>side</a:t>
            </a:r>
            <a:r>
              <a:rPr lang="en-US" sz="1600" dirty="0">
                <a:latin typeface="Tahoma" panose="020B0604030504040204" pitchFamily="34" charset="0"/>
                <a:ea typeface="Tahoma" panose="020B0604030504040204" pitchFamily="34" charset="0"/>
                <a:cs typeface="Tahoma" panose="020B0604030504040204" pitchFamily="34" charset="0"/>
              </a:rPr>
              <a:t> of the box available on the TDC Documents web page.</a:t>
            </a:r>
          </a:p>
          <a:p>
            <a:pPr marL="0" indent="0" eaLnBrk="1" hangingPunct="1">
              <a:lnSpc>
                <a:spcPct val="100000"/>
              </a:lnSpc>
              <a:spcBef>
                <a:spcPts val="0"/>
              </a:spcBef>
              <a:spcAft>
                <a:spcPts val="0"/>
              </a:spcAft>
              <a:buNone/>
              <a:defRPr/>
            </a:pPr>
            <a:endParaRPr lang="en-US" sz="1700" dirty="0">
              <a:ea typeface="Batang" panose="02030600000101010101" pitchFamily="18" charset="-127"/>
              <a:cs typeface="Arial" panose="020B0604020202020204" pitchFamily="34" charset="0"/>
            </a:endParaRPr>
          </a:p>
        </p:txBody>
      </p:sp>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D54CAC1-C4CC-434D-AACC-8F9CE9DFA094}" type="slidenum">
              <a:rPr lang="en-US" altLang="en-US" sz="1400" smtClean="0"/>
              <a:pPr eaLnBrk="1" hangingPunct="1">
                <a:spcBef>
                  <a:spcPct val="0"/>
                </a:spcBef>
                <a:buFontTx/>
                <a:buNone/>
              </a:pPr>
              <a:t>55</a:t>
            </a:fld>
            <a:endParaRPr lang="en-US" altLang="en-US" sz="1400" dirty="0"/>
          </a:p>
        </p:txBody>
      </p:sp>
      <p:sp>
        <p:nvSpPr>
          <p:cNvPr id="14" name="Title 1">
            <a:extLst>
              <a:ext uri="{FF2B5EF4-FFF2-40B4-BE49-F238E27FC236}">
                <a16:creationId xmlns:a16="http://schemas.microsoft.com/office/drawing/2014/main" id="{7159D932-BFD8-4784-8E04-D21CECAA0F50}"/>
              </a:ext>
            </a:extLst>
          </p:cNvPr>
          <p:cNvSpPr>
            <a:spLocks noGrp="1"/>
          </p:cNvSpPr>
          <p:nvPr>
            <p:ph type="title"/>
          </p:nvPr>
        </p:nvSpPr>
        <p:spPr>
          <a:xfrm>
            <a:off x="228600" y="251619"/>
            <a:ext cx="8737092" cy="1096962"/>
          </a:xfrm>
        </p:spPr>
        <p:txBody>
          <a:bodyPr>
            <a:noAutofit/>
          </a:bodyPr>
          <a:lstStyle/>
          <a:p>
            <a:r>
              <a:rPr lang="en-US" dirty="0">
                <a:ea typeface="Batang" panose="02030600000101010101" pitchFamily="18" charset="-127"/>
                <a:cs typeface="Arial" panose="020B0604020202020204" pitchFamily="34" charset="0"/>
              </a:rPr>
              <a:t>DAC- Administrative Records (AR) Box</a:t>
            </a:r>
            <a:endParaRPr lang="en-US" dirty="0"/>
          </a:p>
        </p:txBody>
      </p:sp>
      <p:sp>
        <p:nvSpPr>
          <p:cNvPr id="12" name="Rounded Rectangle 8">
            <a:extLst>
              <a:ext uri="{FF2B5EF4-FFF2-40B4-BE49-F238E27FC236}">
                <a16:creationId xmlns:a16="http://schemas.microsoft.com/office/drawing/2014/main" id="{1B38326A-74CE-4CF4-AB4F-FE26A256246C}"/>
              </a:ext>
            </a:extLst>
          </p:cNvPr>
          <p:cNvSpPr/>
          <p:nvPr/>
        </p:nvSpPr>
        <p:spPr>
          <a:xfrm>
            <a:off x="8279892" y="902597"/>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528227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7" y="1911286"/>
            <a:ext cx="8886825" cy="738981"/>
          </a:xfrm>
        </p:spPr>
        <p:txBody>
          <a:bodyPr>
            <a:normAutofit/>
          </a:bodyPr>
          <a:lstStyle/>
          <a:p>
            <a:r>
              <a:rPr lang="en-US" altLang="en-US" sz="3000" b="1" dirty="0">
                <a:latin typeface="+mj-lt"/>
              </a:rPr>
              <a:t>Complete, Print, and Attach AR Return Label</a:t>
            </a:r>
            <a:endParaRPr lang="en-US" sz="3000" b="1" dirty="0">
              <a:latin typeface="+mj-lt"/>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56</a:t>
            </a:fld>
            <a:endParaRPr lang="en-US" dirty="0"/>
          </a:p>
        </p:txBody>
      </p:sp>
      <p:sp>
        <p:nvSpPr>
          <p:cNvPr id="12" name="Title 1">
            <a:extLst>
              <a:ext uri="{FF2B5EF4-FFF2-40B4-BE49-F238E27FC236}">
                <a16:creationId xmlns:a16="http://schemas.microsoft.com/office/drawing/2014/main" id="{A1E2A2FD-287F-47B6-B9C6-59FDEBA88363}"/>
              </a:ext>
            </a:extLst>
          </p:cNvPr>
          <p:cNvSpPr txBox="1">
            <a:spLocks/>
          </p:cNvSpPr>
          <p:nvPr/>
        </p:nvSpPr>
        <p:spPr>
          <a:xfrm>
            <a:off x="228600" y="251619"/>
            <a:ext cx="8737092" cy="1096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4000" b="0" dirty="0">
                <a:latin typeface="UniversLTStd-LightCn"/>
              </a:rPr>
              <a:t>DAC-AR Return Label </a:t>
            </a:r>
          </a:p>
        </p:txBody>
      </p:sp>
      <p:sp>
        <p:nvSpPr>
          <p:cNvPr id="14" name="Rounded Rectangle 8">
            <a:extLst>
              <a:ext uri="{FF2B5EF4-FFF2-40B4-BE49-F238E27FC236}">
                <a16:creationId xmlns:a16="http://schemas.microsoft.com/office/drawing/2014/main" id="{E7175E59-0A61-45D9-A232-82080A85F4D4}"/>
              </a:ext>
            </a:extLst>
          </p:cNvPr>
          <p:cNvSpPr/>
          <p:nvPr/>
        </p:nvSpPr>
        <p:spPr>
          <a:xfrm>
            <a:off x="8302752" y="795782"/>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pic>
        <p:nvPicPr>
          <p:cNvPr id="8" name="Content Placeholder 4">
            <a:extLst>
              <a:ext uri="{FF2B5EF4-FFF2-40B4-BE49-F238E27FC236}">
                <a16:creationId xmlns:a16="http://schemas.microsoft.com/office/drawing/2014/main" id="{598C404A-2EE4-46B6-B88B-B84E86DA196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45975" y="2819400"/>
            <a:ext cx="4252050" cy="2872226"/>
          </a:xfrm>
          <a:ln>
            <a:solidFill>
              <a:schemeClr val="accent1">
                <a:shade val="50000"/>
              </a:schemeClr>
            </a:solidFill>
          </a:ln>
        </p:spPr>
      </p:pic>
    </p:spTree>
    <p:extLst>
      <p:ext uri="{BB962C8B-B14F-4D97-AF65-F5344CB8AC3E}">
        <p14:creationId xmlns:p14="http://schemas.microsoft.com/office/powerpoint/2010/main" val="4166547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idx="1"/>
          </p:nvPr>
        </p:nvSpPr>
        <p:spPr>
          <a:xfrm>
            <a:off x="203680" y="1811315"/>
            <a:ext cx="8737092" cy="4431669"/>
          </a:xfrm>
        </p:spPr>
        <p:txBody>
          <a:bodyPr vert="horz" lIns="91440" tIns="45720" rIns="91440" bIns="45720" rtlCol="0" anchor="t">
            <a:noAutofit/>
          </a:bodyPr>
          <a:lstStyle/>
          <a:p>
            <a:pPr marL="0" indent="0" eaLnBrk="1" hangingPunct="1">
              <a:lnSpc>
                <a:spcPct val="100000"/>
              </a:lnSpc>
              <a:spcBef>
                <a:spcPts val="0"/>
              </a:spcBef>
              <a:spcAft>
                <a:spcPts val="0"/>
              </a:spcAft>
              <a:buNone/>
              <a:defRPr/>
            </a:pPr>
            <a:r>
              <a:rPr lang="en-US" sz="3000" b="1" dirty="0">
                <a:ea typeface="Batang" panose="02030600000101010101" pitchFamily="18" charset="-127"/>
                <a:cs typeface="Arial" panose="020B0604020202020204" pitchFamily="34" charset="0"/>
              </a:rPr>
              <a:t>Prepare the DAC–SWR Box(es)</a:t>
            </a:r>
          </a:p>
          <a:p>
            <a:pPr marL="0" indent="0" eaLnBrk="1" hangingPunct="1">
              <a:lnSpc>
                <a:spcPct val="100000"/>
              </a:lnSpc>
              <a:spcBef>
                <a:spcPts val="600"/>
              </a:spcBef>
              <a:spcAft>
                <a:spcPts val="0"/>
              </a:spcAft>
              <a:buNone/>
              <a:defRPr/>
            </a:pPr>
            <a:r>
              <a:rPr lang="en-US" sz="2300" dirty="0">
                <a:ea typeface="Batang" panose="02030600000101010101" pitchFamily="18" charset="-127"/>
                <a:cs typeface="Arial" panose="020B0604020202020204" pitchFamily="34" charset="0"/>
              </a:rPr>
              <a:t>Place the following materials in the </a:t>
            </a:r>
            <a:r>
              <a:rPr lang="en-US" sz="2300" b="1" i="1" dirty="0">
                <a:ea typeface="Batang" panose="02030600000101010101" pitchFamily="18" charset="-127"/>
                <a:cs typeface="Arial" panose="020B0604020202020204" pitchFamily="34" charset="0"/>
              </a:rPr>
              <a:t>District Assessment Coordinator (DAC) – Student Work Records (SWR) Box(es)</a:t>
            </a:r>
            <a:r>
              <a:rPr lang="en-US" sz="2300" dirty="0">
                <a:ea typeface="Batang" panose="02030600000101010101" pitchFamily="18" charset="-127"/>
                <a:cs typeface="Arial" panose="020B0604020202020204" pitchFamily="34" charset="0"/>
              </a:rPr>
              <a:t>:</a:t>
            </a:r>
          </a:p>
          <a:p>
            <a:pPr lvl="1">
              <a:lnSpc>
                <a:spcPct val="100000"/>
              </a:lnSpc>
              <a:spcBef>
                <a:spcPts val="600"/>
              </a:spcBef>
              <a:spcAft>
                <a:spcPts val="0"/>
              </a:spcAft>
              <a:defRPr/>
            </a:pPr>
            <a:r>
              <a:rPr lang="en-US" sz="2300" b="1" dirty="0">
                <a:ea typeface="Batang" panose="02030600000101010101" pitchFamily="18" charset="-127"/>
                <a:cs typeface="Arial" panose="020B0604020202020204" pitchFamily="34" charset="0"/>
              </a:rPr>
              <a:t>All used work</a:t>
            </a:r>
            <a:r>
              <a:rPr lang="en-US" sz="2300" b="1" kern="1200" dirty="0">
                <a:ea typeface="Batang" panose="02030600000101010101" pitchFamily="18" charset="-127"/>
                <a:cs typeface="Arial" panose="020B0604020202020204" pitchFamily="34" charset="0"/>
              </a:rPr>
              <a:t> </a:t>
            </a:r>
            <a:r>
              <a:rPr lang="en-US" sz="2300" b="1" dirty="0">
                <a:ea typeface="Batang" panose="02030600000101010101" pitchFamily="18" charset="-127"/>
                <a:cs typeface="Arial" panose="020B0604020202020204" pitchFamily="34" charset="0"/>
              </a:rPr>
              <a:t>folders</a:t>
            </a:r>
            <a:endParaRPr lang="en-US" sz="2300" dirty="0">
              <a:ea typeface="Batang" panose="02030600000101010101" pitchFamily="18" charset="-127"/>
              <a:cs typeface="Arial" panose="020B0604020202020204" pitchFamily="34" charset="0"/>
            </a:endParaRPr>
          </a:p>
          <a:p>
            <a:pPr lvl="1">
              <a:lnSpc>
                <a:spcPct val="100000"/>
              </a:lnSpc>
              <a:spcBef>
                <a:spcPts val="0"/>
              </a:spcBef>
              <a:spcAft>
                <a:spcPts val="0"/>
              </a:spcAft>
              <a:defRPr/>
            </a:pPr>
            <a:r>
              <a:rPr lang="en-US" sz="2300" b="1" dirty="0">
                <a:ea typeface="Batang" panose="02030600000101010101" pitchFamily="18" charset="-127"/>
                <a:cs typeface="Arial" panose="020B0604020202020204" pitchFamily="34" charset="0"/>
              </a:rPr>
              <a:t>All used worksheets (optional for Civics and US History EOC)</a:t>
            </a:r>
          </a:p>
          <a:p>
            <a:pPr lvl="1">
              <a:lnSpc>
                <a:spcPct val="100000"/>
              </a:lnSpc>
              <a:spcBef>
                <a:spcPts val="600"/>
              </a:spcBef>
              <a:spcAft>
                <a:spcPts val="0"/>
              </a:spcAft>
              <a:defRPr/>
            </a:pPr>
            <a:r>
              <a:rPr lang="en-US" sz="2300" b="1" dirty="0">
                <a:ea typeface="Batang" panose="02030600000101010101" pitchFamily="18" charset="-127"/>
                <a:cs typeface="Arial" panose="020B0604020202020204" pitchFamily="34" charset="0"/>
              </a:rPr>
              <a:t>All used periodic</a:t>
            </a:r>
            <a:r>
              <a:rPr lang="en-US" sz="2300" b="1" kern="1200" dirty="0">
                <a:ea typeface="Batang" panose="02030600000101010101" pitchFamily="18" charset="-127"/>
                <a:cs typeface="Arial" panose="020B0604020202020204" pitchFamily="34" charset="0"/>
              </a:rPr>
              <a:t> tables </a:t>
            </a:r>
            <a:endParaRPr lang="en-US" sz="2300" dirty="0">
              <a:solidFill>
                <a:srgbClr val="000000"/>
              </a:solidFill>
              <a:ea typeface="Batang" panose="02030600000101010101" pitchFamily="18" charset="-127"/>
              <a:cs typeface="Arial" panose="020B0604020202020204" pitchFamily="34" charset="0"/>
            </a:endParaRPr>
          </a:p>
          <a:p>
            <a:pPr eaLnBrk="1" hangingPunct="1">
              <a:lnSpc>
                <a:spcPct val="100000"/>
              </a:lnSpc>
              <a:spcBef>
                <a:spcPts val="600"/>
              </a:spcBef>
              <a:spcAft>
                <a:spcPts val="0"/>
              </a:spcAft>
              <a:defRPr/>
            </a:pPr>
            <a:r>
              <a:rPr lang="en-US" sz="2300" dirty="0">
                <a:ea typeface="Batang" panose="02030600000101010101" pitchFamily="18" charset="-127"/>
                <a:cs typeface="Arial" panose="020B0604020202020204" pitchFamily="34" charset="0"/>
              </a:rPr>
              <a:t>Seal the box</a:t>
            </a:r>
            <a:endParaRPr lang="en-US" sz="2300" dirty="0"/>
          </a:p>
          <a:p>
            <a:pPr eaLnBrk="1" hangingPunct="1">
              <a:lnSpc>
                <a:spcPct val="100000"/>
              </a:lnSpc>
              <a:spcBef>
                <a:spcPts val="0"/>
              </a:spcBef>
              <a:spcAft>
                <a:spcPts val="0"/>
              </a:spcAft>
              <a:defRPr/>
            </a:pPr>
            <a:r>
              <a:rPr lang="en-US" sz="2300" dirty="0">
                <a:ea typeface="Batang" panose="02030600000101010101" pitchFamily="18" charset="-127"/>
                <a:cs typeface="Arial" panose="020B0604020202020204" pitchFamily="34" charset="0"/>
              </a:rPr>
              <a:t>Complete, print and tape a DAC–SWR box label to the </a:t>
            </a:r>
            <a:r>
              <a:rPr lang="en-US" sz="2300" u="sng" dirty="0">
                <a:ea typeface="Batang" panose="02030600000101010101" pitchFamily="18" charset="-127"/>
                <a:cs typeface="Arial" panose="020B0604020202020204" pitchFamily="34" charset="0"/>
              </a:rPr>
              <a:t>side</a:t>
            </a:r>
            <a:r>
              <a:rPr lang="en-US" sz="2300" dirty="0">
                <a:ea typeface="Batang" panose="02030600000101010101" pitchFamily="18" charset="-127"/>
                <a:cs typeface="Arial" panose="020B0604020202020204" pitchFamily="34" charset="0"/>
              </a:rPr>
              <a:t> of the box available on the TDC Documents website.</a:t>
            </a:r>
          </a:p>
        </p:txBody>
      </p:sp>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D54CAC1-C4CC-434D-AACC-8F9CE9DFA094}" type="slidenum">
              <a:rPr lang="en-US" altLang="en-US" sz="1400" smtClean="0"/>
              <a:pPr eaLnBrk="1" hangingPunct="1">
                <a:spcBef>
                  <a:spcPct val="0"/>
                </a:spcBef>
                <a:buFontTx/>
                <a:buNone/>
              </a:pPr>
              <a:t>57</a:t>
            </a:fld>
            <a:endParaRPr lang="en-US" altLang="en-US" sz="1400" dirty="0"/>
          </a:p>
        </p:txBody>
      </p:sp>
      <p:sp>
        <p:nvSpPr>
          <p:cNvPr id="2" name="Rectangle 1"/>
          <p:cNvSpPr/>
          <p:nvPr/>
        </p:nvSpPr>
        <p:spPr>
          <a:xfrm>
            <a:off x="2423298" y="6442461"/>
            <a:ext cx="3852401"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Comprehensive Assessment Charts</a:t>
            </a:r>
          </a:p>
        </p:txBody>
      </p:sp>
      <p:sp>
        <p:nvSpPr>
          <p:cNvPr id="14" name="Title 1">
            <a:extLst>
              <a:ext uri="{FF2B5EF4-FFF2-40B4-BE49-F238E27FC236}">
                <a16:creationId xmlns:a16="http://schemas.microsoft.com/office/drawing/2014/main" id="{5895A70B-5847-4A92-A0EF-95C344595859}"/>
              </a:ext>
            </a:extLst>
          </p:cNvPr>
          <p:cNvSpPr>
            <a:spLocks noGrp="1"/>
          </p:cNvSpPr>
          <p:nvPr>
            <p:ph type="title"/>
          </p:nvPr>
        </p:nvSpPr>
        <p:spPr>
          <a:xfrm>
            <a:off x="239966" y="383485"/>
            <a:ext cx="8737092" cy="1096962"/>
          </a:xfrm>
        </p:spPr>
        <p:txBody>
          <a:bodyPr>
            <a:noAutofit/>
          </a:bodyPr>
          <a:lstStyle/>
          <a:p>
            <a:r>
              <a:rPr lang="en-US" dirty="0">
                <a:ea typeface="Batang" panose="02030600000101010101" pitchFamily="18" charset="-127"/>
                <a:cs typeface="Arial" panose="020B0604020202020204" pitchFamily="34" charset="0"/>
              </a:rPr>
              <a:t>DAC–Student Work Records (SWR) Box</a:t>
            </a:r>
            <a:endParaRPr lang="en-US" dirty="0"/>
          </a:p>
        </p:txBody>
      </p:sp>
      <p:sp>
        <p:nvSpPr>
          <p:cNvPr id="12" name="Rounded Rectangle 8">
            <a:extLst>
              <a:ext uri="{FF2B5EF4-FFF2-40B4-BE49-F238E27FC236}">
                <a16:creationId xmlns:a16="http://schemas.microsoft.com/office/drawing/2014/main" id="{7812B2D8-31A3-4C66-9FB4-D27D4FB71390}"/>
              </a:ext>
            </a:extLst>
          </p:cNvPr>
          <p:cNvSpPr/>
          <p:nvPr/>
        </p:nvSpPr>
        <p:spPr>
          <a:xfrm>
            <a:off x="8458200" y="990635"/>
            <a:ext cx="685800" cy="655246"/>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3167207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7" y="1911286"/>
            <a:ext cx="8886825" cy="738981"/>
          </a:xfrm>
        </p:spPr>
        <p:txBody>
          <a:bodyPr>
            <a:normAutofit fontScale="90000"/>
          </a:bodyPr>
          <a:lstStyle/>
          <a:p>
            <a:r>
              <a:rPr lang="en-US" altLang="en-US" sz="3000" b="1" dirty="0">
                <a:latin typeface="+mj-lt"/>
              </a:rPr>
              <a:t>Complete, Print, and Attach SWR Return Label</a:t>
            </a:r>
            <a:endParaRPr lang="en-US" sz="3000" b="1" dirty="0">
              <a:latin typeface="+mj-lt"/>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58</a:t>
            </a:fld>
            <a:endParaRPr lang="en-US" dirty="0"/>
          </a:p>
        </p:txBody>
      </p:sp>
      <p:sp>
        <p:nvSpPr>
          <p:cNvPr id="12" name="Title 1">
            <a:extLst>
              <a:ext uri="{FF2B5EF4-FFF2-40B4-BE49-F238E27FC236}">
                <a16:creationId xmlns:a16="http://schemas.microsoft.com/office/drawing/2014/main" id="{A1E2A2FD-287F-47B6-B9C6-59FDEBA88363}"/>
              </a:ext>
            </a:extLst>
          </p:cNvPr>
          <p:cNvSpPr txBox="1">
            <a:spLocks/>
          </p:cNvSpPr>
          <p:nvPr/>
        </p:nvSpPr>
        <p:spPr>
          <a:xfrm>
            <a:off x="228600" y="251619"/>
            <a:ext cx="8737092" cy="1096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sz="4000" b="0" dirty="0">
                <a:latin typeface="UniversLTStd-LightCn"/>
              </a:rPr>
              <a:t>DAC-SWR Return Label </a:t>
            </a:r>
          </a:p>
        </p:txBody>
      </p:sp>
      <p:sp>
        <p:nvSpPr>
          <p:cNvPr id="14" name="Rounded Rectangle 8">
            <a:extLst>
              <a:ext uri="{FF2B5EF4-FFF2-40B4-BE49-F238E27FC236}">
                <a16:creationId xmlns:a16="http://schemas.microsoft.com/office/drawing/2014/main" id="{E7175E59-0A61-45D9-A232-82080A85F4D4}"/>
              </a:ext>
            </a:extLst>
          </p:cNvPr>
          <p:cNvSpPr/>
          <p:nvPr/>
        </p:nvSpPr>
        <p:spPr>
          <a:xfrm>
            <a:off x="8302752" y="795782"/>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grpSp>
        <p:nvGrpSpPr>
          <p:cNvPr id="8" name="Group 7">
            <a:extLst>
              <a:ext uri="{FF2B5EF4-FFF2-40B4-BE49-F238E27FC236}">
                <a16:creationId xmlns:a16="http://schemas.microsoft.com/office/drawing/2014/main" id="{78F87D90-F5A8-432F-8DFE-7DFA6E369FD9}"/>
              </a:ext>
            </a:extLst>
          </p:cNvPr>
          <p:cNvGrpSpPr/>
          <p:nvPr/>
        </p:nvGrpSpPr>
        <p:grpSpPr>
          <a:xfrm>
            <a:off x="2371030" y="2661697"/>
            <a:ext cx="4401939" cy="3314730"/>
            <a:chOff x="4732258" y="2491710"/>
            <a:chExt cx="4059135" cy="2979294"/>
          </a:xfrm>
        </p:grpSpPr>
        <p:pic>
          <p:nvPicPr>
            <p:cNvPr id="9" name="Picture 8">
              <a:extLst>
                <a:ext uri="{FF2B5EF4-FFF2-40B4-BE49-F238E27FC236}">
                  <a16:creationId xmlns:a16="http://schemas.microsoft.com/office/drawing/2014/main" id="{655D8926-9EC0-4AC4-B9BC-567BBA953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258" y="2884784"/>
              <a:ext cx="4059135" cy="2586220"/>
            </a:xfrm>
            <a:prstGeom prst="rect">
              <a:avLst/>
            </a:prstGeom>
            <a:ln>
              <a:solidFill>
                <a:schemeClr val="accent1">
                  <a:shade val="50000"/>
                </a:schemeClr>
              </a:solidFill>
            </a:ln>
          </p:spPr>
        </p:pic>
        <p:sp>
          <p:nvSpPr>
            <p:cNvPr id="10" name="Content Placeholder 1">
              <a:extLst>
                <a:ext uri="{FF2B5EF4-FFF2-40B4-BE49-F238E27FC236}">
                  <a16:creationId xmlns:a16="http://schemas.microsoft.com/office/drawing/2014/main" id="{0E3BC60F-4FED-4609-8E31-7963BA1268F3}"/>
                </a:ext>
              </a:extLst>
            </p:cNvPr>
            <p:cNvSpPr txBox="1">
              <a:spLocks/>
            </p:cNvSpPr>
            <p:nvPr/>
          </p:nvSpPr>
          <p:spPr>
            <a:xfrm>
              <a:off x="4732258" y="2491710"/>
              <a:ext cx="4025535" cy="42368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685800" fontAlgn="auto">
                <a:spcBef>
                  <a:spcPts val="375"/>
                </a:spcBef>
                <a:spcAft>
                  <a:spcPts val="0"/>
                </a:spcAft>
                <a:buNone/>
                <a:tabLst>
                  <a:tab pos="6642497" algn="l"/>
                </a:tabLst>
              </a:pPr>
              <a:r>
                <a:rPr lang="en-US" sz="2475" b="1" dirty="0">
                  <a:solidFill>
                    <a:srgbClr val="00518E"/>
                  </a:solidFill>
                  <a:latin typeface="Calibri" panose="020F0502020204030204"/>
                </a:rPr>
                <a:t>DAC-SWR</a:t>
              </a:r>
            </a:p>
            <a:p>
              <a:pPr marL="0" lvl="1" indent="0" defTabSz="685800" fontAlgn="auto">
                <a:spcBef>
                  <a:spcPts val="375"/>
                </a:spcBef>
                <a:spcAft>
                  <a:spcPts val="0"/>
                </a:spcAft>
                <a:buNone/>
                <a:tabLst>
                  <a:tab pos="6642497" algn="l"/>
                </a:tabLst>
              </a:pPr>
              <a:endParaRPr lang="en-US" sz="2475" b="1" dirty="0">
                <a:solidFill>
                  <a:srgbClr val="FF0000"/>
                </a:solidFill>
                <a:latin typeface="Calibri" panose="020F0502020204030204"/>
              </a:endParaRPr>
            </a:p>
          </p:txBody>
        </p:sp>
      </p:grpSp>
    </p:spTree>
    <p:extLst>
      <p:ext uri="{BB962C8B-B14F-4D97-AF65-F5344CB8AC3E}">
        <p14:creationId xmlns:p14="http://schemas.microsoft.com/office/powerpoint/2010/main" val="1217105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9" y="228628"/>
            <a:ext cx="8763000" cy="1096962"/>
          </a:xfrm>
        </p:spPr>
        <p:txBody>
          <a:bodyPr>
            <a:normAutofit/>
          </a:bodyPr>
          <a:lstStyle/>
          <a:p>
            <a:r>
              <a:rPr lang="en-US" altLang="en-US" dirty="0"/>
              <a:t>Return Schedule </a:t>
            </a:r>
            <a:br>
              <a:rPr lang="en-US" altLang="en-US" dirty="0"/>
            </a:br>
            <a:r>
              <a:rPr lang="en-US" altLang="en-US" dirty="0"/>
              <a:t>DAC-AR and DAC-SWR Box(es)</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59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3013657"/>
              </p:ext>
            </p:extLst>
          </p:nvPr>
        </p:nvGraphicFramePr>
        <p:xfrm>
          <a:off x="0" y="2586758"/>
          <a:ext cx="9144001" cy="3097206"/>
        </p:xfrm>
        <a:graphic>
          <a:graphicData uri="http://schemas.openxmlformats.org/drawingml/2006/table">
            <a:tbl>
              <a:tblPr firstRow="1" bandRow="1">
                <a:tableStyleId>{5C22544A-7EE6-4342-B048-85BDC9FD1C3A}</a:tableStyleId>
              </a:tblPr>
              <a:tblGrid>
                <a:gridCol w="3636660">
                  <a:extLst>
                    <a:ext uri="{9D8B030D-6E8A-4147-A177-3AD203B41FA5}">
                      <a16:colId xmlns:a16="http://schemas.microsoft.com/office/drawing/2014/main" val="20000"/>
                    </a:ext>
                  </a:extLst>
                </a:gridCol>
                <a:gridCol w="3163009">
                  <a:extLst>
                    <a:ext uri="{9D8B030D-6E8A-4147-A177-3AD203B41FA5}">
                      <a16:colId xmlns:a16="http://schemas.microsoft.com/office/drawing/2014/main" val="20001"/>
                    </a:ext>
                  </a:extLst>
                </a:gridCol>
                <a:gridCol w="2344332">
                  <a:extLst>
                    <a:ext uri="{9D8B030D-6E8A-4147-A177-3AD203B41FA5}">
                      <a16:colId xmlns:a16="http://schemas.microsoft.com/office/drawing/2014/main" val="20002"/>
                    </a:ext>
                  </a:extLst>
                </a:gridCol>
              </a:tblGrid>
              <a:tr h="562390">
                <a:tc>
                  <a:txBody>
                    <a:bodyPr/>
                    <a:lstStyle/>
                    <a:p>
                      <a:pPr algn="ctr"/>
                      <a:r>
                        <a:rPr lang="en-US" sz="1800" dirty="0">
                          <a:solidFill>
                            <a:schemeClr val="bg1"/>
                          </a:solidFill>
                          <a:latin typeface="+mj-lt"/>
                        </a:rPr>
                        <a:t>District Assessment Coordinator (DAC) Boxes</a:t>
                      </a:r>
                    </a:p>
                  </a:txBody>
                  <a:tcPr>
                    <a:solidFill>
                      <a:srgbClr val="FFC000"/>
                    </a:solidFill>
                  </a:tcPr>
                </a:tc>
                <a:tc>
                  <a:txBody>
                    <a:bodyPr/>
                    <a:lstStyle/>
                    <a:p>
                      <a:pPr algn="ctr"/>
                      <a:r>
                        <a:rPr lang="en-US" sz="1800" dirty="0">
                          <a:solidFill>
                            <a:schemeClr val="bg1"/>
                          </a:solidFill>
                          <a:latin typeface="+mj-lt"/>
                        </a:rPr>
                        <a:t>BOX RETURN</a:t>
                      </a:r>
                      <a:r>
                        <a:rPr lang="en-US" sz="1800" baseline="0" dirty="0">
                          <a:solidFill>
                            <a:schemeClr val="bg1"/>
                          </a:solidFill>
                          <a:latin typeface="+mj-lt"/>
                        </a:rPr>
                        <a:t> LABEL</a:t>
                      </a:r>
                      <a:endParaRPr lang="en-US" sz="1800" dirty="0">
                        <a:solidFill>
                          <a:schemeClr val="bg1"/>
                        </a:solidFill>
                        <a:latin typeface="+mj-lt"/>
                      </a:endParaRPr>
                    </a:p>
                  </a:txBody>
                  <a:tcPr>
                    <a:solidFill>
                      <a:srgbClr val="FFC000"/>
                    </a:solidFill>
                  </a:tcPr>
                </a:tc>
                <a:tc>
                  <a:txBody>
                    <a:bodyPr/>
                    <a:lstStyle/>
                    <a:p>
                      <a:pPr algn="ctr"/>
                      <a:r>
                        <a:rPr lang="en-US" sz="1800" dirty="0">
                          <a:solidFill>
                            <a:schemeClr val="bg1"/>
                          </a:solidFill>
                          <a:latin typeface="+mj-lt"/>
                        </a:rPr>
                        <a:t>RETURN </a:t>
                      </a:r>
                      <a:r>
                        <a:rPr lang="en-US" sz="1800" baseline="0" dirty="0">
                          <a:solidFill>
                            <a:schemeClr val="bg1"/>
                          </a:solidFill>
                          <a:latin typeface="+mj-lt"/>
                        </a:rPr>
                        <a:t>DATE</a:t>
                      </a:r>
                      <a:endParaRPr lang="en-US" sz="1800" dirty="0">
                        <a:solidFill>
                          <a:schemeClr val="bg1"/>
                        </a:solidFill>
                        <a:latin typeface="+mj-lt"/>
                      </a:endParaRPr>
                    </a:p>
                  </a:txBody>
                  <a:tcPr>
                    <a:solidFill>
                      <a:srgbClr val="FFC000"/>
                    </a:solidFill>
                  </a:tcPr>
                </a:tc>
                <a:extLst>
                  <a:ext uri="{0D108BD9-81ED-4DB2-BD59-A6C34878D82A}">
                    <a16:rowId xmlns:a16="http://schemas.microsoft.com/office/drawing/2014/main" val="10000"/>
                  </a:ext>
                </a:extLst>
              </a:tr>
              <a:tr h="1419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DAC-Administrative Records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(DAC-AR)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DAC –Student Work Records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(DAC-SWR)</a:t>
                      </a:r>
                      <a:endParaRPr kumimoji="0" lang="en-US" sz="1400" b="0" i="0" u="none" strike="noStrike" kern="1200" cap="none" spc="0" normalizeH="0" baseline="0" noProof="0" dirty="0">
                        <a:ln>
                          <a:noFill/>
                        </a:ln>
                        <a:solidFill>
                          <a:srgbClr val="000000"/>
                        </a:solidFill>
                        <a:effectLst/>
                        <a:uLnTx/>
                        <a:uFillTx/>
                        <a:latin typeface="+mj-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dirty="0">
                        <a:latin typeface="+mj-lt"/>
                      </a:endParaRPr>
                    </a:p>
                  </a:txBody>
                  <a:tcPr>
                    <a:solidFill>
                      <a:srgbClr val="FFEDB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(No Color Return Label)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Print DAC-AR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DAC-SWR Labels from TDC Documents website</a:t>
                      </a:r>
                      <a:endParaRPr lang="en-US" sz="1800" b="0" dirty="0">
                        <a:latin typeface="+mj-lt"/>
                      </a:endParaRPr>
                    </a:p>
                  </a:txBody>
                  <a:tcPr>
                    <a:solidFill>
                      <a:srgbClr val="FFEDB3"/>
                    </a:solidFill>
                  </a:tcPr>
                </a:tc>
                <a:tc rowSpan="2">
                  <a:txBody>
                    <a:bodyPr/>
                    <a:lstStyle/>
                    <a:p>
                      <a:pPr algn="ctr"/>
                      <a:endParaRPr lang="en-US" sz="2000" b="1" u="sng" baseline="0" dirty="0">
                        <a:latin typeface="+mj-lt"/>
                      </a:endParaRPr>
                    </a:p>
                    <a:p>
                      <a:pPr algn="ctr"/>
                      <a:endParaRPr lang="en-US" sz="2000" b="1" u="sng" baseline="0" dirty="0">
                        <a:latin typeface="+mj-lt"/>
                      </a:endParaRPr>
                    </a:p>
                    <a:p>
                      <a:pPr algn="ctr"/>
                      <a:endParaRPr lang="en-US" sz="2000" b="1" u="sng" baseline="0" dirty="0">
                        <a:latin typeface="+mj-lt"/>
                      </a:endParaRPr>
                    </a:p>
                    <a:p>
                      <a:pPr algn="ctr"/>
                      <a:r>
                        <a:rPr lang="en-US" sz="2000" b="1" u="none" baseline="0" dirty="0">
                          <a:latin typeface="+mj-lt"/>
                        </a:rPr>
                        <a:t>December</a:t>
                      </a:r>
                    </a:p>
                    <a:p>
                      <a:pPr algn="ctr"/>
                      <a:r>
                        <a:rPr lang="en-US" sz="2000" b="1" u="none" baseline="0" dirty="0">
                          <a:latin typeface="+mj-lt"/>
                        </a:rPr>
                        <a:t> 16-20</a:t>
                      </a:r>
                      <a:endParaRPr lang="en-US" sz="2600" b="1" u="none" baseline="0" dirty="0">
                        <a:latin typeface="+mj-lt"/>
                      </a:endParaRPr>
                    </a:p>
                  </a:txBody>
                  <a:tcPr>
                    <a:solidFill>
                      <a:srgbClr val="FFEDB3"/>
                    </a:solidFill>
                  </a:tcPr>
                </a:tc>
                <a:extLst>
                  <a:ext uri="{0D108BD9-81ED-4DB2-BD59-A6C34878D82A}">
                    <a16:rowId xmlns:a16="http://schemas.microsoft.com/office/drawing/2014/main" val="10002"/>
                  </a:ext>
                </a:extLst>
              </a:tr>
              <a:tr h="8416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baseline="0" dirty="0">
                          <a:effectLst/>
                          <a:latin typeface="+mj-lt"/>
                        </a:rPr>
                        <a:t>Include original documentation for:</a:t>
                      </a:r>
                      <a:endParaRPr lang="en-US" sz="1600" b="0" baseline="0" dirty="0">
                        <a:solidFill>
                          <a:schemeClr val="tx1"/>
                        </a:solidFill>
                        <a:latin typeface="+mj-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mj-lt"/>
                        </a:rPr>
                        <a:t>NGSSS Biology 1, Civics, US History EOCs; FSA ELA Writing (Retake); FSA ELA Reading (Retake); and FSA Algebra 1 and Geometry EOCs</a:t>
                      </a:r>
                      <a:endParaRPr lang="en-US" sz="1600" b="0" dirty="0"/>
                    </a:p>
                  </a:txBody>
                  <a:tcPr>
                    <a:solidFill>
                      <a:srgbClr val="FFEDB3"/>
                    </a:solidFill>
                  </a:tcPr>
                </a:tc>
                <a:tc hMerge="1">
                  <a:txBody>
                    <a:bodyPr/>
                    <a:lstStyle/>
                    <a:p>
                      <a:endParaRPr lang="en-US"/>
                    </a:p>
                  </a:txBody>
                  <a:tcPr/>
                </a:tc>
                <a:tc vMerge="1">
                  <a:txBody>
                    <a:bodyPr/>
                    <a:lstStyle/>
                    <a:p>
                      <a:pPr algn="ctr"/>
                      <a:endParaRPr lang="en-US" sz="2600" b="1" u="sng" baseline="0" dirty="0">
                        <a:latin typeface="+mn-lt"/>
                      </a:endParaRPr>
                    </a:p>
                  </a:txBody>
                  <a:tcPr>
                    <a:solidFill>
                      <a:srgbClr val="E2F1F6"/>
                    </a:solidFill>
                  </a:tcPr>
                </a:tc>
                <a:extLst>
                  <a:ext uri="{0D108BD9-81ED-4DB2-BD59-A6C34878D82A}">
                    <a16:rowId xmlns:a16="http://schemas.microsoft.com/office/drawing/2014/main" val="3844154842"/>
                  </a:ext>
                </a:extLst>
              </a:tr>
            </a:tbl>
          </a:graphicData>
        </a:graphic>
      </p:graphicFrame>
      <p:sp>
        <p:nvSpPr>
          <p:cNvPr id="3" name="Rectangle 2"/>
          <p:cNvSpPr/>
          <p:nvPr/>
        </p:nvSpPr>
        <p:spPr>
          <a:xfrm>
            <a:off x="-13445" y="1744335"/>
            <a:ext cx="8763000" cy="830997"/>
          </a:xfrm>
          <a:prstGeom prst="rect">
            <a:avLst/>
          </a:prstGeom>
        </p:spPr>
        <p:txBody>
          <a:bodyPr wrap="square">
            <a:spAutoFit/>
          </a:bodyPr>
          <a:lstStyle/>
          <a:p>
            <a:r>
              <a:rPr lang="en-US" sz="2400" b="1" dirty="0">
                <a:latin typeface="+mj-lt"/>
              </a:rPr>
              <a:t>K-8 Centers, Middle Schools, Senior HS and Alternative Centers Return to TDC:</a:t>
            </a:r>
          </a:p>
        </p:txBody>
      </p:sp>
      <p:sp>
        <p:nvSpPr>
          <p:cNvPr id="9" name="Rounded Rectangle 8">
            <a:extLst>
              <a:ext uri="{FF2B5EF4-FFF2-40B4-BE49-F238E27FC236}">
                <a16:creationId xmlns:a16="http://schemas.microsoft.com/office/drawing/2014/main" id="{6FD91F8B-7FA7-4A0F-802D-9563040E7393}"/>
              </a:ext>
            </a:extLst>
          </p:cNvPr>
          <p:cNvSpPr/>
          <p:nvPr/>
        </p:nvSpPr>
        <p:spPr>
          <a:xfrm>
            <a:off x="8162956" y="789949"/>
            <a:ext cx="685800" cy="68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
        <p:nvSpPr>
          <p:cNvPr id="6" name="TextBox 5">
            <a:extLst>
              <a:ext uri="{FF2B5EF4-FFF2-40B4-BE49-F238E27FC236}">
                <a16:creationId xmlns:a16="http://schemas.microsoft.com/office/drawing/2014/main" id="{ABB1F632-7AE4-499D-9F01-14204EA7F7E0}"/>
              </a:ext>
            </a:extLst>
          </p:cNvPr>
          <p:cNvSpPr txBox="1"/>
          <p:nvPr/>
        </p:nvSpPr>
        <p:spPr>
          <a:xfrm>
            <a:off x="110836" y="5744885"/>
            <a:ext cx="8566817" cy="646331"/>
          </a:xfrm>
          <a:prstGeom prst="rect">
            <a:avLst/>
          </a:prstGeom>
          <a:noFill/>
        </p:spPr>
        <p:txBody>
          <a:bodyPr wrap="square" rtlCol="0">
            <a:spAutoFit/>
          </a:bodyPr>
          <a:lstStyle/>
          <a:p>
            <a:r>
              <a:rPr lang="en-US" b="1" u="sng" dirty="0">
                <a:latin typeface="Tahoma" panose="020B0604030504040204" pitchFamily="34" charset="0"/>
                <a:ea typeface="Tahoma" panose="020B0604030504040204" pitchFamily="34" charset="0"/>
                <a:cs typeface="Tahoma" panose="020B0604030504040204" pitchFamily="34" charset="0"/>
              </a:rPr>
              <a:t>Note</a:t>
            </a:r>
            <a:r>
              <a:rPr lang="en-US" b="1" dirty="0">
                <a:latin typeface="Tahoma" panose="020B0604030504040204" pitchFamily="34" charset="0"/>
                <a:ea typeface="Tahoma" panose="020B0604030504040204" pitchFamily="34" charset="0"/>
                <a:cs typeface="Tahoma" panose="020B0604030504040204" pitchFamily="34" charset="0"/>
              </a:rPr>
              <a:t>: Fall 2019 materials to be returned with the Winter materials by the return date. </a:t>
            </a:r>
          </a:p>
        </p:txBody>
      </p:sp>
      <p:sp>
        <p:nvSpPr>
          <p:cNvPr id="7" name="TextBox 6">
            <a:extLst>
              <a:ext uri="{FF2B5EF4-FFF2-40B4-BE49-F238E27FC236}">
                <a16:creationId xmlns:a16="http://schemas.microsoft.com/office/drawing/2014/main" id="{2DDA3711-FA52-4527-8F8B-D93C0E98C406}"/>
              </a:ext>
            </a:extLst>
          </p:cNvPr>
          <p:cNvSpPr txBox="1"/>
          <p:nvPr/>
        </p:nvSpPr>
        <p:spPr>
          <a:xfrm>
            <a:off x="3124200" y="6561945"/>
            <a:ext cx="3736985" cy="369332"/>
          </a:xfrm>
          <a:prstGeom prst="rect">
            <a:avLst/>
          </a:prstGeom>
          <a:noFill/>
        </p:spPr>
        <p:txBody>
          <a:bodyPr wrap="none" rtlCol="0">
            <a:spAutoFit/>
          </a:bodyPr>
          <a:lstStyle/>
          <a:p>
            <a:r>
              <a:rPr lang="en-US" dirty="0"/>
              <a:t>Comprehensive Assessment Chart</a:t>
            </a:r>
          </a:p>
        </p:txBody>
      </p:sp>
    </p:spTree>
    <p:extLst>
      <p:ext uri="{BB962C8B-B14F-4D97-AF65-F5344CB8AC3E}">
        <p14:creationId xmlns:p14="http://schemas.microsoft.com/office/powerpoint/2010/main" val="245962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228599" y="1905000"/>
            <a:ext cx="8686801" cy="4114800"/>
          </a:xfrm>
        </p:spPr>
        <p:txBody>
          <a:bodyPr rtlCol="0">
            <a:noAutofit/>
          </a:bodyPr>
          <a:lstStyle/>
          <a:p>
            <a:pPr marL="0" indent="0">
              <a:buNone/>
            </a:pPr>
            <a:r>
              <a:rPr lang="en-US" sz="2800" dirty="0"/>
              <a:t>In the slides that follow, the right portion of the header will indicate when slides are relevant to computer-based testing (</a:t>
            </a:r>
            <a:r>
              <a:rPr lang="en-US" sz="2800" b="1" dirty="0"/>
              <a:t>CBT</a:t>
            </a:r>
            <a:r>
              <a:rPr lang="en-US" sz="2800" dirty="0"/>
              <a:t>), paper-based testing (</a:t>
            </a:r>
            <a:r>
              <a:rPr lang="en-US" sz="2800" b="1" dirty="0"/>
              <a:t>PBT</a:t>
            </a:r>
            <a:r>
              <a:rPr lang="en-US" sz="2800" dirty="0"/>
              <a:t>), or both:</a:t>
            </a:r>
          </a:p>
          <a:p>
            <a:pPr marL="0" indent="0">
              <a:buNone/>
            </a:pPr>
            <a:endParaRPr lang="en-US" sz="2400" dirty="0"/>
          </a:p>
          <a:p>
            <a:pPr marL="0" indent="0">
              <a:buNone/>
            </a:pP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p:txBody>
      </p:sp>
      <p:grpSp>
        <p:nvGrpSpPr>
          <p:cNvPr id="4" name="Group 3"/>
          <p:cNvGrpSpPr/>
          <p:nvPr/>
        </p:nvGrpSpPr>
        <p:grpSpPr>
          <a:xfrm>
            <a:off x="5266301" y="3461187"/>
            <a:ext cx="725057" cy="601613"/>
            <a:chOff x="5266301" y="3461187"/>
            <a:chExt cx="725057" cy="601613"/>
          </a:xfrm>
        </p:grpSpPr>
        <p:pic>
          <p:nvPicPr>
            <p:cNvPr id="17" name="Picture 16"/>
            <p:cNvPicPr>
              <a:picLocks noChangeAspect="1"/>
            </p:cNvPicPr>
            <p:nvPr/>
          </p:nvPicPr>
          <p:blipFill>
            <a:blip r:embed="rId3"/>
            <a:stretch>
              <a:fillRect/>
            </a:stretch>
          </p:blipFill>
          <p:spPr>
            <a:xfrm>
              <a:off x="5266301" y="3461187"/>
              <a:ext cx="725057" cy="601613"/>
            </a:xfrm>
            <a:prstGeom prst="rect">
              <a:avLst/>
            </a:prstGeom>
            <a:scene3d>
              <a:camera prst="orthographicFront"/>
              <a:lightRig rig="threePt" dir="t"/>
            </a:scene3d>
            <a:sp3d>
              <a:bevelT/>
            </a:sp3d>
          </p:spPr>
        </p:pic>
        <p:sp>
          <p:nvSpPr>
            <p:cNvPr id="15" name="TextBox 14"/>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
        <p:nvSpPr>
          <p:cNvPr id="37890" name="Rectangle 2"/>
          <p:cNvSpPr>
            <a:spLocks noGrp="1" noChangeArrowheads="1"/>
          </p:cNvSpPr>
          <p:nvPr>
            <p:ph type="title"/>
          </p:nvPr>
        </p:nvSpPr>
        <p:spPr>
          <a:xfrm>
            <a:off x="228600" y="304800"/>
            <a:ext cx="8686800" cy="1257300"/>
          </a:xfrm>
        </p:spPr>
        <p:txBody>
          <a:bodyPr/>
          <a:lstStyle/>
          <a:p>
            <a:pPr eaLnBrk="1" hangingPunct="1"/>
            <a:r>
              <a:rPr lang="en-US" dirty="0"/>
              <a:t>Presentation Features</a:t>
            </a:r>
          </a:p>
        </p:txBody>
      </p:sp>
      <p:sp>
        <p:nvSpPr>
          <p:cNvPr id="43012" name="Slide Number Placeholder 5"/>
          <p:cNvSpPr>
            <a:spLocks noGrp="1"/>
          </p:cNvSpPr>
          <p:nvPr>
            <p:ph type="sldNum" sz="quarter" idx="12"/>
          </p:nvPr>
        </p:nvSpPr>
        <p:spPr/>
        <p:txBody>
          <a:bodyPr/>
          <a:lstStyle/>
          <a:p>
            <a:pPr>
              <a:defRPr/>
            </a:pPr>
            <a:fld id="{73997F8B-563B-47DF-8F2D-4B2BC819E507}" type="slidenum">
              <a:rPr lang="en-US" smtClean="0">
                <a:latin typeface="Arial" pitchFamily="34" charset="0"/>
              </a:rPr>
              <a:pPr>
                <a:defRPr/>
              </a:pPr>
              <a:t>6</a:t>
            </a:fld>
            <a:endParaRPr lang="en-US" dirty="0">
              <a:latin typeface="Arial" pitchFamily="34" charset="0"/>
            </a:endParaRPr>
          </a:p>
        </p:txBody>
      </p:sp>
      <p:grpSp>
        <p:nvGrpSpPr>
          <p:cNvPr id="6" name="Group 5"/>
          <p:cNvGrpSpPr/>
          <p:nvPr/>
        </p:nvGrpSpPr>
        <p:grpSpPr>
          <a:xfrm>
            <a:off x="2628864" y="3461188"/>
            <a:ext cx="725057" cy="601613"/>
            <a:chOff x="2628864" y="3461188"/>
            <a:chExt cx="725057" cy="601613"/>
          </a:xfrm>
        </p:grpSpPr>
        <p:pic>
          <p:nvPicPr>
            <p:cNvPr id="13" name="Picture 12"/>
            <p:cNvPicPr>
              <a:picLocks noChangeAspect="1"/>
            </p:cNvPicPr>
            <p:nvPr/>
          </p:nvPicPr>
          <p:blipFill>
            <a:blip r:embed="rId3"/>
            <a:stretch>
              <a:fillRect/>
            </a:stretch>
          </p:blipFill>
          <p:spPr>
            <a:xfrm>
              <a:off x="2628864" y="3461188"/>
              <a:ext cx="725057" cy="601613"/>
            </a:xfrm>
            <a:prstGeom prst="rect">
              <a:avLst/>
            </a:prstGeom>
            <a:scene3d>
              <a:camera prst="orthographicFront"/>
              <a:lightRig rig="threePt" dir="t"/>
            </a:scene3d>
            <a:sp3d>
              <a:bevelT/>
            </a:sp3d>
          </p:spPr>
        </p:pic>
        <p:sp>
          <p:nvSpPr>
            <p:cNvPr id="7" name="TextBox 6"/>
            <p:cNvSpPr txBox="1"/>
            <p:nvPr/>
          </p:nvSpPr>
          <p:spPr>
            <a:xfrm>
              <a:off x="2650033" y="3581400"/>
              <a:ext cx="695422" cy="338554"/>
            </a:xfrm>
            <a:prstGeom prst="rect">
              <a:avLst/>
            </a:prstGeom>
            <a:noFill/>
          </p:spPr>
          <p:txBody>
            <a:bodyPr wrap="square" rtlCol="0">
              <a:spAutoFit/>
            </a:bodyPr>
            <a:lstStyle/>
            <a:p>
              <a:pPr algn="ctr"/>
              <a:r>
                <a:rPr lang="en-US" sz="1600" dirty="0">
                  <a:latin typeface="+mj-lt"/>
                </a:rPr>
                <a:t>PBT</a:t>
              </a:r>
              <a:endParaRPr lang="en-US" sz="1400" dirty="0">
                <a:latin typeface="+mj-lt"/>
              </a:endParaRPr>
            </a:p>
          </p:txBody>
        </p:sp>
      </p:grpSp>
      <p:grpSp>
        <p:nvGrpSpPr>
          <p:cNvPr id="3" name="Group 2"/>
          <p:cNvGrpSpPr/>
          <p:nvPr/>
        </p:nvGrpSpPr>
        <p:grpSpPr>
          <a:xfrm>
            <a:off x="3962400" y="3464887"/>
            <a:ext cx="728712" cy="601613"/>
            <a:chOff x="4224288" y="3483244"/>
            <a:chExt cx="728712" cy="601613"/>
          </a:xfrm>
        </p:grpSpPr>
        <p:pic>
          <p:nvPicPr>
            <p:cNvPr id="16" name="Picture 15"/>
            <p:cNvPicPr>
              <a:picLocks noChangeAspect="1"/>
            </p:cNvPicPr>
            <p:nvPr/>
          </p:nvPicPr>
          <p:blipFill>
            <a:blip r:embed="rId3"/>
            <a:stretch>
              <a:fillRect/>
            </a:stretch>
          </p:blipFill>
          <p:spPr>
            <a:xfrm>
              <a:off x="4227943" y="3483244"/>
              <a:ext cx="725057" cy="601613"/>
            </a:xfrm>
            <a:prstGeom prst="rect">
              <a:avLst/>
            </a:prstGeom>
            <a:scene3d>
              <a:camera prst="orthographicFront"/>
              <a:lightRig rig="threePt" dir="t"/>
            </a:scene3d>
            <a:sp3d>
              <a:bevelT/>
            </a:sp3d>
          </p:spPr>
        </p:pic>
        <p:sp>
          <p:nvSpPr>
            <p:cNvPr id="12" name="TextBox 11"/>
            <p:cNvSpPr txBox="1"/>
            <p:nvPr/>
          </p:nvSpPr>
          <p:spPr>
            <a:xfrm>
              <a:off x="4224288" y="3592718"/>
              <a:ext cx="695422" cy="338554"/>
            </a:xfrm>
            <a:prstGeom prst="rect">
              <a:avLst/>
            </a:prstGeom>
            <a:noFill/>
          </p:spPr>
          <p:txBody>
            <a:bodyPr wrap="square" rtlCol="0">
              <a:spAutoFit/>
            </a:bodyPr>
            <a:lstStyle/>
            <a:p>
              <a:pPr algn="ctr"/>
              <a:r>
                <a:rPr lang="en-US" sz="1600" dirty="0">
                  <a:latin typeface="+mj-lt"/>
                </a:rPr>
                <a:t>CBT</a:t>
              </a:r>
              <a:endParaRPr lang="en-US" sz="1400" dirty="0">
                <a:latin typeface="+mj-lt"/>
              </a:endParaRPr>
            </a:p>
          </p:txBody>
        </p:sp>
      </p:grpSp>
    </p:spTree>
    <p:extLst>
      <p:ext uri="{BB962C8B-B14F-4D97-AF65-F5344CB8AC3E}">
        <p14:creationId xmlns:p14="http://schemas.microsoft.com/office/powerpoint/2010/main" val="1533052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58E1-96E2-4356-97E2-BE1A33076BD9}"/>
              </a:ext>
            </a:extLst>
          </p:cNvPr>
          <p:cNvSpPr>
            <a:spLocks noGrp="1"/>
          </p:cNvSpPr>
          <p:nvPr>
            <p:ph type="title"/>
          </p:nvPr>
        </p:nvSpPr>
        <p:spPr>
          <a:xfrm>
            <a:off x="228600" y="252413"/>
            <a:ext cx="8737600" cy="1095375"/>
          </a:xfrm>
        </p:spPr>
        <p:txBody>
          <a:bodyPr rtlCol="0">
            <a:normAutofit/>
          </a:bodyPr>
          <a:lstStyle/>
          <a:p>
            <a:pPr eaLnBrk="1" fontAlgn="auto" hangingPunct="1">
              <a:spcAft>
                <a:spcPts val="0"/>
              </a:spcAft>
              <a:defRPr/>
            </a:pPr>
            <a:r>
              <a:rPr lang="en-US" dirty="0"/>
              <a:t>Fall/Winter 2019 NGSSS EOC </a:t>
            </a:r>
            <a:br>
              <a:rPr lang="en-US" dirty="0"/>
            </a:br>
            <a:r>
              <a:rPr lang="en-US" dirty="0"/>
              <a:t>Results Access</a:t>
            </a:r>
          </a:p>
        </p:txBody>
      </p:sp>
      <p:sp>
        <p:nvSpPr>
          <p:cNvPr id="164867" name="Content Placeholder 2">
            <a:extLst>
              <a:ext uri="{FF2B5EF4-FFF2-40B4-BE49-F238E27FC236}">
                <a16:creationId xmlns:a16="http://schemas.microsoft.com/office/drawing/2014/main" id="{EFE84535-5DD5-4355-B9A9-842AE8A1178B}"/>
              </a:ext>
            </a:extLst>
          </p:cNvPr>
          <p:cNvSpPr>
            <a:spLocks noGrp="1" noChangeArrowheads="1"/>
          </p:cNvSpPr>
          <p:nvPr>
            <p:ph idx="1"/>
          </p:nvPr>
        </p:nvSpPr>
        <p:spPr>
          <a:xfrm>
            <a:off x="226828" y="1905000"/>
            <a:ext cx="8095615" cy="5057775"/>
          </a:xfrm>
        </p:spPr>
        <p:txBody>
          <a:bodyPr/>
          <a:lstStyle/>
          <a:p>
            <a:pPr>
              <a:spcBef>
                <a:spcPts val="300"/>
              </a:spcBef>
              <a:spcAft>
                <a:spcPts val="300"/>
              </a:spcAft>
            </a:pPr>
            <a:r>
              <a:rPr lang="en-US" altLang="en-US" sz="1800" dirty="0"/>
              <a:t>Fall/Winter 2019 NGSSS EOC test results are expected 4-6 week after the testing window ends.</a:t>
            </a:r>
          </a:p>
          <a:p>
            <a:pPr eaLnBrk="1" hangingPunct="1">
              <a:spcBef>
                <a:spcPts val="300"/>
              </a:spcBef>
              <a:spcAft>
                <a:spcPts val="300"/>
              </a:spcAft>
            </a:pPr>
            <a:r>
              <a:rPr lang="en-US" altLang="en-US" sz="1800" dirty="0"/>
              <a:t>Principals will access test results for NGSSS via:</a:t>
            </a:r>
          </a:p>
          <a:p>
            <a:pPr lvl="1" eaLnBrk="1" hangingPunct="1">
              <a:spcBef>
                <a:spcPts val="300"/>
              </a:spcBef>
              <a:spcAft>
                <a:spcPts val="300"/>
              </a:spcAft>
            </a:pPr>
            <a:r>
              <a:rPr lang="en-US" altLang="en-US" sz="1800" dirty="0"/>
              <a:t>PearsonAccess Next, log in, under </a:t>
            </a:r>
            <a:r>
              <a:rPr lang="en-US" altLang="en-US" sz="1800" b="1" i="1" dirty="0"/>
              <a:t>Published Reports</a:t>
            </a:r>
          </a:p>
          <a:p>
            <a:pPr lvl="1">
              <a:spcBef>
                <a:spcPts val="300"/>
              </a:spcBef>
              <a:spcAft>
                <a:spcPts val="300"/>
              </a:spcAft>
            </a:pPr>
            <a:r>
              <a:rPr lang="en-US" altLang="en-US" sz="1800" dirty="0"/>
              <a:t>Must use login credentials:</a:t>
            </a:r>
          </a:p>
          <a:p>
            <a:pPr lvl="2">
              <a:spcBef>
                <a:spcPts val="300"/>
              </a:spcBef>
              <a:spcAft>
                <a:spcPts val="300"/>
              </a:spcAft>
            </a:pPr>
            <a:r>
              <a:rPr lang="en-US" altLang="en-US" sz="1800" dirty="0"/>
              <a:t>Username:  </a:t>
            </a:r>
            <a:r>
              <a:rPr lang="en-US" altLang="en-US" sz="1800" dirty="0">
                <a:hlinkClick r:id="rId3"/>
              </a:rPr>
              <a:t>prXXXX@dadeschools.net</a:t>
            </a:r>
            <a:endParaRPr lang="en-US" altLang="en-US" sz="1800" dirty="0"/>
          </a:p>
          <a:p>
            <a:pPr lvl="2">
              <a:spcBef>
                <a:spcPts val="300"/>
              </a:spcBef>
              <a:spcAft>
                <a:spcPts val="300"/>
              </a:spcAft>
            </a:pPr>
            <a:r>
              <a:rPr lang="en-US" altLang="en-US" sz="1800" dirty="0"/>
              <a:t>Password:  created by principal</a:t>
            </a:r>
          </a:p>
          <a:p>
            <a:pPr lvl="2">
              <a:spcBef>
                <a:spcPts val="300"/>
              </a:spcBef>
              <a:spcAft>
                <a:spcPts val="300"/>
              </a:spcAft>
            </a:pPr>
            <a:r>
              <a:rPr lang="en-US" altLang="en-US" sz="1800" dirty="0"/>
              <a:t>Email:  use the </a:t>
            </a:r>
            <a:r>
              <a:rPr lang="en-US" altLang="en-US" sz="1800" dirty="0">
                <a:hlinkClick r:id="rId3"/>
              </a:rPr>
              <a:t>prXXXX@dadeschools.net</a:t>
            </a:r>
            <a:r>
              <a:rPr lang="en-US" altLang="en-US" sz="1800" dirty="0"/>
              <a:t> generic email address</a:t>
            </a:r>
          </a:p>
          <a:p>
            <a:pPr lvl="2">
              <a:spcBef>
                <a:spcPts val="300"/>
              </a:spcBef>
              <a:spcAft>
                <a:spcPts val="300"/>
              </a:spcAft>
            </a:pPr>
            <a:r>
              <a:rPr lang="en-US" altLang="en-US" sz="1800" dirty="0"/>
              <a:t>Passwords may be reset as needed by clicking on </a:t>
            </a:r>
            <a:r>
              <a:rPr lang="en-US" altLang="en-US" sz="1800" u="sng" dirty="0">
                <a:solidFill>
                  <a:srgbClr val="FF0000"/>
                </a:solidFill>
              </a:rPr>
              <a:t>Forgot Password </a:t>
            </a:r>
            <a:r>
              <a:rPr lang="en-US" altLang="en-US" sz="1800" dirty="0"/>
              <a:t>link</a:t>
            </a:r>
          </a:p>
          <a:p>
            <a:pPr eaLnBrk="1" hangingPunct="1">
              <a:spcBef>
                <a:spcPts val="300"/>
              </a:spcBef>
              <a:spcAft>
                <a:spcPts val="300"/>
              </a:spcAft>
            </a:pPr>
            <a:r>
              <a:rPr lang="en-US" altLang="en-US" sz="1800" dirty="0"/>
              <a:t>SAC must ensure that all results were released for students tested.</a:t>
            </a:r>
          </a:p>
          <a:p>
            <a:pPr eaLnBrk="1" hangingPunct="1">
              <a:spcBef>
                <a:spcPts val="300"/>
              </a:spcBef>
              <a:spcAft>
                <a:spcPts val="300"/>
              </a:spcAft>
            </a:pPr>
            <a:r>
              <a:rPr lang="en-US" altLang="en-US" sz="1800" dirty="0"/>
              <a:t>Submit missing score/desk audit requests to the SAET by the set deadline.</a:t>
            </a:r>
          </a:p>
        </p:txBody>
      </p:sp>
      <p:sp>
        <p:nvSpPr>
          <p:cNvPr id="4" name="Slide Number Placeholder 3">
            <a:extLst>
              <a:ext uri="{FF2B5EF4-FFF2-40B4-BE49-F238E27FC236}">
                <a16:creationId xmlns:a16="http://schemas.microsoft.com/office/drawing/2014/main" id="{80F4CF07-B1E8-41A6-9967-F2846BCDC341}"/>
              </a:ext>
            </a:extLst>
          </p:cNvPr>
          <p:cNvSpPr>
            <a:spLocks noGrp="1"/>
          </p:cNvSpPr>
          <p:nvPr>
            <p:ph type="sldNum" sz="quarter" idx="10"/>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fontAlgn="auto" hangingPunct="1">
              <a:spcBef>
                <a:spcPts val="0"/>
              </a:spcBef>
              <a:spcAft>
                <a:spcPts val="0"/>
              </a:spcAft>
              <a:defRPr/>
            </a:pPr>
            <a:endParaRPr lang="en-US" dirty="0">
              <a:solidFill>
                <a:prstClr val="black">
                  <a:tint val="75000"/>
                </a:prstClr>
              </a:solidFill>
              <a:latin typeface="Calibri"/>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Appendices</a:t>
            </a:r>
          </a:p>
        </p:txBody>
      </p:sp>
      <p:sp>
        <p:nvSpPr>
          <p:cNvPr id="3" name="Content Placeholder 2"/>
          <p:cNvSpPr>
            <a:spLocks noGrp="1"/>
          </p:cNvSpPr>
          <p:nvPr>
            <p:ph idx="1"/>
          </p:nvPr>
        </p:nvSpPr>
        <p:spPr>
          <a:xfrm>
            <a:off x="228600" y="1905001"/>
            <a:ext cx="8686800" cy="4114799"/>
          </a:xfrm>
        </p:spPr>
        <p:txBody>
          <a:bodyPr/>
          <a:lstStyle/>
          <a:p>
            <a:pPr eaLnBrk="1" hangingPunct="1">
              <a:spcBef>
                <a:spcPts val="600"/>
              </a:spcBef>
              <a:spcAft>
                <a:spcPts val="600"/>
              </a:spcAft>
              <a:buSzPct val="100000"/>
              <a:defRPr/>
            </a:pPr>
            <a:r>
              <a:rPr lang="en-US" sz="2600" dirty="0">
                <a:solidFill>
                  <a:srgbClr val="000000"/>
                </a:solidFill>
              </a:rPr>
              <a:t>Appendices in the manual include:</a:t>
            </a:r>
          </a:p>
          <a:p>
            <a:pPr lvl="1" eaLnBrk="1" hangingPunct="1">
              <a:spcBef>
                <a:spcPts val="600"/>
              </a:spcBef>
              <a:spcAft>
                <a:spcPts val="600"/>
              </a:spcAft>
              <a:buSzPct val="100000"/>
              <a:buFont typeface="Wingdings" panose="05000000000000000000" pitchFamily="2" charset="2"/>
              <a:buChar char="§"/>
              <a:defRPr/>
            </a:pPr>
            <a:r>
              <a:rPr lang="en-US" sz="2600" dirty="0">
                <a:solidFill>
                  <a:srgbClr val="000000"/>
                </a:solidFill>
              </a:rPr>
              <a:t>Appendix A: Accommodations</a:t>
            </a:r>
          </a:p>
          <a:p>
            <a:pPr lvl="1" eaLnBrk="1" hangingPunct="1">
              <a:spcBef>
                <a:spcPts val="600"/>
              </a:spcBef>
              <a:spcAft>
                <a:spcPts val="600"/>
              </a:spcAft>
              <a:buSzPct val="100000"/>
              <a:buFont typeface="Wingdings" panose="05000000000000000000" pitchFamily="2" charset="2"/>
              <a:buChar char="§"/>
              <a:defRPr/>
            </a:pPr>
            <a:r>
              <a:rPr lang="en-US" sz="2600" dirty="0">
                <a:solidFill>
                  <a:srgbClr val="000000"/>
                </a:solidFill>
              </a:rPr>
              <a:t>Appendix B: Pearson Custom Support</a:t>
            </a:r>
          </a:p>
          <a:p>
            <a:pPr lvl="1" eaLnBrk="1" hangingPunct="1">
              <a:spcBef>
                <a:spcPts val="600"/>
              </a:spcBef>
              <a:spcAft>
                <a:spcPts val="600"/>
              </a:spcAft>
              <a:buSzPct val="100000"/>
              <a:buFont typeface="Wingdings" panose="05000000000000000000" pitchFamily="2" charset="2"/>
              <a:buChar char="§"/>
              <a:defRPr/>
            </a:pPr>
            <a:r>
              <a:rPr lang="en-US" sz="2600" dirty="0">
                <a:solidFill>
                  <a:srgbClr val="000000"/>
                </a:solidFill>
              </a:rPr>
              <a:t>Appendix C: Paper-Based Materials Return Instructions</a:t>
            </a:r>
          </a:p>
          <a:p>
            <a:pPr lvl="1" eaLnBrk="1" hangingPunct="1">
              <a:spcBef>
                <a:spcPts val="600"/>
              </a:spcBef>
              <a:spcAft>
                <a:spcPts val="600"/>
              </a:spcAft>
              <a:buSzPct val="100000"/>
              <a:buFont typeface="Wingdings" panose="05000000000000000000" pitchFamily="2" charset="2"/>
              <a:buChar char="§"/>
              <a:defRPr/>
            </a:pPr>
            <a:r>
              <a:rPr lang="en-US" sz="2600" dirty="0">
                <a:solidFill>
                  <a:srgbClr val="000000"/>
                </a:solidFill>
              </a:rPr>
              <a:t>Appendix D: Florida Test Security Statute and Rule</a:t>
            </a:r>
          </a:p>
          <a:p>
            <a:pPr lvl="1" eaLnBrk="1" hangingPunct="1">
              <a:spcBef>
                <a:spcPts val="600"/>
              </a:spcBef>
              <a:spcAft>
                <a:spcPts val="600"/>
              </a:spcAft>
              <a:buSzPct val="100000"/>
              <a:buFont typeface="Wingdings" panose="05000000000000000000" pitchFamily="2" charset="2"/>
              <a:buChar char="§"/>
              <a:defRPr/>
            </a:pPr>
            <a:r>
              <a:rPr lang="en-US" sz="2600" dirty="0">
                <a:solidFill>
                  <a:srgbClr val="000000"/>
                </a:solidFill>
              </a:rPr>
              <a:t>Appendix E: Perforated Forms and Signs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61</a:t>
            </a:fld>
            <a:endParaRPr lang="en-US" dirty="0"/>
          </a:p>
        </p:txBody>
      </p:sp>
      <p:grpSp>
        <p:nvGrpSpPr>
          <p:cNvPr id="11" name="Group 10"/>
          <p:cNvGrpSpPr/>
          <p:nvPr/>
        </p:nvGrpSpPr>
        <p:grpSpPr>
          <a:xfrm>
            <a:off x="8190343" y="923872"/>
            <a:ext cx="725057" cy="601613"/>
            <a:chOff x="5266301" y="3461187"/>
            <a:chExt cx="725057" cy="601613"/>
          </a:xfrm>
        </p:grpSpPr>
        <p:pic>
          <p:nvPicPr>
            <p:cNvPr id="12" name="Picture 11"/>
            <p:cNvPicPr>
              <a:picLocks noChangeAspect="1"/>
            </p:cNvPicPr>
            <p:nvPr/>
          </p:nvPicPr>
          <p:blipFill>
            <a:blip r:embed="rId3"/>
            <a:stretch>
              <a:fillRect/>
            </a:stretch>
          </p:blipFill>
          <p:spPr>
            <a:xfrm>
              <a:off x="5266301" y="3461187"/>
              <a:ext cx="725057" cy="601613"/>
            </a:xfrm>
            <a:prstGeom prst="rect">
              <a:avLst/>
            </a:prstGeom>
            <a:scene3d>
              <a:camera prst="orthographicFront"/>
              <a:lightRig rig="threePt" dir="t"/>
            </a:scene3d>
            <a:sp3d>
              <a:bevelT/>
            </a:sp3d>
          </p:spPr>
        </p:pic>
        <p:sp>
          <p:nvSpPr>
            <p:cNvPr id="13" name="TextBox 12"/>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spTree>
    <p:extLst>
      <p:ext uri="{BB962C8B-B14F-4D97-AF65-F5344CB8AC3E}">
        <p14:creationId xmlns:p14="http://schemas.microsoft.com/office/powerpoint/2010/main" val="3018705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304800"/>
            <a:ext cx="7650164" cy="1257300"/>
          </a:xfrm>
        </p:spPr>
        <p:txBody>
          <a:bodyPr/>
          <a:lstStyle/>
          <a:p>
            <a:pPr eaLnBrk="1" hangingPunct="1"/>
            <a:r>
              <a:rPr lang="en-US" dirty="0"/>
              <a:t>Technical Support </a:t>
            </a:r>
          </a:p>
        </p:txBody>
      </p:sp>
      <p:sp>
        <p:nvSpPr>
          <p:cNvPr id="43012" name="Slide Number Placeholder 5"/>
          <p:cNvSpPr>
            <a:spLocks noGrp="1"/>
          </p:cNvSpPr>
          <p:nvPr>
            <p:ph type="sldNum" sz="quarter" idx="12"/>
          </p:nvPr>
        </p:nvSpPr>
        <p:spPr/>
        <p:txBody>
          <a:bodyPr/>
          <a:lstStyle/>
          <a:p>
            <a:pPr>
              <a:defRPr/>
            </a:pPr>
            <a:fld id="{73997F8B-563B-47DF-8F2D-4B2BC819E507}" type="slidenum">
              <a:rPr lang="en-US" smtClean="0">
                <a:latin typeface="Arial" pitchFamily="34" charset="0"/>
              </a:rPr>
              <a:pPr>
                <a:defRPr/>
              </a:pPr>
              <a:t>62</a:t>
            </a:fld>
            <a:endParaRPr lang="en-US" dirty="0">
              <a:latin typeface="Arial" pitchFamily="34" charset="0"/>
            </a:endParaRPr>
          </a:p>
        </p:txBody>
      </p:sp>
      <p:sp>
        <p:nvSpPr>
          <p:cNvPr id="2" name="TextBox 1"/>
          <p:cNvSpPr txBox="1"/>
          <p:nvPr/>
        </p:nvSpPr>
        <p:spPr>
          <a:xfrm>
            <a:off x="405452" y="2060446"/>
            <a:ext cx="8128948" cy="2062103"/>
          </a:xfrm>
          <a:prstGeom prst="rect">
            <a:avLst/>
          </a:prstGeom>
          <a:noFill/>
        </p:spPr>
        <p:txBody>
          <a:bodyPr wrap="square" rtlCol="0">
            <a:spAutoFit/>
          </a:bodyPr>
          <a:lstStyle/>
          <a:p>
            <a:pPr algn="just"/>
            <a:r>
              <a:rPr lang="en-US" sz="2200" b="1" u="sng" dirty="0">
                <a:latin typeface="+mj-lt"/>
              </a:rPr>
              <a:t>District MSTs</a:t>
            </a:r>
            <a:r>
              <a:rPr lang="en-US" sz="2200" b="1" dirty="0">
                <a:latin typeface="+mj-lt"/>
              </a:rPr>
              <a:t> will be available to help schools with any hardware/internet issues.  </a:t>
            </a:r>
          </a:p>
          <a:p>
            <a:endParaRPr lang="en-US" sz="2200" dirty="0">
              <a:latin typeface="+mj-lt"/>
            </a:endParaRPr>
          </a:p>
          <a:p>
            <a:r>
              <a:rPr lang="en-US" sz="2200" dirty="0">
                <a:latin typeface="+mj-lt"/>
              </a:rPr>
              <a:t>District technical support is available at:</a:t>
            </a:r>
          </a:p>
          <a:p>
            <a:pPr marL="342900" indent="-342900">
              <a:buFont typeface="Arial" panose="020B0604020202020204" pitchFamily="34" charset="0"/>
              <a:buChar char="•"/>
            </a:pPr>
            <a:r>
              <a:rPr lang="en-US" sz="2200" dirty="0">
                <a:latin typeface="+mj-lt"/>
              </a:rPr>
              <a:t>Email: </a:t>
            </a:r>
            <a:r>
              <a:rPr lang="en-US" sz="2200" u="sng" dirty="0">
                <a:latin typeface="+mj-lt"/>
                <a:hlinkClick r:id="rId3"/>
              </a:rPr>
              <a:t>TestTechSupport@dadeschools.net</a:t>
            </a:r>
            <a:endParaRPr lang="en-US" sz="2200" dirty="0">
              <a:latin typeface="+mj-lt"/>
            </a:endParaRPr>
          </a:p>
          <a:p>
            <a:endParaRPr lang="en-US" dirty="0"/>
          </a:p>
        </p:txBody>
      </p:sp>
      <p:sp>
        <p:nvSpPr>
          <p:cNvPr id="3" name="TextBox 2"/>
          <p:cNvSpPr txBox="1"/>
          <p:nvPr/>
        </p:nvSpPr>
        <p:spPr>
          <a:xfrm>
            <a:off x="405452" y="4063940"/>
            <a:ext cx="8738548" cy="1723549"/>
          </a:xfrm>
          <a:prstGeom prst="rect">
            <a:avLst/>
          </a:prstGeom>
          <a:noFill/>
        </p:spPr>
        <p:txBody>
          <a:bodyPr wrap="square" rtlCol="0">
            <a:spAutoFit/>
          </a:bodyPr>
          <a:lstStyle/>
          <a:p>
            <a:r>
              <a:rPr lang="en-US" sz="2200" b="1" dirty="0">
                <a:latin typeface="Tahoma" panose="020B0604030504040204" pitchFamily="34" charset="0"/>
                <a:ea typeface="Tahoma" panose="020B0604030504040204" pitchFamily="34" charset="0"/>
                <a:cs typeface="Tahoma" panose="020B0604030504040204" pitchFamily="34" charset="0"/>
              </a:rPr>
              <a:t>Contact Pearson Customer Support at:</a:t>
            </a:r>
          </a:p>
          <a:p>
            <a:pPr lvl="1">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1-877-847-3043 (Monday–Friday, 7:00 a.m.–8:30 p.m. ET)</a:t>
            </a:r>
          </a:p>
          <a:p>
            <a:pPr lvl="1">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Webform: </a:t>
            </a:r>
            <a:r>
              <a:rPr lang="en-US" sz="2200" dirty="0">
                <a:latin typeface="Tahoma" panose="020B0604030504040204" pitchFamily="34" charset="0"/>
                <a:ea typeface="Tahoma" panose="020B0604030504040204" pitchFamily="34" charset="0"/>
                <a:cs typeface="Tahoma" panose="020B0604030504040204" pitchFamily="34" charset="0"/>
                <a:hlinkClick r:id="rId4"/>
              </a:rPr>
              <a:t>http://download.pearsonaccessnext.com/ref/w.html?p=FLORIDA</a:t>
            </a:r>
            <a:endParaRPr lang="en-US" sz="2200" dirty="0">
              <a:latin typeface="Tahoma" panose="020B0604030504040204" pitchFamily="34" charset="0"/>
              <a:ea typeface="Tahoma" panose="020B0604030504040204" pitchFamily="34" charset="0"/>
              <a:cs typeface="Tahoma" panose="020B0604030504040204" pitchFamily="34" charset="0"/>
            </a:endParaRPr>
          </a:p>
          <a:p>
            <a:endParaRPr lang="en-US" b="1" u="sng" dirty="0"/>
          </a:p>
        </p:txBody>
      </p:sp>
    </p:spTree>
    <p:extLst>
      <p:ext uri="{BB962C8B-B14F-4D97-AF65-F5344CB8AC3E}">
        <p14:creationId xmlns:p14="http://schemas.microsoft.com/office/powerpoint/2010/main" val="152864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108F7C-734D-46F1-8D9B-151E8D225747}"/>
              </a:ext>
            </a:extLst>
          </p:cNvPr>
          <p:cNvSpPr/>
          <p:nvPr/>
        </p:nvSpPr>
        <p:spPr>
          <a:xfrm>
            <a:off x="3834144" y="1892207"/>
            <a:ext cx="5229846" cy="4874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7EA84-42A7-462F-9C24-D895BDB986F2}"/>
              </a:ext>
            </a:extLst>
          </p:cNvPr>
          <p:cNvSpPr>
            <a:spLocks noGrp="1"/>
          </p:cNvSpPr>
          <p:nvPr>
            <p:ph type="title"/>
          </p:nvPr>
        </p:nvSpPr>
        <p:spPr>
          <a:xfrm>
            <a:off x="307405" y="434613"/>
            <a:ext cx="8529189" cy="1056361"/>
          </a:xfrm>
        </p:spPr>
        <p:txBody>
          <a:bodyPr>
            <a:noAutofit/>
          </a:bodyPr>
          <a:lstStyle/>
          <a:p>
            <a:r>
              <a:rPr lang="en-US" sz="3500" dirty="0"/>
              <a:t>Test Distribution Center (TDC)</a:t>
            </a:r>
            <a:br>
              <a:rPr lang="en-US" sz="3500" dirty="0"/>
            </a:br>
            <a:r>
              <a:rPr lang="en-US" sz="3500" dirty="0"/>
              <a:t>Location &amp; Hours of Operation</a:t>
            </a:r>
          </a:p>
        </p:txBody>
      </p:sp>
      <p:sp>
        <p:nvSpPr>
          <p:cNvPr id="3" name="Content Placeholder 2">
            <a:extLst>
              <a:ext uri="{FF2B5EF4-FFF2-40B4-BE49-F238E27FC236}">
                <a16:creationId xmlns:a16="http://schemas.microsoft.com/office/drawing/2014/main" id="{177E6B28-69F2-453E-84AF-4ABA36A77DFD}"/>
              </a:ext>
            </a:extLst>
          </p:cNvPr>
          <p:cNvSpPr>
            <a:spLocks noGrp="1"/>
          </p:cNvSpPr>
          <p:nvPr>
            <p:ph idx="1"/>
          </p:nvPr>
        </p:nvSpPr>
        <p:spPr>
          <a:xfrm>
            <a:off x="80010" y="2137410"/>
            <a:ext cx="3605132" cy="4149089"/>
          </a:xfrm>
        </p:spPr>
        <p:txBody>
          <a:bodyPr>
            <a:normAutofit fontScale="70000" lnSpcReduction="20000"/>
          </a:bodyPr>
          <a:lstStyle/>
          <a:p>
            <a:pPr marL="0" indent="0" algn="ctr">
              <a:lnSpc>
                <a:spcPct val="100000"/>
              </a:lnSpc>
              <a:spcBef>
                <a:spcPts val="0"/>
              </a:spcBef>
              <a:buNone/>
            </a:pPr>
            <a:r>
              <a:rPr lang="en-US" b="1" dirty="0">
                <a:solidFill>
                  <a:srgbClr val="00518E"/>
                </a:solidFill>
              </a:rPr>
              <a:t>ADDRESS</a:t>
            </a:r>
            <a:r>
              <a:rPr lang="en-US" b="1" dirty="0"/>
              <a:t> </a:t>
            </a:r>
          </a:p>
          <a:p>
            <a:pPr marL="0" indent="0" algn="ctr">
              <a:lnSpc>
                <a:spcPct val="100000"/>
              </a:lnSpc>
              <a:spcBef>
                <a:spcPts val="0"/>
              </a:spcBef>
              <a:buNone/>
            </a:pPr>
            <a:r>
              <a:rPr lang="en-US" b="1" dirty="0"/>
              <a:t>13135 SW 26 Street, Miami, FL  33175</a:t>
            </a:r>
          </a:p>
          <a:p>
            <a:pPr marL="0" indent="0" algn="ctr">
              <a:lnSpc>
                <a:spcPct val="100000"/>
              </a:lnSpc>
              <a:spcBef>
                <a:spcPts val="0"/>
              </a:spcBef>
              <a:buNone/>
            </a:pPr>
            <a:endParaRPr lang="en-US" b="1" dirty="0"/>
          </a:p>
          <a:p>
            <a:pPr marL="0" indent="0" algn="ctr">
              <a:lnSpc>
                <a:spcPct val="100000"/>
              </a:lnSpc>
              <a:spcBef>
                <a:spcPts val="0"/>
              </a:spcBef>
              <a:buNone/>
            </a:pPr>
            <a:endParaRPr lang="en-US" sz="100" b="1" dirty="0"/>
          </a:p>
          <a:p>
            <a:pPr marL="0" indent="0" algn="ctr">
              <a:lnSpc>
                <a:spcPct val="100000"/>
              </a:lnSpc>
              <a:spcBef>
                <a:spcPts val="0"/>
              </a:spcBef>
              <a:buNone/>
            </a:pPr>
            <a:r>
              <a:rPr lang="en-US" b="1" dirty="0">
                <a:solidFill>
                  <a:srgbClr val="00518E"/>
                </a:solidFill>
              </a:rPr>
              <a:t>OFFICE HOURS</a:t>
            </a:r>
          </a:p>
          <a:p>
            <a:pPr marL="0" indent="0" algn="ctr">
              <a:lnSpc>
                <a:spcPct val="100000"/>
              </a:lnSpc>
              <a:spcBef>
                <a:spcPts val="0"/>
              </a:spcBef>
              <a:buNone/>
            </a:pPr>
            <a:r>
              <a:rPr lang="en-US" b="1" dirty="0"/>
              <a:t>Monday through Friday</a:t>
            </a:r>
          </a:p>
          <a:p>
            <a:pPr marL="0" indent="0" algn="ctr">
              <a:lnSpc>
                <a:spcPct val="100000"/>
              </a:lnSpc>
              <a:spcBef>
                <a:spcPts val="0"/>
              </a:spcBef>
              <a:buNone/>
            </a:pPr>
            <a:r>
              <a:rPr lang="en-US" b="1" dirty="0"/>
              <a:t>7:30 a.m. – 4:00 p.m.</a:t>
            </a:r>
          </a:p>
          <a:p>
            <a:pPr marL="0" indent="0" algn="ctr">
              <a:lnSpc>
                <a:spcPct val="100000"/>
              </a:lnSpc>
              <a:spcBef>
                <a:spcPts val="0"/>
              </a:spcBef>
              <a:buNone/>
            </a:pPr>
            <a:endParaRPr lang="en-US" b="1" dirty="0"/>
          </a:p>
          <a:p>
            <a:pPr marL="0" indent="0" algn="ctr">
              <a:lnSpc>
                <a:spcPct val="100000"/>
              </a:lnSpc>
              <a:spcBef>
                <a:spcPts val="0"/>
              </a:spcBef>
              <a:buNone/>
            </a:pPr>
            <a:endParaRPr lang="en-US" sz="450" b="1" dirty="0"/>
          </a:p>
          <a:p>
            <a:pPr marL="0" indent="0" algn="ctr">
              <a:lnSpc>
                <a:spcPct val="100000"/>
              </a:lnSpc>
              <a:spcBef>
                <a:spcPts val="0"/>
              </a:spcBef>
              <a:buNone/>
            </a:pPr>
            <a:r>
              <a:rPr lang="en-US" b="1" dirty="0">
                <a:solidFill>
                  <a:srgbClr val="00518E"/>
                </a:solidFill>
              </a:rPr>
              <a:t>MATERIAL PICK-UP &amp; RETURN HOURS</a:t>
            </a:r>
          </a:p>
          <a:p>
            <a:pPr marL="0" indent="0" algn="ctr">
              <a:lnSpc>
                <a:spcPct val="100000"/>
              </a:lnSpc>
              <a:spcBef>
                <a:spcPts val="0"/>
              </a:spcBef>
              <a:buNone/>
            </a:pPr>
            <a:r>
              <a:rPr lang="en-US" b="1" dirty="0"/>
              <a:t>Monday through Friday</a:t>
            </a:r>
          </a:p>
          <a:p>
            <a:pPr marL="0" indent="0" algn="ctr">
              <a:lnSpc>
                <a:spcPct val="100000"/>
              </a:lnSpc>
              <a:spcBef>
                <a:spcPts val="0"/>
              </a:spcBef>
              <a:buNone/>
            </a:pPr>
            <a:r>
              <a:rPr lang="en-US" b="1" dirty="0"/>
              <a:t>7:30 a.m. to 2:00 p.m.</a:t>
            </a:r>
          </a:p>
          <a:p>
            <a:pPr marL="0" indent="0" algn="ctr">
              <a:lnSpc>
                <a:spcPct val="100000"/>
              </a:lnSpc>
              <a:spcBef>
                <a:spcPts val="0"/>
              </a:spcBef>
              <a:buNone/>
            </a:pPr>
            <a:r>
              <a:rPr lang="en-US" b="1" dirty="0"/>
              <a:t>Wednesdays</a:t>
            </a:r>
          </a:p>
          <a:p>
            <a:pPr marL="0" indent="0" algn="ctr">
              <a:lnSpc>
                <a:spcPct val="100000"/>
              </a:lnSpc>
              <a:spcBef>
                <a:spcPts val="0"/>
              </a:spcBef>
              <a:buNone/>
            </a:pPr>
            <a:r>
              <a:rPr lang="en-US" b="1" dirty="0"/>
              <a:t>7:30 a.m. to 1:00 p.m.</a:t>
            </a:r>
          </a:p>
        </p:txBody>
      </p:sp>
      <p:sp>
        <p:nvSpPr>
          <p:cNvPr id="5" name="TextBox 4">
            <a:extLst>
              <a:ext uri="{FF2B5EF4-FFF2-40B4-BE49-F238E27FC236}">
                <a16:creationId xmlns:a16="http://schemas.microsoft.com/office/drawing/2014/main" id="{31FF1327-663D-4222-BFA4-D0FAC115579F}"/>
              </a:ext>
            </a:extLst>
          </p:cNvPr>
          <p:cNvSpPr txBox="1"/>
          <p:nvPr/>
        </p:nvSpPr>
        <p:spPr>
          <a:xfrm>
            <a:off x="3685142" y="1943286"/>
            <a:ext cx="5378848" cy="4393510"/>
          </a:xfrm>
          <a:prstGeom prst="rect">
            <a:avLst/>
          </a:prstGeom>
          <a:noFill/>
        </p:spPr>
        <p:txBody>
          <a:bodyPr wrap="square" rtlCol="0">
            <a:spAutoFit/>
          </a:bodyPr>
          <a:lstStyle/>
          <a:p>
            <a:pPr defTabSz="685800" eaLnBrk="1" fontAlgn="auto" hangingPunct="1">
              <a:spcBef>
                <a:spcPts val="0"/>
              </a:spcBef>
              <a:spcAft>
                <a:spcPts val="0"/>
              </a:spcAft>
            </a:pPr>
            <a:r>
              <a:rPr lang="en-US" sz="1400" b="1" dirty="0">
                <a:solidFill>
                  <a:prstClr val="black"/>
                </a:solidFill>
                <a:latin typeface="+mj-lt"/>
                <a:cs typeface="+mn-cs"/>
              </a:rPr>
              <a:t>TDC POLICIES</a:t>
            </a:r>
            <a:r>
              <a:rPr lang="en-US" sz="1400" dirty="0">
                <a:solidFill>
                  <a:prstClr val="black"/>
                </a:solidFill>
                <a:latin typeface="+mj-lt"/>
                <a:cs typeface="+mn-cs"/>
              </a:rPr>
              <a:t>:</a:t>
            </a:r>
          </a:p>
          <a:p>
            <a:pPr marL="214313" indent="-214313" defTabSz="685800" eaLnBrk="1" fontAlgn="auto" hangingPunct="1">
              <a:spcBef>
                <a:spcPts val="0"/>
              </a:spcBef>
              <a:spcAft>
                <a:spcPts val="0"/>
              </a:spcAft>
              <a:buFont typeface="Arial" panose="020B0604020202020204" pitchFamily="34" charset="0"/>
              <a:buChar char="•"/>
            </a:pPr>
            <a:r>
              <a:rPr lang="en-US" sz="1400" dirty="0">
                <a:solidFill>
                  <a:prstClr val="black"/>
                </a:solidFill>
                <a:latin typeface="+mj-lt"/>
                <a:cs typeface="+mn-cs"/>
              </a:rPr>
              <a:t>All testing materials must be securely stored at the school site. </a:t>
            </a:r>
            <a:r>
              <a:rPr lang="en-US" sz="1400" b="1" i="1" dirty="0">
                <a:solidFill>
                  <a:prstClr val="black"/>
                </a:solidFill>
                <a:latin typeface="+mj-lt"/>
                <a:cs typeface="+mn-cs"/>
              </a:rPr>
              <a:t>Please refrain from picking up materials on your way home.</a:t>
            </a:r>
            <a:r>
              <a:rPr lang="en-US" sz="1400" dirty="0">
                <a:solidFill>
                  <a:prstClr val="black"/>
                </a:solidFill>
                <a:latin typeface="+mj-lt"/>
                <a:cs typeface="+mn-cs"/>
              </a:rPr>
              <a:t> </a:t>
            </a:r>
          </a:p>
          <a:p>
            <a:pPr marL="214313" indent="-214313" defTabSz="685800" eaLnBrk="1" fontAlgn="auto" hangingPunct="1">
              <a:spcBef>
                <a:spcPts val="0"/>
              </a:spcBef>
              <a:spcAft>
                <a:spcPts val="0"/>
              </a:spcAft>
              <a:buFont typeface="Arial" panose="020B0604020202020204" pitchFamily="34" charset="0"/>
              <a:buChar char="•"/>
            </a:pPr>
            <a:endParaRPr lang="en-US" sz="1400" dirty="0">
              <a:solidFill>
                <a:prstClr val="black"/>
              </a:solidFill>
              <a:latin typeface="+mj-lt"/>
              <a:cs typeface="+mn-cs"/>
            </a:endParaRPr>
          </a:p>
          <a:p>
            <a:pPr marL="214313" indent="-214313" defTabSz="685800" eaLnBrk="1" fontAlgn="auto" hangingPunct="1">
              <a:spcBef>
                <a:spcPts val="0"/>
              </a:spcBef>
              <a:spcAft>
                <a:spcPts val="0"/>
              </a:spcAft>
              <a:buFont typeface="Arial" panose="020B0604020202020204" pitchFamily="34" charset="0"/>
              <a:buChar char="•"/>
            </a:pPr>
            <a:r>
              <a:rPr lang="en-US" sz="1400" dirty="0">
                <a:solidFill>
                  <a:prstClr val="black"/>
                </a:solidFill>
                <a:latin typeface="+mj-lt"/>
                <a:cs typeface="+mn-cs"/>
              </a:rPr>
              <a:t>When requesting orders through TDC Documents’ “Order Forms,” please be advised that orders placed before 3:00 pm will be available for pick up within 24 hours. Otherwise, allow 48 hours for processing</a:t>
            </a:r>
            <a:r>
              <a:rPr lang="en-US" sz="1400" i="1" dirty="0">
                <a:solidFill>
                  <a:prstClr val="black"/>
                </a:solidFill>
                <a:latin typeface="+mj-lt"/>
                <a:cs typeface="+mn-cs"/>
              </a:rPr>
              <a:t>. Notification emails will be sent only if materials are on backorder.</a:t>
            </a:r>
          </a:p>
          <a:p>
            <a:pPr marL="214313" indent="-214313" defTabSz="685800" eaLnBrk="1" fontAlgn="auto" hangingPunct="1">
              <a:spcBef>
                <a:spcPts val="0"/>
              </a:spcBef>
              <a:spcAft>
                <a:spcPts val="0"/>
              </a:spcAft>
              <a:buFont typeface="Arial" panose="020B0604020202020204" pitchFamily="34" charset="0"/>
              <a:buChar char="•"/>
            </a:pPr>
            <a:endParaRPr lang="en-US" sz="1400" dirty="0">
              <a:solidFill>
                <a:prstClr val="black"/>
              </a:solidFill>
              <a:latin typeface="+mj-lt"/>
              <a:cs typeface="+mn-cs"/>
            </a:endParaRPr>
          </a:p>
          <a:p>
            <a:pPr marL="214313" indent="-214313" defTabSz="685800" eaLnBrk="1" fontAlgn="auto" hangingPunct="1">
              <a:spcBef>
                <a:spcPts val="0"/>
              </a:spcBef>
              <a:spcAft>
                <a:spcPts val="0"/>
              </a:spcAft>
              <a:buFont typeface="Arial" panose="020B0604020202020204" pitchFamily="34" charset="0"/>
              <a:buChar char="•"/>
            </a:pPr>
            <a:r>
              <a:rPr lang="en-US" sz="1400" dirty="0">
                <a:solidFill>
                  <a:prstClr val="black"/>
                </a:solidFill>
                <a:latin typeface="+mj-lt"/>
                <a:cs typeface="+mn-cs"/>
              </a:rPr>
              <a:t>All testing materials must be inventoried, and discrepancies reported to TDC within 24 hours of material delivery.</a:t>
            </a:r>
          </a:p>
          <a:p>
            <a:pPr marL="214313" indent="-214313" defTabSz="685800" eaLnBrk="1" fontAlgn="auto" hangingPunct="1">
              <a:spcBef>
                <a:spcPts val="0"/>
              </a:spcBef>
              <a:spcAft>
                <a:spcPts val="0"/>
              </a:spcAft>
              <a:buFont typeface="Arial" panose="020B0604020202020204" pitchFamily="34" charset="0"/>
              <a:buChar char="•"/>
            </a:pPr>
            <a:endParaRPr lang="en-US" sz="1400" dirty="0">
              <a:solidFill>
                <a:prstClr val="black"/>
              </a:solidFill>
              <a:latin typeface="+mj-lt"/>
              <a:cs typeface="+mn-cs"/>
            </a:endParaRPr>
          </a:p>
          <a:p>
            <a:pPr marL="214313" indent="-214313" defTabSz="685800" eaLnBrk="1" fontAlgn="auto" hangingPunct="1">
              <a:spcBef>
                <a:spcPts val="0"/>
              </a:spcBef>
              <a:spcAft>
                <a:spcPts val="0"/>
              </a:spcAft>
              <a:buFont typeface="Arial" panose="020B0604020202020204" pitchFamily="34" charset="0"/>
              <a:buChar char="•"/>
            </a:pPr>
            <a:r>
              <a:rPr lang="en-US" sz="1400" dirty="0">
                <a:solidFill>
                  <a:prstClr val="black"/>
                </a:solidFill>
                <a:latin typeface="+mj-lt"/>
                <a:cs typeface="+mn-cs"/>
              </a:rPr>
              <a:t>ONLY TDC ID card holders are authorized to receive or return materials. Staff must be assigned by the school principal through the Assessment Services’ “School Assessment Team Identification and Contact Information” screen.</a:t>
            </a:r>
          </a:p>
          <a:p>
            <a:pPr marL="214313" indent="-214313" defTabSz="685800" eaLnBrk="1" fontAlgn="auto" hangingPunct="1">
              <a:spcBef>
                <a:spcPts val="0"/>
              </a:spcBef>
              <a:spcAft>
                <a:spcPts val="0"/>
              </a:spcAft>
              <a:buFont typeface="Arial" panose="020B0604020202020204" pitchFamily="34" charset="0"/>
              <a:buChar char="•"/>
            </a:pPr>
            <a:endParaRPr lang="en-US" sz="1400" dirty="0">
              <a:solidFill>
                <a:prstClr val="black"/>
              </a:solidFill>
              <a:latin typeface="Calibri" panose="020F0502020204030204"/>
              <a:cs typeface="+mn-cs"/>
            </a:endParaRPr>
          </a:p>
          <a:p>
            <a:pPr marL="214313" indent="-214313" defTabSz="685800" eaLnBrk="1" fontAlgn="auto" hangingPunct="1">
              <a:spcBef>
                <a:spcPts val="0"/>
              </a:spcBef>
              <a:spcAft>
                <a:spcPts val="0"/>
              </a:spcAft>
              <a:buFont typeface="Arial" panose="020B0604020202020204" pitchFamily="34" charset="0"/>
              <a:buChar char="•"/>
            </a:pPr>
            <a:endParaRPr lang="en-US" sz="1350" dirty="0">
              <a:solidFill>
                <a:prstClr val="black"/>
              </a:solidFill>
              <a:latin typeface="Calibri" panose="020F0502020204030204"/>
              <a:cs typeface="+mn-cs"/>
            </a:endParaRPr>
          </a:p>
        </p:txBody>
      </p:sp>
      <p:sp>
        <p:nvSpPr>
          <p:cNvPr id="6" name="Slide Number Placeholder 5">
            <a:extLst>
              <a:ext uri="{FF2B5EF4-FFF2-40B4-BE49-F238E27FC236}">
                <a16:creationId xmlns:a16="http://schemas.microsoft.com/office/drawing/2014/main" id="{A37E6BD6-3158-436C-9619-AD43690E6BCB}"/>
              </a:ext>
            </a:extLst>
          </p:cNvPr>
          <p:cNvSpPr>
            <a:spLocks noGrp="1"/>
          </p:cNvSpPr>
          <p:nvPr>
            <p:ph type="sldNum" sz="quarter" idx="12"/>
          </p:nvPr>
        </p:nvSpPr>
        <p:spPr/>
        <p:txBody>
          <a:bodyPr/>
          <a:lstStyle/>
          <a:p>
            <a:pPr>
              <a:defRPr/>
            </a:pPr>
            <a:fld id="{3C3108FF-32CD-4D9D-A5CB-57B8F7416289}" type="slidenum">
              <a:rPr lang="en-US" smtClean="0"/>
              <a:pPr>
                <a:defRPr/>
              </a:pPr>
              <a:t>63</a:t>
            </a:fld>
            <a:endParaRPr lang="en-US" dirty="0"/>
          </a:p>
        </p:txBody>
      </p:sp>
    </p:spTree>
    <p:extLst>
      <p:ext uri="{BB962C8B-B14F-4D97-AF65-F5344CB8AC3E}">
        <p14:creationId xmlns:p14="http://schemas.microsoft.com/office/powerpoint/2010/main" val="432832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Contact Information </a:t>
            </a:r>
          </a:p>
        </p:txBody>
      </p:sp>
      <p:sp>
        <p:nvSpPr>
          <p:cNvPr id="47107" name="Rectangle 3"/>
          <p:cNvSpPr>
            <a:spLocks noGrp="1" noChangeArrowheads="1"/>
          </p:cNvSpPr>
          <p:nvPr>
            <p:ph idx="1"/>
          </p:nvPr>
        </p:nvSpPr>
        <p:spPr>
          <a:xfrm>
            <a:off x="304800" y="1905000"/>
            <a:ext cx="8610600" cy="4340225"/>
          </a:xfrm>
        </p:spPr>
        <p:txBody>
          <a:bodyPr/>
          <a:lstStyle/>
          <a:p>
            <a:pPr algn="ctr">
              <a:spcBef>
                <a:spcPts val="480"/>
              </a:spcBef>
              <a:buFontTx/>
              <a:buNone/>
              <a:defRPr/>
            </a:pPr>
            <a:r>
              <a:rPr lang="en-US" sz="2400" b="1" dirty="0">
                <a:cs typeface="Tahoma" pitchFamily="34" charset="0"/>
              </a:rPr>
              <a:t>Student Assessment and Educational Testing</a:t>
            </a:r>
          </a:p>
          <a:p>
            <a:pPr algn="ctr">
              <a:spcBef>
                <a:spcPts val="480"/>
              </a:spcBef>
              <a:buFontTx/>
              <a:buNone/>
              <a:defRPr/>
            </a:pPr>
            <a:r>
              <a:rPr lang="en-US" sz="2400" b="1" dirty="0">
                <a:cs typeface="Tahoma" pitchFamily="34" charset="0"/>
              </a:rPr>
              <a:t>Phone: 305-995-7520</a:t>
            </a:r>
          </a:p>
          <a:p>
            <a:pPr algn="ctr">
              <a:spcBef>
                <a:spcPts val="480"/>
              </a:spcBef>
              <a:buFontTx/>
              <a:buNone/>
              <a:defRPr/>
            </a:pPr>
            <a:r>
              <a:rPr lang="en-US" sz="2400" b="1" dirty="0">
                <a:cs typeface="Tahoma" pitchFamily="34" charset="0"/>
              </a:rPr>
              <a:t>Fax:  305-995-7522</a:t>
            </a:r>
          </a:p>
          <a:p>
            <a:pPr algn="ctr">
              <a:spcBef>
                <a:spcPts val="480"/>
              </a:spcBef>
              <a:buFontTx/>
              <a:buNone/>
              <a:defRPr/>
            </a:pPr>
            <a:r>
              <a:rPr lang="en-US" sz="2400" b="1" dirty="0">
                <a:cs typeface="Tahoma" pitchFamily="34" charset="0"/>
              </a:rPr>
              <a:t>  </a:t>
            </a:r>
          </a:p>
          <a:p>
            <a:pPr lvl="1" algn="ctr">
              <a:lnSpc>
                <a:spcPct val="80000"/>
              </a:lnSpc>
              <a:spcBef>
                <a:spcPts val="600"/>
              </a:spcBef>
              <a:buNone/>
              <a:defRPr/>
            </a:pPr>
            <a:r>
              <a:rPr lang="en-US" sz="2400" dirty="0">
                <a:cs typeface="Tahoma" pitchFamily="34" charset="0"/>
              </a:rPr>
              <a:t>Maria C. Bruguera, Director  </a:t>
            </a:r>
            <a:r>
              <a:rPr lang="en-US" sz="2400" dirty="0">
                <a:solidFill>
                  <a:schemeClr val="accent6">
                    <a:lumMod val="90000"/>
                    <a:lumOff val="10000"/>
                  </a:schemeClr>
                </a:solidFill>
                <a:cs typeface="Tahoma" pitchFamily="34" charset="0"/>
                <a:hlinkClick r:id="rId3"/>
              </a:rPr>
              <a:t>mbruguera@dadeschools.net</a:t>
            </a:r>
            <a:r>
              <a:rPr lang="en-US" sz="2400" dirty="0">
                <a:solidFill>
                  <a:schemeClr val="accent6">
                    <a:lumMod val="90000"/>
                    <a:lumOff val="10000"/>
                  </a:schemeClr>
                </a:solidFill>
                <a:cs typeface="Tahoma" pitchFamily="34" charset="0"/>
              </a:rPr>
              <a:t> </a:t>
            </a:r>
            <a:r>
              <a:rPr lang="en-US" sz="2400" dirty="0">
                <a:cs typeface="Tahoma" pitchFamily="34" charset="0"/>
              </a:rPr>
              <a:t> </a:t>
            </a:r>
          </a:p>
          <a:p>
            <a:pPr lvl="1" algn="ctr">
              <a:lnSpc>
                <a:spcPct val="150000"/>
              </a:lnSpc>
              <a:spcBef>
                <a:spcPts val="600"/>
              </a:spcBef>
              <a:buNone/>
              <a:defRPr/>
            </a:pPr>
            <a:r>
              <a:rPr lang="en-US" sz="2400" dirty="0">
                <a:cs typeface="Tahoma" pitchFamily="34" charset="0"/>
              </a:rPr>
              <a:t>Mara Ugando, Staff Specialist </a:t>
            </a:r>
            <a:r>
              <a:rPr lang="en-US" sz="2400" dirty="0">
                <a:solidFill>
                  <a:srgbClr val="C00000"/>
                </a:solidFill>
                <a:cs typeface="Tahoma" pitchFamily="34" charset="0"/>
                <a:hlinkClick r:id="rId4"/>
              </a:rPr>
              <a:t>mugando@dadeschools.net</a:t>
            </a:r>
            <a:endParaRPr lang="en-US" sz="2400" dirty="0">
              <a:solidFill>
                <a:srgbClr val="C00000"/>
              </a:solidFill>
              <a:cs typeface="Tahoma" pitchFamily="34" charset="0"/>
            </a:endParaRPr>
          </a:p>
          <a:p>
            <a:pPr lvl="1" algn="ctr">
              <a:lnSpc>
                <a:spcPct val="150000"/>
              </a:lnSpc>
              <a:spcBef>
                <a:spcPts val="600"/>
              </a:spcBef>
              <a:buNone/>
              <a:defRPr/>
            </a:pPr>
            <a:r>
              <a:rPr lang="en-US" sz="2400" dirty="0">
                <a:cs typeface="Tahoma" pitchFamily="34" charset="0"/>
              </a:rPr>
              <a:t>Kathleen Sierra, Supervisor </a:t>
            </a:r>
            <a:r>
              <a:rPr lang="en-US" sz="2400" dirty="0">
                <a:solidFill>
                  <a:srgbClr val="C00000"/>
                </a:solidFill>
                <a:cs typeface="Tahoma" pitchFamily="34" charset="0"/>
                <a:hlinkClick r:id="rId5"/>
              </a:rPr>
              <a:t>ksierra@dadeschools.net</a:t>
            </a:r>
            <a:r>
              <a:rPr lang="en-US" sz="2400" dirty="0">
                <a:solidFill>
                  <a:srgbClr val="C00000"/>
                </a:solidFill>
                <a:cs typeface="Tahoma" pitchFamily="34" charset="0"/>
              </a:rPr>
              <a:t> </a:t>
            </a:r>
          </a:p>
          <a:p>
            <a:pPr lvl="1">
              <a:buFont typeface="Wingdings" panose="05000000000000000000" pitchFamily="2" charset="2"/>
              <a:buChar char="§"/>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64</a:t>
            </a:fld>
            <a:endParaRPr lang="en-US" dirty="0">
              <a:latin typeface="Arial" pitchFamily="34" charset="0"/>
            </a:endParaRPr>
          </a:p>
        </p:txBody>
      </p:sp>
      <p:sp>
        <p:nvSpPr>
          <p:cNvPr id="9" name="Rounded Rectangle 8"/>
          <p:cNvSpPr/>
          <p:nvPr/>
        </p:nvSpPr>
        <p:spPr>
          <a:xfrm>
            <a:off x="8229600" y="762000"/>
            <a:ext cx="685800" cy="68580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2351987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idx="1"/>
          </p:nvPr>
        </p:nvSpPr>
        <p:spPr>
          <a:xfrm>
            <a:off x="76200" y="1905000"/>
            <a:ext cx="8915400" cy="4953000"/>
          </a:xfrm>
        </p:spPr>
        <p:txBody>
          <a:bodyPr/>
          <a:lstStyle/>
          <a:p>
            <a:pPr marL="0" indent="0" algn="ctr">
              <a:buNone/>
            </a:pPr>
            <a:endParaRPr lang="en-US" sz="4400" dirty="0"/>
          </a:p>
          <a:p>
            <a:pPr marL="0" indent="0" algn="ctr">
              <a:buNone/>
            </a:pPr>
            <a:endParaRPr lang="en-US" sz="4400" dirty="0"/>
          </a:p>
          <a:p>
            <a:pPr marL="0" indent="0" algn="ctr">
              <a:buNone/>
            </a:pPr>
            <a:r>
              <a:rPr lang="en-US" sz="4400" dirty="0">
                <a:solidFill>
                  <a:srgbClr val="DAB000"/>
                </a:solidFill>
              </a:rPr>
              <a:t>Thank you for ensuring a secure and successful NGSSS EOC administration!</a:t>
            </a:r>
          </a:p>
        </p:txBody>
      </p:sp>
      <p:sp>
        <p:nvSpPr>
          <p:cNvPr id="9" name="Rectangle 8"/>
          <p:cNvSpPr/>
          <p:nvPr/>
        </p:nvSpPr>
        <p:spPr>
          <a:xfrm>
            <a:off x="0" y="3859"/>
            <a:ext cx="9144000" cy="1748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08" name="Slide Number Placeholder 3"/>
          <p:cNvSpPr>
            <a:spLocks noGrp="1"/>
          </p:cNvSpPr>
          <p:nvPr>
            <p:ph type="sldNum" sz="quarter" idx="12"/>
          </p:nvPr>
        </p:nvSpPr>
        <p:spPr>
          <a:xfrm>
            <a:off x="4261757" y="6248400"/>
            <a:ext cx="609600" cy="476250"/>
          </a:xfrm>
        </p:spPr>
        <p:txBody>
          <a:bodyPr/>
          <a:lstStyle/>
          <a:p>
            <a:pPr>
              <a:defRPr/>
            </a:pPr>
            <a:fld id="{DD21768F-8917-495B-9253-B649ECB0E39A}" type="slidenum">
              <a:rPr lang="en-US" smtClean="0">
                <a:latin typeface="Arial" pitchFamily="34" charset="0"/>
              </a:rPr>
              <a:pPr>
                <a:defRPr/>
              </a:pPr>
              <a:t>65</a:t>
            </a:fld>
            <a:endParaRPr lang="en-US" dirty="0">
              <a:latin typeface="Arial" pitchFamily="34" charset="0"/>
            </a:endParaRPr>
          </a:p>
        </p:txBody>
      </p:sp>
      <p:cxnSp>
        <p:nvCxnSpPr>
          <p:cNvPr id="7" name="Straight Connector 6"/>
          <p:cNvCxnSpPr/>
          <p:nvPr/>
        </p:nvCxnSpPr>
        <p:spPr>
          <a:xfrm>
            <a:off x="-10886" y="1752600"/>
            <a:ext cx="91548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clrChange>
              <a:clrFrom>
                <a:srgbClr val="FFFFFF"/>
              </a:clrFrom>
              <a:clrTo>
                <a:srgbClr val="FFFFFF">
                  <a:alpha val="0"/>
                </a:srgbClr>
              </a:clrTo>
            </a:clrChange>
            <a:duotone>
              <a:prstClr val="black"/>
              <a:schemeClr val="accent4">
                <a:tint val="45000"/>
                <a:satMod val="400000"/>
              </a:schemeClr>
            </a:duotone>
          </a:blip>
          <a:stretch>
            <a:fillRect/>
          </a:stretch>
        </p:blipFill>
        <p:spPr>
          <a:xfrm>
            <a:off x="3236119" y="196096"/>
            <a:ext cx="2671763" cy="1343025"/>
          </a:xfrm>
          <a:prstGeom prst="rect">
            <a:avLst/>
          </a:prstGeom>
        </p:spPr>
      </p:pic>
    </p:spTree>
    <p:extLst>
      <p:ext uri="{BB962C8B-B14F-4D97-AF65-F5344CB8AC3E}">
        <p14:creationId xmlns:p14="http://schemas.microsoft.com/office/powerpoint/2010/main" val="142248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What’s New</a:t>
            </a:r>
          </a:p>
        </p:txBody>
      </p:sp>
      <p:sp>
        <p:nvSpPr>
          <p:cNvPr id="3" name="Content Placeholder 2"/>
          <p:cNvSpPr>
            <a:spLocks noGrp="1"/>
          </p:cNvSpPr>
          <p:nvPr>
            <p:ph idx="1"/>
          </p:nvPr>
        </p:nvSpPr>
        <p:spPr>
          <a:xfrm>
            <a:off x="228600" y="1905001"/>
            <a:ext cx="8686800" cy="4114799"/>
          </a:xfrm>
        </p:spPr>
        <p:txBody>
          <a:bodyPr/>
          <a:lstStyle/>
          <a:p>
            <a:pPr lvl="0"/>
            <a:r>
              <a:rPr lang="en-US" sz="2400" dirty="0"/>
              <a:t>Pearson has released the new TestNav App for the 2019–2020 school year. All schools administering NGSSS tests must download and install this new app. </a:t>
            </a:r>
          </a:p>
          <a:p>
            <a:pPr lvl="0"/>
            <a:r>
              <a:rPr lang="en-US" sz="2400" dirty="0"/>
              <a:t>The previous version of the app (version 8.12.x) has been blocked; please ensure to update your computers and devices prior to administering Fall 2019 NGSSS EOC tests.  </a:t>
            </a:r>
          </a:p>
          <a:p>
            <a:pPr lvl="1"/>
            <a:r>
              <a:rPr lang="en-US" sz="2400" dirty="0"/>
              <a:t>Instructions and download links for the new app are available at: </a:t>
            </a:r>
            <a:r>
              <a:rPr lang="en-US" sz="2400" u="sng" dirty="0">
                <a:hlinkClick r:id="rId3"/>
              </a:rPr>
              <a:t>http://download.testnav.com/</a:t>
            </a:r>
            <a:r>
              <a:rPr lang="en-US" sz="2400" dirty="0"/>
              <a:t>.  </a:t>
            </a:r>
          </a:p>
          <a:p>
            <a:pPr marL="0" indent="0">
              <a:buNone/>
            </a:pPr>
            <a:endParaRPr lang="en-US" sz="2400" dirty="0">
              <a:solidFill>
                <a:srgbClr val="000000"/>
              </a:solidFill>
              <a:latin typeface="Calibri" panose="020F0502020204030204" pitchFamily="34" charset="0"/>
            </a:endParaRPr>
          </a:p>
          <a:p>
            <a:r>
              <a:rPr lang="en-US" sz="2400" dirty="0"/>
              <a:t>The 2019-2020 supported operating system changes from Pearson has been provided in Weekly Briefing #26033. </a:t>
            </a:r>
          </a:p>
          <a:p>
            <a:pPr marL="457200" indent="-457200">
              <a:buFont typeface="+mj-lt"/>
              <a:buAutoNum type="arabicPeriod"/>
            </a:pP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7</a:t>
            </a:fld>
            <a:endParaRPr lang="en-US" dirty="0"/>
          </a:p>
        </p:txBody>
      </p:sp>
      <p:grpSp>
        <p:nvGrpSpPr>
          <p:cNvPr id="8" name="Group 7"/>
          <p:cNvGrpSpPr/>
          <p:nvPr/>
        </p:nvGrpSpPr>
        <p:grpSpPr>
          <a:xfrm>
            <a:off x="8190343" y="923872"/>
            <a:ext cx="725057" cy="601613"/>
            <a:chOff x="5266301" y="3461187"/>
            <a:chExt cx="725057" cy="601613"/>
          </a:xfrm>
        </p:grpSpPr>
        <p:pic>
          <p:nvPicPr>
            <p:cNvPr id="9" name="Picture 8"/>
            <p:cNvPicPr>
              <a:picLocks noChangeAspect="1"/>
            </p:cNvPicPr>
            <p:nvPr/>
          </p:nvPicPr>
          <p:blipFill>
            <a:blip r:embed="rId4"/>
            <a:stretch>
              <a:fillRect/>
            </a:stretch>
          </p:blipFill>
          <p:spPr>
            <a:xfrm>
              <a:off x="5266301" y="3461187"/>
              <a:ext cx="725057" cy="601613"/>
            </a:xfrm>
            <a:prstGeom prst="rect">
              <a:avLst/>
            </a:prstGeom>
            <a:scene3d>
              <a:camera prst="orthographicFront"/>
              <a:lightRig rig="threePt" dir="t"/>
            </a:scene3d>
            <a:sp3d>
              <a:bevelT/>
            </a:sp3d>
          </p:spPr>
        </p:pic>
        <p:sp>
          <p:nvSpPr>
            <p:cNvPr id="10" name="TextBox 9"/>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pic>
        <p:nvPicPr>
          <p:cNvPr id="11" name="Picture 10" descr="New Clip Art at Clker">
            <a:extLst>
              <a:ext uri="{FF2B5EF4-FFF2-40B4-BE49-F238E27FC236}">
                <a16:creationId xmlns:a16="http://schemas.microsoft.com/office/drawing/2014/main" id="{DD947FB9-1787-4705-B22D-1FBF20FA1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358"/>
            <a:ext cx="2185233"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2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What’s New</a:t>
            </a:r>
          </a:p>
        </p:txBody>
      </p:sp>
      <p:sp>
        <p:nvSpPr>
          <p:cNvPr id="3" name="Content Placeholder 2"/>
          <p:cNvSpPr>
            <a:spLocks noGrp="1"/>
          </p:cNvSpPr>
          <p:nvPr>
            <p:ph idx="1"/>
          </p:nvPr>
        </p:nvSpPr>
        <p:spPr>
          <a:xfrm>
            <a:off x="228600" y="1905001"/>
            <a:ext cx="8665760" cy="4114799"/>
          </a:xfrm>
        </p:spPr>
        <p:txBody>
          <a:bodyPr/>
          <a:lstStyle/>
          <a:p>
            <a:r>
              <a:rPr lang="en-US" sz="2200" dirty="0"/>
              <a:t>An audio icon will now appear on Student Authorization Tickets for students who have a text-to-speech accommodation.</a:t>
            </a:r>
          </a:p>
          <a:p>
            <a:pPr marL="457200" indent="-457200">
              <a:buFont typeface="+mj-lt"/>
              <a:buAutoNum type="arabicPeriod" startAt="7"/>
            </a:pPr>
            <a:endParaRPr lang="en-US" sz="2200" dirty="0"/>
          </a:p>
          <a:p>
            <a:pPr marL="457200" indent="-457200">
              <a:buFont typeface="+mj-lt"/>
              <a:buAutoNum type="arabicPeriod" startAt="7"/>
            </a:pPr>
            <a:endParaRPr lang="en-US" sz="2200" dirty="0"/>
          </a:p>
          <a:p>
            <a:pPr marL="457200" indent="-457200">
              <a:buFont typeface="+mj-lt"/>
              <a:buAutoNum type="arabicPeriod" startAt="7"/>
            </a:pPr>
            <a:endParaRPr lang="en-US" sz="2200" dirty="0"/>
          </a:p>
          <a:p>
            <a:pPr marL="457200" indent="-457200">
              <a:buFont typeface="+mj-lt"/>
              <a:buAutoNum type="arabicPeriod" startAt="7"/>
            </a:pPr>
            <a:endParaRPr lang="en-US" sz="2200" dirty="0"/>
          </a:p>
          <a:p>
            <a:pPr marL="457200" indent="-457200">
              <a:buFont typeface="+mj-lt"/>
              <a:buAutoNum type="arabicPeriod" startAt="7"/>
            </a:pPr>
            <a:endParaRPr lang="en-US" sz="2200" dirty="0"/>
          </a:p>
          <a:p>
            <a:pPr marL="457200" indent="-457200">
              <a:buFont typeface="+mj-lt"/>
              <a:buAutoNum type="arabicPeriod" startAt="7"/>
            </a:pPr>
            <a:endParaRPr lang="en-US" sz="2200" dirty="0"/>
          </a:p>
          <a:p>
            <a:pPr marL="457200" indent="-457200">
              <a:buFont typeface="+mj-lt"/>
              <a:buAutoNum type="arabicPeriod" startAt="7"/>
            </a:pPr>
            <a:endParaRPr lang="en-US" sz="2200" dirty="0"/>
          </a:p>
          <a:p>
            <a:r>
              <a:rPr lang="en-US" sz="2200" dirty="0">
                <a:solidFill>
                  <a:srgbClr val="000000"/>
                </a:solidFill>
              </a:rPr>
              <a:t>The zoom tool for computer-based assessments is now available in the user drop-down menu within TestNav.</a:t>
            </a:r>
          </a:p>
          <a:p>
            <a:pPr marL="457200" indent="-457200">
              <a:buFont typeface="+mj-lt"/>
              <a:buAutoNum type="arabicPeriod" startAt="6"/>
            </a:pPr>
            <a:endParaRPr lang="en-US"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8</a:t>
            </a:fld>
            <a:endParaRPr lang="en-US" dirty="0"/>
          </a:p>
        </p:txBody>
      </p:sp>
      <p:grpSp>
        <p:nvGrpSpPr>
          <p:cNvPr id="9" name="Group 8"/>
          <p:cNvGrpSpPr/>
          <p:nvPr/>
        </p:nvGrpSpPr>
        <p:grpSpPr>
          <a:xfrm>
            <a:off x="8190343" y="923872"/>
            <a:ext cx="725057" cy="601613"/>
            <a:chOff x="5266301" y="3461187"/>
            <a:chExt cx="725057" cy="601613"/>
          </a:xfrm>
        </p:grpSpPr>
        <p:pic>
          <p:nvPicPr>
            <p:cNvPr id="10" name="Picture 9"/>
            <p:cNvPicPr>
              <a:picLocks noChangeAspect="1"/>
            </p:cNvPicPr>
            <p:nvPr/>
          </p:nvPicPr>
          <p:blipFill>
            <a:blip r:embed="rId3"/>
            <a:stretch>
              <a:fillRect/>
            </a:stretch>
          </p:blipFill>
          <p:spPr>
            <a:xfrm>
              <a:off x="5266301" y="3461187"/>
              <a:ext cx="725057" cy="601613"/>
            </a:xfrm>
            <a:prstGeom prst="rect">
              <a:avLst/>
            </a:prstGeom>
            <a:scene3d>
              <a:camera prst="orthographicFront"/>
              <a:lightRig rig="threePt" dir="t"/>
            </a:scene3d>
            <a:sp3d>
              <a:bevelT/>
            </a:sp3d>
          </p:spPr>
        </p:pic>
        <p:sp>
          <p:nvSpPr>
            <p:cNvPr id="11" name="TextBox 10"/>
            <p:cNvSpPr txBox="1"/>
            <p:nvPr/>
          </p:nvSpPr>
          <p:spPr>
            <a:xfrm>
              <a:off x="5293629" y="3469605"/>
              <a:ext cx="676689" cy="584775"/>
            </a:xfrm>
            <a:prstGeom prst="rect">
              <a:avLst/>
            </a:prstGeom>
            <a:noFill/>
          </p:spPr>
          <p:txBody>
            <a:bodyPr wrap="square" rtlCol="0">
              <a:spAutoFit/>
            </a:bodyPr>
            <a:lstStyle/>
            <a:p>
              <a:pPr algn="ctr"/>
              <a:r>
                <a:rPr lang="en-US" sz="1600" dirty="0">
                  <a:latin typeface="+mj-lt"/>
                </a:rPr>
                <a:t>CBT</a:t>
              </a:r>
            </a:p>
            <a:p>
              <a:pPr algn="ctr"/>
              <a:r>
                <a:rPr lang="en-US" sz="1600" dirty="0">
                  <a:latin typeface="+mj-lt"/>
                </a:rPr>
                <a:t>PBT</a:t>
              </a:r>
              <a:endParaRPr lang="en-US" sz="1400" dirty="0">
                <a:latin typeface="+mj-lt"/>
              </a:endParaRPr>
            </a:p>
          </p:txBody>
        </p:sp>
      </p:grpSp>
      <p:pic>
        <p:nvPicPr>
          <p:cNvPr id="5" name="Picture 4"/>
          <p:cNvPicPr>
            <a:picLocks noChangeAspect="1"/>
          </p:cNvPicPr>
          <p:nvPr/>
        </p:nvPicPr>
        <p:blipFill>
          <a:blip r:embed="rId4"/>
          <a:stretch>
            <a:fillRect/>
          </a:stretch>
        </p:blipFill>
        <p:spPr>
          <a:xfrm>
            <a:off x="1022076" y="2667000"/>
            <a:ext cx="7162800" cy="1828800"/>
          </a:xfrm>
          <a:prstGeom prst="rect">
            <a:avLst/>
          </a:prstGeom>
        </p:spPr>
      </p:pic>
      <p:cxnSp>
        <p:nvCxnSpPr>
          <p:cNvPr id="7" name="Straight Arrow Connector 6"/>
          <p:cNvCxnSpPr/>
          <p:nvPr/>
        </p:nvCxnSpPr>
        <p:spPr>
          <a:xfrm flipH="1">
            <a:off x="2819400" y="3581400"/>
            <a:ext cx="12192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New Clip Art at Clker">
            <a:extLst>
              <a:ext uri="{FF2B5EF4-FFF2-40B4-BE49-F238E27FC236}">
                <a16:creationId xmlns:a16="http://schemas.microsoft.com/office/drawing/2014/main" id="{E316E591-EB9F-4EE9-BEB6-2DEB69433E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35940"/>
            <a:ext cx="2185233"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5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910" y="259735"/>
            <a:ext cx="6029446" cy="1096962"/>
          </a:xfrm>
        </p:spPr>
        <p:txBody>
          <a:bodyPr>
            <a:normAutofit/>
          </a:bodyPr>
          <a:lstStyle/>
          <a:p>
            <a:r>
              <a:rPr lang="en-US" dirty="0"/>
              <a:t>Assessment Services Application</a:t>
            </a:r>
          </a:p>
        </p:txBody>
      </p:sp>
      <p:sp>
        <p:nvSpPr>
          <p:cNvPr id="3" name="Content Placeholder 2"/>
          <p:cNvSpPr>
            <a:spLocks noGrp="1"/>
          </p:cNvSpPr>
          <p:nvPr>
            <p:ph idx="1"/>
          </p:nvPr>
        </p:nvSpPr>
        <p:spPr>
          <a:xfrm>
            <a:off x="76200" y="1939189"/>
            <a:ext cx="8610600" cy="4461611"/>
          </a:xfrm>
        </p:spPr>
        <p:txBody>
          <a:bodyPr/>
          <a:lstStyle/>
          <a:p>
            <a:r>
              <a:rPr lang="en-US" sz="2200" dirty="0">
                <a:cs typeface="Calibri" panose="020F0502020204030204" pitchFamily="34" charset="0"/>
              </a:rPr>
              <a:t>The “Assessment Services” application is found on the Apps/Services/Sites tab of the M-DCPS employee portal. </a:t>
            </a:r>
          </a:p>
          <a:p>
            <a:r>
              <a:rPr lang="en-US" sz="2200" dirty="0">
                <a:cs typeface="Calibri" panose="020F0502020204030204" pitchFamily="34" charset="0"/>
              </a:rPr>
              <a:t>Used by principals to designate the school assessment coordinator, and other roles at the school (School Assessment Team link).</a:t>
            </a:r>
          </a:p>
          <a:p>
            <a:r>
              <a:rPr lang="en-US" sz="2200" dirty="0">
                <a:cs typeface="Calibri" panose="020F0502020204030204" pitchFamily="34" charset="0"/>
              </a:rPr>
              <a:t>Used by school assessment coordinators to securely place additional paper-based accommodations orders for eligible students based on IEP or 504 Plan (PBT Accommodations link).</a:t>
            </a:r>
          </a:p>
          <a:p>
            <a:r>
              <a:rPr lang="en-US" sz="2200" dirty="0">
                <a:cs typeface="Calibri" panose="020F0502020204030204" pitchFamily="34" charset="0"/>
              </a:rPr>
              <a:t>The application provides a cumulative listing of all additional PBT accommodations orders placed, for each administration. </a:t>
            </a:r>
          </a:p>
          <a:p>
            <a:r>
              <a:rPr lang="en-US" sz="2200" dirty="0">
                <a:cs typeface="Calibri" panose="020F0502020204030204" pitchFamily="34" charset="0"/>
              </a:rPr>
              <a:t>Principals assign access to this application (WPBS-PBA SCHOOLS) to the designated school assessment coordinator via QUAD-A. </a:t>
            </a:r>
          </a:p>
          <a:p>
            <a:pPr marL="0" indent="0">
              <a:spcBef>
                <a:spcPts val="300"/>
              </a:spcBef>
              <a:spcAft>
                <a:spcPts val="300"/>
              </a:spcAft>
              <a:buNone/>
            </a:pPr>
            <a:endParaRPr lang="en-US" sz="24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9</a:t>
            </a:fld>
            <a:endParaRPr lang="en-US" dirty="0"/>
          </a:p>
        </p:txBody>
      </p:sp>
      <p:pic>
        <p:nvPicPr>
          <p:cNvPr id="1026" name="Picture 2" descr="Image result for updates images">
            <a:extLst>
              <a:ext uri="{FF2B5EF4-FFF2-40B4-BE49-F238E27FC236}">
                <a16:creationId xmlns:a16="http://schemas.microsoft.com/office/drawing/2014/main" id="{2BAC9707-9E36-4D7D-829C-54975D56E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4647"/>
            <a:ext cx="1600200" cy="13333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DF0AE41-D593-4E51-A276-D667D8E5F74D}"/>
              </a:ext>
            </a:extLst>
          </p:cNvPr>
          <p:cNvSpPr/>
          <p:nvPr/>
        </p:nvSpPr>
        <p:spPr>
          <a:xfrm>
            <a:off x="2540771" y="5693330"/>
            <a:ext cx="3681457" cy="369332"/>
          </a:xfrm>
          <a:prstGeom prst="rect">
            <a:avLst/>
          </a:prstGeom>
        </p:spPr>
        <p:txBody>
          <a:bodyPr wrap="none">
            <a:spAutoFit/>
          </a:bodyPr>
          <a:lstStyle/>
          <a:p>
            <a:pPr marL="0" indent="0" algn="ctr">
              <a:spcBef>
                <a:spcPts val="300"/>
              </a:spcBef>
              <a:spcAft>
                <a:spcPts val="300"/>
              </a:spcAft>
              <a:buNone/>
            </a:pPr>
            <a:r>
              <a:rPr lang="en-US" b="1" dirty="0"/>
              <a:t>Refer to Weekly Briefing #26037</a:t>
            </a:r>
          </a:p>
        </p:txBody>
      </p:sp>
      <p:sp>
        <p:nvSpPr>
          <p:cNvPr id="17" name="Rounded Rectangle 5">
            <a:extLst>
              <a:ext uri="{FF2B5EF4-FFF2-40B4-BE49-F238E27FC236}">
                <a16:creationId xmlns:a16="http://schemas.microsoft.com/office/drawing/2014/main" id="{595E62FA-78B1-491B-B7F0-E097680FC04C}"/>
              </a:ext>
            </a:extLst>
          </p:cNvPr>
          <p:cNvSpPr/>
          <p:nvPr/>
        </p:nvSpPr>
        <p:spPr>
          <a:xfrm>
            <a:off x="8343900" y="967994"/>
            <a:ext cx="685800" cy="6858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UniversLTStd-LightCn"/>
              </a:rPr>
              <a:t>PBT</a:t>
            </a:r>
          </a:p>
          <a:p>
            <a:pPr algn="ctr"/>
            <a:r>
              <a:rPr lang="en-US" sz="1600" b="1" dirty="0">
                <a:solidFill>
                  <a:schemeClr val="tx1"/>
                </a:solidFill>
                <a:latin typeface="UniversLTStd-LightCn"/>
              </a:rPr>
              <a:t>CBT</a:t>
            </a:r>
          </a:p>
        </p:txBody>
      </p:sp>
    </p:spTree>
    <p:extLst>
      <p:ext uri="{BB962C8B-B14F-4D97-AF65-F5344CB8AC3E}">
        <p14:creationId xmlns:p14="http://schemas.microsoft.com/office/powerpoint/2010/main" val="404190256"/>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39850</TotalTime>
  <Words>15534</Words>
  <Application>Microsoft Office PowerPoint</Application>
  <PresentationFormat>On-screen Show (4:3)</PresentationFormat>
  <Paragraphs>1227</Paragraphs>
  <Slides>65</Slides>
  <Notes>65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Arial</vt:lpstr>
      <vt:lpstr>Calibri</vt:lpstr>
      <vt:lpstr>Courier New</vt:lpstr>
      <vt:lpstr>Tahoma</vt:lpstr>
      <vt:lpstr>Times New Roman</vt:lpstr>
      <vt:lpstr>UniversLTStd-LightCn</vt:lpstr>
      <vt:lpstr>Wingdings</vt:lpstr>
      <vt:lpstr>Default Design</vt:lpstr>
      <vt:lpstr>1_Default Design</vt:lpstr>
      <vt:lpstr>Fall/Winter 2019  Next Generation Sunshine State Standards End-of-Course Assessments Training Materials</vt:lpstr>
      <vt:lpstr>Test Administration Manual</vt:lpstr>
      <vt:lpstr>Resources</vt:lpstr>
      <vt:lpstr>Fall 2019:  Test Administration Schedule</vt:lpstr>
      <vt:lpstr>Winter 2019:  Test Administration Schedule</vt:lpstr>
      <vt:lpstr>Presentation Features</vt:lpstr>
      <vt:lpstr>What’s New</vt:lpstr>
      <vt:lpstr>What’s New</vt:lpstr>
      <vt:lpstr>Assessment Services Application</vt:lpstr>
      <vt:lpstr>Students to be Tested:  NGSSS EOC</vt:lpstr>
      <vt:lpstr>Students to be Tested:  NGSSS EOC </vt:lpstr>
      <vt:lpstr>Students to be Tested:  NGSSS EOC</vt:lpstr>
      <vt:lpstr>Students to be Tested:  NGSSS EOC</vt:lpstr>
      <vt:lpstr>Test Security  Policies and Procedures</vt:lpstr>
      <vt:lpstr>Test Security  Policies and Procedures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Responsibilities Before Testing</vt:lpstr>
      <vt:lpstr>School Assessment Coordinator Before Testing</vt:lpstr>
      <vt:lpstr>School Assessment Coordinator During Testing</vt:lpstr>
      <vt:lpstr>School Assessment Coordinator During Testing</vt:lpstr>
      <vt:lpstr>School Assessment Coordinator During Testing</vt:lpstr>
      <vt:lpstr>School Assessment Coordinator After Testing</vt:lpstr>
      <vt:lpstr>School Assessment Coordinator After Testing</vt:lpstr>
      <vt:lpstr>School Assessment Coordinator After Testing</vt:lpstr>
      <vt:lpstr>School Assessment Coordinator After Testing</vt:lpstr>
      <vt:lpstr>Return Schedule  Biology, Civics, and US History EOC PBT Accommodations</vt:lpstr>
      <vt:lpstr>Return Schedule PBT Accommodations</vt:lpstr>
      <vt:lpstr>Return Schedule  PBT Accommodations</vt:lpstr>
      <vt:lpstr>NGSSS (Pearson) Additional Resources</vt:lpstr>
      <vt:lpstr>DAC- Administrative Records (AR) Box</vt:lpstr>
      <vt:lpstr>Complete, Print, and Attach AR Return Label</vt:lpstr>
      <vt:lpstr>DAC–Student Work Records (SWR) Box</vt:lpstr>
      <vt:lpstr>Complete, Print, and Attach SWR Return Label</vt:lpstr>
      <vt:lpstr>Return Schedule  DAC-AR and DAC-SWR Box(es)</vt:lpstr>
      <vt:lpstr>Fall/Winter 2019 NGSSS EOC  Results Access</vt:lpstr>
      <vt:lpstr>Appendices</vt:lpstr>
      <vt:lpstr>Technical Support </vt:lpstr>
      <vt:lpstr>Test Distribution Center (TDC) Location &amp; Hours of Operation</vt:lpstr>
      <vt:lpstr>Contact Information </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Bruguera, Maria C.</cp:lastModifiedBy>
  <cp:revision>2280</cp:revision>
  <cp:lastPrinted>2019-08-20T15:48:01Z</cp:lastPrinted>
  <dcterms:created xsi:type="dcterms:W3CDTF">2012-01-09T14:03:07Z</dcterms:created>
  <dcterms:modified xsi:type="dcterms:W3CDTF">2019-08-22T15:10:08Z</dcterms:modified>
</cp:coreProperties>
</file>