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3" r:id="rId1"/>
  </p:sldMasterIdLst>
  <p:notesMasterIdLst>
    <p:notesMasterId r:id="rId41"/>
  </p:notesMasterIdLst>
  <p:handoutMasterIdLst>
    <p:handoutMasterId r:id="rId42"/>
  </p:handoutMasterIdLst>
  <p:sldIdLst>
    <p:sldId id="862" r:id="rId2"/>
    <p:sldId id="863" r:id="rId3"/>
    <p:sldId id="864" r:id="rId4"/>
    <p:sldId id="865" r:id="rId5"/>
    <p:sldId id="866" r:id="rId6"/>
    <p:sldId id="867" r:id="rId7"/>
    <p:sldId id="868" r:id="rId8"/>
    <p:sldId id="869" r:id="rId9"/>
    <p:sldId id="870" r:id="rId10"/>
    <p:sldId id="871" r:id="rId11"/>
    <p:sldId id="872" r:id="rId12"/>
    <p:sldId id="873" r:id="rId13"/>
    <p:sldId id="875" r:id="rId14"/>
    <p:sldId id="901" r:id="rId15"/>
    <p:sldId id="876" r:id="rId16"/>
    <p:sldId id="877" r:id="rId17"/>
    <p:sldId id="878" r:id="rId18"/>
    <p:sldId id="879" r:id="rId19"/>
    <p:sldId id="880" r:id="rId20"/>
    <p:sldId id="881" r:id="rId21"/>
    <p:sldId id="882" r:id="rId22"/>
    <p:sldId id="883" r:id="rId23"/>
    <p:sldId id="884" r:id="rId24"/>
    <p:sldId id="885" r:id="rId25"/>
    <p:sldId id="886" r:id="rId26"/>
    <p:sldId id="887" r:id="rId27"/>
    <p:sldId id="888" r:id="rId28"/>
    <p:sldId id="889" r:id="rId29"/>
    <p:sldId id="890" r:id="rId30"/>
    <p:sldId id="891" r:id="rId31"/>
    <p:sldId id="892" r:id="rId32"/>
    <p:sldId id="893" r:id="rId33"/>
    <p:sldId id="894" r:id="rId34"/>
    <p:sldId id="895" r:id="rId35"/>
    <p:sldId id="896" r:id="rId36"/>
    <p:sldId id="897" r:id="rId37"/>
    <p:sldId id="898" r:id="rId38"/>
    <p:sldId id="899" r:id="rId39"/>
    <p:sldId id="900" r:id="rId40"/>
  </p:sldIdLst>
  <p:sldSz cx="11887200" cy="7315200"/>
  <p:notesSz cx="7010400" cy="9296400"/>
  <p:defaultText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guide id="7" orient="horz" pos="2304">
          <p15:clr>
            <a:srgbClr val="A4A3A4"/>
          </p15:clr>
        </p15:guide>
        <p15:guide id="8" pos="3744">
          <p15:clr>
            <a:srgbClr val="A4A3A4"/>
          </p15:clr>
        </p15:guide>
        <p15:guide id="9" pos="982">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08" userDrawn="1">
          <p15:clr>
            <a:srgbClr val="A4A3A4"/>
          </p15:clr>
        </p15:guide>
        <p15:guide id="3" orient="horz"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 Sally A." initials="SSA"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79" autoAdjust="0"/>
  </p:normalViewPr>
  <p:slideViewPr>
    <p:cSldViewPr showGuides="1">
      <p:cViewPr varScale="1">
        <p:scale>
          <a:sx n="79" d="100"/>
          <a:sy n="79" d="100"/>
        </p:scale>
        <p:origin x="252" y="102"/>
      </p:cViewPr>
      <p:guideLst>
        <p:guide orient="horz" pos="2160"/>
        <p:guide pos="3839"/>
        <p:guide pos="1007"/>
        <p:guide orient="horz" pos="2304"/>
        <p:guide pos="3744"/>
        <p:guide pos="982"/>
      </p:guideLst>
    </p:cSldViewPr>
  </p:slideViewPr>
  <p:notesTextViewPr>
    <p:cViewPr>
      <p:scale>
        <a:sx n="1" d="1"/>
        <a:sy n="1" d="1"/>
      </p:scale>
      <p:origin x="0" y="0"/>
    </p:cViewPr>
  </p:notesTextViewPr>
  <p:sorterViewPr>
    <p:cViewPr>
      <p:scale>
        <a:sx n="100" d="100"/>
        <a:sy n="100" d="100"/>
      </p:scale>
      <p:origin x="0" y="-2964"/>
    </p:cViewPr>
  </p:sorterViewPr>
  <p:notesViewPr>
    <p:cSldViewPr showGuides="1">
      <p:cViewPr varScale="1">
        <p:scale>
          <a:sx n="81" d="100"/>
          <a:sy n="81" d="100"/>
        </p:scale>
        <p:origin x="-1998" y="-90"/>
      </p:cViewPr>
      <p:guideLst>
        <p:guide orient="horz" pos="2880"/>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06T11:17:17.734" idx="4">
    <p:pos x="10" y="10"/>
    <p:text>Kathy - some of the things in the beginning are repeats of information provided elsewhere ... I'd remove some of the forward info so you don't lose them by the time you get to the good stuff.</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10/13/2017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10/13/2017</a:t>
            </a:fld>
            <a:endParaRPr lang="en-US" dirty="0"/>
          </a:p>
        </p:txBody>
      </p:sp>
      <p:sp>
        <p:nvSpPr>
          <p:cNvPr id="4" name="Slide Image Placeholder 3"/>
          <p:cNvSpPr>
            <a:spLocks noGrp="1" noRot="1" noChangeAspect="1"/>
          </p:cNvSpPr>
          <p:nvPr>
            <p:ph type="sldImg" idx="2"/>
          </p:nvPr>
        </p:nvSpPr>
        <p:spPr>
          <a:xfrm>
            <a:off x="673100" y="696913"/>
            <a:ext cx="5664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364" rtl="0" eaLnBrk="1" latinLnBrk="0" hangingPunct="1">
      <a:defRPr sz="1200" kern="1200">
        <a:solidFill>
          <a:schemeClr val="tx2"/>
        </a:solidFill>
        <a:latin typeface="+mn-lt"/>
        <a:ea typeface="+mn-ea"/>
        <a:cs typeface="+mn-cs"/>
      </a:defRPr>
    </a:lvl1pPr>
    <a:lvl2pPr marL="457182" algn="l" defTabSz="914364" rtl="0" eaLnBrk="1" latinLnBrk="0" hangingPunct="1">
      <a:defRPr sz="1200" kern="1200">
        <a:solidFill>
          <a:schemeClr val="tx2"/>
        </a:solidFill>
        <a:latin typeface="+mn-lt"/>
        <a:ea typeface="+mn-ea"/>
        <a:cs typeface="+mn-cs"/>
      </a:defRPr>
    </a:lvl2pPr>
    <a:lvl3pPr marL="914364" algn="l" defTabSz="914364" rtl="0" eaLnBrk="1" latinLnBrk="0" hangingPunct="1">
      <a:defRPr sz="1200" kern="1200">
        <a:solidFill>
          <a:schemeClr val="tx2"/>
        </a:solidFill>
        <a:latin typeface="+mn-lt"/>
        <a:ea typeface="+mn-ea"/>
        <a:cs typeface="+mn-cs"/>
      </a:defRPr>
    </a:lvl3pPr>
    <a:lvl4pPr marL="1371545" algn="l" defTabSz="914364" rtl="0" eaLnBrk="1" latinLnBrk="0" hangingPunct="1">
      <a:defRPr sz="1200" kern="1200">
        <a:solidFill>
          <a:schemeClr val="tx2"/>
        </a:solidFill>
        <a:latin typeface="+mn-lt"/>
        <a:ea typeface="+mn-ea"/>
        <a:cs typeface="+mn-cs"/>
      </a:defRPr>
    </a:lvl4pPr>
    <a:lvl5pPr marL="1828727" algn="l" defTabSz="914364" rtl="0" eaLnBrk="1" latinLnBrk="0" hangingPunct="1">
      <a:defRPr sz="1200" kern="1200">
        <a:solidFill>
          <a:schemeClr val="tx2"/>
        </a:solidFill>
        <a:latin typeface="+mn-lt"/>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696913"/>
            <a:ext cx="5664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227767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696913"/>
            <a:ext cx="5664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F6E4E3BE-5B0D-4FA3-B718-D745A76FD138}" type="slidenum">
              <a:rPr lang="en-US" sz="1800" kern="0">
                <a:solidFill>
                  <a:sysClr val="windowText" lastClr="000000"/>
                </a:solidFill>
                <a:latin typeface="Calibri"/>
              </a:rPr>
              <a:pPr defTabSz="914400">
                <a:defRPr/>
              </a:pPr>
              <a:t>20</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48935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132534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132534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200988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396389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smtClean="0">
                <a:solidFill>
                  <a:prstClr val="black"/>
                </a:solidFill>
                <a:latin typeface="Calibri"/>
              </a:rPr>
              <a:pPr/>
              <a:t>36</a:t>
            </a:fld>
            <a:endParaRPr lang="en-US" dirty="0">
              <a:solidFill>
                <a:prstClr val="black"/>
              </a:solidFill>
              <a:latin typeface="Calibri"/>
            </a:endParaRPr>
          </a:p>
        </p:txBody>
      </p:sp>
    </p:spTree>
    <p:extLst>
      <p:ext uri="{BB962C8B-B14F-4D97-AF65-F5344CB8AC3E}">
        <p14:creationId xmlns:p14="http://schemas.microsoft.com/office/powerpoint/2010/main" val="286328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F5C9C3FC-B8D1-4C6E-9DB5-3C5440F3CFFE}" type="slidenum">
              <a:rPr lang="en-US" sz="1800" kern="0" smtClean="0">
                <a:solidFill>
                  <a:sysClr val="windowText" lastClr="000000"/>
                </a:solidFill>
                <a:latin typeface="Calibri"/>
              </a:rPr>
              <a:pPr defTabSz="914400">
                <a:defRPr/>
              </a:pPr>
              <a:t>10</a:t>
            </a:fld>
            <a:endParaRPr lang="en-US" sz="1800" kern="0" dirty="0">
              <a:solidFill>
                <a:sysClr val="windowText" lastClr="000000"/>
              </a:solidFill>
              <a:latin typeface="Calibri"/>
            </a:endParaRPr>
          </a:p>
        </p:txBody>
      </p:sp>
      <p:sp>
        <p:nvSpPr>
          <p:cNvPr id="5" name="Footer Placeholder 4"/>
          <p:cNvSpPr>
            <a:spLocks noGrp="1"/>
          </p:cNvSpPr>
          <p:nvPr>
            <p:ph type="ftr" sz="quarter" idx="11"/>
          </p:nvPr>
        </p:nvSpPr>
        <p:spPr/>
        <p:txBody>
          <a:bodyPr/>
          <a:lstStyle/>
          <a:p>
            <a:pPr defTabSz="914400">
              <a:defRPr/>
            </a:pPr>
            <a:r>
              <a:rPr lang="en-US" sz="1800" kern="0" dirty="0">
                <a:solidFill>
                  <a:sysClr val="windowText" lastClr="000000"/>
                </a:solidFill>
                <a:latin typeface="Calibri"/>
              </a:rPr>
              <a:t>Office of Student Assessment</a:t>
            </a:r>
          </a:p>
        </p:txBody>
      </p:sp>
      <p:sp>
        <p:nvSpPr>
          <p:cNvPr id="6" name="Header Placeholder 5"/>
          <p:cNvSpPr>
            <a:spLocks noGrp="1"/>
          </p:cNvSpPr>
          <p:nvPr>
            <p:ph type="hdr" sz="quarter" idx="12"/>
          </p:nvPr>
        </p:nvSpPr>
        <p:spPr/>
        <p:txBody>
          <a:bodyPr/>
          <a:lstStyle/>
          <a:p>
            <a:pPr defTabSz="914400">
              <a:defRPr/>
            </a:pPr>
            <a:r>
              <a:rPr lang="en-US" sz="1800" kern="0" dirty="0">
                <a:solidFill>
                  <a:sysClr val="windowText" lastClr="000000"/>
                </a:solidFill>
                <a:latin typeface="Calibri"/>
              </a:rPr>
              <a:t>Guidelines and Tips for New Test Chairs</a:t>
            </a:r>
          </a:p>
        </p:txBody>
      </p:sp>
    </p:spTree>
    <p:extLst>
      <p:ext uri="{BB962C8B-B14F-4D97-AF65-F5344CB8AC3E}">
        <p14:creationId xmlns:p14="http://schemas.microsoft.com/office/powerpoint/2010/main" val="128685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F5C9C3FC-B8D1-4C6E-9DB5-3C5440F3CFFE}" type="slidenum">
              <a:rPr lang="en-US" sz="1800" kern="0" smtClean="0">
                <a:solidFill>
                  <a:sysClr val="windowText" lastClr="000000"/>
                </a:solidFill>
                <a:latin typeface="Calibri"/>
              </a:rPr>
              <a:pPr defTabSz="914400">
                <a:defRPr/>
              </a:pPr>
              <a:t>11</a:t>
            </a:fld>
            <a:endParaRPr lang="en-US" sz="1800" kern="0" dirty="0">
              <a:solidFill>
                <a:sysClr val="windowText" lastClr="000000"/>
              </a:solidFill>
              <a:latin typeface="Calibri"/>
            </a:endParaRPr>
          </a:p>
        </p:txBody>
      </p:sp>
      <p:sp>
        <p:nvSpPr>
          <p:cNvPr id="5" name="Footer Placeholder 4"/>
          <p:cNvSpPr>
            <a:spLocks noGrp="1"/>
          </p:cNvSpPr>
          <p:nvPr>
            <p:ph type="ftr" sz="quarter" idx="11"/>
          </p:nvPr>
        </p:nvSpPr>
        <p:spPr/>
        <p:txBody>
          <a:bodyPr/>
          <a:lstStyle/>
          <a:p>
            <a:pPr defTabSz="914400">
              <a:defRPr/>
            </a:pPr>
            <a:r>
              <a:rPr lang="en-US" sz="1800" kern="0" dirty="0">
                <a:solidFill>
                  <a:sysClr val="windowText" lastClr="000000"/>
                </a:solidFill>
                <a:latin typeface="Calibri"/>
              </a:rPr>
              <a:t>Office of Student Assessment</a:t>
            </a:r>
          </a:p>
        </p:txBody>
      </p:sp>
      <p:sp>
        <p:nvSpPr>
          <p:cNvPr id="6" name="Header Placeholder 5"/>
          <p:cNvSpPr>
            <a:spLocks noGrp="1"/>
          </p:cNvSpPr>
          <p:nvPr>
            <p:ph type="hdr" sz="quarter" idx="12"/>
          </p:nvPr>
        </p:nvSpPr>
        <p:spPr/>
        <p:txBody>
          <a:bodyPr/>
          <a:lstStyle/>
          <a:p>
            <a:pPr defTabSz="914400">
              <a:defRPr/>
            </a:pPr>
            <a:r>
              <a:rPr lang="en-US" sz="1800" kern="0" dirty="0">
                <a:solidFill>
                  <a:sysClr val="windowText" lastClr="000000"/>
                </a:solidFill>
                <a:latin typeface="Calibri"/>
              </a:rPr>
              <a:t>Guidelines and Tips for New Test Chairs</a:t>
            </a:r>
          </a:p>
        </p:txBody>
      </p:sp>
    </p:spTree>
    <p:extLst>
      <p:ext uri="{BB962C8B-B14F-4D97-AF65-F5344CB8AC3E}">
        <p14:creationId xmlns:p14="http://schemas.microsoft.com/office/powerpoint/2010/main" val="119503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841221E5-7225-48EB-A4EE-420E7BFCF705}" type="slidenum">
              <a:rPr lang="en-US" sz="1800" kern="0" smtClean="0">
                <a:solidFill>
                  <a:sysClr val="windowText" lastClr="000000"/>
                </a:solidFill>
                <a:latin typeface="Calibri"/>
              </a:rPr>
              <a:pPr defTabSz="914400">
                <a:defRPr/>
              </a:pPr>
              <a:t>12</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49039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696913"/>
            <a:ext cx="5664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279189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50126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132534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132534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4E3BE-5B0D-4FA3-B718-D745A76FD138}" type="slidenum">
              <a:rPr lang="en-US">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1115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42000">
              <a:srgbClr val="FF3399"/>
            </a:gs>
            <a:gs pos="0">
              <a:schemeClr val="bg1"/>
            </a:gs>
          </a:gsLst>
          <a:lin ang="5400000" scaled="0"/>
        </a:gradFill>
        <a:effectLst/>
      </p:bgPr>
    </p:bg>
    <p:spTree>
      <p:nvGrpSpPr>
        <p:cNvPr id="1" name=""/>
        <p:cNvGrpSpPr/>
        <p:nvPr/>
      </p:nvGrpSpPr>
      <p:grpSpPr>
        <a:xfrm>
          <a:off x="0" y="0"/>
          <a:ext cx="0" cy="0"/>
          <a:chOff x="0" y="0"/>
          <a:chExt cx="0" cy="0"/>
        </a:xfrm>
      </p:grpSpPr>
      <p:grpSp>
        <p:nvGrpSpPr>
          <p:cNvPr id="18" name="Group 17"/>
          <p:cNvGrpSpPr/>
          <p:nvPr userDrawn="1"/>
        </p:nvGrpSpPr>
        <p:grpSpPr>
          <a:xfrm>
            <a:off x="-25564" y="2174281"/>
            <a:ext cx="11912765" cy="5140919"/>
            <a:chOff x="-19665" y="2049274"/>
            <a:chExt cx="9163665" cy="4819612"/>
          </a:xfrm>
        </p:grpSpPr>
        <p:pic>
          <p:nvPicPr>
            <p:cNvPr id="20" name="Picture 2" descr="Image result for scantron sheet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65" y="2049274"/>
              <a:ext cx="9163665" cy="4819612"/>
            </a:xfrm>
            <a:prstGeom prst="rect">
              <a:avLst/>
            </a:prstGeom>
            <a:noFill/>
            <a:extLst>
              <a:ext uri="{909E8E84-426E-40DD-AFC4-6F175D3DCCD1}">
                <a14:hiddenFill xmlns:a14="http://schemas.microsoft.com/office/drawing/2010/main">
                  <a:solidFill>
                    <a:srgbClr val="FFFFFF"/>
                  </a:solidFill>
                </a14:hiddenFill>
              </a:ext>
            </a:extLst>
          </p:spPr>
        </p:pic>
        <p:sp>
          <p:nvSpPr>
            <p:cNvPr id="21" name="Isosceles Triangle 20"/>
            <p:cNvSpPr/>
            <p:nvPr userDrawn="1"/>
          </p:nvSpPr>
          <p:spPr>
            <a:xfrm rot="17472545">
              <a:off x="4010737" y="4222399"/>
              <a:ext cx="381000" cy="36453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200" dirty="0">
                <a:solidFill>
                  <a:prstClr val="white"/>
                </a:solidFill>
              </a:endParaRPr>
            </a:p>
          </p:txBody>
        </p:sp>
      </p:grpSp>
      <p:sp>
        <p:nvSpPr>
          <p:cNvPr id="19" name="Rectangle 18"/>
          <p:cNvSpPr/>
          <p:nvPr userDrawn="1"/>
        </p:nvSpPr>
        <p:spPr>
          <a:xfrm>
            <a:off x="-25564" y="2174280"/>
            <a:ext cx="11912765" cy="5129308"/>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a:endParaRPr lang="en-US" sz="2200" dirty="0">
              <a:solidFill>
                <a:prstClr val="white"/>
              </a:solidFill>
            </a:endParaRPr>
          </a:p>
        </p:txBody>
      </p:sp>
      <p:sp>
        <p:nvSpPr>
          <p:cNvPr id="2" name="Title 1"/>
          <p:cNvSpPr>
            <a:spLocks noGrp="1"/>
          </p:cNvSpPr>
          <p:nvPr userDrawn="1">
            <p:ph type="ctrTitle"/>
          </p:nvPr>
        </p:nvSpPr>
        <p:spPr>
          <a:xfrm>
            <a:off x="792480" y="325120"/>
            <a:ext cx="10698480" cy="894080"/>
          </a:xfrm>
        </p:spPr>
        <p:txBody>
          <a:bodyPr anchor="b"/>
          <a:lstStyle>
            <a:lvl1pPr>
              <a:defRPr sz="5800">
                <a:solidFill>
                  <a:schemeClr val="bg1"/>
                </a:solidFill>
                <a:effectLst>
                  <a:outerShdw blurRad="63500" sx="102000" sy="102000" algn="ctr" rotWithShape="0">
                    <a:srgbClr val="FFFFFF">
                      <a:alpha val="40000"/>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5501115" y="1342658"/>
            <a:ext cx="5975169" cy="727147"/>
          </a:xfrm>
        </p:spPr>
        <p:txBody>
          <a:bodyPr>
            <a:normAutofit/>
          </a:bodyPr>
          <a:lstStyle>
            <a:lvl1pPr marL="0" indent="0" algn="r">
              <a:buNone/>
              <a:defRPr sz="2200">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7397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52296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586964"/>
            <a:ext cx="2552316" cy="58341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6664" y="894079"/>
            <a:ext cx="7680192" cy="55270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02647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38000">
              <a:srgbClr val="FF3399"/>
            </a:gs>
            <a:gs pos="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2065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6665" y="1597860"/>
            <a:ext cx="10453871" cy="2237076"/>
          </a:xfrm>
        </p:spPr>
        <p:txBody>
          <a:bodyPr anchor="b"/>
          <a:lstStyle>
            <a:lvl1pPr algn="ctr">
              <a:defRPr sz="5800" b="0" cap="none"/>
            </a:lvl1pPr>
          </a:lstStyle>
          <a:p>
            <a:r>
              <a:rPr lang="en-US"/>
              <a:t>Click to edit Master title style</a:t>
            </a:r>
            <a:endParaRPr lang="en-US" dirty="0"/>
          </a:p>
        </p:txBody>
      </p:sp>
      <p:sp>
        <p:nvSpPr>
          <p:cNvPr id="3" name="Text Placeholder 2"/>
          <p:cNvSpPr>
            <a:spLocks noGrp="1"/>
          </p:cNvSpPr>
          <p:nvPr>
            <p:ph type="body" idx="1"/>
          </p:nvPr>
        </p:nvSpPr>
        <p:spPr>
          <a:xfrm>
            <a:off x="1089660" y="4004696"/>
            <a:ext cx="9707881" cy="1600199"/>
          </a:xfrm>
        </p:spPr>
        <p:txBody>
          <a:bodyPr anchor="t"/>
          <a:lstStyle>
            <a:lvl1pPr marL="0" indent="0" algn="ctr">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88280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9" name="Content Placeholder 8"/>
          <p:cNvSpPr>
            <a:spLocks noGrp="1"/>
          </p:cNvSpPr>
          <p:nvPr>
            <p:ph sz="quarter" idx="13"/>
          </p:nvPr>
        </p:nvSpPr>
        <p:spPr>
          <a:xfrm>
            <a:off x="1093622" y="2175053"/>
            <a:ext cx="4754880" cy="421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038698" y="2175053"/>
            <a:ext cx="4754880" cy="421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048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93622" y="2174281"/>
            <a:ext cx="3922776" cy="578555"/>
          </a:xfrm>
        </p:spPr>
        <p:txBody>
          <a:bodyPr anchor="b">
            <a:noAutofit/>
          </a:bodyPr>
          <a:lstStyle>
            <a:lvl1pPr marL="0" indent="0" algn="ctr">
              <a:buNone/>
              <a:defRPr sz="2900" b="0">
                <a:solidFill>
                  <a:schemeClr val="tx2"/>
                </a:solidFill>
                <a:latin typeface="+mn-lt"/>
                <a:cs typeface="Bradley Hand ITC TT-Bold"/>
              </a:defRPr>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5" name="Text Placeholder 4"/>
          <p:cNvSpPr>
            <a:spLocks noGrp="1"/>
          </p:cNvSpPr>
          <p:nvPr>
            <p:ph type="body" sz="quarter" idx="3"/>
          </p:nvPr>
        </p:nvSpPr>
        <p:spPr>
          <a:xfrm>
            <a:off x="6878419" y="2174279"/>
            <a:ext cx="3919120" cy="578554"/>
          </a:xfrm>
        </p:spPr>
        <p:txBody>
          <a:bodyPr anchor="b">
            <a:noAutofit/>
          </a:bodyPr>
          <a:lstStyle>
            <a:lvl1pPr marL="0" indent="0" algn="ctr">
              <a:buNone/>
              <a:defRPr sz="2900" b="0">
                <a:solidFill>
                  <a:schemeClr val="tx2"/>
                </a:solidFill>
                <a:latin typeface="+mn-lt"/>
                <a:cs typeface="Bradley Hand ITC TT-Bold"/>
              </a:defRPr>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7" name="Date Placeholder 6"/>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6" name="Freeform 22"/>
          <p:cNvSpPr>
            <a:spLocks/>
          </p:cNvSpPr>
          <p:nvPr/>
        </p:nvSpPr>
        <p:spPr bwMode="auto">
          <a:xfrm rot="20274567">
            <a:off x="5113729" y="4566402"/>
            <a:ext cx="1675044" cy="770698"/>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defTabSz="1097280"/>
            <a:endParaRPr lang="en-US" sz="2200" dirty="0">
              <a:solidFill>
                <a:prstClr val="black"/>
              </a:solidFill>
            </a:endParaRPr>
          </a:p>
        </p:txBody>
      </p:sp>
      <p:sp>
        <p:nvSpPr>
          <p:cNvPr id="17" name="Freeform 33"/>
          <p:cNvSpPr>
            <a:spLocks/>
          </p:cNvSpPr>
          <p:nvPr/>
        </p:nvSpPr>
        <p:spPr bwMode="auto">
          <a:xfrm rot="9377604">
            <a:off x="5103620" y="3537963"/>
            <a:ext cx="1675044" cy="770698"/>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109728" tIns="54864" rIns="109728" bIns="54864" numCol="1" anchor="t" anchorCtr="0" compatLnSpc="1">
            <a:prstTxWarp prst="textNoShape">
              <a:avLst/>
            </a:prstTxWarp>
          </a:bodyPr>
          <a:lstStyle/>
          <a:p>
            <a:pPr defTabSz="1097280"/>
            <a:endParaRPr lang="en-US" sz="2200" dirty="0">
              <a:solidFill>
                <a:prstClr val="black"/>
              </a:solidFill>
            </a:endParaRPr>
          </a:p>
        </p:txBody>
      </p:sp>
      <p:sp>
        <p:nvSpPr>
          <p:cNvPr id="13" name="Content Placeholder 12"/>
          <p:cNvSpPr>
            <a:spLocks noGrp="1"/>
          </p:cNvSpPr>
          <p:nvPr>
            <p:ph sz="quarter" idx="13"/>
          </p:nvPr>
        </p:nvSpPr>
        <p:spPr>
          <a:xfrm>
            <a:off x="1093622" y="2926079"/>
            <a:ext cx="3922776" cy="3462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6882689" y="2926080"/>
            <a:ext cx="3922776" cy="3462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821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30215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407069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665" y="1586220"/>
            <a:ext cx="3910807" cy="2049428"/>
          </a:xfrm>
        </p:spPr>
        <p:txBody>
          <a:bodyPr anchor="b"/>
          <a:lstStyle>
            <a:lvl1pPr algn="l">
              <a:defRPr sz="2900" b="0"/>
            </a:lvl1pPr>
          </a:lstStyle>
          <a:p>
            <a:r>
              <a:rPr lang="en-US"/>
              <a:t>Click to edit Master title style</a:t>
            </a:r>
          </a:p>
        </p:txBody>
      </p:sp>
      <p:sp>
        <p:nvSpPr>
          <p:cNvPr id="3" name="Content Placeholder 2"/>
          <p:cNvSpPr>
            <a:spLocks noGrp="1"/>
          </p:cNvSpPr>
          <p:nvPr>
            <p:ph idx="1"/>
          </p:nvPr>
        </p:nvSpPr>
        <p:spPr>
          <a:xfrm>
            <a:off x="5061355" y="891123"/>
            <a:ext cx="6109181" cy="5494961"/>
          </a:xfrm>
        </p:spPr>
        <p:txBody>
          <a:bodyPr anchor="ctr"/>
          <a:lstStyle>
            <a:lvl1pPr>
              <a:defRPr sz="2900"/>
            </a:lvl1pPr>
            <a:lvl2pPr>
              <a:defRPr sz="2600"/>
            </a:lvl2pPr>
            <a:lvl3pPr>
              <a:defRPr sz="2400"/>
            </a:lvl3pPr>
            <a:lvl4pPr>
              <a:defRPr sz="2200"/>
            </a:lvl4pPr>
            <a:lvl5pPr>
              <a:defRPr sz="19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6665" y="3635649"/>
            <a:ext cx="3910807" cy="2047030"/>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68882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061460" y="203953"/>
            <a:ext cx="3615690" cy="873760"/>
          </a:xfrm>
          <a:prstGeom prst="rect">
            <a:avLst/>
          </a:prstGeom>
        </p:spPr>
      </p:pic>
      <p:sp>
        <p:nvSpPr>
          <p:cNvPr id="2" name="Title 1"/>
          <p:cNvSpPr>
            <a:spLocks noGrp="1"/>
          </p:cNvSpPr>
          <p:nvPr>
            <p:ph type="title"/>
          </p:nvPr>
        </p:nvSpPr>
        <p:spPr>
          <a:xfrm>
            <a:off x="716664" y="4980965"/>
            <a:ext cx="10453872" cy="767856"/>
          </a:xfrm>
        </p:spPr>
        <p:txBody>
          <a:bodyPr anchor="b"/>
          <a:lstStyle>
            <a:lvl1pPr algn="ctr">
              <a:defRPr sz="43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769717" y="633984"/>
            <a:ext cx="6335878" cy="390144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Click icon to add picture</a:t>
            </a:r>
          </a:p>
        </p:txBody>
      </p:sp>
      <p:sp>
        <p:nvSpPr>
          <p:cNvPr id="4" name="Text Placeholder 3"/>
          <p:cNvSpPr>
            <a:spLocks noGrp="1"/>
          </p:cNvSpPr>
          <p:nvPr>
            <p:ph type="body" sz="half" idx="2"/>
          </p:nvPr>
        </p:nvSpPr>
        <p:spPr>
          <a:xfrm>
            <a:off x="1584960" y="5777230"/>
            <a:ext cx="8717280" cy="643334"/>
          </a:xfrm>
        </p:spPr>
        <p:txBody>
          <a:bodyPr>
            <a:normAutofit/>
          </a:bodyPr>
          <a:lstStyle>
            <a:lvl1pPr marL="0" indent="0" algn="ctr">
              <a:buNone/>
              <a:defRPr sz="19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67EBB9E-D0B8-4EFD-8B11-A89D0DFAE0AB}" type="datetimeFigureOut">
              <a:rPr lang="en-US" smtClean="0">
                <a:solidFill>
                  <a:prstClr val="black">
                    <a:lumMod val="50000"/>
                    <a:lumOff val="50000"/>
                  </a:prstClr>
                </a:solidFill>
              </a:rPr>
              <a:pPr/>
              <a:t>10/13/2017</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5AB8127-5174-45AE-A0E7-725653A3FE5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44060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38000">
              <a:srgbClr val="FF3399"/>
            </a:gs>
            <a:gs pos="0">
              <a:schemeClr val="bg1"/>
            </a:gs>
          </a:gsLst>
          <a:lin ang="5400000" scaled="0"/>
        </a:gradFill>
        <a:effectLst/>
      </p:bgPr>
    </p:bg>
    <p:spTree>
      <p:nvGrpSpPr>
        <p:cNvPr id="1" name=""/>
        <p:cNvGrpSpPr/>
        <p:nvPr/>
      </p:nvGrpSpPr>
      <p:grpSpPr>
        <a:xfrm>
          <a:off x="0" y="0"/>
          <a:ext cx="0" cy="0"/>
          <a:chOff x="0" y="0"/>
          <a:chExt cx="0" cy="0"/>
        </a:xfrm>
      </p:grpSpPr>
      <p:grpSp>
        <p:nvGrpSpPr>
          <p:cNvPr id="10" name="Group 9"/>
          <p:cNvGrpSpPr/>
          <p:nvPr userDrawn="1"/>
        </p:nvGrpSpPr>
        <p:grpSpPr>
          <a:xfrm>
            <a:off x="-25564" y="2185893"/>
            <a:ext cx="11912765" cy="5140919"/>
            <a:chOff x="-19665" y="2049274"/>
            <a:chExt cx="9163665" cy="4819612"/>
          </a:xfrm>
        </p:grpSpPr>
        <p:pic>
          <p:nvPicPr>
            <p:cNvPr id="8" name="Picture 2" descr="Image result for scantron sheet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665" y="2049274"/>
              <a:ext cx="9163665" cy="4819612"/>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p:cNvSpPr/>
            <p:nvPr userDrawn="1"/>
          </p:nvSpPr>
          <p:spPr>
            <a:xfrm rot="17472545">
              <a:off x="4010737" y="4222399"/>
              <a:ext cx="381000" cy="36453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200" dirty="0">
                <a:solidFill>
                  <a:prstClr val="white"/>
                </a:solidFill>
              </a:endParaRPr>
            </a:p>
          </p:txBody>
        </p:sp>
      </p:grpSp>
      <p:sp>
        <p:nvSpPr>
          <p:cNvPr id="11" name="Rectangle 10"/>
          <p:cNvSpPr/>
          <p:nvPr userDrawn="1"/>
        </p:nvSpPr>
        <p:spPr>
          <a:xfrm>
            <a:off x="-25564" y="2185892"/>
            <a:ext cx="11912765" cy="512930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a:endParaRPr lang="en-US" sz="2200" dirty="0">
              <a:solidFill>
                <a:prstClr val="white"/>
              </a:solidFill>
            </a:endParaRPr>
          </a:p>
        </p:txBody>
      </p:sp>
      <p:sp>
        <p:nvSpPr>
          <p:cNvPr id="2" name="Title Placeholder 1"/>
          <p:cNvSpPr>
            <a:spLocks noGrp="1"/>
          </p:cNvSpPr>
          <p:nvPr userDrawn="1">
            <p:ph type="title"/>
          </p:nvPr>
        </p:nvSpPr>
        <p:spPr>
          <a:xfrm>
            <a:off x="716664" y="465667"/>
            <a:ext cx="10453872" cy="1538852"/>
          </a:xfrm>
          <a:prstGeom prst="rect">
            <a:avLst/>
          </a:prstGeom>
        </p:spPr>
        <p:txBody>
          <a:bodyPr vert="horz" lIns="109728" tIns="54864" rIns="109728" bIns="54864" rtlCol="0" anchor="ctr">
            <a:noAutofit/>
          </a:bodyPr>
          <a:lstStyle/>
          <a:p>
            <a:r>
              <a:rPr lang="en-US" dirty="0"/>
              <a:t>Click to edit Master title style</a:t>
            </a:r>
          </a:p>
        </p:txBody>
      </p:sp>
      <p:sp>
        <p:nvSpPr>
          <p:cNvPr id="3" name="Text Placeholder 2"/>
          <p:cNvSpPr>
            <a:spLocks noGrp="1"/>
          </p:cNvSpPr>
          <p:nvPr userDrawn="1">
            <p:ph type="body" idx="1"/>
          </p:nvPr>
        </p:nvSpPr>
        <p:spPr>
          <a:xfrm>
            <a:off x="1089660" y="2174281"/>
            <a:ext cx="9707880" cy="4214759"/>
          </a:xfrm>
          <a:prstGeom prst="rect">
            <a:avLst/>
          </a:prstGeom>
        </p:spPr>
        <p:txBody>
          <a:bodyPr vert="horz" lIns="109728" tIns="54864" rIns="109728" bIns="5486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716664" y="6558800"/>
            <a:ext cx="2773680" cy="389467"/>
          </a:xfrm>
          <a:prstGeom prst="rect">
            <a:avLst/>
          </a:prstGeom>
        </p:spPr>
        <p:txBody>
          <a:bodyPr vert="horz" lIns="109728" tIns="54864" rIns="109728" bIns="54864" rtlCol="0" anchor="ctr"/>
          <a:lstStyle>
            <a:lvl1pPr algn="l">
              <a:defRPr sz="1700" b="0">
                <a:solidFill>
                  <a:schemeClr val="tx1">
                    <a:lumMod val="50000"/>
                    <a:lumOff val="50000"/>
                  </a:schemeClr>
                </a:solidFill>
                <a:latin typeface="Rage Italic" pitchFamily="66" charset="0"/>
                <a:cs typeface="Rage Italic" pitchFamily="66" charset="0"/>
              </a:defRPr>
            </a:lvl1pPr>
          </a:lstStyle>
          <a:p>
            <a:pPr defTabSz="1097280"/>
            <a:fld id="{967EBB9E-D0B8-4EFD-8B11-A89D0DFAE0AB}" type="datetimeFigureOut">
              <a:rPr lang="en-US" smtClean="0">
                <a:solidFill>
                  <a:prstClr val="black">
                    <a:lumMod val="50000"/>
                    <a:lumOff val="50000"/>
                  </a:prstClr>
                </a:solidFill>
              </a:rPr>
              <a:pPr defTabSz="1097280"/>
              <a:t>10/13/2017</a:t>
            </a:fld>
            <a:endParaRPr lang="en-US" dirty="0">
              <a:solidFill>
                <a:prstClr val="black">
                  <a:lumMod val="50000"/>
                  <a:lumOff val="50000"/>
                </a:prstClr>
              </a:solidFill>
            </a:endParaRPr>
          </a:p>
        </p:txBody>
      </p:sp>
      <p:sp>
        <p:nvSpPr>
          <p:cNvPr id="5" name="Footer Placeholder 4"/>
          <p:cNvSpPr>
            <a:spLocks noGrp="1"/>
          </p:cNvSpPr>
          <p:nvPr userDrawn="1">
            <p:ph type="ftr" sz="quarter" idx="3"/>
          </p:nvPr>
        </p:nvSpPr>
        <p:spPr>
          <a:xfrm>
            <a:off x="4061460" y="6558800"/>
            <a:ext cx="3764280" cy="389467"/>
          </a:xfrm>
          <a:prstGeom prst="rect">
            <a:avLst/>
          </a:prstGeom>
        </p:spPr>
        <p:txBody>
          <a:bodyPr vert="horz" lIns="109728" tIns="54864" rIns="109728" bIns="54864" rtlCol="0" anchor="ctr"/>
          <a:lstStyle>
            <a:lvl1pPr algn="ctr">
              <a:defRPr sz="1700" b="0">
                <a:solidFill>
                  <a:schemeClr val="tx1">
                    <a:lumMod val="50000"/>
                    <a:lumOff val="50000"/>
                  </a:schemeClr>
                </a:solidFill>
                <a:latin typeface="Rage Italic" pitchFamily="66" charset="0"/>
                <a:cs typeface="Rage Italic" pitchFamily="66" charset="0"/>
              </a:defRPr>
            </a:lvl1pPr>
          </a:lstStyle>
          <a:p>
            <a:pPr defTabSz="1097280"/>
            <a:endParaRPr lang="en-US" dirty="0">
              <a:solidFill>
                <a:prstClr val="black">
                  <a:lumMod val="50000"/>
                  <a:lumOff val="50000"/>
                </a:prstClr>
              </a:solidFill>
            </a:endParaRPr>
          </a:p>
        </p:txBody>
      </p:sp>
      <p:sp>
        <p:nvSpPr>
          <p:cNvPr id="6" name="Slide Number Placeholder 5"/>
          <p:cNvSpPr>
            <a:spLocks noGrp="1"/>
          </p:cNvSpPr>
          <p:nvPr userDrawn="1">
            <p:ph type="sldNum" sz="quarter" idx="4"/>
          </p:nvPr>
        </p:nvSpPr>
        <p:spPr>
          <a:xfrm>
            <a:off x="8396856" y="6558800"/>
            <a:ext cx="2773680" cy="389467"/>
          </a:xfrm>
          <a:prstGeom prst="rect">
            <a:avLst/>
          </a:prstGeom>
        </p:spPr>
        <p:txBody>
          <a:bodyPr vert="horz" lIns="109728" tIns="54864" rIns="109728" bIns="54864" rtlCol="0" anchor="ctr"/>
          <a:lstStyle>
            <a:lvl1pPr algn="r">
              <a:defRPr sz="1700" b="0">
                <a:solidFill>
                  <a:schemeClr val="tx1">
                    <a:lumMod val="50000"/>
                    <a:lumOff val="50000"/>
                  </a:schemeClr>
                </a:solidFill>
                <a:latin typeface="Rage Italic" pitchFamily="66" charset="0"/>
                <a:cs typeface="Rage Italic" pitchFamily="66" charset="0"/>
              </a:defRPr>
            </a:lvl1pPr>
          </a:lstStyle>
          <a:p>
            <a:pPr defTabSz="1097280"/>
            <a:fld id="{05AB8127-5174-45AE-A0E7-725653A3FE51}" type="slidenum">
              <a:rPr lang="en-US" smtClean="0">
                <a:solidFill>
                  <a:prstClr val="black">
                    <a:lumMod val="50000"/>
                    <a:lumOff val="50000"/>
                  </a:prstClr>
                </a:solidFill>
              </a:rPr>
              <a:pPr defTabSz="1097280"/>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81747015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ctr" defTabSz="548640" rtl="0" eaLnBrk="1" latinLnBrk="0" hangingPunct="1">
        <a:spcBef>
          <a:spcPct val="0"/>
        </a:spcBef>
        <a:buNone/>
        <a:defRPr sz="5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548640" rtl="0" eaLnBrk="1" latinLnBrk="0" hangingPunct="1">
        <a:spcBef>
          <a:spcPct val="20000"/>
        </a:spcBef>
        <a:buClrTx/>
        <a:buSzPct val="95000"/>
        <a:buFont typeface="Wingdings" panose="05000000000000000000" pitchFamily="2" charset="2"/>
        <a:buChar char=""/>
        <a:defRPr sz="2900" kern="1200">
          <a:solidFill>
            <a:schemeClr val="tx1">
              <a:lumMod val="75000"/>
              <a:lumOff val="25000"/>
            </a:schemeClr>
          </a:solidFill>
          <a:latin typeface="+mn-lt"/>
          <a:ea typeface="+mn-ea"/>
          <a:cs typeface="+mn-cs"/>
        </a:defRPr>
      </a:lvl1pPr>
      <a:lvl2pPr marL="669341" indent="-274320" algn="l" defTabSz="548640" rtl="0" eaLnBrk="1" latinLnBrk="0" hangingPunct="1">
        <a:spcBef>
          <a:spcPct val="20000"/>
        </a:spcBef>
        <a:buClrTx/>
        <a:buSzPct val="95000"/>
        <a:buFont typeface="Wingdings" panose="05000000000000000000" pitchFamily="2" charset="2"/>
        <a:buChar char=""/>
        <a:defRPr sz="2600" kern="1200">
          <a:solidFill>
            <a:schemeClr val="tx1">
              <a:lumMod val="75000"/>
              <a:lumOff val="25000"/>
            </a:schemeClr>
          </a:solidFill>
          <a:latin typeface="+mn-lt"/>
          <a:ea typeface="+mn-ea"/>
          <a:cs typeface="+mn-cs"/>
        </a:defRPr>
      </a:lvl2pPr>
      <a:lvl3pPr marL="987552" indent="-219456" algn="l" defTabSz="548640" rtl="0" eaLnBrk="1" latinLnBrk="0" hangingPunct="1">
        <a:spcBef>
          <a:spcPct val="20000"/>
        </a:spcBef>
        <a:buClrTx/>
        <a:buSzPct val="95000"/>
        <a:buFont typeface="Wingdings" panose="05000000000000000000" pitchFamily="2" charset="2"/>
        <a:buChar char=""/>
        <a:defRPr sz="2400" kern="1200">
          <a:solidFill>
            <a:schemeClr val="tx1">
              <a:lumMod val="75000"/>
              <a:lumOff val="25000"/>
            </a:schemeClr>
          </a:solidFill>
          <a:latin typeface="+mn-lt"/>
          <a:ea typeface="+mn-ea"/>
          <a:cs typeface="+mn-cs"/>
        </a:defRPr>
      </a:lvl3pPr>
      <a:lvl4pPr marL="1316736" indent="-219456" algn="l" defTabSz="548640" rtl="0" eaLnBrk="1" latinLnBrk="0" hangingPunct="1">
        <a:spcBef>
          <a:spcPct val="20000"/>
        </a:spcBef>
        <a:buClrTx/>
        <a:buSzPct val="95000"/>
        <a:buFont typeface="Wingdings" panose="05000000000000000000" pitchFamily="2" charset="2"/>
        <a:buChar char=""/>
        <a:defRPr sz="1900" kern="1200">
          <a:solidFill>
            <a:schemeClr val="tx1">
              <a:lumMod val="75000"/>
              <a:lumOff val="25000"/>
            </a:schemeClr>
          </a:solidFill>
          <a:latin typeface="+mn-lt"/>
          <a:ea typeface="+mn-ea"/>
          <a:cs typeface="+mn-cs"/>
        </a:defRPr>
      </a:lvl4pPr>
      <a:lvl5pPr marL="1700784" indent="-219456" algn="l" defTabSz="548640" rtl="0" eaLnBrk="1" latinLnBrk="0" hangingPunct="1">
        <a:spcBef>
          <a:spcPct val="20000"/>
        </a:spcBef>
        <a:buClrTx/>
        <a:buSzPct val="95000"/>
        <a:buFont typeface="Wingdings" panose="05000000000000000000" pitchFamily="2" charset="2"/>
        <a:buChar char=""/>
        <a:defRPr sz="1700" kern="1200" baseline="0">
          <a:solidFill>
            <a:schemeClr val="tx1">
              <a:lumMod val="75000"/>
              <a:lumOff val="25000"/>
            </a:schemeClr>
          </a:solidFill>
          <a:latin typeface="+mn-lt"/>
          <a:ea typeface="+mn-ea"/>
          <a:cs typeface="+mn-cs"/>
        </a:defRPr>
      </a:lvl5pPr>
      <a:lvl6pPr marL="1975104" indent="-219456" algn="l" defTabSz="548640" rtl="0" eaLnBrk="1" latinLnBrk="0" hangingPunct="1">
        <a:spcBef>
          <a:spcPct val="20000"/>
        </a:spcBef>
        <a:buClr>
          <a:schemeClr val="accent1"/>
        </a:buClr>
        <a:buSzPct val="95000"/>
        <a:buFont typeface="Rage Italic" pitchFamily="66" charset="0"/>
        <a:buChar char="0"/>
        <a:defRPr sz="1700" kern="1200">
          <a:solidFill>
            <a:schemeClr val="tx1">
              <a:lumMod val="75000"/>
              <a:lumOff val="25000"/>
            </a:schemeClr>
          </a:solidFill>
          <a:latin typeface="+mn-lt"/>
          <a:ea typeface="+mn-ea"/>
          <a:cs typeface="+mn-cs"/>
        </a:defRPr>
      </a:lvl6pPr>
      <a:lvl7pPr marL="2304288" indent="-219456" algn="l" defTabSz="548640" rtl="0" eaLnBrk="1" latinLnBrk="0" hangingPunct="1">
        <a:spcBef>
          <a:spcPct val="20000"/>
        </a:spcBef>
        <a:buClr>
          <a:schemeClr val="accent1"/>
        </a:buClr>
        <a:buSzPct val="95000"/>
        <a:buFont typeface="Rage Italic" pitchFamily="66" charset="0"/>
        <a:buChar char="0"/>
        <a:defRPr sz="1700" kern="1200">
          <a:solidFill>
            <a:schemeClr val="tx1">
              <a:lumMod val="75000"/>
              <a:lumOff val="25000"/>
            </a:schemeClr>
          </a:solidFill>
          <a:latin typeface="+mn-lt"/>
          <a:ea typeface="+mn-ea"/>
          <a:cs typeface="+mn-cs"/>
        </a:defRPr>
      </a:lvl7pPr>
      <a:lvl8pPr marL="2633472" indent="-219456" algn="l" defTabSz="548640" rtl="0" eaLnBrk="1" latinLnBrk="0" hangingPunct="1">
        <a:spcBef>
          <a:spcPct val="20000"/>
        </a:spcBef>
        <a:buClr>
          <a:schemeClr val="accent1"/>
        </a:buClr>
        <a:buSzPct val="95000"/>
        <a:buFont typeface="Rage Italic" pitchFamily="66" charset="0"/>
        <a:buChar char="0"/>
        <a:defRPr sz="1700" kern="1200">
          <a:solidFill>
            <a:schemeClr val="tx1">
              <a:lumMod val="75000"/>
              <a:lumOff val="25000"/>
            </a:schemeClr>
          </a:solidFill>
          <a:latin typeface="+mn-lt"/>
          <a:ea typeface="+mn-ea"/>
          <a:cs typeface="+mn-cs"/>
        </a:defRPr>
      </a:lvl8pPr>
      <a:lvl9pPr marL="2962656" indent="-219456" algn="l" defTabSz="548640" rtl="0" eaLnBrk="1" latinLnBrk="0" hangingPunct="1">
        <a:spcBef>
          <a:spcPct val="20000"/>
        </a:spcBef>
        <a:buClr>
          <a:schemeClr val="accent1"/>
        </a:buClr>
        <a:buSzPct val="95000"/>
        <a:buFont typeface="Rage Italic" pitchFamily="66" charset="0"/>
        <a:buChar char="0"/>
        <a:defRPr sz="170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ada.dadeschools.net/TestChairInfo/TechnologyToolsforTestChairs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oada.dadeschools.net/SupportModules/SupportModules.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mailto:mugando@dadeschools.net" TargetMode="External"/><Relationship Id="rId7" Type="http://schemas.openxmlformats.org/officeDocument/2006/relationships/hyperlink" Target="mailto:ksierra@dadeschools.net" TargetMode="External"/><Relationship Id="rId2" Type="http://schemas.openxmlformats.org/officeDocument/2006/relationships/hyperlink" Target="mailto:mbruguera@dadeschools.net" TargetMode="External"/><Relationship Id="rId1" Type="http://schemas.openxmlformats.org/officeDocument/2006/relationships/slideLayout" Target="../slideLayouts/slideLayout2.xml"/><Relationship Id="rId6" Type="http://schemas.openxmlformats.org/officeDocument/2006/relationships/hyperlink" Target="mailto:MCabeza@dadeschools.net" TargetMode="External"/><Relationship Id="rId5" Type="http://schemas.openxmlformats.org/officeDocument/2006/relationships/hyperlink" Target="mailto:collinsd@dadeschools.net" TargetMode="External"/><Relationship Id="rId4" Type="http://schemas.openxmlformats.org/officeDocument/2006/relationships/hyperlink" Target="mailto:fmallory@dadeschools.ne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lc.dadeschools.net/skillsoft/"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hyperlink" Target="http://oada.dadeschools.net/TestChairInfo/TechnologyToolsforTestChairs2.pdf" TargetMode="External"/><Relationship Id="rId2" Type="http://schemas.openxmlformats.org/officeDocument/2006/relationships/hyperlink" Target="http://oada.dadeschools.net/TestChairInfo/InfoForTestChair.asp" TargetMode="External"/><Relationship Id="rId1" Type="http://schemas.openxmlformats.org/officeDocument/2006/relationships/slideLayout" Target="../slideLayouts/slideLayout2.xml"/><Relationship Id="rId4" Type="http://schemas.openxmlformats.org/officeDocument/2006/relationships/hyperlink" Target="http://oada.dadeschools.net/TDC/TDC.as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dadeschools.net/"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da.dadeschools.ne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oada.dadeschools.net/TestChairInfo/InfoForTestChair.asp" TargetMode="External"/><Relationship Id="rId4" Type="http://schemas.openxmlformats.org/officeDocument/2006/relationships/hyperlink" Target="http://oada.dadeschools.net/TestingCalendar/TestingCalendar.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oada.dadeschools.net/TestChairInfo/InfoForTestChair.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l.pearsonaccessnext.com/customer/index.action" TargetMode="External"/><Relationship Id="rId2" Type="http://schemas.openxmlformats.org/officeDocument/2006/relationships/hyperlink" Target="https://tg.dadeschools.net/FLMiamiDade/tglogin.aspx" TargetMode="External"/><Relationship Id="rId1" Type="http://schemas.openxmlformats.org/officeDocument/2006/relationships/slideLayout" Target="../slideLayouts/slideLayout2.xml"/><Relationship Id="rId4" Type="http://schemas.openxmlformats.org/officeDocument/2006/relationships/hyperlink" Target="https://fl.sso.airast.org/auth/UI/Logi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ollegeboard.org/" TargetMode="External"/><Relationship Id="rId2" Type="http://schemas.openxmlformats.org/officeDocument/2006/relationships/hyperlink" Target="http://www.cie.org.uk/" TargetMode="External"/><Relationship Id="rId1" Type="http://schemas.openxmlformats.org/officeDocument/2006/relationships/slideLayout" Target="../slideLayouts/slideLayout2.xml"/><Relationship Id="rId4" Type="http://schemas.openxmlformats.org/officeDocument/2006/relationships/hyperlink" Target="https://college/measuredsucces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899" y="731520"/>
            <a:ext cx="10259404" cy="844000"/>
          </a:xfrm>
        </p:spPr>
        <p:txBody>
          <a:bodyPr/>
          <a:lstStyle/>
          <a:p>
            <a:r>
              <a:rPr lang="en-US" sz="6600" dirty="0"/>
              <a:t>Resources for Test Chairs</a:t>
            </a:r>
          </a:p>
        </p:txBody>
      </p:sp>
      <p:sp>
        <p:nvSpPr>
          <p:cNvPr id="3" name="Subtitle 2"/>
          <p:cNvSpPr>
            <a:spLocks noGrp="1"/>
          </p:cNvSpPr>
          <p:nvPr>
            <p:ph type="subTitle" idx="1"/>
          </p:nvPr>
        </p:nvSpPr>
        <p:spPr>
          <a:xfrm>
            <a:off x="5745480" y="975360"/>
            <a:ext cx="5975169" cy="1219200"/>
          </a:xfrm>
        </p:spPr>
        <p:txBody>
          <a:bodyPr>
            <a:normAutofit fontScale="70000" lnSpcReduction="20000"/>
          </a:bodyPr>
          <a:lstStyle/>
          <a:p>
            <a:endParaRPr lang="en-US" dirty="0"/>
          </a:p>
          <a:p>
            <a:endParaRPr lang="en-US" dirty="0"/>
          </a:p>
          <a:p>
            <a:r>
              <a:rPr lang="en-US" sz="2800" dirty="0"/>
              <a:t> by Kathleen Sierra </a:t>
            </a:r>
          </a:p>
          <a:p>
            <a:r>
              <a:rPr lang="en-US" sz="2800" dirty="0"/>
              <a:t>Darma Rodriguez</a:t>
            </a:r>
          </a:p>
          <a:p>
            <a:endParaRPr lang="en-US" sz="2800" dirty="0"/>
          </a:p>
        </p:txBody>
      </p:sp>
    </p:spTree>
    <p:extLst>
      <p:ext uri="{BB962C8B-B14F-4D97-AF65-F5344CB8AC3E}">
        <p14:creationId xmlns:p14="http://schemas.microsoft.com/office/powerpoint/2010/main" val="123377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District Applications</a:t>
            </a:r>
          </a:p>
        </p:txBody>
      </p:sp>
      <p:sp>
        <p:nvSpPr>
          <p:cNvPr id="4" name="Content Placeholder 2"/>
          <p:cNvSpPr>
            <a:spLocks noGrp="1"/>
          </p:cNvSpPr>
          <p:nvPr>
            <p:ph idx="1"/>
          </p:nvPr>
        </p:nvSpPr>
        <p:spPr>
          <a:xfrm>
            <a:off x="643890" y="2252944"/>
            <a:ext cx="10599420" cy="5039360"/>
          </a:xfrm>
        </p:spPr>
        <p:txBody>
          <a:bodyPr>
            <a:noAutofit/>
          </a:bodyPr>
          <a:lstStyle/>
          <a:p>
            <a:r>
              <a:rPr lang="en-US" dirty="0"/>
              <a:t>File Download Manager (FDM)</a:t>
            </a:r>
          </a:p>
          <a:p>
            <a:pPr marL="374224" lvl="1" indent="0">
              <a:buNone/>
            </a:pPr>
            <a:r>
              <a:rPr lang="en-US" sz="2400" dirty="0"/>
              <a:t>Identify students to be tested and to create your testing roster</a:t>
            </a:r>
          </a:p>
          <a:p>
            <a:r>
              <a:rPr lang="en-US" dirty="0"/>
              <a:t>Accelify ESE- EMS System</a:t>
            </a:r>
          </a:p>
          <a:p>
            <a:pPr marL="374224" lvl="1" indent="0">
              <a:buNone/>
            </a:pPr>
            <a:r>
              <a:rPr lang="en-US" sz="2400" dirty="0"/>
              <a:t>Identify Students' specific testing accommodations</a:t>
            </a:r>
          </a:p>
          <a:p>
            <a:r>
              <a:rPr lang="en-US" dirty="0"/>
              <a:t>Student Performance Indicators (SPI)</a:t>
            </a:r>
          </a:p>
          <a:p>
            <a:pPr marL="374224" lvl="1" indent="0">
              <a:buNone/>
            </a:pPr>
            <a:r>
              <a:rPr lang="en-US" sz="2400" dirty="0"/>
              <a:t>Look up all student scores</a:t>
            </a:r>
          </a:p>
          <a:p>
            <a:r>
              <a:rPr lang="en-US" dirty="0"/>
              <a:t>DSIS (formerly ISIS)</a:t>
            </a:r>
          </a:p>
          <a:p>
            <a:pPr marL="374224" lvl="1" indent="0">
              <a:buNone/>
            </a:pPr>
            <a:r>
              <a:rPr lang="en-US" sz="2400" dirty="0"/>
              <a:t>Look up student information</a:t>
            </a:r>
          </a:p>
          <a:p>
            <a:pPr marL="374224" lvl="1" indent="0">
              <a:buNone/>
            </a:pPr>
            <a:endParaRPr lang="en-US" sz="2400" dirty="0"/>
          </a:p>
          <a:p>
            <a:pPr marL="70166" indent="0">
              <a:buNone/>
            </a:pPr>
            <a:r>
              <a:rPr lang="en-US" b="1" dirty="0">
                <a:solidFill>
                  <a:srgbClr val="FF0000"/>
                </a:solidFill>
              </a:rPr>
              <a:t>Make sure you request access to these from your principal</a:t>
            </a:r>
          </a:p>
          <a:p>
            <a:endParaRPr lang="en-US" dirty="0"/>
          </a:p>
          <a:p>
            <a:endParaRPr lang="en-US" dirty="0"/>
          </a:p>
        </p:txBody>
      </p:sp>
    </p:spTree>
    <p:extLst>
      <p:ext uri="{BB962C8B-B14F-4D97-AF65-F5344CB8AC3E}">
        <p14:creationId xmlns:p14="http://schemas.microsoft.com/office/powerpoint/2010/main" val="404990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Software and Resources</a:t>
            </a:r>
          </a:p>
        </p:txBody>
      </p:sp>
      <p:sp>
        <p:nvSpPr>
          <p:cNvPr id="3" name="Content Placeholder 2"/>
          <p:cNvSpPr>
            <a:spLocks noGrp="1"/>
          </p:cNvSpPr>
          <p:nvPr>
            <p:ph idx="1"/>
          </p:nvPr>
        </p:nvSpPr>
        <p:spPr>
          <a:xfrm>
            <a:off x="198120" y="2357120"/>
            <a:ext cx="9707880" cy="5201920"/>
          </a:xfrm>
        </p:spPr>
        <p:txBody>
          <a:bodyPr>
            <a:noAutofit/>
          </a:bodyPr>
          <a:lstStyle/>
          <a:p>
            <a:pPr marL="70166" indent="0">
              <a:buNone/>
            </a:pPr>
            <a:r>
              <a:rPr lang="en-US" sz="2200" dirty="0"/>
              <a:t>Microsoft Office:</a:t>
            </a:r>
          </a:p>
          <a:p>
            <a:pPr lvl="1"/>
            <a:r>
              <a:rPr lang="en-US" sz="1900" dirty="0"/>
              <a:t>MS Word</a:t>
            </a:r>
          </a:p>
          <a:p>
            <a:pPr lvl="1"/>
            <a:r>
              <a:rPr lang="en-US" sz="1900" dirty="0"/>
              <a:t>MS Excel</a:t>
            </a:r>
          </a:p>
          <a:p>
            <a:pPr lvl="1"/>
            <a:r>
              <a:rPr lang="en-US" sz="1900" dirty="0"/>
              <a:t>MS Access</a:t>
            </a:r>
          </a:p>
          <a:p>
            <a:pPr lvl="1"/>
            <a:r>
              <a:rPr lang="en-US" sz="1900" dirty="0"/>
              <a:t>MS Outlook (installed version)</a:t>
            </a:r>
          </a:p>
          <a:p>
            <a:pPr marL="70166" indent="0">
              <a:buNone/>
            </a:pPr>
            <a:r>
              <a:rPr lang="en-US" sz="2200" dirty="0"/>
              <a:t>Technology Tools for Test Chairs:</a:t>
            </a:r>
          </a:p>
          <a:p>
            <a:pPr lvl="1"/>
            <a:r>
              <a:rPr lang="en-US" sz="1900" dirty="0">
                <a:hlinkClick r:id="rId3"/>
              </a:rPr>
              <a:t>http://oada.dadeschools.net/TestChairInfo/TechnologyToolsforTestChairs2.pdf</a:t>
            </a:r>
            <a:endParaRPr lang="en-US" sz="1900" dirty="0"/>
          </a:p>
          <a:p>
            <a:endParaRPr lang="en-US" sz="1900" dirty="0"/>
          </a:p>
          <a:p>
            <a:pPr marL="0" lvl="1" indent="0">
              <a:buNone/>
            </a:pPr>
            <a:r>
              <a:rPr lang="en-US" sz="2200" dirty="0"/>
              <a:t>Training Modules (Under “Archives”</a:t>
            </a:r>
          </a:p>
          <a:p>
            <a:pPr marL="0" lvl="1" indent="0">
              <a:buNone/>
            </a:pPr>
            <a:r>
              <a:rPr lang="en-US" sz="2200" dirty="0"/>
              <a:t> on Test Chair Information Page)</a:t>
            </a:r>
          </a:p>
          <a:p>
            <a:pPr lvl="1"/>
            <a:r>
              <a:rPr lang="en-US" sz="1900" dirty="0"/>
              <a:t>Basic MS Excel functions</a:t>
            </a:r>
          </a:p>
          <a:p>
            <a:pPr lvl="1"/>
            <a:r>
              <a:rPr lang="en-US" sz="1900" dirty="0"/>
              <a:t>How to use Mail Merge</a:t>
            </a:r>
          </a:p>
          <a:p>
            <a:pPr lvl="1"/>
            <a:r>
              <a:rPr lang="en-US" sz="1900" dirty="0"/>
              <a:t>How to use MS Access</a:t>
            </a:r>
          </a:p>
          <a:p>
            <a:pPr lvl="1"/>
            <a:endParaRPr lang="en-US" sz="1900" dirty="0"/>
          </a:p>
          <a:p>
            <a:pPr lvl="1"/>
            <a:endParaRPr lang="en-US" sz="1900" dirty="0"/>
          </a:p>
          <a:p>
            <a:pPr lvl="1"/>
            <a:endParaRPr lang="en-US" sz="1900" dirty="0"/>
          </a:p>
          <a:p>
            <a:pPr lvl="1"/>
            <a:endParaRPr lang="en-US" sz="1900" dirty="0"/>
          </a:p>
          <a:p>
            <a:pPr marL="70166" indent="0">
              <a:buNone/>
            </a:pPr>
            <a:endParaRPr lang="en-US" sz="2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042" b="15385"/>
          <a:stretch/>
        </p:blipFill>
        <p:spPr bwMode="auto">
          <a:xfrm>
            <a:off x="4853940" y="5364480"/>
            <a:ext cx="6883832" cy="1706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2390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2" y="609600"/>
            <a:ext cx="8381751" cy="609600"/>
          </a:xfrm>
        </p:spPr>
        <p:txBody>
          <a:bodyPr>
            <a:normAutofit fontScale="90000"/>
          </a:bodyPr>
          <a:lstStyle/>
          <a:p>
            <a:r>
              <a:rPr lang="en-US" dirty="0">
                <a:solidFill>
                  <a:schemeClr val="bg1"/>
                </a:solidFill>
              </a:rPr>
              <a:t>Support Modules</a:t>
            </a:r>
          </a:p>
        </p:txBody>
      </p:sp>
      <p:sp>
        <p:nvSpPr>
          <p:cNvPr id="3" name="Content Placeholder 2"/>
          <p:cNvSpPr>
            <a:spLocks noGrp="1"/>
          </p:cNvSpPr>
          <p:nvPr>
            <p:ph idx="1"/>
          </p:nvPr>
        </p:nvSpPr>
        <p:spPr>
          <a:xfrm>
            <a:off x="738779" y="2357121"/>
            <a:ext cx="10355942" cy="5135881"/>
          </a:xfrm>
        </p:spPr>
        <p:txBody>
          <a:bodyPr>
            <a:normAutofit/>
          </a:bodyPr>
          <a:lstStyle/>
          <a:p>
            <a:pPr marL="0" indent="0">
              <a:buNone/>
            </a:pPr>
            <a:r>
              <a:rPr lang="en-US" dirty="0">
                <a:solidFill>
                  <a:schemeClr val="tx1">
                    <a:lumMod val="75000"/>
                  </a:schemeClr>
                </a:solidFill>
              </a:rPr>
              <a:t>Support modules for test chairs to help save time organizing test administrations</a:t>
            </a:r>
          </a:p>
          <a:p>
            <a:pPr marL="0" indent="0">
              <a:buNone/>
            </a:pPr>
            <a:r>
              <a:rPr lang="en-US" b="1" dirty="0">
                <a:solidFill>
                  <a:schemeClr val="tx1">
                    <a:lumMod val="75000"/>
                  </a:schemeClr>
                </a:solidFill>
              </a:rPr>
              <a:t>Go to:</a:t>
            </a:r>
          </a:p>
          <a:p>
            <a:pPr marL="0" indent="0">
              <a:buNone/>
            </a:pPr>
            <a:r>
              <a:rPr lang="en-US" b="1" dirty="0">
                <a:solidFill>
                  <a:srgbClr val="FF0000"/>
                </a:solidFill>
                <a:hlinkClick r:id="rId3"/>
              </a:rPr>
              <a:t>http://oada.dadeschools.net/SupportModules/SupportModules.asp</a:t>
            </a:r>
            <a:endParaRPr lang="en-US" b="1" dirty="0">
              <a:solidFill>
                <a:srgbClr val="FF0000"/>
              </a:solidFill>
            </a:endParaRPr>
          </a:p>
          <a:p>
            <a:pPr marL="0" indent="0">
              <a:buNone/>
            </a:pPr>
            <a:endParaRPr lang="en-US" b="1" dirty="0">
              <a:solidFill>
                <a:schemeClr val="tx1">
                  <a:lumMod val="75000"/>
                </a:schemeClr>
              </a:solidFill>
            </a:endParaRPr>
          </a:p>
          <a:p>
            <a:pPr marL="0" indent="0">
              <a:buNone/>
            </a:pPr>
            <a:r>
              <a:rPr lang="en-US" dirty="0">
                <a:solidFill>
                  <a:schemeClr val="tx1">
                    <a:lumMod val="75000"/>
                  </a:schemeClr>
                </a:solidFill>
              </a:rPr>
              <a:t>Topics include demonstrations in:</a:t>
            </a:r>
          </a:p>
          <a:p>
            <a:pPr lvl="1"/>
            <a:r>
              <a:rPr lang="en-US" sz="2000" dirty="0">
                <a:solidFill>
                  <a:schemeClr val="tx1">
                    <a:lumMod val="75000"/>
                  </a:schemeClr>
                </a:solidFill>
              </a:rPr>
              <a:t>District Applications (FDM, ISIS, SPED EMS, SPI)</a:t>
            </a:r>
          </a:p>
          <a:p>
            <a:pPr lvl="1"/>
            <a:r>
              <a:rPr lang="en-US" sz="2000" dirty="0">
                <a:solidFill>
                  <a:schemeClr val="tx1">
                    <a:lumMod val="75000"/>
                  </a:schemeClr>
                </a:solidFill>
              </a:rPr>
              <a:t>Excel (pivot tables, subtotal function, macros, Vlookup)</a:t>
            </a:r>
          </a:p>
          <a:p>
            <a:pPr lvl="1"/>
            <a:r>
              <a:rPr lang="en-US" sz="2000" dirty="0">
                <a:solidFill>
                  <a:schemeClr val="tx1">
                    <a:lumMod val="75000"/>
                  </a:schemeClr>
                </a:solidFill>
              </a:rPr>
              <a:t>Word (mail merge for letters, CBT tickets, email)</a:t>
            </a:r>
          </a:p>
          <a:p>
            <a:pPr lvl="1"/>
            <a:r>
              <a:rPr lang="en-US" sz="2000" dirty="0">
                <a:solidFill>
                  <a:schemeClr val="tx1">
                    <a:lumMod val="75000"/>
                  </a:schemeClr>
                </a:solidFill>
              </a:rPr>
              <a:t>Google Forms</a:t>
            </a:r>
          </a:p>
          <a:p>
            <a:pPr lvl="1"/>
            <a:endParaRPr lang="en-US" sz="2000" b="1" dirty="0">
              <a:solidFill>
                <a:schemeClr val="tx1">
                  <a:lumMod val="75000"/>
                </a:schemeClr>
              </a:solidFill>
            </a:endParaRPr>
          </a:p>
          <a:p>
            <a:pPr lvl="1"/>
            <a:endParaRPr lang="en-US" sz="2000" b="1" dirty="0">
              <a:solidFill>
                <a:schemeClr val="tx1">
                  <a:lumMod val="75000"/>
                </a:schemeClr>
              </a:solidFill>
            </a:endParaRPr>
          </a:p>
          <a:p>
            <a:endParaRPr lang="en-US" b="1" dirty="0">
              <a:solidFill>
                <a:srgbClr val="FF0000"/>
              </a:solidFill>
            </a:endParaRPr>
          </a:p>
        </p:txBody>
      </p:sp>
    </p:spTree>
    <p:extLst>
      <p:ext uri="{BB962C8B-B14F-4D97-AF65-F5344CB8AC3E}">
        <p14:creationId xmlns:p14="http://schemas.microsoft.com/office/powerpoint/2010/main" val="643353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3840"/>
            <a:ext cx="6051118" cy="683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68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10453871" cy="2237076"/>
          </a:xfrm>
        </p:spPr>
        <p:txBody>
          <a:bodyPr/>
          <a:lstStyle/>
          <a:p>
            <a:r>
              <a:rPr lang="en-US" sz="8800" dirty="0"/>
              <a:t>Where do I begin?</a:t>
            </a:r>
          </a:p>
        </p:txBody>
      </p:sp>
      <p:sp>
        <p:nvSpPr>
          <p:cNvPr id="6"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where do i start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Image result for where do i 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438400"/>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1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64" y="243842"/>
            <a:ext cx="10080876" cy="1760679"/>
          </a:xfrm>
        </p:spPr>
        <p:txBody>
          <a:bodyPr/>
          <a:lstStyle/>
          <a:p>
            <a:pPr lvl="0"/>
            <a:r>
              <a:rPr lang="en-US" dirty="0">
                <a:solidFill>
                  <a:schemeClr val="bg1"/>
                </a:solidFill>
              </a:rPr>
              <a:t>3 Initial Steps </a:t>
            </a:r>
            <a:br>
              <a:rPr lang="en-US" dirty="0">
                <a:solidFill>
                  <a:schemeClr val="bg1"/>
                </a:solidFill>
              </a:rPr>
            </a:br>
            <a:r>
              <a:rPr lang="en-US" sz="4300" dirty="0"/>
              <a:t>… that will get you on your way!</a:t>
            </a:r>
            <a:endParaRPr lang="en-US" dirty="0">
              <a:solidFill>
                <a:schemeClr val="bg1"/>
              </a:solidFill>
            </a:endParaRPr>
          </a:p>
        </p:txBody>
      </p:sp>
      <p:sp>
        <p:nvSpPr>
          <p:cNvPr id="3" name="Content Placeholder 2"/>
          <p:cNvSpPr>
            <a:spLocks noGrp="1"/>
          </p:cNvSpPr>
          <p:nvPr>
            <p:ph idx="1"/>
          </p:nvPr>
        </p:nvSpPr>
        <p:spPr>
          <a:xfrm>
            <a:off x="891540" y="2275840"/>
            <a:ext cx="9906000" cy="5039360"/>
          </a:xfrm>
        </p:spPr>
        <p:txBody>
          <a:bodyPr>
            <a:normAutofit/>
          </a:bodyPr>
          <a:lstStyle/>
          <a:p>
            <a:pPr marL="617195" indent="-617195">
              <a:buFont typeface="+mj-lt"/>
              <a:buAutoNum type="arabicPeriod"/>
            </a:pPr>
            <a:r>
              <a:rPr lang="en-US" sz="3100" dirty="0"/>
              <a:t>What test is being administered and who needs to test?</a:t>
            </a:r>
          </a:p>
          <a:p>
            <a:pPr marL="1179149" lvl="2" indent="-411463">
              <a:buFont typeface="Wingdings" panose="05000000000000000000" pitchFamily="2" charset="2"/>
              <a:buChar char="n"/>
            </a:pPr>
            <a:r>
              <a:rPr lang="en-US" dirty="0"/>
              <a:t>Identify, organize and schedule the students</a:t>
            </a:r>
          </a:p>
          <a:p>
            <a:pPr marL="619102" indent="-619102">
              <a:buFont typeface="+mj-lt"/>
              <a:buAutoNum type="arabicPeriod"/>
            </a:pPr>
            <a:r>
              <a:rPr lang="en-US" sz="3400" dirty="0"/>
              <a:t>How many rooms and days will be needed?</a:t>
            </a:r>
          </a:p>
          <a:p>
            <a:pPr marL="1179149" lvl="2" indent="-411463">
              <a:buFont typeface="Wingdings" panose="05000000000000000000" pitchFamily="2" charset="2"/>
              <a:buChar char="n"/>
            </a:pPr>
            <a:r>
              <a:rPr lang="en-US" dirty="0"/>
              <a:t>This will be based on your school’s capacity and/or computer availability, as well as HOW you choose to organize your sessions. </a:t>
            </a:r>
          </a:p>
          <a:p>
            <a:pPr marL="1916353" lvl="4" indent="-436229"/>
            <a:r>
              <a:rPr lang="en-US" dirty="0"/>
              <a:t>By Curriculum Groups </a:t>
            </a:r>
          </a:p>
          <a:p>
            <a:pPr marL="1916353" lvl="4" indent="-436229"/>
            <a:r>
              <a:rPr lang="en-US" dirty="0"/>
              <a:t>By Class vs. Alpha </a:t>
            </a:r>
          </a:p>
          <a:p>
            <a:pPr marL="1916353" lvl="4" indent="-436229"/>
            <a:r>
              <a:rPr lang="en-US" dirty="0"/>
              <a:t>PBT, ESE and ELL have been isolated</a:t>
            </a:r>
          </a:p>
          <a:p>
            <a:pPr marL="1916353" lvl="4" indent="-436229"/>
            <a:r>
              <a:rPr lang="en-US" dirty="0"/>
              <a:t>Consolidation rooms have been designated</a:t>
            </a:r>
          </a:p>
          <a:p>
            <a:pPr marL="1916353" lvl="4" indent="-436229"/>
            <a:r>
              <a:rPr lang="en-US" dirty="0"/>
              <a:t>Sessions are “stacked” (AM/PM Session) as a way to shorten the number of days that will be required to test all students</a:t>
            </a:r>
          </a:p>
        </p:txBody>
      </p:sp>
      <p:sp>
        <p:nvSpPr>
          <p:cNvPr id="18" name="TextBox 17"/>
          <p:cNvSpPr txBox="1"/>
          <p:nvPr/>
        </p:nvSpPr>
        <p:spPr>
          <a:xfrm>
            <a:off x="7315200" y="5181600"/>
            <a:ext cx="4297680" cy="1157236"/>
          </a:xfrm>
          <a:prstGeom prst="rect">
            <a:avLst/>
          </a:prstGeom>
          <a:solidFill>
            <a:srgbClr val="92D050"/>
          </a:solidFill>
          <a:ln>
            <a:solidFill>
              <a:srgbClr val="92D050"/>
            </a:solidFill>
          </a:ln>
        </p:spPr>
        <p:txBody>
          <a:bodyPr wrap="square" lIns="109723" tIns="54862" rIns="109723" bIns="54862" rtlCol="0">
            <a:spAutoFit/>
          </a:bodyPr>
          <a:lstStyle/>
          <a:p>
            <a:pPr indent="548618" defTabSz="1097236"/>
            <a:r>
              <a:rPr lang="en-US" sz="1700" b="1" i="1" dirty="0">
                <a:solidFill>
                  <a:prstClr val="black"/>
                </a:solidFill>
              </a:rPr>
              <a:t>TRY MIXING &amp; MATCHING!</a:t>
            </a:r>
            <a:br>
              <a:rPr lang="en-US" sz="1700" b="1" i="1" dirty="0">
                <a:solidFill>
                  <a:prstClr val="black"/>
                </a:solidFill>
              </a:rPr>
            </a:br>
            <a:r>
              <a:rPr lang="en-US" sz="1700" dirty="0">
                <a:solidFill>
                  <a:prstClr val="black"/>
                </a:solidFill>
              </a:rPr>
              <a:t>For example, test ELA Grade 9 by class, but extract SPED students to test on a designated day and organize alphabetically. </a:t>
            </a:r>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10957560" y="4754598"/>
            <a:ext cx="495300" cy="576544"/>
          </a:xfrm>
          <a:prstGeom prst="rect">
            <a:avLst/>
          </a:prstGeom>
        </p:spPr>
      </p:pic>
    </p:spTree>
    <p:extLst>
      <p:ext uri="{BB962C8B-B14F-4D97-AF65-F5344CB8AC3E}">
        <p14:creationId xmlns:p14="http://schemas.microsoft.com/office/powerpoint/2010/main" val="140812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64" y="243842"/>
            <a:ext cx="10080876" cy="1760679"/>
          </a:xfrm>
        </p:spPr>
        <p:txBody>
          <a:bodyPr/>
          <a:lstStyle/>
          <a:p>
            <a:pPr lvl="0"/>
            <a:r>
              <a:rPr lang="en-US" dirty="0">
                <a:solidFill>
                  <a:schemeClr val="bg1"/>
                </a:solidFill>
              </a:rPr>
              <a:t>3 Initial Steps (continued)</a:t>
            </a:r>
          </a:p>
        </p:txBody>
      </p:sp>
      <p:sp>
        <p:nvSpPr>
          <p:cNvPr id="3" name="Content Placeholder 2"/>
          <p:cNvSpPr>
            <a:spLocks noGrp="1"/>
          </p:cNvSpPr>
          <p:nvPr>
            <p:ph idx="1"/>
          </p:nvPr>
        </p:nvSpPr>
        <p:spPr>
          <a:xfrm>
            <a:off x="891540" y="2275840"/>
            <a:ext cx="9906000" cy="5039360"/>
          </a:xfrm>
        </p:spPr>
        <p:txBody>
          <a:bodyPr>
            <a:normAutofit/>
          </a:bodyPr>
          <a:lstStyle/>
          <a:p>
            <a:pPr marL="617195" indent="-617195">
              <a:buFont typeface="+mj-lt"/>
              <a:buAutoNum type="arabicPeriod" startAt="3"/>
            </a:pPr>
            <a:r>
              <a:rPr lang="en-US" sz="3100" dirty="0"/>
              <a:t>Who will proctor?</a:t>
            </a:r>
          </a:p>
          <a:p>
            <a:pPr marL="1179149" lvl="2" indent="-411463"/>
            <a:r>
              <a:rPr lang="en-US" dirty="0"/>
              <a:t>Consider teachers from the content areas that are being tested, co-teachers, teachers from departments that can offer department coverage such as TMH or P.E. and teachers with smaller classes that will require fewer students be displaced.</a:t>
            </a:r>
          </a:p>
          <a:p>
            <a:pPr marL="1179149" lvl="2" indent="-411463"/>
            <a:r>
              <a:rPr lang="en-US" dirty="0"/>
              <a:t>Don’t forget Para-professionals can be assigned as the second proctor in a large room.</a:t>
            </a:r>
          </a:p>
          <a:p>
            <a:pPr marL="1179149" lvl="2" indent="-411463"/>
            <a:r>
              <a:rPr lang="en-US" dirty="0"/>
              <a:t>Consider “quilting” the proctoring assignments by period (ex. On Monday,  November 14, in room 2101 Ms. Jackson will be the proctor during 1</a:t>
            </a:r>
            <a:r>
              <a:rPr lang="en-US" baseline="30000" dirty="0"/>
              <a:t>st</a:t>
            </a:r>
            <a:r>
              <a:rPr lang="en-US" dirty="0"/>
              <a:t> period, Mr. Watson during 2</a:t>
            </a:r>
            <a:r>
              <a:rPr lang="en-US" baseline="30000" dirty="0"/>
              <a:t>nd</a:t>
            </a:r>
            <a:r>
              <a:rPr lang="en-US" dirty="0"/>
              <a:t> period, and Mrs. Fernandez during 3</a:t>
            </a:r>
            <a:r>
              <a:rPr lang="en-US" baseline="30000" dirty="0"/>
              <a:t>rd</a:t>
            </a:r>
            <a:r>
              <a:rPr lang="en-US" dirty="0"/>
              <a:t> period). </a:t>
            </a:r>
            <a:r>
              <a:rPr lang="en-US" i="1" dirty="0"/>
              <a:t>This will require that security be notified so that rooms can be monitored between transition.</a:t>
            </a:r>
          </a:p>
          <a:p>
            <a:pPr lvl="2"/>
            <a:endParaRPr lang="en-US" dirty="0"/>
          </a:p>
        </p:txBody>
      </p:sp>
    </p:spTree>
    <p:extLst>
      <p:ext uri="{BB962C8B-B14F-4D97-AF65-F5344CB8AC3E}">
        <p14:creationId xmlns:p14="http://schemas.microsoft.com/office/powerpoint/2010/main" val="486335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64" y="305404"/>
            <a:ext cx="10453872" cy="1538852"/>
          </a:xfrm>
        </p:spPr>
        <p:txBody>
          <a:bodyPr/>
          <a:lstStyle/>
          <a:p>
            <a:pPr lvl="0"/>
            <a:r>
              <a:rPr lang="en-US" dirty="0">
                <a:solidFill>
                  <a:schemeClr val="bg1"/>
                </a:solidFill>
              </a:rPr>
              <a:t>Communication in KEY!</a:t>
            </a:r>
          </a:p>
        </p:txBody>
      </p:sp>
      <p:sp>
        <p:nvSpPr>
          <p:cNvPr id="3" name="Content Placeholder 2"/>
          <p:cNvSpPr>
            <a:spLocks noGrp="1"/>
          </p:cNvSpPr>
          <p:nvPr>
            <p:ph idx="1"/>
          </p:nvPr>
        </p:nvSpPr>
        <p:spPr>
          <a:xfrm>
            <a:off x="1089660" y="2292778"/>
            <a:ext cx="6895338" cy="5022423"/>
          </a:xfrm>
        </p:spPr>
        <p:txBody>
          <a:bodyPr>
            <a:normAutofit/>
          </a:bodyPr>
          <a:lstStyle/>
          <a:p>
            <a:pPr marL="617195" indent="-617195">
              <a:buFont typeface="+mj-lt"/>
              <a:buAutoNum type="arabicPeriod"/>
            </a:pPr>
            <a:r>
              <a:rPr lang="en-US" sz="3100" dirty="0"/>
              <a:t>Notify students and teachers of testing dates and locations</a:t>
            </a:r>
            <a:endParaRPr lang="en-US" dirty="0"/>
          </a:p>
          <a:p>
            <a:pPr marL="1236296" lvl="2" indent="-617195"/>
            <a:r>
              <a:rPr lang="en-US" dirty="0"/>
              <a:t>Create testing assignment notices </a:t>
            </a:r>
          </a:p>
          <a:p>
            <a:pPr marL="1236296" lvl="2" indent="-617195">
              <a:buNone/>
            </a:pPr>
            <a:r>
              <a:rPr lang="en-US" dirty="0"/>
              <a:t>for students and teachers by using </a:t>
            </a:r>
          </a:p>
          <a:p>
            <a:pPr marL="1236296" lvl="2" indent="-617195">
              <a:buNone/>
            </a:pPr>
            <a:r>
              <a:rPr lang="en-US" dirty="0"/>
              <a:t>MS Word Mail Merge and/or Excel</a:t>
            </a:r>
          </a:p>
          <a:p>
            <a:pPr marL="1236296" lvl="2" indent="-617195"/>
            <a:r>
              <a:rPr lang="en-US" dirty="0"/>
              <a:t>Send e-mail notifications</a:t>
            </a:r>
          </a:p>
          <a:p>
            <a:pPr marL="1236296" lvl="2" indent="-617195"/>
            <a:r>
              <a:rPr lang="en-US" dirty="0"/>
              <a:t>Posts lists on your website</a:t>
            </a:r>
          </a:p>
          <a:p>
            <a:pPr marL="1236296" lvl="2" indent="-617195"/>
            <a:r>
              <a:rPr lang="en-US" dirty="0"/>
              <a:t>Post lists on wall</a:t>
            </a:r>
          </a:p>
          <a:p>
            <a:pPr marL="1236296" lvl="2" indent="-617195"/>
            <a:r>
              <a:rPr lang="en-US" dirty="0"/>
              <a:t>Generate Connect Ed calls</a:t>
            </a:r>
          </a:p>
        </p:txBody>
      </p:sp>
      <p:sp>
        <p:nvSpPr>
          <p:cNvPr id="4" name="TextBox 3"/>
          <p:cNvSpPr txBox="1"/>
          <p:nvPr/>
        </p:nvSpPr>
        <p:spPr>
          <a:xfrm>
            <a:off x="8232648" y="3121890"/>
            <a:ext cx="3268980" cy="1280346"/>
          </a:xfrm>
          <a:prstGeom prst="rect">
            <a:avLst/>
          </a:prstGeom>
          <a:solidFill>
            <a:schemeClr val="accent1">
              <a:lumMod val="20000"/>
              <a:lumOff val="80000"/>
            </a:schemeClr>
          </a:solidFill>
          <a:ln>
            <a:solidFill>
              <a:schemeClr val="tx2">
                <a:lumMod val="50000"/>
                <a:lumOff val="50000"/>
              </a:schemeClr>
            </a:solidFill>
          </a:ln>
        </p:spPr>
        <p:txBody>
          <a:bodyPr wrap="square" lIns="109723" tIns="54862" rIns="109723" bIns="54862" rtlCol="0">
            <a:spAutoFit/>
          </a:bodyPr>
          <a:lstStyle/>
          <a:p>
            <a:pPr indent="411463" defTabSz="1097236"/>
            <a:r>
              <a:rPr lang="en-US" sz="1900" dirty="0">
                <a:solidFill>
                  <a:prstClr val="black"/>
                </a:solidFill>
              </a:rPr>
              <a:t>NEVER include the FL Student ID, the D.O.B., ESE Exceptionalities or  ESOL Levels on posted lists</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935468" y="2604208"/>
            <a:ext cx="990600" cy="784405"/>
          </a:xfrm>
          <a:prstGeom prst="rect">
            <a:avLst/>
          </a:prstGeom>
        </p:spPr>
      </p:pic>
      <p:sp>
        <p:nvSpPr>
          <p:cNvPr id="10" name="TextBox 9"/>
          <p:cNvSpPr txBox="1"/>
          <p:nvPr/>
        </p:nvSpPr>
        <p:spPr>
          <a:xfrm>
            <a:off x="8232648" y="4788605"/>
            <a:ext cx="3268980" cy="2049788"/>
          </a:xfrm>
          <a:prstGeom prst="rect">
            <a:avLst/>
          </a:prstGeom>
          <a:solidFill>
            <a:srgbClr val="92D050"/>
          </a:solidFill>
        </p:spPr>
        <p:txBody>
          <a:bodyPr wrap="square" lIns="109723" tIns="54862" rIns="109723" bIns="54862" rtlCol="0">
            <a:spAutoFit/>
          </a:bodyPr>
          <a:lstStyle/>
          <a:p>
            <a:pPr indent="554334" defTabSz="1097236"/>
            <a:r>
              <a:rPr lang="en-US" sz="1400" dirty="0">
                <a:solidFill>
                  <a:prstClr val="black"/>
                </a:solidFill>
              </a:rPr>
              <a:t>When posting lists on walls, bulletin boards or websites, ONLY include the following information:</a:t>
            </a:r>
          </a:p>
          <a:p>
            <a:pPr indent="554334" defTabSz="1097236"/>
            <a:r>
              <a:rPr lang="en-US" sz="1400" b="1" dirty="0">
                <a:solidFill>
                  <a:prstClr val="black"/>
                </a:solidFill>
              </a:rPr>
              <a:t>Student ID</a:t>
            </a:r>
          </a:p>
          <a:p>
            <a:pPr indent="554334" defTabSz="1097236"/>
            <a:r>
              <a:rPr lang="en-US" sz="1400" b="1" dirty="0">
                <a:solidFill>
                  <a:prstClr val="black"/>
                </a:solidFill>
              </a:rPr>
              <a:t>Grade </a:t>
            </a:r>
          </a:p>
          <a:p>
            <a:pPr indent="554334" defTabSz="1097236"/>
            <a:r>
              <a:rPr lang="en-US" sz="1400" b="1" dirty="0">
                <a:solidFill>
                  <a:prstClr val="black"/>
                </a:solidFill>
              </a:rPr>
              <a:t>Test Date</a:t>
            </a:r>
          </a:p>
          <a:p>
            <a:pPr indent="554334" defTabSz="1097236"/>
            <a:r>
              <a:rPr lang="en-US" sz="1400" b="1" dirty="0">
                <a:solidFill>
                  <a:prstClr val="black"/>
                </a:solidFill>
              </a:rPr>
              <a:t>Room Number</a:t>
            </a:r>
          </a:p>
          <a:p>
            <a:pPr defTabSz="1097236"/>
            <a:r>
              <a:rPr lang="en-US" sz="1400" i="1" dirty="0">
                <a:solidFill>
                  <a:prstClr val="black"/>
                </a:solidFill>
              </a:rPr>
              <a:t>Remember to sort the list by Student ID for quick reference.</a:t>
            </a:r>
          </a:p>
        </p:txBody>
      </p:sp>
      <p:grpSp>
        <p:nvGrpSpPr>
          <p:cNvPr id="11" name="Group 10"/>
          <p:cNvGrpSpPr/>
          <p:nvPr/>
        </p:nvGrpSpPr>
        <p:grpSpPr>
          <a:xfrm>
            <a:off x="8435855" y="4500333"/>
            <a:ext cx="495300" cy="576544"/>
            <a:chOff x="47297" y="152401"/>
            <a:chExt cx="3305503" cy="4689386"/>
          </a:xfrm>
        </p:grpSpPr>
        <p:sp>
          <p:nvSpPr>
            <p:cNvPr id="12" name="Oval 11"/>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345102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64" y="243842"/>
            <a:ext cx="10453872" cy="1760679"/>
          </a:xfrm>
        </p:spPr>
        <p:txBody>
          <a:bodyPr/>
          <a:lstStyle/>
          <a:p>
            <a:pPr lvl="0"/>
            <a:r>
              <a:rPr lang="en-US" dirty="0">
                <a:solidFill>
                  <a:schemeClr val="bg1"/>
                </a:solidFill>
              </a:rPr>
              <a:t>Communication (continued)</a:t>
            </a:r>
          </a:p>
        </p:txBody>
      </p:sp>
      <p:pic>
        <p:nvPicPr>
          <p:cNvPr id="5" name="Picture 4"/>
          <p:cNvPicPr/>
          <p:nvPr/>
        </p:nvPicPr>
        <p:blipFill>
          <a:blip r:embed="rId3"/>
          <a:stretch>
            <a:fillRect/>
          </a:stretch>
        </p:blipFill>
        <p:spPr>
          <a:xfrm>
            <a:off x="346713" y="2032000"/>
            <a:ext cx="7555409" cy="4959447"/>
          </a:xfrm>
          <a:prstGeom prst="rect">
            <a:avLst/>
          </a:prstGeom>
        </p:spPr>
      </p:pic>
      <p:cxnSp>
        <p:nvCxnSpPr>
          <p:cNvPr id="8" name="Elbow Connector 7"/>
          <p:cNvCxnSpPr/>
          <p:nvPr/>
        </p:nvCxnSpPr>
        <p:spPr>
          <a:xfrm rot="10800000">
            <a:off x="2179320" y="3801143"/>
            <a:ext cx="3917040" cy="2457417"/>
          </a:xfrm>
          <a:prstGeom prst="bentConnector3">
            <a:avLst>
              <a:gd name="adj1" fmla="val 12778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695844" y="2274770"/>
            <a:ext cx="4953000" cy="3424877"/>
          </a:xfrm>
          <a:solidFill>
            <a:schemeClr val="bg1"/>
          </a:solidFill>
          <a:ln>
            <a:solidFill>
              <a:schemeClr val="tx1"/>
            </a:solidFill>
          </a:ln>
        </p:spPr>
        <p:txBody>
          <a:bodyPr>
            <a:normAutofit/>
          </a:bodyPr>
          <a:lstStyle/>
          <a:p>
            <a:pPr marL="548618" indent="-548618">
              <a:buFont typeface="+mj-lt"/>
              <a:buAutoNum type="arabicPeriod" startAt="8"/>
            </a:pPr>
            <a:endParaRPr lang="en-US" dirty="0"/>
          </a:p>
          <a:p>
            <a:pPr marL="680059" indent="-540998">
              <a:buFont typeface="+mj-lt"/>
              <a:buAutoNum type="arabicPeriod" startAt="2"/>
            </a:pPr>
            <a:r>
              <a:rPr lang="en-US" dirty="0"/>
              <a:t>Notify Teachers and staff of the Test Administrator/Proctor assignments and training date and location.</a:t>
            </a:r>
          </a:p>
        </p:txBody>
      </p:sp>
      <p:grpSp>
        <p:nvGrpSpPr>
          <p:cNvPr id="9" name="Group 8"/>
          <p:cNvGrpSpPr/>
          <p:nvPr/>
        </p:nvGrpSpPr>
        <p:grpSpPr>
          <a:xfrm>
            <a:off x="6096360" y="5123101"/>
            <a:ext cx="5345070" cy="1719525"/>
            <a:chOff x="4156108" y="5020378"/>
            <a:chExt cx="4111592" cy="1612055"/>
          </a:xfrm>
        </p:grpSpPr>
        <p:sp>
          <p:nvSpPr>
            <p:cNvPr id="6" name="TextBox 5"/>
            <p:cNvSpPr txBox="1"/>
            <p:nvPr/>
          </p:nvSpPr>
          <p:spPr>
            <a:xfrm>
              <a:off x="4156108" y="5334000"/>
              <a:ext cx="4111592" cy="1298433"/>
            </a:xfrm>
            <a:prstGeom prst="rect">
              <a:avLst/>
            </a:prstGeom>
            <a:solidFill>
              <a:srgbClr val="92D050"/>
            </a:solidFill>
            <a:ln>
              <a:solidFill>
                <a:schemeClr val="tx1"/>
              </a:solidFill>
            </a:ln>
          </p:spPr>
          <p:txBody>
            <a:bodyPr wrap="square" rtlCol="0">
              <a:spAutoFit/>
            </a:bodyPr>
            <a:lstStyle/>
            <a:p>
              <a:pPr indent="554334" defTabSz="1097236"/>
              <a:r>
                <a:rPr lang="en-US" sz="1400" dirty="0">
                  <a:solidFill>
                    <a:prstClr val="black"/>
                  </a:solidFill>
                </a:rPr>
                <a:t>This Test Administrator Notice was generated using MS Mail Merge and can provide  as much information as you deem necessary. For instance, it could detail the proctoring assignment,  instructions for student displacement or class coverage, what the procedures will be to collect/return materials, when to report to the testing room, what to do in the event of error codes, etc.</a:t>
              </a:r>
              <a:endParaRPr lang="en-US" sz="1400" b="1" i="1" dirty="0">
                <a:solidFill>
                  <a:prstClr val="black"/>
                </a:solidFill>
              </a:endParaRP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232308" y="5020378"/>
              <a:ext cx="381000" cy="540510"/>
            </a:xfrm>
            <a:prstGeom prst="rect">
              <a:avLst/>
            </a:prstGeom>
          </p:spPr>
        </p:pic>
      </p:grpSp>
    </p:spTree>
    <p:extLst>
      <p:ext uri="{BB962C8B-B14F-4D97-AF65-F5344CB8AC3E}">
        <p14:creationId xmlns:p14="http://schemas.microsoft.com/office/powerpoint/2010/main" val="318342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64" y="305404"/>
            <a:ext cx="10453872" cy="1538852"/>
          </a:xfrm>
        </p:spPr>
        <p:txBody>
          <a:bodyPr/>
          <a:lstStyle/>
          <a:p>
            <a:pPr lvl="0"/>
            <a:r>
              <a:rPr lang="en-US" dirty="0">
                <a:solidFill>
                  <a:schemeClr val="bg1"/>
                </a:solidFill>
              </a:rPr>
              <a:t>Communication (continued)</a:t>
            </a:r>
          </a:p>
        </p:txBody>
      </p:sp>
      <p:sp>
        <p:nvSpPr>
          <p:cNvPr id="3" name="Content Placeholder 2"/>
          <p:cNvSpPr>
            <a:spLocks noGrp="1"/>
          </p:cNvSpPr>
          <p:nvPr>
            <p:ph idx="1"/>
          </p:nvPr>
        </p:nvSpPr>
        <p:spPr>
          <a:xfrm>
            <a:off x="1089660" y="2292778"/>
            <a:ext cx="9509760" cy="5022423"/>
          </a:xfrm>
        </p:spPr>
        <p:txBody>
          <a:bodyPr>
            <a:normAutofit/>
          </a:bodyPr>
          <a:lstStyle/>
          <a:p>
            <a:pPr marL="617195" indent="-617195">
              <a:buFont typeface="+mj-lt"/>
              <a:buAutoNum type="arabicPeriod" startAt="3"/>
            </a:pPr>
            <a:r>
              <a:rPr lang="en-US" sz="3100" dirty="0"/>
              <a:t>Prepare your coverage plan and notify all staff (security, teachers, sub locator, administrative team, etc.) </a:t>
            </a:r>
          </a:p>
          <a:p>
            <a:pPr marL="1330399" lvl="2" indent="-617195">
              <a:buFont typeface="Wingdings" panose="05000000000000000000" pitchFamily="2" charset="2"/>
              <a:buChar char="n"/>
            </a:pPr>
            <a:r>
              <a:rPr lang="en-US" sz="2600" dirty="0"/>
              <a:t>Secure substitute teachers, if necessary</a:t>
            </a:r>
          </a:p>
          <a:p>
            <a:pPr marL="1330399" lvl="2" indent="-617195">
              <a:buFont typeface="Wingdings" panose="05000000000000000000" pitchFamily="2" charset="2"/>
              <a:buChar char="n"/>
            </a:pPr>
            <a:r>
              <a:rPr lang="en-US" sz="2600" dirty="0"/>
              <a:t>Notify teachers who will be covering classes of period/location assignment</a:t>
            </a:r>
          </a:p>
          <a:p>
            <a:pPr marL="1330399" lvl="2" indent="-617195">
              <a:buFont typeface="Wingdings" panose="05000000000000000000" pitchFamily="2" charset="2"/>
              <a:buChar char="n"/>
            </a:pPr>
            <a:r>
              <a:rPr lang="en-US" sz="2600" dirty="0"/>
              <a:t>Inform the cafeteria manager is there will be changes in lunch schedules or if you will need to provide lunch to students who complete exams late.</a:t>
            </a:r>
          </a:p>
        </p:txBody>
      </p:sp>
    </p:spTree>
    <p:extLst>
      <p:ext uri="{BB962C8B-B14F-4D97-AF65-F5344CB8AC3E}">
        <p14:creationId xmlns:p14="http://schemas.microsoft.com/office/powerpoint/2010/main" val="303254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193"/>
            <a:ext cx="11887200" cy="6506817"/>
          </a:xfrm>
          <a:prstGeom prst="rect">
            <a:avLst/>
          </a:prstGeom>
        </p:spPr>
      </p:pic>
    </p:spTree>
    <p:extLst>
      <p:ext uri="{BB962C8B-B14F-4D97-AF65-F5344CB8AC3E}">
        <p14:creationId xmlns:p14="http://schemas.microsoft.com/office/powerpoint/2010/main" val="313180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534"/>
            <a:ext cx="10453872" cy="1296122"/>
          </a:xfrm>
        </p:spPr>
        <p:txBody>
          <a:bodyPr/>
          <a:lstStyle/>
          <a:p>
            <a:pPr lvl="0" algn="l"/>
            <a:r>
              <a:rPr lang="en-US" dirty="0">
                <a:solidFill>
                  <a:schemeClr val="bg1"/>
                </a:solidFill>
              </a:rPr>
              <a:t>Generate Required Documents</a:t>
            </a:r>
          </a:p>
        </p:txBody>
      </p:sp>
      <p:sp>
        <p:nvSpPr>
          <p:cNvPr id="3" name="Content Placeholder 2"/>
          <p:cNvSpPr>
            <a:spLocks noGrp="1"/>
          </p:cNvSpPr>
          <p:nvPr>
            <p:ph idx="1"/>
          </p:nvPr>
        </p:nvSpPr>
        <p:spPr>
          <a:xfrm>
            <a:off x="297180" y="2292778"/>
            <a:ext cx="6339840" cy="5022423"/>
          </a:xfrm>
        </p:spPr>
        <p:txBody>
          <a:bodyPr>
            <a:normAutofit fontScale="92500" lnSpcReduction="10000"/>
          </a:bodyPr>
          <a:lstStyle/>
          <a:p>
            <a:pPr marL="617195" indent="-617195">
              <a:buFont typeface="+mj-lt"/>
              <a:buAutoNum type="arabicPeriod"/>
            </a:pPr>
            <a:r>
              <a:rPr lang="en-US" sz="3100" dirty="0"/>
              <a:t>Download FDM file into MS Excel</a:t>
            </a:r>
            <a:endParaRPr lang="en-US" dirty="0"/>
          </a:p>
          <a:p>
            <a:pPr lvl="2"/>
            <a:r>
              <a:rPr lang="en-US" dirty="0"/>
              <a:t>Select criteria by using the “Test Chairs” button or use the menu on the left to custom select criteria and open file in Excel</a:t>
            </a:r>
          </a:p>
          <a:p>
            <a:pPr lvl="2"/>
            <a:r>
              <a:rPr lang="en-US" dirty="0"/>
              <a:t>Sort and Filter</a:t>
            </a:r>
          </a:p>
          <a:p>
            <a:pPr marL="0" indent="0">
              <a:buNone/>
            </a:pPr>
            <a:r>
              <a:rPr lang="en-US" b="1" i="1" dirty="0"/>
              <a:t>Most common criteria to consider when sorting and filtering:</a:t>
            </a:r>
          </a:p>
          <a:p>
            <a:pPr lvl="2"/>
            <a:r>
              <a:rPr lang="en-US" dirty="0"/>
              <a:t>Test being administered</a:t>
            </a:r>
          </a:p>
          <a:p>
            <a:pPr lvl="2"/>
            <a:r>
              <a:rPr lang="en-US" dirty="0"/>
              <a:t>Course/Course Code</a:t>
            </a:r>
          </a:p>
          <a:p>
            <a:pPr lvl="2"/>
            <a:r>
              <a:rPr lang="en-US" dirty="0"/>
              <a:t>Grade Level/Cohort Year </a:t>
            </a:r>
          </a:p>
          <a:p>
            <a:pPr lvl="2"/>
            <a:r>
              <a:rPr lang="en-US" dirty="0"/>
              <a:t>ESOL/SPED/STND Students</a:t>
            </a:r>
          </a:p>
          <a:p>
            <a:pPr lvl="2"/>
            <a:r>
              <a:rPr lang="en-US" dirty="0"/>
              <a:t>Previous test results</a:t>
            </a:r>
          </a:p>
        </p:txBody>
      </p:sp>
      <p:grpSp>
        <p:nvGrpSpPr>
          <p:cNvPr id="14" name="Group 13"/>
          <p:cNvGrpSpPr/>
          <p:nvPr/>
        </p:nvGrpSpPr>
        <p:grpSpPr>
          <a:xfrm>
            <a:off x="6725615" y="1353898"/>
            <a:ext cx="4653366" cy="5608320"/>
            <a:chOff x="5138895" y="304800"/>
            <a:chExt cx="3629360" cy="5587435"/>
          </a:xfrm>
        </p:grpSpPr>
        <p:grpSp>
          <p:nvGrpSpPr>
            <p:cNvPr id="15" name="Group 14"/>
            <p:cNvGrpSpPr/>
            <p:nvPr/>
          </p:nvGrpSpPr>
          <p:grpSpPr>
            <a:xfrm>
              <a:off x="5144871" y="304800"/>
              <a:ext cx="3617407" cy="2371411"/>
              <a:chOff x="1981200" y="228600"/>
              <a:chExt cx="3617407" cy="2371411"/>
            </a:xfrm>
          </p:grpSpPr>
          <p:pic>
            <p:nvPicPr>
              <p:cNvPr id="19" name="Picture 18"/>
              <p:cNvPicPr/>
              <p:nvPr/>
            </p:nvPicPr>
            <p:blipFill rotWithShape="1">
              <a:blip r:embed="rId3"/>
              <a:srcRect l="8885" t="12743" r="10653" b="18648"/>
              <a:stretch/>
            </p:blipFill>
            <p:spPr bwMode="auto">
              <a:xfrm>
                <a:off x="1981200" y="228600"/>
                <a:ext cx="3617407" cy="2371411"/>
              </a:xfrm>
              <a:prstGeom prst="rect">
                <a:avLst/>
              </a:prstGeom>
              <a:ln>
                <a:noFill/>
              </a:ln>
              <a:extLst>
                <a:ext uri="{53640926-AAD7-44D8-BBD7-CCE9431645EC}">
                  <a14:shadowObscured xmlns:a14="http://schemas.microsoft.com/office/drawing/2010/main"/>
                </a:ext>
              </a:extLst>
            </p:spPr>
          </p:pic>
          <p:sp>
            <p:nvSpPr>
              <p:cNvPr id="20" name="Oval 19"/>
              <p:cNvSpPr/>
              <p:nvPr/>
            </p:nvSpPr>
            <p:spPr>
              <a:xfrm>
                <a:off x="4668296" y="1626160"/>
                <a:ext cx="457200" cy="16795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97236"/>
                <a:endParaRPr lang="en-US" dirty="0">
                  <a:solidFill>
                    <a:prstClr val="white"/>
                  </a:solidFill>
                </a:endParaRPr>
              </a:p>
            </p:txBody>
          </p:sp>
        </p:grpSp>
        <p:grpSp>
          <p:nvGrpSpPr>
            <p:cNvPr id="16" name="Group 15"/>
            <p:cNvGrpSpPr/>
            <p:nvPr/>
          </p:nvGrpSpPr>
          <p:grpSpPr>
            <a:xfrm>
              <a:off x="5138895" y="2819400"/>
              <a:ext cx="3629360" cy="3072835"/>
              <a:chOff x="5171666" y="2971800"/>
              <a:chExt cx="3629360" cy="3072835"/>
            </a:xfrm>
          </p:grpSpPr>
          <p:pic>
            <p:nvPicPr>
              <p:cNvPr id="17" name="Picture 16"/>
              <p:cNvPicPr/>
              <p:nvPr/>
            </p:nvPicPr>
            <p:blipFill rotWithShape="1">
              <a:blip r:embed="rId4"/>
              <a:srcRect l="9426" t="12122" r="10777"/>
              <a:stretch/>
            </p:blipFill>
            <p:spPr>
              <a:xfrm>
                <a:off x="5171666" y="2971800"/>
                <a:ext cx="3629360" cy="3072835"/>
              </a:xfrm>
              <a:prstGeom prst="rect">
                <a:avLst/>
              </a:prstGeom>
            </p:spPr>
          </p:pic>
          <p:sp>
            <p:nvSpPr>
              <p:cNvPr id="18" name="Oval 17"/>
              <p:cNvSpPr/>
              <p:nvPr/>
            </p:nvSpPr>
            <p:spPr>
              <a:xfrm>
                <a:off x="5171667" y="3048000"/>
                <a:ext cx="1152934" cy="299663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97236"/>
                <a:endParaRPr lang="en-US" dirty="0">
                  <a:solidFill>
                    <a:prstClr val="white"/>
                  </a:solidFill>
                </a:endParaRPr>
              </a:p>
            </p:txBody>
          </p:sp>
        </p:grpSp>
      </p:grpSp>
      <p:grpSp>
        <p:nvGrpSpPr>
          <p:cNvPr id="21" name="Group 20"/>
          <p:cNvGrpSpPr/>
          <p:nvPr/>
        </p:nvGrpSpPr>
        <p:grpSpPr>
          <a:xfrm>
            <a:off x="6624099" y="1056640"/>
            <a:ext cx="4747218" cy="6230698"/>
            <a:chOff x="2299485" y="578037"/>
            <a:chExt cx="3476430" cy="5560907"/>
          </a:xfrm>
        </p:grpSpPr>
        <p:pic>
          <p:nvPicPr>
            <p:cNvPr id="22" name="Picture 21"/>
            <p:cNvPicPr/>
            <p:nvPr/>
          </p:nvPicPr>
          <p:blipFill>
            <a:blip r:embed="rId5"/>
            <a:stretch>
              <a:fillRect/>
            </a:stretch>
          </p:blipFill>
          <p:spPr>
            <a:xfrm>
              <a:off x="2299485" y="578037"/>
              <a:ext cx="3476430" cy="2672691"/>
            </a:xfrm>
            <a:prstGeom prst="rect">
              <a:avLst/>
            </a:prstGeom>
          </p:spPr>
        </p:pic>
        <p:pic>
          <p:nvPicPr>
            <p:cNvPr id="23" name="Picture 22"/>
            <p:cNvPicPr/>
            <p:nvPr/>
          </p:nvPicPr>
          <p:blipFill>
            <a:blip r:embed="rId6"/>
            <a:stretch>
              <a:fillRect/>
            </a:stretch>
          </p:blipFill>
          <p:spPr>
            <a:xfrm>
              <a:off x="2299485" y="3473637"/>
              <a:ext cx="3466825" cy="2665307"/>
            </a:xfrm>
            <a:prstGeom prst="rect">
              <a:avLst/>
            </a:prstGeom>
          </p:spPr>
        </p:pic>
        <p:sp>
          <p:nvSpPr>
            <p:cNvPr id="24" name="Rectangle 23"/>
            <p:cNvSpPr/>
            <p:nvPr/>
          </p:nvSpPr>
          <p:spPr>
            <a:xfrm>
              <a:off x="2299485" y="3250728"/>
              <a:ext cx="3466825" cy="222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u="sng" dirty="0">
                <a:solidFill>
                  <a:prstClr val="white"/>
                </a:solidFill>
              </a:endParaRPr>
            </a:p>
          </p:txBody>
        </p:sp>
      </p:grpSp>
    </p:spTree>
    <p:extLst>
      <p:ext uri="{BB962C8B-B14F-4D97-AF65-F5344CB8AC3E}">
        <p14:creationId xmlns:p14="http://schemas.microsoft.com/office/powerpoint/2010/main" val="38512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88720" y="325120"/>
            <a:ext cx="9509760" cy="4665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pic>
        <p:nvPicPr>
          <p:cNvPr id="5" name="Picture 4"/>
          <p:cNvPicPr/>
          <p:nvPr/>
        </p:nvPicPr>
        <p:blipFill>
          <a:blip r:embed="rId2"/>
          <a:stretch>
            <a:fillRect/>
          </a:stretch>
        </p:blipFill>
        <p:spPr>
          <a:xfrm>
            <a:off x="2242185" y="1137920"/>
            <a:ext cx="8654415" cy="5680847"/>
          </a:xfrm>
          <a:prstGeom prst="rect">
            <a:avLst/>
          </a:prstGeom>
        </p:spPr>
      </p:pic>
      <p:sp>
        <p:nvSpPr>
          <p:cNvPr id="6" name="TextBox 5"/>
          <p:cNvSpPr txBox="1"/>
          <p:nvPr/>
        </p:nvSpPr>
        <p:spPr>
          <a:xfrm>
            <a:off x="693420" y="325120"/>
            <a:ext cx="10401300" cy="393950"/>
          </a:xfrm>
          <a:prstGeom prst="rect">
            <a:avLst/>
          </a:prstGeom>
          <a:noFill/>
        </p:spPr>
        <p:txBody>
          <a:bodyPr wrap="square" lIns="109723" tIns="54862" rIns="109723" bIns="54862" rtlCol="0">
            <a:spAutoFit/>
          </a:bodyPr>
          <a:lstStyle/>
          <a:p>
            <a:pPr algn="ctr" defTabSz="1097236"/>
            <a:r>
              <a:rPr lang="en-US" dirty="0">
                <a:solidFill>
                  <a:prstClr val="black"/>
                </a:solidFill>
              </a:rPr>
              <a:t>Sample Testing Notices (generated with MS Mail Merge)</a:t>
            </a:r>
          </a:p>
        </p:txBody>
      </p:sp>
      <p:grpSp>
        <p:nvGrpSpPr>
          <p:cNvPr id="9" name="Group 8"/>
          <p:cNvGrpSpPr/>
          <p:nvPr/>
        </p:nvGrpSpPr>
        <p:grpSpPr>
          <a:xfrm>
            <a:off x="1485900" y="243840"/>
            <a:ext cx="495300" cy="576544"/>
            <a:chOff x="47297" y="152401"/>
            <a:chExt cx="3305503" cy="4689386"/>
          </a:xfrm>
        </p:grpSpPr>
        <p:sp>
          <p:nvSpPr>
            <p:cNvPr id="10" name="Oval 9"/>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nvGrpSpPr>
          <p:cNvPr id="33" name="Group 32"/>
          <p:cNvGrpSpPr/>
          <p:nvPr/>
        </p:nvGrpSpPr>
        <p:grpSpPr>
          <a:xfrm>
            <a:off x="990600" y="1295464"/>
            <a:ext cx="3268980" cy="1934968"/>
            <a:chOff x="2590800" y="921896"/>
            <a:chExt cx="2514600" cy="1814033"/>
          </a:xfrm>
        </p:grpSpPr>
        <p:cxnSp>
          <p:nvCxnSpPr>
            <p:cNvPr id="23" name="Elbow Connector 22"/>
            <p:cNvCxnSpPr/>
            <p:nvPr/>
          </p:nvCxnSpPr>
          <p:spPr>
            <a:xfrm>
              <a:off x="4572000" y="1828800"/>
              <a:ext cx="533400" cy="38100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800" y="1235518"/>
              <a:ext cx="1981200" cy="1500411"/>
            </a:xfrm>
            <a:prstGeom prst="rect">
              <a:avLst/>
            </a:prstGeom>
            <a:solidFill>
              <a:srgbClr val="92D050"/>
            </a:solidFill>
            <a:ln>
              <a:solidFill>
                <a:schemeClr val="tx1"/>
              </a:solidFill>
            </a:ln>
          </p:spPr>
          <p:txBody>
            <a:bodyPr wrap="square" rtlCol="0">
              <a:spAutoFit/>
            </a:bodyPr>
            <a:lstStyle/>
            <a:p>
              <a:pPr indent="554334" defTabSz="1097236"/>
              <a:r>
                <a:rPr lang="en-US" sz="1400" dirty="0">
                  <a:solidFill>
                    <a:prstClr val="black"/>
                  </a:solidFill>
                </a:rPr>
                <a:t>A comprehensive student pass that informs the students of their assigned test date, location and testing policies minimizes scheduling confusion and student infractions.</a:t>
              </a:r>
              <a:endParaRPr lang="en-US" sz="1400" b="1" i="1" dirty="0">
                <a:solidFill>
                  <a:prstClr val="black"/>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2667000" y="921896"/>
              <a:ext cx="381000" cy="540510"/>
            </a:xfrm>
            <a:prstGeom prst="rect">
              <a:avLst/>
            </a:prstGeom>
          </p:spPr>
        </p:pic>
      </p:grpSp>
    </p:spTree>
    <p:extLst>
      <p:ext uri="{BB962C8B-B14F-4D97-AF65-F5344CB8AC3E}">
        <p14:creationId xmlns:p14="http://schemas.microsoft.com/office/powerpoint/2010/main" val="1882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7992" y="272605"/>
            <a:ext cx="9751219"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grpSp>
        <p:nvGrpSpPr>
          <p:cNvPr id="5" name="Group 4"/>
          <p:cNvGrpSpPr/>
          <p:nvPr/>
        </p:nvGrpSpPr>
        <p:grpSpPr>
          <a:xfrm>
            <a:off x="495302" y="791365"/>
            <a:ext cx="8380264" cy="6198717"/>
            <a:chOff x="1219200" y="609600"/>
            <a:chExt cx="6446357" cy="5811297"/>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931"/>
            <a:stretch/>
          </p:blipFill>
          <p:spPr bwMode="auto">
            <a:xfrm>
              <a:off x="1295400" y="685800"/>
              <a:ext cx="6370157" cy="573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609600"/>
              <a:ext cx="6446357" cy="5811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sp>
        <p:nvSpPr>
          <p:cNvPr id="7" name="TextBox 6"/>
          <p:cNvSpPr txBox="1"/>
          <p:nvPr/>
        </p:nvSpPr>
        <p:spPr>
          <a:xfrm>
            <a:off x="742950" y="247632"/>
            <a:ext cx="10401300" cy="393950"/>
          </a:xfrm>
          <a:prstGeom prst="rect">
            <a:avLst/>
          </a:prstGeom>
          <a:noFill/>
        </p:spPr>
        <p:txBody>
          <a:bodyPr wrap="square" lIns="109723" tIns="54862" rIns="109723" bIns="54862" rtlCol="0">
            <a:spAutoFit/>
          </a:bodyPr>
          <a:lstStyle/>
          <a:p>
            <a:pPr algn="ctr" defTabSz="1097236"/>
            <a:r>
              <a:rPr lang="en-US" dirty="0">
                <a:solidFill>
                  <a:prstClr val="black"/>
                </a:solidFill>
              </a:rPr>
              <a:t>Sample EMAIL List of Testing Assignments (generated with Excel)</a:t>
            </a:r>
          </a:p>
        </p:txBody>
      </p:sp>
      <p:grpSp>
        <p:nvGrpSpPr>
          <p:cNvPr id="6" name="Group 5"/>
          <p:cNvGrpSpPr/>
          <p:nvPr/>
        </p:nvGrpSpPr>
        <p:grpSpPr>
          <a:xfrm>
            <a:off x="1188720" y="162560"/>
            <a:ext cx="495300" cy="576544"/>
            <a:chOff x="47297" y="152401"/>
            <a:chExt cx="3305503" cy="4689386"/>
          </a:xfrm>
        </p:grpSpPr>
        <p:sp>
          <p:nvSpPr>
            <p:cNvPr id="8" name="Oval 7"/>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nvGrpSpPr>
          <p:cNvPr id="17" name="Group 16"/>
          <p:cNvGrpSpPr/>
          <p:nvPr/>
        </p:nvGrpSpPr>
        <p:grpSpPr>
          <a:xfrm>
            <a:off x="8631883" y="3099361"/>
            <a:ext cx="2882682" cy="1288637"/>
            <a:chOff x="7010400" y="2133600"/>
            <a:chExt cx="2217448" cy="1208097"/>
          </a:xfrm>
        </p:grpSpPr>
        <p:sp>
          <p:nvSpPr>
            <p:cNvPr id="2" name="Rectangle 1"/>
            <p:cNvSpPr/>
            <p:nvPr/>
          </p:nvSpPr>
          <p:spPr>
            <a:xfrm>
              <a:off x="7086600" y="2133600"/>
              <a:ext cx="1905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nvGrpSpPr>
            <p:cNvPr id="3" name="Group 2"/>
            <p:cNvGrpSpPr/>
            <p:nvPr/>
          </p:nvGrpSpPr>
          <p:grpSpPr>
            <a:xfrm>
              <a:off x="7010400" y="2133600"/>
              <a:ext cx="2217448" cy="1208097"/>
              <a:chOff x="7010400" y="2133600"/>
              <a:chExt cx="2217448" cy="1208097"/>
            </a:xfrm>
          </p:grpSpPr>
          <p:sp>
            <p:nvSpPr>
              <p:cNvPr id="11" name="TextBox 10"/>
              <p:cNvSpPr txBox="1"/>
              <p:nvPr/>
            </p:nvSpPr>
            <p:spPr>
              <a:xfrm>
                <a:off x="7010400" y="2447222"/>
                <a:ext cx="2217448" cy="894475"/>
              </a:xfrm>
              <a:prstGeom prst="rect">
                <a:avLst/>
              </a:prstGeom>
              <a:solidFill>
                <a:srgbClr val="92D050"/>
              </a:solidFill>
            </p:spPr>
            <p:txBody>
              <a:bodyPr wrap="square" rtlCol="0">
                <a:spAutoFit/>
              </a:bodyPr>
              <a:lstStyle/>
              <a:p>
                <a:pPr indent="554334" defTabSz="1097236"/>
                <a:r>
                  <a:rPr lang="en-US" sz="1400" dirty="0">
                    <a:solidFill>
                      <a:prstClr val="black"/>
                    </a:solidFill>
                  </a:rPr>
                  <a:t>By including homeroom numbers on your list, Student Aides can quickly help locate students the morning of testing! </a:t>
                </a:r>
                <a:endParaRPr lang="en-US" sz="1400" b="1" i="1" dirty="0">
                  <a:solidFill>
                    <a:prstClr val="black"/>
                  </a:solidFill>
                </a:endParaRPr>
              </a:p>
            </p:txBody>
          </p:sp>
          <p:grpSp>
            <p:nvGrpSpPr>
              <p:cNvPr id="12" name="Group 11"/>
              <p:cNvGrpSpPr/>
              <p:nvPr/>
            </p:nvGrpSpPr>
            <p:grpSpPr>
              <a:xfrm>
                <a:off x="7086600" y="2133600"/>
                <a:ext cx="381000" cy="540510"/>
                <a:chOff x="47297" y="152401"/>
                <a:chExt cx="3305503" cy="4689386"/>
              </a:xfrm>
            </p:grpSpPr>
            <p:sp>
              <p:nvSpPr>
                <p:cNvPr id="13" name="Oval 12"/>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grpSp>
      <p:sp>
        <p:nvSpPr>
          <p:cNvPr id="15" name="Oval 14"/>
          <p:cNvSpPr/>
          <p:nvPr/>
        </p:nvSpPr>
        <p:spPr>
          <a:xfrm>
            <a:off x="7566114" y="2763520"/>
            <a:ext cx="990600" cy="2519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16" name="Arc 15"/>
          <p:cNvSpPr/>
          <p:nvPr/>
        </p:nvSpPr>
        <p:spPr>
          <a:xfrm>
            <a:off x="8252475" y="2926080"/>
            <a:ext cx="1725259" cy="975360"/>
          </a:xfrm>
          <a:prstGeom prst="arc">
            <a:avLst>
              <a:gd name="adj1" fmla="val 12426775"/>
              <a:gd name="adj2" fmla="val 2139614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109723" tIns="54862" rIns="109723" bIns="54862" rtlCol="0" anchor="ctr"/>
          <a:lstStyle/>
          <a:p>
            <a:pPr algn="ctr" defTabSz="1097236"/>
            <a:endParaRPr lang="en-US" dirty="0">
              <a:solidFill>
                <a:prstClr val="black"/>
              </a:solidFill>
            </a:endParaRPr>
          </a:p>
        </p:txBody>
      </p:sp>
      <p:sp>
        <p:nvSpPr>
          <p:cNvPr id="27" name="Oval 26"/>
          <p:cNvSpPr/>
          <p:nvPr/>
        </p:nvSpPr>
        <p:spPr>
          <a:xfrm>
            <a:off x="4396194" y="3337839"/>
            <a:ext cx="990600" cy="308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28" name="Arc 27"/>
          <p:cNvSpPr/>
          <p:nvPr/>
        </p:nvSpPr>
        <p:spPr>
          <a:xfrm rot="10109999">
            <a:off x="5033993" y="5097416"/>
            <a:ext cx="4073645" cy="1509488"/>
          </a:xfrm>
          <a:prstGeom prst="arc">
            <a:avLst>
              <a:gd name="adj1" fmla="val 12290611"/>
              <a:gd name="adj2" fmla="val 2139223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109723" tIns="54862" rIns="109723" bIns="54862" rtlCol="0" anchor="ctr"/>
          <a:lstStyle/>
          <a:p>
            <a:pPr algn="ctr" defTabSz="1097236"/>
            <a:endParaRPr lang="en-US" dirty="0">
              <a:solidFill>
                <a:prstClr val="black"/>
              </a:solidFill>
            </a:endParaRPr>
          </a:p>
        </p:txBody>
      </p:sp>
      <p:grpSp>
        <p:nvGrpSpPr>
          <p:cNvPr id="20" name="Group 19"/>
          <p:cNvGrpSpPr/>
          <p:nvPr/>
        </p:nvGrpSpPr>
        <p:grpSpPr>
          <a:xfrm>
            <a:off x="8650118" y="4817939"/>
            <a:ext cx="2864449" cy="1984417"/>
            <a:chOff x="6653936" y="2688020"/>
            <a:chExt cx="2203422" cy="1860391"/>
          </a:xfrm>
        </p:grpSpPr>
        <p:sp>
          <p:nvSpPr>
            <p:cNvPr id="21" name="Rectangle 20"/>
            <p:cNvSpPr/>
            <p:nvPr/>
          </p:nvSpPr>
          <p:spPr>
            <a:xfrm>
              <a:off x="6743700" y="2688020"/>
              <a:ext cx="1905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nvGrpSpPr>
            <p:cNvPr id="22" name="Group 21"/>
            <p:cNvGrpSpPr/>
            <p:nvPr/>
          </p:nvGrpSpPr>
          <p:grpSpPr>
            <a:xfrm>
              <a:off x="6653936" y="2716693"/>
              <a:ext cx="2203422" cy="1831718"/>
              <a:chOff x="6653936" y="2716693"/>
              <a:chExt cx="2203422" cy="1831718"/>
            </a:xfrm>
          </p:grpSpPr>
          <p:sp>
            <p:nvSpPr>
              <p:cNvPr id="23" name="TextBox 22"/>
              <p:cNvSpPr txBox="1"/>
              <p:nvPr/>
            </p:nvSpPr>
            <p:spPr>
              <a:xfrm>
                <a:off x="6653936" y="3048000"/>
                <a:ext cx="2203422" cy="1500411"/>
              </a:xfrm>
              <a:prstGeom prst="rect">
                <a:avLst/>
              </a:prstGeom>
              <a:solidFill>
                <a:srgbClr val="92D050"/>
              </a:solidFill>
            </p:spPr>
            <p:txBody>
              <a:bodyPr wrap="square" rtlCol="0">
                <a:spAutoFit/>
              </a:bodyPr>
              <a:lstStyle/>
              <a:p>
                <a:pPr indent="554334" defTabSz="1097236"/>
                <a:r>
                  <a:rPr lang="en-US" sz="1400" dirty="0">
                    <a:solidFill>
                      <a:prstClr val="black"/>
                    </a:solidFill>
                  </a:rPr>
                  <a:t>If your testing roster includes multiple test dates, remember to include the date on your email list to avoid confusion. You may also want to color code the fonts or the cells to highlight the different dates. </a:t>
                </a:r>
                <a:endParaRPr lang="en-US" sz="1400" b="1" i="1" dirty="0">
                  <a:solidFill>
                    <a:prstClr val="black"/>
                  </a:solidFill>
                </a:endParaRPr>
              </a:p>
            </p:txBody>
          </p:sp>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6705600" y="2716693"/>
                <a:ext cx="381000" cy="540510"/>
              </a:xfrm>
              <a:prstGeom prst="rect">
                <a:avLst/>
              </a:prstGeom>
            </p:spPr>
          </p:pic>
        </p:grpSp>
      </p:grpSp>
      <p:sp>
        <p:nvSpPr>
          <p:cNvPr id="30" name="Rectangle 29"/>
          <p:cNvSpPr/>
          <p:nvPr/>
        </p:nvSpPr>
        <p:spPr>
          <a:xfrm>
            <a:off x="8727528" y="1148639"/>
            <a:ext cx="24765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32" name="TextBox 31"/>
          <p:cNvSpPr txBox="1"/>
          <p:nvPr/>
        </p:nvSpPr>
        <p:spPr>
          <a:xfrm>
            <a:off x="8631883" y="1483170"/>
            <a:ext cx="2882682" cy="972570"/>
          </a:xfrm>
          <a:prstGeom prst="rect">
            <a:avLst/>
          </a:prstGeom>
          <a:solidFill>
            <a:srgbClr val="92D050"/>
          </a:solidFill>
        </p:spPr>
        <p:txBody>
          <a:bodyPr wrap="square" lIns="109723" tIns="54862" rIns="109723" bIns="54862" rtlCol="0">
            <a:spAutoFit/>
          </a:bodyPr>
          <a:lstStyle/>
          <a:p>
            <a:pPr indent="554334" defTabSz="1097236"/>
            <a:r>
              <a:rPr lang="en-US" sz="1400" dirty="0">
                <a:solidFill>
                  <a:prstClr val="black"/>
                </a:solidFill>
              </a:rPr>
              <a:t>This emailed list enables all teachers to assist with notifying students of their testing dates and locations.</a:t>
            </a:r>
            <a:endParaRPr lang="en-US" sz="1400" b="1" i="1" dirty="0">
              <a:solidFill>
                <a:prstClr val="black"/>
              </a:solidFill>
            </a:endParaRPr>
          </a:p>
        </p:txBody>
      </p:sp>
      <p:grpSp>
        <p:nvGrpSpPr>
          <p:cNvPr id="33" name="Group 32"/>
          <p:cNvGrpSpPr/>
          <p:nvPr/>
        </p:nvGrpSpPr>
        <p:grpSpPr>
          <a:xfrm>
            <a:off x="8727528" y="1148639"/>
            <a:ext cx="495300" cy="576544"/>
            <a:chOff x="47297" y="152401"/>
            <a:chExt cx="3305503" cy="4689386"/>
          </a:xfrm>
        </p:grpSpPr>
        <p:sp>
          <p:nvSpPr>
            <p:cNvPr id="34" name="Oval 33"/>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35" name="Picture 34"/>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215565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697" y="162560"/>
            <a:ext cx="6259443" cy="68942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grpSp>
        <p:nvGrpSpPr>
          <p:cNvPr id="14" name="Group 13"/>
          <p:cNvGrpSpPr/>
          <p:nvPr/>
        </p:nvGrpSpPr>
        <p:grpSpPr>
          <a:xfrm>
            <a:off x="666094" y="218997"/>
            <a:ext cx="495300" cy="576544"/>
            <a:chOff x="47297" y="152401"/>
            <a:chExt cx="3305503" cy="4689386"/>
          </a:xfrm>
        </p:grpSpPr>
        <p:sp>
          <p:nvSpPr>
            <p:cNvPr id="15" name="Oval 14"/>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9938"/>
          <a:stretch/>
        </p:blipFill>
        <p:spPr bwMode="auto">
          <a:xfrm>
            <a:off x="396240" y="1031183"/>
            <a:ext cx="8717280" cy="571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033262" y="352214"/>
            <a:ext cx="4382845" cy="6421120"/>
            <a:chOff x="5097124" y="306250"/>
            <a:chExt cx="3669340" cy="6551750"/>
          </a:xfrm>
        </p:grpSpPr>
        <p:sp>
          <p:nvSpPr>
            <p:cNvPr id="4" name="Rectangle 3"/>
            <p:cNvSpPr/>
            <p:nvPr/>
          </p:nvSpPr>
          <p:spPr>
            <a:xfrm>
              <a:off x="5105400" y="306250"/>
              <a:ext cx="3661064" cy="2111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nvGrpSpPr>
            <p:cNvPr id="5" name="Group 4"/>
            <p:cNvGrpSpPr/>
            <p:nvPr/>
          </p:nvGrpSpPr>
          <p:grpSpPr>
            <a:xfrm>
              <a:off x="5097124" y="306250"/>
              <a:ext cx="3669340" cy="6551750"/>
              <a:chOff x="5097124" y="306250"/>
              <a:chExt cx="3669340" cy="6551750"/>
            </a:xfrm>
          </p:grpSpPr>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06250"/>
                <a:ext cx="3661064" cy="211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05061"/>
                <a:ext cx="3661064" cy="2056880"/>
              </a:xfrm>
              <a:prstGeom prst="rect">
                <a:avLst/>
              </a:prstGeom>
              <a:noFill/>
              <a:ln>
                <a:solidFill>
                  <a:schemeClr val="tx1"/>
                </a:solidFill>
              </a:ln>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7124" y="4876800"/>
                <a:ext cx="366934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17" name="TextBox 16"/>
          <p:cNvSpPr txBox="1"/>
          <p:nvPr/>
        </p:nvSpPr>
        <p:spPr>
          <a:xfrm>
            <a:off x="693420" y="162561"/>
            <a:ext cx="6141720" cy="689415"/>
          </a:xfrm>
          <a:prstGeom prst="rect">
            <a:avLst/>
          </a:prstGeom>
          <a:noFill/>
        </p:spPr>
        <p:txBody>
          <a:bodyPr wrap="square" lIns="109723" tIns="54862" rIns="109723" bIns="54862" rtlCol="0">
            <a:spAutoFit/>
          </a:bodyPr>
          <a:lstStyle/>
          <a:p>
            <a:pPr algn="r" defTabSz="1097236"/>
            <a:r>
              <a:rPr lang="en-US" dirty="0">
                <a:solidFill>
                  <a:prstClr val="black"/>
                </a:solidFill>
              </a:rPr>
              <a:t>Sample Teacher Lists for </a:t>
            </a:r>
          </a:p>
          <a:p>
            <a:pPr algn="r" defTabSz="1097236"/>
            <a:r>
              <a:rPr lang="en-US" dirty="0">
                <a:solidFill>
                  <a:prstClr val="black"/>
                </a:solidFill>
              </a:rPr>
              <a:t>Testing Assignments (generated with Excel)</a:t>
            </a:r>
          </a:p>
        </p:txBody>
      </p:sp>
      <p:cxnSp>
        <p:nvCxnSpPr>
          <p:cNvPr id="10" name="Straight Arrow Connector 9"/>
          <p:cNvCxnSpPr/>
          <p:nvPr/>
        </p:nvCxnSpPr>
        <p:spPr>
          <a:xfrm>
            <a:off x="4754880" y="3935072"/>
            <a:ext cx="2476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54880" y="2194561"/>
            <a:ext cx="2476500" cy="9389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54880" y="5120640"/>
            <a:ext cx="2476500" cy="243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163931" y="2903845"/>
            <a:ext cx="1610579" cy="2216797"/>
            <a:chOff x="5187541" y="4345441"/>
            <a:chExt cx="1238907" cy="2078247"/>
          </a:xfrm>
        </p:grpSpPr>
        <p:sp>
          <p:nvSpPr>
            <p:cNvPr id="18" name="TextBox 17"/>
            <p:cNvSpPr txBox="1"/>
            <p:nvPr/>
          </p:nvSpPr>
          <p:spPr>
            <a:xfrm>
              <a:off x="5187541" y="4669362"/>
              <a:ext cx="1238907" cy="1754326"/>
            </a:xfrm>
            <a:prstGeom prst="rect">
              <a:avLst/>
            </a:prstGeom>
            <a:solidFill>
              <a:srgbClr val="92D050"/>
            </a:solidFill>
          </p:spPr>
          <p:txBody>
            <a:bodyPr wrap="square" rtlCol="0">
              <a:spAutoFit/>
            </a:bodyPr>
            <a:lstStyle/>
            <a:p>
              <a:pPr indent="554334" defTabSz="1097236"/>
              <a:r>
                <a:rPr lang="en-US" sz="1400" dirty="0">
                  <a:solidFill>
                    <a:prstClr val="black"/>
                  </a:solidFill>
                </a:rPr>
                <a:t>This Excel sheet was used to create teacher-specific lists that are placed in mailboxes the afternoon prior to the test day.</a:t>
              </a:r>
              <a:endParaRPr lang="en-US" sz="1400" b="1" i="1" dirty="0">
                <a:solidFill>
                  <a:prstClr val="black"/>
                </a:solidFill>
              </a:endParaRPr>
            </a:p>
          </p:txBody>
        </p:sp>
        <p:grpSp>
          <p:nvGrpSpPr>
            <p:cNvPr id="19" name="Group 18"/>
            <p:cNvGrpSpPr/>
            <p:nvPr/>
          </p:nvGrpSpPr>
          <p:grpSpPr>
            <a:xfrm>
              <a:off x="5425995" y="4345441"/>
              <a:ext cx="381000" cy="540510"/>
              <a:chOff x="2167636" y="152401"/>
              <a:chExt cx="3305501" cy="4689386"/>
            </a:xfrm>
          </p:grpSpPr>
          <p:sp>
            <p:nvSpPr>
              <p:cNvPr id="20" name="Oval 19"/>
              <p:cNvSpPr/>
              <p:nvPr/>
            </p:nvSpPr>
            <p:spPr>
              <a:xfrm>
                <a:off x="2897701" y="1143001"/>
                <a:ext cx="785651" cy="8774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2167636" y="152401"/>
                <a:ext cx="3305501" cy="4689386"/>
              </a:xfrm>
              <a:prstGeom prst="rect">
                <a:avLst/>
              </a:prstGeom>
            </p:spPr>
          </p:pic>
        </p:grpSp>
      </p:grpSp>
    </p:spTree>
    <p:extLst>
      <p:ext uri="{BB962C8B-B14F-4D97-AF65-F5344CB8AC3E}">
        <p14:creationId xmlns:p14="http://schemas.microsoft.com/office/powerpoint/2010/main" val="362961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64" y="243842"/>
            <a:ext cx="10453872" cy="1760679"/>
          </a:xfrm>
        </p:spPr>
        <p:txBody>
          <a:bodyPr/>
          <a:lstStyle/>
          <a:p>
            <a:pPr lvl="0"/>
            <a:r>
              <a:rPr lang="en-US" dirty="0">
                <a:solidFill>
                  <a:schemeClr val="bg1"/>
                </a:solidFill>
              </a:rPr>
              <a:t>Set up Procedures…</a:t>
            </a:r>
            <a:br>
              <a:rPr lang="en-US" dirty="0">
                <a:solidFill>
                  <a:schemeClr val="bg1"/>
                </a:solidFill>
              </a:rPr>
            </a:br>
            <a:r>
              <a:rPr lang="en-US" dirty="0">
                <a:solidFill>
                  <a:schemeClr val="bg1"/>
                </a:solidFill>
              </a:rPr>
              <a:t>for</a:t>
            </a:r>
            <a:r>
              <a:rPr lang="en-US" i="1" dirty="0">
                <a:solidFill>
                  <a:schemeClr val="bg1"/>
                </a:solidFill>
              </a:rPr>
              <a:t> EVERYTHING!</a:t>
            </a:r>
          </a:p>
        </p:txBody>
      </p:sp>
      <p:sp>
        <p:nvSpPr>
          <p:cNvPr id="3" name="Content Placeholder 2"/>
          <p:cNvSpPr>
            <a:spLocks noGrp="1"/>
          </p:cNvSpPr>
          <p:nvPr>
            <p:ph idx="1"/>
          </p:nvPr>
        </p:nvSpPr>
        <p:spPr>
          <a:xfrm>
            <a:off x="396240" y="2174282"/>
            <a:ext cx="5943600" cy="5140919"/>
          </a:xfrm>
        </p:spPr>
        <p:txBody>
          <a:bodyPr>
            <a:normAutofit fontScale="92500" lnSpcReduction="20000"/>
          </a:bodyPr>
          <a:lstStyle/>
          <a:p>
            <a:pPr marL="0" indent="0">
              <a:buNone/>
            </a:pPr>
            <a:r>
              <a:rPr lang="en-US" sz="3400" dirty="0"/>
              <a:t>Determine how testing materials will be distributed and collected.</a:t>
            </a:r>
          </a:p>
          <a:p>
            <a:pPr marL="1117505" indent="-411463"/>
            <a:r>
              <a:rPr lang="en-US" dirty="0"/>
              <a:t>Have the Test Administrators pick up materials before schools starts or before the scheduled test administration (to be determined by the testing time allowed and/or how you choose to schedule the sessions). </a:t>
            </a:r>
          </a:p>
          <a:p>
            <a:pPr marL="1117505" indent="-411463"/>
            <a:r>
              <a:rPr lang="en-US" dirty="0"/>
              <a:t>Have the materials returned to you IMMEDIATELY following a test administration</a:t>
            </a:r>
          </a:p>
        </p:txBody>
      </p:sp>
      <p:sp>
        <p:nvSpPr>
          <p:cNvPr id="6" name="TextBox 5"/>
          <p:cNvSpPr txBox="1"/>
          <p:nvPr/>
        </p:nvSpPr>
        <p:spPr>
          <a:xfrm>
            <a:off x="6532875" y="4923409"/>
            <a:ext cx="4759967" cy="1904111"/>
          </a:xfrm>
          <a:prstGeom prst="rect">
            <a:avLst/>
          </a:prstGeom>
          <a:solidFill>
            <a:srgbClr val="92D050"/>
          </a:solidFill>
        </p:spPr>
        <p:txBody>
          <a:bodyPr wrap="square" lIns="109723" tIns="54862" rIns="109723" bIns="54862" rtlCol="0">
            <a:spAutoFit/>
          </a:bodyPr>
          <a:lstStyle/>
          <a:p>
            <a:pPr indent="554334" defTabSz="1097236"/>
            <a:r>
              <a:rPr lang="en-US" sz="1400" dirty="0">
                <a:solidFill>
                  <a:prstClr val="black"/>
                </a:solidFill>
              </a:rPr>
              <a:t>If testing in another building or under tight time constraints, designate an empty room, or a hallway immediately outside the testing rooms, to collect materials. Remember to bring carts, bins and staff (authorized to handle the testing material) to assist in transporting the materials back to the office (this is a helpful strategy for paper-based exams such as the PSAT). </a:t>
            </a:r>
            <a:r>
              <a:rPr lang="en-US" sz="1400" b="1" i="1" dirty="0">
                <a:solidFill>
                  <a:prstClr val="black"/>
                </a:solidFill>
              </a:rPr>
              <a:t>If in the hallway, secure materials before releasing students.</a:t>
            </a:r>
          </a:p>
        </p:txBody>
      </p:sp>
      <p:sp>
        <p:nvSpPr>
          <p:cNvPr id="4" name="TextBox 3"/>
          <p:cNvSpPr txBox="1"/>
          <p:nvPr/>
        </p:nvSpPr>
        <p:spPr>
          <a:xfrm>
            <a:off x="6339840" y="2155128"/>
            <a:ext cx="5058892" cy="2203676"/>
          </a:xfrm>
          <a:prstGeom prst="rect">
            <a:avLst/>
          </a:prstGeom>
          <a:solidFill>
            <a:schemeClr val="accent4">
              <a:lumMod val="20000"/>
              <a:lumOff val="80000"/>
            </a:schemeClr>
          </a:solidFill>
          <a:ln>
            <a:solidFill>
              <a:schemeClr val="tx1"/>
            </a:solidFill>
          </a:ln>
        </p:spPr>
        <p:txBody>
          <a:bodyPr wrap="square" lIns="109723" tIns="54862" rIns="109723" bIns="54862" rtlCol="0">
            <a:spAutoFit/>
          </a:bodyPr>
          <a:lstStyle/>
          <a:p>
            <a:pPr marL="66673" lvl="1" defTabSz="1097236"/>
            <a:r>
              <a:rPr lang="en-US" sz="1700" dirty="0">
                <a:solidFill>
                  <a:prstClr val="black"/>
                </a:solidFill>
              </a:rPr>
              <a:t>For instance, for the Algebra I EOC, students have “one school day to test,” therefore, testing will start immediately after morning announcements. However, the ELAs have specific time constraints, so each lab can be scheduled for two sessions per day. As such, Test Administrators scheduled for the later session, would pick up materials minutes before the second administration is scheduled to commence.</a:t>
            </a:r>
          </a:p>
        </p:txBody>
      </p:sp>
      <p:grpSp>
        <p:nvGrpSpPr>
          <p:cNvPr id="13" name="Group 12"/>
          <p:cNvGrpSpPr/>
          <p:nvPr/>
        </p:nvGrpSpPr>
        <p:grpSpPr>
          <a:xfrm>
            <a:off x="6736080" y="4635137"/>
            <a:ext cx="495300" cy="576544"/>
            <a:chOff x="47297" y="152401"/>
            <a:chExt cx="3305503" cy="4689386"/>
          </a:xfrm>
        </p:grpSpPr>
        <p:sp>
          <p:nvSpPr>
            <p:cNvPr id="12" name="Oval 11"/>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207323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62560"/>
            <a:ext cx="10698480" cy="1219200"/>
          </a:xfrm>
        </p:spPr>
        <p:txBody>
          <a:bodyPr/>
          <a:lstStyle/>
          <a:p>
            <a:pPr algn="ctr"/>
            <a:r>
              <a:rPr lang="en-US" sz="5300" b="1" dirty="0"/>
              <a:t>PRINT, SIGN, DATE &amp; RETURN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4" y="1270002"/>
            <a:ext cx="5635436" cy="596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544" y="1270002"/>
            <a:ext cx="5622596" cy="596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92480" y="6309360"/>
            <a:ext cx="4556760" cy="6502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defRPr/>
            </a:pPr>
            <a:endParaRPr lang="en-US" kern="0" dirty="0">
              <a:solidFill>
                <a:sysClr val="windowText" lastClr="000000"/>
              </a:solidFill>
            </a:endParaRPr>
          </a:p>
        </p:txBody>
      </p:sp>
      <p:sp>
        <p:nvSpPr>
          <p:cNvPr id="6" name="Rounded Rectangle 5"/>
          <p:cNvSpPr/>
          <p:nvPr/>
        </p:nvSpPr>
        <p:spPr>
          <a:xfrm>
            <a:off x="6637020" y="4927600"/>
            <a:ext cx="1783080" cy="3251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defRPr/>
            </a:pPr>
            <a:endParaRPr lang="en-US" kern="0" dirty="0">
              <a:solidFill>
                <a:sysClr val="windowText" lastClr="000000"/>
              </a:solidFill>
            </a:endParaRPr>
          </a:p>
        </p:txBody>
      </p:sp>
      <p:sp>
        <p:nvSpPr>
          <p:cNvPr id="7" name="Rounded Rectangle 6"/>
          <p:cNvSpPr/>
          <p:nvPr/>
        </p:nvSpPr>
        <p:spPr>
          <a:xfrm>
            <a:off x="6637020" y="5821680"/>
            <a:ext cx="4655820" cy="11379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defRPr/>
            </a:pPr>
            <a:endParaRPr lang="en-US" kern="0" dirty="0">
              <a:solidFill>
                <a:sysClr val="windowText" lastClr="000000"/>
              </a:solidFill>
            </a:endParaRPr>
          </a:p>
        </p:txBody>
      </p:sp>
    </p:spTree>
    <p:extLst>
      <p:ext uri="{BB962C8B-B14F-4D97-AF65-F5344CB8AC3E}">
        <p14:creationId xmlns:p14="http://schemas.microsoft.com/office/powerpoint/2010/main" val="28854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grpId="0" nodeType="click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0" nodeType="clickEffect">
                                  <p:stCondLst>
                                    <p:cond delay="0"/>
                                  </p:stCondLst>
                                  <p:endCondLst>
                                    <p:cond evt="onNext" delay="0">
                                      <p:tgtEl>
                                        <p:sldTgt/>
                                      </p:tgtEl>
                                    </p:cond>
                                  </p:end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749" y="206235"/>
            <a:ext cx="6693391" cy="70896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6"/>
          <p:cNvSpPr>
            <a:spLocks noChangeArrowheads="1"/>
          </p:cNvSpPr>
          <p:nvPr/>
        </p:nvSpPr>
        <p:spPr bwMode="auto">
          <a:xfrm>
            <a:off x="396242" y="487680"/>
            <a:ext cx="3802762" cy="1003348"/>
          </a:xfrm>
          <a:prstGeom prst="rect">
            <a:avLst/>
          </a:prstGeom>
          <a:noFill/>
          <a:ln w="9525">
            <a:noFill/>
            <a:miter lim="800000"/>
            <a:headEnd/>
            <a:tailEnd/>
          </a:ln>
        </p:spPr>
        <p:txBody>
          <a:bodyPr wrap="none" lIns="109723" tIns="54862" rIns="109723" bIns="54862">
            <a:spAutoFit/>
          </a:bodyPr>
          <a:lstStyle/>
          <a:p>
            <a:pPr defTabSz="1097236">
              <a:defRPr/>
            </a:pPr>
            <a:r>
              <a:rPr lang="en-US" sz="5800" b="1" dirty="0">
                <a:solidFill>
                  <a:prstClr val="white"/>
                </a:solidFill>
              </a:rPr>
              <a:t>FSA Ticket</a:t>
            </a:r>
            <a:endParaRPr lang="en-US" sz="5800" dirty="0">
              <a:solidFill>
                <a:prstClr val="white"/>
              </a:solidFill>
            </a:endParaRPr>
          </a:p>
        </p:txBody>
      </p:sp>
      <p:sp>
        <p:nvSpPr>
          <p:cNvPr id="7" name="Content Placeholder 50"/>
          <p:cNvSpPr txBox="1">
            <a:spLocks/>
          </p:cNvSpPr>
          <p:nvPr/>
        </p:nvSpPr>
        <p:spPr>
          <a:xfrm>
            <a:off x="396240" y="2194560"/>
            <a:ext cx="4495397" cy="5201920"/>
          </a:xfrm>
          <a:prstGeom prst="rect">
            <a:avLst/>
          </a:prstGeom>
        </p:spPr>
        <p:txBody>
          <a:bodyPr lIns="109723" tIns="54862" rIns="109723" bIns="54862">
            <a:normAutofit lnSpcReduction="10000"/>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1097236" eaLnBrk="1" hangingPunct="1">
              <a:buNone/>
            </a:pPr>
            <a:r>
              <a:rPr lang="en-US" sz="2900" kern="0" dirty="0">
                <a:solidFill>
                  <a:prstClr val="black"/>
                </a:solidFill>
              </a:rPr>
              <a:t>Login Information:</a:t>
            </a:r>
          </a:p>
          <a:p>
            <a:pPr marL="548618" indent="-548618" defTabSz="1097236" eaLnBrk="1" hangingPunct="1">
              <a:buFont typeface="+mj-lt"/>
              <a:buAutoNum type="arabicPeriod"/>
            </a:pPr>
            <a:r>
              <a:rPr lang="en-US" sz="2900" kern="0" dirty="0">
                <a:solidFill>
                  <a:prstClr val="black"/>
                </a:solidFill>
              </a:rPr>
              <a:t>First Name</a:t>
            </a:r>
          </a:p>
          <a:p>
            <a:pPr marL="548618" indent="-548618" defTabSz="1097236" eaLnBrk="1" hangingPunct="1">
              <a:buFont typeface="+mj-lt"/>
              <a:buAutoNum type="arabicPeriod"/>
            </a:pPr>
            <a:endParaRPr lang="en-US" sz="2900" kern="0" dirty="0">
              <a:solidFill>
                <a:prstClr val="black"/>
              </a:solidFill>
            </a:endParaRPr>
          </a:p>
          <a:p>
            <a:pPr marL="548618" indent="-548618" defTabSz="1097236" eaLnBrk="1" hangingPunct="1">
              <a:buFont typeface="+mj-lt"/>
              <a:buAutoNum type="arabicPeriod"/>
            </a:pPr>
            <a:r>
              <a:rPr lang="en-US" sz="2900" kern="0" dirty="0">
                <a:solidFill>
                  <a:prstClr val="black"/>
                </a:solidFill>
              </a:rPr>
              <a:t>Username</a:t>
            </a:r>
          </a:p>
          <a:p>
            <a:pPr marL="561954" lvl="1" indent="0" defTabSz="1097236" eaLnBrk="1" hangingPunct="1">
              <a:buNone/>
            </a:pPr>
            <a:r>
              <a:rPr lang="en-US" sz="2400" kern="0" dirty="0">
                <a:solidFill>
                  <a:prstClr val="black"/>
                </a:solidFill>
              </a:rPr>
              <a:t>This information will also appear on your roster for easy reference.</a:t>
            </a:r>
          </a:p>
          <a:p>
            <a:pPr marL="556237" indent="0" defTabSz="1097236" eaLnBrk="1" hangingPunct="1">
              <a:buNone/>
            </a:pPr>
            <a:endParaRPr lang="en-US" sz="2900" kern="0" dirty="0">
              <a:solidFill>
                <a:prstClr val="black"/>
              </a:solidFill>
            </a:endParaRPr>
          </a:p>
          <a:p>
            <a:pPr marL="548618" indent="-548618" defTabSz="1097236" eaLnBrk="1" hangingPunct="1">
              <a:buFont typeface="+mj-lt"/>
              <a:buAutoNum type="arabicPeriod" startAt="3"/>
            </a:pPr>
            <a:r>
              <a:rPr lang="en-US" sz="2900" kern="0" dirty="0">
                <a:solidFill>
                  <a:prstClr val="black"/>
                </a:solidFill>
              </a:rPr>
              <a:t>Session ID</a:t>
            </a:r>
          </a:p>
          <a:p>
            <a:pPr marL="561954" lvl="1" indent="0" defTabSz="1097236" eaLnBrk="1" hangingPunct="1">
              <a:buNone/>
            </a:pPr>
            <a:r>
              <a:rPr lang="en-US" sz="2400" kern="0" dirty="0">
                <a:solidFill>
                  <a:prstClr val="black"/>
                </a:solidFill>
              </a:rPr>
              <a:t>You will generate by logging into </a:t>
            </a:r>
            <a:r>
              <a:rPr lang="en-US" sz="2400" kern="0" dirty="0">
                <a:solidFill>
                  <a:prstClr val="black"/>
                </a:solidFill>
                <a:hlinkClick r:id="rId3"/>
              </a:rPr>
              <a:t>www.fsassessments.org</a:t>
            </a:r>
            <a:r>
              <a:rPr lang="en-US" sz="2400" kern="0" dirty="0">
                <a:solidFill>
                  <a:prstClr val="black"/>
                </a:solidFill>
              </a:rPr>
              <a:t>  and starting a new session.</a:t>
            </a:r>
          </a:p>
        </p:txBody>
      </p:sp>
      <p:sp>
        <p:nvSpPr>
          <p:cNvPr id="9" name="Rounded Rectangle 8"/>
          <p:cNvSpPr/>
          <p:nvPr/>
        </p:nvSpPr>
        <p:spPr>
          <a:xfrm>
            <a:off x="6141720" y="2577056"/>
            <a:ext cx="2476500" cy="325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10" name="Rounded Rectangle 9"/>
          <p:cNvSpPr/>
          <p:nvPr/>
        </p:nvSpPr>
        <p:spPr>
          <a:xfrm>
            <a:off x="6141720" y="2988235"/>
            <a:ext cx="2476500" cy="162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11" name="Rounded Rectangle 10"/>
          <p:cNvSpPr/>
          <p:nvPr/>
        </p:nvSpPr>
        <p:spPr>
          <a:xfrm>
            <a:off x="6141720" y="3212949"/>
            <a:ext cx="2476500" cy="325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cxnSp>
        <p:nvCxnSpPr>
          <p:cNvPr id="13" name="Straight Arrow Connector 12"/>
          <p:cNvCxnSpPr>
            <a:endCxn id="9" idx="1"/>
          </p:cNvCxnSpPr>
          <p:nvPr/>
        </p:nvCxnSpPr>
        <p:spPr>
          <a:xfrm>
            <a:off x="3368040" y="2706144"/>
            <a:ext cx="2773680" cy="334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0" idx="1"/>
          </p:cNvCxnSpPr>
          <p:nvPr/>
        </p:nvCxnSpPr>
        <p:spPr>
          <a:xfrm flipV="1">
            <a:off x="4457700" y="3069516"/>
            <a:ext cx="1684020" cy="7506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1"/>
          </p:cNvCxnSpPr>
          <p:nvPr/>
        </p:nvCxnSpPr>
        <p:spPr>
          <a:xfrm flipV="1">
            <a:off x="4061460" y="3375509"/>
            <a:ext cx="2080260" cy="26392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5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SA SECURE BROWSER"/>
          <p:cNvSpPr>
            <a:spLocks noChangeAspect="1" noChangeArrowheads="1"/>
          </p:cNvSpPr>
          <p:nvPr/>
        </p:nvSpPr>
        <p:spPr bwMode="auto">
          <a:xfrm>
            <a:off x="82550" y="-154092"/>
            <a:ext cx="396240" cy="325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3" tIns="54862" rIns="109723" bIns="54862" numCol="1" anchor="t" anchorCtr="0" compatLnSpc="1">
            <a:prstTxWarp prst="textNoShape">
              <a:avLst/>
            </a:prstTxWarp>
          </a:bodyPr>
          <a:lstStyle/>
          <a:p>
            <a:pPr defTabSz="1097236"/>
            <a:endParaRPr lang="en-US" dirty="0">
              <a:solidFill>
                <a:prstClr val="black"/>
              </a:solidFill>
            </a:endParaRPr>
          </a:p>
        </p:txBody>
      </p:sp>
      <p:sp>
        <p:nvSpPr>
          <p:cNvPr id="7" name="Title 1"/>
          <p:cNvSpPr txBox="1">
            <a:spLocks/>
          </p:cNvSpPr>
          <p:nvPr/>
        </p:nvSpPr>
        <p:spPr bwMode="auto">
          <a:xfrm>
            <a:off x="297180" y="171027"/>
            <a:ext cx="11193780" cy="1860973"/>
          </a:xfrm>
          <a:prstGeom prst="rect">
            <a:avLst/>
          </a:prstGeom>
          <a:noFill/>
          <a:ln w="9525">
            <a:noFill/>
            <a:miter lim="800000"/>
            <a:headEnd/>
            <a:tailEnd/>
          </a:ln>
        </p:spPr>
        <p:txBody>
          <a:bodyPr vert="horz" wrap="square" lIns="109723" tIns="54862" rIns="109723" bIns="54862"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a:lstStyle>
          <a:p>
            <a:pPr defTabSz="1097236">
              <a:lnSpc>
                <a:spcPct val="100000"/>
              </a:lnSpc>
            </a:pPr>
            <a:r>
              <a:rPr lang="en-US" sz="3800" kern="0" dirty="0">
                <a:solidFill>
                  <a:prstClr val="white"/>
                </a:solidFill>
              </a:rPr>
              <a:t>Test </a:t>
            </a:r>
            <a:r>
              <a:rPr lang="en-US" sz="4300" kern="0" dirty="0">
                <a:solidFill>
                  <a:prstClr val="white"/>
                </a:solidFill>
              </a:rPr>
              <a:t>Administrator’s</a:t>
            </a:r>
            <a:r>
              <a:rPr lang="en-US" sz="3800" kern="0" dirty="0">
                <a:solidFill>
                  <a:prstClr val="white"/>
                </a:solidFill>
              </a:rPr>
              <a:t> folder – LEFT POCKET</a:t>
            </a:r>
            <a:endParaRPr lang="en-US" kern="0" dirty="0">
              <a:solidFill>
                <a:prstClr val="white"/>
              </a:solidFill>
            </a:endParaRPr>
          </a:p>
        </p:txBody>
      </p:sp>
      <p:grpSp>
        <p:nvGrpSpPr>
          <p:cNvPr id="19" name="Group 18"/>
          <p:cNvGrpSpPr/>
          <p:nvPr/>
        </p:nvGrpSpPr>
        <p:grpSpPr>
          <a:xfrm>
            <a:off x="6997032" y="2469332"/>
            <a:ext cx="4196750" cy="4445375"/>
            <a:chOff x="-609600" y="-10633"/>
            <a:chExt cx="5312360" cy="6858000"/>
          </a:xfrm>
        </p:grpSpPr>
        <p:sp>
          <p:nvSpPr>
            <p:cNvPr id="18" name="Rectangle 17"/>
            <p:cNvSpPr/>
            <p:nvPr/>
          </p:nvSpPr>
          <p:spPr>
            <a:xfrm>
              <a:off x="-609600" y="-10633"/>
              <a:ext cx="5312360" cy="684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0633"/>
              <a:ext cx="5312360" cy="6858000"/>
            </a:xfrm>
            <a:prstGeom prst="rect">
              <a:avLst/>
            </a:prstGeom>
          </p:spPr>
        </p:pic>
      </p:grpSp>
      <p:grpSp>
        <p:nvGrpSpPr>
          <p:cNvPr id="17" name="Group 16"/>
          <p:cNvGrpSpPr/>
          <p:nvPr/>
        </p:nvGrpSpPr>
        <p:grpSpPr>
          <a:xfrm>
            <a:off x="5680656" y="2469332"/>
            <a:ext cx="4191252" cy="4445375"/>
            <a:chOff x="1890724" y="17462"/>
            <a:chExt cx="5305402" cy="6858000"/>
          </a:xfrm>
        </p:grpSpPr>
        <p:sp>
          <p:nvSpPr>
            <p:cNvPr id="16" name="Rectangle 15"/>
            <p:cNvSpPr/>
            <p:nvPr/>
          </p:nvSpPr>
          <p:spPr>
            <a:xfrm>
              <a:off x="1890724" y="21431"/>
              <a:ext cx="5305402" cy="685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724" y="17462"/>
              <a:ext cx="5305402" cy="6858000"/>
            </a:xfrm>
            <a:prstGeom prst="rect">
              <a:avLst/>
            </a:prstGeom>
          </p:spPr>
        </p:pic>
      </p:grpSp>
      <p:grpSp>
        <p:nvGrpSpPr>
          <p:cNvPr id="13" name="Group 12"/>
          <p:cNvGrpSpPr/>
          <p:nvPr/>
        </p:nvGrpSpPr>
        <p:grpSpPr>
          <a:xfrm>
            <a:off x="4358783" y="2469332"/>
            <a:ext cx="4196750" cy="4445375"/>
            <a:chOff x="3581400" y="0"/>
            <a:chExt cx="5312360" cy="6858000"/>
          </a:xfrm>
        </p:grpSpPr>
        <p:sp>
          <p:nvSpPr>
            <p:cNvPr id="9" name="Rectangle 8"/>
            <p:cNvSpPr/>
            <p:nvPr/>
          </p:nvSpPr>
          <p:spPr>
            <a:xfrm>
              <a:off x="3581400" y="0"/>
              <a:ext cx="531236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0"/>
              <a:ext cx="5312360" cy="6858000"/>
            </a:xfrm>
            <a:prstGeom prst="rect">
              <a:avLst/>
            </a:prstGeom>
          </p:spPr>
        </p:pic>
      </p:gr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513" y="2483998"/>
            <a:ext cx="4186611" cy="4434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6969" y="2455413"/>
            <a:ext cx="4199915" cy="4445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516308" y="2416074"/>
            <a:ext cx="4434487" cy="4501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00000">
            <a:off x="1678975" y="4653347"/>
            <a:ext cx="2109153" cy="1085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5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anim calcmode="lin" valueType="num">
                                      <p:cBhvr additive="base">
                                        <p:cTn id="31" dur="500" fill="hold"/>
                                        <p:tgtEl>
                                          <p:spTgt spid="5129"/>
                                        </p:tgtEl>
                                        <p:attrNameLst>
                                          <p:attrName>ppt_x</p:attrName>
                                        </p:attrNameLst>
                                      </p:cBhvr>
                                      <p:tavLst>
                                        <p:tav tm="0">
                                          <p:val>
                                            <p:strVal val="0-#ppt_w/2"/>
                                          </p:val>
                                        </p:tav>
                                        <p:tav tm="100000">
                                          <p:val>
                                            <p:strVal val="#ppt_x"/>
                                          </p:val>
                                        </p:tav>
                                      </p:tavLst>
                                    </p:anim>
                                    <p:anim calcmode="lin" valueType="num">
                                      <p:cBhvr additive="base">
                                        <p:cTn id="32"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0-#ppt_w/2"/>
                                          </p:val>
                                        </p:tav>
                                        <p:tav tm="100000">
                                          <p:val>
                                            <p:strVal val="#ppt_x"/>
                                          </p:val>
                                        </p:tav>
                                      </p:tavLst>
                                    </p:anim>
                                    <p:anim calcmode="lin" valueType="num">
                                      <p:cBhvr additive="base">
                                        <p:cTn id="4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465667"/>
            <a:ext cx="11490960" cy="1538852"/>
          </a:xfrm>
        </p:spPr>
        <p:txBody>
          <a:bodyPr/>
          <a:lstStyle/>
          <a:p>
            <a:r>
              <a:rPr lang="en-US" sz="4300" dirty="0"/>
              <a:t>Test Administrator’s Folders – Right Pocket</a:t>
            </a: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396240" y="2390754"/>
            <a:ext cx="4501039" cy="4790525"/>
            <a:chOff x="1414463" y="-666750"/>
            <a:chExt cx="6315075" cy="819150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666750"/>
              <a:ext cx="6315075" cy="8191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414463" y="-666750"/>
              <a:ext cx="6315075" cy="8191500"/>
            </a:xfrm>
            <a:prstGeom prst="rect">
              <a:avLst/>
            </a:prstGeom>
            <a:solidFill>
              <a:srgbClr val="CC99FF">
                <a:alpha val="3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831" y="2388123"/>
            <a:ext cx="4503127" cy="4786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332" y="2357293"/>
            <a:ext cx="4550099" cy="4823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359783" y="1879959"/>
            <a:ext cx="3731445" cy="5879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413" y="2357120"/>
            <a:ext cx="4544570" cy="48241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rot="20925615">
            <a:off x="6453522" y="3746312"/>
            <a:ext cx="4868383" cy="2212955"/>
            <a:chOff x="5715000" y="3378131"/>
            <a:chExt cx="4084890" cy="2262991"/>
          </a:xfrm>
        </p:grpSpPr>
        <p:sp>
          <p:nvSpPr>
            <p:cNvPr id="13" name="Rectangle 12"/>
            <p:cNvSpPr/>
            <p:nvPr/>
          </p:nvSpPr>
          <p:spPr>
            <a:xfrm>
              <a:off x="5715000" y="3407034"/>
              <a:ext cx="4079856" cy="2234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14" name="AutoShape 8"/>
            <p:cNvSpPr>
              <a:spLocks noChangeArrowheads="1"/>
            </p:cNvSpPr>
            <p:nvPr/>
          </p:nvSpPr>
          <p:spPr bwMode="auto">
            <a:xfrm>
              <a:off x="7199520" y="4081476"/>
              <a:ext cx="2276491" cy="294889"/>
            </a:xfrm>
            <a:prstGeom prst="roundRect">
              <a:avLst>
                <a:gd name="adj" fmla="val 16667"/>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1097236"/>
              <a:endParaRPr lang="en-US" dirty="0">
                <a:solidFill>
                  <a:prstClr val="black"/>
                </a:solidFill>
              </a:endParaRPr>
            </a:p>
          </p:txBody>
        </p:sp>
        <p:sp>
          <p:nvSpPr>
            <p:cNvPr id="15" name="WordArt 9"/>
            <p:cNvSpPr>
              <a:spLocks noChangeArrowheads="1" noChangeShapeType="1" noTextEdit="1"/>
            </p:cNvSpPr>
            <p:nvPr/>
          </p:nvSpPr>
          <p:spPr bwMode="auto">
            <a:xfrm>
              <a:off x="5978962" y="3653510"/>
              <a:ext cx="3562001" cy="276500"/>
            </a:xfrm>
            <a:prstGeom prst="rect">
              <a:avLst/>
            </a:prstGeom>
          </p:spPr>
          <p:txBody>
            <a:bodyPr wrap="none" fromWordArt="1">
              <a:prstTxWarp prst="textPlain">
                <a:avLst>
                  <a:gd name="adj" fmla="val 50000"/>
                </a:avLst>
              </a:prstTxWarp>
            </a:bodyPr>
            <a:lstStyle/>
            <a:p>
              <a:pPr algn="ctr" defTabSz="1097236"/>
              <a:r>
                <a:rPr lang="en-US" sz="1300" b="1" kern="10" dirty="0">
                  <a:ln w="28575">
                    <a:solidFill>
                      <a:srgbClr val="000000"/>
                    </a:solidFill>
                    <a:round/>
                    <a:headEnd/>
                    <a:tailEnd/>
                  </a:ln>
                  <a:solidFill>
                    <a:srgbClr val="000000"/>
                  </a:solidFill>
                  <a:effectLst>
                    <a:outerShdw dist="17961" dir="8100000" algn="ctr" rotWithShape="0">
                      <a:srgbClr val="548DD4">
                        <a:alpha val="50000"/>
                      </a:srgbClr>
                    </a:outerShdw>
                  </a:effectLst>
                  <a:latin typeface="Arial Black"/>
                </a:rPr>
                <a:t>BATHROOM PASS</a:t>
              </a:r>
            </a:p>
          </p:txBody>
        </p:sp>
        <p:sp>
          <p:nvSpPr>
            <p:cNvPr id="16" name="Text Box 10"/>
            <p:cNvSpPr txBox="1">
              <a:spLocks noChangeArrowheads="1"/>
            </p:cNvSpPr>
            <p:nvPr/>
          </p:nvSpPr>
          <p:spPr bwMode="auto">
            <a:xfrm>
              <a:off x="7176932" y="4571696"/>
              <a:ext cx="2328523" cy="903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1097236" fontAlgn="base">
                <a:spcBef>
                  <a:spcPct val="0"/>
                </a:spcBef>
                <a:spcAft>
                  <a:spcPct val="0"/>
                </a:spcAft>
              </a:pPr>
              <a:r>
                <a:rPr lang="en-US" altLang="en-US" sz="1400" i="1" dirty="0">
                  <a:solidFill>
                    <a:srgbClr val="000000"/>
                  </a:solidFill>
                  <a:latin typeface="Calibri" pitchFamily="34" charset="0"/>
                  <a:cs typeface="Arial" pitchFamily="34" charset="0"/>
                </a:rPr>
                <a:t>If the student is seen using an electronic device, immediately contact the Test Administrator in </a:t>
              </a:r>
              <a:r>
                <a:rPr lang="en-US" altLang="en-US" sz="1700" b="1" i="1" dirty="0">
                  <a:solidFill>
                    <a:srgbClr val="000000"/>
                  </a:solidFill>
                  <a:latin typeface="Arial Black" pitchFamily="34" charset="0"/>
                  <a:cs typeface="Arial" pitchFamily="34" charset="0"/>
                </a:rPr>
                <a:t>3103</a:t>
              </a:r>
              <a:endParaRPr lang="en-US" altLang="en-US" sz="1300" dirty="0">
                <a:solidFill>
                  <a:prstClr val="black"/>
                </a:solidFill>
                <a:latin typeface="Arial" pitchFamily="34" charset="0"/>
                <a:cs typeface="Arial" pitchFamily="34" charset="0"/>
              </a:endParaRPr>
            </a:p>
          </p:txBody>
        </p:sp>
        <p:pic>
          <p:nvPicPr>
            <p:cNvPr id="17" name="Picture 11" descr="Testing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0818" y="4050043"/>
              <a:ext cx="1217298" cy="138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WordArt 12"/>
            <p:cNvSpPr>
              <a:spLocks noChangeArrowheads="1" noChangeShapeType="1" noTextEdit="1"/>
            </p:cNvSpPr>
            <p:nvPr/>
          </p:nvSpPr>
          <p:spPr bwMode="auto">
            <a:xfrm>
              <a:off x="7296618" y="4153880"/>
              <a:ext cx="2082293" cy="150081"/>
            </a:xfrm>
            <a:prstGeom prst="rect">
              <a:avLst/>
            </a:prstGeom>
          </p:spPr>
          <p:txBody>
            <a:bodyPr wrap="none" fromWordArt="1">
              <a:prstTxWarp prst="textPlain">
                <a:avLst>
                  <a:gd name="adj" fmla="val 50000"/>
                </a:avLst>
              </a:prstTxWarp>
            </a:bodyPr>
            <a:lstStyle/>
            <a:p>
              <a:pPr algn="ctr" defTabSz="1097236"/>
              <a:r>
                <a:rPr lang="en-US" sz="4300" b="1" kern="10" dirty="0">
                  <a:ln w="6350">
                    <a:solidFill>
                      <a:srgbClr val="D8D8D8"/>
                    </a:solidFill>
                    <a:round/>
                    <a:headEnd/>
                    <a:tailEnd/>
                  </a:ln>
                  <a:solidFill>
                    <a:srgbClr val="FFFFFF"/>
                  </a:solidFill>
                  <a:effectLst>
                    <a:outerShdw dist="29783" dir="1514402" algn="ctr" rotWithShape="0">
                      <a:srgbClr val="000000">
                        <a:alpha val="50000"/>
                      </a:srgbClr>
                    </a:outerShdw>
                  </a:effectLst>
                  <a:latin typeface="Arial Black"/>
                </a:rPr>
                <a:t>STUDENT IS TESTING</a:t>
              </a:r>
            </a:p>
          </p:txBody>
        </p:sp>
        <p:sp>
          <p:nvSpPr>
            <p:cNvPr id="19" name="Rectangle 13"/>
            <p:cNvSpPr>
              <a:spLocks noChangeArrowheads="1"/>
            </p:cNvSpPr>
            <p:nvPr/>
          </p:nvSpPr>
          <p:spPr bwMode="auto">
            <a:xfrm>
              <a:off x="5903566" y="3587708"/>
              <a:ext cx="3709583" cy="1885918"/>
            </a:xfrm>
            <a:prstGeom prst="rect">
              <a:avLst/>
            </a:prstGeom>
            <a:noFill/>
            <a:ln w="76200"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1097236"/>
              <a:endParaRPr lang="en-US" dirty="0">
                <a:solidFill>
                  <a:prstClr val="black"/>
                </a:solidFill>
              </a:endParaRPr>
            </a:p>
          </p:txBody>
        </p:sp>
        <p:sp>
          <p:nvSpPr>
            <p:cNvPr id="20" name="Rectangle 14"/>
            <p:cNvSpPr>
              <a:spLocks noChangeArrowheads="1"/>
            </p:cNvSpPr>
            <p:nvPr/>
          </p:nvSpPr>
          <p:spPr bwMode="auto">
            <a:xfrm>
              <a:off x="5720034" y="3378131"/>
              <a:ext cx="4079856" cy="2234088"/>
            </a:xfrm>
            <a:prstGeom prst="rect">
              <a:avLst/>
            </a:prstGeom>
            <a:solidFill>
              <a:srgbClr val="95B4D8">
                <a:alpha val="38000"/>
              </a:srgbClr>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1097236"/>
              <a:endParaRPr lang="en-US" dirty="0">
                <a:solidFill>
                  <a:prstClr val="black"/>
                </a:solidFill>
              </a:endParaRPr>
            </a:p>
          </p:txBody>
        </p:sp>
      </p:grpSp>
    </p:spTree>
    <p:extLst>
      <p:ext uri="{BB962C8B-B14F-4D97-AF65-F5344CB8AC3E}">
        <p14:creationId xmlns:p14="http://schemas.microsoft.com/office/powerpoint/2010/main" val="1080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7992" y="161319"/>
            <a:ext cx="9751219" cy="406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grpSp>
        <p:nvGrpSpPr>
          <p:cNvPr id="13" name="Group 12"/>
          <p:cNvGrpSpPr/>
          <p:nvPr/>
        </p:nvGrpSpPr>
        <p:grpSpPr>
          <a:xfrm>
            <a:off x="1188720" y="51275"/>
            <a:ext cx="495300" cy="576544"/>
            <a:chOff x="47297" y="152401"/>
            <a:chExt cx="3305503" cy="4689386"/>
          </a:xfrm>
        </p:grpSpPr>
        <p:sp>
          <p:nvSpPr>
            <p:cNvPr id="14" name="Oval 13"/>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grpSp>
        <p:nvGrpSpPr>
          <p:cNvPr id="9" name="Group 8"/>
          <p:cNvGrpSpPr/>
          <p:nvPr/>
        </p:nvGrpSpPr>
        <p:grpSpPr>
          <a:xfrm>
            <a:off x="792480" y="752231"/>
            <a:ext cx="10203180" cy="6282546"/>
            <a:chOff x="914400" y="590849"/>
            <a:chExt cx="8001000" cy="600425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90849"/>
              <a:ext cx="8001000" cy="600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590849"/>
              <a:ext cx="8001000" cy="6004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sp>
        <p:nvSpPr>
          <p:cNvPr id="8" name="TextBox 7"/>
          <p:cNvSpPr txBox="1"/>
          <p:nvPr/>
        </p:nvSpPr>
        <p:spPr>
          <a:xfrm>
            <a:off x="693420" y="162560"/>
            <a:ext cx="10401300" cy="393950"/>
          </a:xfrm>
          <a:prstGeom prst="rect">
            <a:avLst/>
          </a:prstGeom>
          <a:noFill/>
        </p:spPr>
        <p:txBody>
          <a:bodyPr wrap="square" lIns="109723" tIns="54862" rIns="109723" bIns="54862" rtlCol="0">
            <a:spAutoFit/>
          </a:bodyPr>
          <a:lstStyle/>
          <a:p>
            <a:pPr algn="ctr" defTabSz="1097236"/>
            <a:r>
              <a:rPr lang="en-US" dirty="0">
                <a:solidFill>
                  <a:prstClr val="black"/>
                </a:solidFill>
              </a:rPr>
              <a:t>Sample Assignment Chart &amp; Materials Sign In/Out Form</a:t>
            </a:r>
          </a:p>
        </p:txBody>
      </p:sp>
      <p:grpSp>
        <p:nvGrpSpPr>
          <p:cNvPr id="6" name="Group 5"/>
          <p:cNvGrpSpPr/>
          <p:nvPr/>
        </p:nvGrpSpPr>
        <p:grpSpPr>
          <a:xfrm>
            <a:off x="6473280" y="4056414"/>
            <a:ext cx="4304940" cy="1931301"/>
            <a:chOff x="4252918" y="4710194"/>
            <a:chExt cx="3311492" cy="1810595"/>
          </a:xfrm>
        </p:grpSpPr>
        <p:sp>
          <p:nvSpPr>
            <p:cNvPr id="10" name="TextBox 9"/>
            <p:cNvSpPr txBox="1"/>
            <p:nvPr/>
          </p:nvSpPr>
          <p:spPr>
            <a:xfrm>
              <a:off x="4252918" y="5020378"/>
              <a:ext cx="3311492" cy="1500411"/>
            </a:xfrm>
            <a:prstGeom prst="rect">
              <a:avLst/>
            </a:prstGeom>
            <a:solidFill>
              <a:srgbClr val="92D050"/>
            </a:solidFill>
            <a:ln>
              <a:solidFill>
                <a:schemeClr val="tx1"/>
              </a:solidFill>
            </a:ln>
          </p:spPr>
          <p:txBody>
            <a:bodyPr wrap="square" rtlCol="0">
              <a:spAutoFit/>
            </a:bodyPr>
            <a:lstStyle/>
            <a:p>
              <a:pPr indent="554334" defTabSz="1097236"/>
              <a:r>
                <a:rPr lang="en-US" sz="1400" dirty="0">
                  <a:solidFill>
                    <a:prstClr val="black"/>
                  </a:solidFill>
                </a:rPr>
                <a:t>This is an example of another Test Administrator notice that details proctoring assignments, the population being tested, the number of students assigned, as well as the coverage/displacement assignments. In addition, part of the same chart is used to generate the Materials Received/Returned sign in sheet.</a:t>
              </a:r>
              <a:endParaRPr lang="en-US" sz="1400" b="1" i="1" dirty="0">
                <a:solidFill>
                  <a:prstClr val="black"/>
                </a:solidFill>
              </a:endParaRP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378872" y="4710194"/>
              <a:ext cx="381000" cy="540510"/>
            </a:xfrm>
            <a:prstGeom prst="rect">
              <a:avLst/>
            </a:prstGeom>
          </p:spPr>
        </p:pic>
      </p:grpSp>
    </p:spTree>
    <p:extLst>
      <p:ext uri="{BB962C8B-B14F-4D97-AF65-F5344CB8AC3E}">
        <p14:creationId xmlns:p14="http://schemas.microsoft.com/office/powerpoint/2010/main" val="380621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District Staff</a:t>
            </a:r>
          </a:p>
        </p:txBody>
      </p:sp>
      <p:graphicFrame>
        <p:nvGraphicFramePr>
          <p:cNvPr id="4" name="Content Placeholder 3"/>
          <p:cNvGraphicFramePr>
            <a:graphicFrameLocks/>
          </p:cNvGraphicFramePr>
          <p:nvPr>
            <p:extLst>
              <p:ext uri="{D42A27DB-BD31-4B8C-83A1-F6EECF244321}">
                <p14:modId xmlns:p14="http://schemas.microsoft.com/office/powerpoint/2010/main" val="578028189"/>
              </p:ext>
            </p:extLst>
          </p:nvPr>
        </p:nvGraphicFramePr>
        <p:xfrm>
          <a:off x="716666" y="2763520"/>
          <a:ext cx="10572875" cy="3962550"/>
        </p:xfrm>
        <a:graphic>
          <a:graphicData uri="http://schemas.openxmlformats.org/drawingml/2006/table">
            <a:tbl>
              <a:tblPr firstRow="1" bandRow="1">
                <a:tableStyleId>{5C22544A-7EE6-4342-B048-85BDC9FD1C3A}</a:tableStyleId>
              </a:tblPr>
              <a:tblGrid>
                <a:gridCol w="4277850">
                  <a:extLst>
                    <a:ext uri="{9D8B030D-6E8A-4147-A177-3AD203B41FA5}">
                      <a16:colId xmlns:a16="http://schemas.microsoft.com/office/drawing/2014/main" val="20000"/>
                    </a:ext>
                  </a:extLst>
                </a:gridCol>
                <a:gridCol w="6295025">
                  <a:extLst>
                    <a:ext uri="{9D8B030D-6E8A-4147-A177-3AD203B41FA5}">
                      <a16:colId xmlns:a16="http://schemas.microsoft.com/office/drawing/2014/main" val="20001"/>
                    </a:ext>
                  </a:extLst>
                </a:gridCol>
              </a:tblGrid>
              <a:tr h="497968">
                <a:tc>
                  <a:txBody>
                    <a:bodyPr/>
                    <a:lstStyle/>
                    <a:p>
                      <a:r>
                        <a:rPr lang="en-US" sz="2500" dirty="0"/>
                        <a:t>Administrator</a:t>
                      </a:r>
                    </a:p>
                  </a:txBody>
                  <a:tcPr marL="142555" marR="142555" marT="58484" marB="58484"/>
                </a:tc>
                <a:tc>
                  <a:txBody>
                    <a:bodyPr/>
                    <a:lstStyle/>
                    <a:p>
                      <a:r>
                        <a:rPr lang="en-US" sz="2500" dirty="0"/>
                        <a:t>Email</a:t>
                      </a:r>
                    </a:p>
                  </a:txBody>
                  <a:tcPr marL="142555" marR="142555" marT="58484" marB="58484"/>
                </a:tc>
                <a:extLst>
                  <a:ext uri="{0D108BD9-81ED-4DB2-BD59-A6C34878D82A}">
                    <a16:rowId xmlns:a16="http://schemas.microsoft.com/office/drawing/2014/main" val="10000"/>
                  </a:ext>
                </a:extLst>
              </a:tr>
              <a:tr h="1208676">
                <a:tc>
                  <a:txBody>
                    <a:bodyPr/>
                    <a:lstStyle/>
                    <a:p>
                      <a:r>
                        <a:rPr lang="en-US" sz="2500" dirty="0"/>
                        <a:t>Maria</a:t>
                      </a:r>
                      <a:r>
                        <a:rPr lang="en-US" sz="2500" baseline="0" dirty="0"/>
                        <a:t> Bruguera</a:t>
                      </a:r>
                    </a:p>
                    <a:p>
                      <a:r>
                        <a:rPr lang="en-US" sz="2500" baseline="0" dirty="0"/>
                        <a:t>Mara Ugando</a:t>
                      </a:r>
                      <a:endParaRPr lang="en-US" sz="2500" dirty="0"/>
                    </a:p>
                  </a:txBody>
                  <a:tcPr marL="142555" marR="142555" marT="58484" marB="58484"/>
                </a:tc>
                <a:tc>
                  <a:txBody>
                    <a:bodyPr/>
                    <a:lstStyle/>
                    <a:p>
                      <a:r>
                        <a:rPr lang="en-US" sz="2500" dirty="0">
                          <a:hlinkClick r:id="rId2"/>
                        </a:rPr>
                        <a:t>mbruguera@dadeschools.net</a:t>
                      </a:r>
                      <a:endParaRPr lang="en-US" sz="2500" dirty="0"/>
                    </a:p>
                    <a:p>
                      <a:r>
                        <a:rPr lang="en-US" sz="2500" dirty="0">
                          <a:hlinkClick r:id="rId3"/>
                        </a:rPr>
                        <a:t>mugando@dadeschools.net</a:t>
                      </a:r>
                      <a:endParaRPr lang="en-US" sz="2500" dirty="0"/>
                    </a:p>
                  </a:txBody>
                  <a:tcPr marL="142555" marR="142555" marT="58484" marB="58484"/>
                </a:tc>
                <a:extLst>
                  <a:ext uri="{0D108BD9-81ED-4DB2-BD59-A6C34878D82A}">
                    <a16:rowId xmlns:a16="http://schemas.microsoft.com/office/drawing/2014/main" val="10001"/>
                  </a:ext>
                </a:extLst>
              </a:tr>
              <a:tr h="878969">
                <a:tc>
                  <a:txBody>
                    <a:bodyPr/>
                    <a:lstStyle/>
                    <a:p>
                      <a:r>
                        <a:rPr lang="en-US" sz="2500" dirty="0"/>
                        <a:t>Felicia Mallory</a:t>
                      </a:r>
                    </a:p>
                    <a:p>
                      <a:r>
                        <a:rPr lang="en-US" sz="2500" dirty="0"/>
                        <a:t>Denetra</a:t>
                      </a:r>
                      <a:r>
                        <a:rPr lang="en-US" sz="2500" baseline="0" dirty="0"/>
                        <a:t> Collins</a:t>
                      </a:r>
                      <a:endParaRPr lang="en-US" sz="2500" dirty="0"/>
                    </a:p>
                  </a:txBody>
                  <a:tcPr marL="142555" marR="142555" marT="58484" marB="58484"/>
                </a:tc>
                <a:tc>
                  <a:txBody>
                    <a:bodyPr/>
                    <a:lstStyle/>
                    <a:p>
                      <a:r>
                        <a:rPr lang="en-US" sz="2500" dirty="0">
                          <a:hlinkClick r:id="rId4"/>
                        </a:rPr>
                        <a:t>fmallory@dadeschools.net</a:t>
                      </a:r>
                      <a:endParaRPr lang="en-US" sz="2500" dirty="0"/>
                    </a:p>
                    <a:p>
                      <a:r>
                        <a:rPr lang="en-US" sz="2500" dirty="0">
                          <a:hlinkClick r:id="rId5"/>
                        </a:rPr>
                        <a:t>collinsd@dadeschools.net</a:t>
                      </a:r>
                      <a:endParaRPr lang="en-US" sz="2500" dirty="0"/>
                    </a:p>
                  </a:txBody>
                  <a:tcPr marL="142555" marR="142555" marT="58484" marB="58484"/>
                </a:tc>
                <a:extLst>
                  <a:ext uri="{0D108BD9-81ED-4DB2-BD59-A6C34878D82A}">
                    <a16:rowId xmlns:a16="http://schemas.microsoft.com/office/drawing/2014/main" val="10002"/>
                  </a:ext>
                </a:extLst>
              </a:tr>
              <a:tr h="878969">
                <a:tc>
                  <a:txBody>
                    <a:bodyPr/>
                    <a:lstStyle/>
                    <a:p>
                      <a:r>
                        <a:rPr lang="en-US" sz="2500" dirty="0"/>
                        <a:t>Mayda Cabeza</a:t>
                      </a:r>
                    </a:p>
                  </a:txBody>
                  <a:tcPr marL="142555" marR="142555" marT="58484" marB="58484"/>
                </a:tc>
                <a:tc>
                  <a:txBody>
                    <a:bodyPr/>
                    <a:lstStyle/>
                    <a:p>
                      <a:r>
                        <a:rPr lang="en-US" sz="2500" dirty="0">
                          <a:hlinkClick r:id="rId6"/>
                        </a:rPr>
                        <a:t>MCabeza@dadeschools.net</a:t>
                      </a:r>
                      <a:endParaRPr lang="en-US" sz="2500" dirty="0"/>
                    </a:p>
                    <a:p>
                      <a:endParaRPr lang="en-US" sz="2500" dirty="0"/>
                    </a:p>
                  </a:txBody>
                  <a:tcPr marL="142555" marR="142555" marT="58484" marB="58484"/>
                </a:tc>
                <a:extLst>
                  <a:ext uri="{0D108BD9-81ED-4DB2-BD59-A6C34878D82A}">
                    <a16:rowId xmlns:a16="http://schemas.microsoft.com/office/drawing/2014/main" val="10003"/>
                  </a:ext>
                </a:extLst>
              </a:tr>
              <a:tr h="497968">
                <a:tc>
                  <a:txBody>
                    <a:bodyPr/>
                    <a:lstStyle/>
                    <a:p>
                      <a:r>
                        <a:rPr lang="en-US" sz="2500" dirty="0"/>
                        <a:t>Kathleen</a:t>
                      </a:r>
                      <a:r>
                        <a:rPr lang="en-US" sz="2500" baseline="0" dirty="0"/>
                        <a:t> Sierra</a:t>
                      </a:r>
                      <a:endParaRPr lang="en-US" sz="2500" dirty="0"/>
                    </a:p>
                  </a:txBody>
                  <a:tcPr marL="142555" marR="142555" marT="58484" marB="58484"/>
                </a:tc>
                <a:tc>
                  <a:txBody>
                    <a:bodyPr/>
                    <a:lstStyle/>
                    <a:p>
                      <a:r>
                        <a:rPr lang="en-US" sz="2500" dirty="0">
                          <a:hlinkClick r:id="rId7"/>
                        </a:rPr>
                        <a:t>ksierra@dadeschools.net</a:t>
                      </a:r>
                      <a:endParaRPr lang="en-US" sz="2500" dirty="0"/>
                    </a:p>
                  </a:txBody>
                  <a:tcPr marL="142555" marR="142555" marT="58484" marB="58484"/>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3289551" y="6534168"/>
            <a:ext cx="5151120" cy="568095"/>
          </a:xfrm>
          <a:prstGeom prst="rect">
            <a:avLst/>
          </a:prstGeom>
        </p:spPr>
        <p:txBody>
          <a:bodyPr vert="horz" lIns="93556" tIns="46778" rIns="93556" bIns="46778"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prstClr val="black"/>
                </a:solidFill>
              </a:rPr>
              <a:t>Office Phone # (305)995-7520</a:t>
            </a:r>
          </a:p>
        </p:txBody>
      </p:sp>
      <p:sp>
        <p:nvSpPr>
          <p:cNvPr id="6" name="Title 1"/>
          <p:cNvSpPr txBox="1">
            <a:spLocks/>
          </p:cNvSpPr>
          <p:nvPr/>
        </p:nvSpPr>
        <p:spPr>
          <a:xfrm>
            <a:off x="559142" y="2140179"/>
            <a:ext cx="5795009" cy="487680"/>
          </a:xfrm>
          <a:prstGeom prst="rect">
            <a:avLst/>
          </a:prstGeom>
        </p:spPr>
        <p:txBody>
          <a:bodyPr vert="horz" lIns="93556" tIns="46778" rIns="93556" bIns="46778"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prstClr val="black"/>
                </a:solidFill>
              </a:rPr>
              <a:t>Dr. Sally Shay, District Director</a:t>
            </a:r>
          </a:p>
        </p:txBody>
      </p:sp>
    </p:spTree>
    <p:extLst>
      <p:ext uri="{BB962C8B-B14F-4D97-AF65-F5344CB8AC3E}">
        <p14:creationId xmlns:p14="http://schemas.microsoft.com/office/powerpoint/2010/main" val="404750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bg1"/>
                </a:solidFill>
              </a:rPr>
              <a:t>Final Steps before Testing</a:t>
            </a:r>
          </a:p>
        </p:txBody>
      </p:sp>
      <p:sp>
        <p:nvSpPr>
          <p:cNvPr id="3" name="Content Placeholder 2"/>
          <p:cNvSpPr>
            <a:spLocks noGrp="1"/>
          </p:cNvSpPr>
          <p:nvPr>
            <p:ph idx="1"/>
          </p:nvPr>
        </p:nvSpPr>
        <p:spPr/>
        <p:txBody>
          <a:bodyPr>
            <a:normAutofit fontScale="92500" lnSpcReduction="20000"/>
          </a:bodyPr>
          <a:lstStyle/>
          <a:p>
            <a:pPr marL="548618" indent="-548618">
              <a:buFont typeface="+mj-lt"/>
              <a:buAutoNum type="arabicPeriod"/>
            </a:pPr>
            <a:r>
              <a:rPr lang="en-US" dirty="0"/>
              <a:t>Train Test Administrators/Proctors and collect signed Security Agreement forms</a:t>
            </a:r>
          </a:p>
          <a:p>
            <a:pPr marL="1261822" lvl="2" indent="-548618"/>
            <a:r>
              <a:rPr lang="en-US" dirty="0"/>
              <a:t>Create a PowerPoint presentation or customize the presentations posted on the Test Chairpersons Information Page to train your Test Administrators</a:t>
            </a:r>
          </a:p>
          <a:p>
            <a:pPr marL="548618" indent="-548618">
              <a:buFont typeface="+mj-lt"/>
              <a:buAutoNum type="arabicPeriod" startAt="2"/>
            </a:pPr>
            <a:r>
              <a:rPr lang="en-US" dirty="0"/>
              <a:t>Prepare materials and rooms for testing </a:t>
            </a:r>
          </a:p>
          <a:p>
            <a:pPr marL="1261822" lvl="2" indent="-548618"/>
            <a:r>
              <a:rPr lang="en-US" dirty="0"/>
              <a:t>Install the computer dividers</a:t>
            </a:r>
          </a:p>
          <a:p>
            <a:pPr marL="1261822" lvl="2" indent="-548618"/>
            <a:r>
              <a:rPr lang="en-US" dirty="0"/>
              <a:t>Ensure required signs are posted (No Electronic Devices, Do not disturb and Session 1 or 2 – when applicable)</a:t>
            </a:r>
          </a:p>
          <a:p>
            <a:pPr marL="1261822" lvl="2" indent="-548618"/>
            <a:r>
              <a:rPr lang="en-US" dirty="0"/>
              <a:t>Check all computers for functionality, keyboard damage, required icons</a:t>
            </a:r>
          </a:p>
          <a:p>
            <a:pPr marL="1261822" lvl="2" indent="-548618"/>
            <a:r>
              <a:rPr lang="en-US" dirty="0"/>
              <a:t>Label the Proctor Cache computers</a:t>
            </a:r>
          </a:p>
          <a:p>
            <a:pPr marL="1261822" lvl="2" indent="-548618"/>
            <a:endParaRPr lang="en-US" dirty="0"/>
          </a:p>
          <a:p>
            <a:pPr marL="1261822" lvl="2" indent="-548618"/>
            <a:endParaRPr lang="en-US" dirty="0"/>
          </a:p>
        </p:txBody>
      </p:sp>
    </p:spTree>
    <p:extLst>
      <p:ext uri="{BB962C8B-B14F-4D97-AF65-F5344CB8AC3E}">
        <p14:creationId xmlns:p14="http://schemas.microsoft.com/office/powerpoint/2010/main" val="361400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Bracket 8"/>
          <p:cNvSpPr/>
          <p:nvPr/>
        </p:nvSpPr>
        <p:spPr>
          <a:xfrm>
            <a:off x="9128670" y="3657600"/>
            <a:ext cx="1158420" cy="2682240"/>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723" tIns="54862" rIns="109723" bIns="54862" rtlCol="0" anchor="ctr"/>
          <a:lstStyle/>
          <a:p>
            <a:pPr algn="ctr" defTabSz="1097236"/>
            <a:endParaRPr lang="en-US" dirty="0">
              <a:solidFill>
                <a:prstClr val="black"/>
              </a:solidFill>
            </a:endParaRPr>
          </a:p>
        </p:txBody>
      </p:sp>
      <p:sp>
        <p:nvSpPr>
          <p:cNvPr id="2" name="Title 1"/>
          <p:cNvSpPr>
            <a:spLocks noGrp="1"/>
          </p:cNvSpPr>
          <p:nvPr>
            <p:ph type="title"/>
          </p:nvPr>
        </p:nvSpPr>
        <p:spPr/>
        <p:txBody>
          <a:bodyPr/>
          <a:lstStyle/>
          <a:p>
            <a:r>
              <a:rPr lang="en-US" dirty="0">
                <a:solidFill>
                  <a:schemeClr val="bg1"/>
                </a:solidFill>
              </a:rPr>
              <a:t>After the Test . . . Regroup!</a:t>
            </a:r>
          </a:p>
        </p:txBody>
      </p:sp>
      <p:sp>
        <p:nvSpPr>
          <p:cNvPr id="3" name="Content Placeholder 2"/>
          <p:cNvSpPr>
            <a:spLocks noGrp="1"/>
          </p:cNvSpPr>
          <p:nvPr>
            <p:ph idx="1"/>
          </p:nvPr>
        </p:nvSpPr>
        <p:spPr/>
        <p:txBody>
          <a:bodyPr>
            <a:normAutofit fontScale="92500" lnSpcReduction="10000"/>
          </a:bodyPr>
          <a:lstStyle/>
          <a:p>
            <a:r>
              <a:rPr lang="en-US" dirty="0"/>
              <a:t>Replenish supplies</a:t>
            </a:r>
          </a:p>
          <a:p>
            <a:pPr marL="1236296" lvl="2" indent="-468611"/>
            <a:r>
              <a:rPr lang="en-US" dirty="0"/>
              <a:t>Request feedback from the Test Administrators, proctors, and staff. Assess the administration and implement necessary changes for the next exam.</a:t>
            </a:r>
          </a:p>
          <a:p>
            <a:pPr marL="1236296" lvl="2" indent="-468611"/>
            <a:r>
              <a:rPr lang="en-US" dirty="0"/>
              <a:t>Copy forms (seating charts, signs, passes, etc.)</a:t>
            </a:r>
          </a:p>
          <a:p>
            <a:pPr marL="1236296" lvl="2" indent="-468611"/>
            <a:r>
              <a:rPr lang="en-US" dirty="0"/>
              <a:t>Sharpen and re-bundle pencils</a:t>
            </a:r>
          </a:p>
          <a:p>
            <a:pPr marL="1236296" lvl="2" indent="-468611"/>
            <a:r>
              <a:rPr lang="en-US" dirty="0"/>
              <a:t>Inventory and re-bundle calculators</a:t>
            </a:r>
          </a:p>
          <a:p>
            <a:pPr marL="1236296" lvl="2" indent="-468611"/>
            <a:r>
              <a:rPr lang="en-US" dirty="0"/>
              <a:t>Collect and clean up the computer dividers</a:t>
            </a:r>
          </a:p>
          <a:p>
            <a:pPr marL="1236296" lvl="2" indent="-468611"/>
            <a:r>
              <a:rPr lang="en-US" dirty="0"/>
              <a:t>Inventory your labs/rooms and check computers for functionality, keyboards and necessary program icons. Report any repairs to your IP contact immediately.</a:t>
            </a:r>
          </a:p>
          <a:p>
            <a:pPr lvl="2"/>
            <a:endParaRPr lang="en-US" dirty="0"/>
          </a:p>
        </p:txBody>
      </p:sp>
      <p:grpSp>
        <p:nvGrpSpPr>
          <p:cNvPr id="6" name="Group 5"/>
          <p:cNvGrpSpPr/>
          <p:nvPr/>
        </p:nvGrpSpPr>
        <p:grpSpPr>
          <a:xfrm>
            <a:off x="9214620" y="4066492"/>
            <a:ext cx="2144940" cy="1069528"/>
            <a:chOff x="4024318" y="4710194"/>
            <a:chExt cx="1649954" cy="1002681"/>
          </a:xfrm>
        </p:grpSpPr>
        <p:sp>
          <p:nvSpPr>
            <p:cNvPr id="7" name="TextBox 6"/>
            <p:cNvSpPr txBox="1"/>
            <p:nvPr/>
          </p:nvSpPr>
          <p:spPr>
            <a:xfrm>
              <a:off x="4024318" y="5020378"/>
              <a:ext cx="1649954" cy="692497"/>
            </a:xfrm>
            <a:prstGeom prst="rect">
              <a:avLst/>
            </a:prstGeom>
            <a:solidFill>
              <a:srgbClr val="92D050"/>
            </a:solidFill>
            <a:ln>
              <a:solidFill>
                <a:schemeClr val="tx1"/>
              </a:solidFill>
            </a:ln>
          </p:spPr>
          <p:txBody>
            <a:bodyPr wrap="square" rtlCol="0">
              <a:spAutoFit/>
            </a:bodyPr>
            <a:lstStyle/>
            <a:p>
              <a:pPr indent="554334" defTabSz="1097236"/>
              <a:r>
                <a:rPr lang="en-US" sz="1400" dirty="0">
                  <a:solidFill>
                    <a:prstClr val="black"/>
                  </a:solidFill>
                </a:rPr>
                <a:t>Student Aides, clubs, students in CSI or TMH can help!</a:t>
              </a:r>
              <a:endParaRPr lang="en-US" sz="1400" b="1" i="1" dirty="0">
                <a:solidFill>
                  <a:prstClr val="black"/>
                </a:solidFill>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188372" y="4710194"/>
              <a:ext cx="381000" cy="540510"/>
            </a:xfrm>
            <a:prstGeom prst="rect">
              <a:avLst/>
            </a:prstGeom>
          </p:spPr>
        </p:pic>
      </p:grpSp>
    </p:spTree>
    <p:extLst>
      <p:ext uri="{BB962C8B-B14F-4D97-AF65-F5344CB8AC3E}">
        <p14:creationId xmlns:p14="http://schemas.microsoft.com/office/powerpoint/2010/main" val="2725860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 y="65338"/>
            <a:ext cx="11490960" cy="1153862"/>
          </a:xfrm>
        </p:spPr>
        <p:txBody>
          <a:bodyPr/>
          <a:lstStyle/>
          <a:p>
            <a:pPr lvl="0"/>
            <a:r>
              <a:rPr lang="en-US" sz="4300" dirty="0"/>
              <a:t>TEST CYCLE PREPARATION TIMELINE</a:t>
            </a:r>
          </a:p>
        </p:txBody>
      </p:sp>
      <p:grpSp>
        <p:nvGrpSpPr>
          <p:cNvPr id="62" name="Group 61"/>
          <p:cNvGrpSpPr/>
          <p:nvPr/>
        </p:nvGrpSpPr>
        <p:grpSpPr>
          <a:xfrm>
            <a:off x="495300" y="980476"/>
            <a:ext cx="10959796" cy="5837608"/>
            <a:chOff x="381000" y="842995"/>
            <a:chExt cx="8430612" cy="5472759"/>
          </a:xfrm>
        </p:grpSpPr>
        <p:cxnSp>
          <p:nvCxnSpPr>
            <p:cNvPr id="51" name="Straight Arrow Connector 50"/>
            <p:cNvCxnSpPr/>
            <p:nvPr/>
          </p:nvCxnSpPr>
          <p:spPr>
            <a:xfrm flipV="1">
              <a:off x="2026693" y="1869701"/>
              <a:ext cx="33550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 idx="2"/>
            </p:cNvCxnSpPr>
            <p:nvPr/>
          </p:nvCxnSpPr>
          <p:spPr>
            <a:xfrm>
              <a:off x="7973412" y="2315757"/>
              <a:ext cx="0" cy="405143"/>
            </a:xfrm>
            <a:prstGeom prst="line">
              <a:avLst/>
            </a:prstGeom>
          </p:spPr>
          <p:style>
            <a:lnRef idx="1">
              <a:schemeClr val="accent1"/>
            </a:lnRef>
            <a:fillRef idx="0">
              <a:schemeClr val="accent1"/>
            </a:fillRef>
            <a:effectRef idx="0">
              <a:schemeClr val="accent1"/>
            </a:effectRef>
            <a:fontRef idx="minor">
              <a:schemeClr val="tx1"/>
            </a:fontRef>
          </p:style>
        </p:cxnSp>
        <p:sp>
          <p:nvSpPr>
            <p:cNvPr id="2" name="Flowchart: Alternate Process 1"/>
            <p:cNvSpPr/>
            <p:nvPr/>
          </p:nvSpPr>
          <p:spPr>
            <a:xfrm>
              <a:off x="381000" y="1414495"/>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Download a list of students via File Download Manager and save it as an Excel Workbook.</a:t>
              </a:r>
            </a:p>
          </p:txBody>
        </p:sp>
        <p:sp>
          <p:nvSpPr>
            <p:cNvPr id="12" name="Flowchart: Alternate Process 11"/>
            <p:cNvSpPr/>
            <p:nvPr/>
          </p:nvSpPr>
          <p:spPr>
            <a:xfrm>
              <a:off x="7135212" y="3960186"/>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Notify faculty of their testing duties, room/area assignments, time, date, and location of training and test dates.</a:t>
              </a:r>
            </a:p>
          </p:txBody>
        </p:sp>
        <p:sp>
          <p:nvSpPr>
            <p:cNvPr id="13" name="Flowchart: Alternate Process 12"/>
            <p:cNvSpPr/>
            <p:nvPr/>
          </p:nvSpPr>
          <p:spPr>
            <a:xfrm>
              <a:off x="5046282" y="3960187"/>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Notify students of their testing time, date and locations.</a:t>
              </a:r>
            </a:p>
          </p:txBody>
        </p:sp>
        <p:sp>
          <p:nvSpPr>
            <p:cNvPr id="14" name="Flowchart: Alternate Process 13"/>
            <p:cNvSpPr/>
            <p:nvPr/>
          </p:nvSpPr>
          <p:spPr>
            <a:xfrm>
              <a:off x="2971800" y="3962814"/>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Prepare materials and rooms for the testing administration.</a:t>
              </a:r>
            </a:p>
          </p:txBody>
        </p:sp>
        <p:sp>
          <p:nvSpPr>
            <p:cNvPr id="8" name="Flowchart: Alternate Process 7"/>
            <p:cNvSpPr/>
            <p:nvPr/>
          </p:nvSpPr>
          <p:spPr>
            <a:xfrm>
              <a:off x="5046282" y="1338295"/>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Calculate the number of rooms needed for each group of testers (by grade  level and curriculum group).</a:t>
              </a:r>
            </a:p>
          </p:txBody>
        </p:sp>
        <p:sp>
          <p:nvSpPr>
            <p:cNvPr id="10" name="Flowchart: Alternate Process 9"/>
            <p:cNvSpPr/>
            <p:nvPr/>
          </p:nvSpPr>
          <p:spPr>
            <a:xfrm>
              <a:off x="7135212" y="1325157"/>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Identify the testing area, the room numbers and teacher that will serve as test administrators. Also, designate an area for non-testers.</a:t>
              </a:r>
            </a:p>
          </p:txBody>
        </p:sp>
        <p:sp>
          <p:nvSpPr>
            <p:cNvPr id="15" name="Flowchart: Alternate Process 14"/>
            <p:cNvSpPr/>
            <p:nvPr/>
          </p:nvSpPr>
          <p:spPr>
            <a:xfrm>
              <a:off x="2971800" y="5257800"/>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Make sure all documents are correct and in place.</a:t>
              </a:r>
            </a:p>
          </p:txBody>
        </p:sp>
        <p:sp>
          <p:nvSpPr>
            <p:cNvPr id="7" name="Flowchart: Alternate Process 6"/>
            <p:cNvSpPr/>
            <p:nvPr/>
          </p:nvSpPr>
          <p:spPr>
            <a:xfrm>
              <a:off x="2694592" y="842995"/>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1097236"/>
              <a:r>
                <a:rPr lang="en-US" sz="1200" dirty="0">
                  <a:solidFill>
                    <a:prstClr val="black"/>
                  </a:solidFill>
                </a:rPr>
                <a:t>From the student list, identify the curriculum groups that the students belong to.</a:t>
              </a:r>
            </a:p>
          </p:txBody>
        </p:sp>
        <p:sp>
          <p:nvSpPr>
            <p:cNvPr id="9" name="Flowchart: Alternate Process 8"/>
            <p:cNvSpPr/>
            <p:nvPr/>
          </p:nvSpPr>
          <p:spPr>
            <a:xfrm>
              <a:off x="2694592" y="1926828"/>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1097236"/>
              <a:r>
                <a:rPr lang="en-US" sz="1200" dirty="0">
                  <a:solidFill>
                    <a:prstClr val="black"/>
                  </a:solidFill>
                </a:rPr>
                <a:t>Identify the Students who will be testing and those who will not.</a:t>
              </a:r>
            </a:p>
          </p:txBody>
        </p:sp>
        <p:sp>
          <p:nvSpPr>
            <p:cNvPr id="11" name="Flowchart: Alternate Process 10"/>
            <p:cNvSpPr/>
            <p:nvPr/>
          </p:nvSpPr>
          <p:spPr>
            <a:xfrm>
              <a:off x="7135212" y="2590800"/>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1097236"/>
              <a:r>
                <a:rPr lang="en-US" sz="1200" dirty="0">
                  <a:solidFill>
                    <a:prstClr val="black"/>
                  </a:solidFill>
                </a:rPr>
                <a:t>Assign students to rooms according to their testing/non-testing designations.</a:t>
              </a:r>
            </a:p>
          </p:txBody>
        </p:sp>
        <p:sp>
          <p:nvSpPr>
            <p:cNvPr id="17" name="Flowchart: Alternate Process 16"/>
            <p:cNvSpPr/>
            <p:nvPr/>
          </p:nvSpPr>
          <p:spPr>
            <a:xfrm>
              <a:off x="874163" y="3962400"/>
              <a:ext cx="1676400" cy="990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r>
                <a:rPr lang="en-US" sz="1200" dirty="0">
                  <a:solidFill>
                    <a:prstClr val="white"/>
                  </a:solidFill>
                </a:rPr>
                <a:t>Check for updates or changes in enrollment.</a:t>
              </a:r>
            </a:p>
          </p:txBody>
        </p:sp>
        <p:sp>
          <p:nvSpPr>
            <p:cNvPr id="21" name="Left Brace 20"/>
            <p:cNvSpPr/>
            <p:nvPr/>
          </p:nvSpPr>
          <p:spPr>
            <a:xfrm>
              <a:off x="2056420" y="1338295"/>
              <a:ext cx="638172" cy="1083833"/>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97236"/>
              <a:endParaRPr lang="en-US" dirty="0">
                <a:solidFill>
                  <a:prstClr val="black"/>
                </a:solidFill>
              </a:endParaRPr>
            </a:p>
          </p:txBody>
        </p:sp>
        <p:sp>
          <p:nvSpPr>
            <p:cNvPr id="26" name="Left Brace 25"/>
            <p:cNvSpPr/>
            <p:nvPr/>
          </p:nvSpPr>
          <p:spPr>
            <a:xfrm flipH="1">
              <a:off x="4370992" y="1343000"/>
              <a:ext cx="616480" cy="1083833"/>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97236"/>
              <a:endParaRPr lang="en-US" dirty="0">
                <a:solidFill>
                  <a:prstClr val="black"/>
                </a:solidFill>
              </a:endParaRPr>
            </a:p>
          </p:txBody>
        </p:sp>
        <p:sp>
          <p:nvSpPr>
            <p:cNvPr id="29" name="Right Arrow 28"/>
            <p:cNvSpPr/>
            <p:nvPr/>
          </p:nvSpPr>
          <p:spPr>
            <a:xfrm rot="10800000">
              <a:off x="6767352" y="4311378"/>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30" name="Right Arrow 29"/>
            <p:cNvSpPr/>
            <p:nvPr/>
          </p:nvSpPr>
          <p:spPr>
            <a:xfrm rot="10800000">
              <a:off x="4682360" y="4311379"/>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32" name="Right Arrow 31"/>
            <p:cNvSpPr/>
            <p:nvPr/>
          </p:nvSpPr>
          <p:spPr>
            <a:xfrm rot="10800000">
              <a:off x="2590800" y="4313592"/>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33" name="Right Arrow 32"/>
            <p:cNvSpPr/>
            <p:nvPr/>
          </p:nvSpPr>
          <p:spPr>
            <a:xfrm>
              <a:off x="2590800" y="5594540"/>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34" name="Right Arrow 33"/>
            <p:cNvSpPr/>
            <p:nvPr/>
          </p:nvSpPr>
          <p:spPr>
            <a:xfrm>
              <a:off x="4724400" y="5608992"/>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39" name="Flowchart: Alternate Process 38"/>
            <p:cNvSpPr/>
            <p:nvPr/>
          </p:nvSpPr>
          <p:spPr>
            <a:xfrm>
              <a:off x="874160" y="5257800"/>
              <a:ext cx="1676400" cy="990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1097236"/>
              <a:r>
                <a:rPr lang="en-US" sz="1200" dirty="0">
                  <a:solidFill>
                    <a:prstClr val="black"/>
                  </a:solidFill>
                </a:rPr>
                <a:t>Assign students to rooms according to their testing/non-testing designations.</a:t>
              </a:r>
            </a:p>
          </p:txBody>
        </p:sp>
        <p:sp>
          <p:nvSpPr>
            <p:cNvPr id="40" name="Right Arrow 39"/>
            <p:cNvSpPr/>
            <p:nvPr/>
          </p:nvSpPr>
          <p:spPr>
            <a:xfrm>
              <a:off x="6788372" y="1736103"/>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sp>
          <p:nvSpPr>
            <p:cNvPr id="38" name="Rectangle 37"/>
            <p:cNvSpPr/>
            <p:nvPr/>
          </p:nvSpPr>
          <p:spPr>
            <a:xfrm>
              <a:off x="5287524" y="5291435"/>
              <a:ext cx="3264453" cy="1024319"/>
            </a:xfrm>
            <a:prstGeom prst="rect">
              <a:avLst/>
            </a:prstGeom>
            <a:noFill/>
          </p:spPr>
          <p:txBody>
            <a:bodyPr wrap="none" lIns="91440" tIns="45720" rIns="91440" bIns="45720">
              <a:spAutoFit/>
            </a:bodyPr>
            <a:lstStyle/>
            <a:p>
              <a:pPr algn="ctr" defTabSz="1097236"/>
              <a:r>
                <a:rPr lang="en-US" sz="6500" b="1" spc="36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TEST DAY</a:t>
              </a:r>
            </a:p>
          </p:txBody>
        </p:sp>
        <p:sp>
          <p:nvSpPr>
            <p:cNvPr id="48" name="Right Arrow 47"/>
            <p:cNvSpPr/>
            <p:nvPr/>
          </p:nvSpPr>
          <p:spPr>
            <a:xfrm rot="5400000">
              <a:off x="7821011" y="3610713"/>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cxnSp>
          <p:nvCxnSpPr>
            <p:cNvPr id="49" name="Straight Arrow Connector 48"/>
            <p:cNvCxnSpPr/>
            <p:nvPr/>
          </p:nvCxnSpPr>
          <p:spPr>
            <a:xfrm>
              <a:off x="4679232" y="1880211"/>
              <a:ext cx="308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 idx="2"/>
              <a:endCxn id="11" idx="0"/>
            </p:cNvCxnSpPr>
            <p:nvPr/>
          </p:nvCxnSpPr>
          <p:spPr>
            <a:xfrm>
              <a:off x="7973412" y="2315757"/>
              <a:ext cx="0" cy="2750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9" idx="0"/>
            </p:cNvCxnSpPr>
            <p:nvPr/>
          </p:nvCxnSpPr>
          <p:spPr>
            <a:xfrm>
              <a:off x="1712360" y="49530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ight Arrow 60"/>
            <p:cNvSpPr/>
            <p:nvPr/>
          </p:nvSpPr>
          <p:spPr>
            <a:xfrm>
              <a:off x="4697308" y="1736102"/>
              <a:ext cx="304800" cy="2882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solidFill>
                  <a:prstClr val="white"/>
                </a:solidFill>
              </a:endParaRPr>
            </a:p>
          </p:txBody>
        </p:sp>
      </p:grpSp>
    </p:spTree>
    <p:extLst>
      <p:ext uri="{BB962C8B-B14F-4D97-AF65-F5344CB8AC3E}">
        <p14:creationId xmlns:p14="http://schemas.microsoft.com/office/powerpoint/2010/main" val="2423599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Material Collection</a:t>
            </a:r>
          </a:p>
        </p:txBody>
      </p:sp>
      <p:sp>
        <p:nvSpPr>
          <p:cNvPr id="3" name="Content Placeholder 2"/>
          <p:cNvSpPr>
            <a:spLocks noGrp="1"/>
          </p:cNvSpPr>
          <p:nvPr>
            <p:ph idx="1"/>
          </p:nvPr>
        </p:nvSpPr>
        <p:spPr>
          <a:xfrm>
            <a:off x="495300" y="2174282"/>
            <a:ext cx="5448300" cy="4978359"/>
          </a:xfrm>
        </p:spPr>
        <p:txBody>
          <a:bodyPr/>
          <a:lstStyle/>
          <a:p>
            <a:pPr marL="548618" indent="-548618">
              <a:buFont typeface="+mj-lt"/>
              <a:buAutoNum type="arabicPeriod"/>
            </a:pPr>
            <a:r>
              <a:rPr lang="en-US" dirty="0"/>
              <a:t>STAY ORGANIZED!</a:t>
            </a:r>
          </a:p>
          <a:p>
            <a:pPr marL="548618" indent="-548618">
              <a:buFont typeface="+mj-lt"/>
              <a:buAutoNum type="arabicPeriod"/>
            </a:pPr>
            <a:r>
              <a:rPr lang="en-US" dirty="0"/>
              <a:t>Consider using an inventory list to track all outgoing/incoming materials</a:t>
            </a:r>
          </a:p>
          <a:p>
            <a:pPr marL="548618" indent="-548618">
              <a:buFont typeface="+mj-lt"/>
              <a:buAutoNum type="arabicPeriod"/>
            </a:pPr>
            <a:r>
              <a:rPr lang="en-US" dirty="0"/>
              <a:t>Consider packing material in a “School Assessment Coordinators” box – much like the mandatory “District Assessment Coordinator” boxes.</a:t>
            </a:r>
          </a:p>
          <a:p>
            <a:pPr marL="548618" indent="-548618">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5844542" y="2336804"/>
            <a:ext cx="5908735" cy="4653312"/>
          </a:xfrm>
          <a:prstGeom prst="rect">
            <a:avLst/>
          </a:prstGeom>
        </p:spPr>
      </p:pic>
    </p:spTree>
    <p:extLst>
      <p:ext uri="{BB962C8B-B14F-4D97-AF65-F5344CB8AC3E}">
        <p14:creationId xmlns:p14="http://schemas.microsoft.com/office/powerpoint/2010/main" val="81603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ket 6"/>
          <p:cNvSpPr/>
          <p:nvPr/>
        </p:nvSpPr>
        <p:spPr>
          <a:xfrm>
            <a:off x="6934200" y="2977358"/>
            <a:ext cx="2278380" cy="2224562"/>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723" tIns="54862" rIns="109723" bIns="54862" rtlCol="0" anchor="ctr"/>
          <a:lstStyle/>
          <a:p>
            <a:pPr algn="ctr" defTabSz="1097236"/>
            <a:endParaRPr lang="en-US" dirty="0">
              <a:solidFill>
                <a:prstClr val="black"/>
              </a:solidFill>
            </a:endParaRPr>
          </a:p>
        </p:txBody>
      </p:sp>
      <p:sp>
        <p:nvSpPr>
          <p:cNvPr id="2" name="Title 1"/>
          <p:cNvSpPr>
            <a:spLocks noGrp="1"/>
          </p:cNvSpPr>
          <p:nvPr>
            <p:ph type="title"/>
          </p:nvPr>
        </p:nvSpPr>
        <p:spPr/>
        <p:txBody>
          <a:bodyPr/>
          <a:lstStyle/>
          <a:p>
            <a:r>
              <a:rPr lang="en-US" dirty="0">
                <a:solidFill>
                  <a:schemeClr val="bg1"/>
                </a:solidFill>
              </a:rPr>
              <a:t>Helpful Tips</a:t>
            </a:r>
          </a:p>
        </p:txBody>
      </p:sp>
      <p:sp>
        <p:nvSpPr>
          <p:cNvPr id="3" name="Content Placeholder 2"/>
          <p:cNvSpPr>
            <a:spLocks noGrp="1"/>
          </p:cNvSpPr>
          <p:nvPr>
            <p:ph idx="1"/>
          </p:nvPr>
        </p:nvSpPr>
        <p:spPr>
          <a:xfrm>
            <a:off x="1089660" y="2174282"/>
            <a:ext cx="9707880" cy="4571959"/>
          </a:xfrm>
        </p:spPr>
        <p:txBody>
          <a:bodyPr>
            <a:normAutofit fontScale="70000" lnSpcReduction="20000"/>
          </a:bodyPr>
          <a:lstStyle/>
          <a:p>
            <a:r>
              <a:rPr lang="en-US" dirty="0"/>
              <a:t>Always plan ahead</a:t>
            </a:r>
          </a:p>
          <a:p>
            <a:pPr marL="768065" lvl="2" indent="0">
              <a:buNone/>
            </a:pPr>
            <a:r>
              <a:rPr lang="en-US" dirty="0"/>
              <a:t>Avoid oversights, mistakes and chaos by identifying your examinees and determining dates and proctors early.</a:t>
            </a:r>
          </a:p>
          <a:p>
            <a:r>
              <a:rPr lang="en-US" dirty="0"/>
              <a:t>Utilize your resources</a:t>
            </a:r>
          </a:p>
          <a:p>
            <a:pPr marL="768065" lvl="2" indent="0">
              <a:buNone/>
              <a:tabLst>
                <a:tab pos="5625241" algn="l"/>
              </a:tabLst>
            </a:pPr>
            <a:r>
              <a:rPr lang="en-US" dirty="0"/>
              <a:t>Student Aides, CSI, TMH and/or Clubs are </a:t>
            </a:r>
          </a:p>
          <a:p>
            <a:pPr marL="768065" lvl="2" indent="0">
              <a:buNone/>
              <a:tabLst>
                <a:tab pos="5625241" algn="l"/>
              </a:tabLst>
            </a:pPr>
            <a:r>
              <a:rPr lang="en-US" dirty="0"/>
              <a:t>great sources of manpower for sharpening </a:t>
            </a:r>
          </a:p>
          <a:p>
            <a:pPr marL="768065" lvl="2" indent="0">
              <a:buNone/>
              <a:tabLst>
                <a:tab pos="5625241" algn="l"/>
              </a:tabLst>
            </a:pPr>
            <a:r>
              <a:rPr lang="en-US" dirty="0"/>
              <a:t>pencils, organizing </a:t>
            </a:r>
            <a:r>
              <a:rPr lang="en-US" dirty="0">
                <a:solidFill>
                  <a:srgbClr val="FF0000"/>
                </a:solidFill>
              </a:rPr>
              <a:t>NON-SECURE</a:t>
            </a:r>
            <a:r>
              <a:rPr lang="en-US" dirty="0"/>
              <a:t> testing </a:t>
            </a:r>
          </a:p>
          <a:p>
            <a:pPr marL="768065" lvl="2" indent="0">
              <a:buNone/>
              <a:tabLst>
                <a:tab pos="5625241" algn="l"/>
              </a:tabLst>
            </a:pPr>
            <a:r>
              <a:rPr lang="en-US" dirty="0"/>
              <a:t>materials, running passes on testing mornings, </a:t>
            </a:r>
          </a:p>
          <a:p>
            <a:pPr marL="768065" lvl="2" indent="0">
              <a:buNone/>
              <a:tabLst>
                <a:tab pos="5625241" algn="l"/>
              </a:tabLst>
            </a:pPr>
            <a:r>
              <a:rPr lang="en-US" dirty="0"/>
              <a:t>setting up/removing computer dividers as well </a:t>
            </a:r>
          </a:p>
          <a:p>
            <a:pPr marL="768065" lvl="2" indent="0">
              <a:buNone/>
              <a:tabLst>
                <a:tab pos="5625241" algn="l"/>
              </a:tabLst>
            </a:pPr>
            <a:r>
              <a:rPr lang="en-US" dirty="0"/>
              <a:t>as a myriad of other time-consuming tasks that </a:t>
            </a:r>
          </a:p>
          <a:p>
            <a:pPr marL="768065" lvl="2" indent="0">
              <a:buNone/>
              <a:tabLst>
                <a:tab pos="5625241" algn="l"/>
              </a:tabLst>
            </a:pPr>
            <a:r>
              <a:rPr lang="en-US" dirty="0"/>
              <a:t>you will not have time for.</a:t>
            </a:r>
          </a:p>
          <a:p>
            <a:r>
              <a:rPr lang="en-US" dirty="0"/>
              <a:t>Communication is vital</a:t>
            </a:r>
          </a:p>
          <a:p>
            <a:pPr marL="768065" lvl="2" indent="0">
              <a:buNone/>
            </a:pPr>
            <a:r>
              <a:rPr lang="en-US" dirty="0"/>
              <a:t>A well informed school community will be better prepared to manage the chaos that test administrations can cause. </a:t>
            </a:r>
          </a:p>
          <a:p>
            <a:r>
              <a:rPr lang="en-US" dirty="0"/>
              <a:t>Be consistent and organized</a:t>
            </a:r>
          </a:p>
          <a:p>
            <a:pPr marL="768065" lvl="2" indent="0">
              <a:buNone/>
            </a:pPr>
            <a:r>
              <a:rPr lang="en-US" dirty="0"/>
              <a:t>Test Administrators and students will perform better when they are familiar with formats, materials and procedures.</a:t>
            </a:r>
          </a:p>
          <a:p>
            <a:pPr marL="768065" lvl="2" indent="0">
              <a:buNone/>
            </a:pPr>
            <a:endParaRPr lang="en-US" dirty="0"/>
          </a:p>
          <a:p>
            <a:pPr lvl="2"/>
            <a:endParaRPr lang="en-US" dirty="0"/>
          </a:p>
        </p:txBody>
      </p:sp>
      <p:grpSp>
        <p:nvGrpSpPr>
          <p:cNvPr id="6" name="Group 5"/>
          <p:cNvGrpSpPr/>
          <p:nvPr/>
        </p:nvGrpSpPr>
        <p:grpSpPr>
          <a:xfrm>
            <a:off x="7429500" y="3029781"/>
            <a:ext cx="3566160" cy="1779566"/>
            <a:chOff x="5334000" y="5093084"/>
            <a:chExt cx="2743200" cy="1668344"/>
          </a:xfrm>
        </p:grpSpPr>
        <p:sp>
          <p:nvSpPr>
            <p:cNvPr id="4" name="TextBox 3"/>
            <p:cNvSpPr txBox="1"/>
            <p:nvPr/>
          </p:nvSpPr>
          <p:spPr>
            <a:xfrm>
              <a:off x="5562600" y="5578411"/>
              <a:ext cx="2514600" cy="1183017"/>
            </a:xfrm>
            <a:prstGeom prst="rect">
              <a:avLst/>
            </a:prstGeom>
            <a:solidFill>
              <a:schemeClr val="accent1">
                <a:lumMod val="20000"/>
                <a:lumOff val="80000"/>
              </a:schemeClr>
            </a:solidFill>
            <a:ln>
              <a:solidFill>
                <a:schemeClr val="tx2">
                  <a:lumMod val="50000"/>
                  <a:lumOff val="50000"/>
                </a:schemeClr>
              </a:solidFill>
            </a:ln>
          </p:spPr>
          <p:txBody>
            <a:bodyPr wrap="square" rtlCol="0">
              <a:spAutoFit/>
            </a:bodyPr>
            <a:lstStyle/>
            <a:p>
              <a:pPr indent="411463" defTabSz="1097236"/>
              <a:r>
                <a:rPr lang="en-US" sz="1900" dirty="0">
                  <a:solidFill>
                    <a:prstClr val="black"/>
                  </a:solidFill>
                </a:rPr>
                <a:t>NEVER allow students to handle secure testing materials or be in the same area as the secure materials.</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334000" y="5093084"/>
              <a:ext cx="762000" cy="735380"/>
            </a:xfrm>
            <a:prstGeom prst="rect">
              <a:avLst/>
            </a:prstGeom>
          </p:spPr>
        </p:pic>
      </p:grpSp>
    </p:spTree>
    <p:extLst>
      <p:ext uri="{BB962C8B-B14F-4D97-AF65-F5344CB8AC3E}">
        <p14:creationId xmlns:p14="http://schemas.microsoft.com/office/powerpoint/2010/main" val="3551931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Helpful Tips (continued)</a:t>
            </a:r>
          </a:p>
        </p:txBody>
      </p:sp>
      <p:sp>
        <p:nvSpPr>
          <p:cNvPr id="3" name="Content Placeholder 2"/>
          <p:cNvSpPr>
            <a:spLocks noGrp="1"/>
          </p:cNvSpPr>
          <p:nvPr>
            <p:ph idx="1"/>
          </p:nvPr>
        </p:nvSpPr>
        <p:spPr>
          <a:xfrm>
            <a:off x="1089660" y="2174282"/>
            <a:ext cx="6637020" cy="5059639"/>
          </a:xfrm>
        </p:spPr>
        <p:txBody>
          <a:bodyPr>
            <a:normAutofit fontScale="77500" lnSpcReduction="20000"/>
          </a:bodyPr>
          <a:lstStyle/>
          <a:p>
            <a:r>
              <a:rPr lang="en-US" dirty="0"/>
              <a:t>Learning Excel will be crucial to your success. This is a powerful tool with the potential to </a:t>
            </a:r>
            <a:r>
              <a:rPr lang="en-US" i="1" dirty="0"/>
              <a:t>drastically</a:t>
            </a:r>
            <a:r>
              <a:rPr lang="en-US" dirty="0"/>
              <a:t> increase your productivity and accuracy while greatly reducing your stress level.</a:t>
            </a:r>
          </a:p>
          <a:p>
            <a:r>
              <a:rPr lang="en-US" dirty="0"/>
              <a:t>Explore incorporating other programs such as Microsoft Access to help manage and format your data.</a:t>
            </a:r>
          </a:p>
          <a:p>
            <a:r>
              <a:rPr lang="en-US" dirty="0"/>
              <a:t>Earn MASTER PLAN POINTS while learning Excel, MS Word or MS Access by visiting </a:t>
            </a:r>
            <a:r>
              <a:rPr lang="en-US" dirty="0">
                <a:solidFill>
                  <a:srgbClr val="FF0000"/>
                </a:solidFill>
                <a:hlinkClick r:id="rId2"/>
              </a:rPr>
              <a:t>http://tlc.dadeschools.net/skillsoft/</a:t>
            </a:r>
            <a:endParaRPr lang="en-US" dirty="0">
              <a:solidFill>
                <a:srgbClr val="FF0000"/>
              </a:solidFill>
            </a:endParaRPr>
          </a:p>
          <a:p>
            <a:r>
              <a:rPr lang="en-US" dirty="0"/>
              <a:t>In addition, links have been provided on the Test Chair Information page for instructions and training videos directly relating to test administration preparation.</a:t>
            </a:r>
          </a:p>
          <a:p>
            <a:r>
              <a:rPr lang="en-US" dirty="0"/>
              <a:t>Find a process that works for you!</a:t>
            </a:r>
          </a:p>
        </p:txBody>
      </p:sp>
      <p:grpSp>
        <p:nvGrpSpPr>
          <p:cNvPr id="4" name="Group 3"/>
          <p:cNvGrpSpPr/>
          <p:nvPr/>
        </p:nvGrpSpPr>
        <p:grpSpPr>
          <a:xfrm>
            <a:off x="7958088" y="2682240"/>
            <a:ext cx="3467100" cy="2006838"/>
            <a:chOff x="4188372" y="4500373"/>
            <a:chExt cx="2667000" cy="1881411"/>
          </a:xfrm>
        </p:grpSpPr>
        <p:sp>
          <p:nvSpPr>
            <p:cNvPr id="5" name="TextBox 4"/>
            <p:cNvSpPr txBox="1"/>
            <p:nvPr/>
          </p:nvSpPr>
          <p:spPr>
            <a:xfrm>
              <a:off x="4188372" y="4881373"/>
              <a:ext cx="2667000" cy="1500411"/>
            </a:xfrm>
            <a:prstGeom prst="rect">
              <a:avLst/>
            </a:prstGeom>
            <a:solidFill>
              <a:srgbClr val="92D050"/>
            </a:solidFill>
            <a:ln>
              <a:solidFill>
                <a:schemeClr val="tx1"/>
              </a:solidFill>
            </a:ln>
          </p:spPr>
          <p:txBody>
            <a:bodyPr wrap="square" rtlCol="0">
              <a:spAutoFit/>
            </a:bodyPr>
            <a:lstStyle/>
            <a:p>
              <a:pPr indent="554334" defTabSz="1097236"/>
              <a:r>
                <a:rPr lang="en-US" sz="1400" dirty="0">
                  <a:solidFill>
                    <a:prstClr val="black"/>
                  </a:solidFill>
                </a:rPr>
                <a:t>Not sure how to perform a task on Excel? simply “Google” it!</a:t>
              </a:r>
            </a:p>
            <a:p>
              <a:pPr indent="554334" defTabSz="1097236"/>
              <a:r>
                <a:rPr lang="en-US" sz="1400" b="1" i="1" dirty="0">
                  <a:solidFill>
                    <a:prstClr val="black"/>
                  </a:solidFill>
                </a:rPr>
                <a:t>Filter on Excel</a:t>
              </a:r>
            </a:p>
            <a:p>
              <a:pPr indent="554334" defTabSz="1097236"/>
              <a:r>
                <a:rPr lang="en-US" sz="1400" b="1" i="1" dirty="0">
                  <a:solidFill>
                    <a:prstClr val="black"/>
                  </a:solidFill>
                </a:rPr>
                <a:t>Sort on Excel</a:t>
              </a:r>
            </a:p>
            <a:p>
              <a:pPr indent="554334" defTabSz="1097236"/>
              <a:r>
                <a:rPr lang="en-US" sz="1400" b="1" i="1" dirty="0">
                  <a:solidFill>
                    <a:prstClr val="black"/>
                  </a:solidFill>
                </a:rPr>
                <a:t>Count data on excel</a:t>
              </a:r>
            </a:p>
            <a:p>
              <a:pPr indent="554334" defTabSz="1097236"/>
              <a:r>
                <a:rPr lang="en-US" sz="1400" b="1" i="1" dirty="0">
                  <a:solidFill>
                    <a:prstClr val="black"/>
                  </a:solidFill>
                </a:rPr>
                <a:t>Create a page break on excel</a:t>
              </a:r>
            </a:p>
            <a:p>
              <a:pPr indent="554334" defTabSz="1097236"/>
              <a:r>
                <a:rPr lang="en-US" sz="1400" b="1" i="1" dirty="0">
                  <a:solidFill>
                    <a:prstClr val="black"/>
                  </a:solidFill>
                </a:rPr>
                <a:t>Adding formulas on Excel</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315166" y="4500373"/>
              <a:ext cx="381000" cy="540510"/>
            </a:xfrm>
            <a:prstGeom prst="rect">
              <a:avLst/>
            </a:prstGeom>
          </p:spPr>
        </p:pic>
      </p:grpSp>
    </p:spTree>
    <p:extLst>
      <p:ext uri="{BB962C8B-B14F-4D97-AF65-F5344CB8AC3E}">
        <p14:creationId xmlns:p14="http://schemas.microsoft.com/office/powerpoint/2010/main" val="1081217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8720" y="91870"/>
            <a:ext cx="9509760" cy="4665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6" name="TextBox 5"/>
          <p:cNvSpPr txBox="1"/>
          <p:nvPr/>
        </p:nvSpPr>
        <p:spPr>
          <a:xfrm>
            <a:off x="742950" y="162560"/>
            <a:ext cx="10401300" cy="393950"/>
          </a:xfrm>
          <a:prstGeom prst="rect">
            <a:avLst/>
          </a:prstGeom>
          <a:noFill/>
        </p:spPr>
        <p:txBody>
          <a:bodyPr wrap="square" lIns="109723" tIns="54862" rIns="109723" bIns="54862" rtlCol="0">
            <a:spAutoFit/>
          </a:bodyPr>
          <a:lstStyle/>
          <a:p>
            <a:pPr algn="ctr" defTabSz="1097236"/>
            <a:r>
              <a:rPr lang="en-US" dirty="0">
                <a:solidFill>
                  <a:prstClr val="black"/>
                </a:solidFill>
              </a:rPr>
              <a:t>Sample EXCEL Work Folder</a:t>
            </a:r>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 r="50028"/>
          <a:stretch/>
        </p:blipFill>
        <p:spPr bwMode="auto">
          <a:xfrm>
            <a:off x="934886" y="731520"/>
            <a:ext cx="9918371" cy="635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Bent-Up Arrow 14"/>
          <p:cNvSpPr/>
          <p:nvPr/>
        </p:nvSpPr>
        <p:spPr>
          <a:xfrm rot="10800000" flipH="1">
            <a:off x="1123819" y="3241344"/>
            <a:ext cx="891540" cy="3309998"/>
          </a:xfrm>
          <a:prstGeom prst="ben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2" name="Rectangle 1"/>
          <p:cNvSpPr/>
          <p:nvPr/>
        </p:nvSpPr>
        <p:spPr>
          <a:xfrm>
            <a:off x="666094" y="2756620"/>
            <a:ext cx="2278380" cy="969450"/>
          </a:xfrm>
          <a:prstGeom prst="rect">
            <a:avLst/>
          </a:prstGeom>
          <a:solidFill>
            <a:srgbClr val="FF0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109723" tIns="54862" rIns="109723" bIns="54862" rtlCol="0" anchor="ctr"/>
          <a:lstStyle/>
          <a:p>
            <a:pPr algn="ctr" defTabSz="1097236"/>
            <a:r>
              <a:rPr lang="en-US" sz="1700" dirty="0">
                <a:solidFill>
                  <a:prstClr val="white"/>
                </a:solidFill>
              </a:rPr>
              <a:t>Original FDM student data download</a:t>
            </a:r>
          </a:p>
        </p:txBody>
      </p:sp>
      <p:sp>
        <p:nvSpPr>
          <p:cNvPr id="16" name="Down Arrow 15"/>
          <p:cNvSpPr/>
          <p:nvPr/>
        </p:nvSpPr>
        <p:spPr>
          <a:xfrm>
            <a:off x="2779661" y="4795520"/>
            <a:ext cx="394532" cy="175582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12" name="Rectangle 11"/>
          <p:cNvSpPr/>
          <p:nvPr/>
        </p:nvSpPr>
        <p:spPr>
          <a:xfrm>
            <a:off x="2021340" y="3926893"/>
            <a:ext cx="2278380" cy="969450"/>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109723" tIns="54862" rIns="109723" bIns="54862" rtlCol="0" anchor="ctr"/>
          <a:lstStyle/>
          <a:p>
            <a:pPr algn="ctr" defTabSz="1097236"/>
            <a:r>
              <a:rPr lang="en-US" sz="1700" dirty="0">
                <a:solidFill>
                  <a:prstClr val="white"/>
                </a:solidFill>
              </a:rPr>
              <a:t>Filtered, Sorted and formatted Student Testing Roster</a:t>
            </a:r>
          </a:p>
        </p:txBody>
      </p:sp>
      <p:sp>
        <p:nvSpPr>
          <p:cNvPr id="18" name="Down Arrow 17"/>
          <p:cNvSpPr/>
          <p:nvPr/>
        </p:nvSpPr>
        <p:spPr>
          <a:xfrm>
            <a:off x="3918851" y="6014724"/>
            <a:ext cx="394532" cy="53662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13" name="Rectangle 12"/>
          <p:cNvSpPr/>
          <p:nvPr/>
        </p:nvSpPr>
        <p:spPr>
          <a:xfrm>
            <a:off x="3174195" y="5120640"/>
            <a:ext cx="2522610" cy="969450"/>
          </a:xfrm>
          <a:prstGeom prst="rect">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109723" tIns="54862" rIns="109723" bIns="54862" rtlCol="0" anchor="ctr"/>
          <a:lstStyle/>
          <a:p>
            <a:pPr algn="ctr" defTabSz="1097236"/>
            <a:r>
              <a:rPr lang="en-US" sz="1700" dirty="0">
                <a:solidFill>
                  <a:prstClr val="black"/>
                </a:solidFill>
              </a:rPr>
              <a:t>Proctoring Assignments, Coverage plan and Materials sign in sheet</a:t>
            </a:r>
          </a:p>
        </p:txBody>
      </p:sp>
      <p:sp>
        <p:nvSpPr>
          <p:cNvPr id="19" name="Down Arrow 18"/>
          <p:cNvSpPr/>
          <p:nvPr/>
        </p:nvSpPr>
        <p:spPr>
          <a:xfrm>
            <a:off x="5696804" y="4951644"/>
            <a:ext cx="394532" cy="159969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723" tIns="54862" rIns="109723" bIns="54862" rtlCol="0" anchor="ctr"/>
          <a:lstStyle/>
          <a:p>
            <a:pPr algn="ctr" defTabSz="1097236"/>
            <a:endParaRPr lang="en-US" dirty="0">
              <a:solidFill>
                <a:prstClr val="white"/>
              </a:solidFill>
            </a:endParaRPr>
          </a:p>
        </p:txBody>
      </p:sp>
      <p:sp>
        <p:nvSpPr>
          <p:cNvPr id="14" name="Rectangle 13"/>
          <p:cNvSpPr/>
          <p:nvPr/>
        </p:nvSpPr>
        <p:spPr>
          <a:xfrm>
            <a:off x="4754880" y="4044381"/>
            <a:ext cx="2278380" cy="969450"/>
          </a:xfrm>
          <a:prstGeom prst="rect">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109723" tIns="54862" rIns="109723" bIns="54862" rtlCol="0" anchor="ctr"/>
          <a:lstStyle/>
          <a:p>
            <a:pPr algn="ctr" defTabSz="1097236"/>
            <a:r>
              <a:rPr lang="en-US" sz="1700" dirty="0">
                <a:solidFill>
                  <a:prstClr val="white"/>
                </a:solidFill>
              </a:rPr>
              <a:t>Email Testing List and daily Homeroom Teacher Lists</a:t>
            </a:r>
          </a:p>
        </p:txBody>
      </p:sp>
      <p:grpSp>
        <p:nvGrpSpPr>
          <p:cNvPr id="20" name="Group 19"/>
          <p:cNvGrpSpPr/>
          <p:nvPr/>
        </p:nvGrpSpPr>
        <p:grpSpPr>
          <a:xfrm>
            <a:off x="8437181" y="1193747"/>
            <a:ext cx="2982048" cy="3764333"/>
            <a:chOff x="4045339" y="2653423"/>
            <a:chExt cx="2293883" cy="3529062"/>
          </a:xfrm>
        </p:grpSpPr>
        <p:sp>
          <p:nvSpPr>
            <p:cNvPr id="21" name="TextBox 20"/>
            <p:cNvSpPr txBox="1"/>
            <p:nvPr/>
          </p:nvSpPr>
          <p:spPr>
            <a:xfrm>
              <a:off x="4045339" y="2950831"/>
              <a:ext cx="2293883" cy="3231654"/>
            </a:xfrm>
            <a:prstGeom prst="rect">
              <a:avLst/>
            </a:prstGeom>
            <a:solidFill>
              <a:srgbClr val="92D050"/>
            </a:solidFill>
            <a:ln>
              <a:solidFill>
                <a:schemeClr val="tx1"/>
              </a:solidFill>
            </a:ln>
          </p:spPr>
          <p:txBody>
            <a:bodyPr wrap="square" rtlCol="0">
              <a:spAutoFit/>
            </a:bodyPr>
            <a:lstStyle/>
            <a:p>
              <a:pPr indent="554334" defTabSz="1097236"/>
              <a:r>
                <a:rPr lang="en-US" sz="1400" dirty="0">
                  <a:solidFill>
                    <a:prstClr val="black"/>
                  </a:solidFill>
                </a:rPr>
                <a:t>Excel allows you to use the same data to create multiple documents that will serve various needs. This work folder demonstrates how the original FDM student data download was used to create the testing roster; the Test Administrator Assignment, Coverage plan, and Materials Received/Returned sign in sheet; the Testing List distributed via email detailing students’ testing assignments and the daily individual Homeroom Teacher List placed in mailboxes the night before the test.</a:t>
              </a:r>
              <a:endParaRPr lang="en-US" sz="1400" b="1" i="1" dirty="0">
                <a:solidFill>
                  <a:prstClr val="black"/>
                </a:solidFill>
              </a:endParaRPr>
            </a:p>
          </p:txBody>
        </p:sp>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159298" y="2653423"/>
              <a:ext cx="381000" cy="540510"/>
            </a:xfrm>
            <a:prstGeom prst="rect">
              <a:avLst/>
            </a:prstGeom>
          </p:spPr>
        </p:pic>
      </p:grpSp>
      <p:grpSp>
        <p:nvGrpSpPr>
          <p:cNvPr id="24" name="Group 23"/>
          <p:cNvGrpSpPr/>
          <p:nvPr/>
        </p:nvGrpSpPr>
        <p:grpSpPr>
          <a:xfrm>
            <a:off x="1569588" y="33012"/>
            <a:ext cx="495300" cy="576544"/>
            <a:chOff x="47297" y="152401"/>
            <a:chExt cx="3305503" cy="4689386"/>
          </a:xfrm>
        </p:grpSpPr>
        <p:sp>
          <p:nvSpPr>
            <p:cNvPr id="25" name="Oval 24"/>
            <p:cNvSpPr/>
            <p:nvPr/>
          </p:nvSpPr>
          <p:spPr>
            <a:xfrm>
              <a:off x="914400" y="1143000"/>
              <a:ext cx="785648" cy="877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dirty="0">
                <a:ln>
                  <a:solidFill>
                    <a:prstClr val="white"/>
                  </a:solidFill>
                </a:ln>
                <a:solidFill>
                  <a:prstClr val="white"/>
                </a:solidFill>
              </a:endParaRPr>
            </a:p>
          </p:txBody>
        </p:sp>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ackgroundRemoval t="675" b="99157" l="957" r="99282">
                          <a14:foregroundMark x1="4067" y1="16863" x2="13636" y2="24115"/>
                          <a14:foregroundMark x1="13158" y1="27319" x2="13158" y2="27319"/>
                          <a14:foregroundMark x1="10526" y1="27825" x2="10526" y2="27825"/>
                          <a14:foregroundMark x1="957" y1="19393" x2="957" y2="19393"/>
                          <a14:foregroundMark x1="1914" y1="17032" x2="1914" y2="17032"/>
                          <a14:foregroundMark x1="51196" y1="84654" x2="51196" y2="84654"/>
                          <a14:foregroundMark x1="24402" y1="88027" x2="24402" y2="88027"/>
                          <a14:foregroundMark x1="23206" y1="91062" x2="23206" y2="91062"/>
                          <a14:foregroundMark x1="55024" y1="94941" x2="55024" y2="94941"/>
                          <a14:foregroundMark x1="55024" y1="99157" x2="55024" y2="99157"/>
                          <a14:foregroundMark x1="23923" y1="3204" x2="23923" y2="3204"/>
                          <a14:foregroundMark x1="28230" y1="5059" x2="28230" y2="5059"/>
                          <a14:foregroundMark x1="32057" y1="13659" x2="32057" y2="13659"/>
                          <a14:foregroundMark x1="27512" y1="14671" x2="27512" y2="14671"/>
                          <a14:foregroundMark x1="22488" y1="5059" x2="22488" y2="5059"/>
                          <a14:foregroundMark x1="23445" y1="3373" x2="23445" y2="3373"/>
                          <a14:foregroundMark x1="62440" y1="675" x2="62440" y2="675"/>
                          <a14:foregroundMark x1="64833" y1="2192" x2="64833" y2="2192"/>
                          <a14:foregroundMark x1="62440" y1="12142" x2="62440" y2="12142"/>
                          <a14:foregroundMark x1="59330" y1="12985" x2="59330" y2="12985"/>
                          <a14:foregroundMark x1="57177" y1="10624" x2="57177" y2="10624"/>
                          <a14:foregroundMark x1="60526" y1="675" x2="60526" y2="675"/>
                          <a14:foregroundMark x1="62440" y1="675" x2="62440" y2="675"/>
                          <a14:foregroundMark x1="97608" y1="12985" x2="97608" y2="12985"/>
                          <a14:foregroundMark x1="99282" y1="15346" x2="99282" y2="15346"/>
                          <a14:foregroundMark x1="89474" y1="22428" x2="89474" y2="22428"/>
                          <a14:foregroundMark x1="85646" y1="22091" x2="85646" y2="22091"/>
                          <a14:foregroundMark x1="84450" y1="19393" x2="84450" y2="19393"/>
                          <a14:foregroundMark x1="96172" y1="12310" x2="96172" y2="12310"/>
                        </a14:backgroundRemoval>
                      </a14:imgEffect>
                    </a14:imgLayer>
                  </a14:imgProps>
                </a:ext>
                <a:ext uri="{28A0092B-C50C-407E-A947-70E740481C1C}">
                  <a14:useLocalDpi xmlns:a14="http://schemas.microsoft.com/office/drawing/2010/main" val="0"/>
                </a:ext>
              </a:extLst>
            </a:blip>
            <a:stretch>
              <a:fillRect/>
            </a:stretch>
          </p:blipFill>
          <p:spPr>
            <a:xfrm>
              <a:off x="47297" y="152401"/>
              <a:ext cx="3305503" cy="4689386"/>
            </a:xfrm>
            <a:prstGeom prst="rect">
              <a:avLst/>
            </a:prstGeom>
          </p:spPr>
        </p:pic>
      </p:grpSp>
    </p:spTree>
    <p:extLst>
      <p:ext uri="{BB962C8B-B14F-4D97-AF65-F5344CB8AC3E}">
        <p14:creationId xmlns:p14="http://schemas.microsoft.com/office/powerpoint/2010/main" val="422355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Resources and Help</a:t>
            </a:r>
          </a:p>
        </p:txBody>
      </p:sp>
      <p:sp>
        <p:nvSpPr>
          <p:cNvPr id="3" name="Content Placeholder 2"/>
          <p:cNvSpPr>
            <a:spLocks noGrp="1"/>
          </p:cNvSpPr>
          <p:nvPr>
            <p:ph idx="1"/>
          </p:nvPr>
        </p:nvSpPr>
        <p:spPr>
          <a:xfrm>
            <a:off x="297180" y="2275840"/>
            <a:ext cx="11391900" cy="4876800"/>
          </a:xfrm>
        </p:spPr>
        <p:txBody>
          <a:bodyPr>
            <a:normAutofit lnSpcReduction="10000"/>
          </a:bodyPr>
          <a:lstStyle/>
          <a:p>
            <a:pPr marL="556237" indent="-556237"/>
            <a:r>
              <a:rPr lang="en-US" dirty="0"/>
              <a:t>Test chair information page</a:t>
            </a:r>
          </a:p>
          <a:p>
            <a:pPr marL="552428" lvl="1" indent="0">
              <a:buNone/>
            </a:pPr>
            <a:r>
              <a:rPr lang="en-US" dirty="0">
                <a:hlinkClick r:id="rId2"/>
              </a:rPr>
              <a:t>http://oada.dadeschools.net/TestChairInfo/InfoForTestChair.asp</a:t>
            </a:r>
            <a:endParaRPr lang="en-US" dirty="0"/>
          </a:p>
          <a:p>
            <a:pPr lvl="1"/>
            <a:endParaRPr lang="en-US" sz="1300" dirty="0"/>
          </a:p>
          <a:p>
            <a:pPr marL="556237" indent="-556237"/>
            <a:r>
              <a:rPr lang="en-US" dirty="0"/>
              <a:t>Technology Tools for Test Chairs:</a:t>
            </a:r>
          </a:p>
          <a:p>
            <a:pPr marL="552428" lvl="1" indent="0">
              <a:buNone/>
            </a:pPr>
            <a:r>
              <a:rPr lang="en-US" dirty="0">
                <a:hlinkClick r:id="rId3"/>
              </a:rPr>
              <a:t>http://oada.dadeschools.net/TestChairInfo/TechnologyToolsforTestChairs2.pdf</a:t>
            </a:r>
            <a:endParaRPr lang="en-US" dirty="0"/>
          </a:p>
          <a:p>
            <a:pPr marL="954368" lvl="1" indent="-560047"/>
            <a:endParaRPr lang="en-US" sz="1300" dirty="0"/>
          </a:p>
          <a:p>
            <a:pPr marL="683869" indent="-683869"/>
            <a:r>
              <a:rPr lang="en-US" dirty="0"/>
              <a:t>TDC Documents Web page</a:t>
            </a:r>
          </a:p>
          <a:p>
            <a:pPr marL="609576" lvl="1" indent="0">
              <a:buNone/>
            </a:pPr>
            <a:r>
              <a:rPr lang="en-US" dirty="0">
                <a:hlinkClick r:id="rId4"/>
              </a:rPr>
              <a:t>http://oada.dadeschools.net/TDC/TDC.asp</a:t>
            </a:r>
            <a:r>
              <a:rPr lang="en-US" dirty="0"/>
              <a:t> </a:t>
            </a:r>
          </a:p>
          <a:p>
            <a:pPr marL="609576" lvl="1" indent="0">
              <a:buNone/>
            </a:pPr>
            <a:endParaRPr lang="en-US" sz="1300" dirty="0"/>
          </a:p>
          <a:p>
            <a:pPr marL="556237" indent="-556237"/>
            <a:r>
              <a:rPr lang="en-US" dirty="0"/>
              <a:t>Training Modules</a:t>
            </a:r>
          </a:p>
          <a:p>
            <a:pPr marL="1095332" lvl="1">
              <a:buFont typeface="Wingdings" panose="05000000000000000000" pitchFamily="2" charset="2"/>
              <a:buChar char="§"/>
            </a:pPr>
            <a:r>
              <a:rPr lang="en-US" dirty="0"/>
              <a:t>Under “Archives” on Test Chair Information Page</a:t>
            </a:r>
          </a:p>
          <a:p>
            <a:pPr marL="395005" lvl="1" indent="0">
              <a:buNone/>
            </a:pPr>
            <a:endParaRPr lang="en-US" dirty="0"/>
          </a:p>
        </p:txBody>
      </p:sp>
    </p:spTree>
    <p:extLst>
      <p:ext uri="{BB962C8B-B14F-4D97-AF65-F5344CB8AC3E}">
        <p14:creationId xmlns:p14="http://schemas.microsoft.com/office/powerpoint/2010/main" val="70201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 y="1"/>
            <a:ext cx="3962400" cy="2917593"/>
          </a:xfrm>
        </p:spPr>
        <p:txBody>
          <a:bodyPr>
            <a:noAutofit/>
          </a:bodyPr>
          <a:lstStyle/>
          <a:p>
            <a:pPr marL="0" indent="0" algn="ctr">
              <a:buNone/>
            </a:pPr>
            <a:r>
              <a:rPr lang="en-US" u="sng" dirty="0"/>
              <a:t>Access TDC Web page </a:t>
            </a:r>
            <a:r>
              <a:rPr lang="en-US" dirty="0">
                <a:hlinkClick r:id="rId2"/>
              </a:rPr>
              <a:t>www.dadeschools.net</a:t>
            </a:r>
            <a:endParaRPr lang="en-US" dirty="0"/>
          </a:p>
          <a:p>
            <a:pPr marL="0" indent="0" algn="ctr">
              <a:buNone/>
            </a:pPr>
            <a:r>
              <a:rPr lang="en-US" dirty="0"/>
              <a:t>Click on “Calendars,”</a:t>
            </a:r>
          </a:p>
          <a:p>
            <a:pPr marL="0" indent="0" algn="ctr">
              <a:buNone/>
            </a:pPr>
            <a:r>
              <a:rPr lang="en-US" dirty="0"/>
              <a:t>then “Testing Calendar.”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522" y="243840"/>
            <a:ext cx="7482804" cy="3938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 y="3070015"/>
            <a:ext cx="7644130" cy="3920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17" name="Straight Arrow Connector 16"/>
          <p:cNvCxnSpPr/>
          <p:nvPr/>
        </p:nvCxnSpPr>
        <p:spPr>
          <a:xfrm>
            <a:off x="3962400" y="812800"/>
            <a:ext cx="2179320" cy="48768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812800"/>
            <a:ext cx="2179320" cy="812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8170092" y="4714240"/>
            <a:ext cx="3473233" cy="1381760"/>
          </a:xfrm>
          <a:prstGeom prst="rect">
            <a:avLst/>
          </a:prstGeom>
        </p:spPr>
        <p:txBody>
          <a:bodyPr vert="horz" lIns="109723" tIns="54862" rIns="109723" bIns="54862" rtlCol="0">
            <a:normAutofit/>
          </a:bodyPr>
          <a:lstStyle>
            <a:lvl1pPr marL="228600" indent="-228600" algn="l" defTabSz="457200" rtl="0" eaLnBrk="1" latinLnBrk="0" hangingPunct="1">
              <a:spcBef>
                <a:spcPct val="20000"/>
              </a:spcBef>
              <a:buClrTx/>
              <a:buSzPct val="95000"/>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Tx/>
              <a:buSzPct val="95000"/>
              <a:buFont typeface="Wingdings" panose="05000000000000000000" pitchFamily="2"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Tx/>
              <a:buSzPct val="95000"/>
              <a:buFont typeface="Wingdings" panose="05000000000000000000" pitchFamily="2"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Tx/>
              <a:buSzPct val="95000"/>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Tx/>
              <a:buSzPct val="95000"/>
              <a:buFont typeface="Wingdings" panose="05000000000000000000" pitchFamily="2"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US" dirty="0">
                <a:solidFill>
                  <a:prstClr val="black"/>
                </a:solidFill>
              </a:rPr>
              <a:t>Click on </a:t>
            </a:r>
          </a:p>
          <a:p>
            <a:pPr marL="0" indent="0" algn="ctr">
              <a:buNone/>
            </a:pPr>
            <a:r>
              <a:rPr lang="en-US" dirty="0">
                <a:solidFill>
                  <a:prstClr val="black"/>
                </a:solidFill>
              </a:rPr>
              <a:t>“TDC Documents”</a:t>
            </a:r>
          </a:p>
        </p:txBody>
      </p:sp>
    </p:spTree>
    <p:extLst>
      <p:ext uri="{BB962C8B-B14F-4D97-AF65-F5344CB8AC3E}">
        <p14:creationId xmlns:p14="http://schemas.microsoft.com/office/powerpoint/2010/main" val="411553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540" y="465667"/>
            <a:ext cx="5844540" cy="1538852"/>
          </a:xfrm>
        </p:spPr>
        <p:txBody>
          <a:bodyPr/>
          <a:lstStyle/>
          <a:p>
            <a:r>
              <a:rPr lang="en-US" dirty="0"/>
              <a:t>TDC Documents Web Page</a:t>
            </a:r>
          </a:p>
        </p:txBody>
      </p:sp>
      <p:sp>
        <p:nvSpPr>
          <p:cNvPr id="3" name="Content Placeholder 2"/>
          <p:cNvSpPr>
            <a:spLocks noGrp="1"/>
          </p:cNvSpPr>
          <p:nvPr>
            <p:ph idx="1"/>
          </p:nvPr>
        </p:nvSpPr>
        <p:spPr>
          <a:xfrm>
            <a:off x="6058099" y="2456345"/>
            <a:ext cx="5448300" cy="4348480"/>
          </a:xfrm>
        </p:spPr>
        <p:txBody>
          <a:bodyPr>
            <a:normAutofit lnSpcReduction="10000"/>
          </a:bodyPr>
          <a:lstStyle/>
          <a:p>
            <a:pPr marL="548618" indent="-548618">
              <a:tabLst>
                <a:tab pos="685772" algn="l"/>
              </a:tabLst>
            </a:pPr>
            <a:r>
              <a:rPr lang="en-US" dirty="0"/>
              <a:t>General Testing Information</a:t>
            </a:r>
          </a:p>
          <a:p>
            <a:pPr marL="554334" indent="-554334">
              <a:tabLst>
                <a:tab pos="554334" algn="l"/>
              </a:tabLst>
            </a:pPr>
            <a:r>
              <a:rPr lang="en-US" dirty="0"/>
              <a:t>Friendly Reminders, Administrative Forms, DAC &amp; DAC-AR Labels and Packing Instructions</a:t>
            </a:r>
          </a:p>
          <a:p>
            <a:pPr marL="554334" indent="-554334">
              <a:tabLst>
                <a:tab pos="554334" algn="l"/>
              </a:tabLst>
            </a:pPr>
            <a:r>
              <a:rPr lang="en-US" dirty="0"/>
              <a:t>Order forms for additional materials</a:t>
            </a:r>
          </a:p>
          <a:p>
            <a:pPr marL="554334" indent="-554334">
              <a:tabLst>
                <a:tab pos="554334" algn="l"/>
              </a:tabLst>
            </a:pPr>
            <a:r>
              <a:rPr lang="en-US" dirty="0"/>
              <a:t>TDC Directions &amp; Contact Information</a:t>
            </a:r>
          </a:p>
          <a:p>
            <a:pPr marL="554334" indent="-554334">
              <a:tabLst>
                <a:tab pos="554334" algn="l"/>
              </a:tabLst>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39" t="6666" r="31389" b="6000"/>
          <a:stretch/>
        </p:blipFill>
        <p:spPr bwMode="auto">
          <a:xfrm>
            <a:off x="433863" y="243840"/>
            <a:ext cx="5385914"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126817" y="2720240"/>
            <a:ext cx="291584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368040" y="3251202"/>
            <a:ext cx="2674620" cy="3327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80700" y="4145280"/>
            <a:ext cx="3461960" cy="9753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66160" y="6014720"/>
            <a:ext cx="2476500" cy="325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13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Testing Distribution Center (TDC)</a:t>
            </a:r>
          </a:p>
        </p:txBody>
      </p:sp>
      <p:sp>
        <p:nvSpPr>
          <p:cNvPr id="3" name="Content Placeholder 2"/>
          <p:cNvSpPr>
            <a:spLocks noGrp="1"/>
          </p:cNvSpPr>
          <p:nvPr>
            <p:ph idx="1"/>
          </p:nvPr>
        </p:nvSpPr>
        <p:spPr/>
        <p:txBody>
          <a:bodyPr/>
          <a:lstStyle/>
          <a:p>
            <a:pPr marL="556237" indent="-556237"/>
            <a:r>
              <a:rPr lang="en-US" dirty="0"/>
              <a:t>Personnel:</a:t>
            </a:r>
          </a:p>
          <a:p>
            <a:pPr marL="1653474" lvl="2" indent="-556237"/>
            <a:r>
              <a:rPr lang="en-US" dirty="0"/>
              <a:t>Magaly Hernandez</a:t>
            </a:r>
          </a:p>
          <a:p>
            <a:pPr marL="1653474" lvl="2" indent="-556237"/>
            <a:r>
              <a:rPr lang="en-US" dirty="0"/>
              <a:t>Darma </a:t>
            </a:r>
            <a:r>
              <a:rPr lang="en-US" sz="2200" dirty="0"/>
              <a:t>Rodriguez</a:t>
            </a:r>
          </a:p>
          <a:p>
            <a:pPr marL="1653474" lvl="1" indent="-556237"/>
            <a:r>
              <a:rPr lang="en-US" sz="2400" dirty="0"/>
              <a:t>Maria Vargas</a:t>
            </a:r>
          </a:p>
          <a:p>
            <a:pPr marL="556237" indent="-556237"/>
            <a:endParaRPr lang="en-US" dirty="0"/>
          </a:p>
          <a:p>
            <a:pPr marL="556237" indent="-556237"/>
            <a:r>
              <a:rPr lang="en-US" dirty="0"/>
              <a:t>Address:  13135 SW 26 St</a:t>
            </a:r>
          </a:p>
          <a:p>
            <a:pPr marL="556237" indent="-556237"/>
            <a:endParaRPr lang="en-US" dirty="0"/>
          </a:p>
          <a:p>
            <a:pPr marL="556237" indent="-556237"/>
            <a:r>
              <a:rPr lang="en-US" dirty="0"/>
              <a:t>Phone: (305)995-3743</a:t>
            </a:r>
          </a:p>
          <a:p>
            <a:endParaRPr lang="en-US" dirty="0"/>
          </a:p>
        </p:txBody>
      </p:sp>
    </p:spTree>
    <p:extLst>
      <p:ext uri="{BB962C8B-B14F-4D97-AF65-F5344CB8AC3E}">
        <p14:creationId xmlns:p14="http://schemas.microsoft.com/office/powerpoint/2010/main" val="10605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Important Websites</a:t>
            </a:r>
          </a:p>
        </p:txBody>
      </p:sp>
      <p:pic>
        <p:nvPicPr>
          <p:cNvPr id="5" name="Picture 4" descr="Image result for Bookmark Clip Art Black and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53362">
            <a:off x="8721980" y="500839"/>
            <a:ext cx="1654844" cy="30073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1356544" y="2478567"/>
            <a:ext cx="8810512" cy="3742909"/>
          </a:xfrm>
          <a:prstGeom prst="rect">
            <a:avLst/>
          </a:prstGeom>
        </p:spPr>
        <p:txBody>
          <a:bodyPr vert="horz" lIns="109723" tIns="54862" rIns="109723" bIns="54862" rtlCol="0">
            <a:normAutofit lnSpcReduction="10000"/>
          </a:bodyPr>
          <a:lstStyle>
            <a:lvl1pPr marL="228600" indent="-228600" algn="l" defTabSz="457200" rtl="0" eaLnBrk="1" latinLnBrk="0" hangingPunct="1">
              <a:spcBef>
                <a:spcPct val="20000"/>
              </a:spcBef>
              <a:buClrTx/>
              <a:buSzPct val="95000"/>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Tx/>
              <a:buSzPct val="95000"/>
              <a:buFont typeface="Wingdings" panose="05000000000000000000" pitchFamily="2" charset="2"/>
              <a:buChar char=""/>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Tx/>
              <a:buSzPct val="95000"/>
              <a:buFont typeface="Wingdings" panose="05000000000000000000" pitchFamily="2" charset="2"/>
              <a:buChar char=""/>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Tx/>
              <a:buSzPct val="95000"/>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Tx/>
              <a:buSzPct val="95000"/>
              <a:buFont typeface="Wingdings" panose="05000000000000000000" pitchFamily="2" charset="2"/>
              <a:buChar char=""/>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70166" indent="0">
              <a:buNone/>
            </a:pPr>
            <a:r>
              <a:rPr lang="en-US" dirty="0">
                <a:solidFill>
                  <a:prstClr val="black">
                    <a:lumMod val="75000"/>
                    <a:lumOff val="25000"/>
                  </a:prstClr>
                </a:solidFill>
              </a:rPr>
              <a:t>ARDA website</a:t>
            </a:r>
          </a:p>
          <a:p>
            <a:pPr marL="70166" indent="0">
              <a:buNone/>
            </a:pPr>
            <a:r>
              <a:rPr lang="en-US" dirty="0">
                <a:solidFill>
                  <a:prstClr val="black">
                    <a:lumMod val="75000"/>
                    <a:lumOff val="25000"/>
                  </a:prstClr>
                </a:solidFill>
                <a:hlinkClick r:id="rId3"/>
              </a:rPr>
              <a:t>http://oada.dadeschools.net/</a:t>
            </a:r>
            <a:endParaRPr lang="en-US" dirty="0">
              <a:solidFill>
                <a:prstClr val="black">
                  <a:lumMod val="75000"/>
                  <a:lumOff val="25000"/>
                </a:prstClr>
              </a:solidFill>
            </a:endParaRPr>
          </a:p>
          <a:p>
            <a:pPr marL="70166" indent="0">
              <a:buNone/>
            </a:pPr>
            <a:endParaRPr lang="en-US" dirty="0">
              <a:solidFill>
                <a:prstClr val="black">
                  <a:lumMod val="75000"/>
                  <a:lumOff val="25000"/>
                </a:prstClr>
              </a:solidFill>
            </a:endParaRPr>
          </a:p>
          <a:p>
            <a:pPr marL="70166" indent="0">
              <a:buNone/>
            </a:pPr>
            <a:r>
              <a:rPr lang="en-US" dirty="0">
                <a:solidFill>
                  <a:prstClr val="black">
                    <a:lumMod val="75000"/>
                    <a:lumOff val="25000"/>
                  </a:prstClr>
                </a:solidFill>
              </a:rPr>
              <a:t>Testing Calendar</a:t>
            </a:r>
          </a:p>
          <a:p>
            <a:pPr marL="70166" indent="0">
              <a:buNone/>
            </a:pPr>
            <a:r>
              <a:rPr lang="en-US" dirty="0">
                <a:solidFill>
                  <a:prstClr val="black">
                    <a:lumMod val="75000"/>
                    <a:lumOff val="25000"/>
                  </a:prstClr>
                </a:solidFill>
                <a:hlinkClick r:id="rId4"/>
              </a:rPr>
              <a:t>http://oada.dadeschools.net/TestingCalendar/TestingCalendar.asp</a:t>
            </a:r>
            <a:endParaRPr lang="en-US" dirty="0">
              <a:solidFill>
                <a:prstClr val="black">
                  <a:lumMod val="75000"/>
                  <a:lumOff val="25000"/>
                </a:prstClr>
              </a:solidFill>
            </a:endParaRPr>
          </a:p>
          <a:p>
            <a:pPr marL="70166" indent="0">
              <a:buNone/>
            </a:pPr>
            <a:endParaRPr lang="en-US" dirty="0">
              <a:solidFill>
                <a:prstClr val="black">
                  <a:lumMod val="75000"/>
                  <a:lumOff val="25000"/>
                </a:prstClr>
              </a:solidFill>
            </a:endParaRPr>
          </a:p>
          <a:p>
            <a:pPr marL="70166" indent="0">
              <a:buNone/>
            </a:pPr>
            <a:r>
              <a:rPr lang="en-US" dirty="0">
                <a:solidFill>
                  <a:prstClr val="black">
                    <a:lumMod val="75000"/>
                    <a:lumOff val="25000"/>
                  </a:prstClr>
                </a:solidFill>
              </a:rPr>
              <a:t>Test Chair Page</a:t>
            </a:r>
          </a:p>
          <a:p>
            <a:pPr marL="70166" indent="0">
              <a:buNone/>
            </a:pPr>
            <a:r>
              <a:rPr lang="en-US" dirty="0">
                <a:solidFill>
                  <a:prstClr val="black">
                    <a:lumMod val="75000"/>
                    <a:lumOff val="25000"/>
                  </a:prstClr>
                </a:solidFill>
                <a:hlinkClick r:id="rId5"/>
              </a:rPr>
              <a:t>http://oada.dadeschools.net/TestChairInfo/InfoForTestChair.asp</a:t>
            </a:r>
            <a:endParaRPr lang="en-US" dirty="0">
              <a:solidFill>
                <a:prstClr val="black">
                  <a:lumMod val="75000"/>
                  <a:lumOff val="25000"/>
                </a:prstClr>
              </a:solidFill>
            </a:endParaRPr>
          </a:p>
          <a:p>
            <a:pPr marL="70166" indent="0">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06992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Communication from District</a:t>
            </a:r>
          </a:p>
        </p:txBody>
      </p:sp>
      <p:sp>
        <p:nvSpPr>
          <p:cNvPr id="3" name="Content Placeholder 2"/>
          <p:cNvSpPr>
            <a:spLocks noGrp="1"/>
          </p:cNvSpPr>
          <p:nvPr>
            <p:ph idx="1"/>
          </p:nvPr>
        </p:nvSpPr>
        <p:spPr/>
        <p:txBody>
          <a:bodyPr>
            <a:normAutofit lnSpcReduction="10000"/>
          </a:bodyPr>
          <a:lstStyle/>
          <a:p>
            <a:pPr marL="1097236" indent="-702918"/>
            <a:r>
              <a:rPr lang="en-US" dirty="0"/>
              <a:t>Review Testing Calendar</a:t>
            </a:r>
          </a:p>
          <a:p>
            <a:pPr marL="1097236" indent="-702918"/>
            <a:r>
              <a:rPr lang="en-US" dirty="0"/>
              <a:t>District Briefings</a:t>
            </a:r>
          </a:p>
          <a:p>
            <a:pPr marL="1809678" lvl="3" indent="-702918"/>
            <a:r>
              <a:rPr lang="en-US" sz="2400" dirty="0"/>
              <a:t>Alerts about upcoming assessments </a:t>
            </a:r>
          </a:p>
          <a:p>
            <a:pPr marL="1809678" lvl="3" indent="-702918"/>
            <a:r>
              <a:rPr lang="en-US" sz="2400" dirty="0"/>
              <a:t>Notifications of training</a:t>
            </a:r>
          </a:p>
          <a:p>
            <a:pPr marL="1809678" lvl="4" indent="-702918">
              <a:buSzPct val="100000"/>
            </a:pPr>
            <a:r>
              <a:rPr lang="en-US" sz="2400" dirty="0"/>
              <a:t>District Test Meetings (face-to-face)</a:t>
            </a:r>
          </a:p>
          <a:p>
            <a:pPr marL="1809678" lvl="4" indent="-702918">
              <a:buSzPct val="100000"/>
            </a:pPr>
            <a:r>
              <a:rPr lang="en-US" sz="2400" dirty="0"/>
              <a:t>Screencasts (only for selected programs</a:t>
            </a:r>
            <a:r>
              <a:rPr lang="en-US" dirty="0"/>
              <a:t>)</a:t>
            </a:r>
          </a:p>
          <a:p>
            <a:pPr marL="1097236" indent="-702918"/>
            <a:r>
              <a:rPr lang="en-US" dirty="0"/>
              <a:t>Emails from Student Assessment</a:t>
            </a:r>
          </a:p>
          <a:p>
            <a:pPr marL="1855396" lvl="3" indent="-758160">
              <a:buSzPct val="100000"/>
            </a:pPr>
            <a:r>
              <a:rPr lang="en-US" sz="2400" dirty="0"/>
              <a:t>Dr. Sally Shay</a:t>
            </a:r>
          </a:p>
          <a:p>
            <a:pPr marL="1855396" lvl="3" indent="-758160">
              <a:buSzPct val="100000"/>
            </a:pPr>
            <a:r>
              <a:rPr lang="en-US" sz="2400" dirty="0"/>
              <a:t>Barbara Betancourt</a:t>
            </a:r>
          </a:p>
          <a:p>
            <a:endParaRPr lang="en-US" dirty="0"/>
          </a:p>
        </p:txBody>
      </p:sp>
    </p:spTree>
    <p:extLst>
      <p:ext uri="{BB962C8B-B14F-4D97-AF65-F5344CB8AC3E}">
        <p14:creationId xmlns:p14="http://schemas.microsoft.com/office/powerpoint/2010/main" val="294624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Review Program Guides</a:t>
            </a:r>
          </a:p>
        </p:txBody>
      </p:sp>
      <p:sp>
        <p:nvSpPr>
          <p:cNvPr id="3" name="Content Placeholder 2"/>
          <p:cNvSpPr>
            <a:spLocks noGrp="1"/>
          </p:cNvSpPr>
          <p:nvPr>
            <p:ph idx="1"/>
          </p:nvPr>
        </p:nvSpPr>
        <p:spPr>
          <a:xfrm>
            <a:off x="495300" y="2174282"/>
            <a:ext cx="10302240" cy="4653239"/>
          </a:xfrm>
        </p:spPr>
        <p:txBody>
          <a:bodyPr>
            <a:normAutofit fontScale="92500" lnSpcReduction="10000"/>
          </a:bodyPr>
          <a:lstStyle/>
          <a:p>
            <a:pPr marL="70168" indent="0">
              <a:buNone/>
            </a:pPr>
            <a:r>
              <a:rPr lang="en-US" sz="3400" dirty="0"/>
              <a:t>Each testing program has a </a:t>
            </a:r>
            <a:r>
              <a:rPr lang="en-US" sz="3400" b="1" dirty="0"/>
              <a:t>Program Guide </a:t>
            </a:r>
            <a:r>
              <a:rPr lang="en-US" sz="3400" dirty="0"/>
              <a:t>or </a:t>
            </a:r>
            <a:r>
              <a:rPr lang="en-US" sz="3400" b="1" dirty="0"/>
              <a:t>Test Administration Manual</a:t>
            </a:r>
          </a:p>
          <a:p>
            <a:pPr marL="1375355" indent="-617195"/>
            <a:r>
              <a:rPr lang="en-US" dirty="0"/>
              <a:t>Testing window</a:t>
            </a:r>
          </a:p>
          <a:p>
            <a:pPr marL="1375355" indent="-617195"/>
            <a:r>
              <a:rPr lang="en-US" dirty="0"/>
              <a:t>Who is tested</a:t>
            </a:r>
          </a:p>
          <a:p>
            <a:pPr marL="1375355" indent="-617195"/>
            <a:r>
              <a:rPr lang="en-US" dirty="0"/>
              <a:t>How it is delivered (paper or computer)</a:t>
            </a:r>
          </a:p>
          <a:p>
            <a:pPr marL="1375355" indent="-617195"/>
            <a:r>
              <a:rPr lang="en-US" dirty="0"/>
              <a:t>Procedures and guidelines</a:t>
            </a:r>
          </a:p>
          <a:p>
            <a:pPr marL="1375355" indent="-617195"/>
            <a:r>
              <a:rPr lang="en-US" dirty="0"/>
              <a:t>Accommodations for SPED and ELL</a:t>
            </a:r>
          </a:p>
          <a:p>
            <a:pPr lvl="1"/>
            <a:endParaRPr lang="en-US" sz="2900" dirty="0"/>
          </a:p>
          <a:p>
            <a:pPr marL="0" indent="0">
              <a:buNone/>
            </a:pPr>
            <a:endParaRPr lang="en-US" dirty="0">
              <a:hlinkClick r:id="rId2"/>
            </a:endParaRPr>
          </a:p>
          <a:p>
            <a:pPr marL="0" indent="0">
              <a:buNone/>
            </a:pPr>
            <a:r>
              <a:rPr lang="en-US" dirty="0">
                <a:hlinkClick r:id="rId2"/>
              </a:rPr>
              <a:t>http://oada.dadeschools.net/TestChairInfo/InfoForTestChair.asp</a:t>
            </a:r>
            <a:endParaRPr lang="en-US" dirty="0"/>
          </a:p>
          <a:p>
            <a:pPr marL="0" indent="0">
              <a:buNone/>
            </a:pPr>
            <a:endParaRPr lang="en-US" dirty="0"/>
          </a:p>
        </p:txBody>
      </p:sp>
    </p:spTree>
    <p:extLst>
      <p:ext uri="{BB962C8B-B14F-4D97-AF65-F5344CB8AC3E}">
        <p14:creationId xmlns:p14="http://schemas.microsoft.com/office/powerpoint/2010/main" val="220089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Platforms &amp; Websites</a:t>
            </a:r>
          </a:p>
        </p:txBody>
      </p:sp>
      <p:sp>
        <p:nvSpPr>
          <p:cNvPr id="3" name="Content Placeholder 2"/>
          <p:cNvSpPr>
            <a:spLocks noGrp="1"/>
          </p:cNvSpPr>
          <p:nvPr>
            <p:ph idx="1"/>
          </p:nvPr>
        </p:nvSpPr>
        <p:spPr>
          <a:xfrm>
            <a:off x="1089660" y="2174282"/>
            <a:ext cx="9707880" cy="4978359"/>
          </a:xfrm>
        </p:spPr>
        <p:txBody>
          <a:bodyPr>
            <a:normAutofit fontScale="85000" lnSpcReduction="20000"/>
          </a:bodyPr>
          <a:lstStyle/>
          <a:p>
            <a:pPr marL="958177" indent="-584813"/>
            <a:r>
              <a:rPr lang="en-US" dirty="0"/>
              <a:t>Gateway 2 Data (G2D)</a:t>
            </a:r>
          </a:p>
          <a:p>
            <a:pPr marL="958177" lvl="1" indent="-584813">
              <a:buNone/>
            </a:pPr>
            <a:r>
              <a:rPr lang="en-US" dirty="0">
                <a:hlinkClick r:id="rId2"/>
              </a:rPr>
              <a:t>https://tg.dadeschools.net/FLMiamiDade/tglogin.aspx</a:t>
            </a:r>
            <a:endParaRPr lang="en-US" dirty="0"/>
          </a:p>
          <a:p>
            <a:pPr marL="958177" lvl="1" indent="-584813">
              <a:buNone/>
            </a:pPr>
            <a:r>
              <a:rPr lang="en-US" dirty="0"/>
              <a:t>Testing platform for Baseline and Mid Year Assessments (contact: Denetra Collins &amp; Felicia Mallory)</a:t>
            </a:r>
          </a:p>
          <a:p>
            <a:pPr marL="958177" indent="-584813"/>
            <a:endParaRPr lang="en-US" dirty="0"/>
          </a:p>
          <a:p>
            <a:pPr marL="958177" indent="-584813"/>
            <a:r>
              <a:rPr lang="en-US" dirty="0"/>
              <a:t>PearsonAccessNext</a:t>
            </a:r>
          </a:p>
          <a:p>
            <a:pPr marL="958177" lvl="1" indent="-584813">
              <a:buNone/>
            </a:pPr>
            <a:r>
              <a:rPr lang="en-US" dirty="0">
                <a:hlinkClick r:id="rId3"/>
              </a:rPr>
              <a:t>https://fl.pearsonaccessnext.com/customer/index.action</a:t>
            </a:r>
            <a:endParaRPr lang="en-US" dirty="0"/>
          </a:p>
          <a:p>
            <a:pPr marL="958177" lvl="1" indent="-584813">
              <a:buNone/>
            </a:pPr>
            <a:r>
              <a:rPr lang="en-US" dirty="0"/>
              <a:t>Testing Platform for EOCs and FCAT Retakes (contact</a:t>
            </a:r>
            <a:r>
              <a:rPr lang="pt-BR" dirty="0"/>
              <a:t>: Maria Bruguera &amp; Mara Ugando)</a:t>
            </a:r>
            <a:endParaRPr lang="en-US" dirty="0"/>
          </a:p>
          <a:p>
            <a:pPr marL="958177" indent="-584813"/>
            <a:endParaRPr lang="en-US" dirty="0"/>
          </a:p>
          <a:p>
            <a:pPr marL="958177" indent="-584813"/>
            <a:r>
              <a:rPr lang="en-US" dirty="0"/>
              <a:t>ORS and TIDE</a:t>
            </a:r>
          </a:p>
          <a:p>
            <a:pPr marL="958177" lvl="1" indent="-584813">
              <a:buNone/>
            </a:pPr>
            <a:r>
              <a:rPr lang="en-US" dirty="0">
                <a:hlinkClick r:id="rId4"/>
              </a:rPr>
              <a:t>https://fl.sso.airast.org/auth/UI/Login</a:t>
            </a:r>
            <a:endParaRPr lang="en-US" dirty="0"/>
          </a:p>
          <a:p>
            <a:pPr marL="958177" lvl="1" indent="-584813">
              <a:buNone/>
            </a:pPr>
            <a:r>
              <a:rPr lang="en-US" sz="3100" dirty="0"/>
              <a:t>Testing Platform for FSA, FSA EOCs and FSA Retakes (contact</a:t>
            </a:r>
            <a:r>
              <a:rPr lang="pt-BR" sz="3100" dirty="0"/>
              <a:t>: Maria Bruguera &amp; Mara Ugando)</a:t>
            </a:r>
            <a:endParaRPr lang="en-US" sz="3100" dirty="0"/>
          </a:p>
          <a:p>
            <a:pPr marL="0" indent="0">
              <a:buNone/>
            </a:pPr>
            <a:endParaRPr lang="en-US" dirty="0"/>
          </a:p>
        </p:txBody>
      </p:sp>
    </p:spTree>
    <p:extLst>
      <p:ext uri="{BB962C8B-B14F-4D97-AF65-F5344CB8AC3E}">
        <p14:creationId xmlns:p14="http://schemas.microsoft.com/office/powerpoint/2010/main" val="188284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Platform &amp; Websites (continued)</a:t>
            </a:r>
          </a:p>
        </p:txBody>
      </p:sp>
      <p:sp>
        <p:nvSpPr>
          <p:cNvPr id="3" name="Content Placeholder 2"/>
          <p:cNvSpPr>
            <a:spLocks noGrp="1"/>
          </p:cNvSpPr>
          <p:nvPr>
            <p:ph idx="1"/>
          </p:nvPr>
        </p:nvSpPr>
        <p:spPr>
          <a:xfrm>
            <a:off x="1089660" y="2174282"/>
            <a:ext cx="9707880" cy="4978359"/>
          </a:xfrm>
        </p:spPr>
        <p:txBody>
          <a:bodyPr>
            <a:normAutofit fontScale="40000" lnSpcReduction="20000"/>
          </a:bodyPr>
          <a:lstStyle/>
          <a:p>
            <a:pPr marL="1097236" indent="-723871"/>
            <a:r>
              <a:rPr lang="en-US" sz="8400" dirty="0"/>
              <a:t>Cambridge</a:t>
            </a:r>
          </a:p>
          <a:p>
            <a:pPr marL="1097236" lvl="1" indent="-723871">
              <a:buNone/>
            </a:pPr>
            <a:r>
              <a:rPr lang="en-US" sz="5400" dirty="0">
                <a:hlinkClick r:id="rId2"/>
              </a:rPr>
              <a:t>http://www.cie.org.uk/</a:t>
            </a:r>
            <a:endParaRPr lang="en-US" sz="5400" dirty="0"/>
          </a:p>
          <a:p>
            <a:pPr marL="1097236" lvl="2" indent="-723871">
              <a:buSzPct val="55000"/>
              <a:buNone/>
            </a:pPr>
            <a:r>
              <a:rPr lang="en-US" sz="6600" dirty="0"/>
              <a:t>Site used to order AICE  Materials (contact: Renee Ilhardt, Advanced Academics)</a:t>
            </a:r>
          </a:p>
          <a:p>
            <a:pPr marL="1097236" indent="-723871"/>
            <a:r>
              <a:rPr lang="en-US" sz="8900" dirty="0"/>
              <a:t>Collegeboard</a:t>
            </a:r>
          </a:p>
          <a:p>
            <a:pPr marL="1097236" lvl="1" indent="-723871">
              <a:buNone/>
            </a:pPr>
            <a:r>
              <a:rPr lang="en-US" sz="5400" dirty="0">
                <a:hlinkClick r:id="rId3"/>
              </a:rPr>
              <a:t>https://www.collegeboard.org/</a:t>
            </a:r>
            <a:endParaRPr lang="en-US" sz="5400" dirty="0"/>
          </a:p>
          <a:p>
            <a:pPr marL="1097236" lvl="1" indent="-723871">
              <a:buNone/>
            </a:pPr>
            <a:r>
              <a:rPr lang="en-US" sz="6600" dirty="0"/>
              <a:t>Site used to order AP and PSAT  Materials (contact: Montserrat "Montse" Parradelo, Advanced Academics)</a:t>
            </a:r>
            <a:endParaRPr lang="en-US" sz="5400" dirty="0"/>
          </a:p>
          <a:p>
            <a:pPr marL="1097236" indent="-723871"/>
            <a:r>
              <a:rPr lang="en-US" sz="7400" dirty="0"/>
              <a:t>College Measured Success</a:t>
            </a:r>
          </a:p>
          <a:p>
            <a:pPr marL="1097236" lvl="2" indent="-723871">
              <a:buNone/>
            </a:pPr>
            <a:r>
              <a:rPr lang="en-US" sz="5400" dirty="0">
                <a:hlinkClick r:id="rId4"/>
              </a:rPr>
              <a:t>https://college/measuredsuccess.com</a:t>
            </a:r>
            <a:endParaRPr lang="en-US" sz="5400" dirty="0"/>
          </a:p>
          <a:p>
            <a:pPr marL="1097236" lvl="1" indent="-723871">
              <a:buNone/>
            </a:pPr>
            <a:r>
              <a:rPr lang="en-US" sz="6600" dirty="0"/>
              <a:t>Testing Platform for PERT (contact: Mayda Cabeza)</a:t>
            </a:r>
          </a:p>
          <a:p>
            <a:pPr marL="0" indent="0">
              <a:buNone/>
            </a:pPr>
            <a:endParaRPr lang="en-US" dirty="0"/>
          </a:p>
        </p:txBody>
      </p:sp>
    </p:spTree>
    <p:extLst>
      <p:ext uri="{BB962C8B-B14F-4D97-AF65-F5344CB8AC3E}">
        <p14:creationId xmlns:p14="http://schemas.microsoft.com/office/powerpoint/2010/main" val="28868359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2235</TotalTime>
  <Words>2670</Words>
  <Application>Microsoft Office PowerPoint</Application>
  <PresentationFormat>Custom</PresentationFormat>
  <Paragraphs>315</Paragraphs>
  <Slides>39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Black</vt:lpstr>
      <vt:lpstr>Bradley Hand ITC TT-Bold</vt:lpstr>
      <vt:lpstr>Calibri</vt:lpstr>
      <vt:lpstr>Cambria</vt:lpstr>
      <vt:lpstr>Euphemia</vt:lpstr>
      <vt:lpstr>Rage Italic</vt:lpstr>
      <vt:lpstr>Wingdings</vt:lpstr>
      <vt:lpstr>Sketchbook</vt:lpstr>
      <vt:lpstr>Resources for Test Chairs</vt:lpstr>
      <vt:lpstr>PowerPoint Presentation</vt:lpstr>
      <vt:lpstr>District Staff</vt:lpstr>
      <vt:lpstr>Testing Distribution Center (TDC)</vt:lpstr>
      <vt:lpstr>Important Websites</vt:lpstr>
      <vt:lpstr>Communication from District</vt:lpstr>
      <vt:lpstr>Review Program Guides</vt:lpstr>
      <vt:lpstr>Test Platforms &amp; Websites</vt:lpstr>
      <vt:lpstr>Test Platform &amp; Websites (continued)</vt:lpstr>
      <vt:lpstr>District Applications</vt:lpstr>
      <vt:lpstr>Software and Resources</vt:lpstr>
      <vt:lpstr>Support Modules</vt:lpstr>
      <vt:lpstr>PowerPoint Presentation</vt:lpstr>
      <vt:lpstr>Where do I begin?</vt:lpstr>
      <vt:lpstr>3 Initial Steps  … that will get you on your way!</vt:lpstr>
      <vt:lpstr>3 Initial Steps (continued)</vt:lpstr>
      <vt:lpstr>Communication in KEY!</vt:lpstr>
      <vt:lpstr>Communication (continued)</vt:lpstr>
      <vt:lpstr>Communication (continued)</vt:lpstr>
      <vt:lpstr>Generate Required Documents</vt:lpstr>
      <vt:lpstr>PowerPoint Presentation</vt:lpstr>
      <vt:lpstr>PowerPoint Presentation</vt:lpstr>
      <vt:lpstr>PowerPoint Presentation</vt:lpstr>
      <vt:lpstr>Set up Procedures… for EVERYTHING!</vt:lpstr>
      <vt:lpstr>PRINT, SIGN, DATE &amp; RETURN</vt:lpstr>
      <vt:lpstr>PowerPoint Presentation</vt:lpstr>
      <vt:lpstr>PowerPoint Presentation</vt:lpstr>
      <vt:lpstr>Test Administrator’s Folders – Right Pocket</vt:lpstr>
      <vt:lpstr>PowerPoint Presentation</vt:lpstr>
      <vt:lpstr>Final Steps before Testing</vt:lpstr>
      <vt:lpstr>After the Test . . . Regroup!</vt:lpstr>
      <vt:lpstr>TEST CYCLE PREPARATION TIMELINE</vt:lpstr>
      <vt:lpstr>Material Collection</vt:lpstr>
      <vt:lpstr>Helpful Tips</vt:lpstr>
      <vt:lpstr>Helpful Tips (continued)</vt:lpstr>
      <vt:lpstr>PowerPoint Presentation</vt:lpstr>
      <vt:lpstr>Resources and Help</vt:lpstr>
      <vt:lpstr>PowerPoint Presentation</vt:lpstr>
      <vt:lpstr>TDC Documents Web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Sierra, Kathleen M.</dc:creator>
  <cp:lastModifiedBy>SANTTI, ALEJANDRO</cp:lastModifiedBy>
  <cp:revision>214</cp:revision>
  <cp:lastPrinted>2017-09-21T18:10:16Z</cp:lastPrinted>
  <dcterms:created xsi:type="dcterms:W3CDTF">2014-04-17T22:14:21Z</dcterms:created>
  <dcterms:modified xsi:type="dcterms:W3CDTF">2017-10-13T14:28:17Z</dcterms:modified>
</cp:coreProperties>
</file>