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comments/comment1.xml" ContentType="application/vnd.openxmlformats-officedocument.presentationml.comments+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5"/>
  </p:notesMasterIdLst>
  <p:handoutMasterIdLst>
    <p:handoutMasterId r:id="rId126"/>
  </p:handoutMasterIdLst>
  <p:sldIdLst>
    <p:sldId id="256" r:id="rId2"/>
    <p:sldId id="1014" r:id="rId3"/>
    <p:sldId id="259" r:id="rId4"/>
    <p:sldId id="1012" r:id="rId5"/>
    <p:sldId id="973" r:id="rId6"/>
    <p:sldId id="1013" r:id="rId7"/>
    <p:sldId id="937" r:id="rId8"/>
    <p:sldId id="922" r:id="rId9"/>
    <p:sldId id="923" r:id="rId10"/>
    <p:sldId id="975" r:id="rId11"/>
    <p:sldId id="924" r:id="rId12"/>
    <p:sldId id="735" r:id="rId13"/>
    <p:sldId id="925" r:id="rId14"/>
    <p:sldId id="916" r:id="rId15"/>
    <p:sldId id="1019" r:id="rId16"/>
    <p:sldId id="1011" r:id="rId17"/>
    <p:sldId id="984" r:id="rId18"/>
    <p:sldId id="745" r:id="rId19"/>
    <p:sldId id="746" r:id="rId20"/>
    <p:sldId id="977" r:id="rId21"/>
    <p:sldId id="979" r:id="rId22"/>
    <p:sldId id="749" r:id="rId23"/>
    <p:sldId id="917" r:id="rId24"/>
    <p:sldId id="988" r:id="rId25"/>
    <p:sldId id="750" r:id="rId26"/>
    <p:sldId id="751" r:id="rId27"/>
    <p:sldId id="926" r:id="rId28"/>
    <p:sldId id="758" r:id="rId29"/>
    <p:sldId id="759" r:id="rId30"/>
    <p:sldId id="763" r:id="rId31"/>
    <p:sldId id="761" r:id="rId32"/>
    <p:sldId id="1027" r:id="rId33"/>
    <p:sldId id="927" r:id="rId34"/>
    <p:sldId id="786" r:id="rId35"/>
    <p:sldId id="1009" r:id="rId36"/>
    <p:sldId id="787" r:id="rId37"/>
    <p:sldId id="788" r:id="rId38"/>
    <p:sldId id="790" r:id="rId39"/>
    <p:sldId id="1017" r:id="rId40"/>
    <p:sldId id="1007" r:id="rId41"/>
    <p:sldId id="791" r:id="rId42"/>
    <p:sldId id="935" r:id="rId43"/>
    <p:sldId id="947" r:id="rId44"/>
    <p:sldId id="945" r:id="rId45"/>
    <p:sldId id="946" r:id="rId46"/>
    <p:sldId id="994" r:id="rId47"/>
    <p:sldId id="1015" r:id="rId48"/>
    <p:sldId id="794" r:id="rId49"/>
    <p:sldId id="989" r:id="rId50"/>
    <p:sldId id="796" r:id="rId51"/>
    <p:sldId id="797" r:id="rId52"/>
    <p:sldId id="798" r:id="rId53"/>
    <p:sldId id="860" r:id="rId54"/>
    <p:sldId id="861" r:id="rId55"/>
    <p:sldId id="957" r:id="rId56"/>
    <p:sldId id="958" r:id="rId57"/>
    <p:sldId id="959" r:id="rId58"/>
    <p:sldId id="960" r:id="rId59"/>
    <p:sldId id="961" r:id="rId60"/>
    <p:sldId id="962" r:id="rId61"/>
    <p:sldId id="995" r:id="rId62"/>
    <p:sldId id="963" r:id="rId63"/>
    <p:sldId id="996" r:id="rId64"/>
    <p:sldId id="964" r:id="rId65"/>
    <p:sldId id="971" r:id="rId66"/>
    <p:sldId id="972" r:id="rId67"/>
    <p:sldId id="863" r:id="rId68"/>
    <p:sldId id="932" r:id="rId69"/>
    <p:sldId id="998" r:id="rId70"/>
    <p:sldId id="967" r:id="rId71"/>
    <p:sldId id="933" r:id="rId72"/>
    <p:sldId id="968" r:id="rId73"/>
    <p:sldId id="990" r:id="rId74"/>
    <p:sldId id="934" r:id="rId75"/>
    <p:sldId id="991" r:id="rId76"/>
    <p:sldId id="992" r:id="rId77"/>
    <p:sldId id="866" r:id="rId78"/>
    <p:sldId id="993" r:id="rId79"/>
    <p:sldId id="868" r:id="rId80"/>
    <p:sldId id="870" r:id="rId81"/>
    <p:sldId id="872" r:id="rId82"/>
    <p:sldId id="873" r:id="rId83"/>
    <p:sldId id="965" r:id="rId84"/>
    <p:sldId id="966" r:id="rId85"/>
    <p:sldId id="999" r:id="rId86"/>
    <p:sldId id="997" r:id="rId87"/>
    <p:sldId id="1016" r:id="rId88"/>
    <p:sldId id="876" r:id="rId89"/>
    <p:sldId id="877" r:id="rId90"/>
    <p:sldId id="942" r:id="rId91"/>
    <p:sldId id="944" r:id="rId92"/>
    <p:sldId id="940" r:id="rId93"/>
    <p:sldId id="941" r:id="rId94"/>
    <p:sldId id="895" r:id="rId95"/>
    <p:sldId id="1020" r:id="rId96"/>
    <p:sldId id="897" r:id="rId97"/>
    <p:sldId id="898" r:id="rId98"/>
    <p:sldId id="899" r:id="rId99"/>
    <p:sldId id="1018" r:id="rId100"/>
    <p:sldId id="1000" r:id="rId101"/>
    <p:sldId id="970" r:id="rId102"/>
    <p:sldId id="948" r:id="rId103"/>
    <p:sldId id="1004" r:id="rId104"/>
    <p:sldId id="903" r:id="rId105"/>
    <p:sldId id="1021" r:id="rId106"/>
    <p:sldId id="1005" r:id="rId107"/>
    <p:sldId id="908" r:id="rId108"/>
    <p:sldId id="949" r:id="rId109"/>
    <p:sldId id="950" r:id="rId110"/>
    <p:sldId id="951" r:id="rId111"/>
    <p:sldId id="952" r:id="rId112"/>
    <p:sldId id="953" r:id="rId113"/>
    <p:sldId id="1026" r:id="rId114"/>
    <p:sldId id="954" r:id="rId115"/>
    <p:sldId id="955" r:id="rId116"/>
    <p:sldId id="1023" r:id="rId117"/>
    <p:sldId id="1022" r:id="rId118"/>
    <p:sldId id="956" r:id="rId119"/>
    <p:sldId id="1024" r:id="rId120"/>
    <p:sldId id="1025" r:id="rId121"/>
    <p:sldId id="939" r:id="rId122"/>
    <p:sldId id="938" r:id="rId123"/>
    <p:sldId id="513" r:id="rId124"/>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sh, Lisa" initials="NL" lastIdx="1" clrIdx="0"/>
  <p:cmAuthor id="1" name="Bland, Kira" initials="BK" lastIdx="1" clrIdx="1">
    <p:extLst/>
  </p:cmAuthor>
  <p:cmAuthor id="2" name="Black, Jenny" initials="BJ" lastIdx="1" clrIdx="2">
    <p:extLst/>
  </p:cmAuthor>
  <p:cmAuthor id="3" name="Shay, Sally A." initials="SA" lastIdx="3" clrIdx="3">
    <p:extLst/>
  </p:cmAuthor>
  <p:cmAuthor id="4" name="Shay, Sally A." initials="SSA" lastIdx="4" clrIdx="4">
    <p:extLst>
      <p:ext uri="{19B8F6BF-5375-455C-9EA6-DF929625EA0E}">
        <p15:presenceInfo xmlns:p15="http://schemas.microsoft.com/office/powerpoint/2012/main" userId="S-1-5-21-1343024091-920026266-682003330-1905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F1FA"/>
    <a:srgbClr val="16A1CC"/>
    <a:srgbClr val="2091AC"/>
    <a:srgbClr val="000000"/>
    <a:srgbClr val="FBFEFF"/>
    <a:srgbClr val="66CCFF"/>
    <a:srgbClr val="DDDDDD"/>
    <a:srgbClr val="117A9B"/>
    <a:srgbClr val="1B7B91"/>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F7E392-BA3C-4D10-9373-3AA179822A5D}" v="71" dt="2018-01-31T18:46:50.254"/>
    <p1510:client id="{FF14823E-14FB-4DC4-A447-34A69214F422}" v="353" dt="2018-01-31T14:43:05.185"/>
    <p1510:client id="{65CC4856-85F9-4573-B367-A822DC553053}" v="79" dt="2018-01-31T14:21:00.302"/>
    <p1510:client id="{BE692F02-3E10-4D21-81B2-701BC61C2046}" v="15" dt="2018-01-31T19:17:54.017"/>
    <p1510:client id="{56F415B1-8A79-4F8A-9B49-0067264588DD}" v="11" dt="2018-01-31T15:02:51.608"/>
    <p1510:client id="{3409E293-B608-469B-9864-79C808A6B9EA}" v="216" dt="2018-01-31T20:37:46.745"/>
    <p1510:client id="{F761D315-B5CD-4583-9114-B62E03B3BECC}" v="64" dt="2018-01-31T14:40:43.567"/>
    <p1510:client id="{8A35CEB4-3410-4617-A162-57592C8EA9EE}" v="6" dt="2018-01-31T16:01:22.325"/>
    <p1510:client id="{5EC33C2A-4817-449B-9735-EF88C1B0FE12}" v="7" dt="2018-02-01T13:29:02.1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370" autoAdjust="0"/>
  </p:normalViewPr>
  <p:slideViewPr>
    <p:cSldViewPr snapToGrid="0">
      <p:cViewPr varScale="1">
        <p:scale>
          <a:sx n="114" d="100"/>
          <a:sy n="114" d="100"/>
        </p:scale>
        <p:origin x="1524" y="13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microsoft.com/office/2016/11/relationships/changesInfo" Target="changesInfos/changesInfo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y, Sally A." userId="10037FFE89290187@LIVE.COM" providerId="AD" clId="Web-{F761D315-B5CD-4583-9114-B62E03B3BECC}"/>
    <pc:docChg chg="modSld">
      <pc:chgData name="Shay, Sally A." userId="10037FFE89290187@LIVE.COM" providerId="AD" clId="Web-{F761D315-B5CD-4583-9114-B62E03B3BECC}" dt="2018-01-31T14:40:43.567" v="109"/>
      <pc:docMkLst>
        <pc:docMk/>
      </pc:docMkLst>
      <pc:sldChg chg="modSp">
        <pc:chgData name="Shay, Sally A." userId="10037FFE89290187@LIVE.COM" providerId="AD" clId="Web-{F761D315-B5CD-4583-9114-B62E03B3BECC}" dt="2018-01-31T14:30:19.394" v="67"/>
        <pc:sldMkLst>
          <pc:docMk/>
          <pc:sldMk cId="1675611456" sldId="259"/>
        </pc:sldMkLst>
        <pc:spChg chg="mod">
          <ac:chgData name="Shay, Sally A." userId="10037FFE89290187@LIVE.COM" providerId="AD" clId="Web-{F761D315-B5CD-4583-9114-B62E03B3BECC}" dt="2018-01-31T14:28:55.752" v="30"/>
          <ac:spMkLst>
            <pc:docMk/>
            <pc:sldMk cId="1675611456" sldId="259"/>
            <ac:spMk id="2" creationId="{00000000-0000-0000-0000-000000000000}"/>
          </ac:spMkLst>
        </pc:spChg>
        <pc:spChg chg="mod">
          <ac:chgData name="Shay, Sally A." userId="10037FFE89290187@LIVE.COM" providerId="AD" clId="Web-{F761D315-B5CD-4583-9114-B62E03B3BECC}" dt="2018-01-31T14:26:06.810" v="4"/>
          <ac:spMkLst>
            <pc:docMk/>
            <pc:sldMk cId="1675611456" sldId="259"/>
            <ac:spMk id="3" creationId="{00000000-0000-0000-0000-000000000000}"/>
          </ac:spMkLst>
        </pc:spChg>
        <pc:grpChg chg="mod">
          <ac:chgData name="Shay, Sally A." userId="10037FFE89290187@LIVE.COM" providerId="AD" clId="Web-{F761D315-B5CD-4583-9114-B62E03B3BECC}" dt="2018-01-31T14:30:19.394" v="67"/>
          <ac:grpSpMkLst>
            <pc:docMk/>
            <pc:sldMk cId="1675611456" sldId="259"/>
            <ac:grpSpMk id="8" creationId="{F53D9309-D70E-4352-BB63-9057AD373017}"/>
          </ac:grpSpMkLst>
        </pc:grpChg>
      </pc:sldChg>
      <pc:sldChg chg="modSp">
        <pc:chgData name="Shay, Sally A." userId="10037FFE89290187@LIVE.COM" providerId="AD" clId="Web-{F761D315-B5CD-4583-9114-B62E03B3BECC}" dt="2018-01-31T14:40:43.567" v="109"/>
        <pc:sldMkLst>
          <pc:docMk/>
          <pc:sldMk cId="4195823399" sldId="916"/>
        </pc:sldMkLst>
        <pc:spChg chg="mod">
          <ac:chgData name="Shay, Sally A." userId="10037FFE89290187@LIVE.COM" providerId="AD" clId="Web-{F761D315-B5CD-4583-9114-B62E03B3BECC}" dt="2018-01-31T14:40:43.567" v="109"/>
          <ac:spMkLst>
            <pc:docMk/>
            <pc:sldMk cId="4195823399" sldId="916"/>
            <ac:spMk id="5" creationId="{00000000-0000-0000-0000-000000000000}"/>
          </ac:spMkLst>
        </pc:spChg>
      </pc:sldChg>
      <pc:sldChg chg="modSp">
        <pc:chgData name="Shay, Sally A." userId="10037FFE89290187@LIVE.COM" providerId="AD" clId="Web-{F761D315-B5CD-4583-9114-B62E03B3BECC}" dt="2018-01-31T14:32:25.866" v="91"/>
        <pc:sldMkLst>
          <pc:docMk/>
          <pc:sldMk cId="106011327" sldId="922"/>
        </pc:sldMkLst>
        <pc:spChg chg="mod">
          <ac:chgData name="Shay, Sally A." userId="10037FFE89290187@LIVE.COM" providerId="AD" clId="Web-{F761D315-B5CD-4583-9114-B62E03B3BECC}" dt="2018-01-31T14:31:46.584" v="89"/>
          <ac:spMkLst>
            <pc:docMk/>
            <pc:sldMk cId="106011327" sldId="922"/>
            <ac:spMk id="7" creationId="{00000000-0000-0000-0000-000000000000}"/>
          </ac:spMkLst>
        </pc:spChg>
        <pc:graphicFrameChg chg="mod">
          <ac:chgData name="Shay, Sally A." userId="10037FFE89290187@LIVE.COM" providerId="AD" clId="Web-{F761D315-B5CD-4583-9114-B62E03B3BECC}" dt="2018-01-31T14:32:25.866" v="91"/>
          <ac:graphicFrameMkLst>
            <pc:docMk/>
            <pc:sldMk cId="106011327" sldId="922"/>
            <ac:graphicFrameMk id="3" creationId="{00000000-0000-0000-0000-000000000000}"/>
          </ac:graphicFrameMkLst>
        </pc:graphicFrameChg>
      </pc:sldChg>
      <pc:sldChg chg="modSp addCm modCm">
        <pc:chgData name="Shay, Sally A." userId="10037FFE89290187@LIVE.COM" providerId="AD" clId="Web-{F761D315-B5CD-4583-9114-B62E03B3BECC}" dt="2018-01-31T14:36:26.154" v="95"/>
        <pc:sldMkLst>
          <pc:docMk/>
          <pc:sldMk cId="1663467050" sldId="923"/>
        </pc:sldMkLst>
        <pc:spChg chg="mod">
          <ac:chgData name="Shay, Sally A." userId="10037FFE89290187@LIVE.COM" providerId="AD" clId="Web-{F761D315-B5CD-4583-9114-B62E03B3BECC}" dt="2018-01-31T14:33:27.493" v="92"/>
          <ac:spMkLst>
            <pc:docMk/>
            <pc:sldMk cId="1663467050" sldId="923"/>
            <ac:spMk id="9" creationId="{93E82730-90BA-4363-ACD8-D4CDA4277D3C}"/>
          </ac:spMkLst>
        </pc:spChg>
        <pc:graphicFrameChg chg="modGraphic">
          <ac:chgData name="Shay, Sally A." userId="10037FFE89290187@LIVE.COM" providerId="AD" clId="Web-{F761D315-B5CD-4583-9114-B62E03B3BECC}" dt="2018-01-31T14:34:35.604" v="93"/>
          <ac:graphicFrameMkLst>
            <pc:docMk/>
            <pc:sldMk cId="1663467050" sldId="923"/>
            <ac:graphicFrameMk id="5" creationId="{00000000-0000-0000-0000-000000000000}"/>
          </ac:graphicFrameMkLst>
        </pc:graphicFrameChg>
      </pc:sldChg>
      <pc:sldChg chg="modSp addCm">
        <pc:chgData name="Shay, Sally A." userId="10037FFE89290187@LIVE.COM" providerId="AD" clId="Web-{F761D315-B5CD-4583-9114-B62E03B3BECC}" dt="2018-01-31T14:38:57.849" v="104"/>
        <pc:sldMkLst>
          <pc:docMk/>
          <pc:sldMk cId="3601077360" sldId="924"/>
        </pc:sldMkLst>
        <pc:spChg chg="mod">
          <ac:chgData name="Shay, Sally A." userId="10037FFE89290187@LIVE.COM" providerId="AD" clId="Web-{F761D315-B5CD-4583-9114-B62E03B3BECC}" dt="2018-01-31T14:38:57.849" v="104"/>
          <ac:spMkLst>
            <pc:docMk/>
            <pc:sldMk cId="3601077360" sldId="924"/>
            <ac:spMk id="5" creationId="{00000000-0000-0000-0000-000000000000}"/>
          </ac:spMkLst>
        </pc:spChg>
      </pc:sldChg>
      <pc:sldChg chg="addCm">
        <pc:chgData name="Shay, Sally A." userId="10037FFE89290187@LIVE.COM" providerId="AD" clId="Web-{F761D315-B5CD-4583-9114-B62E03B3BECC}" dt="2018-01-31T14:40:11.900" v="105"/>
        <pc:sldMkLst>
          <pc:docMk/>
          <pc:sldMk cId="2029667253" sldId="925"/>
        </pc:sldMkLst>
      </pc:sldChg>
      <pc:sldChg chg="modSp">
        <pc:chgData name="Shay, Sally A." userId="10037FFE89290187@LIVE.COM" providerId="AD" clId="Web-{F761D315-B5CD-4583-9114-B62E03B3BECC}" dt="2018-01-31T14:29:31.534" v="64"/>
        <pc:sldMkLst>
          <pc:docMk/>
          <pc:sldMk cId="1038599729" sldId="973"/>
        </pc:sldMkLst>
        <pc:spChg chg="mod">
          <ac:chgData name="Shay, Sally A." userId="10037FFE89290187@LIVE.COM" providerId="AD" clId="Web-{F761D315-B5CD-4583-9114-B62E03B3BECC}" dt="2018-01-31T14:29:31.534" v="64"/>
          <ac:spMkLst>
            <pc:docMk/>
            <pc:sldMk cId="1038599729" sldId="973"/>
            <ac:spMk id="8194" creationId="{00000000-0000-0000-0000-000000000000}"/>
          </ac:spMkLst>
        </pc:spChg>
      </pc:sldChg>
      <pc:sldChg chg="modSp">
        <pc:chgData name="Shay, Sally A." userId="10037FFE89290187@LIVE.COM" providerId="AD" clId="Web-{F761D315-B5CD-4583-9114-B62E03B3BECC}" dt="2018-01-31T14:27:14.280" v="8"/>
        <pc:sldMkLst>
          <pc:docMk/>
          <pc:sldMk cId="3428434528" sldId="1012"/>
        </pc:sldMkLst>
        <pc:spChg chg="mod">
          <ac:chgData name="Shay, Sally A." userId="10037FFE89290187@LIVE.COM" providerId="AD" clId="Web-{F761D315-B5CD-4583-9114-B62E03B3BECC}" dt="2018-01-31T14:27:14.280" v="8"/>
          <ac:spMkLst>
            <pc:docMk/>
            <pc:sldMk cId="3428434528" sldId="1012"/>
            <ac:spMk id="3" creationId="{00000000-0000-0000-0000-000000000000}"/>
          </ac:spMkLst>
        </pc:spChg>
      </pc:sldChg>
    </pc:docChg>
  </pc:docChgLst>
  <pc:docChgLst>
    <pc:chgData name="RODRIGUEZ, DARMA M" userId="10037FFE8928B551@LIVE.COM" providerId="AD" clId="Web-{8A35CEB4-3410-4617-A162-57592C8EA9EE}"/>
    <pc:docChg chg="modSld sldOrd">
      <pc:chgData name="RODRIGUEZ, DARMA M" userId="10037FFE8928B551@LIVE.COM" providerId="AD" clId="Web-{8A35CEB4-3410-4617-A162-57592C8EA9EE}" dt="2018-01-31T18:51:47.423" v="1699"/>
      <pc:docMkLst>
        <pc:docMk/>
      </pc:docMkLst>
      <pc:sldChg chg="ord modNotes">
        <pc:chgData name="RODRIGUEZ, DARMA M" userId="10037FFE8928B551@LIVE.COM" providerId="AD" clId="Web-{8A35CEB4-3410-4617-A162-57592C8EA9EE}" dt="2018-01-31T18:51:47.423" v="1699"/>
        <pc:sldMkLst>
          <pc:docMk/>
          <pc:sldMk cId="3322989880" sldId="908"/>
        </pc:sldMkLst>
      </pc:sldChg>
      <pc:sldChg chg="modSp modNotes">
        <pc:chgData name="RODRIGUEZ, DARMA M" userId="10037FFE8928B551@LIVE.COM" providerId="AD" clId="Web-{8A35CEB4-3410-4617-A162-57592C8EA9EE}" dt="2018-01-31T16:06:37.579" v="1392"/>
        <pc:sldMkLst>
          <pc:docMk/>
          <pc:sldMk cId="1074413254" sldId="1005"/>
        </pc:sldMkLst>
        <pc:spChg chg="mod">
          <ac:chgData name="RODRIGUEZ, DARMA M" userId="10037FFE8928B551@LIVE.COM" providerId="AD" clId="Web-{8A35CEB4-3410-4617-A162-57592C8EA9EE}" dt="2018-01-31T16:01:22.325" v="1102"/>
          <ac:spMkLst>
            <pc:docMk/>
            <pc:sldMk cId="1074413254" sldId="1005"/>
            <ac:spMk id="3" creationId="{00000000-0000-0000-0000-000000000000}"/>
          </ac:spMkLst>
        </pc:spChg>
      </pc:sldChg>
      <pc:sldChg chg="modSp modNotes">
        <pc:chgData name="RODRIGUEZ, DARMA M" userId="10037FFE8928B551@LIVE.COM" providerId="AD" clId="Web-{8A35CEB4-3410-4617-A162-57592C8EA9EE}" dt="2018-01-31T15:59:03.323" v="945"/>
        <pc:sldMkLst>
          <pc:docMk/>
          <pc:sldMk cId="3228032859" sldId="1021"/>
        </pc:sldMkLst>
        <pc:spChg chg="mod">
          <ac:chgData name="RODRIGUEZ, DARMA M" userId="10037FFE8928B551@LIVE.COM" providerId="AD" clId="Web-{8A35CEB4-3410-4617-A162-57592C8EA9EE}" dt="2018-01-31T15:59:03.323" v="945"/>
          <ac:spMkLst>
            <pc:docMk/>
            <pc:sldMk cId="3228032859" sldId="1021"/>
            <ac:spMk id="3" creationId="{7A7DA5EE-FDBE-4F80-8DF9-753CB79E0351}"/>
          </ac:spMkLst>
        </pc:spChg>
      </pc:sldChg>
    </pc:docChg>
  </pc:docChgLst>
  <pc:docChgLst>
    <pc:chgData name="RODRIGUEZ, DARMA M" userId="10037FFE8928B551@LIVE.COM" providerId="AD" clId="Web-{02F3EF30-8C84-46B1-9369-A5AF314BBC76}"/>
    <pc:docChg chg="modSld">
      <pc:chgData name="RODRIGUEZ, DARMA M" userId="10037FFE8928B551@LIVE.COM" providerId="AD" clId="Web-{02F3EF30-8C84-46B1-9369-A5AF314BBC76}" dt="2018-01-31T15:24:19.143" v="10"/>
      <pc:docMkLst>
        <pc:docMk/>
      </pc:docMkLst>
      <pc:sldChg chg="modNotes">
        <pc:chgData name="RODRIGUEZ, DARMA M" userId="10037FFE8928B551@LIVE.COM" providerId="AD" clId="Web-{02F3EF30-8C84-46B1-9369-A5AF314BBC76}" dt="2018-01-31T15:24:19.143" v="10"/>
        <pc:sldMkLst>
          <pc:docMk/>
          <pc:sldMk cId="1382345587" sldId="949"/>
        </pc:sldMkLst>
      </pc:sldChg>
      <pc:sldChg chg="modSp">
        <pc:chgData name="RODRIGUEZ, DARMA M" userId="10037FFE8928B551@LIVE.COM" providerId="AD" clId="Web-{02F3EF30-8C84-46B1-9369-A5AF314BBC76}" dt="2018-01-31T15:21:32.057" v="3"/>
        <pc:sldMkLst>
          <pc:docMk/>
          <pc:sldMk cId="3228032859" sldId="1021"/>
        </pc:sldMkLst>
        <pc:picChg chg="mod">
          <ac:chgData name="RODRIGUEZ, DARMA M" userId="10037FFE8928B551@LIVE.COM" providerId="AD" clId="Web-{02F3EF30-8C84-46B1-9369-A5AF314BBC76}" dt="2018-01-31T15:21:25.791" v="2"/>
          <ac:picMkLst>
            <pc:docMk/>
            <pc:sldMk cId="3228032859" sldId="1021"/>
            <ac:picMk id="5" creationId="{6566F3F0-246F-4AE5-8B91-9FB96E609A55}"/>
          </ac:picMkLst>
        </pc:picChg>
        <pc:picChg chg="mod">
          <ac:chgData name="RODRIGUEZ, DARMA M" userId="10037FFE8928B551@LIVE.COM" providerId="AD" clId="Web-{02F3EF30-8C84-46B1-9369-A5AF314BBC76}" dt="2018-01-31T15:21:32.057" v="3"/>
          <ac:picMkLst>
            <pc:docMk/>
            <pc:sldMk cId="3228032859" sldId="1021"/>
            <ac:picMk id="7" creationId="{CA2B527A-9A6E-47E6-BF79-A3F6DF3A6984}"/>
          </ac:picMkLst>
        </pc:picChg>
      </pc:sldChg>
    </pc:docChg>
  </pc:docChgLst>
  <pc:docChgLst>
    <pc:chgData name="Ugando, Mara D." userId="1003000089289032@LIVE.COM" providerId="AD" clId="Web-{5EC33C2A-4817-449B-9735-EF88C1B0FE12}"/>
    <pc:docChg chg="modSld">
      <pc:chgData name="Ugando, Mara D." userId="1003000089289032@LIVE.COM" providerId="AD" clId="Web-{5EC33C2A-4817-449B-9735-EF88C1B0FE12}" dt="2018-02-01T13:53:49.481" v="1524"/>
      <pc:docMkLst>
        <pc:docMk/>
      </pc:docMkLst>
      <pc:sldChg chg="modSp modNotes">
        <pc:chgData name="Ugando, Mara D." userId="1003000089289032@LIVE.COM" providerId="AD" clId="Web-{5EC33C2A-4817-449B-9735-EF88C1B0FE12}" dt="2018-02-01T13:32:37.646" v="166"/>
        <pc:sldMkLst>
          <pc:docMk/>
          <pc:sldMk cId="2436004648" sldId="932"/>
        </pc:sldMkLst>
        <pc:spChg chg="mod">
          <ac:chgData name="Ugando, Mara D." userId="1003000089289032@LIVE.COM" providerId="AD" clId="Web-{5EC33C2A-4817-449B-9735-EF88C1B0FE12}" dt="2018-02-01T13:29:02.148" v="6"/>
          <ac:spMkLst>
            <pc:docMk/>
            <pc:sldMk cId="2436004648" sldId="932"/>
            <ac:spMk id="3" creationId="{00000000-0000-0000-0000-000000000000}"/>
          </ac:spMkLst>
        </pc:spChg>
      </pc:sldChg>
      <pc:sldChg chg="modNotes">
        <pc:chgData name="Ugando, Mara D." userId="1003000089289032@LIVE.COM" providerId="AD" clId="Web-{5EC33C2A-4817-449B-9735-EF88C1B0FE12}" dt="2018-02-01T13:53:49.481" v="1524"/>
        <pc:sldMkLst>
          <pc:docMk/>
          <pc:sldMk cId="1844197318" sldId="967"/>
        </pc:sldMkLst>
      </pc:sldChg>
      <pc:sldChg chg="modNotes">
        <pc:chgData name="Ugando, Mara D." userId="1003000089289032@LIVE.COM" providerId="AD" clId="Web-{5EC33C2A-4817-449B-9735-EF88C1B0FE12}" dt="2018-02-01T13:36:29.222" v="234"/>
        <pc:sldMkLst>
          <pc:docMk/>
          <pc:sldMk cId="2588680678" sldId="998"/>
        </pc:sldMkLst>
      </pc:sldChg>
    </pc:docChg>
  </pc:docChgLst>
  <pc:docChgLst>
    <pc:chgData name="RODRIGUEZ, DARMA M" userId="10037FFE8928B551@LIVE.COM" providerId="AD" clId="Web-{FF14823E-14FB-4DC4-A447-34A69214F422}"/>
    <pc:docChg chg="addSld modSld modSection">
      <pc:chgData name="RODRIGUEZ, DARMA M" userId="10037FFE8928B551@LIVE.COM" providerId="AD" clId="Web-{FF14823E-14FB-4DC4-A447-34A69214F422}" dt="2018-01-31T14:43:05.169" v="373"/>
      <pc:docMkLst>
        <pc:docMk/>
      </pc:docMkLst>
      <pc:sldChg chg="modSp">
        <pc:chgData name="RODRIGUEZ, DARMA M" userId="10037FFE8928B551@LIVE.COM" providerId="AD" clId="Web-{FF14823E-14FB-4DC4-A447-34A69214F422}" dt="2018-01-31T14:15:30.648" v="99"/>
        <pc:sldMkLst>
          <pc:docMk/>
          <pc:sldMk cId="1074413254" sldId="1005"/>
        </pc:sldMkLst>
        <pc:spChg chg="mod">
          <ac:chgData name="RODRIGUEZ, DARMA M" userId="10037FFE8928B551@LIVE.COM" providerId="AD" clId="Web-{FF14823E-14FB-4DC4-A447-34A69214F422}" dt="2018-01-31T14:15:30.648" v="99"/>
          <ac:spMkLst>
            <pc:docMk/>
            <pc:sldMk cId="1074413254" sldId="1005"/>
            <ac:spMk id="3" creationId="{00000000-0000-0000-0000-000000000000}"/>
          </ac:spMkLst>
        </pc:spChg>
      </pc:sldChg>
      <pc:sldChg chg="modSp new">
        <pc:chgData name="RODRIGUEZ, DARMA M" userId="10037FFE8928B551@LIVE.COM" providerId="AD" clId="Web-{FF14823E-14FB-4DC4-A447-34A69214F422}" dt="2018-01-31T14:43:05.169" v="373"/>
        <pc:sldMkLst>
          <pc:docMk/>
          <pc:sldMk cId="3228032859" sldId="1021"/>
        </pc:sldMkLst>
        <pc:spChg chg="mod">
          <ac:chgData name="RODRIGUEZ, DARMA M" userId="10037FFE8928B551@LIVE.COM" providerId="AD" clId="Web-{FF14823E-14FB-4DC4-A447-34A69214F422}" dt="2018-01-31T14:16:43.289" v="136"/>
          <ac:spMkLst>
            <pc:docMk/>
            <pc:sldMk cId="3228032859" sldId="1021"/>
            <ac:spMk id="2" creationId="{FAB72447-079A-41AF-8514-2035F412F994}"/>
          </ac:spMkLst>
        </pc:spChg>
        <pc:spChg chg="mod">
          <ac:chgData name="RODRIGUEZ, DARMA M" userId="10037FFE8928B551@LIVE.COM" providerId="AD" clId="Web-{FF14823E-14FB-4DC4-A447-34A69214F422}" dt="2018-01-31T14:43:05.169" v="373"/>
          <ac:spMkLst>
            <pc:docMk/>
            <pc:sldMk cId="3228032859" sldId="1021"/>
            <ac:spMk id="3" creationId="{7A7DA5EE-FDBE-4F80-8DF9-753CB79E0351}"/>
          </ac:spMkLst>
        </pc:spChg>
      </pc:sldChg>
    </pc:docChg>
  </pc:docChgLst>
  <pc:docChgLst>
    <pc:chgData name="RODRIGUEZ, DARMA M" userId="10037FFE8928B551@LIVE.COM" providerId="AD" clId="Web-{3409E293-B608-469B-9864-79C808A6B9EA}"/>
    <pc:docChg chg="addSld modSld sldOrd modSection">
      <pc:chgData name="RODRIGUEZ, DARMA M" userId="10037FFE8928B551@LIVE.COM" providerId="AD" clId="Web-{3409E293-B608-469B-9864-79C808A6B9EA}" dt="2018-01-31T21:20:12.466" v="1773"/>
      <pc:docMkLst>
        <pc:docMk/>
      </pc:docMkLst>
      <pc:sldChg chg="modSp modNotes">
        <pc:chgData name="RODRIGUEZ, DARMA M" userId="10037FFE8928B551@LIVE.COM" providerId="AD" clId="Web-{3409E293-B608-469B-9864-79C808A6B9EA}" dt="2018-01-31T20:09:10.041" v="672"/>
        <pc:sldMkLst>
          <pc:docMk/>
          <pc:sldMk cId="3322989880" sldId="908"/>
        </pc:sldMkLst>
        <pc:spChg chg="mod">
          <ac:chgData name="RODRIGUEZ, DARMA M" userId="10037FFE8928B551@LIVE.COM" providerId="AD" clId="Web-{3409E293-B608-469B-9864-79C808A6B9EA}" dt="2018-01-31T19:38:06.114" v="201"/>
          <ac:spMkLst>
            <pc:docMk/>
            <pc:sldMk cId="3322989880" sldId="908"/>
            <ac:spMk id="3" creationId="{00000000-0000-0000-0000-000000000000}"/>
          </ac:spMkLst>
        </pc:spChg>
      </pc:sldChg>
      <pc:sldChg chg="modSp modNotes">
        <pc:chgData name="RODRIGUEZ, DARMA M" userId="10037FFE8928B551@LIVE.COM" providerId="AD" clId="Web-{3409E293-B608-469B-9864-79C808A6B9EA}" dt="2018-01-31T21:20:12.466" v="1773"/>
        <pc:sldMkLst>
          <pc:docMk/>
          <pc:sldMk cId="1382345587" sldId="949"/>
        </pc:sldMkLst>
        <pc:spChg chg="mod">
          <ac:chgData name="RODRIGUEZ, DARMA M" userId="10037FFE8928B551@LIVE.COM" providerId="AD" clId="Web-{3409E293-B608-469B-9864-79C808A6B9EA}" dt="2018-01-31T20:37:46.745" v="1095"/>
          <ac:spMkLst>
            <pc:docMk/>
            <pc:sldMk cId="1382345587" sldId="949"/>
            <ac:spMk id="2" creationId="{00000000-0000-0000-0000-000000000000}"/>
          </ac:spMkLst>
        </pc:spChg>
        <pc:spChg chg="mod">
          <ac:chgData name="RODRIGUEZ, DARMA M" userId="10037FFE8928B551@LIVE.COM" providerId="AD" clId="Web-{3409E293-B608-469B-9864-79C808A6B9EA}" dt="2018-01-31T20:34:28.367" v="1070"/>
          <ac:spMkLst>
            <pc:docMk/>
            <pc:sldMk cId="1382345587" sldId="949"/>
            <ac:spMk id="57359" creationId="{00000000-0000-0000-0000-000000000000}"/>
          </ac:spMkLst>
        </pc:spChg>
        <pc:graphicFrameChg chg="mod modGraphic">
          <ac:chgData name="RODRIGUEZ, DARMA M" userId="10037FFE8928B551@LIVE.COM" providerId="AD" clId="Web-{3409E293-B608-469B-9864-79C808A6B9EA}" dt="2018-01-31T20:38:16.355" v="1098"/>
          <ac:graphicFrameMkLst>
            <pc:docMk/>
            <pc:sldMk cId="1382345587" sldId="949"/>
            <ac:graphicFrameMk id="5" creationId="{00000000-0000-0000-0000-000000000000}"/>
          </ac:graphicFrameMkLst>
        </pc:graphicFrameChg>
      </pc:sldChg>
      <pc:sldChg chg="modSp">
        <pc:chgData name="RODRIGUEZ, DARMA M" userId="10037FFE8928B551@LIVE.COM" providerId="AD" clId="Web-{3409E293-B608-469B-9864-79C808A6B9EA}" dt="2018-01-31T19:42:27.666" v="250"/>
        <pc:sldMkLst>
          <pc:docMk/>
          <pc:sldMk cId="528227311" sldId="954"/>
        </pc:sldMkLst>
        <pc:spChg chg="mod">
          <ac:chgData name="RODRIGUEZ, DARMA M" userId="10037FFE8928B551@LIVE.COM" providerId="AD" clId="Web-{3409E293-B608-469B-9864-79C808A6B9EA}" dt="2018-01-31T19:34:24.079" v="68"/>
          <ac:spMkLst>
            <pc:docMk/>
            <pc:sldMk cId="528227311" sldId="954"/>
            <ac:spMk id="50179" creationId="{00000000-0000-0000-0000-000000000000}"/>
          </ac:spMkLst>
        </pc:spChg>
        <pc:spChg chg="mod">
          <ac:chgData name="RODRIGUEZ, DARMA M" userId="10037FFE8928B551@LIVE.COM" providerId="AD" clId="Web-{3409E293-B608-469B-9864-79C808A6B9EA}" dt="2018-01-31T19:42:27.666" v="250"/>
          <ac:spMkLst>
            <pc:docMk/>
            <pc:sldMk cId="528227311" sldId="954"/>
            <ac:spMk id="59396" creationId="{00000000-0000-0000-0000-000000000000}"/>
          </ac:spMkLst>
        </pc:spChg>
      </pc:sldChg>
      <pc:sldChg chg="addSp delSp modSp">
        <pc:chgData name="RODRIGUEZ, DARMA M" userId="10037FFE8928B551@LIVE.COM" providerId="AD" clId="Web-{3409E293-B608-469B-9864-79C808A6B9EA}" dt="2018-01-31T19:31:54.326" v="35"/>
        <pc:sldMkLst>
          <pc:docMk/>
          <pc:sldMk cId="4283640964" sldId="955"/>
        </pc:sldMkLst>
        <pc:spChg chg="mod">
          <ac:chgData name="RODRIGUEZ, DARMA M" userId="10037FFE8928B551@LIVE.COM" providerId="AD" clId="Web-{3409E293-B608-469B-9864-79C808A6B9EA}" dt="2018-01-31T19:31:54.326" v="35"/>
          <ac:spMkLst>
            <pc:docMk/>
            <pc:sldMk cId="4283640964" sldId="955"/>
            <ac:spMk id="2" creationId="{00000000-0000-0000-0000-000000000000}"/>
          </ac:spMkLst>
        </pc:spChg>
        <pc:spChg chg="del">
          <ac:chgData name="RODRIGUEZ, DARMA M" userId="10037FFE8928B551@LIVE.COM" providerId="AD" clId="Web-{3409E293-B608-469B-9864-79C808A6B9EA}" dt="2018-01-31T19:31:14.856" v="0"/>
          <ac:spMkLst>
            <pc:docMk/>
            <pc:sldMk cId="4283640964" sldId="955"/>
            <ac:spMk id="3" creationId="{00000000-0000-0000-0000-000000000000}"/>
          </ac:spMkLst>
        </pc:spChg>
        <pc:picChg chg="add mod ord">
          <ac:chgData name="RODRIGUEZ, DARMA M" userId="10037FFE8928B551@LIVE.COM" providerId="AD" clId="Web-{3409E293-B608-469B-9864-79C808A6B9EA}" dt="2018-01-31T19:31:33.575" v="6"/>
          <ac:picMkLst>
            <pc:docMk/>
            <pc:sldMk cId="4283640964" sldId="955"/>
            <ac:picMk id="5" creationId="{0545F5A7-1FDE-4B93-BE6B-1816FA7C3A2E}"/>
          </ac:picMkLst>
        </pc:picChg>
        <pc:picChg chg="del">
          <ac:chgData name="RODRIGUEZ, DARMA M" userId="10037FFE8928B551@LIVE.COM" providerId="AD" clId="Web-{3409E293-B608-469B-9864-79C808A6B9EA}" dt="2018-01-31T19:31:18.294" v="1"/>
          <ac:picMkLst>
            <pc:docMk/>
            <pc:sldMk cId="4283640964" sldId="955"/>
            <ac:picMk id="1027" creationId="{00000000-0000-0000-0000-000000000000}"/>
          </ac:picMkLst>
        </pc:picChg>
      </pc:sldChg>
      <pc:sldChg chg="addSp delSp modSp ord">
        <pc:chgData name="RODRIGUEZ, DARMA M" userId="10037FFE8928B551@LIVE.COM" providerId="AD" clId="Web-{3409E293-B608-469B-9864-79C808A6B9EA}" dt="2018-01-31T19:44:52.763" v="254"/>
        <pc:sldMkLst>
          <pc:docMk/>
          <pc:sldMk cId="2416789269" sldId="956"/>
        </pc:sldMkLst>
        <pc:picChg chg="add del mod">
          <ac:chgData name="RODRIGUEZ, DARMA M" userId="10037FFE8928B551@LIVE.COM" providerId="AD" clId="Web-{3409E293-B608-469B-9864-79C808A6B9EA}" dt="2018-01-31T19:44:52.763" v="254"/>
          <ac:picMkLst>
            <pc:docMk/>
            <pc:sldMk cId="2416789269" sldId="956"/>
            <ac:picMk id="7" creationId="{739FB718-9D1C-4B9F-BA1C-3A8DE2D71C05}"/>
          </ac:picMkLst>
        </pc:picChg>
      </pc:sldChg>
      <pc:sldChg chg="modNotes">
        <pc:chgData name="RODRIGUEZ, DARMA M" userId="10037FFE8928B551@LIVE.COM" providerId="AD" clId="Web-{3409E293-B608-469B-9864-79C808A6B9EA}" dt="2018-01-31T20:06:01.318" v="618"/>
        <pc:sldMkLst>
          <pc:docMk/>
          <pc:sldMk cId="1074413254" sldId="1005"/>
        </pc:sldMkLst>
      </pc:sldChg>
      <pc:sldChg chg="addSp delSp modSp add replId">
        <pc:chgData name="RODRIGUEZ, DARMA M" userId="10037FFE8928B551@LIVE.COM" providerId="AD" clId="Web-{3409E293-B608-469B-9864-79C808A6B9EA}" dt="2018-01-31T19:32:41.796" v="47"/>
        <pc:sldMkLst>
          <pc:docMk/>
          <pc:sldMk cId="1217105800" sldId="1022"/>
        </pc:sldMkLst>
        <pc:spChg chg="mod">
          <ac:chgData name="RODRIGUEZ, DARMA M" userId="10037FFE8928B551@LIVE.COM" providerId="AD" clId="Web-{3409E293-B608-469B-9864-79C808A6B9EA}" dt="2018-01-31T19:32:41.796" v="47"/>
          <ac:spMkLst>
            <pc:docMk/>
            <pc:sldMk cId="1217105800" sldId="1022"/>
            <ac:spMk id="2" creationId="{00000000-0000-0000-0000-000000000000}"/>
          </ac:spMkLst>
        </pc:spChg>
        <pc:spChg chg="add del mod">
          <ac:chgData name="RODRIGUEZ, DARMA M" userId="10037FFE8928B551@LIVE.COM" providerId="AD" clId="Web-{3409E293-B608-469B-9864-79C808A6B9EA}" dt="2018-01-31T19:32:15.545" v="40"/>
          <ac:spMkLst>
            <pc:docMk/>
            <pc:sldMk cId="1217105800" sldId="1022"/>
            <ac:spMk id="12" creationId="{EDEC87BF-9BF8-4C52-A535-AD9173F91F94}"/>
          </ac:spMkLst>
        </pc:spChg>
        <pc:picChg chg="del">
          <ac:chgData name="RODRIGUEZ, DARMA M" userId="10037FFE8928B551@LIVE.COM" providerId="AD" clId="Web-{3409E293-B608-469B-9864-79C808A6B9EA}" dt="2018-01-31T19:32:01.779" v="39"/>
          <ac:picMkLst>
            <pc:docMk/>
            <pc:sldMk cId="1217105800" sldId="1022"/>
            <ac:picMk id="5" creationId="{0545F5A7-1FDE-4B93-BE6B-1816FA7C3A2E}"/>
          </ac:picMkLst>
        </pc:picChg>
        <pc:picChg chg="add mod ord">
          <ac:chgData name="RODRIGUEZ, DARMA M" userId="10037FFE8928B551@LIVE.COM" providerId="AD" clId="Web-{3409E293-B608-469B-9864-79C808A6B9EA}" dt="2018-01-31T19:32:35.264" v="44"/>
          <ac:picMkLst>
            <pc:docMk/>
            <pc:sldMk cId="1217105800" sldId="1022"/>
            <ac:picMk id="13" creationId="{0642F88C-81AA-4F6C-89AE-F6E6E84903D4}"/>
          </ac:picMkLst>
        </pc:picChg>
      </pc:sldChg>
      <pc:sldChg chg="modSp add replId">
        <pc:chgData name="RODRIGUEZ, DARMA M" userId="10037FFE8928B551@LIVE.COM" providerId="AD" clId="Web-{3409E293-B608-469B-9864-79C808A6B9EA}" dt="2018-01-31T19:39:13.475" v="211"/>
        <pc:sldMkLst>
          <pc:docMk/>
          <pc:sldMk cId="3167207740" sldId="1023"/>
        </pc:sldMkLst>
        <pc:spChg chg="mod">
          <ac:chgData name="RODRIGUEZ, DARMA M" userId="10037FFE8928B551@LIVE.COM" providerId="AD" clId="Web-{3409E293-B608-469B-9864-79C808A6B9EA}" dt="2018-01-31T19:34:39.767" v="72"/>
          <ac:spMkLst>
            <pc:docMk/>
            <pc:sldMk cId="3167207740" sldId="1023"/>
            <ac:spMk id="50179" creationId="{00000000-0000-0000-0000-000000000000}"/>
          </ac:spMkLst>
        </pc:spChg>
        <pc:spChg chg="mod">
          <ac:chgData name="RODRIGUEZ, DARMA M" userId="10037FFE8928B551@LIVE.COM" providerId="AD" clId="Web-{3409E293-B608-469B-9864-79C808A6B9EA}" dt="2018-01-31T19:39:13.475" v="211"/>
          <ac:spMkLst>
            <pc:docMk/>
            <pc:sldMk cId="3167207740" sldId="1023"/>
            <ac:spMk id="59396" creationId="{00000000-0000-0000-0000-000000000000}"/>
          </ac:spMkLst>
        </pc:spChg>
      </pc:sldChg>
      <pc:sldChg chg="addSp delSp modSp new">
        <pc:chgData name="RODRIGUEZ, DARMA M" userId="10037FFE8928B551@LIVE.COM" providerId="AD" clId="Web-{3409E293-B608-469B-9864-79C808A6B9EA}" dt="2018-01-31T19:55:23.744" v="283"/>
        <pc:sldMkLst>
          <pc:docMk/>
          <pc:sldMk cId="3874052313" sldId="1024"/>
        </pc:sldMkLst>
        <pc:spChg chg="del">
          <ac:chgData name="RODRIGUEZ, DARMA M" userId="10037FFE8928B551@LIVE.COM" providerId="AD" clId="Web-{3409E293-B608-469B-9864-79C808A6B9EA}" dt="2018-01-31T19:45:49.311" v="264"/>
          <ac:spMkLst>
            <pc:docMk/>
            <pc:sldMk cId="3874052313" sldId="1024"/>
            <ac:spMk id="2" creationId="{6427F47F-E40C-4639-A013-7167318E171E}"/>
          </ac:spMkLst>
        </pc:spChg>
        <pc:spChg chg="del">
          <ac:chgData name="RODRIGUEZ, DARMA M" userId="10037FFE8928B551@LIVE.COM" providerId="AD" clId="Web-{3409E293-B608-469B-9864-79C808A6B9EA}" dt="2018-01-31T19:45:14.810" v="257"/>
          <ac:spMkLst>
            <pc:docMk/>
            <pc:sldMk cId="3874052313" sldId="1024"/>
            <ac:spMk id="3" creationId="{1CD0CC7A-256D-4DC7-B56D-6E7CFED1FE58}"/>
          </ac:spMkLst>
        </pc:spChg>
        <pc:spChg chg="add del mod">
          <ac:chgData name="RODRIGUEZ, DARMA M" userId="10037FFE8928B551@LIVE.COM" providerId="AD" clId="Web-{3409E293-B608-469B-9864-79C808A6B9EA}" dt="2018-01-31T19:55:05.978" v="279"/>
          <ac:spMkLst>
            <pc:docMk/>
            <pc:sldMk cId="3874052313" sldId="1024"/>
            <ac:spMk id="8" creationId="{2FDFE96B-4AE5-4F23-BBD8-95F3737BC17D}"/>
          </ac:spMkLst>
        </pc:spChg>
        <pc:picChg chg="add del mod ord">
          <ac:chgData name="RODRIGUEZ, DARMA M" userId="10037FFE8928B551@LIVE.COM" providerId="AD" clId="Web-{3409E293-B608-469B-9864-79C808A6B9EA}" dt="2018-01-31T19:54:58.977" v="278"/>
          <ac:picMkLst>
            <pc:docMk/>
            <pc:sldMk cId="3874052313" sldId="1024"/>
            <ac:picMk id="5" creationId="{B3AD2046-C127-42DF-8D89-EF00F69CADFC}"/>
          </ac:picMkLst>
        </pc:picChg>
        <pc:picChg chg="add mod ord">
          <ac:chgData name="RODRIGUEZ, DARMA M" userId="10037FFE8928B551@LIVE.COM" providerId="AD" clId="Web-{3409E293-B608-469B-9864-79C808A6B9EA}" dt="2018-01-31T19:55:23.744" v="283"/>
          <ac:picMkLst>
            <pc:docMk/>
            <pc:sldMk cId="3874052313" sldId="1024"/>
            <ac:picMk id="9" creationId="{A52DC490-0A54-4E8B-9FEE-46BC66ECC48B}"/>
          </ac:picMkLst>
        </pc:picChg>
      </pc:sldChg>
      <pc:sldChg chg="addSp delSp modSp new">
        <pc:chgData name="RODRIGUEZ, DARMA M" userId="10037FFE8928B551@LIVE.COM" providerId="AD" clId="Web-{3409E293-B608-469B-9864-79C808A6B9EA}" dt="2018-01-31T19:54:23.790" v="277"/>
        <pc:sldMkLst>
          <pc:docMk/>
          <pc:sldMk cId="2208970737" sldId="1025"/>
        </pc:sldMkLst>
        <pc:spChg chg="del">
          <ac:chgData name="RODRIGUEZ, DARMA M" userId="10037FFE8928B551@LIVE.COM" providerId="AD" clId="Web-{3409E293-B608-469B-9864-79C808A6B9EA}" dt="2018-01-31T19:45:53.826" v="265"/>
          <ac:spMkLst>
            <pc:docMk/>
            <pc:sldMk cId="2208970737" sldId="1025"/>
            <ac:spMk id="2" creationId="{B401ABB2-E2D3-4280-98DA-9D6A677B5A8D}"/>
          </ac:spMkLst>
        </pc:spChg>
        <pc:spChg chg="del">
          <ac:chgData name="RODRIGUEZ, DARMA M" userId="10037FFE8928B551@LIVE.COM" providerId="AD" clId="Web-{3409E293-B608-469B-9864-79C808A6B9EA}" dt="2018-01-31T19:45:29.357" v="258"/>
          <ac:spMkLst>
            <pc:docMk/>
            <pc:sldMk cId="2208970737" sldId="1025"/>
            <ac:spMk id="3" creationId="{55AA3DCE-7817-4803-B25D-BFE595A06CCC}"/>
          </ac:spMkLst>
        </pc:spChg>
        <pc:spChg chg="add del mod">
          <ac:chgData name="RODRIGUEZ, DARMA M" userId="10037FFE8928B551@LIVE.COM" providerId="AD" clId="Web-{3409E293-B608-469B-9864-79C808A6B9EA}" dt="2018-01-31T19:54:09.914" v="274"/>
          <ac:spMkLst>
            <pc:docMk/>
            <pc:sldMk cId="2208970737" sldId="1025"/>
            <ac:spMk id="10" creationId="{D8EA210D-FD1B-468A-B20E-822D0F89558C}"/>
          </ac:spMkLst>
        </pc:spChg>
        <pc:picChg chg="add del mod ord">
          <ac:chgData name="RODRIGUEZ, DARMA M" userId="10037FFE8928B551@LIVE.COM" providerId="AD" clId="Web-{3409E293-B608-469B-9864-79C808A6B9EA}" dt="2018-01-31T19:53:48.632" v="272"/>
          <ac:picMkLst>
            <pc:docMk/>
            <pc:sldMk cId="2208970737" sldId="1025"/>
            <ac:picMk id="5" creationId="{1212C174-2F5E-4283-9C59-1DEE617D8EA8}"/>
          </ac:picMkLst>
        </pc:picChg>
        <pc:picChg chg="add del mod">
          <ac:chgData name="RODRIGUEZ, DARMA M" userId="10037FFE8928B551@LIVE.COM" providerId="AD" clId="Web-{3409E293-B608-469B-9864-79C808A6B9EA}" dt="2018-01-31T19:53:59.773" v="273"/>
          <ac:picMkLst>
            <pc:docMk/>
            <pc:sldMk cId="2208970737" sldId="1025"/>
            <ac:picMk id="7" creationId="{FA22DA9A-D373-4F83-86A7-FFC6A308034D}"/>
          </ac:picMkLst>
        </pc:picChg>
        <pc:picChg chg="add mod ord">
          <ac:chgData name="RODRIGUEZ, DARMA M" userId="10037FFE8928B551@LIVE.COM" providerId="AD" clId="Web-{3409E293-B608-469B-9864-79C808A6B9EA}" dt="2018-01-31T19:54:23.790" v="277"/>
          <ac:picMkLst>
            <pc:docMk/>
            <pc:sldMk cId="2208970737" sldId="1025"/>
            <ac:picMk id="11" creationId="{68061684-8947-4310-97B7-87CF694668E1}"/>
          </ac:picMkLst>
        </pc:picChg>
      </pc:sldChg>
    </pc:docChg>
  </pc:docChgLst>
  <pc:docChgLst>
    <pc:chgData name="Shay, Sally A." userId="10037FFE89290187@LIVE.COM" providerId="AD" clId="Web-{8AF7E392-BA3C-4D10-9373-3AA179822A5D}"/>
    <pc:docChg chg="modSld">
      <pc:chgData name="Shay, Sally A." userId="10037FFE89290187@LIVE.COM" providerId="AD" clId="Web-{8AF7E392-BA3C-4D10-9373-3AA179822A5D}" dt="2018-01-31T18:46:50.254" v="77"/>
      <pc:docMkLst>
        <pc:docMk/>
      </pc:docMkLst>
      <pc:sldChg chg="modSp">
        <pc:chgData name="Shay, Sally A." userId="10037FFE89290187@LIVE.COM" providerId="AD" clId="Web-{8AF7E392-BA3C-4D10-9373-3AA179822A5D}" dt="2018-01-31T18:38:40.916" v="13"/>
        <pc:sldMkLst>
          <pc:docMk/>
          <pc:sldMk cId="1675611456" sldId="259"/>
        </pc:sldMkLst>
        <pc:spChg chg="mod">
          <ac:chgData name="Shay, Sally A." userId="10037FFE89290187@LIVE.COM" providerId="AD" clId="Web-{8AF7E392-BA3C-4D10-9373-3AA179822A5D}" dt="2018-01-31T18:38:40.916" v="13"/>
          <ac:spMkLst>
            <pc:docMk/>
            <pc:sldMk cId="1675611456" sldId="259"/>
            <ac:spMk id="3" creationId="{00000000-0000-0000-0000-000000000000}"/>
          </ac:spMkLst>
        </pc:spChg>
      </pc:sldChg>
      <pc:sldChg chg="modSp">
        <pc:chgData name="Shay, Sally A." userId="10037FFE89290187@LIVE.COM" providerId="AD" clId="Web-{8AF7E392-BA3C-4D10-9373-3AA179822A5D}" dt="2018-01-31T18:45:59.174" v="76"/>
        <pc:sldMkLst>
          <pc:docMk/>
          <pc:sldMk cId="2540209484" sldId="749"/>
        </pc:sldMkLst>
        <pc:spChg chg="mod">
          <ac:chgData name="Shay, Sally A." userId="10037FFE89290187@LIVE.COM" providerId="AD" clId="Web-{8AF7E392-BA3C-4D10-9373-3AA179822A5D}" dt="2018-01-31T18:45:59.174" v="76"/>
          <ac:spMkLst>
            <pc:docMk/>
            <pc:sldMk cId="2540209484" sldId="749"/>
            <ac:spMk id="3" creationId="{00000000-0000-0000-0000-000000000000}"/>
          </ac:spMkLst>
        </pc:spChg>
      </pc:sldChg>
      <pc:sldChg chg="modSp">
        <pc:chgData name="Shay, Sally A." userId="10037FFE89290187@LIVE.COM" providerId="AD" clId="Web-{8AF7E392-BA3C-4D10-9373-3AA179822A5D}" dt="2018-01-31T18:46:50.254" v="77"/>
        <pc:sldMkLst>
          <pc:docMk/>
          <pc:sldMk cId="2201461076" sldId="917"/>
        </pc:sldMkLst>
        <pc:spChg chg="mod">
          <ac:chgData name="Shay, Sally A." userId="10037FFE89290187@LIVE.COM" providerId="AD" clId="Web-{8AF7E392-BA3C-4D10-9373-3AA179822A5D}" dt="2018-01-31T18:46:50.254" v="77"/>
          <ac:spMkLst>
            <pc:docMk/>
            <pc:sldMk cId="2201461076" sldId="917"/>
            <ac:spMk id="3" creationId="{00000000-0000-0000-0000-000000000000}"/>
          </ac:spMkLst>
        </pc:spChg>
      </pc:sldChg>
      <pc:sldChg chg="modSp">
        <pc:chgData name="Shay, Sally A." userId="10037FFE89290187@LIVE.COM" providerId="AD" clId="Web-{8AF7E392-BA3C-4D10-9373-3AA179822A5D}" dt="2018-01-31T18:40:17.996" v="20"/>
        <pc:sldMkLst>
          <pc:docMk/>
          <pc:sldMk cId="3601077360" sldId="924"/>
        </pc:sldMkLst>
        <pc:spChg chg="mod">
          <ac:chgData name="Shay, Sally A." userId="10037FFE89290187@LIVE.COM" providerId="AD" clId="Web-{8AF7E392-BA3C-4D10-9373-3AA179822A5D}" dt="2018-01-31T18:40:17.996" v="20"/>
          <ac:spMkLst>
            <pc:docMk/>
            <pc:sldMk cId="3601077360" sldId="924"/>
            <ac:spMk id="6" creationId="{00000000-0000-0000-0000-000000000000}"/>
          </ac:spMkLst>
        </pc:spChg>
      </pc:sldChg>
      <pc:sldChg chg="modSp">
        <pc:chgData name="Shay, Sally A." userId="10037FFE89290187@LIVE.COM" providerId="AD" clId="Web-{8AF7E392-BA3C-4D10-9373-3AA179822A5D}" dt="2018-01-31T18:41:25.075" v="29"/>
        <pc:sldMkLst>
          <pc:docMk/>
          <pc:sldMk cId="2029667253" sldId="925"/>
        </pc:sldMkLst>
        <pc:spChg chg="mod">
          <ac:chgData name="Shay, Sally A." userId="10037FFE89290187@LIVE.COM" providerId="AD" clId="Web-{8AF7E392-BA3C-4D10-9373-3AA179822A5D}" dt="2018-01-31T18:41:25.075" v="29"/>
          <ac:spMkLst>
            <pc:docMk/>
            <pc:sldMk cId="2029667253" sldId="925"/>
            <ac:spMk id="7" creationId="{00000000-0000-0000-0000-000000000000}"/>
          </ac:spMkLst>
        </pc:spChg>
      </pc:sldChg>
      <pc:sldChg chg="modSp">
        <pc:chgData name="Shay, Sally A." userId="10037FFE89290187@LIVE.COM" providerId="AD" clId="Web-{8AF7E392-BA3C-4D10-9373-3AA179822A5D}" dt="2018-01-31T18:44:40.626" v="50"/>
        <pc:sldMkLst>
          <pc:docMk/>
          <pc:sldMk cId="1276772895" sldId="977"/>
        </pc:sldMkLst>
        <pc:spChg chg="mod">
          <ac:chgData name="Shay, Sally A." userId="10037FFE89290187@LIVE.COM" providerId="AD" clId="Web-{8AF7E392-BA3C-4D10-9373-3AA179822A5D}" dt="2018-01-31T18:44:40.626" v="50"/>
          <ac:spMkLst>
            <pc:docMk/>
            <pc:sldMk cId="1276772895" sldId="977"/>
            <ac:spMk id="32770" creationId="{00000000-0000-0000-0000-000000000000}"/>
          </ac:spMkLst>
        </pc:spChg>
      </pc:sldChg>
      <pc:sldChg chg="modSp">
        <pc:chgData name="Shay, Sally A." userId="10037FFE89290187@LIVE.COM" providerId="AD" clId="Web-{8AF7E392-BA3C-4D10-9373-3AA179822A5D}" dt="2018-01-31T18:44:09.782" v="49"/>
        <pc:sldMkLst>
          <pc:docMk/>
          <pc:sldMk cId="4008888540" sldId="1011"/>
        </pc:sldMkLst>
        <pc:spChg chg="mod">
          <ac:chgData name="Shay, Sally A." userId="10037FFE89290187@LIVE.COM" providerId="AD" clId="Web-{8AF7E392-BA3C-4D10-9373-3AA179822A5D}" dt="2018-01-31T18:44:09.782" v="49"/>
          <ac:spMkLst>
            <pc:docMk/>
            <pc:sldMk cId="4008888540" sldId="1011"/>
            <ac:spMk id="3" creationId="{00000000-0000-0000-0000-000000000000}"/>
          </ac:spMkLst>
        </pc:spChg>
      </pc:sldChg>
      <pc:sldChg chg="modSp">
        <pc:chgData name="Shay, Sally A." userId="10037FFE89290187@LIVE.COM" providerId="AD" clId="Web-{8AF7E392-BA3C-4D10-9373-3AA179822A5D}" dt="2018-01-31T18:43:43.578" v="45"/>
        <pc:sldMkLst>
          <pc:docMk/>
          <pc:sldMk cId="1994388028" sldId="1019"/>
        </pc:sldMkLst>
        <pc:spChg chg="mod">
          <ac:chgData name="Shay, Sally A." userId="10037FFE89290187@LIVE.COM" providerId="AD" clId="Web-{8AF7E392-BA3C-4D10-9373-3AA179822A5D}" dt="2018-01-31T18:43:43.578" v="45"/>
          <ac:spMkLst>
            <pc:docMk/>
            <pc:sldMk cId="1994388028" sldId="1019"/>
            <ac:spMk id="2" creationId="{9F20B6B7-4ADC-4B63-9C84-587A1398E553}"/>
          </ac:spMkLst>
        </pc:spChg>
        <pc:spChg chg="mod">
          <ac:chgData name="Shay, Sally A." userId="10037FFE89290187@LIVE.COM" providerId="AD" clId="Web-{8AF7E392-BA3C-4D10-9373-3AA179822A5D}" dt="2018-01-31T18:43:28.109" v="38"/>
          <ac:spMkLst>
            <pc:docMk/>
            <pc:sldMk cId="1994388028" sldId="1019"/>
            <ac:spMk id="3" creationId="{4679B406-AED1-49B4-B6D2-84A7F0EE6063}"/>
          </ac:spMkLst>
        </pc:spChg>
      </pc:sldChg>
    </pc:docChg>
  </pc:docChgLst>
  <pc:docChgLst>
    <pc:chgData name="RODRIGUEZ, DARMA M" userId="10037FFE8928B551@LIVE.COM" providerId="AD" clId="Web-{56F415B1-8A79-4F8A-9B49-0067264588DD}"/>
    <pc:docChg chg="modSld">
      <pc:chgData name="RODRIGUEZ, DARMA M" userId="10037FFE8928B551@LIVE.COM" providerId="AD" clId="Web-{56F415B1-8A79-4F8A-9B49-0067264588DD}" dt="2018-01-31T15:18:58.711" v="78"/>
      <pc:docMkLst>
        <pc:docMk/>
      </pc:docMkLst>
      <pc:sldChg chg="addSp delSp modSp mod setBg">
        <pc:chgData name="RODRIGUEZ, DARMA M" userId="10037FFE8928B551@LIVE.COM" providerId="AD" clId="Web-{56F415B1-8A79-4F8A-9B49-0067264588DD}" dt="2018-01-31T15:18:58.711" v="78"/>
        <pc:sldMkLst>
          <pc:docMk/>
          <pc:sldMk cId="3228032859" sldId="1021"/>
        </pc:sldMkLst>
        <pc:spChg chg="mod">
          <ac:chgData name="RODRIGUEZ, DARMA M" userId="10037FFE8928B551@LIVE.COM" providerId="AD" clId="Web-{56F415B1-8A79-4F8A-9B49-0067264588DD}" dt="2018-01-31T15:00:55.404" v="12"/>
          <ac:spMkLst>
            <pc:docMk/>
            <pc:sldMk cId="3228032859" sldId="1021"/>
            <ac:spMk id="2" creationId="{FAB72447-079A-41AF-8514-2035F412F994}"/>
          </ac:spMkLst>
        </pc:spChg>
        <pc:spChg chg="mod">
          <ac:chgData name="RODRIGUEZ, DARMA M" userId="10037FFE8928B551@LIVE.COM" providerId="AD" clId="Web-{56F415B1-8A79-4F8A-9B49-0067264588DD}" dt="2018-01-31T15:05:43.892" v="58"/>
          <ac:spMkLst>
            <pc:docMk/>
            <pc:sldMk cId="3228032859" sldId="1021"/>
            <ac:spMk id="3" creationId="{7A7DA5EE-FDBE-4F80-8DF9-753CB79E0351}"/>
          </ac:spMkLst>
        </pc:spChg>
        <pc:spChg chg="mod">
          <ac:chgData name="RODRIGUEZ, DARMA M" userId="10037FFE8928B551@LIVE.COM" providerId="AD" clId="Web-{56F415B1-8A79-4F8A-9B49-0067264588DD}" dt="2018-01-31T15:00:55.404" v="12"/>
          <ac:spMkLst>
            <pc:docMk/>
            <pc:sldMk cId="3228032859" sldId="1021"/>
            <ac:spMk id="4" creationId="{99B43A72-F09F-46A4-9255-C05E4344A053}"/>
          </ac:spMkLst>
        </pc:spChg>
        <pc:spChg chg="add del">
          <ac:chgData name="RODRIGUEZ, DARMA M" userId="10037FFE8928B551@LIVE.COM" providerId="AD" clId="Web-{56F415B1-8A79-4F8A-9B49-0067264588DD}" dt="2018-01-31T15:00:55.404" v="12"/>
          <ac:spMkLst>
            <pc:docMk/>
            <pc:sldMk cId="3228032859" sldId="1021"/>
            <ac:spMk id="10" creationId="{3FCC729B-E528-40C3-82D3-BA4375575E87}"/>
          </ac:spMkLst>
        </pc:spChg>
        <pc:spChg chg="add del">
          <ac:chgData name="RODRIGUEZ, DARMA M" userId="10037FFE8928B551@LIVE.COM" providerId="AD" clId="Web-{56F415B1-8A79-4F8A-9B49-0067264588DD}" dt="2018-01-31T15:00:55.404" v="12"/>
          <ac:spMkLst>
            <pc:docMk/>
            <pc:sldMk cId="3228032859" sldId="1021"/>
            <ac:spMk id="12" creationId="{58F1FB8D-1842-4A04-998D-6CF047AB2790}"/>
          </ac:spMkLst>
        </pc:spChg>
        <pc:picChg chg="add mod ord">
          <ac:chgData name="RODRIGUEZ, DARMA M" userId="10037FFE8928B551@LIVE.COM" providerId="AD" clId="Web-{56F415B1-8A79-4F8A-9B49-0067264588DD}" dt="2018-01-31T15:18:58.711" v="78"/>
          <ac:picMkLst>
            <pc:docMk/>
            <pc:sldMk cId="3228032859" sldId="1021"/>
            <ac:picMk id="5" creationId="{6566F3F0-246F-4AE5-8B91-9FB96E609A55}"/>
          </ac:picMkLst>
        </pc:picChg>
        <pc:picChg chg="add mod ord">
          <ac:chgData name="RODRIGUEZ, DARMA M" userId="10037FFE8928B551@LIVE.COM" providerId="AD" clId="Web-{56F415B1-8A79-4F8A-9B49-0067264588DD}" dt="2018-01-31T15:18:58.711" v="77"/>
          <ac:picMkLst>
            <pc:docMk/>
            <pc:sldMk cId="3228032859" sldId="1021"/>
            <ac:picMk id="7" creationId="{CA2B527A-9A6E-47E6-BF79-A3F6DF3A6984}"/>
          </ac:picMkLst>
        </pc:picChg>
      </pc:sldChg>
    </pc:docChg>
  </pc:docChgLst>
  <pc:docChgLst>
    <pc:chgData name="Ugando, Mara D." userId="1003000089289032@LIVE.COM" providerId="AD" clId="Web-{BE692F02-3E10-4D21-81B2-701BC61C2046}"/>
    <pc:docChg chg="modSld">
      <pc:chgData name="Ugando, Mara D." userId="1003000089289032@LIVE.COM" providerId="AD" clId="Web-{BE692F02-3E10-4D21-81B2-701BC61C2046}" dt="2018-01-31T19:21:11.021" v="5175"/>
      <pc:docMkLst>
        <pc:docMk/>
      </pc:docMkLst>
      <pc:sldChg chg="modNotes">
        <pc:chgData name="Ugando, Mara D." userId="1003000089289032@LIVE.COM" providerId="AD" clId="Web-{BE692F02-3E10-4D21-81B2-701BC61C2046}" dt="2018-01-31T14:13:36.878" v="407"/>
        <pc:sldMkLst>
          <pc:docMk/>
          <pc:sldMk cId="522196800" sldId="860"/>
        </pc:sldMkLst>
      </pc:sldChg>
      <pc:sldChg chg="modNotes">
        <pc:chgData name="Ugando, Mara D." userId="1003000089289032@LIVE.COM" providerId="AD" clId="Web-{BE692F02-3E10-4D21-81B2-701BC61C2046}" dt="2018-01-31T14:21:29.028" v="662"/>
        <pc:sldMkLst>
          <pc:docMk/>
          <pc:sldMk cId="3603337536" sldId="861"/>
        </pc:sldMkLst>
      </pc:sldChg>
      <pc:sldChg chg="modSp modNotes">
        <pc:chgData name="Ugando, Mara D." userId="1003000089289032@LIVE.COM" providerId="AD" clId="Web-{BE692F02-3E10-4D21-81B2-701BC61C2046}" dt="2018-01-31T19:00:42.732" v="5046"/>
        <pc:sldMkLst>
          <pc:docMk/>
          <pc:sldMk cId="525889225" sldId="863"/>
        </pc:sldMkLst>
        <pc:spChg chg="mod">
          <ac:chgData name="Ugando, Mara D." userId="1003000089289032@LIVE.COM" providerId="AD" clId="Web-{BE692F02-3E10-4D21-81B2-701BC61C2046}" dt="2018-01-31T19:00:42.732" v="5046"/>
          <ac:spMkLst>
            <pc:docMk/>
            <pc:sldMk cId="525889225" sldId="863"/>
            <ac:spMk id="3" creationId="{00000000-0000-0000-0000-000000000000}"/>
          </ac:spMkLst>
        </pc:spChg>
      </pc:sldChg>
      <pc:sldChg chg="modSp modNotes">
        <pc:chgData name="Ugando, Mara D." userId="1003000089289032@LIVE.COM" providerId="AD" clId="Web-{BE692F02-3E10-4D21-81B2-701BC61C2046}" dt="2018-01-31T19:21:11.021" v="5175"/>
        <pc:sldMkLst>
          <pc:docMk/>
          <pc:sldMk cId="1425513196" sldId="899"/>
        </pc:sldMkLst>
        <pc:spChg chg="mod">
          <ac:chgData name="Ugando, Mara D." userId="1003000089289032@LIVE.COM" providerId="AD" clId="Web-{BE692F02-3E10-4D21-81B2-701BC61C2046}" dt="2018-01-31T19:17:54.017" v="5048"/>
          <ac:spMkLst>
            <pc:docMk/>
            <pc:sldMk cId="1425513196" sldId="899"/>
            <ac:spMk id="3" creationId="{00000000-0000-0000-0000-000000000000}"/>
          </ac:spMkLst>
        </pc:spChg>
        <pc:picChg chg="mod">
          <ac:chgData name="Ugando, Mara D." userId="1003000089289032@LIVE.COM" providerId="AD" clId="Web-{BE692F02-3E10-4D21-81B2-701BC61C2046}" dt="2018-01-31T19:21:11.021" v="5175"/>
          <ac:picMkLst>
            <pc:docMk/>
            <pc:sldMk cId="1425513196" sldId="899"/>
            <ac:picMk id="8" creationId="{A60FD3DB-540F-4A9F-8A4E-45BF8E54B4AD}"/>
          </ac:picMkLst>
        </pc:picChg>
      </pc:sldChg>
      <pc:sldChg chg="modNotes">
        <pc:chgData name="Ugando, Mara D." userId="1003000089289032@LIVE.COM" providerId="AD" clId="Web-{BE692F02-3E10-4D21-81B2-701BC61C2046}" dt="2018-01-31T18:57:59.448" v="5045"/>
        <pc:sldMkLst>
          <pc:docMk/>
          <pc:sldMk cId="2436004648" sldId="932"/>
        </pc:sldMkLst>
      </pc:sldChg>
      <pc:sldChg chg="addSp modNotes">
        <pc:chgData name="Ugando, Mara D." userId="1003000089289032@LIVE.COM" providerId="AD" clId="Web-{BE692F02-3E10-4D21-81B2-701BC61C2046}" dt="2018-01-31T14:45:41.947" v="813"/>
        <pc:sldMkLst>
          <pc:docMk/>
          <pc:sldMk cId="1614940657" sldId="957"/>
        </pc:sldMkLst>
        <pc:spChg chg="add">
          <ac:chgData name="Ugando, Mara D." userId="1003000089289032@LIVE.COM" providerId="AD" clId="Web-{BE692F02-3E10-4D21-81B2-701BC61C2046}" dt="2018-01-31T14:32:59.416" v="673"/>
          <ac:spMkLst>
            <pc:docMk/>
            <pc:sldMk cId="1614940657" sldId="957"/>
            <ac:spMk id="5" creationId="{30B575CF-3CDB-42E1-AA01-BD5619A1E4E8}"/>
          </ac:spMkLst>
        </pc:spChg>
      </pc:sldChg>
      <pc:sldChg chg="modNotes">
        <pc:chgData name="Ugando, Mara D." userId="1003000089289032@LIVE.COM" providerId="AD" clId="Web-{BE692F02-3E10-4D21-81B2-701BC61C2046}" dt="2018-01-31T15:03:01.029" v="1271"/>
        <pc:sldMkLst>
          <pc:docMk/>
          <pc:sldMk cId="3157968569" sldId="958"/>
        </pc:sldMkLst>
      </pc:sldChg>
      <pc:sldChg chg="modNotes">
        <pc:chgData name="Ugando, Mara D." userId="1003000089289032@LIVE.COM" providerId="AD" clId="Web-{BE692F02-3E10-4D21-81B2-701BC61C2046}" dt="2018-01-31T15:04:42.890" v="1281"/>
        <pc:sldMkLst>
          <pc:docMk/>
          <pc:sldMk cId="1203921460" sldId="959"/>
        </pc:sldMkLst>
      </pc:sldChg>
      <pc:sldChg chg="modNotes">
        <pc:chgData name="Ugando, Mara D." userId="1003000089289032@LIVE.COM" providerId="AD" clId="Web-{BE692F02-3E10-4D21-81B2-701BC61C2046}" dt="2018-01-31T15:21:14.191" v="1708"/>
        <pc:sldMkLst>
          <pc:docMk/>
          <pc:sldMk cId="2914110508" sldId="960"/>
        </pc:sldMkLst>
      </pc:sldChg>
      <pc:sldChg chg="modNotes">
        <pc:chgData name="Ugando, Mara D." userId="1003000089289032@LIVE.COM" providerId="AD" clId="Web-{BE692F02-3E10-4D21-81B2-701BC61C2046}" dt="2018-01-31T15:42:19.215" v="1902"/>
        <pc:sldMkLst>
          <pc:docMk/>
          <pc:sldMk cId="231069198" sldId="961"/>
        </pc:sldMkLst>
      </pc:sldChg>
      <pc:sldChg chg="modNotes">
        <pc:chgData name="Ugando, Mara D." userId="1003000089289032@LIVE.COM" providerId="AD" clId="Web-{BE692F02-3E10-4D21-81B2-701BC61C2046}" dt="2018-01-31T16:45:13.795" v="3736"/>
        <pc:sldMkLst>
          <pc:docMk/>
          <pc:sldMk cId="3666615494" sldId="962"/>
        </pc:sldMkLst>
      </pc:sldChg>
      <pc:sldChg chg="modNotes">
        <pc:chgData name="Ugando, Mara D." userId="1003000089289032@LIVE.COM" providerId="AD" clId="Web-{BE692F02-3E10-4D21-81B2-701BC61C2046}" dt="2018-01-31T16:34:07.371" v="3297"/>
        <pc:sldMkLst>
          <pc:docMk/>
          <pc:sldMk cId="3801064874" sldId="963"/>
        </pc:sldMkLst>
      </pc:sldChg>
      <pc:sldChg chg="modNotes">
        <pc:chgData name="Ugando, Mara D." userId="1003000089289032@LIVE.COM" providerId="AD" clId="Web-{BE692F02-3E10-4D21-81B2-701BC61C2046}" dt="2018-01-31T16:41:27.680" v="3522"/>
        <pc:sldMkLst>
          <pc:docMk/>
          <pc:sldMk cId="3642703978" sldId="964"/>
        </pc:sldMkLst>
      </pc:sldChg>
      <pc:sldChg chg="modNotes">
        <pc:chgData name="Ugando, Mara D." userId="1003000089289032@LIVE.COM" providerId="AD" clId="Web-{BE692F02-3E10-4D21-81B2-701BC61C2046}" dt="2018-01-31T18:50:04.985" v="4861"/>
        <pc:sldMkLst>
          <pc:docMk/>
          <pc:sldMk cId="479414956" sldId="971"/>
        </pc:sldMkLst>
      </pc:sldChg>
      <pc:sldChg chg="modSp modNotes">
        <pc:chgData name="Ugando, Mara D." userId="1003000089289032@LIVE.COM" providerId="AD" clId="Web-{BE692F02-3E10-4D21-81B2-701BC61C2046}" dt="2018-01-31T17:11:01.356" v="4591"/>
        <pc:sldMkLst>
          <pc:docMk/>
          <pc:sldMk cId="3381655640" sldId="972"/>
        </pc:sldMkLst>
        <pc:spChg chg="mod">
          <ac:chgData name="Ugando, Mara D." userId="1003000089289032@LIVE.COM" providerId="AD" clId="Web-{BE692F02-3E10-4D21-81B2-701BC61C2046}" dt="2018-01-31T16:56:21.511" v="4178"/>
          <ac:spMkLst>
            <pc:docMk/>
            <pc:sldMk cId="3381655640" sldId="972"/>
            <ac:spMk id="3" creationId="{00000000-0000-0000-0000-000000000000}"/>
          </ac:spMkLst>
        </pc:spChg>
      </pc:sldChg>
      <pc:sldChg chg="modNotes">
        <pc:chgData name="Ugando, Mara D." userId="1003000089289032@LIVE.COM" providerId="AD" clId="Web-{BE692F02-3E10-4D21-81B2-701BC61C2046}" dt="2018-01-31T16:08:43.964" v="2655"/>
        <pc:sldMkLst>
          <pc:docMk/>
          <pc:sldMk cId="1387912432" sldId="995"/>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4" dt="2018-02-01T14:29:18.677" idx="4">
    <p:pos x="10" y="10"/>
    <p:text>So the other label is for DAC -AR, what is this one?  DAC-??</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2AB45D80-E48E-4E5C-BD4E-031F2FE3B619}" type="datetimeFigureOut">
              <a:rPr lang="en-US" smtClean="0"/>
              <a:t>2/2/2018</a:t>
            </a:fld>
            <a:endParaRPr lang="en-US" dirty="0"/>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0F73E3AE-3E6E-46AA-AF65-ADD825CC5085}" type="slidenum">
              <a:rPr lang="en-US" smtClean="0"/>
              <a:t>‹#›</a:t>
            </a:fld>
            <a:endParaRPr lang="en-US" dirty="0"/>
          </a:p>
        </p:txBody>
      </p:sp>
    </p:spTree>
    <p:extLst>
      <p:ext uri="{BB962C8B-B14F-4D97-AF65-F5344CB8AC3E}">
        <p14:creationId xmlns:p14="http://schemas.microsoft.com/office/powerpoint/2010/main" val="2872183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5A775AE2-0817-420A-82A8-E46F8091916E}" type="datetimeFigureOut">
              <a:rPr lang="en-US" smtClean="0"/>
              <a:t>2/2/2018</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133675EB-FFF5-4648-B14D-508B4C423457}" type="slidenum">
              <a:rPr lang="en-US" smtClean="0"/>
              <a:t>‹#›</a:t>
            </a:fld>
            <a:endParaRPr lang="en-US" dirty="0"/>
          </a:p>
        </p:txBody>
      </p:sp>
    </p:spTree>
    <p:extLst>
      <p:ext uri="{BB962C8B-B14F-4D97-AF65-F5344CB8AC3E}">
        <p14:creationId xmlns:p14="http://schemas.microsoft.com/office/powerpoint/2010/main" val="148985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a:t>
            </a:fld>
            <a:endParaRPr lang="en-US" dirty="0"/>
          </a:p>
        </p:txBody>
      </p:sp>
    </p:spTree>
    <p:extLst>
      <p:ext uri="{BB962C8B-B14F-4D97-AF65-F5344CB8AC3E}">
        <p14:creationId xmlns:p14="http://schemas.microsoft.com/office/powerpoint/2010/main" val="1732361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endParaRPr lang="en-US" b="0" dirty="0"/>
          </a:p>
        </p:txBody>
      </p:sp>
      <p:sp>
        <p:nvSpPr>
          <p:cNvPr id="4" name="Slide Number Placeholder 3"/>
          <p:cNvSpPr>
            <a:spLocks noGrp="1"/>
          </p:cNvSpPr>
          <p:nvPr>
            <p:ph type="sldNum" sz="quarter" idx="10"/>
          </p:nvPr>
        </p:nvSpPr>
        <p:spPr/>
        <p:txBody>
          <a:bodyPr/>
          <a:lstStyle/>
          <a:p>
            <a:fld id="{133675EB-FFF5-4648-B14D-508B4C423457}" type="slidenum">
              <a:rPr lang="en-US" smtClean="0"/>
              <a:t>13</a:t>
            </a:fld>
            <a:endParaRPr lang="en-US" dirty="0"/>
          </a:p>
        </p:txBody>
      </p:sp>
    </p:spTree>
    <p:extLst>
      <p:ext uri="{BB962C8B-B14F-4D97-AF65-F5344CB8AC3E}">
        <p14:creationId xmlns:p14="http://schemas.microsoft.com/office/powerpoint/2010/main" val="4287770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dirty="0"/>
          </a:p>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14</a:t>
            </a:fld>
            <a:endParaRPr lang="en-US" dirty="0"/>
          </a:p>
        </p:txBody>
      </p:sp>
    </p:spTree>
    <p:extLst>
      <p:ext uri="{BB962C8B-B14F-4D97-AF65-F5344CB8AC3E}">
        <p14:creationId xmlns:p14="http://schemas.microsoft.com/office/powerpoint/2010/main" val="2973274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15</a:t>
            </a:fld>
            <a:endParaRPr lang="en-US" dirty="0"/>
          </a:p>
        </p:txBody>
      </p:sp>
    </p:spTree>
    <p:extLst>
      <p:ext uri="{BB962C8B-B14F-4D97-AF65-F5344CB8AC3E}">
        <p14:creationId xmlns:p14="http://schemas.microsoft.com/office/powerpoint/2010/main" val="647198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16</a:t>
            </a:fld>
            <a:endParaRPr lang="en-US" dirty="0"/>
          </a:p>
        </p:txBody>
      </p:sp>
    </p:spTree>
    <p:extLst>
      <p:ext uri="{BB962C8B-B14F-4D97-AF65-F5344CB8AC3E}">
        <p14:creationId xmlns:p14="http://schemas.microsoft.com/office/powerpoint/2010/main" val="2621459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19</a:t>
            </a:fld>
            <a:endParaRPr lang="en-US" dirty="0"/>
          </a:p>
        </p:txBody>
      </p:sp>
    </p:spTree>
    <p:extLst>
      <p:ext uri="{BB962C8B-B14F-4D97-AF65-F5344CB8AC3E}">
        <p14:creationId xmlns:p14="http://schemas.microsoft.com/office/powerpoint/2010/main" val="442557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20</a:t>
            </a:fld>
            <a:endParaRPr lang="en-US" dirty="0"/>
          </a:p>
        </p:txBody>
      </p:sp>
    </p:spTree>
    <p:extLst>
      <p:ext uri="{BB962C8B-B14F-4D97-AF65-F5344CB8AC3E}">
        <p14:creationId xmlns:p14="http://schemas.microsoft.com/office/powerpoint/2010/main" val="4142475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21</a:t>
            </a:fld>
            <a:endParaRPr lang="en-US" dirty="0"/>
          </a:p>
        </p:txBody>
      </p:sp>
    </p:spTree>
    <p:extLst>
      <p:ext uri="{BB962C8B-B14F-4D97-AF65-F5344CB8AC3E}">
        <p14:creationId xmlns:p14="http://schemas.microsoft.com/office/powerpoint/2010/main" val="2482149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22</a:t>
            </a:fld>
            <a:endParaRPr lang="en-US" dirty="0"/>
          </a:p>
        </p:txBody>
      </p:sp>
    </p:spTree>
    <p:extLst>
      <p:ext uri="{BB962C8B-B14F-4D97-AF65-F5344CB8AC3E}">
        <p14:creationId xmlns:p14="http://schemas.microsoft.com/office/powerpoint/2010/main" val="401922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23</a:t>
            </a:fld>
            <a:endParaRPr lang="en-US" dirty="0"/>
          </a:p>
        </p:txBody>
      </p:sp>
    </p:spTree>
    <p:extLst>
      <p:ext uri="{BB962C8B-B14F-4D97-AF65-F5344CB8AC3E}">
        <p14:creationId xmlns:p14="http://schemas.microsoft.com/office/powerpoint/2010/main" val="1021773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24</a:t>
            </a:fld>
            <a:endParaRPr lang="en-US" dirty="0"/>
          </a:p>
        </p:txBody>
      </p:sp>
    </p:spTree>
    <p:extLst>
      <p:ext uri="{BB962C8B-B14F-4D97-AF65-F5344CB8AC3E}">
        <p14:creationId xmlns:p14="http://schemas.microsoft.com/office/powerpoint/2010/main" val="3997452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spcBef>
                <a:spcPts val="0"/>
              </a:spcBef>
              <a:spcAft>
                <a:spcPts val="1200"/>
              </a:spcAft>
              <a:buNone/>
            </a:pPr>
            <a:endParaRPr lang="en-US" sz="1200" dirty="0"/>
          </a:p>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3</a:t>
            </a:fld>
            <a:endParaRPr lang="en-US" dirty="0"/>
          </a:p>
        </p:txBody>
      </p:sp>
    </p:spTree>
    <p:extLst>
      <p:ext uri="{BB962C8B-B14F-4D97-AF65-F5344CB8AC3E}">
        <p14:creationId xmlns:p14="http://schemas.microsoft.com/office/powerpoint/2010/main" val="4069341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2200" dirty="0"/>
          </a:p>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27</a:t>
            </a:fld>
            <a:endParaRPr lang="en-US" dirty="0"/>
          </a:p>
        </p:txBody>
      </p:sp>
    </p:spTree>
    <p:extLst>
      <p:ext uri="{BB962C8B-B14F-4D97-AF65-F5344CB8AC3E}">
        <p14:creationId xmlns:p14="http://schemas.microsoft.com/office/powerpoint/2010/main" val="1577286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29</a:t>
            </a:fld>
            <a:endParaRPr lang="en-US" dirty="0"/>
          </a:p>
        </p:txBody>
      </p:sp>
    </p:spTree>
    <p:extLst>
      <p:ext uri="{BB962C8B-B14F-4D97-AF65-F5344CB8AC3E}">
        <p14:creationId xmlns:p14="http://schemas.microsoft.com/office/powerpoint/2010/main" val="1943545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30</a:t>
            </a:fld>
            <a:endParaRPr lang="en-US" dirty="0"/>
          </a:p>
        </p:txBody>
      </p:sp>
    </p:spTree>
    <p:extLst>
      <p:ext uri="{BB962C8B-B14F-4D97-AF65-F5344CB8AC3E}">
        <p14:creationId xmlns:p14="http://schemas.microsoft.com/office/powerpoint/2010/main" val="2333686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2" indent="-342900">
              <a:spcAft>
                <a:spcPts val="0"/>
              </a:spcAft>
            </a:pPr>
            <a:endParaRPr lang="en-US" sz="2600" dirty="0"/>
          </a:p>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31</a:t>
            </a:fld>
            <a:endParaRPr lang="en-US" dirty="0"/>
          </a:p>
        </p:txBody>
      </p:sp>
    </p:spTree>
    <p:extLst>
      <p:ext uri="{BB962C8B-B14F-4D97-AF65-F5344CB8AC3E}">
        <p14:creationId xmlns:p14="http://schemas.microsoft.com/office/powerpoint/2010/main" val="3390619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600"/>
              </a:spcBef>
              <a:spcAft>
                <a:spcPts val="600"/>
              </a:spcAft>
              <a:buSzPct val="100000"/>
              <a:defRPr/>
            </a:pPr>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32</a:t>
            </a:fld>
            <a:endParaRPr lang="en-US" dirty="0"/>
          </a:p>
        </p:txBody>
      </p:sp>
    </p:spTree>
    <p:extLst>
      <p:ext uri="{BB962C8B-B14F-4D97-AF65-F5344CB8AC3E}">
        <p14:creationId xmlns:p14="http://schemas.microsoft.com/office/powerpoint/2010/main" val="2310428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33</a:t>
            </a:fld>
            <a:endParaRPr lang="en-US" dirty="0"/>
          </a:p>
        </p:txBody>
      </p:sp>
    </p:spTree>
    <p:extLst>
      <p:ext uri="{BB962C8B-B14F-4D97-AF65-F5344CB8AC3E}">
        <p14:creationId xmlns:p14="http://schemas.microsoft.com/office/powerpoint/2010/main" val="894582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34</a:t>
            </a:fld>
            <a:endParaRPr lang="en-US" dirty="0"/>
          </a:p>
        </p:txBody>
      </p:sp>
    </p:spTree>
    <p:extLst>
      <p:ext uri="{BB962C8B-B14F-4D97-AF65-F5344CB8AC3E}">
        <p14:creationId xmlns:p14="http://schemas.microsoft.com/office/powerpoint/2010/main" val="5541549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ea typeface="MS PGothic" pitchFamily="34" charset="-128"/>
              <a:cs typeface="Arial"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1017" indent="-285006" eaLnBrk="0" hangingPunct="0">
              <a:spcBef>
                <a:spcPct val="30000"/>
              </a:spcBef>
              <a:defRPr sz="1200">
                <a:solidFill>
                  <a:schemeClr val="tx1"/>
                </a:solidFill>
                <a:latin typeface="Arial" pitchFamily="34" charset="0"/>
              </a:defRPr>
            </a:lvl2pPr>
            <a:lvl3pPr marL="1140027" indent="-228006" eaLnBrk="0" hangingPunct="0">
              <a:spcBef>
                <a:spcPct val="30000"/>
              </a:spcBef>
              <a:defRPr sz="1200">
                <a:solidFill>
                  <a:schemeClr val="tx1"/>
                </a:solidFill>
                <a:latin typeface="Arial" pitchFamily="34" charset="0"/>
              </a:defRPr>
            </a:lvl3pPr>
            <a:lvl4pPr marL="1596037" indent="-228006" eaLnBrk="0" hangingPunct="0">
              <a:spcBef>
                <a:spcPct val="30000"/>
              </a:spcBef>
              <a:defRPr sz="1200">
                <a:solidFill>
                  <a:schemeClr val="tx1"/>
                </a:solidFill>
                <a:latin typeface="Arial" pitchFamily="34" charset="0"/>
              </a:defRPr>
            </a:lvl4pPr>
            <a:lvl5pPr marL="2052048" indent="-228006" eaLnBrk="0" hangingPunct="0">
              <a:spcBef>
                <a:spcPct val="30000"/>
              </a:spcBef>
              <a:defRPr sz="1200">
                <a:solidFill>
                  <a:schemeClr val="tx1"/>
                </a:solidFill>
                <a:latin typeface="Arial" pitchFamily="34" charset="0"/>
              </a:defRPr>
            </a:lvl5pPr>
            <a:lvl6pPr marL="2508059" indent="-228006" eaLnBrk="0" fontAlgn="base" hangingPunct="0">
              <a:spcBef>
                <a:spcPct val="30000"/>
              </a:spcBef>
              <a:spcAft>
                <a:spcPct val="0"/>
              </a:spcAft>
              <a:defRPr sz="1200">
                <a:solidFill>
                  <a:schemeClr val="tx1"/>
                </a:solidFill>
                <a:latin typeface="Arial" pitchFamily="34" charset="0"/>
              </a:defRPr>
            </a:lvl6pPr>
            <a:lvl7pPr marL="2964068" indent="-228006" eaLnBrk="0" fontAlgn="base" hangingPunct="0">
              <a:spcBef>
                <a:spcPct val="30000"/>
              </a:spcBef>
              <a:spcAft>
                <a:spcPct val="0"/>
              </a:spcAft>
              <a:defRPr sz="1200">
                <a:solidFill>
                  <a:schemeClr val="tx1"/>
                </a:solidFill>
                <a:latin typeface="Arial" pitchFamily="34" charset="0"/>
              </a:defRPr>
            </a:lvl7pPr>
            <a:lvl8pPr marL="3420080" indent="-228006" eaLnBrk="0" fontAlgn="base" hangingPunct="0">
              <a:spcBef>
                <a:spcPct val="30000"/>
              </a:spcBef>
              <a:spcAft>
                <a:spcPct val="0"/>
              </a:spcAft>
              <a:defRPr sz="1200">
                <a:solidFill>
                  <a:schemeClr val="tx1"/>
                </a:solidFill>
                <a:latin typeface="Arial" pitchFamily="34" charset="0"/>
              </a:defRPr>
            </a:lvl8pPr>
            <a:lvl9pPr marL="3876090" indent="-228006"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0C9B7D6-CBD1-4B22-8CA8-AEA09F19FEFA}" type="slidenum">
              <a:rPr lang="en-US" altLang="en-US" smtClean="0"/>
              <a:pPr eaLnBrk="1" hangingPunct="1">
                <a:spcBef>
                  <a:spcPct val="0"/>
                </a:spcBef>
              </a:pPr>
              <a:t>35</a:t>
            </a:fld>
            <a:endParaRPr lang="en-US" altLang="en-US" dirty="0"/>
          </a:p>
        </p:txBody>
      </p:sp>
    </p:spTree>
    <p:extLst>
      <p:ext uri="{BB962C8B-B14F-4D97-AF65-F5344CB8AC3E}">
        <p14:creationId xmlns:p14="http://schemas.microsoft.com/office/powerpoint/2010/main" val="38995124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38</a:t>
            </a:fld>
            <a:endParaRPr lang="en-US" dirty="0"/>
          </a:p>
        </p:txBody>
      </p:sp>
    </p:spTree>
    <p:extLst>
      <p:ext uri="{BB962C8B-B14F-4D97-AF65-F5344CB8AC3E}">
        <p14:creationId xmlns:p14="http://schemas.microsoft.com/office/powerpoint/2010/main" val="37790882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DE9F22-4373-4D5B-AB03-72714B2C1A45}" type="slidenum">
              <a:rPr lang="en-US" smtClean="0"/>
              <a:pPr>
                <a:defRPr/>
              </a:pPr>
              <a:t>39</a:t>
            </a:fld>
            <a:endParaRPr lang="en-US" dirty="0"/>
          </a:p>
        </p:txBody>
      </p:sp>
    </p:spTree>
    <p:extLst>
      <p:ext uri="{BB962C8B-B14F-4D97-AF65-F5344CB8AC3E}">
        <p14:creationId xmlns:p14="http://schemas.microsoft.com/office/powerpoint/2010/main" val="2674964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4</a:t>
            </a:fld>
            <a:endParaRPr lang="en-US" dirty="0"/>
          </a:p>
        </p:txBody>
      </p:sp>
    </p:spTree>
    <p:extLst>
      <p:ext uri="{BB962C8B-B14F-4D97-AF65-F5344CB8AC3E}">
        <p14:creationId xmlns:p14="http://schemas.microsoft.com/office/powerpoint/2010/main" val="23381661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40</a:t>
            </a:fld>
            <a:endParaRPr lang="en-US" dirty="0"/>
          </a:p>
        </p:txBody>
      </p:sp>
    </p:spTree>
    <p:extLst>
      <p:ext uri="{BB962C8B-B14F-4D97-AF65-F5344CB8AC3E}">
        <p14:creationId xmlns:p14="http://schemas.microsoft.com/office/powerpoint/2010/main" val="11614590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41</a:t>
            </a:fld>
            <a:endParaRPr lang="en-US" dirty="0"/>
          </a:p>
        </p:txBody>
      </p:sp>
    </p:spTree>
    <p:extLst>
      <p:ext uri="{BB962C8B-B14F-4D97-AF65-F5344CB8AC3E}">
        <p14:creationId xmlns:p14="http://schemas.microsoft.com/office/powerpoint/2010/main" val="19069307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44</a:t>
            </a:fld>
            <a:endParaRPr lang="en-US" dirty="0"/>
          </a:p>
        </p:txBody>
      </p:sp>
    </p:spTree>
    <p:extLst>
      <p:ext uri="{BB962C8B-B14F-4D97-AF65-F5344CB8AC3E}">
        <p14:creationId xmlns:p14="http://schemas.microsoft.com/office/powerpoint/2010/main" val="30163259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46</a:t>
            </a:fld>
            <a:endParaRPr lang="en-US" dirty="0"/>
          </a:p>
        </p:txBody>
      </p:sp>
    </p:spTree>
    <p:extLst>
      <p:ext uri="{BB962C8B-B14F-4D97-AF65-F5344CB8AC3E}">
        <p14:creationId xmlns:p14="http://schemas.microsoft.com/office/powerpoint/2010/main" val="26110805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47</a:t>
            </a:fld>
            <a:endParaRPr lang="en-US" dirty="0"/>
          </a:p>
        </p:txBody>
      </p:sp>
    </p:spTree>
    <p:extLst>
      <p:ext uri="{BB962C8B-B14F-4D97-AF65-F5344CB8AC3E}">
        <p14:creationId xmlns:p14="http://schemas.microsoft.com/office/powerpoint/2010/main" val="35271656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53</a:t>
            </a:fld>
            <a:endParaRPr lang="en-US" dirty="0"/>
          </a:p>
        </p:txBody>
      </p:sp>
    </p:spTree>
    <p:extLst>
      <p:ext uri="{BB962C8B-B14F-4D97-AF65-F5344CB8AC3E}">
        <p14:creationId xmlns:p14="http://schemas.microsoft.com/office/powerpoint/2010/main" val="20065805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54</a:t>
            </a:fld>
            <a:endParaRPr lang="en-US" dirty="0"/>
          </a:p>
        </p:txBody>
      </p:sp>
    </p:spTree>
    <p:extLst>
      <p:ext uri="{BB962C8B-B14F-4D97-AF65-F5344CB8AC3E}">
        <p14:creationId xmlns:p14="http://schemas.microsoft.com/office/powerpoint/2010/main" val="31989637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55</a:t>
            </a:fld>
            <a:endParaRPr lang="en-US" dirty="0"/>
          </a:p>
        </p:txBody>
      </p:sp>
    </p:spTree>
    <p:extLst>
      <p:ext uri="{BB962C8B-B14F-4D97-AF65-F5344CB8AC3E}">
        <p14:creationId xmlns:p14="http://schemas.microsoft.com/office/powerpoint/2010/main" val="38661842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56</a:t>
            </a:fld>
            <a:endParaRPr lang="en-US" dirty="0"/>
          </a:p>
        </p:txBody>
      </p:sp>
    </p:spTree>
    <p:extLst>
      <p:ext uri="{BB962C8B-B14F-4D97-AF65-F5344CB8AC3E}">
        <p14:creationId xmlns:p14="http://schemas.microsoft.com/office/powerpoint/2010/main" val="12086444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57</a:t>
            </a:fld>
            <a:endParaRPr lang="en-US" dirty="0"/>
          </a:p>
        </p:txBody>
      </p:sp>
    </p:spTree>
    <p:extLst>
      <p:ext uri="{BB962C8B-B14F-4D97-AF65-F5344CB8AC3E}">
        <p14:creationId xmlns:p14="http://schemas.microsoft.com/office/powerpoint/2010/main" val="3349612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5</a:t>
            </a:fld>
            <a:endParaRPr lang="en-US" dirty="0"/>
          </a:p>
        </p:txBody>
      </p:sp>
    </p:spTree>
    <p:extLst>
      <p:ext uri="{BB962C8B-B14F-4D97-AF65-F5344CB8AC3E}">
        <p14:creationId xmlns:p14="http://schemas.microsoft.com/office/powerpoint/2010/main" val="3230115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0"/>
              </a:spcAft>
            </a:pPr>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58</a:t>
            </a:fld>
            <a:endParaRPr lang="en-US" dirty="0"/>
          </a:p>
        </p:txBody>
      </p:sp>
    </p:spTree>
    <p:extLst>
      <p:ext uri="{BB962C8B-B14F-4D97-AF65-F5344CB8AC3E}">
        <p14:creationId xmlns:p14="http://schemas.microsoft.com/office/powerpoint/2010/main" val="15033748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59</a:t>
            </a:fld>
            <a:endParaRPr lang="en-US" dirty="0"/>
          </a:p>
        </p:txBody>
      </p:sp>
    </p:spTree>
    <p:extLst>
      <p:ext uri="{BB962C8B-B14F-4D97-AF65-F5344CB8AC3E}">
        <p14:creationId xmlns:p14="http://schemas.microsoft.com/office/powerpoint/2010/main" val="25872282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60</a:t>
            </a:fld>
            <a:endParaRPr lang="en-US" dirty="0"/>
          </a:p>
        </p:txBody>
      </p:sp>
    </p:spTree>
    <p:extLst>
      <p:ext uri="{BB962C8B-B14F-4D97-AF65-F5344CB8AC3E}">
        <p14:creationId xmlns:p14="http://schemas.microsoft.com/office/powerpoint/2010/main" val="2522022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61</a:t>
            </a:fld>
            <a:endParaRPr lang="en-US" dirty="0"/>
          </a:p>
        </p:txBody>
      </p:sp>
    </p:spTree>
    <p:extLst>
      <p:ext uri="{BB962C8B-B14F-4D97-AF65-F5344CB8AC3E}">
        <p14:creationId xmlns:p14="http://schemas.microsoft.com/office/powerpoint/2010/main" val="30752104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62</a:t>
            </a:fld>
            <a:endParaRPr lang="en-US" dirty="0"/>
          </a:p>
        </p:txBody>
      </p:sp>
    </p:spTree>
    <p:extLst>
      <p:ext uri="{BB962C8B-B14F-4D97-AF65-F5344CB8AC3E}">
        <p14:creationId xmlns:p14="http://schemas.microsoft.com/office/powerpoint/2010/main" val="25904335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endParaRPr lang="en-US" sz="1200"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63</a:t>
            </a:fld>
            <a:endParaRPr lang="en-US" dirty="0"/>
          </a:p>
        </p:txBody>
      </p:sp>
    </p:spTree>
    <p:extLst>
      <p:ext uri="{BB962C8B-B14F-4D97-AF65-F5344CB8AC3E}">
        <p14:creationId xmlns:p14="http://schemas.microsoft.com/office/powerpoint/2010/main" val="10502131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64</a:t>
            </a:fld>
            <a:endParaRPr lang="en-US" dirty="0"/>
          </a:p>
        </p:txBody>
      </p:sp>
    </p:spTree>
    <p:extLst>
      <p:ext uri="{BB962C8B-B14F-4D97-AF65-F5344CB8AC3E}">
        <p14:creationId xmlns:p14="http://schemas.microsoft.com/office/powerpoint/2010/main" val="22774998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defRPr/>
            </a:pPr>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65</a:t>
            </a:fld>
            <a:endParaRPr lang="en-US" dirty="0"/>
          </a:p>
        </p:txBody>
      </p:sp>
    </p:spTree>
    <p:extLst>
      <p:ext uri="{BB962C8B-B14F-4D97-AF65-F5344CB8AC3E}">
        <p14:creationId xmlns:p14="http://schemas.microsoft.com/office/powerpoint/2010/main" val="30406776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66</a:t>
            </a:fld>
            <a:endParaRPr lang="en-US" dirty="0"/>
          </a:p>
        </p:txBody>
      </p:sp>
    </p:spTree>
    <p:extLst>
      <p:ext uri="{BB962C8B-B14F-4D97-AF65-F5344CB8AC3E}">
        <p14:creationId xmlns:p14="http://schemas.microsoft.com/office/powerpoint/2010/main" val="8122057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67</a:t>
            </a:fld>
            <a:endParaRPr lang="en-US" dirty="0"/>
          </a:p>
        </p:txBody>
      </p:sp>
    </p:spTree>
    <p:extLst>
      <p:ext uri="{BB962C8B-B14F-4D97-AF65-F5344CB8AC3E}">
        <p14:creationId xmlns:p14="http://schemas.microsoft.com/office/powerpoint/2010/main" val="4240543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6</a:t>
            </a:fld>
            <a:endParaRPr lang="en-US" dirty="0"/>
          </a:p>
        </p:txBody>
      </p:sp>
    </p:spTree>
    <p:extLst>
      <p:ext uri="{BB962C8B-B14F-4D97-AF65-F5344CB8AC3E}">
        <p14:creationId xmlns:p14="http://schemas.microsoft.com/office/powerpoint/2010/main" val="7084109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68</a:t>
            </a:fld>
            <a:endParaRPr lang="en-US" dirty="0"/>
          </a:p>
        </p:txBody>
      </p:sp>
    </p:spTree>
    <p:extLst>
      <p:ext uri="{BB962C8B-B14F-4D97-AF65-F5344CB8AC3E}">
        <p14:creationId xmlns:p14="http://schemas.microsoft.com/office/powerpoint/2010/main" val="25752834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69</a:t>
            </a:fld>
            <a:endParaRPr lang="en-US" dirty="0"/>
          </a:p>
        </p:txBody>
      </p:sp>
    </p:spTree>
    <p:extLst>
      <p:ext uri="{BB962C8B-B14F-4D97-AF65-F5344CB8AC3E}">
        <p14:creationId xmlns:p14="http://schemas.microsoft.com/office/powerpoint/2010/main" val="10353624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kern="1200" dirty="0">
                <a:effectLst/>
                <a:latin typeface="+mn-lt"/>
                <a:ea typeface="+mn-ea"/>
                <a:cs typeface="+mn-cs"/>
              </a:rPr>
              <a:t> </a:t>
            </a:r>
            <a:endParaRPr lang="en-US" kern="1200" dirty="0">
              <a:latin typeface="+mn-lt"/>
            </a:endParaRPr>
          </a:p>
          <a:p>
            <a:pPr>
              <a:spcBef>
                <a:spcPts val="306"/>
              </a:spcBef>
              <a:spcAft>
                <a:spcPts val="306"/>
              </a:spcAft>
            </a:pPr>
            <a:endParaRPr lang="en-US" dirty="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800" indent="-285692" eaLnBrk="0" hangingPunct="0">
              <a:spcBef>
                <a:spcPct val="30000"/>
              </a:spcBef>
              <a:defRPr sz="1200">
                <a:solidFill>
                  <a:schemeClr val="tx1"/>
                </a:solidFill>
                <a:latin typeface="Arial" pitchFamily="34" charset="0"/>
              </a:defRPr>
            </a:lvl2pPr>
            <a:lvl3pPr marL="1142770" indent="-228555" eaLnBrk="0" hangingPunct="0">
              <a:spcBef>
                <a:spcPct val="30000"/>
              </a:spcBef>
              <a:defRPr sz="1200">
                <a:solidFill>
                  <a:schemeClr val="tx1"/>
                </a:solidFill>
                <a:latin typeface="Arial" pitchFamily="34" charset="0"/>
              </a:defRPr>
            </a:lvl3pPr>
            <a:lvl4pPr marL="1599877" indent="-228555" eaLnBrk="0" hangingPunct="0">
              <a:spcBef>
                <a:spcPct val="30000"/>
              </a:spcBef>
              <a:defRPr sz="1200">
                <a:solidFill>
                  <a:schemeClr val="tx1"/>
                </a:solidFill>
                <a:latin typeface="Arial" pitchFamily="34" charset="0"/>
              </a:defRPr>
            </a:lvl4pPr>
            <a:lvl5pPr marL="2056985" indent="-228555" eaLnBrk="0" hangingPunct="0">
              <a:spcBef>
                <a:spcPct val="30000"/>
              </a:spcBef>
              <a:defRPr sz="1200">
                <a:solidFill>
                  <a:schemeClr val="tx1"/>
                </a:solidFill>
                <a:latin typeface="Arial" pitchFamily="34" charset="0"/>
              </a:defRPr>
            </a:lvl5pPr>
            <a:lvl6pPr marL="2514093" indent="-228555" eaLnBrk="0" fontAlgn="base" hangingPunct="0">
              <a:spcBef>
                <a:spcPct val="30000"/>
              </a:spcBef>
              <a:spcAft>
                <a:spcPct val="0"/>
              </a:spcAft>
              <a:defRPr sz="1200">
                <a:solidFill>
                  <a:schemeClr val="tx1"/>
                </a:solidFill>
                <a:latin typeface="Arial" pitchFamily="34" charset="0"/>
              </a:defRPr>
            </a:lvl6pPr>
            <a:lvl7pPr marL="2971199" indent="-228555" eaLnBrk="0" fontAlgn="base" hangingPunct="0">
              <a:spcBef>
                <a:spcPct val="30000"/>
              </a:spcBef>
              <a:spcAft>
                <a:spcPct val="0"/>
              </a:spcAft>
              <a:defRPr sz="1200">
                <a:solidFill>
                  <a:schemeClr val="tx1"/>
                </a:solidFill>
                <a:latin typeface="Arial" pitchFamily="34" charset="0"/>
              </a:defRPr>
            </a:lvl7pPr>
            <a:lvl8pPr marL="3428308" indent="-228555" eaLnBrk="0" fontAlgn="base" hangingPunct="0">
              <a:spcBef>
                <a:spcPct val="30000"/>
              </a:spcBef>
              <a:spcAft>
                <a:spcPct val="0"/>
              </a:spcAft>
              <a:defRPr sz="1200">
                <a:solidFill>
                  <a:schemeClr val="tx1"/>
                </a:solidFill>
                <a:latin typeface="Arial" pitchFamily="34" charset="0"/>
              </a:defRPr>
            </a:lvl8pPr>
            <a:lvl9pPr marL="3885415" indent="-22855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ABC17045-446D-4E8C-9124-1C4A42FA42E7}" type="slidenum">
              <a:rPr lang="en-US" altLang="en-US" smtClean="0"/>
              <a:pPr eaLnBrk="1" hangingPunct="1">
                <a:spcBef>
                  <a:spcPct val="0"/>
                </a:spcBef>
              </a:pPr>
              <a:t>70</a:t>
            </a:fld>
            <a:endParaRPr lang="en-US" altLang="en-US" dirty="0"/>
          </a:p>
        </p:txBody>
      </p:sp>
    </p:spTree>
    <p:extLst>
      <p:ext uri="{BB962C8B-B14F-4D97-AF65-F5344CB8AC3E}">
        <p14:creationId xmlns:p14="http://schemas.microsoft.com/office/powerpoint/2010/main" val="12747113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71</a:t>
            </a:fld>
            <a:endParaRPr lang="en-US" dirty="0"/>
          </a:p>
        </p:txBody>
      </p:sp>
    </p:spTree>
    <p:extLst>
      <p:ext uri="{BB962C8B-B14F-4D97-AF65-F5344CB8AC3E}">
        <p14:creationId xmlns:p14="http://schemas.microsoft.com/office/powerpoint/2010/main" val="22239306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73</a:t>
            </a:fld>
            <a:endParaRPr lang="en-US" dirty="0"/>
          </a:p>
        </p:txBody>
      </p:sp>
    </p:spTree>
    <p:extLst>
      <p:ext uri="{BB962C8B-B14F-4D97-AF65-F5344CB8AC3E}">
        <p14:creationId xmlns:p14="http://schemas.microsoft.com/office/powerpoint/2010/main" val="40511518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74</a:t>
            </a:fld>
            <a:endParaRPr lang="en-US" dirty="0"/>
          </a:p>
        </p:txBody>
      </p:sp>
    </p:spTree>
    <p:extLst>
      <p:ext uri="{BB962C8B-B14F-4D97-AF65-F5344CB8AC3E}">
        <p14:creationId xmlns:p14="http://schemas.microsoft.com/office/powerpoint/2010/main" val="32654305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600"/>
              </a:spcBef>
              <a:spcAft>
                <a:spcPts val="0"/>
              </a:spcAft>
              <a:buSzPct val="100000"/>
              <a:defRPr/>
            </a:pPr>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75</a:t>
            </a:fld>
            <a:endParaRPr lang="en-US" dirty="0"/>
          </a:p>
        </p:txBody>
      </p:sp>
    </p:spTree>
    <p:extLst>
      <p:ext uri="{BB962C8B-B14F-4D97-AF65-F5344CB8AC3E}">
        <p14:creationId xmlns:p14="http://schemas.microsoft.com/office/powerpoint/2010/main" val="42509319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76</a:t>
            </a:fld>
            <a:endParaRPr lang="en-US" dirty="0"/>
          </a:p>
        </p:txBody>
      </p:sp>
    </p:spTree>
    <p:extLst>
      <p:ext uri="{BB962C8B-B14F-4D97-AF65-F5344CB8AC3E}">
        <p14:creationId xmlns:p14="http://schemas.microsoft.com/office/powerpoint/2010/main" val="40811056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77</a:t>
            </a:fld>
            <a:endParaRPr lang="en-US" dirty="0"/>
          </a:p>
        </p:txBody>
      </p:sp>
    </p:spTree>
    <p:extLst>
      <p:ext uri="{BB962C8B-B14F-4D97-AF65-F5344CB8AC3E}">
        <p14:creationId xmlns:p14="http://schemas.microsoft.com/office/powerpoint/2010/main" val="14515130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78</a:t>
            </a:fld>
            <a:endParaRPr lang="en-US" dirty="0"/>
          </a:p>
        </p:txBody>
      </p:sp>
    </p:spTree>
    <p:extLst>
      <p:ext uri="{BB962C8B-B14F-4D97-AF65-F5344CB8AC3E}">
        <p14:creationId xmlns:p14="http://schemas.microsoft.com/office/powerpoint/2010/main" val="2718714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133675EB-FFF5-4648-B14D-508B4C423457}" type="slidenum">
              <a:rPr lang="en-US" smtClean="0"/>
              <a:t>8</a:t>
            </a:fld>
            <a:endParaRPr lang="en-US" dirty="0"/>
          </a:p>
        </p:txBody>
      </p:sp>
    </p:spTree>
    <p:extLst>
      <p:ext uri="{BB962C8B-B14F-4D97-AF65-F5344CB8AC3E}">
        <p14:creationId xmlns:p14="http://schemas.microsoft.com/office/powerpoint/2010/main" val="42858452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79</a:t>
            </a:fld>
            <a:endParaRPr lang="en-US" dirty="0"/>
          </a:p>
        </p:txBody>
      </p:sp>
    </p:spTree>
    <p:extLst>
      <p:ext uri="{BB962C8B-B14F-4D97-AF65-F5344CB8AC3E}">
        <p14:creationId xmlns:p14="http://schemas.microsoft.com/office/powerpoint/2010/main" val="34111617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80</a:t>
            </a:fld>
            <a:endParaRPr lang="en-US" dirty="0"/>
          </a:p>
        </p:txBody>
      </p:sp>
    </p:spTree>
    <p:extLst>
      <p:ext uri="{BB962C8B-B14F-4D97-AF65-F5344CB8AC3E}">
        <p14:creationId xmlns:p14="http://schemas.microsoft.com/office/powerpoint/2010/main" val="40431235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82</a:t>
            </a:fld>
            <a:endParaRPr lang="en-US" dirty="0"/>
          </a:p>
        </p:txBody>
      </p:sp>
    </p:spTree>
    <p:extLst>
      <p:ext uri="{BB962C8B-B14F-4D97-AF65-F5344CB8AC3E}">
        <p14:creationId xmlns:p14="http://schemas.microsoft.com/office/powerpoint/2010/main" val="30784176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83</a:t>
            </a:fld>
            <a:endParaRPr lang="en-US" dirty="0"/>
          </a:p>
        </p:txBody>
      </p:sp>
    </p:spTree>
    <p:extLst>
      <p:ext uri="{BB962C8B-B14F-4D97-AF65-F5344CB8AC3E}">
        <p14:creationId xmlns:p14="http://schemas.microsoft.com/office/powerpoint/2010/main" val="4617747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84</a:t>
            </a:fld>
            <a:endParaRPr lang="en-US" dirty="0"/>
          </a:p>
        </p:txBody>
      </p:sp>
    </p:spTree>
    <p:extLst>
      <p:ext uri="{BB962C8B-B14F-4D97-AF65-F5344CB8AC3E}">
        <p14:creationId xmlns:p14="http://schemas.microsoft.com/office/powerpoint/2010/main" val="17772054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85</a:t>
            </a:fld>
            <a:endParaRPr lang="en-US" dirty="0"/>
          </a:p>
        </p:txBody>
      </p:sp>
    </p:spTree>
    <p:extLst>
      <p:ext uri="{BB962C8B-B14F-4D97-AF65-F5344CB8AC3E}">
        <p14:creationId xmlns:p14="http://schemas.microsoft.com/office/powerpoint/2010/main" val="25750072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86</a:t>
            </a:fld>
            <a:endParaRPr lang="en-US" dirty="0"/>
          </a:p>
        </p:txBody>
      </p:sp>
    </p:spTree>
    <p:extLst>
      <p:ext uri="{BB962C8B-B14F-4D97-AF65-F5344CB8AC3E}">
        <p14:creationId xmlns:p14="http://schemas.microsoft.com/office/powerpoint/2010/main" val="11681160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87</a:t>
            </a:fld>
            <a:endParaRPr lang="en-US" dirty="0"/>
          </a:p>
        </p:txBody>
      </p:sp>
    </p:spTree>
    <p:extLst>
      <p:ext uri="{BB962C8B-B14F-4D97-AF65-F5344CB8AC3E}">
        <p14:creationId xmlns:p14="http://schemas.microsoft.com/office/powerpoint/2010/main" val="1542507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88</a:t>
            </a:fld>
            <a:endParaRPr lang="en-US" dirty="0"/>
          </a:p>
        </p:txBody>
      </p:sp>
    </p:spTree>
    <p:extLst>
      <p:ext uri="{BB962C8B-B14F-4D97-AF65-F5344CB8AC3E}">
        <p14:creationId xmlns:p14="http://schemas.microsoft.com/office/powerpoint/2010/main" val="25962970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89</a:t>
            </a:fld>
            <a:endParaRPr lang="en-US" dirty="0"/>
          </a:p>
        </p:txBody>
      </p:sp>
    </p:spTree>
    <p:extLst>
      <p:ext uri="{BB962C8B-B14F-4D97-AF65-F5344CB8AC3E}">
        <p14:creationId xmlns:p14="http://schemas.microsoft.com/office/powerpoint/2010/main" val="3008840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133675EB-FFF5-4648-B14D-508B4C423457}" type="slidenum">
              <a:rPr lang="en-US" smtClean="0"/>
              <a:t>9</a:t>
            </a:fld>
            <a:endParaRPr lang="en-US" dirty="0"/>
          </a:p>
        </p:txBody>
      </p:sp>
    </p:spTree>
    <p:extLst>
      <p:ext uri="{BB962C8B-B14F-4D97-AF65-F5344CB8AC3E}">
        <p14:creationId xmlns:p14="http://schemas.microsoft.com/office/powerpoint/2010/main" val="14057040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90</a:t>
            </a:fld>
            <a:endParaRPr lang="en-US" dirty="0"/>
          </a:p>
        </p:txBody>
      </p:sp>
    </p:spTree>
    <p:extLst>
      <p:ext uri="{BB962C8B-B14F-4D97-AF65-F5344CB8AC3E}">
        <p14:creationId xmlns:p14="http://schemas.microsoft.com/office/powerpoint/2010/main" val="22946256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91</a:t>
            </a:fld>
            <a:endParaRPr lang="en-US" dirty="0"/>
          </a:p>
        </p:txBody>
      </p:sp>
    </p:spTree>
    <p:extLst>
      <p:ext uri="{BB962C8B-B14F-4D97-AF65-F5344CB8AC3E}">
        <p14:creationId xmlns:p14="http://schemas.microsoft.com/office/powerpoint/2010/main" val="40667913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92</a:t>
            </a:fld>
            <a:endParaRPr lang="en-US" dirty="0"/>
          </a:p>
        </p:txBody>
      </p:sp>
    </p:spTree>
    <p:extLst>
      <p:ext uri="{BB962C8B-B14F-4D97-AF65-F5344CB8AC3E}">
        <p14:creationId xmlns:p14="http://schemas.microsoft.com/office/powerpoint/2010/main" val="3137987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 </a:t>
            </a:r>
          </a:p>
          <a:p>
            <a:pPr marL="0" indent="0">
              <a:buNone/>
            </a:pPr>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pPr/>
              <a:t>93</a:t>
            </a:fld>
            <a:endParaRPr lang="en-US" dirty="0"/>
          </a:p>
        </p:txBody>
      </p:sp>
    </p:spTree>
    <p:extLst>
      <p:ext uri="{BB962C8B-B14F-4D97-AF65-F5344CB8AC3E}">
        <p14:creationId xmlns:p14="http://schemas.microsoft.com/office/powerpoint/2010/main" val="302609406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94</a:t>
            </a:fld>
            <a:endParaRPr lang="en-US" dirty="0"/>
          </a:p>
        </p:txBody>
      </p:sp>
    </p:spTree>
    <p:extLst>
      <p:ext uri="{BB962C8B-B14F-4D97-AF65-F5344CB8AC3E}">
        <p14:creationId xmlns:p14="http://schemas.microsoft.com/office/powerpoint/2010/main" val="27696676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98</a:t>
            </a:fld>
            <a:endParaRPr lang="en-US" dirty="0"/>
          </a:p>
        </p:txBody>
      </p:sp>
    </p:spTree>
    <p:extLst>
      <p:ext uri="{BB962C8B-B14F-4D97-AF65-F5344CB8AC3E}">
        <p14:creationId xmlns:p14="http://schemas.microsoft.com/office/powerpoint/2010/main" val="9595500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99</a:t>
            </a:fld>
            <a:endParaRPr lang="en-US" dirty="0"/>
          </a:p>
        </p:txBody>
      </p:sp>
    </p:spTree>
    <p:extLst>
      <p:ext uri="{BB962C8B-B14F-4D97-AF65-F5344CB8AC3E}">
        <p14:creationId xmlns:p14="http://schemas.microsoft.com/office/powerpoint/2010/main" val="390315466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100</a:t>
            </a:fld>
            <a:endParaRPr lang="en-US" dirty="0"/>
          </a:p>
        </p:txBody>
      </p:sp>
    </p:spTree>
    <p:extLst>
      <p:ext uri="{BB962C8B-B14F-4D97-AF65-F5344CB8AC3E}">
        <p14:creationId xmlns:p14="http://schemas.microsoft.com/office/powerpoint/2010/main" val="346180603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101</a:t>
            </a:fld>
            <a:endParaRPr lang="en-US" dirty="0"/>
          </a:p>
        </p:txBody>
      </p:sp>
    </p:spTree>
    <p:extLst>
      <p:ext uri="{BB962C8B-B14F-4D97-AF65-F5344CB8AC3E}">
        <p14:creationId xmlns:p14="http://schemas.microsoft.com/office/powerpoint/2010/main" val="153925304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102</a:t>
            </a:fld>
            <a:endParaRPr lang="en-US" dirty="0"/>
          </a:p>
        </p:txBody>
      </p:sp>
    </p:spTree>
    <p:extLst>
      <p:ext uri="{BB962C8B-B14F-4D97-AF65-F5344CB8AC3E}">
        <p14:creationId xmlns:p14="http://schemas.microsoft.com/office/powerpoint/2010/main" val="3615475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10</a:t>
            </a:fld>
            <a:endParaRPr lang="en-US" dirty="0"/>
          </a:p>
        </p:txBody>
      </p:sp>
    </p:spTree>
    <p:extLst>
      <p:ext uri="{BB962C8B-B14F-4D97-AF65-F5344CB8AC3E}">
        <p14:creationId xmlns:p14="http://schemas.microsoft.com/office/powerpoint/2010/main" val="250490859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99"/>
              </a:spcBef>
              <a:spcAft>
                <a:spcPts val="599"/>
              </a:spcAft>
              <a:defRPr/>
            </a:pPr>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103</a:t>
            </a:fld>
            <a:endParaRPr lang="en-US" dirty="0"/>
          </a:p>
        </p:txBody>
      </p:sp>
    </p:spTree>
    <p:extLst>
      <p:ext uri="{BB962C8B-B14F-4D97-AF65-F5344CB8AC3E}">
        <p14:creationId xmlns:p14="http://schemas.microsoft.com/office/powerpoint/2010/main" val="429454480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105</a:t>
            </a:fld>
            <a:endParaRPr lang="en-US" dirty="0"/>
          </a:p>
        </p:txBody>
      </p:sp>
    </p:spTree>
    <p:extLst>
      <p:ext uri="{BB962C8B-B14F-4D97-AF65-F5344CB8AC3E}">
        <p14:creationId xmlns:p14="http://schemas.microsoft.com/office/powerpoint/2010/main" val="216232970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defRPr/>
            </a:pPr>
            <a:endParaRPr lang="en-US" dirty="0"/>
          </a:p>
          <a:p>
            <a:pPr>
              <a:spcBef>
                <a:spcPts val="600"/>
              </a:spcBef>
              <a:spcAft>
                <a:spcPts val="600"/>
              </a:spcAft>
              <a:defRPr/>
            </a:pPr>
            <a:endParaRPr lang="en-US" dirty="0"/>
          </a:p>
          <a:p>
            <a:pPr>
              <a:spcBef>
                <a:spcPts val="600"/>
              </a:spcBef>
              <a:spcAft>
                <a:spcPts val="600"/>
              </a:spcAft>
              <a:defRPr/>
            </a:pPr>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106</a:t>
            </a:fld>
            <a:endParaRPr lang="en-US" dirty="0"/>
          </a:p>
        </p:txBody>
      </p:sp>
    </p:spTree>
    <p:extLst>
      <p:ext uri="{BB962C8B-B14F-4D97-AF65-F5344CB8AC3E}">
        <p14:creationId xmlns:p14="http://schemas.microsoft.com/office/powerpoint/2010/main" val="309422515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solidFill>
                <a:srgbClr val="FFFFFF"/>
              </a:solidFill>
            </a:endParaRPr>
          </a:p>
          <a:p>
            <a:pPr eaLnBrk="1" hangingPunct="1">
              <a:defRPr/>
            </a:pPr>
            <a:endParaRPr lang="en-US" dirty="0">
              <a:solidFill>
                <a:srgbClr val="FFFFFF"/>
              </a:solidFill>
            </a:endParaRPr>
          </a:p>
          <a:p>
            <a:pPr>
              <a:spcBef>
                <a:spcPts val="600"/>
              </a:spcBef>
              <a:spcAft>
                <a:spcPts val="600"/>
              </a:spcAft>
            </a:pPr>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107</a:t>
            </a:fld>
            <a:endParaRPr lang="en-US" dirty="0"/>
          </a:p>
        </p:txBody>
      </p:sp>
    </p:spTree>
    <p:extLst>
      <p:ext uri="{BB962C8B-B14F-4D97-AF65-F5344CB8AC3E}">
        <p14:creationId xmlns:p14="http://schemas.microsoft.com/office/powerpoint/2010/main" val="199542275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13"/>
              </a:spcAft>
            </a:pPr>
            <a:endParaRPr lang="en-US" altLang="en-US" b="1" dirty="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09" indent="-285734" eaLnBrk="0" hangingPunct="0">
              <a:spcBef>
                <a:spcPct val="30000"/>
              </a:spcBef>
              <a:defRPr sz="1200">
                <a:solidFill>
                  <a:schemeClr val="tx1"/>
                </a:solidFill>
                <a:latin typeface="Arial" pitchFamily="34" charset="0"/>
              </a:defRPr>
            </a:lvl2pPr>
            <a:lvl3pPr marL="1142937" indent="-228587" eaLnBrk="0" hangingPunct="0">
              <a:spcBef>
                <a:spcPct val="30000"/>
              </a:spcBef>
              <a:defRPr sz="1200">
                <a:solidFill>
                  <a:schemeClr val="tx1"/>
                </a:solidFill>
                <a:latin typeface="Arial" pitchFamily="34" charset="0"/>
              </a:defRPr>
            </a:lvl3pPr>
            <a:lvl4pPr marL="1600111" indent="-228587" eaLnBrk="0" hangingPunct="0">
              <a:spcBef>
                <a:spcPct val="30000"/>
              </a:spcBef>
              <a:defRPr sz="1200">
                <a:solidFill>
                  <a:schemeClr val="tx1"/>
                </a:solidFill>
                <a:latin typeface="Arial" pitchFamily="34" charset="0"/>
              </a:defRPr>
            </a:lvl4pPr>
            <a:lvl5pPr marL="2057287" indent="-228587" eaLnBrk="0" hangingPunct="0">
              <a:spcBef>
                <a:spcPct val="30000"/>
              </a:spcBef>
              <a:defRPr sz="1200">
                <a:solidFill>
                  <a:schemeClr val="tx1"/>
                </a:solidFill>
                <a:latin typeface="Arial" pitchFamily="34" charset="0"/>
              </a:defRPr>
            </a:lvl5pPr>
            <a:lvl6pPr marL="2514461" indent="-228587" eaLnBrk="0" fontAlgn="base" hangingPunct="0">
              <a:spcBef>
                <a:spcPct val="30000"/>
              </a:spcBef>
              <a:spcAft>
                <a:spcPct val="0"/>
              </a:spcAft>
              <a:defRPr sz="1200">
                <a:solidFill>
                  <a:schemeClr val="tx1"/>
                </a:solidFill>
                <a:latin typeface="Arial" pitchFamily="34" charset="0"/>
              </a:defRPr>
            </a:lvl6pPr>
            <a:lvl7pPr marL="2971635" indent="-228587" eaLnBrk="0" fontAlgn="base" hangingPunct="0">
              <a:spcBef>
                <a:spcPct val="30000"/>
              </a:spcBef>
              <a:spcAft>
                <a:spcPct val="0"/>
              </a:spcAft>
              <a:defRPr sz="1200">
                <a:solidFill>
                  <a:schemeClr val="tx1"/>
                </a:solidFill>
                <a:latin typeface="Arial" pitchFamily="34" charset="0"/>
              </a:defRPr>
            </a:lvl7pPr>
            <a:lvl8pPr marL="3428811" indent="-228587" eaLnBrk="0" fontAlgn="base" hangingPunct="0">
              <a:spcBef>
                <a:spcPct val="30000"/>
              </a:spcBef>
              <a:spcAft>
                <a:spcPct val="0"/>
              </a:spcAft>
              <a:defRPr sz="1200">
                <a:solidFill>
                  <a:schemeClr val="tx1"/>
                </a:solidFill>
                <a:latin typeface="Arial" pitchFamily="34" charset="0"/>
              </a:defRPr>
            </a:lvl8pPr>
            <a:lvl9pPr marL="3885985" indent="-228587"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CB8095E-4C2A-466B-884A-46FD880D55FE}" type="slidenum">
              <a:rPr lang="en-US" altLang="en-US" smtClean="0"/>
              <a:pPr eaLnBrk="1" hangingPunct="1">
                <a:spcBef>
                  <a:spcPct val="0"/>
                </a:spcBef>
              </a:pPr>
              <a:t>108</a:t>
            </a:fld>
            <a:endParaRPr lang="en-US" altLang="en-US" dirty="0"/>
          </a:p>
        </p:txBody>
      </p:sp>
    </p:spTree>
    <p:extLst>
      <p:ext uri="{BB962C8B-B14F-4D97-AF65-F5344CB8AC3E}">
        <p14:creationId xmlns:p14="http://schemas.microsoft.com/office/powerpoint/2010/main" val="61180150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0" dirty="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09" indent="-285734" eaLnBrk="0" hangingPunct="0">
              <a:spcBef>
                <a:spcPct val="30000"/>
              </a:spcBef>
              <a:defRPr sz="1200">
                <a:solidFill>
                  <a:schemeClr val="tx1"/>
                </a:solidFill>
                <a:latin typeface="Arial" pitchFamily="34" charset="0"/>
              </a:defRPr>
            </a:lvl2pPr>
            <a:lvl3pPr marL="1142937" indent="-228587" eaLnBrk="0" hangingPunct="0">
              <a:spcBef>
                <a:spcPct val="30000"/>
              </a:spcBef>
              <a:defRPr sz="1200">
                <a:solidFill>
                  <a:schemeClr val="tx1"/>
                </a:solidFill>
                <a:latin typeface="Arial" pitchFamily="34" charset="0"/>
              </a:defRPr>
            </a:lvl3pPr>
            <a:lvl4pPr marL="1600111" indent="-228587" eaLnBrk="0" hangingPunct="0">
              <a:spcBef>
                <a:spcPct val="30000"/>
              </a:spcBef>
              <a:defRPr sz="1200">
                <a:solidFill>
                  <a:schemeClr val="tx1"/>
                </a:solidFill>
                <a:latin typeface="Arial" pitchFamily="34" charset="0"/>
              </a:defRPr>
            </a:lvl4pPr>
            <a:lvl5pPr marL="2057287" indent="-228587" eaLnBrk="0" hangingPunct="0">
              <a:spcBef>
                <a:spcPct val="30000"/>
              </a:spcBef>
              <a:defRPr sz="1200">
                <a:solidFill>
                  <a:schemeClr val="tx1"/>
                </a:solidFill>
                <a:latin typeface="Arial" pitchFamily="34" charset="0"/>
              </a:defRPr>
            </a:lvl5pPr>
            <a:lvl6pPr marL="2514461" indent="-228587" eaLnBrk="0" fontAlgn="base" hangingPunct="0">
              <a:spcBef>
                <a:spcPct val="30000"/>
              </a:spcBef>
              <a:spcAft>
                <a:spcPct val="0"/>
              </a:spcAft>
              <a:defRPr sz="1200">
                <a:solidFill>
                  <a:schemeClr val="tx1"/>
                </a:solidFill>
                <a:latin typeface="Arial" pitchFamily="34" charset="0"/>
              </a:defRPr>
            </a:lvl6pPr>
            <a:lvl7pPr marL="2971635" indent="-228587" eaLnBrk="0" fontAlgn="base" hangingPunct="0">
              <a:spcBef>
                <a:spcPct val="30000"/>
              </a:spcBef>
              <a:spcAft>
                <a:spcPct val="0"/>
              </a:spcAft>
              <a:defRPr sz="1200">
                <a:solidFill>
                  <a:schemeClr val="tx1"/>
                </a:solidFill>
                <a:latin typeface="Arial" pitchFamily="34" charset="0"/>
              </a:defRPr>
            </a:lvl7pPr>
            <a:lvl8pPr marL="3428811" indent="-228587" eaLnBrk="0" fontAlgn="base" hangingPunct="0">
              <a:spcBef>
                <a:spcPct val="30000"/>
              </a:spcBef>
              <a:spcAft>
                <a:spcPct val="0"/>
              </a:spcAft>
              <a:defRPr sz="1200">
                <a:solidFill>
                  <a:schemeClr val="tx1"/>
                </a:solidFill>
                <a:latin typeface="Arial" pitchFamily="34" charset="0"/>
              </a:defRPr>
            </a:lvl8pPr>
            <a:lvl9pPr marL="3885985" indent="-228587"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CB8095E-4C2A-466B-884A-46FD880D55FE}" type="slidenum">
              <a:rPr lang="en-US" altLang="en-US" smtClean="0"/>
              <a:pPr eaLnBrk="1" hangingPunct="1">
                <a:spcBef>
                  <a:spcPct val="0"/>
                </a:spcBef>
              </a:pPr>
              <a:t>109</a:t>
            </a:fld>
            <a:endParaRPr lang="en-US" altLang="en-US" dirty="0"/>
          </a:p>
        </p:txBody>
      </p:sp>
    </p:spTree>
    <p:extLst>
      <p:ext uri="{BB962C8B-B14F-4D97-AF65-F5344CB8AC3E}">
        <p14:creationId xmlns:p14="http://schemas.microsoft.com/office/powerpoint/2010/main" val="342870352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09" indent="-285734" eaLnBrk="0" hangingPunct="0">
              <a:spcBef>
                <a:spcPct val="30000"/>
              </a:spcBef>
              <a:defRPr sz="1200">
                <a:solidFill>
                  <a:schemeClr val="tx1"/>
                </a:solidFill>
                <a:latin typeface="Arial" pitchFamily="34" charset="0"/>
              </a:defRPr>
            </a:lvl2pPr>
            <a:lvl3pPr marL="1142937" indent="-228587" eaLnBrk="0" hangingPunct="0">
              <a:spcBef>
                <a:spcPct val="30000"/>
              </a:spcBef>
              <a:defRPr sz="1200">
                <a:solidFill>
                  <a:schemeClr val="tx1"/>
                </a:solidFill>
                <a:latin typeface="Arial" pitchFamily="34" charset="0"/>
              </a:defRPr>
            </a:lvl3pPr>
            <a:lvl4pPr marL="1600111" indent="-228587" eaLnBrk="0" hangingPunct="0">
              <a:spcBef>
                <a:spcPct val="30000"/>
              </a:spcBef>
              <a:defRPr sz="1200">
                <a:solidFill>
                  <a:schemeClr val="tx1"/>
                </a:solidFill>
                <a:latin typeface="Arial" pitchFamily="34" charset="0"/>
              </a:defRPr>
            </a:lvl4pPr>
            <a:lvl5pPr marL="2057287" indent="-228587" eaLnBrk="0" hangingPunct="0">
              <a:spcBef>
                <a:spcPct val="30000"/>
              </a:spcBef>
              <a:defRPr sz="1200">
                <a:solidFill>
                  <a:schemeClr val="tx1"/>
                </a:solidFill>
                <a:latin typeface="Arial" pitchFamily="34" charset="0"/>
              </a:defRPr>
            </a:lvl5pPr>
            <a:lvl6pPr marL="2514461" indent="-228587" eaLnBrk="0" fontAlgn="base" hangingPunct="0">
              <a:spcBef>
                <a:spcPct val="30000"/>
              </a:spcBef>
              <a:spcAft>
                <a:spcPct val="0"/>
              </a:spcAft>
              <a:defRPr sz="1200">
                <a:solidFill>
                  <a:schemeClr val="tx1"/>
                </a:solidFill>
                <a:latin typeface="Arial" pitchFamily="34" charset="0"/>
              </a:defRPr>
            </a:lvl6pPr>
            <a:lvl7pPr marL="2971635" indent="-228587" eaLnBrk="0" fontAlgn="base" hangingPunct="0">
              <a:spcBef>
                <a:spcPct val="30000"/>
              </a:spcBef>
              <a:spcAft>
                <a:spcPct val="0"/>
              </a:spcAft>
              <a:defRPr sz="1200">
                <a:solidFill>
                  <a:schemeClr val="tx1"/>
                </a:solidFill>
                <a:latin typeface="Arial" pitchFamily="34" charset="0"/>
              </a:defRPr>
            </a:lvl7pPr>
            <a:lvl8pPr marL="3428811" indent="-228587" eaLnBrk="0" fontAlgn="base" hangingPunct="0">
              <a:spcBef>
                <a:spcPct val="30000"/>
              </a:spcBef>
              <a:spcAft>
                <a:spcPct val="0"/>
              </a:spcAft>
              <a:defRPr sz="1200">
                <a:solidFill>
                  <a:schemeClr val="tx1"/>
                </a:solidFill>
                <a:latin typeface="Arial" pitchFamily="34" charset="0"/>
              </a:defRPr>
            </a:lvl8pPr>
            <a:lvl9pPr marL="3885985" indent="-228587"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CB8095E-4C2A-466B-884A-46FD880D55FE}" type="slidenum">
              <a:rPr lang="en-US" altLang="en-US" smtClean="0"/>
              <a:pPr eaLnBrk="1" hangingPunct="1">
                <a:spcBef>
                  <a:spcPct val="0"/>
                </a:spcBef>
              </a:pPr>
              <a:t>110</a:t>
            </a:fld>
            <a:endParaRPr lang="en-US" altLang="en-US" dirty="0"/>
          </a:p>
        </p:txBody>
      </p:sp>
    </p:spTree>
    <p:extLst>
      <p:ext uri="{BB962C8B-B14F-4D97-AF65-F5344CB8AC3E}">
        <p14:creationId xmlns:p14="http://schemas.microsoft.com/office/powerpoint/2010/main" val="252146041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baseline="0" dirty="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09" indent="-285734" eaLnBrk="0" hangingPunct="0">
              <a:spcBef>
                <a:spcPct val="30000"/>
              </a:spcBef>
              <a:defRPr sz="1200">
                <a:solidFill>
                  <a:schemeClr val="tx1"/>
                </a:solidFill>
                <a:latin typeface="Arial" pitchFamily="34" charset="0"/>
              </a:defRPr>
            </a:lvl2pPr>
            <a:lvl3pPr marL="1142937" indent="-228587" eaLnBrk="0" hangingPunct="0">
              <a:spcBef>
                <a:spcPct val="30000"/>
              </a:spcBef>
              <a:defRPr sz="1200">
                <a:solidFill>
                  <a:schemeClr val="tx1"/>
                </a:solidFill>
                <a:latin typeface="Arial" pitchFamily="34" charset="0"/>
              </a:defRPr>
            </a:lvl3pPr>
            <a:lvl4pPr marL="1600111" indent="-228587" eaLnBrk="0" hangingPunct="0">
              <a:spcBef>
                <a:spcPct val="30000"/>
              </a:spcBef>
              <a:defRPr sz="1200">
                <a:solidFill>
                  <a:schemeClr val="tx1"/>
                </a:solidFill>
                <a:latin typeface="Arial" pitchFamily="34" charset="0"/>
              </a:defRPr>
            </a:lvl4pPr>
            <a:lvl5pPr marL="2057287" indent="-228587" eaLnBrk="0" hangingPunct="0">
              <a:spcBef>
                <a:spcPct val="30000"/>
              </a:spcBef>
              <a:defRPr sz="1200">
                <a:solidFill>
                  <a:schemeClr val="tx1"/>
                </a:solidFill>
                <a:latin typeface="Arial" pitchFamily="34" charset="0"/>
              </a:defRPr>
            </a:lvl5pPr>
            <a:lvl6pPr marL="2514461" indent="-228587" eaLnBrk="0" fontAlgn="base" hangingPunct="0">
              <a:spcBef>
                <a:spcPct val="30000"/>
              </a:spcBef>
              <a:spcAft>
                <a:spcPct val="0"/>
              </a:spcAft>
              <a:defRPr sz="1200">
                <a:solidFill>
                  <a:schemeClr val="tx1"/>
                </a:solidFill>
                <a:latin typeface="Arial" pitchFamily="34" charset="0"/>
              </a:defRPr>
            </a:lvl6pPr>
            <a:lvl7pPr marL="2971635" indent="-228587" eaLnBrk="0" fontAlgn="base" hangingPunct="0">
              <a:spcBef>
                <a:spcPct val="30000"/>
              </a:spcBef>
              <a:spcAft>
                <a:spcPct val="0"/>
              </a:spcAft>
              <a:defRPr sz="1200">
                <a:solidFill>
                  <a:schemeClr val="tx1"/>
                </a:solidFill>
                <a:latin typeface="Arial" pitchFamily="34" charset="0"/>
              </a:defRPr>
            </a:lvl7pPr>
            <a:lvl8pPr marL="3428811" indent="-228587" eaLnBrk="0" fontAlgn="base" hangingPunct="0">
              <a:spcBef>
                <a:spcPct val="30000"/>
              </a:spcBef>
              <a:spcAft>
                <a:spcPct val="0"/>
              </a:spcAft>
              <a:defRPr sz="1200">
                <a:solidFill>
                  <a:schemeClr val="tx1"/>
                </a:solidFill>
                <a:latin typeface="Arial" pitchFamily="34" charset="0"/>
              </a:defRPr>
            </a:lvl8pPr>
            <a:lvl9pPr marL="3885985" indent="-228587"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CB8095E-4C2A-466B-884A-46FD880D55FE}" type="slidenum">
              <a:rPr lang="en-US" altLang="en-US" smtClean="0"/>
              <a:pPr eaLnBrk="1" hangingPunct="1">
                <a:spcBef>
                  <a:spcPct val="0"/>
                </a:spcBef>
              </a:pPr>
              <a:t>111</a:t>
            </a:fld>
            <a:endParaRPr lang="en-US" altLang="en-US" dirty="0"/>
          </a:p>
        </p:txBody>
      </p:sp>
    </p:spTree>
    <p:extLst>
      <p:ext uri="{BB962C8B-B14F-4D97-AF65-F5344CB8AC3E}">
        <p14:creationId xmlns:p14="http://schemas.microsoft.com/office/powerpoint/2010/main" val="103558426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dirty="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09" indent="-285734" eaLnBrk="0" hangingPunct="0">
              <a:spcBef>
                <a:spcPct val="30000"/>
              </a:spcBef>
              <a:defRPr sz="1200">
                <a:solidFill>
                  <a:schemeClr val="tx1"/>
                </a:solidFill>
                <a:latin typeface="Arial" pitchFamily="34" charset="0"/>
              </a:defRPr>
            </a:lvl2pPr>
            <a:lvl3pPr marL="1142937" indent="-228587" eaLnBrk="0" hangingPunct="0">
              <a:spcBef>
                <a:spcPct val="30000"/>
              </a:spcBef>
              <a:defRPr sz="1200">
                <a:solidFill>
                  <a:schemeClr val="tx1"/>
                </a:solidFill>
                <a:latin typeface="Arial" pitchFamily="34" charset="0"/>
              </a:defRPr>
            </a:lvl3pPr>
            <a:lvl4pPr marL="1600111" indent="-228587" eaLnBrk="0" hangingPunct="0">
              <a:spcBef>
                <a:spcPct val="30000"/>
              </a:spcBef>
              <a:defRPr sz="1200">
                <a:solidFill>
                  <a:schemeClr val="tx1"/>
                </a:solidFill>
                <a:latin typeface="Arial" pitchFamily="34" charset="0"/>
              </a:defRPr>
            </a:lvl4pPr>
            <a:lvl5pPr marL="2057287" indent="-228587" eaLnBrk="0" hangingPunct="0">
              <a:spcBef>
                <a:spcPct val="30000"/>
              </a:spcBef>
              <a:defRPr sz="1200">
                <a:solidFill>
                  <a:schemeClr val="tx1"/>
                </a:solidFill>
                <a:latin typeface="Arial" pitchFamily="34" charset="0"/>
              </a:defRPr>
            </a:lvl5pPr>
            <a:lvl6pPr marL="2514461" indent="-228587" eaLnBrk="0" fontAlgn="base" hangingPunct="0">
              <a:spcBef>
                <a:spcPct val="30000"/>
              </a:spcBef>
              <a:spcAft>
                <a:spcPct val="0"/>
              </a:spcAft>
              <a:defRPr sz="1200">
                <a:solidFill>
                  <a:schemeClr val="tx1"/>
                </a:solidFill>
                <a:latin typeface="Arial" pitchFamily="34" charset="0"/>
              </a:defRPr>
            </a:lvl6pPr>
            <a:lvl7pPr marL="2971635" indent="-228587" eaLnBrk="0" fontAlgn="base" hangingPunct="0">
              <a:spcBef>
                <a:spcPct val="30000"/>
              </a:spcBef>
              <a:spcAft>
                <a:spcPct val="0"/>
              </a:spcAft>
              <a:defRPr sz="1200">
                <a:solidFill>
                  <a:schemeClr val="tx1"/>
                </a:solidFill>
                <a:latin typeface="Arial" pitchFamily="34" charset="0"/>
              </a:defRPr>
            </a:lvl7pPr>
            <a:lvl8pPr marL="3428811" indent="-228587" eaLnBrk="0" fontAlgn="base" hangingPunct="0">
              <a:spcBef>
                <a:spcPct val="30000"/>
              </a:spcBef>
              <a:spcAft>
                <a:spcPct val="0"/>
              </a:spcAft>
              <a:defRPr sz="1200">
                <a:solidFill>
                  <a:schemeClr val="tx1"/>
                </a:solidFill>
                <a:latin typeface="Arial" pitchFamily="34" charset="0"/>
              </a:defRPr>
            </a:lvl8pPr>
            <a:lvl9pPr marL="3885985" indent="-228587"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CB8095E-4C2A-466B-884A-46FD880D55FE}" type="slidenum">
              <a:rPr lang="en-US" altLang="en-US" smtClean="0"/>
              <a:pPr eaLnBrk="1" hangingPunct="1">
                <a:spcBef>
                  <a:spcPct val="0"/>
                </a:spcBef>
              </a:pPr>
              <a:t>112</a:t>
            </a:fld>
            <a:endParaRPr lang="en-US" altLang="en-US" dirty="0"/>
          </a:p>
        </p:txBody>
      </p:sp>
    </p:spTree>
    <p:extLst>
      <p:ext uri="{BB962C8B-B14F-4D97-AF65-F5344CB8AC3E}">
        <p14:creationId xmlns:p14="http://schemas.microsoft.com/office/powerpoint/2010/main" val="350377406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33675EB-FFF5-4648-B14D-508B4C423457}" type="slidenum">
              <a:rPr lang="en-US" smtClean="0"/>
              <a:t>113</a:t>
            </a:fld>
            <a:endParaRPr lang="en-US" dirty="0"/>
          </a:p>
        </p:txBody>
      </p:sp>
    </p:spTree>
    <p:extLst>
      <p:ext uri="{BB962C8B-B14F-4D97-AF65-F5344CB8AC3E}">
        <p14:creationId xmlns:p14="http://schemas.microsoft.com/office/powerpoint/2010/main" val="1024005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33675EB-FFF5-4648-B14D-508B4C423457}" type="slidenum">
              <a:rPr lang="en-US" smtClean="0"/>
              <a:t>11</a:t>
            </a:fld>
            <a:endParaRPr lang="en-US" dirty="0"/>
          </a:p>
        </p:txBody>
      </p:sp>
    </p:spTree>
    <p:extLst>
      <p:ext uri="{BB962C8B-B14F-4D97-AF65-F5344CB8AC3E}">
        <p14:creationId xmlns:p14="http://schemas.microsoft.com/office/powerpoint/2010/main" val="330122189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lvl="1" indent="0" eaLnBrk="1" hangingPunct="1">
              <a:lnSpc>
                <a:spcPct val="100000"/>
              </a:lnSpc>
              <a:spcBef>
                <a:spcPts val="0"/>
              </a:spcBef>
              <a:spcAft>
                <a:spcPts val="0"/>
              </a:spcAft>
              <a:buFont typeface="Arial" panose="020B0604020202020204" pitchFamily="34" charset="0"/>
              <a:buNone/>
              <a:defRPr/>
            </a:pPr>
            <a:endParaRPr lang="en-US" altLang="en-US" sz="1200" dirty="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800" indent="-285692" eaLnBrk="0" hangingPunct="0">
              <a:spcBef>
                <a:spcPct val="30000"/>
              </a:spcBef>
              <a:defRPr sz="1200">
                <a:solidFill>
                  <a:schemeClr val="tx1"/>
                </a:solidFill>
                <a:latin typeface="Arial" pitchFamily="34" charset="0"/>
              </a:defRPr>
            </a:lvl2pPr>
            <a:lvl3pPr marL="1142770" indent="-228555" eaLnBrk="0" hangingPunct="0">
              <a:spcBef>
                <a:spcPct val="30000"/>
              </a:spcBef>
              <a:defRPr sz="1200">
                <a:solidFill>
                  <a:schemeClr val="tx1"/>
                </a:solidFill>
                <a:latin typeface="Arial" pitchFamily="34" charset="0"/>
              </a:defRPr>
            </a:lvl3pPr>
            <a:lvl4pPr marL="1599877" indent="-228555" eaLnBrk="0" hangingPunct="0">
              <a:spcBef>
                <a:spcPct val="30000"/>
              </a:spcBef>
              <a:defRPr sz="1200">
                <a:solidFill>
                  <a:schemeClr val="tx1"/>
                </a:solidFill>
                <a:latin typeface="Arial" pitchFamily="34" charset="0"/>
              </a:defRPr>
            </a:lvl4pPr>
            <a:lvl5pPr marL="2056985" indent="-228555" eaLnBrk="0" hangingPunct="0">
              <a:spcBef>
                <a:spcPct val="30000"/>
              </a:spcBef>
              <a:defRPr sz="1200">
                <a:solidFill>
                  <a:schemeClr val="tx1"/>
                </a:solidFill>
                <a:latin typeface="Arial" pitchFamily="34" charset="0"/>
              </a:defRPr>
            </a:lvl5pPr>
            <a:lvl6pPr marL="2514093" indent="-228555" eaLnBrk="0" fontAlgn="base" hangingPunct="0">
              <a:spcBef>
                <a:spcPct val="30000"/>
              </a:spcBef>
              <a:spcAft>
                <a:spcPct val="0"/>
              </a:spcAft>
              <a:defRPr sz="1200">
                <a:solidFill>
                  <a:schemeClr val="tx1"/>
                </a:solidFill>
                <a:latin typeface="Arial" pitchFamily="34" charset="0"/>
              </a:defRPr>
            </a:lvl6pPr>
            <a:lvl7pPr marL="2971199" indent="-228555" eaLnBrk="0" fontAlgn="base" hangingPunct="0">
              <a:spcBef>
                <a:spcPct val="30000"/>
              </a:spcBef>
              <a:spcAft>
                <a:spcPct val="0"/>
              </a:spcAft>
              <a:defRPr sz="1200">
                <a:solidFill>
                  <a:schemeClr val="tx1"/>
                </a:solidFill>
                <a:latin typeface="Arial" pitchFamily="34" charset="0"/>
              </a:defRPr>
            </a:lvl7pPr>
            <a:lvl8pPr marL="3428308" indent="-228555" eaLnBrk="0" fontAlgn="base" hangingPunct="0">
              <a:spcBef>
                <a:spcPct val="30000"/>
              </a:spcBef>
              <a:spcAft>
                <a:spcPct val="0"/>
              </a:spcAft>
              <a:defRPr sz="1200">
                <a:solidFill>
                  <a:schemeClr val="tx1"/>
                </a:solidFill>
                <a:latin typeface="Arial" pitchFamily="34" charset="0"/>
              </a:defRPr>
            </a:lvl8pPr>
            <a:lvl9pPr marL="3885415" indent="-22855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4C333BA-5EC0-4752-ABF9-612648D667FB}" type="slidenum">
              <a:rPr lang="en-US" altLang="en-US" smtClean="0"/>
              <a:pPr eaLnBrk="1" hangingPunct="1">
                <a:spcBef>
                  <a:spcPct val="0"/>
                </a:spcBef>
              </a:pPr>
              <a:t>114</a:t>
            </a:fld>
            <a:endParaRPr lang="en-US" altLang="en-US" dirty="0"/>
          </a:p>
        </p:txBody>
      </p:sp>
    </p:spTree>
    <p:extLst>
      <p:ext uri="{BB962C8B-B14F-4D97-AF65-F5344CB8AC3E}">
        <p14:creationId xmlns:p14="http://schemas.microsoft.com/office/powerpoint/2010/main" val="135966445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115</a:t>
            </a:fld>
            <a:endParaRPr lang="en-US" dirty="0"/>
          </a:p>
        </p:txBody>
      </p:sp>
    </p:spTree>
    <p:extLst>
      <p:ext uri="{BB962C8B-B14F-4D97-AF65-F5344CB8AC3E}">
        <p14:creationId xmlns:p14="http://schemas.microsoft.com/office/powerpoint/2010/main" val="328264113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800" indent="-285692" eaLnBrk="0" hangingPunct="0">
              <a:spcBef>
                <a:spcPct val="30000"/>
              </a:spcBef>
              <a:defRPr sz="1200">
                <a:solidFill>
                  <a:schemeClr val="tx1"/>
                </a:solidFill>
                <a:latin typeface="Arial" pitchFamily="34" charset="0"/>
              </a:defRPr>
            </a:lvl2pPr>
            <a:lvl3pPr marL="1142770" indent="-228555" eaLnBrk="0" hangingPunct="0">
              <a:spcBef>
                <a:spcPct val="30000"/>
              </a:spcBef>
              <a:defRPr sz="1200">
                <a:solidFill>
                  <a:schemeClr val="tx1"/>
                </a:solidFill>
                <a:latin typeface="Arial" pitchFamily="34" charset="0"/>
              </a:defRPr>
            </a:lvl3pPr>
            <a:lvl4pPr marL="1599877" indent="-228555" eaLnBrk="0" hangingPunct="0">
              <a:spcBef>
                <a:spcPct val="30000"/>
              </a:spcBef>
              <a:defRPr sz="1200">
                <a:solidFill>
                  <a:schemeClr val="tx1"/>
                </a:solidFill>
                <a:latin typeface="Arial" pitchFamily="34" charset="0"/>
              </a:defRPr>
            </a:lvl4pPr>
            <a:lvl5pPr marL="2056985" indent="-228555" eaLnBrk="0" hangingPunct="0">
              <a:spcBef>
                <a:spcPct val="30000"/>
              </a:spcBef>
              <a:defRPr sz="1200">
                <a:solidFill>
                  <a:schemeClr val="tx1"/>
                </a:solidFill>
                <a:latin typeface="Arial" pitchFamily="34" charset="0"/>
              </a:defRPr>
            </a:lvl5pPr>
            <a:lvl6pPr marL="2514093" indent="-228555" eaLnBrk="0" fontAlgn="base" hangingPunct="0">
              <a:spcBef>
                <a:spcPct val="30000"/>
              </a:spcBef>
              <a:spcAft>
                <a:spcPct val="0"/>
              </a:spcAft>
              <a:defRPr sz="1200">
                <a:solidFill>
                  <a:schemeClr val="tx1"/>
                </a:solidFill>
                <a:latin typeface="Arial" pitchFamily="34" charset="0"/>
              </a:defRPr>
            </a:lvl6pPr>
            <a:lvl7pPr marL="2971199" indent="-228555" eaLnBrk="0" fontAlgn="base" hangingPunct="0">
              <a:spcBef>
                <a:spcPct val="30000"/>
              </a:spcBef>
              <a:spcAft>
                <a:spcPct val="0"/>
              </a:spcAft>
              <a:defRPr sz="1200">
                <a:solidFill>
                  <a:schemeClr val="tx1"/>
                </a:solidFill>
                <a:latin typeface="Arial" pitchFamily="34" charset="0"/>
              </a:defRPr>
            </a:lvl7pPr>
            <a:lvl8pPr marL="3428308" indent="-228555" eaLnBrk="0" fontAlgn="base" hangingPunct="0">
              <a:spcBef>
                <a:spcPct val="30000"/>
              </a:spcBef>
              <a:spcAft>
                <a:spcPct val="0"/>
              </a:spcAft>
              <a:defRPr sz="1200">
                <a:solidFill>
                  <a:schemeClr val="tx1"/>
                </a:solidFill>
                <a:latin typeface="Arial" pitchFamily="34" charset="0"/>
              </a:defRPr>
            </a:lvl8pPr>
            <a:lvl9pPr marL="3885415" indent="-22855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4C333BA-5EC0-4752-ABF9-612648D667FB}" type="slidenum">
              <a:rPr lang="en-US" altLang="en-US" smtClean="0"/>
              <a:pPr eaLnBrk="1" hangingPunct="1">
                <a:spcBef>
                  <a:spcPct val="0"/>
                </a:spcBef>
              </a:pPr>
              <a:t>116</a:t>
            </a:fld>
            <a:endParaRPr lang="en-US" altLang="en-US" dirty="0"/>
          </a:p>
        </p:txBody>
      </p:sp>
    </p:spTree>
    <p:extLst>
      <p:ext uri="{BB962C8B-B14F-4D97-AF65-F5344CB8AC3E}">
        <p14:creationId xmlns:p14="http://schemas.microsoft.com/office/powerpoint/2010/main" val="230350123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117</a:t>
            </a:fld>
            <a:endParaRPr lang="en-US" dirty="0"/>
          </a:p>
        </p:txBody>
      </p:sp>
    </p:spTree>
    <p:extLst>
      <p:ext uri="{BB962C8B-B14F-4D97-AF65-F5344CB8AC3E}">
        <p14:creationId xmlns:p14="http://schemas.microsoft.com/office/powerpoint/2010/main" val="80187917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600"/>
              </a:spcBef>
              <a:spcAft>
                <a:spcPts val="600"/>
              </a:spcAft>
              <a:buSzPct val="100000"/>
              <a:defRPr/>
            </a:pPr>
            <a:endParaRPr lang="en-US" sz="1200" dirty="0"/>
          </a:p>
        </p:txBody>
      </p:sp>
      <p:sp>
        <p:nvSpPr>
          <p:cNvPr id="4" name="Slide Number Placeholder 3"/>
          <p:cNvSpPr>
            <a:spLocks noGrp="1"/>
          </p:cNvSpPr>
          <p:nvPr>
            <p:ph type="sldNum" sz="quarter" idx="10"/>
          </p:nvPr>
        </p:nvSpPr>
        <p:spPr/>
        <p:txBody>
          <a:bodyPr/>
          <a:lstStyle/>
          <a:p>
            <a:fld id="{133675EB-FFF5-4648-B14D-508B4C423457}" type="slidenum">
              <a:rPr lang="en-US" smtClean="0"/>
              <a:t>118</a:t>
            </a:fld>
            <a:endParaRPr lang="en-US" dirty="0"/>
          </a:p>
        </p:txBody>
      </p:sp>
    </p:spTree>
    <p:extLst>
      <p:ext uri="{BB962C8B-B14F-4D97-AF65-F5344CB8AC3E}">
        <p14:creationId xmlns:p14="http://schemas.microsoft.com/office/powerpoint/2010/main" val="393900909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121</a:t>
            </a:fld>
            <a:endParaRPr lang="en-US" dirty="0"/>
          </a:p>
        </p:txBody>
      </p:sp>
    </p:spTree>
    <p:extLst>
      <p:ext uri="{BB962C8B-B14F-4D97-AF65-F5344CB8AC3E}">
        <p14:creationId xmlns:p14="http://schemas.microsoft.com/office/powerpoint/2010/main" val="4099919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endParaRPr lang="en-US" altLang="en-US" dirty="0"/>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09" indent="-285734" eaLnBrk="0" hangingPunct="0">
              <a:spcBef>
                <a:spcPct val="30000"/>
              </a:spcBef>
              <a:defRPr sz="1200">
                <a:solidFill>
                  <a:schemeClr val="tx1"/>
                </a:solidFill>
                <a:latin typeface="Arial" pitchFamily="34" charset="0"/>
              </a:defRPr>
            </a:lvl2pPr>
            <a:lvl3pPr marL="1142937" indent="-228587" eaLnBrk="0" hangingPunct="0">
              <a:spcBef>
                <a:spcPct val="30000"/>
              </a:spcBef>
              <a:defRPr sz="1200">
                <a:solidFill>
                  <a:schemeClr val="tx1"/>
                </a:solidFill>
                <a:latin typeface="Arial" pitchFamily="34" charset="0"/>
              </a:defRPr>
            </a:lvl3pPr>
            <a:lvl4pPr marL="1600111" indent="-228587" eaLnBrk="0" hangingPunct="0">
              <a:spcBef>
                <a:spcPct val="30000"/>
              </a:spcBef>
              <a:defRPr sz="1200">
                <a:solidFill>
                  <a:schemeClr val="tx1"/>
                </a:solidFill>
                <a:latin typeface="Arial" pitchFamily="34" charset="0"/>
              </a:defRPr>
            </a:lvl4pPr>
            <a:lvl5pPr marL="2057287" indent="-228587" eaLnBrk="0" hangingPunct="0">
              <a:spcBef>
                <a:spcPct val="30000"/>
              </a:spcBef>
              <a:defRPr sz="1200">
                <a:solidFill>
                  <a:schemeClr val="tx1"/>
                </a:solidFill>
                <a:latin typeface="Arial" pitchFamily="34" charset="0"/>
              </a:defRPr>
            </a:lvl5pPr>
            <a:lvl6pPr marL="2514461" indent="-228587" eaLnBrk="0" fontAlgn="base" hangingPunct="0">
              <a:spcBef>
                <a:spcPct val="30000"/>
              </a:spcBef>
              <a:spcAft>
                <a:spcPct val="0"/>
              </a:spcAft>
              <a:defRPr sz="1200">
                <a:solidFill>
                  <a:schemeClr val="tx1"/>
                </a:solidFill>
                <a:latin typeface="Arial" pitchFamily="34" charset="0"/>
              </a:defRPr>
            </a:lvl6pPr>
            <a:lvl7pPr marL="2971635" indent="-228587" eaLnBrk="0" fontAlgn="base" hangingPunct="0">
              <a:spcBef>
                <a:spcPct val="30000"/>
              </a:spcBef>
              <a:spcAft>
                <a:spcPct val="0"/>
              </a:spcAft>
              <a:defRPr sz="1200">
                <a:solidFill>
                  <a:schemeClr val="tx1"/>
                </a:solidFill>
                <a:latin typeface="Arial" pitchFamily="34" charset="0"/>
              </a:defRPr>
            </a:lvl7pPr>
            <a:lvl8pPr marL="3428811" indent="-228587" eaLnBrk="0" fontAlgn="base" hangingPunct="0">
              <a:spcBef>
                <a:spcPct val="30000"/>
              </a:spcBef>
              <a:spcAft>
                <a:spcPct val="0"/>
              </a:spcAft>
              <a:defRPr sz="1200">
                <a:solidFill>
                  <a:schemeClr val="tx1"/>
                </a:solidFill>
                <a:latin typeface="Arial" pitchFamily="34" charset="0"/>
              </a:defRPr>
            </a:lvl8pPr>
            <a:lvl9pPr marL="3885985" indent="-228587"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BCC422B-B836-4ABE-A00C-B37430C23665}" type="slidenum">
              <a:rPr lang="en-US" altLang="en-US" smtClean="0"/>
              <a:pPr eaLnBrk="1" hangingPunct="1">
                <a:spcBef>
                  <a:spcPct val="0"/>
                </a:spcBef>
              </a:pPr>
              <a:t>122</a:t>
            </a:fld>
            <a:endParaRPr lang="en-US" altLang="en-US" dirty="0"/>
          </a:p>
        </p:txBody>
      </p:sp>
    </p:spTree>
    <p:extLst>
      <p:ext uri="{BB962C8B-B14F-4D97-AF65-F5344CB8AC3E}">
        <p14:creationId xmlns:p14="http://schemas.microsoft.com/office/powerpoint/2010/main" val="42760900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3675EB-FFF5-4648-B14D-508B4C423457}" type="slidenum">
              <a:rPr lang="en-US" smtClean="0"/>
              <a:t>123</a:t>
            </a:fld>
            <a:endParaRPr lang="en-US" dirty="0"/>
          </a:p>
        </p:txBody>
      </p:sp>
    </p:spTree>
    <p:extLst>
      <p:ext uri="{BB962C8B-B14F-4D97-AF65-F5344CB8AC3E}">
        <p14:creationId xmlns:p14="http://schemas.microsoft.com/office/powerpoint/2010/main" val="40075900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dirty="0"/>
          </a:p>
        </p:txBody>
      </p:sp>
      <p:pic>
        <p:nvPicPr>
          <p:cNvPr id="10" name="Picture 9"/>
          <p:cNvPicPr>
            <a:picLocks noChangeAspect="1"/>
          </p:cNvPicPr>
          <p:nvPr userDrawn="1"/>
        </p:nvPicPr>
        <p:blipFill rotWithShape="1">
          <a:blip r:embed="rId2"/>
          <a:srcRect l="17746" r="13558"/>
          <a:stretch/>
        </p:blipFill>
        <p:spPr>
          <a:xfrm>
            <a:off x="0" y="-92041"/>
            <a:ext cx="9144000" cy="1695450"/>
          </a:xfrm>
          <a:prstGeom prst="rect">
            <a:avLst/>
          </a:prstGeom>
        </p:spPr>
      </p:pic>
      <p:cxnSp>
        <p:nvCxnSpPr>
          <p:cNvPr id="9" name="Straight Connector 8"/>
          <p:cNvCxnSpPr/>
          <p:nvPr userDrawn="1"/>
        </p:nvCxnSpPr>
        <p:spPr>
          <a:xfrm>
            <a:off x="0" y="16002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43600" y="314292"/>
            <a:ext cx="2971800" cy="971617"/>
          </a:xfrm>
          <a:prstGeom prst="rect">
            <a:avLst/>
          </a:prstGeom>
        </p:spPr>
      </p:pic>
      <p:sp>
        <p:nvSpPr>
          <p:cNvPr id="12" name="Oval 11"/>
          <p:cNvSpPr/>
          <p:nvPr userDrawn="1"/>
        </p:nvSpPr>
        <p:spPr>
          <a:xfrm>
            <a:off x="152400" y="152403"/>
            <a:ext cx="1295397" cy="12953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http://intranet.fldoe.org/Communications/images/fdoelogogcolor.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2400" y="148561"/>
            <a:ext cx="4495800" cy="1303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178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dirty="0"/>
          </a:p>
        </p:txBody>
      </p:sp>
    </p:spTree>
    <p:extLst>
      <p:ext uri="{BB962C8B-B14F-4D97-AF65-F5344CB8AC3E}">
        <p14:creationId xmlns:p14="http://schemas.microsoft.com/office/powerpoint/2010/main" val="193052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dirty="0"/>
          </a:p>
        </p:txBody>
      </p:sp>
    </p:spTree>
    <p:extLst>
      <p:ext uri="{BB962C8B-B14F-4D97-AF65-F5344CB8AC3E}">
        <p14:creationId xmlns:p14="http://schemas.microsoft.com/office/powerpoint/2010/main" val="1540290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1"/>
            <a:ext cx="9144000" cy="1600201"/>
          </a:xfrm>
          <a:prstGeom prst="rect">
            <a:avLst/>
          </a:prstGeom>
        </p:spPr>
      </p:pic>
      <p:sp>
        <p:nvSpPr>
          <p:cNvPr id="2" name="Title 1"/>
          <p:cNvSpPr>
            <a:spLocks noGrp="1"/>
          </p:cNvSpPr>
          <p:nvPr>
            <p:ph type="title"/>
          </p:nvPr>
        </p:nvSpPr>
        <p:spPr>
          <a:xfrm>
            <a:off x="228600" y="251619"/>
            <a:ext cx="6781800" cy="1096962"/>
          </a:xfrm>
        </p:spPr>
        <p:txBody>
          <a:bodyPr/>
          <a:lstStyle>
            <a:lvl1pPr algn="l">
              <a:defRPr b="1"/>
            </a:lvl1pPr>
          </a:lstStyle>
          <a:p>
            <a:r>
              <a:rPr lang="en-US"/>
              <a:t>Click to edit Master title style</a:t>
            </a:r>
          </a:p>
        </p:txBody>
      </p:sp>
      <p:sp>
        <p:nvSpPr>
          <p:cNvPr id="3" name="Content Placeholder 2"/>
          <p:cNvSpPr>
            <a:spLocks noGrp="1"/>
          </p:cNvSpPr>
          <p:nvPr>
            <p:ph idx="1"/>
          </p:nvPr>
        </p:nvSpPr>
        <p:spPr>
          <a:xfrm>
            <a:off x="228600" y="1752601"/>
            <a:ext cx="8737092" cy="4343399"/>
          </a:xfrm>
        </p:spPr>
        <p:txBody>
          <a:bodyPr>
            <a:noAutofit/>
          </a:bodyPr>
          <a:lstStyle>
            <a:lvl1pPr>
              <a:lnSpc>
                <a:spcPct val="80000"/>
              </a:lnSpc>
              <a:spcBef>
                <a:spcPts val="600"/>
              </a:spcBef>
              <a:spcAft>
                <a:spcPts val="600"/>
              </a:spcAft>
              <a:defRPr/>
            </a:lvl1pPr>
            <a:lvl2pPr>
              <a:lnSpc>
                <a:spcPct val="80000"/>
              </a:lnSpc>
              <a:spcBef>
                <a:spcPts val="600"/>
              </a:spcBef>
              <a:spcAft>
                <a:spcPts val="600"/>
              </a:spcAft>
              <a:defRPr/>
            </a:lvl2pPr>
            <a:lvl3pPr>
              <a:lnSpc>
                <a:spcPct val="80000"/>
              </a:lnSpc>
              <a:spcBef>
                <a:spcPts val="600"/>
              </a:spcBef>
              <a:spcAft>
                <a:spcPts val="600"/>
              </a:spcAft>
              <a:defRPr/>
            </a:lvl3pPr>
            <a:lvl4pPr>
              <a:lnSpc>
                <a:spcPct val="80000"/>
              </a:lnSpc>
              <a:spcBef>
                <a:spcPts val="600"/>
              </a:spcBef>
              <a:spcAft>
                <a:spcPts val="600"/>
              </a:spcAft>
              <a:defRPr/>
            </a:lvl4pPr>
            <a:lvl5pPr>
              <a:lnSpc>
                <a:spcPct val="80000"/>
              </a:lnSpc>
              <a:spcBef>
                <a:spcPts val="600"/>
              </a:spcBef>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3124200" y="6324600"/>
            <a:ext cx="2895600" cy="365125"/>
          </a:xfrm>
        </p:spPr>
        <p:txBody>
          <a:bodyPr/>
          <a:lstStyle>
            <a:lvl1pPr algn="ctr">
              <a:defRPr/>
            </a:lvl1pPr>
          </a:lstStyle>
          <a:p>
            <a:fld id="{60F88D64-766A-45C3-93FE-3E1D3068B07A}" type="slidenum">
              <a:rPr lang="en-US" smtClean="0"/>
              <a:t>‹#›</a:t>
            </a:fld>
            <a:endParaRPr lang="en-US" dirty="0"/>
          </a:p>
        </p:txBody>
      </p:sp>
      <p:pic>
        <p:nvPicPr>
          <p:cNvPr id="8" name="Picture 2" descr="http://intranet.fldoe.org/Communications/images/fdoelogocolor.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39" r="-1"/>
          <a:stretch/>
        </p:blipFill>
        <p:spPr bwMode="auto">
          <a:xfrm>
            <a:off x="76200" y="6172200"/>
            <a:ext cx="2209800" cy="6404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userDrawn="1"/>
        </p:nvCxnSpPr>
        <p:spPr>
          <a:xfrm>
            <a:off x="0" y="16002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79792" y="6249543"/>
            <a:ext cx="1485900" cy="485809"/>
          </a:xfrm>
          <a:prstGeom prst="rect">
            <a:avLst/>
          </a:prstGeom>
        </p:spPr>
      </p:pic>
    </p:spTree>
    <p:extLst>
      <p:ext uri="{BB962C8B-B14F-4D97-AF65-F5344CB8AC3E}">
        <p14:creationId xmlns:p14="http://schemas.microsoft.com/office/powerpoint/2010/main" val="2242887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0351526-07C4-4BC6-8B1A-7208761F523C}" type="slidenum">
              <a:rPr lang="en-US" smtClean="0"/>
              <a:t>‹#›</a:t>
            </a:fld>
            <a:endParaRPr lang="en-US" dirty="0"/>
          </a:p>
        </p:txBody>
      </p:sp>
    </p:spTree>
    <p:extLst>
      <p:ext uri="{BB962C8B-B14F-4D97-AF65-F5344CB8AC3E}">
        <p14:creationId xmlns:p14="http://schemas.microsoft.com/office/powerpoint/2010/main" val="3153594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dirty="0"/>
          </a:p>
        </p:txBody>
      </p:sp>
    </p:spTree>
    <p:extLst>
      <p:ext uri="{BB962C8B-B14F-4D97-AF65-F5344CB8AC3E}">
        <p14:creationId xmlns:p14="http://schemas.microsoft.com/office/powerpoint/2010/main" val="531540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0351526-07C4-4BC6-8B1A-7208761F523C}" type="slidenum">
              <a:rPr lang="en-US" smtClean="0"/>
              <a:t>‹#›</a:t>
            </a:fld>
            <a:endParaRPr lang="en-US" dirty="0"/>
          </a:p>
        </p:txBody>
      </p:sp>
    </p:spTree>
    <p:extLst>
      <p:ext uri="{BB962C8B-B14F-4D97-AF65-F5344CB8AC3E}">
        <p14:creationId xmlns:p14="http://schemas.microsoft.com/office/powerpoint/2010/main" val="3053278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0351526-07C4-4BC6-8B1A-7208761F523C}" type="slidenum">
              <a:rPr lang="en-US" smtClean="0"/>
              <a:t>‹#›</a:t>
            </a:fld>
            <a:endParaRPr lang="en-US" dirty="0"/>
          </a:p>
        </p:txBody>
      </p:sp>
    </p:spTree>
    <p:extLst>
      <p:ext uri="{BB962C8B-B14F-4D97-AF65-F5344CB8AC3E}">
        <p14:creationId xmlns:p14="http://schemas.microsoft.com/office/powerpoint/2010/main" val="381860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0351526-07C4-4BC6-8B1A-7208761F523C}" type="slidenum">
              <a:rPr lang="en-US" smtClean="0"/>
              <a:t>‹#›</a:t>
            </a:fld>
            <a:endParaRPr lang="en-US" dirty="0"/>
          </a:p>
        </p:txBody>
      </p:sp>
    </p:spTree>
    <p:extLst>
      <p:ext uri="{BB962C8B-B14F-4D97-AF65-F5344CB8AC3E}">
        <p14:creationId xmlns:p14="http://schemas.microsoft.com/office/powerpoint/2010/main" val="3307030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dirty="0"/>
          </a:p>
        </p:txBody>
      </p:sp>
    </p:spTree>
    <p:extLst>
      <p:ext uri="{BB962C8B-B14F-4D97-AF65-F5344CB8AC3E}">
        <p14:creationId xmlns:p14="http://schemas.microsoft.com/office/powerpoint/2010/main" val="1963238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0351526-07C4-4BC6-8B1A-7208761F523C}" type="slidenum">
              <a:rPr lang="en-US" smtClean="0"/>
              <a:t>‹#›</a:t>
            </a:fld>
            <a:endParaRPr lang="en-US" dirty="0"/>
          </a:p>
        </p:txBody>
      </p:sp>
    </p:spTree>
    <p:extLst>
      <p:ext uri="{BB962C8B-B14F-4D97-AF65-F5344CB8AC3E}">
        <p14:creationId xmlns:p14="http://schemas.microsoft.com/office/powerpoint/2010/main" val="3895314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51526-07C4-4BC6-8B1A-7208761F523C}" type="slidenum">
              <a:rPr lang="en-US" smtClean="0"/>
              <a:t>‹#›</a:t>
            </a:fld>
            <a:endParaRPr lang="en-US" dirty="0"/>
          </a:p>
        </p:txBody>
      </p:sp>
    </p:spTree>
    <p:extLst>
      <p:ext uri="{BB962C8B-B14F-4D97-AF65-F5344CB8AC3E}">
        <p14:creationId xmlns:p14="http://schemas.microsoft.com/office/powerpoint/2010/main" val="1884011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0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0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9.jpeg"/></Relationships>
</file>

<file path=ppt/slides/_rels/slide10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7.xml.rels><?xml version="1.0" encoding="UTF-8" standalone="yes"?>
<Relationships xmlns="http://schemas.openxmlformats.org/package/2006/relationships"><Relationship Id="rId3" Type="http://schemas.openxmlformats.org/officeDocument/2006/relationships/hyperlink" Target="http://oada.dadeschools.net/TDC/TDC.asp"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0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32.png"/><Relationship Id="rId4" Type="http://schemas.openxmlformats.org/officeDocument/2006/relationships/image" Target="../media/image10.png"/></Relationships>
</file>

<file path=ppt/slides/_rels/slide1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hyperlink" Target="mailto:fsahelpdesk@air.org" TargetMode="External"/><Relationship Id="rId7" Type="http://schemas.openxmlformats.org/officeDocument/2006/relationships/image" Target="../media/image10.png"/><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mailto:Florida@support.pearson.com" TargetMode="External"/><Relationship Id="rId4" Type="http://schemas.openxmlformats.org/officeDocument/2006/relationships/hyperlink" Target="mailto:TestTechSupport@dadeschools.net" TargetMode="External"/></Relationships>
</file>

<file path=ppt/slides/_rels/slide1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mailto:mbruguera@dadeschools.net" TargetMode="External"/><Relationship Id="rId7" Type="http://schemas.openxmlformats.org/officeDocument/2006/relationships/hyperlink" Target="mailto:mhvargas@dadeschools.net" TargetMode="External"/><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hyperlink" Target="mailto:darmarodriguez@dadeschools.net" TargetMode="External"/><Relationship Id="rId5" Type="http://schemas.openxmlformats.org/officeDocument/2006/relationships/hyperlink" Target="mailto:ksierra@dadeschools.net" TargetMode="External"/><Relationship Id="rId4" Type="http://schemas.openxmlformats.org/officeDocument/2006/relationships/hyperlink" Target="mailto:mugando@dadeschools.net" TargetMode="External"/><Relationship Id="rId9" Type="http://schemas.openxmlformats.org/officeDocument/2006/relationships/image" Target="../media/image10.png"/></Relationships>
</file>

<file path=ppt/slides/_rels/slide1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fsassessments.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fl.pearsonaccessnext.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hyperlink" Target="http://oada.dadeschools.net/TestChairInfo/InfoForTestChair.asp"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hyperlink" Target="http://oada.dadeschools.net/Screencasts/TestSecurity/TestSecurity.html"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oada.dadeschools.net/TDC/TDC.asp"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florida.pearsonaccessnext.com/" TargetMode="External"/><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support.assessment.pearson.com/display/FL/Florida+Information" TargetMode="External"/><Relationship Id="rId5" Type="http://schemas.openxmlformats.org/officeDocument/2006/relationships/hyperlink" Target="http://avocet.pearson.com/FL/Home#16266" TargetMode="External"/><Relationship Id="rId4" Type="http://schemas.openxmlformats.org/officeDocument/2006/relationships/hyperlink" Target="http://avocet.pearson.com/FL/Home" TargetMode="External"/><Relationship Id="rId9"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76.xml.rels><?xml version="1.0" encoding="UTF-8" standalone="yes"?>
<Relationships xmlns="http://schemas.openxmlformats.org/package/2006/relationships"><Relationship Id="rId3" Type="http://schemas.openxmlformats.org/officeDocument/2006/relationships/hyperlink" Target="http://fl.pearsonaccessnext.com/"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4.emf"/></Relationships>
</file>

<file path=ppt/slides/_rels/slide7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download.testnav.com/" TargetMode="External"/><Relationship Id="rId7" Type="http://schemas.openxmlformats.org/officeDocument/2006/relationships/image" Target="../media/image8.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hyperlink" Target="https://support.assessment.pearson.com/display/FL/Florida+Information"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fsassessments.org/test-administration/ta-certification-course.stml" TargetMode="External"/><Relationship Id="rId7" Type="http://schemas.openxmlformats.org/officeDocument/2006/relationships/image" Target="../media/image9.pn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mugando@dadeschools.net"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6524" y="3276600"/>
            <a:ext cx="8382000" cy="2514601"/>
          </a:xfrm>
        </p:spPr>
        <p:txBody>
          <a:bodyPr>
            <a:normAutofit fontScale="90000"/>
          </a:bodyPr>
          <a:lstStyle/>
          <a:p>
            <a:br>
              <a:rPr lang="en-US" sz="3300" b="1" dirty="0">
                <a:solidFill>
                  <a:srgbClr val="117A9B"/>
                </a:solidFill>
                <a:latin typeface="Tahoma" panose="020B0604030504040204" pitchFamily="34" charset="0"/>
                <a:ea typeface="Tahoma" panose="020B0604030504040204" pitchFamily="34" charset="0"/>
                <a:cs typeface="Tahoma" panose="020B0604030504040204" pitchFamily="34" charset="0"/>
              </a:rPr>
            </a:br>
            <a:r>
              <a:rPr lang="en-US" sz="3300" b="1" dirty="0">
                <a:solidFill>
                  <a:srgbClr val="117A9B"/>
                </a:solidFill>
                <a:latin typeface="Tahoma" panose="020B0604030504040204" pitchFamily="34" charset="0"/>
                <a:ea typeface="Tahoma" panose="020B0604030504040204" pitchFamily="34" charset="0"/>
                <a:cs typeface="Tahoma" panose="020B0604030504040204" pitchFamily="34" charset="0"/>
              </a:rPr>
              <a:t>Spring 2018 Computer-Based Testing</a:t>
            </a:r>
            <a:br>
              <a:rPr lang="en-US" sz="3300" b="1" dirty="0">
                <a:solidFill>
                  <a:srgbClr val="117A9B"/>
                </a:solidFill>
                <a:latin typeface="Tahoma" panose="020B0604030504040204" pitchFamily="34" charset="0"/>
                <a:ea typeface="Tahoma" panose="020B0604030504040204" pitchFamily="34" charset="0"/>
                <a:cs typeface="Tahoma" panose="020B0604030504040204" pitchFamily="34" charset="0"/>
              </a:rPr>
            </a:br>
            <a:r>
              <a:rPr lang="en-US" sz="3300" b="1" dirty="0">
                <a:solidFill>
                  <a:srgbClr val="117A9B"/>
                </a:solidFill>
                <a:latin typeface="Tahoma" panose="020B0604030504040204" pitchFamily="34" charset="0"/>
                <a:ea typeface="Tahoma" panose="020B0604030504040204" pitchFamily="34" charset="0"/>
                <a:cs typeface="Tahoma" panose="020B0604030504040204" pitchFamily="34" charset="0"/>
              </a:rPr>
              <a:t>Training Materials</a:t>
            </a:r>
            <a:br>
              <a:rPr lang="en-US" sz="3300" b="1" dirty="0">
                <a:solidFill>
                  <a:srgbClr val="117A9B"/>
                </a:solidFill>
                <a:latin typeface="Tahoma" panose="020B0604030504040204" pitchFamily="34" charset="0"/>
                <a:ea typeface="Tahoma" panose="020B0604030504040204" pitchFamily="34" charset="0"/>
                <a:cs typeface="Tahoma" panose="020B0604030504040204" pitchFamily="34" charset="0"/>
              </a:rPr>
            </a:br>
            <a:r>
              <a:rPr lang="en-US" sz="2900" dirty="0">
                <a:solidFill>
                  <a:srgbClr val="117A9B"/>
                </a:solidFill>
                <a:latin typeface="Tahoma" panose="020B0604030504040204" pitchFamily="34" charset="0"/>
                <a:ea typeface="Tahoma" panose="020B0604030504040204" pitchFamily="34" charset="0"/>
                <a:cs typeface="Tahoma" panose="020B0604030504040204" pitchFamily="34" charset="0"/>
              </a:rPr>
              <a:t>Florida Standards Assessments (FSA)</a:t>
            </a:r>
            <a:br>
              <a:rPr lang="en-US" sz="2900" dirty="0">
                <a:solidFill>
                  <a:srgbClr val="117A9B"/>
                </a:solidFill>
                <a:latin typeface="Tahoma" panose="020B0604030504040204" pitchFamily="34" charset="0"/>
                <a:ea typeface="Tahoma" panose="020B0604030504040204" pitchFamily="34" charset="0"/>
                <a:cs typeface="Tahoma" panose="020B0604030504040204" pitchFamily="34" charset="0"/>
              </a:rPr>
            </a:br>
            <a:r>
              <a:rPr lang="en-US" sz="2700" dirty="0">
                <a:latin typeface="Tahoma" panose="020B0604030504040204" pitchFamily="34" charset="0"/>
                <a:ea typeface="Tahoma" panose="020B0604030504040204" pitchFamily="34" charset="0"/>
                <a:cs typeface="Tahoma" panose="020B0604030504040204" pitchFamily="34" charset="0"/>
              </a:rPr>
              <a:t>Grades 8–10/Retake ELA Writing</a:t>
            </a:r>
            <a:br>
              <a:rPr lang="en-US" sz="2700" dirty="0">
                <a:latin typeface="Tahoma" panose="020B0604030504040204" pitchFamily="34" charset="0"/>
                <a:ea typeface="Tahoma" panose="020B0604030504040204" pitchFamily="34" charset="0"/>
                <a:cs typeface="Tahoma" panose="020B0604030504040204" pitchFamily="34" charset="0"/>
              </a:rPr>
            </a:br>
            <a:r>
              <a:rPr lang="en-US" sz="2700" dirty="0">
                <a:latin typeface="Tahoma" panose="020B0604030504040204" pitchFamily="34" charset="0"/>
                <a:ea typeface="Tahoma" panose="020B0604030504040204" pitchFamily="34" charset="0"/>
                <a:cs typeface="Tahoma" panose="020B0604030504040204" pitchFamily="34" charset="0"/>
              </a:rPr>
              <a:t>Grades 4–10/Retake ELA Reading</a:t>
            </a:r>
            <a:br>
              <a:rPr lang="en-US" sz="2700" dirty="0">
                <a:latin typeface="Tahoma" panose="020B0604030504040204" pitchFamily="34" charset="0"/>
                <a:ea typeface="Tahoma" panose="020B0604030504040204" pitchFamily="34" charset="0"/>
                <a:cs typeface="Tahoma" panose="020B0604030504040204" pitchFamily="34" charset="0"/>
              </a:rPr>
            </a:br>
            <a:r>
              <a:rPr lang="en-US" sz="2700" dirty="0">
                <a:latin typeface="Tahoma" panose="020B0604030504040204" pitchFamily="34" charset="0"/>
                <a:ea typeface="Tahoma" panose="020B0604030504040204" pitchFamily="34" charset="0"/>
                <a:cs typeface="Tahoma" panose="020B0604030504040204" pitchFamily="34" charset="0"/>
              </a:rPr>
              <a:t>Grades 3–8 Mathematics</a:t>
            </a:r>
            <a:br>
              <a:rPr lang="en-US" sz="2700" dirty="0">
                <a:latin typeface="Tahoma" panose="020B0604030504040204" pitchFamily="34" charset="0"/>
                <a:ea typeface="Tahoma" panose="020B0604030504040204" pitchFamily="34" charset="0"/>
                <a:cs typeface="Tahoma" panose="020B0604030504040204" pitchFamily="34" charset="0"/>
              </a:rPr>
            </a:br>
            <a:r>
              <a:rPr lang="en-US" sz="2700" dirty="0">
                <a:latin typeface="Tahoma" panose="020B0604030504040204" pitchFamily="34" charset="0"/>
                <a:ea typeface="Tahoma" panose="020B0604030504040204" pitchFamily="34" charset="0"/>
                <a:cs typeface="Tahoma" panose="020B0604030504040204" pitchFamily="34" charset="0"/>
              </a:rPr>
              <a:t>Algebra 1 (and Algebra 1 Retake) and Geometry EOC</a:t>
            </a:r>
            <a:br>
              <a:rPr lang="en-US" sz="2700" dirty="0">
                <a:latin typeface="Tahoma" panose="020B0604030504040204" pitchFamily="34" charset="0"/>
                <a:ea typeface="Tahoma" panose="020B0604030504040204" pitchFamily="34" charset="0"/>
                <a:cs typeface="Tahoma" panose="020B0604030504040204" pitchFamily="34" charset="0"/>
              </a:rPr>
            </a:br>
            <a:br>
              <a:rPr lang="en-US" sz="2700" dirty="0">
                <a:latin typeface="Tahoma" panose="020B0604030504040204" pitchFamily="34" charset="0"/>
                <a:ea typeface="Tahoma" panose="020B0604030504040204" pitchFamily="34" charset="0"/>
                <a:cs typeface="Tahoma" panose="020B0604030504040204" pitchFamily="34" charset="0"/>
              </a:rPr>
            </a:br>
            <a:r>
              <a:rPr lang="en-US" sz="2900" dirty="0">
                <a:solidFill>
                  <a:srgbClr val="117A9B"/>
                </a:solidFill>
                <a:latin typeface="Tahoma" panose="020B0604030504040204" pitchFamily="34" charset="0"/>
                <a:ea typeface="Tahoma" panose="020B0604030504040204" pitchFamily="34" charset="0"/>
                <a:cs typeface="Tahoma" panose="020B0604030504040204" pitchFamily="34" charset="0"/>
              </a:rPr>
              <a:t>Next Generation Sunshine State Standards (NGSSS)</a:t>
            </a:r>
            <a:br>
              <a:rPr lang="en-US" sz="2900" dirty="0">
                <a:latin typeface="Tahoma" panose="020B0604030504040204" pitchFamily="34" charset="0"/>
                <a:ea typeface="Tahoma" panose="020B0604030504040204" pitchFamily="34" charset="0"/>
                <a:cs typeface="Tahoma" panose="020B0604030504040204" pitchFamily="34" charset="0"/>
              </a:rPr>
            </a:br>
            <a:r>
              <a:rPr lang="en-US" sz="2700" dirty="0">
                <a:latin typeface="Tahoma" panose="020B0604030504040204" pitchFamily="34" charset="0"/>
                <a:ea typeface="Tahoma" panose="020B0604030504040204" pitchFamily="34" charset="0"/>
                <a:cs typeface="Tahoma" panose="020B0604030504040204" pitchFamily="34" charset="0"/>
              </a:rPr>
              <a:t>Reading Retake</a:t>
            </a:r>
            <a:br>
              <a:rPr lang="en-US" sz="2700" dirty="0">
                <a:latin typeface="Tahoma" panose="020B0604030504040204" pitchFamily="34" charset="0"/>
                <a:ea typeface="Tahoma" panose="020B0604030504040204" pitchFamily="34" charset="0"/>
                <a:cs typeface="Tahoma" panose="020B0604030504040204" pitchFamily="34" charset="0"/>
              </a:rPr>
            </a:br>
            <a:r>
              <a:rPr lang="en-US" sz="2700" dirty="0">
                <a:latin typeface="Tahoma" panose="020B0604030504040204" pitchFamily="34" charset="0"/>
                <a:ea typeface="Tahoma" panose="020B0604030504040204" pitchFamily="34" charset="0"/>
                <a:cs typeface="Tahoma" panose="020B0604030504040204" pitchFamily="34" charset="0"/>
              </a:rPr>
              <a:t>Biology 1, Civics, and US History EOC</a:t>
            </a:r>
            <a:br>
              <a:rPr lang="en-US" sz="2700" dirty="0">
                <a:latin typeface="Tahoma" panose="020B0604030504040204" pitchFamily="34" charset="0"/>
                <a:ea typeface="Tahoma" panose="020B0604030504040204" pitchFamily="34" charset="0"/>
                <a:cs typeface="Tahoma" panose="020B0604030504040204" pitchFamily="34" charset="0"/>
              </a:rPr>
            </a:br>
            <a:br>
              <a:rPr lang="en-US" sz="3200" dirty="0">
                <a:latin typeface="Tahoma" panose="020B0604030504040204" pitchFamily="34" charset="0"/>
                <a:ea typeface="Tahoma" panose="020B0604030504040204" pitchFamily="34" charset="0"/>
                <a:cs typeface="Tahoma" panose="020B0604030504040204" pitchFamily="34" charset="0"/>
              </a:rPr>
            </a:br>
            <a:br>
              <a:rPr lang="en-US" sz="3000" dirty="0">
                <a:solidFill>
                  <a:srgbClr val="117A9B"/>
                </a:solidFill>
                <a:latin typeface="Tahoma" panose="020B0604030504040204" pitchFamily="34" charset="0"/>
                <a:ea typeface="Tahoma" panose="020B0604030504040204" pitchFamily="34" charset="0"/>
                <a:cs typeface="Tahoma" panose="020B0604030504040204" pitchFamily="34" charset="0"/>
              </a:rPr>
            </a:br>
            <a:endParaRPr lang="en-US" sz="3000" dirty="0">
              <a:solidFill>
                <a:srgbClr val="117A9B"/>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94C27A21-126E-4B43-80B8-F1815E901923}"/>
              </a:ext>
            </a:extLst>
          </p:cNvPr>
          <p:cNvPicPr>
            <a:picLocks noChangeAspect="1"/>
          </p:cNvPicPr>
          <p:nvPr/>
        </p:nvPicPr>
        <p:blipFill>
          <a:blip r:embed="rId3"/>
          <a:stretch>
            <a:fillRect/>
          </a:stretch>
        </p:blipFill>
        <p:spPr>
          <a:xfrm>
            <a:off x="3077309" y="6329730"/>
            <a:ext cx="1430215" cy="493101"/>
          </a:xfrm>
          <a:prstGeom prst="rect">
            <a:avLst/>
          </a:prstGeom>
        </p:spPr>
      </p:pic>
      <p:pic>
        <p:nvPicPr>
          <p:cNvPr id="7" name="Picture 6">
            <a:extLst>
              <a:ext uri="{FF2B5EF4-FFF2-40B4-BE49-F238E27FC236}">
                <a16:creationId xmlns:a16="http://schemas.microsoft.com/office/drawing/2014/main" id="{78E88EF3-3E04-485E-8087-542484254F5F}"/>
              </a:ext>
            </a:extLst>
          </p:cNvPr>
          <p:cNvPicPr>
            <a:picLocks noChangeAspect="1"/>
          </p:cNvPicPr>
          <p:nvPr/>
        </p:nvPicPr>
        <p:blipFill rotWithShape="1">
          <a:blip r:embed="rId4"/>
          <a:srcRect l="1990"/>
          <a:stretch/>
        </p:blipFill>
        <p:spPr>
          <a:xfrm>
            <a:off x="4267200" y="6329730"/>
            <a:ext cx="1359876" cy="528270"/>
          </a:xfrm>
          <a:prstGeom prst="rect">
            <a:avLst/>
          </a:prstGeom>
        </p:spPr>
      </p:pic>
    </p:spTree>
    <p:extLst>
      <p:ext uri="{BB962C8B-B14F-4D97-AF65-F5344CB8AC3E}">
        <p14:creationId xmlns:p14="http://schemas.microsoft.com/office/powerpoint/2010/main" val="3484360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915400" cy="1096962"/>
          </a:xfrm>
        </p:spPr>
        <p:txBody>
          <a:bodyPr>
            <a:noAutofit/>
          </a:bodyPr>
          <a:lstStyle/>
          <a:p>
            <a:r>
              <a:rPr lang="en-US" sz="4000" dirty="0"/>
              <a:t>Retakes: Retakes: FSA and FCAT 2.0 </a:t>
            </a:r>
            <a:br>
              <a:rPr lang="en-US" sz="4000" dirty="0"/>
            </a:br>
            <a:r>
              <a:rPr lang="en-US" sz="4000" dirty="0"/>
              <a:t>Test Administration Information</a:t>
            </a:r>
          </a:p>
        </p:txBody>
      </p:sp>
      <p:sp>
        <p:nvSpPr>
          <p:cNvPr id="4" name="Slide Number Placeholder 3"/>
          <p:cNvSpPr>
            <a:spLocks noGrp="1"/>
          </p:cNvSpPr>
          <p:nvPr>
            <p:ph type="sldNum" sz="quarter" idx="12"/>
          </p:nvPr>
        </p:nvSpPr>
        <p:spPr>
          <a:xfrm>
            <a:off x="3190875" y="6248400"/>
            <a:ext cx="2895600" cy="365125"/>
          </a:xfrm>
        </p:spPr>
        <p:txBody>
          <a:bodyPr/>
          <a:lstStyle/>
          <a:p>
            <a:fld id="{60F88D64-766A-45C3-93FE-3E1D3068B07A}" type="slidenum">
              <a:rPr lang="en-US" smtClean="0"/>
              <a:t>10</a:t>
            </a:fld>
            <a:endParaRPr lang="en-US" dirty="0"/>
          </a:p>
        </p:txBody>
      </p:sp>
      <p:sp>
        <p:nvSpPr>
          <p:cNvPr id="5" name="Content Placeholder 2"/>
          <p:cNvSpPr txBox="1">
            <a:spLocks/>
          </p:cNvSpPr>
          <p:nvPr/>
        </p:nvSpPr>
        <p:spPr>
          <a:xfrm>
            <a:off x="243840" y="1664609"/>
            <a:ext cx="8451783" cy="4255972"/>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dirty="0"/>
              <a:t>Session Lengths by Subject (Retake)</a:t>
            </a:r>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endParaRPr lang="en-US" sz="2000" b="1" dirty="0"/>
          </a:p>
          <a:p>
            <a:pPr marL="0" indent="0">
              <a:buNone/>
            </a:pPr>
            <a:r>
              <a:rPr lang="en-US" sz="2000" dirty="0"/>
              <a:t>*For FSA Retakes, any student who has not completed a session by the end of the allotted time may continue working; however, each session may last no longer than half the length of a typical school day. </a:t>
            </a:r>
          </a:p>
          <a:p>
            <a:pPr marL="0" indent="0">
              <a:buNone/>
            </a:pPr>
            <a:endParaRPr lang="en-US" sz="2000" dirty="0"/>
          </a:p>
        </p:txBody>
      </p:sp>
      <p:graphicFrame>
        <p:nvGraphicFramePr>
          <p:cNvPr id="7" name="Table 6">
            <a:extLst>
              <a:ext uri="{FF2B5EF4-FFF2-40B4-BE49-F238E27FC236}">
                <a16:creationId xmlns:a16="http://schemas.microsoft.com/office/drawing/2014/main" id="{24C72A64-5615-4490-BD83-B0FE34EE54F1}"/>
              </a:ext>
            </a:extLst>
          </p:cNvPr>
          <p:cNvGraphicFramePr>
            <a:graphicFrameLocks noGrp="1"/>
          </p:cNvGraphicFramePr>
          <p:nvPr>
            <p:extLst>
              <p:ext uri="{D42A27DB-BD31-4B8C-83A1-F6EECF244321}">
                <p14:modId xmlns:p14="http://schemas.microsoft.com/office/powerpoint/2010/main" val="2407287611"/>
              </p:ext>
            </p:extLst>
          </p:nvPr>
        </p:nvGraphicFramePr>
        <p:xfrm>
          <a:off x="205740" y="2209800"/>
          <a:ext cx="8680383" cy="1889760"/>
        </p:xfrm>
        <a:graphic>
          <a:graphicData uri="http://schemas.openxmlformats.org/drawingml/2006/table">
            <a:tbl>
              <a:tblPr firstRow="1" bandRow="1">
                <a:tableStyleId>{5C22544A-7EE6-4342-B048-85BDC9FD1C3A}</a:tableStyleId>
              </a:tblPr>
              <a:tblGrid>
                <a:gridCol w="2893461">
                  <a:extLst>
                    <a:ext uri="{9D8B030D-6E8A-4147-A177-3AD203B41FA5}">
                      <a16:colId xmlns:a16="http://schemas.microsoft.com/office/drawing/2014/main" val="3348301887"/>
                    </a:ext>
                  </a:extLst>
                </a:gridCol>
                <a:gridCol w="3301599">
                  <a:extLst>
                    <a:ext uri="{9D8B030D-6E8A-4147-A177-3AD203B41FA5}">
                      <a16:colId xmlns:a16="http://schemas.microsoft.com/office/drawing/2014/main" val="2130466142"/>
                    </a:ext>
                  </a:extLst>
                </a:gridCol>
                <a:gridCol w="2485323">
                  <a:extLst>
                    <a:ext uri="{9D8B030D-6E8A-4147-A177-3AD203B41FA5}">
                      <a16:colId xmlns:a16="http://schemas.microsoft.com/office/drawing/2014/main" val="387962044"/>
                    </a:ext>
                  </a:extLst>
                </a:gridCol>
              </a:tblGrid>
              <a:tr h="370840">
                <a:tc>
                  <a:txBody>
                    <a:bodyPr/>
                    <a:lstStyle/>
                    <a:p>
                      <a:pPr algn="ctr"/>
                      <a:r>
                        <a:rPr lang="en-US" sz="2000" dirty="0">
                          <a:solidFill>
                            <a:srgbClr val="000000"/>
                          </a:solidFill>
                        </a:rPr>
                        <a:t>Retake 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6A1CC"/>
                    </a:solidFill>
                  </a:tcPr>
                </a:tc>
                <a:tc>
                  <a:txBody>
                    <a:bodyPr/>
                    <a:lstStyle/>
                    <a:p>
                      <a:pPr algn="ctr"/>
                      <a:r>
                        <a:rPr lang="en-US" sz="2000" dirty="0">
                          <a:solidFill>
                            <a:srgbClr val="000000"/>
                          </a:solidFill>
                        </a:rPr>
                        <a:t>Session 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6A1CC"/>
                    </a:solidFill>
                  </a:tcPr>
                </a:tc>
                <a:tc>
                  <a:txBody>
                    <a:bodyPr/>
                    <a:lstStyle/>
                    <a:p>
                      <a:pPr algn="ctr"/>
                      <a:r>
                        <a:rPr lang="en-US" sz="2000" dirty="0">
                          <a:solidFill>
                            <a:srgbClr val="000000"/>
                          </a:solidFill>
                        </a:rPr>
                        <a:t>Number of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6A1CC"/>
                    </a:solidFill>
                  </a:tcPr>
                </a:tc>
                <a:extLst>
                  <a:ext uri="{0D108BD9-81ED-4DB2-BD59-A6C34878D82A}">
                    <a16:rowId xmlns:a16="http://schemas.microsoft.com/office/drawing/2014/main" val="3826523179"/>
                  </a:ext>
                </a:extLst>
              </a:tr>
              <a:tr h="370840">
                <a:tc>
                  <a:txBody>
                    <a:bodyPr/>
                    <a:lstStyle/>
                    <a:p>
                      <a:pPr algn="ctr"/>
                      <a:r>
                        <a:rPr lang="en-US" sz="2000" b="1" dirty="0"/>
                        <a:t>FSA Algebra 1 Retake EOC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F1FA"/>
                    </a:solidFill>
                  </a:tcPr>
                </a:tc>
                <a:tc>
                  <a:txBody>
                    <a:bodyPr/>
                    <a:lstStyle/>
                    <a:p>
                      <a:pPr algn="ctr"/>
                      <a:r>
                        <a:rPr lang="en-US" sz="2000" b="1" dirty="0"/>
                        <a:t>90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F1FA"/>
                    </a:solidFill>
                  </a:tcPr>
                </a:tc>
                <a:tc>
                  <a:txBody>
                    <a:bodyPr/>
                    <a:lstStyle/>
                    <a:p>
                      <a:pPr algn="ctr"/>
                      <a:r>
                        <a:rPr lang="en-US" sz="20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F1FA"/>
                    </a:solidFill>
                  </a:tcPr>
                </a:tc>
                <a:extLst>
                  <a:ext uri="{0D108BD9-81ED-4DB2-BD59-A6C34878D82A}">
                    <a16:rowId xmlns:a16="http://schemas.microsoft.com/office/drawing/2014/main" val="538214834"/>
                  </a:ext>
                </a:extLst>
              </a:tr>
              <a:tr h="370840">
                <a:tc>
                  <a:txBody>
                    <a:bodyPr/>
                    <a:lstStyle/>
                    <a:p>
                      <a:pPr algn="ctr"/>
                      <a:r>
                        <a:rPr lang="en-US" sz="2000" b="1" dirty="0"/>
                        <a:t>FSA ELA Reading Retake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F1FA"/>
                    </a:solidFill>
                  </a:tcPr>
                </a:tc>
                <a:tc>
                  <a:txBody>
                    <a:bodyPr/>
                    <a:lstStyle/>
                    <a:p>
                      <a:pPr algn="ctr"/>
                      <a:r>
                        <a:rPr lang="en-US" sz="2000" b="1" dirty="0"/>
                        <a:t>90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F1FA"/>
                    </a:solidFill>
                  </a:tcPr>
                </a:tc>
                <a:tc>
                  <a:txBody>
                    <a:bodyPr/>
                    <a:lstStyle/>
                    <a:p>
                      <a:pPr algn="ctr"/>
                      <a:r>
                        <a:rPr lang="en-US" sz="20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F1FA"/>
                    </a:solidFill>
                  </a:tcPr>
                </a:tc>
                <a:extLst>
                  <a:ext uri="{0D108BD9-81ED-4DB2-BD59-A6C34878D82A}">
                    <a16:rowId xmlns:a16="http://schemas.microsoft.com/office/drawing/2014/main" val="3497770274"/>
                  </a:ext>
                </a:extLst>
              </a:tr>
              <a:tr h="370840">
                <a:tc>
                  <a:txBody>
                    <a:bodyPr/>
                    <a:lstStyle/>
                    <a:p>
                      <a:pPr algn="ctr"/>
                      <a:r>
                        <a:rPr lang="en-US" sz="2000" b="1" dirty="0"/>
                        <a:t>FCAT 2.0 Reading Retake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F1FA"/>
                    </a:solidFill>
                  </a:tcPr>
                </a:tc>
                <a:tc>
                  <a:txBody>
                    <a:bodyPr/>
                    <a:lstStyle/>
                    <a:p>
                      <a:pPr algn="ctr"/>
                      <a:r>
                        <a:rPr lang="en-US" sz="2000" b="1" dirty="0"/>
                        <a:t>½ the length of a typical school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F1FA"/>
                    </a:solidFill>
                  </a:tcPr>
                </a:tc>
                <a:tc>
                  <a:txBody>
                    <a:bodyPr/>
                    <a:lstStyle/>
                    <a:p>
                      <a:pPr algn="ctr"/>
                      <a:r>
                        <a:rPr lang="en-US" sz="20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F1FA"/>
                    </a:solidFill>
                  </a:tcPr>
                </a:tc>
                <a:extLst>
                  <a:ext uri="{0D108BD9-81ED-4DB2-BD59-A6C34878D82A}">
                    <a16:rowId xmlns:a16="http://schemas.microsoft.com/office/drawing/2014/main" val="3403628314"/>
                  </a:ext>
                </a:extLst>
              </a:tr>
            </a:tbl>
          </a:graphicData>
        </a:graphic>
      </p:graphicFrame>
      <p:grpSp>
        <p:nvGrpSpPr>
          <p:cNvPr id="6" name="Group 5">
            <a:extLst>
              <a:ext uri="{FF2B5EF4-FFF2-40B4-BE49-F238E27FC236}">
                <a16:creationId xmlns:a16="http://schemas.microsoft.com/office/drawing/2014/main" id="{78BED161-16D7-43B1-A5C3-A8C892C5EC95}"/>
              </a:ext>
            </a:extLst>
          </p:cNvPr>
          <p:cNvGrpSpPr/>
          <p:nvPr/>
        </p:nvGrpSpPr>
        <p:grpSpPr>
          <a:xfrm>
            <a:off x="7785359" y="788591"/>
            <a:ext cx="1248248" cy="762000"/>
            <a:chOff x="5203223" y="3428999"/>
            <a:chExt cx="1248248" cy="762000"/>
          </a:xfrm>
        </p:grpSpPr>
        <p:pic>
          <p:nvPicPr>
            <p:cNvPr id="8" name="Picture 7">
              <a:extLst>
                <a:ext uri="{FF2B5EF4-FFF2-40B4-BE49-F238E27FC236}">
                  <a16:creationId xmlns:a16="http://schemas.microsoft.com/office/drawing/2014/main" id="{F59B5C70-6DC3-4090-B869-51F1D211B507}"/>
                </a:ext>
              </a:extLst>
            </p:cNvPr>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9" name="Group 8">
              <a:extLst>
                <a:ext uri="{FF2B5EF4-FFF2-40B4-BE49-F238E27FC236}">
                  <a16:creationId xmlns:a16="http://schemas.microsoft.com/office/drawing/2014/main" id="{8CF4AB7E-91D3-4704-ACA0-22338DD0EB1A}"/>
                </a:ext>
              </a:extLst>
            </p:cNvPr>
            <p:cNvGrpSpPr/>
            <p:nvPr/>
          </p:nvGrpSpPr>
          <p:grpSpPr>
            <a:xfrm>
              <a:off x="5438681" y="3448733"/>
              <a:ext cx="838200" cy="722531"/>
              <a:chOff x="5410732" y="3472099"/>
              <a:chExt cx="838200" cy="722531"/>
            </a:xfrm>
          </p:grpSpPr>
          <p:sp>
            <p:nvSpPr>
              <p:cNvPr id="10" name="TextBox 9">
                <a:extLst>
                  <a:ext uri="{FF2B5EF4-FFF2-40B4-BE49-F238E27FC236}">
                    <a16:creationId xmlns:a16="http://schemas.microsoft.com/office/drawing/2014/main" id="{75D374F2-DB08-4FEB-8355-BDB799D3CF6C}"/>
                  </a:ext>
                </a:extLst>
              </p:cNvPr>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1D2E390D-A67D-4EFB-8C38-85CC1738B71D}"/>
                  </a:ext>
                </a:extLst>
              </p:cNvPr>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2" name="Picture 11">
            <a:extLst>
              <a:ext uri="{FF2B5EF4-FFF2-40B4-BE49-F238E27FC236}">
                <a16:creationId xmlns:a16="http://schemas.microsoft.com/office/drawing/2014/main" id="{27B837AE-7286-4145-AC70-1C0DB94D470F}"/>
              </a:ext>
            </a:extLst>
          </p:cNvPr>
          <p:cNvPicPr>
            <a:picLocks noChangeAspect="1"/>
          </p:cNvPicPr>
          <p:nvPr/>
        </p:nvPicPr>
        <p:blipFill>
          <a:blip r:embed="rId4"/>
          <a:stretch>
            <a:fillRect/>
          </a:stretch>
        </p:blipFill>
        <p:spPr>
          <a:xfrm>
            <a:off x="4800600" y="6324600"/>
            <a:ext cx="1430215" cy="482670"/>
          </a:xfrm>
          <a:prstGeom prst="rect">
            <a:avLst/>
          </a:prstGeom>
        </p:spPr>
      </p:pic>
      <p:pic>
        <p:nvPicPr>
          <p:cNvPr id="13" name="Picture 12">
            <a:extLst>
              <a:ext uri="{FF2B5EF4-FFF2-40B4-BE49-F238E27FC236}">
                <a16:creationId xmlns:a16="http://schemas.microsoft.com/office/drawing/2014/main" id="{EAE267AB-403B-4A6C-8D19-4B84F1440C79}"/>
              </a:ext>
            </a:extLst>
          </p:cNvPr>
          <p:cNvPicPr>
            <a:picLocks noChangeAspect="1"/>
          </p:cNvPicPr>
          <p:nvPr/>
        </p:nvPicPr>
        <p:blipFill rotWithShape="1">
          <a:blip r:embed="rId5"/>
          <a:srcRect l="1990"/>
          <a:stretch/>
        </p:blipFill>
        <p:spPr>
          <a:xfrm>
            <a:off x="5990491" y="6325343"/>
            <a:ext cx="1359876" cy="517096"/>
          </a:xfrm>
          <a:prstGeom prst="rect">
            <a:avLst/>
          </a:prstGeom>
        </p:spPr>
      </p:pic>
    </p:spTree>
    <p:extLst>
      <p:ext uri="{BB962C8B-B14F-4D97-AF65-F5344CB8AC3E}">
        <p14:creationId xmlns:p14="http://schemas.microsoft.com/office/powerpoint/2010/main" val="52678739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dirty="0"/>
              <a:t>School Assessment Coordinator Responsibilities During Testing</a:t>
            </a:r>
          </a:p>
        </p:txBody>
      </p:sp>
      <p:sp>
        <p:nvSpPr>
          <p:cNvPr id="3" name="Content Placeholder 2"/>
          <p:cNvSpPr>
            <a:spLocks noGrp="1"/>
          </p:cNvSpPr>
          <p:nvPr>
            <p:ph idx="1"/>
          </p:nvPr>
        </p:nvSpPr>
        <p:spPr>
          <a:xfrm>
            <a:off x="228600" y="1732418"/>
            <a:ext cx="8686800" cy="4592181"/>
          </a:xfrm>
        </p:spPr>
        <p:txBody>
          <a:bodyPr/>
          <a:lstStyle/>
          <a:p>
            <a:pPr marL="0" indent="0" eaLnBrk="1" hangingPunct="1">
              <a:spcBef>
                <a:spcPts val="600"/>
              </a:spcBef>
              <a:spcAft>
                <a:spcPts val="600"/>
              </a:spcAft>
              <a:buSzPct val="100000"/>
              <a:buNone/>
              <a:defRPr/>
            </a:pPr>
            <a:r>
              <a:rPr lang="en-US" sz="2400" b="1" u="sng" dirty="0">
                <a:solidFill>
                  <a:srgbClr val="000000"/>
                </a:solidFill>
              </a:rPr>
              <a:t>FSA:</a:t>
            </a:r>
          </a:p>
          <a:p>
            <a:pPr>
              <a:spcBef>
                <a:spcPts val="300"/>
              </a:spcBef>
              <a:spcAft>
                <a:spcPts val="300"/>
              </a:spcAft>
            </a:pPr>
            <a:r>
              <a:rPr lang="en-US" sz="1800" dirty="0"/>
              <a:t>In TIDE, monitor student progress and test completion rates for CBT.</a:t>
            </a:r>
          </a:p>
          <a:p>
            <a:pPr>
              <a:spcBef>
                <a:spcPts val="300"/>
              </a:spcBef>
              <a:spcAft>
                <a:spcPts val="300"/>
              </a:spcAft>
            </a:pPr>
            <a:r>
              <a:rPr lang="en-US" sz="1800" dirty="0"/>
              <a:t>In TIDE, use Participation Reports to track completion rates and determine which students still need to be tested. Further information on Participation Reports can be found in the </a:t>
            </a:r>
            <a:r>
              <a:rPr lang="en-US" sz="1800" i="1" dirty="0"/>
              <a:t>TIDE User Guide</a:t>
            </a:r>
            <a:r>
              <a:rPr lang="en-US" sz="1800" dirty="0"/>
              <a:t>.</a:t>
            </a:r>
            <a:endParaRPr lang="en-US" sz="2400" dirty="0"/>
          </a:p>
          <a:p>
            <a:pPr marL="0" indent="0" eaLnBrk="1" hangingPunct="1">
              <a:spcBef>
                <a:spcPts val="300"/>
              </a:spcBef>
              <a:spcAft>
                <a:spcPts val="300"/>
              </a:spcAft>
              <a:buSzPct val="100000"/>
              <a:buNone/>
              <a:defRPr/>
            </a:pPr>
            <a:r>
              <a:rPr lang="en-US" sz="2400" b="1" u="sng" dirty="0">
                <a:solidFill>
                  <a:srgbClr val="000000"/>
                </a:solidFill>
              </a:rPr>
              <a:t>NGSSS:</a:t>
            </a:r>
          </a:p>
          <a:p>
            <a:pPr>
              <a:spcBef>
                <a:spcPts val="300"/>
              </a:spcBef>
              <a:spcAft>
                <a:spcPts val="300"/>
              </a:spcAft>
              <a:buSzPct val="100000"/>
              <a:defRPr/>
            </a:pPr>
            <a:r>
              <a:rPr lang="en-US" sz="1800" dirty="0">
                <a:solidFill>
                  <a:srgbClr val="000000"/>
                </a:solidFill>
              </a:rPr>
              <a:t>Start Test Sessions—A session must be started in PearsonAccess Next before students can begin the test.</a:t>
            </a:r>
          </a:p>
          <a:p>
            <a:pPr>
              <a:spcBef>
                <a:spcPts val="300"/>
              </a:spcBef>
              <a:spcAft>
                <a:spcPts val="300"/>
              </a:spcAft>
              <a:buSzPct val="100000"/>
              <a:defRPr/>
            </a:pPr>
            <a:r>
              <a:rPr lang="en-US" sz="1800" dirty="0">
                <a:solidFill>
                  <a:srgbClr val="000000"/>
                </a:solidFill>
              </a:rPr>
              <a:t>Monitor Session Status—Keep track of each student’s testing status in PearsonAccess Next.</a:t>
            </a:r>
          </a:p>
          <a:p>
            <a:pPr>
              <a:spcBef>
                <a:spcPts val="300"/>
              </a:spcBef>
              <a:spcAft>
                <a:spcPts val="300"/>
              </a:spcAft>
              <a:buSzPct val="100000"/>
              <a:defRPr/>
            </a:pPr>
            <a:r>
              <a:rPr lang="en-US" sz="1800" dirty="0">
                <a:solidFill>
                  <a:srgbClr val="000000"/>
                </a:solidFill>
              </a:rPr>
              <a:t>Resume Students’ Tests—Resume tests for students who have exited (intentionally or unintentionally) and will finish later.  </a:t>
            </a:r>
          </a:p>
          <a:p>
            <a:pPr>
              <a:spcBef>
                <a:spcPts val="300"/>
              </a:spcBef>
              <a:spcAft>
                <a:spcPts val="300"/>
              </a:spcAft>
              <a:buSzPct val="100000"/>
              <a:defRPr/>
            </a:pPr>
            <a:r>
              <a:rPr lang="en-US" sz="1800" dirty="0">
                <a:solidFill>
                  <a:srgbClr val="FF0000"/>
                </a:solidFill>
              </a:rPr>
              <a:t>Undo Test Submission - If a student submits his/her test and needs to return to the test the </a:t>
            </a:r>
            <a:r>
              <a:rPr lang="en-US" sz="1800" u="sng" dirty="0">
                <a:solidFill>
                  <a:srgbClr val="FF0000"/>
                </a:solidFill>
              </a:rPr>
              <a:t>same day</a:t>
            </a:r>
            <a:r>
              <a:rPr lang="en-US" sz="1800" dirty="0">
                <a:solidFill>
                  <a:srgbClr val="FF0000"/>
                </a:solidFill>
              </a:rPr>
              <a:t>, contact SAET at 305-995-7520. </a:t>
            </a:r>
          </a:p>
          <a:p>
            <a:pPr>
              <a:spcBef>
                <a:spcPts val="300"/>
              </a:spcBef>
              <a:spcAft>
                <a:spcPts val="300"/>
              </a:spcAft>
              <a:buSzPct val="100000"/>
              <a:defRPr/>
            </a:pPr>
            <a:r>
              <a:rPr lang="en-US" sz="1800" b="1" dirty="0">
                <a:solidFill>
                  <a:srgbClr val="000000"/>
                </a:solidFill>
              </a:rPr>
              <a:t>The Proctor Caching computer must be on, and the Proctor Caching software must be active during testing. </a:t>
            </a:r>
            <a:endParaRPr lang="en-US" sz="1800" b="1" dirty="0"/>
          </a:p>
          <a:p>
            <a:pPr>
              <a:spcBef>
                <a:spcPts val="300"/>
              </a:spcBef>
              <a:spcAft>
                <a:spcPts val="300"/>
              </a:spcAft>
              <a:buSzPct val="100000"/>
              <a:defRPr/>
            </a:pPr>
            <a:endParaRPr lang="en-US" sz="1800" dirty="0">
              <a:solidFill>
                <a:srgbClr val="FF0000"/>
              </a:solidFill>
            </a:endParaRPr>
          </a:p>
          <a:p>
            <a:pPr>
              <a:buSzPct val="100000"/>
              <a:defRPr/>
            </a:pPr>
            <a:endParaRPr lang="en-US" sz="1800" dirty="0">
              <a:solidFill>
                <a:srgbClr val="000000"/>
              </a:solidFill>
            </a:endParaRP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100</a:t>
            </a:fld>
            <a:endParaRPr lang="en-US" dirty="0"/>
          </a:p>
        </p:txBody>
      </p:sp>
      <p:pic>
        <p:nvPicPr>
          <p:cNvPr id="11" name="Picture 10">
            <a:extLst>
              <a:ext uri="{FF2B5EF4-FFF2-40B4-BE49-F238E27FC236}">
                <a16:creationId xmlns:a16="http://schemas.microsoft.com/office/drawing/2014/main" id="{1367543E-F73A-4653-9F0B-003C85FC6B91}"/>
              </a:ext>
            </a:extLst>
          </p:cNvPr>
          <p:cNvPicPr>
            <a:picLocks noChangeAspect="1"/>
          </p:cNvPicPr>
          <p:nvPr/>
        </p:nvPicPr>
        <p:blipFill>
          <a:blip r:embed="rId3"/>
          <a:stretch>
            <a:fillRect/>
          </a:stretch>
        </p:blipFill>
        <p:spPr>
          <a:xfrm>
            <a:off x="4863152" y="6172200"/>
            <a:ext cx="2548349" cy="685800"/>
          </a:xfrm>
          <a:prstGeom prst="rect">
            <a:avLst/>
          </a:prstGeom>
        </p:spPr>
      </p:pic>
      <p:grpSp>
        <p:nvGrpSpPr>
          <p:cNvPr id="12" name="Group 11">
            <a:extLst>
              <a:ext uri="{FF2B5EF4-FFF2-40B4-BE49-F238E27FC236}">
                <a16:creationId xmlns:a16="http://schemas.microsoft.com/office/drawing/2014/main" id="{BE2803A8-2F5B-43E5-BE03-1C8553B67394}"/>
              </a:ext>
            </a:extLst>
          </p:cNvPr>
          <p:cNvGrpSpPr/>
          <p:nvPr/>
        </p:nvGrpSpPr>
        <p:grpSpPr>
          <a:xfrm>
            <a:off x="7680162" y="588342"/>
            <a:ext cx="1248248" cy="762000"/>
            <a:chOff x="1443905" y="3429000"/>
            <a:chExt cx="1248248" cy="762000"/>
          </a:xfrm>
        </p:grpSpPr>
        <p:pic>
          <p:nvPicPr>
            <p:cNvPr id="13" name="Picture 12">
              <a:extLst>
                <a:ext uri="{FF2B5EF4-FFF2-40B4-BE49-F238E27FC236}">
                  <a16:creationId xmlns:a16="http://schemas.microsoft.com/office/drawing/2014/main" id="{C8D97950-B167-43E5-B582-2DD95CE7F5F4}"/>
                </a:ext>
              </a:extLst>
            </p:cNvPr>
            <p:cNvPicPr>
              <a:picLocks noChangeAspect="1"/>
            </p:cNvPicPr>
            <p:nvPr/>
          </p:nvPicPr>
          <p:blipFill>
            <a:blip r:embed="rId4"/>
            <a:stretch>
              <a:fillRect/>
            </a:stretch>
          </p:blipFill>
          <p:spPr>
            <a:xfrm>
              <a:off x="1443905" y="3429000"/>
              <a:ext cx="1248248" cy="762000"/>
            </a:xfrm>
            <a:prstGeom prst="rect">
              <a:avLst/>
            </a:prstGeom>
            <a:scene3d>
              <a:camera prst="orthographicFront"/>
              <a:lightRig rig="threePt" dir="t"/>
            </a:scene3d>
            <a:sp3d>
              <a:bevelT/>
            </a:sp3d>
          </p:spPr>
        </p:pic>
        <p:sp>
          <p:nvSpPr>
            <p:cNvPr id="14" name="TextBox 13">
              <a:extLst>
                <a:ext uri="{FF2B5EF4-FFF2-40B4-BE49-F238E27FC236}">
                  <a16:creationId xmlns:a16="http://schemas.microsoft.com/office/drawing/2014/main" id="{D0F9CAA1-98B3-4A7E-977C-31CEA0E186A8}"/>
                </a:ext>
              </a:extLst>
            </p:cNvPr>
            <p:cNvSpPr txBox="1"/>
            <p:nvPr/>
          </p:nvSpPr>
          <p:spPr>
            <a:xfrm>
              <a:off x="1648929" y="3594556"/>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414805904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School Assessment Coordinator</a:t>
            </a:r>
            <a:br>
              <a:rPr lang="en-US" dirty="0"/>
            </a:br>
            <a:r>
              <a:rPr lang="en-US" dirty="0"/>
              <a:t>Responsibilities During Testing</a:t>
            </a:r>
          </a:p>
        </p:txBody>
      </p:sp>
      <p:sp>
        <p:nvSpPr>
          <p:cNvPr id="3" name="Content Placeholder 2"/>
          <p:cNvSpPr>
            <a:spLocks noGrp="1"/>
          </p:cNvSpPr>
          <p:nvPr>
            <p:ph idx="1"/>
          </p:nvPr>
        </p:nvSpPr>
        <p:spPr>
          <a:xfrm>
            <a:off x="228600" y="1752601"/>
            <a:ext cx="8645210" cy="4724399"/>
          </a:xfrm>
        </p:spPr>
        <p:txBody>
          <a:bodyPr>
            <a:noAutofit/>
          </a:bodyPr>
          <a:lstStyle/>
          <a:p>
            <a:pPr marL="0" indent="0">
              <a:buNone/>
            </a:pPr>
            <a:r>
              <a:rPr lang="en-US" sz="2400" b="1" dirty="0"/>
              <a:t>Schedule and Supervise Make-Up Test Administrations</a:t>
            </a:r>
          </a:p>
          <a:p>
            <a:r>
              <a:rPr lang="en-US" sz="1800" dirty="0"/>
              <a:t>Ensure that all test security and test administration policies and procedures are followed while conducting make-up tests. </a:t>
            </a:r>
          </a:p>
          <a:p>
            <a:r>
              <a:rPr lang="en-US" sz="1800" dirty="0"/>
              <a:t>Be available to assist test administrators as needed during make-up test administrations.</a:t>
            </a:r>
          </a:p>
          <a:p>
            <a:pPr marL="342900" lvl="2" indent="-342900"/>
            <a:r>
              <a:rPr lang="en-US" sz="1800" dirty="0"/>
              <a:t>For all FSA assessments, sessions must be completed in the designated order. For example, Session 1 </a:t>
            </a:r>
            <a:r>
              <a:rPr lang="en-US" sz="1800" b="1" dirty="0"/>
              <a:t>must</a:t>
            </a:r>
            <a:r>
              <a:rPr lang="en-US" sz="1800" dirty="0"/>
              <a:t> be completed before Session 2. </a:t>
            </a:r>
          </a:p>
          <a:p>
            <a:pPr marL="342900" lvl="2" indent="-342900"/>
            <a:r>
              <a:rPr lang="en-US" sz="1800" dirty="0"/>
              <a:t>For FSA Math assessments with three sessions, students must complete Session 1 and Session 2 before completing Session 3. </a:t>
            </a:r>
          </a:p>
          <a:p>
            <a:pPr marL="342900" lvl="2" indent="-342900"/>
            <a:r>
              <a:rPr lang="en-US" sz="1800" b="1" dirty="0"/>
              <a:t>Two- or three-session tests must be administered over two days (with Session 1 administered on Day 1 and Sessions 2 and 3 administered on Day 2 for three-session tests). </a:t>
            </a:r>
          </a:p>
          <a:p>
            <a:pPr marL="342900" lvl="2" indent="-342900"/>
            <a:r>
              <a:rPr lang="en-US" sz="1800" dirty="0"/>
              <a:t>Students with extended time accommodations may test one session per day. </a:t>
            </a:r>
          </a:p>
          <a:p>
            <a:pPr marL="342900" lvl="2" indent="-342900"/>
            <a:r>
              <a:rPr lang="en-US" sz="1800" b="1" dirty="0"/>
              <a:t>Any students absent for a session may not participate in the next session until they have completed the session that they missed.</a:t>
            </a:r>
          </a:p>
        </p:txBody>
      </p:sp>
      <p:sp>
        <p:nvSpPr>
          <p:cNvPr id="4" name="Slide Number Placeholder 3"/>
          <p:cNvSpPr>
            <a:spLocks noGrp="1"/>
          </p:cNvSpPr>
          <p:nvPr>
            <p:ph type="sldNum" sz="quarter" idx="12"/>
          </p:nvPr>
        </p:nvSpPr>
        <p:spPr/>
        <p:txBody>
          <a:bodyPr/>
          <a:lstStyle/>
          <a:p>
            <a:fld id="{60F88D64-766A-45C3-93FE-3E1D3068B07A}" type="slidenum">
              <a:rPr lang="en-US" smtClean="0"/>
              <a:t>101</a:t>
            </a:fld>
            <a:endParaRPr lang="en-US" dirty="0"/>
          </a:p>
        </p:txBody>
      </p:sp>
      <p:grpSp>
        <p:nvGrpSpPr>
          <p:cNvPr id="9" name="Group 8"/>
          <p:cNvGrpSpPr/>
          <p:nvPr/>
        </p:nvGrpSpPr>
        <p:grpSpPr>
          <a:xfrm>
            <a:off x="7625561" y="586581"/>
            <a:ext cx="1248248" cy="762000"/>
            <a:chOff x="5203223" y="3428999"/>
            <a:chExt cx="1248248" cy="762000"/>
          </a:xfrm>
        </p:grpSpPr>
        <p:pic>
          <p:nvPicPr>
            <p:cNvPr id="10" name="Picture 9"/>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11" name="Group 10"/>
            <p:cNvGrpSpPr/>
            <p:nvPr/>
          </p:nvGrpSpPr>
          <p:grpSpPr>
            <a:xfrm>
              <a:off x="5438681" y="3448733"/>
              <a:ext cx="838200" cy="722531"/>
              <a:chOff x="5410732" y="3472099"/>
              <a:chExt cx="838200" cy="722531"/>
            </a:xfrm>
          </p:grpSpPr>
          <p:sp>
            <p:nvSpPr>
              <p:cNvPr id="12" name="TextBox 11"/>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3" name="TextBox 12"/>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4" name="Picture 13">
            <a:extLst>
              <a:ext uri="{FF2B5EF4-FFF2-40B4-BE49-F238E27FC236}">
                <a16:creationId xmlns:a16="http://schemas.microsoft.com/office/drawing/2014/main" id="{0150D2F7-8769-403B-A985-C72662829C95}"/>
              </a:ext>
            </a:extLst>
          </p:cNvPr>
          <p:cNvPicPr>
            <a:picLocks noChangeAspect="1"/>
          </p:cNvPicPr>
          <p:nvPr/>
        </p:nvPicPr>
        <p:blipFill>
          <a:blip r:embed="rId4"/>
          <a:stretch>
            <a:fillRect/>
          </a:stretch>
        </p:blipFill>
        <p:spPr>
          <a:xfrm>
            <a:off x="4863152" y="6172200"/>
            <a:ext cx="2548349" cy="685800"/>
          </a:xfrm>
          <a:prstGeom prst="rect">
            <a:avLst/>
          </a:prstGeom>
        </p:spPr>
      </p:pic>
    </p:spTree>
    <p:extLst>
      <p:ext uri="{BB962C8B-B14F-4D97-AF65-F5344CB8AC3E}">
        <p14:creationId xmlns:p14="http://schemas.microsoft.com/office/powerpoint/2010/main" val="149621428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School Assessment Coordinator</a:t>
            </a:r>
            <a:br>
              <a:rPr lang="en-US" dirty="0"/>
            </a:br>
            <a:r>
              <a:rPr lang="en-US" dirty="0"/>
              <a:t>Responsibilities After Testing</a:t>
            </a:r>
          </a:p>
        </p:txBody>
      </p:sp>
      <p:sp>
        <p:nvSpPr>
          <p:cNvPr id="3" name="Content Placeholder 2"/>
          <p:cNvSpPr>
            <a:spLocks noGrp="1"/>
          </p:cNvSpPr>
          <p:nvPr>
            <p:ph idx="1"/>
          </p:nvPr>
        </p:nvSpPr>
        <p:spPr>
          <a:xfrm>
            <a:off x="304800" y="1752601"/>
            <a:ext cx="8660892" cy="4800599"/>
          </a:xfrm>
        </p:spPr>
        <p:txBody>
          <a:bodyPr>
            <a:noAutofit/>
          </a:bodyPr>
          <a:lstStyle/>
          <a:p>
            <a:pPr marL="0" indent="0">
              <a:lnSpc>
                <a:spcPct val="100000"/>
              </a:lnSpc>
              <a:spcBef>
                <a:spcPts val="300"/>
              </a:spcBef>
              <a:spcAft>
                <a:spcPts val="300"/>
              </a:spcAft>
              <a:buNone/>
            </a:pPr>
            <a:r>
              <a:rPr lang="en-US" sz="2200" b="1" u="sng" dirty="0"/>
              <a:t>FSA</a:t>
            </a:r>
            <a:r>
              <a:rPr lang="en-US" sz="2200" b="1" dirty="0"/>
              <a:t>:  Update Student Information in TIDE </a:t>
            </a:r>
          </a:p>
          <a:p>
            <a:pPr>
              <a:lnSpc>
                <a:spcPct val="100000"/>
              </a:lnSpc>
              <a:spcBef>
                <a:spcPts val="300"/>
              </a:spcBef>
              <a:spcAft>
                <a:spcPts val="300"/>
              </a:spcAft>
            </a:pPr>
            <a:r>
              <a:rPr lang="en-US" sz="2100" dirty="0"/>
              <a:t>If student information is discovered to be incorrect during testing, update the information in TIDE immediately following test administration. </a:t>
            </a:r>
          </a:p>
          <a:p>
            <a:pPr>
              <a:lnSpc>
                <a:spcPct val="100000"/>
              </a:lnSpc>
              <a:spcBef>
                <a:spcPts val="300"/>
              </a:spcBef>
              <a:spcAft>
                <a:spcPts val="300"/>
              </a:spcAft>
            </a:pPr>
            <a:r>
              <a:rPr lang="en-US" sz="2100" dirty="0"/>
              <a:t>Invalidate tests, if needed. You will need the student’s FLEID number and the reason for invalidation. Refer to the </a:t>
            </a:r>
            <a:r>
              <a:rPr lang="en-US" sz="2100" i="1" dirty="0"/>
              <a:t>TIDE User Guide</a:t>
            </a:r>
            <a:r>
              <a:rPr lang="en-US" sz="2100" i="1" dirty="0">
                <a:solidFill>
                  <a:srgbClr val="000000"/>
                </a:solidFill>
              </a:rPr>
              <a:t>.  </a:t>
            </a:r>
            <a:r>
              <a:rPr lang="en-US" sz="2100" b="1" dirty="0">
                <a:solidFill>
                  <a:srgbClr val="FF0000"/>
                </a:solidFill>
              </a:rPr>
              <a:t>Invalidations must be entered by the last day of the test administration window.</a:t>
            </a:r>
          </a:p>
          <a:p>
            <a:pPr marL="0" indent="0">
              <a:lnSpc>
                <a:spcPct val="100000"/>
              </a:lnSpc>
              <a:spcBef>
                <a:spcPts val="300"/>
              </a:spcBef>
              <a:spcAft>
                <a:spcPts val="300"/>
              </a:spcAft>
              <a:buNone/>
            </a:pPr>
            <a:r>
              <a:rPr lang="en-US" sz="2200" b="1" u="sng" dirty="0"/>
              <a:t>FSA and NGSSS: </a:t>
            </a:r>
            <a:r>
              <a:rPr lang="en-US" sz="2200" b="1" dirty="0"/>
              <a:t>Record Accommodations</a:t>
            </a:r>
          </a:p>
          <a:p>
            <a:pPr>
              <a:lnSpc>
                <a:spcPct val="100000"/>
              </a:lnSpc>
              <a:spcBef>
                <a:spcPts val="300"/>
              </a:spcBef>
              <a:spcAft>
                <a:spcPts val="300"/>
              </a:spcAft>
            </a:pPr>
            <a:r>
              <a:rPr lang="en-US" sz="2100" dirty="0"/>
              <a:t>Ensure that all accommodations provided to and used by students are recorded on each record of required administration information, as applicable. </a:t>
            </a:r>
          </a:p>
          <a:p>
            <a:pPr>
              <a:lnSpc>
                <a:spcPct val="100000"/>
              </a:lnSpc>
              <a:spcBef>
                <a:spcPts val="300"/>
              </a:spcBef>
              <a:spcAft>
                <a:spcPts val="300"/>
              </a:spcAft>
            </a:pPr>
            <a:r>
              <a:rPr lang="en-US" sz="2100" dirty="0"/>
              <a:t>This documentation may be necessary in the case of investigations regarding possible test irregularities</a:t>
            </a:r>
            <a:r>
              <a:rPr lang="en-US" sz="2100" i="1" dirty="0"/>
              <a:t>.</a:t>
            </a:r>
            <a:endParaRPr lang="en-US" sz="2100" dirty="0"/>
          </a:p>
          <a:p>
            <a:endParaRPr lang="en-US" sz="2000" dirty="0"/>
          </a:p>
        </p:txBody>
      </p:sp>
      <p:sp>
        <p:nvSpPr>
          <p:cNvPr id="5" name="Slide Number Placeholder 4"/>
          <p:cNvSpPr>
            <a:spLocks noGrp="1"/>
          </p:cNvSpPr>
          <p:nvPr>
            <p:ph type="sldNum" sz="quarter" idx="12"/>
          </p:nvPr>
        </p:nvSpPr>
        <p:spPr/>
        <p:txBody>
          <a:bodyPr/>
          <a:lstStyle/>
          <a:p>
            <a:fld id="{60F88D64-766A-45C3-93FE-3E1D3068B07A}" type="slidenum">
              <a:rPr lang="en-US" smtClean="0"/>
              <a:t>102</a:t>
            </a:fld>
            <a:endParaRPr lang="en-US" dirty="0"/>
          </a:p>
        </p:txBody>
      </p:sp>
      <p:grpSp>
        <p:nvGrpSpPr>
          <p:cNvPr id="7" name="Group 6"/>
          <p:cNvGrpSpPr/>
          <p:nvPr/>
        </p:nvGrpSpPr>
        <p:grpSpPr>
          <a:xfrm>
            <a:off x="7625561" y="586581"/>
            <a:ext cx="1248248" cy="762000"/>
            <a:chOff x="5203223" y="3428999"/>
            <a:chExt cx="1248248" cy="762000"/>
          </a:xfrm>
        </p:grpSpPr>
        <p:pic>
          <p:nvPicPr>
            <p:cNvPr id="8" name="Picture 7"/>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9" name="Group 8"/>
            <p:cNvGrpSpPr/>
            <p:nvPr/>
          </p:nvGrpSpPr>
          <p:grpSpPr>
            <a:xfrm>
              <a:off x="5438681" y="3448733"/>
              <a:ext cx="838200" cy="722531"/>
              <a:chOff x="5410732" y="3472099"/>
              <a:chExt cx="838200" cy="722531"/>
            </a:xfrm>
          </p:grpSpPr>
          <p:sp>
            <p:nvSpPr>
              <p:cNvPr id="10" name="TextBox 9"/>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1" name="TextBox 10"/>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2" name="Picture 11">
            <a:extLst>
              <a:ext uri="{FF2B5EF4-FFF2-40B4-BE49-F238E27FC236}">
                <a16:creationId xmlns:a16="http://schemas.microsoft.com/office/drawing/2014/main" id="{E59A8703-C486-4CA4-B04C-EB41F730F69A}"/>
              </a:ext>
            </a:extLst>
          </p:cNvPr>
          <p:cNvPicPr>
            <a:picLocks noChangeAspect="1"/>
          </p:cNvPicPr>
          <p:nvPr/>
        </p:nvPicPr>
        <p:blipFill>
          <a:blip r:embed="rId4"/>
          <a:stretch>
            <a:fillRect/>
          </a:stretch>
        </p:blipFill>
        <p:spPr>
          <a:xfrm>
            <a:off x="4863152" y="6172200"/>
            <a:ext cx="2548349" cy="685800"/>
          </a:xfrm>
          <a:prstGeom prst="rect">
            <a:avLst/>
          </a:prstGeom>
        </p:spPr>
      </p:pic>
    </p:spTree>
    <p:extLst>
      <p:ext uri="{BB962C8B-B14F-4D97-AF65-F5344CB8AC3E}">
        <p14:creationId xmlns:p14="http://schemas.microsoft.com/office/powerpoint/2010/main" val="56834007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228600" y="251619"/>
            <a:ext cx="8534400" cy="1096962"/>
          </a:xfrm>
        </p:spPr>
        <p:txBody>
          <a:bodyPr>
            <a:noAutofit/>
          </a:bodyPr>
          <a:lstStyle/>
          <a:p>
            <a:r>
              <a:rPr lang="en-US" dirty="0"/>
              <a:t>School Assessment Coordinator Responsibilities After Testing</a:t>
            </a:r>
          </a:p>
        </p:txBody>
      </p:sp>
      <p:sp>
        <p:nvSpPr>
          <p:cNvPr id="3" name="Content Placeholder 2"/>
          <p:cNvSpPr>
            <a:spLocks noGrp="1"/>
          </p:cNvSpPr>
          <p:nvPr>
            <p:ph idx="1"/>
          </p:nvPr>
        </p:nvSpPr>
        <p:spPr>
          <a:xfrm>
            <a:off x="65314" y="1676400"/>
            <a:ext cx="8991600" cy="5285566"/>
          </a:xfrm>
        </p:spPr>
        <p:txBody>
          <a:bodyPr/>
          <a:lstStyle/>
          <a:p>
            <a:pPr marL="0" lvl="1" indent="0">
              <a:lnSpc>
                <a:spcPct val="80000"/>
              </a:lnSpc>
              <a:spcBef>
                <a:spcPts val="300"/>
              </a:spcBef>
              <a:spcAft>
                <a:spcPts val="300"/>
              </a:spcAft>
              <a:buNone/>
              <a:defRPr/>
            </a:pPr>
            <a:r>
              <a:rPr lang="en-US" sz="2000" b="1" u="sng" dirty="0"/>
              <a:t>NGSSS</a:t>
            </a:r>
            <a:r>
              <a:rPr lang="en-US" sz="2000" b="1" dirty="0"/>
              <a:t>: </a:t>
            </a:r>
            <a:r>
              <a:rPr lang="en-US" sz="2000" dirty="0"/>
              <a:t>Conduct these activities in PearsonAccess by </a:t>
            </a:r>
            <a:r>
              <a:rPr lang="en-US" sz="2000" u="sng" dirty="0">
                <a:solidFill>
                  <a:srgbClr val="FF0000"/>
                </a:solidFill>
              </a:rPr>
              <a:t>4:00 p.m. on the final day of the testing window for FCAT 2.0 Retake:  April 6 and for NGSSS EOC: May 18</a:t>
            </a:r>
            <a:endParaRPr lang="en-US" sz="2000" b="1" kern="1200" dirty="0">
              <a:solidFill>
                <a:srgbClr val="000000"/>
              </a:solidFill>
            </a:endParaRPr>
          </a:p>
          <a:p>
            <a:pPr marL="0" lvl="1" indent="0">
              <a:spcBef>
                <a:spcPts val="300"/>
              </a:spcBef>
              <a:spcAft>
                <a:spcPts val="300"/>
              </a:spcAft>
              <a:buNone/>
              <a:defRPr/>
            </a:pPr>
            <a:r>
              <a:rPr lang="en-US" sz="1950" b="1" kern="1200" dirty="0">
                <a:solidFill>
                  <a:srgbClr val="000000"/>
                </a:solidFill>
              </a:rPr>
              <a:t>Mark a Student’s Test Complete</a:t>
            </a:r>
          </a:p>
          <a:p>
            <a:pPr marL="742950" lvl="2" indent="-342900">
              <a:spcBef>
                <a:spcPts val="0"/>
              </a:spcBef>
              <a:spcAft>
                <a:spcPts val="0"/>
              </a:spcAft>
              <a:buFont typeface="Wingdings" panose="05000000000000000000" pitchFamily="2" charset="2"/>
              <a:buChar char="§"/>
              <a:defRPr/>
            </a:pPr>
            <a:r>
              <a:rPr lang="en-US" sz="1950" dirty="0">
                <a:ea typeface="+mn-ea"/>
                <a:cs typeface="+mn-cs"/>
              </a:rPr>
              <a:t>If a student exits and will not resume testing or if a student accidentally exited a test instead of submitting, you must manually mark that student’s test complete.</a:t>
            </a:r>
          </a:p>
          <a:p>
            <a:pPr marL="0" indent="0">
              <a:lnSpc>
                <a:spcPct val="100000"/>
              </a:lnSpc>
              <a:spcBef>
                <a:spcPts val="0"/>
              </a:spcBef>
              <a:spcAft>
                <a:spcPts val="0"/>
              </a:spcAft>
              <a:buNone/>
              <a:defRPr/>
            </a:pPr>
            <a:r>
              <a:rPr lang="en-US" sz="1950" b="1" kern="1200" dirty="0">
                <a:solidFill>
                  <a:srgbClr val="000000"/>
                </a:solidFill>
              </a:rPr>
              <a:t>Stop Test Sessions</a:t>
            </a:r>
          </a:p>
          <a:p>
            <a:pPr marL="742950" lvl="2" indent="-342900">
              <a:spcBef>
                <a:spcPts val="0"/>
              </a:spcBef>
              <a:spcAft>
                <a:spcPts val="0"/>
              </a:spcAft>
              <a:buFont typeface="Wingdings" panose="05000000000000000000" pitchFamily="2" charset="2"/>
              <a:buChar char="§"/>
              <a:defRPr/>
            </a:pPr>
            <a:r>
              <a:rPr lang="en-US" sz="1950" dirty="0"/>
              <a:t>All students must be in Completed or Marked Complete status and any Ready students must be removed to MANUALLY STOP a test session.</a:t>
            </a:r>
          </a:p>
          <a:p>
            <a:pPr marL="742950" lvl="2" indent="-342900">
              <a:spcBef>
                <a:spcPts val="0"/>
              </a:spcBef>
              <a:spcAft>
                <a:spcPts val="0"/>
              </a:spcAft>
              <a:buFont typeface="Wingdings" panose="05000000000000000000" pitchFamily="2" charset="2"/>
              <a:buChar char="§"/>
              <a:defRPr/>
            </a:pPr>
            <a:r>
              <a:rPr lang="en-US" sz="1950" dirty="0"/>
              <a:t>Do not stop the test session in PearsonAccess after Session 1 of the FCAT 2.0 Reading Retake.</a:t>
            </a:r>
          </a:p>
          <a:p>
            <a:pPr marL="0" lvl="1" indent="0">
              <a:spcBef>
                <a:spcPts val="0"/>
              </a:spcBef>
              <a:spcAft>
                <a:spcPts val="0"/>
              </a:spcAft>
              <a:buNone/>
              <a:defRPr/>
            </a:pPr>
            <a:r>
              <a:rPr lang="en-US" sz="1950" b="1" dirty="0"/>
              <a:t>Invalidate Student Tests</a:t>
            </a:r>
          </a:p>
          <a:p>
            <a:pPr marL="742950" lvl="2" indent="-342900">
              <a:spcBef>
                <a:spcPts val="0"/>
              </a:spcBef>
              <a:spcAft>
                <a:spcPts val="0"/>
              </a:spcAft>
              <a:buFont typeface="Wingdings" panose="05000000000000000000" pitchFamily="2" charset="2"/>
              <a:buChar char="§"/>
              <a:defRPr/>
            </a:pPr>
            <a:r>
              <a:rPr lang="en-US" sz="1950" dirty="0"/>
              <a:t>Students must be in completed or marked complete status to invalidate a test. </a:t>
            </a:r>
            <a:r>
              <a:rPr lang="en-US" sz="1950" b="1" dirty="0"/>
              <a:t>Invalidations must be entered by the last day of the test administration window.</a:t>
            </a:r>
          </a:p>
          <a:p>
            <a:pPr marL="0" lvl="1" indent="0">
              <a:spcBef>
                <a:spcPts val="0"/>
              </a:spcBef>
              <a:spcAft>
                <a:spcPts val="0"/>
              </a:spcAft>
              <a:buNone/>
              <a:defRPr/>
            </a:pPr>
            <a:r>
              <a:rPr lang="en-US" sz="1950" b="1" dirty="0"/>
              <a:t>Update Student Information</a:t>
            </a:r>
          </a:p>
          <a:p>
            <a:pPr marL="742950" lvl="2" indent="-342900">
              <a:spcBef>
                <a:spcPts val="300"/>
              </a:spcBef>
              <a:spcAft>
                <a:spcPts val="300"/>
              </a:spcAft>
              <a:buFont typeface="Wingdings" panose="05000000000000000000" pitchFamily="2" charset="2"/>
              <a:buChar char="§"/>
              <a:defRPr/>
            </a:pPr>
            <a:r>
              <a:rPr lang="en-US" sz="1950" dirty="0"/>
              <a:t>You are allowed to edit demographic fields once a student is in Completed or Marked Complete status. Refer to the list of fields in the </a:t>
            </a:r>
            <a:r>
              <a:rPr lang="en-US" sz="1950" i="1" dirty="0"/>
              <a:t>PearsonAccess Next User Guide</a:t>
            </a:r>
            <a:r>
              <a:rPr lang="en-US" sz="1950" dirty="0"/>
              <a:t>.</a:t>
            </a:r>
            <a:endParaRPr lang="en-US" sz="1950" b="1" dirty="0">
              <a:solidFill>
                <a:srgbClr val="FF0000"/>
              </a:solidFill>
            </a:endParaRPr>
          </a:p>
          <a:p>
            <a:pPr marL="342900" lvl="1" indent="-342900">
              <a:lnSpc>
                <a:spcPct val="80000"/>
              </a:lnSpc>
              <a:spcBef>
                <a:spcPts val="600"/>
              </a:spcBef>
              <a:spcAft>
                <a:spcPts val="600"/>
              </a:spcAft>
              <a:buFont typeface="Tahoma" pitchFamily="34" charset="0"/>
              <a:buChar char="•"/>
              <a:defRPr/>
            </a:pPr>
            <a:endParaRPr lang="en-US" sz="2000" dirty="0">
              <a:ea typeface="+mn-ea"/>
              <a:cs typeface="+mn-cs"/>
            </a:endParaRPr>
          </a:p>
        </p:txBody>
      </p:sp>
      <p:sp>
        <p:nvSpPr>
          <p:cNvPr id="4" name="Slide Number Placeholder 3"/>
          <p:cNvSpPr>
            <a:spLocks noGrp="1"/>
          </p:cNvSpPr>
          <p:nvPr>
            <p:ph type="sldNum" sz="quarter" idx="12"/>
          </p:nvPr>
        </p:nvSpPr>
        <p:spPr>
          <a:xfrm>
            <a:off x="6705600" y="6381750"/>
            <a:ext cx="2133600" cy="476250"/>
          </a:xfrm>
        </p:spPr>
        <p:txBody>
          <a:bodyPr/>
          <a:lstStyle/>
          <a:p>
            <a:pPr>
              <a:defRPr/>
            </a:pPr>
            <a:fld id="{A2E7022B-A05F-4F7C-B8FE-8668FE526C99}" type="slidenum">
              <a:rPr lang="en-US" smtClean="0"/>
              <a:pPr>
                <a:defRPr/>
              </a:pPr>
              <a:t>103</a:t>
            </a:fld>
            <a:endParaRPr lang="en-US" dirty="0"/>
          </a:p>
        </p:txBody>
      </p:sp>
      <p:grpSp>
        <p:nvGrpSpPr>
          <p:cNvPr id="6" name="Group 5">
            <a:extLst>
              <a:ext uri="{FF2B5EF4-FFF2-40B4-BE49-F238E27FC236}">
                <a16:creationId xmlns:a16="http://schemas.microsoft.com/office/drawing/2014/main" id="{166985B7-D7E3-46BD-A89A-1B52FC034BF3}"/>
              </a:ext>
            </a:extLst>
          </p:cNvPr>
          <p:cNvGrpSpPr/>
          <p:nvPr/>
        </p:nvGrpSpPr>
        <p:grpSpPr>
          <a:xfrm>
            <a:off x="7625561" y="586581"/>
            <a:ext cx="1248248" cy="762000"/>
            <a:chOff x="5203223" y="3428999"/>
            <a:chExt cx="1248248" cy="762000"/>
          </a:xfrm>
        </p:grpSpPr>
        <p:pic>
          <p:nvPicPr>
            <p:cNvPr id="8" name="Picture 7">
              <a:extLst>
                <a:ext uri="{FF2B5EF4-FFF2-40B4-BE49-F238E27FC236}">
                  <a16:creationId xmlns:a16="http://schemas.microsoft.com/office/drawing/2014/main" id="{890D0EF3-09CD-4F7C-B320-37CF758FFD08}"/>
                </a:ext>
              </a:extLst>
            </p:cNvPr>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sp>
          <p:nvSpPr>
            <p:cNvPr id="11" name="TextBox 10">
              <a:extLst>
                <a:ext uri="{FF2B5EF4-FFF2-40B4-BE49-F238E27FC236}">
                  <a16:creationId xmlns:a16="http://schemas.microsoft.com/office/drawing/2014/main" id="{91A894AB-0955-45AE-8F59-F84C3A1CD087}"/>
                </a:ext>
              </a:extLst>
            </p:cNvPr>
            <p:cNvSpPr txBox="1"/>
            <p:nvPr/>
          </p:nvSpPr>
          <p:spPr>
            <a:xfrm>
              <a:off x="5408247" y="3642518"/>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pic>
        <p:nvPicPr>
          <p:cNvPr id="12" name="Picture 11">
            <a:extLst>
              <a:ext uri="{FF2B5EF4-FFF2-40B4-BE49-F238E27FC236}">
                <a16:creationId xmlns:a16="http://schemas.microsoft.com/office/drawing/2014/main" id="{AD5529FD-DD21-4F54-AD10-D4DD8FE07D58}"/>
              </a:ext>
            </a:extLst>
          </p:cNvPr>
          <p:cNvPicPr>
            <a:picLocks noChangeAspect="1"/>
          </p:cNvPicPr>
          <p:nvPr/>
        </p:nvPicPr>
        <p:blipFill>
          <a:blip r:embed="rId4"/>
          <a:stretch>
            <a:fillRect/>
          </a:stretch>
        </p:blipFill>
        <p:spPr>
          <a:xfrm>
            <a:off x="6096698" y="6208985"/>
            <a:ext cx="1430215" cy="649015"/>
          </a:xfrm>
          <a:prstGeom prst="rect">
            <a:avLst/>
          </a:prstGeom>
        </p:spPr>
      </p:pic>
      <p:pic>
        <p:nvPicPr>
          <p:cNvPr id="13" name="Picture 12">
            <a:extLst>
              <a:ext uri="{FF2B5EF4-FFF2-40B4-BE49-F238E27FC236}">
                <a16:creationId xmlns:a16="http://schemas.microsoft.com/office/drawing/2014/main" id="{74326AD2-DABF-4127-9A83-B5EDAD547D7F}"/>
              </a:ext>
            </a:extLst>
          </p:cNvPr>
          <p:cNvPicPr>
            <a:picLocks noChangeAspect="1"/>
          </p:cNvPicPr>
          <p:nvPr/>
        </p:nvPicPr>
        <p:blipFill rotWithShape="1">
          <a:blip r:embed="rId5"/>
          <a:srcRect l="1990"/>
          <a:stretch/>
        </p:blipFill>
        <p:spPr>
          <a:xfrm>
            <a:off x="7526913" y="6173817"/>
            <a:ext cx="1423794" cy="684183"/>
          </a:xfrm>
          <a:prstGeom prst="rect">
            <a:avLst/>
          </a:prstGeom>
        </p:spPr>
      </p:pic>
    </p:spTree>
    <p:extLst>
      <p:ext uri="{BB962C8B-B14F-4D97-AF65-F5344CB8AC3E}">
        <p14:creationId xmlns:p14="http://schemas.microsoft.com/office/powerpoint/2010/main" val="426606961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School Assessment Coordinator</a:t>
            </a:r>
            <a:br>
              <a:rPr lang="en-US" dirty="0"/>
            </a:br>
            <a:r>
              <a:rPr lang="en-US" dirty="0"/>
              <a:t>Responsibilities After Testing</a:t>
            </a:r>
          </a:p>
        </p:txBody>
      </p:sp>
      <p:sp>
        <p:nvSpPr>
          <p:cNvPr id="3" name="Content Placeholder 2"/>
          <p:cNvSpPr>
            <a:spLocks noGrp="1"/>
          </p:cNvSpPr>
          <p:nvPr>
            <p:ph idx="1"/>
          </p:nvPr>
        </p:nvSpPr>
        <p:spPr>
          <a:xfrm>
            <a:off x="228600" y="1683543"/>
            <a:ext cx="8645209" cy="4724399"/>
          </a:xfrm>
        </p:spPr>
        <p:txBody>
          <a:bodyPr>
            <a:noAutofit/>
          </a:bodyPr>
          <a:lstStyle/>
          <a:p>
            <a:pPr marL="0" indent="0">
              <a:buNone/>
            </a:pPr>
            <a:r>
              <a:rPr lang="en-US" sz="2000" b="1" dirty="0"/>
              <a:t>Follow these steps as you receive materials from test administrators:</a:t>
            </a:r>
          </a:p>
          <a:p>
            <a:pPr marL="347663" indent="-347663">
              <a:spcBef>
                <a:spcPts val="300"/>
              </a:spcBef>
              <a:spcAft>
                <a:spcPts val="300"/>
              </a:spcAft>
              <a:buFont typeface="+mj-lt"/>
              <a:buAutoNum type="arabicPeriod"/>
            </a:pPr>
            <a:r>
              <a:rPr lang="en-US" sz="1800" dirty="0"/>
              <a:t>Verify that all secure materials have been returned. Notify SAET immediately at 305-995-7520 if any secure materials are missing and complete the necessary investigation.</a:t>
            </a:r>
          </a:p>
          <a:p>
            <a:pPr marL="347663" indent="-346075">
              <a:spcBef>
                <a:spcPts val="300"/>
              </a:spcBef>
              <a:spcAft>
                <a:spcPts val="300"/>
              </a:spcAft>
              <a:buFont typeface="+mj-lt"/>
              <a:buAutoNum type="arabicPeriod" startAt="2"/>
            </a:pPr>
            <a:r>
              <a:rPr lang="en-US" sz="1800" dirty="0"/>
              <a:t>Make copies of the following completed documents and file the copies:</a:t>
            </a:r>
          </a:p>
          <a:p>
            <a:pPr marL="914400" lvl="1" indent="-344488">
              <a:spcBef>
                <a:spcPts val="300"/>
              </a:spcBef>
              <a:spcAft>
                <a:spcPts val="300"/>
              </a:spcAft>
              <a:buFont typeface="Wingdings" panose="05000000000000000000" pitchFamily="2" charset="2"/>
              <a:buChar char="§"/>
            </a:pPr>
            <a:r>
              <a:rPr lang="en-US" sz="1800" dirty="0"/>
              <a:t>Chain of Custody forms</a:t>
            </a:r>
          </a:p>
          <a:p>
            <a:pPr marL="914400" lvl="1" indent="-344488">
              <a:spcBef>
                <a:spcPts val="300"/>
              </a:spcBef>
              <a:spcAft>
                <a:spcPts val="300"/>
              </a:spcAft>
              <a:buFont typeface="Wingdings" panose="05000000000000000000" pitchFamily="2" charset="2"/>
              <a:buChar char="§"/>
            </a:pPr>
            <a:r>
              <a:rPr lang="en-US" sz="1800" dirty="0"/>
              <a:t>School Procedural Checklists</a:t>
            </a:r>
          </a:p>
          <a:p>
            <a:pPr marL="914400" lvl="1" indent="-344488">
              <a:spcBef>
                <a:spcPts val="300"/>
              </a:spcBef>
              <a:spcAft>
                <a:spcPts val="300"/>
              </a:spcAft>
              <a:buFont typeface="Wingdings" panose="05000000000000000000" pitchFamily="2" charset="2"/>
              <a:buChar char="§"/>
            </a:pPr>
            <a:r>
              <a:rPr lang="en-US" sz="1800" dirty="0"/>
              <a:t>Test Administration and Security Agreements and Test Administrator &amp;  Prohibited Activities Agreements</a:t>
            </a:r>
          </a:p>
          <a:p>
            <a:pPr marL="914400" lvl="1" indent="-344488">
              <a:spcBef>
                <a:spcPts val="300"/>
              </a:spcBef>
              <a:spcAft>
                <a:spcPts val="300"/>
              </a:spcAft>
              <a:buFont typeface="Wingdings" panose="05000000000000000000" pitchFamily="2" charset="2"/>
              <a:buChar char="§"/>
            </a:pPr>
            <a:r>
              <a:rPr lang="en-US" sz="1800" dirty="0"/>
              <a:t>Security Logs</a:t>
            </a:r>
          </a:p>
          <a:p>
            <a:pPr marL="914400" lvl="1" indent="-344488">
              <a:spcBef>
                <a:spcPts val="300"/>
              </a:spcBef>
              <a:spcAft>
                <a:spcPts val="300"/>
              </a:spcAft>
              <a:buFont typeface="Wingdings" panose="05000000000000000000" pitchFamily="2" charset="2"/>
              <a:buChar char="§"/>
            </a:pPr>
            <a:r>
              <a:rPr lang="en-US" sz="1800" dirty="0"/>
              <a:t>Seating charts</a:t>
            </a:r>
          </a:p>
          <a:p>
            <a:pPr marL="914400" lvl="1" indent="-344488">
              <a:spcBef>
                <a:spcPts val="300"/>
              </a:spcBef>
              <a:spcAft>
                <a:spcPts val="300"/>
              </a:spcAft>
              <a:buFont typeface="Wingdings" panose="05000000000000000000" pitchFamily="2" charset="2"/>
              <a:buChar char="§"/>
            </a:pPr>
            <a:r>
              <a:rPr lang="en-US" sz="1800" dirty="0"/>
              <a:t>Records of required administration information</a:t>
            </a:r>
          </a:p>
          <a:p>
            <a:pPr marL="512762">
              <a:spcBef>
                <a:spcPts val="300"/>
              </a:spcBef>
              <a:spcAft>
                <a:spcPts val="300"/>
              </a:spcAft>
              <a:buFont typeface="+mj-lt"/>
              <a:buAutoNum type="arabicPeriod" startAt="3"/>
            </a:pPr>
            <a:r>
              <a:rPr lang="en-US" sz="1800" dirty="0"/>
              <a:t>Return the originals in your District Assessment Coordinator (DAC) ONLY boxes according to the instructions on the “Friendly Reminders”.</a:t>
            </a:r>
          </a:p>
          <a:p>
            <a:pPr marL="512762">
              <a:spcBef>
                <a:spcPts val="300"/>
              </a:spcBef>
              <a:spcAft>
                <a:spcPts val="300"/>
              </a:spcAft>
              <a:buFont typeface="+mj-lt"/>
              <a:buAutoNum type="arabicPeriod" startAt="3"/>
            </a:pPr>
            <a:r>
              <a:rPr lang="en-US" sz="1800" dirty="0"/>
              <a:t>Verify that PBT Accommodations “To Be Scored” tests have the correct PreID Label attached.  </a:t>
            </a:r>
            <a:r>
              <a:rPr lang="en-US" sz="1800" u="sng" dirty="0"/>
              <a:t>Note</a:t>
            </a:r>
            <a:r>
              <a:rPr lang="en-US" sz="1800" dirty="0"/>
              <a:t>: For the NGSSS “To Be Scored”, verify a PreID label is attached or that all demographic fields are bubbled correctly.</a:t>
            </a:r>
          </a:p>
          <a:p>
            <a:endParaRPr lang="en-US" sz="2600" dirty="0"/>
          </a:p>
        </p:txBody>
      </p:sp>
      <p:sp>
        <p:nvSpPr>
          <p:cNvPr id="4" name="Slide Number Placeholder 3"/>
          <p:cNvSpPr>
            <a:spLocks noGrp="1"/>
          </p:cNvSpPr>
          <p:nvPr>
            <p:ph type="sldNum" sz="quarter" idx="12"/>
          </p:nvPr>
        </p:nvSpPr>
        <p:spPr/>
        <p:txBody>
          <a:bodyPr/>
          <a:lstStyle/>
          <a:p>
            <a:fld id="{60F88D64-766A-45C3-93FE-3E1D3068B07A}" type="slidenum">
              <a:rPr lang="en-US" smtClean="0"/>
              <a:t>104</a:t>
            </a:fld>
            <a:endParaRPr lang="en-US" dirty="0"/>
          </a:p>
        </p:txBody>
      </p:sp>
      <p:grpSp>
        <p:nvGrpSpPr>
          <p:cNvPr id="8" name="Group 7"/>
          <p:cNvGrpSpPr/>
          <p:nvPr/>
        </p:nvGrpSpPr>
        <p:grpSpPr>
          <a:xfrm>
            <a:off x="7625561" y="586581"/>
            <a:ext cx="1248248" cy="762000"/>
            <a:chOff x="5203223" y="3428999"/>
            <a:chExt cx="1248248" cy="762000"/>
          </a:xfrm>
        </p:grpSpPr>
        <p:pic>
          <p:nvPicPr>
            <p:cNvPr id="9" name="Picture 8"/>
            <p:cNvPicPr>
              <a:picLocks noChangeAspect="1"/>
            </p:cNvPicPr>
            <p:nvPr/>
          </p:nvPicPr>
          <p:blipFill>
            <a:blip r:embed="rId2"/>
            <a:stretch>
              <a:fillRect/>
            </a:stretch>
          </p:blipFill>
          <p:spPr>
            <a:xfrm>
              <a:off x="5203223" y="3428999"/>
              <a:ext cx="1248248" cy="762000"/>
            </a:xfrm>
            <a:prstGeom prst="rect">
              <a:avLst/>
            </a:prstGeom>
            <a:scene3d>
              <a:camera prst="orthographicFront"/>
              <a:lightRig rig="threePt" dir="t"/>
            </a:scene3d>
            <a:sp3d>
              <a:bevelT/>
            </a:sp3d>
          </p:spPr>
        </p:pic>
        <p:grpSp>
          <p:nvGrpSpPr>
            <p:cNvPr id="13" name="Group 12"/>
            <p:cNvGrpSpPr/>
            <p:nvPr/>
          </p:nvGrpSpPr>
          <p:grpSpPr>
            <a:xfrm>
              <a:off x="5438681" y="3448733"/>
              <a:ext cx="838200" cy="722531"/>
              <a:chOff x="5410732" y="3472099"/>
              <a:chExt cx="838200" cy="722531"/>
            </a:xfrm>
          </p:grpSpPr>
          <p:sp>
            <p:nvSpPr>
              <p:cNvPr id="14" name="TextBox 13"/>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5" name="TextBox 14"/>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319864559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72447-079A-41AF-8514-2035F412F994}"/>
              </a:ext>
            </a:extLst>
          </p:cNvPr>
          <p:cNvSpPr>
            <a:spLocks noGrp="1"/>
          </p:cNvSpPr>
          <p:nvPr>
            <p:ph type="title"/>
          </p:nvPr>
        </p:nvSpPr>
        <p:spPr>
          <a:xfrm>
            <a:off x="228599" y="251619"/>
            <a:ext cx="8339667" cy="1096962"/>
          </a:xfrm>
        </p:spPr>
        <p:txBody>
          <a:bodyPr>
            <a:noAutofit/>
          </a:bodyPr>
          <a:lstStyle/>
          <a:p>
            <a:r>
              <a:rPr lang="en-US" dirty="0"/>
              <a:t>School Assessment Coordinator</a:t>
            </a:r>
            <a:br>
              <a:rPr lang="en-US" dirty="0"/>
            </a:br>
            <a:r>
              <a:rPr lang="en-US" dirty="0"/>
              <a:t>Responsibilities After Testing</a:t>
            </a:r>
          </a:p>
        </p:txBody>
      </p:sp>
      <p:sp>
        <p:nvSpPr>
          <p:cNvPr id="3" name="Content Placeholder 2">
            <a:extLst>
              <a:ext uri="{FF2B5EF4-FFF2-40B4-BE49-F238E27FC236}">
                <a16:creationId xmlns:a16="http://schemas.microsoft.com/office/drawing/2014/main" id="{7A7DA5EE-FDBE-4F80-8DF9-753CB79E0351}"/>
              </a:ext>
            </a:extLst>
          </p:cNvPr>
          <p:cNvSpPr>
            <a:spLocks noGrp="1"/>
          </p:cNvSpPr>
          <p:nvPr>
            <p:ph idx="1"/>
          </p:nvPr>
        </p:nvSpPr>
        <p:spPr>
          <a:xfrm>
            <a:off x="228599" y="1727200"/>
            <a:ext cx="5573889" cy="4860925"/>
          </a:xfrm>
        </p:spPr>
        <p:txBody>
          <a:bodyPr vert="horz" lIns="91440" tIns="45720" rIns="91440" bIns="45720" rtlCol="0" anchor="t">
            <a:noAutofit/>
          </a:bodyPr>
          <a:lstStyle/>
          <a:p>
            <a:pPr marL="0" indent="0">
              <a:lnSpc>
                <a:spcPct val="100000"/>
              </a:lnSpc>
              <a:spcBef>
                <a:spcPts val="300"/>
              </a:spcBef>
              <a:spcAft>
                <a:spcPts val="300"/>
              </a:spcAft>
              <a:buNone/>
            </a:pPr>
            <a:r>
              <a:rPr lang="en-US" sz="3000" b="1" dirty="0"/>
              <a:t>New at TDC this year</a:t>
            </a:r>
          </a:p>
          <a:p>
            <a:pPr>
              <a:lnSpc>
                <a:spcPct val="100000"/>
              </a:lnSpc>
              <a:spcBef>
                <a:spcPts val="300"/>
              </a:spcBef>
              <a:spcAft>
                <a:spcPts val="300"/>
              </a:spcAft>
            </a:pPr>
            <a:r>
              <a:rPr lang="en-US" sz="2000" dirty="0"/>
              <a:t>To optimize pick-up and return of materials to TDC, personalized ID Cards are being provided to all test chairpersons and to primary drop-off designees, as identified by principals.</a:t>
            </a:r>
          </a:p>
          <a:p>
            <a:pPr>
              <a:lnSpc>
                <a:spcPct val="100000"/>
              </a:lnSpc>
              <a:spcBef>
                <a:spcPts val="300"/>
              </a:spcBef>
              <a:spcAft>
                <a:spcPts val="300"/>
              </a:spcAft>
            </a:pPr>
            <a:r>
              <a:rPr lang="en-US" sz="2000" dirty="0"/>
              <a:t>You will need to present your TDC-issued ID Card for all pick ups and returns.</a:t>
            </a:r>
          </a:p>
          <a:p>
            <a:pPr lvl="1">
              <a:lnSpc>
                <a:spcPct val="100000"/>
              </a:lnSpc>
              <a:spcBef>
                <a:spcPts val="300"/>
              </a:spcBef>
              <a:spcAft>
                <a:spcPts val="300"/>
              </a:spcAft>
            </a:pPr>
            <a:r>
              <a:rPr lang="en-US" sz="1800" dirty="0"/>
              <a:t>Store it in your car, wallet, or attach it to your school ID</a:t>
            </a:r>
          </a:p>
          <a:p>
            <a:pPr lvl="1">
              <a:lnSpc>
                <a:spcPct val="100000"/>
              </a:lnSpc>
              <a:spcBef>
                <a:spcPts val="300"/>
              </a:spcBef>
              <a:spcAft>
                <a:spcPts val="300"/>
              </a:spcAft>
            </a:pPr>
            <a:r>
              <a:rPr lang="en-US" sz="1800" dirty="0"/>
              <a:t>If forgotten, please park and enter the facility to have a "paper" card printed before returning materials. </a:t>
            </a:r>
          </a:p>
          <a:p>
            <a:pPr>
              <a:lnSpc>
                <a:spcPct val="100000"/>
              </a:lnSpc>
              <a:spcBef>
                <a:spcPts val="300"/>
              </a:spcBef>
              <a:spcAft>
                <a:spcPts val="300"/>
              </a:spcAft>
            </a:pPr>
            <a:r>
              <a:rPr lang="en-US" sz="2000" dirty="0"/>
              <a:t>Signatures will also be collected.</a:t>
            </a:r>
          </a:p>
        </p:txBody>
      </p:sp>
      <p:pic>
        <p:nvPicPr>
          <p:cNvPr id="7" name="Picture 7">
            <a:extLst>
              <a:ext uri="{FF2B5EF4-FFF2-40B4-BE49-F238E27FC236}">
                <a16:creationId xmlns:a16="http://schemas.microsoft.com/office/drawing/2014/main" id="{CA2B527A-9A6E-47E6-BF79-A3F6DF3A6984}"/>
              </a:ext>
            </a:extLst>
          </p:cNvPr>
          <p:cNvPicPr>
            <a:picLocks noChangeAspect="1"/>
          </p:cNvPicPr>
          <p:nvPr/>
        </p:nvPicPr>
        <p:blipFill>
          <a:blip r:embed="rId3"/>
          <a:stretch>
            <a:fillRect/>
          </a:stretch>
        </p:blipFill>
        <p:spPr>
          <a:xfrm>
            <a:off x="5667375" y="1638300"/>
            <a:ext cx="3132851" cy="2026019"/>
          </a:xfrm>
          <a:prstGeom prst="rect">
            <a:avLst/>
          </a:prstGeom>
        </p:spPr>
      </p:pic>
      <p:sp>
        <p:nvSpPr>
          <p:cNvPr id="4" name="Slide Number Placeholder 3">
            <a:extLst>
              <a:ext uri="{FF2B5EF4-FFF2-40B4-BE49-F238E27FC236}">
                <a16:creationId xmlns:a16="http://schemas.microsoft.com/office/drawing/2014/main" id="{99B43A72-F09F-46A4-9255-C05E4344A053}"/>
              </a:ext>
            </a:extLst>
          </p:cNvPr>
          <p:cNvSpPr>
            <a:spLocks noGrp="1"/>
          </p:cNvSpPr>
          <p:nvPr>
            <p:ph type="sldNum" sz="quarter" idx="12"/>
          </p:nvPr>
        </p:nvSpPr>
        <p:spPr>
          <a:xfrm>
            <a:off x="3124200" y="6324600"/>
            <a:ext cx="2895600" cy="365125"/>
          </a:xfrm>
        </p:spPr>
        <p:txBody>
          <a:bodyPr/>
          <a:lstStyle/>
          <a:p>
            <a:fld id="{60F88D64-766A-45C3-93FE-3E1D3068B07A}" type="slidenum">
              <a:rPr lang="en-US" smtClean="0"/>
              <a:t>105</a:t>
            </a:fld>
            <a:endParaRPr lang="en-US" dirty="0"/>
          </a:p>
        </p:txBody>
      </p:sp>
      <p:pic>
        <p:nvPicPr>
          <p:cNvPr id="5" name="Picture 5" descr="A screenshot of a cell phone screen with text&#10;&#10;Description generated with high confidence">
            <a:extLst>
              <a:ext uri="{FF2B5EF4-FFF2-40B4-BE49-F238E27FC236}">
                <a16:creationId xmlns:a16="http://schemas.microsoft.com/office/drawing/2014/main" id="{6566F3F0-246F-4AE5-8B91-9FB96E609A55}"/>
              </a:ext>
            </a:extLst>
          </p:cNvPr>
          <p:cNvPicPr>
            <a:picLocks noChangeAspect="1"/>
          </p:cNvPicPr>
          <p:nvPr/>
        </p:nvPicPr>
        <p:blipFill>
          <a:blip r:embed="rId4"/>
          <a:stretch>
            <a:fillRect/>
          </a:stretch>
        </p:blipFill>
        <p:spPr>
          <a:xfrm>
            <a:off x="6829425" y="3152775"/>
            <a:ext cx="1983122" cy="3008759"/>
          </a:xfrm>
          <a:prstGeom prst="rect">
            <a:avLst/>
          </a:prstGeom>
        </p:spPr>
      </p:pic>
      <p:grpSp>
        <p:nvGrpSpPr>
          <p:cNvPr id="9" name="Group 8">
            <a:extLst>
              <a:ext uri="{FF2B5EF4-FFF2-40B4-BE49-F238E27FC236}">
                <a16:creationId xmlns:a16="http://schemas.microsoft.com/office/drawing/2014/main" id="{E632F100-2468-4FB3-BDAA-68824DF4BA37}"/>
              </a:ext>
            </a:extLst>
          </p:cNvPr>
          <p:cNvGrpSpPr/>
          <p:nvPr/>
        </p:nvGrpSpPr>
        <p:grpSpPr>
          <a:xfrm>
            <a:off x="7768494" y="731441"/>
            <a:ext cx="1248248" cy="762000"/>
            <a:chOff x="5203223" y="3428999"/>
            <a:chExt cx="1248248" cy="762000"/>
          </a:xfrm>
        </p:grpSpPr>
        <p:pic>
          <p:nvPicPr>
            <p:cNvPr id="10" name="Picture 9">
              <a:extLst>
                <a:ext uri="{FF2B5EF4-FFF2-40B4-BE49-F238E27FC236}">
                  <a16:creationId xmlns:a16="http://schemas.microsoft.com/office/drawing/2014/main" id="{D2413295-61D7-4B96-9DAF-8F216D077466}"/>
                </a:ext>
              </a:extLst>
            </p:cNvPr>
            <p:cNvPicPr>
              <a:picLocks noChangeAspect="1"/>
            </p:cNvPicPr>
            <p:nvPr/>
          </p:nvPicPr>
          <p:blipFill>
            <a:blip r:embed="rId5"/>
            <a:stretch>
              <a:fillRect/>
            </a:stretch>
          </p:blipFill>
          <p:spPr>
            <a:xfrm>
              <a:off x="5203223" y="3428999"/>
              <a:ext cx="1248248" cy="762000"/>
            </a:xfrm>
            <a:prstGeom prst="rect">
              <a:avLst/>
            </a:prstGeom>
            <a:scene3d>
              <a:camera prst="orthographicFront"/>
              <a:lightRig rig="threePt" dir="t"/>
            </a:scene3d>
            <a:sp3d>
              <a:bevelT/>
            </a:sp3d>
          </p:spPr>
        </p:pic>
        <p:grpSp>
          <p:nvGrpSpPr>
            <p:cNvPr id="11" name="Group 10">
              <a:extLst>
                <a:ext uri="{FF2B5EF4-FFF2-40B4-BE49-F238E27FC236}">
                  <a16:creationId xmlns:a16="http://schemas.microsoft.com/office/drawing/2014/main" id="{B044CC2A-0C94-46CE-BB37-5016C7517314}"/>
                </a:ext>
              </a:extLst>
            </p:cNvPr>
            <p:cNvGrpSpPr/>
            <p:nvPr/>
          </p:nvGrpSpPr>
          <p:grpSpPr>
            <a:xfrm>
              <a:off x="5438681" y="3448733"/>
              <a:ext cx="838200" cy="722531"/>
              <a:chOff x="5410732" y="3472099"/>
              <a:chExt cx="838200" cy="722531"/>
            </a:xfrm>
          </p:grpSpPr>
          <p:sp>
            <p:nvSpPr>
              <p:cNvPr id="12" name="TextBox 11">
                <a:extLst>
                  <a:ext uri="{FF2B5EF4-FFF2-40B4-BE49-F238E27FC236}">
                    <a16:creationId xmlns:a16="http://schemas.microsoft.com/office/drawing/2014/main" id="{BA16F7B7-2B05-42F9-BE79-B0C1442AB1CC}"/>
                  </a:ext>
                </a:extLst>
              </p:cNvPr>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3CD80331-5DF9-4CF6-9C91-260F25E0F643}"/>
                  </a:ext>
                </a:extLst>
              </p:cNvPr>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322803285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School Assessment Coordinator</a:t>
            </a:r>
            <a:br>
              <a:rPr lang="en-US" dirty="0"/>
            </a:br>
            <a:r>
              <a:rPr lang="en-US" dirty="0"/>
              <a:t>Responsibilities After Testing</a:t>
            </a:r>
          </a:p>
        </p:txBody>
      </p:sp>
      <p:sp>
        <p:nvSpPr>
          <p:cNvPr id="3" name="Content Placeholder 2"/>
          <p:cNvSpPr>
            <a:spLocks noGrp="1"/>
          </p:cNvSpPr>
          <p:nvPr>
            <p:ph idx="1"/>
          </p:nvPr>
        </p:nvSpPr>
        <p:spPr>
          <a:xfrm>
            <a:off x="228600" y="1752601"/>
            <a:ext cx="8645209" cy="4648199"/>
          </a:xfrm>
        </p:spPr>
        <p:txBody>
          <a:bodyPr vert="horz" lIns="91440" tIns="45720" rIns="91440" bIns="45720" rtlCol="0" anchor="t">
            <a:noAutofit/>
          </a:bodyPr>
          <a:lstStyle/>
          <a:p>
            <a:pPr marL="0" indent="0">
              <a:buNone/>
            </a:pPr>
            <a:r>
              <a:rPr lang="en-US" sz="2800" b="1" dirty="0"/>
              <a:t>Prepare Materials for Return</a:t>
            </a:r>
          </a:p>
          <a:p>
            <a:pPr>
              <a:spcBef>
                <a:spcPts val="900"/>
              </a:spcBef>
              <a:spcAft>
                <a:spcPts val="900"/>
              </a:spcAft>
            </a:pPr>
            <a:r>
              <a:rPr lang="en-US" sz="2200" dirty="0"/>
              <a:t>For detailed instructions </a:t>
            </a:r>
            <a:r>
              <a:rPr lang="en-US" sz="2200" dirty="0">
                <a:solidFill>
                  <a:prstClr val="black"/>
                </a:solidFill>
              </a:rPr>
              <a:t>on preparing and packaging paper-based accommodations for return, refer to the following:</a:t>
            </a:r>
          </a:p>
          <a:p>
            <a:pPr lvl="1">
              <a:spcBef>
                <a:spcPts val="900"/>
              </a:spcBef>
              <a:spcAft>
                <a:spcPts val="900"/>
              </a:spcAft>
            </a:pPr>
            <a:r>
              <a:rPr lang="en-US" sz="2200" dirty="0">
                <a:solidFill>
                  <a:prstClr val="black"/>
                </a:solidFill>
              </a:rPr>
              <a:t>View the Power Point Presentation, </a:t>
            </a:r>
            <a:r>
              <a:rPr lang="en-US" sz="2200" i="1" dirty="0">
                <a:solidFill>
                  <a:prstClr val="black"/>
                </a:solidFill>
              </a:rPr>
              <a:t>"Packing Instructions for FSA, NGSSS and FCAT,"</a:t>
            </a:r>
            <a:r>
              <a:rPr lang="en-US" sz="2200" dirty="0">
                <a:solidFill>
                  <a:prstClr val="black"/>
                </a:solidFill>
              </a:rPr>
              <a:t> available at the TDC Documents web page. </a:t>
            </a:r>
          </a:p>
          <a:p>
            <a:pPr lvl="1">
              <a:spcBef>
                <a:spcPts val="900"/>
              </a:spcBef>
              <a:spcAft>
                <a:spcPts val="900"/>
              </a:spcAft>
            </a:pPr>
            <a:r>
              <a:rPr lang="en-US" sz="2200" i="1" dirty="0">
                <a:solidFill>
                  <a:prstClr val="black"/>
                </a:solidFill>
              </a:rPr>
              <a:t>FSA Paper-Based Materials Return Instructions</a:t>
            </a:r>
            <a:r>
              <a:rPr lang="en-US" sz="2200" dirty="0">
                <a:solidFill>
                  <a:prstClr val="black"/>
                </a:solidFill>
              </a:rPr>
              <a:t>, available in Appendix C of the FSA PBT test administration manuals and the </a:t>
            </a:r>
            <a:r>
              <a:rPr lang="en-US" sz="2200" i="1" dirty="0">
                <a:solidFill>
                  <a:prstClr val="black"/>
                </a:solidFill>
              </a:rPr>
              <a:t>2017-2018 FSA Accommodations Guide </a:t>
            </a:r>
            <a:endParaRPr lang="en-US" sz="2200" dirty="0"/>
          </a:p>
          <a:p>
            <a:pPr lvl="1">
              <a:spcBef>
                <a:spcPts val="900"/>
              </a:spcBef>
              <a:spcAft>
                <a:spcPts val="900"/>
              </a:spcAft>
            </a:pPr>
            <a:r>
              <a:rPr lang="en-US" sz="2200" dirty="0">
                <a:solidFill>
                  <a:prstClr val="black"/>
                </a:solidFill>
              </a:rPr>
              <a:t>NGSSS CBT Retake and EOC Manual</a:t>
            </a:r>
          </a:p>
          <a:p>
            <a:pPr>
              <a:spcBef>
                <a:spcPts val="900"/>
              </a:spcBef>
              <a:spcAft>
                <a:spcPts val="900"/>
              </a:spcAft>
            </a:pPr>
            <a:r>
              <a:rPr lang="en-US" sz="2200" b="1" dirty="0">
                <a:solidFill>
                  <a:srgbClr val="FF0000"/>
                </a:solidFill>
              </a:rPr>
              <a:t>Use the appropriate vendor color return labels based on the FSA (DRC) or NGSSS (Pearson) tests being returned.</a:t>
            </a:r>
          </a:p>
        </p:txBody>
      </p:sp>
      <p:sp>
        <p:nvSpPr>
          <p:cNvPr id="4" name="Slide Number Placeholder 3"/>
          <p:cNvSpPr>
            <a:spLocks noGrp="1"/>
          </p:cNvSpPr>
          <p:nvPr>
            <p:ph type="sldNum" sz="quarter" idx="12"/>
          </p:nvPr>
        </p:nvSpPr>
        <p:spPr/>
        <p:txBody>
          <a:bodyPr/>
          <a:lstStyle/>
          <a:p>
            <a:fld id="{60F88D64-766A-45C3-93FE-3E1D3068B07A}" type="slidenum">
              <a:rPr lang="en-US" smtClean="0"/>
              <a:t>106</a:t>
            </a:fld>
            <a:endParaRPr lang="en-US" dirty="0"/>
          </a:p>
        </p:txBody>
      </p:sp>
      <p:grpSp>
        <p:nvGrpSpPr>
          <p:cNvPr id="8" name="Group 7"/>
          <p:cNvGrpSpPr/>
          <p:nvPr/>
        </p:nvGrpSpPr>
        <p:grpSpPr>
          <a:xfrm>
            <a:off x="7625561" y="586581"/>
            <a:ext cx="1248248" cy="762000"/>
            <a:chOff x="5203223" y="3428999"/>
            <a:chExt cx="1248248" cy="762000"/>
          </a:xfrm>
        </p:grpSpPr>
        <p:pic>
          <p:nvPicPr>
            <p:cNvPr id="9" name="Picture 8"/>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13" name="Group 12"/>
            <p:cNvGrpSpPr/>
            <p:nvPr/>
          </p:nvGrpSpPr>
          <p:grpSpPr>
            <a:xfrm>
              <a:off x="5438681" y="3448733"/>
              <a:ext cx="838200" cy="722531"/>
              <a:chOff x="5410732" y="3472099"/>
              <a:chExt cx="838200" cy="722531"/>
            </a:xfrm>
          </p:grpSpPr>
          <p:sp>
            <p:nvSpPr>
              <p:cNvPr id="14" name="TextBox 13"/>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5" name="TextBox 14"/>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0" name="Picture 9">
            <a:extLst>
              <a:ext uri="{FF2B5EF4-FFF2-40B4-BE49-F238E27FC236}">
                <a16:creationId xmlns:a16="http://schemas.microsoft.com/office/drawing/2014/main" id="{F593AA0E-86C6-4095-A1E4-E03ACC5424C6}"/>
              </a:ext>
            </a:extLst>
          </p:cNvPr>
          <p:cNvPicPr>
            <a:picLocks noChangeAspect="1"/>
          </p:cNvPicPr>
          <p:nvPr/>
        </p:nvPicPr>
        <p:blipFill>
          <a:blip r:embed="rId4"/>
          <a:stretch>
            <a:fillRect/>
          </a:stretch>
        </p:blipFill>
        <p:spPr>
          <a:xfrm>
            <a:off x="4863152" y="6172200"/>
            <a:ext cx="2548349" cy="685800"/>
          </a:xfrm>
          <a:prstGeom prst="rect">
            <a:avLst/>
          </a:prstGeom>
        </p:spPr>
      </p:pic>
    </p:spTree>
    <p:extLst>
      <p:ext uri="{BB962C8B-B14F-4D97-AF65-F5344CB8AC3E}">
        <p14:creationId xmlns:p14="http://schemas.microsoft.com/office/powerpoint/2010/main" val="107441325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School Assessment Coordinator</a:t>
            </a:r>
            <a:br>
              <a:rPr lang="en-US" dirty="0"/>
            </a:br>
            <a:r>
              <a:rPr lang="en-US" dirty="0"/>
              <a:t>Responsibilities After Testing</a:t>
            </a:r>
          </a:p>
        </p:txBody>
      </p:sp>
      <p:sp>
        <p:nvSpPr>
          <p:cNvPr id="3" name="Content Placeholder 2"/>
          <p:cNvSpPr>
            <a:spLocks noGrp="1"/>
          </p:cNvSpPr>
          <p:nvPr>
            <p:ph idx="1"/>
          </p:nvPr>
        </p:nvSpPr>
        <p:spPr>
          <a:xfrm>
            <a:off x="228600" y="1752601"/>
            <a:ext cx="8645209" cy="4648199"/>
          </a:xfrm>
        </p:spPr>
        <p:txBody>
          <a:bodyPr vert="horz" lIns="91440" tIns="45720" rIns="91440" bIns="45720" rtlCol="0" anchor="t">
            <a:noAutofit/>
          </a:bodyPr>
          <a:lstStyle/>
          <a:p>
            <a:pPr marL="0" indent="0">
              <a:buNone/>
            </a:pPr>
            <a:r>
              <a:rPr lang="en-US" sz="2800" b="1" dirty="0"/>
              <a:t>Prepare Materials for Return</a:t>
            </a:r>
          </a:p>
          <a:p>
            <a:r>
              <a:rPr lang="en-US" sz="2400" dirty="0">
                <a:solidFill>
                  <a:prstClr val="black"/>
                </a:solidFill>
              </a:rPr>
              <a:t>Store test tickets for one calendar school year, and then destroy them securely.</a:t>
            </a:r>
          </a:p>
          <a:p>
            <a:r>
              <a:rPr lang="en-US" sz="2400" dirty="0">
                <a:solidFill>
                  <a:prstClr val="black"/>
                </a:solidFill>
              </a:rPr>
              <a:t>File copies of the </a:t>
            </a:r>
            <a:r>
              <a:rPr lang="en-US" sz="2400" i="1" dirty="0">
                <a:solidFill>
                  <a:prstClr val="black"/>
                </a:solidFill>
              </a:rPr>
              <a:t>Test Administration and Security Agreements</a:t>
            </a:r>
            <a:r>
              <a:rPr lang="en-US" sz="2400" dirty="0">
                <a:solidFill>
                  <a:prstClr val="black"/>
                </a:solidFill>
              </a:rPr>
              <a:t> and </a:t>
            </a:r>
            <a:r>
              <a:rPr lang="en-US" sz="2400" i="1" dirty="0">
                <a:solidFill>
                  <a:prstClr val="black"/>
                </a:solidFill>
              </a:rPr>
              <a:t>Test Administrator Prohibited Activities Agreements along with your school training documents </a:t>
            </a:r>
            <a:r>
              <a:rPr lang="en-US" sz="2400" dirty="0">
                <a:solidFill>
                  <a:prstClr val="black"/>
                </a:solidFill>
              </a:rPr>
              <a:t>for</a:t>
            </a:r>
            <a:r>
              <a:rPr lang="en-US" sz="2400" i="1" dirty="0">
                <a:solidFill>
                  <a:prstClr val="black"/>
                </a:solidFill>
              </a:rPr>
              <a:t> </a:t>
            </a:r>
            <a:r>
              <a:rPr lang="en-US" sz="2400" dirty="0">
                <a:solidFill>
                  <a:prstClr val="black"/>
                </a:solidFill>
              </a:rPr>
              <a:t>one calendar school year</a:t>
            </a:r>
            <a:r>
              <a:rPr lang="en-US" sz="2400" i="1" dirty="0">
                <a:solidFill>
                  <a:prstClr val="black"/>
                </a:solidFill>
              </a:rPr>
              <a:t>.</a:t>
            </a:r>
          </a:p>
          <a:p>
            <a:r>
              <a:rPr lang="en-US" sz="2400" b="1" dirty="0"/>
              <a:t>Return Secure Reading and Writing Passage Booklets in white-labeled “Not To Be Scored” box(es).</a:t>
            </a:r>
          </a:p>
          <a:p>
            <a:r>
              <a:rPr lang="en-US" sz="2400" dirty="0">
                <a:solidFill>
                  <a:prstClr val="black"/>
                </a:solidFill>
              </a:rPr>
              <a:t>Pack the District Assessment Coordinator (DAC) box (along with any other ancillary materials) according to the Friendly Reminders, posted on the </a:t>
            </a:r>
            <a:r>
              <a:rPr lang="en-US" sz="2400" dirty="0">
                <a:solidFill>
                  <a:prstClr val="black"/>
                </a:solidFill>
                <a:hlinkClick r:id="rId3"/>
              </a:rPr>
              <a:t>TDC Documents </a:t>
            </a:r>
            <a:r>
              <a:rPr lang="en-US" sz="2400" dirty="0">
                <a:solidFill>
                  <a:prstClr val="black"/>
                </a:solidFill>
              </a:rPr>
              <a:t>page. </a:t>
            </a:r>
          </a:p>
        </p:txBody>
      </p:sp>
      <p:sp>
        <p:nvSpPr>
          <p:cNvPr id="4" name="Slide Number Placeholder 3"/>
          <p:cNvSpPr>
            <a:spLocks noGrp="1"/>
          </p:cNvSpPr>
          <p:nvPr>
            <p:ph type="sldNum" sz="quarter" idx="12"/>
          </p:nvPr>
        </p:nvSpPr>
        <p:spPr/>
        <p:txBody>
          <a:bodyPr/>
          <a:lstStyle/>
          <a:p>
            <a:fld id="{60F88D64-766A-45C3-93FE-3E1D3068B07A}" type="slidenum">
              <a:rPr lang="en-US" smtClean="0"/>
              <a:t>107</a:t>
            </a:fld>
            <a:endParaRPr lang="en-US" dirty="0"/>
          </a:p>
        </p:txBody>
      </p:sp>
      <p:grpSp>
        <p:nvGrpSpPr>
          <p:cNvPr id="8" name="Group 7"/>
          <p:cNvGrpSpPr/>
          <p:nvPr/>
        </p:nvGrpSpPr>
        <p:grpSpPr>
          <a:xfrm>
            <a:off x="7625561" y="586581"/>
            <a:ext cx="1248248" cy="762000"/>
            <a:chOff x="5203223" y="3428999"/>
            <a:chExt cx="1248248" cy="762000"/>
          </a:xfrm>
        </p:grpSpPr>
        <p:pic>
          <p:nvPicPr>
            <p:cNvPr id="9" name="Picture 8"/>
            <p:cNvPicPr>
              <a:picLocks noChangeAspect="1"/>
            </p:cNvPicPr>
            <p:nvPr/>
          </p:nvPicPr>
          <p:blipFill>
            <a:blip r:embed="rId4"/>
            <a:stretch>
              <a:fillRect/>
            </a:stretch>
          </p:blipFill>
          <p:spPr>
            <a:xfrm>
              <a:off x="5203223" y="3428999"/>
              <a:ext cx="1248248" cy="762000"/>
            </a:xfrm>
            <a:prstGeom prst="rect">
              <a:avLst/>
            </a:prstGeom>
            <a:scene3d>
              <a:camera prst="orthographicFront"/>
              <a:lightRig rig="threePt" dir="t"/>
            </a:scene3d>
            <a:sp3d>
              <a:bevelT/>
            </a:sp3d>
          </p:spPr>
        </p:pic>
        <p:grpSp>
          <p:nvGrpSpPr>
            <p:cNvPr id="13" name="Group 12"/>
            <p:cNvGrpSpPr/>
            <p:nvPr/>
          </p:nvGrpSpPr>
          <p:grpSpPr>
            <a:xfrm>
              <a:off x="5438681" y="3448733"/>
              <a:ext cx="838200" cy="722531"/>
              <a:chOff x="5410732" y="3472099"/>
              <a:chExt cx="838200" cy="722531"/>
            </a:xfrm>
          </p:grpSpPr>
          <p:sp>
            <p:nvSpPr>
              <p:cNvPr id="14" name="TextBox 13"/>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5" name="TextBox 14"/>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0" name="Picture 9">
            <a:extLst>
              <a:ext uri="{FF2B5EF4-FFF2-40B4-BE49-F238E27FC236}">
                <a16:creationId xmlns:a16="http://schemas.microsoft.com/office/drawing/2014/main" id="{60AEA65A-E296-4A3D-88B5-D7AE95953437}"/>
              </a:ext>
            </a:extLst>
          </p:cNvPr>
          <p:cNvPicPr>
            <a:picLocks noChangeAspect="1"/>
          </p:cNvPicPr>
          <p:nvPr/>
        </p:nvPicPr>
        <p:blipFill>
          <a:blip r:embed="rId5"/>
          <a:stretch>
            <a:fillRect/>
          </a:stretch>
        </p:blipFill>
        <p:spPr>
          <a:xfrm>
            <a:off x="4863152" y="6172200"/>
            <a:ext cx="2548349" cy="685800"/>
          </a:xfrm>
          <a:prstGeom prst="rect">
            <a:avLst/>
          </a:prstGeom>
        </p:spPr>
      </p:pic>
    </p:spTree>
    <p:extLst>
      <p:ext uri="{BB962C8B-B14F-4D97-AF65-F5344CB8AC3E}">
        <p14:creationId xmlns:p14="http://schemas.microsoft.com/office/powerpoint/2010/main" val="332298988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228600" y="251619"/>
            <a:ext cx="8382000" cy="1096962"/>
          </a:xfrm>
        </p:spPr>
        <p:txBody>
          <a:bodyPr>
            <a:noAutofit/>
          </a:bodyPr>
          <a:lstStyle/>
          <a:p>
            <a:r>
              <a:rPr lang="en-US" altLang="en-US" sz="3800" dirty="0"/>
              <a:t>TBS Return Schedule</a:t>
            </a:r>
            <a:br>
              <a:rPr lang="en-US" altLang="en-US" sz="3600" dirty="0"/>
            </a:br>
            <a:r>
              <a:rPr lang="en-US" altLang="en-US" sz="3600" dirty="0"/>
              <a:t>FSA ELA Writing and Writing Retake</a:t>
            </a:r>
          </a:p>
        </p:txBody>
      </p:sp>
      <p:sp>
        <p:nvSpPr>
          <p:cNvPr id="5222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ACB34362-DF41-4DCF-8590-5BA29EC1F915}" type="slidenum">
              <a:rPr lang="en-US" altLang="en-US" sz="1400" smtClean="0"/>
              <a:pPr eaLnBrk="1" hangingPunct="1">
                <a:spcBef>
                  <a:spcPct val="0"/>
                </a:spcBef>
                <a:buFontTx/>
                <a:buNone/>
              </a:pPr>
              <a:t>108</a:t>
            </a:fld>
            <a:endParaRPr lang="en-US" altLang="en-US" sz="1400" dirty="0"/>
          </a:p>
        </p:txBody>
      </p:sp>
      <p:graphicFrame>
        <p:nvGraphicFramePr>
          <p:cNvPr id="5" name="Table 4"/>
          <p:cNvGraphicFramePr>
            <a:graphicFrameLocks noGrp="1"/>
          </p:cNvGraphicFramePr>
          <p:nvPr>
            <p:extLst>
              <p:ext uri="{D42A27DB-BD31-4B8C-83A1-F6EECF244321}">
                <p14:modId xmlns:p14="http://schemas.microsoft.com/office/powerpoint/2010/main" val="3233182688"/>
              </p:ext>
            </p:extLst>
          </p:nvPr>
        </p:nvGraphicFramePr>
        <p:xfrm>
          <a:off x="52754" y="2475260"/>
          <a:ext cx="9091247" cy="3352840"/>
        </p:xfrm>
        <a:graphic>
          <a:graphicData uri="http://schemas.openxmlformats.org/drawingml/2006/table">
            <a:tbl>
              <a:tblPr firstRow="1" bandRow="1">
                <a:tableStyleId>{00A15C55-8517-42AA-B614-E9B94910E393}</a:tableStyleId>
              </a:tblPr>
              <a:tblGrid>
                <a:gridCol w="2690446">
                  <a:extLst>
                    <a:ext uri="{9D8B030D-6E8A-4147-A177-3AD203B41FA5}">
                      <a16:colId xmlns:a16="http://schemas.microsoft.com/office/drawing/2014/main" val="20000"/>
                    </a:ext>
                  </a:extLst>
                </a:gridCol>
                <a:gridCol w="3162802">
                  <a:extLst>
                    <a:ext uri="{9D8B030D-6E8A-4147-A177-3AD203B41FA5}">
                      <a16:colId xmlns:a16="http://schemas.microsoft.com/office/drawing/2014/main" val="20001"/>
                    </a:ext>
                  </a:extLst>
                </a:gridCol>
                <a:gridCol w="3237999">
                  <a:extLst>
                    <a:ext uri="{9D8B030D-6E8A-4147-A177-3AD203B41FA5}">
                      <a16:colId xmlns:a16="http://schemas.microsoft.com/office/drawing/2014/main" val="20002"/>
                    </a:ext>
                  </a:extLst>
                </a:gridCol>
              </a:tblGrid>
              <a:tr h="0">
                <a:tc>
                  <a:txBody>
                    <a:bodyPr/>
                    <a:lstStyle/>
                    <a:p>
                      <a:pPr algn="ctr"/>
                      <a:r>
                        <a:rPr lang="en-US" sz="1800" dirty="0">
                          <a:solidFill>
                            <a:schemeClr val="bg1"/>
                          </a:solidFill>
                          <a:latin typeface="+mn-lt"/>
                        </a:rPr>
                        <a:t>TEST</a:t>
                      </a:r>
                      <a:r>
                        <a:rPr lang="en-US" sz="1800" baseline="0" dirty="0">
                          <a:solidFill>
                            <a:schemeClr val="bg1"/>
                          </a:solidFill>
                          <a:latin typeface="+mn-lt"/>
                        </a:rPr>
                        <a:t> MATERIALS*</a:t>
                      </a:r>
                      <a:endParaRPr lang="en-US" sz="1800" dirty="0">
                        <a:solidFill>
                          <a:schemeClr val="bg1"/>
                        </a:solidFill>
                        <a:latin typeface="+mn-lt"/>
                      </a:endParaRPr>
                    </a:p>
                  </a:txBody>
                  <a:tcPr marL="91435" marR="91435" marT="45725" marB="45725">
                    <a:solidFill>
                      <a:srgbClr val="16A1CC"/>
                    </a:solidFill>
                  </a:tcPr>
                </a:tc>
                <a:tc>
                  <a:txBody>
                    <a:bodyPr/>
                    <a:lstStyle/>
                    <a:p>
                      <a:pPr algn="ctr"/>
                      <a:r>
                        <a:rPr lang="en-US" sz="1800" u="none" dirty="0">
                          <a:solidFill>
                            <a:schemeClr val="bg1"/>
                          </a:solidFill>
                          <a:latin typeface="+mn-lt"/>
                        </a:rPr>
                        <a:t>RETURN</a:t>
                      </a:r>
                      <a:r>
                        <a:rPr lang="en-US" sz="1800" u="none" baseline="0" dirty="0">
                          <a:solidFill>
                            <a:schemeClr val="bg1"/>
                          </a:solidFill>
                          <a:latin typeface="+mn-lt"/>
                        </a:rPr>
                        <a:t> LABELS</a:t>
                      </a:r>
                    </a:p>
                    <a:p>
                      <a:pPr algn="ctr"/>
                      <a:r>
                        <a:rPr lang="en-US" sz="1800" u="none" baseline="0" dirty="0">
                          <a:solidFill>
                            <a:schemeClr val="bg1"/>
                          </a:solidFill>
                          <a:latin typeface="+mn-lt"/>
                        </a:rPr>
                        <a:t>“TO BE SCORED” Only</a:t>
                      </a:r>
                      <a:endParaRPr lang="en-US" sz="1800" u="none" dirty="0">
                        <a:solidFill>
                          <a:schemeClr val="bg1"/>
                        </a:solidFill>
                        <a:latin typeface="+mn-lt"/>
                      </a:endParaRPr>
                    </a:p>
                  </a:txBody>
                  <a:tcPr marL="91435" marR="91435" marT="45725" marB="45725">
                    <a:solidFill>
                      <a:srgbClr val="16A1CC"/>
                    </a:solidFill>
                  </a:tcPr>
                </a:tc>
                <a:tc>
                  <a:txBody>
                    <a:bodyPr/>
                    <a:lstStyle/>
                    <a:p>
                      <a:pPr algn="ctr"/>
                      <a:r>
                        <a:rPr lang="en-US" sz="1800" dirty="0">
                          <a:solidFill>
                            <a:schemeClr val="bg1"/>
                          </a:solidFill>
                        </a:rPr>
                        <a:t>RETURN DATES</a:t>
                      </a:r>
                    </a:p>
                    <a:p>
                      <a:pPr algn="ctr"/>
                      <a:r>
                        <a:rPr lang="en-US" sz="1800" dirty="0">
                          <a:solidFill>
                            <a:schemeClr val="bg1"/>
                          </a:solidFill>
                          <a:latin typeface="+mn-lt"/>
                        </a:rPr>
                        <a:t>“TO BE SCORED” Only</a:t>
                      </a:r>
                    </a:p>
                  </a:txBody>
                  <a:tcPr marL="91435" marR="91435" marT="45725" marB="45725">
                    <a:solidFill>
                      <a:srgbClr val="16A1CC"/>
                    </a:solidFill>
                  </a:tcPr>
                </a:tc>
                <a:extLst>
                  <a:ext uri="{0D108BD9-81ED-4DB2-BD59-A6C34878D82A}">
                    <a16:rowId xmlns:a16="http://schemas.microsoft.com/office/drawing/2014/main" val="10000"/>
                  </a:ext>
                </a:extLst>
              </a:tr>
              <a:tr h="0">
                <a:tc>
                  <a:txBody>
                    <a:bodyPr/>
                    <a:lstStyle/>
                    <a:p>
                      <a:pPr marL="0" indent="0" algn="ctr">
                        <a:buFont typeface="Arial" pitchFamily="34" charset="0"/>
                        <a:buNone/>
                      </a:pPr>
                      <a:endParaRPr lang="en-US" sz="1800" b="1" baseline="0" dirty="0"/>
                    </a:p>
                    <a:p>
                      <a:pPr marL="0" indent="0" algn="ctr">
                        <a:buFont typeface="Arial" pitchFamily="34" charset="0"/>
                        <a:buNone/>
                      </a:pPr>
                      <a:r>
                        <a:rPr lang="en-US" sz="1800" b="1" baseline="0" dirty="0"/>
                        <a:t>(Grades 4-10 </a:t>
                      </a:r>
                      <a:r>
                        <a:rPr lang="en-US" sz="1800" b="1" u="none" baseline="0" dirty="0"/>
                        <a:t>&amp; Retake)</a:t>
                      </a:r>
                    </a:p>
                    <a:p>
                      <a:pPr marL="0" indent="0" algn="ctr">
                        <a:buFont typeface="Arial" pitchFamily="34" charset="0"/>
                        <a:buNone/>
                      </a:pPr>
                      <a:r>
                        <a:rPr lang="en-US" sz="1800" b="1" u="none" baseline="0" dirty="0"/>
                        <a:t>PBT Accommodations</a:t>
                      </a:r>
                      <a:endParaRPr lang="en-US" sz="1800" b="1" u="none" dirty="0"/>
                    </a:p>
                  </a:txBody>
                  <a:tcPr marL="91435" marR="91435" marT="45725" marB="45725">
                    <a:solidFill>
                      <a:srgbClr val="CCECFF"/>
                    </a:solidFill>
                  </a:tcPr>
                </a:tc>
                <a:tc>
                  <a:txBody>
                    <a:bodyPr/>
                    <a:lstStyle/>
                    <a:p>
                      <a:pPr marL="0" indent="0" algn="ctr">
                        <a:buFont typeface="Arial" pitchFamily="34" charset="0"/>
                        <a:buNone/>
                      </a:pPr>
                      <a:r>
                        <a:rPr lang="en-US" sz="1800" b="1" u="sng" dirty="0">
                          <a:solidFill>
                            <a:srgbClr val="00B050"/>
                          </a:solidFill>
                        </a:rPr>
                        <a:t>STRIPED</a:t>
                      </a:r>
                      <a:r>
                        <a:rPr lang="en-US" sz="1800" b="1" u="sng" baseline="0" dirty="0">
                          <a:solidFill>
                            <a:srgbClr val="00B050"/>
                          </a:solidFill>
                        </a:rPr>
                        <a:t> </a:t>
                      </a:r>
                      <a:r>
                        <a:rPr lang="en-US" sz="1800" b="1" u="sng" dirty="0">
                          <a:solidFill>
                            <a:srgbClr val="00B050"/>
                          </a:solidFill>
                        </a:rPr>
                        <a:t>GREEN  </a:t>
                      </a:r>
                      <a:r>
                        <a:rPr lang="en-US" sz="1800" b="0" u="none" dirty="0">
                          <a:solidFill>
                            <a:schemeClr val="tx1"/>
                          </a:solidFill>
                        </a:rPr>
                        <a:t> </a:t>
                      </a:r>
                    </a:p>
                    <a:p>
                      <a:pPr marL="0" indent="0" algn="ctr">
                        <a:buFont typeface="Arial" pitchFamily="34" charset="0"/>
                        <a:buNone/>
                      </a:pPr>
                      <a:r>
                        <a:rPr lang="en-US" sz="1800" b="0" u="none" dirty="0">
                          <a:solidFill>
                            <a:schemeClr val="tx1"/>
                          </a:solidFill>
                        </a:rPr>
                        <a:t>CALIBRATION </a:t>
                      </a:r>
                    </a:p>
                    <a:p>
                      <a:pPr marL="0" indent="0" algn="ctr">
                        <a:buFont typeface="Arial" pitchFamily="34" charset="0"/>
                        <a:buNone/>
                      </a:pPr>
                      <a:r>
                        <a:rPr lang="en-US" sz="1800" b="0" u="none" dirty="0">
                          <a:solidFill>
                            <a:schemeClr val="tx1"/>
                          </a:solidFill>
                        </a:rPr>
                        <a:t>OR</a:t>
                      </a:r>
                    </a:p>
                    <a:p>
                      <a:pPr marL="0" indent="0" algn="ctr">
                        <a:buFont typeface="Arial" pitchFamily="34" charset="0"/>
                        <a:buNone/>
                      </a:pPr>
                      <a:r>
                        <a:rPr lang="en-US" sz="1800" b="1" u="sng" dirty="0">
                          <a:solidFill>
                            <a:srgbClr val="00B050"/>
                          </a:solidFill>
                        </a:rPr>
                        <a:t>GREEN</a:t>
                      </a:r>
                      <a:r>
                        <a:rPr lang="en-US" sz="1800" b="1" baseline="0" dirty="0">
                          <a:ln>
                            <a:solidFill>
                              <a:schemeClr val="tx1"/>
                            </a:solidFill>
                          </a:ln>
                          <a:solidFill>
                            <a:srgbClr val="00B050"/>
                          </a:solidFill>
                        </a:rPr>
                        <a:t> </a:t>
                      </a:r>
                    </a:p>
                    <a:p>
                      <a:pPr marL="0" indent="0" algn="ctr">
                        <a:buFont typeface="Arial" pitchFamily="34" charset="0"/>
                        <a:buNone/>
                      </a:pPr>
                      <a:r>
                        <a:rPr lang="en-US" sz="1800" baseline="0" dirty="0"/>
                        <a:t>NON-CALIBRATION</a:t>
                      </a:r>
                      <a:endParaRPr lang="en-US" sz="1800" b="1" u="sng" baseline="0" dirty="0">
                        <a:ln>
                          <a:solidFill>
                            <a:schemeClr val="tx1"/>
                          </a:solidFill>
                        </a:ln>
                        <a:solidFill>
                          <a:srgbClr val="0070C0"/>
                        </a:solidFill>
                      </a:endParaRPr>
                    </a:p>
                  </a:txBody>
                  <a:tcPr marL="91435" marR="91435" marT="45725" marB="45725">
                    <a:solidFill>
                      <a:srgbClr val="CCECFF"/>
                    </a:solidFill>
                  </a:tcPr>
                </a:tc>
                <a:tc>
                  <a:txBody>
                    <a:bodyPr/>
                    <a:lstStyle/>
                    <a:p>
                      <a:pPr marL="285750" lvl="0" indent="-285750" algn="l">
                        <a:buFont typeface="Arial"/>
                        <a:buChar char="•"/>
                      </a:pPr>
                      <a:r>
                        <a:rPr lang="en-US" sz="1800" b="1" u="sng" kern="1200" dirty="0">
                          <a:effectLst/>
                        </a:rPr>
                        <a:t>Retake</a:t>
                      </a:r>
                      <a:r>
                        <a:rPr lang="en-US" sz="1800" b="1" kern="1200" dirty="0">
                          <a:effectLst/>
                        </a:rPr>
                        <a:t>: </a:t>
                      </a:r>
                      <a:r>
                        <a:rPr lang="en-US" sz="1800" b="1" u="none" kern="1200" dirty="0">
                          <a:effectLst/>
                        </a:rPr>
                        <a:t>Tuesday or Wednesday, March 6 or 7</a:t>
                      </a:r>
                    </a:p>
                    <a:p>
                      <a:pPr marL="285750" lvl="0" indent="-285750" algn="l">
                        <a:buFont typeface="Arial"/>
                        <a:buChar char="•"/>
                      </a:pPr>
                      <a:r>
                        <a:rPr lang="en-US" sz="1800" b="1" u="sng" kern="1200" dirty="0">
                          <a:effectLst/>
                        </a:rPr>
                        <a:t>Grades 8-10</a:t>
                      </a:r>
                      <a:r>
                        <a:rPr lang="en-US" sz="1800" b="1" u="none" kern="1200" dirty="0">
                          <a:effectLst/>
                        </a:rPr>
                        <a:t>: Friday or Monday, March 9 or 12</a:t>
                      </a:r>
                    </a:p>
                    <a:p>
                      <a:pPr marL="285750" lvl="0" indent="-285750" algn="l">
                        <a:buFont typeface="Arial"/>
                        <a:buChar char="•"/>
                      </a:pPr>
                      <a:r>
                        <a:rPr lang="en-US" sz="1800" b="1" u="sng" kern="1200" dirty="0"/>
                        <a:t>Grades 4-7</a:t>
                      </a:r>
                      <a:r>
                        <a:rPr lang="en-US" sz="1800" b="1" u="none" kern="1200" dirty="0"/>
                        <a:t>: </a:t>
                      </a:r>
                      <a:r>
                        <a:rPr lang="en-US" sz="1800" b="1" u="none" kern="1200" dirty="0">
                          <a:effectLst/>
                        </a:rPr>
                        <a:t>Friday or Monday, March 9 or 12</a:t>
                      </a:r>
                      <a:endParaRPr lang="en-US" sz="1800" b="1" u="none" kern="1200" dirty="0"/>
                    </a:p>
                  </a:txBody>
                  <a:tcPr marL="91435" marR="91435" marT="45725" marB="45725">
                    <a:solidFill>
                      <a:srgbClr val="CCECFF"/>
                    </a:solidFill>
                  </a:tcPr>
                </a:tc>
                <a:extLst>
                  <a:ext uri="{0D108BD9-81ED-4DB2-BD59-A6C34878D82A}">
                    <a16:rowId xmlns:a16="http://schemas.microsoft.com/office/drawing/2014/main" val="10001"/>
                  </a:ext>
                </a:extLst>
              </a:tr>
              <a:tr h="0">
                <a:tc gridSpan="3">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800" b="0" u="none" baseline="0" dirty="0">
                          <a:solidFill>
                            <a:schemeClr val="tx1"/>
                          </a:solidFill>
                        </a:rPr>
                        <a:t>Also return “TO BE SCORED” Only:  </a:t>
                      </a:r>
                      <a:r>
                        <a:rPr lang="en-US" sz="1800" b="1" u="sng" baseline="0" dirty="0">
                          <a:solidFill>
                            <a:srgbClr val="0070C0"/>
                          </a:solidFill>
                        </a:rPr>
                        <a:t>BLUE</a:t>
                      </a:r>
                      <a:r>
                        <a:rPr lang="en-US" sz="1800" baseline="0" dirty="0">
                          <a:solidFill>
                            <a:schemeClr val="tx1"/>
                          </a:solidFill>
                        </a:rPr>
                        <a:t> –</a:t>
                      </a:r>
                      <a:r>
                        <a:rPr lang="en-US" sz="1800" dirty="0"/>
                        <a:t>large print,</a:t>
                      </a:r>
                      <a:r>
                        <a:rPr lang="en-US" sz="1800" baseline="0" dirty="0"/>
                        <a:t> One-item-per-page</a:t>
                      </a:r>
                      <a:r>
                        <a:rPr lang="en-US" sz="1800" dirty="0"/>
                        <a:t> and </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800" b="1" u="none" baseline="0" dirty="0">
                          <a:solidFill>
                            <a:srgbClr val="FF3399"/>
                          </a:solidFill>
                        </a:rPr>
                        <a:t>           </a:t>
                      </a:r>
                      <a:r>
                        <a:rPr lang="en-US" sz="1800" b="1" u="sng" baseline="0" dirty="0">
                          <a:solidFill>
                            <a:srgbClr val="FF3399"/>
                          </a:solidFill>
                        </a:rPr>
                        <a:t>PINK</a:t>
                      </a:r>
                      <a:r>
                        <a:rPr lang="en-US" sz="1800" u="none" dirty="0">
                          <a:ln>
                            <a:solidFill>
                              <a:schemeClr val="tx1"/>
                            </a:solidFill>
                          </a:ln>
                        </a:rPr>
                        <a:t> </a:t>
                      </a:r>
                      <a:r>
                        <a:rPr lang="en-US" sz="1800" u="none" dirty="0"/>
                        <a:t>- </a:t>
                      </a:r>
                      <a:r>
                        <a:rPr lang="en-US" sz="1800" baseline="0" dirty="0"/>
                        <a:t>B</a:t>
                      </a:r>
                      <a:r>
                        <a:rPr lang="en-US" sz="1800" dirty="0"/>
                        <a:t>raille materials, if applicable.</a:t>
                      </a:r>
                    </a:p>
                  </a:txBody>
                  <a:tcPr marL="91435" marR="91435" marT="45725" marB="45725">
                    <a:solidFill>
                      <a:srgbClr val="CCECFF"/>
                    </a:solidFill>
                  </a:tcPr>
                </a:tc>
                <a:tc hMerge="1">
                  <a:txBody>
                    <a:bodyPr/>
                    <a:lstStyle/>
                    <a:p>
                      <a:pPr marL="285750" indent="-285750" algn="l">
                        <a:buFont typeface="Arial" pitchFamily="34" charset="0"/>
                        <a:buChar char="•"/>
                      </a:pPr>
                      <a:endParaRPr lang="en-US" sz="1800" u="none"/>
                    </a:p>
                  </a:txBody>
                  <a:tcPr marL="91435" marR="91435" marT="45725" marB="45725">
                    <a:solidFill>
                      <a:srgbClr val="CCECFF"/>
                    </a:solidFill>
                  </a:tcPr>
                </a:tc>
                <a:tc hMerge="1">
                  <a:txBody>
                    <a:bodyPr/>
                    <a:lstStyle/>
                    <a:p>
                      <a:pPr algn="ctr"/>
                      <a:endParaRPr lang="en-US" sz="1800">
                        <a:latin typeface="+mn-lt"/>
                      </a:endParaRPr>
                    </a:p>
                  </a:txBody>
                  <a:tcPr marL="91435" marR="91435" marT="45725" marB="45725">
                    <a:solidFill>
                      <a:srgbClr val="CCECFF"/>
                    </a:solidFill>
                  </a:tcPr>
                </a:tc>
                <a:extLst>
                  <a:ext uri="{0D108BD9-81ED-4DB2-BD59-A6C34878D82A}">
                    <a16:rowId xmlns:a16="http://schemas.microsoft.com/office/drawing/2014/main" val="10002"/>
                  </a:ext>
                </a:extLst>
              </a:tr>
              <a:tr h="0">
                <a:tc gridSpan="3">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600" b="1" u="none" dirty="0">
                          <a:solidFill>
                            <a:srgbClr val="FF0000"/>
                          </a:solidFill>
                          <a:latin typeface="+mn-lt"/>
                        </a:rPr>
                        <a:t>Important:  Please use appropriate color labels for (FSA) DRC and (NGSSS) Pearson, as applicable.</a:t>
                      </a:r>
                    </a:p>
                  </a:txBody>
                  <a:tcPr marL="91435" marR="91435" marT="45725" marB="45725">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21325761"/>
                  </a:ext>
                </a:extLst>
              </a:tr>
            </a:tbl>
          </a:graphicData>
        </a:graphic>
      </p:graphicFrame>
      <p:sp>
        <p:nvSpPr>
          <p:cNvPr id="57359" name="Rectangle 5"/>
          <p:cNvSpPr>
            <a:spLocks noChangeArrowheads="1"/>
          </p:cNvSpPr>
          <p:nvPr/>
        </p:nvSpPr>
        <p:spPr bwMode="auto">
          <a:xfrm>
            <a:off x="85725" y="5791200"/>
            <a:ext cx="9144001" cy="630942"/>
          </a:xfrm>
          <a:prstGeom prst="rect">
            <a:avLst/>
          </a:prstGeom>
          <a:solidFill>
            <a:schemeClr val="bg1">
              <a:alpha val="71000"/>
            </a:schemeClr>
          </a:solidFill>
          <a:ln>
            <a:noFill/>
          </a:ln>
          <a:extLst/>
        </p:spPr>
        <p:txBody>
          <a:bodyPr wrap="square">
            <a:spAutoFit/>
          </a:bodyPr>
          <a:lstStyle/>
          <a:p>
            <a:pPr algn="ctr" eaLnBrk="0" hangingPunct="0">
              <a:defRPr/>
            </a:pPr>
            <a:r>
              <a:rPr lang="en-US" b="1" dirty="0">
                <a:effectLst>
                  <a:outerShdw blurRad="50800" dist="50800" dir="5400000" algn="ctr" rotWithShape="0">
                    <a:srgbClr val="FFFF00"/>
                  </a:outerShdw>
                </a:effectLst>
                <a:ea typeface="Times New Roman" pitchFamily="18" charset="0"/>
                <a:cs typeface="Arial" pitchFamily="34" charset="0"/>
              </a:rPr>
              <a:t>*</a:t>
            </a:r>
            <a:r>
              <a:rPr lang="en-US" sz="1700" b="1" dirty="0">
                <a:ea typeface="Times New Roman" pitchFamily="18" charset="0"/>
                <a:cs typeface="Arial" pitchFamily="34" charset="0"/>
              </a:rPr>
              <a:t>Schools must hand-deliver TO BE SCORED materials to TDC by 2 p.m. daily, </a:t>
            </a:r>
            <a:r>
              <a:rPr lang="en-US" sz="1700" b="1" dirty="0">
                <a:solidFill>
                  <a:srgbClr val="FF0000"/>
                </a:solidFill>
                <a:ea typeface="Times New Roman" pitchFamily="18" charset="0"/>
                <a:cs typeface="Arial" pitchFamily="34" charset="0"/>
              </a:rPr>
              <a:t>EXCEPTION is on Wednesdays, return by 1 PM. </a:t>
            </a:r>
            <a:r>
              <a:rPr lang="en-US" sz="1700" b="1" dirty="0">
                <a:ea typeface="Times New Roman" pitchFamily="18" charset="0"/>
                <a:cs typeface="Arial" pitchFamily="34" charset="0"/>
              </a:rPr>
              <a:t>TDC is at </a:t>
            </a:r>
            <a:r>
              <a:rPr lang="en-US" sz="1700" b="1" dirty="0"/>
              <a:t>13135 S.W. 26 Street, Miami, FL 33175</a:t>
            </a:r>
            <a:r>
              <a:rPr lang="en-US" sz="1700" b="1" dirty="0">
                <a:ea typeface="Times New Roman" pitchFamily="18" charset="0"/>
                <a:cs typeface="Arial" pitchFamily="34" charset="0"/>
              </a:rPr>
              <a:t>. </a:t>
            </a:r>
            <a:endParaRPr lang="en-US" sz="1700" dirty="0">
              <a:ea typeface="Times New Roman" pitchFamily="18" charset="0"/>
              <a:cs typeface="Arial" pitchFamily="34" charset="0"/>
            </a:endParaRPr>
          </a:p>
        </p:txBody>
      </p:sp>
      <p:sp>
        <p:nvSpPr>
          <p:cNvPr id="52240" name="TextBox 5"/>
          <p:cNvSpPr txBox="1">
            <a:spLocks noChangeArrowheads="1"/>
          </p:cNvSpPr>
          <p:nvPr/>
        </p:nvSpPr>
        <p:spPr bwMode="auto">
          <a:xfrm>
            <a:off x="3403192" y="6494474"/>
            <a:ext cx="21852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t>Friendly Reminders</a:t>
            </a:r>
          </a:p>
        </p:txBody>
      </p:sp>
      <p:sp>
        <p:nvSpPr>
          <p:cNvPr id="2" name="Rectangle 1"/>
          <p:cNvSpPr/>
          <p:nvPr/>
        </p:nvSpPr>
        <p:spPr>
          <a:xfrm>
            <a:off x="228600" y="1676400"/>
            <a:ext cx="8153400" cy="769441"/>
          </a:xfrm>
          <a:prstGeom prst="rect">
            <a:avLst/>
          </a:prstGeom>
        </p:spPr>
        <p:txBody>
          <a:bodyPr wrap="square" anchor="t">
            <a:spAutoFit/>
          </a:bodyPr>
          <a:lstStyle/>
          <a:p>
            <a:r>
              <a:rPr lang="en-US" sz="2200" b="1" dirty="0"/>
              <a:t>Elementary, K-8 Centers, Middle Schools, Senior High Schools and Alternative Centers hand-deliver </a:t>
            </a:r>
            <a:r>
              <a:rPr lang="en-US" sz="2200" b="1" dirty="0">
                <a:solidFill>
                  <a:srgbClr val="FF0000"/>
                </a:solidFill>
              </a:rPr>
              <a:t>“TO BE SCORED” </a:t>
            </a:r>
            <a:r>
              <a:rPr lang="en-US" sz="2200" b="1" dirty="0"/>
              <a:t>boxes ONLY :</a:t>
            </a:r>
          </a:p>
        </p:txBody>
      </p:sp>
      <p:grpSp>
        <p:nvGrpSpPr>
          <p:cNvPr id="8" name="Group 7">
            <a:extLst>
              <a:ext uri="{FF2B5EF4-FFF2-40B4-BE49-F238E27FC236}">
                <a16:creationId xmlns:a16="http://schemas.microsoft.com/office/drawing/2014/main" id="{A960F905-AE8C-4749-859E-7A7BDA65652E}"/>
              </a:ext>
            </a:extLst>
          </p:cNvPr>
          <p:cNvGrpSpPr/>
          <p:nvPr/>
        </p:nvGrpSpPr>
        <p:grpSpPr>
          <a:xfrm>
            <a:off x="7625561" y="586581"/>
            <a:ext cx="1248248" cy="762000"/>
            <a:chOff x="5203223" y="3428999"/>
            <a:chExt cx="1248248" cy="762000"/>
          </a:xfrm>
        </p:grpSpPr>
        <p:pic>
          <p:nvPicPr>
            <p:cNvPr id="9" name="Picture 8">
              <a:extLst>
                <a:ext uri="{FF2B5EF4-FFF2-40B4-BE49-F238E27FC236}">
                  <a16:creationId xmlns:a16="http://schemas.microsoft.com/office/drawing/2014/main" id="{9844861F-3F47-48B3-9CED-CB8EFA83F172}"/>
                </a:ext>
              </a:extLst>
            </p:cNvPr>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10" name="Group 9">
              <a:extLst>
                <a:ext uri="{FF2B5EF4-FFF2-40B4-BE49-F238E27FC236}">
                  <a16:creationId xmlns:a16="http://schemas.microsoft.com/office/drawing/2014/main" id="{1FE3225C-6F82-4245-8040-914A0AD4D27E}"/>
                </a:ext>
              </a:extLst>
            </p:cNvPr>
            <p:cNvGrpSpPr/>
            <p:nvPr/>
          </p:nvGrpSpPr>
          <p:grpSpPr>
            <a:xfrm>
              <a:off x="5438681" y="3448733"/>
              <a:ext cx="838200" cy="722531"/>
              <a:chOff x="5410732" y="3472099"/>
              <a:chExt cx="838200" cy="722531"/>
            </a:xfrm>
          </p:grpSpPr>
          <p:sp>
            <p:nvSpPr>
              <p:cNvPr id="11" name="TextBox 10">
                <a:extLst>
                  <a:ext uri="{FF2B5EF4-FFF2-40B4-BE49-F238E27FC236}">
                    <a16:creationId xmlns:a16="http://schemas.microsoft.com/office/drawing/2014/main" id="{3702AA04-B251-465D-AECE-405EB86CC561}"/>
                  </a:ext>
                </a:extLst>
              </p:cNvPr>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4968F242-DAF4-45B7-A105-8C9B04A9EFBF}"/>
                  </a:ext>
                </a:extLst>
              </p:cNvPr>
              <p:cNvSpPr txBox="1"/>
              <p:nvPr/>
            </p:nvSpPr>
            <p:spPr>
              <a:xfrm>
                <a:off x="5410732" y="3472099"/>
                <a:ext cx="838200" cy="276999"/>
              </a:xfrm>
              <a:prstGeom prst="rect">
                <a:avLst/>
              </a:prstGeom>
              <a:noFill/>
            </p:spPr>
            <p:txBody>
              <a:bodyPr wrap="square" lIns="0" tIns="0" rIns="0" bIns="0" rtlCol="0">
                <a:spAutoFit/>
              </a:bodyPr>
              <a:lstStyle/>
              <a:p>
                <a:pPr algn="ctr"/>
                <a:endParaRPr lang="en-US" dirty="0">
                  <a:latin typeface="+mj-lt"/>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138234558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78308" y="153361"/>
            <a:ext cx="8695501" cy="1289785"/>
          </a:xfrm>
        </p:spPr>
        <p:txBody>
          <a:bodyPr>
            <a:noAutofit/>
          </a:bodyPr>
          <a:lstStyle/>
          <a:p>
            <a:r>
              <a:rPr lang="en-US" altLang="en-US" sz="3600" dirty="0"/>
              <a:t>TBS Return Schedule (Makeup Windows)</a:t>
            </a:r>
            <a:br>
              <a:rPr lang="en-US" altLang="en-US" sz="3600" dirty="0"/>
            </a:br>
            <a:r>
              <a:rPr lang="en-US" altLang="en-US" sz="3600" dirty="0"/>
              <a:t>FSA ELA Writing and Writing Retake</a:t>
            </a:r>
          </a:p>
        </p:txBody>
      </p:sp>
      <p:sp>
        <p:nvSpPr>
          <p:cNvPr id="5222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ACB34362-DF41-4DCF-8590-5BA29EC1F915}" type="slidenum">
              <a:rPr lang="en-US" altLang="en-US" sz="1400" smtClean="0"/>
              <a:pPr eaLnBrk="1" hangingPunct="1">
                <a:spcBef>
                  <a:spcPct val="0"/>
                </a:spcBef>
                <a:buFontTx/>
                <a:buNone/>
              </a:pPr>
              <a:t>109</a:t>
            </a:fld>
            <a:endParaRPr lang="en-US" altLang="en-US" sz="1400" dirty="0"/>
          </a:p>
        </p:txBody>
      </p:sp>
      <p:graphicFrame>
        <p:nvGraphicFramePr>
          <p:cNvPr id="5" name="Table 4"/>
          <p:cNvGraphicFramePr>
            <a:graphicFrameLocks noGrp="1"/>
          </p:cNvGraphicFramePr>
          <p:nvPr>
            <p:extLst>
              <p:ext uri="{D42A27DB-BD31-4B8C-83A1-F6EECF244321}">
                <p14:modId xmlns:p14="http://schemas.microsoft.com/office/powerpoint/2010/main" val="3048415449"/>
              </p:ext>
            </p:extLst>
          </p:nvPr>
        </p:nvGraphicFramePr>
        <p:xfrm>
          <a:off x="-25146" y="2295908"/>
          <a:ext cx="9143999" cy="3352840"/>
        </p:xfrm>
        <a:graphic>
          <a:graphicData uri="http://schemas.openxmlformats.org/drawingml/2006/table">
            <a:tbl>
              <a:tblPr firstRow="1" bandRow="1">
                <a:tableStyleId>{00A15C55-8517-42AA-B614-E9B94910E393}</a:tableStyleId>
              </a:tblPr>
              <a:tblGrid>
                <a:gridCol w="2539746">
                  <a:extLst>
                    <a:ext uri="{9D8B030D-6E8A-4147-A177-3AD203B41FA5}">
                      <a16:colId xmlns:a16="http://schemas.microsoft.com/office/drawing/2014/main" val="20000"/>
                    </a:ext>
                  </a:extLst>
                </a:gridCol>
                <a:gridCol w="2760592">
                  <a:extLst>
                    <a:ext uri="{9D8B030D-6E8A-4147-A177-3AD203B41FA5}">
                      <a16:colId xmlns:a16="http://schemas.microsoft.com/office/drawing/2014/main" val="20001"/>
                    </a:ext>
                  </a:extLst>
                </a:gridCol>
                <a:gridCol w="3843661">
                  <a:extLst>
                    <a:ext uri="{9D8B030D-6E8A-4147-A177-3AD203B41FA5}">
                      <a16:colId xmlns:a16="http://schemas.microsoft.com/office/drawing/2014/main" val="20002"/>
                    </a:ext>
                  </a:extLst>
                </a:gridCol>
              </a:tblGrid>
              <a:tr h="0">
                <a:tc>
                  <a:txBody>
                    <a:bodyPr/>
                    <a:lstStyle/>
                    <a:p>
                      <a:pPr algn="ctr"/>
                      <a:r>
                        <a:rPr lang="en-US" sz="1800" dirty="0">
                          <a:solidFill>
                            <a:schemeClr val="bg1"/>
                          </a:solidFill>
                          <a:latin typeface="+mn-lt"/>
                        </a:rPr>
                        <a:t>TEST</a:t>
                      </a:r>
                      <a:r>
                        <a:rPr lang="en-US" sz="1800" baseline="0" dirty="0">
                          <a:solidFill>
                            <a:schemeClr val="bg1"/>
                          </a:solidFill>
                          <a:latin typeface="+mn-lt"/>
                        </a:rPr>
                        <a:t> MATERIALS*</a:t>
                      </a:r>
                      <a:endParaRPr lang="en-US" sz="1800" dirty="0">
                        <a:solidFill>
                          <a:schemeClr val="bg1"/>
                        </a:solidFill>
                        <a:latin typeface="+mn-lt"/>
                      </a:endParaRPr>
                    </a:p>
                  </a:txBody>
                  <a:tcPr marL="91435" marR="91435" marT="45725" marB="45725">
                    <a:solidFill>
                      <a:srgbClr val="16A1CC"/>
                    </a:solidFill>
                  </a:tcPr>
                </a:tc>
                <a:tc>
                  <a:txBody>
                    <a:bodyPr/>
                    <a:lstStyle/>
                    <a:p>
                      <a:pPr algn="ctr"/>
                      <a:r>
                        <a:rPr lang="en-US" sz="1800" baseline="0" dirty="0">
                          <a:solidFill>
                            <a:schemeClr val="bg1"/>
                          </a:solidFill>
                        </a:rPr>
                        <a:t>RETURN LABELS</a:t>
                      </a:r>
                    </a:p>
                    <a:p>
                      <a:pPr algn="ctr"/>
                      <a:r>
                        <a:rPr lang="en-US" sz="1800" baseline="0" dirty="0">
                          <a:solidFill>
                            <a:schemeClr val="bg1"/>
                          </a:solidFill>
                          <a:latin typeface="+mn-lt"/>
                        </a:rPr>
                        <a:t>“TO BE SCORED” ONLY</a:t>
                      </a:r>
                      <a:endParaRPr lang="en-US" sz="1800" dirty="0">
                        <a:solidFill>
                          <a:schemeClr val="bg1"/>
                        </a:solidFill>
                        <a:latin typeface="+mn-lt"/>
                      </a:endParaRPr>
                    </a:p>
                  </a:txBody>
                  <a:tcPr marL="91435" marR="91435" marT="45725" marB="45725">
                    <a:solidFill>
                      <a:srgbClr val="16A1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RETURN DATES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“TO BE SCORED” </a:t>
                      </a:r>
                      <a:r>
                        <a:rPr lang="en-US" sz="1800" b="1" kern="1200" dirty="0">
                          <a:solidFill>
                            <a:schemeClr val="bg1"/>
                          </a:solidFill>
                          <a:effectLst/>
                        </a:rPr>
                        <a:t> ONLY</a:t>
                      </a:r>
                      <a:r>
                        <a:rPr lang="en-US" sz="1800" dirty="0"/>
                        <a:t> </a:t>
                      </a:r>
                      <a:endParaRPr lang="en-US" sz="1800" dirty="0">
                        <a:solidFill>
                          <a:schemeClr val="tx1"/>
                        </a:solidFill>
                        <a:latin typeface="+mn-lt"/>
                      </a:endParaRPr>
                    </a:p>
                  </a:txBody>
                  <a:tcPr marL="91435" marR="91435" marT="45725" marB="45725">
                    <a:solidFill>
                      <a:srgbClr val="16A1CC"/>
                    </a:solidFill>
                  </a:tcPr>
                </a:tc>
                <a:extLst>
                  <a:ext uri="{0D108BD9-81ED-4DB2-BD59-A6C34878D82A}">
                    <a16:rowId xmlns:a16="http://schemas.microsoft.com/office/drawing/2014/main" val="10000"/>
                  </a:ext>
                </a:extLst>
              </a:tr>
              <a:tr h="0">
                <a:tc>
                  <a:txBody>
                    <a:bodyPr/>
                    <a:lstStyle/>
                    <a:p>
                      <a:pPr marL="0" indent="0" algn="ctr">
                        <a:buFont typeface="Arial" pitchFamily="34" charset="0"/>
                        <a:buNone/>
                      </a:pPr>
                      <a:r>
                        <a:rPr lang="en-US" sz="1800" b="1" dirty="0"/>
                        <a:t>FSA ELA WRITING</a:t>
                      </a:r>
                      <a:r>
                        <a:rPr lang="en-US" sz="1800" b="1" baseline="0" dirty="0"/>
                        <a:t> (GRADES 4-7)</a:t>
                      </a:r>
                    </a:p>
                    <a:p>
                      <a:pPr marL="0" indent="0" algn="ctr">
                        <a:buFont typeface="Arial" pitchFamily="34" charset="0"/>
                        <a:buNone/>
                      </a:pPr>
                      <a:endParaRPr lang="en-US" sz="1800" b="1" baseline="0" dirty="0"/>
                    </a:p>
                    <a:p>
                      <a:pPr marL="0" indent="0" algn="ctr">
                        <a:buFont typeface="Arial" pitchFamily="34" charset="0"/>
                        <a:buNone/>
                      </a:pPr>
                      <a:r>
                        <a:rPr lang="en-US" sz="1800" b="1" baseline="0" dirty="0"/>
                        <a:t>(Grades 8-10 &amp; Retake</a:t>
                      </a:r>
                      <a:r>
                        <a:rPr lang="en-US" sz="1800" b="1" u="none" baseline="0" dirty="0"/>
                        <a:t>)</a:t>
                      </a:r>
                    </a:p>
                    <a:p>
                      <a:pPr marL="0" indent="0" algn="ctr">
                        <a:buFont typeface="Arial" pitchFamily="34" charset="0"/>
                        <a:buNone/>
                      </a:pPr>
                      <a:r>
                        <a:rPr lang="en-US" sz="1800" b="1" u="none" baseline="0" dirty="0"/>
                        <a:t>PBT Accommodations</a:t>
                      </a:r>
                      <a:endParaRPr lang="en-US" sz="1800" b="1" u="none" dirty="0"/>
                    </a:p>
                    <a:p>
                      <a:pPr marL="0" indent="0" algn="l">
                        <a:buFont typeface="Arial" pitchFamily="34" charset="0"/>
                        <a:buNone/>
                      </a:pPr>
                      <a:endParaRPr lang="en-US" sz="1800" u="none" dirty="0"/>
                    </a:p>
                  </a:txBody>
                  <a:tcPr marL="91435" marR="91435" marT="45725" marB="45725">
                    <a:solidFill>
                      <a:srgbClr val="CCECFF"/>
                    </a:solidFill>
                  </a:tcPr>
                </a:tc>
                <a:tc>
                  <a:txBody>
                    <a:bodyPr/>
                    <a:lstStyle/>
                    <a:p>
                      <a:pPr marL="0" indent="0" algn="ctr">
                        <a:buFont typeface="Arial" pitchFamily="34" charset="0"/>
                        <a:buNone/>
                      </a:pPr>
                      <a:r>
                        <a:rPr lang="en-US" sz="2400" b="1" u="sng" dirty="0">
                          <a:solidFill>
                            <a:srgbClr val="00B050"/>
                          </a:solidFill>
                        </a:rPr>
                        <a:t>STRIPED</a:t>
                      </a:r>
                      <a:r>
                        <a:rPr lang="en-US" sz="2400" b="1" u="sng" baseline="0" dirty="0">
                          <a:solidFill>
                            <a:srgbClr val="00B050"/>
                          </a:solidFill>
                        </a:rPr>
                        <a:t> </a:t>
                      </a:r>
                      <a:r>
                        <a:rPr lang="en-US" sz="2400" b="1" u="sng" dirty="0">
                          <a:solidFill>
                            <a:srgbClr val="00B050"/>
                          </a:solidFill>
                        </a:rPr>
                        <a:t>GREEN  </a:t>
                      </a:r>
                      <a:r>
                        <a:rPr lang="en-US" sz="2400" b="0" u="none" dirty="0">
                          <a:solidFill>
                            <a:schemeClr val="tx1"/>
                          </a:solidFill>
                        </a:rPr>
                        <a:t> </a:t>
                      </a:r>
                    </a:p>
                    <a:p>
                      <a:pPr marL="0" indent="0" algn="ctr">
                        <a:buFont typeface="Arial" pitchFamily="34" charset="0"/>
                        <a:buNone/>
                      </a:pPr>
                      <a:r>
                        <a:rPr lang="en-US" sz="1800" b="0" u="none" dirty="0">
                          <a:solidFill>
                            <a:schemeClr val="tx1"/>
                          </a:solidFill>
                        </a:rPr>
                        <a:t>CALIBRATION </a:t>
                      </a:r>
                    </a:p>
                    <a:p>
                      <a:pPr marL="0" indent="0" algn="ctr">
                        <a:buFont typeface="Arial" pitchFamily="34" charset="0"/>
                        <a:buNone/>
                      </a:pPr>
                      <a:r>
                        <a:rPr lang="en-US" sz="1800" b="0" u="none" dirty="0">
                          <a:solidFill>
                            <a:schemeClr val="tx1"/>
                          </a:solidFill>
                        </a:rPr>
                        <a:t>OR</a:t>
                      </a:r>
                    </a:p>
                    <a:p>
                      <a:pPr marL="0" indent="0" algn="ctr">
                        <a:buFont typeface="Arial" pitchFamily="34" charset="0"/>
                        <a:buNone/>
                      </a:pPr>
                      <a:r>
                        <a:rPr lang="en-US" sz="2400" b="1" u="sng" dirty="0">
                          <a:solidFill>
                            <a:srgbClr val="00B050"/>
                          </a:solidFill>
                        </a:rPr>
                        <a:t>GREEN</a:t>
                      </a:r>
                      <a:r>
                        <a:rPr lang="en-US" sz="2600" b="1" baseline="0" dirty="0">
                          <a:ln>
                            <a:solidFill>
                              <a:schemeClr val="tx1"/>
                            </a:solidFill>
                          </a:ln>
                          <a:solidFill>
                            <a:srgbClr val="00B050"/>
                          </a:solidFill>
                        </a:rPr>
                        <a:t> </a:t>
                      </a:r>
                      <a:endParaRPr lang="en-US" sz="1800" b="1" baseline="0" dirty="0">
                        <a:ln>
                          <a:solidFill>
                            <a:schemeClr val="tx1"/>
                          </a:solidFill>
                        </a:ln>
                        <a:solidFill>
                          <a:srgbClr val="00B050"/>
                        </a:solidFill>
                      </a:endParaRPr>
                    </a:p>
                    <a:p>
                      <a:pPr marL="0" indent="0" algn="ctr">
                        <a:buFont typeface="Arial" pitchFamily="34" charset="0"/>
                        <a:buNone/>
                      </a:pPr>
                      <a:r>
                        <a:rPr lang="en-US" sz="1800" baseline="0" dirty="0"/>
                        <a:t>NON-CALIBRATION</a:t>
                      </a:r>
                    </a:p>
                  </a:txBody>
                  <a:tcPr marL="91435" marR="91435" marT="45725" marB="45725">
                    <a:solidFill>
                      <a:srgbClr val="CCECFF"/>
                    </a:solidFill>
                  </a:tcPr>
                </a:tc>
                <a:tc>
                  <a:txBody>
                    <a:bodyPr/>
                    <a:lstStyle/>
                    <a:p>
                      <a:pPr algn="ctr"/>
                      <a:r>
                        <a:rPr lang="en-US" sz="2000" b="1" u="none" kern="1200" baseline="0" dirty="0">
                          <a:effectLst/>
                        </a:rPr>
                        <a:t>Window 1:  </a:t>
                      </a:r>
                      <a:r>
                        <a:rPr lang="en-US" sz="2200" b="1" u="sng" kern="1200" dirty="0">
                          <a:effectLst/>
                        </a:rPr>
                        <a:t>April 9-11</a:t>
                      </a:r>
                      <a:endParaRPr lang="en-US" sz="2200" b="1" u="sng" kern="1200" baseline="0" dirty="0">
                        <a:effectLst/>
                      </a:endParaRPr>
                    </a:p>
                    <a:p>
                      <a:pPr algn="ctr"/>
                      <a:endParaRPr lang="en-US" sz="2000" b="1" u="sng" kern="1200" baseline="0" dirty="0">
                        <a:effectLst/>
                      </a:endParaRPr>
                    </a:p>
                    <a:p>
                      <a:pPr algn="ctr"/>
                      <a:r>
                        <a:rPr lang="en-US" sz="2000" b="1" u="none" kern="1200" baseline="0" dirty="0">
                          <a:effectLst/>
                        </a:rPr>
                        <a:t>Window 2: (No Retakes)  </a:t>
                      </a:r>
                    </a:p>
                    <a:p>
                      <a:pPr algn="ctr"/>
                      <a:r>
                        <a:rPr lang="en-US" sz="2200" b="1" u="sng" kern="1200" baseline="0" dirty="0">
                          <a:effectLst/>
                        </a:rPr>
                        <a:t>May 17 or 18</a:t>
                      </a:r>
                      <a:endParaRPr lang="en-US" sz="2200" b="1" u="sng" kern="1200" dirty="0">
                        <a:effectLst/>
                      </a:endParaRPr>
                    </a:p>
                  </a:txBody>
                  <a:tcPr marL="91435" marR="91435" marT="45725" marB="45725">
                    <a:solidFill>
                      <a:srgbClr val="CCECFF"/>
                    </a:solidFill>
                  </a:tcPr>
                </a:tc>
                <a:extLst>
                  <a:ext uri="{0D108BD9-81ED-4DB2-BD59-A6C34878D82A}">
                    <a16:rowId xmlns:a16="http://schemas.microsoft.com/office/drawing/2014/main" val="10001"/>
                  </a:ext>
                </a:extLst>
              </a:tr>
              <a:tr h="0">
                <a:tc gridSpan="3">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800" b="0" u="none" baseline="0" dirty="0">
                          <a:solidFill>
                            <a:schemeClr val="tx1"/>
                          </a:solidFill>
                        </a:rPr>
                        <a:t>Also return “TO BE SCORED”:  </a:t>
                      </a:r>
                      <a:r>
                        <a:rPr lang="en-US" sz="1800" b="1" u="sng" baseline="0" dirty="0">
                          <a:solidFill>
                            <a:srgbClr val="0070C0"/>
                          </a:solidFill>
                        </a:rPr>
                        <a:t>BLUE</a:t>
                      </a:r>
                      <a:r>
                        <a:rPr lang="en-US" sz="1800" baseline="0" dirty="0">
                          <a:solidFill>
                            <a:schemeClr val="tx1"/>
                          </a:solidFill>
                        </a:rPr>
                        <a:t> –</a:t>
                      </a:r>
                      <a:r>
                        <a:rPr lang="en-US" sz="1800" dirty="0"/>
                        <a:t>large print,</a:t>
                      </a:r>
                      <a:r>
                        <a:rPr lang="en-US" sz="1800" baseline="0" dirty="0"/>
                        <a:t> One-item-per-page</a:t>
                      </a:r>
                      <a:r>
                        <a:rPr lang="en-US" sz="1800" dirty="0"/>
                        <a:t> and </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800" b="1" u="none" baseline="0" dirty="0">
                          <a:solidFill>
                            <a:srgbClr val="FF3399"/>
                          </a:solidFill>
                        </a:rPr>
                        <a:t>           </a:t>
                      </a:r>
                      <a:r>
                        <a:rPr lang="en-US" sz="1800" b="1" u="sng" baseline="0" dirty="0">
                          <a:solidFill>
                            <a:srgbClr val="FF3399"/>
                          </a:solidFill>
                        </a:rPr>
                        <a:t>PINK</a:t>
                      </a:r>
                      <a:r>
                        <a:rPr lang="en-US" sz="1800" u="none" dirty="0">
                          <a:ln>
                            <a:solidFill>
                              <a:schemeClr val="tx1"/>
                            </a:solidFill>
                          </a:ln>
                        </a:rPr>
                        <a:t> </a:t>
                      </a:r>
                      <a:r>
                        <a:rPr lang="en-US" sz="1800" u="none" dirty="0"/>
                        <a:t>- </a:t>
                      </a:r>
                      <a:r>
                        <a:rPr lang="en-US" sz="1800" baseline="0" dirty="0"/>
                        <a:t>B</a:t>
                      </a:r>
                      <a:r>
                        <a:rPr lang="en-US" sz="1800" dirty="0"/>
                        <a:t>raille materials, if applicable.</a:t>
                      </a:r>
                    </a:p>
                  </a:txBody>
                  <a:tcPr marL="91435" marR="91435" marT="45725" marB="45725">
                    <a:solidFill>
                      <a:srgbClr val="CCECFF"/>
                    </a:solidFill>
                  </a:tcPr>
                </a:tc>
                <a:tc hMerge="1">
                  <a:txBody>
                    <a:bodyPr/>
                    <a:lstStyle/>
                    <a:p>
                      <a:pPr marL="0" indent="0" algn="l">
                        <a:buFont typeface="Arial" pitchFamily="34" charset="0"/>
                        <a:buNone/>
                      </a:pPr>
                      <a:endParaRPr lang="en-US" sz="2000" baseline="0"/>
                    </a:p>
                  </a:txBody>
                  <a:tcPr marL="91435" marR="91435" marT="45725" marB="45725">
                    <a:solidFill>
                      <a:srgbClr val="CCECFF"/>
                    </a:solidFill>
                  </a:tcPr>
                </a:tc>
                <a:tc hMerge="1">
                  <a:txBody>
                    <a:bodyPr/>
                    <a:lstStyle/>
                    <a:p>
                      <a:endParaRPr lang="en-US" sz="2000">
                        <a:latin typeface="+mn-lt"/>
                      </a:endParaRPr>
                    </a:p>
                  </a:txBody>
                  <a:tcPr marL="91435" marR="91435" marT="45725" marB="45725">
                    <a:solidFill>
                      <a:srgbClr val="CCECFF"/>
                    </a:solidFill>
                  </a:tcPr>
                </a:tc>
                <a:extLst>
                  <a:ext uri="{0D108BD9-81ED-4DB2-BD59-A6C34878D82A}">
                    <a16:rowId xmlns:a16="http://schemas.microsoft.com/office/drawing/2014/main" val="10002"/>
                  </a:ext>
                </a:extLst>
              </a:tr>
              <a:tr h="0">
                <a:tc gridSpan="3">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600" b="1" u="none" dirty="0">
                          <a:solidFill>
                            <a:srgbClr val="FF0000"/>
                          </a:solidFill>
                          <a:latin typeface="+mn-lt"/>
                        </a:rPr>
                        <a:t>Important:  Please use appropriate color labels for (FSA) DRC and (NGSSS) Pearson, as applicable.</a:t>
                      </a:r>
                    </a:p>
                  </a:txBody>
                  <a:tcPr marL="91435" marR="91435" marT="45725" marB="45725">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3360327"/>
                  </a:ext>
                </a:extLst>
              </a:tr>
            </a:tbl>
          </a:graphicData>
        </a:graphic>
      </p:graphicFrame>
      <p:sp>
        <p:nvSpPr>
          <p:cNvPr id="57359" name="Rectangle 5"/>
          <p:cNvSpPr>
            <a:spLocks noChangeArrowheads="1"/>
          </p:cNvSpPr>
          <p:nvPr/>
        </p:nvSpPr>
        <p:spPr bwMode="auto">
          <a:xfrm>
            <a:off x="0" y="5575014"/>
            <a:ext cx="9144000" cy="630942"/>
          </a:xfrm>
          <a:prstGeom prst="rect">
            <a:avLst/>
          </a:prstGeom>
          <a:noFill/>
          <a:ln>
            <a:noFill/>
          </a:ln>
          <a:extLst/>
        </p:spPr>
        <p:txBody>
          <a:bodyPr wrap="square">
            <a:spAutoFit/>
          </a:bodyPr>
          <a:lstStyle/>
          <a:p>
            <a:pPr algn="ctr" eaLnBrk="0" hangingPunct="0">
              <a:defRPr/>
            </a:pPr>
            <a:r>
              <a:rPr lang="en-US" b="1" dirty="0">
                <a:effectLst>
                  <a:outerShdw blurRad="50800" dist="50800" dir="5400000" algn="ctr" rotWithShape="0">
                    <a:srgbClr val="FFFF00"/>
                  </a:outerShdw>
                </a:effectLst>
                <a:ea typeface="Times New Roman" pitchFamily="18" charset="0"/>
                <a:cs typeface="Arial" pitchFamily="34" charset="0"/>
              </a:rPr>
              <a:t>*</a:t>
            </a:r>
            <a:r>
              <a:rPr lang="en-US" sz="1700" b="1" dirty="0">
                <a:ea typeface="Times New Roman" pitchFamily="18" charset="0"/>
                <a:cs typeface="Arial" pitchFamily="34" charset="0"/>
              </a:rPr>
              <a:t>Schools must hand-deliver TO BE SCORED materials to TDC by 2 p.m. daily, </a:t>
            </a:r>
            <a:r>
              <a:rPr lang="en-US" sz="1700" b="1" dirty="0">
                <a:solidFill>
                  <a:srgbClr val="FF0000"/>
                </a:solidFill>
                <a:ea typeface="Times New Roman" pitchFamily="18" charset="0"/>
                <a:cs typeface="Arial" pitchFamily="34" charset="0"/>
              </a:rPr>
              <a:t>EXCEPTION is on Wednesdays, return by 1 PM.</a:t>
            </a:r>
            <a:r>
              <a:rPr lang="en-US" sz="1700" b="1" dirty="0">
                <a:ea typeface="Times New Roman" pitchFamily="18" charset="0"/>
                <a:cs typeface="Arial" pitchFamily="34" charset="0"/>
              </a:rPr>
              <a:t> TDC is at </a:t>
            </a:r>
            <a:r>
              <a:rPr lang="en-US" sz="1700" b="1" dirty="0"/>
              <a:t>13135 S.W. 26 Street, Miami, FL 33175</a:t>
            </a:r>
            <a:r>
              <a:rPr lang="en-US" sz="1700" b="1" dirty="0">
                <a:ea typeface="Times New Roman" pitchFamily="18" charset="0"/>
                <a:cs typeface="Arial" pitchFamily="34" charset="0"/>
              </a:rPr>
              <a:t>. </a:t>
            </a:r>
            <a:endParaRPr lang="en-US" sz="1700" dirty="0">
              <a:ea typeface="Times New Roman" pitchFamily="18" charset="0"/>
              <a:cs typeface="Arial" pitchFamily="34" charset="0"/>
            </a:endParaRPr>
          </a:p>
        </p:txBody>
      </p:sp>
      <p:sp>
        <p:nvSpPr>
          <p:cNvPr id="52240" name="TextBox 5"/>
          <p:cNvSpPr txBox="1">
            <a:spLocks noChangeArrowheads="1"/>
          </p:cNvSpPr>
          <p:nvPr/>
        </p:nvSpPr>
        <p:spPr bwMode="auto">
          <a:xfrm>
            <a:off x="3581400" y="6480145"/>
            <a:ext cx="21852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t>Friendly Reminders</a:t>
            </a:r>
          </a:p>
        </p:txBody>
      </p:sp>
      <p:sp>
        <p:nvSpPr>
          <p:cNvPr id="2" name="Rectangle 1"/>
          <p:cNvSpPr/>
          <p:nvPr/>
        </p:nvSpPr>
        <p:spPr>
          <a:xfrm>
            <a:off x="78560" y="1600200"/>
            <a:ext cx="9027339" cy="769441"/>
          </a:xfrm>
          <a:prstGeom prst="rect">
            <a:avLst/>
          </a:prstGeom>
        </p:spPr>
        <p:txBody>
          <a:bodyPr wrap="square">
            <a:spAutoFit/>
          </a:bodyPr>
          <a:lstStyle/>
          <a:p>
            <a:pPr algn="ctr"/>
            <a:r>
              <a:rPr lang="en-US" sz="2200" b="1" dirty="0"/>
              <a:t>Elementary, K-8 Centers, Middle Schools, Senior High Schools and Alternative Centers hand-deliver </a:t>
            </a:r>
            <a:r>
              <a:rPr lang="en-US" sz="2200" b="1" dirty="0">
                <a:solidFill>
                  <a:srgbClr val="FF0000"/>
                </a:solidFill>
              </a:rPr>
              <a:t>“TO BE SCORED” </a:t>
            </a:r>
            <a:r>
              <a:rPr lang="en-US" sz="2200" b="1" dirty="0"/>
              <a:t>boxes ONLY :</a:t>
            </a:r>
          </a:p>
        </p:txBody>
      </p:sp>
      <p:grpSp>
        <p:nvGrpSpPr>
          <p:cNvPr id="8" name="Group 7">
            <a:extLst>
              <a:ext uri="{FF2B5EF4-FFF2-40B4-BE49-F238E27FC236}">
                <a16:creationId xmlns:a16="http://schemas.microsoft.com/office/drawing/2014/main" id="{0FFCF000-3535-434C-9920-A3ADD6D466A9}"/>
              </a:ext>
            </a:extLst>
          </p:cNvPr>
          <p:cNvGrpSpPr/>
          <p:nvPr/>
        </p:nvGrpSpPr>
        <p:grpSpPr>
          <a:xfrm>
            <a:off x="7857651" y="805054"/>
            <a:ext cx="1248248" cy="762000"/>
            <a:chOff x="5203223" y="3428999"/>
            <a:chExt cx="1248248" cy="762000"/>
          </a:xfrm>
        </p:grpSpPr>
        <p:pic>
          <p:nvPicPr>
            <p:cNvPr id="9" name="Picture 8">
              <a:extLst>
                <a:ext uri="{FF2B5EF4-FFF2-40B4-BE49-F238E27FC236}">
                  <a16:creationId xmlns:a16="http://schemas.microsoft.com/office/drawing/2014/main" id="{656B05BE-C07E-4C67-A119-348C67335B26}"/>
                </a:ext>
              </a:extLst>
            </p:cNvPr>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sp>
          <p:nvSpPr>
            <p:cNvPr id="11" name="TextBox 10">
              <a:extLst>
                <a:ext uri="{FF2B5EF4-FFF2-40B4-BE49-F238E27FC236}">
                  <a16:creationId xmlns:a16="http://schemas.microsoft.com/office/drawing/2014/main" id="{E665B629-7044-4E70-BDE2-57097DEF33B4}"/>
                </a:ext>
              </a:extLst>
            </p:cNvPr>
            <p:cNvSpPr txBox="1"/>
            <p:nvPr/>
          </p:nvSpPr>
          <p:spPr>
            <a:xfrm>
              <a:off x="5438681" y="3740377"/>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124305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568" y="381000"/>
            <a:ext cx="8382000" cy="1096962"/>
          </a:xfrm>
        </p:spPr>
        <p:txBody>
          <a:bodyPr>
            <a:normAutofit fontScale="90000"/>
          </a:bodyPr>
          <a:lstStyle/>
          <a:p>
            <a:r>
              <a:rPr lang="en-US" dirty="0"/>
              <a:t>FSA ELA Reading and Mathematics</a:t>
            </a:r>
            <a:br>
              <a:rPr lang="en-US" dirty="0"/>
            </a:br>
            <a:r>
              <a:rPr lang="en-US" dirty="0"/>
              <a:t>Test Administration Schedule</a:t>
            </a:r>
          </a:p>
        </p:txBody>
      </p:sp>
      <p:sp>
        <p:nvSpPr>
          <p:cNvPr id="3" name="Slide Number Placeholder 2"/>
          <p:cNvSpPr>
            <a:spLocks noGrp="1"/>
          </p:cNvSpPr>
          <p:nvPr>
            <p:ph type="sldNum" sz="quarter" idx="12"/>
          </p:nvPr>
        </p:nvSpPr>
        <p:spPr>
          <a:xfrm>
            <a:off x="3124200" y="6422666"/>
            <a:ext cx="2895600" cy="365125"/>
          </a:xfrm>
        </p:spPr>
        <p:txBody>
          <a:bodyPr/>
          <a:lstStyle/>
          <a:p>
            <a:fld id="{60F88D64-766A-45C3-93FE-3E1D3068B07A}" type="slidenum">
              <a:rPr lang="en-US" smtClean="0"/>
              <a:t>11</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33193317"/>
              </p:ext>
            </p:extLst>
          </p:nvPr>
        </p:nvGraphicFramePr>
        <p:xfrm>
          <a:off x="533400" y="1981200"/>
          <a:ext cx="8229600" cy="1971040"/>
        </p:xfrm>
        <a:graphic>
          <a:graphicData uri="http://schemas.openxmlformats.org/drawingml/2006/table">
            <a:tbl>
              <a:tblPr firstRow="1" bandRow="1">
                <a:tableStyleId>{073A0DAA-6AF3-43AB-8588-CEC1D06C72B9}</a:tableStyleId>
              </a:tblPr>
              <a:tblGrid>
                <a:gridCol w="18288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4495800">
                  <a:extLst>
                    <a:ext uri="{9D8B030D-6E8A-4147-A177-3AD203B41FA5}">
                      <a16:colId xmlns:a16="http://schemas.microsoft.com/office/drawing/2014/main" val="20002"/>
                    </a:ext>
                  </a:extLst>
                </a:gridCol>
              </a:tblGrid>
              <a:tr h="635000">
                <a:tc>
                  <a:txBody>
                    <a:bodyPr/>
                    <a:lstStyle/>
                    <a:p>
                      <a:pPr algn="ctr"/>
                      <a:r>
                        <a:rPr lang="en-US" sz="2000" dirty="0">
                          <a:solidFill>
                            <a:schemeClr val="tx1"/>
                          </a:solidFill>
                        </a:rPr>
                        <a:t>Grades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2091AC"/>
                    </a:solidFill>
                  </a:tcPr>
                </a:tc>
                <a:tc>
                  <a:txBody>
                    <a:bodyPr/>
                    <a:lstStyle/>
                    <a:p>
                      <a:pPr algn="ctr"/>
                      <a:r>
                        <a:rPr lang="en-US" sz="2000" dirty="0">
                          <a:solidFill>
                            <a:schemeClr val="tx1"/>
                          </a:solidFill>
                        </a:rPr>
                        <a:t>FSA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2091AC"/>
                    </a:solidFill>
                  </a:tcPr>
                </a:tc>
                <a:tc>
                  <a:txBody>
                    <a:bodyPr/>
                    <a:lstStyle/>
                    <a:p>
                      <a:pPr algn="ctr"/>
                      <a:r>
                        <a:rPr lang="en-US" sz="2000" dirty="0">
                          <a:solidFill>
                            <a:schemeClr val="tx1"/>
                          </a:solidFill>
                        </a:rPr>
                        <a:t>CBT Window</a:t>
                      </a:r>
                      <a:r>
                        <a:rPr lang="en-US" sz="2000" baseline="0" dirty="0">
                          <a:solidFill>
                            <a:schemeClr val="tx1"/>
                          </a:solidFill>
                        </a:rPr>
                        <a:t> </a:t>
                      </a:r>
                      <a:endParaRPr lang="en-US" sz="2000" dirty="0">
                        <a:solidFill>
                          <a:schemeClr val="tx1"/>
                        </a:solidFill>
                      </a:endParaRPr>
                    </a:p>
                    <a:p>
                      <a:pPr algn="ctr"/>
                      <a:r>
                        <a:rPr lang="en-US" sz="2000" dirty="0">
                          <a:solidFill>
                            <a:schemeClr val="tx1"/>
                          </a:solidFill>
                        </a:rPr>
                        <a:t>(and</a:t>
                      </a:r>
                      <a:r>
                        <a:rPr lang="en-US" sz="2000" baseline="0" dirty="0">
                          <a:solidFill>
                            <a:schemeClr val="tx1"/>
                          </a:solidFill>
                        </a:rPr>
                        <a:t> </a:t>
                      </a:r>
                      <a:r>
                        <a:rPr lang="en-US" sz="2000" dirty="0">
                          <a:solidFill>
                            <a:schemeClr val="tx1"/>
                          </a:solidFill>
                        </a:rPr>
                        <a:t>PBT Accommodations)*</a:t>
                      </a:r>
                      <a:r>
                        <a:rPr lang="en-US" sz="2000" baseline="0" dirty="0">
                          <a:solidFill>
                            <a:schemeClr val="tx1"/>
                          </a:solidFill>
                        </a:rPr>
                        <a:t> </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2091AC"/>
                    </a:solidFill>
                  </a:tcPr>
                </a:tc>
                <a:extLst>
                  <a:ext uri="{0D108BD9-81ED-4DB2-BD59-A6C34878D82A}">
                    <a16:rowId xmlns:a16="http://schemas.microsoft.com/office/drawing/2014/main" val="10000"/>
                  </a:ext>
                </a:extLst>
              </a:tr>
              <a:tr h="635000">
                <a:tc>
                  <a:txBody>
                    <a:bodyPr/>
                    <a:lstStyle/>
                    <a:p>
                      <a:pPr algn="ctr"/>
                      <a:r>
                        <a:rPr lang="en-US" sz="2000" dirty="0"/>
                        <a:t>4-10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F1FA"/>
                    </a:solidFill>
                  </a:tcPr>
                </a:tc>
                <a:tc>
                  <a:txBody>
                    <a:bodyPr/>
                    <a:lstStyle/>
                    <a:p>
                      <a:pPr algn="ctr"/>
                      <a:r>
                        <a:rPr lang="en-US" sz="2000" dirty="0"/>
                        <a:t>ELA Reading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F1FA"/>
                    </a:solidFill>
                  </a:tcPr>
                </a:tc>
                <a:tc rowSpan="2">
                  <a:txBody>
                    <a:bodyPr/>
                    <a:lstStyle/>
                    <a:p>
                      <a:pPr algn="ctr"/>
                      <a:r>
                        <a:rPr lang="en-US" sz="2200" b="1" dirty="0"/>
                        <a:t>PBT:  April 16 – May 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t>CBT:  April 16– May</a:t>
                      </a:r>
                      <a:r>
                        <a:rPr lang="en-US" sz="2200" b="1" baseline="0" dirty="0"/>
                        <a:t> 18</a:t>
                      </a:r>
                      <a:endParaRPr lang="en-US" sz="2200" b="1" dirty="0"/>
                    </a:p>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F1FA"/>
                    </a:solidFill>
                  </a:tcPr>
                </a:tc>
                <a:extLst>
                  <a:ext uri="{0D108BD9-81ED-4DB2-BD59-A6C34878D82A}">
                    <a16:rowId xmlns:a16="http://schemas.microsoft.com/office/drawing/2014/main" val="10001"/>
                  </a:ext>
                </a:extLst>
              </a:tr>
              <a:tr h="635000">
                <a:tc>
                  <a:txBody>
                    <a:bodyPr/>
                    <a:lstStyle/>
                    <a:p>
                      <a:pPr algn="ctr"/>
                      <a:r>
                        <a:rPr lang="en-US" sz="2000" dirty="0"/>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F1FA"/>
                    </a:solidFill>
                  </a:tcPr>
                </a:tc>
                <a:tc>
                  <a:txBody>
                    <a:bodyPr/>
                    <a:lstStyle/>
                    <a:p>
                      <a:pPr algn="ctr"/>
                      <a:r>
                        <a:rPr lang="en-US" sz="2000" dirty="0"/>
                        <a:t>Mathematics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F1FA"/>
                    </a:solidFill>
                  </a:tcPr>
                </a:tc>
                <a:tc vMerge="1">
                  <a:txBody>
                    <a:bodyPr/>
                    <a:lstStyle/>
                    <a:p>
                      <a:endParaRPr lang="en-US"/>
                    </a:p>
                  </a:txBody>
                  <a:tcPr>
                    <a:solidFill>
                      <a:schemeClr val="accent1"/>
                    </a:solidFill>
                  </a:tcPr>
                </a:tc>
                <a:extLst>
                  <a:ext uri="{0D108BD9-81ED-4DB2-BD59-A6C34878D82A}">
                    <a16:rowId xmlns:a16="http://schemas.microsoft.com/office/drawing/2014/main" val="10002"/>
                  </a:ext>
                </a:extLst>
              </a:tr>
            </a:tbl>
          </a:graphicData>
        </a:graphic>
      </p:graphicFrame>
      <p:sp>
        <p:nvSpPr>
          <p:cNvPr id="7" name="TextBox 6"/>
          <p:cNvSpPr txBox="1"/>
          <p:nvPr/>
        </p:nvSpPr>
        <p:spPr>
          <a:xfrm>
            <a:off x="216568" y="5287496"/>
            <a:ext cx="8698832" cy="276999"/>
          </a:xfrm>
          <a:prstGeom prst="rect">
            <a:avLst/>
          </a:prstGeom>
          <a:noFill/>
        </p:spPr>
        <p:txBody>
          <a:bodyPr wrap="square" rtlCol="0">
            <a:spAutoFit/>
          </a:bodyPr>
          <a:lstStyle/>
          <a:p>
            <a:pPr algn="ctr"/>
            <a:r>
              <a:rPr lang="en-US" sz="1200" b="1" dirty="0">
                <a:solidFill>
                  <a:srgbClr val="FF0000"/>
                </a:solidFill>
              </a:rPr>
              <a:t>Any deviation from this schedule requires written approval from the Florida Department of Education.</a:t>
            </a:r>
          </a:p>
        </p:txBody>
      </p:sp>
      <p:sp>
        <p:nvSpPr>
          <p:cNvPr id="5" name="TextBox 4"/>
          <p:cNvSpPr txBox="1"/>
          <p:nvPr/>
        </p:nvSpPr>
        <p:spPr>
          <a:xfrm>
            <a:off x="521368" y="3908915"/>
            <a:ext cx="8077200" cy="646331"/>
          </a:xfrm>
          <a:prstGeom prst="rect">
            <a:avLst/>
          </a:prstGeom>
          <a:noFill/>
        </p:spPr>
        <p:txBody>
          <a:bodyPr wrap="square" rtlCol="0" anchor="t">
            <a:spAutoFit/>
          </a:bodyPr>
          <a:lstStyle/>
          <a:p>
            <a:r>
              <a:rPr lang="en-US" dirty="0"/>
              <a:t>*PBT accommodations should be administered in the first three weeks of the CBT window to ensure timely reporting of results.</a:t>
            </a:r>
          </a:p>
        </p:txBody>
      </p:sp>
      <p:sp>
        <p:nvSpPr>
          <p:cNvPr id="6" name="Rectangle 5"/>
          <p:cNvSpPr/>
          <p:nvPr/>
        </p:nvSpPr>
        <p:spPr>
          <a:xfrm>
            <a:off x="533400" y="4555246"/>
            <a:ext cx="8001000" cy="646331"/>
          </a:xfrm>
          <a:prstGeom prst="rect">
            <a:avLst/>
          </a:prstGeom>
        </p:spPr>
        <p:txBody>
          <a:bodyPr wrap="square" anchor="t">
            <a:spAutoFit/>
          </a:bodyPr>
          <a:lstStyle/>
          <a:p>
            <a:r>
              <a:rPr lang="en-US" u="sng" dirty="0"/>
              <a:t>Note</a:t>
            </a:r>
            <a:r>
              <a:rPr lang="en-US" dirty="0"/>
              <a:t>:  Calibration schools selected for a computer-based test (CBT) must administer that grade-level subject test during the first two weeks of testing (April 16-27).</a:t>
            </a:r>
            <a:endParaRPr lang="en-US" sz="2400" dirty="0"/>
          </a:p>
        </p:txBody>
      </p:sp>
      <p:grpSp>
        <p:nvGrpSpPr>
          <p:cNvPr id="9" name="Group 8">
            <a:extLst>
              <a:ext uri="{FF2B5EF4-FFF2-40B4-BE49-F238E27FC236}">
                <a16:creationId xmlns:a16="http://schemas.microsoft.com/office/drawing/2014/main" id="{8CE9D230-D69C-41C1-85D8-446ADA28E643}"/>
              </a:ext>
            </a:extLst>
          </p:cNvPr>
          <p:cNvGrpSpPr/>
          <p:nvPr/>
        </p:nvGrpSpPr>
        <p:grpSpPr>
          <a:xfrm>
            <a:off x="7667152" y="707074"/>
            <a:ext cx="1248248" cy="762000"/>
            <a:chOff x="5203223" y="3428999"/>
            <a:chExt cx="1248248" cy="762000"/>
          </a:xfrm>
        </p:grpSpPr>
        <p:pic>
          <p:nvPicPr>
            <p:cNvPr id="11" name="Picture 10">
              <a:extLst>
                <a:ext uri="{FF2B5EF4-FFF2-40B4-BE49-F238E27FC236}">
                  <a16:creationId xmlns:a16="http://schemas.microsoft.com/office/drawing/2014/main" id="{372AAA25-5E7C-4055-85AF-059A4ACF0C8B}"/>
                </a:ext>
              </a:extLst>
            </p:cNvPr>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12" name="Group 11">
              <a:extLst>
                <a:ext uri="{FF2B5EF4-FFF2-40B4-BE49-F238E27FC236}">
                  <a16:creationId xmlns:a16="http://schemas.microsoft.com/office/drawing/2014/main" id="{67B10CDA-BFEB-4E4A-9FBF-BE318A119470}"/>
                </a:ext>
              </a:extLst>
            </p:cNvPr>
            <p:cNvGrpSpPr/>
            <p:nvPr/>
          </p:nvGrpSpPr>
          <p:grpSpPr>
            <a:xfrm>
              <a:off x="5438681" y="3448733"/>
              <a:ext cx="838200" cy="722531"/>
              <a:chOff x="5410732" y="3472099"/>
              <a:chExt cx="838200" cy="722531"/>
            </a:xfrm>
          </p:grpSpPr>
          <p:sp>
            <p:nvSpPr>
              <p:cNvPr id="13" name="TextBox 12">
                <a:extLst>
                  <a:ext uri="{FF2B5EF4-FFF2-40B4-BE49-F238E27FC236}">
                    <a16:creationId xmlns:a16="http://schemas.microsoft.com/office/drawing/2014/main" id="{E1957E24-206A-4C0D-870C-0B3D347C43CA}"/>
                  </a:ext>
                </a:extLst>
              </p:cNvPr>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1DBCCC74-DB47-4CC4-8BF6-36B420F62225}"/>
                  </a:ext>
                </a:extLst>
              </p:cNvPr>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360107736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52400" y="152400"/>
            <a:ext cx="8229600" cy="1143000"/>
          </a:xfrm>
        </p:spPr>
        <p:txBody>
          <a:bodyPr>
            <a:noAutofit/>
          </a:bodyPr>
          <a:lstStyle/>
          <a:p>
            <a:r>
              <a:rPr lang="en-US" altLang="en-US" sz="4000" dirty="0"/>
              <a:t>TBS Return Schedule</a:t>
            </a:r>
            <a:br>
              <a:rPr lang="en-US" altLang="en-US" sz="4000" dirty="0"/>
            </a:br>
            <a:r>
              <a:rPr lang="en-US" altLang="en-US" sz="4000" dirty="0"/>
              <a:t>FSA and NGSSS Retakes</a:t>
            </a:r>
          </a:p>
        </p:txBody>
      </p:sp>
      <p:sp>
        <p:nvSpPr>
          <p:cNvPr id="5222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ACB34362-DF41-4DCF-8590-5BA29EC1F915}" type="slidenum">
              <a:rPr lang="en-US" altLang="en-US" sz="1400" smtClean="0"/>
              <a:pPr eaLnBrk="1" hangingPunct="1">
                <a:spcBef>
                  <a:spcPct val="0"/>
                </a:spcBef>
                <a:buFontTx/>
                <a:buNone/>
              </a:pPr>
              <a:t>110</a:t>
            </a:fld>
            <a:endParaRPr lang="en-US" altLang="en-US" sz="1400" dirty="0"/>
          </a:p>
        </p:txBody>
      </p:sp>
      <p:graphicFrame>
        <p:nvGraphicFramePr>
          <p:cNvPr id="5" name="Table 4"/>
          <p:cNvGraphicFramePr>
            <a:graphicFrameLocks noGrp="1"/>
          </p:cNvGraphicFramePr>
          <p:nvPr>
            <p:extLst>
              <p:ext uri="{D42A27DB-BD31-4B8C-83A1-F6EECF244321}">
                <p14:modId xmlns:p14="http://schemas.microsoft.com/office/powerpoint/2010/main" val="2960835588"/>
              </p:ext>
            </p:extLst>
          </p:nvPr>
        </p:nvGraphicFramePr>
        <p:xfrm>
          <a:off x="0" y="2000309"/>
          <a:ext cx="9144000" cy="3352870"/>
        </p:xfrm>
        <a:graphic>
          <a:graphicData uri="http://schemas.openxmlformats.org/drawingml/2006/table">
            <a:tbl>
              <a:tblPr firstRow="1" bandRow="1">
                <a:tableStyleId>{7DF18680-E054-41AD-8BC1-D1AEF772440D}</a:tableStyleId>
              </a:tblPr>
              <a:tblGrid>
                <a:gridCol w="2708675">
                  <a:extLst>
                    <a:ext uri="{9D8B030D-6E8A-4147-A177-3AD203B41FA5}">
                      <a16:colId xmlns:a16="http://schemas.microsoft.com/office/drawing/2014/main" val="20000"/>
                    </a:ext>
                  </a:extLst>
                </a:gridCol>
                <a:gridCol w="1943427">
                  <a:extLst>
                    <a:ext uri="{9D8B030D-6E8A-4147-A177-3AD203B41FA5}">
                      <a16:colId xmlns:a16="http://schemas.microsoft.com/office/drawing/2014/main" val="20001"/>
                    </a:ext>
                  </a:extLst>
                </a:gridCol>
                <a:gridCol w="4491898">
                  <a:extLst>
                    <a:ext uri="{9D8B030D-6E8A-4147-A177-3AD203B41FA5}">
                      <a16:colId xmlns:a16="http://schemas.microsoft.com/office/drawing/2014/main" val="20002"/>
                    </a:ext>
                  </a:extLst>
                </a:gridCol>
              </a:tblGrid>
              <a:tr h="0">
                <a:tc>
                  <a:txBody>
                    <a:bodyPr/>
                    <a:lstStyle/>
                    <a:p>
                      <a:pPr algn="ctr"/>
                      <a:r>
                        <a:rPr lang="en-US" sz="1800" b="1" dirty="0">
                          <a:solidFill>
                            <a:schemeClr val="bg1"/>
                          </a:solidFill>
                          <a:latin typeface="+mn-lt"/>
                        </a:rPr>
                        <a:t>RETAKE</a:t>
                      </a:r>
                    </a:p>
                    <a:p>
                      <a:pPr algn="ctr"/>
                      <a:r>
                        <a:rPr lang="en-US" sz="1800" b="1" dirty="0">
                          <a:solidFill>
                            <a:schemeClr val="bg1"/>
                          </a:solidFill>
                          <a:latin typeface="+mn-lt"/>
                        </a:rPr>
                        <a:t>TEST MATERIALS*</a:t>
                      </a:r>
                    </a:p>
                  </a:txBody>
                  <a:tcPr marL="91435" marR="91435" marT="45725" marB="45725">
                    <a:solidFill>
                      <a:srgbClr val="16A1CC"/>
                    </a:solidFill>
                  </a:tcPr>
                </a:tc>
                <a:tc>
                  <a:txBody>
                    <a:bodyPr/>
                    <a:lstStyle/>
                    <a:p>
                      <a:pPr algn="ctr"/>
                      <a:r>
                        <a:rPr lang="en-US" sz="1800" b="1" dirty="0">
                          <a:solidFill>
                            <a:schemeClr val="bg1"/>
                          </a:solidFill>
                          <a:latin typeface="+mn-lt"/>
                        </a:rPr>
                        <a:t>RETURN LABELS</a:t>
                      </a:r>
                    </a:p>
                    <a:p>
                      <a:pPr algn="ctr"/>
                      <a:r>
                        <a:rPr lang="en-US" sz="1800" b="1" dirty="0">
                          <a:solidFill>
                            <a:schemeClr val="bg1"/>
                          </a:solidFill>
                          <a:latin typeface="+mn-lt"/>
                        </a:rPr>
                        <a:t>“TO BE SCORED” ONLY</a:t>
                      </a:r>
                    </a:p>
                  </a:txBody>
                  <a:tcPr marL="91435" marR="91435" marT="45725" marB="45725">
                    <a:solidFill>
                      <a:srgbClr val="16A1CC"/>
                    </a:solidFill>
                  </a:tcPr>
                </a:tc>
                <a:tc>
                  <a:txBody>
                    <a:bodyPr/>
                    <a:lstStyle/>
                    <a:p>
                      <a:pPr algn="ctr"/>
                      <a:endParaRPr lang="en-US" sz="1600" b="1" dirty="0">
                        <a:solidFill>
                          <a:schemeClr val="bg1"/>
                        </a:solidFill>
                      </a:endParaRPr>
                    </a:p>
                    <a:p>
                      <a:pPr algn="ctr"/>
                      <a:r>
                        <a:rPr lang="en-US" sz="1600" b="1" dirty="0">
                          <a:solidFill>
                            <a:schemeClr val="bg1"/>
                          </a:solidFill>
                        </a:rPr>
                        <a:t>RETURN DATES “TO BE SCORED” ONLY</a:t>
                      </a:r>
                      <a:endParaRPr lang="en-US" sz="1600" b="1" dirty="0">
                        <a:solidFill>
                          <a:schemeClr val="bg1"/>
                        </a:solidFill>
                        <a:latin typeface="+mn-lt"/>
                      </a:endParaRPr>
                    </a:p>
                  </a:txBody>
                  <a:tcPr marL="91435" marR="91435" marT="45725" marB="45725">
                    <a:solidFill>
                      <a:srgbClr val="16A1CC"/>
                    </a:solidFill>
                  </a:tcPr>
                </a:tc>
                <a:extLst>
                  <a:ext uri="{0D108BD9-81ED-4DB2-BD59-A6C34878D82A}">
                    <a16:rowId xmlns:a16="http://schemas.microsoft.com/office/drawing/2014/main" val="10000"/>
                  </a:ext>
                </a:extLst>
              </a:tr>
              <a:tr h="0">
                <a:tc>
                  <a:txBody>
                    <a:bodyPr/>
                    <a:lstStyle/>
                    <a:p>
                      <a:pPr marL="0" indent="0" algn="ctr">
                        <a:buFont typeface="Arial" pitchFamily="34" charset="0"/>
                        <a:buNone/>
                      </a:pPr>
                      <a:r>
                        <a:rPr lang="en-US" sz="1800" b="1" baseline="0" dirty="0"/>
                        <a:t>FCAT 2.0 Reading</a:t>
                      </a:r>
                    </a:p>
                  </a:txBody>
                  <a:tcPr marL="91435" marR="91435" marT="45725" marB="45725" anchor="ctr">
                    <a:solidFill>
                      <a:srgbClr val="D6F1F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sng" baseline="0" dirty="0">
                          <a:solidFill>
                            <a:srgbClr val="FF0000"/>
                          </a:solidFill>
                        </a:rPr>
                        <a:t>RED</a:t>
                      </a:r>
                      <a:endParaRPr lang="en-US" sz="1800" dirty="0"/>
                    </a:p>
                  </a:txBody>
                  <a:tcPr marL="91435" marR="91435" marT="45725" marB="45725" anchor="ctr">
                    <a:solidFill>
                      <a:srgbClr val="D6F1F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u="sng" kern="1200" dirty="0">
                          <a:effectLst/>
                        </a:rPr>
                        <a:t>Thursday or Friday, March 22 or 23</a:t>
                      </a:r>
                    </a:p>
                  </a:txBody>
                  <a:tcPr marL="91435" marR="91435" marT="45725" marB="45725" anchor="ctr">
                    <a:solidFill>
                      <a:srgbClr val="D6F1FA"/>
                    </a:solidFill>
                  </a:tcPr>
                </a:tc>
                <a:extLst>
                  <a:ext uri="{0D108BD9-81ED-4DB2-BD59-A6C34878D82A}">
                    <a16:rowId xmlns:a16="http://schemas.microsoft.com/office/drawing/2014/main" val="10001"/>
                  </a:ext>
                </a:extLst>
              </a:tr>
              <a:tr h="0">
                <a:tc>
                  <a:txBody>
                    <a:bodyPr/>
                    <a:lstStyle/>
                    <a:p>
                      <a:pPr marL="0" indent="0" algn="ctr">
                        <a:buFont typeface="Arial" pitchFamily="34" charset="0"/>
                        <a:buNone/>
                      </a:pPr>
                      <a:r>
                        <a:rPr lang="en-US" sz="1800" b="1" baseline="0" dirty="0"/>
                        <a:t>FSA ELA Reading</a:t>
                      </a:r>
                    </a:p>
                  </a:txBody>
                  <a:tcPr marL="91435" marR="91435" marT="45725" marB="45725" anchor="ctr">
                    <a:solidFill>
                      <a:srgbClr val="D6F1FA"/>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800" b="1" u="sng" baseline="0" dirty="0">
                          <a:ln>
                            <a:noFill/>
                          </a:ln>
                          <a:solidFill>
                            <a:srgbClr val="FF6600"/>
                          </a:solidFill>
                          <a:uFill>
                            <a:solidFill>
                              <a:srgbClr val="FF6600"/>
                            </a:solidFill>
                          </a:uFill>
                        </a:rPr>
                        <a:t>ORANGE </a:t>
                      </a:r>
                      <a:endParaRPr lang="en-US" sz="1800" baseline="0" dirty="0"/>
                    </a:p>
                  </a:txBody>
                  <a:tcPr marL="91435" marR="91435" marT="45725" marB="45725">
                    <a:solidFill>
                      <a:srgbClr val="D6F1FA"/>
                    </a:solidFill>
                  </a:tcPr>
                </a:tc>
                <a:tc rowSpan="2">
                  <a:txBody>
                    <a:bodyPr/>
                    <a:lstStyle/>
                    <a:p>
                      <a:pPr algn="ctr"/>
                      <a:r>
                        <a:rPr lang="en-US" sz="1800" b="1" u="sng" kern="1200" dirty="0">
                          <a:effectLst/>
                        </a:rPr>
                        <a:t>Friday or Monday, April  6 or 9</a:t>
                      </a:r>
                    </a:p>
                  </a:txBody>
                  <a:tcPr marL="91435" marR="91435" marT="45725" marB="45725" anchor="ctr">
                    <a:solidFill>
                      <a:srgbClr val="D6F1FA"/>
                    </a:solidFill>
                  </a:tcPr>
                </a:tc>
                <a:extLst>
                  <a:ext uri="{0D108BD9-81ED-4DB2-BD59-A6C34878D82A}">
                    <a16:rowId xmlns:a16="http://schemas.microsoft.com/office/drawing/2014/main" val="10002"/>
                  </a:ext>
                </a:extLst>
              </a:tr>
              <a:tr h="0">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800" b="1" baseline="0" dirty="0"/>
                        <a:t>FSA Algebra 1 EOC</a:t>
                      </a:r>
                    </a:p>
                  </a:txBody>
                  <a:tcPr marL="91435" marR="91435" marT="45725" marB="45725" anchor="ctr">
                    <a:solidFill>
                      <a:srgbClr val="D6F1FA"/>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800" b="1" u="sng" baseline="0" dirty="0">
                          <a:ln>
                            <a:noFill/>
                          </a:ln>
                          <a:solidFill>
                            <a:srgbClr val="7030A0"/>
                          </a:solidFill>
                          <a:uFill>
                            <a:solidFill>
                              <a:srgbClr val="7030A0"/>
                            </a:solidFill>
                          </a:uFill>
                        </a:rPr>
                        <a:t>PURPLE</a:t>
                      </a:r>
                      <a:endParaRPr lang="en-US" sz="1800" baseline="0" dirty="0"/>
                    </a:p>
                  </a:txBody>
                  <a:tcPr marL="91435" marR="91435" marT="45725" marB="45725">
                    <a:solidFill>
                      <a:srgbClr val="D6F1FA"/>
                    </a:solidFill>
                  </a:tcPr>
                </a:tc>
                <a:tc vMerge="1">
                  <a:txBody>
                    <a:bodyPr/>
                    <a:lstStyle/>
                    <a:p>
                      <a:endParaRPr lang="en-US" sz="1600" b="1" u="sng" kern="1200">
                        <a:effectLst/>
                      </a:endParaRPr>
                    </a:p>
                  </a:txBody>
                  <a:tcPr marL="91435" marR="91435" marT="45725" marB="45725">
                    <a:solidFill>
                      <a:srgbClr val="99CCFF"/>
                    </a:solidFill>
                  </a:tcPr>
                </a:tc>
                <a:extLst>
                  <a:ext uri="{0D108BD9-81ED-4DB2-BD59-A6C34878D82A}">
                    <a16:rowId xmlns:a16="http://schemas.microsoft.com/office/drawing/2014/main" val="10003"/>
                  </a:ext>
                </a:extLst>
              </a:tr>
              <a:tr h="0">
                <a:tc gridSpan="3">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800" b="0" u="none" baseline="0" dirty="0">
                          <a:solidFill>
                            <a:schemeClr val="tx1"/>
                          </a:solidFill>
                        </a:rPr>
                        <a:t>Also return “TO BE SCORED”:  </a:t>
                      </a:r>
                      <a:r>
                        <a:rPr lang="en-US" sz="1800" b="1" u="sng" baseline="0" dirty="0">
                          <a:solidFill>
                            <a:srgbClr val="0070C0"/>
                          </a:solidFill>
                        </a:rPr>
                        <a:t>BLUE</a:t>
                      </a:r>
                      <a:r>
                        <a:rPr lang="en-US" sz="1800" baseline="0" dirty="0">
                          <a:solidFill>
                            <a:schemeClr val="tx1"/>
                          </a:solidFill>
                        </a:rPr>
                        <a:t> –</a:t>
                      </a:r>
                      <a:r>
                        <a:rPr lang="en-US" sz="1800" dirty="0"/>
                        <a:t>large print,</a:t>
                      </a:r>
                      <a:r>
                        <a:rPr lang="en-US" sz="1800" baseline="0" dirty="0"/>
                        <a:t> One-item-per-page</a:t>
                      </a:r>
                      <a:r>
                        <a:rPr lang="en-US" sz="1800" dirty="0"/>
                        <a:t> and</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800" b="1" u="none" baseline="0" dirty="0">
                          <a:solidFill>
                            <a:srgbClr val="FF3399"/>
                          </a:solidFill>
                        </a:rPr>
                        <a:t>            </a:t>
                      </a:r>
                      <a:r>
                        <a:rPr lang="en-US" sz="1800" b="1" u="sng" baseline="0" dirty="0">
                          <a:solidFill>
                            <a:srgbClr val="FF3399"/>
                          </a:solidFill>
                        </a:rPr>
                        <a:t>PINK</a:t>
                      </a:r>
                      <a:r>
                        <a:rPr lang="en-US" sz="1800" u="none" dirty="0">
                          <a:ln>
                            <a:solidFill>
                              <a:schemeClr val="tx1"/>
                            </a:solidFill>
                          </a:ln>
                        </a:rPr>
                        <a:t> </a:t>
                      </a:r>
                      <a:r>
                        <a:rPr lang="en-US" sz="1800" u="none" dirty="0"/>
                        <a:t>- </a:t>
                      </a:r>
                      <a:r>
                        <a:rPr lang="en-US" sz="1800" baseline="0" dirty="0"/>
                        <a:t>B</a:t>
                      </a:r>
                      <a:r>
                        <a:rPr lang="en-US" sz="1800" dirty="0"/>
                        <a:t>raille materials, if applicable.</a:t>
                      </a:r>
                    </a:p>
                  </a:txBody>
                  <a:tcPr marL="91435" marR="91435" marT="45725" marB="45725" anchor="ctr">
                    <a:solidFill>
                      <a:srgbClr val="D6F1F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u="sng" baseline="0"/>
                    </a:p>
                  </a:txBody>
                  <a:tcPr marL="91435" marR="91435" marT="45725" marB="45725"/>
                </a:tc>
                <a:tc hMerge="1">
                  <a:txBody>
                    <a:bodyPr/>
                    <a:lstStyle/>
                    <a:p>
                      <a:pPr marL="0" indent="0">
                        <a:buFont typeface="Arial" panose="020B0604020202020204" pitchFamily="34" charset="0"/>
                        <a:buNone/>
                      </a:pPr>
                      <a:endParaRPr lang="en-US" sz="1200" u="sng"/>
                    </a:p>
                  </a:txBody>
                  <a:tcPr marL="91435" marR="91435" marT="45725" marB="45725">
                    <a:solidFill>
                      <a:srgbClr val="CCFFFF"/>
                    </a:solidFill>
                  </a:tcPr>
                </a:tc>
                <a:extLst>
                  <a:ext uri="{0D108BD9-81ED-4DB2-BD59-A6C34878D82A}">
                    <a16:rowId xmlns:a16="http://schemas.microsoft.com/office/drawing/2014/main" val="10004"/>
                  </a:ext>
                </a:extLst>
              </a:tr>
              <a:tr h="0">
                <a:tc gridSpan="3">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800" b="1" u="sng" dirty="0">
                          <a:solidFill>
                            <a:schemeClr val="tx1"/>
                          </a:solidFill>
                        </a:rPr>
                        <a:t>ADULT CENTERS ONLY:</a:t>
                      </a:r>
                      <a:r>
                        <a:rPr lang="en-US" sz="1800" b="1" u="none" dirty="0">
                          <a:solidFill>
                            <a:schemeClr val="tx1"/>
                          </a:solidFill>
                        </a:rPr>
                        <a:t>  </a:t>
                      </a:r>
                      <a:r>
                        <a:rPr lang="en-US" sz="1800" b="1" dirty="0">
                          <a:solidFill>
                            <a:schemeClr val="tx1"/>
                          </a:solidFill>
                        </a:rPr>
                        <a:t>Hand-deliver Retake District Coordinator Only Box</a:t>
                      </a:r>
                      <a:r>
                        <a:rPr lang="en-US" sz="1800" b="1" baseline="0" dirty="0">
                          <a:solidFill>
                            <a:schemeClr val="tx1"/>
                          </a:solidFill>
                        </a:rPr>
                        <a:t>: </a:t>
                      </a:r>
                      <a:r>
                        <a:rPr lang="en-US" sz="1800" b="1" u="sng" baseline="0" dirty="0">
                          <a:solidFill>
                            <a:schemeClr val="tx1"/>
                          </a:solidFill>
                        </a:rPr>
                        <a:t>May 23 or 24</a:t>
                      </a:r>
                      <a:endParaRPr lang="en-US" sz="1800" b="1" u="sng" dirty="0">
                        <a:solidFill>
                          <a:srgbClr val="FF0000"/>
                        </a:solidFill>
                        <a:latin typeface="+mn-lt"/>
                      </a:endParaRPr>
                    </a:p>
                  </a:txBody>
                  <a:tcPr marL="91435" marR="91435" marT="45725" marB="45725" anchor="ctr">
                    <a:solidFill>
                      <a:srgbClr val="E2F1F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0">
                <a:tc gridSpan="3">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600" b="1" u="none" dirty="0">
                          <a:solidFill>
                            <a:srgbClr val="FF0000"/>
                          </a:solidFill>
                          <a:latin typeface="+mn-lt"/>
                        </a:rPr>
                        <a:t>Important:  Please use appropriate color labels for (FSA) DRC and (NGSSS) Pearson, as applicable.</a:t>
                      </a:r>
                    </a:p>
                  </a:txBody>
                  <a:tcPr marL="91435" marR="91435" marT="45725" marB="45725" anchor="ctr">
                    <a:solidFill>
                      <a:srgbClr val="E2F1F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73830017"/>
                  </a:ext>
                </a:extLst>
              </a:tr>
            </a:tbl>
          </a:graphicData>
        </a:graphic>
      </p:graphicFrame>
      <p:sp>
        <p:nvSpPr>
          <p:cNvPr id="57359" name="Rectangle 5"/>
          <p:cNvSpPr>
            <a:spLocks noChangeArrowheads="1"/>
          </p:cNvSpPr>
          <p:nvPr/>
        </p:nvSpPr>
        <p:spPr bwMode="auto">
          <a:xfrm>
            <a:off x="0" y="5437818"/>
            <a:ext cx="9144000" cy="630942"/>
          </a:xfrm>
          <a:prstGeom prst="rect">
            <a:avLst/>
          </a:prstGeom>
          <a:noFill/>
          <a:ln>
            <a:noFill/>
          </a:ln>
          <a:extLst/>
        </p:spPr>
        <p:txBody>
          <a:bodyPr wrap="square">
            <a:spAutoFit/>
          </a:bodyPr>
          <a:lstStyle/>
          <a:p>
            <a:pPr algn="ctr" eaLnBrk="0" hangingPunct="0">
              <a:defRPr/>
            </a:pPr>
            <a:r>
              <a:rPr lang="en-US" b="1" dirty="0">
                <a:effectLst>
                  <a:outerShdw blurRad="50800" dist="50800" dir="5400000" algn="ctr" rotWithShape="0">
                    <a:srgbClr val="FFFF00"/>
                  </a:outerShdw>
                </a:effectLst>
                <a:ea typeface="Times New Roman" pitchFamily="18" charset="0"/>
                <a:cs typeface="Arial" pitchFamily="34" charset="0"/>
              </a:rPr>
              <a:t>*PBT Accommodations: </a:t>
            </a:r>
            <a:r>
              <a:rPr lang="en-US" sz="1700" b="1" dirty="0">
                <a:ea typeface="Times New Roman" pitchFamily="18" charset="0"/>
                <a:cs typeface="Arial" pitchFamily="34" charset="0"/>
              </a:rPr>
              <a:t>Schools must hand-deliver TO BE SCORED materials to TDC by 2 p.m. daily, </a:t>
            </a:r>
            <a:r>
              <a:rPr lang="en-US" sz="1700" b="1" dirty="0">
                <a:solidFill>
                  <a:srgbClr val="FF0000"/>
                </a:solidFill>
                <a:ea typeface="Times New Roman" pitchFamily="18" charset="0"/>
                <a:cs typeface="Arial" pitchFamily="34" charset="0"/>
              </a:rPr>
              <a:t>EXCEPTION is on Wednesdays, return by 1 PM.</a:t>
            </a:r>
            <a:r>
              <a:rPr lang="en-US" sz="1700" b="1" dirty="0">
                <a:ea typeface="Times New Roman" pitchFamily="18" charset="0"/>
                <a:cs typeface="Arial" pitchFamily="34" charset="0"/>
              </a:rPr>
              <a:t> TDC is at </a:t>
            </a:r>
            <a:r>
              <a:rPr lang="en-US" sz="1700" b="1" dirty="0"/>
              <a:t>13135 S.W. 26 Street, Miami, FL 33175</a:t>
            </a:r>
            <a:r>
              <a:rPr lang="en-US" sz="1700" b="1" dirty="0">
                <a:ea typeface="Times New Roman" pitchFamily="18" charset="0"/>
                <a:cs typeface="Arial" pitchFamily="34" charset="0"/>
              </a:rPr>
              <a:t>. </a:t>
            </a:r>
            <a:endParaRPr lang="en-US" sz="1700" dirty="0">
              <a:ea typeface="Times New Roman" pitchFamily="18" charset="0"/>
              <a:cs typeface="Arial" pitchFamily="34" charset="0"/>
            </a:endParaRPr>
          </a:p>
        </p:txBody>
      </p:sp>
      <p:sp>
        <p:nvSpPr>
          <p:cNvPr id="2" name="Rectangle 1"/>
          <p:cNvSpPr/>
          <p:nvPr/>
        </p:nvSpPr>
        <p:spPr>
          <a:xfrm>
            <a:off x="0" y="1600199"/>
            <a:ext cx="9144000" cy="400110"/>
          </a:xfrm>
          <a:prstGeom prst="rect">
            <a:avLst/>
          </a:prstGeom>
        </p:spPr>
        <p:txBody>
          <a:bodyPr wrap="square">
            <a:spAutoFit/>
          </a:bodyPr>
          <a:lstStyle/>
          <a:p>
            <a:pPr algn="ctr"/>
            <a:r>
              <a:rPr lang="en-US" sz="2000" b="1" dirty="0"/>
              <a:t>Senior HS and Alternative Centers  hand-deliver </a:t>
            </a:r>
            <a:r>
              <a:rPr lang="en-US" sz="2000" b="1" dirty="0">
                <a:solidFill>
                  <a:srgbClr val="FF0000"/>
                </a:solidFill>
              </a:rPr>
              <a:t>“TO BE SCORED” </a:t>
            </a:r>
            <a:r>
              <a:rPr lang="en-US" sz="2000" b="1" dirty="0"/>
              <a:t>boxes ONLY :</a:t>
            </a:r>
          </a:p>
        </p:txBody>
      </p:sp>
      <p:grpSp>
        <p:nvGrpSpPr>
          <p:cNvPr id="8" name="Group 7">
            <a:extLst>
              <a:ext uri="{FF2B5EF4-FFF2-40B4-BE49-F238E27FC236}">
                <a16:creationId xmlns:a16="http://schemas.microsoft.com/office/drawing/2014/main" id="{F9D474DB-3178-42A4-85EB-6BAB8DE2DECE}"/>
              </a:ext>
            </a:extLst>
          </p:cNvPr>
          <p:cNvGrpSpPr/>
          <p:nvPr/>
        </p:nvGrpSpPr>
        <p:grpSpPr>
          <a:xfrm>
            <a:off x="7625561" y="586581"/>
            <a:ext cx="1248248" cy="762000"/>
            <a:chOff x="5203223" y="3428999"/>
            <a:chExt cx="1248248" cy="762000"/>
          </a:xfrm>
        </p:grpSpPr>
        <p:pic>
          <p:nvPicPr>
            <p:cNvPr id="9" name="Picture 8">
              <a:extLst>
                <a:ext uri="{FF2B5EF4-FFF2-40B4-BE49-F238E27FC236}">
                  <a16:creationId xmlns:a16="http://schemas.microsoft.com/office/drawing/2014/main" id="{8B90DF90-AE48-4230-91BC-402D12F8DE36}"/>
                </a:ext>
              </a:extLst>
            </p:cNvPr>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sp>
          <p:nvSpPr>
            <p:cNvPr id="11" name="TextBox 10">
              <a:extLst>
                <a:ext uri="{FF2B5EF4-FFF2-40B4-BE49-F238E27FC236}">
                  <a16:creationId xmlns:a16="http://schemas.microsoft.com/office/drawing/2014/main" id="{D08684A9-044C-4B72-9A17-53B6525DAFF8}"/>
                </a:ext>
              </a:extLst>
            </p:cNvPr>
            <p:cNvSpPr txBox="1"/>
            <p:nvPr/>
          </p:nvSpPr>
          <p:spPr>
            <a:xfrm>
              <a:off x="5408247" y="358666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grpSp>
      <p:pic>
        <p:nvPicPr>
          <p:cNvPr id="13" name="Picture 12">
            <a:extLst>
              <a:ext uri="{FF2B5EF4-FFF2-40B4-BE49-F238E27FC236}">
                <a16:creationId xmlns:a16="http://schemas.microsoft.com/office/drawing/2014/main" id="{BA390CD0-1092-4ED4-B218-13C02B14CEFE}"/>
              </a:ext>
            </a:extLst>
          </p:cNvPr>
          <p:cNvPicPr>
            <a:picLocks noChangeAspect="1"/>
          </p:cNvPicPr>
          <p:nvPr/>
        </p:nvPicPr>
        <p:blipFill>
          <a:blip r:embed="rId4"/>
          <a:stretch>
            <a:fillRect/>
          </a:stretch>
        </p:blipFill>
        <p:spPr>
          <a:xfrm>
            <a:off x="4863152" y="6172200"/>
            <a:ext cx="2548349" cy="685800"/>
          </a:xfrm>
          <a:prstGeom prst="rect">
            <a:avLst/>
          </a:prstGeom>
        </p:spPr>
      </p:pic>
      <p:sp>
        <p:nvSpPr>
          <p:cNvPr id="12" name="TextBox 5"/>
          <p:cNvSpPr txBox="1">
            <a:spLocks noChangeArrowheads="1"/>
          </p:cNvSpPr>
          <p:nvPr/>
        </p:nvSpPr>
        <p:spPr bwMode="auto">
          <a:xfrm>
            <a:off x="2514600" y="6063734"/>
            <a:ext cx="21852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t>Friendly Reminders</a:t>
            </a:r>
          </a:p>
        </p:txBody>
      </p:sp>
    </p:spTree>
    <p:extLst>
      <p:ext uri="{BB962C8B-B14F-4D97-AF65-F5344CB8AC3E}">
        <p14:creationId xmlns:p14="http://schemas.microsoft.com/office/powerpoint/2010/main" val="158809196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52400" y="304800"/>
            <a:ext cx="8229600" cy="792162"/>
          </a:xfrm>
        </p:spPr>
        <p:txBody>
          <a:bodyPr>
            <a:noAutofit/>
          </a:bodyPr>
          <a:lstStyle/>
          <a:p>
            <a:br>
              <a:rPr lang="en-US" altLang="en-US" sz="3600" dirty="0"/>
            </a:br>
            <a:r>
              <a:rPr lang="en-US" altLang="en-US" sz="3600" dirty="0"/>
              <a:t>TBS </a:t>
            </a:r>
            <a:r>
              <a:rPr lang="en-US" altLang="en-US" sz="3800" dirty="0"/>
              <a:t>Return Schedule</a:t>
            </a:r>
            <a:br>
              <a:rPr lang="en-US" altLang="en-US" sz="3600" dirty="0"/>
            </a:br>
            <a:r>
              <a:rPr lang="en-US" altLang="en-US" sz="3600" dirty="0"/>
              <a:t>FSA ELA (4-10) and Mathematics (3-8)</a:t>
            </a:r>
          </a:p>
        </p:txBody>
      </p:sp>
      <p:sp>
        <p:nvSpPr>
          <p:cNvPr id="52227" name="Slide Number Placeholder 3"/>
          <p:cNvSpPr>
            <a:spLocks noGrp="1"/>
          </p:cNvSpPr>
          <p:nvPr>
            <p:ph type="sldNum" sz="quarter" idx="12"/>
          </p:nvPr>
        </p:nvSpPr>
        <p:spPr>
          <a:xfrm>
            <a:off x="3124200" y="6416573"/>
            <a:ext cx="2895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cs typeface="Arial" panose="020B0604020202020204" pitchFamily="34" charset="0"/>
              </a:rPr>
              <a:t>Friendly Reminders</a:t>
            </a:r>
          </a:p>
        </p:txBody>
      </p:sp>
      <p:graphicFrame>
        <p:nvGraphicFramePr>
          <p:cNvPr id="5" name="Table 4"/>
          <p:cNvGraphicFramePr>
            <a:graphicFrameLocks noGrp="1"/>
          </p:cNvGraphicFramePr>
          <p:nvPr>
            <p:extLst>
              <p:ext uri="{D42A27DB-BD31-4B8C-83A1-F6EECF244321}">
                <p14:modId xmlns:p14="http://schemas.microsoft.com/office/powerpoint/2010/main" val="2561112631"/>
              </p:ext>
            </p:extLst>
          </p:nvPr>
        </p:nvGraphicFramePr>
        <p:xfrm>
          <a:off x="0" y="2428240"/>
          <a:ext cx="9144000" cy="374633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181350">
                  <a:extLst>
                    <a:ext uri="{9D8B030D-6E8A-4147-A177-3AD203B41FA5}">
                      <a16:colId xmlns:a16="http://schemas.microsoft.com/office/drawing/2014/main" val="20001"/>
                    </a:ext>
                  </a:extLst>
                </a:gridCol>
                <a:gridCol w="2914650">
                  <a:extLst>
                    <a:ext uri="{9D8B030D-6E8A-4147-A177-3AD203B41FA5}">
                      <a16:colId xmlns:a16="http://schemas.microsoft.com/office/drawing/2014/main" val="20002"/>
                    </a:ext>
                  </a:extLst>
                </a:gridCol>
              </a:tblGrid>
              <a:tr h="562610">
                <a:tc>
                  <a:txBody>
                    <a:bodyPr/>
                    <a:lstStyle/>
                    <a:p>
                      <a:pPr algn="ctr"/>
                      <a:r>
                        <a:rPr lang="en-US" sz="1800" b="1" dirty="0">
                          <a:solidFill>
                            <a:schemeClr val="bg1"/>
                          </a:solidFill>
                          <a:latin typeface="+mn-lt"/>
                        </a:rPr>
                        <a:t>TEST MATERIALS*</a:t>
                      </a:r>
                    </a:p>
                  </a:txBody>
                  <a:tcPr marL="91435" marR="91435" marT="45725" marB="45725">
                    <a:solidFill>
                      <a:srgbClr val="16A1CC"/>
                    </a:solidFill>
                  </a:tcPr>
                </a:tc>
                <a:tc>
                  <a:txBody>
                    <a:bodyPr/>
                    <a:lstStyle/>
                    <a:p>
                      <a:pPr algn="ctr"/>
                      <a:r>
                        <a:rPr lang="en-US" sz="1800" baseline="0" dirty="0"/>
                        <a:t>RETURN LABEL</a:t>
                      </a:r>
                    </a:p>
                    <a:p>
                      <a:pPr algn="ctr"/>
                      <a:r>
                        <a:rPr lang="en-US" sz="1800" baseline="0" dirty="0">
                          <a:solidFill>
                            <a:schemeClr val="bg1"/>
                          </a:solidFill>
                          <a:latin typeface="+mn-lt"/>
                        </a:rPr>
                        <a:t>“TO BE SCORED” Only</a:t>
                      </a:r>
                      <a:endParaRPr lang="en-US" sz="1800" dirty="0">
                        <a:solidFill>
                          <a:schemeClr val="bg1"/>
                        </a:solidFill>
                        <a:latin typeface="+mn-lt"/>
                      </a:endParaRPr>
                    </a:p>
                  </a:txBody>
                  <a:tcPr marL="91435" marR="91435" marT="45725" marB="45725">
                    <a:solidFill>
                      <a:srgbClr val="16A1CC"/>
                    </a:solidFill>
                  </a:tcPr>
                </a:tc>
                <a:tc>
                  <a:txBody>
                    <a:bodyPr/>
                    <a:lstStyle/>
                    <a:p>
                      <a:pPr algn="ctr"/>
                      <a:r>
                        <a:rPr lang="en-US" sz="1800" dirty="0"/>
                        <a:t>RETURN DATES</a:t>
                      </a:r>
                    </a:p>
                    <a:p>
                      <a:pPr algn="ctr"/>
                      <a:r>
                        <a:rPr lang="en-US" sz="1800" dirty="0"/>
                        <a:t>“TO BE SCORED” Only </a:t>
                      </a:r>
                      <a:endParaRPr lang="en-US" sz="1800" dirty="0">
                        <a:solidFill>
                          <a:schemeClr val="tx1"/>
                        </a:solidFill>
                        <a:latin typeface="+mn-lt"/>
                      </a:endParaRPr>
                    </a:p>
                  </a:txBody>
                  <a:tcPr marL="91435" marR="91435" marT="45725" marB="45725">
                    <a:solidFill>
                      <a:srgbClr val="16A1CC"/>
                    </a:solidFill>
                  </a:tcPr>
                </a:tc>
                <a:extLst>
                  <a:ext uri="{0D108BD9-81ED-4DB2-BD59-A6C34878D82A}">
                    <a16:rowId xmlns:a16="http://schemas.microsoft.com/office/drawing/2014/main" val="10000"/>
                  </a:ext>
                </a:extLst>
              </a:tr>
              <a:tr h="189598">
                <a:tc>
                  <a:txBody>
                    <a:bodyPr/>
                    <a:lstStyle/>
                    <a:p>
                      <a:pPr marL="0" indent="0" algn="ctr">
                        <a:buFont typeface="Arial" panose="020B0604020202020204" pitchFamily="34" charset="0"/>
                        <a:buNone/>
                      </a:pPr>
                      <a:r>
                        <a:rPr lang="en-US" sz="2000" b="1" dirty="0"/>
                        <a:t>FSA ELA READING GR 3 </a:t>
                      </a:r>
                      <a:endParaRPr lang="en-US" sz="2000" b="1" u="none" dirty="0">
                        <a:highlight>
                          <a:srgbClr val="FFFF00"/>
                        </a:highlight>
                      </a:endParaRPr>
                    </a:p>
                  </a:txBody>
                  <a:tcPr marL="91435" marR="91435" marT="45725" marB="45725" anchor="ctr">
                    <a:solidFill>
                      <a:srgbClr val="CCECFF"/>
                    </a:solidFill>
                  </a:tcPr>
                </a:tc>
                <a:tc>
                  <a:txBody>
                    <a:bodyPr/>
                    <a:lstStyle/>
                    <a:p>
                      <a:pPr marL="0" indent="0" algn="ctr">
                        <a:buFont typeface="Arial" pitchFamily="34" charset="0"/>
                        <a:buNone/>
                      </a:pPr>
                      <a:r>
                        <a:rPr lang="en-US" sz="2000" b="1" u="sng" baseline="0" dirty="0">
                          <a:solidFill>
                            <a:schemeClr val="bg1">
                              <a:lumMod val="50000"/>
                            </a:schemeClr>
                          </a:solidFill>
                        </a:rPr>
                        <a:t>STRIPED GRAY</a:t>
                      </a:r>
                      <a:r>
                        <a:rPr lang="en-US" sz="2000" b="1" u="none" baseline="0" dirty="0">
                          <a:solidFill>
                            <a:schemeClr val="bg1">
                              <a:lumMod val="50000"/>
                            </a:schemeClr>
                          </a:solidFill>
                        </a:rPr>
                        <a:t> (calibration)</a:t>
                      </a:r>
                    </a:p>
                    <a:p>
                      <a:pPr marL="0" indent="0" algn="ctr">
                        <a:buFont typeface="Arial" pitchFamily="34" charset="0"/>
                        <a:buNone/>
                      </a:pPr>
                      <a:r>
                        <a:rPr lang="en-US" sz="2000" b="1" u="sng" baseline="0" dirty="0">
                          <a:solidFill>
                            <a:schemeClr val="bg1">
                              <a:lumMod val="50000"/>
                            </a:schemeClr>
                          </a:solidFill>
                        </a:rPr>
                        <a:t>GRAY</a:t>
                      </a:r>
                      <a:r>
                        <a:rPr lang="en-US" sz="2000" b="1" u="none" baseline="0" dirty="0">
                          <a:solidFill>
                            <a:schemeClr val="bg1">
                              <a:lumMod val="50000"/>
                            </a:schemeClr>
                          </a:solidFill>
                        </a:rPr>
                        <a:t> (non-calibration)</a:t>
                      </a:r>
                    </a:p>
                  </a:txBody>
                  <a:tcPr marL="91435" marR="91435" marT="45725" marB="45725" anchor="ctr">
                    <a:solidFill>
                      <a:srgbClr val="CCE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1" u="sng" kern="1200" dirty="0">
                          <a:effectLst/>
                        </a:rPr>
                        <a:t>April</a:t>
                      </a:r>
                      <a:r>
                        <a:rPr lang="en-US" sz="2600" b="1" u="sng" kern="1200" baseline="0" dirty="0">
                          <a:effectLst/>
                        </a:rPr>
                        <a:t> 20 or 23</a:t>
                      </a:r>
                      <a:endParaRPr lang="en-US" sz="2600" b="1" u="sng" kern="1200" dirty="0">
                        <a:effectLst/>
                      </a:endParaRPr>
                    </a:p>
                  </a:txBody>
                  <a:tcPr marL="91435" marR="91435" marT="45725" marB="45725" anchor="ctr">
                    <a:solidFill>
                      <a:srgbClr val="CCECFF"/>
                    </a:solidFill>
                  </a:tcPr>
                </a:tc>
                <a:extLst>
                  <a:ext uri="{0D108BD9-81ED-4DB2-BD59-A6C34878D82A}">
                    <a16:rowId xmlns:a16="http://schemas.microsoft.com/office/drawing/2014/main" val="10003"/>
                  </a:ext>
                </a:extLst>
              </a:tr>
              <a:tr h="482958">
                <a:tc>
                  <a:txBody>
                    <a:bodyPr/>
                    <a:lstStyle/>
                    <a:p>
                      <a:pPr marL="0" indent="0" algn="ctr">
                        <a:buFont typeface="Arial" panose="020B0604020202020204" pitchFamily="34" charset="0"/>
                        <a:buNone/>
                      </a:pPr>
                      <a:r>
                        <a:rPr lang="en-US" sz="2000" b="1" dirty="0"/>
                        <a:t>FSA ELA READING GR 4-10   </a:t>
                      </a:r>
                      <a:endParaRPr lang="en-US" sz="2000" b="1" dirty="0">
                        <a:highlight>
                          <a:srgbClr val="FFFF00"/>
                        </a:highlight>
                      </a:endParaRPr>
                    </a:p>
                    <a:p>
                      <a:pPr marL="0" indent="0" algn="ctr">
                        <a:buFont typeface="Arial" panose="020B0604020202020204" pitchFamily="34" charset="0"/>
                        <a:buNone/>
                      </a:pPr>
                      <a:r>
                        <a:rPr lang="en-US" sz="2000" b="1" baseline="0" dirty="0"/>
                        <a:t>FSA MATHEMATICS GR 3-8 </a:t>
                      </a:r>
                      <a:endParaRPr lang="en-US" sz="2000" b="1" u="none" dirty="0">
                        <a:highlight>
                          <a:srgbClr val="FFFF00"/>
                        </a:highlight>
                      </a:endParaRPr>
                    </a:p>
                  </a:txBody>
                  <a:tcPr marL="91435" marR="91435" marT="45725" marB="45725" anchor="ctr">
                    <a:solidFill>
                      <a:srgbClr val="CCECFF"/>
                    </a:solidFill>
                  </a:tcPr>
                </a:tc>
                <a:tc>
                  <a:txBody>
                    <a:bodyPr/>
                    <a:lstStyle/>
                    <a:p>
                      <a:pPr marL="0" indent="0" algn="ctr">
                        <a:buFont typeface="Arial" pitchFamily="34" charset="0"/>
                        <a:buNone/>
                      </a:pPr>
                      <a:r>
                        <a:rPr lang="en-US" sz="2600" b="1" u="sng" baseline="0" dirty="0">
                          <a:ln>
                            <a:noFill/>
                          </a:ln>
                          <a:solidFill>
                            <a:srgbClr val="FF6600"/>
                          </a:solidFill>
                          <a:uFill>
                            <a:solidFill>
                              <a:srgbClr val="FF6600"/>
                            </a:solidFill>
                          </a:uFill>
                        </a:rPr>
                        <a:t>ORANGE</a:t>
                      </a:r>
                    </a:p>
                  </a:txBody>
                  <a:tcPr marL="91435" marR="91435" marT="45725" marB="45725" anchor="ctr">
                    <a:solidFill>
                      <a:srgbClr val="CCE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1" u="sng" kern="1200" dirty="0">
                          <a:effectLst/>
                        </a:rPr>
                        <a:t>May 8-10</a:t>
                      </a:r>
                    </a:p>
                  </a:txBody>
                  <a:tcPr marL="91435" marR="91435" marT="45725" marB="45725" anchor="ctr">
                    <a:solidFill>
                      <a:srgbClr val="CCECFF"/>
                    </a:solidFill>
                  </a:tcPr>
                </a:tc>
                <a:extLst>
                  <a:ext uri="{0D108BD9-81ED-4DB2-BD59-A6C34878D82A}">
                    <a16:rowId xmlns:a16="http://schemas.microsoft.com/office/drawing/2014/main" val="10001"/>
                  </a:ext>
                </a:extLst>
              </a:tr>
              <a:tr h="715912">
                <a:tc gridSpan="3">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800" b="0" u="none" baseline="0" dirty="0">
                          <a:solidFill>
                            <a:schemeClr val="tx1"/>
                          </a:solidFill>
                        </a:rPr>
                        <a:t>Also return:  </a:t>
                      </a:r>
                      <a:r>
                        <a:rPr lang="en-US" sz="1800" b="1" u="sng" baseline="0" dirty="0">
                          <a:solidFill>
                            <a:srgbClr val="0070C0"/>
                          </a:solidFill>
                        </a:rPr>
                        <a:t>BLUE</a:t>
                      </a:r>
                      <a:r>
                        <a:rPr lang="en-US" sz="1800" baseline="0" dirty="0">
                          <a:solidFill>
                            <a:schemeClr val="tx1"/>
                          </a:solidFill>
                        </a:rPr>
                        <a:t> –  </a:t>
                      </a:r>
                      <a:r>
                        <a:rPr lang="en-US" sz="1800" b="0" u="none" baseline="0" dirty="0">
                          <a:solidFill>
                            <a:schemeClr val="tx1"/>
                          </a:solidFill>
                        </a:rPr>
                        <a:t>“TO BE SCORED” </a:t>
                      </a:r>
                      <a:r>
                        <a:rPr lang="en-US" sz="1800" dirty="0"/>
                        <a:t>large print,</a:t>
                      </a:r>
                      <a:r>
                        <a:rPr lang="en-US" sz="1800" baseline="0" dirty="0"/>
                        <a:t> One-item-per-page</a:t>
                      </a:r>
                      <a:r>
                        <a:rPr lang="en-US" sz="1800" dirty="0"/>
                        <a:t> and </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800" b="1" u="none" baseline="0" dirty="0">
                          <a:solidFill>
                            <a:srgbClr val="FF3399"/>
                          </a:solidFill>
                        </a:rPr>
                        <a:t>           </a:t>
                      </a:r>
                      <a:r>
                        <a:rPr lang="en-US" sz="1800" b="1" u="sng" baseline="0" dirty="0">
                          <a:solidFill>
                            <a:srgbClr val="FF3399"/>
                          </a:solidFill>
                        </a:rPr>
                        <a:t>PINK</a:t>
                      </a:r>
                      <a:r>
                        <a:rPr lang="en-US" sz="1800" u="none" dirty="0">
                          <a:ln>
                            <a:solidFill>
                              <a:schemeClr val="tx1"/>
                            </a:solidFill>
                          </a:ln>
                        </a:rPr>
                        <a:t> </a:t>
                      </a:r>
                      <a:r>
                        <a:rPr lang="en-US" sz="1800" u="none" dirty="0"/>
                        <a:t>- </a:t>
                      </a:r>
                      <a:r>
                        <a:rPr lang="en-US" sz="1800" dirty="0"/>
                        <a:t>“</a:t>
                      </a:r>
                      <a:r>
                        <a:rPr lang="en-US" sz="1800" b="0" u="none" baseline="0" dirty="0">
                          <a:solidFill>
                            <a:schemeClr val="tx1"/>
                          </a:solidFill>
                        </a:rPr>
                        <a:t>TO BE SCORED” </a:t>
                      </a:r>
                      <a:r>
                        <a:rPr lang="en-US" sz="1800" baseline="0" dirty="0"/>
                        <a:t>B</a:t>
                      </a:r>
                      <a:r>
                        <a:rPr lang="en-US" sz="1800" dirty="0"/>
                        <a:t>raille materials, if applicable.</a:t>
                      </a:r>
                    </a:p>
                  </a:txBody>
                  <a:tcPr marL="91435" marR="91435" marT="45725" marB="45725">
                    <a:solidFill>
                      <a:srgbClr val="CCECFF"/>
                    </a:solidFill>
                  </a:tcPr>
                </a:tc>
                <a:tc hMerge="1">
                  <a:txBody>
                    <a:bodyPr/>
                    <a:lstStyle/>
                    <a:p>
                      <a:pPr marL="0" indent="0" algn="l">
                        <a:buFont typeface="Arial" pitchFamily="34" charset="0"/>
                        <a:buNone/>
                      </a:pPr>
                      <a:endParaRPr lang="en-US" sz="1800" u="none"/>
                    </a:p>
                  </a:txBody>
                  <a:tcPr marL="91435" marR="91435" marT="45725" marB="45725">
                    <a:solidFill>
                      <a:srgbClr val="CCECFF"/>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u="sng" kern="1200">
                        <a:effectLst/>
                      </a:endParaRPr>
                    </a:p>
                  </a:txBody>
                  <a:tcPr marL="91435" marR="91435" marT="45725" marB="45725">
                    <a:solidFill>
                      <a:srgbClr val="CCECFF"/>
                    </a:solidFill>
                  </a:tcPr>
                </a:tc>
                <a:extLst>
                  <a:ext uri="{0D108BD9-81ED-4DB2-BD59-A6C34878D82A}">
                    <a16:rowId xmlns:a16="http://schemas.microsoft.com/office/drawing/2014/main" val="10002"/>
                  </a:ext>
                </a:extLst>
              </a:tr>
              <a:tr h="409098">
                <a:tc gridSpan="3">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600" b="1" u="none" dirty="0">
                          <a:solidFill>
                            <a:srgbClr val="FF0000"/>
                          </a:solidFill>
                          <a:latin typeface="+mn-lt"/>
                        </a:rPr>
                        <a:t>Important:  Please use appropriate color labels for (FSA) DRC and (NGSSS) Pearson, as applicable.</a:t>
                      </a:r>
                    </a:p>
                  </a:txBody>
                  <a:tcPr marL="91435" marR="91435" marT="45725" marB="45725" anchor="ctr">
                    <a:solidFill>
                      <a:srgbClr val="CCEC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45930831"/>
                  </a:ext>
                </a:extLst>
              </a:tr>
              <a:tr h="409098">
                <a:tc gridSpan="3">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600" b="1" dirty="0">
                          <a:solidFill>
                            <a:srgbClr val="008000"/>
                          </a:solidFill>
                        </a:rPr>
                        <a:t>.</a:t>
                      </a:r>
                    </a:p>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1600" b="1" u="none" dirty="0">
                        <a:solidFill>
                          <a:srgbClr val="FF0000"/>
                        </a:solidFill>
                        <a:latin typeface="+mn-lt"/>
                      </a:endParaRPr>
                    </a:p>
                  </a:txBody>
                  <a:tcPr marL="91435" marR="91435" marT="45725" marB="45725">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48812694"/>
                  </a:ext>
                </a:extLst>
              </a:tr>
            </a:tbl>
          </a:graphicData>
        </a:graphic>
      </p:graphicFrame>
      <p:sp>
        <p:nvSpPr>
          <p:cNvPr id="2" name="Rectangle 1"/>
          <p:cNvSpPr/>
          <p:nvPr/>
        </p:nvSpPr>
        <p:spPr>
          <a:xfrm>
            <a:off x="3657655" y="7315200"/>
            <a:ext cx="2185214" cy="369332"/>
          </a:xfrm>
          <a:prstGeom prst="rect">
            <a:avLst/>
          </a:prstGeom>
        </p:spPr>
        <p:txBody>
          <a:bodyPr wrap="none">
            <a:spAutoFit/>
          </a:bodyPr>
          <a:lstStyle/>
          <a:p>
            <a:pPr>
              <a:spcBef>
                <a:spcPct val="0"/>
              </a:spcBef>
            </a:pPr>
            <a:r>
              <a:rPr lang="en-US" altLang="en-US" dirty="0">
                <a:latin typeface="Arial" panose="020B0604020202020204" pitchFamily="34" charset="0"/>
                <a:cs typeface="Arial" panose="020B0604020202020204" pitchFamily="34" charset="0"/>
              </a:rPr>
              <a:t>Friendly Reminders</a:t>
            </a:r>
          </a:p>
        </p:txBody>
      </p:sp>
      <p:sp>
        <p:nvSpPr>
          <p:cNvPr id="3" name="Rectangle 2"/>
          <p:cNvSpPr/>
          <p:nvPr/>
        </p:nvSpPr>
        <p:spPr>
          <a:xfrm>
            <a:off x="0" y="5602995"/>
            <a:ext cx="9144000" cy="630942"/>
          </a:xfrm>
          <a:prstGeom prst="rect">
            <a:avLst/>
          </a:prstGeom>
        </p:spPr>
        <p:txBody>
          <a:bodyPr wrap="square">
            <a:spAutoFit/>
          </a:bodyPr>
          <a:lstStyle/>
          <a:p>
            <a:pPr algn="ctr" eaLnBrk="0" hangingPunct="0">
              <a:defRPr/>
            </a:pPr>
            <a:r>
              <a:rPr lang="en-US" b="1" dirty="0">
                <a:effectLst>
                  <a:outerShdw blurRad="50800" dist="50800" dir="5400000" algn="ctr" rotWithShape="0">
                    <a:srgbClr val="FFFF00"/>
                  </a:outerShdw>
                </a:effectLst>
                <a:ea typeface="Times New Roman" pitchFamily="18" charset="0"/>
                <a:cs typeface="Arial" pitchFamily="34" charset="0"/>
              </a:rPr>
              <a:t>*PBT accommodations:  </a:t>
            </a:r>
            <a:r>
              <a:rPr lang="en-US" sz="1700" b="1" dirty="0">
                <a:ea typeface="Times New Roman" pitchFamily="18" charset="0"/>
                <a:cs typeface="Arial" pitchFamily="34" charset="0"/>
              </a:rPr>
              <a:t>Schools must hand-deliver TO BE SCORED materials to TDC by 2 p.m. daily, </a:t>
            </a:r>
            <a:r>
              <a:rPr lang="en-US" sz="1700" b="1" dirty="0">
                <a:solidFill>
                  <a:srgbClr val="FF0000"/>
                </a:solidFill>
                <a:ea typeface="Times New Roman" pitchFamily="18" charset="0"/>
                <a:cs typeface="Arial" pitchFamily="34" charset="0"/>
              </a:rPr>
              <a:t>EXCEPTION is on Wednesdays, return by 1 PM. </a:t>
            </a:r>
            <a:r>
              <a:rPr lang="en-US" sz="1700" b="1" dirty="0">
                <a:ea typeface="Times New Roman" pitchFamily="18" charset="0"/>
                <a:cs typeface="Arial" pitchFamily="34" charset="0"/>
              </a:rPr>
              <a:t>TDC is at </a:t>
            </a:r>
            <a:r>
              <a:rPr lang="en-US" sz="1700" b="1" dirty="0"/>
              <a:t>13135 S.W. 26 Street, Miami, FL 33175</a:t>
            </a:r>
            <a:r>
              <a:rPr lang="en-US" sz="1700" b="1" dirty="0">
                <a:ea typeface="Times New Roman" pitchFamily="18" charset="0"/>
                <a:cs typeface="Arial" pitchFamily="34" charset="0"/>
              </a:rPr>
              <a:t>. </a:t>
            </a:r>
            <a:endParaRPr lang="en-US" sz="1700" dirty="0">
              <a:ea typeface="Times New Roman" pitchFamily="18" charset="0"/>
              <a:cs typeface="Arial" pitchFamily="34" charset="0"/>
            </a:endParaRPr>
          </a:p>
        </p:txBody>
      </p:sp>
      <p:sp>
        <p:nvSpPr>
          <p:cNvPr id="4" name="Rectangle 3"/>
          <p:cNvSpPr/>
          <p:nvPr/>
        </p:nvSpPr>
        <p:spPr>
          <a:xfrm>
            <a:off x="0" y="1600200"/>
            <a:ext cx="9144000" cy="830997"/>
          </a:xfrm>
          <a:prstGeom prst="rect">
            <a:avLst/>
          </a:prstGeom>
        </p:spPr>
        <p:txBody>
          <a:bodyPr wrap="square">
            <a:spAutoFit/>
          </a:bodyPr>
          <a:lstStyle/>
          <a:p>
            <a:pPr algn="ctr">
              <a:defRPr/>
            </a:pPr>
            <a:r>
              <a:rPr lang="en-US" sz="2400" b="1" dirty="0"/>
              <a:t>Elementary, K-8 Centers, Middle Schools, Senior High Schools and Alternative Centers hand-deliver “</a:t>
            </a:r>
            <a:r>
              <a:rPr lang="en-US" sz="2400" b="1" dirty="0">
                <a:solidFill>
                  <a:srgbClr val="FF0000"/>
                </a:solidFill>
              </a:rPr>
              <a:t>TO BE SCORED</a:t>
            </a:r>
            <a:r>
              <a:rPr lang="en-US" sz="2400" b="1" dirty="0"/>
              <a:t>” boxes ONLY : </a:t>
            </a:r>
          </a:p>
        </p:txBody>
      </p:sp>
      <p:grpSp>
        <p:nvGrpSpPr>
          <p:cNvPr id="9" name="Group 8">
            <a:extLst>
              <a:ext uri="{FF2B5EF4-FFF2-40B4-BE49-F238E27FC236}">
                <a16:creationId xmlns:a16="http://schemas.microsoft.com/office/drawing/2014/main" id="{CA9E1F34-28B5-4AF2-997A-1E53C789733E}"/>
              </a:ext>
            </a:extLst>
          </p:cNvPr>
          <p:cNvGrpSpPr/>
          <p:nvPr/>
        </p:nvGrpSpPr>
        <p:grpSpPr>
          <a:xfrm>
            <a:off x="7625561" y="586581"/>
            <a:ext cx="1248248" cy="762000"/>
            <a:chOff x="5203223" y="3428999"/>
            <a:chExt cx="1248248" cy="762000"/>
          </a:xfrm>
        </p:grpSpPr>
        <p:pic>
          <p:nvPicPr>
            <p:cNvPr id="10" name="Picture 9">
              <a:extLst>
                <a:ext uri="{FF2B5EF4-FFF2-40B4-BE49-F238E27FC236}">
                  <a16:creationId xmlns:a16="http://schemas.microsoft.com/office/drawing/2014/main" id="{543150F6-B4B3-4A8F-8439-A5ADDF4B91BA}"/>
                </a:ext>
              </a:extLst>
            </p:cNvPr>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sp>
          <p:nvSpPr>
            <p:cNvPr id="12" name="TextBox 11">
              <a:extLst>
                <a:ext uri="{FF2B5EF4-FFF2-40B4-BE49-F238E27FC236}">
                  <a16:creationId xmlns:a16="http://schemas.microsoft.com/office/drawing/2014/main" id="{F9619157-3B07-4DB0-8F27-B2ABF219106E}"/>
                </a:ext>
              </a:extLst>
            </p:cNvPr>
            <p:cNvSpPr txBox="1"/>
            <p:nvPr/>
          </p:nvSpPr>
          <p:spPr>
            <a:xfrm>
              <a:off x="5408247" y="359826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5127721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228600" y="251619"/>
            <a:ext cx="8077200" cy="1096962"/>
          </a:xfrm>
        </p:spPr>
        <p:txBody>
          <a:bodyPr>
            <a:normAutofit fontScale="90000"/>
          </a:bodyPr>
          <a:lstStyle/>
          <a:p>
            <a:r>
              <a:rPr lang="en-US" altLang="en-US" dirty="0"/>
              <a:t>Return Schedule</a:t>
            </a:r>
            <a:br>
              <a:rPr lang="en-US" altLang="en-US" dirty="0"/>
            </a:br>
            <a:r>
              <a:rPr lang="en-US" altLang="en-US" dirty="0"/>
              <a:t>FSA and NGSSS EOC Assessments</a:t>
            </a:r>
          </a:p>
        </p:txBody>
      </p:sp>
      <p:sp>
        <p:nvSpPr>
          <p:cNvPr id="5222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ACB34362-DF41-4DCF-8590-5BA29EC1F915}" type="slidenum">
              <a:rPr lang="en-US" altLang="en-US" sz="1400" smtClean="0"/>
              <a:pPr eaLnBrk="1" hangingPunct="1">
                <a:spcBef>
                  <a:spcPct val="0"/>
                </a:spcBef>
                <a:buFontTx/>
                <a:buNone/>
              </a:pPr>
              <a:t>112</a:t>
            </a:fld>
            <a:endParaRPr lang="en-US" altLang="en-US" sz="1400" dirty="0"/>
          </a:p>
        </p:txBody>
      </p:sp>
      <p:graphicFrame>
        <p:nvGraphicFramePr>
          <p:cNvPr id="5" name="Table 4"/>
          <p:cNvGraphicFramePr>
            <a:graphicFrameLocks noGrp="1"/>
          </p:cNvGraphicFramePr>
          <p:nvPr>
            <p:extLst>
              <p:ext uri="{D42A27DB-BD31-4B8C-83A1-F6EECF244321}">
                <p14:modId xmlns:p14="http://schemas.microsoft.com/office/powerpoint/2010/main" val="2154994136"/>
              </p:ext>
            </p:extLst>
          </p:nvPr>
        </p:nvGraphicFramePr>
        <p:xfrm>
          <a:off x="9053" y="2331815"/>
          <a:ext cx="9144000" cy="3300149"/>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611024">
                <a:tc>
                  <a:txBody>
                    <a:bodyPr/>
                    <a:lstStyle/>
                    <a:p>
                      <a:pPr algn="ctr"/>
                      <a:r>
                        <a:rPr lang="en-US" sz="1800" dirty="0">
                          <a:solidFill>
                            <a:schemeClr val="bg1"/>
                          </a:solidFill>
                          <a:latin typeface="+mn-lt"/>
                        </a:rPr>
                        <a:t>EOC</a:t>
                      </a:r>
                    </a:p>
                    <a:p>
                      <a:pPr algn="ctr"/>
                      <a:r>
                        <a:rPr lang="en-US" sz="1800" dirty="0">
                          <a:solidFill>
                            <a:schemeClr val="bg1"/>
                          </a:solidFill>
                          <a:latin typeface="+mn-lt"/>
                        </a:rPr>
                        <a:t>TEST</a:t>
                      </a:r>
                      <a:r>
                        <a:rPr lang="en-US" sz="1800" baseline="0" dirty="0">
                          <a:solidFill>
                            <a:schemeClr val="bg1"/>
                          </a:solidFill>
                          <a:latin typeface="+mn-lt"/>
                        </a:rPr>
                        <a:t> MATERIALS*</a:t>
                      </a:r>
                      <a:endParaRPr lang="en-US" sz="1800" dirty="0">
                        <a:solidFill>
                          <a:schemeClr val="bg1"/>
                        </a:solidFill>
                        <a:latin typeface="+mn-lt"/>
                      </a:endParaRPr>
                    </a:p>
                  </a:txBody>
                  <a:tcPr marL="91435" marR="91435" marT="45725" marB="45725">
                    <a:solidFill>
                      <a:srgbClr val="16A1CC"/>
                    </a:solidFill>
                  </a:tcPr>
                </a:tc>
                <a:tc>
                  <a:txBody>
                    <a:bodyPr/>
                    <a:lstStyle/>
                    <a:p>
                      <a:pPr algn="ctr"/>
                      <a:r>
                        <a:rPr lang="en-US" sz="1800" dirty="0">
                          <a:solidFill>
                            <a:schemeClr val="bg1"/>
                          </a:solidFill>
                        </a:rPr>
                        <a:t>RETURN LABELS</a:t>
                      </a:r>
                    </a:p>
                    <a:p>
                      <a:pPr algn="ctr"/>
                      <a:r>
                        <a:rPr lang="en-US" sz="1800" dirty="0">
                          <a:solidFill>
                            <a:schemeClr val="bg1"/>
                          </a:solidFill>
                          <a:latin typeface="+mn-lt"/>
                        </a:rPr>
                        <a:t>“TO BE SCORED” Only</a:t>
                      </a:r>
                    </a:p>
                  </a:txBody>
                  <a:tcPr marL="91435" marR="91435" marT="45725" marB="45725">
                    <a:solidFill>
                      <a:srgbClr val="16A1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mn-lt"/>
                        </a:rPr>
                        <a:t>RETURN</a:t>
                      </a:r>
                      <a:r>
                        <a:rPr lang="en-US" sz="1800" baseline="0" dirty="0">
                          <a:solidFill>
                            <a:schemeClr val="bg1"/>
                          </a:solidFill>
                          <a:latin typeface="+mn-lt"/>
                        </a:rPr>
                        <a:t> DATES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“TO BE SCORED” Only</a:t>
                      </a:r>
                    </a:p>
                  </a:txBody>
                  <a:tcPr marL="91435" marR="91435" marT="45725" marB="45725">
                    <a:solidFill>
                      <a:srgbClr val="16A1CC"/>
                    </a:solidFill>
                  </a:tcPr>
                </a:tc>
                <a:extLst>
                  <a:ext uri="{0D108BD9-81ED-4DB2-BD59-A6C34878D82A}">
                    <a16:rowId xmlns:a16="http://schemas.microsoft.com/office/drawing/2014/main" val="10000"/>
                  </a:ext>
                </a:extLst>
              </a:tr>
              <a:tr h="459397">
                <a:tc>
                  <a:txBody>
                    <a:bodyPr/>
                    <a:lstStyle/>
                    <a:p>
                      <a:pPr marL="0" indent="0" algn="ctr">
                        <a:buFont typeface="Arial" pitchFamily="34" charset="0"/>
                        <a:buNone/>
                      </a:pPr>
                      <a:r>
                        <a:rPr lang="en-US" sz="1800" b="1" u="none" baseline="0" dirty="0"/>
                        <a:t>FSA Algebra 1 and Geometry </a:t>
                      </a:r>
                    </a:p>
                  </a:txBody>
                  <a:tcPr marL="91435" marR="91435" marT="45725" marB="45725">
                    <a:solidFill>
                      <a:srgbClr val="D6F1FA"/>
                    </a:solidFill>
                  </a:tcPr>
                </a:tc>
                <a:tc>
                  <a:txBody>
                    <a:bodyPr/>
                    <a:lstStyle/>
                    <a:p>
                      <a:pPr marL="0" indent="0" algn="ctr">
                        <a:buFont typeface="Arial" pitchFamily="34" charset="0"/>
                        <a:buNone/>
                      </a:pPr>
                      <a:r>
                        <a:rPr lang="en-US" sz="2600" b="1" u="sng" baseline="0" dirty="0">
                          <a:solidFill>
                            <a:srgbClr val="3114AC"/>
                          </a:solidFill>
                        </a:rPr>
                        <a:t>PURPLE</a:t>
                      </a:r>
                    </a:p>
                  </a:txBody>
                  <a:tcPr marL="91435" marR="91435" marT="45725" marB="45725">
                    <a:solidFill>
                      <a:srgbClr val="D6F1F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u="sng" kern="1200" dirty="0">
                          <a:effectLst/>
                        </a:rPr>
                        <a:t>Tuesday - Thursday,  May 8-10</a:t>
                      </a:r>
                    </a:p>
                  </a:txBody>
                  <a:tcPr marL="91435" marR="91435" marT="45725" marB="45725">
                    <a:solidFill>
                      <a:srgbClr val="D6F1FA"/>
                    </a:solidFill>
                  </a:tcPr>
                </a:tc>
                <a:extLst>
                  <a:ext uri="{0D108BD9-81ED-4DB2-BD59-A6C34878D82A}">
                    <a16:rowId xmlns:a16="http://schemas.microsoft.com/office/drawing/2014/main" val="10001"/>
                  </a:ext>
                </a:extLst>
              </a:tr>
              <a:tr h="611024">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800" b="1" u="none" dirty="0"/>
                        <a:t>NGSSS Biology</a:t>
                      </a:r>
                      <a:r>
                        <a:rPr lang="en-US" sz="1800" b="1" u="none" baseline="0" dirty="0"/>
                        <a:t> 1, Civics, and US History</a:t>
                      </a:r>
                    </a:p>
                  </a:txBody>
                  <a:tcPr marL="91435" marR="91435" marT="45725" marB="45725">
                    <a:solidFill>
                      <a:srgbClr val="D6F1FA"/>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2600" b="1" u="sng" baseline="0" dirty="0">
                          <a:solidFill>
                            <a:srgbClr val="996633"/>
                          </a:solidFill>
                        </a:rPr>
                        <a:t>BROWN</a:t>
                      </a:r>
                      <a:r>
                        <a:rPr lang="en-US" sz="2600" baseline="0" dirty="0"/>
                        <a:t> </a:t>
                      </a:r>
                    </a:p>
                  </a:txBody>
                  <a:tcPr marL="91435" marR="91435" marT="45725" marB="45725">
                    <a:solidFill>
                      <a:srgbClr val="D6F1F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u="sng" kern="1200" dirty="0">
                          <a:effectLst/>
                        </a:rPr>
                        <a:t>Tuesday - Thursday, May 8-10</a:t>
                      </a:r>
                    </a:p>
                  </a:txBody>
                  <a:tcPr marL="91435" marR="91435" marT="45725" marB="45725">
                    <a:solidFill>
                      <a:srgbClr val="D6F1FA"/>
                    </a:solidFill>
                  </a:tcPr>
                </a:tc>
                <a:extLst>
                  <a:ext uri="{0D108BD9-81ED-4DB2-BD59-A6C34878D82A}">
                    <a16:rowId xmlns:a16="http://schemas.microsoft.com/office/drawing/2014/main" val="10002"/>
                  </a:ext>
                </a:extLst>
              </a:tr>
              <a:tr h="611024">
                <a:tc gridSpan="3">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800" b="0" u="none" baseline="0" dirty="0">
                          <a:solidFill>
                            <a:schemeClr val="tx1"/>
                          </a:solidFill>
                        </a:rPr>
                        <a:t>Also return Only “TO BE SCORED”:  </a:t>
                      </a:r>
                      <a:r>
                        <a:rPr lang="en-US" sz="1800" b="1" u="sng" baseline="0" dirty="0">
                          <a:solidFill>
                            <a:srgbClr val="0070C0"/>
                          </a:solidFill>
                        </a:rPr>
                        <a:t>BLUE</a:t>
                      </a:r>
                      <a:r>
                        <a:rPr lang="en-US" sz="1800" baseline="0" dirty="0">
                          <a:solidFill>
                            <a:schemeClr val="tx1"/>
                          </a:solidFill>
                        </a:rPr>
                        <a:t> –</a:t>
                      </a:r>
                      <a:r>
                        <a:rPr lang="en-US" sz="1800" dirty="0"/>
                        <a:t>large print,</a:t>
                      </a:r>
                      <a:r>
                        <a:rPr lang="en-US" sz="1800" baseline="0" dirty="0"/>
                        <a:t> One-item-per-page</a:t>
                      </a:r>
                      <a:r>
                        <a:rPr lang="en-US" sz="1800" dirty="0"/>
                        <a:t> and </a:t>
                      </a: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1800" b="1" u="none" baseline="0" dirty="0">
                          <a:solidFill>
                            <a:srgbClr val="FF3399"/>
                          </a:solidFill>
                        </a:rPr>
                        <a:t>            </a:t>
                      </a:r>
                      <a:r>
                        <a:rPr lang="en-US" sz="1800" b="1" u="sng" baseline="0" dirty="0">
                          <a:solidFill>
                            <a:srgbClr val="FF3399"/>
                          </a:solidFill>
                        </a:rPr>
                        <a:t>PINK</a:t>
                      </a:r>
                      <a:r>
                        <a:rPr lang="en-US" sz="1800" u="none" dirty="0">
                          <a:ln>
                            <a:solidFill>
                              <a:schemeClr val="tx1"/>
                            </a:solidFill>
                          </a:ln>
                        </a:rPr>
                        <a:t> </a:t>
                      </a:r>
                      <a:r>
                        <a:rPr lang="en-US" sz="1800" baseline="0" dirty="0">
                          <a:solidFill>
                            <a:schemeClr val="tx1"/>
                          </a:solidFill>
                        </a:rPr>
                        <a:t>–</a:t>
                      </a:r>
                      <a:r>
                        <a:rPr lang="en-US" sz="1800" baseline="0" dirty="0"/>
                        <a:t>B</a:t>
                      </a:r>
                      <a:r>
                        <a:rPr lang="en-US" sz="1800" dirty="0"/>
                        <a:t>raille materials, if applicable.</a:t>
                      </a:r>
                    </a:p>
                  </a:txBody>
                  <a:tcPr marL="91435" marR="91435" marT="45725" marB="45725">
                    <a:solidFill>
                      <a:srgbClr val="D6F1FA"/>
                    </a:solidFill>
                  </a:tcPr>
                </a:tc>
                <a:tc hMerge="1">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800" b="1" u="sng">
                        <a:latin typeface="+mn-lt"/>
                      </a:endParaRPr>
                    </a:p>
                  </a:txBody>
                  <a:tcPr marL="91435" marR="91435" marT="45725" marB="45725">
                    <a:solidFill>
                      <a:srgbClr val="99CCFF"/>
                    </a:solidFill>
                  </a:tcPr>
                </a:tc>
                <a:tc hMerge="1">
                  <a:txBody>
                    <a:bodyPr/>
                    <a:lstStyle/>
                    <a:p>
                      <a:endParaRPr lang="en-US"/>
                    </a:p>
                  </a:txBody>
                  <a:tcPr/>
                </a:tc>
                <a:extLst>
                  <a:ext uri="{0D108BD9-81ED-4DB2-BD59-A6C34878D82A}">
                    <a16:rowId xmlns:a16="http://schemas.microsoft.com/office/drawing/2014/main" val="10003"/>
                  </a:ext>
                </a:extLst>
              </a:tr>
              <a:tr h="349160">
                <a:tc gridSpan="3">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800" b="1" u="sng" dirty="0">
                          <a:solidFill>
                            <a:schemeClr val="tx1"/>
                          </a:solidFill>
                        </a:rPr>
                        <a:t>ADULT CENTERS ONLY:</a:t>
                      </a:r>
                      <a:r>
                        <a:rPr lang="en-US" sz="1800" b="1" u="none" dirty="0">
                          <a:solidFill>
                            <a:schemeClr val="tx1"/>
                          </a:solidFill>
                        </a:rPr>
                        <a:t>  </a:t>
                      </a:r>
                      <a:r>
                        <a:rPr lang="en-US" sz="1800" b="1" dirty="0">
                          <a:solidFill>
                            <a:schemeClr val="tx1"/>
                          </a:solidFill>
                        </a:rPr>
                        <a:t>Hand-deliver the EOC District Coordinator Only Box</a:t>
                      </a:r>
                      <a:r>
                        <a:rPr lang="en-US" sz="1800" b="1" baseline="0" dirty="0">
                          <a:solidFill>
                            <a:schemeClr val="tx1"/>
                          </a:solidFill>
                        </a:rPr>
                        <a:t>: </a:t>
                      </a:r>
                      <a:r>
                        <a:rPr lang="en-US" sz="1800" b="1" u="sng" baseline="0" dirty="0">
                          <a:solidFill>
                            <a:schemeClr val="tx1"/>
                          </a:solidFill>
                        </a:rPr>
                        <a:t>May 23 or 24</a:t>
                      </a:r>
                      <a:endParaRPr lang="en-US" sz="1800" b="1" u="sng" dirty="0">
                        <a:solidFill>
                          <a:schemeClr val="tx1"/>
                        </a:solidFill>
                        <a:latin typeface="+mn-lt"/>
                      </a:endParaRPr>
                    </a:p>
                  </a:txBody>
                  <a:tcPr marL="91435" marR="91435" marT="45725" marB="45725">
                    <a:solidFill>
                      <a:srgbClr val="D6F1FA"/>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526419">
                <a:tc gridSpan="3">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b="1" u="none" dirty="0">
                          <a:solidFill>
                            <a:srgbClr val="FF0000"/>
                          </a:solidFill>
                          <a:latin typeface="+mn-lt"/>
                        </a:rPr>
                        <a:t>Important:  Please use appropriate color labels for (FSA) DRC and (NGSSS) Pearson, as applicable.</a:t>
                      </a:r>
                    </a:p>
                  </a:txBody>
                  <a:tcPr marL="91435" marR="91435" marT="45725" marB="45725">
                    <a:solidFill>
                      <a:srgbClr val="D6F1FA"/>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76397517"/>
                  </a:ext>
                </a:extLst>
              </a:tr>
            </a:tbl>
          </a:graphicData>
        </a:graphic>
      </p:graphicFrame>
      <p:sp>
        <p:nvSpPr>
          <p:cNvPr id="57359" name="Rectangle 5"/>
          <p:cNvSpPr>
            <a:spLocks noChangeArrowheads="1"/>
          </p:cNvSpPr>
          <p:nvPr/>
        </p:nvSpPr>
        <p:spPr bwMode="auto">
          <a:xfrm>
            <a:off x="-76200" y="5611491"/>
            <a:ext cx="9144000" cy="630942"/>
          </a:xfrm>
          <a:prstGeom prst="rect">
            <a:avLst/>
          </a:prstGeom>
          <a:noFill/>
          <a:ln>
            <a:noFill/>
          </a:ln>
          <a:extLst/>
        </p:spPr>
        <p:txBody>
          <a:bodyPr wrap="square">
            <a:spAutoFit/>
          </a:bodyPr>
          <a:lstStyle/>
          <a:p>
            <a:pPr algn="ctr" eaLnBrk="0" hangingPunct="0">
              <a:defRPr/>
            </a:pPr>
            <a:r>
              <a:rPr lang="en-US" b="1" dirty="0">
                <a:effectLst>
                  <a:outerShdw blurRad="50800" dist="50800" dir="5400000" algn="ctr" rotWithShape="0">
                    <a:srgbClr val="FFFF00"/>
                  </a:outerShdw>
                </a:effectLst>
                <a:ea typeface="Times New Roman" pitchFamily="18" charset="0"/>
                <a:cs typeface="Arial" pitchFamily="34" charset="0"/>
              </a:rPr>
              <a:t>*PBT accommodations:  </a:t>
            </a:r>
            <a:r>
              <a:rPr lang="en-US" sz="1700" b="1" dirty="0">
                <a:ea typeface="Times New Roman" pitchFamily="18" charset="0"/>
                <a:cs typeface="Arial" pitchFamily="34" charset="0"/>
              </a:rPr>
              <a:t>Schools must hand-deliver TO BE SCORED materials to TDC by 2 p.m. daily, </a:t>
            </a:r>
            <a:r>
              <a:rPr lang="en-US" sz="1700" b="1" dirty="0">
                <a:solidFill>
                  <a:srgbClr val="FF0000"/>
                </a:solidFill>
                <a:ea typeface="Times New Roman" pitchFamily="18" charset="0"/>
                <a:cs typeface="Arial" pitchFamily="34" charset="0"/>
              </a:rPr>
              <a:t>EXCEPTION is on Wednesdays, return by 1 PM.</a:t>
            </a:r>
            <a:r>
              <a:rPr lang="en-US" sz="1700" b="1" dirty="0">
                <a:ea typeface="Times New Roman" pitchFamily="18" charset="0"/>
                <a:cs typeface="Arial" pitchFamily="34" charset="0"/>
              </a:rPr>
              <a:t> TDC is at </a:t>
            </a:r>
            <a:r>
              <a:rPr lang="en-US" sz="1700" b="1" dirty="0"/>
              <a:t>13135 S.W. 26 Street, Miami, FL 33175</a:t>
            </a:r>
            <a:r>
              <a:rPr lang="en-US" sz="1700" b="1" dirty="0">
                <a:ea typeface="Times New Roman" pitchFamily="18" charset="0"/>
                <a:cs typeface="Arial" pitchFamily="34" charset="0"/>
              </a:rPr>
              <a:t>. </a:t>
            </a:r>
            <a:endParaRPr lang="en-US" sz="1700" dirty="0">
              <a:ea typeface="Times New Roman" pitchFamily="18" charset="0"/>
              <a:cs typeface="Arial" pitchFamily="34" charset="0"/>
            </a:endParaRPr>
          </a:p>
        </p:txBody>
      </p:sp>
      <p:sp>
        <p:nvSpPr>
          <p:cNvPr id="2" name="Rectangle 1"/>
          <p:cNvSpPr/>
          <p:nvPr/>
        </p:nvSpPr>
        <p:spPr>
          <a:xfrm>
            <a:off x="0" y="1562374"/>
            <a:ext cx="9144000" cy="769441"/>
          </a:xfrm>
          <a:prstGeom prst="rect">
            <a:avLst/>
          </a:prstGeom>
        </p:spPr>
        <p:txBody>
          <a:bodyPr wrap="square">
            <a:spAutoFit/>
          </a:bodyPr>
          <a:lstStyle/>
          <a:p>
            <a:pPr algn="ctr"/>
            <a:r>
              <a:rPr lang="en-US" sz="2200" b="1" dirty="0"/>
              <a:t>K-8 Centers, Middle Schools, Senior HS and Alternative Centers hand-deliver </a:t>
            </a:r>
            <a:r>
              <a:rPr lang="en-US" sz="2200" b="1" dirty="0">
                <a:solidFill>
                  <a:srgbClr val="FF0000"/>
                </a:solidFill>
              </a:rPr>
              <a:t>“TO BE SCORED” </a:t>
            </a:r>
            <a:r>
              <a:rPr lang="en-US" sz="2200" b="1" dirty="0"/>
              <a:t>boxes ONLY:</a:t>
            </a:r>
          </a:p>
        </p:txBody>
      </p:sp>
      <p:grpSp>
        <p:nvGrpSpPr>
          <p:cNvPr id="8" name="Group 7">
            <a:extLst>
              <a:ext uri="{FF2B5EF4-FFF2-40B4-BE49-F238E27FC236}">
                <a16:creationId xmlns:a16="http://schemas.microsoft.com/office/drawing/2014/main" id="{D34DA3C1-9363-46E4-B1F9-979853EE93E4}"/>
              </a:ext>
            </a:extLst>
          </p:cNvPr>
          <p:cNvGrpSpPr/>
          <p:nvPr/>
        </p:nvGrpSpPr>
        <p:grpSpPr>
          <a:xfrm>
            <a:off x="7625561" y="586581"/>
            <a:ext cx="1248248" cy="762000"/>
            <a:chOff x="5203223" y="3428999"/>
            <a:chExt cx="1248248" cy="762000"/>
          </a:xfrm>
        </p:grpSpPr>
        <p:pic>
          <p:nvPicPr>
            <p:cNvPr id="9" name="Picture 8">
              <a:extLst>
                <a:ext uri="{FF2B5EF4-FFF2-40B4-BE49-F238E27FC236}">
                  <a16:creationId xmlns:a16="http://schemas.microsoft.com/office/drawing/2014/main" id="{185E43BC-2DD2-4A6F-9F57-DE833824FA1E}"/>
                </a:ext>
              </a:extLst>
            </p:cNvPr>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sp>
          <p:nvSpPr>
            <p:cNvPr id="11" name="TextBox 10">
              <a:extLst>
                <a:ext uri="{FF2B5EF4-FFF2-40B4-BE49-F238E27FC236}">
                  <a16:creationId xmlns:a16="http://schemas.microsoft.com/office/drawing/2014/main" id="{86EDC540-E6BA-4FA0-8921-ACDDD0144CD1}"/>
                </a:ext>
              </a:extLst>
            </p:cNvPr>
            <p:cNvSpPr txBox="1"/>
            <p:nvPr/>
          </p:nvSpPr>
          <p:spPr>
            <a:xfrm>
              <a:off x="5408247" y="3585752"/>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grpSp>
      <p:pic>
        <p:nvPicPr>
          <p:cNvPr id="13" name="Picture 12">
            <a:extLst>
              <a:ext uri="{FF2B5EF4-FFF2-40B4-BE49-F238E27FC236}">
                <a16:creationId xmlns:a16="http://schemas.microsoft.com/office/drawing/2014/main" id="{7DE1F168-960D-4DA5-B2B1-426188BE3FF6}"/>
              </a:ext>
            </a:extLst>
          </p:cNvPr>
          <p:cNvPicPr>
            <a:picLocks noChangeAspect="1"/>
          </p:cNvPicPr>
          <p:nvPr/>
        </p:nvPicPr>
        <p:blipFill>
          <a:blip r:embed="rId4"/>
          <a:stretch>
            <a:fillRect/>
          </a:stretch>
        </p:blipFill>
        <p:spPr>
          <a:xfrm>
            <a:off x="4863152" y="6172200"/>
            <a:ext cx="2548349" cy="685800"/>
          </a:xfrm>
          <a:prstGeom prst="rect">
            <a:avLst/>
          </a:prstGeom>
        </p:spPr>
      </p:pic>
      <p:sp>
        <p:nvSpPr>
          <p:cNvPr id="12" name="TextBox 5"/>
          <p:cNvSpPr txBox="1">
            <a:spLocks noChangeArrowheads="1"/>
          </p:cNvSpPr>
          <p:nvPr/>
        </p:nvSpPr>
        <p:spPr bwMode="auto">
          <a:xfrm>
            <a:off x="2514600" y="6456226"/>
            <a:ext cx="21852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t>Friendly Reminders</a:t>
            </a:r>
          </a:p>
        </p:txBody>
      </p:sp>
    </p:spTree>
    <p:extLst>
      <p:ext uri="{BB962C8B-B14F-4D97-AF65-F5344CB8AC3E}">
        <p14:creationId xmlns:p14="http://schemas.microsoft.com/office/powerpoint/2010/main" val="384748470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515350" cy="1096962"/>
          </a:xfrm>
        </p:spPr>
        <p:txBody>
          <a:bodyPr>
            <a:normAutofit fontScale="90000"/>
          </a:bodyPr>
          <a:lstStyle/>
          <a:p>
            <a:r>
              <a:rPr lang="en-US" dirty="0"/>
              <a:t>NTBS MATERIAL PICK UP May 21 - 25</a:t>
            </a:r>
          </a:p>
        </p:txBody>
      </p:sp>
      <p:sp>
        <p:nvSpPr>
          <p:cNvPr id="4" name="Slide Number Placeholder 3"/>
          <p:cNvSpPr>
            <a:spLocks noGrp="1"/>
          </p:cNvSpPr>
          <p:nvPr>
            <p:ph type="sldNum" sz="quarter" idx="12"/>
          </p:nvPr>
        </p:nvSpPr>
        <p:spPr/>
        <p:txBody>
          <a:bodyPr/>
          <a:lstStyle/>
          <a:p>
            <a:fld id="{60F88D64-766A-45C3-93FE-3E1D3068B07A}" type="slidenum">
              <a:rPr lang="en-US" smtClean="0"/>
              <a:t>113</a:t>
            </a:fld>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31" t="13021" r="38068" b="19010"/>
          <a:stretch/>
        </p:blipFill>
        <p:spPr bwMode="auto">
          <a:xfrm>
            <a:off x="1047750" y="1486778"/>
            <a:ext cx="7086600" cy="4742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558944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304800" y="260638"/>
            <a:ext cx="8150225" cy="1207619"/>
          </a:xfrm>
        </p:spPr>
        <p:txBody>
          <a:bodyPr>
            <a:normAutofit/>
          </a:bodyPr>
          <a:lstStyle/>
          <a:p>
            <a:r>
              <a:rPr lang="en-US" altLang="en-US" dirty="0"/>
              <a:t>DAC-AR DOCUMENTS</a:t>
            </a:r>
            <a:endParaRPr lang="en-US" dirty="0"/>
          </a:p>
        </p:txBody>
      </p:sp>
      <p:sp>
        <p:nvSpPr>
          <p:cNvPr id="59396" name="Rectangle 3"/>
          <p:cNvSpPr>
            <a:spLocks noGrp="1" noChangeArrowheads="1"/>
          </p:cNvSpPr>
          <p:nvPr>
            <p:ph idx="1"/>
          </p:nvPr>
        </p:nvSpPr>
        <p:spPr>
          <a:xfrm>
            <a:off x="304800" y="1701229"/>
            <a:ext cx="8534400" cy="4736068"/>
          </a:xfrm>
        </p:spPr>
        <p:txBody>
          <a:bodyPr vert="horz" lIns="91440" tIns="45720" rIns="91440" bIns="45720" rtlCol="0" anchor="t">
            <a:noAutofit/>
          </a:bodyPr>
          <a:lstStyle/>
          <a:p>
            <a:pPr>
              <a:lnSpc>
                <a:spcPct val="100000"/>
              </a:lnSpc>
              <a:spcBef>
                <a:spcPts val="0"/>
              </a:spcBef>
              <a:spcAft>
                <a:spcPts val="0"/>
              </a:spcAft>
              <a:defRPr/>
            </a:pPr>
            <a:r>
              <a:rPr lang="en-US" sz="1800" dirty="0">
                <a:ea typeface="Batang" panose="02030600000101010101" pitchFamily="18" charset="-127"/>
                <a:cs typeface="Arial" panose="020B0604020202020204" pitchFamily="34" charset="0"/>
              </a:rPr>
              <a:t>Place the following materials in the </a:t>
            </a:r>
            <a:r>
              <a:rPr lang="en-US" sz="1800" b="1" i="1" dirty="0">
                <a:ea typeface="Batang" panose="02030600000101010101" pitchFamily="18" charset="-127"/>
                <a:cs typeface="Arial" panose="020B0604020202020204" pitchFamily="34" charset="0"/>
              </a:rPr>
              <a:t>District Assessment Coordinator-Administrative Records Box(es)</a:t>
            </a:r>
            <a:r>
              <a:rPr lang="en-US" sz="1800" dirty="0">
                <a:ea typeface="Batang" panose="02030600000101010101" pitchFamily="18" charset="-127"/>
                <a:cs typeface="Arial" panose="020B0604020202020204" pitchFamily="34" charset="0"/>
              </a:rPr>
              <a:t>:</a:t>
            </a:r>
          </a:p>
          <a:p>
            <a:pPr lvl="1">
              <a:lnSpc>
                <a:spcPct val="100000"/>
              </a:lnSpc>
              <a:spcBef>
                <a:spcPts val="0"/>
              </a:spcBef>
              <a:spcAft>
                <a:spcPts val="0"/>
              </a:spcAft>
              <a:defRPr/>
            </a:pPr>
            <a:r>
              <a:rPr lang="en-US" sz="1800" dirty="0">
                <a:ea typeface="Batang" panose="02030600000101010101" pitchFamily="18" charset="-127"/>
                <a:cs typeface="Arial" panose="020B0604020202020204" pitchFamily="34" charset="0"/>
              </a:rPr>
              <a:t>Original </a:t>
            </a:r>
            <a:r>
              <a:rPr lang="en-US" sz="1800" b="1" i="1" dirty="0">
                <a:ea typeface="Batang" panose="02030600000101010101" pitchFamily="18" charset="-127"/>
                <a:cs typeface="Arial" panose="020B0604020202020204" pitchFamily="34" charset="0"/>
              </a:rPr>
              <a:t>Test Materials Chain of Custody Form (for PBT accommodations)</a:t>
            </a:r>
            <a:r>
              <a:rPr lang="en-US" sz="1800" dirty="0">
                <a:ea typeface="Batang" panose="02030600000101010101" pitchFamily="18" charset="-127"/>
                <a:cs typeface="Arial" panose="020B0604020202020204" pitchFamily="34" charset="0"/>
              </a:rPr>
              <a:t> </a:t>
            </a:r>
            <a:r>
              <a:rPr lang="en-US" sz="1800" b="1" dirty="0">
                <a:solidFill>
                  <a:srgbClr val="7E56C8"/>
                </a:solidFill>
                <a:ea typeface="Batang" panose="02030600000101010101" pitchFamily="18" charset="-127"/>
                <a:cs typeface="Arial" panose="020B0604020202020204" pitchFamily="34" charset="0"/>
              </a:rPr>
              <a:t> </a:t>
            </a:r>
          </a:p>
          <a:p>
            <a:pPr lvl="1">
              <a:lnSpc>
                <a:spcPct val="100000"/>
              </a:lnSpc>
              <a:spcBef>
                <a:spcPts val="0"/>
              </a:spcBef>
              <a:spcAft>
                <a:spcPts val="0"/>
              </a:spcAft>
              <a:defRPr/>
            </a:pPr>
            <a:r>
              <a:rPr lang="en-US" sz="1800" b="1" dirty="0">
                <a:solidFill>
                  <a:srgbClr val="7030A0"/>
                </a:solidFill>
                <a:ea typeface="Batang" panose="02030600000101010101" pitchFamily="18" charset="-127"/>
                <a:cs typeface="Arial" panose="020B0604020202020204" pitchFamily="34" charset="0"/>
              </a:rPr>
              <a:t>Original </a:t>
            </a:r>
            <a:r>
              <a:rPr lang="en-US" sz="1800" b="1" i="1" dirty="0">
                <a:solidFill>
                  <a:srgbClr val="7030A0"/>
                </a:solidFill>
                <a:ea typeface="Batang" panose="02030600000101010101" pitchFamily="18" charset="-127"/>
                <a:cs typeface="Arial" panose="020B0604020202020204" pitchFamily="34" charset="0"/>
              </a:rPr>
              <a:t>School Procedural Checklist (FM-6927)</a:t>
            </a:r>
            <a:r>
              <a:rPr lang="en-US" sz="1800" b="1" dirty="0">
                <a:solidFill>
                  <a:srgbClr val="7030A0"/>
                </a:solidFill>
                <a:ea typeface="Batang" panose="02030600000101010101" pitchFamily="18" charset="-127"/>
                <a:cs typeface="Arial" panose="020B0604020202020204" pitchFamily="34" charset="0"/>
              </a:rPr>
              <a:t> (One per administration)</a:t>
            </a:r>
          </a:p>
          <a:p>
            <a:pPr lvl="1">
              <a:lnSpc>
                <a:spcPct val="100000"/>
              </a:lnSpc>
              <a:spcBef>
                <a:spcPts val="0"/>
              </a:spcBef>
              <a:spcAft>
                <a:spcPts val="0"/>
              </a:spcAft>
              <a:defRPr/>
            </a:pPr>
            <a:r>
              <a:rPr lang="en-US" sz="1800" dirty="0"/>
              <a:t>Original </a:t>
            </a:r>
            <a:r>
              <a:rPr lang="en-US" sz="1800" b="1" i="1" dirty="0"/>
              <a:t>Test Administration and Security Agreements</a:t>
            </a:r>
            <a:r>
              <a:rPr lang="en-US" sz="1800" b="1" dirty="0"/>
              <a:t> </a:t>
            </a:r>
            <a:r>
              <a:rPr lang="en-US" sz="1800" b="1" i="1" dirty="0"/>
              <a:t>and Test Administrator Prohibited Activities Agreements</a:t>
            </a:r>
            <a:endParaRPr lang="en-US" sz="1800" b="1" dirty="0"/>
          </a:p>
          <a:p>
            <a:pPr lvl="1">
              <a:lnSpc>
                <a:spcPct val="100000"/>
              </a:lnSpc>
              <a:spcBef>
                <a:spcPts val="0"/>
              </a:spcBef>
              <a:spcAft>
                <a:spcPts val="0"/>
              </a:spcAft>
              <a:defRPr/>
            </a:pPr>
            <a:r>
              <a:rPr lang="en-US" sz="1800" dirty="0">
                <a:ea typeface="Batang" panose="02030600000101010101" pitchFamily="18" charset="-127"/>
                <a:cs typeface="Arial" panose="020B0604020202020204" pitchFamily="34" charset="0"/>
              </a:rPr>
              <a:t>Original </a:t>
            </a:r>
            <a:r>
              <a:rPr lang="en-US" sz="1800" b="1" i="1" dirty="0">
                <a:ea typeface="Batang" panose="02030600000101010101" pitchFamily="18" charset="-127"/>
                <a:cs typeface="Arial" panose="020B0604020202020204" pitchFamily="34" charset="0"/>
              </a:rPr>
              <a:t>records of required administration information, such as Administration Record/Security Checklist </a:t>
            </a:r>
          </a:p>
          <a:p>
            <a:pPr lvl="1">
              <a:lnSpc>
                <a:spcPct val="100000"/>
              </a:lnSpc>
              <a:spcBef>
                <a:spcPts val="0"/>
              </a:spcBef>
              <a:spcAft>
                <a:spcPts val="0"/>
              </a:spcAft>
              <a:defRPr/>
            </a:pPr>
            <a:r>
              <a:rPr lang="en-US" sz="1800" dirty="0">
                <a:ea typeface="Batang" panose="02030600000101010101" pitchFamily="18" charset="-127"/>
                <a:cs typeface="Arial" panose="020B0604020202020204" pitchFamily="34" charset="0"/>
              </a:rPr>
              <a:t>Original </a:t>
            </a:r>
            <a:r>
              <a:rPr lang="en-US" sz="1800" b="1" i="1" dirty="0">
                <a:ea typeface="Batang" panose="02030600000101010101" pitchFamily="18" charset="-127"/>
                <a:cs typeface="Arial" panose="020B0604020202020204" pitchFamily="34" charset="0"/>
              </a:rPr>
              <a:t>Advanced</a:t>
            </a:r>
            <a:r>
              <a:rPr lang="en-US" sz="1800" dirty="0">
                <a:ea typeface="Batang" panose="02030600000101010101" pitchFamily="18" charset="-127"/>
                <a:cs typeface="Arial" panose="020B0604020202020204" pitchFamily="34" charset="0"/>
              </a:rPr>
              <a:t> </a:t>
            </a:r>
            <a:r>
              <a:rPr lang="en-US" sz="1800" b="1" i="1" dirty="0">
                <a:ea typeface="Batang" panose="02030600000101010101" pitchFamily="18" charset="-127"/>
                <a:cs typeface="Arial" panose="020B0604020202020204" pitchFamily="34" charset="0"/>
              </a:rPr>
              <a:t>Session Roster</a:t>
            </a:r>
            <a:r>
              <a:rPr lang="en-US" sz="1800" b="1" dirty="0">
                <a:ea typeface="Batang" panose="02030600000101010101" pitchFamily="18" charset="-127"/>
                <a:cs typeface="Arial" panose="020B0604020202020204" pitchFamily="34" charset="0"/>
              </a:rPr>
              <a:t>s </a:t>
            </a:r>
            <a:r>
              <a:rPr lang="en-US" sz="1800" dirty="0">
                <a:ea typeface="Batang" panose="02030600000101010101" pitchFamily="18" charset="-127"/>
                <a:cs typeface="Arial" panose="020B0604020202020204" pitchFamily="34" charset="0"/>
              </a:rPr>
              <a:t>(NGSSS CBT tests)</a:t>
            </a:r>
          </a:p>
          <a:p>
            <a:pPr lvl="1">
              <a:lnSpc>
                <a:spcPct val="100000"/>
              </a:lnSpc>
              <a:spcBef>
                <a:spcPts val="0"/>
              </a:spcBef>
              <a:spcAft>
                <a:spcPts val="0"/>
              </a:spcAft>
              <a:defRPr/>
            </a:pPr>
            <a:r>
              <a:rPr lang="en-US" sz="1800" dirty="0">
                <a:ea typeface="Batang" panose="02030600000101010101" pitchFamily="18" charset="-127"/>
                <a:cs typeface="Arial" panose="020B0604020202020204" pitchFamily="34" charset="0"/>
              </a:rPr>
              <a:t>Original </a:t>
            </a:r>
            <a:r>
              <a:rPr lang="en-US" sz="1800" b="1" i="1" dirty="0">
                <a:ea typeface="Batang" panose="02030600000101010101" pitchFamily="18" charset="-127"/>
                <a:cs typeface="Arial" panose="020B0604020202020204" pitchFamily="34" charset="0"/>
              </a:rPr>
              <a:t>Security Logs </a:t>
            </a:r>
            <a:endParaRPr lang="en-US" sz="1800" dirty="0">
              <a:ea typeface="Batang" panose="02030600000101010101" pitchFamily="18" charset="-127"/>
              <a:cs typeface="Arial" panose="020B0604020202020204" pitchFamily="34" charset="0"/>
            </a:endParaRPr>
          </a:p>
          <a:p>
            <a:pPr lvl="1">
              <a:lnSpc>
                <a:spcPct val="100000"/>
              </a:lnSpc>
              <a:spcBef>
                <a:spcPts val="0"/>
              </a:spcBef>
              <a:spcAft>
                <a:spcPts val="0"/>
              </a:spcAft>
              <a:defRPr/>
            </a:pPr>
            <a:r>
              <a:rPr lang="en-US" sz="1800" dirty="0">
                <a:ea typeface="Batang" panose="02030600000101010101" pitchFamily="18" charset="-127"/>
                <a:cs typeface="Arial" panose="020B0604020202020204" pitchFamily="34" charset="0"/>
              </a:rPr>
              <a:t>Original </a:t>
            </a:r>
            <a:r>
              <a:rPr lang="en-US" sz="1800" b="1" i="1" dirty="0">
                <a:ea typeface="Batang" panose="02030600000101010101" pitchFamily="18" charset="-127"/>
                <a:cs typeface="Arial" panose="020B0604020202020204" pitchFamily="34" charset="0"/>
              </a:rPr>
              <a:t>Seating Charts</a:t>
            </a:r>
          </a:p>
          <a:p>
            <a:pPr lvl="1">
              <a:lnSpc>
                <a:spcPct val="100000"/>
              </a:lnSpc>
              <a:spcBef>
                <a:spcPts val="0"/>
              </a:spcBef>
              <a:spcAft>
                <a:spcPts val="0"/>
              </a:spcAft>
              <a:defRPr/>
            </a:pPr>
            <a:r>
              <a:rPr lang="en-US" sz="1800" b="1" dirty="0">
                <a:ea typeface="Batang" panose="02030600000101010101" pitchFamily="18" charset="-127"/>
                <a:cs typeface="Arial" panose="020B0604020202020204" pitchFamily="34" charset="0"/>
              </a:rPr>
              <a:t>Seal Codes (FCAT 2.0 Retake CBT Only)</a:t>
            </a:r>
          </a:p>
          <a:p>
            <a:pPr marL="457200" lvl="1" indent="0">
              <a:lnSpc>
                <a:spcPct val="100000"/>
              </a:lnSpc>
              <a:spcBef>
                <a:spcPts val="0"/>
              </a:spcBef>
              <a:spcAft>
                <a:spcPts val="0"/>
              </a:spcAft>
              <a:buNone/>
              <a:defRPr/>
            </a:pPr>
            <a:r>
              <a:rPr lang="en-US" sz="1800" b="1" dirty="0">
                <a:solidFill>
                  <a:srgbClr val="FF0000"/>
                </a:solidFill>
                <a:ea typeface="Batang" panose="02030600000101010101" pitchFamily="18" charset="-127"/>
                <a:cs typeface="Arial" panose="020B0604020202020204" pitchFamily="34" charset="0"/>
              </a:rPr>
              <a:t>Group documentation by type and by test administration and include an Administrative Records Cover Sheet (found on the TDC web page).</a:t>
            </a:r>
          </a:p>
          <a:p>
            <a:pPr eaLnBrk="1" hangingPunct="1">
              <a:lnSpc>
                <a:spcPct val="100000"/>
              </a:lnSpc>
              <a:spcBef>
                <a:spcPts val="0"/>
              </a:spcBef>
              <a:spcAft>
                <a:spcPts val="0"/>
              </a:spcAft>
              <a:defRPr/>
            </a:pPr>
            <a:r>
              <a:rPr lang="en-US" sz="1800" dirty="0">
                <a:ea typeface="Batang" panose="02030600000101010101" pitchFamily="18" charset="-127"/>
                <a:cs typeface="Arial" panose="020B0604020202020204" pitchFamily="34" charset="0"/>
              </a:rPr>
              <a:t>Seal the box.</a:t>
            </a:r>
          </a:p>
          <a:p>
            <a:pPr eaLnBrk="1" hangingPunct="1">
              <a:lnSpc>
                <a:spcPct val="100000"/>
              </a:lnSpc>
              <a:spcBef>
                <a:spcPts val="0"/>
              </a:spcBef>
              <a:spcAft>
                <a:spcPts val="0"/>
              </a:spcAft>
              <a:defRPr/>
            </a:pPr>
            <a:r>
              <a:rPr lang="en-US" sz="1800" dirty="0">
                <a:ea typeface="Batang" panose="02030600000101010101" pitchFamily="18" charset="-127"/>
                <a:cs typeface="Arial" panose="020B0604020202020204" pitchFamily="34" charset="0"/>
              </a:rPr>
              <a:t>Complete, print and tape a DAC-AR box label to the </a:t>
            </a:r>
            <a:r>
              <a:rPr lang="en-US" sz="1800" u="sng" dirty="0">
                <a:ea typeface="Batang" panose="02030600000101010101" pitchFamily="18" charset="-127"/>
                <a:cs typeface="Arial" panose="020B0604020202020204" pitchFamily="34" charset="0"/>
              </a:rPr>
              <a:t>side</a:t>
            </a:r>
            <a:r>
              <a:rPr lang="en-US" sz="1800" dirty="0">
                <a:ea typeface="Batang" panose="02030600000101010101" pitchFamily="18" charset="-127"/>
                <a:cs typeface="Arial" panose="020B0604020202020204" pitchFamily="34" charset="0"/>
              </a:rPr>
              <a:t> of the box</a:t>
            </a:r>
          </a:p>
        </p:txBody>
      </p:sp>
      <p:sp>
        <p:nvSpPr>
          <p:cNvPr id="501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0D54CAC1-C4CC-434D-AACC-8F9CE9DFA094}" type="slidenum">
              <a:rPr lang="en-US" altLang="en-US" sz="1400" smtClean="0"/>
              <a:pPr eaLnBrk="1" hangingPunct="1">
                <a:spcBef>
                  <a:spcPct val="0"/>
                </a:spcBef>
                <a:buFontTx/>
                <a:buNone/>
              </a:pPr>
              <a:t>114</a:t>
            </a:fld>
            <a:endParaRPr lang="en-US" altLang="en-US" sz="1400" dirty="0"/>
          </a:p>
        </p:txBody>
      </p:sp>
      <p:sp>
        <p:nvSpPr>
          <p:cNvPr id="2" name="Rectangle 1"/>
          <p:cNvSpPr/>
          <p:nvPr/>
        </p:nvSpPr>
        <p:spPr>
          <a:xfrm>
            <a:off x="2423298" y="6442461"/>
            <a:ext cx="2185214" cy="369332"/>
          </a:xfrm>
          <a:prstGeom prst="rect">
            <a:avLst/>
          </a:prstGeom>
        </p:spPr>
        <p:txBody>
          <a:bodyPr wrap="none">
            <a:spAutoFit/>
          </a:bodyPr>
          <a:lstStyle/>
          <a:p>
            <a:pPr>
              <a:spcBef>
                <a:spcPct val="0"/>
              </a:spcBef>
            </a:pPr>
            <a:r>
              <a:rPr lang="en-US" altLang="en-US" dirty="0">
                <a:latin typeface="Arial" panose="020B0604020202020204" pitchFamily="34" charset="0"/>
                <a:cs typeface="Arial" panose="020B0604020202020204" pitchFamily="34" charset="0"/>
              </a:rPr>
              <a:t>Friendly Reminders</a:t>
            </a:r>
          </a:p>
        </p:txBody>
      </p:sp>
      <p:grpSp>
        <p:nvGrpSpPr>
          <p:cNvPr id="6" name="Group 5">
            <a:extLst>
              <a:ext uri="{FF2B5EF4-FFF2-40B4-BE49-F238E27FC236}">
                <a16:creationId xmlns:a16="http://schemas.microsoft.com/office/drawing/2014/main" id="{DE3C1E96-E0D6-4D00-87FF-7CD5FBBA5473}"/>
              </a:ext>
            </a:extLst>
          </p:cNvPr>
          <p:cNvGrpSpPr/>
          <p:nvPr/>
        </p:nvGrpSpPr>
        <p:grpSpPr>
          <a:xfrm>
            <a:off x="7772400" y="604648"/>
            <a:ext cx="1248248" cy="841780"/>
            <a:chOff x="5203223" y="3428999"/>
            <a:chExt cx="1248248" cy="762000"/>
          </a:xfrm>
        </p:grpSpPr>
        <p:pic>
          <p:nvPicPr>
            <p:cNvPr id="7" name="Picture 6">
              <a:extLst>
                <a:ext uri="{FF2B5EF4-FFF2-40B4-BE49-F238E27FC236}">
                  <a16:creationId xmlns:a16="http://schemas.microsoft.com/office/drawing/2014/main" id="{ABD2DE33-1B8E-4A0B-8783-88D0BD9D4AA1}"/>
                </a:ext>
              </a:extLst>
            </p:cNvPr>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8" name="Group 7">
              <a:extLst>
                <a:ext uri="{FF2B5EF4-FFF2-40B4-BE49-F238E27FC236}">
                  <a16:creationId xmlns:a16="http://schemas.microsoft.com/office/drawing/2014/main" id="{E949FBE9-EBE9-4444-A94B-0EA7D326DA80}"/>
                </a:ext>
              </a:extLst>
            </p:cNvPr>
            <p:cNvGrpSpPr/>
            <p:nvPr/>
          </p:nvGrpSpPr>
          <p:grpSpPr>
            <a:xfrm>
              <a:off x="5438681" y="3448733"/>
              <a:ext cx="838200" cy="722531"/>
              <a:chOff x="5410732" y="3472099"/>
              <a:chExt cx="838200" cy="722531"/>
            </a:xfrm>
          </p:grpSpPr>
          <p:sp>
            <p:nvSpPr>
              <p:cNvPr id="9" name="TextBox 8">
                <a:extLst>
                  <a:ext uri="{FF2B5EF4-FFF2-40B4-BE49-F238E27FC236}">
                    <a16:creationId xmlns:a16="http://schemas.microsoft.com/office/drawing/2014/main" id="{81267F94-81AF-490C-9C82-31736C15F32D}"/>
                  </a:ext>
                </a:extLst>
              </p:cNvPr>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E91C26FF-05B2-40C9-8CB8-4532C1E1A3B1}"/>
                  </a:ext>
                </a:extLst>
              </p:cNvPr>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1" name="Picture 10">
            <a:extLst>
              <a:ext uri="{FF2B5EF4-FFF2-40B4-BE49-F238E27FC236}">
                <a16:creationId xmlns:a16="http://schemas.microsoft.com/office/drawing/2014/main" id="{6C2D2A9C-7829-4D33-886B-1ACC2C923508}"/>
              </a:ext>
            </a:extLst>
          </p:cNvPr>
          <p:cNvPicPr>
            <a:picLocks noChangeAspect="1"/>
          </p:cNvPicPr>
          <p:nvPr/>
        </p:nvPicPr>
        <p:blipFill>
          <a:blip r:embed="rId4"/>
          <a:stretch>
            <a:fillRect/>
          </a:stretch>
        </p:blipFill>
        <p:spPr>
          <a:xfrm>
            <a:off x="4863152" y="6172200"/>
            <a:ext cx="2548349" cy="685800"/>
          </a:xfrm>
          <a:prstGeom prst="rect">
            <a:avLst/>
          </a:prstGeom>
        </p:spPr>
      </p:pic>
    </p:spTree>
    <p:extLst>
      <p:ext uri="{BB962C8B-B14F-4D97-AF65-F5344CB8AC3E}">
        <p14:creationId xmlns:p14="http://schemas.microsoft.com/office/powerpoint/2010/main" val="52822731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492562" cy="738981"/>
          </a:xfrm>
        </p:spPr>
        <p:txBody>
          <a:bodyPr>
            <a:normAutofit fontScale="90000"/>
          </a:bodyPr>
          <a:lstStyle/>
          <a:p>
            <a:r>
              <a:rPr lang="en-US" altLang="en-US" dirty="0"/>
              <a:t>DAC-AR Box(es) Return Label</a:t>
            </a:r>
            <a:endParaRPr lang="en-US" dirty="0"/>
          </a:p>
        </p:txBody>
      </p:sp>
      <p:pic>
        <p:nvPicPr>
          <p:cNvPr id="5" name="Picture 11" descr="A screenshot of a cell phone&#10;&#10;Description generated with very high confidence">
            <a:extLst>
              <a:ext uri="{FF2B5EF4-FFF2-40B4-BE49-F238E27FC236}">
                <a16:creationId xmlns:a16="http://schemas.microsoft.com/office/drawing/2014/main" id="{0545F5A7-1FDE-4B93-BE6B-1816FA7C3A2E}"/>
              </a:ext>
            </a:extLst>
          </p:cNvPr>
          <p:cNvPicPr>
            <a:picLocks noGrp="1" noChangeAspect="1"/>
          </p:cNvPicPr>
          <p:nvPr>
            <p:ph idx="1"/>
          </p:nvPr>
        </p:nvPicPr>
        <p:blipFill>
          <a:blip r:embed="rId3"/>
          <a:stretch>
            <a:fillRect/>
          </a:stretch>
        </p:blipFill>
        <p:spPr>
          <a:xfrm>
            <a:off x="22795" y="1064737"/>
            <a:ext cx="9108505" cy="4980463"/>
          </a:xfrm>
          <a:prstGeom prst="rect">
            <a:avLst/>
          </a:prstGeom>
        </p:spPr>
      </p:pic>
      <p:sp>
        <p:nvSpPr>
          <p:cNvPr id="4" name="Slide Number Placeholder 3"/>
          <p:cNvSpPr>
            <a:spLocks noGrp="1"/>
          </p:cNvSpPr>
          <p:nvPr>
            <p:ph type="sldNum" sz="quarter" idx="12"/>
          </p:nvPr>
        </p:nvSpPr>
        <p:spPr/>
        <p:txBody>
          <a:bodyPr/>
          <a:lstStyle/>
          <a:p>
            <a:fld id="{60F88D64-766A-45C3-93FE-3E1D3068B07A}" type="slidenum">
              <a:rPr lang="en-US" smtClean="0"/>
              <a:t>115</a:t>
            </a:fld>
            <a:endParaRPr lang="en-US" dirty="0"/>
          </a:p>
        </p:txBody>
      </p:sp>
      <p:grpSp>
        <p:nvGrpSpPr>
          <p:cNvPr id="6" name="Group 5">
            <a:extLst>
              <a:ext uri="{FF2B5EF4-FFF2-40B4-BE49-F238E27FC236}">
                <a16:creationId xmlns:a16="http://schemas.microsoft.com/office/drawing/2014/main" id="{B56803DE-3D00-4AC8-8CB1-16229F76F95D}"/>
              </a:ext>
            </a:extLst>
          </p:cNvPr>
          <p:cNvGrpSpPr/>
          <p:nvPr/>
        </p:nvGrpSpPr>
        <p:grpSpPr>
          <a:xfrm>
            <a:off x="7810027" y="205581"/>
            <a:ext cx="1248248" cy="762000"/>
            <a:chOff x="5203223" y="3428999"/>
            <a:chExt cx="1248248" cy="762000"/>
          </a:xfrm>
        </p:grpSpPr>
        <p:pic>
          <p:nvPicPr>
            <p:cNvPr id="7" name="Picture 6">
              <a:extLst>
                <a:ext uri="{FF2B5EF4-FFF2-40B4-BE49-F238E27FC236}">
                  <a16:creationId xmlns:a16="http://schemas.microsoft.com/office/drawing/2014/main" id="{B9D34DFC-5ADA-4000-81A4-B31CDE028F3A}"/>
                </a:ext>
              </a:extLst>
            </p:cNvPr>
            <p:cNvPicPr>
              <a:picLocks noChangeAspect="1"/>
            </p:cNvPicPr>
            <p:nvPr/>
          </p:nvPicPr>
          <p:blipFill>
            <a:blip r:embed="rId4"/>
            <a:stretch>
              <a:fillRect/>
            </a:stretch>
          </p:blipFill>
          <p:spPr>
            <a:xfrm>
              <a:off x="5203223" y="3428999"/>
              <a:ext cx="1248248" cy="762000"/>
            </a:xfrm>
            <a:prstGeom prst="rect">
              <a:avLst/>
            </a:prstGeom>
            <a:scene3d>
              <a:camera prst="orthographicFront"/>
              <a:lightRig rig="threePt" dir="t"/>
            </a:scene3d>
            <a:sp3d>
              <a:bevelT/>
            </a:sp3d>
          </p:spPr>
        </p:pic>
        <p:grpSp>
          <p:nvGrpSpPr>
            <p:cNvPr id="8" name="Group 7">
              <a:extLst>
                <a:ext uri="{FF2B5EF4-FFF2-40B4-BE49-F238E27FC236}">
                  <a16:creationId xmlns:a16="http://schemas.microsoft.com/office/drawing/2014/main" id="{637A30C7-AA08-41B8-BCAB-EC96250CED9B}"/>
                </a:ext>
              </a:extLst>
            </p:cNvPr>
            <p:cNvGrpSpPr/>
            <p:nvPr/>
          </p:nvGrpSpPr>
          <p:grpSpPr>
            <a:xfrm>
              <a:off x="5438681" y="3448733"/>
              <a:ext cx="838200" cy="722531"/>
              <a:chOff x="5410732" y="3472099"/>
              <a:chExt cx="838200" cy="722531"/>
            </a:xfrm>
          </p:grpSpPr>
          <p:sp>
            <p:nvSpPr>
              <p:cNvPr id="9" name="TextBox 8">
                <a:extLst>
                  <a:ext uri="{FF2B5EF4-FFF2-40B4-BE49-F238E27FC236}">
                    <a16:creationId xmlns:a16="http://schemas.microsoft.com/office/drawing/2014/main" id="{A0F5F1FC-ADB7-4D26-8331-25DE643BE010}"/>
                  </a:ext>
                </a:extLst>
              </p:cNvPr>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40D10813-4220-41F0-A94C-FC478C5491C9}"/>
                  </a:ext>
                </a:extLst>
              </p:cNvPr>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1" name="Picture 10">
            <a:extLst>
              <a:ext uri="{FF2B5EF4-FFF2-40B4-BE49-F238E27FC236}">
                <a16:creationId xmlns:a16="http://schemas.microsoft.com/office/drawing/2014/main" id="{D07EB121-637C-4FA5-BDE4-31588E39B196}"/>
              </a:ext>
            </a:extLst>
          </p:cNvPr>
          <p:cNvPicPr>
            <a:picLocks noChangeAspect="1"/>
          </p:cNvPicPr>
          <p:nvPr/>
        </p:nvPicPr>
        <p:blipFill>
          <a:blip r:embed="rId5"/>
          <a:stretch>
            <a:fillRect/>
          </a:stretch>
        </p:blipFill>
        <p:spPr>
          <a:xfrm>
            <a:off x="4863152" y="6172200"/>
            <a:ext cx="2548349" cy="685800"/>
          </a:xfrm>
          <a:prstGeom prst="rect">
            <a:avLst/>
          </a:prstGeom>
        </p:spPr>
      </p:pic>
    </p:spTree>
    <p:extLst>
      <p:ext uri="{BB962C8B-B14F-4D97-AF65-F5344CB8AC3E}">
        <p14:creationId xmlns:p14="http://schemas.microsoft.com/office/powerpoint/2010/main" val="428364096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304800" y="260638"/>
            <a:ext cx="8150225" cy="1207619"/>
          </a:xfrm>
        </p:spPr>
        <p:txBody>
          <a:bodyPr>
            <a:normAutofit/>
          </a:bodyPr>
          <a:lstStyle/>
          <a:p>
            <a:r>
              <a:rPr lang="en-US" altLang="en-US" dirty="0"/>
              <a:t>DAC DOCUMENTS</a:t>
            </a:r>
            <a:endParaRPr lang="en-US" dirty="0"/>
          </a:p>
        </p:txBody>
      </p:sp>
      <p:sp>
        <p:nvSpPr>
          <p:cNvPr id="59396" name="Rectangle 3"/>
          <p:cNvSpPr>
            <a:spLocks noGrp="1" noChangeArrowheads="1"/>
          </p:cNvSpPr>
          <p:nvPr>
            <p:ph idx="1"/>
          </p:nvPr>
        </p:nvSpPr>
        <p:spPr>
          <a:xfrm>
            <a:off x="304800" y="1752600"/>
            <a:ext cx="8534400" cy="3746714"/>
          </a:xfrm>
        </p:spPr>
        <p:txBody>
          <a:bodyPr vert="horz" lIns="91440" tIns="45720" rIns="91440" bIns="45720" rtlCol="0" anchor="t">
            <a:noAutofit/>
          </a:bodyPr>
          <a:lstStyle/>
          <a:p>
            <a:pPr eaLnBrk="1" hangingPunct="1">
              <a:lnSpc>
                <a:spcPct val="100000"/>
              </a:lnSpc>
              <a:spcBef>
                <a:spcPts val="0"/>
              </a:spcBef>
              <a:spcAft>
                <a:spcPts val="0"/>
              </a:spcAft>
              <a:defRPr/>
            </a:pPr>
            <a:r>
              <a:rPr lang="en-US" sz="2400" dirty="0">
                <a:ea typeface="Batang" panose="02030600000101010101" pitchFamily="18" charset="-127"/>
                <a:cs typeface="Arial" panose="020B0604020202020204" pitchFamily="34" charset="0"/>
              </a:rPr>
              <a:t>Place the following materials in the </a:t>
            </a:r>
            <a:r>
              <a:rPr lang="en-US" sz="2400" b="1" i="1" dirty="0">
                <a:ea typeface="Batang" panose="02030600000101010101" pitchFamily="18" charset="-127"/>
                <a:cs typeface="Arial" panose="020B0604020202020204" pitchFamily="34" charset="0"/>
              </a:rPr>
              <a:t>District Assessment Coordinator Box(es)</a:t>
            </a:r>
            <a:r>
              <a:rPr lang="en-US" sz="2400" dirty="0">
                <a:ea typeface="Batang" panose="02030600000101010101" pitchFamily="18" charset="-127"/>
                <a:cs typeface="Arial" panose="020B0604020202020204" pitchFamily="34" charset="0"/>
              </a:rPr>
              <a:t>:</a:t>
            </a:r>
          </a:p>
          <a:p>
            <a:pPr lvl="1">
              <a:lnSpc>
                <a:spcPct val="100000"/>
              </a:lnSpc>
              <a:spcBef>
                <a:spcPts val="0"/>
              </a:spcBef>
              <a:spcAft>
                <a:spcPts val="0"/>
              </a:spcAft>
              <a:defRPr/>
            </a:pPr>
            <a:r>
              <a:rPr lang="en-US" sz="2400" b="1" kern="1200" dirty="0">
                <a:ea typeface="Batang" panose="02030600000101010101" pitchFamily="18" charset="-127"/>
                <a:cs typeface="Arial" panose="020B0604020202020204" pitchFamily="34" charset="0"/>
              </a:rPr>
              <a:t>All used</a:t>
            </a:r>
            <a:r>
              <a:rPr lang="en-US" sz="2400" b="1" dirty="0">
                <a:ea typeface="Batang" panose="02030600000101010101" pitchFamily="18" charset="-127"/>
                <a:cs typeface="Arial" panose="020B0604020202020204" pitchFamily="34" charset="0"/>
              </a:rPr>
              <a:t> </a:t>
            </a:r>
            <a:r>
              <a:rPr lang="en-US" sz="2400" b="1" kern="1200" dirty="0">
                <a:ea typeface="Batang" panose="02030600000101010101" pitchFamily="18" charset="-127"/>
                <a:cs typeface="Arial" panose="020B0604020202020204" pitchFamily="34" charset="0"/>
              </a:rPr>
              <a:t>planning </a:t>
            </a:r>
            <a:r>
              <a:rPr lang="en-US" sz="2400" b="1" dirty="0">
                <a:ea typeface="Batang" panose="02030600000101010101" pitchFamily="18" charset="-127"/>
                <a:cs typeface="Arial" panose="020B0604020202020204" pitchFamily="34" charset="0"/>
              </a:rPr>
              <a:t>sheets</a:t>
            </a:r>
          </a:p>
          <a:p>
            <a:pPr lvl="1">
              <a:lnSpc>
                <a:spcPct val="100000"/>
              </a:lnSpc>
              <a:spcBef>
                <a:spcPts val="0"/>
              </a:spcBef>
              <a:spcAft>
                <a:spcPts val="0"/>
              </a:spcAft>
              <a:defRPr/>
            </a:pPr>
            <a:r>
              <a:rPr lang="en-US" sz="2400" b="1" dirty="0">
                <a:ea typeface="Batang" panose="02030600000101010101" pitchFamily="18" charset="-127"/>
                <a:cs typeface="Arial" panose="020B0604020202020204" pitchFamily="34" charset="0"/>
              </a:rPr>
              <a:t>All used work</a:t>
            </a:r>
            <a:r>
              <a:rPr lang="en-US" sz="2400" b="1" kern="1200" dirty="0">
                <a:ea typeface="Batang" panose="02030600000101010101" pitchFamily="18" charset="-127"/>
                <a:cs typeface="Arial" panose="020B0604020202020204" pitchFamily="34" charset="0"/>
              </a:rPr>
              <a:t> </a:t>
            </a:r>
            <a:r>
              <a:rPr lang="en-US" sz="2400" b="1" dirty="0">
                <a:ea typeface="Batang" panose="02030600000101010101" pitchFamily="18" charset="-127"/>
                <a:cs typeface="Arial" panose="020B0604020202020204" pitchFamily="34" charset="0"/>
              </a:rPr>
              <a:t>folders</a:t>
            </a:r>
            <a:endParaRPr lang="en-US" sz="2400" dirty="0">
              <a:ea typeface="Batang" panose="02030600000101010101" pitchFamily="18" charset="-127"/>
              <a:cs typeface="Arial" panose="020B0604020202020204" pitchFamily="34" charset="0"/>
            </a:endParaRPr>
          </a:p>
          <a:p>
            <a:pPr lvl="1">
              <a:lnSpc>
                <a:spcPct val="100000"/>
              </a:lnSpc>
              <a:spcBef>
                <a:spcPts val="0"/>
              </a:spcBef>
              <a:spcAft>
                <a:spcPts val="0"/>
              </a:spcAft>
              <a:defRPr/>
            </a:pPr>
            <a:r>
              <a:rPr lang="en-US" sz="2400" b="1" dirty="0">
                <a:ea typeface="Batang" panose="02030600000101010101" pitchFamily="18" charset="-127"/>
                <a:cs typeface="Arial" panose="020B0604020202020204" pitchFamily="34" charset="0"/>
              </a:rPr>
              <a:t>All used worksheets</a:t>
            </a:r>
            <a:endParaRPr lang="en-US" sz="2400" dirty="0">
              <a:ea typeface="Batang" panose="02030600000101010101" pitchFamily="18" charset="-127"/>
              <a:cs typeface="Arial" panose="020B0604020202020204" pitchFamily="34" charset="0"/>
            </a:endParaRPr>
          </a:p>
          <a:p>
            <a:pPr lvl="1">
              <a:lnSpc>
                <a:spcPct val="100000"/>
              </a:lnSpc>
              <a:spcBef>
                <a:spcPts val="0"/>
              </a:spcBef>
              <a:spcAft>
                <a:spcPts val="0"/>
              </a:spcAft>
              <a:defRPr/>
            </a:pPr>
            <a:r>
              <a:rPr lang="en-US" sz="2400" b="1" dirty="0">
                <a:ea typeface="Batang" panose="02030600000101010101" pitchFamily="18" charset="-127"/>
                <a:cs typeface="Arial" panose="020B0604020202020204" pitchFamily="34" charset="0"/>
              </a:rPr>
              <a:t>All used reference</a:t>
            </a:r>
            <a:r>
              <a:rPr lang="en-US" sz="2400" b="1" kern="1200" dirty="0">
                <a:ea typeface="Batang" panose="02030600000101010101" pitchFamily="18" charset="-127"/>
                <a:cs typeface="Arial" panose="020B0604020202020204" pitchFamily="34" charset="0"/>
              </a:rPr>
              <a:t> </a:t>
            </a:r>
            <a:r>
              <a:rPr lang="en-US" sz="2400" b="1" dirty="0">
                <a:ea typeface="Batang" panose="02030600000101010101" pitchFamily="18" charset="-127"/>
                <a:cs typeface="Arial" panose="020B0604020202020204" pitchFamily="34" charset="0"/>
              </a:rPr>
              <a:t>sheets</a:t>
            </a:r>
            <a:endParaRPr lang="en-US" sz="2400" dirty="0">
              <a:ea typeface="Batang" panose="02030600000101010101" pitchFamily="18" charset="-127"/>
              <a:cs typeface="Arial" panose="020B0604020202020204" pitchFamily="34" charset="0"/>
            </a:endParaRPr>
          </a:p>
          <a:p>
            <a:pPr lvl="1">
              <a:lnSpc>
                <a:spcPct val="100000"/>
              </a:lnSpc>
              <a:spcBef>
                <a:spcPts val="0"/>
              </a:spcBef>
              <a:spcAft>
                <a:spcPts val="0"/>
              </a:spcAft>
              <a:defRPr/>
            </a:pPr>
            <a:r>
              <a:rPr lang="en-US" sz="2400" b="1" dirty="0">
                <a:ea typeface="Batang" panose="02030600000101010101" pitchFamily="18" charset="-127"/>
                <a:cs typeface="Arial" panose="020B0604020202020204" pitchFamily="34" charset="0"/>
              </a:rPr>
              <a:t>All used periodic</a:t>
            </a:r>
            <a:r>
              <a:rPr lang="en-US" sz="2400" b="1" kern="1200" dirty="0">
                <a:ea typeface="Batang" panose="02030600000101010101" pitchFamily="18" charset="-127"/>
                <a:cs typeface="Arial" panose="020B0604020202020204" pitchFamily="34" charset="0"/>
              </a:rPr>
              <a:t> tables</a:t>
            </a:r>
            <a:endParaRPr lang="en-US" sz="2400" dirty="0"/>
          </a:p>
          <a:p>
            <a:pPr>
              <a:lnSpc>
                <a:spcPct val="100000"/>
              </a:lnSpc>
              <a:spcBef>
                <a:spcPts val="0"/>
              </a:spcBef>
              <a:spcAft>
                <a:spcPts val="0"/>
              </a:spcAft>
              <a:defRPr/>
            </a:pPr>
            <a:endParaRPr lang="en-US" sz="2400" dirty="0">
              <a:solidFill>
                <a:srgbClr val="000000"/>
              </a:solidFill>
              <a:ea typeface="Batang" panose="02030600000101010101" pitchFamily="18" charset="-127"/>
              <a:cs typeface="Arial" panose="020B0604020202020204" pitchFamily="34" charset="0"/>
            </a:endParaRPr>
          </a:p>
          <a:p>
            <a:pPr eaLnBrk="1" hangingPunct="1">
              <a:lnSpc>
                <a:spcPct val="100000"/>
              </a:lnSpc>
              <a:spcBef>
                <a:spcPts val="0"/>
              </a:spcBef>
              <a:spcAft>
                <a:spcPts val="0"/>
              </a:spcAft>
              <a:defRPr/>
            </a:pPr>
            <a:r>
              <a:rPr lang="en-US" sz="2400" dirty="0">
                <a:ea typeface="Batang" panose="02030600000101010101" pitchFamily="18" charset="-127"/>
                <a:cs typeface="Arial" panose="020B0604020202020204" pitchFamily="34" charset="0"/>
              </a:rPr>
              <a:t>Seal the box.</a:t>
            </a:r>
            <a:endParaRPr lang="en-US" sz="2400" dirty="0"/>
          </a:p>
          <a:p>
            <a:pPr eaLnBrk="1" hangingPunct="1">
              <a:lnSpc>
                <a:spcPct val="100000"/>
              </a:lnSpc>
              <a:spcBef>
                <a:spcPts val="0"/>
              </a:spcBef>
              <a:spcAft>
                <a:spcPts val="0"/>
              </a:spcAft>
              <a:defRPr/>
            </a:pPr>
            <a:r>
              <a:rPr lang="en-US" sz="2400" dirty="0">
                <a:ea typeface="Batang" panose="02030600000101010101" pitchFamily="18" charset="-127"/>
                <a:cs typeface="Arial" panose="020B0604020202020204" pitchFamily="34" charset="0"/>
              </a:rPr>
              <a:t>Complete, print and tape a DAC box label to the </a:t>
            </a:r>
            <a:r>
              <a:rPr lang="en-US" sz="2400" u="sng" dirty="0">
                <a:ea typeface="Batang" panose="02030600000101010101" pitchFamily="18" charset="-127"/>
                <a:cs typeface="Arial" panose="020B0604020202020204" pitchFamily="34" charset="0"/>
              </a:rPr>
              <a:t>side</a:t>
            </a:r>
            <a:r>
              <a:rPr lang="en-US" sz="2400" dirty="0">
                <a:ea typeface="Batang" panose="02030600000101010101" pitchFamily="18" charset="-127"/>
                <a:cs typeface="Arial" panose="020B0604020202020204" pitchFamily="34" charset="0"/>
              </a:rPr>
              <a:t> of the box.</a:t>
            </a:r>
          </a:p>
        </p:txBody>
      </p:sp>
      <p:sp>
        <p:nvSpPr>
          <p:cNvPr id="501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0D54CAC1-C4CC-434D-AACC-8F9CE9DFA094}" type="slidenum">
              <a:rPr lang="en-US" altLang="en-US" sz="1400" smtClean="0"/>
              <a:pPr eaLnBrk="1" hangingPunct="1">
                <a:spcBef>
                  <a:spcPct val="0"/>
                </a:spcBef>
                <a:buFontTx/>
                <a:buNone/>
              </a:pPr>
              <a:t>116</a:t>
            </a:fld>
            <a:endParaRPr lang="en-US" altLang="en-US" sz="1400" dirty="0"/>
          </a:p>
        </p:txBody>
      </p:sp>
      <p:sp>
        <p:nvSpPr>
          <p:cNvPr id="2" name="Rectangle 1"/>
          <p:cNvSpPr/>
          <p:nvPr/>
        </p:nvSpPr>
        <p:spPr>
          <a:xfrm>
            <a:off x="2423298" y="6442461"/>
            <a:ext cx="2185214" cy="369332"/>
          </a:xfrm>
          <a:prstGeom prst="rect">
            <a:avLst/>
          </a:prstGeom>
        </p:spPr>
        <p:txBody>
          <a:bodyPr wrap="none">
            <a:spAutoFit/>
          </a:bodyPr>
          <a:lstStyle/>
          <a:p>
            <a:pPr>
              <a:spcBef>
                <a:spcPct val="0"/>
              </a:spcBef>
            </a:pPr>
            <a:r>
              <a:rPr lang="en-US" altLang="en-US" dirty="0">
                <a:latin typeface="Arial" panose="020B0604020202020204" pitchFamily="34" charset="0"/>
                <a:cs typeface="Arial" panose="020B0604020202020204" pitchFamily="34" charset="0"/>
              </a:rPr>
              <a:t>Friendly Reminders</a:t>
            </a:r>
          </a:p>
        </p:txBody>
      </p:sp>
      <p:grpSp>
        <p:nvGrpSpPr>
          <p:cNvPr id="6" name="Group 5">
            <a:extLst>
              <a:ext uri="{FF2B5EF4-FFF2-40B4-BE49-F238E27FC236}">
                <a16:creationId xmlns:a16="http://schemas.microsoft.com/office/drawing/2014/main" id="{DE3C1E96-E0D6-4D00-87FF-7CD5FBBA5473}"/>
              </a:ext>
            </a:extLst>
          </p:cNvPr>
          <p:cNvGrpSpPr/>
          <p:nvPr/>
        </p:nvGrpSpPr>
        <p:grpSpPr>
          <a:xfrm>
            <a:off x="7772400" y="604648"/>
            <a:ext cx="1248248" cy="841780"/>
            <a:chOff x="5203223" y="3428999"/>
            <a:chExt cx="1248248" cy="762000"/>
          </a:xfrm>
        </p:grpSpPr>
        <p:pic>
          <p:nvPicPr>
            <p:cNvPr id="7" name="Picture 6">
              <a:extLst>
                <a:ext uri="{FF2B5EF4-FFF2-40B4-BE49-F238E27FC236}">
                  <a16:creationId xmlns:a16="http://schemas.microsoft.com/office/drawing/2014/main" id="{ABD2DE33-1B8E-4A0B-8783-88D0BD9D4AA1}"/>
                </a:ext>
              </a:extLst>
            </p:cNvPr>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8" name="Group 7">
              <a:extLst>
                <a:ext uri="{FF2B5EF4-FFF2-40B4-BE49-F238E27FC236}">
                  <a16:creationId xmlns:a16="http://schemas.microsoft.com/office/drawing/2014/main" id="{E949FBE9-EBE9-4444-A94B-0EA7D326DA80}"/>
                </a:ext>
              </a:extLst>
            </p:cNvPr>
            <p:cNvGrpSpPr/>
            <p:nvPr/>
          </p:nvGrpSpPr>
          <p:grpSpPr>
            <a:xfrm>
              <a:off x="5438681" y="3448733"/>
              <a:ext cx="838200" cy="722531"/>
              <a:chOff x="5410732" y="3472099"/>
              <a:chExt cx="838200" cy="722531"/>
            </a:xfrm>
          </p:grpSpPr>
          <p:sp>
            <p:nvSpPr>
              <p:cNvPr id="9" name="TextBox 8">
                <a:extLst>
                  <a:ext uri="{FF2B5EF4-FFF2-40B4-BE49-F238E27FC236}">
                    <a16:creationId xmlns:a16="http://schemas.microsoft.com/office/drawing/2014/main" id="{81267F94-81AF-490C-9C82-31736C15F32D}"/>
                  </a:ext>
                </a:extLst>
              </p:cNvPr>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E91C26FF-05B2-40C9-8CB8-4532C1E1A3B1}"/>
                  </a:ext>
                </a:extLst>
              </p:cNvPr>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1" name="Picture 10">
            <a:extLst>
              <a:ext uri="{FF2B5EF4-FFF2-40B4-BE49-F238E27FC236}">
                <a16:creationId xmlns:a16="http://schemas.microsoft.com/office/drawing/2014/main" id="{6C2D2A9C-7829-4D33-886B-1ACC2C923508}"/>
              </a:ext>
            </a:extLst>
          </p:cNvPr>
          <p:cNvPicPr>
            <a:picLocks noChangeAspect="1"/>
          </p:cNvPicPr>
          <p:nvPr/>
        </p:nvPicPr>
        <p:blipFill>
          <a:blip r:embed="rId4"/>
          <a:stretch>
            <a:fillRect/>
          </a:stretch>
        </p:blipFill>
        <p:spPr>
          <a:xfrm>
            <a:off x="4863152" y="6172200"/>
            <a:ext cx="2548349" cy="685800"/>
          </a:xfrm>
          <a:prstGeom prst="rect">
            <a:avLst/>
          </a:prstGeom>
        </p:spPr>
      </p:pic>
    </p:spTree>
    <p:extLst>
      <p:ext uri="{BB962C8B-B14F-4D97-AF65-F5344CB8AC3E}">
        <p14:creationId xmlns:p14="http://schemas.microsoft.com/office/powerpoint/2010/main" val="316720774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492562" cy="738981"/>
          </a:xfrm>
        </p:spPr>
        <p:txBody>
          <a:bodyPr>
            <a:normAutofit fontScale="90000"/>
          </a:bodyPr>
          <a:lstStyle/>
          <a:p>
            <a:r>
              <a:rPr lang="en-US" altLang="en-US" dirty="0"/>
              <a:t>DAC Box(es) Return Label</a:t>
            </a:r>
            <a:endParaRPr lang="en-US" dirty="0"/>
          </a:p>
        </p:txBody>
      </p:sp>
      <p:sp>
        <p:nvSpPr>
          <p:cNvPr id="4" name="Slide Number Placeholder 3"/>
          <p:cNvSpPr>
            <a:spLocks noGrp="1"/>
          </p:cNvSpPr>
          <p:nvPr>
            <p:ph type="sldNum" sz="quarter" idx="12"/>
          </p:nvPr>
        </p:nvSpPr>
        <p:spPr/>
        <p:txBody>
          <a:bodyPr/>
          <a:lstStyle/>
          <a:p>
            <a:fld id="{60F88D64-766A-45C3-93FE-3E1D3068B07A}" type="slidenum">
              <a:rPr lang="en-US" smtClean="0"/>
              <a:t>117</a:t>
            </a:fld>
            <a:endParaRPr lang="en-US" dirty="0"/>
          </a:p>
        </p:txBody>
      </p:sp>
      <p:grpSp>
        <p:nvGrpSpPr>
          <p:cNvPr id="6" name="Group 5">
            <a:extLst>
              <a:ext uri="{FF2B5EF4-FFF2-40B4-BE49-F238E27FC236}">
                <a16:creationId xmlns:a16="http://schemas.microsoft.com/office/drawing/2014/main" id="{B56803DE-3D00-4AC8-8CB1-16229F76F95D}"/>
              </a:ext>
            </a:extLst>
          </p:cNvPr>
          <p:cNvGrpSpPr/>
          <p:nvPr/>
        </p:nvGrpSpPr>
        <p:grpSpPr>
          <a:xfrm>
            <a:off x="7810027" y="205581"/>
            <a:ext cx="1248248" cy="762000"/>
            <a:chOff x="5203223" y="3428999"/>
            <a:chExt cx="1248248" cy="762000"/>
          </a:xfrm>
        </p:grpSpPr>
        <p:pic>
          <p:nvPicPr>
            <p:cNvPr id="7" name="Picture 6">
              <a:extLst>
                <a:ext uri="{FF2B5EF4-FFF2-40B4-BE49-F238E27FC236}">
                  <a16:creationId xmlns:a16="http://schemas.microsoft.com/office/drawing/2014/main" id="{B9D34DFC-5ADA-4000-81A4-B31CDE028F3A}"/>
                </a:ext>
              </a:extLst>
            </p:cNvPr>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8" name="Group 7">
              <a:extLst>
                <a:ext uri="{FF2B5EF4-FFF2-40B4-BE49-F238E27FC236}">
                  <a16:creationId xmlns:a16="http://schemas.microsoft.com/office/drawing/2014/main" id="{637A30C7-AA08-41B8-BCAB-EC96250CED9B}"/>
                </a:ext>
              </a:extLst>
            </p:cNvPr>
            <p:cNvGrpSpPr/>
            <p:nvPr/>
          </p:nvGrpSpPr>
          <p:grpSpPr>
            <a:xfrm>
              <a:off x="5438681" y="3448733"/>
              <a:ext cx="838200" cy="722531"/>
              <a:chOff x="5410732" y="3472099"/>
              <a:chExt cx="838200" cy="722531"/>
            </a:xfrm>
          </p:grpSpPr>
          <p:sp>
            <p:nvSpPr>
              <p:cNvPr id="9" name="TextBox 8">
                <a:extLst>
                  <a:ext uri="{FF2B5EF4-FFF2-40B4-BE49-F238E27FC236}">
                    <a16:creationId xmlns:a16="http://schemas.microsoft.com/office/drawing/2014/main" id="{A0F5F1FC-ADB7-4D26-8331-25DE643BE010}"/>
                  </a:ext>
                </a:extLst>
              </p:cNvPr>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40D10813-4220-41F0-A94C-FC478C5491C9}"/>
                  </a:ext>
                </a:extLst>
              </p:cNvPr>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1" name="Picture 10">
            <a:extLst>
              <a:ext uri="{FF2B5EF4-FFF2-40B4-BE49-F238E27FC236}">
                <a16:creationId xmlns:a16="http://schemas.microsoft.com/office/drawing/2014/main" id="{D07EB121-637C-4FA5-BDE4-31588E39B196}"/>
              </a:ext>
            </a:extLst>
          </p:cNvPr>
          <p:cNvPicPr>
            <a:picLocks noChangeAspect="1"/>
          </p:cNvPicPr>
          <p:nvPr/>
        </p:nvPicPr>
        <p:blipFill>
          <a:blip r:embed="rId4"/>
          <a:stretch>
            <a:fillRect/>
          </a:stretch>
        </p:blipFill>
        <p:spPr>
          <a:xfrm>
            <a:off x="4863152" y="6172200"/>
            <a:ext cx="2548349" cy="685800"/>
          </a:xfrm>
          <a:prstGeom prst="rect">
            <a:avLst/>
          </a:prstGeom>
        </p:spPr>
      </p:pic>
      <p:pic>
        <p:nvPicPr>
          <p:cNvPr id="13" name="Picture 13" descr="A screenshot of a cell phone&#10;&#10;Description generated with very high confidence">
            <a:extLst>
              <a:ext uri="{FF2B5EF4-FFF2-40B4-BE49-F238E27FC236}">
                <a16:creationId xmlns:a16="http://schemas.microsoft.com/office/drawing/2014/main" id="{0642F88C-81AA-4F6C-89AE-F6E6E84903D4}"/>
              </a:ext>
            </a:extLst>
          </p:cNvPr>
          <p:cNvPicPr>
            <a:picLocks noGrp="1" noChangeAspect="1"/>
          </p:cNvPicPr>
          <p:nvPr>
            <p:ph idx="1"/>
          </p:nvPr>
        </p:nvPicPr>
        <p:blipFill>
          <a:blip r:embed="rId5"/>
          <a:stretch>
            <a:fillRect/>
          </a:stretch>
        </p:blipFill>
        <p:spPr>
          <a:xfrm>
            <a:off x="4763" y="1032928"/>
            <a:ext cx="9122417" cy="5079296"/>
          </a:xfrm>
          <a:prstGeom prst="rect">
            <a:avLst/>
          </a:prstGeom>
        </p:spPr>
      </p:pic>
    </p:spTree>
    <p:extLst>
      <p:ext uri="{BB962C8B-B14F-4D97-AF65-F5344CB8AC3E}">
        <p14:creationId xmlns:p14="http://schemas.microsoft.com/office/powerpoint/2010/main" val="121710580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63000" cy="1096962"/>
          </a:xfrm>
        </p:spPr>
        <p:txBody>
          <a:bodyPr>
            <a:normAutofit fontScale="90000"/>
          </a:bodyPr>
          <a:lstStyle/>
          <a:p>
            <a:r>
              <a:rPr lang="en-US" dirty="0"/>
              <a:t>NTBS and DAC Box(es)</a:t>
            </a:r>
            <a:br>
              <a:rPr lang="en-US" dirty="0"/>
            </a:br>
            <a:r>
              <a:rPr lang="en-US" dirty="0"/>
              <a:t>Pick-Up Dates</a:t>
            </a:r>
          </a:p>
        </p:txBody>
      </p:sp>
      <p:sp>
        <p:nvSpPr>
          <p:cNvPr id="4" name="Slide Number Placeholder 3"/>
          <p:cNvSpPr>
            <a:spLocks noGrp="1"/>
          </p:cNvSpPr>
          <p:nvPr>
            <p:ph type="sldNum" sz="quarter" idx="12"/>
          </p:nvPr>
        </p:nvSpPr>
        <p:spPr/>
        <p:txBody>
          <a:bodyPr/>
          <a:lstStyle/>
          <a:p>
            <a:fld id="{60F88D64-766A-45C3-93FE-3E1D3068B07A}" type="slidenum">
              <a:rPr lang="en-US" smtClean="0"/>
              <a:t>118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61135409"/>
              </p:ext>
            </p:extLst>
          </p:nvPr>
        </p:nvGraphicFramePr>
        <p:xfrm>
          <a:off x="215154" y="2362200"/>
          <a:ext cx="8534400" cy="3017520"/>
        </p:xfrm>
        <a:graphic>
          <a:graphicData uri="http://schemas.openxmlformats.org/drawingml/2006/table">
            <a:tbl>
              <a:tblPr firstRow="1" bandRow="1">
                <a:tableStyleId>{5C22544A-7EE6-4342-B048-85BDC9FD1C3A}</a:tableStyleId>
              </a:tblPr>
              <a:tblGrid>
                <a:gridCol w="3253445">
                  <a:extLst>
                    <a:ext uri="{9D8B030D-6E8A-4147-A177-3AD203B41FA5}">
                      <a16:colId xmlns:a16="http://schemas.microsoft.com/office/drawing/2014/main" val="20000"/>
                    </a:ext>
                  </a:extLst>
                </a:gridCol>
                <a:gridCol w="3084601">
                  <a:extLst>
                    <a:ext uri="{9D8B030D-6E8A-4147-A177-3AD203B41FA5}">
                      <a16:colId xmlns:a16="http://schemas.microsoft.com/office/drawing/2014/main" val="20001"/>
                    </a:ext>
                  </a:extLst>
                </a:gridCol>
                <a:gridCol w="2196354">
                  <a:extLst>
                    <a:ext uri="{9D8B030D-6E8A-4147-A177-3AD203B41FA5}">
                      <a16:colId xmlns:a16="http://schemas.microsoft.com/office/drawing/2014/main" val="20002"/>
                    </a:ext>
                  </a:extLst>
                </a:gridCol>
              </a:tblGrid>
              <a:tr h="0">
                <a:tc>
                  <a:txBody>
                    <a:bodyPr/>
                    <a:lstStyle/>
                    <a:p>
                      <a:pPr algn="ctr"/>
                      <a:r>
                        <a:rPr lang="en-US" sz="1800" dirty="0">
                          <a:solidFill>
                            <a:schemeClr val="bg1"/>
                          </a:solidFill>
                        </a:rPr>
                        <a:t>MATERIALS</a:t>
                      </a:r>
                    </a:p>
                  </a:txBody>
                  <a:tcPr>
                    <a:solidFill>
                      <a:srgbClr val="16A1CC"/>
                    </a:solidFill>
                  </a:tcPr>
                </a:tc>
                <a:tc>
                  <a:txBody>
                    <a:bodyPr/>
                    <a:lstStyle/>
                    <a:p>
                      <a:pPr algn="ctr"/>
                      <a:r>
                        <a:rPr lang="en-US" sz="1800" dirty="0">
                          <a:solidFill>
                            <a:schemeClr val="bg1"/>
                          </a:solidFill>
                        </a:rPr>
                        <a:t>RETURN</a:t>
                      </a:r>
                      <a:r>
                        <a:rPr lang="en-US" sz="1800" baseline="0" dirty="0">
                          <a:solidFill>
                            <a:schemeClr val="bg1"/>
                          </a:solidFill>
                        </a:rPr>
                        <a:t> LABEL</a:t>
                      </a:r>
                      <a:endParaRPr lang="en-US" sz="1800" dirty="0">
                        <a:solidFill>
                          <a:schemeClr val="bg1"/>
                        </a:solidFill>
                      </a:endParaRPr>
                    </a:p>
                  </a:txBody>
                  <a:tcPr>
                    <a:solidFill>
                      <a:srgbClr val="16A1CC"/>
                    </a:solidFill>
                  </a:tcPr>
                </a:tc>
                <a:tc>
                  <a:txBody>
                    <a:bodyPr/>
                    <a:lstStyle/>
                    <a:p>
                      <a:pPr algn="ctr"/>
                      <a:r>
                        <a:rPr lang="en-US" sz="1800" dirty="0">
                          <a:solidFill>
                            <a:schemeClr val="bg1"/>
                          </a:solidFill>
                        </a:rPr>
                        <a:t>PICK</a:t>
                      </a:r>
                      <a:r>
                        <a:rPr lang="en-US" sz="1800" baseline="0" dirty="0">
                          <a:solidFill>
                            <a:schemeClr val="bg1"/>
                          </a:solidFill>
                        </a:rPr>
                        <a:t> UP DATE AT SCHOOLS</a:t>
                      </a:r>
                      <a:r>
                        <a:rPr lang="en-US" sz="1800" dirty="0">
                          <a:solidFill>
                            <a:schemeClr val="bg1"/>
                          </a:solidFill>
                        </a:rPr>
                        <a:t> </a:t>
                      </a:r>
                    </a:p>
                  </a:txBody>
                  <a:tcPr>
                    <a:solidFill>
                      <a:srgbClr val="16A1CC"/>
                    </a:solidFill>
                  </a:tcPr>
                </a:tc>
                <a:extLst>
                  <a:ext uri="{0D108BD9-81ED-4DB2-BD59-A6C34878D82A}">
                    <a16:rowId xmlns:a16="http://schemas.microsoft.com/office/drawing/2014/main" val="10000"/>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t>All “NOT TO BE SCORED” materials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(including NOT TO BE SCORED special documents)</a:t>
                      </a:r>
                      <a:endParaRPr lang="en-US" sz="1600" baseline="0" dirty="0"/>
                    </a:p>
                  </a:txBody>
                  <a:tcPr>
                    <a:solidFill>
                      <a:srgbClr val="D6F1F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1" u="sng" dirty="0">
                          <a:ln>
                            <a:solidFill>
                              <a:schemeClr val="tx1"/>
                            </a:solidFill>
                          </a:ln>
                          <a:solidFill>
                            <a:schemeClr val="bg1"/>
                          </a:solidFill>
                        </a:rPr>
                        <a:t>WHITE</a:t>
                      </a:r>
                      <a:r>
                        <a:rPr lang="en-US" sz="2600" b="1" baseline="0" dirty="0">
                          <a:ln>
                            <a:solidFill>
                              <a:schemeClr val="tx1"/>
                            </a:solidFill>
                          </a:ln>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baseline="0" dirty="0"/>
                        <a:t>“NOT TO BE SCORED”</a:t>
                      </a:r>
                    </a:p>
                  </a:txBody>
                  <a:tcPr>
                    <a:solidFill>
                      <a:srgbClr val="D6F1FA"/>
                    </a:solidFill>
                  </a:tcPr>
                </a:tc>
                <a:tc>
                  <a:txBody>
                    <a:bodyPr/>
                    <a:lstStyle/>
                    <a:p>
                      <a:pPr algn="ctr"/>
                      <a:r>
                        <a:rPr lang="en-US" sz="2600" b="1" u="sng" baseline="0" dirty="0"/>
                        <a:t>May 21-25</a:t>
                      </a:r>
                    </a:p>
                  </a:txBody>
                  <a:tcPr anchor="ctr">
                    <a:solidFill>
                      <a:srgbClr val="D6F1FA"/>
                    </a:solidFill>
                  </a:tcPr>
                </a:tc>
                <a:extLst>
                  <a:ext uri="{0D108BD9-81ED-4DB2-BD59-A6C34878D82A}">
                    <a16:rowId xmlns:a16="http://schemas.microsoft.com/office/drawing/2014/main" val="10001"/>
                  </a:ext>
                </a:extLst>
              </a:tr>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baseline="0" dirty="0">
                          <a:effectLst/>
                        </a:rPr>
                        <a:t>DISTRICT ASSESSMENT COORDINATOR ONLY BOXES (DAC) (No Color Return Label) include documentation for:</a:t>
                      </a:r>
                      <a:endParaRPr lang="en-US" sz="1600" b="0" baseline="0" dirty="0">
                        <a:solidFill>
                          <a:schemeClr val="tx1"/>
                        </a:solidFill>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baseline="0" dirty="0">
                          <a:solidFill>
                            <a:schemeClr val="tx1"/>
                          </a:solidFill>
                          <a:latin typeface="+mn-lt"/>
                        </a:rPr>
                        <a:t>FSA ELA Writing (Grades 4-10 and Retake); FSA ELA Reading (Grades 3-10 and Retake); FSA Mathematics (Grades 3-8); FCAT 2.0 Science (Grades 5 and 8); FCAT 2.0 Reading Retake;  FSA Algebra 1 Retake EOC; and FSA and NGSSS EOC Assessments</a:t>
                      </a:r>
                      <a:endParaRPr lang="en-US" sz="1600" b="0" dirty="0"/>
                    </a:p>
                  </a:txBody>
                  <a:tcPr>
                    <a:solidFill>
                      <a:srgbClr val="D6F1FA"/>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a:p>
                  </a:txBody>
                  <a:tcPr>
                    <a:solidFill>
                      <a:srgbClr val="CCECFF"/>
                    </a:solidFill>
                  </a:tcPr>
                </a:tc>
                <a:tc>
                  <a:txBody>
                    <a:bodyPr/>
                    <a:lstStyle/>
                    <a:p>
                      <a:pPr algn="ctr"/>
                      <a:endParaRPr lang="en-US" sz="2000" b="1" u="sng" baseline="0" dirty="0">
                        <a:latin typeface="+mn-lt"/>
                      </a:endParaRPr>
                    </a:p>
                    <a:p>
                      <a:pPr algn="ctr"/>
                      <a:endParaRPr lang="en-US" sz="2000" b="1" u="sng" baseline="0" dirty="0">
                        <a:latin typeface="+mn-lt"/>
                      </a:endParaRPr>
                    </a:p>
                    <a:p>
                      <a:pPr algn="ctr"/>
                      <a:r>
                        <a:rPr lang="en-US" sz="2600" b="1" u="sng" baseline="0" dirty="0">
                          <a:latin typeface="+mn-lt"/>
                        </a:rPr>
                        <a:t>May 29-June 6</a:t>
                      </a:r>
                    </a:p>
                  </a:txBody>
                  <a:tcPr>
                    <a:solidFill>
                      <a:srgbClr val="D6F1FA"/>
                    </a:solidFill>
                  </a:tcPr>
                </a:tc>
                <a:extLst>
                  <a:ext uri="{0D108BD9-81ED-4DB2-BD59-A6C34878D82A}">
                    <a16:rowId xmlns:a16="http://schemas.microsoft.com/office/drawing/2014/main" val="10002"/>
                  </a:ext>
                </a:extLst>
              </a:tr>
            </a:tbl>
          </a:graphicData>
        </a:graphic>
      </p:graphicFrame>
      <p:sp>
        <p:nvSpPr>
          <p:cNvPr id="6" name="TextBox 5"/>
          <p:cNvSpPr txBox="1"/>
          <p:nvPr/>
        </p:nvSpPr>
        <p:spPr>
          <a:xfrm>
            <a:off x="228600" y="5451304"/>
            <a:ext cx="8417169" cy="707886"/>
          </a:xfrm>
          <a:prstGeom prst="rect">
            <a:avLst/>
          </a:prstGeom>
          <a:noFill/>
        </p:spPr>
        <p:txBody>
          <a:bodyPr wrap="square" rtlCol="0">
            <a:spAutoFit/>
          </a:bodyPr>
          <a:lstStyle/>
          <a:p>
            <a:pPr algn="ctr"/>
            <a:r>
              <a:rPr lang="en-US" sz="2000" b="1" dirty="0">
                <a:solidFill>
                  <a:srgbClr val="FF0000"/>
                </a:solidFill>
              </a:rPr>
              <a:t>Please note: schools that don’t have materials ready for pick-up must hand- deliver these materials to TDC by 2:00 p.m. no later than </a:t>
            </a:r>
            <a:r>
              <a:rPr lang="en-US" sz="2000" b="1" u="sng" dirty="0">
                <a:solidFill>
                  <a:srgbClr val="FF0000"/>
                </a:solidFill>
              </a:rPr>
              <a:t>June 6</a:t>
            </a:r>
            <a:r>
              <a:rPr lang="en-US" sz="2000" b="1" u="sng" baseline="30000" dirty="0">
                <a:solidFill>
                  <a:srgbClr val="FF0000"/>
                </a:solidFill>
              </a:rPr>
              <a:t>th</a:t>
            </a:r>
            <a:r>
              <a:rPr lang="en-US" sz="2000" b="1" u="sng" dirty="0">
                <a:solidFill>
                  <a:srgbClr val="FF0000"/>
                </a:solidFill>
              </a:rPr>
              <a:t>.</a:t>
            </a:r>
            <a:endParaRPr lang="en-US" sz="2000" b="1" dirty="0">
              <a:solidFill>
                <a:srgbClr val="FF0000"/>
              </a:solidFill>
            </a:endParaRPr>
          </a:p>
        </p:txBody>
      </p:sp>
      <p:sp>
        <p:nvSpPr>
          <p:cNvPr id="3" name="Rectangle 2"/>
          <p:cNvSpPr/>
          <p:nvPr/>
        </p:nvSpPr>
        <p:spPr>
          <a:xfrm>
            <a:off x="228600" y="1600200"/>
            <a:ext cx="8499231" cy="830997"/>
          </a:xfrm>
          <a:prstGeom prst="rect">
            <a:avLst/>
          </a:prstGeom>
        </p:spPr>
        <p:txBody>
          <a:bodyPr wrap="square">
            <a:spAutoFit/>
          </a:bodyPr>
          <a:lstStyle/>
          <a:p>
            <a:r>
              <a:rPr lang="en-US" sz="2400" b="1" dirty="0"/>
              <a:t>Comet Delivery Services will pick- up FSA and NGSSS </a:t>
            </a:r>
            <a:r>
              <a:rPr lang="en-US" sz="2400" b="1" dirty="0">
                <a:solidFill>
                  <a:srgbClr val="FF0000"/>
                </a:solidFill>
              </a:rPr>
              <a:t>“NOT TO BE SCORED” </a:t>
            </a:r>
            <a:r>
              <a:rPr lang="en-US" sz="2400" b="1" dirty="0"/>
              <a:t>and </a:t>
            </a:r>
            <a:r>
              <a:rPr lang="en-US" sz="2400" b="1" dirty="0">
                <a:solidFill>
                  <a:srgbClr val="FF0000"/>
                </a:solidFill>
              </a:rPr>
              <a:t>District Assessment Coordinator (DAC) ONLY </a:t>
            </a:r>
            <a:r>
              <a:rPr lang="en-US" sz="2400" b="1" dirty="0"/>
              <a:t>boxes:</a:t>
            </a:r>
          </a:p>
        </p:txBody>
      </p:sp>
      <p:sp>
        <p:nvSpPr>
          <p:cNvPr id="8" name="Rectangle 7"/>
          <p:cNvSpPr/>
          <p:nvPr/>
        </p:nvSpPr>
        <p:spPr>
          <a:xfrm>
            <a:off x="6958786" y="110271"/>
            <a:ext cx="2185214" cy="369332"/>
          </a:xfrm>
          <a:prstGeom prst="rect">
            <a:avLst/>
          </a:prstGeom>
        </p:spPr>
        <p:txBody>
          <a:bodyPr wrap="none">
            <a:spAutoFit/>
          </a:bodyPr>
          <a:lstStyle/>
          <a:p>
            <a:pPr>
              <a:spcBef>
                <a:spcPct val="0"/>
              </a:spcBef>
            </a:pPr>
            <a:r>
              <a:rPr lang="en-US" altLang="en-US" dirty="0">
                <a:latin typeface="Arial" panose="020B0604020202020204" pitchFamily="34" charset="0"/>
                <a:cs typeface="Arial" panose="020B0604020202020204" pitchFamily="34" charset="0"/>
              </a:rPr>
              <a:t>Friendly Reminders</a:t>
            </a:r>
          </a:p>
        </p:txBody>
      </p:sp>
      <p:grpSp>
        <p:nvGrpSpPr>
          <p:cNvPr id="9" name="Group 8">
            <a:extLst>
              <a:ext uri="{FF2B5EF4-FFF2-40B4-BE49-F238E27FC236}">
                <a16:creationId xmlns:a16="http://schemas.microsoft.com/office/drawing/2014/main" id="{707D83C2-53F1-43CE-A2B0-57571078832D}"/>
              </a:ext>
            </a:extLst>
          </p:cNvPr>
          <p:cNvGrpSpPr/>
          <p:nvPr/>
        </p:nvGrpSpPr>
        <p:grpSpPr>
          <a:xfrm>
            <a:off x="7625561" y="586581"/>
            <a:ext cx="1248248" cy="762000"/>
            <a:chOff x="5203223" y="3428999"/>
            <a:chExt cx="1248248" cy="762000"/>
          </a:xfrm>
        </p:grpSpPr>
        <p:pic>
          <p:nvPicPr>
            <p:cNvPr id="10" name="Picture 9">
              <a:extLst>
                <a:ext uri="{FF2B5EF4-FFF2-40B4-BE49-F238E27FC236}">
                  <a16:creationId xmlns:a16="http://schemas.microsoft.com/office/drawing/2014/main" id="{6F542179-650D-4D9A-90BC-0B8930905944}"/>
                </a:ext>
              </a:extLst>
            </p:cNvPr>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11" name="Group 10">
              <a:extLst>
                <a:ext uri="{FF2B5EF4-FFF2-40B4-BE49-F238E27FC236}">
                  <a16:creationId xmlns:a16="http://schemas.microsoft.com/office/drawing/2014/main" id="{8D5D5AE3-3283-4331-9A99-AE9014CC8457}"/>
                </a:ext>
              </a:extLst>
            </p:cNvPr>
            <p:cNvGrpSpPr/>
            <p:nvPr/>
          </p:nvGrpSpPr>
          <p:grpSpPr>
            <a:xfrm>
              <a:off x="5438681" y="3448733"/>
              <a:ext cx="838200" cy="722531"/>
              <a:chOff x="5410732" y="3472099"/>
              <a:chExt cx="838200" cy="722531"/>
            </a:xfrm>
          </p:grpSpPr>
          <p:sp>
            <p:nvSpPr>
              <p:cNvPr id="12" name="TextBox 11">
                <a:extLst>
                  <a:ext uri="{FF2B5EF4-FFF2-40B4-BE49-F238E27FC236}">
                    <a16:creationId xmlns:a16="http://schemas.microsoft.com/office/drawing/2014/main" id="{09AFEE5F-4697-4D57-871C-CA4C9BE130A4}"/>
                  </a:ext>
                </a:extLst>
              </p:cNvPr>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FC18A7C8-8F48-43E6-9053-2BE934C34E57}"/>
                  </a:ext>
                </a:extLst>
              </p:cNvPr>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4" name="Picture 13">
            <a:extLst>
              <a:ext uri="{FF2B5EF4-FFF2-40B4-BE49-F238E27FC236}">
                <a16:creationId xmlns:a16="http://schemas.microsoft.com/office/drawing/2014/main" id="{A0FE88AA-65B0-4BD4-B760-A5CB13529198}"/>
              </a:ext>
            </a:extLst>
          </p:cNvPr>
          <p:cNvPicPr>
            <a:picLocks noChangeAspect="1"/>
          </p:cNvPicPr>
          <p:nvPr/>
        </p:nvPicPr>
        <p:blipFill>
          <a:blip r:embed="rId4"/>
          <a:stretch>
            <a:fillRect/>
          </a:stretch>
        </p:blipFill>
        <p:spPr>
          <a:xfrm>
            <a:off x="4863152" y="6172200"/>
            <a:ext cx="2548349" cy="685800"/>
          </a:xfrm>
          <a:prstGeom prst="rect">
            <a:avLst/>
          </a:prstGeom>
        </p:spPr>
      </p:pic>
    </p:spTree>
    <p:extLst>
      <p:ext uri="{BB962C8B-B14F-4D97-AF65-F5344CB8AC3E}">
        <p14:creationId xmlns:p14="http://schemas.microsoft.com/office/powerpoint/2010/main" val="241678926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8EE71B-2EDD-4E36-8D9F-BF7A4414FDC2}"/>
              </a:ext>
            </a:extLst>
          </p:cNvPr>
          <p:cNvSpPr>
            <a:spLocks noGrp="1"/>
          </p:cNvSpPr>
          <p:nvPr>
            <p:ph type="sldNum" sz="quarter" idx="12"/>
          </p:nvPr>
        </p:nvSpPr>
        <p:spPr/>
        <p:txBody>
          <a:bodyPr/>
          <a:lstStyle/>
          <a:p>
            <a:fld id="{60F88D64-766A-45C3-93FE-3E1D3068B07A}" type="slidenum">
              <a:rPr lang="en-US" smtClean="0"/>
              <a:t>119</a:t>
            </a:fld>
            <a:endParaRPr lang="en-US" dirty="0"/>
          </a:p>
        </p:txBody>
      </p:sp>
      <p:pic>
        <p:nvPicPr>
          <p:cNvPr id="9" name="Picture 9" descr="A screenshot of a cell phone&#10;&#10;Description generated with very high confidence">
            <a:extLst>
              <a:ext uri="{FF2B5EF4-FFF2-40B4-BE49-F238E27FC236}">
                <a16:creationId xmlns:a16="http://schemas.microsoft.com/office/drawing/2014/main" id="{A52DC490-0A54-4E8B-9FEE-46BC66ECC48B}"/>
              </a:ext>
            </a:extLst>
          </p:cNvPr>
          <p:cNvPicPr>
            <a:picLocks noGrp="1" noChangeAspect="1"/>
          </p:cNvPicPr>
          <p:nvPr>
            <p:ph idx="1"/>
          </p:nvPr>
        </p:nvPicPr>
        <p:blipFill>
          <a:blip r:embed="rId2"/>
          <a:stretch>
            <a:fillRect/>
          </a:stretch>
        </p:blipFill>
        <p:spPr>
          <a:xfrm>
            <a:off x="323850" y="304800"/>
            <a:ext cx="8507081" cy="5815073"/>
          </a:xfrm>
          <a:prstGeom prst="rect">
            <a:avLst/>
          </a:prstGeom>
        </p:spPr>
      </p:pic>
    </p:spTree>
    <p:extLst>
      <p:ext uri="{BB962C8B-B14F-4D97-AF65-F5344CB8AC3E}">
        <p14:creationId xmlns:p14="http://schemas.microsoft.com/office/powerpoint/2010/main" val="3874052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534400" cy="1096962"/>
          </a:xfrm>
        </p:spPr>
        <p:txBody>
          <a:bodyPr>
            <a:normAutofit fontScale="90000"/>
          </a:bodyPr>
          <a:lstStyle/>
          <a:p>
            <a:r>
              <a:rPr lang="en-US" dirty="0"/>
              <a:t>FSA ELA Reading and Mathematics</a:t>
            </a:r>
            <a:br>
              <a:rPr lang="en-US" dirty="0"/>
            </a:br>
            <a:r>
              <a:rPr lang="en-US" dirty="0"/>
              <a:t>Test Administration Information</a:t>
            </a:r>
          </a:p>
        </p:txBody>
      </p:sp>
      <p:sp>
        <p:nvSpPr>
          <p:cNvPr id="4" name="Slide Number Placeholder 3"/>
          <p:cNvSpPr>
            <a:spLocks noGrp="1"/>
          </p:cNvSpPr>
          <p:nvPr>
            <p:ph type="sldNum" sz="quarter" idx="12"/>
          </p:nvPr>
        </p:nvSpPr>
        <p:spPr>
          <a:xfrm>
            <a:off x="3190875" y="6248400"/>
            <a:ext cx="2895600" cy="365125"/>
          </a:xfrm>
        </p:spPr>
        <p:txBody>
          <a:bodyPr/>
          <a:lstStyle/>
          <a:p>
            <a:fld id="{60F88D64-766A-45C3-93FE-3E1D3068B07A}" type="slidenum">
              <a:rPr lang="en-US" smtClean="0"/>
              <a:t>12</a:t>
            </a:fld>
            <a:endParaRPr lang="en-US" dirty="0"/>
          </a:p>
        </p:txBody>
      </p:sp>
      <p:sp>
        <p:nvSpPr>
          <p:cNvPr id="5" name="Content Placeholder 2"/>
          <p:cNvSpPr txBox="1">
            <a:spLocks/>
          </p:cNvSpPr>
          <p:nvPr/>
        </p:nvSpPr>
        <p:spPr>
          <a:xfrm>
            <a:off x="193709" y="1691163"/>
            <a:ext cx="8451783" cy="3795237"/>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000" b="1" dirty="0"/>
              <a:t>Session Lengths by Subject  </a:t>
            </a:r>
            <a:endParaRPr lang="en-US" sz="3000" dirty="0"/>
          </a:p>
          <a:p>
            <a:pPr marL="0" indent="0">
              <a:spcAft>
                <a:spcPts val="0"/>
              </a:spcAft>
              <a:buFont typeface="Arial" panose="020B0604020202020204" pitchFamily="34" charset="0"/>
              <a:buNone/>
            </a:pPr>
            <a:r>
              <a:rPr lang="en-US" sz="2200" b="1" dirty="0"/>
              <a:t>FSA ELA Reading: </a:t>
            </a:r>
            <a:r>
              <a:rPr lang="en-US" sz="2200" dirty="0"/>
              <a:t>The FSA ELA Reading assessments are administered in two sessions over two days.</a:t>
            </a:r>
          </a:p>
          <a:p>
            <a:pPr marL="0" indent="0">
              <a:buFont typeface="Arial" panose="020B0604020202020204" pitchFamily="34" charset="0"/>
              <a:buNone/>
            </a:pPr>
            <a:endParaRPr lang="en-US" sz="2200" dirty="0"/>
          </a:p>
          <a:p>
            <a:pPr marL="0" indent="0">
              <a:buFont typeface="Arial" panose="020B0604020202020204" pitchFamily="34" charset="0"/>
              <a:buNone/>
            </a:pPr>
            <a:endParaRPr lang="en-US" sz="2200" dirty="0"/>
          </a:p>
          <a:p>
            <a:pPr marL="0" indent="0">
              <a:buFont typeface="Arial" panose="020B0604020202020204" pitchFamily="34" charset="0"/>
              <a:buNone/>
            </a:pPr>
            <a:endParaRPr lang="en-US" sz="2200" dirty="0"/>
          </a:p>
          <a:p>
            <a:pPr marL="0" indent="0">
              <a:buNone/>
            </a:pPr>
            <a:endParaRPr lang="en-US" sz="2200" b="1" dirty="0"/>
          </a:p>
          <a:p>
            <a:pPr marL="0" indent="0">
              <a:buNone/>
            </a:pPr>
            <a:r>
              <a:rPr lang="en-US" sz="2200" b="1" dirty="0"/>
              <a:t>FSA Mathematics:  </a:t>
            </a:r>
            <a:r>
              <a:rPr lang="en-US" sz="2200" dirty="0"/>
              <a:t>Administered over two days. For Grades 6–8, Session 1 must be administered on Day 1 and Sessions 2 and 3 on Day 2. </a:t>
            </a:r>
          </a:p>
          <a:p>
            <a:pPr marL="0" indent="0">
              <a:buFont typeface="Arial" panose="020B0604020202020204" pitchFamily="34" charset="0"/>
              <a:buNone/>
            </a:pPr>
            <a:endParaRPr lang="en-US" sz="2400" dirty="0"/>
          </a:p>
          <a:p>
            <a:pPr marL="0" indent="0">
              <a:buFont typeface="Arial" panose="020B0604020202020204" pitchFamily="34" charset="0"/>
              <a:buNone/>
            </a:pPr>
            <a:endParaRPr lang="en-US" sz="2400" dirty="0"/>
          </a:p>
          <a:p>
            <a:pPr marL="0" indent="0">
              <a:spcAft>
                <a:spcPts val="0"/>
              </a:spcAft>
              <a:buNone/>
            </a:pPr>
            <a:endParaRPr lang="en-US" sz="2600" b="1" dirty="0"/>
          </a:p>
          <a:p>
            <a:pPr marL="0" indent="0">
              <a:buNone/>
            </a:pPr>
            <a:endParaRPr lang="en-US" sz="2200" dirty="0"/>
          </a:p>
          <a:p>
            <a:pPr marL="0" indent="0">
              <a:buNone/>
            </a:pPr>
            <a:endParaRPr lang="en-US" sz="100" dirty="0"/>
          </a:p>
        </p:txBody>
      </p:sp>
      <p:graphicFrame>
        <p:nvGraphicFramePr>
          <p:cNvPr id="3" name="Table 2"/>
          <p:cNvGraphicFramePr>
            <a:graphicFrameLocks noGrp="1"/>
          </p:cNvGraphicFramePr>
          <p:nvPr>
            <p:extLst>
              <p:ext uri="{D42A27DB-BD31-4B8C-83A1-F6EECF244321}">
                <p14:modId xmlns:p14="http://schemas.microsoft.com/office/powerpoint/2010/main" val="1432313563"/>
              </p:ext>
            </p:extLst>
          </p:nvPr>
        </p:nvGraphicFramePr>
        <p:xfrm>
          <a:off x="1219200" y="2895600"/>
          <a:ext cx="7162800" cy="1465270"/>
        </p:xfrm>
        <a:graphic>
          <a:graphicData uri="http://schemas.openxmlformats.org/drawingml/2006/table">
            <a:tbl>
              <a:tblPr firstRow="1" bandRow="1">
                <a:tableStyleId>{5C22544A-7EE6-4342-B048-85BDC9FD1C3A}</a:tableStyleId>
              </a:tblPr>
              <a:tblGrid>
                <a:gridCol w="2334177">
                  <a:extLst>
                    <a:ext uri="{9D8B030D-6E8A-4147-A177-3AD203B41FA5}">
                      <a16:colId xmlns:a16="http://schemas.microsoft.com/office/drawing/2014/main" val="20000"/>
                    </a:ext>
                  </a:extLst>
                </a:gridCol>
                <a:gridCol w="2334177">
                  <a:extLst>
                    <a:ext uri="{9D8B030D-6E8A-4147-A177-3AD203B41FA5}">
                      <a16:colId xmlns:a16="http://schemas.microsoft.com/office/drawing/2014/main" val="20001"/>
                    </a:ext>
                  </a:extLst>
                </a:gridCol>
                <a:gridCol w="2494446">
                  <a:extLst>
                    <a:ext uri="{9D8B030D-6E8A-4147-A177-3AD203B41FA5}">
                      <a16:colId xmlns:a16="http://schemas.microsoft.com/office/drawing/2014/main" val="20002"/>
                    </a:ext>
                  </a:extLst>
                </a:gridCol>
              </a:tblGrid>
              <a:tr h="367990">
                <a:tc>
                  <a:txBody>
                    <a:bodyPr/>
                    <a:lstStyle/>
                    <a:p>
                      <a:pPr algn="ctr"/>
                      <a:r>
                        <a:rPr lang="en-US" sz="1800" b="1" dirty="0">
                          <a:solidFill>
                            <a:schemeClr val="tx1"/>
                          </a:solidFill>
                        </a:rPr>
                        <a:t>Grade(s)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F1FA"/>
                    </a:solidFill>
                  </a:tcPr>
                </a:tc>
                <a:tc>
                  <a:txBody>
                    <a:bodyPr/>
                    <a:lstStyle/>
                    <a:p>
                      <a:pPr algn="ctr"/>
                      <a:r>
                        <a:rPr lang="en-US" sz="1800" b="1" dirty="0">
                          <a:solidFill>
                            <a:schemeClr val="tx1"/>
                          </a:solidFill>
                        </a:rPr>
                        <a:t>Session 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F1FA"/>
                    </a:solidFill>
                  </a:tcPr>
                </a:tc>
                <a:tc>
                  <a:txBody>
                    <a:bodyPr/>
                    <a:lstStyle/>
                    <a:p>
                      <a:pPr algn="ctr"/>
                      <a:r>
                        <a:rPr lang="en-US" sz="1800" b="1" dirty="0">
                          <a:solidFill>
                            <a:schemeClr val="tx1"/>
                          </a:solidFill>
                        </a:rPr>
                        <a:t>Number</a:t>
                      </a:r>
                      <a:r>
                        <a:rPr lang="en-US" sz="1800" b="1" baseline="0" dirty="0">
                          <a:solidFill>
                            <a:schemeClr val="tx1"/>
                          </a:solidFill>
                        </a:rPr>
                        <a:t> of Sessions</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F1FA"/>
                    </a:solidFill>
                  </a:tcPr>
                </a:tc>
                <a:extLst>
                  <a:ext uri="{0D108BD9-81ED-4DB2-BD59-A6C34878D82A}">
                    <a16:rowId xmlns:a16="http://schemas.microsoft.com/office/drawing/2014/main" val="10000"/>
                  </a:ext>
                </a:extLst>
              </a:tr>
              <a:tr h="334537">
                <a:tc>
                  <a:txBody>
                    <a:bodyPr/>
                    <a:lstStyle/>
                    <a:p>
                      <a:pPr algn="ctr"/>
                      <a:r>
                        <a:rPr lang="en-US" sz="1800" b="1" dirty="0"/>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a:t>80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4537">
                <a:tc>
                  <a:txBody>
                    <a:bodyPr/>
                    <a:lstStyle/>
                    <a:p>
                      <a:pPr algn="ctr"/>
                      <a:r>
                        <a:rPr lang="en-US" sz="1800" b="1" dirty="0"/>
                        <a:t>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a:t>85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4537">
                <a:tc>
                  <a:txBody>
                    <a:bodyPr/>
                    <a:lstStyle/>
                    <a:p>
                      <a:pPr algn="ctr"/>
                      <a:r>
                        <a:rPr lang="en-US" sz="1800" b="1" dirty="0"/>
                        <a:t>9–10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a:t>90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pSp>
        <p:nvGrpSpPr>
          <p:cNvPr id="6" name="Group 5">
            <a:extLst>
              <a:ext uri="{FF2B5EF4-FFF2-40B4-BE49-F238E27FC236}">
                <a16:creationId xmlns:a16="http://schemas.microsoft.com/office/drawing/2014/main" id="{B1A5B33C-920B-4F55-9A99-67DF65D8BD4A}"/>
              </a:ext>
            </a:extLst>
          </p:cNvPr>
          <p:cNvGrpSpPr/>
          <p:nvPr/>
        </p:nvGrpSpPr>
        <p:grpSpPr>
          <a:xfrm>
            <a:off x="7753662" y="707945"/>
            <a:ext cx="1248248" cy="762000"/>
            <a:chOff x="5203223" y="3428999"/>
            <a:chExt cx="1248248" cy="762000"/>
          </a:xfrm>
        </p:grpSpPr>
        <p:pic>
          <p:nvPicPr>
            <p:cNvPr id="7" name="Picture 6">
              <a:extLst>
                <a:ext uri="{FF2B5EF4-FFF2-40B4-BE49-F238E27FC236}">
                  <a16:creationId xmlns:a16="http://schemas.microsoft.com/office/drawing/2014/main" id="{02B9F0BE-0282-4C26-8D7C-D465837CFB33}"/>
                </a:ext>
              </a:extLst>
            </p:cNvPr>
            <p:cNvPicPr>
              <a:picLocks noChangeAspect="1"/>
            </p:cNvPicPr>
            <p:nvPr/>
          </p:nvPicPr>
          <p:blipFill>
            <a:blip r:embed="rId2"/>
            <a:stretch>
              <a:fillRect/>
            </a:stretch>
          </p:blipFill>
          <p:spPr>
            <a:xfrm>
              <a:off x="5203223" y="3428999"/>
              <a:ext cx="1248248" cy="762000"/>
            </a:xfrm>
            <a:prstGeom prst="rect">
              <a:avLst/>
            </a:prstGeom>
            <a:scene3d>
              <a:camera prst="orthographicFront"/>
              <a:lightRig rig="threePt" dir="t"/>
            </a:scene3d>
            <a:sp3d>
              <a:bevelT/>
            </a:sp3d>
          </p:spPr>
        </p:pic>
        <p:grpSp>
          <p:nvGrpSpPr>
            <p:cNvPr id="8" name="Group 7">
              <a:extLst>
                <a:ext uri="{FF2B5EF4-FFF2-40B4-BE49-F238E27FC236}">
                  <a16:creationId xmlns:a16="http://schemas.microsoft.com/office/drawing/2014/main" id="{331F4290-9AD5-42E9-9A87-41D4EE6CBA32}"/>
                </a:ext>
              </a:extLst>
            </p:cNvPr>
            <p:cNvGrpSpPr/>
            <p:nvPr/>
          </p:nvGrpSpPr>
          <p:grpSpPr>
            <a:xfrm>
              <a:off x="5438681" y="3448733"/>
              <a:ext cx="838200" cy="722531"/>
              <a:chOff x="5410732" y="3472099"/>
              <a:chExt cx="838200" cy="722531"/>
            </a:xfrm>
          </p:grpSpPr>
          <p:sp>
            <p:nvSpPr>
              <p:cNvPr id="9" name="TextBox 8">
                <a:extLst>
                  <a:ext uri="{FF2B5EF4-FFF2-40B4-BE49-F238E27FC236}">
                    <a16:creationId xmlns:a16="http://schemas.microsoft.com/office/drawing/2014/main" id="{F1231E5C-479D-4251-8AB3-33F9CCD20F9B}"/>
                  </a:ext>
                </a:extLst>
              </p:cNvPr>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4DD0D9E1-0BAC-440F-A447-7B06A7BEB610}"/>
                  </a:ext>
                </a:extLst>
              </p:cNvPr>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graphicFrame>
        <p:nvGraphicFramePr>
          <p:cNvPr id="11" name="Table 10">
            <a:extLst>
              <a:ext uri="{FF2B5EF4-FFF2-40B4-BE49-F238E27FC236}">
                <a16:creationId xmlns:a16="http://schemas.microsoft.com/office/drawing/2014/main" id="{C8AFFBBD-5C25-48AE-A251-517C01B73687}"/>
              </a:ext>
            </a:extLst>
          </p:cNvPr>
          <p:cNvGraphicFramePr>
            <a:graphicFrameLocks noGrp="1"/>
          </p:cNvGraphicFramePr>
          <p:nvPr>
            <p:extLst>
              <p:ext uri="{D42A27DB-BD31-4B8C-83A1-F6EECF244321}">
                <p14:modId xmlns:p14="http://schemas.microsoft.com/office/powerpoint/2010/main" val="3575374733"/>
              </p:ext>
            </p:extLst>
          </p:nvPr>
        </p:nvGraphicFramePr>
        <p:xfrm>
          <a:off x="1219200" y="5151119"/>
          <a:ext cx="7162800" cy="1097280"/>
        </p:xfrm>
        <a:graphic>
          <a:graphicData uri="http://schemas.openxmlformats.org/drawingml/2006/table">
            <a:tbl>
              <a:tblPr firstRow="1" bandRow="1">
                <a:tableStyleId>{5C22544A-7EE6-4342-B048-85BDC9FD1C3A}</a:tableStyleId>
              </a:tblPr>
              <a:tblGrid>
                <a:gridCol w="2387600">
                  <a:extLst>
                    <a:ext uri="{9D8B030D-6E8A-4147-A177-3AD203B41FA5}">
                      <a16:colId xmlns:a16="http://schemas.microsoft.com/office/drawing/2014/main" val="20000"/>
                    </a:ext>
                  </a:extLst>
                </a:gridCol>
                <a:gridCol w="2387600">
                  <a:extLst>
                    <a:ext uri="{9D8B030D-6E8A-4147-A177-3AD203B41FA5}">
                      <a16:colId xmlns:a16="http://schemas.microsoft.com/office/drawing/2014/main" val="20001"/>
                    </a:ext>
                  </a:extLst>
                </a:gridCol>
                <a:gridCol w="2387600">
                  <a:extLst>
                    <a:ext uri="{9D8B030D-6E8A-4147-A177-3AD203B41FA5}">
                      <a16:colId xmlns:a16="http://schemas.microsoft.com/office/drawing/2014/main" val="20002"/>
                    </a:ext>
                  </a:extLst>
                </a:gridCol>
              </a:tblGrid>
              <a:tr h="228600">
                <a:tc>
                  <a:txBody>
                    <a:bodyPr/>
                    <a:lstStyle/>
                    <a:p>
                      <a:pPr algn="ctr"/>
                      <a:r>
                        <a:rPr lang="en-US" sz="1800" b="1" dirty="0">
                          <a:solidFill>
                            <a:schemeClr val="tx1"/>
                          </a:solidFill>
                        </a:rPr>
                        <a:t>Grade(s)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F1FA"/>
                    </a:solidFill>
                  </a:tcPr>
                </a:tc>
                <a:tc>
                  <a:txBody>
                    <a:bodyPr/>
                    <a:lstStyle/>
                    <a:p>
                      <a:pPr algn="ctr"/>
                      <a:r>
                        <a:rPr lang="en-US" sz="1800" b="1" dirty="0">
                          <a:solidFill>
                            <a:schemeClr val="tx1"/>
                          </a:solidFill>
                        </a:rPr>
                        <a:t>Session 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F1FA"/>
                    </a:solidFill>
                  </a:tcPr>
                </a:tc>
                <a:tc>
                  <a:txBody>
                    <a:bodyPr/>
                    <a:lstStyle/>
                    <a:p>
                      <a:pPr algn="ctr"/>
                      <a:r>
                        <a:rPr lang="en-US" sz="1800" b="1" dirty="0">
                          <a:solidFill>
                            <a:schemeClr val="tx1"/>
                          </a:solidFill>
                        </a:rPr>
                        <a:t>Number of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F1FA"/>
                    </a:solidFill>
                  </a:tcPr>
                </a:tc>
                <a:extLst>
                  <a:ext uri="{0D108BD9-81ED-4DB2-BD59-A6C34878D82A}">
                    <a16:rowId xmlns:a16="http://schemas.microsoft.com/office/drawing/2014/main" val="10000"/>
                  </a:ext>
                </a:extLst>
              </a:tr>
              <a:tr h="228600">
                <a:tc>
                  <a:txBody>
                    <a:bodyPr/>
                    <a:lstStyle/>
                    <a:p>
                      <a:pPr algn="ctr"/>
                      <a:r>
                        <a:rPr lang="en-US" sz="1800" b="1" dirty="0">
                          <a:solidFill>
                            <a:schemeClr val="tx1"/>
                          </a:solidFill>
                        </a:rPr>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a:solidFill>
                            <a:schemeClr val="tx1"/>
                          </a:solidFill>
                        </a:rPr>
                        <a:t>80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52400">
                <a:tc>
                  <a:txBody>
                    <a:bodyPr/>
                    <a:lstStyle/>
                    <a:p>
                      <a:pPr algn="ctr"/>
                      <a:r>
                        <a:rPr lang="en-US" sz="1800" b="1" dirty="0">
                          <a:solidFill>
                            <a:schemeClr val="tx1"/>
                          </a:solidFill>
                        </a:rPr>
                        <a:t>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a:solidFill>
                            <a:schemeClr val="tx1"/>
                          </a:solidFill>
                        </a:rPr>
                        <a:t>60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1591946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2C6B19-0E0D-4531-AD5B-CAEBD34E5CDB}"/>
              </a:ext>
            </a:extLst>
          </p:cNvPr>
          <p:cNvSpPr>
            <a:spLocks noGrp="1"/>
          </p:cNvSpPr>
          <p:nvPr>
            <p:ph type="sldNum" sz="quarter" idx="12"/>
          </p:nvPr>
        </p:nvSpPr>
        <p:spPr/>
        <p:txBody>
          <a:bodyPr/>
          <a:lstStyle/>
          <a:p>
            <a:fld id="{60F88D64-766A-45C3-93FE-3E1D3068B07A}" type="slidenum">
              <a:rPr lang="en-US" smtClean="0"/>
              <a:t>120</a:t>
            </a:fld>
            <a:endParaRPr lang="en-US" dirty="0"/>
          </a:p>
        </p:txBody>
      </p:sp>
      <p:pic>
        <p:nvPicPr>
          <p:cNvPr id="11" name="Picture 11" descr="A screenshot of text&#10;&#10;Description generated with very high confidence">
            <a:extLst>
              <a:ext uri="{FF2B5EF4-FFF2-40B4-BE49-F238E27FC236}">
                <a16:creationId xmlns:a16="http://schemas.microsoft.com/office/drawing/2014/main" id="{68061684-8947-4310-97B7-87CF694668E1}"/>
              </a:ext>
            </a:extLst>
          </p:cNvPr>
          <p:cNvPicPr>
            <a:picLocks noGrp="1" noChangeAspect="1"/>
          </p:cNvPicPr>
          <p:nvPr>
            <p:ph idx="1"/>
          </p:nvPr>
        </p:nvPicPr>
        <p:blipFill>
          <a:blip r:embed="rId2"/>
          <a:stretch>
            <a:fillRect/>
          </a:stretch>
        </p:blipFill>
        <p:spPr>
          <a:xfrm>
            <a:off x="571500" y="190500"/>
            <a:ext cx="7961510" cy="5875595"/>
          </a:xfrm>
          <a:prstGeom prst="rect">
            <a:avLst/>
          </a:prstGeom>
        </p:spPr>
      </p:pic>
    </p:spTree>
    <p:extLst>
      <p:ext uri="{BB962C8B-B14F-4D97-AF65-F5344CB8AC3E}">
        <p14:creationId xmlns:p14="http://schemas.microsoft.com/office/powerpoint/2010/main" val="220897073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4800" y="304800"/>
            <a:ext cx="7650164" cy="1257300"/>
          </a:xfrm>
        </p:spPr>
        <p:txBody>
          <a:bodyPr/>
          <a:lstStyle/>
          <a:p>
            <a:pPr eaLnBrk="1" hangingPunct="1"/>
            <a:r>
              <a:rPr lang="en-US" dirty="0"/>
              <a:t>Technical Support </a:t>
            </a:r>
          </a:p>
        </p:txBody>
      </p:sp>
      <p:sp>
        <p:nvSpPr>
          <p:cNvPr id="43012" name="Slide Number Placeholder 5"/>
          <p:cNvSpPr>
            <a:spLocks noGrp="1"/>
          </p:cNvSpPr>
          <p:nvPr>
            <p:ph type="sldNum" sz="quarter" idx="12"/>
          </p:nvPr>
        </p:nvSpPr>
        <p:spPr/>
        <p:txBody>
          <a:bodyPr/>
          <a:lstStyle/>
          <a:p>
            <a:pPr>
              <a:defRPr/>
            </a:pPr>
            <a:fld id="{73997F8B-563B-47DF-8F2D-4B2BC819E507}" type="slidenum">
              <a:rPr lang="en-US" smtClean="0">
                <a:latin typeface="Arial" pitchFamily="34" charset="0"/>
              </a:rPr>
              <a:pPr>
                <a:defRPr/>
              </a:pPr>
              <a:t>121</a:t>
            </a:fld>
            <a:endParaRPr lang="en-US" dirty="0">
              <a:latin typeface="Arial" pitchFamily="34" charset="0"/>
            </a:endParaRPr>
          </a:p>
        </p:txBody>
      </p:sp>
      <p:sp>
        <p:nvSpPr>
          <p:cNvPr id="7" name="Rectangle 3"/>
          <p:cNvSpPr txBox="1">
            <a:spLocks noChangeArrowheads="1"/>
          </p:cNvSpPr>
          <p:nvPr/>
        </p:nvSpPr>
        <p:spPr>
          <a:xfrm>
            <a:off x="228600" y="3657600"/>
            <a:ext cx="4724400" cy="2590800"/>
          </a:xfrm>
          <a:prstGeom prst="rect">
            <a:avLst/>
          </a:prstGeom>
        </p:spPr>
        <p:txBody>
          <a:bodyPr vert="horz" lIns="91440" tIns="45720" rIns="91440" bIns="45720" rtlCol="0">
            <a:norm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buFontTx/>
              <a:buNone/>
              <a:defRPr/>
            </a:pPr>
            <a:r>
              <a:rPr lang="en-US" sz="2000" b="1" u="sng" dirty="0">
                <a:solidFill>
                  <a:schemeClr val="tx2"/>
                </a:solidFill>
              </a:rPr>
              <a:t>FSA </a:t>
            </a:r>
          </a:p>
          <a:p>
            <a:pPr>
              <a:lnSpc>
                <a:spcPct val="90000"/>
              </a:lnSpc>
              <a:buFontTx/>
              <a:buNone/>
              <a:defRPr/>
            </a:pPr>
            <a:r>
              <a:rPr lang="en-US" sz="2000" dirty="0"/>
              <a:t>Contact FSA Help Desk at:</a:t>
            </a:r>
          </a:p>
          <a:p>
            <a:pPr marL="344488" lvl="1" indent="-344488">
              <a:lnSpc>
                <a:spcPct val="90000"/>
              </a:lnSpc>
              <a:buFont typeface="Tahoma" pitchFamily="34" charset="0"/>
              <a:buChar char="•"/>
              <a:defRPr/>
            </a:pPr>
            <a:r>
              <a:rPr lang="en-US" sz="2000" dirty="0">
                <a:cs typeface="Tahoma" pitchFamily="34" charset="0"/>
              </a:rPr>
              <a:t>1-</a:t>
            </a:r>
            <a:r>
              <a:rPr lang="en-US" sz="2000" dirty="0"/>
              <a:t> 866-815-7246</a:t>
            </a:r>
            <a:r>
              <a:rPr lang="en-US" sz="2000" dirty="0">
                <a:cs typeface="Tahoma" pitchFamily="34" charset="0"/>
              </a:rPr>
              <a:t> </a:t>
            </a:r>
          </a:p>
          <a:p>
            <a:pPr marL="182880" lvl="1" indent="0">
              <a:lnSpc>
                <a:spcPct val="90000"/>
              </a:lnSpc>
              <a:buNone/>
              <a:defRPr/>
            </a:pPr>
            <a:r>
              <a:rPr lang="en-US" sz="2000" dirty="0">
                <a:cs typeface="Tahoma" pitchFamily="34" charset="0"/>
              </a:rPr>
              <a:t>(</a:t>
            </a:r>
            <a:r>
              <a:rPr lang="en-US" sz="2000" dirty="0"/>
              <a:t>Monday–Friday, 7:00 am –8:30 pm ET)</a:t>
            </a:r>
          </a:p>
          <a:p>
            <a:pPr marL="344488" lvl="1" indent="-344488">
              <a:lnSpc>
                <a:spcPct val="90000"/>
              </a:lnSpc>
              <a:buFont typeface="Tahoma" pitchFamily="34" charset="0"/>
              <a:buChar char="•"/>
              <a:defRPr/>
            </a:pPr>
            <a:r>
              <a:rPr lang="en-US" sz="2000" dirty="0">
                <a:cs typeface="Tahoma" pitchFamily="34" charset="0"/>
                <a:hlinkClick r:id="rId3"/>
              </a:rPr>
              <a:t>fsahelpdesk@air.org</a:t>
            </a:r>
            <a:endParaRPr lang="en-US" sz="2000" dirty="0">
              <a:cs typeface="Tahoma" pitchFamily="34" charset="0"/>
            </a:endParaRPr>
          </a:p>
          <a:p>
            <a:pPr marL="457200" indent="-457200">
              <a:lnSpc>
                <a:spcPct val="90000"/>
              </a:lnSpc>
              <a:defRPr/>
            </a:pPr>
            <a:endParaRPr lang="en-US" sz="2400" dirty="0">
              <a:cs typeface="Tahoma" pitchFamily="34" charset="0"/>
            </a:endParaRPr>
          </a:p>
          <a:p>
            <a:pPr marL="457200" lvl="1" indent="0">
              <a:lnSpc>
                <a:spcPct val="90000"/>
              </a:lnSpc>
              <a:spcBef>
                <a:spcPts val="300"/>
              </a:spcBef>
              <a:spcAft>
                <a:spcPts val="300"/>
              </a:spcAft>
              <a:buFont typeface="Arial" panose="020B0604020202020204" pitchFamily="34" charset="0"/>
              <a:buNone/>
              <a:defRPr/>
            </a:pPr>
            <a:endParaRPr lang="en-US" sz="2400" dirty="0">
              <a:cs typeface="Tahoma" pitchFamily="34" charset="0"/>
            </a:endParaRPr>
          </a:p>
          <a:p>
            <a:pPr lvl="2">
              <a:lnSpc>
                <a:spcPct val="90000"/>
              </a:lnSpc>
              <a:spcBef>
                <a:spcPts val="300"/>
              </a:spcBef>
              <a:spcAft>
                <a:spcPts val="300"/>
              </a:spcAft>
              <a:buFont typeface="Arial" charset="0"/>
              <a:buNone/>
              <a:defRPr/>
            </a:pPr>
            <a:endParaRPr lang="en-US" dirty="0"/>
          </a:p>
        </p:txBody>
      </p:sp>
      <p:sp>
        <p:nvSpPr>
          <p:cNvPr id="2" name="TextBox 1"/>
          <p:cNvSpPr txBox="1"/>
          <p:nvPr/>
        </p:nvSpPr>
        <p:spPr>
          <a:xfrm>
            <a:off x="228600" y="1746351"/>
            <a:ext cx="8915400" cy="1908215"/>
          </a:xfrm>
          <a:prstGeom prst="rect">
            <a:avLst/>
          </a:prstGeom>
          <a:noFill/>
        </p:spPr>
        <p:txBody>
          <a:bodyPr wrap="square" rtlCol="0">
            <a:spAutoFit/>
          </a:bodyPr>
          <a:lstStyle/>
          <a:p>
            <a:r>
              <a:rPr lang="en-US" sz="2000" b="1" u="sng" dirty="0"/>
              <a:t>District MSTs</a:t>
            </a:r>
            <a:r>
              <a:rPr lang="en-US" sz="2000" b="1" dirty="0"/>
              <a:t> will be available to help schools with any hardware/internet issues.  </a:t>
            </a:r>
          </a:p>
          <a:p>
            <a:endParaRPr lang="en-US" sz="2000" dirty="0"/>
          </a:p>
          <a:p>
            <a:r>
              <a:rPr lang="en-US" sz="2000" dirty="0"/>
              <a:t>District technical support is available at:</a:t>
            </a:r>
          </a:p>
          <a:p>
            <a:pPr marL="342900" indent="-342900">
              <a:buFont typeface="Arial" panose="020B0604020202020204" pitchFamily="34" charset="0"/>
              <a:buChar char="•"/>
            </a:pPr>
            <a:r>
              <a:rPr lang="en-US" sz="2000" dirty="0"/>
              <a:t>Phone:  305-995-3377</a:t>
            </a:r>
          </a:p>
          <a:p>
            <a:pPr marL="342900" indent="-342900">
              <a:buFont typeface="Arial" panose="020B0604020202020204" pitchFamily="34" charset="0"/>
              <a:buChar char="•"/>
            </a:pPr>
            <a:r>
              <a:rPr lang="en-US" sz="2000" dirty="0"/>
              <a:t>Email: </a:t>
            </a:r>
            <a:r>
              <a:rPr lang="en-US" sz="2000" u="sng" dirty="0">
                <a:hlinkClick r:id="rId4"/>
              </a:rPr>
              <a:t>TestTechSupport@dadeschools.net</a:t>
            </a:r>
            <a:endParaRPr lang="en-US" sz="2000" dirty="0"/>
          </a:p>
          <a:p>
            <a:endParaRPr lang="en-US" dirty="0"/>
          </a:p>
        </p:txBody>
      </p:sp>
      <p:sp>
        <p:nvSpPr>
          <p:cNvPr id="3" name="TextBox 2"/>
          <p:cNvSpPr txBox="1"/>
          <p:nvPr/>
        </p:nvSpPr>
        <p:spPr>
          <a:xfrm>
            <a:off x="4686300" y="3654566"/>
            <a:ext cx="4457700" cy="2477601"/>
          </a:xfrm>
          <a:prstGeom prst="rect">
            <a:avLst/>
          </a:prstGeom>
          <a:noFill/>
        </p:spPr>
        <p:txBody>
          <a:bodyPr wrap="square" rtlCol="0">
            <a:spAutoFit/>
          </a:bodyPr>
          <a:lstStyle/>
          <a:p>
            <a:pPr>
              <a:spcBef>
                <a:spcPts val="600"/>
              </a:spcBef>
              <a:spcAft>
                <a:spcPts val="600"/>
              </a:spcAft>
            </a:pPr>
            <a:r>
              <a:rPr lang="en-US" sz="2000" b="1" u="sng" dirty="0"/>
              <a:t>NGSSS</a:t>
            </a:r>
          </a:p>
          <a:p>
            <a:pPr>
              <a:lnSpc>
                <a:spcPct val="90000"/>
              </a:lnSpc>
              <a:spcBef>
                <a:spcPts val="600"/>
              </a:spcBef>
              <a:spcAft>
                <a:spcPts val="600"/>
              </a:spcAft>
              <a:defRPr/>
            </a:pPr>
            <a:r>
              <a:rPr lang="en-US" sz="2000" dirty="0"/>
              <a:t>Contact Pearson Customer Support at:</a:t>
            </a:r>
          </a:p>
          <a:p>
            <a:pPr marL="344488" lvl="1" indent="-344488">
              <a:lnSpc>
                <a:spcPct val="90000"/>
              </a:lnSpc>
              <a:spcBef>
                <a:spcPts val="600"/>
              </a:spcBef>
              <a:spcAft>
                <a:spcPts val="600"/>
              </a:spcAft>
              <a:buFont typeface="Tahoma" pitchFamily="34" charset="0"/>
              <a:buChar char="•"/>
              <a:defRPr/>
            </a:pPr>
            <a:r>
              <a:rPr lang="en-US" sz="2000" dirty="0">
                <a:cs typeface="Tahoma" pitchFamily="34" charset="0"/>
              </a:rPr>
              <a:t>1-877-847-3043 </a:t>
            </a:r>
          </a:p>
          <a:p>
            <a:pPr marL="182880" lvl="1">
              <a:lnSpc>
                <a:spcPct val="90000"/>
              </a:lnSpc>
              <a:spcBef>
                <a:spcPts val="600"/>
              </a:spcBef>
              <a:spcAft>
                <a:spcPts val="600"/>
              </a:spcAft>
              <a:defRPr/>
            </a:pPr>
            <a:r>
              <a:rPr lang="en-US" sz="2000" dirty="0">
                <a:cs typeface="Tahoma" pitchFamily="34" charset="0"/>
              </a:rPr>
              <a:t>(</a:t>
            </a:r>
            <a:r>
              <a:rPr lang="en-US" sz="2000" dirty="0"/>
              <a:t>Monday–Friday, 7:00 am–8:30 pm ET)</a:t>
            </a:r>
            <a:endParaRPr lang="en-US" sz="2000" dirty="0">
              <a:cs typeface="Tahoma" pitchFamily="34" charset="0"/>
            </a:endParaRPr>
          </a:p>
          <a:p>
            <a:pPr marL="344488" lvl="1" indent="-344488">
              <a:lnSpc>
                <a:spcPct val="90000"/>
              </a:lnSpc>
              <a:spcBef>
                <a:spcPts val="600"/>
              </a:spcBef>
              <a:spcAft>
                <a:spcPts val="600"/>
              </a:spcAft>
              <a:buFont typeface="Tahoma" pitchFamily="34" charset="0"/>
              <a:buChar char="•"/>
              <a:defRPr/>
            </a:pPr>
            <a:r>
              <a:rPr lang="en-US" sz="2000" dirty="0">
                <a:cs typeface="Tahoma" pitchFamily="34" charset="0"/>
                <a:hlinkClick r:id="rId5"/>
              </a:rPr>
              <a:t>Florida@support.pearson.com</a:t>
            </a:r>
            <a:r>
              <a:rPr lang="en-US" sz="2000" dirty="0">
                <a:cs typeface="Tahoma" pitchFamily="34" charset="0"/>
              </a:rPr>
              <a:t> </a:t>
            </a:r>
          </a:p>
          <a:p>
            <a:endParaRPr lang="en-US" b="1" u="sng" dirty="0"/>
          </a:p>
        </p:txBody>
      </p:sp>
      <p:grpSp>
        <p:nvGrpSpPr>
          <p:cNvPr id="8" name="Group 7">
            <a:extLst>
              <a:ext uri="{FF2B5EF4-FFF2-40B4-BE49-F238E27FC236}">
                <a16:creationId xmlns:a16="http://schemas.microsoft.com/office/drawing/2014/main" id="{F719FD86-5E82-4276-BB89-50E8B1D9E7F4}"/>
              </a:ext>
            </a:extLst>
          </p:cNvPr>
          <p:cNvGrpSpPr/>
          <p:nvPr/>
        </p:nvGrpSpPr>
        <p:grpSpPr>
          <a:xfrm>
            <a:off x="7625561" y="586581"/>
            <a:ext cx="1248248" cy="762000"/>
            <a:chOff x="5203223" y="3428999"/>
            <a:chExt cx="1248248" cy="762000"/>
          </a:xfrm>
        </p:grpSpPr>
        <p:pic>
          <p:nvPicPr>
            <p:cNvPr id="9" name="Picture 8">
              <a:extLst>
                <a:ext uri="{FF2B5EF4-FFF2-40B4-BE49-F238E27FC236}">
                  <a16:creationId xmlns:a16="http://schemas.microsoft.com/office/drawing/2014/main" id="{08DDEC37-F1B7-4175-848A-9DE43D96B42C}"/>
                </a:ext>
              </a:extLst>
            </p:cNvPr>
            <p:cNvPicPr>
              <a:picLocks noChangeAspect="1"/>
            </p:cNvPicPr>
            <p:nvPr/>
          </p:nvPicPr>
          <p:blipFill>
            <a:blip r:embed="rId6"/>
            <a:stretch>
              <a:fillRect/>
            </a:stretch>
          </p:blipFill>
          <p:spPr>
            <a:xfrm>
              <a:off x="5203223" y="3428999"/>
              <a:ext cx="1248248" cy="762000"/>
            </a:xfrm>
            <a:prstGeom prst="rect">
              <a:avLst/>
            </a:prstGeom>
            <a:scene3d>
              <a:camera prst="orthographicFront"/>
              <a:lightRig rig="threePt" dir="t"/>
            </a:scene3d>
            <a:sp3d>
              <a:bevelT/>
            </a:sp3d>
          </p:spPr>
        </p:pic>
        <p:sp>
          <p:nvSpPr>
            <p:cNvPr id="12" name="TextBox 11">
              <a:extLst>
                <a:ext uri="{FF2B5EF4-FFF2-40B4-BE49-F238E27FC236}">
                  <a16:creationId xmlns:a16="http://schemas.microsoft.com/office/drawing/2014/main" id="{2F1BF307-29F8-41B7-9CF0-7D6EABC71394}"/>
                </a:ext>
              </a:extLst>
            </p:cNvPr>
            <p:cNvSpPr txBox="1"/>
            <p:nvPr/>
          </p:nvSpPr>
          <p:spPr>
            <a:xfrm>
              <a:off x="5438681" y="344873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pic>
        <p:nvPicPr>
          <p:cNvPr id="13" name="Picture 12">
            <a:extLst>
              <a:ext uri="{FF2B5EF4-FFF2-40B4-BE49-F238E27FC236}">
                <a16:creationId xmlns:a16="http://schemas.microsoft.com/office/drawing/2014/main" id="{10F97681-92E9-4C30-9884-CB952F02E5F3}"/>
              </a:ext>
            </a:extLst>
          </p:cNvPr>
          <p:cNvPicPr>
            <a:picLocks noChangeAspect="1"/>
          </p:cNvPicPr>
          <p:nvPr/>
        </p:nvPicPr>
        <p:blipFill>
          <a:blip r:embed="rId7"/>
          <a:stretch>
            <a:fillRect/>
          </a:stretch>
        </p:blipFill>
        <p:spPr>
          <a:xfrm>
            <a:off x="4863152" y="6172200"/>
            <a:ext cx="2548349" cy="685800"/>
          </a:xfrm>
          <a:prstGeom prst="rect">
            <a:avLst/>
          </a:prstGeom>
        </p:spPr>
      </p:pic>
    </p:spTree>
    <p:extLst>
      <p:ext uri="{BB962C8B-B14F-4D97-AF65-F5344CB8AC3E}">
        <p14:creationId xmlns:p14="http://schemas.microsoft.com/office/powerpoint/2010/main" val="15286492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dirty="0"/>
              <a:t>Contact Information</a:t>
            </a:r>
          </a:p>
        </p:txBody>
      </p:sp>
      <p:sp>
        <p:nvSpPr>
          <p:cNvPr id="3" name="Content Placeholder 2"/>
          <p:cNvSpPr>
            <a:spLocks noGrp="1"/>
          </p:cNvSpPr>
          <p:nvPr>
            <p:ph idx="1"/>
          </p:nvPr>
        </p:nvSpPr>
        <p:spPr>
          <a:xfrm>
            <a:off x="228600" y="1828798"/>
            <a:ext cx="4038600" cy="4724329"/>
          </a:xfrm>
        </p:spPr>
        <p:txBody>
          <a:bodyPr/>
          <a:lstStyle/>
          <a:p>
            <a:pPr algn="ctr">
              <a:spcBef>
                <a:spcPts val="300"/>
              </a:spcBef>
              <a:spcAft>
                <a:spcPts val="300"/>
              </a:spcAft>
              <a:buFontTx/>
              <a:buNone/>
              <a:defRPr/>
            </a:pPr>
            <a:r>
              <a:rPr lang="en-US" sz="1600" b="1" dirty="0">
                <a:cs typeface="Tahoma" pitchFamily="34" charset="0"/>
              </a:rPr>
              <a:t>Student Assessment and Educational Testing</a:t>
            </a:r>
          </a:p>
          <a:p>
            <a:pPr algn="ctr">
              <a:spcBef>
                <a:spcPts val="300"/>
              </a:spcBef>
              <a:spcAft>
                <a:spcPts val="300"/>
              </a:spcAft>
              <a:buFontTx/>
              <a:buNone/>
              <a:defRPr/>
            </a:pPr>
            <a:endParaRPr lang="en-US" sz="1600" dirty="0">
              <a:cs typeface="Tahoma" pitchFamily="34" charset="0"/>
            </a:endParaRPr>
          </a:p>
          <a:p>
            <a:pPr lvl="1" algn="ctr">
              <a:spcBef>
                <a:spcPts val="300"/>
              </a:spcBef>
              <a:spcAft>
                <a:spcPts val="300"/>
              </a:spcAft>
              <a:buFont typeface="Wingdings" pitchFamily="2" charset="2"/>
              <a:buNone/>
              <a:defRPr/>
            </a:pPr>
            <a:r>
              <a:rPr lang="en-US" sz="1600" dirty="0">
                <a:cs typeface="Tahoma" pitchFamily="34" charset="0"/>
              </a:rPr>
              <a:t>Maria C. Bruguera, </a:t>
            </a:r>
          </a:p>
          <a:p>
            <a:pPr lvl="1" algn="ctr">
              <a:spcBef>
                <a:spcPts val="300"/>
              </a:spcBef>
              <a:spcAft>
                <a:spcPts val="300"/>
              </a:spcAft>
              <a:buFont typeface="Wingdings" pitchFamily="2" charset="2"/>
              <a:buNone/>
              <a:defRPr/>
            </a:pPr>
            <a:r>
              <a:rPr lang="en-US" sz="1600" dirty="0">
                <a:cs typeface="Tahoma" pitchFamily="34" charset="0"/>
              </a:rPr>
              <a:t>Director </a:t>
            </a:r>
          </a:p>
          <a:p>
            <a:pPr lvl="1" algn="ctr">
              <a:spcBef>
                <a:spcPts val="300"/>
              </a:spcBef>
              <a:spcAft>
                <a:spcPts val="300"/>
              </a:spcAft>
              <a:buFont typeface="Wingdings" pitchFamily="2" charset="2"/>
              <a:buNone/>
              <a:defRPr/>
            </a:pPr>
            <a:r>
              <a:rPr lang="en-US" sz="1600" dirty="0">
                <a:cs typeface="Tahoma" pitchFamily="34" charset="0"/>
              </a:rPr>
              <a:t>Email: </a:t>
            </a:r>
            <a:r>
              <a:rPr lang="en-US" sz="1600" dirty="0">
                <a:solidFill>
                  <a:schemeClr val="accent6">
                    <a:lumMod val="90000"/>
                    <a:lumOff val="10000"/>
                  </a:schemeClr>
                </a:solidFill>
                <a:cs typeface="Tahoma" pitchFamily="34" charset="0"/>
                <a:hlinkClick r:id="rId3"/>
              </a:rPr>
              <a:t>mbruguera@dadeschools.net</a:t>
            </a:r>
            <a:r>
              <a:rPr lang="en-US" sz="1600" dirty="0">
                <a:solidFill>
                  <a:schemeClr val="accent6">
                    <a:lumMod val="90000"/>
                    <a:lumOff val="10000"/>
                  </a:schemeClr>
                </a:solidFill>
                <a:cs typeface="Tahoma" pitchFamily="34" charset="0"/>
              </a:rPr>
              <a:t> </a:t>
            </a:r>
          </a:p>
          <a:p>
            <a:pPr lvl="1" algn="ctr">
              <a:spcBef>
                <a:spcPts val="300"/>
              </a:spcBef>
              <a:spcAft>
                <a:spcPts val="300"/>
              </a:spcAft>
              <a:buFont typeface="Wingdings" pitchFamily="2" charset="2"/>
              <a:buNone/>
              <a:defRPr/>
            </a:pPr>
            <a:r>
              <a:rPr lang="en-US" sz="1600" dirty="0">
                <a:cs typeface="Tahoma" pitchFamily="34" charset="0"/>
              </a:rPr>
              <a:t>  </a:t>
            </a:r>
          </a:p>
          <a:p>
            <a:pPr lvl="1" algn="ctr">
              <a:spcBef>
                <a:spcPts val="300"/>
              </a:spcBef>
              <a:spcAft>
                <a:spcPts val="300"/>
              </a:spcAft>
              <a:buFont typeface="Wingdings" pitchFamily="2" charset="2"/>
              <a:buNone/>
              <a:defRPr/>
            </a:pPr>
            <a:r>
              <a:rPr lang="en-US" sz="1600" dirty="0">
                <a:cs typeface="Tahoma" pitchFamily="34" charset="0"/>
              </a:rPr>
              <a:t>Mara Ugando, </a:t>
            </a:r>
          </a:p>
          <a:p>
            <a:pPr lvl="1" algn="ctr">
              <a:spcBef>
                <a:spcPts val="300"/>
              </a:spcBef>
              <a:spcAft>
                <a:spcPts val="300"/>
              </a:spcAft>
              <a:buFont typeface="Wingdings" pitchFamily="2" charset="2"/>
              <a:buNone/>
              <a:defRPr/>
            </a:pPr>
            <a:r>
              <a:rPr lang="en-US" sz="1600" dirty="0">
                <a:cs typeface="Tahoma" pitchFamily="34" charset="0"/>
              </a:rPr>
              <a:t>Staff Specialist</a:t>
            </a:r>
          </a:p>
          <a:p>
            <a:pPr lvl="1" algn="ctr">
              <a:spcBef>
                <a:spcPts val="300"/>
              </a:spcBef>
              <a:spcAft>
                <a:spcPts val="300"/>
              </a:spcAft>
              <a:buFont typeface="Wingdings" pitchFamily="2" charset="2"/>
              <a:buNone/>
              <a:defRPr/>
            </a:pPr>
            <a:r>
              <a:rPr lang="en-US" sz="1600" dirty="0">
                <a:cs typeface="Tahoma" pitchFamily="34" charset="0"/>
              </a:rPr>
              <a:t>Email: </a:t>
            </a:r>
            <a:r>
              <a:rPr lang="en-US" sz="1600" dirty="0">
                <a:solidFill>
                  <a:srgbClr val="C00000"/>
                </a:solidFill>
                <a:cs typeface="Tahoma" pitchFamily="34" charset="0"/>
                <a:hlinkClick r:id="rId4"/>
              </a:rPr>
              <a:t>mugando@dadeschools.net</a:t>
            </a:r>
            <a:endParaRPr lang="en-US" sz="1600" dirty="0">
              <a:solidFill>
                <a:srgbClr val="C00000"/>
              </a:solidFill>
              <a:cs typeface="Tahoma" pitchFamily="34" charset="0"/>
            </a:endParaRPr>
          </a:p>
          <a:p>
            <a:pPr lvl="1" algn="ctr">
              <a:spcBef>
                <a:spcPts val="300"/>
              </a:spcBef>
              <a:spcAft>
                <a:spcPts val="300"/>
              </a:spcAft>
              <a:buFont typeface="Wingdings" pitchFamily="2" charset="2"/>
              <a:buNone/>
              <a:defRPr/>
            </a:pPr>
            <a:endParaRPr lang="en-US" sz="1600" dirty="0">
              <a:solidFill>
                <a:srgbClr val="C00000"/>
              </a:solidFill>
              <a:cs typeface="Tahoma" pitchFamily="34" charset="0"/>
            </a:endParaRPr>
          </a:p>
          <a:p>
            <a:pPr lvl="1" algn="ctr">
              <a:spcBef>
                <a:spcPts val="300"/>
              </a:spcBef>
              <a:spcAft>
                <a:spcPts val="300"/>
              </a:spcAft>
              <a:buFont typeface="Wingdings" pitchFamily="2" charset="2"/>
              <a:buNone/>
              <a:defRPr/>
            </a:pPr>
            <a:r>
              <a:rPr lang="en-US" sz="1600" dirty="0">
                <a:cs typeface="Tahoma" pitchFamily="34" charset="0"/>
              </a:rPr>
              <a:t>Kathy Sierra, </a:t>
            </a:r>
          </a:p>
          <a:p>
            <a:pPr lvl="1" algn="ctr">
              <a:spcBef>
                <a:spcPts val="300"/>
              </a:spcBef>
              <a:spcAft>
                <a:spcPts val="300"/>
              </a:spcAft>
              <a:buFont typeface="Wingdings" pitchFamily="2" charset="2"/>
              <a:buNone/>
              <a:defRPr/>
            </a:pPr>
            <a:r>
              <a:rPr lang="en-US" sz="1600" dirty="0">
                <a:cs typeface="Tahoma" pitchFamily="34" charset="0"/>
              </a:rPr>
              <a:t>Supervisor</a:t>
            </a:r>
          </a:p>
          <a:p>
            <a:pPr lvl="1" algn="ctr">
              <a:spcBef>
                <a:spcPts val="300"/>
              </a:spcBef>
              <a:spcAft>
                <a:spcPts val="300"/>
              </a:spcAft>
              <a:buFont typeface="Wingdings" pitchFamily="2" charset="2"/>
              <a:buNone/>
              <a:defRPr/>
            </a:pPr>
            <a:r>
              <a:rPr lang="en-US" sz="1600" dirty="0">
                <a:cs typeface="Tahoma" pitchFamily="34" charset="0"/>
                <a:hlinkClick r:id="rId5"/>
              </a:rPr>
              <a:t>ksierra@dadeschools.net</a:t>
            </a:r>
            <a:endParaRPr lang="en-US" sz="1600" dirty="0">
              <a:cs typeface="Tahoma" pitchFamily="34" charset="0"/>
            </a:endParaRPr>
          </a:p>
          <a:p>
            <a:pPr lvl="1" algn="ctr">
              <a:spcBef>
                <a:spcPts val="300"/>
              </a:spcBef>
              <a:spcAft>
                <a:spcPts val="300"/>
              </a:spcAft>
              <a:buFont typeface="Wingdings" pitchFamily="2" charset="2"/>
              <a:buNone/>
              <a:defRPr/>
            </a:pPr>
            <a:endParaRPr lang="en-US" sz="1600" dirty="0">
              <a:cs typeface="Tahoma" pitchFamily="34" charset="0"/>
            </a:endParaRPr>
          </a:p>
          <a:p>
            <a:pPr algn="ctr">
              <a:spcBef>
                <a:spcPts val="300"/>
              </a:spcBef>
              <a:spcAft>
                <a:spcPts val="300"/>
              </a:spcAft>
              <a:buFontTx/>
              <a:buNone/>
              <a:defRPr/>
            </a:pPr>
            <a:r>
              <a:rPr lang="en-US" sz="1600" dirty="0">
                <a:cs typeface="Tahoma" pitchFamily="34" charset="0"/>
              </a:rPr>
              <a:t>Phone: 305-995-7520</a:t>
            </a:r>
          </a:p>
          <a:p>
            <a:pPr algn="ctr">
              <a:spcBef>
                <a:spcPts val="300"/>
              </a:spcBef>
              <a:spcAft>
                <a:spcPts val="300"/>
              </a:spcAft>
              <a:buFontTx/>
              <a:buNone/>
              <a:defRPr/>
            </a:pPr>
            <a:r>
              <a:rPr lang="en-US" sz="1600" dirty="0">
                <a:cs typeface="Tahoma" pitchFamily="34" charset="0"/>
              </a:rPr>
              <a:t>Fax: 305-995-7522</a:t>
            </a:r>
          </a:p>
          <a:p>
            <a:pPr>
              <a:defRPr/>
            </a:pPr>
            <a:endParaRPr lang="en-US" dirty="0"/>
          </a:p>
        </p:txBody>
      </p:sp>
      <p:sp>
        <p:nvSpPr>
          <p:cNvPr id="553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920EFE4F-0F80-4B74-B2DB-AE593581F88E}" type="slidenum">
              <a:rPr lang="en-US" altLang="en-US" sz="1400" smtClean="0"/>
              <a:pPr eaLnBrk="1" hangingPunct="1">
                <a:spcBef>
                  <a:spcPct val="0"/>
                </a:spcBef>
                <a:buFontTx/>
                <a:buNone/>
              </a:pPr>
              <a:t>122</a:t>
            </a:fld>
            <a:endParaRPr lang="en-US" altLang="en-US" sz="1400" dirty="0"/>
          </a:p>
        </p:txBody>
      </p:sp>
      <p:sp>
        <p:nvSpPr>
          <p:cNvPr id="2" name="TextBox 1"/>
          <p:cNvSpPr txBox="1"/>
          <p:nvPr/>
        </p:nvSpPr>
        <p:spPr>
          <a:xfrm>
            <a:off x="4419600" y="1828799"/>
            <a:ext cx="4419600" cy="4339650"/>
          </a:xfrm>
          <a:prstGeom prst="rect">
            <a:avLst/>
          </a:prstGeom>
          <a:noFill/>
        </p:spPr>
        <p:txBody>
          <a:bodyPr wrap="square" rtlCol="0">
            <a:spAutoFit/>
          </a:bodyPr>
          <a:lstStyle/>
          <a:p>
            <a:pPr algn="ctr"/>
            <a:r>
              <a:rPr lang="en-US" sz="1600" b="1" dirty="0"/>
              <a:t>Test Distribution Center (TDC)</a:t>
            </a:r>
            <a:endParaRPr lang="en-US" sz="1600" dirty="0"/>
          </a:p>
          <a:p>
            <a:pPr algn="ctr"/>
            <a:r>
              <a:rPr lang="en-US" sz="1600" dirty="0"/>
              <a:t>13135 S.W. 26 Street, Miami, FL 33175</a:t>
            </a:r>
          </a:p>
          <a:p>
            <a:pPr algn="ctr"/>
            <a:r>
              <a:rPr lang="en-US" sz="1600" dirty="0"/>
              <a:t>Hours: 7:30 a.m. to 4:00 p.m.</a:t>
            </a:r>
          </a:p>
          <a:p>
            <a:pPr algn="ctr"/>
            <a:r>
              <a:rPr lang="en-US" sz="1600" dirty="0"/>
              <a:t>Phone: 305-995-3743</a:t>
            </a:r>
          </a:p>
          <a:p>
            <a:pPr algn="ctr"/>
            <a:r>
              <a:rPr lang="en-US" sz="1600" dirty="0"/>
              <a:t>Fax : 305-995-3963</a:t>
            </a:r>
          </a:p>
          <a:p>
            <a:endParaRPr lang="en-US" sz="1600" dirty="0"/>
          </a:p>
          <a:p>
            <a:endParaRPr lang="en-US" sz="1600" dirty="0"/>
          </a:p>
          <a:p>
            <a:pPr algn="ctr"/>
            <a:r>
              <a:rPr lang="pt-BR" sz="1600"/>
              <a:t>Ms. Darma Rodriguez,</a:t>
            </a:r>
            <a:endParaRPr lang="en-US" sz="1600" dirty="0"/>
          </a:p>
          <a:p>
            <a:pPr algn="ctr"/>
            <a:r>
              <a:rPr lang="en-US" sz="1600" dirty="0"/>
              <a:t> </a:t>
            </a:r>
            <a:r>
              <a:rPr lang="pt-BR" sz="1600"/>
              <a:t>Curriculum Support Specialist</a:t>
            </a:r>
            <a:endParaRPr lang="en-US" sz="1600" dirty="0"/>
          </a:p>
          <a:p>
            <a:pPr algn="ctr"/>
            <a:r>
              <a:rPr lang="pt-BR" sz="1600" u="sng">
                <a:hlinkClick r:id="rId6"/>
              </a:rPr>
              <a:t>darmarodriguez@dadeschools.net</a:t>
            </a:r>
            <a:endParaRPr lang="pt-BR" sz="1600" u="sng"/>
          </a:p>
          <a:p>
            <a:pPr algn="ctr"/>
            <a:endParaRPr lang="pt-BR" sz="1600" u="sng"/>
          </a:p>
          <a:p>
            <a:pPr algn="ctr"/>
            <a:r>
              <a:rPr lang="pt-BR" sz="1600"/>
              <a:t>Ms. Maria Vargas,  </a:t>
            </a:r>
            <a:endParaRPr lang="en-US" sz="1600" dirty="0"/>
          </a:p>
          <a:p>
            <a:pPr algn="ctr"/>
            <a:r>
              <a:rPr lang="pt-BR" sz="1600"/>
              <a:t>Administrative Assistant II</a:t>
            </a:r>
            <a:endParaRPr lang="en-US" sz="1600" dirty="0"/>
          </a:p>
          <a:p>
            <a:pPr algn="ctr"/>
            <a:r>
              <a:rPr lang="pt-BR" sz="1600" u="sng">
                <a:hlinkClick r:id="rId7"/>
              </a:rPr>
              <a:t>mhvargas@dadeschools.net</a:t>
            </a:r>
            <a:endParaRPr lang="pt-BR" sz="1600" u="sng"/>
          </a:p>
          <a:p>
            <a:pPr algn="ctr"/>
            <a:endParaRPr lang="pt-BR" sz="1600" u="sng"/>
          </a:p>
          <a:p>
            <a:pPr algn="ctr"/>
            <a:endParaRPr lang="pt-BR" sz="1600" u="sng"/>
          </a:p>
          <a:p>
            <a:pPr algn="ctr"/>
            <a:endParaRPr lang="en-US" dirty="0"/>
          </a:p>
        </p:txBody>
      </p:sp>
      <p:grpSp>
        <p:nvGrpSpPr>
          <p:cNvPr id="6" name="Group 5">
            <a:extLst>
              <a:ext uri="{FF2B5EF4-FFF2-40B4-BE49-F238E27FC236}">
                <a16:creationId xmlns:a16="http://schemas.microsoft.com/office/drawing/2014/main" id="{B9AB0B3C-91D7-4FF0-90BD-46107DF6643A}"/>
              </a:ext>
            </a:extLst>
          </p:cNvPr>
          <p:cNvGrpSpPr/>
          <p:nvPr/>
        </p:nvGrpSpPr>
        <p:grpSpPr>
          <a:xfrm>
            <a:off x="7625561" y="586581"/>
            <a:ext cx="1248248" cy="762000"/>
            <a:chOff x="5203223" y="3428999"/>
            <a:chExt cx="1248248" cy="762000"/>
          </a:xfrm>
        </p:grpSpPr>
        <p:pic>
          <p:nvPicPr>
            <p:cNvPr id="7" name="Picture 6">
              <a:extLst>
                <a:ext uri="{FF2B5EF4-FFF2-40B4-BE49-F238E27FC236}">
                  <a16:creationId xmlns:a16="http://schemas.microsoft.com/office/drawing/2014/main" id="{BDE00686-1632-4744-B53A-77A3BE4B1E95}"/>
                </a:ext>
              </a:extLst>
            </p:cNvPr>
            <p:cNvPicPr>
              <a:picLocks noChangeAspect="1"/>
            </p:cNvPicPr>
            <p:nvPr/>
          </p:nvPicPr>
          <p:blipFill>
            <a:blip r:embed="rId8"/>
            <a:stretch>
              <a:fillRect/>
            </a:stretch>
          </p:blipFill>
          <p:spPr>
            <a:xfrm>
              <a:off x="5203223" y="3428999"/>
              <a:ext cx="1248248" cy="762000"/>
            </a:xfrm>
            <a:prstGeom prst="rect">
              <a:avLst/>
            </a:prstGeom>
            <a:scene3d>
              <a:camera prst="orthographicFront"/>
              <a:lightRig rig="threePt" dir="t"/>
            </a:scene3d>
            <a:sp3d>
              <a:bevelT/>
            </a:sp3d>
          </p:spPr>
        </p:pic>
        <p:grpSp>
          <p:nvGrpSpPr>
            <p:cNvPr id="8" name="Group 7">
              <a:extLst>
                <a:ext uri="{FF2B5EF4-FFF2-40B4-BE49-F238E27FC236}">
                  <a16:creationId xmlns:a16="http://schemas.microsoft.com/office/drawing/2014/main" id="{5ED41EAC-62AC-4611-8225-2D55C1E2D6C1}"/>
                </a:ext>
              </a:extLst>
            </p:cNvPr>
            <p:cNvGrpSpPr/>
            <p:nvPr/>
          </p:nvGrpSpPr>
          <p:grpSpPr>
            <a:xfrm>
              <a:off x="5438681" y="3448733"/>
              <a:ext cx="838200" cy="722531"/>
              <a:chOff x="5410732" y="3472099"/>
              <a:chExt cx="838200" cy="722531"/>
            </a:xfrm>
          </p:grpSpPr>
          <p:sp>
            <p:nvSpPr>
              <p:cNvPr id="9" name="TextBox 8">
                <a:extLst>
                  <a:ext uri="{FF2B5EF4-FFF2-40B4-BE49-F238E27FC236}">
                    <a16:creationId xmlns:a16="http://schemas.microsoft.com/office/drawing/2014/main" id="{3E9C0585-67DC-4986-9F3E-30AA47EA8B5F}"/>
                  </a:ext>
                </a:extLst>
              </p:cNvPr>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9CE6682B-620B-49A5-9AF0-3892351C7F8A}"/>
                  </a:ext>
                </a:extLst>
              </p:cNvPr>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1" name="Picture 10">
            <a:extLst>
              <a:ext uri="{FF2B5EF4-FFF2-40B4-BE49-F238E27FC236}">
                <a16:creationId xmlns:a16="http://schemas.microsoft.com/office/drawing/2014/main" id="{C39FDD40-CB4F-42C4-B169-5BC4BD9282BB}"/>
              </a:ext>
            </a:extLst>
          </p:cNvPr>
          <p:cNvPicPr>
            <a:picLocks noChangeAspect="1"/>
          </p:cNvPicPr>
          <p:nvPr/>
        </p:nvPicPr>
        <p:blipFill>
          <a:blip r:embed="rId9"/>
          <a:stretch>
            <a:fillRect/>
          </a:stretch>
        </p:blipFill>
        <p:spPr>
          <a:xfrm>
            <a:off x="4863152" y="6172200"/>
            <a:ext cx="2548349" cy="685800"/>
          </a:xfrm>
          <a:prstGeom prst="rect">
            <a:avLst/>
          </a:prstGeom>
        </p:spPr>
      </p:pic>
    </p:spTree>
    <p:extLst>
      <p:ext uri="{BB962C8B-B14F-4D97-AF65-F5344CB8AC3E}">
        <p14:creationId xmlns:p14="http://schemas.microsoft.com/office/powerpoint/2010/main" val="337356322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1676401"/>
            <a:ext cx="7772400" cy="49529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a:solidFill>
                  <a:srgbClr val="117A9B"/>
                </a:solidFill>
                <a:latin typeface="Tahoma" panose="020B0604030504040204" pitchFamily="34" charset="0"/>
                <a:ea typeface="Tahoma" panose="020B0604030504040204" pitchFamily="34" charset="0"/>
                <a:cs typeface="Tahoma" panose="020B0604030504040204" pitchFamily="34" charset="0"/>
              </a:rPr>
              <a:t>Thank you for ensuring secure and successful Spring 2018 FSA &amp; NGSSS test administrations!</a:t>
            </a:r>
            <a:endParaRPr lang="en-US" sz="4800" dirty="0"/>
          </a:p>
        </p:txBody>
      </p:sp>
      <p:pic>
        <p:nvPicPr>
          <p:cNvPr id="4" name="Picture 3">
            <a:extLst>
              <a:ext uri="{FF2B5EF4-FFF2-40B4-BE49-F238E27FC236}">
                <a16:creationId xmlns:a16="http://schemas.microsoft.com/office/drawing/2014/main" id="{E4168352-6EB1-45EF-B277-63D19B950EE9}"/>
              </a:ext>
            </a:extLst>
          </p:cNvPr>
          <p:cNvPicPr>
            <a:picLocks noChangeAspect="1"/>
          </p:cNvPicPr>
          <p:nvPr/>
        </p:nvPicPr>
        <p:blipFill>
          <a:blip r:embed="rId3"/>
          <a:stretch>
            <a:fillRect/>
          </a:stretch>
        </p:blipFill>
        <p:spPr>
          <a:xfrm>
            <a:off x="3297825" y="6172200"/>
            <a:ext cx="2548349" cy="685800"/>
          </a:xfrm>
          <a:prstGeom prst="rect">
            <a:avLst/>
          </a:prstGeom>
        </p:spPr>
      </p:pic>
    </p:spTree>
    <p:extLst>
      <p:ext uri="{BB962C8B-B14F-4D97-AF65-F5344CB8AC3E}">
        <p14:creationId xmlns:p14="http://schemas.microsoft.com/office/powerpoint/2010/main" val="1609757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568" y="381000"/>
            <a:ext cx="8927432" cy="1096962"/>
          </a:xfrm>
        </p:spPr>
        <p:txBody>
          <a:bodyPr>
            <a:normAutofit fontScale="90000"/>
          </a:bodyPr>
          <a:lstStyle/>
          <a:p>
            <a:r>
              <a:rPr lang="en-US" dirty="0"/>
              <a:t>EOC Assessments</a:t>
            </a:r>
            <a:br>
              <a:rPr lang="en-US" dirty="0"/>
            </a:br>
            <a:r>
              <a:rPr lang="en-US" dirty="0"/>
              <a:t>Test Administration Schedule</a:t>
            </a:r>
          </a:p>
        </p:txBody>
      </p:sp>
      <p:sp>
        <p:nvSpPr>
          <p:cNvPr id="3" name="Slide Number Placeholder 2"/>
          <p:cNvSpPr>
            <a:spLocks noGrp="1"/>
          </p:cNvSpPr>
          <p:nvPr>
            <p:ph type="sldNum" sz="quarter" idx="12"/>
          </p:nvPr>
        </p:nvSpPr>
        <p:spPr>
          <a:xfrm>
            <a:off x="3108767" y="6357352"/>
            <a:ext cx="2895600" cy="365125"/>
          </a:xfrm>
        </p:spPr>
        <p:txBody>
          <a:bodyPr/>
          <a:lstStyle/>
          <a:p>
            <a:fld id="{60F88D64-766A-45C3-93FE-3E1D3068B07A}" type="slidenum">
              <a:rPr lang="en-US" smtClean="0"/>
              <a:t>13</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06347056"/>
              </p:ext>
            </p:extLst>
          </p:nvPr>
        </p:nvGraphicFramePr>
        <p:xfrm>
          <a:off x="201578" y="1768876"/>
          <a:ext cx="8842247" cy="1950720"/>
        </p:xfrm>
        <a:graphic>
          <a:graphicData uri="http://schemas.openxmlformats.org/drawingml/2006/table">
            <a:tbl>
              <a:tblPr firstRow="1" bandRow="1">
                <a:tableStyleId>{073A0DAA-6AF3-43AB-8588-CEC1D06C72B9}</a:tableStyleId>
              </a:tblPr>
              <a:tblGrid>
                <a:gridCol w="1617157">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3948490">
                  <a:extLst>
                    <a:ext uri="{9D8B030D-6E8A-4147-A177-3AD203B41FA5}">
                      <a16:colId xmlns:a16="http://schemas.microsoft.com/office/drawing/2014/main" val="20002"/>
                    </a:ext>
                  </a:extLst>
                </a:gridCol>
              </a:tblGrid>
              <a:tr h="548640">
                <a:tc>
                  <a:txBody>
                    <a:bodyPr/>
                    <a:lstStyle/>
                    <a:p>
                      <a:pPr algn="ctr"/>
                      <a:r>
                        <a:rPr lang="en-US" sz="2000" dirty="0">
                          <a:solidFill>
                            <a:schemeClr val="tx1"/>
                          </a:solidFill>
                        </a:rPr>
                        <a:t>Students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16A1CC"/>
                    </a:solidFill>
                  </a:tcPr>
                </a:tc>
                <a:tc>
                  <a:txBody>
                    <a:bodyPr/>
                    <a:lstStyle/>
                    <a:p>
                      <a:pPr algn="ctr"/>
                      <a:r>
                        <a:rPr lang="en-US" sz="2000" dirty="0">
                          <a:solidFill>
                            <a:schemeClr val="tx1"/>
                          </a:solidFill>
                        </a:rPr>
                        <a:t>EOC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16A1CC"/>
                    </a:solidFill>
                  </a:tcPr>
                </a:tc>
                <a:tc>
                  <a:txBody>
                    <a:bodyPr/>
                    <a:lstStyle/>
                    <a:p>
                      <a:pPr algn="ctr"/>
                      <a:r>
                        <a:rPr lang="en-US" sz="2000" dirty="0">
                          <a:solidFill>
                            <a:schemeClr val="tx1"/>
                          </a:solidFill>
                        </a:rPr>
                        <a:t>CBT Window</a:t>
                      </a:r>
                      <a:r>
                        <a:rPr lang="en-US" sz="2000" baseline="0" dirty="0">
                          <a:solidFill>
                            <a:schemeClr val="tx1"/>
                          </a:solidFill>
                        </a:rPr>
                        <a:t> </a:t>
                      </a:r>
                      <a:endParaRPr lang="en-US" sz="2000" dirty="0">
                        <a:solidFill>
                          <a:schemeClr val="tx1"/>
                        </a:solidFill>
                      </a:endParaRPr>
                    </a:p>
                    <a:p>
                      <a:pPr algn="ctr"/>
                      <a:r>
                        <a:rPr lang="en-US" sz="2000" dirty="0">
                          <a:solidFill>
                            <a:schemeClr val="tx1"/>
                          </a:solidFill>
                        </a:rPr>
                        <a:t>(and</a:t>
                      </a:r>
                      <a:r>
                        <a:rPr lang="en-US" sz="2000" baseline="0" dirty="0">
                          <a:solidFill>
                            <a:schemeClr val="tx1"/>
                          </a:solidFill>
                        </a:rPr>
                        <a:t> </a:t>
                      </a:r>
                      <a:r>
                        <a:rPr lang="en-US" sz="2000" dirty="0">
                          <a:solidFill>
                            <a:schemeClr val="tx1"/>
                          </a:solidFill>
                        </a:rPr>
                        <a:t>PBT Accommodations)*</a:t>
                      </a:r>
                      <a:r>
                        <a:rPr lang="en-US" sz="2000" baseline="0" dirty="0">
                          <a:solidFill>
                            <a:schemeClr val="tx1"/>
                          </a:solidFill>
                        </a:rPr>
                        <a:t> </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16A1CC"/>
                    </a:solidFill>
                  </a:tcPr>
                </a:tc>
                <a:extLst>
                  <a:ext uri="{0D108BD9-81ED-4DB2-BD59-A6C34878D82A}">
                    <a16:rowId xmlns:a16="http://schemas.microsoft.com/office/drawing/2014/main" val="10000"/>
                  </a:ext>
                </a:extLst>
              </a:tr>
              <a:tr h="548640">
                <a:tc>
                  <a:txBody>
                    <a:bodyPr/>
                    <a:lstStyle/>
                    <a:p>
                      <a:pPr algn="ctr"/>
                      <a:r>
                        <a:rPr lang="en-US" sz="2000" dirty="0"/>
                        <a:t>Enrolled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F1FA"/>
                    </a:solidFill>
                  </a:tcPr>
                </a:tc>
                <a:tc>
                  <a:txBody>
                    <a:bodyPr/>
                    <a:lstStyle/>
                    <a:p>
                      <a:pPr algn="ctr"/>
                      <a:r>
                        <a:rPr lang="en-US" sz="2000" dirty="0"/>
                        <a:t>FSA Algebra 1 and </a:t>
                      </a:r>
                      <a:r>
                        <a:rPr lang="en-US" sz="2000" baseline="0" dirty="0"/>
                        <a:t>Geometry </a:t>
                      </a:r>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F1FA"/>
                    </a:solidFill>
                  </a:tcPr>
                </a:tc>
                <a:tc rowSpan="2">
                  <a:txBody>
                    <a:bodyPr/>
                    <a:lstStyle/>
                    <a:p>
                      <a:pPr algn="ctr"/>
                      <a:r>
                        <a:rPr lang="en-US" sz="2400" b="1" dirty="0"/>
                        <a:t>PBT: April 16– May</a:t>
                      </a:r>
                      <a:r>
                        <a:rPr lang="en-US" sz="2400" b="1" baseline="0" dirty="0"/>
                        <a:t> 4</a:t>
                      </a:r>
                      <a:endParaRPr lang="en-US" sz="2400" b="1" dirty="0"/>
                    </a:p>
                    <a:p>
                      <a:pPr algn="ctr"/>
                      <a:r>
                        <a:rPr lang="en-US" sz="2400" b="1" dirty="0"/>
                        <a:t>CBT:  April 16– May</a:t>
                      </a:r>
                      <a:r>
                        <a:rPr lang="en-US" sz="2400" b="1" baseline="0" dirty="0"/>
                        <a:t> 18</a:t>
                      </a:r>
                      <a:endParaRPr lang="en-US" sz="2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F1FA"/>
                    </a:solidFill>
                  </a:tcPr>
                </a:tc>
                <a:extLst>
                  <a:ext uri="{0D108BD9-81ED-4DB2-BD59-A6C34878D82A}">
                    <a16:rowId xmlns:a16="http://schemas.microsoft.com/office/drawing/2014/main" val="10001"/>
                  </a:ext>
                </a:extLst>
              </a:tr>
              <a:tr h="548640">
                <a:tc>
                  <a:txBody>
                    <a:bodyPr/>
                    <a:lstStyle/>
                    <a:p>
                      <a:pPr algn="ctr"/>
                      <a:r>
                        <a:rPr lang="en-US" sz="2000" dirty="0"/>
                        <a:t>Enrolled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F1FA"/>
                    </a:solidFill>
                  </a:tcPr>
                </a:tc>
                <a:tc>
                  <a:txBody>
                    <a:bodyPr/>
                    <a:lstStyle/>
                    <a:p>
                      <a:pPr algn="ctr"/>
                      <a:r>
                        <a:rPr lang="en-US" sz="2000" dirty="0"/>
                        <a:t>NGSSS Biology 1, Civics, and US History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F1FA"/>
                    </a:solidFill>
                  </a:tcPr>
                </a:tc>
                <a:tc vMerge="1">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F1FA"/>
                    </a:solidFill>
                  </a:tcPr>
                </a:tc>
                <a:extLst>
                  <a:ext uri="{0D108BD9-81ED-4DB2-BD59-A6C34878D82A}">
                    <a16:rowId xmlns:a16="http://schemas.microsoft.com/office/drawing/2014/main" val="1923681409"/>
                  </a:ext>
                </a:extLst>
              </a:tr>
            </a:tbl>
          </a:graphicData>
        </a:graphic>
      </p:graphicFrame>
      <p:sp>
        <p:nvSpPr>
          <p:cNvPr id="7" name="TextBox 6"/>
          <p:cNvSpPr txBox="1"/>
          <p:nvPr/>
        </p:nvSpPr>
        <p:spPr>
          <a:xfrm>
            <a:off x="216568" y="3814662"/>
            <a:ext cx="8382000" cy="2308324"/>
          </a:xfrm>
          <a:prstGeom prst="rect">
            <a:avLst/>
          </a:prstGeom>
          <a:noFill/>
        </p:spPr>
        <p:txBody>
          <a:bodyPr wrap="square" rtlCol="0" anchor="t">
            <a:spAutoFit/>
          </a:bodyPr>
          <a:lstStyle/>
          <a:p>
            <a:r>
              <a:rPr lang="en-US" dirty="0"/>
              <a:t>*PBT accommodations should be administered during the first three weeks of the CBT window to ensure timely reporting of results.</a:t>
            </a:r>
          </a:p>
          <a:p>
            <a:endParaRPr lang="en-US" u="sng" dirty="0"/>
          </a:p>
          <a:p>
            <a:r>
              <a:rPr lang="en-US" u="sng" dirty="0"/>
              <a:t>Note</a:t>
            </a:r>
            <a:r>
              <a:rPr lang="en-US" dirty="0"/>
              <a:t>:  Students taking the assessment for the </a:t>
            </a:r>
            <a:r>
              <a:rPr lang="en-US" dirty="0">
                <a:solidFill>
                  <a:srgbClr val="FF0000"/>
                </a:solidFill>
              </a:rPr>
              <a:t>first time </a:t>
            </a:r>
            <a:r>
              <a:rPr lang="en-US" dirty="0"/>
              <a:t>will participate in the </a:t>
            </a:r>
            <a:r>
              <a:rPr lang="en-US" dirty="0">
                <a:solidFill>
                  <a:srgbClr val="FF0000"/>
                </a:solidFill>
              </a:rPr>
              <a:t>April 16– May 18,</a:t>
            </a:r>
            <a:r>
              <a:rPr lang="en-US" dirty="0"/>
              <a:t> and students who need to retake the FSA Algebra 1 EOC will participate in the Retake administration. </a:t>
            </a:r>
            <a:r>
              <a:rPr lang="en-US" b="1" dirty="0"/>
              <a:t>Students may </a:t>
            </a:r>
            <a:r>
              <a:rPr lang="en-US" b="1" u="sng" dirty="0"/>
              <a:t>NOT</a:t>
            </a:r>
            <a:r>
              <a:rPr lang="en-US" b="1" dirty="0"/>
              <a:t> participate in both administrations.</a:t>
            </a:r>
            <a:r>
              <a:rPr lang="en-US" dirty="0"/>
              <a:t> </a:t>
            </a:r>
          </a:p>
          <a:p>
            <a:endParaRPr lang="en-US" dirty="0"/>
          </a:p>
          <a:p>
            <a:endParaRPr lang="en-US" dirty="0"/>
          </a:p>
        </p:txBody>
      </p:sp>
      <p:sp>
        <p:nvSpPr>
          <p:cNvPr id="8" name="TextBox 7">
            <a:extLst>
              <a:ext uri="{FF2B5EF4-FFF2-40B4-BE49-F238E27FC236}">
                <a16:creationId xmlns:a16="http://schemas.microsoft.com/office/drawing/2014/main" id="{DCD79645-6568-461F-9A1C-DA8D9A8F858B}"/>
              </a:ext>
            </a:extLst>
          </p:cNvPr>
          <p:cNvSpPr txBox="1"/>
          <p:nvPr/>
        </p:nvSpPr>
        <p:spPr>
          <a:xfrm>
            <a:off x="216568" y="5708288"/>
            <a:ext cx="8761122" cy="553998"/>
          </a:xfrm>
          <a:prstGeom prst="rect">
            <a:avLst/>
          </a:prstGeom>
          <a:noFill/>
        </p:spPr>
        <p:txBody>
          <a:bodyPr wrap="square" rtlCol="0">
            <a:spAutoFit/>
          </a:bodyPr>
          <a:lstStyle/>
          <a:p>
            <a:pPr algn="ctr"/>
            <a:r>
              <a:rPr lang="en-US" sz="1200" b="1" dirty="0">
                <a:solidFill>
                  <a:srgbClr val="FF0000"/>
                </a:solidFill>
              </a:rPr>
              <a:t>Any deviation from this schedule requires written approval from the Florida Department of Education.</a:t>
            </a:r>
          </a:p>
          <a:p>
            <a:endParaRPr lang="en-US" dirty="0"/>
          </a:p>
        </p:txBody>
      </p:sp>
      <p:grpSp>
        <p:nvGrpSpPr>
          <p:cNvPr id="9" name="Group 8">
            <a:extLst>
              <a:ext uri="{FF2B5EF4-FFF2-40B4-BE49-F238E27FC236}">
                <a16:creationId xmlns:a16="http://schemas.microsoft.com/office/drawing/2014/main" id="{6011ECC0-8D00-4EEA-A0D9-86302D8533A9}"/>
              </a:ext>
            </a:extLst>
          </p:cNvPr>
          <p:cNvGrpSpPr/>
          <p:nvPr/>
        </p:nvGrpSpPr>
        <p:grpSpPr>
          <a:xfrm>
            <a:off x="7625561" y="586581"/>
            <a:ext cx="1248248" cy="762000"/>
            <a:chOff x="5203223" y="3428999"/>
            <a:chExt cx="1248248" cy="762000"/>
          </a:xfrm>
        </p:grpSpPr>
        <p:pic>
          <p:nvPicPr>
            <p:cNvPr id="10" name="Picture 9">
              <a:extLst>
                <a:ext uri="{FF2B5EF4-FFF2-40B4-BE49-F238E27FC236}">
                  <a16:creationId xmlns:a16="http://schemas.microsoft.com/office/drawing/2014/main" id="{55474642-248B-4170-9015-8B5D82BF4257}"/>
                </a:ext>
              </a:extLst>
            </p:cNvPr>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11" name="Group 10">
              <a:extLst>
                <a:ext uri="{FF2B5EF4-FFF2-40B4-BE49-F238E27FC236}">
                  <a16:creationId xmlns:a16="http://schemas.microsoft.com/office/drawing/2014/main" id="{99E01605-1CE9-4E95-8D78-53757F4259D8}"/>
                </a:ext>
              </a:extLst>
            </p:cNvPr>
            <p:cNvGrpSpPr/>
            <p:nvPr/>
          </p:nvGrpSpPr>
          <p:grpSpPr>
            <a:xfrm>
              <a:off x="5438681" y="3448733"/>
              <a:ext cx="838200" cy="722531"/>
              <a:chOff x="5410732" y="3472099"/>
              <a:chExt cx="838200" cy="722531"/>
            </a:xfrm>
          </p:grpSpPr>
          <p:sp>
            <p:nvSpPr>
              <p:cNvPr id="12" name="TextBox 11">
                <a:extLst>
                  <a:ext uri="{FF2B5EF4-FFF2-40B4-BE49-F238E27FC236}">
                    <a16:creationId xmlns:a16="http://schemas.microsoft.com/office/drawing/2014/main" id="{176983B6-A0F2-439D-9FD3-1C20E924E8B0}"/>
                  </a:ext>
                </a:extLst>
              </p:cNvPr>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CD6FD512-1445-4310-8EC8-7436E6B1AE18}"/>
                  </a:ext>
                </a:extLst>
              </p:cNvPr>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4" name="Picture 13">
            <a:extLst>
              <a:ext uri="{FF2B5EF4-FFF2-40B4-BE49-F238E27FC236}">
                <a16:creationId xmlns:a16="http://schemas.microsoft.com/office/drawing/2014/main" id="{05535F58-89F4-4863-BB57-2F69AE088069}"/>
              </a:ext>
            </a:extLst>
          </p:cNvPr>
          <p:cNvPicPr>
            <a:picLocks noChangeAspect="1"/>
          </p:cNvPicPr>
          <p:nvPr/>
        </p:nvPicPr>
        <p:blipFill>
          <a:blip r:embed="rId4"/>
          <a:stretch>
            <a:fillRect/>
          </a:stretch>
        </p:blipFill>
        <p:spPr>
          <a:xfrm>
            <a:off x="4800600" y="6324600"/>
            <a:ext cx="1430215" cy="482670"/>
          </a:xfrm>
          <a:prstGeom prst="rect">
            <a:avLst/>
          </a:prstGeom>
        </p:spPr>
      </p:pic>
      <p:pic>
        <p:nvPicPr>
          <p:cNvPr id="15" name="Picture 14">
            <a:extLst>
              <a:ext uri="{FF2B5EF4-FFF2-40B4-BE49-F238E27FC236}">
                <a16:creationId xmlns:a16="http://schemas.microsoft.com/office/drawing/2014/main" id="{29BDF1BD-9F40-4D6B-8C9F-F0C390A82646}"/>
              </a:ext>
            </a:extLst>
          </p:cNvPr>
          <p:cNvPicPr>
            <a:picLocks noChangeAspect="1"/>
          </p:cNvPicPr>
          <p:nvPr/>
        </p:nvPicPr>
        <p:blipFill rotWithShape="1">
          <a:blip r:embed="rId5"/>
          <a:srcRect l="1990"/>
          <a:stretch/>
        </p:blipFill>
        <p:spPr>
          <a:xfrm>
            <a:off x="5990491" y="6325343"/>
            <a:ext cx="1359876" cy="517096"/>
          </a:xfrm>
          <a:prstGeom prst="rect">
            <a:avLst/>
          </a:prstGeom>
        </p:spPr>
      </p:pic>
    </p:spTree>
    <p:extLst>
      <p:ext uri="{BB962C8B-B14F-4D97-AF65-F5344CB8AC3E}">
        <p14:creationId xmlns:p14="http://schemas.microsoft.com/office/powerpoint/2010/main" val="2029667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534400" cy="1096962"/>
          </a:xfrm>
        </p:spPr>
        <p:txBody>
          <a:bodyPr>
            <a:normAutofit fontScale="90000"/>
          </a:bodyPr>
          <a:lstStyle/>
          <a:p>
            <a:r>
              <a:rPr lang="en-US" dirty="0"/>
              <a:t>EOC Assessments</a:t>
            </a:r>
            <a:br>
              <a:rPr lang="en-US" dirty="0"/>
            </a:br>
            <a:r>
              <a:rPr lang="en-US" dirty="0"/>
              <a:t>Test Administration Information</a:t>
            </a:r>
          </a:p>
        </p:txBody>
      </p:sp>
      <p:sp>
        <p:nvSpPr>
          <p:cNvPr id="4" name="Slide Number Placeholder 3"/>
          <p:cNvSpPr>
            <a:spLocks noGrp="1"/>
          </p:cNvSpPr>
          <p:nvPr>
            <p:ph type="sldNum" sz="quarter" idx="12"/>
          </p:nvPr>
        </p:nvSpPr>
        <p:spPr>
          <a:xfrm>
            <a:off x="3190875" y="6248400"/>
            <a:ext cx="2895600" cy="365125"/>
          </a:xfrm>
        </p:spPr>
        <p:txBody>
          <a:bodyPr/>
          <a:lstStyle/>
          <a:p>
            <a:fld id="{60F88D64-766A-45C3-93FE-3E1D3068B07A}" type="slidenum">
              <a:rPr lang="en-US" smtClean="0"/>
              <a:t>14</a:t>
            </a:fld>
            <a:endParaRPr lang="en-US" dirty="0"/>
          </a:p>
        </p:txBody>
      </p:sp>
      <p:sp>
        <p:nvSpPr>
          <p:cNvPr id="5" name="Content Placeholder 2"/>
          <p:cNvSpPr txBox="1">
            <a:spLocks/>
          </p:cNvSpPr>
          <p:nvPr/>
        </p:nvSpPr>
        <p:spPr>
          <a:xfrm>
            <a:off x="311217" y="1905000"/>
            <a:ext cx="8451783" cy="4027372"/>
          </a:xfrm>
          <a:prstGeom prst="rect">
            <a:avLst/>
          </a:prstGeom>
        </p:spPr>
        <p:txBody>
          <a:bodyPr vert="horz" lIns="91440" tIns="45720" rIns="91440" bIns="45720" rtlCol="0" anchor="t">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dirty="0"/>
              <a:t>Session Lengths by EOC Subject</a:t>
            </a:r>
          </a:p>
          <a:p>
            <a:pPr marL="0" indent="0">
              <a:buNone/>
            </a:pPr>
            <a:endParaRPr lang="en-US" sz="2600" b="1" dirty="0"/>
          </a:p>
          <a:p>
            <a:pPr marL="0" indent="0">
              <a:buNone/>
            </a:pPr>
            <a:endParaRPr lang="en-US" sz="2600" b="1" dirty="0"/>
          </a:p>
          <a:p>
            <a:pPr marL="0" indent="0">
              <a:buNone/>
            </a:pPr>
            <a:endParaRPr lang="en-US" sz="2600" b="1" dirty="0"/>
          </a:p>
          <a:p>
            <a:pPr marL="0" indent="0">
              <a:buNone/>
            </a:pPr>
            <a:endParaRPr lang="en-US" sz="2000" dirty="0"/>
          </a:p>
          <a:p>
            <a:pPr marL="0" indent="0">
              <a:buNone/>
            </a:pPr>
            <a:r>
              <a:rPr lang="en-US" sz="2000" dirty="0"/>
              <a:t>*  Any student who has not completed an FSA EOC session by the end of the allotted time may continue working; however, each session may last no longer than half the length of a typical school day. </a:t>
            </a:r>
          </a:p>
          <a:p>
            <a:pPr marL="0" indent="0">
              <a:buNone/>
            </a:pPr>
            <a:r>
              <a:rPr lang="en-US" sz="2000" dirty="0"/>
              <a:t>** Any student not finished by the end of the 160-minute NGSSS EOC test session may continue working; however, testing must be completed within the same school day.</a:t>
            </a:r>
          </a:p>
          <a:p>
            <a:pPr marL="0" indent="0">
              <a:buNone/>
            </a:pPr>
            <a:endParaRPr lang="en-US" sz="2000" dirty="0"/>
          </a:p>
        </p:txBody>
      </p:sp>
      <p:graphicFrame>
        <p:nvGraphicFramePr>
          <p:cNvPr id="7" name="Table 6">
            <a:extLst>
              <a:ext uri="{FF2B5EF4-FFF2-40B4-BE49-F238E27FC236}">
                <a16:creationId xmlns:a16="http://schemas.microsoft.com/office/drawing/2014/main" id="{473EABFC-1127-4AE1-BBB2-60FC065AF1BF}"/>
              </a:ext>
            </a:extLst>
          </p:cNvPr>
          <p:cNvGraphicFramePr>
            <a:graphicFrameLocks noGrp="1"/>
          </p:cNvGraphicFramePr>
          <p:nvPr>
            <p:extLst>
              <p:ext uri="{D42A27DB-BD31-4B8C-83A1-F6EECF244321}">
                <p14:modId xmlns:p14="http://schemas.microsoft.com/office/powerpoint/2010/main" val="1174978187"/>
              </p:ext>
            </p:extLst>
          </p:nvPr>
        </p:nvGraphicFramePr>
        <p:xfrm>
          <a:off x="289981" y="2436409"/>
          <a:ext cx="8583828" cy="1493520"/>
        </p:xfrm>
        <a:graphic>
          <a:graphicData uri="http://schemas.openxmlformats.org/drawingml/2006/table">
            <a:tbl>
              <a:tblPr firstRow="1" bandRow="1">
                <a:tableStyleId>{5C22544A-7EE6-4342-B048-85BDC9FD1C3A}</a:tableStyleId>
              </a:tblPr>
              <a:tblGrid>
                <a:gridCol w="3443819">
                  <a:extLst>
                    <a:ext uri="{9D8B030D-6E8A-4147-A177-3AD203B41FA5}">
                      <a16:colId xmlns:a16="http://schemas.microsoft.com/office/drawing/2014/main" val="3348301887"/>
                    </a:ext>
                  </a:extLst>
                </a:gridCol>
                <a:gridCol w="2590800">
                  <a:extLst>
                    <a:ext uri="{9D8B030D-6E8A-4147-A177-3AD203B41FA5}">
                      <a16:colId xmlns:a16="http://schemas.microsoft.com/office/drawing/2014/main" val="2130466142"/>
                    </a:ext>
                  </a:extLst>
                </a:gridCol>
                <a:gridCol w="2549209">
                  <a:extLst>
                    <a:ext uri="{9D8B030D-6E8A-4147-A177-3AD203B41FA5}">
                      <a16:colId xmlns:a16="http://schemas.microsoft.com/office/drawing/2014/main" val="387962044"/>
                    </a:ext>
                  </a:extLst>
                </a:gridCol>
              </a:tblGrid>
              <a:tr h="370840">
                <a:tc>
                  <a:txBody>
                    <a:bodyPr/>
                    <a:lstStyle/>
                    <a:p>
                      <a:pPr algn="ctr"/>
                      <a:r>
                        <a:rPr lang="en-US" sz="2000" dirty="0">
                          <a:solidFill>
                            <a:schemeClr val="tx1"/>
                          </a:solidFill>
                        </a:rPr>
                        <a:t>EOC 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F1FA"/>
                    </a:solidFill>
                  </a:tcPr>
                </a:tc>
                <a:tc>
                  <a:txBody>
                    <a:bodyPr/>
                    <a:lstStyle/>
                    <a:p>
                      <a:pPr algn="ctr"/>
                      <a:r>
                        <a:rPr lang="en-US" sz="2000" dirty="0">
                          <a:solidFill>
                            <a:schemeClr val="tx1"/>
                          </a:solidFill>
                        </a:rPr>
                        <a:t>Session 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F1FA"/>
                    </a:solidFill>
                  </a:tcPr>
                </a:tc>
                <a:tc>
                  <a:txBody>
                    <a:bodyPr/>
                    <a:lstStyle/>
                    <a:p>
                      <a:pPr algn="ctr"/>
                      <a:r>
                        <a:rPr lang="en-US" sz="2000" dirty="0">
                          <a:solidFill>
                            <a:schemeClr val="tx1"/>
                          </a:solidFill>
                        </a:rPr>
                        <a:t>Number of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6F1FA"/>
                    </a:solidFill>
                  </a:tcPr>
                </a:tc>
                <a:extLst>
                  <a:ext uri="{0D108BD9-81ED-4DB2-BD59-A6C34878D82A}">
                    <a16:rowId xmlns:a16="http://schemas.microsoft.com/office/drawing/2014/main" val="3826523179"/>
                  </a:ext>
                </a:extLst>
              </a:tr>
              <a:tr h="370840">
                <a:tc>
                  <a:txBody>
                    <a:bodyPr/>
                    <a:lstStyle/>
                    <a:p>
                      <a:pPr algn="ctr"/>
                      <a:r>
                        <a:rPr lang="en-US" sz="2000" b="1" dirty="0"/>
                        <a:t>FSA Algebra 1 and Geometry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t>90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8214834"/>
                  </a:ext>
                </a:extLst>
              </a:tr>
              <a:tr h="370840">
                <a:tc>
                  <a:txBody>
                    <a:bodyPr/>
                    <a:lstStyle/>
                    <a:p>
                      <a:pPr algn="ctr"/>
                      <a:r>
                        <a:rPr lang="en-US" sz="2000" b="1" dirty="0"/>
                        <a:t>NGSSS Biology 1, Civics, and US History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t>160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7770274"/>
                  </a:ext>
                </a:extLst>
              </a:tr>
            </a:tbl>
          </a:graphicData>
        </a:graphic>
      </p:graphicFrame>
      <p:grpSp>
        <p:nvGrpSpPr>
          <p:cNvPr id="6" name="Group 5">
            <a:extLst>
              <a:ext uri="{FF2B5EF4-FFF2-40B4-BE49-F238E27FC236}">
                <a16:creationId xmlns:a16="http://schemas.microsoft.com/office/drawing/2014/main" id="{E6CE8CBD-3E8C-421A-BADC-1A79584EF24F}"/>
              </a:ext>
            </a:extLst>
          </p:cNvPr>
          <p:cNvGrpSpPr/>
          <p:nvPr/>
        </p:nvGrpSpPr>
        <p:grpSpPr>
          <a:xfrm>
            <a:off x="7625561" y="586581"/>
            <a:ext cx="1248248" cy="762000"/>
            <a:chOff x="5203223" y="3428999"/>
            <a:chExt cx="1248248" cy="762000"/>
          </a:xfrm>
        </p:grpSpPr>
        <p:pic>
          <p:nvPicPr>
            <p:cNvPr id="8" name="Picture 7">
              <a:extLst>
                <a:ext uri="{FF2B5EF4-FFF2-40B4-BE49-F238E27FC236}">
                  <a16:creationId xmlns:a16="http://schemas.microsoft.com/office/drawing/2014/main" id="{7C400227-9B7F-4E0A-AA70-2B5B70A66339}"/>
                </a:ext>
              </a:extLst>
            </p:cNvPr>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9" name="Group 8">
              <a:extLst>
                <a:ext uri="{FF2B5EF4-FFF2-40B4-BE49-F238E27FC236}">
                  <a16:creationId xmlns:a16="http://schemas.microsoft.com/office/drawing/2014/main" id="{5F495110-A801-4F20-92B3-B8DBDFF9500C}"/>
                </a:ext>
              </a:extLst>
            </p:cNvPr>
            <p:cNvGrpSpPr/>
            <p:nvPr/>
          </p:nvGrpSpPr>
          <p:grpSpPr>
            <a:xfrm>
              <a:off x="5438681" y="3448733"/>
              <a:ext cx="838200" cy="722531"/>
              <a:chOff x="5410732" y="3472099"/>
              <a:chExt cx="838200" cy="722531"/>
            </a:xfrm>
          </p:grpSpPr>
          <p:sp>
            <p:nvSpPr>
              <p:cNvPr id="10" name="TextBox 9">
                <a:extLst>
                  <a:ext uri="{FF2B5EF4-FFF2-40B4-BE49-F238E27FC236}">
                    <a16:creationId xmlns:a16="http://schemas.microsoft.com/office/drawing/2014/main" id="{E0D37EE7-6732-48F1-843E-90E3D9E2EFFA}"/>
                  </a:ext>
                </a:extLst>
              </p:cNvPr>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1B71BA88-327D-483E-90A5-7BE7E76FBCCD}"/>
                  </a:ext>
                </a:extLst>
              </p:cNvPr>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2" name="Picture 11">
            <a:extLst>
              <a:ext uri="{FF2B5EF4-FFF2-40B4-BE49-F238E27FC236}">
                <a16:creationId xmlns:a16="http://schemas.microsoft.com/office/drawing/2014/main" id="{1A18896A-2C7F-412E-B88F-C68A588B1515}"/>
              </a:ext>
            </a:extLst>
          </p:cNvPr>
          <p:cNvPicPr>
            <a:picLocks noChangeAspect="1"/>
          </p:cNvPicPr>
          <p:nvPr/>
        </p:nvPicPr>
        <p:blipFill>
          <a:blip r:embed="rId4"/>
          <a:stretch>
            <a:fillRect/>
          </a:stretch>
        </p:blipFill>
        <p:spPr>
          <a:xfrm>
            <a:off x="4800600" y="6324600"/>
            <a:ext cx="1430215" cy="482670"/>
          </a:xfrm>
          <a:prstGeom prst="rect">
            <a:avLst/>
          </a:prstGeom>
        </p:spPr>
      </p:pic>
      <p:pic>
        <p:nvPicPr>
          <p:cNvPr id="13" name="Picture 12">
            <a:extLst>
              <a:ext uri="{FF2B5EF4-FFF2-40B4-BE49-F238E27FC236}">
                <a16:creationId xmlns:a16="http://schemas.microsoft.com/office/drawing/2014/main" id="{90021943-FD27-41B7-B801-795D9603F902}"/>
              </a:ext>
            </a:extLst>
          </p:cNvPr>
          <p:cNvPicPr>
            <a:picLocks noChangeAspect="1"/>
          </p:cNvPicPr>
          <p:nvPr/>
        </p:nvPicPr>
        <p:blipFill rotWithShape="1">
          <a:blip r:embed="rId5"/>
          <a:srcRect l="1990"/>
          <a:stretch/>
        </p:blipFill>
        <p:spPr>
          <a:xfrm>
            <a:off x="5990491" y="6325343"/>
            <a:ext cx="1359876" cy="517096"/>
          </a:xfrm>
          <a:prstGeom prst="rect">
            <a:avLst/>
          </a:prstGeom>
        </p:spPr>
      </p:pic>
    </p:spTree>
    <p:extLst>
      <p:ext uri="{BB962C8B-B14F-4D97-AF65-F5344CB8AC3E}">
        <p14:creationId xmlns:p14="http://schemas.microsoft.com/office/powerpoint/2010/main" val="4195823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0B6B7-4ADC-4B63-9C84-587A1398E553}"/>
              </a:ext>
            </a:extLst>
          </p:cNvPr>
          <p:cNvSpPr>
            <a:spLocks noGrp="1"/>
          </p:cNvSpPr>
          <p:nvPr>
            <p:ph type="title"/>
          </p:nvPr>
        </p:nvSpPr>
        <p:spPr/>
        <p:txBody>
          <a:bodyPr/>
          <a:lstStyle/>
          <a:p>
            <a:r>
              <a:rPr lang="en-US" dirty="0"/>
              <a:t>FSA Calibration Schools </a:t>
            </a:r>
          </a:p>
        </p:txBody>
      </p:sp>
      <p:sp>
        <p:nvSpPr>
          <p:cNvPr id="3" name="Content Placeholder 2">
            <a:extLst>
              <a:ext uri="{FF2B5EF4-FFF2-40B4-BE49-F238E27FC236}">
                <a16:creationId xmlns:a16="http://schemas.microsoft.com/office/drawing/2014/main" id="{4679B406-AED1-49B4-B6D2-84A7F0EE6063}"/>
              </a:ext>
            </a:extLst>
          </p:cNvPr>
          <p:cNvSpPr>
            <a:spLocks noGrp="1"/>
          </p:cNvSpPr>
          <p:nvPr>
            <p:ph idx="1"/>
          </p:nvPr>
        </p:nvSpPr>
        <p:spPr/>
        <p:txBody>
          <a:bodyPr vert="horz" lIns="91440" tIns="45720" rIns="91440" bIns="45720" rtlCol="0" anchor="t">
            <a:noAutofit/>
          </a:bodyPr>
          <a:lstStyle/>
          <a:p>
            <a:pPr marL="457200" indent="-457200">
              <a:spcBef>
                <a:spcPts val="200"/>
              </a:spcBef>
              <a:spcAft>
                <a:spcPts val="0"/>
              </a:spcAft>
              <a:buNone/>
            </a:pPr>
            <a:r>
              <a:rPr lang="en-US" sz="2800" b="1" dirty="0"/>
              <a:t>FSA Calibration Schools </a:t>
            </a:r>
            <a:endParaRPr lang="en-US" dirty="0"/>
          </a:p>
          <a:p>
            <a:pPr marL="457200" lvl="0" indent="-457200">
              <a:lnSpc>
                <a:spcPct val="100000"/>
              </a:lnSpc>
              <a:spcBef>
                <a:spcPts val="200"/>
              </a:spcBef>
              <a:spcAft>
                <a:spcPts val="0"/>
              </a:spcAft>
            </a:pPr>
            <a:r>
              <a:rPr lang="en-US" sz="2400" b="1" u="sng" dirty="0"/>
              <a:t>Grades 8–10 ELA and Grades 4–8 Mathematics</a:t>
            </a:r>
            <a:r>
              <a:rPr lang="en-US" sz="2400" dirty="0"/>
              <a:t>: Schools selected for Grades 8–10 ELA and Grades 4–8 Mathematics calibration are required to administer the selected grade level ELA Reading </a:t>
            </a:r>
            <a:r>
              <a:rPr lang="en-US" sz="2400" b="1" u="sng" dirty="0"/>
              <a:t>or</a:t>
            </a:r>
            <a:r>
              <a:rPr lang="en-US" sz="2400" b="1" dirty="0"/>
              <a:t> </a:t>
            </a:r>
            <a:r>
              <a:rPr lang="en-US" sz="2400" dirty="0"/>
              <a:t>Mathematics test </a:t>
            </a:r>
            <a:r>
              <a:rPr lang="en-US" sz="2400" b="1" dirty="0"/>
              <a:t>during the first </a:t>
            </a:r>
            <a:r>
              <a:rPr lang="en-US" sz="2400" b="1" u="sng" dirty="0"/>
              <a:t>two</a:t>
            </a:r>
            <a:r>
              <a:rPr lang="en-US" sz="2400" b="1" dirty="0"/>
              <a:t> weeks </a:t>
            </a:r>
            <a:r>
              <a:rPr lang="en-US" sz="2400" dirty="0"/>
              <a:t>of the CBT administration window (April 16–27).  </a:t>
            </a:r>
          </a:p>
          <a:p>
            <a:pPr marL="457200" lvl="1" indent="-457200">
              <a:lnSpc>
                <a:spcPct val="100000"/>
              </a:lnSpc>
              <a:spcBef>
                <a:spcPts val="200"/>
              </a:spcBef>
              <a:spcAft>
                <a:spcPts val="0"/>
              </a:spcAft>
              <a:buFont typeface="Wingdings" panose="05000000000000000000" pitchFamily="2" charset="2"/>
              <a:buChar char="§"/>
            </a:pPr>
            <a:r>
              <a:rPr lang="en-US" sz="2400" dirty="0"/>
              <a:t>Makeup tests may be administered through the end of the window (May 18). </a:t>
            </a:r>
          </a:p>
          <a:p>
            <a:pPr marL="457200" lvl="0" indent="-457200">
              <a:lnSpc>
                <a:spcPct val="100000"/>
              </a:lnSpc>
              <a:spcBef>
                <a:spcPts val="200"/>
              </a:spcBef>
              <a:spcAft>
                <a:spcPts val="0"/>
              </a:spcAft>
            </a:pPr>
            <a:r>
              <a:rPr lang="en-US" sz="2400" dirty="0"/>
              <a:t>Grades 8–10 ELA Writing will be administered according to the district daily administration schedule (March 1-9).</a:t>
            </a:r>
            <a:r>
              <a:rPr lang="en-US" sz="2400" b="1" u="sng" dirty="0"/>
              <a:t> </a:t>
            </a:r>
            <a:endParaRPr lang="en-US" sz="2400" b="1" dirty="0">
              <a:solidFill>
                <a:srgbClr val="FF0000"/>
              </a:solidFill>
            </a:endParaRPr>
          </a:p>
          <a:p>
            <a:pPr marL="457200" indent="-457200" algn="ctr">
              <a:lnSpc>
                <a:spcPct val="100000"/>
              </a:lnSpc>
              <a:spcBef>
                <a:spcPts val="200"/>
              </a:spcBef>
              <a:spcAft>
                <a:spcPts val="0"/>
              </a:spcAft>
              <a:buNone/>
            </a:pPr>
            <a:r>
              <a:rPr lang="en-US" sz="2400" b="1" dirty="0">
                <a:solidFill>
                  <a:srgbClr val="FF0000"/>
                </a:solidFill>
              </a:rPr>
              <a:t>SAET provided a list of calibration schools to </a:t>
            </a:r>
          </a:p>
          <a:p>
            <a:pPr marL="457200" indent="-457200" algn="ctr">
              <a:lnSpc>
                <a:spcPct val="100000"/>
              </a:lnSpc>
              <a:spcBef>
                <a:spcPts val="200"/>
              </a:spcBef>
              <a:spcAft>
                <a:spcPts val="0"/>
              </a:spcAft>
              <a:buNone/>
            </a:pPr>
            <a:r>
              <a:rPr lang="en-US" sz="2400" b="1" dirty="0">
                <a:solidFill>
                  <a:srgbClr val="FF0000"/>
                </a:solidFill>
              </a:rPr>
              <a:t>selected schools via Weekly Briefing # 22300.</a:t>
            </a:r>
            <a:endParaRPr lang="en-US" dirty="0"/>
          </a:p>
          <a:p>
            <a:endParaRPr lang="en-US" dirty="0"/>
          </a:p>
        </p:txBody>
      </p:sp>
      <p:sp>
        <p:nvSpPr>
          <p:cNvPr id="4" name="Slide Number Placeholder 3">
            <a:extLst>
              <a:ext uri="{FF2B5EF4-FFF2-40B4-BE49-F238E27FC236}">
                <a16:creationId xmlns:a16="http://schemas.microsoft.com/office/drawing/2014/main" id="{E85B3916-9581-4D76-A612-255B97DABF24}"/>
              </a:ext>
            </a:extLst>
          </p:cNvPr>
          <p:cNvSpPr>
            <a:spLocks noGrp="1"/>
          </p:cNvSpPr>
          <p:nvPr>
            <p:ph type="sldNum" sz="quarter" idx="12"/>
          </p:nvPr>
        </p:nvSpPr>
        <p:spPr/>
        <p:txBody>
          <a:bodyPr/>
          <a:lstStyle/>
          <a:p>
            <a:fld id="{60F88D64-766A-45C3-93FE-3E1D3068B07A}" type="slidenum">
              <a:rPr lang="en-US" smtClean="0"/>
              <a:t>15</a:t>
            </a:fld>
            <a:endParaRPr lang="en-US" dirty="0"/>
          </a:p>
        </p:txBody>
      </p:sp>
      <p:grpSp>
        <p:nvGrpSpPr>
          <p:cNvPr id="5" name="Group 4"/>
          <p:cNvGrpSpPr/>
          <p:nvPr/>
        </p:nvGrpSpPr>
        <p:grpSpPr>
          <a:xfrm>
            <a:off x="7467600" y="601571"/>
            <a:ext cx="1248248" cy="762000"/>
            <a:chOff x="1443905" y="3429000"/>
            <a:chExt cx="1248248" cy="762000"/>
          </a:xfrm>
        </p:grpSpPr>
        <p:pic>
          <p:nvPicPr>
            <p:cNvPr id="6" name="Picture 5"/>
            <p:cNvPicPr>
              <a:picLocks noChangeAspect="1"/>
            </p:cNvPicPr>
            <p:nvPr/>
          </p:nvPicPr>
          <p:blipFill>
            <a:blip r:embed="rId3"/>
            <a:stretch>
              <a:fillRect/>
            </a:stretch>
          </p:blipFill>
          <p:spPr>
            <a:xfrm>
              <a:off x="1443905" y="3429000"/>
              <a:ext cx="1248248" cy="762000"/>
            </a:xfrm>
            <a:prstGeom prst="rect">
              <a:avLst/>
            </a:prstGeom>
            <a:scene3d>
              <a:camera prst="orthographicFront"/>
              <a:lightRig rig="threePt" dir="t"/>
            </a:scene3d>
            <a:sp3d>
              <a:bevelT/>
            </a:sp3d>
          </p:spPr>
        </p:pic>
        <p:sp>
          <p:nvSpPr>
            <p:cNvPr id="7" name="TextBox 6"/>
            <p:cNvSpPr txBox="1"/>
            <p:nvPr/>
          </p:nvSpPr>
          <p:spPr>
            <a:xfrm>
              <a:off x="1648929" y="3594556"/>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994388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New?</a:t>
            </a:r>
          </a:p>
        </p:txBody>
      </p:sp>
      <p:sp>
        <p:nvSpPr>
          <p:cNvPr id="3" name="Content Placeholder 2"/>
          <p:cNvSpPr>
            <a:spLocks noGrp="1"/>
          </p:cNvSpPr>
          <p:nvPr>
            <p:ph idx="1"/>
          </p:nvPr>
        </p:nvSpPr>
        <p:spPr/>
        <p:txBody>
          <a:bodyPr vert="horz" lIns="91440" tIns="45720" rIns="91440" bIns="45720" rtlCol="0" anchor="t">
            <a:noAutofit/>
          </a:bodyPr>
          <a:lstStyle/>
          <a:p>
            <a:pPr marL="0" indent="0">
              <a:lnSpc>
                <a:spcPct val="100000"/>
              </a:lnSpc>
              <a:spcBef>
                <a:spcPts val="600"/>
              </a:spcBef>
              <a:spcAft>
                <a:spcPts val="600"/>
              </a:spcAft>
              <a:buNone/>
            </a:pPr>
            <a:r>
              <a:rPr lang="en-US" b="1" dirty="0">
                <a:solidFill>
                  <a:srgbClr val="000000"/>
                </a:solidFill>
              </a:rPr>
              <a:t>FLEID</a:t>
            </a:r>
            <a:endParaRPr lang="en-US" sz="600" b="1" dirty="0"/>
          </a:p>
          <a:p>
            <a:r>
              <a:rPr lang="en-US" sz="2600" dirty="0"/>
              <a:t>The FLEID is a 14-digit code issued by FDOE to uniquely identify a student in Florida’s education data system. </a:t>
            </a:r>
          </a:p>
          <a:p>
            <a:r>
              <a:rPr lang="en-US" sz="2600" dirty="0"/>
              <a:t>PearsonAccess and TIDE now accepts </a:t>
            </a:r>
            <a:r>
              <a:rPr lang="en-US" sz="2600" b="1" dirty="0"/>
              <a:t>only</a:t>
            </a:r>
            <a:r>
              <a:rPr lang="en-US" sz="2600" dirty="0"/>
              <a:t> the Florida Education Identifier (FLEID).</a:t>
            </a:r>
          </a:p>
          <a:p>
            <a:r>
              <a:rPr lang="en-US" sz="2600" dirty="0"/>
              <a:t>A student’s social security number with an X or a 10-digit district number is </a:t>
            </a:r>
            <a:r>
              <a:rPr lang="en-US" sz="2600" u="sng" dirty="0"/>
              <a:t>no longer accepted</a:t>
            </a:r>
            <a:r>
              <a:rPr lang="en-US" sz="2600" dirty="0"/>
              <a:t> in PearsonAccess or TIDE.</a:t>
            </a: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16</a:t>
            </a:fld>
            <a:endParaRPr lang="en-US" dirty="0"/>
          </a:p>
        </p:txBody>
      </p:sp>
      <p:pic>
        <p:nvPicPr>
          <p:cNvPr id="7" name="Picture 2" descr="C:\Users\216676\AppData\Local\Microsoft\Windows\Temporary Internet Files\Content.IE5\T3TOD3YE\Animated-PinnedNote-New[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83381"/>
            <a:ext cx="1752600" cy="10795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22E4F6C3-515D-4FB5-B996-364B127F34B9}"/>
              </a:ext>
            </a:extLst>
          </p:cNvPr>
          <p:cNvGrpSpPr/>
          <p:nvPr/>
        </p:nvGrpSpPr>
        <p:grpSpPr>
          <a:xfrm>
            <a:off x="7625561" y="586581"/>
            <a:ext cx="1248248" cy="762000"/>
            <a:chOff x="5203223" y="3428999"/>
            <a:chExt cx="1248248" cy="762000"/>
          </a:xfrm>
        </p:grpSpPr>
        <p:pic>
          <p:nvPicPr>
            <p:cNvPr id="9" name="Picture 8">
              <a:extLst>
                <a:ext uri="{FF2B5EF4-FFF2-40B4-BE49-F238E27FC236}">
                  <a16:creationId xmlns:a16="http://schemas.microsoft.com/office/drawing/2014/main" id="{D77B694C-BA40-4771-B584-0AD12415A737}"/>
                </a:ext>
              </a:extLst>
            </p:cNvPr>
            <p:cNvPicPr>
              <a:picLocks noChangeAspect="1"/>
            </p:cNvPicPr>
            <p:nvPr/>
          </p:nvPicPr>
          <p:blipFill>
            <a:blip r:embed="rId4"/>
            <a:stretch>
              <a:fillRect/>
            </a:stretch>
          </p:blipFill>
          <p:spPr>
            <a:xfrm>
              <a:off x="5203223" y="3428999"/>
              <a:ext cx="1248248" cy="762000"/>
            </a:xfrm>
            <a:prstGeom prst="rect">
              <a:avLst/>
            </a:prstGeom>
            <a:scene3d>
              <a:camera prst="orthographicFront"/>
              <a:lightRig rig="threePt" dir="t"/>
            </a:scene3d>
            <a:sp3d>
              <a:bevelT/>
            </a:sp3d>
          </p:spPr>
        </p:pic>
        <p:grpSp>
          <p:nvGrpSpPr>
            <p:cNvPr id="10" name="Group 9">
              <a:extLst>
                <a:ext uri="{FF2B5EF4-FFF2-40B4-BE49-F238E27FC236}">
                  <a16:creationId xmlns:a16="http://schemas.microsoft.com/office/drawing/2014/main" id="{5EEC390F-B932-499F-A993-13C00B078C71}"/>
                </a:ext>
              </a:extLst>
            </p:cNvPr>
            <p:cNvGrpSpPr/>
            <p:nvPr/>
          </p:nvGrpSpPr>
          <p:grpSpPr>
            <a:xfrm>
              <a:off x="5438681" y="3448733"/>
              <a:ext cx="838200" cy="722531"/>
              <a:chOff x="5410732" y="3472099"/>
              <a:chExt cx="838200" cy="722531"/>
            </a:xfrm>
          </p:grpSpPr>
          <p:sp>
            <p:nvSpPr>
              <p:cNvPr id="11" name="TextBox 10">
                <a:extLst>
                  <a:ext uri="{FF2B5EF4-FFF2-40B4-BE49-F238E27FC236}">
                    <a16:creationId xmlns:a16="http://schemas.microsoft.com/office/drawing/2014/main" id="{39B2F886-ED90-4C31-A185-D6A340F97D61}"/>
                  </a:ext>
                </a:extLst>
              </p:cNvPr>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38C04CD0-6A57-46F2-AEC2-9C4B8F7CAF35}"/>
                  </a:ext>
                </a:extLst>
              </p:cNvPr>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4008888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a:bodyPr>
          <a:lstStyle/>
          <a:p>
            <a:r>
              <a:rPr lang="en-US" dirty="0"/>
              <a:t>Glossary</a:t>
            </a:r>
          </a:p>
        </p:txBody>
      </p:sp>
      <p:sp>
        <p:nvSpPr>
          <p:cNvPr id="3" name="Content Placeholder 2"/>
          <p:cNvSpPr>
            <a:spLocks noGrp="1"/>
          </p:cNvSpPr>
          <p:nvPr>
            <p:ph idx="1"/>
          </p:nvPr>
        </p:nvSpPr>
        <p:spPr>
          <a:xfrm>
            <a:off x="228600" y="1752601"/>
            <a:ext cx="8607582" cy="4552264"/>
          </a:xfrm>
        </p:spPr>
        <p:txBody>
          <a:bodyPr>
            <a:noAutofit/>
          </a:bodyPr>
          <a:lstStyle/>
          <a:p>
            <a:pPr>
              <a:spcBef>
                <a:spcPts val="1200"/>
              </a:spcBef>
              <a:spcAft>
                <a:spcPts val="0"/>
              </a:spcAft>
            </a:pPr>
            <a:r>
              <a:rPr lang="en-US" sz="2400" b="1" dirty="0"/>
              <a:t>CBT Test Tickets (FSA) or Student Authorization Tickets (NGSSS)</a:t>
            </a:r>
            <a:r>
              <a:rPr lang="en-US" sz="2400" dirty="0"/>
              <a:t>: Student test tickets contain login information for students. Each student must have a test ticket to log in to computer-based assessments. Test tickets are generated in TIDE or PearsonAccess Next  and contain the following student information: district, school, last name, first name, date of birth, user name, grade, and ID (FLEID). </a:t>
            </a:r>
          </a:p>
          <a:p>
            <a:pPr>
              <a:spcBef>
                <a:spcPts val="1200"/>
              </a:spcBef>
              <a:spcAft>
                <a:spcPts val="0"/>
              </a:spcAft>
            </a:pPr>
            <a:r>
              <a:rPr lang="en-US" sz="2400" b="1" dirty="0">
                <a:cs typeface="Tahoma" pitchFamily="34" charset="0"/>
              </a:rPr>
              <a:t>Test Group Code </a:t>
            </a:r>
            <a:r>
              <a:rPr lang="en-US" sz="2400" dirty="0">
                <a:cs typeface="Tahoma" pitchFamily="34" charset="0"/>
              </a:rPr>
              <a:t>is a unique, four-digit number generated by the school assessment used to identify groups of students tested together. </a:t>
            </a:r>
          </a:p>
          <a:p>
            <a:pPr lvl="1">
              <a:spcBef>
                <a:spcPts val="1200"/>
              </a:spcBef>
              <a:spcAft>
                <a:spcPts val="0"/>
              </a:spcAft>
            </a:pPr>
            <a:r>
              <a:rPr lang="en-US" sz="2200" dirty="0">
                <a:cs typeface="Tahoma" pitchFamily="34" charset="0"/>
              </a:rPr>
              <a:t>Required for NGSSS (CBT and PBT) and FSA (PBT).  </a:t>
            </a:r>
            <a:r>
              <a:rPr lang="en-US" sz="2200" i="1" dirty="0">
                <a:cs typeface="Tahoma" pitchFamily="34" charset="0"/>
              </a:rPr>
              <a:t>FSA CBT tests use the Session ID as the group identifier.</a:t>
            </a:r>
            <a:endParaRPr lang="en-US" sz="2200" i="1" dirty="0"/>
          </a:p>
          <a:p>
            <a:pPr>
              <a:spcBef>
                <a:spcPts val="1200"/>
              </a:spcBef>
              <a:spcAft>
                <a:spcPts val="0"/>
              </a:spcAft>
            </a:pPr>
            <a:endParaRPr lang="en-US" sz="2300" dirty="0"/>
          </a:p>
        </p:txBody>
      </p:sp>
      <p:sp>
        <p:nvSpPr>
          <p:cNvPr id="4" name="Slide Number Placeholder 3"/>
          <p:cNvSpPr>
            <a:spLocks noGrp="1"/>
          </p:cNvSpPr>
          <p:nvPr>
            <p:ph type="sldNum" sz="quarter" idx="12"/>
          </p:nvPr>
        </p:nvSpPr>
        <p:spPr/>
        <p:txBody>
          <a:bodyPr/>
          <a:lstStyle/>
          <a:p>
            <a:fld id="{60F88D64-766A-45C3-93FE-3E1D3068B07A}" type="slidenum">
              <a:rPr lang="en-US" smtClean="0"/>
              <a:t>17</a:t>
            </a:fld>
            <a:endParaRPr lang="en-US" dirty="0"/>
          </a:p>
        </p:txBody>
      </p:sp>
      <p:grpSp>
        <p:nvGrpSpPr>
          <p:cNvPr id="9" name="Group 8"/>
          <p:cNvGrpSpPr/>
          <p:nvPr/>
        </p:nvGrpSpPr>
        <p:grpSpPr>
          <a:xfrm>
            <a:off x="7625561" y="586581"/>
            <a:ext cx="1248248" cy="762000"/>
            <a:chOff x="5203223" y="3428999"/>
            <a:chExt cx="1248248" cy="762000"/>
          </a:xfrm>
        </p:grpSpPr>
        <p:pic>
          <p:nvPicPr>
            <p:cNvPr id="10" name="Picture 9"/>
            <p:cNvPicPr>
              <a:picLocks noChangeAspect="1"/>
            </p:cNvPicPr>
            <p:nvPr/>
          </p:nvPicPr>
          <p:blipFill>
            <a:blip r:embed="rId2"/>
            <a:stretch>
              <a:fillRect/>
            </a:stretch>
          </p:blipFill>
          <p:spPr>
            <a:xfrm>
              <a:off x="5203223" y="3428999"/>
              <a:ext cx="1248248" cy="762000"/>
            </a:xfrm>
            <a:prstGeom prst="rect">
              <a:avLst/>
            </a:prstGeom>
            <a:scene3d>
              <a:camera prst="orthographicFront"/>
              <a:lightRig rig="threePt" dir="t"/>
            </a:scene3d>
            <a:sp3d>
              <a:bevelT/>
            </a:sp3d>
          </p:spPr>
        </p:pic>
        <p:grpSp>
          <p:nvGrpSpPr>
            <p:cNvPr id="11" name="Group 10"/>
            <p:cNvGrpSpPr/>
            <p:nvPr/>
          </p:nvGrpSpPr>
          <p:grpSpPr>
            <a:xfrm>
              <a:off x="5438681" y="3448733"/>
              <a:ext cx="838200" cy="722531"/>
              <a:chOff x="5410732" y="3472099"/>
              <a:chExt cx="838200" cy="722531"/>
            </a:xfrm>
          </p:grpSpPr>
          <p:sp>
            <p:nvSpPr>
              <p:cNvPr id="12" name="TextBox 11"/>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3" name="TextBox 12"/>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4" name="Picture 13">
            <a:extLst>
              <a:ext uri="{FF2B5EF4-FFF2-40B4-BE49-F238E27FC236}">
                <a16:creationId xmlns:a16="http://schemas.microsoft.com/office/drawing/2014/main" id="{2C243D30-6872-4002-BC1D-F564BDBC1A00}"/>
              </a:ext>
            </a:extLst>
          </p:cNvPr>
          <p:cNvPicPr>
            <a:picLocks noChangeAspect="1"/>
          </p:cNvPicPr>
          <p:nvPr/>
        </p:nvPicPr>
        <p:blipFill>
          <a:blip r:embed="rId3"/>
          <a:stretch>
            <a:fillRect/>
          </a:stretch>
        </p:blipFill>
        <p:spPr>
          <a:xfrm>
            <a:off x="4863152" y="6307015"/>
            <a:ext cx="2548349" cy="512108"/>
          </a:xfrm>
          <a:prstGeom prst="rect">
            <a:avLst/>
          </a:prstGeom>
        </p:spPr>
      </p:pic>
    </p:spTree>
    <p:extLst>
      <p:ext uri="{BB962C8B-B14F-4D97-AF65-F5344CB8AC3E}">
        <p14:creationId xmlns:p14="http://schemas.microsoft.com/office/powerpoint/2010/main" val="1100135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a:bodyPr>
          <a:lstStyle/>
          <a:p>
            <a:r>
              <a:rPr lang="en-US" dirty="0"/>
              <a:t>FSA Glossary</a:t>
            </a:r>
          </a:p>
        </p:txBody>
      </p:sp>
      <p:sp>
        <p:nvSpPr>
          <p:cNvPr id="3" name="Content Placeholder 2"/>
          <p:cNvSpPr>
            <a:spLocks noGrp="1"/>
          </p:cNvSpPr>
          <p:nvPr>
            <p:ph idx="1"/>
          </p:nvPr>
        </p:nvSpPr>
        <p:spPr>
          <a:xfrm>
            <a:off x="228600" y="1752601"/>
            <a:ext cx="8607582" cy="4571999"/>
          </a:xfrm>
        </p:spPr>
        <p:txBody>
          <a:bodyPr>
            <a:noAutofit/>
          </a:bodyPr>
          <a:lstStyle/>
          <a:p>
            <a:pPr>
              <a:spcBef>
                <a:spcPts val="1200"/>
              </a:spcBef>
              <a:spcAft>
                <a:spcPts val="0"/>
              </a:spcAft>
            </a:pPr>
            <a:r>
              <a:rPr lang="en-US" sz="2600" b="1" dirty="0"/>
              <a:t>American Institutes for Research (AIR)</a:t>
            </a:r>
            <a:r>
              <a:rPr lang="en-US" sz="2600" dirty="0"/>
              <a:t>: AIR is the assessment vendor for FSA assessments.</a:t>
            </a:r>
          </a:p>
          <a:p>
            <a:pPr>
              <a:spcBef>
                <a:spcPts val="1200"/>
              </a:spcBef>
              <a:spcAft>
                <a:spcPts val="0"/>
              </a:spcAft>
            </a:pPr>
            <a:r>
              <a:rPr lang="en-US" sz="2600" b="1" dirty="0"/>
              <a:t>Data Recognition Corporation (DRC)</a:t>
            </a:r>
            <a:r>
              <a:rPr lang="en-US" sz="2600" dirty="0"/>
              <a:t>: DRC is the vendor responsible for processes associated with paper-based FSA materials, including printing, shipping, receiving, and scanning.</a:t>
            </a:r>
          </a:p>
          <a:p>
            <a:pPr>
              <a:spcBef>
                <a:spcPts val="1200"/>
              </a:spcBef>
              <a:spcAft>
                <a:spcPts val="0"/>
              </a:spcAft>
            </a:pPr>
            <a:r>
              <a:rPr lang="en-US" sz="2600" b="1" dirty="0"/>
              <a:t>FSA Portal</a:t>
            </a:r>
            <a:r>
              <a:rPr lang="en-US" sz="2600" dirty="0"/>
              <a:t>: Resources and information for district and school personnel are located on the FSA Portal, which is accessed at </a:t>
            </a:r>
            <a:r>
              <a:rPr lang="en-US" sz="2600" dirty="0">
                <a:hlinkClick r:id="rId2"/>
              </a:rPr>
              <a:t>www.FSAssessments.org</a:t>
            </a:r>
            <a:r>
              <a:rPr lang="en-US" sz="2600" dirty="0"/>
              <a:t>. The portal includes links to the Test Information Distribution Engine (TIDE), Test Administrator (TA) Training Site, Test Delivery System (TDS), Assessment Viewing Application (AVA), and the FSA Reporting System.</a:t>
            </a:r>
          </a:p>
        </p:txBody>
      </p:sp>
      <p:sp>
        <p:nvSpPr>
          <p:cNvPr id="4" name="Slide Number Placeholder 3"/>
          <p:cNvSpPr>
            <a:spLocks noGrp="1"/>
          </p:cNvSpPr>
          <p:nvPr>
            <p:ph type="sldNum" sz="quarter" idx="12"/>
          </p:nvPr>
        </p:nvSpPr>
        <p:spPr/>
        <p:txBody>
          <a:bodyPr/>
          <a:lstStyle/>
          <a:p>
            <a:fld id="{60F88D64-766A-45C3-93FE-3E1D3068B07A}" type="slidenum">
              <a:rPr lang="en-US" smtClean="0"/>
              <a:t>18</a:t>
            </a:fld>
            <a:endParaRPr lang="en-US" dirty="0"/>
          </a:p>
        </p:txBody>
      </p:sp>
      <p:grpSp>
        <p:nvGrpSpPr>
          <p:cNvPr id="9" name="Group 8"/>
          <p:cNvGrpSpPr/>
          <p:nvPr/>
        </p:nvGrpSpPr>
        <p:grpSpPr>
          <a:xfrm>
            <a:off x="7625561" y="586581"/>
            <a:ext cx="1248248" cy="762000"/>
            <a:chOff x="5203223" y="3428999"/>
            <a:chExt cx="1248248" cy="762000"/>
          </a:xfrm>
        </p:grpSpPr>
        <p:pic>
          <p:nvPicPr>
            <p:cNvPr id="10" name="Picture 9"/>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11" name="Group 10"/>
            <p:cNvGrpSpPr/>
            <p:nvPr/>
          </p:nvGrpSpPr>
          <p:grpSpPr>
            <a:xfrm>
              <a:off x="5438681" y="3448733"/>
              <a:ext cx="838200" cy="722531"/>
              <a:chOff x="5410732" y="3472099"/>
              <a:chExt cx="838200" cy="722531"/>
            </a:xfrm>
          </p:grpSpPr>
          <p:sp>
            <p:nvSpPr>
              <p:cNvPr id="12" name="TextBox 11"/>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3" name="TextBox 12"/>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224975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rmAutofit/>
          </a:bodyPr>
          <a:lstStyle/>
          <a:p>
            <a:r>
              <a:rPr lang="en-US" dirty="0"/>
              <a:t>FSA Glossary</a:t>
            </a:r>
          </a:p>
        </p:txBody>
      </p:sp>
      <p:sp>
        <p:nvSpPr>
          <p:cNvPr id="3" name="Content Placeholder 2"/>
          <p:cNvSpPr>
            <a:spLocks noGrp="1"/>
          </p:cNvSpPr>
          <p:nvPr>
            <p:ph idx="1"/>
          </p:nvPr>
        </p:nvSpPr>
        <p:spPr>
          <a:xfrm>
            <a:off x="228600" y="1752602"/>
            <a:ext cx="8607582" cy="4260620"/>
          </a:xfrm>
        </p:spPr>
        <p:txBody>
          <a:bodyPr>
            <a:noAutofit/>
          </a:bodyPr>
          <a:lstStyle/>
          <a:p>
            <a:pPr>
              <a:spcBef>
                <a:spcPts val="300"/>
              </a:spcBef>
              <a:spcAft>
                <a:spcPts val="300"/>
              </a:spcAft>
            </a:pPr>
            <a:r>
              <a:rPr lang="en-US" sz="2600" b="1" dirty="0"/>
              <a:t>FSA Reporting System</a:t>
            </a:r>
            <a:r>
              <a:rPr lang="en-US" sz="2600" dirty="0"/>
              <a:t>: The FSA Reporting System delivers state, district, and school score results. </a:t>
            </a:r>
          </a:p>
          <a:p>
            <a:pPr>
              <a:spcBef>
                <a:spcPts val="300"/>
              </a:spcBef>
              <a:spcAft>
                <a:spcPts val="300"/>
              </a:spcAft>
            </a:pPr>
            <a:r>
              <a:rPr lang="en-US" sz="2600" b="1" dirty="0"/>
              <a:t>Secure Browser</a:t>
            </a:r>
            <a:r>
              <a:rPr lang="en-US" sz="2600" dirty="0"/>
              <a:t>: The secure browser allows students to access the computer-based FSA assessments. This software must be installed on all computers or devices that will be used for student testing.  </a:t>
            </a:r>
          </a:p>
          <a:p>
            <a:pPr>
              <a:spcBef>
                <a:spcPts val="300"/>
              </a:spcBef>
              <a:spcAft>
                <a:spcPts val="300"/>
              </a:spcAft>
            </a:pPr>
            <a:r>
              <a:rPr lang="en-US" sz="2600" b="1" dirty="0"/>
              <a:t>Session ID</a:t>
            </a:r>
            <a:r>
              <a:rPr lang="en-US" sz="2600" dirty="0"/>
              <a:t>: Session IDs are unique codes generated by the Test Administrator (TA) Interface. In addition to their first names and usernames, students use the Session ID to log in to computer-based FSA assessments.  </a:t>
            </a:r>
          </a:p>
          <a:p>
            <a:endParaRPr lang="en-US" sz="2400" dirty="0"/>
          </a:p>
        </p:txBody>
      </p:sp>
      <p:sp>
        <p:nvSpPr>
          <p:cNvPr id="4" name="Slide Number Placeholder 3"/>
          <p:cNvSpPr>
            <a:spLocks noGrp="1"/>
          </p:cNvSpPr>
          <p:nvPr>
            <p:ph type="sldNum" sz="quarter" idx="12"/>
          </p:nvPr>
        </p:nvSpPr>
        <p:spPr/>
        <p:txBody>
          <a:bodyPr/>
          <a:lstStyle/>
          <a:p>
            <a:fld id="{60F88D64-766A-45C3-93FE-3E1D3068B07A}" type="slidenum">
              <a:rPr lang="en-US" smtClean="0"/>
              <a:t>19</a:t>
            </a:fld>
            <a:endParaRPr lang="en-US" dirty="0"/>
          </a:p>
        </p:txBody>
      </p:sp>
      <p:grpSp>
        <p:nvGrpSpPr>
          <p:cNvPr id="9" name="Group 8"/>
          <p:cNvGrpSpPr/>
          <p:nvPr/>
        </p:nvGrpSpPr>
        <p:grpSpPr>
          <a:xfrm>
            <a:off x="7625561" y="586581"/>
            <a:ext cx="1248248" cy="762000"/>
            <a:chOff x="5203223" y="3428999"/>
            <a:chExt cx="1248248" cy="762000"/>
          </a:xfrm>
        </p:grpSpPr>
        <p:pic>
          <p:nvPicPr>
            <p:cNvPr id="10" name="Picture 9"/>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11" name="Group 10"/>
            <p:cNvGrpSpPr/>
            <p:nvPr/>
          </p:nvGrpSpPr>
          <p:grpSpPr>
            <a:xfrm>
              <a:off x="5438681" y="3448733"/>
              <a:ext cx="838200" cy="722531"/>
              <a:chOff x="5410732" y="3472099"/>
              <a:chExt cx="838200" cy="722531"/>
            </a:xfrm>
          </p:grpSpPr>
          <p:sp>
            <p:nvSpPr>
              <p:cNvPr id="12" name="TextBox 11"/>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3" name="TextBox 12"/>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2107289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108" y="1828800"/>
            <a:ext cx="8643092" cy="4343399"/>
          </a:xfrm>
        </p:spPr>
        <p:txBody>
          <a:bodyPr/>
          <a:lstStyle/>
          <a:p>
            <a:pPr marL="0" indent="0">
              <a:buNone/>
            </a:pPr>
            <a:r>
              <a:rPr lang="en-US" sz="2800" dirty="0"/>
              <a:t>In the slides that follow, the right portion of the header will indicate when slides are relevant to computer-based testing (</a:t>
            </a:r>
            <a:r>
              <a:rPr lang="en-US" sz="2800" b="1" dirty="0"/>
              <a:t>CBT</a:t>
            </a:r>
            <a:r>
              <a:rPr lang="en-US" sz="2800" dirty="0"/>
              <a:t>), paper-based testing (</a:t>
            </a:r>
            <a:r>
              <a:rPr lang="en-US" sz="2800" b="1" dirty="0"/>
              <a:t>PBT</a:t>
            </a:r>
            <a:r>
              <a:rPr lang="en-US" sz="2800" dirty="0"/>
              <a:t>), or both:</a:t>
            </a:r>
          </a:p>
          <a:p>
            <a:pPr marL="0" indent="0">
              <a:buNone/>
            </a:pPr>
            <a:endParaRPr lang="en-US" sz="2300" i="1" dirty="0"/>
          </a:p>
          <a:p>
            <a:pPr marL="0" indent="0">
              <a:buNone/>
            </a:pPr>
            <a:endParaRPr lang="en-US" sz="2500" dirty="0"/>
          </a:p>
          <a:p>
            <a:pPr marL="0" indent="0">
              <a:buNone/>
            </a:pPr>
            <a:endParaRPr lang="en-US" sz="3000" dirty="0"/>
          </a:p>
        </p:txBody>
      </p:sp>
      <p:sp>
        <p:nvSpPr>
          <p:cNvPr id="11" name="Slide Number Placeholder 10"/>
          <p:cNvSpPr>
            <a:spLocks noGrp="1"/>
          </p:cNvSpPr>
          <p:nvPr>
            <p:ph type="sldNum" sz="quarter" idx="12"/>
          </p:nvPr>
        </p:nvSpPr>
        <p:spPr/>
        <p:txBody>
          <a:bodyPr/>
          <a:lstStyle/>
          <a:p>
            <a:fld id="{60F88D64-766A-45C3-93FE-3E1D3068B07A}" type="slidenum">
              <a:rPr lang="en-US" smtClean="0"/>
              <a:t>2</a:t>
            </a:fld>
            <a:endParaRPr lang="en-US" dirty="0"/>
          </a:p>
        </p:txBody>
      </p:sp>
      <p:sp>
        <p:nvSpPr>
          <p:cNvPr id="2" name="TextBox 1"/>
          <p:cNvSpPr txBox="1"/>
          <p:nvPr/>
        </p:nvSpPr>
        <p:spPr>
          <a:xfrm>
            <a:off x="251988" y="392609"/>
            <a:ext cx="7391400" cy="769441"/>
          </a:xfrm>
          <a:prstGeom prst="rect">
            <a:avLst/>
          </a:prstGeom>
          <a:noFill/>
        </p:spPr>
        <p:txBody>
          <a:bodyPr wrap="square" rtlCol="0">
            <a:spAutoFit/>
          </a:bodyPr>
          <a:lstStyle/>
          <a:p>
            <a:r>
              <a:rPr lang="en-US" sz="4400" b="1" dirty="0"/>
              <a:t>Navigating This Presentation </a:t>
            </a:r>
          </a:p>
        </p:txBody>
      </p:sp>
      <p:grpSp>
        <p:nvGrpSpPr>
          <p:cNvPr id="24" name="Group 23"/>
          <p:cNvGrpSpPr/>
          <p:nvPr/>
        </p:nvGrpSpPr>
        <p:grpSpPr>
          <a:xfrm>
            <a:off x="1993883" y="3439891"/>
            <a:ext cx="1248248" cy="762000"/>
            <a:chOff x="1443905" y="3429000"/>
            <a:chExt cx="1248248" cy="762000"/>
          </a:xfrm>
        </p:grpSpPr>
        <p:pic>
          <p:nvPicPr>
            <p:cNvPr id="5" name="Picture 4"/>
            <p:cNvPicPr>
              <a:picLocks noChangeAspect="1"/>
            </p:cNvPicPr>
            <p:nvPr/>
          </p:nvPicPr>
          <p:blipFill>
            <a:blip r:embed="rId2"/>
            <a:stretch>
              <a:fillRect/>
            </a:stretch>
          </p:blipFill>
          <p:spPr>
            <a:xfrm>
              <a:off x="1443905" y="3429000"/>
              <a:ext cx="1248248" cy="762000"/>
            </a:xfrm>
            <a:prstGeom prst="rect">
              <a:avLst/>
            </a:prstGeom>
            <a:scene3d>
              <a:camera prst="orthographicFront"/>
              <a:lightRig rig="threePt" dir="t"/>
            </a:scene3d>
            <a:sp3d>
              <a:bevelT/>
            </a:sp3d>
          </p:spPr>
        </p:pic>
        <p:sp>
          <p:nvSpPr>
            <p:cNvPr id="6" name="TextBox 5"/>
            <p:cNvSpPr txBox="1"/>
            <p:nvPr/>
          </p:nvSpPr>
          <p:spPr>
            <a:xfrm>
              <a:off x="1648929" y="3594556"/>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nvGrpSpPr>
          <p:cNvPr id="23" name="Group 22"/>
          <p:cNvGrpSpPr/>
          <p:nvPr/>
        </p:nvGrpSpPr>
        <p:grpSpPr>
          <a:xfrm>
            <a:off x="3947876" y="3439891"/>
            <a:ext cx="1248248" cy="762000"/>
            <a:chOff x="3323564" y="3438526"/>
            <a:chExt cx="1248248" cy="762000"/>
          </a:xfrm>
        </p:grpSpPr>
        <p:pic>
          <p:nvPicPr>
            <p:cNvPr id="18" name="Picture 17"/>
            <p:cNvPicPr>
              <a:picLocks noChangeAspect="1"/>
            </p:cNvPicPr>
            <p:nvPr/>
          </p:nvPicPr>
          <p:blipFill>
            <a:blip r:embed="rId2"/>
            <a:stretch>
              <a:fillRect/>
            </a:stretch>
          </p:blipFill>
          <p:spPr>
            <a:xfrm>
              <a:off x="3323564" y="3438526"/>
              <a:ext cx="1248248" cy="762000"/>
            </a:xfrm>
            <a:prstGeom prst="rect">
              <a:avLst/>
            </a:prstGeom>
            <a:scene3d>
              <a:camera prst="orthographicFront"/>
              <a:lightRig rig="threePt" dir="t"/>
            </a:scene3d>
            <a:sp3d>
              <a:bevelT/>
            </a:sp3d>
          </p:spPr>
        </p:pic>
        <p:sp>
          <p:nvSpPr>
            <p:cNvPr id="20" name="TextBox 19"/>
            <p:cNvSpPr txBox="1"/>
            <p:nvPr/>
          </p:nvSpPr>
          <p:spPr>
            <a:xfrm>
              <a:off x="3528588" y="3604081"/>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grpSp>
      <p:grpSp>
        <p:nvGrpSpPr>
          <p:cNvPr id="15" name="Group 14"/>
          <p:cNvGrpSpPr/>
          <p:nvPr/>
        </p:nvGrpSpPr>
        <p:grpSpPr>
          <a:xfrm>
            <a:off x="5901869" y="3439891"/>
            <a:ext cx="1248248" cy="762000"/>
            <a:chOff x="5203223" y="3428999"/>
            <a:chExt cx="1248248" cy="762000"/>
          </a:xfrm>
        </p:grpSpPr>
        <p:pic>
          <p:nvPicPr>
            <p:cNvPr id="19" name="Picture 18"/>
            <p:cNvPicPr>
              <a:picLocks noChangeAspect="1"/>
            </p:cNvPicPr>
            <p:nvPr/>
          </p:nvPicPr>
          <p:blipFill>
            <a:blip r:embed="rId2"/>
            <a:stretch>
              <a:fillRect/>
            </a:stretch>
          </p:blipFill>
          <p:spPr>
            <a:xfrm>
              <a:off x="5203223" y="3428999"/>
              <a:ext cx="1248248" cy="762000"/>
            </a:xfrm>
            <a:prstGeom prst="rect">
              <a:avLst/>
            </a:prstGeom>
            <a:scene3d>
              <a:camera prst="orthographicFront"/>
              <a:lightRig rig="threePt" dir="t"/>
            </a:scene3d>
            <a:sp3d>
              <a:bevelT/>
            </a:sp3d>
          </p:spPr>
        </p:pic>
        <p:grpSp>
          <p:nvGrpSpPr>
            <p:cNvPr id="9" name="Group 8"/>
            <p:cNvGrpSpPr/>
            <p:nvPr/>
          </p:nvGrpSpPr>
          <p:grpSpPr>
            <a:xfrm>
              <a:off x="5438681" y="3448733"/>
              <a:ext cx="838200" cy="722531"/>
              <a:chOff x="5410732" y="3472099"/>
              <a:chExt cx="838200" cy="722531"/>
            </a:xfrm>
          </p:grpSpPr>
          <p:sp>
            <p:nvSpPr>
              <p:cNvPr id="21" name="TextBox 20"/>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22" name="TextBox 21"/>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4" name="Picture 3">
            <a:extLst>
              <a:ext uri="{FF2B5EF4-FFF2-40B4-BE49-F238E27FC236}">
                <a16:creationId xmlns:a16="http://schemas.microsoft.com/office/drawing/2014/main" id="{17B4FAEA-52DE-44EA-9749-E9BE5A20D0F5}"/>
              </a:ext>
            </a:extLst>
          </p:cNvPr>
          <p:cNvPicPr>
            <a:picLocks noChangeAspect="1"/>
          </p:cNvPicPr>
          <p:nvPr/>
        </p:nvPicPr>
        <p:blipFill>
          <a:blip r:embed="rId3"/>
          <a:stretch>
            <a:fillRect/>
          </a:stretch>
        </p:blipFill>
        <p:spPr>
          <a:xfrm>
            <a:off x="4863152" y="6307015"/>
            <a:ext cx="2548349" cy="512108"/>
          </a:xfrm>
          <a:prstGeom prst="rect">
            <a:avLst/>
          </a:prstGeom>
        </p:spPr>
      </p:pic>
    </p:spTree>
    <p:extLst>
      <p:ext uri="{BB962C8B-B14F-4D97-AF65-F5344CB8AC3E}">
        <p14:creationId xmlns:p14="http://schemas.microsoft.com/office/powerpoint/2010/main" val="3818968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5"/>
          <p:cNvSpPr>
            <a:spLocks noGrp="1"/>
          </p:cNvSpPr>
          <p:nvPr>
            <p:ph type="title"/>
          </p:nvPr>
        </p:nvSpPr>
        <p:spPr>
          <a:xfrm>
            <a:off x="228600" y="252646"/>
            <a:ext cx="8661904" cy="1257300"/>
          </a:xfrm>
        </p:spPr>
        <p:txBody>
          <a:bodyPr/>
          <a:lstStyle/>
          <a:p>
            <a:pPr eaLnBrk="1" hangingPunct="1"/>
            <a:r>
              <a:rPr lang="en-US" dirty="0"/>
              <a:t>NGSSS Glossary </a:t>
            </a:r>
          </a:p>
        </p:txBody>
      </p:sp>
      <p:sp>
        <p:nvSpPr>
          <p:cNvPr id="32771" name="Rectangle 3"/>
          <p:cNvSpPr>
            <a:spLocks noGrp="1" noChangeArrowheads="1"/>
          </p:cNvSpPr>
          <p:nvPr>
            <p:ph idx="1"/>
          </p:nvPr>
        </p:nvSpPr>
        <p:spPr>
          <a:xfrm>
            <a:off x="228600" y="1904999"/>
            <a:ext cx="8661904" cy="4114801"/>
          </a:xfrm>
        </p:spPr>
        <p:txBody>
          <a:bodyPr/>
          <a:lstStyle/>
          <a:p>
            <a:pPr eaLnBrk="1" hangingPunct="1">
              <a:lnSpc>
                <a:spcPct val="90000"/>
              </a:lnSpc>
              <a:spcAft>
                <a:spcPts val="600"/>
              </a:spcAft>
            </a:pPr>
            <a:r>
              <a:rPr lang="en-US" sz="2600" b="1" dirty="0">
                <a:cs typeface="Tahoma" pitchFamily="34" charset="0"/>
              </a:rPr>
              <a:t>PearsonAccess Next</a:t>
            </a:r>
            <a:r>
              <a:rPr lang="en-US" sz="2600" dirty="0">
                <a:cs typeface="Tahoma" pitchFamily="34" charset="0"/>
              </a:rPr>
              <a:t> (</a:t>
            </a:r>
            <a:r>
              <a:rPr lang="en-US" sz="2400" dirty="0">
                <a:cs typeface="Tahoma" pitchFamily="34" charset="0"/>
                <a:hlinkClick r:id="rId3"/>
              </a:rPr>
              <a:t>www.fl.pearsonaccessnext.com</a:t>
            </a:r>
            <a:r>
              <a:rPr lang="en-US" sz="2600" dirty="0">
                <a:cs typeface="Tahoma" pitchFamily="34" charset="0"/>
              </a:rPr>
              <a:t>) is a website used for test preparation, setup, administration, and reporting tasks for all FCAT 2.0/EOC testing.  </a:t>
            </a:r>
          </a:p>
          <a:p>
            <a:pPr>
              <a:lnSpc>
                <a:spcPct val="90000"/>
              </a:lnSpc>
            </a:pPr>
            <a:r>
              <a:rPr lang="en-US" sz="2600" b="1" dirty="0">
                <a:cs typeface="Tahoma" pitchFamily="34" charset="0"/>
              </a:rPr>
              <a:t>Pearson Access Next Training Center</a:t>
            </a:r>
            <a:r>
              <a:rPr lang="en-US" sz="2600" dirty="0">
                <a:cs typeface="Tahoma" pitchFamily="34" charset="0"/>
              </a:rPr>
              <a:t> provides an opportunity to practice PearsonAccess Next tasks and is the means of managing the Infrastructure Trial in preparation for testing. </a:t>
            </a:r>
          </a:p>
          <a:p>
            <a:pPr>
              <a:lnSpc>
                <a:spcPct val="90000"/>
              </a:lnSpc>
            </a:pPr>
            <a:r>
              <a:rPr lang="en-US" sz="2600" b="1" dirty="0">
                <a:cs typeface="Tahoma" pitchFamily="34" charset="0"/>
              </a:rPr>
              <a:t>TestNav 8 (TestNav) </a:t>
            </a:r>
            <a:r>
              <a:rPr lang="en-US" sz="2600" dirty="0">
                <a:cs typeface="Tahoma" pitchFamily="34" charset="0"/>
              </a:rPr>
              <a:t>is the platform that Florida uses for FCAT 2.0 and NGSSS EOC computer-based statewide assessments.</a:t>
            </a:r>
          </a:p>
          <a:p>
            <a:pPr>
              <a:lnSpc>
                <a:spcPct val="90000"/>
              </a:lnSpc>
            </a:pPr>
            <a:endParaRPr lang="en-US" sz="2600" dirty="0">
              <a:cs typeface="Tahoma" pitchFamily="34" charset="0"/>
            </a:endParaRPr>
          </a:p>
          <a:p>
            <a:pPr eaLnBrk="1" hangingPunct="1">
              <a:lnSpc>
                <a:spcPct val="90000"/>
              </a:lnSpc>
              <a:spcAft>
                <a:spcPts val="600"/>
              </a:spcAft>
            </a:pPr>
            <a:endParaRPr lang="en-US" sz="2600" dirty="0"/>
          </a:p>
        </p:txBody>
      </p:sp>
      <p:sp>
        <p:nvSpPr>
          <p:cNvPr id="36868" name="Slide Number Placeholder 7"/>
          <p:cNvSpPr>
            <a:spLocks noGrp="1"/>
          </p:cNvSpPr>
          <p:nvPr>
            <p:ph type="sldNum" sz="quarter" idx="12"/>
          </p:nvPr>
        </p:nvSpPr>
        <p:spPr/>
        <p:txBody>
          <a:bodyPr/>
          <a:lstStyle/>
          <a:p>
            <a:pPr>
              <a:defRPr/>
            </a:pPr>
            <a:fld id="{30711F7B-2C00-49F6-8C14-A6006B4F95C3}" type="slidenum">
              <a:rPr lang="en-US" smtClean="0">
                <a:latin typeface="Arial" pitchFamily="34" charset="0"/>
              </a:rPr>
              <a:pPr>
                <a:defRPr/>
              </a:pPr>
              <a:t>20</a:t>
            </a:fld>
            <a:endParaRPr lang="en-US" dirty="0">
              <a:latin typeface="Arial" pitchFamily="34" charset="0"/>
            </a:endParaRPr>
          </a:p>
        </p:txBody>
      </p:sp>
      <p:pic>
        <p:nvPicPr>
          <p:cNvPr id="8" name="Picture 7">
            <a:extLst>
              <a:ext uri="{FF2B5EF4-FFF2-40B4-BE49-F238E27FC236}">
                <a16:creationId xmlns:a16="http://schemas.microsoft.com/office/drawing/2014/main" id="{E310DF6D-9712-4C76-9471-E02DAF886BB6}"/>
              </a:ext>
            </a:extLst>
          </p:cNvPr>
          <p:cNvPicPr>
            <a:picLocks noChangeAspect="1"/>
          </p:cNvPicPr>
          <p:nvPr/>
        </p:nvPicPr>
        <p:blipFill>
          <a:blip r:embed="rId4"/>
          <a:stretch>
            <a:fillRect/>
          </a:stretch>
        </p:blipFill>
        <p:spPr>
          <a:xfrm>
            <a:off x="6435670" y="6111562"/>
            <a:ext cx="1430215" cy="711270"/>
          </a:xfrm>
          <a:prstGeom prst="rect">
            <a:avLst/>
          </a:prstGeom>
        </p:spPr>
      </p:pic>
      <p:pic>
        <p:nvPicPr>
          <p:cNvPr id="12" name="Picture 11">
            <a:extLst>
              <a:ext uri="{FF2B5EF4-FFF2-40B4-BE49-F238E27FC236}">
                <a16:creationId xmlns:a16="http://schemas.microsoft.com/office/drawing/2014/main" id="{18928426-19C8-49B3-A407-163946519E3E}"/>
              </a:ext>
            </a:extLst>
          </p:cNvPr>
          <p:cNvPicPr>
            <a:picLocks noChangeAspect="1"/>
          </p:cNvPicPr>
          <p:nvPr/>
        </p:nvPicPr>
        <p:blipFill rotWithShape="1">
          <a:blip r:embed="rId5"/>
          <a:srcRect l="1990"/>
          <a:stretch/>
        </p:blipFill>
        <p:spPr>
          <a:xfrm>
            <a:off x="7625561" y="6096001"/>
            <a:ext cx="1359876" cy="762000"/>
          </a:xfrm>
          <a:prstGeom prst="rect">
            <a:avLst/>
          </a:prstGeom>
        </p:spPr>
      </p:pic>
      <p:grpSp>
        <p:nvGrpSpPr>
          <p:cNvPr id="13" name="Group 12">
            <a:extLst>
              <a:ext uri="{FF2B5EF4-FFF2-40B4-BE49-F238E27FC236}">
                <a16:creationId xmlns:a16="http://schemas.microsoft.com/office/drawing/2014/main" id="{0C2575EA-2D22-41BC-91E3-38F3B19F787E}"/>
              </a:ext>
            </a:extLst>
          </p:cNvPr>
          <p:cNvGrpSpPr/>
          <p:nvPr/>
        </p:nvGrpSpPr>
        <p:grpSpPr>
          <a:xfrm>
            <a:off x="7625561" y="586581"/>
            <a:ext cx="1248248" cy="762000"/>
            <a:chOff x="5203223" y="3428999"/>
            <a:chExt cx="1248248" cy="762000"/>
          </a:xfrm>
        </p:grpSpPr>
        <p:pic>
          <p:nvPicPr>
            <p:cNvPr id="14" name="Picture 13">
              <a:extLst>
                <a:ext uri="{FF2B5EF4-FFF2-40B4-BE49-F238E27FC236}">
                  <a16:creationId xmlns:a16="http://schemas.microsoft.com/office/drawing/2014/main" id="{75A58F0C-B8C6-41C3-A009-D2DFC6881FC2}"/>
                </a:ext>
              </a:extLst>
            </p:cNvPr>
            <p:cNvPicPr>
              <a:picLocks noChangeAspect="1"/>
            </p:cNvPicPr>
            <p:nvPr/>
          </p:nvPicPr>
          <p:blipFill>
            <a:blip r:embed="rId6"/>
            <a:stretch>
              <a:fillRect/>
            </a:stretch>
          </p:blipFill>
          <p:spPr>
            <a:xfrm>
              <a:off x="5203223" y="3428999"/>
              <a:ext cx="1248248" cy="762000"/>
            </a:xfrm>
            <a:prstGeom prst="rect">
              <a:avLst/>
            </a:prstGeom>
            <a:scene3d>
              <a:camera prst="orthographicFront"/>
              <a:lightRig rig="threePt" dir="t"/>
            </a:scene3d>
            <a:sp3d>
              <a:bevelT/>
            </a:sp3d>
          </p:spPr>
        </p:pic>
        <p:grpSp>
          <p:nvGrpSpPr>
            <p:cNvPr id="15" name="Group 14">
              <a:extLst>
                <a:ext uri="{FF2B5EF4-FFF2-40B4-BE49-F238E27FC236}">
                  <a16:creationId xmlns:a16="http://schemas.microsoft.com/office/drawing/2014/main" id="{C62D1666-201D-4BC3-AF18-54202DDCA630}"/>
                </a:ext>
              </a:extLst>
            </p:cNvPr>
            <p:cNvGrpSpPr/>
            <p:nvPr/>
          </p:nvGrpSpPr>
          <p:grpSpPr>
            <a:xfrm>
              <a:off x="5438681" y="3448733"/>
              <a:ext cx="838200" cy="722531"/>
              <a:chOff x="5410732" y="3472099"/>
              <a:chExt cx="838200" cy="722531"/>
            </a:xfrm>
          </p:grpSpPr>
          <p:sp>
            <p:nvSpPr>
              <p:cNvPr id="16" name="TextBox 15">
                <a:extLst>
                  <a:ext uri="{FF2B5EF4-FFF2-40B4-BE49-F238E27FC236}">
                    <a16:creationId xmlns:a16="http://schemas.microsoft.com/office/drawing/2014/main" id="{2EE1DA87-6BF1-42DA-9AB9-1E213184D1B8}"/>
                  </a:ext>
                </a:extLst>
              </p:cNvPr>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16058BCA-3911-419E-B68D-AD4A24ADE1CF}"/>
                  </a:ext>
                </a:extLst>
              </p:cNvPr>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1276772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5"/>
          <p:cNvSpPr>
            <a:spLocks noGrp="1"/>
          </p:cNvSpPr>
          <p:nvPr>
            <p:ph type="title"/>
          </p:nvPr>
        </p:nvSpPr>
        <p:spPr>
          <a:xfrm>
            <a:off x="228600" y="252646"/>
            <a:ext cx="8661904" cy="1257300"/>
          </a:xfrm>
        </p:spPr>
        <p:txBody>
          <a:bodyPr/>
          <a:lstStyle/>
          <a:p>
            <a:pPr eaLnBrk="1" hangingPunct="1"/>
            <a:r>
              <a:rPr lang="en-US" dirty="0"/>
              <a:t>NGSSS Glossary</a:t>
            </a:r>
          </a:p>
        </p:txBody>
      </p:sp>
      <p:sp>
        <p:nvSpPr>
          <p:cNvPr id="32771" name="Rectangle 3"/>
          <p:cNvSpPr>
            <a:spLocks noGrp="1" noChangeArrowheads="1"/>
          </p:cNvSpPr>
          <p:nvPr>
            <p:ph idx="1"/>
          </p:nvPr>
        </p:nvSpPr>
        <p:spPr>
          <a:xfrm>
            <a:off x="228600" y="1904999"/>
            <a:ext cx="8661904" cy="4114801"/>
          </a:xfrm>
        </p:spPr>
        <p:txBody>
          <a:bodyPr/>
          <a:lstStyle/>
          <a:p>
            <a:r>
              <a:rPr lang="en-US" sz="2600" b="1" dirty="0">
                <a:cs typeface="Tahoma" pitchFamily="34" charset="0"/>
              </a:rPr>
              <a:t>Proctor Caching</a:t>
            </a:r>
            <a:r>
              <a:rPr lang="en-US" sz="2600" dirty="0">
                <a:cs typeface="Tahoma" pitchFamily="34" charset="0"/>
              </a:rPr>
              <a:t> is the process of loading test content locally on a computer for all FCAT 2.0/EOC computer-based testing at the school level. </a:t>
            </a:r>
          </a:p>
        </p:txBody>
      </p:sp>
      <p:sp>
        <p:nvSpPr>
          <p:cNvPr id="36868" name="Slide Number Placeholder 7"/>
          <p:cNvSpPr>
            <a:spLocks noGrp="1"/>
          </p:cNvSpPr>
          <p:nvPr>
            <p:ph type="sldNum" sz="quarter" idx="12"/>
          </p:nvPr>
        </p:nvSpPr>
        <p:spPr/>
        <p:txBody>
          <a:bodyPr/>
          <a:lstStyle/>
          <a:p>
            <a:pPr>
              <a:defRPr/>
            </a:pPr>
            <a:fld id="{30711F7B-2C00-49F6-8C14-A6006B4F95C3}" type="slidenum">
              <a:rPr lang="en-US" smtClean="0">
                <a:latin typeface="Arial" pitchFamily="34" charset="0"/>
              </a:rPr>
              <a:pPr>
                <a:defRPr/>
              </a:pPr>
              <a:t>21</a:t>
            </a:fld>
            <a:endParaRPr lang="en-US" dirty="0">
              <a:latin typeface="Arial" pitchFamily="34" charset="0"/>
            </a:endParaRPr>
          </a:p>
        </p:txBody>
      </p:sp>
      <p:pic>
        <p:nvPicPr>
          <p:cNvPr id="8" name="Picture 7">
            <a:extLst>
              <a:ext uri="{FF2B5EF4-FFF2-40B4-BE49-F238E27FC236}">
                <a16:creationId xmlns:a16="http://schemas.microsoft.com/office/drawing/2014/main" id="{6EB306E0-3A10-4913-A804-0583161458A1}"/>
              </a:ext>
            </a:extLst>
          </p:cNvPr>
          <p:cNvPicPr>
            <a:picLocks noChangeAspect="1" noChangeArrowheads="1"/>
          </p:cNvPicPr>
          <p:nvPr/>
        </p:nvPicPr>
        <p:blipFill>
          <a:blip r:embed="rId3" cstate="print"/>
          <a:srcRect/>
          <a:stretch>
            <a:fillRect/>
          </a:stretch>
        </p:blipFill>
        <p:spPr bwMode="auto">
          <a:xfrm>
            <a:off x="1752600" y="3124200"/>
            <a:ext cx="4767263" cy="1949450"/>
          </a:xfrm>
          <a:prstGeom prst="rect">
            <a:avLst/>
          </a:prstGeom>
          <a:noFill/>
          <a:ln w="9525">
            <a:solidFill>
              <a:srgbClr val="000000"/>
            </a:solidFill>
            <a:miter lim="800000"/>
            <a:headEnd/>
            <a:tailEnd/>
          </a:ln>
        </p:spPr>
      </p:pic>
      <p:pic>
        <p:nvPicPr>
          <p:cNvPr id="12" name="Picture 11">
            <a:extLst>
              <a:ext uri="{FF2B5EF4-FFF2-40B4-BE49-F238E27FC236}">
                <a16:creationId xmlns:a16="http://schemas.microsoft.com/office/drawing/2014/main" id="{381F59A4-F35C-46A6-8239-4AC903E8E0B1}"/>
              </a:ext>
            </a:extLst>
          </p:cNvPr>
          <p:cNvPicPr>
            <a:picLocks noChangeAspect="1"/>
          </p:cNvPicPr>
          <p:nvPr/>
        </p:nvPicPr>
        <p:blipFill>
          <a:blip r:embed="rId4"/>
          <a:stretch>
            <a:fillRect/>
          </a:stretch>
        </p:blipFill>
        <p:spPr>
          <a:xfrm>
            <a:off x="6435670" y="6111562"/>
            <a:ext cx="1430215" cy="711270"/>
          </a:xfrm>
          <a:prstGeom prst="rect">
            <a:avLst/>
          </a:prstGeom>
        </p:spPr>
      </p:pic>
      <p:pic>
        <p:nvPicPr>
          <p:cNvPr id="13" name="Picture 12">
            <a:extLst>
              <a:ext uri="{FF2B5EF4-FFF2-40B4-BE49-F238E27FC236}">
                <a16:creationId xmlns:a16="http://schemas.microsoft.com/office/drawing/2014/main" id="{803F6A93-1EFB-47D0-9A80-1D84706A54D9}"/>
              </a:ext>
            </a:extLst>
          </p:cNvPr>
          <p:cNvPicPr>
            <a:picLocks noChangeAspect="1"/>
          </p:cNvPicPr>
          <p:nvPr/>
        </p:nvPicPr>
        <p:blipFill rotWithShape="1">
          <a:blip r:embed="rId5"/>
          <a:srcRect l="1990"/>
          <a:stretch/>
        </p:blipFill>
        <p:spPr>
          <a:xfrm>
            <a:off x="7625561" y="6096001"/>
            <a:ext cx="1359876" cy="762000"/>
          </a:xfrm>
          <a:prstGeom prst="rect">
            <a:avLst/>
          </a:prstGeom>
        </p:spPr>
      </p:pic>
      <p:grpSp>
        <p:nvGrpSpPr>
          <p:cNvPr id="14" name="Group 13">
            <a:extLst>
              <a:ext uri="{FF2B5EF4-FFF2-40B4-BE49-F238E27FC236}">
                <a16:creationId xmlns:a16="http://schemas.microsoft.com/office/drawing/2014/main" id="{63457CD0-0EEB-476E-A90F-872547AE6D7A}"/>
              </a:ext>
            </a:extLst>
          </p:cNvPr>
          <p:cNvGrpSpPr/>
          <p:nvPr/>
        </p:nvGrpSpPr>
        <p:grpSpPr>
          <a:xfrm>
            <a:off x="7614410" y="599785"/>
            <a:ext cx="1248248" cy="762000"/>
            <a:chOff x="1443905" y="3429000"/>
            <a:chExt cx="1248248" cy="762000"/>
          </a:xfrm>
        </p:grpSpPr>
        <p:pic>
          <p:nvPicPr>
            <p:cNvPr id="15" name="Picture 14">
              <a:extLst>
                <a:ext uri="{FF2B5EF4-FFF2-40B4-BE49-F238E27FC236}">
                  <a16:creationId xmlns:a16="http://schemas.microsoft.com/office/drawing/2014/main" id="{681E9080-D3AB-4992-B5F7-6FEE9DCBB842}"/>
                </a:ext>
              </a:extLst>
            </p:cNvPr>
            <p:cNvPicPr>
              <a:picLocks noChangeAspect="1"/>
            </p:cNvPicPr>
            <p:nvPr/>
          </p:nvPicPr>
          <p:blipFill>
            <a:blip r:embed="rId6"/>
            <a:stretch>
              <a:fillRect/>
            </a:stretch>
          </p:blipFill>
          <p:spPr>
            <a:xfrm>
              <a:off x="1443905" y="3429000"/>
              <a:ext cx="1248248" cy="762000"/>
            </a:xfrm>
            <a:prstGeom prst="rect">
              <a:avLst/>
            </a:prstGeom>
            <a:scene3d>
              <a:camera prst="orthographicFront"/>
              <a:lightRig rig="threePt" dir="t"/>
            </a:scene3d>
            <a:sp3d>
              <a:bevelT/>
            </a:sp3d>
          </p:spPr>
        </p:pic>
        <p:sp>
          <p:nvSpPr>
            <p:cNvPr id="16" name="TextBox 15">
              <a:extLst>
                <a:ext uri="{FF2B5EF4-FFF2-40B4-BE49-F238E27FC236}">
                  <a16:creationId xmlns:a16="http://schemas.microsoft.com/office/drawing/2014/main" id="{21A180E6-B538-458E-9EE4-2E81F0B9DE6F}"/>
                </a:ext>
              </a:extLst>
            </p:cNvPr>
            <p:cNvSpPr txBox="1"/>
            <p:nvPr/>
          </p:nvSpPr>
          <p:spPr>
            <a:xfrm>
              <a:off x="1648929" y="3594556"/>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048483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Students to Be Tested</a:t>
            </a:r>
          </a:p>
        </p:txBody>
      </p:sp>
      <p:sp>
        <p:nvSpPr>
          <p:cNvPr id="3" name="Content Placeholder 2"/>
          <p:cNvSpPr>
            <a:spLocks noGrp="1"/>
          </p:cNvSpPr>
          <p:nvPr>
            <p:ph idx="1"/>
          </p:nvPr>
        </p:nvSpPr>
        <p:spPr>
          <a:xfrm>
            <a:off x="228600" y="1752601"/>
            <a:ext cx="8607582" cy="4343399"/>
          </a:xfrm>
        </p:spPr>
        <p:txBody>
          <a:bodyPr vert="horz" lIns="91440" tIns="45720" rIns="91440" bIns="45720" rtlCol="0" anchor="t">
            <a:noAutofit/>
          </a:bodyPr>
          <a:lstStyle/>
          <a:p>
            <a:r>
              <a:rPr lang="en-US" sz="2800" dirty="0"/>
              <a:t>All students enrolled in tested grade levels/subjects participate in the Spring 2018 FSA and NGSSS administration with or without accommodations, per Section 1008.22(3)(a), Florida Statutes (F.S.). </a:t>
            </a:r>
          </a:p>
          <a:p>
            <a:r>
              <a:rPr lang="en-US" sz="2800" dirty="0"/>
              <a:t>Students must take the test(s) appropriate for the grade level/subject in which they are receiving instruction. </a:t>
            </a:r>
          </a:p>
          <a:p>
            <a:r>
              <a:rPr lang="en-US" sz="2800" dirty="0">
                <a:solidFill>
                  <a:srgbClr val="FF0000"/>
                </a:solidFill>
              </a:rPr>
              <a:t>For FSA ELA, students in all Grades 4 - Retake must take the </a:t>
            </a:r>
            <a:r>
              <a:rPr lang="en-US" sz="2800" b="1" dirty="0">
                <a:solidFill>
                  <a:srgbClr val="FF0000"/>
                </a:solidFill>
              </a:rPr>
              <a:t>same</a:t>
            </a:r>
            <a:r>
              <a:rPr lang="en-US" sz="2800" dirty="0">
                <a:solidFill>
                  <a:srgbClr val="FF0000"/>
                </a:solidFill>
              </a:rPr>
              <a:t> grade-level test for both the ELA Writing and ELA Reading to receive an ELA score (i.e., Retake for both Reading and Writing, Grade 10 for both Writing and Reading, etc.)</a:t>
            </a:r>
          </a:p>
        </p:txBody>
      </p:sp>
      <p:sp>
        <p:nvSpPr>
          <p:cNvPr id="4" name="Slide Number Placeholder 3"/>
          <p:cNvSpPr>
            <a:spLocks noGrp="1"/>
          </p:cNvSpPr>
          <p:nvPr>
            <p:ph type="sldNum" sz="quarter" idx="12"/>
          </p:nvPr>
        </p:nvSpPr>
        <p:spPr/>
        <p:txBody>
          <a:bodyPr/>
          <a:lstStyle/>
          <a:p>
            <a:fld id="{60F88D64-766A-45C3-93FE-3E1D3068B07A}" type="slidenum">
              <a:rPr lang="en-US" smtClean="0"/>
              <a:t>22</a:t>
            </a:fld>
            <a:endParaRPr lang="en-US" dirty="0"/>
          </a:p>
        </p:txBody>
      </p:sp>
      <p:grpSp>
        <p:nvGrpSpPr>
          <p:cNvPr id="9" name="Group 8"/>
          <p:cNvGrpSpPr/>
          <p:nvPr/>
        </p:nvGrpSpPr>
        <p:grpSpPr>
          <a:xfrm>
            <a:off x="7625561" y="586581"/>
            <a:ext cx="1248248" cy="762000"/>
            <a:chOff x="5203223" y="3428999"/>
            <a:chExt cx="1248248" cy="762000"/>
          </a:xfrm>
        </p:grpSpPr>
        <p:pic>
          <p:nvPicPr>
            <p:cNvPr id="10" name="Picture 9"/>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11" name="Group 10"/>
            <p:cNvGrpSpPr/>
            <p:nvPr/>
          </p:nvGrpSpPr>
          <p:grpSpPr>
            <a:xfrm>
              <a:off x="5438681" y="3448733"/>
              <a:ext cx="838200" cy="722531"/>
              <a:chOff x="5410732" y="3472099"/>
              <a:chExt cx="838200" cy="722531"/>
            </a:xfrm>
          </p:grpSpPr>
          <p:sp>
            <p:nvSpPr>
              <p:cNvPr id="12" name="TextBox 11"/>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3" name="TextBox 12"/>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4" name="Picture 13">
            <a:extLst>
              <a:ext uri="{FF2B5EF4-FFF2-40B4-BE49-F238E27FC236}">
                <a16:creationId xmlns:a16="http://schemas.microsoft.com/office/drawing/2014/main" id="{0E02FE7E-3F4E-48E5-AE5C-64AA23081637}"/>
              </a:ext>
            </a:extLst>
          </p:cNvPr>
          <p:cNvPicPr>
            <a:picLocks noChangeAspect="1"/>
          </p:cNvPicPr>
          <p:nvPr/>
        </p:nvPicPr>
        <p:blipFill>
          <a:blip r:embed="rId4"/>
          <a:stretch>
            <a:fillRect/>
          </a:stretch>
        </p:blipFill>
        <p:spPr>
          <a:xfrm>
            <a:off x="4863152" y="6307015"/>
            <a:ext cx="2548349" cy="512108"/>
          </a:xfrm>
          <a:prstGeom prst="rect">
            <a:avLst/>
          </a:prstGeom>
        </p:spPr>
      </p:pic>
    </p:spTree>
    <p:extLst>
      <p:ext uri="{BB962C8B-B14F-4D97-AF65-F5344CB8AC3E}">
        <p14:creationId xmlns:p14="http://schemas.microsoft.com/office/powerpoint/2010/main" val="2540209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Students to Be Tested</a:t>
            </a:r>
          </a:p>
        </p:txBody>
      </p:sp>
      <p:sp>
        <p:nvSpPr>
          <p:cNvPr id="3" name="Content Placeholder 2"/>
          <p:cNvSpPr>
            <a:spLocks noGrp="1"/>
          </p:cNvSpPr>
          <p:nvPr>
            <p:ph idx="1"/>
          </p:nvPr>
        </p:nvSpPr>
        <p:spPr>
          <a:xfrm>
            <a:off x="228600" y="1752601"/>
            <a:ext cx="8607582" cy="4343399"/>
          </a:xfrm>
        </p:spPr>
        <p:txBody>
          <a:bodyPr vert="horz" lIns="91440" tIns="45720" rIns="91440" bIns="45720" rtlCol="0" anchor="t">
            <a:noAutofit/>
          </a:bodyPr>
          <a:lstStyle/>
          <a:p>
            <a:pPr marL="0" indent="0">
              <a:buNone/>
            </a:pPr>
            <a:r>
              <a:rPr lang="en-US" sz="2800" b="1" dirty="0"/>
              <a:t>FSA ELA Writing and Reading Retake</a:t>
            </a:r>
          </a:p>
          <a:p>
            <a:pPr>
              <a:lnSpc>
                <a:spcPct val="100000"/>
              </a:lnSpc>
            </a:pPr>
            <a:r>
              <a:rPr lang="en-US" sz="2800" dirty="0"/>
              <a:t>Students who entered Grade 9 in the 2013–2014 school year and beyond and are pursuing a standard Florida high school diploma must pass the Grade 10 FSA ELA assessment (Reading and Writing). </a:t>
            </a:r>
          </a:p>
          <a:p>
            <a:pPr>
              <a:lnSpc>
                <a:spcPct val="100000"/>
              </a:lnSpc>
            </a:pPr>
            <a:r>
              <a:rPr lang="en-US" sz="2800" dirty="0"/>
              <a:t>Retained Grade 10 </a:t>
            </a:r>
            <a:r>
              <a:rPr lang="en-US" sz="2800" dirty="0">
                <a:solidFill>
                  <a:srgbClr val="FF0000"/>
                </a:solidFill>
              </a:rPr>
              <a:t>(with an FSA Grade 10 ELA score on file) </a:t>
            </a:r>
            <a:r>
              <a:rPr lang="en-US" sz="2800" dirty="0"/>
              <a:t>or Grades 11–AD students who have not met the Grade 10 FSA ELA assessment requirement are eligible to participate in the Spring 2018 FSA ELA Retake. </a:t>
            </a:r>
          </a:p>
        </p:txBody>
      </p:sp>
      <p:sp>
        <p:nvSpPr>
          <p:cNvPr id="4" name="Slide Number Placeholder 3"/>
          <p:cNvSpPr>
            <a:spLocks noGrp="1"/>
          </p:cNvSpPr>
          <p:nvPr>
            <p:ph type="sldNum" sz="quarter" idx="12"/>
          </p:nvPr>
        </p:nvSpPr>
        <p:spPr/>
        <p:txBody>
          <a:bodyPr/>
          <a:lstStyle/>
          <a:p>
            <a:fld id="{60F88D64-766A-45C3-93FE-3E1D3068B07A}" type="slidenum">
              <a:rPr lang="en-US" smtClean="0"/>
              <a:t>23</a:t>
            </a:fld>
            <a:endParaRPr lang="en-US" dirty="0"/>
          </a:p>
        </p:txBody>
      </p:sp>
      <p:grpSp>
        <p:nvGrpSpPr>
          <p:cNvPr id="9" name="Group 8"/>
          <p:cNvGrpSpPr/>
          <p:nvPr/>
        </p:nvGrpSpPr>
        <p:grpSpPr>
          <a:xfrm>
            <a:off x="7625561" y="586581"/>
            <a:ext cx="1248248" cy="762000"/>
            <a:chOff x="5203223" y="3428999"/>
            <a:chExt cx="1248248" cy="762000"/>
          </a:xfrm>
        </p:grpSpPr>
        <p:pic>
          <p:nvPicPr>
            <p:cNvPr id="10" name="Picture 9"/>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11" name="Group 10"/>
            <p:cNvGrpSpPr/>
            <p:nvPr/>
          </p:nvGrpSpPr>
          <p:grpSpPr>
            <a:xfrm>
              <a:off x="5438681" y="3448733"/>
              <a:ext cx="838200" cy="722531"/>
              <a:chOff x="5410732" y="3472099"/>
              <a:chExt cx="838200" cy="722531"/>
            </a:xfrm>
          </p:grpSpPr>
          <p:sp>
            <p:nvSpPr>
              <p:cNvPr id="12" name="TextBox 11"/>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3" name="TextBox 12"/>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2201461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Students to Be Tested</a:t>
            </a:r>
          </a:p>
        </p:txBody>
      </p:sp>
      <p:sp>
        <p:nvSpPr>
          <p:cNvPr id="3" name="Content Placeholder 2"/>
          <p:cNvSpPr>
            <a:spLocks noGrp="1"/>
          </p:cNvSpPr>
          <p:nvPr>
            <p:ph idx="1"/>
          </p:nvPr>
        </p:nvSpPr>
        <p:spPr>
          <a:xfrm>
            <a:off x="228600" y="1752601"/>
            <a:ext cx="8737092" cy="4800599"/>
          </a:xfrm>
        </p:spPr>
        <p:txBody>
          <a:bodyPr/>
          <a:lstStyle/>
          <a:p>
            <a:pPr lvl="0" eaLnBrk="1" hangingPunct="1">
              <a:spcBef>
                <a:spcPts val="600"/>
              </a:spcBef>
              <a:spcAft>
                <a:spcPts val="600"/>
              </a:spcAft>
              <a:buNone/>
              <a:defRPr/>
            </a:pPr>
            <a:r>
              <a:rPr lang="en-US" b="1" dirty="0">
                <a:solidFill>
                  <a:srgbClr val="000000"/>
                </a:solidFill>
              </a:rPr>
              <a:t>FCAT 2.0 Reading Retake</a:t>
            </a:r>
          </a:p>
          <a:p>
            <a:pPr lvl="0">
              <a:spcBef>
                <a:spcPts val="600"/>
              </a:spcBef>
              <a:spcAft>
                <a:spcPts val="600"/>
              </a:spcAft>
              <a:buFont typeface="Tahoma" panose="020B0604030504040204" pitchFamily="34" charset="0"/>
              <a:buChar char="•"/>
              <a:defRPr/>
            </a:pPr>
            <a:r>
              <a:rPr lang="en-US" sz="2400" dirty="0"/>
              <a:t>The following students are </a:t>
            </a:r>
            <a:r>
              <a:rPr lang="en-US" sz="2400" u="sng" dirty="0"/>
              <a:t>eligible to participate</a:t>
            </a:r>
            <a:r>
              <a:rPr lang="en-US" sz="2400" dirty="0"/>
              <a:t> in this Reading Retake administration:</a:t>
            </a:r>
          </a:p>
          <a:p>
            <a:pPr marL="685800" eaLnBrk="1" hangingPunct="1">
              <a:spcBef>
                <a:spcPts val="600"/>
              </a:spcBef>
              <a:spcAft>
                <a:spcPts val="600"/>
              </a:spcAft>
              <a:buFont typeface="Tahoma" panose="020B0604030504040204" pitchFamily="34" charset="0"/>
              <a:buChar char="–"/>
              <a:defRPr/>
            </a:pPr>
            <a:r>
              <a:rPr lang="en-US" sz="2400" dirty="0"/>
              <a:t>Regular high school or adult students (who entered Grade 9 in the 2009–2010 school year through the 2012–2013 school year) who have not yet passed the Grade 10 FCAT 2.0 Reading test.</a:t>
            </a:r>
          </a:p>
          <a:p>
            <a:pPr marL="685800" eaLnBrk="1" hangingPunct="1">
              <a:spcBef>
                <a:spcPts val="600"/>
              </a:spcBef>
              <a:spcAft>
                <a:spcPts val="600"/>
              </a:spcAft>
              <a:buFont typeface="Tahoma" panose="020B0604030504040204" pitchFamily="34" charset="0"/>
              <a:buChar char="–"/>
              <a:defRPr/>
            </a:pPr>
            <a:r>
              <a:rPr lang="en-US" sz="2400" dirty="0"/>
              <a:t>Students who enrolled in Grade 9 prior to the 2009–2010 school year but have not yet passed the Grade 10 FCAT Reading test. Because the FCAT Reading Retake is no longer offered, these students will participate in the FCAT 2.0 Reading Retake.</a:t>
            </a:r>
          </a:p>
          <a:p>
            <a:pPr indent="0">
              <a:buNone/>
              <a:defRPr/>
            </a:pPr>
            <a:r>
              <a:rPr lang="en-US" sz="2400" b="1" u="sng" dirty="0">
                <a:solidFill>
                  <a:srgbClr val="FF0000"/>
                </a:solidFill>
              </a:rPr>
              <a:t>Note</a:t>
            </a:r>
            <a:r>
              <a:rPr lang="en-US" sz="2400" b="1" dirty="0">
                <a:solidFill>
                  <a:srgbClr val="FF0000"/>
                </a:solidFill>
              </a:rPr>
              <a:t>: Spring 2018 is the last administration of FCAT 2.0 Reading Retake.</a:t>
            </a: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24</a:t>
            </a:fld>
            <a:endParaRPr lang="en-US" dirty="0"/>
          </a:p>
        </p:txBody>
      </p:sp>
      <p:grpSp>
        <p:nvGrpSpPr>
          <p:cNvPr id="5" name="Group 4">
            <a:extLst>
              <a:ext uri="{FF2B5EF4-FFF2-40B4-BE49-F238E27FC236}">
                <a16:creationId xmlns:a16="http://schemas.microsoft.com/office/drawing/2014/main" id="{7C0FF0A9-3C65-4EBC-8A69-E55C5A39C43B}"/>
              </a:ext>
            </a:extLst>
          </p:cNvPr>
          <p:cNvGrpSpPr/>
          <p:nvPr/>
        </p:nvGrpSpPr>
        <p:grpSpPr>
          <a:xfrm>
            <a:off x="7625561" y="586581"/>
            <a:ext cx="1248248" cy="762000"/>
            <a:chOff x="5203223" y="3428999"/>
            <a:chExt cx="1248248" cy="762000"/>
          </a:xfrm>
        </p:grpSpPr>
        <p:pic>
          <p:nvPicPr>
            <p:cNvPr id="6" name="Picture 5">
              <a:extLst>
                <a:ext uri="{FF2B5EF4-FFF2-40B4-BE49-F238E27FC236}">
                  <a16:creationId xmlns:a16="http://schemas.microsoft.com/office/drawing/2014/main" id="{000810DA-AA1A-490F-84CB-D5F2206F0D55}"/>
                </a:ext>
              </a:extLst>
            </p:cNvPr>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7" name="Group 6">
              <a:extLst>
                <a:ext uri="{FF2B5EF4-FFF2-40B4-BE49-F238E27FC236}">
                  <a16:creationId xmlns:a16="http://schemas.microsoft.com/office/drawing/2014/main" id="{1D358E9C-50F7-4797-9CD2-4E67D4AC56A7}"/>
                </a:ext>
              </a:extLst>
            </p:cNvPr>
            <p:cNvGrpSpPr/>
            <p:nvPr/>
          </p:nvGrpSpPr>
          <p:grpSpPr>
            <a:xfrm>
              <a:off x="5438681" y="3448733"/>
              <a:ext cx="838200" cy="722531"/>
              <a:chOff x="5410732" y="3472099"/>
              <a:chExt cx="838200" cy="722531"/>
            </a:xfrm>
          </p:grpSpPr>
          <p:sp>
            <p:nvSpPr>
              <p:cNvPr id="8" name="TextBox 7">
                <a:extLst>
                  <a:ext uri="{FF2B5EF4-FFF2-40B4-BE49-F238E27FC236}">
                    <a16:creationId xmlns:a16="http://schemas.microsoft.com/office/drawing/2014/main" id="{4A1BCCF4-6A60-43F3-B8A2-2B9B408B5B42}"/>
                  </a:ext>
                </a:extLst>
              </p:cNvPr>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5E0A6E0A-DF29-4D49-BA17-45D42EF42AFA}"/>
                  </a:ext>
                </a:extLst>
              </p:cNvPr>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0" name="Picture 9">
            <a:extLst>
              <a:ext uri="{FF2B5EF4-FFF2-40B4-BE49-F238E27FC236}">
                <a16:creationId xmlns:a16="http://schemas.microsoft.com/office/drawing/2014/main" id="{CE987FD4-14F2-48E4-A21F-6965DC18E2EB}"/>
              </a:ext>
            </a:extLst>
          </p:cNvPr>
          <p:cNvPicPr>
            <a:picLocks noChangeAspect="1"/>
          </p:cNvPicPr>
          <p:nvPr/>
        </p:nvPicPr>
        <p:blipFill>
          <a:blip r:embed="rId4"/>
          <a:stretch>
            <a:fillRect/>
          </a:stretch>
        </p:blipFill>
        <p:spPr>
          <a:xfrm>
            <a:off x="6435670" y="6111562"/>
            <a:ext cx="1430215" cy="711270"/>
          </a:xfrm>
          <a:prstGeom prst="rect">
            <a:avLst/>
          </a:prstGeom>
        </p:spPr>
      </p:pic>
      <p:pic>
        <p:nvPicPr>
          <p:cNvPr id="11" name="Picture 10">
            <a:extLst>
              <a:ext uri="{FF2B5EF4-FFF2-40B4-BE49-F238E27FC236}">
                <a16:creationId xmlns:a16="http://schemas.microsoft.com/office/drawing/2014/main" id="{21A93930-711B-4BC6-8C22-DAEFFA6DFB60}"/>
              </a:ext>
            </a:extLst>
          </p:cNvPr>
          <p:cNvPicPr>
            <a:picLocks noChangeAspect="1"/>
          </p:cNvPicPr>
          <p:nvPr/>
        </p:nvPicPr>
        <p:blipFill rotWithShape="1">
          <a:blip r:embed="rId5"/>
          <a:srcRect l="1990"/>
          <a:stretch/>
        </p:blipFill>
        <p:spPr>
          <a:xfrm>
            <a:off x="7625561" y="6096001"/>
            <a:ext cx="1359876" cy="762000"/>
          </a:xfrm>
          <a:prstGeom prst="rect">
            <a:avLst/>
          </a:prstGeom>
        </p:spPr>
      </p:pic>
    </p:spTree>
    <p:extLst>
      <p:ext uri="{BB962C8B-B14F-4D97-AF65-F5344CB8AC3E}">
        <p14:creationId xmlns:p14="http://schemas.microsoft.com/office/powerpoint/2010/main" val="38648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Students to Be Tested</a:t>
            </a:r>
          </a:p>
        </p:txBody>
      </p:sp>
      <p:sp>
        <p:nvSpPr>
          <p:cNvPr id="3" name="Content Placeholder 2"/>
          <p:cNvSpPr>
            <a:spLocks noGrp="1"/>
          </p:cNvSpPr>
          <p:nvPr>
            <p:ph idx="1"/>
          </p:nvPr>
        </p:nvSpPr>
        <p:spPr>
          <a:xfrm>
            <a:off x="228600" y="1752601"/>
            <a:ext cx="8607582" cy="1600199"/>
          </a:xfrm>
        </p:spPr>
        <p:txBody>
          <a:bodyPr>
            <a:noAutofit/>
          </a:bodyPr>
          <a:lstStyle/>
          <a:p>
            <a:pPr marL="0" indent="0">
              <a:buNone/>
            </a:pPr>
            <a:r>
              <a:rPr lang="en-US" sz="2800" b="1" dirty="0"/>
              <a:t>FSA and NGSSS EOC Assessments</a:t>
            </a:r>
          </a:p>
          <a:p>
            <a:r>
              <a:rPr lang="en-US" sz="2400" dirty="0"/>
              <a:t>Students enrolled in and completing one of the courses aligned to the Florida Standards (FS) and Next Generation Sunshine Standards (NGSSS) participate in the appropriate EOC assessment as indicated in the manuals. </a:t>
            </a:r>
            <a:endParaRPr lang="en-US" sz="2000" dirty="0"/>
          </a:p>
          <a:p>
            <a:pPr lvl="1">
              <a:buFont typeface="Wingdings" panose="05000000000000000000" pitchFamily="2" charset="2"/>
              <a:buChar char="§"/>
            </a:pPr>
            <a:r>
              <a:rPr lang="en-US" sz="2400" dirty="0"/>
              <a:t>FSA Algebra 1</a:t>
            </a:r>
          </a:p>
          <a:p>
            <a:pPr lvl="1">
              <a:buFont typeface="Wingdings" panose="05000000000000000000" pitchFamily="2" charset="2"/>
              <a:buChar char="§"/>
            </a:pPr>
            <a:r>
              <a:rPr lang="en-US" sz="2400" dirty="0"/>
              <a:t>FSA Geometry</a:t>
            </a:r>
          </a:p>
          <a:p>
            <a:pPr lvl="1">
              <a:buFont typeface="Wingdings" panose="05000000000000000000" pitchFamily="2" charset="2"/>
              <a:buChar char="§"/>
            </a:pPr>
            <a:r>
              <a:rPr lang="en-US" sz="2400" dirty="0"/>
              <a:t>NGSSS Biology 1</a:t>
            </a:r>
          </a:p>
          <a:p>
            <a:pPr lvl="1">
              <a:buFont typeface="Wingdings" panose="05000000000000000000" pitchFamily="2" charset="2"/>
              <a:buChar char="§"/>
            </a:pPr>
            <a:r>
              <a:rPr lang="en-US" sz="2400" dirty="0"/>
              <a:t>NGSSS Civics</a:t>
            </a:r>
          </a:p>
          <a:p>
            <a:pPr lvl="1">
              <a:buFont typeface="Wingdings" panose="05000000000000000000" pitchFamily="2" charset="2"/>
              <a:buChar char="§"/>
            </a:pPr>
            <a:r>
              <a:rPr lang="en-US" sz="2400" dirty="0"/>
              <a:t>NGSSS US History</a:t>
            </a:r>
          </a:p>
          <a:p>
            <a:endParaRPr lang="en-US" sz="2400" dirty="0"/>
          </a:p>
          <a:p>
            <a:endParaRPr lang="en-US" sz="2400" dirty="0"/>
          </a:p>
          <a:p>
            <a:endParaRPr lang="en-US" sz="2400" dirty="0"/>
          </a:p>
        </p:txBody>
      </p:sp>
      <p:sp>
        <p:nvSpPr>
          <p:cNvPr id="4" name="Slide Number Placeholder 3"/>
          <p:cNvSpPr>
            <a:spLocks noGrp="1"/>
          </p:cNvSpPr>
          <p:nvPr>
            <p:ph type="sldNum" sz="quarter" idx="12"/>
          </p:nvPr>
        </p:nvSpPr>
        <p:spPr/>
        <p:txBody>
          <a:bodyPr/>
          <a:lstStyle/>
          <a:p>
            <a:fld id="{60F88D64-766A-45C3-93FE-3E1D3068B07A}" type="slidenum">
              <a:rPr lang="en-US" smtClean="0"/>
              <a:t>25</a:t>
            </a:fld>
            <a:endParaRPr lang="en-US" dirty="0"/>
          </a:p>
        </p:txBody>
      </p:sp>
      <p:grpSp>
        <p:nvGrpSpPr>
          <p:cNvPr id="9" name="Group 8"/>
          <p:cNvGrpSpPr/>
          <p:nvPr/>
        </p:nvGrpSpPr>
        <p:grpSpPr>
          <a:xfrm>
            <a:off x="7625561" y="586581"/>
            <a:ext cx="1248248" cy="762000"/>
            <a:chOff x="5203223" y="3428999"/>
            <a:chExt cx="1248248" cy="762000"/>
          </a:xfrm>
        </p:grpSpPr>
        <p:pic>
          <p:nvPicPr>
            <p:cNvPr id="10" name="Picture 9"/>
            <p:cNvPicPr>
              <a:picLocks noChangeAspect="1"/>
            </p:cNvPicPr>
            <p:nvPr/>
          </p:nvPicPr>
          <p:blipFill>
            <a:blip r:embed="rId2"/>
            <a:stretch>
              <a:fillRect/>
            </a:stretch>
          </p:blipFill>
          <p:spPr>
            <a:xfrm>
              <a:off x="5203223" y="3428999"/>
              <a:ext cx="1248248" cy="762000"/>
            </a:xfrm>
            <a:prstGeom prst="rect">
              <a:avLst/>
            </a:prstGeom>
            <a:scene3d>
              <a:camera prst="orthographicFront"/>
              <a:lightRig rig="threePt" dir="t"/>
            </a:scene3d>
            <a:sp3d>
              <a:bevelT/>
            </a:sp3d>
          </p:spPr>
        </p:pic>
        <p:grpSp>
          <p:nvGrpSpPr>
            <p:cNvPr id="11" name="Group 10"/>
            <p:cNvGrpSpPr/>
            <p:nvPr/>
          </p:nvGrpSpPr>
          <p:grpSpPr>
            <a:xfrm>
              <a:off x="5438681" y="3448733"/>
              <a:ext cx="838200" cy="722531"/>
              <a:chOff x="5410732" y="3472099"/>
              <a:chExt cx="838200" cy="722531"/>
            </a:xfrm>
          </p:grpSpPr>
          <p:sp>
            <p:nvSpPr>
              <p:cNvPr id="12" name="TextBox 11"/>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3" name="TextBox 12"/>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4" name="Picture 13">
            <a:extLst>
              <a:ext uri="{FF2B5EF4-FFF2-40B4-BE49-F238E27FC236}">
                <a16:creationId xmlns:a16="http://schemas.microsoft.com/office/drawing/2014/main" id="{40355F15-9697-48F7-8C26-653EC81198AA}"/>
              </a:ext>
            </a:extLst>
          </p:cNvPr>
          <p:cNvPicPr>
            <a:picLocks noChangeAspect="1"/>
          </p:cNvPicPr>
          <p:nvPr/>
        </p:nvPicPr>
        <p:blipFill>
          <a:blip r:embed="rId3"/>
          <a:stretch>
            <a:fillRect/>
          </a:stretch>
        </p:blipFill>
        <p:spPr>
          <a:xfrm>
            <a:off x="4863152" y="6307015"/>
            <a:ext cx="2548349" cy="512108"/>
          </a:xfrm>
          <a:prstGeom prst="rect">
            <a:avLst/>
          </a:prstGeom>
        </p:spPr>
      </p:pic>
    </p:spTree>
    <p:extLst>
      <p:ext uri="{BB962C8B-B14F-4D97-AF65-F5344CB8AC3E}">
        <p14:creationId xmlns:p14="http://schemas.microsoft.com/office/powerpoint/2010/main" val="3008616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Students to Be Tested</a:t>
            </a:r>
          </a:p>
        </p:txBody>
      </p:sp>
      <p:sp>
        <p:nvSpPr>
          <p:cNvPr id="3" name="Content Placeholder 2"/>
          <p:cNvSpPr>
            <a:spLocks noGrp="1"/>
          </p:cNvSpPr>
          <p:nvPr>
            <p:ph idx="1"/>
          </p:nvPr>
        </p:nvSpPr>
        <p:spPr>
          <a:xfrm>
            <a:off x="228599" y="1752601"/>
            <a:ext cx="8645209" cy="4571999"/>
          </a:xfrm>
        </p:spPr>
        <p:txBody>
          <a:bodyPr>
            <a:noAutofit/>
          </a:bodyPr>
          <a:lstStyle/>
          <a:p>
            <a:pPr marL="0" indent="0">
              <a:buNone/>
            </a:pPr>
            <a:r>
              <a:rPr lang="en-US" sz="2800" b="1" dirty="0"/>
              <a:t>FSA and NGSSS EOC Assessments</a:t>
            </a:r>
          </a:p>
          <a:p>
            <a:r>
              <a:rPr lang="en-US" sz="2400" dirty="0"/>
              <a:t>Eligible students also include: </a:t>
            </a:r>
          </a:p>
          <a:p>
            <a:pPr lvl="1">
              <a:buSzPct val="75000"/>
              <a:buFont typeface="Wingdings" panose="05000000000000000000" pitchFamily="2" charset="2"/>
              <a:buChar char="§"/>
            </a:pPr>
            <a:r>
              <a:rPr lang="en-US" sz="2200" dirty="0"/>
              <a:t>Students who still need to pass an assessment for graduation purposes (FSA Algebra 1 Retake only) </a:t>
            </a:r>
          </a:p>
          <a:p>
            <a:pPr lvl="1">
              <a:buSzPct val="75000"/>
              <a:buFont typeface="Wingdings" panose="05000000000000000000" pitchFamily="2" charset="2"/>
              <a:buChar char="§"/>
            </a:pPr>
            <a:r>
              <a:rPr lang="en-US" sz="2200" dirty="0"/>
              <a:t>Students who wish to earn scholar designation (standard diploma) and still need to earn a passing score on an assessment (Geometry, Biology 1, US History EOC)</a:t>
            </a:r>
          </a:p>
          <a:p>
            <a:pPr lvl="1">
              <a:buSzPct val="75000"/>
              <a:buFont typeface="Wingdings" panose="05000000000000000000" pitchFamily="2" charset="2"/>
              <a:buChar char="§"/>
            </a:pPr>
            <a:r>
              <a:rPr lang="en-US" sz="2200" dirty="0"/>
              <a:t>Students who have not yet taken an EOC assessment that needs to be averaged as 30% of their course grade</a:t>
            </a:r>
          </a:p>
          <a:p>
            <a:pPr lvl="1">
              <a:buSzPct val="75000"/>
              <a:buFont typeface="Wingdings" panose="05000000000000000000" pitchFamily="2" charset="2"/>
              <a:buChar char="§"/>
            </a:pPr>
            <a:r>
              <a:rPr lang="en-US" sz="2200" dirty="0"/>
              <a:t>Students who are in “grade forgiveness” programs and wish to retake an assessment to improve their course grades </a:t>
            </a:r>
          </a:p>
          <a:p>
            <a:pPr lvl="1">
              <a:buSzPct val="75000"/>
              <a:buFont typeface="Wingdings" panose="05000000000000000000" pitchFamily="2" charset="2"/>
              <a:buChar char="§"/>
            </a:pPr>
            <a:r>
              <a:rPr lang="en-US" sz="2200" dirty="0"/>
              <a:t>Students in a credit acceleration program (CAP) who wish to take an assessment to earn course credit </a:t>
            </a:r>
          </a:p>
          <a:p>
            <a:pPr marL="0" lvl="1" indent="0">
              <a:buNone/>
            </a:pPr>
            <a:endParaRPr lang="en-US" sz="2400" dirty="0"/>
          </a:p>
        </p:txBody>
      </p:sp>
      <p:sp>
        <p:nvSpPr>
          <p:cNvPr id="4" name="Slide Number Placeholder 3"/>
          <p:cNvSpPr>
            <a:spLocks noGrp="1"/>
          </p:cNvSpPr>
          <p:nvPr>
            <p:ph type="sldNum" sz="quarter" idx="12"/>
          </p:nvPr>
        </p:nvSpPr>
        <p:spPr/>
        <p:txBody>
          <a:bodyPr/>
          <a:lstStyle/>
          <a:p>
            <a:fld id="{60F88D64-766A-45C3-93FE-3E1D3068B07A}" type="slidenum">
              <a:rPr lang="en-US" smtClean="0"/>
              <a:t>26</a:t>
            </a:fld>
            <a:endParaRPr lang="en-US" dirty="0"/>
          </a:p>
        </p:txBody>
      </p:sp>
      <p:grpSp>
        <p:nvGrpSpPr>
          <p:cNvPr id="9" name="Group 8"/>
          <p:cNvGrpSpPr/>
          <p:nvPr/>
        </p:nvGrpSpPr>
        <p:grpSpPr>
          <a:xfrm>
            <a:off x="7625561" y="586581"/>
            <a:ext cx="1248248" cy="762000"/>
            <a:chOff x="5203223" y="3428999"/>
            <a:chExt cx="1248248" cy="762000"/>
          </a:xfrm>
        </p:grpSpPr>
        <p:pic>
          <p:nvPicPr>
            <p:cNvPr id="10" name="Picture 9"/>
            <p:cNvPicPr>
              <a:picLocks noChangeAspect="1"/>
            </p:cNvPicPr>
            <p:nvPr/>
          </p:nvPicPr>
          <p:blipFill>
            <a:blip r:embed="rId2"/>
            <a:stretch>
              <a:fillRect/>
            </a:stretch>
          </p:blipFill>
          <p:spPr>
            <a:xfrm>
              <a:off x="5203223" y="3428999"/>
              <a:ext cx="1248248" cy="762000"/>
            </a:xfrm>
            <a:prstGeom prst="rect">
              <a:avLst/>
            </a:prstGeom>
            <a:scene3d>
              <a:camera prst="orthographicFront"/>
              <a:lightRig rig="threePt" dir="t"/>
            </a:scene3d>
            <a:sp3d>
              <a:bevelT/>
            </a:sp3d>
          </p:spPr>
        </p:pic>
        <p:grpSp>
          <p:nvGrpSpPr>
            <p:cNvPr id="11" name="Group 10"/>
            <p:cNvGrpSpPr/>
            <p:nvPr/>
          </p:nvGrpSpPr>
          <p:grpSpPr>
            <a:xfrm>
              <a:off x="5438681" y="3448733"/>
              <a:ext cx="838200" cy="722531"/>
              <a:chOff x="5410732" y="3472099"/>
              <a:chExt cx="838200" cy="722531"/>
            </a:xfrm>
          </p:grpSpPr>
          <p:sp>
            <p:nvSpPr>
              <p:cNvPr id="12" name="TextBox 11"/>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3" name="TextBox 12"/>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4" name="Picture 13">
            <a:extLst>
              <a:ext uri="{FF2B5EF4-FFF2-40B4-BE49-F238E27FC236}">
                <a16:creationId xmlns:a16="http://schemas.microsoft.com/office/drawing/2014/main" id="{8B69A604-6803-4D80-9E79-91E59E6146DD}"/>
              </a:ext>
            </a:extLst>
          </p:cNvPr>
          <p:cNvPicPr>
            <a:picLocks noChangeAspect="1"/>
          </p:cNvPicPr>
          <p:nvPr/>
        </p:nvPicPr>
        <p:blipFill>
          <a:blip r:embed="rId3"/>
          <a:stretch>
            <a:fillRect/>
          </a:stretch>
        </p:blipFill>
        <p:spPr>
          <a:xfrm>
            <a:off x="4863152" y="6307015"/>
            <a:ext cx="2548349" cy="512108"/>
          </a:xfrm>
          <a:prstGeom prst="rect">
            <a:avLst/>
          </a:prstGeom>
        </p:spPr>
      </p:pic>
    </p:spTree>
    <p:extLst>
      <p:ext uri="{BB962C8B-B14F-4D97-AF65-F5344CB8AC3E}">
        <p14:creationId xmlns:p14="http://schemas.microsoft.com/office/powerpoint/2010/main" val="15989262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251619"/>
            <a:ext cx="8340213" cy="1096962"/>
          </a:xfrm>
        </p:spPr>
        <p:txBody>
          <a:bodyPr>
            <a:normAutofit fontScale="90000"/>
          </a:bodyPr>
          <a:lstStyle/>
          <a:p>
            <a:r>
              <a:rPr lang="en-US" dirty="0"/>
              <a:t>Additional Students To Be Tested:  Special Programs</a:t>
            </a:r>
          </a:p>
        </p:txBody>
      </p:sp>
      <p:sp>
        <p:nvSpPr>
          <p:cNvPr id="3" name="Content Placeholder 2"/>
          <p:cNvSpPr>
            <a:spLocks noGrp="1"/>
          </p:cNvSpPr>
          <p:nvPr>
            <p:ph idx="1"/>
          </p:nvPr>
        </p:nvSpPr>
        <p:spPr>
          <a:xfrm>
            <a:off x="228600" y="1752601"/>
            <a:ext cx="8737092" cy="457200"/>
          </a:xfrm>
        </p:spPr>
        <p:txBody>
          <a:bodyPr>
            <a:noAutofit/>
          </a:bodyPr>
          <a:lstStyle/>
          <a:p>
            <a:pPr marL="0" indent="0">
              <a:lnSpc>
                <a:spcPct val="80000"/>
              </a:lnSpc>
              <a:spcBef>
                <a:spcPts val="600"/>
              </a:spcBef>
              <a:spcAft>
                <a:spcPts val="600"/>
              </a:spcAft>
              <a:buNone/>
            </a:pPr>
            <a:endParaRPr lang="en-US" sz="2200" b="1" dirty="0"/>
          </a:p>
          <a:p>
            <a:pPr marL="0" indent="0">
              <a:lnSpc>
                <a:spcPct val="80000"/>
              </a:lnSpc>
              <a:spcBef>
                <a:spcPts val="600"/>
              </a:spcBef>
              <a:spcAft>
                <a:spcPts val="600"/>
              </a:spcAft>
              <a:buNone/>
            </a:pPr>
            <a:endParaRPr lang="en-US" sz="2200" b="1" dirty="0"/>
          </a:p>
          <a:p>
            <a:pPr marL="0" indent="0">
              <a:lnSpc>
                <a:spcPct val="80000"/>
              </a:lnSpc>
              <a:spcBef>
                <a:spcPts val="600"/>
              </a:spcBef>
              <a:spcAft>
                <a:spcPts val="600"/>
              </a:spcAft>
              <a:buNone/>
            </a:pPr>
            <a:endParaRPr lang="en-US" sz="2200" dirty="0"/>
          </a:p>
        </p:txBody>
      </p:sp>
      <p:sp>
        <p:nvSpPr>
          <p:cNvPr id="5" name="Slide Number Placeholder 4"/>
          <p:cNvSpPr>
            <a:spLocks noGrp="1"/>
          </p:cNvSpPr>
          <p:nvPr>
            <p:ph type="sldNum" sz="quarter" idx="12"/>
          </p:nvPr>
        </p:nvSpPr>
        <p:spPr/>
        <p:txBody>
          <a:bodyPr/>
          <a:lstStyle/>
          <a:p>
            <a:fld id="{60F88D64-766A-45C3-93FE-3E1D3068B07A}" type="slidenum">
              <a:rPr lang="en-US" smtClean="0"/>
              <a:t>27</a:t>
            </a:fld>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1701327171"/>
              </p:ext>
            </p:extLst>
          </p:nvPr>
        </p:nvGraphicFramePr>
        <p:xfrm>
          <a:off x="304800" y="1822268"/>
          <a:ext cx="8077202" cy="3779824"/>
        </p:xfrm>
        <a:graphic>
          <a:graphicData uri="http://schemas.openxmlformats.org/drawingml/2006/table">
            <a:tbl>
              <a:tblPr firstRow="1" bandRow="1">
                <a:tableStyleId>{073A0DAA-6AF3-43AB-8588-CEC1D06C72B9}</a:tableStyleId>
              </a:tblPr>
              <a:tblGrid>
                <a:gridCol w="1963328">
                  <a:extLst>
                    <a:ext uri="{9D8B030D-6E8A-4147-A177-3AD203B41FA5}">
                      <a16:colId xmlns:a16="http://schemas.microsoft.com/office/drawing/2014/main" val="20000"/>
                    </a:ext>
                  </a:extLst>
                </a:gridCol>
                <a:gridCol w="2979438">
                  <a:extLst>
                    <a:ext uri="{9D8B030D-6E8A-4147-A177-3AD203B41FA5}">
                      <a16:colId xmlns:a16="http://schemas.microsoft.com/office/drawing/2014/main" val="20001"/>
                    </a:ext>
                  </a:extLst>
                </a:gridCol>
                <a:gridCol w="1567218">
                  <a:extLst>
                    <a:ext uri="{9D8B030D-6E8A-4147-A177-3AD203B41FA5}">
                      <a16:colId xmlns:a16="http://schemas.microsoft.com/office/drawing/2014/main" val="20002"/>
                    </a:ext>
                  </a:extLst>
                </a:gridCol>
                <a:gridCol w="1567218">
                  <a:extLst>
                    <a:ext uri="{9D8B030D-6E8A-4147-A177-3AD203B41FA5}">
                      <a16:colId xmlns:a16="http://schemas.microsoft.com/office/drawing/2014/main" val="20003"/>
                    </a:ext>
                  </a:extLst>
                </a:gridCol>
              </a:tblGrid>
              <a:tr h="589801">
                <a:tc gridSpan="2">
                  <a:txBody>
                    <a:bodyPr/>
                    <a:lstStyle/>
                    <a:p>
                      <a:r>
                        <a:rPr lang="en-US" sz="2000" dirty="0">
                          <a:solidFill>
                            <a:schemeClr val="tx1"/>
                          </a:solidFill>
                        </a:rPr>
                        <a:t>Special Programs</a:t>
                      </a:r>
                      <a:endParaRPr lang="en-US" sz="2000" dirty="0">
                        <a:solidFill>
                          <a:schemeClr val="tx1"/>
                        </a:solidFill>
                        <a:latin typeface="+mn-lt"/>
                      </a:endParaRPr>
                    </a:p>
                  </a:txBody>
                  <a:tcPr marT="45739" marB="45739">
                    <a:solidFill>
                      <a:srgbClr val="16A1CC"/>
                    </a:solidFill>
                  </a:tcPr>
                </a:tc>
                <a:tc hMerge="1">
                  <a:txBody>
                    <a:bodyPr/>
                    <a:lstStyle/>
                    <a:p>
                      <a:endParaRPr lang="en-US"/>
                    </a:p>
                  </a:txBody>
                  <a:tcPr/>
                </a:tc>
                <a:tc>
                  <a:txBody>
                    <a:bodyPr/>
                    <a:lstStyle/>
                    <a:p>
                      <a:pPr algn="ctr"/>
                      <a:r>
                        <a:rPr lang="en-US" sz="2000" dirty="0">
                          <a:solidFill>
                            <a:schemeClr val="tx1"/>
                          </a:solidFill>
                        </a:rPr>
                        <a:t>District Number</a:t>
                      </a:r>
                      <a:endParaRPr lang="en-US" sz="2000" dirty="0">
                        <a:solidFill>
                          <a:schemeClr val="tx1"/>
                        </a:solidFill>
                        <a:latin typeface="+mn-lt"/>
                      </a:endParaRPr>
                    </a:p>
                  </a:txBody>
                  <a:tcPr marT="45739" marB="45739">
                    <a:solidFill>
                      <a:srgbClr val="16A1CC"/>
                    </a:solidFill>
                  </a:tcPr>
                </a:tc>
                <a:tc>
                  <a:txBody>
                    <a:bodyPr/>
                    <a:lstStyle/>
                    <a:p>
                      <a:pPr algn="ctr"/>
                      <a:r>
                        <a:rPr lang="en-US" sz="2000" dirty="0">
                          <a:solidFill>
                            <a:schemeClr val="tx1"/>
                          </a:solidFill>
                        </a:rPr>
                        <a:t>School Number</a:t>
                      </a:r>
                      <a:endParaRPr lang="en-US" sz="2000" dirty="0">
                        <a:solidFill>
                          <a:schemeClr val="tx1"/>
                        </a:solidFill>
                        <a:latin typeface="+mn-lt"/>
                      </a:endParaRPr>
                    </a:p>
                  </a:txBody>
                  <a:tcPr marT="45739" marB="45739">
                    <a:solidFill>
                      <a:srgbClr val="16A1CC"/>
                    </a:solidFill>
                  </a:tcPr>
                </a:tc>
                <a:extLst>
                  <a:ext uri="{0D108BD9-81ED-4DB2-BD59-A6C34878D82A}">
                    <a16:rowId xmlns:a16="http://schemas.microsoft.com/office/drawing/2014/main" val="10000"/>
                  </a:ext>
                </a:extLst>
              </a:tr>
              <a:tr h="379792">
                <a:tc rowSpan="2">
                  <a:txBody>
                    <a:bodyPr/>
                    <a:lstStyle/>
                    <a:p>
                      <a:r>
                        <a:rPr lang="en-US" sz="2000" dirty="0"/>
                        <a:t>FLVS</a:t>
                      </a:r>
                      <a:endParaRPr lang="en-US" sz="2000" b="1" dirty="0">
                        <a:latin typeface="+mn-lt"/>
                      </a:endParaRPr>
                    </a:p>
                  </a:txBody>
                  <a:tcPr marT="45739" marB="45739">
                    <a:solidFill>
                      <a:srgbClr val="D6F1FA"/>
                    </a:solidFill>
                  </a:tcPr>
                </a:tc>
                <a:tc>
                  <a:txBody>
                    <a:bodyPr/>
                    <a:lstStyle/>
                    <a:p>
                      <a:r>
                        <a:rPr lang="en-US" sz="2000" dirty="0"/>
                        <a:t>Full-Time K-8</a:t>
                      </a:r>
                      <a:endParaRPr lang="en-US" sz="2000" b="1" dirty="0">
                        <a:latin typeface="+mn-lt"/>
                      </a:endParaRPr>
                    </a:p>
                  </a:txBody>
                  <a:tcPr marT="45739" marB="45739">
                    <a:solidFill>
                      <a:srgbClr val="D6F1FA"/>
                    </a:solidFill>
                  </a:tcPr>
                </a:tc>
                <a:tc>
                  <a:txBody>
                    <a:bodyPr/>
                    <a:lstStyle/>
                    <a:p>
                      <a:pPr algn="ctr"/>
                      <a:r>
                        <a:rPr lang="en-US" sz="2000" dirty="0"/>
                        <a:t>71</a:t>
                      </a:r>
                      <a:endParaRPr lang="en-US" sz="2000" b="1" dirty="0">
                        <a:latin typeface="+mn-lt"/>
                      </a:endParaRPr>
                    </a:p>
                  </a:txBody>
                  <a:tcPr marT="45739" marB="45739">
                    <a:solidFill>
                      <a:srgbClr val="D6F1FA"/>
                    </a:solidFill>
                  </a:tcPr>
                </a:tc>
                <a:tc>
                  <a:txBody>
                    <a:bodyPr/>
                    <a:lstStyle/>
                    <a:p>
                      <a:pPr algn="ctr"/>
                      <a:r>
                        <a:rPr lang="en-US" sz="2000" dirty="0"/>
                        <a:t>0300</a:t>
                      </a:r>
                      <a:endParaRPr lang="en-US" sz="2000" b="1" dirty="0">
                        <a:latin typeface="+mn-lt"/>
                      </a:endParaRPr>
                    </a:p>
                  </a:txBody>
                  <a:tcPr marT="45739" marB="45739">
                    <a:solidFill>
                      <a:srgbClr val="D6F1FA"/>
                    </a:solidFill>
                  </a:tcPr>
                </a:tc>
                <a:extLst>
                  <a:ext uri="{0D108BD9-81ED-4DB2-BD59-A6C34878D82A}">
                    <a16:rowId xmlns:a16="http://schemas.microsoft.com/office/drawing/2014/main" val="10001"/>
                  </a:ext>
                </a:extLst>
              </a:tr>
              <a:tr h="379792">
                <a:tc vMerge="1">
                  <a:txBody>
                    <a:bodyPr/>
                    <a:lstStyle/>
                    <a:p>
                      <a:endParaRPr lang="en-US"/>
                    </a:p>
                  </a:txBody>
                  <a:tcPr/>
                </a:tc>
                <a:tc>
                  <a:txBody>
                    <a:bodyPr/>
                    <a:lstStyle/>
                    <a:p>
                      <a:r>
                        <a:rPr lang="en-US" sz="2000" dirty="0"/>
                        <a:t>Full-Time 9-12</a:t>
                      </a:r>
                      <a:endParaRPr lang="en-US" sz="2000" b="1" dirty="0">
                        <a:latin typeface="+mn-lt"/>
                      </a:endParaRPr>
                    </a:p>
                  </a:txBody>
                  <a:tcPr marT="45739" marB="45739">
                    <a:solidFill>
                      <a:srgbClr val="D6F1FA"/>
                    </a:solidFill>
                  </a:tcPr>
                </a:tc>
                <a:tc>
                  <a:txBody>
                    <a:bodyPr/>
                    <a:lstStyle/>
                    <a:p>
                      <a:pPr algn="ctr"/>
                      <a:r>
                        <a:rPr lang="en-US" sz="2000" dirty="0"/>
                        <a:t>71</a:t>
                      </a:r>
                      <a:endParaRPr lang="en-US" sz="2000" b="1" dirty="0">
                        <a:latin typeface="+mn-lt"/>
                      </a:endParaRPr>
                    </a:p>
                  </a:txBody>
                  <a:tcPr marT="45739" marB="45739">
                    <a:solidFill>
                      <a:srgbClr val="D6F1FA"/>
                    </a:solidFill>
                  </a:tcPr>
                </a:tc>
                <a:tc>
                  <a:txBody>
                    <a:bodyPr/>
                    <a:lstStyle/>
                    <a:p>
                      <a:pPr algn="ctr"/>
                      <a:r>
                        <a:rPr lang="en-US" sz="2000" dirty="0"/>
                        <a:t>0400</a:t>
                      </a:r>
                      <a:endParaRPr lang="en-US" sz="2000" b="1" dirty="0">
                        <a:latin typeface="+mn-lt"/>
                      </a:endParaRPr>
                    </a:p>
                  </a:txBody>
                  <a:tcPr marT="45739" marB="45739">
                    <a:solidFill>
                      <a:srgbClr val="D6F1FA"/>
                    </a:solidFill>
                  </a:tcPr>
                </a:tc>
                <a:extLst>
                  <a:ext uri="{0D108BD9-81ED-4DB2-BD59-A6C34878D82A}">
                    <a16:rowId xmlns:a16="http://schemas.microsoft.com/office/drawing/2014/main" val="10002"/>
                  </a:ext>
                </a:extLst>
              </a:tr>
              <a:tr h="379792">
                <a:tc gridSpan="2">
                  <a:txBody>
                    <a:bodyPr/>
                    <a:lstStyle/>
                    <a:p>
                      <a:r>
                        <a:rPr lang="en-US" sz="2000" dirty="0"/>
                        <a:t>Miami-Dade Online Academy </a:t>
                      </a:r>
                      <a:endParaRPr lang="en-US" sz="2000" b="1" dirty="0">
                        <a:latin typeface="+mn-lt"/>
                      </a:endParaRPr>
                    </a:p>
                  </a:txBody>
                  <a:tcPr marT="45739" marB="45739">
                    <a:solidFill>
                      <a:srgbClr val="D6F1FA"/>
                    </a:solidFill>
                  </a:tcPr>
                </a:tc>
                <a:tc hMerge="1">
                  <a:txBody>
                    <a:bodyPr/>
                    <a:lstStyle/>
                    <a:p>
                      <a:endParaRPr lang="en-US"/>
                    </a:p>
                  </a:txBody>
                  <a:tcPr/>
                </a:tc>
                <a:tc>
                  <a:txBody>
                    <a:bodyPr/>
                    <a:lstStyle/>
                    <a:p>
                      <a:pPr algn="ctr"/>
                      <a:r>
                        <a:rPr lang="en-US" sz="2000" dirty="0"/>
                        <a:t>13</a:t>
                      </a:r>
                      <a:endParaRPr lang="en-US" sz="2000" b="1" dirty="0">
                        <a:latin typeface="+mn-lt"/>
                      </a:endParaRPr>
                    </a:p>
                  </a:txBody>
                  <a:tcPr marT="45739" marB="45739">
                    <a:solidFill>
                      <a:srgbClr val="D6F1FA"/>
                    </a:solidFill>
                  </a:tcPr>
                </a:tc>
                <a:tc>
                  <a:txBody>
                    <a:bodyPr/>
                    <a:lstStyle/>
                    <a:p>
                      <a:pPr algn="ctr"/>
                      <a:r>
                        <a:rPr lang="en-US" sz="2000" dirty="0"/>
                        <a:t>7001</a:t>
                      </a:r>
                      <a:endParaRPr lang="en-US" sz="2000" b="1" dirty="0">
                        <a:latin typeface="+mn-lt"/>
                      </a:endParaRPr>
                    </a:p>
                  </a:txBody>
                  <a:tcPr marT="45739" marB="45739">
                    <a:solidFill>
                      <a:srgbClr val="D6F1FA"/>
                    </a:solidFill>
                  </a:tcPr>
                </a:tc>
                <a:extLst>
                  <a:ext uri="{0D108BD9-81ED-4DB2-BD59-A6C34878D82A}">
                    <a16:rowId xmlns:a16="http://schemas.microsoft.com/office/drawing/2014/main" val="10004"/>
                  </a:ext>
                </a:extLst>
              </a:tr>
              <a:tr h="379792">
                <a:tc gridSpan="2">
                  <a:txBody>
                    <a:bodyPr/>
                    <a:lstStyle/>
                    <a:p>
                      <a:r>
                        <a:rPr lang="en-US" sz="2000" dirty="0"/>
                        <a:t>Florida Home Education </a:t>
                      </a:r>
                      <a:endParaRPr lang="en-US" sz="2000" b="1" dirty="0">
                        <a:latin typeface="+mn-lt"/>
                      </a:endParaRPr>
                    </a:p>
                  </a:txBody>
                  <a:tcPr marT="45739" marB="45739">
                    <a:solidFill>
                      <a:srgbClr val="D6F1FA"/>
                    </a:solidFill>
                  </a:tcPr>
                </a:tc>
                <a:tc hMerge="1">
                  <a:txBody>
                    <a:bodyPr/>
                    <a:lstStyle/>
                    <a:p>
                      <a:endParaRPr lang="en-US"/>
                    </a:p>
                  </a:txBody>
                  <a:tcPr/>
                </a:tc>
                <a:tc>
                  <a:txBody>
                    <a:bodyPr/>
                    <a:lstStyle/>
                    <a:p>
                      <a:pPr algn="ctr"/>
                      <a:r>
                        <a:rPr lang="en-US" sz="2000" dirty="0"/>
                        <a:t>13</a:t>
                      </a:r>
                      <a:endParaRPr lang="en-US" sz="2000" b="1" dirty="0">
                        <a:latin typeface="+mn-lt"/>
                      </a:endParaRPr>
                    </a:p>
                  </a:txBody>
                  <a:tcPr marT="45739" marB="45739">
                    <a:solidFill>
                      <a:srgbClr val="D6F1FA"/>
                    </a:solidFill>
                  </a:tcPr>
                </a:tc>
                <a:tc>
                  <a:txBody>
                    <a:bodyPr/>
                    <a:lstStyle/>
                    <a:p>
                      <a:pPr algn="ctr"/>
                      <a:r>
                        <a:rPr lang="en-US" sz="2000" dirty="0"/>
                        <a:t>9998</a:t>
                      </a:r>
                      <a:endParaRPr lang="en-US" sz="2000" b="1" dirty="0">
                        <a:latin typeface="+mn-lt"/>
                      </a:endParaRPr>
                    </a:p>
                  </a:txBody>
                  <a:tcPr marT="45739" marB="45739">
                    <a:solidFill>
                      <a:srgbClr val="D6F1FA"/>
                    </a:solidFill>
                  </a:tcPr>
                </a:tc>
                <a:extLst>
                  <a:ext uri="{0D108BD9-81ED-4DB2-BD59-A6C34878D82A}">
                    <a16:rowId xmlns:a16="http://schemas.microsoft.com/office/drawing/2014/main" val="10005"/>
                  </a:ext>
                </a:extLst>
              </a:tr>
              <a:tr h="379792">
                <a:tc gridSpan="2">
                  <a:txBody>
                    <a:bodyPr/>
                    <a:lstStyle/>
                    <a:p>
                      <a:r>
                        <a:rPr lang="en-US" sz="2000" dirty="0"/>
                        <a:t>McKay Scholarship</a:t>
                      </a:r>
                      <a:r>
                        <a:rPr lang="en-US" sz="2000" baseline="0" dirty="0"/>
                        <a:t> </a:t>
                      </a:r>
                      <a:endParaRPr lang="en-US" sz="2000" b="1" dirty="0">
                        <a:latin typeface="+mn-lt"/>
                      </a:endParaRPr>
                    </a:p>
                  </a:txBody>
                  <a:tcPr marT="45739" marB="45739">
                    <a:solidFill>
                      <a:srgbClr val="D6F1FA"/>
                    </a:solidFill>
                  </a:tcPr>
                </a:tc>
                <a:tc hMerge="1">
                  <a:txBody>
                    <a:bodyPr/>
                    <a:lstStyle/>
                    <a:p>
                      <a:endParaRPr lang="en-US"/>
                    </a:p>
                  </a:txBody>
                  <a:tcPr/>
                </a:tc>
                <a:tc>
                  <a:txBody>
                    <a:bodyPr/>
                    <a:lstStyle/>
                    <a:p>
                      <a:pPr algn="ctr"/>
                      <a:r>
                        <a:rPr lang="en-US" sz="2000" dirty="0"/>
                        <a:t>13</a:t>
                      </a:r>
                      <a:endParaRPr lang="en-US" sz="2000" b="1" dirty="0">
                        <a:latin typeface="+mn-lt"/>
                      </a:endParaRPr>
                    </a:p>
                  </a:txBody>
                  <a:tcPr marT="45739" marB="45739">
                    <a:solidFill>
                      <a:srgbClr val="D6F1FA"/>
                    </a:solidFill>
                  </a:tcPr>
                </a:tc>
                <a:tc>
                  <a:txBody>
                    <a:bodyPr/>
                    <a:lstStyle/>
                    <a:p>
                      <a:pPr algn="ctr"/>
                      <a:r>
                        <a:rPr lang="en-US" sz="2000" dirty="0"/>
                        <a:t>3518</a:t>
                      </a:r>
                      <a:endParaRPr lang="en-US" sz="2000" b="1" dirty="0">
                        <a:latin typeface="+mn-lt"/>
                      </a:endParaRPr>
                    </a:p>
                  </a:txBody>
                  <a:tcPr marT="45739" marB="45739">
                    <a:solidFill>
                      <a:srgbClr val="D6F1FA"/>
                    </a:solidFill>
                  </a:tcPr>
                </a:tc>
                <a:extLst>
                  <a:ext uri="{0D108BD9-81ED-4DB2-BD59-A6C34878D82A}">
                    <a16:rowId xmlns:a16="http://schemas.microsoft.com/office/drawing/2014/main" val="10006"/>
                  </a:ext>
                </a:extLst>
              </a:tr>
              <a:tr h="379792">
                <a:tc gridSpan="2">
                  <a:txBody>
                    <a:bodyPr/>
                    <a:lstStyle/>
                    <a:p>
                      <a:r>
                        <a:rPr lang="en-US" sz="2000" dirty="0"/>
                        <a:t>Florida</a:t>
                      </a:r>
                      <a:r>
                        <a:rPr lang="en-US" sz="2000" baseline="0" dirty="0"/>
                        <a:t> Tax Credit Scholarship</a:t>
                      </a:r>
                      <a:endParaRPr lang="en-US" sz="2000" b="1" dirty="0">
                        <a:latin typeface="+mn-lt"/>
                      </a:endParaRPr>
                    </a:p>
                  </a:txBody>
                  <a:tcPr marT="45739" marB="45739">
                    <a:solidFill>
                      <a:srgbClr val="D6F1FA"/>
                    </a:solidFill>
                  </a:tcPr>
                </a:tc>
                <a:tc hMerge="1">
                  <a:txBody>
                    <a:bodyPr/>
                    <a:lstStyle/>
                    <a:p>
                      <a:endParaRPr lang="en-US"/>
                    </a:p>
                  </a:txBody>
                  <a:tcPr/>
                </a:tc>
                <a:tc>
                  <a:txBody>
                    <a:bodyPr/>
                    <a:lstStyle/>
                    <a:p>
                      <a:pPr algn="ctr"/>
                      <a:r>
                        <a:rPr lang="en-US" sz="2000" dirty="0"/>
                        <a:t>97</a:t>
                      </a:r>
                      <a:endParaRPr lang="en-US" sz="2000" b="1" dirty="0">
                        <a:latin typeface="+mn-lt"/>
                      </a:endParaRPr>
                    </a:p>
                  </a:txBody>
                  <a:tcPr marT="45739" marB="45739">
                    <a:solidFill>
                      <a:srgbClr val="D6F1FA"/>
                    </a:solidFill>
                  </a:tcPr>
                </a:tc>
                <a:tc>
                  <a:txBody>
                    <a:bodyPr/>
                    <a:lstStyle/>
                    <a:p>
                      <a:pPr algn="ctr"/>
                      <a:r>
                        <a:rPr lang="en-US" sz="2000" dirty="0"/>
                        <a:t>9999</a:t>
                      </a:r>
                      <a:endParaRPr lang="en-US" sz="2000" b="1" dirty="0">
                        <a:latin typeface="+mn-lt"/>
                      </a:endParaRPr>
                    </a:p>
                  </a:txBody>
                  <a:tcPr marT="45739" marB="45739">
                    <a:solidFill>
                      <a:srgbClr val="D6F1FA"/>
                    </a:solidFill>
                  </a:tcPr>
                </a:tc>
                <a:extLst>
                  <a:ext uri="{0D108BD9-81ED-4DB2-BD59-A6C34878D82A}">
                    <a16:rowId xmlns:a16="http://schemas.microsoft.com/office/drawing/2014/main" val="10007"/>
                  </a:ext>
                </a:extLst>
              </a:tr>
              <a:tr h="655973">
                <a:tc gridSpan="2">
                  <a:txBody>
                    <a:bodyPr/>
                    <a:lstStyle/>
                    <a:p>
                      <a:r>
                        <a:rPr lang="en-US" sz="2000" dirty="0"/>
                        <a:t>Hospital/Homebound*</a:t>
                      </a:r>
                    </a:p>
                    <a:p>
                      <a:r>
                        <a:rPr lang="en-US" sz="2000" dirty="0"/>
                        <a:t>(Brucie Ball Educational</a:t>
                      </a:r>
                      <a:r>
                        <a:rPr lang="en-US" sz="2000" baseline="0" dirty="0"/>
                        <a:t> Center)</a:t>
                      </a:r>
                      <a:endParaRPr lang="en-US" sz="2000" b="0" dirty="0">
                        <a:latin typeface="+mn-lt"/>
                      </a:endParaRPr>
                    </a:p>
                  </a:txBody>
                  <a:tcPr marT="45739" marB="45739">
                    <a:solidFill>
                      <a:srgbClr val="D6F1FA"/>
                    </a:solidFill>
                  </a:tcPr>
                </a:tc>
                <a:tc hMerge="1">
                  <a:txBody>
                    <a:bodyPr/>
                    <a:lstStyle/>
                    <a:p>
                      <a:endParaRPr lang="en-US"/>
                    </a:p>
                  </a:txBody>
                  <a:tcPr/>
                </a:tc>
                <a:tc>
                  <a:txBody>
                    <a:bodyPr/>
                    <a:lstStyle/>
                    <a:p>
                      <a:pPr algn="ctr"/>
                      <a:r>
                        <a:rPr lang="en-US" sz="2000" dirty="0"/>
                        <a:t>13</a:t>
                      </a:r>
                      <a:endParaRPr lang="en-US" sz="2000" b="1" dirty="0">
                        <a:latin typeface="+mn-lt"/>
                      </a:endParaRPr>
                    </a:p>
                  </a:txBody>
                  <a:tcPr marT="45739" marB="45739">
                    <a:solidFill>
                      <a:srgbClr val="D6F1FA"/>
                    </a:solidFill>
                  </a:tcPr>
                </a:tc>
                <a:tc>
                  <a:txBody>
                    <a:bodyPr/>
                    <a:lstStyle/>
                    <a:p>
                      <a:pPr algn="ctr"/>
                      <a:r>
                        <a:rPr lang="en-US" sz="2000" dirty="0"/>
                        <a:t>9732</a:t>
                      </a:r>
                      <a:endParaRPr lang="en-US" sz="2000" b="1" dirty="0">
                        <a:latin typeface="+mn-lt"/>
                      </a:endParaRPr>
                    </a:p>
                  </a:txBody>
                  <a:tcPr marT="45739" marB="45739">
                    <a:solidFill>
                      <a:srgbClr val="D6F1FA"/>
                    </a:solidFill>
                  </a:tcPr>
                </a:tc>
                <a:extLst>
                  <a:ext uri="{0D108BD9-81ED-4DB2-BD59-A6C34878D82A}">
                    <a16:rowId xmlns:a16="http://schemas.microsoft.com/office/drawing/2014/main" val="10008"/>
                  </a:ext>
                </a:extLst>
              </a:tr>
            </a:tbl>
          </a:graphicData>
        </a:graphic>
      </p:graphicFrame>
      <p:sp>
        <p:nvSpPr>
          <p:cNvPr id="4" name="TextBox 3"/>
          <p:cNvSpPr txBox="1"/>
          <p:nvPr/>
        </p:nvSpPr>
        <p:spPr>
          <a:xfrm>
            <a:off x="457200" y="5689344"/>
            <a:ext cx="7606352" cy="369332"/>
          </a:xfrm>
          <a:prstGeom prst="rect">
            <a:avLst/>
          </a:prstGeom>
          <a:noFill/>
        </p:spPr>
        <p:txBody>
          <a:bodyPr wrap="square" rtlCol="0">
            <a:spAutoFit/>
          </a:bodyPr>
          <a:lstStyle/>
          <a:p>
            <a:pPr>
              <a:defRPr/>
            </a:pPr>
            <a:r>
              <a:rPr lang="en-US" dirty="0"/>
              <a:t>*</a:t>
            </a:r>
            <a:r>
              <a:rPr lang="en-US" sz="1600" dirty="0"/>
              <a:t>Miami-Dade program </a:t>
            </a:r>
            <a:r>
              <a:rPr lang="en-US" sz="1600" b="1" u="sng" dirty="0"/>
              <a:t>not</a:t>
            </a:r>
            <a:r>
              <a:rPr lang="en-US" sz="1600" dirty="0"/>
              <a:t> in the Test Administration Manual, refer to Training Packet.</a:t>
            </a:r>
          </a:p>
        </p:txBody>
      </p:sp>
      <p:grpSp>
        <p:nvGrpSpPr>
          <p:cNvPr id="7" name="Group 6">
            <a:extLst>
              <a:ext uri="{FF2B5EF4-FFF2-40B4-BE49-F238E27FC236}">
                <a16:creationId xmlns:a16="http://schemas.microsoft.com/office/drawing/2014/main" id="{935955AE-F917-4526-B5C0-C05AFC70728F}"/>
              </a:ext>
            </a:extLst>
          </p:cNvPr>
          <p:cNvGrpSpPr/>
          <p:nvPr/>
        </p:nvGrpSpPr>
        <p:grpSpPr>
          <a:xfrm>
            <a:off x="7625561" y="586581"/>
            <a:ext cx="1248248" cy="762000"/>
            <a:chOff x="5203223" y="3428999"/>
            <a:chExt cx="1248248" cy="762000"/>
          </a:xfrm>
        </p:grpSpPr>
        <p:pic>
          <p:nvPicPr>
            <p:cNvPr id="8" name="Picture 7">
              <a:extLst>
                <a:ext uri="{FF2B5EF4-FFF2-40B4-BE49-F238E27FC236}">
                  <a16:creationId xmlns:a16="http://schemas.microsoft.com/office/drawing/2014/main" id="{BB3CB963-D31F-46DC-82D3-3928B81427E6}"/>
                </a:ext>
              </a:extLst>
            </p:cNvPr>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9" name="Group 8">
              <a:extLst>
                <a:ext uri="{FF2B5EF4-FFF2-40B4-BE49-F238E27FC236}">
                  <a16:creationId xmlns:a16="http://schemas.microsoft.com/office/drawing/2014/main" id="{0D16FCD4-ED7E-4C41-A356-1B342AF09BCD}"/>
                </a:ext>
              </a:extLst>
            </p:cNvPr>
            <p:cNvGrpSpPr/>
            <p:nvPr/>
          </p:nvGrpSpPr>
          <p:grpSpPr>
            <a:xfrm>
              <a:off x="5438681" y="3448733"/>
              <a:ext cx="838200" cy="722531"/>
              <a:chOff x="5410732" y="3472099"/>
              <a:chExt cx="838200" cy="722531"/>
            </a:xfrm>
          </p:grpSpPr>
          <p:sp>
            <p:nvSpPr>
              <p:cNvPr id="10" name="TextBox 9">
                <a:extLst>
                  <a:ext uri="{FF2B5EF4-FFF2-40B4-BE49-F238E27FC236}">
                    <a16:creationId xmlns:a16="http://schemas.microsoft.com/office/drawing/2014/main" id="{C6231E5A-E624-4E5C-A703-057658A73B25}"/>
                  </a:ext>
                </a:extLst>
              </p:cNvPr>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1F5DF5C9-37A5-4523-BBFD-AF60A00FFFCE}"/>
                  </a:ext>
                </a:extLst>
              </p:cNvPr>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2" name="Picture 11">
            <a:extLst>
              <a:ext uri="{FF2B5EF4-FFF2-40B4-BE49-F238E27FC236}">
                <a16:creationId xmlns:a16="http://schemas.microsoft.com/office/drawing/2014/main" id="{D2006A47-AD77-4294-9FD6-85E5FB2591BA}"/>
              </a:ext>
            </a:extLst>
          </p:cNvPr>
          <p:cNvPicPr>
            <a:picLocks noChangeAspect="1"/>
          </p:cNvPicPr>
          <p:nvPr/>
        </p:nvPicPr>
        <p:blipFill>
          <a:blip r:embed="rId4"/>
          <a:stretch>
            <a:fillRect/>
          </a:stretch>
        </p:blipFill>
        <p:spPr>
          <a:xfrm>
            <a:off x="4863152" y="6307015"/>
            <a:ext cx="2548349" cy="512108"/>
          </a:xfrm>
          <a:prstGeom prst="rect">
            <a:avLst/>
          </a:prstGeom>
        </p:spPr>
      </p:pic>
    </p:spTree>
    <p:extLst>
      <p:ext uri="{BB962C8B-B14F-4D97-AF65-F5344CB8AC3E}">
        <p14:creationId xmlns:p14="http://schemas.microsoft.com/office/powerpoint/2010/main" val="3129017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Students to Be Tested: ELL</a:t>
            </a:r>
          </a:p>
        </p:txBody>
      </p:sp>
      <p:sp>
        <p:nvSpPr>
          <p:cNvPr id="3" name="Content Placeholder 2"/>
          <p:cNvSpPr>
            <a:spLocks noGrp="1"/>
          </p:cNvSpPr>
          <p:nvPr>
            <p:ph idx="1"/>
          </p:nvPr>
        </p:nvSpPr>
        <p:spPr>
          <a:xfrm>
            <a:off x="228599" y="1752601"/>
            <a:ext cx="8645209" cy="4800599"/>
          </a:xfrm>
        </p:spPr>
        <p:txBody>
          <a:bodyPr>
            <a:noAutofit/>
          </a:bodyPr>
          <a:lstStyle/>
          <a:p>
            <a:pPr marL="0" indent="0">
              <a:buNone/>
            </a:pPr>
            <a:r>
              <a:rPr lang="en-US" sz="2800" b="1" dirty="0"/>
              <a:t>English Language Learners (ELLs)</a:t>
            </a:r>
          </a:p>
          <a:p>
            <a:pPr marL="457200" lvl="1" indent="-457200">
              <a:spcBef>
                <a:spcPts val="300"/>
              </a:spcBef>
              <a:spcAft>
                <a:spcPts val="300"/>
              </a:spcAft>
              <a:buFont typeface="Arial" panose="020B0604020202020204" pitchFamily="34" charset="0"/>
              <a:buChar char="•"/>
            </a:pPr>
            <a:r>
              <a:rPr lang="en-US" dirty="0"/>
              <a:t>All ELLs participate in statewide assessments. </a:t>
            </a:r>
          </a:p>
          <a:p>
            <a:pPr marL="457200" lvl="1" indent="-457200">
              <a:spcBef>
                <a:spcPts val="300"/>
              </a:spcBef>
              <a:spcAft>
                <a:spcPts val="300"/>
              </a:spcAft>
              <a:buFont typeface="Arial" panose="020B0604020202020204" pitchFamily="34" charset="0"/>
              <a:buChar char="•"/>
            </a:pPr>
            <a:r>
              <a:rPr lang="en-US" dirty="0"/>
              <a:t>Students who are identified as ELLs (Levels 1-4) must be provided with the allowable accommodations listed on Appendix A of the manuals. </a:t>
            </a:r>
          </a:p>
          <a:p>
            <a:pPr marL="457200">
              <a:spcBef>
                <a:spcPts val="300"/>
              </a:spcBef>
              <a:spcAft>
                <a:spcPts val="300"/>
              </a:spcAft>
            </a:pPr>
            <a:r>
              <a:rPr lang="en-US" sz="2800" b="1" u="sng" dirty="0">
                <a:solidFill>
                  <a:srgbClr val="FF0000"/>
                </a:solidFill>
              </a:rPr>
              <a:t>Important Note</a:t>
            </a:r>
            <a:r>
              <a:rPr lang="en-US" sz="2800" b="1" dirty="0">
                <a:solidFill>
                  <a:srgbClr val="FF0000"/>
                </a:solidFill>
              </a:rPr>
              <a:t>: </a:t>
            </a:r>
            <a:r>
              <a:rPr lang="en-US" sz="2800" dirty="0"/>
              <a:t>Per District policy, All ELLs enrolled in tested grade levels and subjects are expected to participate in the statewide assessments no matter how long these students have been enrolled in a U.S. school.</a:t>
            </a:r>
          </a:p>
          <a:p>
            <a:pPr lvl="1">
              <a:spcBef>
                <a:spcPts val="300"/>
              </a:spcBef>
              <a:spcAft>
                <a:spcPts val="300"/>
              </a:spcAft>
            </a:pPr>
            <a:r>
              <a:rPr lang="en-US" sz="2200" u="sng" dirty="0"/>
              <a:t>Cross out</a:t>
            </a:r>
            <a:r>
              <a:rPr lang="en-US" sz="2200" dirty="0"/>
              <a:t> page 4 in FSA CBT manual that indicates that ELLs may be exempted from the FSA ELA test if they have been in the US less than one year. </a:t>
            </a:r>
          </a:p>
          <a:p>
            <a:pPr marL="457200" lvl="1" indent="-457200">
              <a:buFont typeface="Arial" panose="020B0604020202020204" pitchFamily="34" charset="0"/>
              <a:buChar char="•"/>
            </a:pPr>
            <a:endParaRPr lang="en-US" sz="2600" dirty="0"/>
          </a:p>
        </p:txBody>
      </p:sp>
      <p:sp>
        <p:nvSpPr>
          <p:cNvPr id="4" name="Slide Number Placeholder 3"/>
          <p:cNvSpPr>
            <a:spLocks noGrp="1"/>
          </p:cNvSpPr>
          <p:nvPr>
            <p:ph type="sldNum" sz="quarter" idx="12"/>
          </p:nvPr>
        </p:nvSpPr>
        <p:spPr/>
        <p:txBody>
          <a:bodyPr/>
          <a:lstStyle/>
          <a:p>
            <a:fld id="{60F88D64-766A-45C3-93FE-3E1D3068B07A}" type="slidenum">
              <a:rPr lang="en-US" smtClean="0"/>
              <a:t>28</a:t>
            </a:fld>
            <a:endParaRPr lang="en-US" dirty="0"/>
          </a:p>
        </p:txBody>
      </p:sp>
      <p:grpSp>
        <p:nvGrpSpPr>
          <p:cNvPr id="9" name="Group 8"/>
          <p:cNvGrpSpPr/>
          <p:nvPr/>
        </p:nvGrpSpPr>
        <p:grpSpPr>
          <a:xfrm>
            <a:off x="7625561" y="586581"/>
            <a:ext cx="1248248" cy="762000"/>
            <a:chOff x="5203223" y="3428999"/>
            <a:chExt cx="1248248" cy="762000"/>
          </a:xfrm>
        </p:grpSpPr>
        <p:pic>
          <p:nvPicPr>
            <p:cNvPr id="10" name="Picture 9"/>
            <p:cNvPicPr>
              <a:picLocks noChangeAspect="1"/>
            </p:cNvPicPr>
            <p:nvPr/>
          </p:nvPicPr>
          <p:blipFill>
            <a:blip r:embed="rId2"/>
            <a:stretch>
              <a:fillRect/>
            </a:stretch>
          </p:blipFill>
          <p:spPr>
            <a:xfrm>
              <a:off x="5203223" y="3428999"/>
              <a:ext cx="1248248" cy="762000"/>
            </a:xfrm>
            <a:prstGeom prst="rect">
              <a:avLst/>
            </a:prstGeom>
            <a:scene3d>
              <a:camera prst="orthographicFront"/>
              <a:lightRig rig="threePt" dir="t"/>
            </a:scene3d>
            <a:sp3d>
              <a:bevelT/>
            </a:sp3d>
          </p:spPr>
        </p:pic>
        <p:grpSp>
          <p:nvGrpSpPr>
            <p:cNvPr id="11" name="Group 10"/>
            <p:cNvGrpSpPr/>
            <p:nvPr/>
          </p:nvGrpSpPr>
          <p:grpSpPr>
            <a:xfrm>
              <a:off x="5438681" y="3448733"/>
              <a:ext cx="838200" cy="722531"/>
              <a:chOff x="5410732" y="3472099"/>
              <a:chExt cx="838200" cy="722531"/>
            </a:xfrm>
          </p:grpSpPr>
          <p:sp>
            <p:nvSpPr>
              <p:cNvPr id="12" name="TextBox 11"/>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3" name="TextBox 12"/>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4" name="Picture 13">
            <a:extLst>
              <a:ext uri="{FF2B5EF4-FFF2-40B4-BE49-F238E27FC236}">
                <a16:creationId xmlns:a16="http://schemas.microsoft.com/office/drawing/2014/main" id="{D29926A9-B71F-4AF7-A32B-CDF8EBD020BA}"/>
              </a:ext>
            </a:extLst>
          </p:cNvPr>
          <p:cNvPicPr>
            <a:picLocks noChangeAspect="1"/>
          </p:cNvPicPr>
          <p:nvPr/>
        </p:nvPicPr>
        <p:blipFill>
          <a:blip r:embed="rId3"/>
          <a:stretch>
            <a:fillRect/>
          </a:stretch>
        </p:blipFill>
        <p:spPr>
          <a:xfrm>
            <a:off x="4863152" y="6307015"/>
            <a:ext cx="2548349" cy="512108"/>
          </a:xfrm>
          <a:prstGeom prst="rect">
            <a:avLst/>
          </a:prstGeom>
        </p:spPr>
      </p:pic>
    </p:spTree>
    <p:extLst>
      <p:ext uri="{BB962C8B-B14F-4D97-AF65-F5344CB8AC3E}">
        <p14:creationId xmlns:p14="http://schemas.microsoft.com/office/powerpoint/2010/main" val="2671201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Students to Be Tested: ESE</a:t>
            </a:r>
          </a:p>
        </p:txBody>
      </p:sp>
      <p:sp>
        <p:nvSpPr>
          <p:cNvPr id="3" name="Content Placeholder 2"/>
          <p:cNvSpPr>
            <a:spLocks noGrp="1"/>
          </p:cNvSpPr>
          <p:nvPr>
            <p:ph idx="1"/>
          </p:nvPr>
        </p:nvSpPr>
        <p:spPr>
          <a:xfrm>
            <a:off x="228599" y="1752601"/>
            <a:ext cx="8645209" cy="4343399"/>
          </a:xfrm>
        </p:spPr>
        <p:txBody>
          <a:bodyPr>
            <a:noAutofit/>
          </a:bodyPr>
          <a:lstStyle/>
          <a:p>
            <a:pPr marL="0" indent="0">
              <a:buNone/>
            </a:pPr>
            <a:r>
              <a:rPr lang="en-US" sz="3000" b="1" dirty="0"/>
              <a:t>Students with Disabilities</a:t>
            </a:r>
          </a:p>
          <a:p>
            <a:pPr marL="347663" lvl="1" indent="-347663">
              <a:spcAft>
                <a:spcPts val="0"/>
              </a:spcAft>
              <a:buFont typeface="Arial" panose="020B0604020202020204" pitchFamily="34" charset="0"/>
              <a:buChar char="•"/>
            </a:pPr>
            <a:r>
              <a:rPr lang="en-US" dirty="0"/>
              <a:t>Students with disabilities participate in the statewide assessment program by taking one of the following: </a:t>
            </a:r>
          </a:p>
          <a:p>
            <a:pPr marL="914400" lvl="2" indent="-338138">
              <a:spcAft>
                <a:spcPts val="0"/>
              </a:spcAft>
              <a:buSzPct val="75000"/>
              <a:buFont typeface="Wingdings" panose="05000000000000000000" pitchFamily="2" charset="2"/>
              <a:buChar char="§"/>
            </a:pPr>
            <a:r>
              <a:rPr lang="en-US" sz="2800" dirty="0"/>
              <a:t>FSA without accommodations,</a:t>
            </a:r>
          </a:p>
          <a:p>
            <a:pPr marL="914400" lvl="2" indent="-338138">
              <a:spcAft>
                <a:spcPts val="0"/>
              </a:spcAft>
              <a:buSzPct val="75000"/>
              <a:buFont typeface="Wingdings" panose="05000000000000000000" pitchFamily="2" charset="2"/>
              <a:buChar char="§"/>
            </a:pPr>
            <a:r>
              <a:rPr lang="en-US" sz="2800" dirty="0"/>
              <a:t>FSA with accommodations, or</a:t>
            </a:r>
          </a:p>
          <a:p>
            <a:pPr marL="914400" lvl="2" indent="-338138">
              <a:buSzPct val="75000"/>
              <a:buFont typeface="Wingdings" panose="05000000000000000000" pitchFamily="2" charset="2"/>
              <a:buChar char="§"/>
            </a:pPr>
            <a:r>
              <a:rPr lang="en-US" sz="2800" dirty="0"/>
              <a:t>Florida Standards Alternate Assessment.</a:t>
            </a:r>
          </a:p>
          <a:p>
            <a:pPr marL="342900" lvl="2" indent="-342900">
              <a:spcAft>
                <a:spcPts val="0"/>
              </a:spcAft>
            </a:pPr>
            <a:r>
              <a:rPr lang="en-US" sz="2800" dirty="0"/>
              <a:t>All determinations regarding participation in the statewide assessment program must be documented in the student’s IEP or Section 504 Plan.</a:t>
            </a:r>
          </a:p>
        </p:txBody>
      </p:sp>
      <p:sp>
        <p:nvSpPr>
          <p:cNvPr id="4" name="Slide Number Placeholder 3"/>
          <p:cNvSpPr>
            <a:spLocks noGrp="1"/>
          </p:cNvSpPr>
          <p:nvPr>
            <p:ph type="sldNum" sz="quarter" idx="12"/>
          </p:nvPr>
        </p:nvSpPr>
        <p:spPr/>
        <p:txBody>
          <a:bodyPr/>
          <a:lstStyle/>
          <a:p>
            <a:fld id="{60F88D64-766A-45C3-93FE-3E1D3068B07A}" type="slidenum">
              <a:rPr lang="en-US" smtClean="0"/>
              <a:t>29</a:t>
            </a:fld>
            <a:endParaRPr lang="en-US" dirty="0"/>
          </a:p>
        </p:txBody>
      </p:sp>
      <p:grpSp>
        <p:nvGrpSpPr>
          <p:cNvPr id="9" name="Group 8"/>
          <p:cNvGrpSpPr/>
          <p:nvPr/>
        </p:nvGrpSpPr>
        <p:grpSpPr>
          <a:xfrm>
            <a:off x="7625561" y="586581"/>
            <a:ext cx="1248248" cy="762000"/>
            <a:chOff x="5203223" y="3428999"/>
            <a:chExt cx="1248248" cy="762000"/>
          </a:xfrm>
        </p:grpSpPr>
        <p:pic>
          <p:nvPicPr>
            <p:cNvPr id="10" name="Picture 9"/>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11" name="Group 10"/>
            <p:cNvGrpSpPr/>
            <p:nvPr/>
          </p:nvGrpSpPr>
          <p:grpSpPr>
            <a:xfrm>
              <a:off x="5438681" y="3448733"/>
              <a:ext cx="838200" cy="722531"/>
              <a:chOff x="5410732" y="3472099"/>
              <a:chExt cx="838200" cy="722531"/>
            </a:xfrm>
          </p:grpSpPr>
          <p:sp>
            <p:nvSpPr>
              <p:cNvPr id="12" name="TextBox 11"/>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3" name="TextBox 12"/>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4" name="Picture 13">
            <a:extLst>
              <a:ext uri="{FF2B5EF4-FFF2-40B4-BE49-F238E27FC236}">
                <a16:creationId xmlns:a16="http://schemas.microsoft.com/office/drawing/2014/main" id="{46349E13-7037-4265-8BCF-EEF5AA8077A4}"/>
              </a:ext>
            </a:extLst>
          </p:cNvPr>
          <p:cNvPicPr>
            <a:picLocks noChangeAspect="1"/>
          </p:cNvPicPr>
          <p:nvPr/>
        </p:nvPicPr>
        <p:blipFill>
          <a:blip r:embed="rId4"/>
          <a:stretch>
            <a:fillRect/>
          </a:stretch>
        </p:blipFill>
        <p:spPr>
          <a:xfrm>
            <a:off x="4863152" y="6172200"/>
            <a:ext cx="2548349" cy="685800"/>
          </a:xfrm>
          <a:prstGeom prst="rect">
            <a:avLst/>
          </a:prstGeom>
        </p:spPr>
      </p:pic>
    </p:spTree>
    <p:extLst>
      <p:ext uri="{BB962C8B-B14F-4D97-AF65-F5344CB8AC3E}">
        <p14:creationId xmlns:p14="http://schemas.microsoft.com/office/powerpoint/2010/main" val="303141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251619"/>
            <a:ext cx="8596123" cy="1096962"/>
          </a:xfrm>
        </p:spPr>
        <p:txBody>
          <a:bodyPr>
            <a:normAutofit fontScale="90000"/>
          </a:bodyPr>
          <a:lstStyle/>
          <a:p>
            <a:r>
              <a:rPr lang="en-US" dirty="0"/>
              <a:t>FSA CBT </a:t>
            </a:r>
            <a:br>
              <a:rPr lang="en-US" dirty="0">
                <a:latin typeface="+mj-ea"/>
                <a:cs typeface="+mj-ea"/>
              </a:rPr>
            </a:br>
            <a:r>
              <a:rPr lang="en-US" dirty="0"/>
              <a:t>Test Administration Manual</a:t>
            </a:r>
          </a:p>
        </p:txBody>
      </p:sp>
      <p:sp>
        <p:nvSpPr>
          <p:cNvPr id="3" name="Content Placeholder 2"/>
          <p:cNvSpPr>
            <a:spLocks noGrp="1"/>
          </p:cNvSpPr>
          <p:nvPr>
            <p:ph idx="1"/>
          </p:nvPr>
        </p:nvSpPr>
        <p:spPr>
          <a:xfrm>
            <a:off x="381000" y="1706244"/>
            <a:ext cx="5466644" cy="4953001"/>
          </a:xfrm>
        </p:spPr>
        <p:txBody>
          <a:bodyPr vert="horz" lIns="91440" tIns="45720" rIns="91440" bIns="45720" rtlCol="0" anchor="t">
            <a:noAutofit/>
          </a:bodyPr>
          <a:lstStyle/>
          <a:p>
            <a:pPr marL="0" indent="0">
              <a:buNone/>
              <a:tabLst>
                <a:tab pos="5486400" algn="l"/>
              </a:tabLst>
            </a:pPr>
            <a:r>
              <a:rPr lang="en-US" sz="2200" b="1" dirty="0"/>
              <a:t>Spring/Summer 2018 FSA CBT Manual</a:t>
            </a:r>
            <a:r>
              <a:rPr lang="en-US" sz="2200" dirty="0"/>
              <a:t> includes instructions for administering CBT:</a:t>
            </a:r>
          </a:p>
          <a:p>
            <a:pPr>
              <a:tabLst>
                <a:tab pos="5486400" algn="l"/>
              </a:tabLst>
            </a:pPr>
            <a:r>
              <a:rPr lang="en-US" sz="2200" b="1" dirty="0"/>
              <a:t>Grades 8–10/Retake ELA Writing, </a:t>
            </a:r>
          </a:p>
          <a:p>
            <a:pPr>
              <a:tabLst>
                <a:tab pos="5486400" algn="l"/>
              </a:tabLst>
            </a:pPr>
            <a:r>
              <a:rPr lang="en-US" sz="2200" b="1" dirty="0"/>
              <a:t>Grades 4–10/Retake ELA Reading, </a:t>
            </a:r>
          </a:p>
          <a:p>
            <a:pPr>
              <a:tabLst>
                <a:tab pos="5486400" algn="l"/>
              </a:tabLst>
            </a:pPr>
            <a:r>
              <a:rPr lang="en-US" sz="2200" b="1" dirty="0"/>
              <a:t>Grades 3–8 Mathematics, and </a:t>
            </a:r>
          </a:p>
          <a:p>
            <a:pPr>
              <a:tabLst>
                <a:tab pos="5486400" algn="l"/>
              </a:tabLst>
            </a:pPr>
            <a:r>
              <a:rPr lang="en-US" sz="2200" b="1" dirty="0"/>
              <a:t>Algebra 1 (and Retake) and Geometry EOC</a:t>
            </a:r>
            <a:endParaRPr lang="en-US" sz="2200" dirty="0"/>
          </a:p>
          <a:p>
            <a:pPr marL="0" indent="0">
              <a:spcBef>
                <a:spcPts val="300"/>
              </a:spcBef>
              <a:spcAft>
                <a:spcPts val="300"/>
              </a:spcAft>
              <a:buNone/>
              <a:tabLst>
                <a:tab pos="5486400" algn="l"/>
              </a:tabLst>
            </a:pPr>
            <a:r>
              <a:rPr lang="en-US" sz="2200" u="sng" dirty="0"/>
              <a:t>Corrections</a:t>
            </a:r>
            <a:r>
              <a:rPr lang="en-US" sz="2200" dirty="0"/>
              <a:t>:</a:t>
            </a:r>
          </a:p>
          <a:p>
            <a:pPr>
              <a:spcBef>
                <a:spcPts val="300"/>
              </a:spcBef>
              <a:spcAft>
                <a:spcPts val="300"/>
              </a:spcAft>
              <a:tabLst>
                <a:tab pos="5486400" algn="l"/>
              </a:tabLst>
            </a:pPr>
            <a:r>
              <a:rPr lang="en-US" sz="2200" dirty="0"/>
              <a:t>Mathematics scripts say for Session 2, give students the same reference sheet they used for Session 1.</a:t>
            </a:r>
          </a:p>
          <a:p>
            <a:pPr marL="347345">
              <a:spcBef>
                <a:spcPts val="300"/>
              </a:spcBef>
              <a:spcAft>
                <a:spcPts val="300"/>
              </a:spcAft>
              <a:tabLst>
                <a:tab pos="5486400" algn="l"/>
              </a:tabLst>
            </a:pPr>
            <a:r>
              <a:rPr lang="en-US" sz="2200" dirty="0"/>
              <a:t>A new reference sheet </a:t>
            </a:r>
            <a:r>
              <a:rPr lang="en-US" sz="2200" u="sng" dirty="0"/>
              <a:t>may</a:t>
            </a:r>
            <a:r>
              <a:rPr lang="en-US" sz="2200" dirty="0"/>
              <a:t> be provided for Session 2. </a:t>
            </a:r>
            <a:endParaRPr lang="en-US" dirty="0"/>
          </a:p>
          <a:p>
            <a:pPr>
              <a:spcBef>
                <a:spcPts val="300"/>
              </a:spcBef>
              <a:spcAft>
                <a:spcPts val="300"/>
              </a:spcAft>
              <a:tabLst>
                <a:tab pos="5486400" algn="l"/>
              </a:tabLst>
            </a:pPr>
            <a:r>
              <a:rPr lang="en-US" sz="2200" dirty="0"/>
              <a:t>See page 8 of the CBT Manual for the correct procedures.</a:t>
            </a:r>
            <a:endParaRPr lang="en-US" dirty="0"/>
          </a:p>
          <a:p>
            <a:pPr>
              <a:tabLst>
                <a:tab pos="5486400" algn="l"/>
              </a:tabLst>
            </a:pPr>
            <a:endParaRPr lang="en-US" sz="2400" dirty="0"/>
          </a:p>
        </p:txBody>
      </p:sp>
      <p:sp>
        <p:nvSpPr>
          <p:cNvPr id="4" name="Slide Number Placeholder 3"/>
          <p:cNvSpPr>
            <a:spLocks noGrp="1"/>
          </p:cNvSpPr>
          <p:nvPr>
            <p:ph type="sldNum" sz="quarter" idx="12"/>
          </p:nvPr>
        </p:nvSpPr>
        <p:spPr/>
        <p:txBody>
          <a:bodyPr/>
          <a:lstStyle/>
          <a:p>
            <a:fld id="{60F88D64-766A-45C3-93FE-3E1D3068B07A}" type="slidenum">
              <a:rPr lang="en-US" smtClean="0"/>
              <a:t>3</a:t>
            </a:fld>
            <a:endParaRPr lang="en-US" dirty="0"/>
          </a:p>
        </p:txBody>
      </p:sp>
      <p:pic>
        <p:nvPicPr>
          <p:cNvPr id="6" name="Picture 5"/>
          <p:cNvPicPr>
            <a:picLocks noChangeAspect="1"/>
          </p:cNvPicPr>
          <p:nvPr/>
        </p:nvPicPr>
        <p:blipFill>
          <a:blip r:embed="rId3"/>
          <a:stretch>
            <a:fillRect/>
          </a:stretch>
        </p:blipFill>
        <p:spPr>
          <a:xfrm>
            <a:off x="5958077" y="1886692"/>
            <a:ext cx="3185923" cy="4126529"/>
          </a:xfrm>
          <a:prstGeom prst="rect">
            <a:avLst/>
          </a:prstGeom>
          <a:ln>
            <a:solidFill>
              <a:schemeClr val="tx1"/>
            </a:solidFill>
          </a:ln>
        </p:spPr>
      </p:pic>
      <p:grpSp>
        <p:nvGrpSpPr>
          <p:cNvPr id="8" name="Group 7">
            <a:extLst>
              <a:ext uri="{FF2B5EF4-FFF2-40B4-BE49-F238E27FC236}">
                <a16:creationId xmlns:a16="http://schemas.microsoft.com/office/drawing/2014/main" id="{F53D9309-D70E-4352-BB63-9057AD373017}"/>
              </a:ext>
            </a:extLst>
          </p:cNvPr>
          <p:cNvGrpSpPr/>
          <p:nvPr/>
        </p:nvGrpSpPr>
        <p:grpSpPr>
          <a:xfrm>
            <a:off x="7596270" y="586942"/>
            <a:ext cx="1248248" cy="762000"/>
            <a:chOff x="5203223" y="3428999"/>
            <a:chExt cx="1248248" cy="762000"/>
          </a:xfrm>
        </p:grpSpPr>
        <p:pic>
          <p:nvPicPr>
            <p:cNvPr id="9" name="Picture 8">
              <a:extLst>
                <a:ext uri="{FF2B5EF4-FFF2-40B4-BE49-F238E27FC236}">
                  <a16:creationId xmlns:a16="http://schemas.microsoft.com/office/drawing/2014/main" id="{A5CB267B-1940-4E7C-8800-2138BA6E1E56}"/>
                </a:ext>
              </a:extLst>
            </p:cNvPr>
            <p:cNvPicPr>
              <a:picLocks noChangeAspect="1"/>
            </p:cNvPicPr>
            <p:nvPr/>
          </p:nvPicPr>
          <p:blipFill>
            <a:blip r:embed="rId4"/>
            <a:stretch>
              <a:fillRect/>
            </a:stretch>
          </p:blipFill>
          <p:spPr>
            <a:xfrm>
              <a:off x="5203223" y="3428999"/>
              <a:ext cx="1248248" cy="762000"/>
            </a:xfrm>
            <a:prstGeom prst="rect">
              <a:avLst/>
            </a:prstGeom>
            <a:scene3d>
              <a:camera prst="orthographicFront"/>
              <a:lightRig rig="threePt" dir="t"/>
            </a:scene3d>
            <a:sp3d>
              <a:bevelT/>
            </a:sp3d>
          </p:spPr>
        </p:pic>
        <p:grpSp>
          <p:nvGrpSpPr>
            <p:cNvPr id="10" name="Group 9">
              <a:extLst>
                <a:ext uri="{FF2B5EF4-FFF2-40B4-BE49-F238E27FC236}">
                  <a16:creationId xmlns:a16="http://schemas.microsoft.com/office/drawing/2014/main" id="{A53FCE4D-9465-4A8F-B71E-EAD2468BC60A}"/>
                </a:ext>
              </a:extLst>
            </p:cNvPr>
            <p:cNvGrpSpPr/>
            <p:nvPr/>
          </p:nvGrpSpPr>
          <p:grpSpPr>
            <a:xfrm>
              <a:off x="5438681" y="3448733"/>
              <a:ext cx="838200" cy="722531"/>
              <a:chOff x="5410732" y="3472099"/>
              <a:chExt cx="838200" cy="722531"/>
            </a:xfrm>
          </p:grpSpPr>
          <p:sp>
            <p:nvSpPr>
              <p:cNvPr id="11" name="TextBox 10">
                <a:extLst>
                  <a:ext uri="{FF2B5EF4-FFF2-40B4-BE49-F238E27FC236}">
                    <a16:creationId xmlns:a16="http://schemas.microsoft.com/office/drawing/2014/main" id="{430D9612-1637-4E8B-8F6A-559C4DD25777}"/>
                  </a:ext>
                </a:extLst>
              </p:cNvPr>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C4BC2A77-2CA0-41FA-B03E-25B36592A5A9}"/>
                  </a:ext>
                </a:extLst>
              </p:cNvPr>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1675611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General Information </a:t>
            </a:r>
            <a:br>
              <a:rPr lang="en-US" dirty="0"/>
            </a:br>
            <a:r>
              <a:rPr lang="en-US" dirty="0"/>
              <a:t>about Accommodations</a:t>
            </a:r>
          </a:p>
        </p:txBody>
      </p:sp>
      <p:sp>
        <p:nvSpPr>
          <p:cNvPr id="3" name="Content Placeholder 2"/>
          <p:cNvSpPr>
            <a:spLocks noGrp="1"/>
          </p:cNvSpPr>
          <p:nvPr>
            <p:ph idx="1"/>
          </p:nvPr>
        </p:nvSpPr>
        <p:spPr>
          <a:xfrm>
            <a:off x="228599" y="1752601"/>
            <a:ext cx="8737093" cy="4343399"/>
          </a:xfrm>
        </p:spPr>
        <p:txBody>
          <a:bodyPr>
            <a:noAutofit/>
          </a:bodyPr>
          <a:lstStyle/>
          <a:p>
            <a:pPr marL="0" lvl="2" indent="0">
              <a:spcAft>
                <a:spcPts val="0"/>
              </a:spcAft>
              <a:buNone/>
            </a:pPr>
            <a:r>
              <a:rPr lang="en-US" sz="2800" b="1" dirty="0"/>
              <a:t>FSA and NGSSS Accommodations:</a:t>
            </a:r>
            <a:endParaRPr lang="en-US" sz="2800" dirty="0"/>
          </a:p>
          <a:p>
            <a:pPr marL="342900" lvl="2" indent="-342900">
              <a:spcAft>
                <a:spcPts val="0"/>
              </a:spcAft>
            </a:pPr>
            <a:r>
              <a:rPr lang="en-US" dirty="0"/>
              <a:t>CBT and PBT accommodations may be provided to eligible students if indicated on an IEP or Section 504 Plan.</a:t>
            </a:r>
          </a:p>
          <a:p>
            <a:pPr marL="342900" lvl="2" indent="-342900">
              <a:spcAft>
                <a:spcPts val="0"/>
              </a:spcAft>
            </a:pPr>
            <a:r>
              <a:rPr lang="en-US" dirty="0"/>
              <a:t>Scripts for students using paper-based accommodations (regular print, large print, braille, one-item-per-page) and computer-based accommodations (e.g., masking, text-to-speech) can be found on the FSA portal and PearsonAccessNext.com. </a:t>
            </a:r>
          </a:p>
          <a:p>
            <a:pPr marL="342900" lvl="2" indent="-342900">
              <a:spcAft>
                <a:spcPts val="0"/>
              </a:spcAft>
            </a:pPr>
            <a:r>
              <a:rPr lang="en-US" dirty="0"/>
              <a:t>Scripts and instructions for administering braille accommodations are provided with the braille test materials.</a:t>
            </a:r>
          </a:p>
          <a:p>
            <a:pPr marL="342900" lvl="2" indent="-342900">
              <a:spcAft>
                <a:spcPts val="0"/>
              </a:spcAft>
            </a:pPr>
            <a:r>
              <a:rPr lang="en-US" dirty="0"/>
              <a:t>Refer to the </a:t>
            </a:r>
            <a:r>
              <a:rPr lang="en-US" i="1" dirty="0"/>
              <a:t>2017–2018 FSA Accommodations Guide</a:t>
            </a:r>
            <a:r>
              <a:rPr lang="en-US" dirty="0"/>
              <a:t> and Appendix A of the NGSSS Manuals for information and instructions about accommodated paper-based assessments.</a:t>
            </a:r>
          </a:p>
          <a:p>
            <a:pPr marL="0" lvl="2" indent="0">
              <a:spcAft>
                <a:spcPts val="0"/>
              </a:spcAft>
              <a:buNone/>
            </a:pPr>
            <a:endParaRPr lang="en-US" dirty="0"/>
          </a:p>
        </p:txBody>
      </p:sp>
      <p:sp>
        <p:nvSpPr>
          <p:cNvPr id="4" name="Slide Number Placeholder 3"/>
          <p:cNvSpPr>
            <a:spLocks noGrp="1"/>
          </p:cNvSpPr>
          <p:nvPr>
            <p:ph type="sldNum" sz="quarter" idx="12"/>
          </p:nvPr>
        </p:nvSpPr>
        <p:spPr/>
        <p:txBody>
          <a:bodyPr/>
          <a:lstStyle/>
          <a:p>
            <a:fld id="{60F88D64-766A-45C3-93FE-3E1D3068B07A}" type="slidenum">
              <a:rPr lang="en-US" smtClean="0"/>
              <a:t>30</a:t>
            </a:fld>
            <a:endParaRPr lang="en-US" dirty="0"/>
          </a:p>
        </p:txBody>
      </p:sp>
      <p:grpSp>
        <p:nvGrpSpPr>
          <p:cNvPr id="8" name="Group 7"/>
          <p:cNvGrpSpPr/>
          <p:nvPr/>
        </p:nvGrpSpPr>
        <p:grpSpPr>
          <a:xfrm>
            <a:off x="7625561" y="586581"/>
            <a:ext cx="1248248" cy="762000"/>
            <a:chOff x="5203223" y="3428999"/>
            <a:chExt cx="1248248" cy="762000"/>
          </a:xfrm>
        </p:grpSpPr>
        <p:pic>
          <p:nvPicPr>
            <p:cNvPr id="9" name="Picture 8"/>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10" name="Group 9"/>
            <p:cNvGrpSpPr/>
            <p:nvPr/>
          </p:nvGrpSpPr>
          <p:grpSpPr>
            <a:xfrm>
              <a:off x="5438681" y="3448733"/>
              <a:ext cx="838200" cy="722531"/>
              <a:chOff x="5410732" y="3472099"/>
              <a:chExt cx="838200" cy="722531"/>
            </a:xfrm>
          </p:grpSpPr>
          <p:sp>
            <p:nvSpPr>
              <p:cNvPr id="11" name="TextBox 10"/>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2" name="TextBox 11"/>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3" name="Picture 12">
            <a:extLst>
              <a:ext uri="{FF2B5EF4-FFF2-40B4-BE49-F238E27FC236}">
                <a16:creationId xmlns:a16="http://schemas.microsoft.com/office/drawing/2014/main" id="{3BC59872-BEC7-4C1B-A1D4-FD58C7ECB8E6}"/>
              </a:ext>
            </a:extLst>
          </p:cNvPr>
          <p:cNvPicPr>
            <a:picLocks noChangeAspect="1"/>
          </p:cNvPicPr>
          <p:nvPr/>
        </p:nvPicPr>
        <p:blipFill>
          <a:blip r:embed="rId4"/>
          <a:stretch>
            <a:fillRect/>
          </a:stretch>
        </p:blipFill>
        <p:spPr>
          <a:xfrm>
            <a:off x="4863152" y="6172200"/>
            <a:ext cx="2548349" cy="685800"/>
          </a:xfrm>
          <a:prstGeom prst="rect">
            <a:avLst/>
          </a:prstGeom>
        </p:spPr>
      </p:pic>
    </p:spTree>
    <p:extLst>
      <p:ext uri="{BB962C8B-B14F-4D97-AF65-F5344CB8AC3E}">
        <p14:creationId xmlns:p14="http://schemas.microsoft.com/office/powerpoint/2010/main" val="2395182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General Information </a:t>
            </a:r>
            <a:br>
              <a:rPr lang="en-US" dirty="0"/>
            </a:br>
            <a:r>
              <a:rPr lang="en-US" dirty="0"/>
              <a:t>about Accommodations</a:t>
            </a:r>
          </a:p>
        </p:txBody>
      </p:sp>
      <p:sp>
        <p:nvSpPr>
          <p:cNvPr id="3" name="Content Placeholder 2"/>
          <p:cNvSpPr>
            <a:spLocks noGrp="1"/>
          </p:cNvSpPr>
          <p:nvPr>
            <p:ph idx="1"/>
          </p:nvPr>
        </p:nvSpPr>
        <p:spPr>
          <a:xfrm>
            <a:off x="228600" y="1646522"/>
            <a:ext cx="8645209" cy="4793457"/>
          </a:xfrm>
        </p:spPr>
        <p:txBody>
          <a:bodyPr>
            <a:noAutofit/>
          </a:bodyPr>
          <a:lstStyle/>
          <a:p>
            <a:pPr marL="0" lvl="2" indent="0">
              <a:spcAft>
                <a:spcPts val="0"/>
              </a:spcAft>
              <a:buNone/>
            </a:pPr>
            <a:r>
              <a:rPr lang="en-US" b="1" u="sng" dirty="0"/>
              <a:t>FSA and NGSSS CBT Accommodations:</a:t>
            </a:r>
          </a:p>
          <a:p>
            <a:pPr marL="342900" lvl="2" indent="-342900">
              <a:spcAft>
                <a:spcPts val="0"/>
              </a:spcAft>
            </a:pPr>
            <a:r>
              <a:rPr lang="en-US" sz="2000" b="1" dirty="0"/>
              <a:t>Computer-Based Accommodations</a:t>
            </a:r>
            <a:endParaRPr lang="en-US" sz="2000" dirty="0"/>
          </a:p>
          <a:p>
            <a:pPr marL="914400" lvl="3" indent="-457200">
              <a:spcAft>
                <a:spcPts val="0"/>
              </a:spcAft>
              <a:buSzPct val="75000"/>
              <a:buFont typeface="Wingdings" panose="05000000000000000000" pitchFamily="2" charset="2"/>
              <a:buChar char="§"/>
            </a:pPr>
            <a:r>
              <a:rPr lang="en-US" dirty="0"/>
              <a:t>Masking</a:t>
            </a:r>
          </a:p>
          <a:p>
            <a:pPr marL="914400" lvl="3" indent="-457200">
              <a:spcAft>
                <a:spcPts val="0"/>
              </a:spcAft>
              <a:buSzPct val="75000"/>
              <a:buFont typeface="Wingdings" panose="05000000000000000000" pitchFamily="2" charset="2"/>
              <a:buChar char="§"/>
            </a:pPr>
            <a:r>
              <a:rPr lang="en-US" dirty="0"/>
              <a:t>Text-to-speech</a:t>
            </a:r>
          </a:p>
          <a:p>
            <a:pPr marL="914400" lvl="3" indent="-457200">
              <a:spcAft>
                <a:spcPts val="0"/>
              </a:spcAft>
              <a:buSzPct val="75000"/>
              <a:buFont typeface="Wingdings" panose="05000000000000000000" pitchFamily="2" charset="2"/>
              <a:buChar char="§"/>
            </a:pPr>
            <a:r>
              <a:rPr lang="en-US" dirty="0"/>
              <a:t>American Sign Language (ASL) videos for ELA Reading tests (FSA only)</a:t>
            </a:r>
          </a:p>
          <a:p>
            <a:pPr marL="914400" lvl="3" indent="-457200">
              <a:spcAft>
                <a:spcPts val="0"/>
              </a:spcAft>
              <a:buSzPct val="75000"/>
              <a:buFont typeface="Wingdings" panose="05000000000000000000" pitchFamily="2" charset="2"/>
              <a:buChar char="§"/>
            </a:pPr>
            <a:r>
              <a:rPr lang="en-US" dirty="0"/>
              <a:t>Closed Captioning (CC) for ELA Reading tests (FSA only)</a:t>
            </a:r>
          </a:p>
          <a:p>
            <a:pPr marL="342900" lvl="2" indent="-342900">
              <a:spcAft>
                <a:spcPts val="0"/>
              </a:spcAft>
            </a:pPr>
            <a:r>
              <a:rPr lang="en-US" sz="2000" b="1" dirty="0"/>
              <a:t>Writing Passage Booklets</a:t>
            </a:r>
          </a:p>
          <a:p>
            <a:pPr marL="914400" lvl="3" indent="-457200">
              <a:spcAft>
                <a:spcPts val="0"/>
              </a:spcAft>
              <a:buSzPct val="75000"/>
              <a:buFont typeface="Wingdings" panose="05000000000000000000" pitchFamily="2" charset="2"/>
              <a:buChar char="§"/>
            </a:pPr>
            <a:r>
              <a:rPr lang="en-US" dirty="0"/>
              <a:t>Regular print Writing Passage Booklets</a:t>
            </a:r>
          </a:p>
          <a:p>
            <a:pPr marL="914400" lvl="3" indent="-457200">
              <a:spcAft>
                <a:spcPts val="0"/>
              </a:spcAft>
              <a:buSzPct val="75000"/>
              <a:buFont typeface="Wingdings" panose="05000000000000000000" pitchFamily="2" charset="2"/>
              <a:buChar char="§"/>
            </a:pPr>
            <a:r>
              <a:rPr lang="en-US" dirty="0"/>
              <a:t>Large print Writing Passage Booklets (FSA only)</a:t>
            </a:r>
          </a:p>
          <a:p>
            <a:pPr marL="342900" lvl="2" indent="-342900">
              <a:spcAft>
                <a:spcPts val="0"/>
              </a:spcAft>
            </a:pPr>
            <a:r>
              <a:rPr lang="en-US" sz="2000" b="1" dirty="0"/>
              <a:t>Reading Passage Booklets</a:t>
            </a:r>
          </a:p>
          <a:p>
            <a:pPr marL="914400" lvl="3" indent="-457200">
              <a:spcAft>
                <a:spcPts val="0"/>
              </a:spcAft>
              <a:buSzPct val="75000"/>
              <a:buFont typeface="Wingdings" panose="05000000000000000000" pitchFamily="2" charset="2"/>
              <a:buChar char="§"/>
            </a:pPr>
            <a:r>
              <a:rPr lang="en-US" dirty="0"/>
              <a:t>Regular print Reading Passage Booklets</a:t>
            </a:r>
          </a:p>
          <a:p>
            <a:pPr marL="914400" lvl="3" indent="-457200">
              <a:spcAft>
                <a:spcPts val="0"/>
              </a:spcAft>
              <a:buSzPct val="75000"/>
              <a:buFont typeface="Wingdings" panose="05000000000000000000" pitchFamily="2" charset="2"/>
              <a:buChar char="§"/>
            </a:pPr>
            <a:r>
              <a:rPr lang="en-US" dirty="0"/>
              <a:t>Large print Reading Passage Booklets (FSA only)</a:t>
            </a:r>
          </a:p>
          <a:p>
            <a:pPr marL="0" lvl="2" indent="0">
              <a:spcAft>
                <a:spcPts val="0"/>
              </a:spcAft>
              <a:buSzPct val="75000"/>
              <a:buNone/>
            </a:pPr>
            <a:r>
              <a:rPr lang="en-US" b="1" u="sng" dirty="0"/>
              <a:t>FSA and NGSSS PBT Accommodations:</a:t>
            </a:r>
          </a:p>
          <a:p>
            <a:pPr marL="342900" lvl="2" indent="-342900">
              <a:spcAft>
                <a:spcPts val="0"/>
              </a:spcAft>
              <a:buSzPct val="75000"/>
            </a:pPr>
            <a:r>
              <a:rPr lang="en-US" sz="2000" dirty="0"/>
              <a:t>Regular print, Large Print, One-Item-Per-Page, and Braille</a:t>
            </a:r>
          </a:p>
        </p:txBody>
      </p:sp>
      <p:sp>
        <p:nvSpPr>
          <p:cNvPr id="4" name="Slide Number Placeholder 3"/>
          <p:cNvSpPr>
            <a:spLocks noGrp="1"/>
          </p:cNvSpPr>
          <p:nvPr>
            <p:ph type="sldNum" sz="quarter" idx="12"/>
          </p:nvPr>
        </p:nvSpPr>
        <p:spPr/>
        <p:txBody>
          <a:bodyPr/>
          <a:lstStyle/>
          <a:p>
            <a:fld id="{60F88D64-766A-45C3-93FE-3E1D3068B07A}" type="slidenum">
              <a:rPr lang="en-US" smtClean="0"/>
              <a:t>31</a:t>
            </a:fld>
            <a:endParaRPr lang="en-US" dirty="0"/>
          </a:p>
        </p:txBody>
      </p:sp>
      <p:pic>
        <p:nvPicPr>
          <p:cNvPr id="8" name="Picture 7">
            <a:extLst>
              <a:ext uri="{FF2B5EF4-FFF2-40B4-BE49-F238E27FC236}">
                <a16:creationId xmlns:a16="http://schemas.microsoft.com/office/drawing/2014/main" id="{B404FBC7-9816-4A4F-A8E7-753D48BB073C}"/>
              </a:ext>
            </a:extLst>
          </p:cNvPr>
          <p:cNvPicPr>
            <a:picLocks noChangeAspect="1"/>
          </p:cNvPicPr>
          <p:nvPr/>
        </p:nvPicPr>
        <p:blipFill>
          <a:blip r:embed="rId3"/>
          <a:stretch>
            <a:fillRect/>
          </a:stretch>
        </p:blipFill>
        <p:spPr>
          <a:xfrm>
            <a:off x="4863152" y="6172200"/>
            <a:ext cx="2548349" cy="685800"/>
          </a:xfrm>
          <a:prstGeom prst="rect">
            <a:avLst/>
          </a:prstGeom>
        </p:spPr>
      </p:pic>
      <p:grpSp>
        <p:nvGrpSpPr>
          <p:cNvPr id="9" name="Group 8">
            <a:extLst>
              <a:ext uri="{FF2B5EF4-FFF2-40B4-BE49-F238E27FC236}">
                <a16:creationId xmlns:a16="http://schemas.microsoft.com/office/drawing/2014/main" id="{400BA2DD-AE5D-49DB-98A1-F3511F0EDEDC}"/>
              </a:ext>
            </a:extLst>
          </p:cNvPr>
          <p:cNvGrpSpPr/>
          <p:nvPr/>
        </p:nvGrpSpPr>
        <p:grpSpPr>
          <a:xfrm>
            <a:off x="7625561" y="586581"/>
            <a:ext cx="1248248" cy="762000"/>
            <a:chOff x="5203223" y="3428999"/>
            <a:chExt cx="1248248" cy="762000"/>
          </a:xfrm>
        </p:grpSpPr>
        <p:pic>
          <p:nvPicPr>
            <p:cNvPr id="10" name="Picture 9">
              <a:extLst>
                <a:ext uri="{FF2B5EF4-FFF2-40B4-BE49-F238E27FC236}">
                  <a16:creationId xmlns:a16="http://schemas.microsoft.com/office/drawing/2014/main" id="{C77B88D9-23D7-4E37-88EB-CABC5E7E885A}"/>
                </a:ext>
              </a:extLst>
            </p:cNvPr>
            <p:cNvPicPr>
              <a:picLocks noChangeAspect="1"/>
            </p:cNvPicPr>
            <p:nvPr/>
          </p:nvPicPr>
          <p:blipFill>
            <a:blip r:embed="rId4"/>
            <a:stretch>
              <a:fillRect/>
            </a:stretch>
          </p:blipFill>
          <p:spPr>
            <a:xfrm>
              <a:off x="5203223" y="3428999"/>
              <a:ext cx="1248248" cy="762000"/>
            </a:xfrm>
            <a:prstGeom prst="rect">
              <a:avLst/>
            </a:prstGeom>
            <a:scene3d>
              <a:camera prst="orthographicFront"/>
              <a:lightRig rig="threePt" dir="t"/>
            </a:scene3d>
            <a:sp3d>
              <a:bevelT/>
            </a:sp3d>
          </p:spPr>
        </p:pic>
        <p:grpSp>
          <p:nvGrpSpPr>
            <p:cNvPr id="11" name="Group 10">
              <a:extLst>
                <a:ext uri="{FF2B5EF4-FFF2-40B4-BE49-F238E27FC236}">
                  <a16:creationId xmlns:a16="http://schemas.microsoft.com/office/drawing/2014/main" id="{DD98B505-45AE-4BE7-91C2-48B5ADB4FDA3}"/>
                </a:ext>
              </a:extLst>
            </p:cNvPr>
            <p:cNvGrpSpPr/>
            <p:nvPr/>
          </p:nvGrpSpPr>
          <p:grpSpPr>
            <a:xfrm>
              <a:off x="5438681" y="3448733"/>
              <a:ext cx="838200" cy="722531"/>
              <a:chOff x="5410732" y="3472099"/>
              <a:chExt cx="838200" cy="722531"/>
            </a:xfrm>
          </p:grpSpPr>
          <p:sp>
            <p:nvSpPr>
              <p:cNvPr id="12" name="TextBox 11">
                <a:extLst>
                  <a:ext uri="{FF2B5EF4-FFF2-40B4-BE49-F238E27FC236}">
                    <a16:creationId xmlns:a16="http://schemas.microsoft.com/office/drawing/2014/main" id="{62B3FCF6-2F23-453A-8F10-4CA9C119C5A8}"/>
                  </a:ext>
                </a:extLst>
              </p:cNvPr>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6C36F4AF-C269-4F9E-9812-0F29A987F5D6}"/>
                  </a:ext>
                </a:extLst>
              </p:cNvPr>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1562766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610600" cy="1096962"/>
          </a:xfrm>
        </p:spPr>
        <p:txBody>
          <a:bodyPr>
            <a:noAutofit/>
          </a:bodyPr>
          <a:lstStyle/>
          <a:p>
            <a:r>
              <a:rPr lang="en-US" dirty="0"/>
              <a:t>Accommodation Types</a:t>
            </a:r>
          </a:p>
        </p:txBody>
      </p:sp>
      <p:sp>
        <p:nvSpPr>
          <p:cNvPr id="3" name="Content Placeholder 2"/>
          <p:cNvSpPr>
            <a:spLocks noGrp="1"/>
          </p:cNvSpPr>
          <p:nvPr>
            <p:ph idx="1"/>
          </p:nvPr>
        </p:nvSpPr>
        <p:spPr>
          <a:xfrm>
            <a:off x="228600" y="1683543"/>
            <a:ext cx="8737092" cy="4800599"/>
          </a:xfrm>
        </p:spPr>
        <p:txBody>
          <a:bodyPr/>
          <a:lstStyle/>
          <a:p>
            <a:r>
              <a:rPr lang="en-US" sz="2800" b="1" dirty="0"/>
              <a:t>ESE/504 Accommodation Types</a:t>
            </a:r>
            <a:endParaRPr lang="en-US" sz="2800" dirty="0"/>
          </a:p>
          <a:p>
            <a:pPr lvl="1">
              <a:lnSpc>
                <a:spcPct val="100000"/>
              </a:lnSpc>
              <a:spcBef>
                <a:spcPts val="0"/>
              </a:spcBef>
              <a:spcAft>
                <a:spcPts val="0"/>
              </a:spcAft>
              <a:buFont typeface="Wingdings" panose="05000000000000000000" pitchFamily="2" charset="2"/>
              <a:buChar char="§"/>
            </a:pPr>
            <a:r>
              <a:rPr lang="en-US" dirty="0"/>
              <a:t>Flexible Presentation </a:t>
            </a:r>
          </a:p>
          <a:p>
            <a:pPr lvl="1">
              <a:lnSpc>
                <a:spcPct val="100000"/>
              </a:lnSpc>
              <a:spcBef>
                <a:spcPts val="0"/>
              </a:spcBef>
              <a:spcAft>
                <a:spcPts val="0"/>
              </a:spcAft>
              <a:buFont typeface="Wingdings" panose="05000000000000000000" pitchFamily="2" charset="2"/>
              <a:buChar char="§"/>
            </a:pPr>
            <a:r>
              <a:rPr lang="en-US" dirty="0"/>
              <a:t>Flexible Responding </a:t>
            </a:r>
          </a:p>
          <a:p>
            <a:pPr lvl="1">
              <a:lnSpc>
                <a:spcPct val="100000"/>
              </a:lnSpc>
              <a:spcBef>
                <a:spcPts val="0"/>
              </a:spcBef>
              <a:spcAft>
                <a:spcPts val="0"/>
              </a:spcAft>
              <a:buFont typeface="Wingdings" panose="05000000000000000000" pitchFamily="2" charset="2"/>
              <a:buChar char="§"/>
            </a:pPr>
            <a:r>
              <a:rPr lang="en-US" dirty="0"/>
              <a:t>Flexible Scheduling </a:t>
            </a:r>
          </a:p>
          <a:p>
            <a:pPr lvl="1">
              <a:lnSpc>
                <a:spcPct val="100000"/>
              </a:lnSpc>
              <a:spcBef>
                <a:spcPts val="0"/>
              </a:spcBef>
              <a:spcAft>
                <a:spcPts val="0"/>
              </a:spcAft>
              <a:buFont typeface="Wingdings" panose="05000000000000000000" pitchFamily="2" charset="2"/>
              <a:buChar char="§"/>
            </a:pPr>
            <a:r>
              <a:rPr lang="en-US" dirty="0"/>
              <a:t>Flexible Setting </a:t>
            </a:r>
          </a:p>
          <a:p>
            <a:pPr lvl="1">
              <a:lnSpc>
                <a:spcPct val="100000"/>
              </a:lnSpc>
              <a:spcBef>
                <a:spcPts val="0"/>
              </a:spcBef>
              <a:spcAft>
                <a:spcPts val="0"/>
              </a:spcAft>
              <a:buFont typeface="Wingdings" panose="05000000000000000000" pitchFamily="2" charset="2"/>
              <a:buChar char="§"/>
            </a:pPr>
            <a:r>
              <a:rPr lang="en-US" dirty="0"/>
              <a:t>Assistive device(s) other than standard calculator</a:t>
            </a:r>
          </a:p>
          <a:p>
            <a:pPr>
              <a:lnSpc>
                <a:spcPct val="100000"/>
              </a:lnSpc>
              <a:spcBef>
                <a:spcPts val="0"/>
              </a:spcBef>
              <a:spcAft>
                <a:spcPts val="0"/>
              </a:spcAft>
            </a:pPr>
            <a:r>
              <a:rPr lang="en-US" sz="2800" b="1" dirty="0"/>
              <a:t>ELL Accommodation Types</a:t>
            </a:r>
            <a:endParaRPr lang="en-US" sz="2800" dirty="0"/>
          </a:p>
          <a:p>
            <a:pPr lvl="1">
              <a:lnSpc>
                <a:spcPct val="100000"/>
              </a:lnSpc>
              <a:spcBef>
                <a:spcPts val="0"/>
              </a:spcBef>
              <a:spcAft>
                <a:spcPts val="0"/>
              </a:spcAft>
              <a:buFont typeface="Wingdings" panose="05000000000000000000" pitchFamily="2" charset="2"/>
              <a:buChar char="§"/>
            </a:pPr>
            <a:r>
              <a:rPr lang="en-US" dirty="0"/>
              <a:t>Flexible Scheduling </a:t>
            </a:r>
          </a:p>
          <a:p>
            <a:pPr lvl="1">
              <a:lnSpc>
                <a:spcPct val="100000"/>
              </a:lnSpc>
              <a:spcBef>
                <a:spcPts val="0"/>
              </a:spcBef>
              <a:spcAft>
                <a:spcPts val="0"/>
              </a:spcAft>
              <a:buFont typeface="Wingdings" panose="05000000000000000000" pitchFamily="2" charset="2"/>
              <a:buChar char="§"/>
            </a:pPr>
            <a:r>
              <a:rPr lang="en-US" dirty="0"/>
              <a:t>Flexible Setting </a:t>
            </a:r>
          </a:p>
          <a:p>
            <a:pPr lvl="1">
              <a:lnSpc>
                <a:spcPct val="100000"/>
              </a:lnSpc>
              <a:spcBef>
                <a:spcPts val="0"/>
              </a:spcBef>
              <a:spcAft>
                <a:spcPts val="0"/>
              </a:spcAft>
              <a:buFont typeface="Wingdings" panose="05000000000000000000" pitchFamily="2" charset="2"/>
              <a:buChar char="§"/>
            </a:pPr>
            <a:r>
              <a:rPr lang="en-US" dirty="0"/>
              <a:t>Assistance in Heritage Language </a:t>
            </a:r>
          </a:p>
          <a:p>
            <a:pPr lvl="1">
              <a:lnSpc>
                <a:spcPct val="100000"/>
              </a:lnSpc>
              <a:spcBef>
                <a:spcPts val="0"/>
              </a:spcBef>
              <a:spcAft>
                <a:spcPts val="0"/>
              </a:spcAft>
              <a:buFont typeface="Wingdings" panose="05000000000000000000" pitchFamily="2" charset="2"/>
              <a:buChar char="§"/>
            </a:pPr>
            <a:r>
              <a:rPr lang="en-US" dirty="0"/>
              <a:t>Approved Dictionary </a:t>
            </a:r>
          </a:p>
          <a:p>
            <a:pPr>
              <a:lnSpc>
                <a:spcPct val="100000"/>
              </a:lnSpc>
              <a:spcBef>
                <a:spcPts val="0"/>
              </a:spcBef>
              <a:spcAft>
                <a:spcPts val="0"/>
              </a:spcAft>
            </a:pPr>
            <a:endParaRPr lang="en-US" sz="2800" b="1" dirty="0"/>
          </a:p>
          <a:p>
            <a:pPr lvl="2"/>
            <a:endParaRPr lang="en-US" sz="1400" dirty="0"/>
          </a:p>
        </p:txBody>
      </p:sp>
      <p:sp>
        <p:nvSpPr>
          <p:cNvPr id="5" name="Slide Number Placeholder 4"/>
          <p:cNvSpPr>
            <a:spLocks noGrp="1"/>
          </p:cNvSpPr>
          <p:nvPr>
            <p:ph type="sldNum" sz="quarter" idx="12"/>
          </p:nvPr>
        </p:nvSpPr>
        <p:spPr/>
        <p:txBody>
          <a:bodyPr/>
          <a:lstStyle/>
          <a:p>
            <a:fld id="{60F88D64-766A-45C3-93FE-3E1D3068B07A}" type="slidenum">
              <a:rPr lang="en-US" smtClean="0"/>
              <a:t>32</a:t>
            </a:fld>
            <a:endParaRPr lang="en-US" dirty="0"/>
          </a:p>
        </p:txBody>
      </p:sp>
      <p:grpSp>
        <p:nvGrpSpPr>
          <p:cNvPr id="7" name="Group 6"/>
          <p:cNvGrpSpPr/>
          <p:nvPr/>
        </p:nvGrpSpPr>
        <p:grpSpPr>
          <a:xfrm>
            <a:off x="7625561" y="586581"/>
            <a:ext cx="1248248" cy="762000"/>
            <a:chOff x="5203223" y="3428999"/>
            <a:chExt cx="1248248" cy="762000"/>
          </a:xfrm>
        </p:grpSpPr>
        <p:pic>
          <p:nvPicPr>
            <p:cNvPr id="8" name="Picture 7"/>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9" name="Group 8"/>
            <p:cNvGrpSpPr/>
            <p:nvPr/>
          </p:nvGrpSpPr>
          <p:grpSpPr>
            <a:xfrm>
              <a:off x="5438681" y="3448733"/>
              <a:ext cx="838200" cy="722531"/>
              <a:chOff x="5410732" y="3472099"/>
              <a:chExt cx="838200" cy="722531"/>
            </a:xfrm>
          </p:grpSpPr>
          <p:sp>
            <p:nvSpPr>
              <p:cNvPr id="10" name="TextBox 9"/>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1" name="TextBox 10"/>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2" name="Picture 11">
            <a:extLst>
              <a:ext uri="{FF2B5EF4-FFF2-40B4-BE49-F238E27FC236}">
                <a16:creationId xmlns:a16="http://schemas.microsoft.com/office/drawing/2014/main" id="{E1D36E28-5ADF-4E7F-9C18-8AE12D6C63B0}"/>
              </a:ext>
            </a:extLst>
          </p:cNvPr>
          <p:cNvPicPr>
            <a:picLocks noChangeAspect="1"/>
          </p:cNvPicPr>
          <p:nvPr/>
        </p:nvPicPr>
        <p:blipFill>
          <a:blip r:embed="rId4"/>
          <a:stretch>
            <a:fillRect/>
          </a:stretch>
        </p:blipFill>
        <p:spPr>
          <a:xfrm>
            <a:off x="4863152" y="6172200"/>
            <a:ext cx="2548349" cy="685800"/>
          </a:xfrm>
          <a:prstGeom prst="rect">
            <a:avLst/>
          </a:prstGeom>
        </p:spPr>
      </p:pic>
    </p:spTree>
    <p:extLst>
      <p:ext uri="{BB962C8B-B14F-4D97-AF65-F5344CB8AC3E}">
        <p14:creationId xmlns:p14="http://schemas.microsoft.com/office/powerpoint/2010/main" val="431511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458200" cy="1096962"/>
          </a:xfrm>
        </p:spPr>
        <p:txBody>
          <a:bodyPr>
            <a:normAutofit/>
          </a:bodyPr>
          <a:lstStyle/>
          <a:p>
            <a:r>
              <a:rPr lang="en-US" dirty="0"/>
              <a:t>PBT Accommodations App</a:t>
            </a:r>
          </a:p>
        </p:txBody>
      </p:sp>
      <p:sp>
        <p:nvSpPr>
          <p:cNvPr id="3" name="Content Placeholder 2"/>
          <p:cNvSpPr>
            <a:spLocks noGrp="1"/>
          </p:cNvSpPr>
          <p:nvPr>
            <p:ph idx="1"/>
          </p:nvPr>
        </p:nvSpPr>
        <p:spPr>
          <a:xfrm>
            <a:off x="228600" y="1689257"/>
            <a:ext cx="8737092" cy="5473543"/>
          </a:xfrm>
        </p:spPr>
        <p:txBody>
          <a:bodyPr/>
          <a:lstStyle/>
          <a:p>
            <a:pPr lvl="0">
              <a:spcBef>
                <a:spcPts val="300"/>
              </a:spcBef>
              <a:spcAft>
                <a:spcPts val="300"/>
              </a:spcAft>
            </a:pPr>
            <a:r>
              <a:rPr lang="en-US" sz="2000" dirty="0"/>
              <a:t>Based on the PreID file, accommodated PBT materials will be ordered for all enrolled students with eligible accommodations on an IEP or 504 Plan in ACCELIFY, before each testing window.  </a:t>
            </a:r>
          </a:p>
          <a:p>
            <a:pPr lvl="1">
              <a:spcBef>
                <a:spcPts val="300"/>
              </a:spcBef>
              <a:spcAft>
                <a:spcPts val="300"/>
              </a:spcAft>
              <a:buFont typeface="Wingdings" panose="05000000000000000000" pitchFamily="2" charset="2"/>
              <a:buChar char="§"/>
            </a:pPr>
            <a:r>
              <a:rPr lang="en-US" sz="1900" dirty="0"/>
              <a:t>The list will be emailed to school assessment coordinators to verify the need for the PBT accommodations. </a:t>
            </a:r>
          </a:p>
          <a:p>
            <a:pPr>
              <a:spcBef>
                <a:spcPts val="300"/>
              </a:spcBef>
              <a:spcAft>
                <a:spcPts val="300"/>
              </a:spcAft>
              <a:buFont typeface="Wingdings" panose="05000000000000000000" pitchFamily="2" charset="2"/>
              <a:buChar char="§"/>
            </a:pPr>
            <a:r>
              <a:rPr lang="en-US" sz="2000" dirty="0"/>
              <a:t>School assessment coordinators must place individualized orders for PBT accommodations for students not included in the PreID list(s), including: newly enrolled students and new IEP or Section 504 placements.</a:t>
            </a:r>
            <a:endParaRPr lang="en-US" sz="1900" dirty="0"/>
          </a:p>
          <a:p>
            <a:pPr>
              <a:spcBef>
                <a:spcPts val="300"/>
              </a:spcBef>
              <a:spcAft>
                <a:spcPts val="300"/>
              </a:spcAft>
            </a:pPr>
            <a:r>
              <a:rPr lang="en-US" sz="2000" b="1" dirty="0"/>
              <a:t>The new PBT (Paper-Based Test) Accommodations application allows school assessment coordinators to securely order additional accommodated paper-based tests for these students </a:t>
            </a:r>
            <a:r>
              <a:rPr lang="en-US" sz="2000" b="1" dirty="0">
                <a:solidFill>
                  <a:srgbClr val="FF0000"/>
                </a:solidFill>
              </a:rPr>
              <a:t>(Weekly Briefing # 22049).</a:t>
            </a:r>
          </a:p>
          <a:p>
            <a:pPr lvl="1">
              <a:spcBef>
                <a:spcPts val="300"/>
              </a:spcBef>
              <a:spcAft>
                <a:spcPts val="300"/>
              </a:spcAft>
              <a:buFont typeface="Wingdings" panose="05000000000000000000" pitchFamily="2" charset="2"/>
              <a:buChar char="§"/>
            </a:pPr>
            <a:r>
              <a:rPr lang="en-US" sz="1900" dirty="0"/>
              <a:t>The link to the PBT Accommodations application may be found on the Apps/Services/Sites tab of the employee portal. </a:t>
            </a:r>
          </a:p>
          <a:p>
            <a:pPr lvl="1">
              <a:spcBef>
                <a:spcPts val="300"/>
              </a:spcBef>
              <a:spcAft>
                <a:spcPts val="300"/>
              </a:spcAft>
              <a:buFont typeface="Wingdings" panose="05000000000000000000" pitchFamily="2" charset="2"/>
              <a:buChar char="§"/>
            </a:pPr>
            <a:r>
              <a:rPr lang="en-US" sz="1900" dirty="0"/>
              <a:t>Access to the PBT Accommodations application (WPBS-PBA SCHOOLS) should be assigned to the designated school assessment coordinator via QUAD-A. </a:t>
            </a:r>
          </a:p>
          <a:p>
            <a:pPr lvl="1">
              <a:spcBef>
                <a:spcPts val="300"/>
              </a:spcBef>
              <a:spcAft>
                <a:spcPts val="300"/>
              </a:spcAft>
              <a:buFont typeface="Wingdings" panose="05000000000000000000" pitchFamily="2" charset="2"/>
              <a:buChar char="§"/>
            </a:pPr>
            <a:r>
              <a:rPr lang="en-US" sz="1900" dirty="0"/>
              <a:t>The application also provides a cumulative listing of all supplemental orders placed. </a:t>
            </a:r>
          </a:p>
          <a:p>
            <a:endParaRPr lang="en-US" dirty="0"/>
          </a:p>
        </p:txBody>
      </p:sp>
      <p:sp>
        <p:nvSpPr>
          <p:cNvPr id="4" name="Slide Number Placeholder 3"/>
          <p:cNvSpPr>
            <a:spLocks noGrp="1"/>
          </p:cNvSpPr>
          <p:nvPr>
            <p:ph type="sldNum" sz="quarter" idx="12"/>
          </p:nvPr>
        </p:nvSpPr>
        <p:spPr/>
        <p:txBody>
          <a:bodyPr/>
          <a:lstStyle/>
          <a:p>
            <a:fld id="{60F88D64-766A-45C3-93FE-3E1D3068B07A}" type="slidenum">
              <a:rPr lang="en-US" smtClean="0"/>
              <a:t>33</a:t>
            </a:fld>
            <a:endParaRPr lang="en-US" dirty="0"/>
          </a:p>
        </p:txBody>
      </p:sp>
      <p:pic>
        <p:nvPicPr>
          <p:cNvPr id="1028" name="Picture 4" descr="https://lh3.googleusercontent.com/MRGCKIYhLsMmRWyubt8ZQptZHU7nmaFum9l5ej4r8GPtb5Kb1iJIsupDhtbv0kOuvI91=s92">
            <a:extLst>
              <a:ext uri="{FF2B5EF4-FFF2-40B4-BE49-F238E27FC236}">
                <a16:creationId xmlns:a16="http://schemas.microsoft.com/office/drawing/2014/main" id="{8B7CFFDB-2464-430D-AF0B-BA5EC37D4D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252" y="609722"/>
            <a:ext cx="876300" cy="80962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DA37F10A-55C7-45B4-976B-476C68E3DB8B}"/>
              </a:ext>
            </a:extLst>
          </p:cNvPr>
          <p:cNvGrpSpPr/>
          <p:nvPr/>
        </p:nvGrpSpPr>
        <p:grpSpPr>
          <a:xfrm>
            <a:off x="7625561" y="586581"/>
            <a:ext cx="1248248" cy="762000"/>
            <a:chOff x="5203223" y="3428999"/>
            <a:chExt cx="1248248" cy="762000"/>
          </a:xfrm>
        </p:grpSpPr>
        <p:pic>
          <p:nvPicPr>
            <p:cNvPr id="7" name="Picture 6">
              <a:extLst>
                <a:ext uri="{FF2B5EF4-FFF2-40B4-BE49-F238E27FC236}">
                  <a16:creationId xmlns:a16="http://schemas.microsoft.com/office/drawing/2014/main" id="{F969084B-1C26-425D-97C8-8ED329994758}"/>
                </a:ext>
              </a:extLst>
            </p:cNvPr>
            <p:cNvPicPr>
              <a:picLocks noChangeAspect="1"/>
            </p:cNvPicPr>
            <p:nvPr/>
          </p:nvPicPr>
          <p:blipFill>
            <a:blip r:embed="rId4"/>
            <a:stretch>
              <a:fillRect/>
            </a:stretch>
          </p:blipFill>
          <p:spPr>
            <a:xfrm>
              <a:off x="5203223" y="3428999"/>
              <a:ext cx="1248248" cy="762000"/>
            </a:xfrm>
            <a:prstGeom prst="rect">
              <a:avLst/>
            </a:prstGeom>
            <a:scene3d>
              <a:camera prst="orthographicFront"/>
              <a:lightRig rig="threePt" dir="t"/>
            </a:scene3d>
            <a:sp3d>
              <a:bevelT/>
            </a:sp3d>
          </p:spPr>
        </p:pic>
        <p:sp>
          <p:nvSpPr>
            <p:cNvPr id="9" name="TextBox 8">
              <a:extLst>
                <a:ext uri="{FF2B5EF4-FFF2-40B4-BE49-F238E27FC236}">
                  <a16:creationId xmlns:a16="http://schemas.microsoft.com/office/drawing/2014/main" id="{5CBD2BC2-E9C8-4ADD-9528-F5BBAD8068F1}"/>
                </a:ext>
              </a:extLst>
            </p:cNvPr>
            <p:cNvSpPr txBox="1"/>
            <p:nvPr/>
          </p:nvSpPr>
          <p:spPr>
            <a:xfrm>
              <a:off x="5438681" y="3740377"/>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grpSp>
      <p:pic>
        <p:nvPicPr>
          <p:cNvPr id="11" name="Picture 10">
            <a:extLst>
              <a:ext uri="{FF2B5EF4-FFF2-40B4-BE49-F238E27FC236}">
                <a16:creationId xmlns:a16="http://schemas.microsoft.com/office/drawing/2014/main" id="{179219C0-A438-4060-8555-F7DD971ED505}"/>
              </a:ext>
            </a:extLst>
          </p:cNvPr>
          <p:cNvPicPr>
            <a:picLocks noChangeAspect="1"/>
          </p:cNvPicPr>
          <p:nvPr/>
        </p:nvPicPr>
        <p:blipFill>
          <a:blip r:embed="rId5"/>
          <a:stretch>
            <a:fillRect/>
          </a:stretch>
        </p:blipFill>
        <p:spPr>
          <a:xfrm>
            <a:off x="4863152" y="6172200"/>
            <a:ext cx="2548349" cy="685800"/>
          </a:xfrm>
          <a:prstGeom prst="rect">
            <a:avLst/>
          </a:prstGeom>
        </p:spPr>
      </p:pic>
    </p:spTree>
    <p:extLst>
      <p:ext uri="{BB962C8B-B14F-4D97-AF65-F5344CB8AC3E}">
        <p14:creationId xmlns:p14="http://schemas.microsoft.com/office/powerpoint/2010/main" val="3358484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Test Security </a:t>
            </a:r>
            <a:br>
              <a:rPr lang="en-US" dirty="0"/>
            </a:br>
            <a:r>
              <a:rPr lang="en-US" dirty="0"/>
              <a:t>Policies and Procedures</a:t>
            </a:r>
          </a:p>
        </p:txBody>
      </p:sp>
      <p:sp>
        <p:nvSpPr>
          <p:cNvPr id="3" name="Content Placeholder 2"/>
          <p:cNvSpPr>
            <a:spLocks noGrp="1"/>
          </p:cNvSpPr>
          <p:nvPr>
            <p:ph idx="1"/>
          </p:nvPr>
        </p:nvSpPr>
        <p:spPr>
          <a:xfrm>
            <a:off x="228600" y="1752601"/>
            <a:ext cx="8645210" cy="4343399"/>
          </a:xfrm>
        </p:spPr>
        <p:txBody>
          <a:bodyPr>
            <a:noAutofit/>
          </a:bodyPr>
          <a:lstStyle/>
          <a:p>
            <a:r>
              <a:rPr lang="en-US" sz="2400" dirty="0"/>
              <a:t>Florida State Board of Education Rule 6A-10.042, FAC, was developed to meet the requirements of the Test Security Statute, s. 1008.24, F.S., and applies to anyone involved in the administration of a statewide assessment. </a:t>
            </a:r>
          </a:p>
          <a:p>
            <a:r>
              <a:rPr lang="en-US" sz="2400" dirty="0"/>
              <a:t>The rule prohibits activities that may threaten the integrity of the test. </a:t>
            </a:r>
          </a:p>
          <a:p>
            <a:r>
              <a:rPr lang="en-US" sz="2400" dirty="0"/>
              <a:t>Appendix C of the FSA and NGSSS CBT Manuals provides the full text of the Florida Test Security Statute and State Board of Education Rule. </a:t>
            </a:r>
          </a:p>
          <a:p>
            <a:r>
              <a:rPr lang="en-US" sz="2400" b="1" dirty="0"/>
              <a:t>Please remember that inappropriate actions by school or district personnel can result in student or classroom invalidations, loss of teaching certification, and/or involvement of law enforcement.</a:t>
            </a:r>
          </a:p>
        </p:txBody>
      </p:sp>
      <p:sp>
        <p:nvSpPr>
          <p:cNvPr id="4" name="Slide Number Placeholder 3"/>
          <p:cNvSpPr>
            <a:spLocks noGrp="1"/>
          </p:cNvSpPr>
          <p:nvPr>
            <p:ph type="sldNum" sz="quarter" idx="12"/>
          </p:nvPr>
        </p:nvSpPr>
        <p:spPr/>
        <p:txBody>
          <a:bodyPr/>
          <a:lstStyle/>
          <a:p>
            <a:fld id="{60F88D64-766A-45C3-93FE-3E1D3068B07A}" type="slidenum">
              <a:rPr lang="en-US" smtClean="0"/>
              <a:t>34</a:t>
            </a:fld>
            <a:endParaRPr lang="en-US" dirty="0"/>
          </a:p>
        </p:txBody>
      </p:sp>
      <p:grpSp>
        <p:nvGrpSpPr>
          <p:cNvPr id="8" name="Group 7"/>
          <p:cNvGrpSpPr/>
          <p:nvPr/>
        </p:nvGrpSpPr>
        <p:grpSpPr>
          <a:xfrm>
            <a:off x="7625561" y="586581"/>
            <a:ext cx="1248248" cy="762000"/>
            <a:chOff x="5203223" y="3428999"/>
            <a:chExt cx="1248248" cy="762000"/>
          </a:xfrm>
        </p:grpSpPr>
        <p:pic>
          <p:nvPicPr>
            <p:cNvPr id="9" name="Picture 8"/>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10" name="Group 9"/>
            <p:cNvGrpSpPr/>
            <p:nvPr/>
          </p:nvGrpSpPr>
          <p:grpSpPr>
            <a:xfrm>
              <a:off x="5438681" y="3448733"/>
              <a:ext cx="838200" cy="722531"/>
              <a:chOff x="5410732" y="3472099"/>
              <a:chExt cx="838200" cy="722531"/>
            </a:xfrm>
          </p:grpSpPr>
          <p:sp>
            <p:nvSpPr>
              <p:cNvPr id="11" name="TextBox 10"/>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2" name="TextBox 11"/>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3" name="Picture 12">
            <a:extLst>
              <a:ext uri="{FF2B5EF4-FFF2-40B4-BE49-F238E27FC236}">
                <a16:creationId xmlns:a16="http://schemas.microsoft.com/office/drawing/2014/main" id="{FA5E6EED-15EC-4936-B718-523C6855D3BF}"/>
              </a:ext>
            </a:extLst>
          </p:cNvPr>
          <p:cNvPicPr>
            <a:picLocks noChangeAspect="1"/>
          </p:cNvPicPr>
          <p:nvPr/>
        </p:nvPicPr>
        <p:blipFill>
          <a:blip r:embed="rId4"/>
          <a:stretch>
            <a:fillRect/>
          </a:stretch>
        </p:blipFill>
        <p:spPr>
          <a:xfrm>
            <a:off x="4863152" y="6172200"/>
            <a:ext cx="2548349" cy="685800"/>
          </a:xfrm>
          <a:prstGeom prst="rect">
            <a:avLst/>
          </a:prstGeom>
        </p:spPr>
      </p:pic>
    </p:spTree>
    <p:extLst>
      <p:ext uri="{BB962C8B-B14F-4D97-AF65-F5344CB8AC3E}">
        <p14:creationId xmlns:p14="http://schemas.microsoft.com/office/powerpoint/2010/main" val="3459841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8600" y="685800"/>
            <a:ext cx="8686800" cy="914400"/>
          </a:xfrm>
        </p:spPr>
        <p:txBody>
          <a:bodyPr>
            <a:noAutofit/>
          </a:bodyPr>
          <a:lstStyle/>
          <a:p>
            <a:br>
              <a:rPr lang="en-US" altLang="en-US" dirty="0"/>
            </a:br>
            <a:br>
              <a:rPr lang="en-US" altLang="en-US" dirty="0"/>
            </a:br>
            <a:r>
              <a:rPr lang="en-US" dirty="0"/>
              <a:t>Test Security </a:t>
            </a:r>
            <a:br>
              <a:rPr lang="en-US" dirty="0"/>
            </a:br>
            <a:r>
              <a:rPr lang="en-US" dirty="0"/>
              <a:t>Policies and Procedures</a:t>
            </a:r>
            <a:br>
              <a:rPr lang="en-US" altLang="en-US" dirty="0"/>
            </a:br>
            <a:br>
              <a:rPr lang="en-US" altLang="en-US" dirty="0"/>
            </a:br>
            <a:br>
              <a:rPr lang="en-US" altLang="en-US" dirty="0"/>
            </a:br>
            <a:endParaRPr lang="en-US" altLang="en-US" dirty="0"/>
          </a:p>
        </p:txBody>
      </p:sp>
      <p:sp>
        <p:nvSpPr>
          <p:cNvPr id="3" name="Content Placeholder 2"/>
          <p:cNvSpPr>
            <a:spLocks noGrp="1"/>
          </p:cNvSpPr>
          <p:nvPr>
            <p:ph idx="1"/>
          </p:nvPr>
        </p:nvSpPr>
        <p:spPr>
          <a:xfrm>
            <a:off x="228600" y="1699419"/>
            <a:ext cx="6181152" cy="5181600"/>
          </a:xfrm>
        </p:spPr>
        <p:txBody>
          <a:bodyPr/>
          <a:lstStyle/>
          <a:p>
            <a:pPr marL="274320" indent="-274320">
              <a:lnSpc>
                <a:spcPct val="100000"/>
              </a:lnSpc>
              <a:spcBef>
                <a:spcPts val="300"/>
              </a:spcBef>
              <a:spcAft>
                <a:spcPts val="0"/>
              </a:spcAft>
              <a:buSzPct val="100000"/>
              <a:buFont typeface="Arial" pitchFamily="34" charset="0"/>
              <a:buChar char="•"/>
              <a:defRPr/>
            </a:pPr>
            <a:r>
              <a:rPr lang="en-US" sz="2000" dirty="0"/>
              <a:t>Standards, Guidelines, and Procedures for Test Administration and Test Security available at </a:t>
            </a:r>
            <a:r>
              <a:rPr lang="en-US" sz="2000" u="sng" dirty="0">
                <a:hlinkClick r:id="rId3"/>
              </a:rPr>
              <a:t>http://oada.dadeschools.net/TestChairInfo/InfoForTestChair.asp</a:t>
            </a:r>
            <a:r>
              <a:rPr lang="en-US" sz="2000" u="sng" dirty="0"/>
              <a:t> </a:t>
            </a:r>
          </a:p>
          <a:p>
            <a:pPr marL="457200" lvl="1" indent="-274320">
              <a:lnSpc>
                <a:spcPct val="100000"/>
              </a:lnSpc>
              <a:spcBef>
                <a:spcPts val="300"/>
              </a:spcBef>
              <a:spcAft>
                <a:spcPts val="0"/>
              </a:spcAft>
              <a:buSzPct val="100000"/>
              <a:buFont typeface="Arial" pitchFamily="34" charset="0"/>
              <a:buChar char="–"/>
              <a:defRPr/>
            </a:pPr>
            <a:r>
              <a:rPr lang="en-US" sz="2000" dirty="0">
                <a:cs typeface="Tahoma" pitchFamily="34" charset="0"/>
              </a:rPr>
              <a:t>Adopted by School Board</a:t>
            </a:r>
          </a:p>
          <a:p>
            <a:pPr marL="274320" indent="-274320">
              <a:lnSpc>
                <a:spcPct val="100000"/>
              </a:lnSpc>
              <a:spcBef>
                <a:spcPts val="300"/>
              </a:spcBef>
              <a:spcAft>
                <a:spcPts val="0"/>
              </a:spcAft>
              <a:buSzPct val="100000"/>
              <a:defRPr/>
            </a:pPr>
            <a:r>
              <a:rPr lang="en-US" sz="2000" dirty="0"/>
              <a:t>Florida Test Security Statute and Rule</a:t>
            </a:r>
          </a:p>
          <a:p>
            <a:pPr marL="274320" indent="-274320">
              <a:lnSpc>
                <a:spcPct val="100000"/>
              </a:lnSpc>
              <a:spcBef>
                <a:spcPts val="300"/>
              </a:spcBef>
              <a:spcAft>
                <a:spcPts val="0"/>
              </a:spcAft>
              <a:buSzPct val="100000"/>
              <a:defRPr/>
            </a:pPr>
            <a:r>
              <a:rPr lang="en-US" sz="2400" dirty="0"/>
              <a:t>Documentation</a:t>
            </a:r>
          </a:p>
          <a:p>
            <a:pPr marL="457200" lvl="1" indent="-274320">
              <a:lnSpc>
                <a:spcPct val="100000"/>
              </a:lnSpc>
              <a:spcBef>
                <a:spcPts val="300"/>
              </a:spcBef>
              <a:spcAft>
                <a:spcPts val="0"/>
              </a:spcAft>
              <a:buSzPct val="100000"/>
              <a:defRPr/>
            </a:pPr>
            <a:r>
              <a:rPr lang="en-US" sz="2000" dirty="0"/>
              <a:t>School Procedural Checklist (FM-6927)</a:t>
            </a:r>
          </a:p>
          <a:p>
            <a:pPr marL="457200" lvl="1" indent="-274320">
              <a:lnSpc>
                <a:spcPct val="100000"/>
              </a:lnSpc>
              <a:spcBef>
                <a:spcPts val="300"/>
              </a:spcBef>
              <a:spcAft>
                <a:spcPts val="0"/>
              </a:spcAft>
              <a:buSzPct val="100000"/>
              <a:defRPr/>
            </a:pPr>
            <a:r>
              <a:rPr lang="en-US" sz="2000" dirty="0"/>
              <a:t>Test Administration and Security Agreement</a:t>
            </a:r>
          </a:p>
          <a:p>
            <a:pPr marL="457200" lvl="1" indent="-274320">
              <a:lnSpc>
                <a:spcPct val="100000"/>
              </a:lnSpc>
              <a:spcBef>
                <a:spcPts val="300"/>
              </a:spcBef>
              <a:spcAft>
                <a:spcPts val="0"/>
              </a:spcAft>
              <a:buSzPct val="100000"/>
              <a:defRPr/>
            </a:pPr>
            <a:r>
              <a:rPr lang="en-US" sz="2000" dirty="0"/>
              <a:t>Test Administrator Prohibited Activities Agreement</a:t>
            </a:r>
          </a:p>
          <a:p>
            <a:pPr marL="457200" lvl="1" indent="-274320">
              <a:lnSpc>
                <a:spcPct val="100000"/>
              </a:lnSpc>
              <a:spcBef>
                <a:spcPts val="300"/>
              </a:spcBef>
              <a:spcAft>
                <a:spcPts val="0"/>
              </a:spcAft>
              <a:buSzPct val="100000"/>
              <a:defRPr/>
            </a:pPr>
            <a:r>
              <a:rPr lang="en-US" sz="2000" dirty="0"/>
              <a:t>Chain of Custody and Security Forms</a:t>
            </a:r>
          </a:p>
          <a:p>
            <a:pPr marL="274320" indent="-274320">
              <a:lnSpc>
                <a:spcPct val="100000"/>
              </a:lnSpc>
              <a:spcBef>
                <a:spcPts val="300"/>
              </a:spcBef>
              <a:spcAft>
                <a:spcPts val="0"/>
              </a:spcAft>
              <a:buSzPct val="100000"/>
              <a:defRPr/>
            </a:pPr>
            <a:r>
              <a:rPr lang="en-US" sz="2000" dirty="0"/>
              <a:t>Screencast training on Test Security for school-level training sessions: </a:t>
            </a:r>
            <a:r>
              <a:rPr lang="en-US" sz="2000" dirty="0">
                <a:hlinkClick r:id="rId4"/>
              </a:rPr>
              <a:t>http://oada.dadeschools.net/Screencasts/TestSecurity/TestSecurity.html</a:t>
            </a:r>
            <a:r>
              <a:rPr lang="en-US" sz="2000" dirty="0"/>
              <a:t> </a:t>
            </a:r>
          </a:p>
          <a:p>
            <a:pPr marL="857250" lvl="1" indent="-347472">
              <a:spcBef>
                <a:spcPts val="672"/>
              </a:spcBef>
              <a:buSzPct val="100000"/>
              <a:defRPr/>
            </a:pPr>
            <a:endParaRPr lang="en-US" sz="2000" dirty="0"/>
          </a:p>
          <a:p>
            <a:pPr marL="509778" lvl="1" indent="0">
              <a:spcBef>
                <a:spcPts val="672"/>
              </a:spcBef>
              <a:buSzPct val="100000"/>
              <a:buNone/>
              <a:defRPr/>
            </a:pPr>
            <a:endParaRPr lang="en-US" sz="2000" dirty="0"/>
          </a:p>
          <a:p>
            <a:pPr marL="457200" indent="-347472">
              <a:spcBef>
                <a:spcPts val="672"/>
              </a:spcBef>
              <a:buSzPct val="100000"/>
              <a:buFont typeface="Arial" pitchFamily="34" charset="0"/>
              <a:buChar char="•"/>
              <a:defRPr/>
            </a:pPr>
            <a:endParaRPr lang="en-US" sz="2400" u="sng" dirty="0"/>
          </a:p>
          <a:p>
            <a:pPr>
              <a:buFontTx/>
              <a:buNone/>
              <a:defRPr/>
            </a:pPr>
            <a:endParaRPr lang="en-US" dirty="0"/>
          </a:p>
        </p:txBody>
      </p:sp>
      <p:sp>
        <p:nvSpPr>
          <p:cNvPr id="133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CA6F1767-CC26-4D4C-B214-8906ED3A44F7}" type="slidenum">
              <a:rPr lang="en-US" altLang="en-US" sz="1400" smtClean="0"/>
              <a:pPr eaLnBrk="1" hangingPunct="1">
                <a:spcBef>
                  <a:spcPct val="0"/>
                </a:spcBef>
                <a:buFontTx/>
                <a:buNone/>
              </a:pPr>
              <a:t>35</a:t>
            </a:fld>
            <a:endParaRPr lang="en-US" altLang="en-US" sz="1400" dirty="0"/>
          </a:p>
        </p:txBody>
      </p:sp>
      <p:pic>
        <p:nvPicPr>
          <p:cNvPr id="133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2984" y="1768475"/>
            <a:ext cx="2851016"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178A2ACB-3922-43C0-A194-96B92BCAE5F6}"/>
              </a:ext>
            </a:extLst>
          </p:cNvPr>
          <p:cNvGrpSpPr/>
          <p:nvPr/>
        </p:nvGrpSpPr>
        <p:grpSpPr>
          <a:xfrm>
            <a:off x="7625561" y="586581"/>
            <a:ext cx="1248248" cy="762000"/>
            <a:chOff x="5203223" y="3428999"/>
            <a:chExt cx="1248248" cy="762000"/>
          </a:xfrm>
        </p:grpSpPr>
        <p:pic>
          <p:nvPicPr>
            <p:cNvPr id="9" name="Picture 8">
              <a:extLst>
                <a:ext uri="{FF2B5EF4-FFF2-40B4-BE49-F238E27FC236}">
                  <a16:creationId xmlns:a16="http://schemas.microsoft.com/office/drawing/2014/main" id="{3B3396DF-CA35-4AA9-8045-2AEB69B5C452}"/>
                </a:ext>
              </a:extLst>
            </p:cNvPr>
            <p:cNvPicPr>
              <a:picLocks noChangeAspect="1"/>
            </p:cNvPicPr>
            <p:nvPr/>
          </p:nvPicPr>
          <p:blipFill>
            <a:blip r:embed="rId6"/>
            <a:stretch>
              <a:fillRect/>
            </a:stretch>
          </p:blipFill>
          <p:spPr>
            <a:xfrm>
              <a:off x="5203223" y="3428999"/>
              <a:ext cx="1248248" cy="762000"/>
            </a:xfrm>
            <a:prstGeom prst="rect">
              <a:avLst/>
            </a:prstGeom>
            <a:scene3d>
              <a:camera prst="orthographicFront"/>
              <a:lightRig rig="threePt" dir="t"/>
            </a:scene3d>
            <a:sp3d>
              <a:bevelT/>
            </a:sp3d>
          </p:spPr>
        </p:pic>
        <p:grpSp>
          <p:nvGrpSpPr>
            <p:cNvPr id="10" name="Group 9">
              <a:extLst>
                <a:ext uri="{FF2B5EF4-FFF2-40B4-BE49-F238E27FC236}">
                  <a16:creationId xmlns:a16="http://schemas.microsoft.com/office/drawing/2014/main" id="{CC3C692F-993D-4497-B7AA-878919EF817F}"/>
                </a:ext>
              </a:extLst>
            </p:cNvPr>
            <p:cNvGrpSpPr/>
            <p:nvPr/>
          </p:nvGrpSpPr>
          <p:grpSpPr>
            <a:xfrm>
              <a:off x="5438681" y="3448733"/>
              <a:ext cx="838200" cy="722531"/>
              <a:chOff x="5410732" y="3472099"/>
              <a:chExt cx="838200" cy="722531"/>
            </a:xfrm>
          </p:grpSpPr>
          <p:sp>
            <p:nvSpPr>
              <p:cNvPr id="11" name="TextBox 10">
                <a:extLst>
                  <a:ext uri="{FF2B5EF4-FFF2-40B4-BE49-F238E27FC236}">
                    <a16:creationId xmlns:a16="http://schemas.microsoft.com/office/drawing/2014/main" id="{368678B1-94A7-46FF-8C64-6471606DC312}"/>
                  </a:ext>
                </a:extLst>
              </p:cNvPr>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42237FF0-4FB0-41D3-833C-86E14A12D753}"/>
                  </a:ext>
                </a:extLst>
              </p:cNvPr>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2247779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Test Security </a:t>
            </a:r>
            <a:br>
              <a:rPr lang="en-US" dirty="0"/>
            </a:br>
            <a:r>
              <a:rPr lang="en-US" dirty="0"/>
              <a:t>Policies and Procedures</a:t>
            </a:r>
          </a:p>
        </p:txBody>
      </p:sp>
      <p:sp>
        <p:nvSpPr>
          <p:cNvPr id="3" name="Content Placeholder 2"/>
          <p:cNvSpPr>
            <a:spLocks noGrp="1"/>
          </p:cNvSpPr>
          <p:nvPr>
            <p:ph idx="1"/>
          </p:nvPr>
        </p:nvSpPr>
        <p:spPr>
          <a:xfrm>
            <a:off x="228600" y="1752601"/>
            <a:ext cx="8645209" cy="4343399"/>
          </a:xfrm>
        </p:spPr>
        <p:txBody>
          <a:bodyPr>
            <a:noAutofit/>
          </a:bodyPr>
          <a:lstStyle/>
          <a:p>
            <a:r>
              <a:rPr lang="en-US" sz="2600" dirty="0"/>
              <a:t>Examples of prohibited activities include the following:</a:t>
            </a:r>
          </a:p>
          <a:p>
            <a:pPr marL="914400" lvl="1" indent="-338138">
              <a:buSzPct val="75000"/>
              <a:buFont typeface="Wingdings" panose="05000000000000000000" pitchFamily="2" charset="2"/>
              <a:buChar char="§"/>
            </a:pPr>
            <a:r>
              <a:rPr lang="en-US" sz="2400" dirty="0"/>
              <a:t>Reading or viewing the passages or test items before, during, or after testing</a:t>
            </a:r>
          </a:p>
          <a:p>
            <a:pPr marL="914400" lvl="1" indent="-338138">
              <a:buSzPct val="75000"/>
              <a:buFont typeface="Wingdings" panose="05000000000000000000" pitchFamily="2" charset="2"/>
              <a:buChar char="§"/>
            </a:pPr>
            <a:r>
              <a:rPr lang="en-US" sz="2400" dirty="0"/>
              <a:t>Revealing the passages or test items</a:t>
            </a:r>
          </a:p>
          <a:p>
            <a:pPr marL="914400" lvl="1" indent="-338138">
              <a:buSzPct val="75000"/>
              <a:buFont typeface="Wingdings" panose="05000000000000000000" pitchFamily="2" charset="2"/>
              <a:buChar char="§"/>
            </a:pPr>
            <a:r>
              <a:rPr lang="en-US" sz="2400" dirty="0"/>
              <a:t>Copying the passages or test items</a:t>
            </a:r>
          </a:p>
          <a:p>
            <a:pPr marL="914400" lvl="1" indent="-338138">
              <a:buSzPct val="75000"/>
              <a:buFont typeface="Wingdings" panose="05000000000000000000" pitchFamily="2" charset="2"/>
              <a:buChar char="§"/>
            </a:pPr>
            <a:r>
              <a:rPr lang="en-US" sz="2400" dirty="0"/>
              <a:t>Explaining or reading the passages or test items for students</a:t>
            </a:r>
          </a:p>
          <a:p>
            <a:pPr marL="914400" lvl="1" indent="-338138">
              <a:buSzPct val="75000"/>
              <a:buFont typeface="Wingdings" panose="05000000000000000000" pitchFamily="2" charset="2"/>
              <a:buChar char="§"/>
            </a:pPr>
            <a:r>
              <a:rPr lang="en-US" sz="2400" dirty="0"/>
              <a:t>Changing or otherwise interfering with student responses to test items</a:t>
            </a:r>
          </a:p>
          <a:p>
            <a:pPr marL="914400" lvl="1" indent="-338138">
              <a:buSzPct val="75000"/>
              <a:buFont typeface="Wingdings" panose="05000000000000000000" pitchFamily="2" charset="2"/>
              <a:buChar char="§"/>
            </a:pPr>
            <a:r>
              <a:rPr lang="en-US" sz="2400" dirty="0"/>
              <a:t>Copying or reading student responses</a:t>
            </a:r>
          </a:p>
          <a:p>
            <a:pPr marL="914400" lvl="1" indent="-338138">
              <a:buSzPct val="75000"/>
              <a:buFont typeface="Wingdings" panose="05000000000000000000" pitchFamily="2" charset="2"/>
              <a:buChar char="§"/>
            </a:pPr>
            <a:r>
              <a:rPr lang="en-US" sz="2400" dirty="0"/>
              <a:t>Causing achievement of schools to be inaccurately measured or reported</a:t>
            </a:r>
          </a:p>
          <a:p>
            <a:pPr marL="914400" lvl="1" indent="-338138">
              <a:buSzPct val="75000"/>
              <a:buFont typeface="Wingdings" panose="05000000000000000000" pitchFamily="2" charset="2"/>
              <a:buChar char="§"/>
            </a:pPr>
            <a:endParaRPr lang="en-US" sz="2600" dirty="0"/>
          </a:p>
        </p:txBody>
      </p:sp>
      <p:sp>
        <p:nvSpPr>
          <p:cNvPr id="4" name="Slide Number Placeholder 3"/>
          <p:cNvSpPr>
            <a:spLocks noGrp="1"/>
          </p:cNvSpPr>
          <p:nvPr>
            <p:ph type="sldNum" sz="quarter" idx="12"/>
          </p:nvPr>
        </p:nvSpPr>
        <p:spPr/>
        <p:txBody>
          <a:bodyPr/>
          <a:lstStyle/>
          <a:p>
            <a:fld id="{60F88D64-766A-45C3-93FE-3E1D3068B07A}" type="slidenum">
              <a:rPr lang="en-US" smtClean="0"/>
              <a:t>36</a:t>
            </a:fld>
            <a:endParaRPr lang="en-US" dirty="0"/>
          </a:p>
        </p:txBody>
      </p:sp>
      <p:grpSp>
        <p:nvGrpSpPr>
          <p:cNvPr id="8" name="Group 7"/>
          <p:cNvGrpSpPr/>
          <p:nvPr/>
        </p:nvGrpSpPr>
        <p:grpSpPr>
          <a:xfrm>
            <a:off x="7625561" y="586581"/>
            <a:ext cx="1248248" cy="762000"/>
            <a:chOff x="5203223" y="3428999"/>
            <a:chExt cx="1248248" cy="762000"/>
          </a:xfrm>
        </p:grpSpPr>
        <p:pic>
          <p:nvPicPr>
            <p:cNvPr id="9" name="Picture 8"/>
            <p:cNvPicPr>
              <a:picLocks noChangeAspect="1"/>
            </p:cNvPicPr>
            <p:nvPr/>
          </p:nvPicPr>
          <p:blipFill>
            <a:blip r:embed="rId2"/>
            <a:stretch>
              <a:fillRect/>
            </a:stretch>
          </p:blipFill>
          <p:spPr>
            <a:xfrm>
              <a:off x="5203223" y="3428999"/>
              <a:ext cx="1248248" cy="762000"/>
            </a:xfrm>
            <a:prstGeom prst="rect">
              <a:avLst/>
            </a:prstGeom>
            <a:scene3d>
              <a:camera prst="orthographicFront"/>
              <a:lightRig rig="threePt" dir="t"/>
            </a:scene3d>
            <a:sp3d>
              <a:bevelT/>
            </a:sp3d>
          </p:spPr>
        </p:pic>
        <p:grpSp>
          <p:nvGrpSpPr>
            <p:cNvPr id="10" name="Group 9"/>
            <p:cNvGrpSpPr/>
            <p:nvPr/>
          </p:nvGrpSpPr>
          <p:grpSpPr>
            <a:xfrm>
              <a:off x="5438681" y="3448733"/>
              <a:ext cx="838200" cy="722531"/>
              <a:chOff x="5410732" y="3472099"/>
              <a:chExt cx="838200" cy="722531"/>
            </a:xfrm>
          </p:grpSpPr>
          <p:sp>
            <p:nvSpPr>
              <p:cNvPr id="11" name="TextBox 10"/>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2" name="TextBox 11"/>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3" name="Picture 12">
            <a:extLst>
              <a:ext uri="{FF2B5EF4-FFF2-40B4-BE49-F238E27FC236}">
                <a16:creationId xmlns:a16="http://schemas.microsoft.com/office/drawing/2014/main" id="{8868ABEE-7FA2-4C18-BB10-7089B1279710}"/>
              </a:ext>
            </a:extLst>
          </p:cNvPr>
          <p:cNvPicPr>
            <a:picLocks noChangeAspect="1"/>
          </p:cNvPicPr>
          <p:nvPr/>
        </p:nvPicPr>
        <p:blipFill>
          <a:blip r:embed="rId3"/>
          <a:stretch>
            <a:fillRect/>
          </a:stretch>
        </p:blipFill>
        <p:spPr>
          <a:xfrm>
            <a:off x="4863152" y="6172200"/>
            <a:ext cx="2548349" cy="685800"/>
          </a:xfrm>
          <a:prstGeom prst="rect">
            <a:avLst/>
          </a:prstGeom>
        </p:spPr>
      </p:pic>
    </p:spTree>
    <p:extLst>
      <p:ext uri="{BB962C8B-B14F-4D97-AF65-F5344CB8AC3E}">
        <p14:creationId xmlns:p14="http://schemas.microsoft.com/office/powerpoint/2010/main" val="2746425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Test Security </a:t>
            </a:r>
            <a:br>
              <a:rPr lang="en-US" dirty="0"/>
            </a:br>
            <a:r>
              <a:rPr lang="en-US" dirty="0"/>
              <a:t>Policies and Procedures</a:t>
            </a:r>
          </a:p>
        </p:txBody>
      </p:sp>
      <p:sp>
        <p:nvSpPr>
          <p:cNvPr id="3" name="Content Placeholder 2"/>
          <p:cNvSpPr>
            <a:spLocks noGrp="1"/>
          </p:cNvSpPr>
          <p:nvPr>
            <p:ph idx="1"/>
          </p:nvPr>
        </p:nvSpPr>
        <p:spPr>
          <a:xfrm>
            <a:off x="228600" y="1752601"/>
            <a:ext cx="8645209" cy="4343399"/>
          </a:xfrm>
        </p:spPr>
        <p:txBody>
          <a:bodyPr>
            <a:noAutofit/>
          </a:bodyPr>
          <a:lstStyle/>
          <a:p>
            <a:r>
              <a:rPr lang="en-US" sz="2400" dirty="0"/>
              <a:t>After any administration, initial or make-up, secure materials (e.g., passage booklets, test tickets, used worksheets, used work folders) must be returned immediately to the school assessment coordinator and placed in locked storage. </a:t>
            </a:r>
          </a:p>
          <a:p>
            <a:r>
              <a:rPr lang="en-US" sz="2400" b="1" dirty="0"/>
              <a:t>No more than three people should have access to the locked storage room. </a:t>
            </a:r>
          </a:p>
          <a:p>
            <a:r>
              <a:rPr lang="en-US" sz="2400" dirty="0"/>
              <a:t>Secure materials must never be left unsecured and must not remain in classrooms or be taken off the school’s campus overnight.</a:t>
            </a:r>
          </a:p>
          <a:p>
            <a:r>
              <a:rPr lang="en-US" sz="2400" b="1" dirty="0"/>
              <a:t>Any monitoring software that would allow test content on student computers/devices to be viewed or recorded on another computer or device during testing must be turned off.</a:t>
            </a:r>
          </a:p>
          <a:p>
            <a:endParaRPr lang="en-US" sz="2600" dirty="0"/>
          </a:p>
        </p:txBody>
      </p:sp>
      <p:sp>
        <p:nvSpPr>
          <p:cNvPr id="4" name="Slide Number Placeholder 3"/>
          <p:cNvSpPr>
            <a:spLocks noGrp="1"/>
          </p:cNvSpPr>
          <p:nvPr>
            <p:ph type="sldNum" sz="quarter" idx="12"/>
          </p:nvPr>
        </p:nvSpPr>
        <p:spPr/>
        <p:txBody>
          <a:bodyPr/>
          <a:lstStyle/>
          <a:p>
            <a:fld id="{60F88D64-766A-45C3-93FE-3E1D3068B07A}" type="slidenum">
              <a:rPr lang="en-US" smtClean="0"/>
              <a:t>37</a:t>
            </a:fld>
            <a:endParaRPr lang="en-US" dirty="0"/>
          </a:p>
        </p:txBody>
      </p:sp>
      <p:grpSp>
        <p:nvGrpSpPr>
          <p:cNvPr id="8" name="Group 7"/>
          <p:cNvGrpSpPr/>
          <p:nvPr/>
        </p:nvGrpSpPr>
        <p:grpSpPr>
          <a:xfrm>
            <a:off x="7625561" y="586581"/>
            <a:ext cx="1248248" cy="762000"/>
            <a:chOff x="5203223" y="3428999"/>
            <a:chExt cx="1248248" cy="762000"/>
          </a:xfrm>
        </p:grpSpPr>
        <p:pic>
          <p:nvPicPr>
            <p:cNvPr id="9" name="Picture 8"/>
            <p:cNvPicPr>
              <a:picLocks noChangeAspect="1"/>
            </p:cNvPicPr>
            <p:nvPr/>
          </p:nvPicPr>
          <p:blipFill>
            <a:blip r:embed="rId2"/>
            <a:stretch>
              <a:fillRect/>
            </a:stretch>
          </p:blipFill>
          <p:spPr>
            <a:xfrm>
              <a:off x="5203223" y="3428999"/>
              <a:ext cx="1248248" cy="762000"/>
            </a:xfrm>
            <a:prstGeom prst="rect">
              <a:avLst/>
            </a:prstGeom>
            <a:scene3d>
              <a:camera prst="orthographicFront"/>
              <a:lightRig rig="threePt" dir="t"/>
            </a:scene3d>
            <a:sp3d>
              <a:bevelT/>
            </a:sp3d>
          </p:spPr>
        </p:pic>
        <p:grpSp>
          <p:nvGrpSpPr>
            <p:cNvPr id="10" name="Group 9"/>
            <p:cNvGrpSpPr/>
            <p:nvPr/>
          </p:nvGrpSpPr>
          <p:grpSpPr>
            <a:xfrm>
              <a:off x="5438681" y="3448733"/>
              <a:ext cx="838200" cy="722531"/>
              <a:chOff x="5410732" y="3472099"/>
              <a:chExt cx="838200" cy="722531"/>
            </a:xfrm>
          </p:grpSpPr>
          <p:sp>
            <p:nvSpPr>
              <p:cNvPr id="11" name="TextBox 10"/>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2" name="TextBox 11"/>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3" name="Picture 12">
            <a:extLst>
              <a:ext uri="{FF2B5EF4-FFF2-40B4-BE49-F238E27FC236}">
                <a16:creationId xmlns:a16="http://schemas.microsoft.com/office/drawing/2014/main" id="{43D6BAF3-50B0-4910-A9E4-4B347FC8BEFE}"/>
              </a:ext>
            </a:extLst>
          </p:cNvPr>
          <p:cNvPicPr>
            <a:picLocks noChangeAspect="1"/>
          </p:cNvPicPr>
          <p:nvPr/>
        </p:nvPicPr>
        <p:blipFill>
          <a:blip r:embed="rId3"/>
          <a:stretch>
            <a:fillRect/>
          </a:stretch>
        </p:blipFill>
        <p:spPr>
          <a:xfrm>
            <a:off x="4863152" y="6172200"/>
            <a:ext cx="2548349" cy="685800"/>
          </a:xfrm>
          <a:prstGeom prst="rect">
            <a:avLst/>
          </a:prstGeom>
        </p:spPr>
      </p:pic>
    </p:spTree>
    <p:extLst>
      <p:ext uri="{BB962C8B-B14F-4D97-AF65-F5344CB8AC3E}">
        <p14:creationId xmlns:p14="http://schemas.microsoft.com/office/powerpoint/2010/main" val="26868089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Test Security </a:t>
            </a:r>
            <a:br>
              <a:rPr lang="en-US" dirty="0"/>
            </a:br>
            <a:r>
              <a:rPr lang="en-US" dirty="0"/>
              <a:t>Policies and Procedures</a:t>
            </a:r>
          </a:p>
        </p:txBody>
      </p:sp>
      <p:sp>
        <p:nvSpPr>
          <p:cNvPr id="3" name="Content Placeholder 2"/>
          <p:cNvSpPr>
            <a:spLocks noGrp="1"/>
          </p:cNvSpPr>
          <p:nvPr>
            <p:ph idx="1"/>
          </p:nvPr>
        </p:nvSpPr>
        <p:spPr>
          <a:xfrm>
            <a:off x="228600" y="1752601"/>
            <a:ext cx="8645209" cy="4343399"/>
          </a:xfrm>
        </p:spPr>
        <p:txBody>
          <a:bodyPr>
            <a:noAutofit/>
          </a:bodyPr>
          <a:lstStyle/>
          <a:p>
            <a:r>
              <a:rPr lang="en-US" sz="2800" dirty="0"/>
              <a:t>Test administrators must </a:t>
            </a:r>
            <a:r>
              <a:rPr lang="en-US" sz="2800" b="1" dirty="0"/>
              <a:t>not</a:t>
            </a:r>
            <a:r>
              <a:rPr lang="en-US" sz="2800" dirty="0"/>
              <a:t> administer tests to their family members. </a:t>
            </a:r>
          </a:p>
          <a:p>
            <a:r>
              <a:rPr lang="en-US" sz="2800" dirty="0"/>
              <a:t>Students related to their assigned test administrator should be reassigned to an alternate test administrator. </a:t>
            </a:r>
          </a:p>
          <a:p>
            <a:r>
              <a:rPr lang="en-US" sz="2800" dirty="0"/>
              <a:t>A student’s parent/guardian should not be present in that student’s testing room.</a:t>
            </a:r>
          </a:p>
          <a:p>
            <a:pPr marL="0" indent="0">
              <a:buNone/>
            </a:pPr>
            <a:r>
              <a:rPr lang="en-US" sz="2800" b="1" dirty="0"/>
              <a:t>Admission of Students to Testing</a:t>
            </a:r>
          </a:p>
          <a:p>
            <a:r>
              <a:rPr lang="en-US" sz="2500" dirty="0"/>
              <a:t>For security purposes, photo identification, such as a Florida ID or school ID, must be checked before admitting unfamiliar students to a testing room.</a:t>
            </a:r>
          </a:p>
        </p:txBody>
      </p:sp>
      <p:sp>
        <p:nvSpPr>
          <p:cNvPr id="4" name="Slide Number Placeholder 3"/>
          <p:cNvSpPr>
            <a:spLocks noGrp="1"/>
          </p:cNvSpPr>
          <p:nvPr>
            <p:ph type="sldNum" sz="quarter" idx="12"/>
          </p:nvPr>
        </p:nvSpPr>
        <p:spPr/>
        <p:txBody>
          <a:bodyPr/>
          <a:lstStyle/>
          <a:p>
            <a:fld id="{60F88D64-766A-45C3-93FE-3E1D3068B07A}" type="slidenum">
              <a:rPr lang="en-US" smtClean="0"/>
              <a:t>38</a:t>
            </a:fld>
            <a:endParaRPr lang="en-US" dirty="0"/>
          </a:p>
        </p:txBody>
      </p:sp>
      <p:grpSp>
        <p:nvGrpSpPr>
          <p:cNvPr id="8" name="Group 7"/>
          <p:cNvGrpSpPr/>
          <p:nvPr/>
        </p:nvGrpSpPr>
        <p:grpSpPr>
          <a:xfrm>
            <a:off x="7625561" y="586581"/>
            <a:ext cx="1248248" cy="762000"/>
            <a:chOff x="5203223" y="3428999"/>
            <a:chExt cx="1248248" cy="762000"/>
          </a:xfrm>
        </p:grpSpPr>
        <p:pic>
          <p:nvPicPr>
            <p:cNvPr id="9" name="Picture 8"/>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10" name="Group 9"/>
            <p:cNvGrpSpPr/>
            <p:nvPr/>
          </p:nvGrpSpPr>
          <p:grpSpPr>
            <a:xfrm>
              <a:off x="5438681" y="3448733"/>
              <a:ext cx="838200" cy="722531"/>
              <a:chOff x="5410732" y="3472099"/>
              <a:chExt cx="838200" cy="722531"/>
            </a:xfrm>
          </p:grpSpPr>
          <p:sp>
            <p:nvSpPr>
              <p:cNvPr id="11" name="TextBox 10"/>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2" name="TextBox 11"/>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3" name="Picture 12">
            <a:extLst>
              <a:ext uri="{FF2B5EF4-FFF2-40B4-BE49-F238E27FC236}">
                <a16:creationId xmlns:a16="http://schemas.microsoft.com/office/drawing/2014/main" id="{41615E81-74B5-4F72-91E2-23A26E8712CE}"/>
              </a:ext>
            </a:extLst>
          </p:cNvPr>
          <p:cNvPicPr>
            <a:picLocks noChangeAspect="1"/>
          </p:cNvPicPr>
          <p:nvPr/>
        </p:nvPicPr>
        <p:blipFill>
          <a:blip r:embed="rId4"/>
          <a:stretch>
            <a:fillRect/>
          </a:stretch>
        </p:blipFill>
        <p:spPr>
          <a:xfrm>
            <a:off x="4863152" y="6172200"/>
            <a:ext cx="2548349" cy="685800"/>
          </a:xfrm>
          <a:prstGeom prst="rect">
            <a:avLst/>
          </a:prstGeom>
        </p:spPr>
      </p:pic>
    </p:spTree>
    <p:extLst>
      <p:ext uri="{BB962C8B-B14F-4D97-AF65-F5344CB8AC3E}">
        <p14:creationId xmlns:p14="http://schemas.microsoft.com/office/powerpoint/2010/main" val="2093026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51619"/>
            <a:ext cx="8763000" cy="1096962"/>
          </a:xfrm>
        </p:spPr>
        <p:txBody>
          <a:bodyPr>
            <a:noAutofit/>
          </a:bodyPr>
          <a:lstStyle/>
          <a:p>
            <a:pPr lvl="0"/>
            <a:r>
              <a:rPr lang="en-US" dirty="0"/>
              <a:t>Test Security </a:t>
            </a:r>
            <a:br>
              <a:rPr lang="en-US" dirty="0"/>
            </a:br>
            <a:r>
              <a:rPr lang="en-US" dirty="0"/>
              <a:t>Policies and Procedures</a:t>
            </a:r>
          </a:p>
        </p:txBody>
      </p:sp>
      <p:sp>
        <p:nvSpPr>
          <p:cNvPr id="25602" name="Content Placeholder 1"/>
          <p:cNvSpPr>
            <a:spLocks noGrp="1"/>
          </p:cNvSpPr>
          <p:nvPr>
            <p:ph idx="1"/>
          </p:nvPr>
        </p:nvSpPr>
        <p:spPr/>
        <p:txBody>
          <a:bodyPr/>
          <a:lstStyle/>
          <a:p>
            <a:pPr marL="0" indent="0">
              <a:buNone/>
            </a:pPr>
            <a:r>
              <a:rPr lang="en-US" sz="2800" b="1" dirty="0"/>
              <a:t>Caveon Data Forensics</a:t>
            </a:r>
          </a:p>
          <a:p>
            <a:r>
              <a:rPr lang="en-US" sz="2400" dirty="0"/>
              <a:t>The FDOE uses Caveon Test Security to provide its Caveon Data Forensics™ for all statewide assessments.</a:t>
            </a:r>
          </a:p>
          <a:p>
            <a:r>
              <a:rPr lang="en-US" sz="2400" dirty="0"/>
              <a:t>Caveon analyzes data to identify highly unusual test results for two primary groups: </a:t>
            </a:r>
          </a:p>
          <a:p>
            <a:pPr lvl="1"/>
            <a:r>
              <a:rPr lang="en-US" sz="2400" b="1" dirty="0">
                <a:solidFill>
                  <a:srgbClr val="FF0000"/>
                </a:solidFill>
              </a:rPr>
              <a:t> Students with extremely similar test responses; and </a:t>
            </a:r>
          </a:p>
          <a:p>
            <a:pPr lvl="1"/>
            <a:r>
              <a:rPr lang="en-US" sz="2400" b="1" dirty="0">
                <a:solidFill>
                  <a:srgbClr val="FF0000"/>
                </a:solidFill>
              </a:rPr>
              <a:t> Schools with improbable levels of similarity, gains and/or erasures.</a:t>
            </a:r>
          </a:p>
          <a:p>
            <a:r>
              <a:rPr lang="en-US" sz="2400" dirty="0"/>
              <a:t> Flagging only the most extreme results.</a:t>
            </a:r>
          </a:p>
        </p:txBody>
      </p:sp>
      <p:sp>
        <p:nvSpPr>
          <p:cNvPr id="4" name="TextBox 3"/>
          <p:cNvSpPr txBox="1"/>
          <p:nvPr/>
        </p:nvSpPr>
        <p:spPr>
          <a:xfrm>
            <a:off x="2590800" y="6583363"/>
            <a:ext cx="4419600" cy="338554"/>
          </a:xfrm>
          <a:prstGeom prst="rect">
            <a:avLst/>
          </a:prstGeom>
          <a:noFill/>
        </p:spPr>
        <p:txBody>
          <a:bodyPr wrap="square" rtlCol="0">
            <a:spAutoFit/>
          </a:bodyPr>
          <a:lstStyle/>
          <a:p>
            <a:r>
              <a:rPr lang="en-US" sz="1600" dirty="0"/>
              <a:t> </a:t>
            </a:r>
          </a:p>
        </p:txBody>
      </p:sp>
      <p:grpSp>
        <p:nvGrpSpPr>
          <p:cNvPr id="5" name="Group 4">
            <a:extLst>
              <a:ext uri="{FF2B5EF4-FFF2-40B4-BE49-F238E27FC236}">
                <a16:creationId xmlns:a16="http://schemas.microsoft.com/office/drawing/2014/main" id="{E9F006E1-E84D-4CFE-BE5A-CDE158E7F910}"/>
              </a:ext>
            </a:extLst>
          </p:cNvPr>
          <p:cNvGrpSpPr/>
          <p:nvPr/>
        </p:nvGrpSpPr>
        <p:grpSpPr>
          <a:xfrm>
            <a:off x="7625561" y="586581"/>
            <a:ext cx="1248248" cy="762000"/>
            <a:chOff x="5203223" y="3428999"/>
            <a:chExt cx="1248248" cy="762000"/>
          </a:xfrm>
        </p:grpSpPr>
        <p:pic>
          <p:nvPicPr>
            <p:cNvPr id="6" name="Picture 5">
              <a:extLst>
                <a:ext uri="{FF2B5EF4-FFF2-40B4-BE49-F238E27FC236}">
                  <a16:creationId xmlns:a16="http://schemas.microsoft.com/office/drawing/2014/main" id="{A769A0D7-4702-410F-9563-9ECAA2FC8105}"/>
                </a:ext>
              </a:extLst>
            </p:cNvPr>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7" name="Group 6">
              <a:extLst>
                <a:ext uri="{FF2B5EF4-FFF2-40B4-BE49-F238E27FC236}">
                  <a16:creationId xmlns:a16="http://schemas.microsoft.com/office/drawing/2014/main" id="{546466D3-1A57-417B-8048-CD44C782F4E1}"/>
                </a:ext>
              </a:extLst>
            </p:cNvPr>
            <p:cNvGrpSpPr/>
            <p:nvPr/>
          </p:nvGrpSpPr>
          <p:grpSpPr>
            <a:xfrm>
              <a:off x="5438681" y="3448733"/>
              <a:ext cx="838200" cy="722531"/>
              <a:chOff x="5410732" y="3472099"/>
              <a:chExt cx="838200" cy="722531"/>
            </a:xfrm>
          </p:grpSpPr>
          <p:sp>
            <p:nvSpPr>
              <p:cNvPr id="8" name="TextBox 7">
                <a:extLst>
                  <a:ext uri="{FF2B5EF4-FFF2-40B4-BE49-F238E27FC236}">
                    <a16:creationId xmlns:a16="http://schemas.microsoft.com/office/drawing/2014/main" id="{5DCEC6AB-738A-47CC-A34C-A2CB160A49B4}"/>
                  </a:ext>
                </a:extLst>
              </p:cNvPr>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73F6566E-F805-4AF7-BF88-F719D128A1B6}"/>
                  </a:ext>
                </a:extLst>
              </p:cNvPr>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2359776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FSA Resources </a:t>
            </a:r>
          </a:p>
        </p:txBody>
      </p:sp>
      <p:sp>
        <p:nvSpPr>
          <p:cNvPr id="3" name="Content Placeholder 2"/>
          <p:cNvSpPr>
            <a:spLocks noGrp="1"/>
          </p:cNvSpPr>
          <p:nvPr>
            <p:ph idx="1"/>
          </p:nvPr>
        </p:nvSpPr>
        <p:spPr>
          <a:xfrm>
            <a:off x="152400" y="1640226"/>
            <a:ext cx="8813292" cy="4455776"/>
          </a:xfrm>
        </p:spPr>
        <p:txBody>
          <a:bodyPr vert="horz" lIns="91440" tIns="45720" rIns="91440" bIns="45720" rtlCol="0" anchor="t">
            <a:noAutofit/>
          </a:bodyPr>
          <a:lstStyle/>
          <a:p>
            <a:pPr marL="0" indent="0">
              <a:lnSpc>
                <a:spcPct val="100000"/>
              </a:lnSpc>
              <a:spcBef>
                <a:spcPts val="600"/>
              </a:spcBef>
              <a:spcAft>
                <a:spcPts val="600"/>
              </a:spcAft>
              <a:buNone/>
            </a:pPr>
            <a:r>
              <a:rPr lang="en-US" sz="2400" dirty="0"/>
              <a:t>School personnel should read and have access to the following materials, available on the FSA Portal only:</a:t>
            </a:r>
            <a:endParaRPr lang="en-US" dirty="0"/>
          </a:p>
          <a:p>
            <a:pPr marL="685800" lvl="1" indent="-347345">
              <a:lnSpc>
                <a:spcPct val="100000"/>
              </a:lnSpc>
              <a:spcAft>
                <a:spcPts val="0"/>
              </a:spcAft>
              <a:buSzPct val="75000"/>
              <a:buFont typeface="Wingdings" panose="05000000000000000000" pitchFamily="2" charset="2"/>
              <a:buChar char="§"/>
            </a:pPr>
            <a:r>
              <a:rPr lang="en-US" sz="2400" i="1" dirty="0"/>
              <a:t>Spring/Summer 2018 Scripts and Instructions for Administering </a:t>
            </a:r>
            <a:r>
              <a:rPr lang="en-US" sz="2400" i="1" u="sng" dirty="0"/>
              <a:t>Accommodated Computer-Based</a:t>
            </a:r>
            <a:r>
              <a:rPr lang="en-US" sz="2400" i="1" dirty="0"/>
              <a:t> FSA Assessments </a:t>
            </a:r>
            <a:r>
              <a:rPr lang="en-US" sz="2400" dirty="0"/>
              <a:t>(</a:t>
            </a:r>
            <a:r>
              <a:rPr lang="en-US" sz="2400" b="1" dirty="0"/>
              <a:t>School Assessment Coordinators </a:t>
            </a:r>
            <a:r>
              <a:rPr lang="en-US" sz="2400" dirty="0"/>
              <a:t>and</a:t>
            </a:r>
            <a:r>
              <a:rPr lang="en-US" sz="2400" b="1" dirty="0"/>
              <a:t> Test Administrators</a:t>
            </a:r>
            <a:r>
              <a:rPr lang="en-US" sz="2400" dirty="0"/>
              <a:t>)</a:t>
            </a:r>
          </a:p>
          <a:p>
            <a:pPr marL="685800" lvl="1" indent="-347345">
              <a:lnSpc>
                <a:spcPct val="100000"/>
              </a:lnSpc>
              <a:spcAft>
                <a:spcPts val="0"/>
              </a:spcAft>
              <a:buSzPct val="75000"/>
              <a:buFont typeface="Wingdings" panose="05000000000000000000" pitchFamily="2" charset="2"/>
              <a:buChar char="§"/>
            </a:pPr>
            <a:r>
              <a:rPr lang="en-US" sz="2400" i="1" dirty="0"/>
              <a:t>Spring/Summer 2018 Scripts and Instructions for Administering </a:t>
            </a:r>
            <a:r>
              <a:rPr lang="en-US" sz="2400" i="1" u="sng" dirty="0"/>
              <a:t>Accommodated Paper-Based</a:t>
            </a:r>
            <a:r>
              <a:rPr lang="en-US" sz="2400" i="1" dirty="0"/>
              <a:t> FSA Assessments </a:t>
            </a:r>
            <a:r>
              <a:rPr lang="en-US" sz="2400" dirty="0"/>
              <a:t>(</a:t>
            </a:r>
            <a:r>
              <a:rPr lang="en-US" sz="2400" b="1" dirty="0"/>
              <a:t>School Assessment Coordinators</a:t>
            </a:r>
            <a:r>
              <a:rPr lang="en-US" sz="2400" dirty="0"/>
              <a:t> and </a:t>
            </a:r>
            <a:r>
              <a:rPr lang="en-US" sz="2400" b="1" dirty="0"/>
              <a:t>Test Administrators</a:t>
            </a:r>
            <a:r>
              <a:rPr lang="en-US" sz="2400" dirty="0"/>
              <a:t>)</a:t>
            </a:r>
            <a:endParaRPr lang="en-US" sz="2400" i="1" dirty="0"/>
          </a:p>
          <a:p>
            <a:pPr marL="685800" lvl="1" indent="-347345">
              <a:lnSpc>
                <a:spcPct val="100000"/>
              </a:lnSpc>
              <a:spcAft>
                <a:spcPts val="0"/>
              </a:spcAft>
              <a:buSzPct val="75000"/>
              <a:buFont typeface="Wingdings" panose="05000000000000000000" pitchFamily="2" charset="2"/>
              <a:buChar char="§"/>
            </a:pPr>
            <a:r>
              <a:rPr lang="en-US" sz="2400" i="1" dirty="0"/>
              <a:t>TIDE User Guide</a:t>
            </a:r>
            <a:r>
              <a:rPr lang="en-US" sz="2400" dirty="0"/>
              <a:t> (</a:t>
            </a:r>
            <a:r>
              <a:rPr lang="en-US" sz="2400" b="1" dirty="0"/>
              <a:t>School Assessment Coordinators</a:t>
            </a:r>
            <a:r>
              <a:rPr lang="en-US" sz="2400" dirty="0"/>
              <a:t>)</a:t>
            </a:r>
          </a:p>
          <a:p>
            <a:pPr marL="685800" lvl="1" indent="-347345">
              <a:lnSpc>
                <a:spcPct val="100000"/>
              </a:lnSpc>
              <a:spcAft>
                <a:spcPts val="0"/>
              </a:spcAft>
              <a:buSzPct val="75000"/>
              <a:buFont typeface="Wingdings" panose="05000000000000000000" pitchFamily="2" charset="2"/>
              <a:buChar char="§"/>
            </a:pPr>
            <a:r>
              <a:rPr lang="en-US" sz="2400" i="1" dirty="0"/>
              <a:t>Test Administrator User Guide </a:t>
            </a:r>
            <a:r>
              <a:rPr lang="en-US" sz="2400" dirty="0"/>
              <a:t>(</a:t>
            </a:r>
            <a:r>
              <a:rPr lang="en-US" sz="2400" b="1" dirty="0"/>
              <a:t>School Assessment Coordinators</a:t>
            </a:r>
            <a:r>
              <a:rPr lang="en-US" sz="2400" dirty="0"/>
              <a:t>,</a:t>
            </a:r>
            <a:r>
              <a:rPr lang="en-US" sz="2400" b="1" dirty="0"/>
              <a:t> Test Administrators</a:t>
            </a:r>
            <a:r>
              <a:rPr lang="en-US" sz="2400" dirty="0"/>
              <a:t>, and</a:t>
            </a:r>
            <a:r>
              <a:rPr lang="en-US" sz="2400" b="1" dirty="0"/>
              <a:t> Technology Coordinators</a:t>
            </a:r>
            <a:r>
              <a:rPr lang="en-US" sz="2400" dirty="0"/>
              <a:t>)</a:t>
            </a:r>
          </a:p>
        </p:txBody>
      </p:sp>
      <p:sp>
        <p:nvSpPr>
          <p:cNvPr id="4" name="Slide Number Placeholder 3"/>
          <p:cNvSpPr>
            <a:spLocks noGrp="1"/>
          </p:cNvSpPr>
          <p:nvPr>
            <p:ph type="sldNum" sz="quarter" idx="12"/>
          </p:nvPr>
        </p:nvSpPr>
        <p:spPr/>
        <p:txBody>
          <a:bodyPr/>
          <a:lstStyle/>
          <a:p>
            <a:fld id="{60F88D64-766A-45C3-93FE-3E1D3068B07A}" type="slidenum">
              <a:rPr lang="en-US" smtClean="0"/>
              <a:t>4</a:t>
            </a:fld>
            <a:endParaRPr lang="en-US" dirty="0"/>
          </a:p>
        </p:txBody>
      </p:sp>
      <p:grpSp>
        <p:nvGrpSpPr>
          <p:cNvPr id="5" name="Group 4">
            <a:extLst>
              <a:ext uri="{FF2B5EF4-FFF2-40B4-BE49-F238E27FC236}">
                <a16:creationId xmlns:a16="http://schemas.microsoft.com/office/drawing/2014/main" id="{178F58D0-9D2E-4A14-B5B2-9AFE0F4C9E15}"/>
              </a:ext>
            </a:extLst>
          </p:cNvPr>
          <p:cNvGrpSpPr/>
          <p:nvPr/>
        </p:nvGrpSpPr>
        <p:grpSpPr>
          <a:xfrm>
            <a:off x="7625561" y="586581"/>
            <a:ext cx="1248248" cy="762000"/>
            <a:chOff x="5203223" y="3428999"/>
            <a:chExt cx="1248248" cy="762000"/>
          </a:xfrm>
        </p:grpSpPr>
        <p:pic>
          <p:nvPicPr>
            <p:cNvPr id="6" name="Picture 5">
              <a:extLst>
                <a:ext uri="{FF2B5EF4-FFF2-40B4-BE49-F238E27FC236}">
                  <a16:creationId xmlns:a16="http://schemas.microsoft.com/office/drawing/2014/main" id="{127E1AA6-1EBC-44D1-9063-A2CD1CDAB07B}"/>
                </a:ext>
              </a:extLst>
            </p:cNvPr>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7" name="Group 6">
              <a:extLst>
                <a:ext uri="{FF2B5EF4-FFF2-40B4-BE49-F238E27FC236}">
                  <a16:creationId xmlns:a16="http://schemas.microsoft.com/office/drawing/2014/main" id="{B8A59183-1CA5-4C54-858A-C3A901AC8564}"/>
                </a:ext>
              </a:extLst>
            </p:cNvPr>
            <p:cNvGrpSpPr/>
            <p:nvPr/>
          </p:nvGrpSpPr>
          <p:grpSpPr>
            <a:xfrm>
              <a:off x="5438681" y="3448733"/>
              <a:ext cx="838200" cy="722531"/>
              <a:chOff x="5410732" y="3472099"/>
              <a:chExt cx="838200" cy="722531"/>
            </a:xfrm>
          </p:grpSpPr>
          <p:sp>
            <p:nvSpPr>
              <p:cNvPr id="8" name="TextBox 7">
                <a:extLst>
                  <a:ext uri="{FF2B5EF4-FFF2-40B4-BE49-F238E27FC236}">
                    <a16:creationId xmlns:a16="http://schemas.microsoft.com/office/drawing/2014/main" id="{26916F30-5A3E-4A85-9D18-32CA5688B6FD}"/>
                  </a:ext>
                </a:extLst>
              </p:cNvPr>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19BE118D-B001-43CA-8D11-1FC148DBFD7C}"/>
                  </a:ext>
                </a:extLst>
              </p:cNvPr>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3428434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915400" cy="1096962"/>
          </a:xfrm>
        </p:spPr>
        <p:txBody>
          <a:bodyPr>
            <a:noAutofit/>
          </a:bodyPr>
          <a:lstStyle/>
          <a:p>
            <a:r>
              <a:rPr lang="en-US" dirty="0"/>
              <a:t>Test Security </a:t>
            </a:r>
            <a:br>
              <a:rPr lang="en-US" dirty="0"/>
            </a:br>
            <a:r>
              <a:rPr lang="en-US" dirty="0"/>
              <a:t>Policies and Procedures</a:t>
            </a:r>
          </a:p>
        </p:txBody>
      </p:sp>
      <p:sp>
        <p:nvSpPr>
          <p:cNvPr id="3" name="Content Placeholder 2"/>
          <p:cNvSpPr>
            <a:spLocks noGrp="1"/>
          </p:cNvSpPr>
          <p:nvPr>
            <p:ph idx="1"/>
          </p:nvPr>
        </p:nvSpPr>
        <p:spPr>
          <a:xfrm>
            <a:off x="4366405" y="2362200"/>
            <a:ext cx="4698492" cy="4098924"/>
          </a:xfrm>
        </p:spPr>
        <p:txBody>
          <a:bodyPr/>
          <a:lstStyle/>
          <a:p>
            <a:pPr marL="0" indent="0">
              <a:buNone/>
            </a:pPr>
            <a:r>
              <a:rPr lang="en-US" sz="2800" b="1" dirty="0">
                <a:latin typeface="+mn-lt"/>
              </a:rPr>
              <a:t>Non-School Personnel</a:t>
            </a:r>
          </a:p>
          <a:p>
            <a:r>
              <a:rPr lang="en-US" sz="2200" dirty="0">
                <a:latin typeface="+mn-lt"/>
              </a:rPr>
              <a:t>May assist test administrators during test administration</a:t>
            </a:r>
          </a:p>
          <a:p>
            <a:r>
              <a:rPr lang="en-US" sz="2200" dirty="0">
                <a:latin typeface="+mn-lt"/>
              </a:rPr>
              <a:t>However, they </a:t>
            </a:r>
            <a:r>
              <a:rPr lang="en-US" sz="2200" b="1" dirty="0">
                <a:latin typeface="+mn-lt"/>
              </a:rPr>
              <a:t>may NOT </a:t>
            </a:r>
            <a:r>
              <a:rPr lang="en-US" sz="2200" dirty="0">
                <a:latin typeface="+mn-lt"/>
              </a:rPr>
              <a:t>participate in any of the test administration procedures (e.g., distributing and collecting test materials, providing accommodations)</a:t>
            </a:r>
          </a:p>
          <a:p>
            <a:r>
              <a:rPr lang="en-US" sz="2200" dirty="0">
                <a:latin typeface="+mn-lt"/>
              </a:rPr>
              <a:t>Volunteers (e.g., parents, retired teachers) may be trained as proctors and may perform non-school personnel duties.</a:t>
            </a:r>
          </a:p>
          <a:p>
            <a:endParaRPr lang="en-US" dirty="0"/>
          </a:p>
        </p:txBody>
      </p:sp>
      <p:sp>
        <p:nvSpPr>
          <p:cNvPr id="4" name="Slide Number Placeholder 3"/>
          <p:cNvSpPr>
            <a:spLocks noGrp="1"/>
          </p:cNvSpPr>
          <p:nvPr>
            <p:ph type="sldNum" sz="quarter" idx="12"/>
          </p:nvPr>
        </p:nvSpPr>
        <p:spPr/>
        <p:txBody>
          <a:bodyPr/>
          <a:lstStyle/>
          <a:p>
            <a:fld id="{60F88D64-766A-45C3-93FE-3E1D3068B07A}" type="slidenum">
              <a:rPr lang="en-US" smtClean="0"/>
              <a:t>40</a:t>
            </a:fld>
            <a:endParaRPr lang="en-US" dirty="0"/>
          </a:p>
        </p:txBody>
      </p:sp>
      <p:sp>
        <p:nvSpPr>
          <p:cNvPr id="5" name="Content Placeholder 2"/>
          <p:cNvSpPr txBox="1">
            <a:spLocks/>
          </p:cNvSpPr>
          <p:nvPr/>
        </p:nvSpPr>
        <p:spPr>
          <a:xfrm>
            <a:off x="228600" y="2362200"/>
            <a:ext cx="3733800" cy="3810000"/>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b="1" dirty="0"/>
              <a:t>School Personnel</a:t>
            </a:r>
          </a:p>
          <a:p>
            <a:r>
              <a:rPr lang="en-US" sz="2200" dirty="0"/>
              <a:t>May assist test administrators during test administration </a:t>
            </a:r>
          </a:p>
          <a:p>
            <a:r>
              <a:rPr lang="en-US" sz="2200" dirty="0"/>
              <a:t>Duties may include preparing and distributing materials</a:t>
            </a:r>
          </a:p>
          <a:p>
            <a:r>
              <a:rPr lang="en-US" sz="2200" dirty="0"/>
              <a:t>Providing accommodations</a:t>
            </a:r>
          </a:p>
          <a:p>
            <a:endParaRPr lang="en-US" dirty="0"/>
          </a:p>
        </p:txBody>
      </p:sp>
      <p:sp>
        <p:nvSpPr>
          <p:cNvPr id="8" name="Rectangle 7"/>
          <p:cNvSpPr/>
          <p:nvPr/>
        </p:nvSpPr>
        <p:spPr>
          <a:xfrm>
            <a:off x="228600" y="1752600"/>
            <a:ext cx="7215145" cy="984885"/>
          </a:xfrm>
          <a:prstGeom prst="rect">
            <a:avLst/>
          </a:prstGeom>
        </p:spPr>
        <p:txBody>
          <a:bodyPr wrap="square">
            <a:spAutoFit/>
          </a:bodyPr>
          <a:lstStyle/>
          <a:p>
            <a:pPr>
              <a:lnSpc>
                <a:spcPct val="80000"/>
              </a:lnSpc>
              <a:spcBef>
                <a:spcPts val="600"/>
              </a:spcBef>
              <a:spcAft>
                <a:spcPts val="600"/>
              </a:spcAft>
            </a:pPr>
            <a:r>
              <a:rPr lang="en-US" sz="3200" b="1" dirty="0">
                <a:solidFill>
                  <a:srgbClr val="000000"/>
                </a:solidFill>
              </a:rPr>
              <a:t>Proctors</a:t>
            </a:r>
          </a:p>
          <a:p>
            <a:pPr>
              <a:lnSpc>
                <a:spcPct val="80000"/>
              </a:lnSpc>
              <a:spcBef>
                <a:spcPts val="600"/>
              </a:spcBef>
              <a:spcAft>
                <a:spcPts val="600"/>
              </a:spcAft>
            </a:pPr>
            <a:r>
              <a:rPr lang="en-US" sz="2800" b="1" dirty="0"/>
              <a:t>  </a:t>
            </a:r>
          </a:p>
        </p:txBody>
      </p:sp>
      <p:pic>
        <p:nvPicPr>
          <p:cNvPr id="10" name="Picture 9">
            <a:extLst>
              <a:ext uri="{FF2B5EF4-FFF2-40B4-BE49-F238E27FC236}">
                <a16:creationId xmlns:a16="http://schemas.microsoft.com/office/drawing/2014/main" id="{86B2ACEE-F0A3-4F50-B24E-B32B2CB9C5DE}"/>
              </a:ext>
            </a:extLst>
          </p:cNvPr>
          <p:cNvPicPr>
            <a:picLocks noChangeAspect="1"/>
          </p:cNvPicPr>
          <p:nvPr/>
        </p:nvPicPr>
        <p:blipFill>
          <a:blip r:embed="rId3"/>
          <a:stretch>
            <a:fillRect/>
          </a:stretch>
        </p:blipFill>
        <p:spPr>
          <a:xfrm>
            <a:off x="4863152" y="6172200"/>
            <a:ext cx="2548349" cy="685800"/>
          </a:xfrm>
          <a:prstGeom prst="rect">
            <a:avLst/>
          </a:prstGeom>
        </p:spPr>
      </p:pic>
      <p:grpSp>
        <p:nvGrpSpPr>
          <p:cNvPr id="9" name="Group 8">
            <a:extLst>
              <a:ext uri="{FF2B5EF4-FFF2-40B4-BE49-F238E27FC236}">
                <a16:creationId xmlns:a16="http://schemas.microsoft.com/office/drawing/2014/main" id="{06F735BC-E36D-4A69-BCDB-8A29D72E99FA}"/>
              </a:ext>
            </a:extLst>
          </p:cNvPr>
          <p:cNvGrpSpPr/>
          <p:nvPr/>
        </p:nvGrpSpPr>
        <p:grpSpPr>
          <a:xfrm>
            <a:off x="7625561" y="586581"/>
            <a:ext cx="1248248" cy="762000"/>
            <a:chOff x="5203223" y="3428999"/>
            <a:chExt cx="1248248" cy="762000"/>
          </a:xfrm>
        </p:grpSpPr>
        <p:pic>
          <p:nvPicPr>
            <p:cNvPr id="11" name="Picture 10">
              <a:extLst>
                <a:ext uri="{FF2B5EF4-FFF2-40B4-BE49-F238E27FC236}">
                  <a16:creationId xmlns:a16="http://schemas.microsoft.com/office/drawing/2014/main" id="{20080AF7-3A1B-470A-908B-9A85CA582514}"/>
                </a:ext>
              </a:extLst>
            </p:cNvPr>
            <p:cNvPicPr>
              <a:picLocks noChangeAspect="1"/>
            </p:cNvPicPr>
            <p:nvPr/>
          </p:nvPicPr>
          <p:blipFill>
            <a:blip r:embed="rId4"/>
            <a:stretch>
              <a:fillRect/>
            </a:stretch>
          </p:blipFill>
          <p:spPr>
            <a:xfrm>
              <a:off x="5203223" y="3428999"/>
              <a:ext cx="1248248" cy="762000"/>
            </a:xfrm>
            <a:prstGeom prst="rect">
              <a:avLst/>
            </a:prstGeom>
            <a:scene3d>
              <a:camera prst="orthographicFront"/>
              <a:lightRig rig="threePt" dir="t"/>
            </a:scene3d>
            <a:sp3d>
              <a:bevelT/>
            </a:sp3d>
          </p:spPr>
        </p:pic>
        <p:grpSp>
          <p:nvGrpSpPr>
            <p:cNvPr id="12" name="Group 11">
              <a:extLst>
                <a:ext uri="{FF2B5EF4-FFF2-40B4-BE49-F238E27FC236}">
                  <a16:creationId xmlns:a16="http://schemas.microsoft.com/office/drawing/2014/main" id="{35D6D9D0-FF47-49C1-A35E-ED00997193D7}"/>
                </a:ext>
              </a:extLst>
            </p:cNvPr>
            <p:cNvGrpSpPr/>
            <p:nvPr/>
          </p:nvGrpSpPr>
          <p:grpSpPr>
            <a:xfrm>
              <a:off x="5438681" y="3448733"/>
              <a:ext cx="838200" cy="722531"/>
              <a:chOff x="5410732" y="3472099"/>
              <a:chExt cx="838200" cy="722531"/>
            </a:xfrm>
          </p:grpSpPr>
          <p:sp>
            <p:nvSpPr>
              <p:cNvPr id="13" name="TextBox 12">
                <a:extLst>
                  <a:ext uri="{FF2B5EF4-FFF2-40B4-BE49-F238E27FC236}">
                    <a16:creationId xmlns:a16="http://schemas.microsoft.com/office/drawing/2014/main" id="{C3FB06B6-B475-4D4A-9168-F16DD1D946E9}"/>
                  </a:ext>
                </a:extLst>
              </p:cNvPr>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AC4415CA-B540-4022-8532-DDBED5EC1051}"/>
                  </a:ext>
                </a:extLst>
              </p:cNvPr>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26695859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Test Security </a:t>
            </a:r>
            <a:br>
              <a:rPr lang="en-US" dirty="0"/>
            </a:br>
            <a:r>
              <a:rPr lang="en-US" dirty="0"/>
              <a:t>Policies and Procedures</a:t>
            </a:r>
          </a:p>
        </p:txBody>
      </p:sp>
      <p:sp>
        <p:nvSpPr>
          <p:cNvPr id="3" name="Content Placeholder 2"/>
          <p:cNvSpPr>
            <a:spLocks noGrp="1"/>
          </p:cNvSpPr>
          <p:nvPr>
            <p:ph idx="1"/>
          </p:nvPr>
        </p:nvSpPr>
        <p:spPr>
          <a:xfrm>
            <a:off x="228600" y="1752601"/>
            <a:ext cx="8645209" cy="4937124"/>
          </a:xfrm>
        </p:spPr>
        <p:txBody>
          <a:bodyPr>
            <a:noAutofit/>
          </a:bodyPr>
          <a:lstStyle/>
          <a:p>
            <a:pPr marL="0" indent="0">
              <a:buNone/>
            </a:pPr>
            <a:r>
              <a:rPr lang="en-US" b="1" dirty="0"/>
              <a:t>Proctors </a:t>
            </a:r>
          </a:p>
          <a:p>
            <a:r>
              <a:rPr lang="en-US" sz="2200" dirty="0"/>
              <a:t>Each proctor who monitors a testing room for any length of time must sign a </a:t>
            </a:r>
            <a:r>
              <a:rPr lang="en-US" sz="2200" i="1" dirty="0"/>
              <a:t>2017–2018 Test Administration and Security Agreement</a:t>
            </a:r>
            <a:r>
              <a:rPr lang="en-US" sz="2200" dirty="0"/>
              <a:t> and the Security Log for that room. These forms are located in Appendix D of the Spring/Summer 2018 FSA and NGSSS CBT Manuals.</a:t>
            </a:r>
          </a:p>
          <a:p>
            <a:r>
              <a:rPr lang="en-US" sz="2200" dirty="0"/>
              <a:t>Refer to the table below for the required number of proctors.</a:t>
            </a:r>
            <a:br>
              <a:rPr lang="en-US" sz="2200" dirty="0"/>
            </a:br>
            <a:br>
              <a:rPr lang="en-US" sz="2200" dirty="0"/>
            </a:br>
            <a:br>
              <a:rPr lang="en-US" sz="2000" dirty="0"/>
            </a:br>
            <a:br>
              <a:rPr lang="en-US" sz="2000" dirty="0"/>
            </a:br>
            <a:br>
              <a:rPr lang="en-US" sz="2000" dirty="0"/>
            </a:br>
            <a:br>
              <a:rPr lang="en-US" sz="2500" dirty="0"/>
            </a:br>
            <a:br>
              <a:rPr lang="en-US" sz="2200" dirty="0"/>
            </a:br>
            <a:r>
              <a:rPr lang="en-US" sz="2200" dirty="0"/>
              <a:t>* FDOE strongly recommends that a proctor be assigned to rooms with 25 or fewer students whenever possible.</a:t>
            </a:r>
          </a:p>
        </p:txBody>
      </p:sp>
      <p:sp>
        <p:nvSpPr>
          <p:cNvPr id="4" name="Slide Number Placeholder 3"/>
          <p:cNvSpPr>
            <a:spLocks noGrp="1"/>
          </p:cNvSpPr>
          <p:nvPr>
            <p:ph type="sldNum" sz="quarter" idx="12"/>
          </p:nvPr>
        </p:nvSpPr>
        <p:spPr/>
        <p:txBody>
          <a:bodyPr/>
          <a:lstStyle/>
          <a:p>
            <a:fld id="{60F88D64-766A-45C3-93FE-3E1D3068B07A}" type="slidenum">
              <a:rPr lang="en-US" smtClean="0"/>
              <a:t>41</a:t>
            </a:fld>
            <a:endParaRPr lang="en-US" dirty="0"/>
          </a:p>
        </p:txBody>
      </p:sp>
      <p:grpSp>
        <p:nvGrpSpPr>
          <p:cNvPr id="8" name="Group 7"/>
          <p:cNvGrpSpPr/>
          <p:nvPr/>
        </p:nvGrpSpPr>
        <p:grpSpPr>
          <a:xfrm>
            <a:off x="7625561" y="586581"/>
            <a:ext cx="1248248" cy="762000"/>
            <a:chOff x="5203223" y="3428999"/>
            <a:chExt cx="1248248" cy="762000"/>
          </a:xfrm>
        </p:grpSpPr>
        <p:pic>
          <p:nvPicPr>
            <p:cNvPr id="9" name="Picture 8"/>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10" name="Group 9"/>
            <p:cNvGrpSpPr/>
            <p:nvPr/>
          </p:nvGrpSpPr>
          <p:grpSpPr>
            <a:xfrm>
              <a:off x="5438681" y="3448733"/>
              <a:ext cx="838200" cy="722531"/>
              <a:chOff x="5410732" y="3472099"/>
              <a:chExt cx="838200" cy="722531"/>
            </a:xfrm>
          </p:grpSpPr>
          <p:sp>
            <p:nvSpPr>
              <p:cNvPr id="11" name="TextBox 10"/>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2" name="TextBox 11"/>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graphicFrame>
        <p:nvGraphicFramePr>
          <p:cNvPr id="6" name="Table 5"/>
          <p:cNvGraphicFramePr>
            <a:graphicFrameLocks noGrp="1"/>
          </p:cNvGraphicFramePr>
          <p:nvPr>
            <p:extLst>
              <p:ext uri="{D42A27DB-BD31-4B8C-83A1-F6EECF244321}">
                <p14:modId xmlns:p14="http://schemas.microsoft.com/office/powerpoint/2010/main" val="1755889597"/>
              </p:ext>
            </p:extLst>
          </p:nvPr>
        </p:nvGraphicFramePr>
        <p:xfrm>
          <a:off x="990600" y="3886200"/>
          <a:ext cx="6096000" cy="12496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254000">
                <a:tc>
                  <a:txBody>
                    <a:bodyPr/>
                    <a:lstStyle/>
                    <a:p>
                      <a:pPr algn="ctr"/>
                      <a:r>
                        <a:rPr lang="en-US" sz="1600" b="1" dirty="0">
                          <a:solidFill>
                            <a:schemeClr val="tx1"/>
                          </a:solidFill>
                        </a:rPr>
                        <a:t>Number</a:t>
                      </a:r>
                      <a:r>
                        <a:rPr lang="en-US" sz="1600" b="1" baseline="0" dirty="0">
                          <a:solidFill>
                            <a:schemeClr val="tx1"/>
                          </a:solidFill>
                        </a:rPr>
                        <a:t> of Students</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F1FA"/>
                    </a:solidFill>
                  </a:tcPr>
                </a:tc>
                <a:tc>
                  <a:txBody>
                    <a:bodyPr/>
                    <a:lstStyle/>
                    <a:p>
                      <a:pPr algn="ctr"/>
                      <a:r>
                        <a:rPr lang="en-US" sz="1600" dirty="0">
                          <a:solidFill>
                            <a:schemeClr val="tx1"/>
                          </a:solidFill>
                        </a:rPr>
                        <a:t>Proctors Required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F1FA"/>
                    </a:solidFill>
                  </a:tcPr>
                </a:tc>
                <a:extLst>
                  <a:ext uri="{0D108BD9-81ED-4DB2-BD59-A6C34878D82A}">
                    <a16:rowId xmlns:a16="http://schemas.microsoft.com/office/drawing/2014/main" val="10000"/>
                  </a:ext>
                </a:extLst>
              </a:tr>
              <a:tr h="264160">
                <a:tc>
                  <a:txBody>
                    <a:bodyPr/>
                    <a:lstStyle/>
                    <a:p>
                      <a:pPr algn="ctr"/>
                      <a:r>
                        <a:rPr lang="en-US" sz="1400" dirty="0">
                          <a:solidFill>
                            <a:schemeClr val="tx1"/>
                          </a:solidFill>
                        </a:rPr>
                        <a:t>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tx1"/>
                          </a:solidFill>
                        </a:rPr>
                        <a:t>Test Administrator*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4160">
                <a:tc>
                  <a:txBody>
                    <a:bodyPr/>
                    <a:lstStyle/>
                    <a:p>
                      <a:pPr algn="ctr"/>
                      <a:r>
                        <a:rPr lang="en-US" sz="1400" dirty="0">
                          <a:solidFill>
                            <a:schemeClr val="tx1"/>
                          </a:solidFill>
                        </a:rPr>
                        <a:t>26–50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tx1"/>
                          </a:solidFill>
                        </a:rPr>
                        <a:t>Test Administrator and 1 Proctor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7960">
                <a:tc>
                  <a:txBody>
                    <a:bodyPr/>
                    <a:lstStyle/>
                    <a:p>
                      <a:pPr algn="ctr"/>
                      <a:r>
                        <a:rPr lang="en-US" sz="1400" dirty="0">
                          <a:solidFill>
                            <a:schemeClr val="tx1"/>
                          </a:solidFill>
                        </a:rPr>
                        <a:t>51–75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tx1"/>
                          </a:solidFill>
                        </a:rPr>
                        <a:t>Test Administrator and 2 Proctors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pic>
        <p:nvPicPr>
          <p:cNvPr id="13" name="Picture 12">
            <a:extLst>
              <a:ext uri="{FF2B5EF4-FFF2-40B4-BE49-F238E27FC236}">
                <a16:creationId xmlns:a16="http://schemas.microsoft.com/office/drawing/2014/main" id="{4F4BF59A-B1DB-4AEE-B87A-0B4989DA0390}"/>
              </a:ext>
            </a:extLst>
          </p:cNvPr>
          <p:cNvPicPr>
            <a:picLocks noChangeAspect="1"/>
          </p:cNvPicPr>
          <p:nvPr/>
        </p:nvPicPr>
        <p:blipFill>
          <a:blip r:embed="rId4"/>
          <a:stretch>
            <a:fillRect/>
          </a:stretch>
        </p:blipFill>
        <p:spPr>
          <a:xfrm>
            <a:off x="4863152" y="6172200"/>
            <a:ext cx="2548349" cy="685800"/>
          </a:xfrm>
          <a:prstGeom prst="rect">
            <a:avLst/>
          </a:prstGeom>
        </p:spPr>
      </p:pic>
    </p:spTree>
    <p:extLst>
      <p:ext uri="{BB962C8B-B14F-4D97-AF65-F5344CB8AC3E}">
        <p14:creationId xmlns:p14="http://schemas.microsoft.com/office/powerpoint/2010/main" val="722337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7467600" cy="1096962"/>
          </a:xfrm>
        </p:spPr>
        <p:txBody>
          <a:bodyPr>
            <a:noAutofit/>
          </a:bodyPr>
          <a:lstStyle/>
          <a:p>
            <a:r>
              <a:rPr lang="en-US" dirty="0"/>
              <a:t>Test Security </a:t>
            </a:r>
            <a:br>
              <a:rPr lang="en-US" dirty="0"/>
            </a:br>
            <a:r>
              <a:rPr lang="en-US" dirty="0"/>
              <a:t>Policies and Procedures</a:t>
            </a:r>
          </a:p>
        </p:txBody>
      </p:sp>
      <p:sp>
        <p:nvSpPr>
          <p:cNvPr id="3" name="Content Placeholder 2"/>
          <p:cNvSpPr>
            <a:spLocks noGrp="1"/>
          </p:cNvSpPr>
          <p:nvPr>
            <p:ph idx="1"/>
          </p:nvPr>
        </p:nvSpPr>
        <p:spPr>
          <a:xfrm>
            <a:off x="20664" y="1707625"/>
            <a:ext cx="5460492" cy="4937124"/>
          </a:xfrm>
        </p:spPr>
        <p:txBody>
          <a:bodyPr>
            <a:noAutofit/>
          </a:bodyPr>
          <a:lstStyle/>
          <a:p>
            <a:pPr marL="0" indent="0">
              <a:buNone/>
            </a:pPr>
            <a:r>
              <a:rPr lang="en-US" sz="2400" b="1" dirty="0"/>
              <a:t>Test Materials Chain of Custody Form</a:t>
            </a:r>
          </a:p>
          <a:p>
            <a:r>
              <a:rPr lang="en-US" sz="2000" dirty="0"/>
              <a:t>Maintain a </a:t>
            </a:r>
            <a:r>
              <a:rPr lang="en-US" sz="2000" i="1" dirty="0"/>
              <a:t>Test Materials Chain of Custody Form</a:t>
            </a:r>
            <a:r>
              <a:rPr lang="en-US" sz="2000" dirty="0"/>
              <a:t>, Appendix D of the FSA CBT Manuals and on the FSA Portal and PearsonAccess Next, Avocet. </a:t>
            </a:r>
          </a:p>
          <a:p>
            <a:r>
              <a:rPr lang="en-US" sz="2000" b="1" dirty="0"/>
              <a:t>Used to track PBT test materials at all times, including:</a:t>
            </a:r>
          </a:p>
          <a:p>
            <a:pPr lvl="1"/>
            <a:r>
              <a:rPr lang="en-US" sz="2000" b="1" dirty="0"/>
              <a:t>their location,</a:t>
            </a:r>
          </a:p>
          <a:p>
            <a:pPr lvl="1"/>
            <a:r>
              <a:rPr lang="en-US" sz="2000" b="1" dirty="0"/>
              <a:t> the dates and times they are handled, and </a:t>
            </a:r>
          </a:p>
          <a:p>
            <a:pPr lvl="1"/>
            <a:r>
              <a:rPr lang="en-US" sz="2000" b="1" dirty="0"/>
              <a:t>the names of the people performing various activities involving the materials. </a:t>
            </a:r>
          </a:p>
          <a:p>
            <a:r>
              <a:rPr lang="en-US" sz="2000" dirty="0"/>
              <a:t>Retain electronic or hard copies of completed forms.</a:t>
            </a:r>
          </a:p>
        </p:txBody>
      </p:sp>
      <p:sp>
        <p:nvSpPr>
          <p:cNvPr id="4" name="Slide Number Placeholder 3"/>
          <p:cNvSpPr>
            <a:spLocks noGrp="1"/>
          </p:cNvSpPr>
          <p:nvPr>
            <p:ph type="sldNum" sz="quarter" idx="12"/>
          </p:nvPr>
        </p:nvSpPr>
        <p:spPr/>
        <p:txBody>
          <a:bodyPr/>
          <a:lstStyle/>
          <a:p>
            <a:fld id="{60F88D64-766A-45C3-93FE-3E1D3068B07A}" type="slidenum">
              <a:rPr lang="en-US" smtClean="0"/>
              <a:t>42</a:t>
            </a:fld>
            <a:endParaRPr lang="en-US" dirty="0"/>
          </a:p>
        </p:txBody>
      </p:sp>
      <p:pic>
        <p:nvPicPr>
          <p:cNvPr id="5" name="Picture 4">
            <a:extLst>
              <a:ext uri="{FF2B5EF4-FFF2-40B4-BE49-F238E27FC236}">
                <a16:creationId xmlns:a16="http://schemas.microsoft.com/office/drawing/2014/main" id="{A7697F8A-EDA0-4CAC-B39A-3B3AF821A89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89092" y="1901126"/>
            <a:ext cx="3276600" cy="4267200"/>
          </a:xfrm>
          <a:prstGeom prst="rect">
            <a:avLst/>
          </a:prstGeom>
          <a:noFill/>
          <a:ln>
            <a:solidFill>
              <a:schemeClr val="tx1"/>
            </a:solidFill>
          </a:ln>
        </p:spPr>
      </p:pic>
      <p:grpSp>
        <p:nvGrpSpPr>
          <p:cNvPr id="6" name="Group 5"/>
          <p:cNvGrpSpPr/>
          <p:nvPr/>
        </p:nvGrpSpPr>
        <p:grpSpPr>
          <a:xfrm>
            <a:off x="7626034" y="586581"/>
            <a:ext cx="1248248" cy="762000"/>
            <a:chOff x="1443905" y="3429000"/>
            <a:chExt cx="1248248" cy="762000"/>
          </a:xfrm>
        </p:grpSpPr>
        <p:pic>
          <p:nvPicPr>
            <p:cNvPr id="7" name="Picture 6"/>
            <p:cNvPicPr>
              <a:picLocks noChangeAspect="1"/>
            </p:cNvPicPr>
            <p:nvPr/>
          </p:nvPicPr>
          <p:blipFill>
            <a:blip r:embed="rId3"/>
            <a:stretch>
              <a:fillRect/>
            </a:stretch>
          </p:blipFill>
          <p:spPr>
            <a:xfrm>
              <a:off x="1443905" y="3429000"/>
              <a:ext cx="1248248" cy="762000"/>
            </a:xfrm>
            <a:prstGeom prst="rect">
              <a:avLst/>
            </a:prstGeom>
            <a:scene3d>
              <a:camera prst="orthographicFront"/>
              <a:lightRig rig="threePt" dir="t"/>
            </a:scene3d>
            <a:sp3d>
              <a:bevelT/>
            </a:sp3d>
          </p:spPr>
        </p:pic>
        <p:sp>
          <p:nvSpPr>
            <p:cNvPr id="8" name="TextBox 7"/>
            <p:cNvSpPr txBox="1"/>
            <p:nvPr/>
          </p:nvSpPr>
          <p:spPr>
            <a:xfrm>
              <a:off x="1648929" y="3594556"/>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grpSp>
      <p:pic>
        <p:nvPicPr>
          <p:cNvPr id="9" name="Picture 8">
            <a:extLst>
              <a:ext uri="{FF2B5EF4-FFF2-40B4-BE49-F238E27FC236}">
                <a16:creationId xmlns:a16="http://schemas.microsoft.com/office/drawing/2014/main" id="{E92EC1D0-ED31-4E57-9FCE-2333CFFA2DDC}"/>
              </a:ext>
            </a:extLst>
          </p:cNvPr>
          <p:cNvPicPr>
            <a:picLocks noChangeAspect="1"/>
          </p:cNvPicPr>
          <p:nvPr/>
        </p:nvPicPr>
        <p:blipFill>
          <a:blip r:embed="rId4"/>
          <a:stretch>
            <a:fillRect/>
          </a:stretch>
        </p:blipFill>
        <p:spPr>
          <a:xfrm>
            <a:off x="4863152" y="6172200"/>
            <a:ext cx="2548349" cy="685800"/>
          </a:xfrm>
          <a:prstGeom prst="rect">
            <a:avLst/>
          </a:prstGeom>
        </p:spPr>
      </p:pic>
    </p:spTree>
    <p:extLst>
      <p:ext uri="{BB962C8B-B14F-4D97-AF65-F5344CB8AC3E}">
        <p14:creationId xmlns:p14="http://schemas.microsoft.com/office/powerpoint/2010/main" val="19754819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7467600" cy="1096962"/>
          </a:xfrm>
        </p:spPr>
        <p:txBody>
          <a:bodyPr>
            <a:noAutofit/>
          </a:bodyPr>
          <a:lstStyle/>
          <a:p>
            <a:r>
              <a:rPr lang="en-US" dirty="0"/>
              <a:t>Test Security </a:t>
            </a:r>
            <a:br>
              <a:rPr lang="en-US" dirty="0"/>
            </a:br>
            <a:r>
              <a:rPr lang="en-US" dirty="0"/>
              <a:t>Policies and Procedures</a:t>
            </a:r>
          </a:p>
        </p:txBody>
      </p:sp>
      <p:sp>
        <p:nvSpPr>
          <p:cNvPr id="3" name="Content Placeholder 2"/>
          <p:cNvSpPr>
            <a:spLocks noGrp="1"/>
          </p:cNvSpPr>
          <p:nvPr>
            <p:ph idx="1"/>
          </p:nvPr>
        </p:nvSpPr>
        <p:spPr>
          <a:xfrm>
            <a:off x="20664" y="1707625"/>
            <a:ext cx="5160936" cy="4937124"/>
          </a:xfrm>
        </p:spPr>
        <p:txBody>
          <a:bodyPr>
            <a:noAutofit/>
          </a:bodyPr>
          <a:lstStyle/>
          <a:p>
            <a:pPr marL="0" indent="0">
              <a:buNone/>
            </a:pPr>
            <a:r>
              <a:rPr lang="en-US" sz="2800" b="1" dirty="0"/>
              <a:t>Security Log</a:t>
            </a:r>
          </a:p>
          <a:p>
            <a:pPr>
              <a:lnSpc>
                <a:spcPct val="90000"/>
              </a:lnSpc>
              <a:spcBef>
                <a:spcPts val="300"/>
              </a:spcBef>
              <a:spcAft>
                <a:spcPts val="300"/>
              </a:spcAft>
              <a:defRPr/>
            </a:pPr>
            <a:r>
              <a:rPr lang="en-US" sz="2000" dirty="0">
                <a:solidFill>
                  <a:srgbClr val="000000"/>
                </a:solidFill>
              </a:rPr>
              <a:t>Test administrators are required to maintain an accurate Security Log  for each testing room. </a:t>
            </a:r>
          </a:p>
          <a:p>
            <a:pPr>
              <a:lnSpc>
                <a:spcPct val="90000"/>
              </a:lnSpc>
              <a:spcBef>
                <a:spcPts val="300"/>
              </a:spcBef>
              <a:spcAft>
                <a:spcPts val="300"/>
              </a:spcAft>
              <a:defRPr/>
            </a:pPr>
            <a:r>
              <a:rPr lang="en-US" sz="2000" b="1" dirty="0">
                <a:solidFill>
                  <a:srgbClr val="000000"/>
                </a:solidFill>
              </a:rPr>
              <a:t>Anyone who enters a testing  room for the purpose of  monitoring a test </a:t>
            </a:r>
            <a:r>
              <a:rPr lang="en-US" sz="2000" b="1" u="sng" dirty="0">
                <a:solidFill>
                  <a:srgbClr val="000000"/>
                </a:solidFill>
              </a:rPr>
              <a:t>must</a:t>
            </a:r>
            <a:r>
              <a:rPr lang="en-US" sz="2000" b="1" dirty="0">
                <a:solidFill>
                  <a:srgbClr val="000000"/>
                </a:solidFill>
              </a:rPr>
              <a:t> sign the log for that testing room:</a:t>
            </a:r>
          </a:p>
          <a:p>
            <a:pPr lvl="1">
              <a:lnSpc>
                <a:spcPct val="90000"/>
              </a:lnSpc>
              <a:spcBef>
                <a:spcPts val="300"/>
              </a:spcBef>
              <a:spcAft>
                <a:spcPts val="300"/>
              </a:spcAft>
              <a:defRPr/>
            </a:pPr>
            <a:r>
              <a:rPr lang="en-US" sz="2000" dirty="0">
                <a:solidFill>
                  <a:srgbClr val="000000"/>
                </a:solidFill>
              </a:rPr>
              <a:t>test administrators,  proctors, and anyone who relieves  a test administrator, even for a  short break, regardless of how much time he or she spends monitoring a testing room. </a:t>
            </a:r>
          </a:p>
          <a:p>
            <a:pPr lvl="0">
              <a:lnSpc>
                <a:spcPct val="90000"/>
              </a:lnSpc>
              <a:spcBef>
                <a:spcPts val="300"/>
              </a:spcBef>
              <a:spcAft>
                <a:spcPts val="300"/>
              </a:spcAft>
              <a:defRPr/>
            </a:pPr>
            <a:r>
              <a:rPr lang="en-US" sz="2000" dirty="0"/>
              <a:t>After testing, copy and file </a:t>
            </a:r>
          </a:p>
          <a:p>
            <a:pPr lvl="0">
              <a:lnSpc>
                <a:spcPct val="90000"/>
              </a:lnSpc>
              <a:spcBef>
                <a:spcPts val="300"/>
              </a:spcBef>
              <a:spcAft>
                <a:spcPts val="300"/>
              </a:spcAft>
              <a:defRPr/>
            </a:pPr>
            <a:r>
              <a:rPr lang="en-US" sz="2000" dirty="0"/>
              <a:t>Return originals in the DAC box. </a:t>
            </a:r>
            <a:endParaRPr lang="en-US" sz="2000" dirty="0">
              <a:solidFill>
                <a:prstClr val="black"/>
              </a:solidFill>
            </a:endParaRPr>
          </a:p>
        </p:txBody>
      </p:sp>
      <p:sp>
        <p:nvSpPr>
          <p:cNvPr id="4" name="Slide Number Placeholder 3"/>
          <p:cNvSpPr>
            <a:spLocks noGrp="1"/>
          </p:cNvSpPr>
          <p:nvPr>
            <p:ph type="sldNum" sz="quarter" idx="12"/>
          </p:nvPr>
        </p:nvSpPr>
        <p:spPr/>
        <p:txBody>
          <a:bodyPr/>
          <a:lstStyle/>
          <a:p>
            <a:fld id="{60F88D64-766A-45C3-93FE-3E1D3068B07A}" type="slidenum">
              <a:rPr lang="en-US" smtClean="0"/>
              <a:t>43</a:t>
            </a:fld>
            <a:endParaRPr lang="en-US" dirty="0"/>
          </a:p>
        </p:txBody>
      </p:sp>
      <p:pic>
        <p:nvPicPr>
          <p:cNvPr id="9" name="Picture 8"/>
          <p:cNvPicPr>
            <a:picLocks noChangeAspect="1"/>
          </p:cNvPicPr>
          <p:nvPr/>
        </p:nvPicPr>
        <p:blipFill>
          <a:blip r:embed="rId2"/>
          <a:stretch>
            <a:fillRect/>
          </a:stretch>
        </p:blipFill>
        <p:spPr>
          <a:xfrm>
            <a:off x="5257800" y="2535804"/>
            <a:ext cx="3729359" cy="2960618"/>
          </a:xfrm>
          <a:prstGeom prst="rect">
            <a:avLst/>
          </a:prstGeom>
          <a:solidFill>
            <a:schemeClr val="tx1"/>
          </a:solidFill>
          <a:ln>
            <a:solidFill>
              <a:schemeClr val="tx1"/>
            </a:solidFill>
          </a:ln>
        </p:spPr>
      </p:pic>
      <p:grpSp>
        <p:nvGrpSpPr>
          <p:cNvPr id="10" name="Group 9"/>
          <p:cNvGrpSpPr/>
          <p:nvPr/>
        </p:nvGrpSpPr>
        <p:grpSpPr>
          <a:xfrm>
            <a:off x="7625561" y="586581"/>
            <a:ext cx="1248248" cy="762000"/>
            <a:chOff x="5203223" y="3428999"/>
            <a:chExt cx="1248248" cy="762000"/>
          </a:xfrm>
        </p:grpSpPr>
        <p:pic>
          <p:nvPicPr>
            <p:cNvPr id="11" name="Picture 10"/>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12" name="Group 11"/>
            <p:cNvGrpSpPr/>
            <p:nvPr/>
          </p:nvGrpSpPr>
          <p:grpSpPr>
            <a:xfrm>
              <a:off x="5438681" y="3448733"/>
              <a:ext cx="838200" cy="722531"/>
              <a:chOff x="5410732" y="3472099"/>
              <a:chExt cx="838200" cy="722531"/>
            </a:xfrm>
          </p:grpSpPr>
          <p:sp>
            <p:nvSpPr>
              <p:cNvPr id="13" name="TextBox 12"/>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4" name="TextBox 13"/>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5" name="Picture 14">
            <a:extLst>
              <a:ext uri="{FF2B5EF4-FFF2-40B4-BE49-F238E27FC236}">
                <a16:creationId xmlns:a16="http://schemas.microsoft.com/office/drawing/2014/main" id="{DFC1EAD2-EA29-41CB-9918-42020A7C8B6C}"/>
              </a:ext>
            </a:extLst>
          </p:cNvPr>
          <p:cNvPicPr>
            <a:picLocks noChangeAspect="1"/>
          </p:cNvPicPr>
          <p:nvPr/>
        </p:nvPicPr>
        <p:blipFill>
          <a:blip r:embed="rId4"/>
          <a:stretch>
            <a:fillRect/>
          </a:stretch>
        </p:blipFill>
        <p:spPr>
          <a:xfrm>
            <a:off x="4863152" y="6172200"/>
            <a:ext cx="2548349" cy="685800"/>
          </a:xfrm>
          <a:prstGeom prst="rect">
            <a:avLst/>
          </a:prstGeom>
        </p:spPr>
      </p:pic>
    </p:spTree>
    <p:extLst>
      <p:ext uri="{BB962C8B-B14F-4D97-AF65-F5344CB8AC3E}">
        <p14:creationId xmlns:p14="http://schemas.microsoft.com/office/powerpoint/2010/main" val="26307933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7457829" cy="1096962"/>
          </a:xfrm>
        </p:spPr>
        <p:txBody>
          <a:bodyPr>
            <a:noAutofit/>
          </a:bodyPr>
          <a:lstStyle/>
          <a:p>
            <a:r>
              <a:rPr lang="en-US" dirty="0"/>
              <a:t>Test Security </a:t>
            </a:r>
            <a:br>
              <a:rPr lang="en-US" dirty="0"/>
            </a:br>
            <a:r>
              <a:rPr lang="en-US" dirty="0"/>
              <a:t>Policies and Procedures</a:t>
            </a:r>
          </a:p>
        </p:txBody>
      </p:sp>
      <p:sp>
        <p:nvSpPr>
          <p:cNvPr id="3" name="Content Placeholder 2"/>
          <p:cNvSpPr>
            <a:spLocks noGrp="1"/>
          </p:cNvSpPr>
          <p:nvPr>
            <p:ph idx="1"/>
          </p:nvPr>
        </p:nvSpPr>
        <p:spPr>
          <a:xfrm>
            <a:off x="28731" y="1649221"/>
            <a:ext cx="8645209" cy="4937124"/>
          </a:xfrm>
        </p:spPr>
        <p:txBody>
          <a:bodyPr>
            <a:noAutofit/>
          </a:bodyPr>
          <a:lstStyle/>
          <a:p>
            <a:pPr marL="0" indent="0">
              <a:buNone/>
            </a:pPr>
            <a:r>
              <a:rPr lang="en-US" sz="2800" b="1" dirty="0"/>
              <a:t>Electronic Devices and Breaks </a:t>
            </a:r>
          </a:p>
          <a:p>
            <a:pPr marL="457200" lvl="2">
              <a:spcBef>
                <a:spcPts val="300"/>
              </a:spcBef>
              <a:spcAft>
                <a:spcPts val="300"/>
              </a:spcAft>
            </a:pPr>
            <a:r>
              <a:rPr lang="en-US" sz="2000" dirty="0"/>
              <a:t>Determine your school’s policy for the storage of electronic devices (including smart watches) during testing. </a:t>
            </a:r>
          </a:p>
          <a:p>
            <a:pPr marL="457200" lvl="2">
              <a:spcBef>
                <a:spcPts val="300"/>
              </a:spcBef>
              <a:spcAft>
                <a:spcPts val="300"/>
              </a:spcAft>
            </a:pPr>
            <a:r>
              <a:rPr lang="en-US" sz="2000" dirty="0"/>
              <a:t>Direct test administrators on what to do if students have electronic devices in their possession before testing begins.</a:t>
            </a:r>
          </a:p>
          <a:p>
            <a:pPr marL="457200" lvl="2">
              <a:spcBef>
                <a:spcPts val="300"/>
              </a:spcBef>
              <a:spcAft>
                <a:spcPts val="300"/>
              </a:spcAft>
            </a:pPr>
            <a:r>
              <a:rPr lang="en-US" sz="2000" dirty="0"/>
              <a:t>Ensure that test administrators are aware of the policy that students are NOT allowed to access electronic devices at any time during a test session, including breaks. </a:t>
            </a:r>
          </a:p>
          <a:p>
            <a:pPr marL="457200" lvl="2">
              <a:spcBef>
                <a:spcPts val="300"/>
              </a:spcBef>
              <a:spcAft>
                <a:spcPts val="300"/>
              </a:spcAft>
            </a:pPr>
            <a:r>
              <a:rPr lang="en-US" sz="2000" b="1" dirty="0">
                <a:solidFill>
                  <a:srgbClr val="FF0000"/>
                </a:solidFill>
              </a:rPr>
              <a:t>If a student accesses his or her electronic device(s) during testing or a break, his or her test must be invalidated.</a:t>
            </a:r>
          </a:p>
          <a:p>
            <a:pPr marL="457200" lvl="2">
              <a:spcBef>
                <a:spcPts val="300"/>
              </a:spcBef>
              <a:spcAft>
                <a:spcPts val="300"/>
              </a:spcAft>
            </a:pPr>
            <a:r>
              <a:rPr lang="en-US" sz="2000" b="1" dirty="0"/>
              <a:t>Ensure that test administrators are aware of how to secure a student’s computer or device during a break.  </a:t>
            </a:r>
          </a:p>
          <a:p>
            <a:pPr marL="914400" lvl="3">
              <a:spcBef>
                <a:spcPts val="0"/>
              </a:spcBef>
              <a:spcAft>
                <a:spcPts val="0"/>
              </a:spcAft>
            </a:pPr>
            <a:r>
              <a:rPr lang="en-US" dirty="0"/>
              <a:t>For short breaks (e.g., restroom), it is recommended that a visual block be applied to the student’s computer screen or device. </a:t>
            </a:r>
          </a:p>
          <a:p>
            <a:pPr marL="914400" lvl="3">
              <a:spcBef>
                <a:spcPts val="0"/>
              </a:spcBef>
              <a:spcAft>
                <a:spcPts val="0"/>
              </a:spcAft>
            </a:pPr>
            <a:r>
              <a:rPr lang="en-US" dirty="0"/>
              <a:t>For longer breaks, it is recommended that the student pause or exit the test. Students will have to resumed after the break to continue testing.</a:t>
            </a:r>
          </a:p>
        </p:txBody>
      </p:sp>
      <p:sp>
        <p:nvSpPr>
          <p:cNvPr id="4" name="Slide Number Placeholder 3"/>
          <p:cNvSpPr>
            <a:spLocks noGrp="1"/>
          </p:cNvSpPr>
          <p:nvPr>
            <p:ph type="sldNum" sz="quarter" idx="12"/>
          </p:nvPr>
        </p:nvSpPr>
        <p:spPr/>
        <p:txBody>
          <a:bodyPr/>
          <a:lstStyle/>
          <a:p>
            <a:fld id="{60F88D64-766A-45C3-93FE-3E1D3068B07A}" type="slidenum">
              <a:rPr lang="en-US" smtClean="0"/>
              <a:t>44</a:t>
            </a:fld>
            <a:endParaRPr lang="en-US" dirty="0"/>
          </a:p>
        </p:txBody>
      </p:sp>
      <p:grpSp>
        <p:nvGrpSpPr>
          <p:cNvPr id="8" name="Group 7"/>
          <p:cNvGrpSpPr/>
          <p:nvPr/>
        </p:nvGrpSpPr>
        <p:grpSpPr>
          <a:xfrm>
            <a:off x="7625561" y="586581"/>
            <a:ext cx="1248248" cy="762000"/>
            <a:chOff x="5203223" y="3428999"/>
            <a:chExt cx="1248248" cy="762000"/>
          </a:xfrm>
        </p:grpSpPr>
        <p:pic>
          <p:nvPicPr>
            <p:cNvPr id="9" name="Picture 8"/>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10" name="Group 9"/>
            <p:cNvGrpSpPr/>
            <p:nvPr/>
          </p:nvGrpSpPr>
          <p:grpSpPr>
            <a:xfrm>
              <a:off x="5438681" y="3448733"/>
              <a:ext cx="838200" cy="722531"/>
              <a:chOff x="5410732" y="3472099"/>
              <a:chExt cx="838200" cy="722531"/>
            </a:xfrm>
          </p:grpSpPr>
          <p:sp>
            <p:nvSpPr>
              <p:cNvPr id="11" name="TextBox 10"/>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2" name="TextBox 11"/>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3" name="Picture 12">
            <a:extLst>
              <a:ext uri="{FF2B5EF4-FFF2-40B4-BE49-F238E27FC236}">
                <a16:creationId xmlns:a16="http://schemas.microsoft.com/office/drawing/2014/main" id="{B28EC79D-CF74-4BFB-8557-F6A3C8688558}"/>
              </a:ext>
            </a:extLst>
          </p:cNvPr>
          <p:cNvPicPr>
            <a:picLocks noChangeAspect="1"/>
          </p:cNvPicPr>
          <p:nvPr/>
        </p:nvPicPr>
        <p:blipFill>
          <a:blip r:embed="rId4"/>
          <a:stretch>
            <a:fillRect/>
          </a:stretch>
        </p:blipFill>
        <p:spPr>
          <a:xfrm>
            <a:off x="4863152" y="6172200"/>
            <a:ext cx="2548349" cy="685800"/>
          </a:xfrm>
          <a:prstGeom prst="rect">
            <a:avLst/>
          </a:prstGeom>
        </p:spPr>
      </p:pic>
    </p:spTree>
    <p:extLst>
      <p:ext uri="{BB962C8B-B14F-4D97-AF65-F5344CB8AC3E}">
        <p14:creationId xmlns:p14="http://schemas.microsoft.com/office/powerpoint/2010/main" val="39941706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7696200" cy="1096962"/>
          </a:xfrm>
        </p:spPr>
        <p:txBody>
          <a:bodyPr>
            <a:noAutofit/>
          </a:bodyPr>
          <a:lstStyle/>
          <a:p>
            <a:r>
              <a:rPr lang="en-US" dirty="0"/>
              <a:t>Test Security </a:t>
            </a:r>
            <a:br>
              <a:rPr lang="en-US" dirty="0"/>
            </a:br>
            <a:r>
              <a:rPr lang="en-US" dirty="0"/>
              <a:t>Policies and Procedures</a:t>
            </a:r>
            <a:endParaRPr lang="en-US" sz="4200" dirty="0"/>
          </a:p>
        </p:txBody>
      </p:sp>
      <p:sp>
        <p:nvSpPr>
          <p:cNvPr id="3" name="Content Placeholder 2"/>
          <p:cNvSpPr>
            <a:spLocks noGrp="1"/>
          </p:cNvSpPr>
          <p:nvPr>
            <p:ph idx="1"/>
          </p:nvPr>
        </p:nvSpPr>
        <p:spPr>
          <a:xfrm>
            <a:off x="228600" y="1752601"/>
            <a:ext cx="8645209" cy="4343399"/>
          </a:xfrm>
        </p:spPr>
        <p:txBody>
          <a:bodyPr>
            <a:noAutofit/>
          </a:bodyPr>
          <a:lstStyle/>
          <a:p>
            <a:pPr marL="0" indent="0">
              <a:buNone/>
            </a:pPr>
            <a:r>
              <a:rPr lang="en-US" sz="2800" b="1" dirty="0"/>
              <a:t>Testing Rules Acknowledgment</a:t>
            </a:r>
          </a:p>
          <a:p>
            <a:r>
              <a:rPr lang="en-US" sz="2600" dirty="0"/>
              <a:t>Test administrators are instructed to contact you if a student does not sign below the Testing Rules Acknowledgment. </a:t>
            </a:r>
          </a:p>
          <a:p>
            <a:r>
              <a:rPr lang="en-US" sz="2600" dirty="0"/>
              <a:t>Determine the appropriate course of action for handling a student who does not affirm the Testing Rules Acknowledgment. </a:t>
            </a:r>
          </a:p>
          <a:p>
            <a:r>
              <a:rPr lang="en-US" sz="2600" b="1" dirty="0"/>
              <a:t>Any student who refuses to affirm the Testing Rules Acknowledgment should still be tested, but a record of the student’s refusal should be retained at the school.</a:t>
            </a:r>
          </a:p>
        </p:txBody>
      </p:sp>
      <p:sp>
        <p:nvSpPr>
          <p:cNvPr id="4" name="Slide Number Placeholder 3"/>
          <p:cNvSpPr>
            <a:spLocks noGrp="1"/>
          </p:cNvSpPr>
          <p:nvPr>
            <p:ph type="sldNum" sz="quarter" idx="12"/>
          </p:nvPr>
        </p:nvSpPr>
        <p:spPr/>
        <p:txBody>
          <a:bodyPr/>
          <a:lstStyle/>
          <a:p>
            <a:fld id="{60F88D64-766A-45C3-93FE-3E1D3068B07A}" type="slidenum">
              <a:rPr lang="en-US" smtClean="0"/>
              <a:t>45</a:t>
            </a:fld>
            <a:endParaRPr lang="en-US" dirty="0"/>
          </a:p>
        </p:txBody>
      </p:sp>
      <p:grpSp>
        <p:nvGrpSpPr>
          <p:cNvPr id="8" name="Group 7"/>
          <p:cNvGrpSpPr/>
          <p:nvPr/>
        </p:nvGrpSpPr>
        <p:grpSpPr>
          <a:xfrm>
            <a:off x="7625561" y="586581"/>
            <a:ext cx="1248248" cy="762000"/>
            <a:chOff x="5203223" y="3428999"/>
            <a:chExt cx="1248248" cy="762000"/>
          </a:xfrm>
        </p:grpSpPr>
        <p:pic>
          <p:nvPicPr>
            <p:cNvPr id="9" name="Picture 8"/>
            <p:cNvPicPr>
              <a:picLocks noChangeAspect="1"/>
            </p:cNvPicPr>
            <p:nvPr/>
          </p:nvPicPr>
          <p:blipFill>
            <a:blip r:embed="rId2"/>
            <a:stretch>
              <a:fillRect/>
            </a:stretch>
          </p:blipFill>
          <p:spPr>
            <a:xfrm>
              <a:off x="5203223" y="3428999"/>
              <a:ext cx="1248248" cy="762000"/>
            </a:xfrm>
            <a:prstGeom prst="rect">
              <a:avLst/>
            </a:prstGeom>
            <a:scene3d>
              <a:camera prst="orthographicFront"/>
              <a:lightRig rig="threePt" dir="t"/>
            </a:scene3d>
            <a:sp3d>
              <a:bevelT/>
            </a:sp3d>
          </p:spPr>
        </p:pic>
        <p:grpSp>
          <p:nvGrpSpPr>
            <p:cNvPr id="13" name="Group 12"/>
            <p:cNvGrpSpPr/>
            <p:nvPr/>
          </p:nvGrpSpPr>
          <p:grpSpPr>
            <a:xfrm>
              <a:off x="5438681" y="3448733"/>
              <a:ext cx="838200" cy="722531"/>
              <a:chOff x="5410732" y="3472099"/>
              <a:chExt cx="838200" cy="722531"/>
            </a:xfrm>
          </p:grpSpPr>
          <p:sp>
            <p:nvSpPr>
              <p:cNvPr id="14" name="TextBox 13"/>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5" name="TextBox 14"/>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0" name="Picture 9">
            <a:extLst>
              <a:ext uri="{FF2B5EF4-FFF2-40B4-BE49-F238E27FC236}">
                <a16:creationId xmlns:a16="http://schemas.microsoft.com/office/drawing/2014/main" id="{636FFDEF-757C-409E-80B4-B30412AB79E4}"/>
              </a:ext>
            </a:extLst>
          </p:cNvPr>
          <p:cNvPicPr>
            <a:picLocks noChangeAspect="1"/>
          </p:cNvPicPr>
          <p:nvPr/>
        </p:nvPicPr>
        <p:blipFill>
          <a:blip r:embed="rId3"/>
          <a:stretch>
            <a:fillRect/>
          </a:stretch>
        </p:blipFill>
        <p:spPr>
          <a:xfrm>
            <a:off x="4863152" y="6172200"/>
            <a:ext cx="2548349" cy="685800"/>
          </a:xfrm>
          <a:prstGeom prst="rect">
            <a:avLst/>
          </a:prstGeom>
        </p:spPr>
      </p:pic>
    </p:spTree>
    <p:extLst>
      <p:ext uri="{BB962C8B-B14F-4D97-AF65-F5344CB8AC3E}">
        <p14:creationId xmlns:p14="http://schemas.microsoft.com/office/powerpoint/2010/main" val="2930359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dirty="0"/>
              <a:t>Test Security </a:t>
            </a:r>
            <a:br>
              <a:rPr lang="en-US" dirty="0"/>
            </a:br>
            <a:r>
              <a:rPr lang="en-US" dirty="0"/>
              <a:t>Policies and Procedures</a:t>
            </a:r>
            <a:endParaRPr lang="en-US" dirty="0">
              <a:solidFill>
                <a:schemeClr val="bg1"/>
              </a:solidFill>
            </a:endParaRPr>
          </a:p>
        </p:txBody>
      </p:sp>
      <p:sp>
        <p:nvSpPr>
          <p:cNvPr id="3" name="Content Placeholder 2"/>
          <p:cNvSpPr>
            <a:spLocks noGrp="1"/>
          </p:cNvSpPr>
          <p:nvPr>
            <p:ph idx="1"/>
          </p:nvPr>
        </p:nvSpPr>
        <p:spPr>
          <a:xfrm>
            <a:off x="228600" y="1905001"/>
            <a:ext cx="8686800" cy="4114799"/>
          </a:xfrm>
        </p:spPr>
        <p:txBody>
          <a:bodyPr/>
          <a:lstStyle/>
          <a:p>
            <a:pPr marL="0" lvl="0" indent="0" eaLnBrk="1" hangingPunct="1">
              <a:spcBef>
                <a:spcPts val="600"/>
              </a:spcBef>
              <a:spcAft>
                <a:spcPts val="600"/>
              </a:spcAft>
              <a:buNone/>
              <a:defRPr/>
            </a:pPr>
            <a:r>
              <a:rPr lang="en-US" sz="2800" b="1" dirty="0">
                <a:solidFill>
                  <a:srgbClr val="000000"/>
                </a:solidFill>
              </a:rPr>
              <a:t>Seal Code (FCAT 2.0 Reading Retake)</a:t>
            </a:r>
          </a:p>
          <a:p>
            <a:pPr>
              <a:spcBef>
                <a:spcPts val="600"/>
              </a:spcBef>
              <a:spcAft>
                <a:spcPts val="600"/>
              </a:spcAft>
            </a:pPr>
            <a:r>
              <a:rPr lang="en-US" sz="2600" dirty="0">
                <a:solidFill>
                  <a:srgbClr val="000000"/>
                </a:solidFill>
              </a:rPr>
              <a:t>A seal code is a unique four-digit number used to allow students to access Session 2 of the FCAT 2.0 Reading Retake after they have completed Session 1. </a:t>
            </a:r>
          </a:p>
          <a:p>
            <a:pPr>
              <a:spcBef>
                <a:spcPts val="600"/>
              </a:spcBef>
              <a:spcAft>
                <a:spcPts val="600"/>
              </a:spcAft>
            </a:pPr>
            <a:r>
              <a:rPr lang="en-US" sz="2600" dirty="0">
                <a:solidFill>
                  <a:srgbClr val="000000"/>
                </a:solidFill>
              </a:rPr>
              <a:t>Seal codes are provided in PearsonAccess Next, and all students in a test session will use the same seal code.  </a:t>
            </a:r>
          </a:p>
          <a:p>
            <a:pPr>
              <a:spcBef>
                <a:spcPts val="600"/>
              </a:spcBef>
              <a:spcAft>
                <a:spcPts val="600"/>
              </a:spcAft>
            </a:pPr>
            <a:r>
              <a:rPr lang="en-US" sz="2600" dirty="0">
                <a:solidFill>
                  <a:srgbClr val="000000"/>
                </a:solidFill>
              </a:rPr>
              <a:t>Students should not be given seal codes until Session 2/Day 2, when indicated in the Session 2 administration script. </a:t>
            </a:r>
          </a:p>
          <a:p>
            <a:pPr>
              <a:spcBef>
                <a:spcPts val="600"/>
              </a:spcBef>
              <a:spcAft>
                <a:spcPts val="600"/>
              </a:spcAft>
            </a:pPr>
            <a:r>
              <a:rPr lang="en-US" sz="2600" b="1" dirty="0">
                <a:solidFill>
                  <a:srgbClr val="000000"/>
                </a:solidFill>
              </a:rPr>
              <a:t>Seal codes must be handled securely and must not be used as test group codes.</a:t>
            </a: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46</a:t>
            </a:fld>
            <a:endParaRPr lang="en-US" dirty="0"/>
          </a:p>
        </p:txBody>
      </p:sp>
      <p:pic>
        <p:nvPicPr>
          <p:cNvPr id="12" name="Picture 11">
            <a:extLst>
              <a:ext uri="{FF2B5EF4-FFF2-40B4-BE49-F238E27FC236}">
                <a16:creationId xmlns:a16="http://schemas.microsoft.com/office/drawing/2014/main" id="{62929F27-EE67-4D03-8A02-7AE9E0B2D03D}"/>
              </a:ext>
            </a:extLst>
          </p:cNvPr>
          <p:cNvPicPr>
            <a:picLocks noChangeAspect="1"/>
          </p:cNvPicPr>
          <p:nvPr/>
        </p:nvPicPr>
        <p:blipFill rotWithShape="1">
          <a:blip r:embed="rId3"/>
          <a:srcRect l="1990"/>
          <a:stretch/>
        </p:blipFill>
        <p:spPr>
          <a:xfrm>
            <a:off x="7239000" y="6096001"/>
            <a:ext cx="1746437" cy="762000"/>
          </a:xfrm>
          <a:prstGeom prst="rect">
            <a:avLst/>
          </a:prstGeom>
        </p:spPr>
      </p:pic>
      <p:grpSp>
        <p:nvGrpSpPr>
          <p:cNvPr id="13" name="Group 12">
            <a:extLst>
              <a:ext uri="{FF2B5EF4-FFF2-40B4-BE49-F238E27FC236}">
                <a16:creationId xmlns:a16="http://schemas.microsoft.com/office/drawing/2014/main" id="{C23180A3-1641-4DF5-8212-5362CD0D1D57}"/>
              </a:ext>
            </a:extLst>
          </p:cNvPr>
          <p:cNvGrpSpPr/>
          <p:nvPr/>
        </p:nvGrpSpPr>
        <p:grpSpPr>
          <a:xfrm>
            <a:off x="7625561" y="586581"/>
            <a:ext cx="1248248" cy="762000"/>
            <a:chOff x="5203223" y="3428999"/>
            <a:chExt cx="1248248" cy="762000"/>
          </a:xfrm>
        </p:grpSpPr>
        <p:pic>
          <p:nvPicPr>
            <p:cNvPr id="14" name="Picture 13">
              <a:extLst>
                <a:ext uri="{FF2B5EF4-FFF2-40B4-BE49-F238E27FC236}">
                  <a16:creationId xmlns:a16="http://schemas.microsoft.com/office/drawing/2014/main" id="{55583DF4-C709-4AF5-AE8B-8CA3D5389529}"/>
                </a:ext>
              </a:extLst>
            </p:cNvPr>
            <p:cNvPicPr>
              <a:picLocks noChangeAspect="1"/>
            </p:cNvPicPr>
            <p:nvPr/>
          </p:nvPicPr>
          <p:blipFill>
            <a:blip r:embed="rId4"/>
            <a:stretch>
              <a:fillRect/>
            </a:stretch>
          </p:blipFill>
          <p:spPr>
            <a:xfrm>
              <a:off x="5203223" y="3428999"/>
              <a:ext cx="1248248" cy="762000"/>
            </a:xfrm>
            <a:prstGeom prst="rect">
              <a:avLst/>
            </a:prstGeom>
            <a:scene3d>
              <a:camera prst="orthographicFront"/>
              <a:lightRig rig="threePt" dir="t"/>
            </a:scene3d>
            <a:sp3d>
              <a:bevelT/>
            </a:sp3d>
          </p:spPr>
        </p:pic>
        <p:sp>
          <p:nvSpPr>
            <p:cNvPr id="17" name="TextBox 16">
              <a:extLst>
                <a:ext uri="{FF2B5EF4-FFF2-40B4-BE49-F238E27FC236}">
                  <a16:creationId xmlns:a16="http://schemas.microsoft.com/office/drawing/2014/main" id="{FEBC298A-8945-4BE8-9314-7CF01E8996EF}"/>
                </a:ext>
              </a:extLst>
            </p:cNvPr>
            <p:cNvSpPr txBox="1"/>
            <p:nvPr/>
          </p:nvSpPr>
          <p:spPr>
            <a:xfrm>
              <a:off x="5426262" y="3604418"/>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1017511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Test Security </a:t>
            </a:r>
            <a:br>
              <a:rPr lang="en-US" dirty="0"/>
            </a:br>
            <a:r>
              <a:rPr lang="en-US" dirty="0"/>
              <a:t>Policies and Procedures</a:t>
            </a:r>
          </a:p>
        </p:txBody>
      </p:sp>
      <p:sp>
        <p:nvSpPr>
          <p:cNvPr id="3" name="Content Placeholder 2"/>
          <p:cNvSpPr>
            <a:spLocks noGrp="1"/>
          </p:cNvSpPr>
          <p:nvPr>
            <p:ph idx="1"/>
          </p:nvPr>
        </p:nvSpPr>
        <p:spPr>
          <a:xfrm>
            <a:off x="228600" y="1752601"/>
            <a:ext cx="8645209" cy="4724399"/>
          </a:xfrm>
        </p:spPr>
        <p:txBody>
          <a:bodyPr>
            <a:noAutofit/>
          </a:bodyPr>
          <a:lstStyle/>
          <a:p>
            <a:pPr marL="0" indent="0">
              <a:buNone/>
            </a:pPr>
            <a:r>
              <a:rPr lang="en-US" sz="2800" b="1" dirty="0"/>
              <a:t>Security Numbers</a:t>
            </a:r>
          </a:p>
          <a:p>
            <a:r>
              <a:rPr lang="en-US" sz="2200" dirty="0"/>
              <a:t>Schools must maintain test security by using the PBT test material security numbers to account for all secure test materials before, during, and after test administration until the time they are returned to the contractor.</a:t>
            </a:r>
          </a:p>
          <a:p>
            <a:r>
              <a:rPr lang="en-US" sz="2200" dirty="0"/>
              <a:t>The test administrator should also maintain a record of the security numbers for all test materials assigned to him or her. </a:t>
            </a:r>
          </a:p>
          <a:p>
            <a:r>
              <a:rPr lang="en-US" sz="2200" dirty="0"/>
              <a:t>If a test administrator receives PBT materials that are not already listed, the security numbers of those materials must be added to this record with the names of the students to whom the test materials are assigned. </a:t>
            </a:r>
          </a:p>
          <a:p>
            <a:r>
              <a:rPr lang="en-US" sz="2200" dirty="0"/>
              <a:t>The security number(s) of the document(s) assigned to and returned by each student should be recorded and verified at the completion of each day of testing.</a:t>
            </a:r>
          </a:p>
        </p:txBody>
      </p:sp>
      <p:sp>
        <p:nvSpPr>
          <p:cNvPr id="4" name="Slide Number Placeholder 3"/>
          <p:cNvSpPr>
            <a:spLocks noGrp="1"/>
          </p:cNvSpPr>
          <p:nvPr>
            <p:ph type="sldNum" sz="quarter" idx="12"/>
          </p:nvPr>
        </p:nvSpPr>
        <p:spPr/>
        <p:txBody>
          <a:bodyPr/>
          <a:lstStyle/>
          <a:p>
            <a:fld id="{60F88D64-766A-45C3-93FE-3E1D3068B07A}" type="slidenum">
              <a:rPr lang="en-US" smtClean="0"/>
              <a:t>47</a:t>
            </a:fld>
            <a:endParaRPr lang="en-US" dirty="0"/>
          </a:p>
        </p:txBody>
      </p:sp>
      <p:grpSp>
        <p:nvGrpSpPr>
          <p:cNvPr id="8" name="Group 7"/>
          <p:cNvGrpSpPr/>
          <p:nvPr/>
        </p:nvGrpSpPr>
        <p:grpSpPr>
          <a:xfrm>
            <a:off x="7625561" y="586581"/>
            <a:ext cx="1248248" cy="762000"/>
            <a:chOff x="5203223" y="3428999"/>
            <a:chExt cx="1248248" cy="762000"/>
          </a:xfrm>
        </p:grpSpPr>
        <p:pic>
          <p:nvPicPr>
            <p:cNvPr id="9" name="Picture 8"/>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10" name="Group 9"/>
            <p:cNvGrpSpPr/>
            <p:nvPr/>
          </p:nvGrpSpPr>
          <p:grpSpPr>
            <a:xfrm>
              <a:off x="5386049" y="3428999"/>
              <a:ext cx="890832" cy="742265"/>
              <a:chOff x="5358100" y="3452365"/>
              <a:chExt cx="890832" cy="742265"/>
            </a:xfrm>
          </p:grpSpPr>
          <p:sp>
            <p:nvSpPr>
              <p:cNvPr id="11" name="TextBox 10"/>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2" name="TextBox 11"/>
              <p:cNvSpPr txBox="1"/>
              <p:nvPr/>
            </p:nvSpPr>
            <p:spPr>
              <a:xfrm>
                <a:off x="5358100" y="3452365"/>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3" name="Picture 12">
            <a:extLst>
              <a:ext uri="{FF2B5EF4-FFF2-40B4-BE49-F238E27FC236}">
                <a16:creationId xmlns:a16="http://schemas.microsoft.com/office/drawing/2014/main" id="{C31D0576-42B8-40CF-8A9A-98BAD26D2E5E}"/>
              </a:ext>
            </a:extLst>
          </p:cNvPr>
          <p:cNvPicPr>
            <a:picLocks noChangeAspect="1"/>
          </p:cNvPicPr>
          <p:nvPr/>
        </p:nvPicPr>
        <p:blipFill>
          <a:blip r:embed="rId4"/>
          <a:stretch>
            <a:fillRect/>
          </a:stretch>
        </p:blipFill>
        <p:spPr>
          <a:xfrm>
            <a:off x="4863152" y="6172200"/>
            <a:ext cx="2548349" cy="685800"/>
          </a:xfrm>
          <a:prstGeom prst="rect">
            <a:avLst/>
          </a:prstGeom>
        </p:spPr>
      </p:pic>
    </p:spTree>
    <p:extLst>
      <p:ext uri="{BB962C8B-B14F-4D97-AF65-F5344CB8AC3E}">
        <p14:creationId xmlns:p14="http://schemas.microsoft.com/office/powerpoint/2010/main" val="10789566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Test Security </a:t>
            </a:r>
            <a:br>
              <a:rPr lang="en-US" dirty="0"/>
            </a:br>
            <a:r>
              <a:rPr lang="en-US" dirty="0"/>
              <a:t>Policies and Procedures</a:t>
            </a:r>
          </a:p>
        </p:txBody>
      </p:sp>
      <p:sp>
        <p:nvSpPr>
          <p:cNvPr id="3" name="Content Placeholder 2"/>
          <p:cNvSpPr>
            <a:spLocks noGrp="1"/>
          </p:cNvSpPr>
          <p:nvPr>
            <p:ph idx="1"/>
          </p:nvPr>
        </p:nvSpPr>
        <p:spPr>
          <a:xfrm>
            <a:off x="228600" y="1752601"/>
            <a:ext cx="8645209" cy="2438399"/>
          </a:xfrm>
        </p:spPr>
        <p:txBody>
          <a:bodyPr>
            <a:noAutofit/>
          </a:bodyPr>
          <a:lstStyle/>
          <a:p>
            <a:pPr marL="0" indent="0">
              <a:spcBef>
                <a:spcPts val="300"/>
              </a:spcBef>
              <a:spcAft>
                <a:spcPts val="300"/>
              </a:spcAft>
              <a:buNone/>
            </a:pPr>
            <a:r>
              <a:rPr lang="en-US" sz="2800" b="1" dirty="0"/>
              <a:t>FSA Security Numbers</a:t>
            </a:r>
          </a:p>
          <a:p>
            <a:pPr>
              <a:spcBef>
                <a:spcPts val="300"/>
              </a:spcBef>
              <a:spcAft>
                <a:spcPts val="300"/>
              </a:spcAft>
            </a:pPr>
            <a:r>
              <a:rPr lang="en-US" sz="2200" dirty="0"/>
              <a:t>All PBT accommodations (regular print, large print, braille, and one-item-per-page) and Reading and Writing Passage Booklets are secure documents and must be protected from loss, theft, or reproduction in any medium. </a:t>
            </a:r>
          </a:p>
          <a:p>
            <a:pPr>
              <a:spcBef>
                <a:spcPts val="300"/>
              </a:spcBef>
              <a:spcAft>
                <a:spcPts val="300"/>
              </a:spcAft>
            </a:pPr>
            <a:r>
              <a:rPr lang="en-US" sz="2200" dirty="0"/>
              <a:t>A unique identification number and a barcode are printed on the front cover of all secure documents. </a:t>
            </a:r>
          </a:p>
          <a:p>
            <a:pPr>
              <a:spcBef>
                <a:spcPts val="300"/>
              </a:spcBef>
              <a:spcAft>
                <a:spcPts val="300"/>
              </a:spcAft>
            </a:pPr>
            <a:r>
              <a:rPr lang="en-US" sz="2200" dirty="0"/>
              <a:t>The security number on FSA PBT documents consists of the </a:t>
            </a:r>
            <a:r>
              <a:rPr lang="en-US" sz="2200" b="1" dirty="0">
                <a:solidFill>
                  <a:srgbClr val="FF0000"/>
                </a:solidFill>
              </a:rPr>
              <a:t>last eight digits </a:t>
            </a:r>
            <a:r>
              <a:rPr lang="en-US" sz="2200" dirty="0"/>
              <a:t>of the identification number.</a:t>
            </a:r>
          </a:p>
        </p:txBody>
      </p:sp>
      <p:sp>
        <p:nvSpPr>
          <p:cNvPr id="4" name="Slide Number Placeholder 3"/>
          <p:cNvSpPr>
            <a:spLocks noGrp="1"/>
          </p:cNvSpPr>
          <p:nvPr>
            <p:ph type="sldNum" sz="quarter" idx="12"/>
          </p:nvPr>
        </p:nvSpPr>
        <p:spPr/>
        <p:txBody>
          <a:bodyPr/>
          <a:lstStyle/>
          <a:p>
            <a:fld id="{60F88D64-766A-45C3-93FE-3E1D3068B07A}" type="slidenum">
              <a:rPr lang="en-US" smtClean="0"/>
              <a:t>48</a:t>
            </a:fld>
            <a:endParaRPr lang="en-US" dirty="0"/>
          </a:p>
        </p:txBody>
      </p:sp>
      <p:grpSp>
        <p:nvGrpSpPr>
          <p:cNvPr id="8" name="Group 7"/>
          <p:cNvGrpSpPr/>
          <p:nvPr/>
        </p:nvGrpSpPr>
        <p:grpSpPr>
          <a:xfrm>
            <a:off x="7625561" y="586581"/>
            <a:ext cx="1248248" cy="762000"/>
            <a:chOff x="5203223" y="3428999"/>
            <a:chExt cx="1248248" cy="762000"/>
          </a:xfrm>
        </p:grpSpPr>
        <p:pic>
          <p:nvPicPr>
            <p:cNvPr id="9" name="Picture 8"/>
            <p:cNvPicPr>
              <a:picLocks noChangeAspect="1"/>
            </p:cNvPicPr>
            <p:nvPr/>
          </p:nvPicPr>
          <p:blipFill>
            <a:blip r:embed="rId2"/>
            <a:stretch>
              <a:fillRect/>
            </a:stretch>
          </p:blipFill>
          <p:spPr>
            <a:xfrm>
              <a:off x="5203223" y="3428999"/>
              <a:ext cx="1248248" cy="762000"/>
            </a:xfrm>
            <a:prstGeom prst="rect">
              <a:avLst/>
            </a:prstGeom>
            <a:scene3d>
              <a:camera prst="orthographicFront"/>
              <a:lightRig rig="threePt" dir="t"/>
            </a:scene3d>
            <a:sp3d>
              <a:bevelT/>
            </a:sp3d>
          </p:spPr>
        </p:pic>
        <p:grpSp>
          <p:nvGrpSpPr>
            <p:cNvPr id="10" name="Group 9"/>
            <p:cNvGrpSpPr/>
            <p:nvPr/>
          </p:nvGrpSpPr>
          <p:grpSpPr>
            <a:xfrm>
              <a:off x="5438681" y="3448733"/>
              <a:ext cx="838200" cy="722531"/>
              <a:chOff x="5410732" y="3472099"/>
              <a:chExt cx="838200" cy="722531"/>
            </a:xfrm>
          </p:grpSpPr>
          <p:sp>
            <p:nvSpPr>
              <p:cNvPr id="11" name="TextBox 10"/>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2" name="TextBox 11"/>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3" name="Picture 12">
            <a:extLst/>
          </p:cNvPr>
          <p:cNvPicPr>
            <a:picLocks noChangeAspect="1"/>
          </p:cNvPicPr>
          <p:nvPr/>
        </p:nvPicPr>
        <p:blipFill>
          <a:blip r:embed="rId3"/>
          <a:stretch>
            <a:fillRect/>
          </a:stretch>
        </p:blipFill>
        <p:spPr>
          <a:xfrm>
            <a:off x="1884204" y="4724400"/>
            <a:ext cx="5334000" cy="1746800"/>
          </a:xfrm>
          <a:prstGeom prst="rect">
            <a:avLst/>
          </a:prstGeom>
        </p:spPr>
      </p:pic>
    </p:spTree>
    <p:extLst>
      <p:ext uri="{BB962C8B-B14F-4D97-AF65-F5344CB8AC3E}">
        <p14:creationId xmlns:p14="http://schemas.microsoft.com/office/powerpoint/2010/main" val="4734829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Test Security </a:t>
            </a:r>
            <a:br>
              <a:rPr lang="en-US" dirty="0"/>
            </a:br>
            <a:r>
              <a:rPr lang="en-US" dirty="0"/>
              <a:t>Policies and Procedures</a:t>
            </a:r>
          </a:p>
        </p:txBody>
      </p:sp>
      <p:sp>
        <p:nvSpPr>
          <p:cNvPr id="3" name="Content Placeholder 2"/>
          <p:cNvSpPr>
            <a:spLocks noGrp="1"/>
          </p:cNvSpPr>
          <p:nvPr>
            <p:ph idx="1"/>
          </p:nvPr>
        </p:nvSpPr>
        <p:spPr>
          <a:xfrm>
            <a:off x="228600" y="1752601"/>
            <a:ext cx="8645209" cy="2438399"/>
          </a:xfrm>
        </p:spPr>
        <p:txBody>
          <a:bodyPr>
            <a:noAutofit/>
          </a:bodyPr>
          <a:lstStyle/>
          <a:p>
            <a:pPr marL="0" indent="0">
              <a:spcBef>
                <a:spcPts val="300"/>
              </a:spcBef>
              <a:spcAft>
                <a:spcPts val="300"/>
              </a:spcAft>
              <a:buNone/>
            </a:pPr>
            <a:r>
              <a:rPr lang="en-US" sz="2800" b="1" dirty="0"/>
              <a:t>NGSSS Security Numbers</a:t>
            </a:r>
          </a:p>
          <a:p>
            <a:pPr>
              <a:spcBef>
                <a:spcPts val="300"/>
              </a:spcBef>
              <a:spcAft>
                <a:spcPts val="300"/>
              </a:spcAft>
            </a:pPr>
            <a:r>
              <a:rPr lang="en-US" sz="2200" dirty="0"/>
              <a:t>All PBT accommodations (regular print, large print, braille, and one-item-per-page) and Reading Passage Booklets are secure documents and must be protected from loss, theft, or reproduction in any medium. </a:t>
            </a:r>
          </a:p>
          <a:p>
            <a:pPr>
              <a:spcBef>
                <a:spcPts val="300"/>
              </a:spcBef>
              <a:spcAft>
                <a:spcPts val="300"/>
              </a:spcAft>
            </a:pPr>
            <a:r>
              <a:rPr lang="en-US" sz="2200" dirty="0"/>
              <a:t>A unique identification number and a barcode are printed on the front cover of all secure documents. </a:t>
            </a:r>
          </a:p>
          <a:p>
            <a:pPr>
              <a:spcBef>
                <a:spcPts val="300"/>
              </a:spcBef>
              <a:spcAft>
                <a:spcPts val="300"/>
              </a:spcAft>
            </a:pPr>
            <a:r>
              <a:rPr lang="en-US" sz="2200" dirty="0"/>
              <a:t>The NGSSS security number consists of a </a:t>
            </a:r>
            <a:r>
              <a:rPr lang="en-US" sz="2200" b="1" dirty="0">
                <a:solidFill>
                  <a:srgbClr val="FF0000"/>
                </a:solidFill>
              </a:rPr>
              <a:t>nine-digit number followed by a check digit</a:t>
            </a:r>
            <a:r>
              <a:rPr lang="en-US" sz="2200" dirty="0">
                <a:solidFill>
                  <a:srgbClr val="FF0000"/>
                </a:solidFill>
              </a:rPr>
              <a:t>.</a:t>
            </a:r>
          </a:p>
        </p:txBody>
      </p:sp>
      <p:sp>
        <p:nvSpPr>
          <p:cNvPr id="4" name="Slide Number Placeholder 3"/>
          <p:cNvSpPr>
            <a:spLocks noGrp="1"/>
          </p:cNvSpPr>
          <p:nvPr>
            <p:ph type="sldNum" sz="quarter" idx="12"/>
          </p:nvPr>
        </p:nvSpPr>
        <p:spPr/>
        <p:txBody>
          <a:bodyPr/>
          <a:lstStyle/>
          <a:p>
            <a:fld id="{60F88D64-766A-45C3-93FE-3E1D3068B07A}" type="slidenum">
              <a:rPr lang="en-US" smtClean="0"/>
              <a:t>49</a:t>
            </a:fld>
            <a:endParaRPr lang="en-US" dirty="0"/>
          </a:p>
        </p:txBody>
      </p:sp>
      <p:grpSp>
        <p:nvGrpSpPr>
          <p:cNvPr id="8" name="Group 7"/>
          <p:cNvGrpSpPr/>
          <p:nvPr/>
        </p:nvGrpSpPr>
        <p:grpSpPr>
          <a:xfrm>
            <a:off x="7625561" y="586581"/>
            <a:ext cx="1248248" cy="762000"/>
            <a:chOff x="5203223" y="3428999"/>
            <a:chExt cx="1248248" cy="762000"/>
          </a:xfrm>
        </p:grpSpPr>
        <p:pic>
          <p:nvPicPr>
            <p:cNvPr id="9" name="Picture 8"/>
            <p:cNvPicPr>
              <a:picLocks noChangeAspect="1"/>
            </p:cNvPicPr>
            <p:nvPr/>
          </p:nvPicPr>
          <p:blipFill>
            <a:blip r:embed="rId2"/>
            <a:stretch>
              <a:fillRect/>
            </a:stretch>
          </p:blipFill>
          <p:spPr>
            <a:xfrm>
              <a:off x="5203223" y="3428999"/>
              <a:ext cx="1248248" cy="762000"/>
            </a:xfrm>
            <a:prstGeom prst="rect">
              <a:avLst/>
            </a:prstGeom>
            <a:scene3d>
              <a:camera prst="orthographicFront"/>
              <a:lightRig rig="threePt" dir="t"/>
            </a:scene3d>
            <a:sp3d>
              <a:bevelT/>
            </a:sp3d>
          </p:spPr>
        </p:pic>
        <p:sp>
          <p:nvSpPr>
            <p:cNvPr id="11" name="TextBox 10"/>
            <p:cNvSpPr txBox="1"/>
            <p:nvPr/>
          </p:nvSpPr>
          <p:spPr>
            <a:xfrm>
              <a:off x="5443547" y="3594555"/>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grpSp>
      <p:pic>
        <p:nvPicPr>
          <p:cNvPr id="5" name="Picture 4">
            <a:extLst>
              <a:ext uri="{FF2B5EF4-FFF2-40B4-BE49-F238E27FC236}">
                <a16:creationId xmlns:a16="http://schemas.microsoft.com/office/drawing/2014/main" id="{4EB0F0A7-82EF-43FF-ABCA-654831EF7A16}"/>
              </a:ext>
            </a:extLst>
          </p:cNvPr>
          <p:cNvPicPr>
            <a:picLocks noChangeAspect="1"/>
          </p:cNvPicPr>
          <p:nvPr/>
        </p:nvPicPr>
        <p:blipFill>
          <a:blip r:embed="rId3"/>
          <a:stretch>
            <a:fillRect/>
          </a:stretch>
        </p:blipFill>
        <p:spPr>
          <a:xfrm>
            <a:off x="838200" y="4373348"/>
            <a:ext cx="7467600" cy="2103653"/>
          </a:xfrm>
          <a:prstGeom prst="rect">
            <a:avLst/>
          </a:prstGeom>
        </p:spPr>
      </p:pic>
      <p:pic>
        <p:nvPicPr>
          <p:cNvPr id="13" name="Picture 12">
            <a:extLst>
              <a:ext uri="{FF2B5EF4-FFF2-40B4-BE49-F238E27FC236}">
                <a16:creationId xmlns:a16="http://schemas.microsoft.com/office/drawing/2014/main" id="{1BD234CB-70B9-468E-8FEF-C592A59BB5BA}"/>
              </a:ext>
            </a:extLst>
          </p:cNvPr>
          <p:cNvPicPr>
            <a:picLocks noChangeAspect="1"/>
          </p:cNvPicPr>
          <p:nvPr/>
        </p:nvPicPr>
        <p:blipFill>
          <a:blip r:embed="rId4"/>
          <a:stretch>
            <a:fillRect/>
          </a:stretch>
        </p:blipFill>
        <p:spPr>
          <a:xfrm>
            <a:off x="6435670" y="6111562"/>
            <a:ext cx="1430215" cy="711270"/>
          </a:xfrm>
          <a:prstGeom prst="rect">
            <a:avLst/>
          </a:prstGeom>
        </p:spPr>
      </p:pic>
      <p:pic>
        <p:nvPicPr>
          <p:cNvPr id="14" name="Picture 13">
            <a:extLst>
              <a:ext uri="{FF2B5EF4-FFF2-40B4-BE49-F238E27FC236}">
                <a16:creationId xmlns:a16="http://schemas.microsoft.com/office/drawing/2014/main" id="{90604FC6-98DE-4E04-B787-123F392DF337}"/>
              </a:ext>
            </a:extLst>
          </p:cNvPr>
          <p:cNvPicPr>
            <a:picLocks noChangeAspect="1"/>
          </p:cNvPicPr>
          <p:nvPr/>
        </p:nvPicPr>
        <p:blipFill rotWithShape="1">
          <a:blip r:embed="rId5"/>
          <a:srcRect l="1990"/>
          <a:stretch/>
        </p:blipFill>
        <p:spPr>
          <a:xfrm>
            <a:off x="7625561" y="6096001"/>
            <a:ext cx="1359876" cy="762000"/>
          </a:xfrm>
          <a:prstGeom prst="rect">
            <a:avLst/>
          </a:prstGeom>
        </p:spPr>
      </p:pic>
    </p:spTree>
    <p:extLst>
      <p:ext uri="{BB962C8B-B14F-4D97-AF65-F5344CB8AC3E}">
        <p14:creationId xmlns:p14="http://schemas.microsoft.com/office/powerpoint/2010/main" val="1488254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304800"/>
            <a:ext cx="8686800" cy="1292225"/>
          </a:xfrm>
        </p:spPr>
        <p:txBody>
          <a:bodyPr>
            <a:normAutofit fontScale="90000"/>
          </a:bodyPr>
          <a:lstStyle/>
          <a:p>
            <a:r>
              <a:rPr lang="en-US" dirty="0"/>
              <a:t>FCAT 2.0 Retake and EOC</a:t>
            </a:r>
            <a:br>
              <a:rPr lang="en-US" dirty="0">
                <a:latin typeface="+mj-ea"/>
                <a:cs typeface="+mj-ea"/>
              </a:rPr>
            </a:br>
            <a:r>
              <a:rPr lang="en-US" dirty="0"/>
              <a:t>Test Administration Manual</a:t>
            </a:r>
          </a:p>
        </p:txBody>
      </p:sp>
      <p:sp>
        <p:nvSpPr>
          <p:cNvPr id="4" name="Slide Number Placeholder 3"/>
          <p:cNvSpPr>
            <a:spLocks noGrp="1"/>
          </p:cNvSpPr>
          <p:nvPr>
            <p:ph type="sldNum" sz="quarter" idx="12"/>
          </p:nvPr>
        </p:nvSpPr>
        <p:spPr/>
        <p:txBody>
          <a:bodyPr/>
          <a:lstStyle/>
          <a:p>
            <a:pPr>
              <a:defRPr/>
            </a:pPr>
            <a:fld id="{DACA9360-84D9-4DFB-8B69-DCB552A4FAC5}" type="slidenum">
              <a:rPr lang="en-US" smtClean="0">
                <a:latin typeface="+mn-lt"/>
              </a:rPr>
              <a:pPr>
                <a:defRPr/>
              </a:pPr>
              <a:t>5</a:t>
            </a:fld>
            <a:endParaRPr lang="en-US" dirty="0">
              <a:latin typeface="+mn-lt"/>
            </a:endParaRPr>
          </a:p>
        </p:txBody>
      </p:sp>
      <p:sp>
        <p:nvSpPr>
          <p:cNvPr id="9" name="Rectangle 3"/>
          <p:cNvSpPr txBox="1">
            <a:spLocks noChangeArrowheads="1"/>
          </p:cNvSpPr>
          <p:nvPr/>
        </p:nvSpPr>
        <p:spPr bwMode="auto">
          <a:xfrm>
            <a:off x="228600" y="2106315"/>
            <a:ext cx="5486400" cy="3910310"/>
          </a:xfrm>
          <a:prstGeom prst="rect">
            <a:avLst/>
          </a:prstGeom>
          <a:noFill/>
          <a:ln w="9525">
            <a:noFill/>
            <a:miter lim="800000"/>
            <a:headEnd/>
            <a:tailEnd/>
          </a:ln>
        </p:spPr>
        <p:txBody>
          <a:bodyPr>
            <a:normAutofit lnSpcReduction="10000"/>
          </a:bodyPr>
          <a:lstStyle/>
          <a:p>
            <a:pPr fontAlgn="auto">
              <a:lnSpc>
                <a:spcPct val="90000"/>
              </a:lnSpc>
              <a:spcBef>
                <a:spcPct val="20000"/>
              </a:spcBef>
              <a:spcAft>
                <a:spcPts val="600"/>
              </a:spcAft>
              <a:defRPr/>
            </a:pPr>
            <a:r>
              <a:rPr lang="en-US" sz="2800" dirty="0">
                <a:solidFill>
                  <a:srgbClr val="000000"/>
                </a:solidFill>
                <a:latin typeface="Tahoma" panose="020B0604030504040204" pitchFamily="34" charset="0"/>
                <a:ea typeface="Tahoma" panose="020B0604030504040204" pitchFamily="34" charset="0"/>
                <a:cs typeface="Tahoma" panose="020B0604030504040204" pitchFamily="34" charset="0"/>
              </a:rPr>
              <a:t>Spring/Summer 2018 NGSSS EOC &amp; Retakes Manual. </a:t>
            </a:r>
          </a:p>
          <a:p>
            <a:pPr fontAlgn="auto">
              <a:lnSpc>
                <a:spcPct val="90000"/>
              </a:lnSpc>
              <a:spcBef>
                <a:spcPct val="20000"/>
              </a:spcBef>
              <a:spcAft>
                <a:spcPts val="600"/>
              </a:spcAft>
              <a:defRPr/>
            </a:pPr>
            <a:r>
              <a:rPr lang="en-US" sz="2800" dirty="0">
                <a:latin typeface="Tahoma" panose="020B0604030504040204" pitchFamily="34" charset="0"/>
                <a:ea typeface="Tahoma" panose="020B0604030504040204" pitchFamily="34" charset="0"/>
                <a:cs typeface="Tahoma" panose="020B0604030504040204" pitchFamily="34" charset="0"/>
              </a:rPr>
              <a:t>Provides instructions for administering:</a:t>
            </a:r>
          </a:p>
          <a:p>
            <a:pPr marL="457200" indent="-457200" fontAlgn="auto">
              <a:lnSpc>
                <a:spcPct val="90000"/>
              </a:lnSpc>
              <a:spcBef>
                <a:spcPct val="20000"/>
              </a:spcBef>
              <a:spcAft>
                <a:spcPts val="600"/>
              </a:spcAft>
              <a:buFont typeface="Arial" panose="020B0604020202020204" pitchFamily="34" charset="0"/>
              <a:buChar char="•"/>
              <a:defRPr/>
            </a:pPr>
            <a:r>
              <a:rPr lang="en-US" sz="2800" b="1" dirty="0">
                <a:latin typeface="Tahoma" panose="020B0604030504040204" pitchFamily="34" charset="0"/>
                <a:ea typeface="Tahoma" panose="020B0604030504040204" pitchFamily="34" charset="0"/>
                <a:cs typeface="Tahoma" panose="020B0604030504040204" pitchFamily="34" charset="0"/>
              </a:rPr>
              <a:t>FCAT 2.0 Reading Retake</a:t>
            </a:r>
          </a:p>
          <a:p>
            <a:pPr marL="457200" indent="-457200" fontAlgn="auto">
              <a:lnSpc>
                <a:spcPct val="90000"/>
              </a:lnSpc>
              <a:spcBef>
                <a:spcPct val="20000"/>
              </a:spcBef>
              <a:spcAft>
                <a:spcPts val="600"/>
              </a:spcAft>
              <a:buFont typeface="Arial" panose="020B0604020202020204" pitchFamily="34" charset="0"/>
              <a:buChar char="•"/>
              <a:defRPr/>
            </a:pPr>
            <a:r>
              <a:rPr lang="en-US" sz="2800" b="1" dirty="0">
                <a:solidFill>
                  <a:srgbClr val="000000"/>
                </a:solidFill>
                <a:latin typeface="Tahoma" panose="020B0604030504040204" pitchFamily="34" charset="0"/>
                <a:ea typeface="Tahoma" panose="020B0604030504040204" pitchFamily="34" charset="0"/>
                <a:cs typeface="Tahoma" panose="020B0604030504040204" pitchFamily="34" charset="0"/>
              </a:rPr>
              <a:t>Biology 1 EOC </a:t>
            </a:r>
          </a:p>
          <a:p>
            <a:pPr marL="457200" indent="-457200" fontAlgn="auto">
              <a:lnSpc>
                <a:spcPct val="90000"/>
              </a:lnSpc>
              <a:spcBef>
                <a:spcPct val="20000"/>
              </a:spcBef>
              <a:spcAft>
                <a:spcPts val="600"/>
              </a:spcAft>
              <a:buFont typeface="Arial" panose="020B0604020202020204" pitchFamily="34" charset="0"/>
              <a:buChar char="•"/>
              <a:defRPr/>
            </a:pPr>
            <a:r>
              <a:rPr lang="en-US" sz="2800" b="1" dirty="0">
                <a:solidFill>
                  <a:srgbClr val="000000"/>
                </a:solidFill>
                <a:latin typeface="Tahoma" panose="020B0604030504040204" pitchFamily="34" charset="0"/>
                <a:ea typeface="Tahoma" panose="020B0604030504040204" pitchFamily="34" charset="0"/>
                <a:cs typeface="Tahoma" panose="020B0604030504040204" pitchFamily="34" charset="0"/>
              </a:rPr>
              <a:t>Civics EOC</a:t>
            </a:r>
          </a:p>
          <a:p>
            <a:pPr marL="457200" indent="-457200" fontAlgn="auto">
              <a:lnSpc>
                <a:spcPct val="90000"/>
              </a:lnSpc>
              <a:spcBef>
                <a:spcPct val="20000"/>
              </a:spcBef>
              <a:spcAft>
                <a:spcPts val="600"/>
              </a:spcAft>
              <a:buFont typeface="Arial" panose="020B0604020202020204" pitchFamily="34" charset="0"/>
              <a:buChar char="•"/>
              <a:defRPr/>
            </a:pPr>
            <a:r>
              <a:rPr lang="en-US" sz="2800" b="1" dirty="0">
                <a:solidFill>
                  <a:srgbClr val="000000"/>
                </a:solidFill>
                <a:latin typeface="Tahoma" panose="020B0604030504040204" pitchFamily="34" charset="0"/>
                <a:ea typeface="Tahoma" panose="020B0604030504040204" pitchFamily="34" charset="0"/>
                <a:cs typeface="Tahoma" panose="020B0604030504040204" pitchFamily="34" charset="0"/>
              </a:rPr>
              <a:t>U.S. History EOC</a:t>
            </a: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5713806" y="1703685"/>
            <a:ext cx="3160003" cy="4111625"/>
          </a:xfrm>
          <a:prstGeom prst="rect">
            <a:avLst/>
          </a:prstGeom>
          <a:ln>
            <a:solidFill>
              <a:schemeClr val="tx1"/>
            </a:solidFill>
          </a:ln>
        </p:spPr>
      </p:pic>
      <p:sp>
        <p:nvSpPr>
          <p:cNvPr id="6" name="TextBox 5">
            <a:extLst>
              <a:ext uri="{FF2B5EF4-FFF2-40B4-BE49-F238E27FC236}">
                <a16:creationId xmlns:a16="http://schemas.microsoft.com/office/drawing/2014/main" id="{21362A62-8E8D-4C11-9139-4A73E814F80F}"/>
              </a:ext>
            </a:extLst>
          </p:cNvPr>
          <p:cNvSpPr txBox="1"/>
          <p:nvPr/>
        </p:nvSpPr>
        <p:spPr>
          <a:xfrm>
            <a:off x="7861019" y="606315"/>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nvGrpSpPr>
          <p:cNvPr id="7" name="Group 6">
            <a:extLst>
              <a:ext uri="{FF2B5EF4-FFF2-40B4-BE49-F238E27FC236}">
                <a16:creationId xmlns:a16="http://schemas.microsoft.com/office/drawing/2014/main" id="{E7A3BEBD-4968-4DC8-BCCC-58B80419FD77}"/>
              </a:ext>
            </a:extLst>
          </p:cNvPr>
          <p:cNvGrpSpPr/>
          <p:nvPr/>
        </p:nvGrpSpPr>
        <p:grpSpPr>
          <a:xfrm>
            <a:off x="7625561" y="586581"/>
            <a:ext cx="1248248" cy="762000"/>
            <a:chOff x="5203223" y="3428999"/>
            <a:chExt cx="1248248" cy="762000"/>
          </a:xfrm>
        </p:grpSpPr>
        <p:pic>
          <p:nvPicPr>
            <p:cNvPr id="8" name="Picture 7">
              <a:extLst>
                <a:ext uri="{FF2B5EF4-FFF2-40B4-BE49-F238E27FC236}">
                  <a16:creationId xmlns:a16="http://schemas.microsoft.com/office/drawing/2014/main" id="{35A44F31-6EA8-421D-9A94-49473CE5947B}"/>
                </a:ext>
              </a:extLst>
            </p:cNvPr>
            <p:cNvPicPr>
              <a:picLocks noChangeAspect="1"/>
            </p:cNvPicPr>
            <p:nvPr/>
          </p:nvPicPr>
          <p:blipFill>
            <a:blip r:embed="rId4"/>
            <a:stretch>
              <a:fillRect/>
            </a:stretch>
          </p:blipFill>
          <p:spPr>
            <a:xfrm>
              <a:off x="5203223" y="3428999"/>
              <a:ext cx="1248248" cy="762000"/>
            </a:xfrm>
            <a:prstGeom prst="rect">
              <a:avLst/>
            </a:prstGeom>
            <a:scene3d>
              <a:camera prst="orthographicFront"/>
              <a:lightRig rig="threePt" dir="t"/>
            </a:scene3d>
            <a:sp3d>
              <a:bevelT/>
            </a:sp3d>
          </p:spPr>
        </p:pic>
        <p:grpSp>
          <p:nvGrpSpPr>
            <p:cNvPr id="10" name="Group 9">
              <a:extLst>
                <a:ext uri="{FF2B5EF4-FFF2-40B4-BE49-F238E27FC236}">
                  <a16:creationId xmlns:a16="http://schemas.microsoft.com/office/drawing/2014/main" id="{1BEF1BF4-C5FE-4301-901C-C8D74EBA7CAC}"/>
                </a:ext>
              </a:extLst>
            </p:cNvPr>
            <p:cNvGrpSpPr/>
            <p:nvPr/>
          </p:nvGrpSpPr>
          <p:grpSpPr>
            <a:xfrm>
              <a:off x="5438681" y="3448733"/>
              <a:ext cx="838200" cy="722531"/>
              <a:chOff x="5410732" y="3472099"/>
              <a:chExt cx="838200" cy="722531"/>
            </a:xfrm>
          </p:grpSpPr>
          <p:sp>
            <p:nvSpPr>
              <p:cNvPr id="11" name="TextBox 10">
                <a:extLst>
                  <a:ext uri="{FF2B5EF4-FFF2-40B4-BE49-F238E27FC236}">
                    <a16:creationId xmlns:a16="http://schemas.microsoft.com/office/drawing/2014/main" id="{97B67EFA-156F-4C47-B8C3-1C8AD723422F}"/>
                  </a:ext>
                </a:extLst>
              </p:cNvPr>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FB30BC6E-201D-42B4-9A24-00876E1D4706}"/>
                  </a:ext>
                </a:extLst>
              </p:cNvPr>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3" name="Picture 12">
            <a:extLst>
              <a:ext uri="{FF2B5EF4-FFF2-40B4-BE49-F238E27FC236}">
                <a16:creationId xmlns:a16="http://schemas.microsoft.com/office/drawing/2014/main" id="{0C1BEBBD-4134-411C-A3F7-266AB781C19B}"/>
              </a:ext>
            </a:extLst>
          </p:cNvPr>
          <p:cNvPicPr>
            <a:picLocks noChangeAspect="1"/>
          </p:cNvPicPr>
          <p:nvPr/>
        </p:nvPicPr>
        <p:blipFill>
          <a:blip r:embed="rId5"/>
          <a:stretch>
            <a:fillRect/>
          </a:stretch>
        </p:blipFill>
        <p:spPr>
          <a:xfrm>
            <a:off x="6435670" y="6111562"/>
            <a:ext cx="1430215" cy="711270"/>
          </a:xfrm>
          <a:prstGeom prst="rect">
            <a:avLst/>
          </a:prstGeom>
        </p:spPr>
      </p:pic>
      <p:pic>
        <p:nvPicPr>
          <p:cNvPr id="14" name="Picture 13">
            <a:extLst>
              <a:ext uri="{FF2B5EF4-FFF2-40B4-BE49-F238E27FC236}">
                <a16:creationId xmlns:a16="http://schemas.microsoft.com/office/drawing/2014/main" id="{55589556-8EED-4C91-8982-ED6EA0A29B10}"/>
              </a:ext>
            </a:extLst>
          </p:cNvPr>
          <p:cNvPicPr>
            <a:picLocks noChangeAspect="1"/>
          </p:cNvPicPr>
          <p:nvPr/>
        </p:nvPicPr>
        <p:blipFill rotWithShape="1">
          <a:blip r:embed="rId6"/>
          <a:srcRect l="1990"/>
          <a:stretch/>
        </p:blipFill>
        <p:spPr>
          <a:xfrm>
            <a:off x="7625561" y="6096001"/>
            <a:ext cx="1359876" cy="762000"/>
          </a:xfrm>
          <a:prstGeom prst="rect">
            <a:avLst/>
          </a:prstGeom>
        </p:spPr>
      </p:pic>
    </p:spTree>
    <p:extLst>
      <p:ext uri="{BB962C8B-B14F-4D97-AF65-F5344CB8AC3E}">
        <p14:creationId xmlns:p14="http://schemas.microsoft.com/office/powerpoint/2010/main" val="10385997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Test Security</a:t>
            </a:r>
            <a:br>
              <a:rPr lang="en-US" dirty="0"/>
            </a:br>
            <a:r>
              <a:rPr lang="en-US" dirty="0"/>
              <a:t>Policies and Procedures</a:t>
            </a:r>
          </a:p>
        </p:txBody>
      </p:sp>
      <p:sp>
        <p:nvSpPr>
          <p:cNvPr id="3" name="Content Placeholder 2"/>
          <p:cNvSpPr>
            <a:spLocks noGrp="1"/>
          </p:cNvSpPr>
          <p:nvPr>
            <p:ph idx="1"/>
          </p:nvPr>
        </p:nvSpPr>
        <p:spPr>
          <a:xfrm>
            <a:off x="228600" y="1752601"/>
            <a:ext cx="8645209" cy="4343399"/>
          </a:xfrm>
        </p:spPr>
        <p:txBody>
          <a:bodyPr>
            <a:noAutofit/>
          </a:bodyPr>
          <a:lstStyle/>
          <a:p>
            <a:pPr marL="0" indent="0">
              <a:buNone/>
            </a:pPr>
            <a:r>
              <a:rPr lang="en-US" sz="2800" b="1" dirty="0"/>
              <a:t>Test Irregularities</a:t>
            </a:r>
          </a:p>
          <a:p>
            <a:r>
              <a:rPr lang="en-US" sz="2600" dirty="0"/>
              <a:t>Test administrators should report any test irregularities </a:t>
            </a:r>
            <a:br>
              <a:rPr lang="en-US" sz="2600" dirty="0"/>
            </a:br>
            <a:r>
              <a:rPr lang="en-US" sz="2600" dirty="0"/>
              <a:t>(e.g., disruptive students, loss of Internet connectivity) to the school assessment coordinator immediately. </a:t>
            </a:r>
          </a:p>
          <a:p>
            <a:r>
              <a:rPr lang="en-US" sz="2600" dirty="0"/>
              <a:t>A test irregularity may include testing that is interrupted for an extended period of time due to a local technical malfunction or severe weather.</a:t>
            </a:r>
          </a:p>
          <a:p>
            <a:pPr lvl="1"/>
            <a:r>
              <a:rPr lang="en-US" sz="2200" b="1" dirty="0">
                <a:solidFill>
                  <a:srgbClr val="FF0000"/>
                </a:solidFill>
              </a:rPr>
              <a:t>Report to SAET and the FSA Helpdesk (866-815-7246) or Pearson Support (877-847-3043) any technical irregularities not resolved in a timely manner.</a:t>
            </a:r>
          </a:p>
          <a:p>
            <a:r>
              <a:rPr lang="en-US" sz="2600" dirty="0"/>
              <a:t>School assessment coordinators must notify SAET (305-995-7520) of any test irregularities that are reported. </a:t>
            </a:r>
          </a:p>
        </p:txBody>
      </p:sp>
      <p:sp>
        <p:nvSpPr>
          <p:cNvPr id="4" name="Slide Number Placeholder 3"/>
          <p:cNvSpPr>
            <a:spLocks noGrp="1"/>
          </p:cNvSpPr>
          <p:nvPr>
            <p:ph type="sldNum" sz="quarter" idx="12"/>
          </p:nvPr>
        </p:nvSpPr>
        <p:spPr/>
        <p:txBody>
          <a:bodyPr/>
          <a:lstStyle/>
          <a:p>
            <a:fld id="{60F88D64-766A-45C3-93FE-3E1D3068B07A}" type="slidenum">
              <a:rPr lang="en-US" smtClean="0"/>
              <a:t>50</a:t>
            </a:fld>
            <a:endParaRPr lang="en-US" dirty="0"/>
          </a:p>
        </p:txBody>
      </p:sp>
      <p:grpSp>
        <p:nvGrpSpPr>
          <p:cNvPr id="8" name="Group 7"/>
          <p:cNvGrpSpPr/>
          <p:nvPr/>
        </p:nvGrpSpPr>
        <p:grpSpPr>
          <a:xfrm>
            <a:off x="7625561" y="586581"/>
            <a:ext cx="1248248" cy="762000"/>
            <a:chOff x="5203223" y="3428999"/>
            <a:chExt cx="1248248" cy="762000"/>
          </a:xfrm>
        </p:grpSpPr>
        <p:pic>
          <p:nvPicPr>
            <p:cNvPr id="9" name="Picture 8"/>
            <p:cNvPicPr>
              <a:picLocks noChangeAspect="1"/>
            </p:cNvPicPr>
            <p:nvPr/>
          </p:nvPicPr>
          <p:blipFill>
            <a:blip r:embed="rId2"/>
            <a:stretch>
              <a:fillRect/>
            </a:stretch>
          </p:blipFill>
          <p:spPr>
            <a:xfrm>
              <a:off x="5203223" y="3428999"/>
              <a:ext cx="1248248" cy="762000"/>
            </a:xfrm>
            <a:prstGeom prst="rect">
              <a:avLst/>
            </a:prstGeom>
            <a:scene3d>
              <a:camera prst="orthographicFront"/>
              <a:lightRig rig="threePt" dir="t"/>
            </a:scene3d>
            <a:sp3d>
              <a:bevelT/>
            </a:sp3d>
          </p:spPr>
        </p:pic>
        <p:grpSp>
          <p:nvGrpSpPr>
            <p:cNvPr id="10" name="Group 9"/>
            <p:cNvGrpSpPr/>
            <p:nvPr/>
          </p:nvGrpSpPr>
          <p:grpSpPr>
            <a:xfrm>
              <a:off x="5438681" y="3448733"/>
              <a:ext cx="838200" cy="722531"/>
              <a:chOff x="5410732" y="3472099"/>
              <a:chExt cx="838200" cy="722531"/>
            </a:xfrm>
          </p:grpSpPr>
          <p:sp>
            <p:nvSpPr>
              <p:cNvPr id="11" name="TextBox 10"/>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2" name="TextBox 11"/>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3" name="Picture 12">
            <a:extLst>
              <a:ext uri="{FF2B5EF4-FFF2-40B4-BE49-F238E27FC236}">
                <a16:creationId xmlns:a16="http://schemas.microsoft.com/office/drawing/2014/main" id="{7C2B7FEC-D257-4AF4-91EC-35E92B9379D6}"/>
              </a:ext>
            </a:extLst>
          </p:cNvPr>
          <p:cNvPicPr>
            <a:picLocks noChangeAspect="1"/>
          </p:cNvPicPr>
          <p:nvPr/>
        </p:nvPicPr>
        <p:blipFill>
          <a:blip r:embed="rId3"/>
          <a:stretch>
            <a:fillRect/>
          </a:stretch>
        </p:blipFill>
        <p:spPr>
          <a:xfrm>
            <a:off x="4863152" y="6172200"/>
            <a:ext cx="2548349" cy="685800"/>
          </a:xfrm>
          <a:prstGeom prst="rect">
            <a:avLst/>
          </a:prstGeom>
        </p:spPr>
      </p:pic>
    </p:spTree>
    <p:extLst>
      <p:ext uri="{BB962C8B-B14F-4D97-AF65-F5344CB8AC3E}">
        <p14:creationId xmlns:p14="http://schemas.microsoft.com/office/powerpoint/2010/main" val="3438239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Test Security</a:t>
            </a:r>
            <a:br>
              <a:rPr lang="en-US" dirty="0"/>
            </a:br>
            <a:r>
              <a:rPr lang="en-US" dirty="0"/>
              <a:t>Policies and Procedures</a:t>
            </a:r>
          </a:p>
        </p:txBody>
      </p:sp>
      <p:sp>
        <p:nvSpPr>
          <p:cNvPr id="3" name="Content Placeholder 2"/>
          <p:cNvSpPr>
            <a:spLocks noGrp="1"/>
          </p:cNvSpPr>
          <p:nvPr>
            <p:ph idx="1"/>
          </p:nvPr>
        </p:nvSpPr>
        <p:spPr>
          <a:xfrm>
            <a:off x="228600" y="1752601"/>
            <a:ext cx="8645209" cy="4343399"/>
          </a:xfrm>
        </p:spPr>
        <p:txBody>
          <a:bodyPr>
            <a:noAutofit/>
          </a:bodyPr>
          <a:lstStyle/>
          <a:p>
            <a:pPr marL="0" indent="0">
              <a:buNone/>
            </a:pPr>
            <a:r>
              <a:rPr lang="en-US" sz="2800" b="1" dirty="0"/>
              <a:t>Security Breaches</a:t>
            </a:r>
          </a:p>
          <a:p>
            <a:r>
              <a:rPr lang="en-US" sz="2600" dirty="0"/>
              <a:t>Test administrators should report possible breaches of test security (e.g., secure test content that has been photographed, copied, or otherwise recorded) to the school assessment coordinator immediately.</a:t>
            </a:r>
          </a:p>
          <a:p>
            <a:r>
              <a:rPr lang="en-US" sz="2600" dirty="0"/>
              <a:t>If a security breach is identified, the school assessment coordinator must contact SAET at 305-995-7520. </a:t>
            </a:r>
          </a:p>
          <a:p>
            <a:r>
              <a:rPr lang="en-US" sz="2600" dirty="0"/>
              <a:t>For all security breaches, a written report with supporting documentation must be submitted to SAET within 7 working days. </a:t>
            </a:r>
          </a:p>
        </p:txBody>
      </p:sp>
      <p:sp>
        <p:nvSpPr>
          <p:cNvPr id="4" name="Slide Number Placeholder 3"/>
          <p:cNvSpPr>
            <a:spLocks noGrp="1"/>
          </p:cNvSpPr>
          <p:nvPr>
            <p:ph type="sldNum" sz="quarter" idx="12"/>
          </p:nvPr>
        </p:nvSpPr>
        <p:spPr/>
        <p:txBody>
          <a:bodyPr/>
          <a:lstStyle/>
          <a:p>
            <a:fld id="{60F88D64-766A-45C3-93FE-3E1D3068B07A}" type="slidenum">
              <a:rPr lang="en-US" smtClean="0"/>
              <a:t>51</a:t>
            </a:fld>
            <a:endParaRPr lang="en-US" dirty="0"/>
          </a:p>
        </p:txBody>
      </p:sp>
      <p:grpSp>
        <p:nvGrpSpPr>
          <p:cNvPr id="8" name="Group 7"/>
          <p:cNvGrpSpPr/>
          <p:nvPr/>
        </p:nvGrpSpPr>
        <p:grpSpPr>
          <a:xfrm>
            <a:off x="7625561" y="586581"/>
            <a:ext cx="1248248" cy="762000"/>
            <a:chOff x="5203223" y="3428999"/>
            <a:chExt cx="1248248" cy="762000"/>
          </a:xfrm>
        </p:grpSpPr>
        <p:pic>
          <p:nvPicPr>
            <p:cNvPr id="9" name="Picture 8"/>
            <p:cNvPicPr>
              <a:picLocks noChangeAspect="1"/>
            </p:cNvPicPr>
            <p:nvPr/>
          </p:nvPicPr>
          <p:blipFill>
            <a:blip r:embed="rId2"/>
            <a:stretch>
              <a:fillRect/>
            </a:stretch>
          </p:blipFill>
          <p:spPr>
            <a:xfrm>
              <a:off x="5203223" y="3428999"/>
              <a:ext cx="1248248" cy="762000"/>
            </a:xfrm>
            <a:prstGeom prst="rect">
              <a:avLst/>
            </a:prstGeom>
            <a:scene3d>
              <a:camera prst="orthographicFront"/>
              <a:lightRig rig="threePt" dir="t"/>
            </a:scene3d>
            <a:sp3d>
              <a:bevelT/>
            </a:sp3d>
          </p:spPr>
        </p:pic>
        <p:grpSp>
          <p:nvGrpSpPr>
            <p:cNvPr id="10" name="Group 9"/>
            <p:cNvGrpSpPr/>
            <p:nvPr/>
          </p:nvGrpSpPr>
          <p:grpSpPr>
            <a:xfrm>
              <a:off x="5438681" y="3448733"/>
              <a:ext cx="838200" cy="722531"/>
              <a:chOff x="5410732" y="3472099"/>
              <a:chExt cx="838200" cy="722531"/>
            </a:xfrm>
          </p:grpSpPr>
          <p:sp>
            <p:nvSpPr>
              <p:cNvPr id="11" name="TextBox 10"/>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2" name="TextBox 11"/>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3" name="Picture 12">
            <a:extLst>
              <a:ext uri="{FF2B5EF4-FFF2-40B4-BE49-F238E27FC236}">
                <a16:creationId xmlns:a16="http://schemas.microsoft.com/office/drawing/2014/main" id="{C01A9F36-F973-4EA7-A725-6B7CA550B8DA}"/>
              </a:ext>
            </a:extLst>
          </p:cNvPr>
          <p:cNvPicPr>
            <a:picLocks noChangeAspect="1"/>
          </p:cNvPicPr>
          <p:nvPr/>
        </p:nvPicPr>
        <p:blipFill>
          <a:blip r:embed="rId3"/>
          <a:stretch>
            <a:fillRect/>
          </a:stretch>
        </p:blipFill>
        <p:spPr>
          <a:xfrm>
            <a:off x="4863152" y="6172200"/>
            <a:ext cx="2548349" cy="685800"/>
          </a:xfrm>
          <a:prstGeom prst="rect">
            <a:avLst/>
          </a:prstGeom>
        </p:spPr>
      </p:pic>
    </p:spTree>
    <p:extLst>
      <p:ext uri="{BB962C8B-B14F-4D97-AF65-F5344CB8AC3E}">
        <p14:creationId xmlns:p14="http://schemas.microsoft.com/office/powerpoint/2010/main" val="27975893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Test Security</a:t>
            </a:r>
            <a:br>
              <a:rPr lang="en-US" dirty="0"/>
            </a:br>
            <a:r>
              <a:rPr lang="en-US" dirty="0"/>
              <a:t>Policies and Procedures</a:t>
            </a:r>
          </a:p>
        </p:txBody>
      </p:sp>
      <p:sp>
        <p:nvSpPr>
          <p:cNvPr id="3" name="Content Placeholder 2"/>
          <p:cNvSpPr>
            <a:spLocks noGrp="1"/>
          </p:cNvSpPr>
          <p:nvPr>
            <p:ph idx="1"/>
          </p:nvPr>
        </p:nvSpPr>
        <p:spPr>
          <a:xfrm>
            <a:off x="228600" y="1752601"/>
            <a:ext cx="8645209" cy="4343399"/>
          </a:xfrm>
        </p:spPr>
        <p:txBody>
          <a:bodyPr>
            <a:noAutofit/>
          </a:bodyPr>
          <a:lstStyle/>
          <a:p>
            <a:pPr marL="0" indent="0">
              <a:buNone/>
            </a:pPr>
            <a:r>
              <a:rPr lang="en-US" sz="2600" b="1" dirty="0"/>
              <a:t>Invalidations</a:t>
            </a:r>
          </a:p>
          <a:p>
            <a:r>
              <a:rPr lang="en-US" sz="2600" dirty="0"/>
              <a:t>The purpose of invalidation is to identify when the validity of test results has been compromised.</a:t>
            </a:r>
          </a:p>
          <a:p>
            <a:r>
              <a:rPr lang="en-US" sz="2600" dirty="0"/>
              <a:t>Test administrators should discuss any situation involving possible invalidation with the school assessment coordinator, and the situation should be investigated immediately.</a:t>
            </a:r>
          </a:p>
          <a:p>
            <a:r>
              <a:rPr lang="en-US" sz="2600" dirty="0"/>
              <a:t>For assistance identifying circumstances when invalidation is an appropriate course of action, review the guidelines in the Spring/Summer 2018  FSA and NGSSS CBT Manuals.</a:t>
            </a:r>
          </a:p>
        </p:txBody>
      </p:sp>
      <p:sp>
        <p:nvSpPr>
          <p:cNvPr id="4" name="Slide Number Placeholder 3"/>
          <p:cNvSpPr>
            <a:spLocks noGrp="1"/>
          </p:cNvSpPr>
          <p:nvPr>
            <p:ph type="sldNum" sz="quarter" idx="12"/>
          </p:nvPr>
        </p:nvSpPr>
        <p:spPr/>
        <p:txBody>
          <a:bodyPr/>
          <a:lstStyle/>
          <a:p>
            <a:fld id="{60F88D64-766A-45C3-93FE-3E1D3068B07A}" type="slidenum">
              <a:rPr lang="en-US" smtClean="0"/>
              <a:t>52</a:t>
            </a:fld>
            <a:endParaRPr lang="en-US" dirty="0"/>
          </a:p>
        </p:txBody>
      </p:sp>
      <p:grpSp>
        <p:nvGrpSpPr>
          <p:cNvPr id="8" name="Group 7"/>
          <p:cNvGrpSpPr/>
          <p:nvPr/>
        </p:nvGrpSpPr>
        <p:grpSpPr>
          <a:xfrm>
            <a:off x="7625561" y="586581"/>
            <a:ext cx="1248248" cy="762000"/>
            <a:chOff x="5203223" y="3428999"/>
            <a:chExt cx="1248248" cy="762000"/>
          </a:xfrm>
        </p:grpSpPr>
        <p:pic>
          <p:nvPicPr>
            <p:cNvPr id="9" name="Picture 8"/>
            <p:cNvPicPr>
              <a:picLocks noChangeAspect="1"/>
            </p:cNvPicPr>
            <p:nvPr/>
          </p:nvPicPr>
          <p:blipFill>
            <a:blip r:embed="rId2"/>
            <a:stretch>
              <a:fillRect/>
            </a:stretch>
          </p:blipFill>
          <p:spPr>
            <a:xfrm>
              <a:off x="5203223" y="3428999"/>
              <a:ext cx="1248248" cy="762000"/>
            </a:xfrm>
            <a:prstGeom prst="rect">
              <a:avLst/>
            </a:prstGeom>
            <a:scene3d>
              <a:camera prst="orthographicFront"/>
              <a:lightRig rig="threePt" dir="t"/>
            </a:scene3d>
            <a:sp3d>
              <a:bevelT/>
            </a:sp3d>
          </p:spPr>
        </p:pic>
        <p:grpSp>
          <p:nvGrpSpPr>
            <p:cNvPr id="10" name="Group 9"/>
            <p:cNvGrpSpPr/>
            <p:nvPr/>
          </p:nvGrpSpPr>
          <p:grpSpPr>
            <a:xfrm>
              <a:off x="5438681" y="3448733"/>
              <a:ext cx="838200" cy="722531"/>
              <a:chOff x="5410732" y="3472099"/>
              <a:chExt cx="838200" cy="722531"/>
            </a:xfrm>
          </p:grpSpPr>
          <p:sp>
            <p:nvSpPr>
              <p:cNvPr id="11" name="TextBox 10"/>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2" name="TextBox 11"/>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3" name="Picture 12">
            <a:extLst>
              <a:ext uri="{FF2B5EF4-FFF2-40B4-BE49-F238E27FC236}">
                <a16:creationId xmlns:a16="http://schemas.microsoft.com/office/drawing/2014/main" id="{5FAB731D-499D-4FD1-935F-0297EDD058DB}"/>
              </a:ext>
            </a:extLst>
          </p:cNvPr>
          <p:cNvPicPr>
            <a:picLocks noChangeAspect="1"/>
          </p:cNvPicPr>
          <p:nvPr/>
        </p:nvPicPr>
        <p:blipFill>
          <a:blip r:embed="rId3"/>
          <a:stretch>
            <a:fillRect/>
          </a:stretch>
        </p:blipFill>
        <p:spPr>
          <a:xfrm>
            <a:off x="4863152" y="6172200"/>
            <a:ext cx="2548349" cy="685800"/>
          </a:xfrm>
          <a:prstGeom prst="rect">
            <a:avLst/>
          </a:prstGeom>
        </p:spPr>
      </p:pic>
    </p:spTree>
    <p:extLst>
      <p:ext uri="{BB962C8B-B14F-4D97-AF65-F5344CB8AC3E}">
        <p14:creationId xmlns:p14="http://schemas.microsoft.com/office/powerpoint/2010/main" val="19267614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School Assessment Coordinator</a:t>
            </a:r>
            <a:br>
              <a:rPr lang="en-US" dirty="0"/>
            </a:br>
            <a:r>
              <a:rPr lang="en-US" dirty="0"/>
              <a:t>Responsibilities Before Testing</a:t>
            </a:r>
          </a:p>
        </p:txBody>
      </p:sp>
      <p:sp>
        <p:nvSpPr>
          <p:cNvPr id="3" name="Content Placeholder 2"/>
          <p:cNvSpPr>
            <a:spLocks noGrp="1"/>
          </p:cNvSpPr>
          <p:nvPr>
            <p:ph idx="1"/>
          </p:nvPr>
        </p:nvSpPr>
        <p:spPr>
          <a:xfrm>
            <a:off x="228600" y="1752601"/>
            <a:ext cx="8645209" cy="4343399"/>
          </a:xfrm>
        </p:spPr>
        <p:txBody>
          <a:bodyPr>
            <a:noAutofit/>
          </a:bodyPr>
          <a:lstStyle/>
          <a:p>
            <a:pPr marL="0" indent="0">
              <a:buNone/>
            </a:pPr>
            <a:r>
              <a:rPr lang="en-US" sz="2800" b="1" dirty="0"/>
              <a:t>Receive Materials</a:t>
            </a:r>
          </a:p>
          <a:p>
            <a:pPr>
              <a:spcBef>
                <a:spcPts val="300"/>
              </a:spcBef>
              <a:spcAft>
                <a:spcPts val="300"/>
              </a:spcAft>
            </a:pPr>
            <a:r>
              <a:rPr lang="en-US" sz="2200" dirty="0"/>
              <a:t>The </a:t>
            </a:r>
            <a:r>
              <a:rPr lang="en-US" sz="2200" i="1" dirty="0"/>
              <a:t>Schedule of Activities </a:t>
            </a:r>
            <a:r>
              <a:rPr lang="en-US" sz="2200" dirty="0"/>
              <a:t>attached to </a:t>
            </a:r>
            <a:r>
              <a:rPr lang="en-US" sz="2200" dirty="0">
                <a:solidFill>
                  <a:srgbClr val="FF0000"/>
                </a:solidFill>
              </a:rPr>
              <a:t>Weekly Briefing #22313 </a:t>
            </a:r>
            <a:r>
              <a:rPr lang="en-US" sz="2200" dirty="0"/>
              <a:t>provides delivery schedule of test materials.  </a:t>
            </a:r>
          </a:p>
          <a:p>
            <a:pPr>
              <a:spcBef>
                <a:spcPts val="300"/>
              </a:spcBef>
              <a:spcAft>
                <a:spcPts val="300"/>
              </a:spcAft>
            </a:pPr>
            <a:r>
              <a:rPr lang="en-US" sz="2200" dirty="0"/>
              <a:t>Planning sheets, work folders, and worksheets were delivered with test administration manuals. </a:t>
            </a:r>
          </a:p>
          <a:p>
            <a:pPr>
              <a:spcBef>
                <a:spcPts val="300"/>
              </a:spcBef>
              <a:spcAft>
                <a:spcPts val="300"/>
              </a:spcAft>
            </a:pPr>
            <a:r>
              <a:rPr lang="en-US" sz="2200" dirty="0"/>
              <a:t>Verify that you have all necessary materials before testing begins.</a:t>
            </a:r>
          </a:p>
          <a:p>
            <a:pPr>
              <a:spcBef>
                <a:spcPts val="300"/>
              </a:spcBef>
              <a:spcAft>
                <a:spcPts val="300"/>
              </a:spcAft>
            </a:pPr>
            <a:r>
              <a:rPr lang="en-US" sz="2200" dirty="0"/>
              <a:t>If you need additional planning sheets, work folders, or worksheets, order online under the </a:t>
            </a:r>
            <a:r>
              <a:rPr lang="en-US" sz="2200" i="1" dirty="0">
                <a:hlinkClick r:id="rId3"/>
              </a:rPr>
              <a:t>TDC Documents </a:t>
            </a:r>
            <a:r>
              <a:rPr lang="en-US" sz="2200" dirty="0"/>
              <a:t>webpage.</a:t>
            </a:r>
          </a:p>
          <a:p>
            <a:pPr>
              <a:spcBef>
                <a:spcPts val="300"/>
              </a:spcBef>
              <a:spcAft>
                <a:spcPts val="300"/>
              </a:spcAft>
            </a:pPr>
            <a:r>
              <a:rPr lang="en-US" sz="2200" dirty="0"/>
              <a:t>Orders submitted before 3:00 pm will be available for pick up in 24 hours; order placed after 3:00 pm will require 48 hours processing.  </a:t>
            </a:r>
          </a:p>
          <a:p>
            <a:pPr lvl="1">
              <a:spcBef>
                <a:spcPts val="300"/>
              </a:spcBef>
              <a:spcAft>
                <a:spcPts val="300"/>
              </a:spcAft>
              <a:buFont typeface="Wingdings" panose="05000000000000000000" pitchFamily="2" charset="2"/>
              <a:buChar char="§"/>
            </a:pPr>
            <a:r>
              <a:rPr lang="en-US" sz="2200" dirty="0"/>
              <a:t>Email will only be sent by TDC when materials are on backorder.</a:t>
            </a:r>
          </a:p>
          <a:p>
            <a:pPr>
              <a:spcBef>
                <a:spcPts val="300"/>
              </a:spcBef>
              <a:spcAft>
                <a:spcPts val="300"/>
              </a:spcAft>
            </a:pPr>
            <a:r>
              <a:rPr lang="en-US" sz="2200" u="sng" dirty="0"/>
              <a:t>Note</a:t>
            </a:r>
            <a:r>
              <a:rPr lang="en-US" sz="2200" dirty="0"/>
              <a:t>:  Secure materials can only be delivered to or picked up by test administrators immediately before the beginning of each test session. </a:t>
            </a:r>
          </a:p>
          <a:p>
            <a:endParaRPr lang="en-US" sz="2000" dirty="0"/>
          </a:p>
        </p:txBody>
      </p:sp>
      <p:sp>
        <p:nvSpPr>
          <p:cNvPr id="4" name="Slide Number Placeholder 3"/>
          <p:cNvSpPr>
            <a:spLocks noGrp="1"/>
          </p:cNvSpPr>
          <p:nvPr>
            <p:ph type="sldNum" sz="quarter" idx="12"/>
          </p:nvPr>
        </p:nvSpPr>
        <p:spPr/>
        <p:txBody>
          <a:bodyPr/>
          <a:lstStyle/>
          <a:p>
            <a:fld id="{60F88D64-766A-45C3-93FE-3E1D3068B07A}" type="slidenum">
              <a:rPr lang="en-US" smtClean="0"/>
              <a:t>53</a:t>
            </a:fld>
            <a:endParaRPr lang="en-US" dirty="0"/>
          </a:p>
        </p:txBody>
      </p:sp>
      <p:grpSp>
        <p:nvGrpSpPr>
          <p:cNvPr id="16" name="Group 15"/>
          <p:cNvGrpSpPr/>
          <p:nvPr/>
        </p:nvGrpSpPr>
        <p:grpSpPr>
          <a:xfrm>
            <a:off x="7625561" y="586581"/>
            <a:ext cx="1248248" cy="762000"/>
            <a:chOff x="5203223" y="3428999"/>
            <a:chExt cx="1248248" cy="762000"/>
          </a:xfrm>
        </p:grpSpPr>
        <p:pic>
          <p:nvPicPr>
            <p:cNvPr id="17" name="Picture 16"/>
            <p:cNvPicPr>
              <a:picLocks noChangeAspect="1"/>
            </p:cNvPicPr>
            <p:nvPr/>
          </p:nvPicPr>
          <p:blipFill>
            <a:blip r:embed="rId4"/>
            <a:stretch>
              <a:fillRect/>
            </a:stretch>
          </p:blipFill>
          <p:spPr>
            <a:xfrm>
              <a:off x="5203223" y="3428999"/>
              <a:ext cx="1248248" cy="762000"/>
            </a:xfrm>
            <a:prstGeom prst="rect">
              <a:avLst/>
            </a:prstGeom>
            <a:scene3d>
              <a:camera prst="orthographicFront"/>
              <a:lightRig rig="threePt" dir="t"/>
            </a:scene3d>
            <a:sp3d>
              <a:bevelT/>
            </a:sp3d>
          </p:spPr>
        </p:pic>
        <p:grpSp>
          <p:nvGrpSpPr>
            <p:cNvPr id="18" name="Group 17"/>
            <p:cNvGrpSpPr/>
            <p:nvPr/>
          </p:nvGrpSpPr>
          <p:grpSpPr>
            <a:xfrm>
              <a:off x="5438681" y="3448733"/>
              <a:ext cx="838200" cy="722531"/>
              <a:chOff x="5410732" y="3472099"/>
              <a:chExt cx="838200" cy="722531"/>
            </a:xfrm>
          </p:grpSpPr>
          <p:sp>
            <p:nvSpPr>
              <p:cNvPr id="19" name="TextBox 18"/>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20" name="TextBox 19"/>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0" name="Picture 9">
            <a:extLst>
              <a:ext uri="{FF2B5EF4-FFF2-40B4-BE49-F238E27FC236}">
                <a16:creationId xmlns:a16="http://schemas.microsoft.com/office/drawing/2014/main" id="{F80262CB-679C-46C1-9C4F-1A92CC260FCD}"/>
              </a:ext>
            </a:extLst>
          </p:cNvPr>
          <p:cNvPicPr>
            <a:picLocks noChangeAspect="1"/>
          </p:cNvPicPr>
          <p:nvPr/>
        </p:nvPicPr>
        <p:blipFill>
          <a:blip r:embed="rId5"/>
          <a:stretch>
            <a:fillRect/>
          </a:stretch>
        </p:blipFill>
        <p:spPr>
          <a:xfrm>
            <a:off x="4863152" y="6172200"/>
            <a:ext cx="2548349" cy="685800"/>
          </a:xfrm>
          <a:prstGeom prst="rect">
            <a:avLst/>
          </a:prstGeom>
        </p:spPr>
      </p:pic>
    </p:spTree>
    <p:extLst>
      <p:ext uri="{BB962C8B-B14F-4D97-AF65-F5344CB8AC3E}">
        <p14:creationId xmlns:p14="http://schemas.microsoft.com/office/powerpoint/2010/main" val="5221968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School Assessment Coordinator</a:t>
            </a:r>
            <a:br>
              <a:rPr lang="en-US" dirty="0"/>
            </a:br>
            <a:r>
              <a:rPr lang="en-US" dirty="0"/>
              <a:t>Responsibilities Before Testing</a:t>
            </a:r>
          </a:p>
        </p:txBody>
      </p:sp>
      <p:sp>
        <p:nvSpPr>
          <p:cNvPr id="3" name="Content Placeholder 2"/>
          <p:cNvSpPr>
            <a:spLocks noGrp="1"/>
          </p:cNvSpPr>
          <p:nvPr>
            <p:ph idx="1"/>
          </p:nvPr>
        </p:nvSpPr>
        <p:spPr>
          <a:xfrm>
            <a:off x="228600" y="1752601"/>
            <a:ext cx="8645209" cy="4800599"/>
          </a:xfrm>
        </p:spPr>
        <p:txBody>
          <a:bodyPr>
            <a:noAutofit/>
          </a:bodyPr>
          <a:lstStyle/>
          <a:p>
            <a:pPr marL="0" indent="0">
              <a:buNone/>
            </a:pPr>
            <a:r>
              <a:rPr lang="en-US" sz="2800" b="1" dirty="0"/>
              <a:t>Receive Materials</a:t>
            </a:r>
          </a:p>
          <a:p>
            <a:pPr marL="0" indent="0">
              <a:buNone/>
            </a:pPr>
            <a:r>
              <a:rPr lang="en-US" sz="2600" dirty="0"/>
              <a:t>You will receive the following materials for this administrations, </a:t>
            </a:r>
            <a:r>
              <a:rPr lang="en-US" sz="2600" u="sng" dirty="0"/>
              <a:t>as applicable</a:t>
            </a:r>
            <a:r>
              <a:rPr lang="en-US" sz="2600" dirty="0"/>
              <a:t>:</a:t>
            </a:r>
          </a:p>
          <a:p>
            <a:pPr marL="914400" lvl="1" indent="-338138">
              <a:spcBef>
                <a:spcPts val="300"/>
              </a:spcBef>
              <a:spcAft>
                <a:spcPts val="300"/>
              </a:spcAft>
              <a:buSzPct val="75000"/>
              <a:buFont typeface="Wingdings" panose="05000000000000000000" pitchFamily="2" charset="2"/>
              <a:buChar char="§"/>
            </a:pPr>
            <a:r>
              <a:rPr lang="en-US" sz="2600" dirty="0"/>
              <a:t>Test administration manuals</a:t>
            </a:r>
          </a:p>
          <a:p>
            <a:pPr marL="914400" lvl="1" indent="-338138">
              <a:spcBef>
                <a:spcPts val="300"/>
              </a:spcBef>
              <a:spcAft>
                <a:spcPts val="300"/>
              </a:spcAft>
              <a:buSzPct val="75000"/>
              <a:buFont typeface="Wingdings" panose="05000000000000000000" pitchFamily="2" charset="2"/>
              <a:buChar char="§"/>
            </a:pPr>
            <a:r>
              <a:rPr lang="en-US" sz="2600" dirty="0"/>
              <a:t>Planning sheets (FSA)</a:t>
            </a:r>
          </a:p>
          <a:p>
            <a:pPr marL="914400" lvl="1" indent="-338138">
              <a:spcBef>
                <a:spcPts val="300"/>
              </a:spcBef>
              <a:spcAft>
                <a:spcPts val="300"/>
              </a:spcAft>
              <a:buSzPct val="75000"/>
              <a:buFont typeface="Wingdings" panose="05000000000000000000" pitchFamily="2" charset="2"/>
              <a:buChar char="§"/>
            </a:pPr>
            <a:r>
              <a:rPr lang="en-US" sz="2600" dirty="0"/>
              <a:t>Work folders (FSA and NGSSS)</a:t>
            </a:r>
          </a:p>
          <a:p>
            <a:pPr marL="914400" lvl="1" indent="-338138">
              <a:spcBef>
                <a:spcPts val="300"/>
              </a:spcBef>
              <a:spcAft>
                <a:spcPts val="300"/>
              </a:spcAft>
              <a:buSzPct val="75000"/>
              <a:buFont typeface="Wingdings" panose="05000000000000000000" pitchFamily="2" charset="2"/>
              <a:buChar char="§"/>
            </a:pPr>
            <a:r>
              <a:rPr lang="en-US" sz="2600" dirty="0"/>
              <a:t>CBT Worksheets (FSA)</a:t>
            </a:r>
          </a:p>
          <a:p>
            <a:pPr marL="914400" lvl="1" indent="-338138">
              <a:spcBef>
                <a:spcPts val="300"/>
              </a:spcBef>
              <a:spcAft>
                <a:spcPts val="300"/>
              </a:spcAft>
              <a:buSzPct val="75000"/>
              <a:buFont typeface="Wingdings" panose="05000000000000000000" pitchFamily="2" charset="2"/>
              <a:buChar char="§"/>
            </a:pPr>
            <a:r>
              <a:rPr lang="en-US" sz="2600" dirty="0"/>
              <a:t>Reading Passage Booklets</a:t>
            </a:r>
          </a:p>
          <a:p>
            <a:pPr marL="914400" lvl="1" indent="-338138">
              <a:spcBef>
                <a:spcPts val="300"/>
              </a:spcBef>
              <a:spcAft>
                <a:spcPts val="300"/>
              </a:spcAft>
              <a:buSzPct val="75000"/>
              <a:buFont typeface="Wingdings" panose="05000000000000000000" pitchFamily="2" charset="2"/>
              <a:buChar char="§"/>
            </a:pPr>
            <a:r>
              <a:rPr lang="en-US" sz="2600" dirty="0"/>
              <a:t>Writing Passage Booklets (FSA)</a:t>
            </a:r>
          </a:p>
          <a:p>
            <a:pPr marL="914400" lvl="1" indent="-338138">
              <a:spcBef>
                <a:spcPts val="300"/>
              </a:spcBef>
              <a:spcAft>
                <a:spcPts val="300"/>
              </a:spcAft>
              <a:buSzPct val="75000"/>
              <a:buFont typeface="Wingdings" panose="05000000000000000000" pitchFamily="2" charset="2"/>
              <a:buChar char="§"/>
            </a:pPr>
            <a:r>
              <a:rPr lang="en-US" sz="2600" dirty="0"/>
              <a:t>PBT accommodations (regular print, large print, braille, one-item-per-page, as applicable) </a:t>
            </a:r>
          </a:p>
        </p:txBody>
      </p:sp>
      <p:sp>
        <p:nvSpPr>
          <p:cNvPr id="4" name="Slide Number Placeholder 3"/>
          <p:cNvSpPr>
            <a:spLocks noGrp="1"/>
          </p:cNvSpPr>
          <p:nvPr>
            <p:ph type="sldNum" sz="quarter" idx="12"/>
          </p:nvPr>
        </p:nvSpPr>
        <p:spPr/>
        <p:txBody>
          <a:bodyPr/>
          <a:lstStyle/>
          <a:p>
            <a:fld id="{60F88D64-766A-45C3-93FE-3E1D3068B07A}" type="slidenum">
              <a:rPr lang="en-US" smtClean="0"/>
              <a:t>54</a:t>
            </a:fld>
            <a:endParaRPr lang="en-US" dirty="0"/>
          </a:p>
        </p:txBody>
      </p:sp>
      <p:grpSp>
        <p:nvGrpSpPr>
          <p:cNvPr id="16" name="Group 15"/>
          <p:cNvGrpSpPr/>
          <p:nvPr/>
        </p:nvGrpSpPr>
        <p:grpSpPr>
          <a:xfrm>
            <a:off x="7625561" y="586581"/>
            <a:ext cx="1248248" cy="762000"/>
            <a:chOff x="5203223" y="3428999"/>
            <a:chExt cx="1248248" cy="762000"/>
          </a:xfrm>
        </p:grpSpPr>
        <p:pic>
          <p:nvPicPr>
            <p:cNvPr id="17" name="Picture 16"/>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18" name="Group 17"/>
            <p:cNvGrpSpPr/>
            <p:nvPr/>
          </p:nvGrpSpPr>
          <p:grpSpPr>
            <a:xfrm>
              <a:off x="5438681" y="3448733"/>
              <a:ext cx="838200" cy="722531"/>
              <a:chOff x="5410732" y="3472099"/>
              <a:chExt cx="838200" cy="722531"/>
            </a:xfrm>
          </p:grpSpPr>
          <p:sp>
            <p:nvSpPr>
              <p:cNvPr id="19" name="TextBox 18"/>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20" name="TextBox 19"/>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0" name="Picture 9">
            <a:extLst>
              <a:ext uri="{FF2B5EF4-FFF2-40B4-BE49-F238E27FC236}">
                <a16:creationId xmlns:a16="http://schemas.microsoft.com/office/drawing/2014/main" id="{E9ED4473-25EB-47E9-B8EC-A98C54E6B9CB}"/>
              </a:ext>
            </a:extLst>
          </p:cNvPr>
          <p:cNvPicPr>
            <a:picLocks noChangeAspect="1"/>
          </p:cNvPicPr>
          <p:nvPr/>
        </p:nvPicPr>
        <p:blipFill>
          <a:blip r:embed="rId4"/>
          <a:stretch>
            <a:fillRect/>
          </a:stretch>
        </p:blipFill>
        <p:spPr>
          <a:xfrm>
            <a:off x="4863152" y="6172200"/>
            <a:ext cx="2548349" cy="685800"/>
          </a:xfrm>
          <a:prstGeom prst="rect">
            <a:avLst/>
          </a:prstGeom>
        </p:spPr>
      </p:pic>
    </p:spTree>
    <p:extLst>
      <p:ext uri="{BB962C8B-B14F-4D97-AF65-F5344CB8AC3E}">
        <p14:creationId xmlns:p14="http://schemas.microsoft.com/office/powerpoint/2010/main" val="36033375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School Assessment Coordinator</a:t>
            </a:r>
            <a:br>
              <a:rPr lang="en-US" dirty="0"/>
            </a:br>
            <a:r>
              <a:rPr lang="en-US" dirty="0"/>
              <a:t>Responsibilities Before Testing</a:t>
            </a:r>
          </a:p>
        </p:txBody>
      </p:sp>
      <p:sp>
        <p:nvSpPr>
          <p:cNvPr id="3" name="Content Placeholder 2"/>
          <p:cNvSpPr>
            <a:spLocks noGrp="1"/>
          </p:cNvSpPr>
          <p:nvPr>
            <p:ph idx="1"/>
          </p:nvPr>
        </p:nvSpPr>
        <p:spPr>
          <a:xfrm>
            <a:off x="228600" y="1752601"/>
            <a:ext cx="8645210" cy="4800599"/>
          </a:xfrm>
        </p:spPr>
        <p:txBody>
          <a:bodyPr>
            <a:noAutofit/>
          </a:bodyPr>
          <a:lstStyle/>
          <a:p>
            <a:pPr marL="0" indent="0">
              <a:buNone/>
            </a:pPr>
            <a:r>
              <a:rPr lang="en-US" sz="2800" b="1" dirty="0"/>
              <a:t>Materials:  FSA Writing Planning Sheets</a:t>
            </a:r>
          </a:p>
          <a:p>
            <a:r>
              <a:rPr lang="en-US" sz="2400" dirty="0"/>
              <a:t>All students taking ELA Writing will receive Writing Planning Sheets that they may use to take notes and plan their responses. </a:t>
            </a:r>
          </a:p>
          <a:p>
            <a:r>
              <a:rPr lang="en-US" sz="2400" dirty="0"/>
              <a:t>The Testing Rules Acknowledgment is printed on the back of the sheet.</a:t>
            </a:r>
          </a:p>
          <a:p>
            <a:r>
              <a:rPr lang="en-US" sz="2400" dirty="0"/>
              <a:t>Planning sheets are distributed to students at the beginning of the ELA Writing test session. </a:t>
            </a:r>
          </a:p>
          <a:p>
            <a:r>
              <a:rPr lang="en-US" sz="2400" dirty="0"/>
              <a:t>School assessment coordinators and test administrators must ensure that students have enough desk space to use their planning sheets. </a:t>
            </a:r>
          </a:p>
          <a:p>
            <a:r>
              <a:rPr lang="en-US" sz="2400" b="1" dirty="0"/>
              <a:t>Used planning sheets are secure materials and must be kept in locked storage and placed in the District Assessment Coordinator (DAC) ONLY boxes.</a:t>
            </a:r>
          </a:p>
        </p:txBody>
      </p:sp>
      <p:sp>
        <p:nvSpPr>
          <p:cNvPr id="4" name="Slide Number Placeholder 3"/>
          <p:cNvSpPr>
            <a:spLocks noGrp="1"/>
          </p:cNvSpPr>
          <p:nvPr>
            <p:ph type="sldNum" sz="quarter" idx="12"/>
          </p:nvPr>
        </p:nvSpPr>
        <p:spPr/>
        <p:txBody>
          <a:bodyPr/>
          <a:lstStyle/>
          <a:p>
            <a:fld id="{60F88D64-766A-45C3-93FE-3E1D3068B07A}" type="slidenum">
              <a:rPr lang="en-US" smtClean="0"/>
              <a:t>55</a:t>
            </a:fld>
            <a:endParaRPr lang="en-US" dirty="0"/>
          </a:p>
        </p:txBody>
      </p:sp>
      <p:grpSp>
        <p:nvGrpSpPr>
          <p:cNvPr id="9" name="Group 8"/>
          <p:cNvGrpSpPr/>
          <p:nvPr/>
        </p:nvGrpSpPr>
        <p:grpSpPr>
          <a:xfrm>
            <a:off x="7625561" y="586581"/>
            <a:ext cx="1248248" cy="762000"/>
            <a:chOff x="5203223" y="3428999"/>
            <a:chExt cx="1248248" cy="762000"/>
          </a:xfrm>
        </p:grpSpPr>
        <p:pic>
          <p:nvPicPr>
            <p:cNvPr id="10" name="Picture 9"/>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11" name="Group 10"/>
            <p:cNvGrpSpPr/>
            <p:nvPr/>
          </p:nvGrpSpPr>
          <p:grpSpPr>
            <a:xfrm>
              <a:off x="5438681" y="3448733"/>
              <a:ext cx="838200" cy="722531"/>
              <a:chOff x="5410732" y="3472099"/>
              <a:chExt cx="838200" cy="722531"/>
            </a:xfrm>
          </p:grpSpPr>
          <p:sp>
            <p:nvSpPr>
              <p:cNvPr id="12" name="TextBox 11"/>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3" name="TextBox 12"/>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sp>
        <p:nvSpPr>
          <p:cNvPr id="5" name="TextBox 4">
            <a:extLst>
              <a:ext uri="{FF2B5EF4-FFF2-40B4-BE49-F238E27FC236}">
                <a16:creationId xmlns:a16="http://schemas.microsoft.com/office/drawing/2014/main" id="{30B575CF-3CDB-42E1-AA01-BD5619A1E4E8}"/>
              </a:ext>
            </a:extLst>
          </p:cNvPr>
          <p:cNvSpPr txBox="1"/>
          <p:nvPr/>
        </p:nvSpPr>
        <p:spPr>
          <a:xfrm>
            <a:off x="3196915" y="3200400"/>
            <a:ext cx="2743200" cy="45720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Click to add text</a:t>
            </a:r>
          </a:p>
        </p:txBody>
      </p:sp>
    </p:spTree>
    <p:extLst>
      <p:ext uri="{BB962C8B-B14F-4D97-AF65-F5344CB8AC3E}">
        <p14:creationId xmlns:p14="http://schemas.microsoft.com/office/powerpoint/2010/main" val="16149406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School Assessment Coordinator</a:t>
            </a:r>
            <a:br>
              <a:rPr lang="en-US" dirty="0"/>
            </a:br>
            <a:r>
              <a:rPr lang="en-US" dirty="0"/>
              <a:t>Responsibilities Before Testing</a:t>
            </a:r>
          </a:p>
        </p:txBody>
      </p:sp>
      <p:sp>
        <p:nvSpPr>
          <p:cNvPr id="3" name="Content Placeholder 2"/>
          <p:cNvSpPr>
            <a:spLocks noGrp="1"/>
          </p:cNvSpPr>
          <p:nvPr>
            <p:ph idx="1"/>
          </p:nvPr>
        </p:nvSpPr>
        <p:spPr>
          <a:xfrm>
            <a:off x="228600" y="1683543"/>
            <a:ext cx="8737092" cy="4343399"/>
          </a:xfrm>
        </p:spPr>
        <p:txBody>
          <a:bodyPr>
            <a:noAutofit/>
          </a:bodyPr>
          <a:lstStyle/>
          <a:p>
            <a:pPr marL="0" indent="0">
              <a:buNone/>
            </a:pPr>
            <a:r>
              <a:rPr lang="en-US" sz="2800" b="1" dirty="0"/>
              <a:t>Materials:  Writing and Reading Passage Booklets </a:t>
            </a:r>
          </a:p>
          <a:p>
            <a:pPr>
              <a:lnSpc>
                <a:spcPct val="100000"/>
              </a:lnSpc>
              <a:spcBef>
                <a:spcPts val="300"/>
              </a:spcBef>
              <a:spcAft>
                <a:spcPts val="300"/>
              </a:spcAft>
            </a:pPr>
            <a:r>
              <a:rPr lang="en-US" sz="2000" dirty="0"/>
              <a:t>Accommodation for CBT FSA Writing; FSA Reading and FCAT 2.0 Reading Retake </a:t>
            </a:r>
          </a:p>
          <a:p>
            <a:pPr>
              <a:lnSpc>
                <a:spcPct val="100000"/>
              </a:lnSpc>
              <a:spcBef>
                <a:spcPts val="300"/>
              </a:spcBef>
              <a:spcAft>
                <a:spcPts val="300"/>
              </a:spcAft>
            </a:pPr>
            <a:r>
              <a:rPr lang="en-US" sz="2000" dirty="0"/>
              <a:t>For eligible students with accommodation listed in the IEP or Section 504 Plans</a:t>
            </a:r>
          </a:p>
          <a:p>
            <a:pPr>
              <a:lnSpc>
                <a:spcPct val="100000"/>
              </a:lnSpc>
              <a:spcBef>
                <a:spcPts val="300"/>
              </a:spcBef>
              <a:spcAft>
                <a:spcPts val="300"/>
              </a:spcAft>
            </a:pPr>
            <a:r>
              <a:rPr lang="en-US" sz="2000" dirty="0"/>
              <a:t>Student record must be marked in TIDE or PearsonAccess with this accommodation prior to testing to ensure that the passages in their CBT test form match the passages in the passage booklet. </a:t>
            </a:r>
          </a:p>
          <a:p>
            <a:pPr>
              <a:lnSpc>
                <a:spcPct val="100000"/>
              </a:lnSpc>
              <a:spcBef>
                <a:spcPts val="300"/>
              </a:spcBef>
              <a:spcAft>
                <a:spcPts val="300"/>
              </a:spcAft>
            </a:pPr>
            <a:r>
              <a:rPr lang="en-US" sz="2000" dirty="0"/>
              <a:t>Regular print (FSA and FCAT 2.0) and large print (FSA) are available. </a:t>
            </a:r>
          </a:p>
          <a:p>
            <a:pPr>
              <a:lnSpc>
                <a:spcPct val="100000"/>
              </a:lnSpc>
              <a:spcBef>
                <a:spcPts val="300"/>
              </a:spcBef>
              <a:spcAft>
                <a:spcPts val="300"/>
              </a:spcAft>
            </a:pPr>
            <a:r>
              <a:rPr lang="en-US" sz="2000" dirty="0"/>
              <a:t>Writing Passage Booklets contain the writing passages but not the writing prompt. </a:t>
            </a:r>
          </a:p>
          <a:p>
            <a:pPr>
              <a:lnSpc>
                <a:spcPct val="100000"/>
              </a:lnSpc>
              <a:spcBef>
                <a:spcPts val="300"/>
              </a:spcBef>
              <a:spcAft>
                <a:spcPts val="300"/>
              </a:spcAft>
            </a:pPr>
            <a:r>
              <a:rPr lang="en-US" sz="2000" dirty="0"/>
              <a:t>The Reading Passage Booklets contain the reading passages but not test items.</a:t>
            </a:r>
          </a:p>
          <a:p>
            <a:pPr>
              <a:lnSpc>
                <a:spcPct val="100000"/>
              </a:lnSpc>
              <a:spcBef>
                <a:spcPts val="300"/>
              </a:spcBef>
              <a:spcAft>
                <a:spcPts val="300"/>
              </a:spcAft>
            </a:pPr>
            <a:r>
              <a:rPr lang="en-US" sz="2000" b="1" dirty="0"/>
              <a:t>Students may write in the booklets but will respond to the writing prompt or to test items on the computer or device they are using to take the assessment. </a:t>
            </a:r>
          </a:p>
          <a:p>
            <a:pPr>
              <a:spcBef>
                <a:spcPts val="300"/>
              </a:spcBef>
              <a:spcAft>
                <a:spcPts val="300"/>
              </a:spcAft>
            </a:pPr>
            <a:endParaRPr lang="en-US" sz="2000" dirty="0"/>
          </a:p>
        </p:txBody>
      </p:sp>
      <p:sp>
        <p:nvSpPr>
          <p:cNvPr id="4" name="Slide Number Placeholder 3"/>
          <p:cNvSpPr>
            <a:spLocks noGrp="1"/>
          </p:cNvSpPr>
          <p:nvPr>
            <p:ph type="sldNum" sz="quarter" idx="12"/>
          </p:nvPr>
        </p:nvSpPr>
        <p:spPr/>
        <p:txBody>
          <a:bodyPr/>
          <a:lstStyle/>
          <a:p>
            <a:fld id="{60F88D64-766A-45C3-93FE-3E1D3068B07A}" type="slidenum">
              <a:rPr lang="en-US" smtClean="0"/>
              <a:t>56</a:t>
            </a:fld>
            <a:endParaRPr lang="en-US" dirty="0"/>
          </a:p>
        </p:txBody>
      </p:sp>
      <p:grpSp>
        <p:nvGrpSpPr>
          <p:cNvPr id="14" name="Group 13"/>
          <p:cNvGrpSpPr/>
          <p:nvPr/>
        </p:nvGrpSpPr>
        <p:grpSpPr>
          <a:xfrm>
            <a:off x="7626034" y="586581"/>
            <a:ext cx="1248248" cy="762000"/>
            <a:chOff x="1443905" y="3429000"/>
            <a:chExt cx="1248248" cy="762000"/>
          </a:xfrm>
        </p:grpSpPr>
        <p:pic>
          <p:nvPicPr>
            <p:cNvPr id="15" name="Picture 14"/>
            <p:cNvPicPr>
              <a:picLocks noChangeAspect="1"/>
            </p:cNvPicPr>
            <p:nvPr/>
          </p:nvPicPr>
          <p:blipFill>
            <a:blip r:embed="rId3"/>
            <a:stretch>
              <a:fillRect/>
            </a:stretch>
          </p:blipFill>
          <p:spPr>
            <a:xfrm>
              <a:off x="1443905" y="3429000"/>
              <a:ext cx="1248248" cy="762000"/>
            </a:xfrm>
            <a:prstGeom prst="rect">
              <a:avLst/>
            </a:prstGeom>
            <a:scene3d>
              <a:camera prst="orthographicFront"/>
              <a:lightRig rig="threePt" dir="t"/>
            </a:scene3d>
            <a:sp3d>
              <a:bevelT/>
            </a:sp3d>
          </p:spPr>
        </p:pic>
        <p:sp>
          <p:nvSpPr>
            <p:cNvPr id="16" name="TextBox 15"/>
            <p:cNvSpPr txBox="1"/>
            <p:nvPr/>
          </p:nvSpPr>
          <p:spPr>
            <a:xfrm>
              <a:off x="1648929" y="3594556"/>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pic>
        <p:nvPicPr>
          <p:cNvPr id="9" name="Picture 8">
            <a:extLst>
              <a:ext uri="{FF2B5EF4-FFF2-40B4-BE49-F238E27FC236}">
                <a16:creationId xmlns:a16="http://schemas.microsoft.com/office/drawing/2014/main" id="{D4E277B2-33F9-463B-927D-9049D620D453}"/>
              </a:ext>
            </a:extLst>
          </p:cNvPr>
          <p:cNvPicPr>
            <a:picLocks noChangeAspect="1"/>
          </p:cNvPicPr>
          <p:nvPr/>
        </p:nvPicPr>
        <p:blipFill rotWithShape="1">
          <a:blip r:embed="rId4"/>
          <a:srcRect l="1990"/>
          <a:stretch/>
        </p:blipFill>
        <p:spPr>
          <a:xfrm>
            <a:off x="5990491" y="6325343"/>
            <a:ext cx="1359876" cy="517096"/>
          </a:xfrm>
          <a:prstGeom prst="rect">
            <a:avLst/>
          </a:prstGeom>
        </p:spPr>
      </p:pic>
    </p:spTree>
    <p:extLst>
      <p:ext uri="{BB962C8B-B14F-4D97-AF65-F5344CB8AC3E}">
        <p14:creationId xmlns:p14="http://schemas.microsoft.com/office/powerpoint/2010/main" val="31579685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School Assessment Coordinator</a:t>
            </a:r>
            <a:br>
              <a:rPr lang="en-US" dirty="0"/>
            </a:br>
            <a:r>
              <a:rPr lang="en-US" dirty="0"/>
              <a:t>Responsibilities Before Testing</a:t>
            </a:r>
          </a:p>
        </p:txBody>
      </p:sp>
      <p:sp>
        <p:nvSpPr>
          <p:cNvPr id="3" name="Content Placeholder 2"/>
          <p:cNvSpPr>
            <a:spLocks noGrp="1"/>
          </p:cNvSpPr>
          <p:nvPr>
            <p:ph idx="1"/>
          </p:nvPr>
        </p:nvSpPr>
        <p:spPr>
          <a:xfrm>
            <a:off x="152400" y="1752601"/>
            <a:ext cx="8721410" cy="4343399"/>
          </a:xfrm>
        </p:spPr>
        <p:txBody>
          <a:bodyPr>
            <a:noAutofit/>
          </a:bodyPr>
          <a:lstStyle/>
          <a:p>
            <a:pPr marL="0" indent="0">
              <a:buNone/>
            </a:pPr>
            <a:r>
              <a:rPr lang="en-US" sz="2800" b="1" dirty="0"/>
              <a:t>Materials:  Writing and Reading Passage Booklets </a:t>
            </a:r>
          </a:p>
          <a:p>
            <a:pPr>
              <a:lnSpc>
                <a:spcPct val="100000"/>
              </a:lnSpc>
              <a:spcBef>
                <a:spcPts val="300"/>
              </a:spcBef>
              <a:spcAft>
                <a:spcPts val="300"/>
              </a:spcAft>
            </a:pPr>
            <a:r>
              <a:rPr lang="en-US" sz="2000" dirty="0"/>
              <a:t>Sessions 1 and 2 of the Reading Passage Booklet are sealed separately. Students should break the appropriate seal at the beginning of each session, according to the instructions in the administration script. </a:t>
            </a:r>
          </a:p>
          <a:p>
            <a:pPr>
              <a:lnSpc>
                <a:spcPct val="100000"/>
              </a:lnSpc>
              <a:spcBef>
                <a:spcPts val="300"/>
              </a:spcBef>
              <a:spcAft>
                <a:spcPts val="300"/>
              </a:spcAft>
            </a:pPr>
            <a:r>
              <a:rPr lang="en-US" sz="2000" dirty="0"/>
              <a:t>Reading and Writing Passage Booklets have security numbers that must be used to track test materials before, during, and after testing.</a:t>
            </a:r>
          </a:p>
          <a:p>
            <a:pPr>
              <a:lnSpc>
                <a:spcPct val="100000"/>
              </a:lnSpc>
              <a:spcBef>
                <a:spcPts val="300"/>
              </a:spcBef>
              <a:spcAft>
                <a:spcPts val="300"/>
              </a:spcAft>
            </a:pPr>
            <a:r>
              <a:rPr lang="en-US" sz="2000" b="1" dirty="0"/>
              <a:t>Passage Booklets are secure materials and must be stored in a secure location before and after testing.</a:t>
            </a:r>
            <a:r>
              <a:rPr lang="en-US" sz="2000" dirty="0"/>
              <a:t> </a:t>
            </a:r>
          </a:p>
          <a:p>
            <a:pPr>
              <a:lnSpc>
                <a:spcPct val="100000"/>
              </a:lnSpc>
              <a:spcBef>
                <a:spcPts val="300"/>
              </a:spcBef>
              <a:spcAft>
                <a:spcPts val="300"/>
              </a:spcAft>
            </a:pPr>
            <a:r>
              <a:rPr lang="en-US" sz="2000" dirty="0"/>
              <a:t>Passage Booklets will be returned in the “Not To Be Scored” white-labeled boxes.</a:t>
            </a:r>
          </a:p>
          <a:p>
            <a:pPr>
              <a:lnSpc>
                <a:spcPct val="100000"/>
              </a:lnSpc>
              <a:spcBef>
                <a:spcPts val="300"/>
              </a:spcBef>
              <a:spcAft>
                <a:spcPts val="300"/>
              </a:spcAft>
            </a:pPr>
            <a:r>
              <a:rPr lang="en-US" sz="2000" dirty="0"/>
              <a:t>Refer to the FSA Paper-Based Materials Return Instructions in the </a:t>
            </a:r>
            <a:r>
              <a:rPr lang="en-US" sz="2000" i="1" dirty="0"/>
              <a:t>2017–2018 FSA Accommodations Guide</a:t>
            </a:r>
            <a:r>
              <a:rPr lang="en-US" sz="2000" dirty="0"/>
              <a:t> and the NGSSS CBT Manual for instructions on how to return Writing Passage Booklets.</a:t>
            </a:r>
          </a:p>
          <a:p>
            <a:pPr>
              <a:spcBef>
                <a:spcPts val="300"/>
              </a:spcBef>
              <a:spcAft>
                <a:spcPts val="300"/>
              </a:spcAft>
            </a:pPr>
            <a:endParaRPr lang="en-US" sz="2000" dirty="0"/>
          </a:p>
        </p:txBody>
      </p:sp>
      <p:sp>
        <p:nvSpPr>
          <p:cNvPr id="4" name="Slide Number Placeholder 3"/>
          <p:cNvSpPr>
            <a:spLocks noGrp="1"/>
          </p:cNvSpPr>
          <p:nvPr>
            <p:ph type="sldNum" sz="quarter" idx="12"/>
          </p:nvPr>
        </p:nvSpPr>
        <p:spPr/>
        <p:txBody>
          <a:bodyPr/>
          <a:lstStyle/>
          <a:p>
            <a:fld id="{60F88D64-766A-45C3-93FE-3E1D3068B07A}" type="slidenum">
              <a:rPr lang="en-US" smtClean="0"/>
              <a:t>57</a:t>
            </a:fld>
            <a:endParaRPr lang="en-US" dirty="0"/>
          </a:p>
        </p:txBody>
      </p:sp>
      <p:grpSp>
        <p:nvGrpSpPr>
          <p:cNvPr id="14" name="Group 13"/>
          <p:cNvGrpSpPr/>
          <p:nvPr/>
        </p:nvGrpSpPr>
        <p:grpSpPr>
          <a:xfrm>
            <a:off x="7626034" y="586581"/>
            <a:ext cx="1248248" cy="762000"/>
            <a:chOff x="1443905" y="3429000"/>
            <a:chExt cx="1248248" cy="762000"/>
          </a:xfrm>
        </p:grpSpPr>
        <p:pic>
          <p:nvPicPr>
            <p:cNvPr id="15" name="Picture 14"/>
            <p:cNvPicPr>
              <a:picLocks noChangeAspect="1"/>
            </p:cNvPicPr>
            <p:nvPr/>
          </p:nvPicPr>
          <p:blipFill>
            <a:blip r:embed="rId3"/>
            <a:stretch>
              <a:fillRect/>
            </a:stretch>
          </p:blipFill>
          <p:spPr>
            <a:xfrm>
              <a:off x="1443905" y="3429000"/>
              <a:ext cx="1248248" cy="762000"/>
            </a:xfrm>
            <a:prstGeom prst="rect">
              <a:avLst/>
            </a:prstGeom>
            <a:scene3d>
              <a:camera prst="orthographicFront"/>
              <a:lightRig rig="threePt" dir="t"/>
            </a:scene3d>
            <a:sp3d>
              <a:bevelT/>
            </a:sp3d>
          </p:spPr>
        </p:pic>
        <p:sp>
          <p:nvSpPr>
            <p:cNvPr id="16" name="TextBox 15"/>
            <p:cNvSpPr txBox="1"/>
            <p:nvPr/>
          </p:nvSpPr>
          <p:spPr>
            <a:xfrm>
              <a:off x="1648929" y="3594556"/>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pic>
        <p:nvPicPr>
          <p:cNvPr id="10" name="Picture 9">
            <a:extLst>
              <a:ext uri="{FF2B5EF4-FFF2-40B4-BE49-F238E27FC236}">
                <a16:creationId xmlns:a16="http://schemas.microsoft.com/office/drawing/2014/main" id="{9CF00E86-233A-460A-8013-E768AA8A6832}"/>
              </a:ext>
            </a:extLst>
          </p:cNvPr>
          <p:cNvPicPr>
            <a:picLocks noChangeAspect="1"/>
          </p:cNvPicPr>
          <p:nvPr/>
        </p:nvPicPr>
        <p:blipFill rotWithShape="1">
          <a:blip r:embed="rId4"/>
          <a:srcRect l="1990"/>
          <a:stretch/>
        </p:blipFill>
        <p:spPr>
          <a:xfrm>
            <a:off x="5990491" y="6325343"/>
            <a:ext cx="1359876" cy="517096"/>
          </a:xfrm>
          <a:prstGeom prst="rect">
            <a:avLst/>
          </a:prstGeom>
        </p:spPr>
      </p:pic>
    </p:spTree>
    <p:extLst>
      <p:ext uri="{BB962C8B-B14F-4D97-AF65-F5344CB8AC3E}">
        <p14:creationId xmlns:p14="http://schemas.microsoft.com/office/powerpoint/2010/main" val="12039214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School Assessment Coordinator</a:t>
            </a:r>
            <a:br>
              <a:rPr lang="en-US" dirty="0"/>
            </a:br>
            <a:r>
              <a:rPr lang="en-US" dirty="0"/>
              <a:t>Responsibilities Before Testing</a:t>
            </a:r>
          </a:p>
        </p:txBody>
      </p:sp>
      <p:sp>
        <p:nvSpPr>
          <p:cNvPr id="3" name="Content Placeholder 2"/>
          <p:cNvSpPr>
            <a:spLocks noGrp="1"/>
          </p:cNvSpPr>
          <p:nvPr>
            <p:ph idx="1"/>
          </p:nvPr>
        </p:nvSpPr>
        <p:spPr>
          <a:xfrm>
            <a:off x="228600" y="1752601"/>
            <a:ext cx="8645210" cy="4343399"/>
          </a:xfrm>
        </p:spPr>
        <p:txBody>
          <a:bodyPr>
            <a:noAutofit/>
          </a:bodyPr>
          <a:lstStyle/>
          <a:p>
            <a:pPr marL="0" indent="0">
              <a:buNone/>
            </a:pPr>
            <a:r>
              <a:rPr lang="en-US" sz="2800" b="1" dirty="0"/>
              <a:t>Materials:  CBT Worksheets</a:t>
            </a:r>
          </a:p>
          <a:p>
            <a:r>
              <a:rPr lang="en-US" sz="2000" dirty="0"/>
              <a:t>CBT Worksheets are one-page letter-sized worksheets. </a:t>
            </a:r>
          </a:p>
          <a:p>
            <a:r>
              <a:rPr lang="en-US" sz="2000" dirty="0"/>
              <a:t>Students may use the front and back of the worksheet to take notes during each session of ELA Reading. The Testing Rules Acknowledgment is printed on the back of the CBT Worksheet.</a:t>
            </a:r>
          </a:p>
          <a:p>
            <a:r>
              <a:rPr lang="en-US" sz="2000" dirty="0"/>
              <a:t>Distribute to students at the beginning of each ELA Reading test session.</a:t>
            </a:r>
          </a:p>
          <a:p>
            <a:r>
              <a:rPr lang="en-US" sz="2000" dirty="0"/>
              <a:t>Ensure that students have enough desk space to use their worksheets.</a:t>
            </a:r>
          </a:p>
          <a:p>
            <a:r>
              <a:rPr lang="en-US" sz="2000" dirty="0"/>
              <a:t>Each student must be given a new worksheet for each ELA Reading test session. </a:t>
            </a:r>
          </a:p>
          <a:p>
            <a:r>
              <a:rPr lang="en-US" sz="2000" i="1" dirty="0"/>
              <a:t>OPTIONAL</a:t>
            </a:r>
            <a:r>
              <a:rPr lang="en-US" sz="2000" dirty="0"/>
              <a:t> for the FCAT 2.0 Reading Retake, Civics, and US History EOC Assessments.</a:t>
            </a:r>
          </a:p>
          <a:p>
            <a:r>
              <a:rPr lang="en-US" sz="2000" b="1" dirty="0"/>
              <a:t>Used worksheets are considered secure materials and must be kept in locked storage and placed in the DAC ONLY boxes.</a:t>
            </a:r>
          </a:p>
          <a:p>
            <a:endParaRPr lang="en-US" sz="2000" dirty="0"/>
          </a:p>
        </p:txBody>
      </p:sp>
      <p:sp>
        <p:nvSpPr>
          <p:cNvPr id="4" name="Slide Number Placeholder 3"/>
          <p:cNvSpPr>
            <a:spLocks noGrp="1"/>
          </p:cNvSpPr>
          <p:nvPr>
            <p:ph type="sldNum" sz="quarter" idx="12"/>
          </p:nvPr>
        </p:nvSpPr>
        <p:spPr/>
        <p:txBody>
          <a:bodyPr/>
          <a:lstStyle/>
          <a:p>
            <a:fld id="{60F88D64-766A-45C3-93FE-3E1D3068B07A}" type="slidenum">
              <a:rPr lang="en-US" smtClean="0"/>
              <a:t>58</a:t>
            </a:fld>
            <a:endParaRPr lang="en-US" dirty="0"/>
          </a:p>
        </p:txBody>
      </p:sp>
      <p:grpSp>
        <p:nvGrpSpPr>
          <p:cNvPr id="14" name="Group 13"/>
          <p:cNvGrpSpPr/>
          <p:nvPr/>
        </p:nvGrpSpPr>
        <p:grpSpPr>
          <a:xfrm>
            <a:off x="7626034" y="586581"/>
            <a:ext cx="1248248" cy="762000"/>
            <a:chOff x="1443905" y="3429000"/>
            <a:chExt cx="1248248" cy="762000"/>
          </a:xfrm>
        </p:grpSpPr>
        <p:pic>
          <p:nvPicPr>
            <p:cNvPr id="15" name="Picture 14"/>
            <p:cNvPicPr>
              <a:picLocks noChangeAspect="1"/>
            </p:cNvPicPr>
            <p:nvPr/>
          </p:nvPicPr>
          <p:blipFill>
            <a:blip r:embed="rId3"/>
            <a:stretch>
              <a:fillRect/>
            </a:stretch>
          </p:blipFill>
          <p:spPr>
            <a:xfrm>
              <a:off x="1443905" y="3429000"/>
              <a:ext cx="1248248" cy="762000"/>
            </a:xfrm>
            <a:prstGeom prst="rect">
              <a:avLst/>
            </a:prstGeom>
            <a:scene3d>
              <a:camera prst="orthographicFront"/>
              <a:lightRig rig="threePt" dir="t"/>
            </a:scene3d>
            <a:sp3d>
              <a:bevelT/>
            </a:sp3d>
          </p:spPr>
        </p:pic>
        <p:sp>
          <p:nvSpPr>
            <p:cNvPr id="16" name="TextBox 15"/>
            <p:cNvSpPr txBox="1"/>
            <p:nvPr/>
          </p:nvSpPr>
          <p:spPr>
            <a:xfrm>
              <a:off x="1648929" y="3594556"/>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pic>
        <p:nvPicPr>
          <p:cNvPr id="8" name="Picture 7">
            <a:extLst>
              <a:ext uri="{FF2B5EF4-FFF2-40B4-BE49-F238E27FC236}">
                <a16:creationId xmlns:a16="http://schemas.microsoft.com/office/drawing/2014/main" id="{B7AB4297-0116-4877-A618-26ACCB7010F9}"/>
              </a:ext>
            </a:extLst>
          </p:cNvPr>
          <p:cNvPicPr>
            <a:picLocks noChangeAspect="1"/>
          </p:cNvPicPr>
          <p:nvPr/>
        </p:nvPicPr>
        <p:blipFill>
          <a:blip r:embed="rId4"/>
          <a:stretch>
            <a:fillRect/>
          </a:stretch>
        </p:blipFill>
        <p:spPr>
          <a:xfrm>
            <a:off x="4863152" y="6172200"/>
            <a:ext cx="2548349" cy="685800"/>
          </a:xfrm>
          <a:prstGeom prst="rect">
            <a:avLst/>
          </a:prstGeom>
        </p:spPr>
      </p:pic>
    </p:spTree>
    <p:extLst>
      <p:ext uri="{BB962C8B-B14F-4D97-AF65-F5344CB8AC3E}">
        <p14:creationId xmlns:p14="http://schemas.microsoft.com/office/powerpoint/2010/main" val="29141105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School Assessment Coordinator</a:t>
            </a:r>
            <a:br>
              <a:rPr lang="en-US" dirty="0"/>
            </a:br>
            <a:r>
              <a:rPr lang="en-US" dirty="0"/>
              <a:t>Responsibilities Before Testing</a:t>
            </a:r>
          </a:p>
        </p:txBody>
      </p:sp>
      <p:sp>
        <p:nvSpPr>
          <p:cNvPr id="3" name="Content Placeholder 2"/>
          <p:cNvSpPr>
            <a:spLocks noGrp="1"/>
          </p:cNvSpPr>
          <p:nvPr>
            <p:ph idx="1"/>
          </p:nvPr>
        </p:nvSpPr>
        <p:spPr>
          <a:xfrm>
            <a:off x="249395" y="1664891"/>
            <a:ext cx="8645210" cy="4343399"/>
          </a:xfrm>
        </p:spPr>
        <p:txBody>
          <a:bodyPr>
            <a:noAutofit/>
          </a:bodyPr>
          <a:lstStyle/>
          <a:p>
            <a:pPr marL="0" indent="0">
              <a:buNone/>
            </a:pPr>
            <a:r>
              <a:rPr lang="en-US" sz="2800" b="1" dirty="0"/>
              <a:t>Materials:  FSA and  NGSSS Work Folders</a:t>
            </a:r>
          </a:p>
          <a:p>
            <a:pPr>
              <a:lnSpc>
                <a:spcPct val="100000"/>
              </a:lnSpc>
              <a:spcBef>
                <a:spcPts val="300"/>
              </a:spcBef>
              <a:spcAft>
                <a:spcPts val="300"/>
              </a:spcAft>
            </a:pPr>
            <a:r>
              <a:rPr lang="en-US" sz="2200" dirty="0"/>
              <a:t>CBT Work Folders are four-page folders that students may use to work the problems. The Testing Rules Acknowledgment is printed on page 2. The last page of the folder (back cover) is printed with graph paper.</a:t>
            </a:r>
          </a:p>
          <a:p>
            <a:pPr>
              <a:lnSpc>
                <a:spcPct val="100000"/>
              </a:lnSpc>
              <a:spcBef>
                <a:spcPts val="300"/>
              </a:spcBef>
              <a:spcAft>
                <a:spcPts val="300"/>
              </a:spcAft>
            </a:pPr>
            <a:r>
              <a:rPr lang="en-US" sz="2200" dirty="0"/>
              <a:t>Distribute to students at the beginning of each Mathematics and Algebra 1, Geometry, and Biology 1 EOC test session.</a:t>
            </a:r>
          </a:p>
          <a:p>
            <a:pPr>
              <a:lnSpc>
                <a:spcPct val="100000"/>
              </a:lnSpc>
              <a:spcBef>
                <a:spcPts val="300"/>
              </a:spcBef>
              <a:spcAft>
                <a:spcPts val="300"/>
              </a:spcAft>
            </a:pPr>
            <a:r>
              <a:rPr lang="en-US" sz="2200" dirty="0"/>
              <a:t>Each student must be given a new work folder for each Mathematics and EOC test session, with the exception of Grades 6–8 FSA Mathematics. </a:t>
            </a:r>
          </a:p>
          <a:p>
            <a:pPr>
              <a:lnSpc>
                <a:spcPct val="100000"/>
              </a:lnSpc>
              <a:spcBef>
                <a:spcPts val="300"/>
              </a:spcBef>
              <a:spcAft>
                <a:spcPts val="300"/>
              </a:spcAft>
            </a:pPr>
            <a:r>
              <a:rPr lang="en-US" sz="2200" dirty="0"/>
              <a:t>Students should use the same work folder for Sessions 2 and 3 of Grades 6–8 FSA Mathematics. </a:t>
            </a:r>
          </a:p>
          <a:p>
            <a:pPr>
              <a:lnSpc>
                <a:spcPct val="100000"/>
              </a:lnSpc>
              <a:spcBef>
                <a:spcPts val="300"/>
              </a:spcBef>
              <a:spcAft>
                <a:spcPts val="300"/>
              </a:spcAft>
            </a:pPr>
            <a:r>
              <a:rPr lang="en-US" sz="2200" b="1" dirty="0"/>
              <a:t>Used work folders are secure materials and must be kept in locked storage and placed in the DAC ONLY boxes.</a:t>
            </a:r>
          </a:p>
          <a:p>
            <a:endParaRPr lang="en-US" sz="2000" b="1" dirty="0"/>
          </a:p>
        </p:txBody>
      </p:sp>
      <p:sp>
        <p:nvSpPr>
          <p:cNvPr id="4" name="Slide Number Placeholder 3"/>
          <p:cNvSpPr>
            <a:spLocks noGrp="1"/>
          </p:cNvSpPr>
          <p:nvPr>
            <p:ph type="sldNum" sz="quarter" idx="12"/>
          </p:nvPr>
        </p:nvSpPr>
        <p:spPr/>
        <p:txBody>
          <a:bodyPr/>
          <a:lstStyle/>
          <a:p>
            <a:fld id="{60F88D64-766A-45C3-93FE-3E1D3068B07A}" type="slidenum">
              <a:rPr lang="en-US" smtClean="0"/>
              <a:t>59</a:t>
            </a:fld>
            <a:endParaRPr lang="en-US" dirty="0"/>
          </a:p>
        </p:txBody>
      </p:sp>
      <p:grpSp>
        <p:nvGrpSpPr>
          <p:cNvPr id="14" name="Group 13"/>
          <p:cNvGrpSpPr/>
          <p:nvPr/>
        </p:nvGrpSpPr>
        <p:grpSpPr>
          <a:xfrm>
            <a:off x="7626034" y="586581"/>
            <a:ext cx="1248248" cy="762000"/>
            <a:chOff x="1443905" y="3429000"/>
            <a:chExt cx="1248248" cy="762000"/>
          </a:xfrm>
        </p:grpSpPr>
        <p:pic>
          <p:nvPicPr>
            <p:cNvPr id="15" name="Picture 14"/>
            <p:cNvPicPr>
              <a:picLocks noChangeAspect="1"/>
            </p:cNvPicPr>
            <p:nvPr/>
          </p:nvPicPr>
          <p:blipFill>
            <a:blip r:embed="rId3"/>
            <a:stretch>
              <a:fillRect/>
            </a:stretch>
          </p:blipFill>
          <p:spPr>
            <a:xfrm>
              <a:off x="1443905" y="3429000"/>
              <a:ext cx="1248248" cy="762000"/>
            </a:xfrm>
            <a:prstGeom prst="rect">
              <a:avLst/>
            </a:prstGeom>
            <a:scene3d>
              <a:camera prst="orthographicFront"/>
              <a:lightRig rig="threePt" dir="t"/>
            </a:scene3d>
            <a:sp3d>
              <a:bevelT/>
            </a:sp3d>
          </p:spPr>
        </p:pic>
        <p:sp>
          <p:nvSpPr>
            <p:cNvPr id="16" name="TextBox 15"/>
            <p:cNvSpPr txBox="1"/>
            <p:nvPr/>
          </p:nvSpPr>
          <p:spPr>
            <a:xfrm>
              <a:off x="1648929" y="3594556"/>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pic>
        <p:nvPicPr>
          <p:cNvPr id="8" name="Picture 7">
            <a:extLst>
              <a:ext uri="{FF2B5EF4-FFF2-40B4-BE49-F238E27FC236}">
                <a16:creationId xmlns:a16="http://schemas.microsoft.com/office/drawing/2014/main" id="{CD3FBA5E-278B-4CE6-866C-D462F9EBFA45}"/>
              </a:ext>
            </a:extLst>
          </p:cNvPr>
          <p:cNvPicPr>
            <a:picLocks noChangeAspect="1"/>
          </p:cNvPicPr>
          <p:nvPr/>
        </p:nvPicPr>
        <p:blipFill>
          <a:blip r:embed="rId4"/>
          <a:stretch>
            <a:fillRect/>
          </a:stretch>
        </p:blipFill>
        <p:spPr>
          <a:xfrm>
            <a:off x="6435670" y="6111561"/>
            <a:ext cx="1430215" cy="711270"/>
          </a:xfrm>
          <a:prstGeom prst="rect">
            <a:avLst/>
          </a:prstGeom>
        </p:spPr>
      </p:pic>
    </p:spTree>
    <p:extLst>
      <p:ext uri="{BB962C8B-B14F-4D97-AF65-F5344CB8AC3E}">
        <p14:creationId xmlns:p14="http://schemas.microsoft.com/office/powerpoint/2010/main" val="231069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NGSSS Resources </a:t>
            </a:r>
          </a:p>
        </p:txBody>
      </p:sp>
      <p:sp>
        <p:nvSpPr>
          <p:cNvPr id="3" name="Content Placeholder 2"/>
          <p:cNvSpPr>
            <a:spLocks noGrp="1"/>
          </p:cNvSpPr>
          <p:nvPr>
            <p:ph idx="1"/>
          </p:nvPr>
        </p:nvSpPr>
        <p:spPr>
          <a:xfrm>
            <a:off x="228600" y="1640225"/>
            <a:ext cx="8813292" cy="4649206"/>
          </a:xfrm>
        </p:spPr>
        <p:txBody>
          <a:bodyPr>
            <a:noAutofit/>
          </a:bodyPr>
          <a:lstStyle/>
          <a:p>
            <a:pPr marL="0" indent="0">
              <a:buNone/>
            </a:pPr>
            <a:r>
              <a:rPr lang="en-US" sz="2200" dirty="0"/>
              <a:t>School personnel should read and have access to the following materials, available on the PearsonAccess Next portal at </a:t>
            </a:r>
            <a:r>
              <a:rPr lang="en-US" sz="2200" dirty="0">
                <a:hlinkClick r:id="rId3"/>
              </a:rPr>
              <a:t>http://florida.pearsonaccessnext.com/</a:t>
            </a:r>
            <a:r>
              <a:rPr lang="en-US" sz="2200" dirty="0"/>
              <a:t>: </a:t>
            </a:r>
          </a:p>
          <a:p>
            <a:pPr marL="685800" lvl="1" indent="-347663">
              <a:spcAft>
                <a:spcPts val="0"/>
              </a:spcAft>
              <a:buSzPct val="75000"/>
              <a:buFont typeface="Wingdings" panose="05000000000000000000" pitchFamily="2" charset="2"/>
              <a:buChar char="§"/>
            </a:pPr>
            <a:r>
              <a:rPr lang="en-US" sz="2200" b="1" dirty="0">
                <a:solidFill>
                  <a:srgbClr val="000000"/>
                </a:solidFill>
              </a:rPr>
              <a:t>Avocet, </a:t>
            </a:r>
            <a:r>
              <a:rPr lang="en-US" sz="2200" dirty="0">
                <a:solidFill>
                  <a:srgbClr val="000000"/>
                </a:solidFill>
              </a:rPr>
              <a:t>an online resource guide (</a:t>
            </a:r>
            <a:r>
              <a:rPr lang="en-US" sz="2400" dirty="0">
                <a:solidFill>
                  <a:srgbClr val="000000"/>
                </a:solidFill>
                <a:hlinkClick r:id="rId4"/>
              </a:rPr>
              <a:t>http://avocet.pearson.com/FL/Home</a:t>
            </a:r>
            <a:r>
              <a:rPr lang="en-US" sz="2400" dirty="0">
                <a:solidFill>
                  <a:srgbClr val="000000"/>
                </a:solidFill>
              </a:rPr>
              <a:t>)</a:t>
            </a:r>
            <a:r>
              <a:rPr lang="en-US" sz="2200" dirty="0">
                <a:solidFill>
                  <a:srgbClr val="000000"/>
                </a:solidFill>
              </a:rPr>
              <a:t>, has been updated for Spring 2018 and is available for locating information on topics related to the Statewide Science Assessment, as well as FCAT 2.0 and NGSSS EOC assessments. </a:t>
            </a:r>
            <a:endParaRPr lang="en-US" sz="2400" dirty="0">
              <a:solidFill>
                <a:srgbClr val="000000"/>
              </a:solidFill>
            </a:endParaRPr>
          </a:p>
          <a:p>
            <a:pPr marL="685800" lvl="1" indent="-347663">
              <a:spcAft>
                <a:spcPts val="0"/>
              </a:spcAft>
              <a:buSzPct val="75000"/>
              <a:buFont typeface="Wingdings" panose="05000000000000000000" pitchFamily="2" charset="2"/>
              <a:buChar char="§"/>
            </a:pPr>
            <a:r>
              <a:rPr lang="en-US" sz="2200" b="1" i="1" dirty="0">
                <a:solidFill>
                  <a:srgbClr val="000000"/>
                </a:solidFill>
              </a:rPr>
              <a:t>2017–2018 Florida PearsonAccess Next User Guide </a:t>
            </a:r>
            <a:r>
              <a:rPr lang="en-US" sz="2200" dirty="0">
                <a:solidFill>
                  <a:srgbClr val="000000"/>
                </a:solidFill>
              </a:rPr>
              <a:t>is a Florida-specific resource for the most common tasks in PearsonAccess Next for administering statewide NGSSS assessments. It can be found in Avocet at </a:t>
            </a:r>
            <a:r>
              <a:rPr lang="en-US" sz="2200" dirty="0">
                <a:solidFill>
                  <a:srgbClr val="000000"/>
                </a:solidFill>
                <a:hlinkClick r:id="rId5"/>
              </a:rPr>
              <a:t>http://avocet.pearson.com/FL/Home#16266</a:t>
            </a:r>
            <a:r>
              <a:rPr lang="en-US" sz="2200" dirty="0">
                <a:solidFill>
                  <a:srgbClr val="000000"/>
                </a:solidFill>
              </a:rPr>
              <a:t>.</a:t>
            </a:r>
          </a:p>
          <a:p>
            <a:pPr marL="685800" lvl="1" indent="-347663">
              <a:spcAft>
                <a:spcPts val="0"/>
              </a:spcAft>
              <a:buSzPct val="75000"/>
              <a:buFont typeface="Wingdings" panose="05000000000000000000" pitchFamily="2" charset="2"/>
              <a:buChar char="§"/>
            </a:pPr>
            <a:r>
              <a:rPr lang="en-US" sz="2200" dirty="0">
                <a:solidFill>
                  <a:srgbClr val="000000"/>
                </a:solidFill>
              </a:rPr>
              <a:t>Information and instructions for </a:t>
            </a:r>
            <a:r>
              <a:rPr lang="en-US" sz="2200" b="1" dirty="0">
                <a:solidFill>
                  <a:srgbClr val="000000"/>
                </a:solidFill>
              </a:rPr>
              <a:t>technology coordinators </a:t>
            </a:r>
            <a:r>
              <a:rPr lang="en-US" sz="2200" dirty="0">
                <a:solidFill>
                  <a:srgbClr val="000000"/>
                </a:solidFill>
              </a:rPr>
              <a:t>to follow before, during, and after testing are provided at </a:t>
            </a:r>
            <a:r>
              <a:rPr lang="en-US" sz="2200" dirty="0">
                <a:solidFill>
                  <a:srgbClr val="000000"/>
                </a:solidFill>
                <a:hlinkClick r:id="rId6"/>
              </a:rPr>
              <a:t>https://support.assessment.pearson.com/display/FL/Florida+Information</a:t>
            </a:r>
            <a:r>
              <a:rPr lang="en-US" sz="2200" dirty="0">
                <a:solidFill>
                  <a:srgbClr val="000000"/>
                </a:solidFill>
              </a:rPr>
              <a:t>.  </a:t>
            </a:r>
          </a:p>
        </p:txBody>
      </p:sp>
      <p:sp>
        <p:nvSpPr>
          <p:cNvPr id="4" name="Slide Number Placeholder 3"/>
          <p:cNvSpPr>
            <a:spLocks noGrp="1"/>
          </p:cNvSpPr>
          <p:nvPr>
            <p:ph type="sldNum" sz="quarter" idx="12"/>
          </p:nvPr>
        </p:nvSpPr>
        <p:spPr/>
        <p:txBody>
          <a:bodyPr/>
          <a:lstStyle/>
          <a:p>
            <a:fld id="{60F88D64-766A-45C3-93FE-3E1D3068B07A}" type="slidenum">
              <a:rPr lang="en-US" smtClean="0"/>
              <a:t>6</a:t>
            </a:fld>
            <a:endParaRPr lang="en-US" dirty="0"/>
          </a:p>
        </p:txBody>
      </p:sp>
      <p:grpSp>
        <p:nvGrpSpPr>
          <p:cNvPr id="5" name="Group 4">
            <a:extLst>
              <a:ext uri="{FF2B5EF4-FFF2-40B4-BE49-F238E27FC236}">
                <a16:creationId xmlns:a16="http://schemas.microsoft.com/office/drawing/2014/main" id="{DD72B48C-FEC2-4784-BC79-2E6B4DE5243B}"/>
              </a:ext>
            </a:extLst>
          </p:cNvPr>
          <p:cNvGrpSpPr/>
          <p:nvPr/>
        </p:nvGrpSpPr>
        <p:grpSpPr>
          <a:xfrm>
            <a:off x="7625561" y="586581"/>
            <a:ext cx="1248248" cy="762000"/>
            <a:chOff x="5203223" y="3428999"/>
            <a:chExt cx="1248248" cy="762000"/>
          </a:xfrm>
        </p:grpSpPr>
        <p:pic>
          <p:nvPicPr>
            <p:cNvPr id="6" name="Picture 5">
              <a:extLst>
                <a:ext uri="{FF2B5EF4-FFF2-40B4-BE49-F238E27FC236}">
                  <a16:creationId xmlns:a16="http://schemas.microsoft.com/office/drawing/2014/main" id="{38D44D63-4B1B-4A4D-9EFC-FD65C8D9457D}"/>
                </a:ext>
              </a:extLst>
            </p:cNvPr>
            <p:cNvPicPr>
              <a:picLocks noChangeAspect="1"/>
            </p:cNvPicPr>
            <p:nvPr/>
          </p:nvPicPr>
          <p:blipFill>
            <a:blip r:embed="rId7"/>
            <a:stretch>
              <a:fillRect/>
            </a:stretch>
          </p:blipFill>
          <p:spPr>
            <a:xfrm>
              <a:off x="5203223" y="3428999"/>
              <a:ext cx="1248248" cy="762000"/>
            </a:xfrm>
            <a:prstGeom prst="rect">
              <a:avLst/>
            </a:prstGeom>
            <a:scene3d>
              <a:camera prst="orthographicFront"/>
              <a:lightRig rig="threePt" dir="t"/>
            </a:scene3d>
            <a:sp3d>
              <a:bevelT/>
            </a:sp3d>
          </p:spPr>
        </p:pic>
        <p:grpSp>
          <p:nvGrpSpPr>
            <p:cNvPr id="7" name="Group 6">
              <a:extLst>
                <a:ext uri="{FF2B5EF4-FFF2-40B4-BE49-F238E27FC236}">
                  <a16:creationId xmlns:a16="http://schemas.microsoft.com/office/drawing/2014/main" id="{0D1F516F-C5AC-4121-9646-B0161A14C908}"/>
                </a:ext>
              </a:extLst>
            </p:cNvPr>
            <p:cNvGrpSpPr/>
            <p:nvPr/>
          </p:nvGrpSpPr>
          <p:grpSpPr>
            <a:xfrm>
              <a:off x="5438681" y="3448733"/>
              <a:ext cx="838200" cy="722531"/>
              <a:chOff x="5410732" y="3472099"/>
              <a:chExt cx="838200" cy="722531"/>
            </a:xfrm>
          </p:grpSpPr>
          <p:sp>
            <p:nvSpPr>
              <p:cNvPr id="8" name="TextBox 7">
                <a:extLst>
                  <a:ext uri="{FF2B5EF4-FFF2-40B4-BE49-F238E27FC236}">
                    <a16:creationId xmlns:a16="http://schemas.microsoft.com/office/drawing/2014/main" id="{4865F7BD-5C2D-4DCA-A9BF-3ED2126D5DFD}"/>
                  </a:ext>
                </a:extLst>
              </p:cNvPr>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9" name="TextBox 8">
                <a:extLst>
                  <a:ext uri="{FF2B5EF4-FFF2-40B4-BE49-F238E27FC236}">
                    <a16:creationId xmlns:a16="http://schemas.microsoft.com/office/drawing/2014/main" id="{4B4E446D-7618-4584-A6AD-B6714B351559}"/>
                  </a:ext>
                </a:extLst>
              </p:cNvPr>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0" name="Picture 9">
            <a:extLst>
              <a:ext uri="{FF2B5EF4-FFF2-40B4-BE49-F238E27FC236}">
                <a16:creationId xmlns:a16="http://schemas.microsoft.com/office/drawing/2014/main" id="{9372FA16-497E-4153-9169-44DE5BBE01A5}"/>
              </a:ext>
            </a:extLst>
          </p:cNvPr>
          <p:cNvPicPr>
            <a:picLocks noChangeAspect="1"/>
          </p:cNvPicPr>
          <p:nvPr/>
        </p:nvPicPr>
        <p:blipFill>
          <a:blip r:embed="rId8"/>
          <a:stretch>
            <a:fillRect/>
          </a:stretch>
        </p:blipFill>
        <p:spPr>
          <a:xfrm>
            <a:off x="6435670" y="6111562"/>
            <a:ext cx="1430215" cy="711270"/>
          </a:xfrm>
          <a:prstGeom prst="rect">
            <a:avLst/>
          </a:prstGeom>
        </p:spPr>
      </p:pic>
      <p:pic>
        <p:nvPicPr>
          <p:cNvPr id="11" name="Picture 10">
            <a:extLst>
              <a:ext uri="{FF2B5EF4-FFF2-40B4-BE49-F238E27FC236}">
                <a16:creationId xmlns:a16="http://schemas.microsoft.com/office/drawing/2014/main" id="{B77B2B94-2A64-4D18-AF57-C4DBA2D4A799}"/>
              </a:ext>
            </a:extLst>
          </p:cNvPr>
          <p:cNvPicPr>
            <a:picLocks noChangeAspect="1"/>
          </p:cNvPicPr>
          <p:nvPr/>
        </p:nvPicPr>
        <p:blipFill rotWithShape="1">
          <a:blip r:embed="rId9"/>
          <a:srcRect l="1990"/>
          <a:stretch/>
        </p:blipFill>
        <p:spPr>
          <a:xfrm>
            <a:off x="7625561" y="6096001"/>
            <a:ext cx="1359876" cy="762000"/>
          </a:xfrm>
          <a:prstGeom prst="rect">
            <a:avLst/>
          </a:prstGeom>
        </p:spPr>
      </p:pic>
    </p:spTree>
    <p:extLst>
      <p:ext uri="{BB962C8B-B14F-4D97-AF65-F5344CB8AC3E}">
        <p14:creationId xmlns:p14="http://schemas.microsoft.com/office/powerpoint/2010/main" val="17091902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School Assessment Coordinator</a:t>
            </a:r>
            <a:br>
              <a:rPr lang="en-US" dirty="0"/>
            </a:br>
            <a:r>
              <a:rPr lang="en-US" dirty="0"/>
              <a:t>Responsibilities Before Testing</a:t>
            </a:r>
          </a:p>
        </p:txBody>
      </p:sp>
      <p:sp>
        <p:nvSpPr>
          <p:cNvPr id="3" name="Content Placeholder 2"/>
          <p:cNvSpPr>
            <a:spLocks noGrp="1"/>
          </p:cNvSpPr>
          <p:nvPr>
            <p:ph idx="1"/>
          </p:nvPr>
        </p:nvSpPr>
        <p:spPr>
          <a:xfrm>
            <a:off x="249394" y="1640225"/>
            <a:ext cx="8716297" cy="5049500"/>
          </a:xfrm>
        </p:spPr>
        <p:txBody>
          <a:bodyPr>
            <a:noAutofit/>
          </a:bodyPr>
          <a:lstStyle/>
          <a:p>
            <a:pPr marL="0" indent="0">
              <a:spcBef>
                <a:spcPts val="300"/>
              </a:spcBef>
              <a:spcAft>
                <a:spcPts val="300"/>
              </a:spcAft>
              <a:buNone/>
            </a:pPr>
            <a:r>
              <a:rPr lang="en-US" sz="2800" b="1" dirty="0"/>
              <a:t>Materials:  FSA Scientific Calculators</a:t>
            </a:r>
          </a:p>
          <a:p>
            <a:pPr>
              <a:lnSpc>
                <a:spcPct val="100000"/>
              </a:lnSpc>
              <a:spcBef>
                <a:spcPts val="300"/>
              </a:spcBef>
              <a:spcAft>
                <a:spcPts val="300"/>
              </a:spcAft>
            </a:pPr>
            <a:r>
              <a:rPr lang="en-US" sz="1900" dirty="0"/>
              <a:t>Grades 7 and 8 FSA Mathematics, Algebra 1, and Geometry EOC assessments include a calculator in the Test Delivery System (TDS). </a:t>
            </a:r>
          </a:p>
          <a:p>
            <a:pPr>
              <a:lnSpc>
                <a:spcPct val="100000"/>
              </a:lnSpc>
              <a:spcBef>
                <a:spcPts val="300"/>
              </a:spcBef>
              <a:spcAft>
                <a:spcPts val="300"/>
              </a:spcAft>
            </a:pPr>
            <a:r>
              <a:rPr lang="en-US" sz="1900" b="1" dirty="0"/>
              <a:t>The calculator is only available for Sessions 2 and 3 of the Grades 7 and 8 Mathematics and for Session 2 of the EOCs.</a:t>
            </a:r>
          </a:p>
          <a:p>
            <a:pPr>
              <a:lnSpc>
                <a:spcPct val="100000"/>
              </a:lnSpc>
              <a:spcBef>
                <a:spcPts val="300"/>
              </a:spcBef>
              <a:spcAft>
                <a:spcPts val="300"/>
              </a:spcAft>
            </a:pPr>
            <a:r>
              <a:rPr lang="en-US" sz="1900" dirty="0"/>
              <a:t>Handheld calculators may be provided to all students during Session 2 and (if applicable) Session 3 only.</a:t>
            </a:r>
          </a:p>
          <a:p>
            <a:pPr>
              <a:lnSpc>
                <a:spcPct val="100000"/>
              </a:lnSpc>
              <a:spcBef>
                <a:spcPts val="300"/>
              </a:spcBef>
              <a:spcAft>
                <a:spcPts val="300"/>
              </a:spcAft>
            </a:pPr>
            <a:r>
              <a:rPr lang="en-US" sz="1900" dirty="0">
                <a:solidFill>
                  <a:srgbClr val="000000"/>
                </a:solidFill>
              </a:rPr>
              <a:t>Students who will test using paper-based accommodations must be provided handheld </a:t>
            </a:r>
            <a:r>
              <a:rPr lang="en-US" sz="1900" dirty="0"/>
              <a:t>FSA Scientific Calculators during the allowed session(s)</a:t>
            </a:r>
            <a:r>
              <a:rPr lang="en-US" sz="1900" dirty="0">
                <a:solidFill>
                  <a:srgbClr val="000000"/>
                </a:solidFill>
              </a:rPr>
              <a:t>.</a:t>
            </a:r>
          </a:p>
          <a:p>
            <a:pPr>
              <a:lnSpc>
                <a:spcPct val="100000"/>
              </a:lnSpc>
              <a:spcBef>
                <a:spcPts val="300"/>
              </a:spcBef>
              <a:spcAft>
                <a:spcPts val="300"/>
              </a:spcAft>
            </a:pPr>
            <a:r>
              <a:rPr lang="en-US" sz="1900" dirty="0"/>
              <a:t>The </a:t>
            </a:r>
            <a:r>
              <a:rPr lang="en-US" sz="1900" i="1" dirty="0"/>
              <a:t>Calculator and Reference Sheet Policies for Florida Standards Assessments (FSA) Mathematics Assessments </a:t>
            </a:r>
            <a:r>
              <a:rPr lang="en-US" sz="1900" dirty="0"/>
              <a:t>document, available on the FSA Portal, includes a list of required and prohibited calculator functionalities, as well as a list of FDOE-approved calculators for the 2017–2018 school year.</a:t>
            </a:r>
          </a:p>
          <a:p>
            <a:pPr>
              <a:lnSpc>
                <a:spcPct val="100000"/>
              </a:lnSpc>
              <a:spcBef>
                <a:spcPts val="300"/>
              </a:spcBef>
              <a:spcAft>
                <a:spcPts val="300"/>
              </a:spcAft>
            </a:pPr>
            <a:r>
              <a:rPr lang="en-US" sz="1900" b="1" dirty="0">
                <a:solidFill>
                  <a:srgbClr val="FF0000"/>
                </a:solidFill>
              </a:rPr>
              <a:t>Providing a calculator with prohibited functionality or in the wrong test session (Session 1) is cause for test invalidation.</a:t>
            </a:r>
          </a:p>
          <a:p>
            <a:endParaRPr lang="en-US" sz="2600" dirty="0"/>
          </a:p>
        </p:txBody>
      </p:sp>
      <p:sp>
        <p:nvSpPr>
          <p:cNvPr id="4" name="Slide Number Placeholder 3"/>
          <p:cNvSpPr>
            <a:spLocks noGrp="1"/>
          </p:cNvSpPr>
          <p:nvPr>
            <p:ph type="sldNum" sz="quarter" idx="12"/>
          </p:nvPr>
        </p:nvSpPr>
        <p:spPr/>
        <p:txBody>
          <a:bodyPr/>
          <a:lstStyle/>
          <a:p>
            <a:fld id="{60F88D64-766A-45C3-93FE-3E1D3068B07A}" type="slidenum">
              <a:rPr lang="en-US" smtClean="0"/>
              <a:t>60</a:t>
            </a:fld>
            <a:endParaRPr lang="en-US" dirty="0"/>
          </a:p>
        </p:txBody>
      </p:sp>
      <p:grpSp>
        <p:nvGrpSpPr>
          <p:cNvPr id="8" name="Group 7"/>
          <p:cNvGrpSpPr/>
          <p:nvPr/>
        </p:nvGrpSpPr>
        <p:grpSpPr>
          <a:xfrm>
            <a:off x="7625561" y="586581"/>
            <a:ext cx="1248248" cy="762000"/>
            <a:chOff x="5203223" y="3428999"/>
            <a:chExt cx="1248248" cy="762000"/>
          </a:xfrm>
        </p:grpSpPr>
        <p:pic>
          <p:nvPicPr>
            <p:cNvPr id="9" name="Picture 8"/>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10" name="Group 9"/>
            <p:cNvGrpSpPr/>
            <p:nvPr/>
          </p:nvGrpSpPr>
          <p:grpSpPr>
            <a:xfrm>
              <a:off x="5438681" y="3448733"/>
              <a:ext cx="838200" cy="722531"/>
              <a:chOff x="5410732" y="3472099"/>
              <a:chExt cx="838200" cy="722531"/>
            </a:xfrm>
          </p:grpSpPr>
          <p:sp>
            <p:nvSpPr>
              <p:cNvPr id="11" name="TextBox 10"/>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2" name="TextBox 11"/>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36666154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dirty="0"/>
              <a:t>School Assessment Coordinator</a:t>
            </a:r>
            <a:br>
              <a:rPr lang="en-US" dirty="0"/>
            </a:br>
            <a:r>
              <a:rPr lang="en-US" dirty="0"/>
              <a:t>Responsibilities Before Testing</a:t>
            </a:r>
            <a:endParaRPr lang="en-US" dirty="0">
              <a:solidFill>
                <a:schemeClr val="bg1"/>
              </a:solidFill>
            </a:endParaRPr>
          </a:p>
        </p:txBody>
      </p:sp>
      <p:sp>
        <p:nvSpPr>
          <p:cNvPr id="3" name="Content Placeholder 2"/>
          <p:cNvSpPr>
            <a:spLocks noGrp="1"/>
          </p:cNvSpPr>
          <p:nvPr>
            <p:ph idx="1"/>
          </p:nvPr>
        </p:nvSpPr>
        <p:spPr>
          <a:xfrm>
            <a:off x="228600" y="1777965"/>
            <a:ext cx="8686800" cy="4473330"/>
          </a:xfrm>
        </p:spPr>
        <p:txBody>
          <a:bodyPr/>
          <a:lstStyle/>
          <a:p>
            <a:pPr marL="0" lvl="0" indent="0" eaLnBrk="1" hangingPunct="1">
              <a:spcBef>
                <a:spcPts val="600"/>
              </a:spcBef>
              <a:spcAft>
                <a:spcPts val="600"/>
              </a:spcAft>
              <a:buNone/>
              <a:defRPr/>
            </a:pPr>
            <a:r>
              <a:rPr lang="en-US" sz="2800" b="1" dirty="0">
                <a:solidFill>
                  <a:srgbClr val="000000"/>
                </a:solidFill>
              </a:rPr>
              <a:t>Materials:  Four-Function Calculators (NGSSS)</a:t>
            </a:r>
          </a:p>
          <a:p>
            <a:pPr>
              <a:spcBef>
                <a:spcPts val="600"/>
              </a:spcBef>
              <a:spcAft>
                <a:spcPts val="600"/>
              </a:spcAft>
            </a:pPr>
            <a:r>
              <a:rPr lang="en-US" sz="2300" dirty="0">
                <a:solidFill>
                  <a:srgbClr val="000000"/>
                </a:solidFill>
              </a:rPr>
              <a:t>Each school should have an adequate supply of handheld four-function calculators, for all students taking the Biology 1 EOC Assessment.</a:t>
            </a:r>
          </a:p>
          <a:p>
            <a:pPr>
              <a:spcBef>
                <a:spcPts val="600"/>
              </a:spcBef>
              <a:spcAft>
                <a:spcPts val="600"/>
              </a:spcAft>
            </a:pPr>
            <a:r>
              <a:rPr lang="en-US" sz="2300" b="1" dirty="0">
                <a:solidFill>
                  <a:srgbClr val="000000"/>
                </a:solidFill>
              </a:rPr>
              <a:t>No other calculators may be used.</a:t>
            </a:r>
          </a:p>
          <a:p>
            <a:pPr>
              <a:spcBef>
                <a:spcPts val="600"/>
              </a:spcBef>
              <a:spcAft>
                <a:spcPts val="0"/>
              </a:spcAft>
            </a:pPr>
            <a:r>
              <a:rPr lang="en-US" sz="2300" dirty="0">
                <a:solidFill>
                  <a:srgbClr val="000000"/>
                </a:solidFill>
              </a:rPr>
              <a:t>TestNav has a built-in four-function calculator. Students may use the built-in calculator, or they may use a handheld four-function calculator.</a:t>
            </a:r>
          </a:p>
          <a:p>
            <a:pPr>
              <a:spcAft>
                <a:spcPts val="0"/>
              </a:spcAft>
            </a:pPr>
            <a:r>
              <a:rPr lang="en-US" sz="2300" dirty="0">
                <a:solidFill>
                  <a:srgbClr val="000000"/>
                </a:solidFill>
              </a:rPr>
              <a:t>Students with visual impairments may use the  approved large key/large display four-function calculators or approved talking four-function  calculators.</a:t>
            </a:r>
          </a:p>
          <a:p>
            <a:pPr>
              <a:spcAft>
                <a:spcPts val="0"/>
              </a:spcAft>
            </a:pPr>
            <a:r>
              <a:rPr lang="en-US" sz="2300" dirty="0">
                <a:solidFill>
                  <a:srgbClr val="000000"/>
                </a:solidFill>
              </a:rPr>
              <a:t>Students who will test Biology 1 using paper-based accommodations must be provided handheld four-function calculators.</a:t>
            </a:r>
          </a:p>
          <a:p>
            <a:pPr>
              <a:spcAft>
                <a:spcPts val="0"/>
              </a:spcAft>
            </a:pPr>
            <a:endParaRPr lang="en-US" sz="2500" dirty="0">
              <a:solidFill>
                <a:srgbClr val="000000"/>
              </a:solidFill>
            </a:endParaRPr>
          </a:p>
          <a:p>
            <a:pPr>
              <a:spcBef>
                <a:spcPts val="600"/>
              </a:spcBef>
              <a:spcAft>
                <a:spcPts val="0"/>
              </a:spcAft>
            </a:pPr>
            <a:endParaRPr lang="en-US" sz="2500" dirty="0">
              <a:solidFill>
                <a:srgbClr val="000000"/>
              </a:solidFill>
            </a:endParaRP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61</a:t>
            </a:fld>
            <a:endParaRPr lang="en-US" dirty="0"/>
          </a:p>
        </p:txBody>
      </p:sp>
      <p:pic>
        <p:nvPicPr>
          <p:cNvPr id="11" name="Picture 10">
            <a:extLst>
              <a:ext uri="{FF2B5EF4-FFF2-40B4-BE49-F238E27FC236}">
                <a16:creationId xmlns:a16="http://schemas.microsoft.com/office/drawing/2014/main" id="{EC3CAD98-F086-4A2B-A608-1FC727D4E2D8}"/>
              </a:ext>
            </a:extLst>
          </p:cNvPr>
          <p:cNvPicPr>
            <a:picLocks noChangeAspect="1"/>
          </p:cNvPicPr>
          <p:nvPr/>
        </p:nvPicPr>
        <p:blipFill>
          <a:blip r:embed="rId3"/>
          <a:stretch>
            <a:fillRect/>
          </a:stretch>
        </p:blipFill>
        <p:spPr>
          <a:xfrm>
            <a:off x="7479323" y="6070530"/>
            <a:ext cx="1512277" cy="711270"/>
          </a:xfrm>
          <a:prstGeom prst="rect">
            <a:avLst/>
          </a:prstGeom>
        </p:spPr>
      </p:pic>
      <p:grpSp>
        <p:nvGrpSpPr>
          <p:cNvPr id="9" name="Group 8">
            <a:extLst>
              <a:ext uri="{FF2B5EF4-FFF2-40B4-BE49-F238E27FC236}">
                <a16:creationId xmlns:a16="http://schemas.microsoft.com/office/drawing/2014/main" id="{A6ACFB6F-3DAF-4FCC-B102-21E328A10CED}"/>
              </a:ext>
            </a:extLst>
          </p:cNvPr>
          <p:cNvGrpSpPr/>
          <p:nvPr/>
        </p:nvGrpSpPr>
        <p:grpSpPr>
          <a:xfrm>
            <a:off x="7719191" y="722453"/>
            <a:ext cx="1248248" cy="762000"/>
            <a:chOff x="5203223" y="3428999"/>
            <a:chExt cx="1248248" cy="762000"/>
          </a:xfrm>
        </p:grpSpPr>
        <p:pic>
          <p:nvPicPr>
            <p:cNvPr id="10" name="Picture 9">
              <a:extLst>
                <a:ext uri="{FF2B5EF4-FFF2-40B4-BE49-F238E27FC236}">
                  <a16:creationId xmlns:a16="http://schemas.microsoft.com/office/drawing/2014/main" id="{0D5F418B-E5CA-4D0F-9E0D-86071951E902}"/>
                </a:ext>
              </a:extLst>
            </p:cNvPr>
            <p:cNvPicPr>
              <a:picLocks noChangeAspect="1"/>
            </p:cNvPicPr>
            <p:nvPr/>
          </p:nvPicPr>
          <p:blipFill>
            <a:blip r:embed="rId4"/>
            <a:stretch>
              <a:fillRect/>
            </a:stretch>
          </p:blipFill>
          <p:spPr>
            <a:xfrm>
              <a:off x="5203223" y="3428999"/>
              <a:ext cx="1248248" cy="762000"/>
            </a:xfrm>
            <a:prstGeom prst="rect">
              <a:avLst/>
            </a:prstGeom>
            <a:scene3d>
              <a:camera prst="orthographicFront"/>
              <a:lightRig rig="threePt" dir="t"/>
            </a:scene3d>
            <a:sp3d>
              <a:bevelT/>
            </a:sp3d>
          </p:spPr>
        </p:pic>
        <p:grpSp>
          <p:nvGrpSpPr>
            <p:cNvPr id="14" name="Group 13">
              <a:extLst>
                <a:ext uri="{FF2B5EF4-FFF2-40B4-BE49-F238E27FC236}">
                  <a16:creationId xmlns:a16="http://schemas.microsoft.com/office/drawing/2014/main" id="{F740EACD-A635-4C18-97DA-FD858AC79CA3}"/>
                </a:ext>
              </a:extLst>
            </p:cNvPr>
            <p:cNvGrpSpPr/>
            <p:nvPr/>
          </p:nvGrpSpPr>
          <p:grpSpPr>
            <a:xfrm>
              <a:off x="5438681" y="3448733"/>
              <a:ext cx="838200" cy="722531"/>
              <a:chOff x="5410732" y="3472099"/>
              <a:chExt cx="838200" cy="722531"/>
            </a:xfrm>
          </p:grpSpPr>
          <p:sp>
            <p:nvSpPr>
              <p:cNvPr id="15" name="TextBox 14">
                <a:extLst>
                  <a:ext uri="{FF2B5EF4-FFF2-40B4-BE49-F238E27FC236}">
                    <a16:creationId xmlns:a16="http://schemas.microsoft.com/office/drawing/2014/main" id="{415F3FE3-4E98-4FEB-9CA4-1FE7413C0C7C}"/>
                  </a:ext>
                </a:extLst>
              </p:cNvPr>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7692331A-2763-4A4C-996E-13C389E22C33}"/>
                  </a:ext>
                </a:extLst>
              </p:cNvPr>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13879124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School Assessment Coordinator</a:t>
            </a:r>
            <a:br>
              <a:rPr lang="en-US" dirty="0"/>
            </a:br>
            <a:r>
              <a:rPr lang="en-US" dirty="0"/>
              <a:t>Responsibilities Before Testing</a:t>
            </a:r>
          </a:p>
        </p:txBody>
      </p:sp>
      <p:sp>
        <p:nvSpPr>
          <p:cNvPr id="3" name="Content Placeholder 2"/>
          <p:cNvSpPr>
            <a:spLocks noGrp="1"/>
          </p:cNvSpPr>
          <p:nvPr>
            <p:ph idx="1"/>
          </p:nvPr>
        </p:nvSpPr>
        <p:spPr>
          <a:xfrm>
            <a:off x="228600" y="1752601"/>
            <a:ext cx="8645210" cy="4648199"/>
          </a:xfrm>
        </p:spPr>
        <p:txBody>
          <a:bodyPr>
            <a:noAutofit/>
          </a:bodyPr>
          <a:lstStyle/>
          <a:p>
            <a:pPr marL="0" indent="0">
              <a:buNone/>
            </a:pPr>
            <a:r>
              <a:rPr lang="en-US" sz="2800" b="1" dirty="0"/>
              <a:t>Materials:  FSA Reference Sheets</a:t>
            </a:r>
          </a:p>
          <a:p>
            <a:r>
              <a:rPr lang="en-US" sz="2000" dirty="0"/>
              <a:t>Reference sheets are provided for the Grades 4–8 FSA Mathematics and FSA EOC assessments in TDS for CBT. </a:t>
            </a:r>
          </a:p>
          <a:p>
            <a:r>
              <a:rPr lang="en-US" sz="2000" dirty="0"/>
              <a:t>Schools may provide hardcopy reference sheets to students. Schools that provide hardcopy reference sheets must ensure that copies are available for all students taking the test.</a:t>
            </a:r>
          </a:p>
          <a:p>
            <a:r>
              <a:rPr lang="en-US" sz="2000" dirty="0"/>
              <a:t>Any hardcopy reference sheets must be printed or copied from the files found on the FSA Portal. </a:t>
            </a:r>
          </a:p>
          <a:p>
            <a:r>
              <a:rPr lang="en-US" sz="2000" dirty="0"/>
              <a:t>Schools may provide each student with a new copy of the reference sheet for Session 2 on Day 2, or they may return the same hardcopy reference sheet from Session 1 for students to use during Session 2.</a:t>
            </a:r>
          </a:p>
          <a:p>
            <a:r>
              <a:rPr lang="en-US" sz="2000" dirty="0"/>
              <a:t>After students complete the test, test administrators must collect all reference sheets. </a:t>
            </a:r>
          </a:p>
          <a:p>
            <a:r>
              <a:rPr lang="en-US" sz="2000" b="1" dirty="0"/>
              <a:t>Used planning sheets are secure materials and must be kept in locked storage and placed in the DAC ONLY boxes.</a:t>
            </a:r>
          </a:p>
          <a:p>
            <a:endParaRPr lang="en-US" sz="2000" dirty="0"/>
          </a:p>
        </p:txBody>
      </p:sp>
      <p:sp>
        <p:nvSpPr>
          <p:cNvPr id="4" name="Slide Number Placeholder 3"/>
          <p:cNvSpPr>
            <a:spLocks noGrp="1"/>
          </p:cNvSpPr>
          <p:nvPr>
            <p:ph type="sldNum" sz="quarter" idx="12"/>
          </p:nvPr>
        </p:nvSpPr>
        <p:spPr/>
        <p:txBody>
          <a:bodyPr/>
          <a:lstStyle/>
          <a:p>
            <a:fld id="{60F88D64-766A-45C3-93FE-3E1D3068B07A}" type="slidenum">
              <a:rPr lang="en-US" smtClean="0"/>
              <a:t>62</a:t>
            </a:fld>
            <a:endParaRPr lang="en-US" dirty="0"/>
          </a:p>
        </p:txBody>
      </p:sp>
      <p:grpSp>
        <p:nvGrpSpPr>
          <p:cNvPr id="8" name="Group 7"/>
          <p:cNvGrpSpPr/>
          <p:nvPr/>
        </p:nvGrpSpPr>
        <p:grpSpPr>
          <a:xfrm>
            <a:off x="7625561" y="586581"/>
            <a:ext cx="1248248" cy="762000"/>
            <a:chOff x="5203223" y="3428999"/>
            <a:chExt cx="1248248" cy="762000"/>
          </a:xfrm>
        </p:grpSpPr>
        <p:pic>
          <p:nvPicPr>
            <p:cNvPr id="9" name="Picture 8"/>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10" name="Group 9"/>
            <p:cNvGrpSpPr/>
            <p:nvPr/>
          </p:nvGrpSpPr>
          <p:grpSpPr>
            <a:xfrm>
              <a:off x="5438681" y="3448733"/>
              <a:ext cx="838200" cy="722531"/>
              <a:chOff x="5410732" y="3472099"/>
              <a:chExt cx="838200" cy="722531"/>
            </a:xfrm>
          </p:grpSpPr>
          <p:sp>
            <p:nvSpPr>
              <p:cNvPr id="11" name="TextBox 10"/>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2" name="TextBox 11"/>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38010648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dirty="0"/>
              <a:t>School Assessment Coordinator</a:t>
            </a:r>
            <a:br>
              <a:rPr lang="en-US" dirty="0"/>
            </a:br>
            <a:r>
              <a:rPr lang="en-US" dirty="0"/>
              <a:t>Responsibilities Before Testing</a:t>
            </a:r>
            <a:endParaRPr lang="en-US" dirty="0">
              <a:solidFill>
                <a:schemeClr val="bg1"/>
              </a:solidFill>
            </a:endParaRPr>
          </a:p>
        </p:txBody>
      </p:sp>
      <p:sp>
        <p:nvSpPr>
          <p:cNvPr id="3" name="Content Placeholder 2"/>
          <p:cNvSpPr>
            <a:spLocks noGrp="1"/>
          </p:cNvSpPr>
          <p:nvPr>
            <p:ph idx="1"/>
          </p:nvPr>
        </p:nvSpPr>
        <p:spPr>
          <a:xfrm>
            <a:off x="228600" y="1650107"/>
            <a:ext cx="8686800" cy="4571999"/>
          </a:xfrm>
        </p:spPr>
        <p:txBody>
          <a:bodyPr/>
          <a:lstStyle/>
          <a:p>
            <a:pPr marL="0" lvl="0" indent="0" eaLnBrk="1" hangingPunct="1">
              <a:spcBef>
                <a:spcPts val="600"/>
              </a:spcBef>
              <a:spcAft>
                <a:spcPts val="600"/>
              </a:spcAft>
              <a:buNone/>
              <a:defRPr/>
            </a:pPr>
            <a:r>
              <a:rPr lang="en-US" sz="2800" b="1" dirty="0">
                <a:solidFill>
                  <a:srgbClr val="000000"/>
                </a:solidFill>
              </a:rPr>
              <a:t>Materials:  Periodic Table (NGSSS Biology 1 EOC)</a:t>
            </a:r>
          </a:p>
          <a:p>
            <a:pPr>
              <a:lnSpc>
                <a:spcPct val="100000"/>
              </a:lnSpc>
              <a:spcBef>
                <a:spcPts val="600"/>
              </a:spcBef>
              <a:spcAft>
                <a:spcPts val="600"/>
              </a:spcAft>
            </a:pPr>
            <a:r>
              <a:rPr lang="en-US" sz="2200" dirty="0">
                <a:solidFill>
                  <a:srgbClr val="000000"/>
                </a:solidFill>
              </a:rPr>
              <a:t>The </a:t>
            </a:r>
            <a:r>
              <a:rPr lang="en-US" sz="2200" i="1" dirty="0">
                <a:solidFill>
                  <a:srgbClr val="000000"/>
                </a:solidFill>
              </a:rPr>
              <a:t>Periodic Table of the Elements</a:t>
            </a:r>
            <a:r>
              <a:rPr lang="en-US" sz="2200" dirty="0">
                <a:solidFill>
                  <a:srgbClr val="000000"/>
                </a:solidFill>
              </a:rPr>
              <a:t> for the Biology 1 EOC Assessment is provided only in an online format for computer-based testing (students with paper-based accommodations are provided paper copies).</a:t>
            </a:r>
            <a:endParaRPr lang="en-US" sz="2200" b="1" dirty="0">
              <a:solidFill>
                <a:srgbClr val="000000"/>
              </a:solidFill>
            </a:endParaRPr>
          </a:p>
          <a:p>
            <a:pPr>
              <a:lnSpc>
                <a:spcPct val="100000"/>
              </a:lnSpc>
              <a:spcBef>
                <a:spcPts val="600"/>
              </a:spcBef>
              <a:spcAft>
                <a:spcPts val="600"/>
              </a:spcAft>
            </a:pPr>
            <a:r>
              <a:rPr lang="en-US" sz="2200" dirty="0">
                <a:solidFill>
                  <a:srgbClr val="000000"/>
                </a:solidFill>
              </a:rPr>
              <a:t>The periodic table is displayed in a pop-up window in TestNav. </a:t>
            </a:r>
          </a:p>
          <a:p>
            <a:pPr>
              <a:lnSpc>
                <a:spcPct val="100000"/>
              </a:lnSpc>
            </a:pPr>
            <a:r>
              <a:rPr lang="en-US" sz="2200" dirty="0"/>
              <a:t>Schools may provide hardcopy </a:t>
            </a:r>
            <a:r>
              <a:rPr lang="en-US" sz="2200" dirty="0">
                <a:solidFill>
                  <a:srgbClr val="000000"/>
                </a:solidFill>
              </a:rPr>
              <a:t>periodic table </a:t>
            </a:r>
            <a:r>
              <a:rPr lang="en-US" sz="2200" dirty="0"/>
              <a:t>to students. Schools that provide hardcopies must ensure that copies are available for all students taking the test.</a:t>
            </a:r>
          </a:p>
          <a:p>
            <a:pPr>
              <a:lnSpc>
                <a:spcPct val="100000"/>
              </a:lnSpc>
            </a:pPr>
            <a:r>
              <a:rPr lang="en-US" sz="2200" dirty="0">
                <a:solidFill>
                  <a:srgbClr val="000000"/>
                </a:solidFill>
              </a:rPr>
              <a:t>The periodic table is also provided in Appendix D of the Spring/Summer 2018 NGSSS EOC &amp; Retake Manual.</a:t>
            </a:r>
          </a:p>
          <a:p>
            <a:pPr>
              <a:lnSpc>
                <a:spcPct val="100000"/>
              </a:lnSpc>
              <a:spcAft>
                <a:spcPts val="0"/>
              </a:spcAft>
            </a:pPr>
            <a:r>
              <a:rPr lang="en-US" sz="2200" b="1" dirty="0">
                <a:solidFill>
                  <a:srgbClr val="000000"/>
                </a:solidFill>
              </a:rPr>
              <a:t>Used periodic tables are secure materials </a:t>
            </a:r>
            <a:r>
              <a:rPr lang="en-US" sz="2200" b="1" dirty="0"/>
              <a:t>and must be kept in locked storage and placed in the DAC ONLY boxes.</a:t>
            </a:r>
          </a:p>
          <a:p>
            <a:pPr>
              <a:spcAft>
                <a:spcPts val="0"/>
              </a:spcAft>
            </a:pPr>
            <a:endParaRPr lang="en-US" sz="2400" b="1" dirty="0">
              <a:solidFill>
                <a:srgbClr val="000000"/>
              </a:solidFill>
            </a:endParaRPr>
          </a:p>
          <a:p>
            <a:pPr>
              <a:spcBef>
                <a:spcPts val="600"/>
              </a:spcBef>
              <a:spcAft>
                <a:spcPts val="0"/>
              </a:spcAft>
            </a:pPr>
            <a:endParaRPr lang="en-US" sz="2600" dirty="0">
              <a:solidFill>
                <a:srgbClr val="000000"/>
              </a:solidFill>
            </a:endParaRP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63</a:t>
            </a:fld>
            <a:endParaRPr lang="en-US" dirty="0"/>
          </a:p>
        </p:txBody>
      </p:sp>
      <p:pic>
        <p:nvPicPr>
          <p:cNvPr id="9" name="Picture 8">
            <a:extLst>
              <a:ext uri="{FF2B5EF4-FFF2-40B4-BE49-F238E27FC236}">
                <a16:creationId xmlns:a16="http://schemas.microsoft.com/office/drawing/2014/main" id="{7FB23167-00BC-4E23-AB71-8A4E37CAAADC}"/>
              </a:ext>
            </a:extLst>
          </p:cNvPr>
          <p:cNvPicPr>
            <a:picLocks noChangeAspect="1"/>
          </p:cNvPicPr>
          <p:nvPr/>
        </p:nvPicPr>
        <p:blipFill>
          <a:blip r:embed="rId3"/>
          <a:stretch>
            <a:fillRect/>
          </a:stretch>
        </p:blipFill>
        <p:spPr>
          <a:xfrm>
            <a:off x="7317716" y="6146730"/>
            <a:ext cx="1764092" cy="711270"/>
          </a:xfrm>
          <a:prstGeom prst="rect">
            <a:avLst/>
          </a:prstGeom>
        </p:spPr>
      </p:pic>
      <p:grpSp>
        <p:nvGrpSpPr>
          <p:cNvPr id="10" name="Group 9">
            <a:extLst>
              <a:ext uri="{FF2B5EF4-FFF2-40B4-BE49-F238E27FC236}">
                <a16:creationId xmlns:a16="http://schemas.microsoft.com/office/drawing/2014/main" id="{E584CEAC-9638-480D-8163-D888ED565749}"/>
              </a:ext>
            </a:extLst>
          </p:cNvPr>
          <p:cNvGrpSpPr/>
          <p:nvPr/>
        </p:nvGrpSpPr>
        <p:grpSpPr>
          <a:xfrm>
            <a:off x="7667152" y="607742"/>
            <a:ext cx="1248248" cy="762000"/>
            <a:chOff x="5203223" y="3428999"/>
            <a:chExt cx="1248248" cy="762000"/>
          </a:xfrm>
        </p:grpSpPr>
        <p:pic>
          <p:nvPicPr>
            <p:cNvPr id="11" name="Picture 10">
              <a:extLst>
                <a:ext uri="{FF2B5EF4-FFF2-40B4-BE49-F238E27FC236}">
                  <a16:creationId xmlns:a16="http://schemas.microsoft.com/office/drawing/2014/main" id="{8A472C5B-613E-4259-84FB-A8630640BA01}"/>
                </a:ext>
              </a:extLst>
            </p:cNvPr>
            <p:cNvPicPr>
              <a:picLocks noChangeAspect="1"/>
            </p:cNvPicPr>
            <p:nvPr/>
          </p:nvPicPr>
          <p:blipFill>
            <a:blip r:embed="rId4"/>
            <a:stretch>
              <a:fillRect/>
            </a:stretch>
          </p:blipFill>
          <p:spPr>
            <a:xfrm>
              <a:off x="5203223" y="3428999"/>
              <a:ext cx="1248248" cy="762000"/>
            </a:xfrm>
            <a:prstGeom prst="rect">
              <a:avLst/>
            </a:prstGeom>
            <a:scene3d>
              <a:camera prst="orthographicFront"/>
              <a:lightRig rig="threePt" dir="t"/>
            </a:scene3d>
            <a:sp3d>
              <a:bevelT/>
            </a:sp3d>
          </p:spPr>
        </p:pic>
        <p:grpSp>
          <p:nvGrpSpPr>
            <p:cNvPr id="14" name="Group 13">
              <a:extLst>
                <a:ext uri="{FF2B5EF4-FFF2-40B4-BE49-F238E27FC236}">
                  <a16:creationId xmlns:a16="http://schemas.microsoft.com/office/drawing/2014/main" id="{6017ED54-3A64-43AE-A31E-FF22BCDB2A26}"/>
                </a:ext>
              </a:extLst>
            </p:cNvPr>
            <p:cNvGrpSpPr/>
            <p:nvPr/>
          </p:nvGrpSpPr>
          <p:grpSpPr>
            <a:xfrm>
              <a:off x="5438681" y="3448733"/>
              <a:ext cx="838200" cy="722531"/>
              <a:chOff x="5410732" y="3472099"/>
              <a:chExt cx="838200" cy="722531"/>
            </a:xfrm>
          </p:grpSpPr>
          <p:sp>
            <p:nvSpPr>
              <p:cNvPr id="15" name="TextBox 14">
                <a:extLst>
                  <a:ext uri="{FF2B5EF4-FFF2-40B4-BE49-F238E27FC236}">
                    <a16:creationId xmlns:a16="http://schemas.microsoft.com/office/drawing/2014/main" id="{965BA3E2-8EC5-42C4-A2E1-321CDA4877D8}"/>
                  </a:ext>
                </a:extLst>
              </p:cNvPr>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168708A0-4706-41B6-A9AB-DA165C6967F3}"/>
                  </a:ext>
                </a:extLst>
              </p:cNvPr>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23360853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School Assessment Coordinator</a:t>
            </a:r>
            <a:br>
              <a:rPr lang="en-US" dirty="0"/>
            </a:br>
            <a:r>
              <a:rPr lang="en-US" dirty="0"/>
              <a:t>Responsibilities Before Testing</a:t>
            </a:r>
          </a:p>
        </p:txBody>
      </p:sp>
      <p:sp>
        <p:nvSpPr>
          <p:cNvPr id="3" name="Content Placeholder 2"/>
          <p:cNvSpPr>
            <a:spLocks noGrp="1"/>
          </p:cNvSpPr>
          <p:nvPr>
            <p:ph idx="1"/>
          </p:nvPr>
        </p:nvSpPr>
        <p:spPr>
          <a:xfrm>
            <a:off x="228600" y="1752601"/>
            <a:ext cx="8645210" cy="4343399"/>
          </a:xfrm>
        </p:spPr>
        <p:txBody>
          <a:bodyPr>
            <a:noAutofit/>
          </a:bodyPr>
          <a:lstStyle/>
          <a:p>
            <a:pPr marL="0" indent="0">
              <a:spcBef>
                <a:spcPts val="300"/>
              </a:spcBef>
              <a:spcAft>
                <a:spcPts val="300"/>
              </a:spcAft>
              <a:buNone/>
            </a:pPr>
            <a:r>
              <a:rPr lang="en-US" sz="2800" b="1" dirty="0"/>
              <a:t>Materials:  Headphones/Earbuds (FSA ELA Reading)</a:t>
            </a:r>
          </a:p>
          <a:p>
            <a:pPr>
              <a:spcBef>
                <a:spcPts val="300"/>
              </a:spcBef>
              <a:spcAft>
                <a:spcPts val="300"/>
              </a:spcAft>
            </a:pPr>
            <a:r>
              <a:rPr lang="en-US" sz="2100" dirty="0"/>
              <a:t>Students must have headphones or earbuds for both sessions of ELA Reading. </a:t>
            </a:r>
          </a:p>
          <a:p>
            <a:pPr>
              <a:spcBef>
                <a:spcPts val="300"/>
              </a:spcBef>
              <a:spcAft>
                <a:spcPts val="300"/>
              </a:spcAft>
            </a:pPr>
            <a:r>
              <a:rPr lang="en-US" sz="2100" dirty="0"/>
              <a:t>While there are no technical specifications for headphones or earbuds, please check the </a:t>
            </a:r>
            <a:r>
              <a:rPr lang="en-US" sz="2100" i="1" dirty="0"/>
              <a:t>FSA System Requirements for Online Testing</a:t>
            </a:r>
            <a:r>
              <a:rPr lang="en-US" sz="2100" dirty="0"/>
              <a:t>, available on the FSA Portal, for additional guidance. </a:t>
            </a:r>
          </a:p>
          <a:p>
            <a:pPr>
              <a:spcBef>
                <a:spcPts val="300"/>
              </a:spcBef>
              <a:spcAft>
                <a:spcPts val="300"/>
              </a:spcAft>
            </a:pPr>
            <a:r>
              <a:rPr lang="en-US" sz="2100" dirty="0"/>
              <a:t>FDOE does not provide headphones or earbuds. </a:t>
            </a:r>
          </a:p>
          <a:p>
            <a:pPr>
              <a:spcBef>
                <a:spcPts val="300"/>
              </a:spcBef>
              <a:spcAft>
                <a:spcPts val="300"/>
              </a:spcAft>
            </a:pPr>
            <a:r>
              <a:rPr lang="en-US" sz="2100" dirty="0"/>
              <a:t>Schools may allow students to use their own headphones or earbuds. </a:t>
            </a:r>
          </a:p>
          <a:p>
            <a:pPr>
              <a:spcBef>
                <a:spcPts val="300"/>
              </a:spcBef>
              <a:spcAft>
                <a:spcPts val="300"/>
              </a:spcAft>
            </a:pPr>
            <a:r>
              <a:rPr lang="en-US" sz="2100" dirty="0"/>
              <a:t>Headphones or earbuds should be checked to ensure that they work with the computer or device the students will use for the assessment prior to the first day of testing. </a:t>
            </a:r>
          </a:p>
          <a:p>
            <a:pPr>
              <a:spcBef>
                <a:spcPts val="300"/>
              </a:spcBef>
              <a:spcAft>
                <a:spcPts val="300"/>
              </a:spcAft>
            </a:pPr>
            <a:r>
              <a:rPr lang="en-US" sz="2100" b="1" dirty="0"/>
              <a:t>Plug headphones or earbuds in and adjust system volume prior to launching the secure browser on each day of testing. </a:t>
            </a:r>
          </a:p>
          <a:p>
            <a:pPr>
              <a:spcBef>
                <a:spcPts val="300"/>
              </a:spcBef>
              <a:spcAft>
                <a:spcPts val="300"/>
              </a:spcAft>
            </a:pPr>
            <a:r>
              <a:rPr lang="en-US" sz="2100" dirty="0"/>
              <a:t>A sound check is also built in to the assessment, and students are asked to verify that headphones and earbuds are working prior to entering the test.</a:t>
            </a:r>
          </a:p>
          <a:p>
            <a:endParaRPr lang="en-US" sz="2000" dirty="0"/>
          </a:p>
        </p:txBody>
      </p:sp>
      <p:sp>
        <p:nvSpPr>
          <p:cNvPr id="4" name="Slide Number Placeholder 3"/>
          <p:cNvSpPr>
            <a:spLocks noGrp="1"/>
          </p:cNvSpPr>
          <p:nvPr>
            <p:ph type="sldNum" sz="quarter" idx="12"/>
          </p:nvPr>
        </p:nvSpPr>
        <p:spPr/>
        <p:txBody>
          <a:bodyPr/>
          <a:lstStyle/>
          <a:p>
            <a:fld id="{60F88D64-766A-45C3-93FE-3E1D3068B07A}" type="slidenum">
              <a:rPr lang="en-US" smtClean="0"/>
              <a:t>64</a:t>
            </a:fld>
            <a:endParaRPr lang="en-US" dirty="0"/>
          </a:p>
        </p:txBody>
      </p:sp>
      <p:grpSp>
        <p:nvGrpSpPr>
          <p:cNvPr id="8" name="Group 7"/>
          <p:cNvGrpSpPr/>
          <p:nvPr/>
        </p:nvGrpSpPr>
        <p:grpSpPr>
          <a:xfrm>
            <a:off x="7625561" y="586581"/>
            <a:ext cx="1248248" cy="762000"/>
            <a:chOff x="5203223" y="3428999"/>
            <a:chExt cx="1248248" cy="762000"/>
          </a:xfrm>
        </p:grpSpPr>
        <p:pic>
          <p:nvPicPr>
            <p:cNvPr id="9" name="Picture 8"/>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10" name="Group 9"/>
            <p:cNvGrpSpPr/>
            <p:nvPr/>
          </p:nvGrpSpPr>
          <p:grpSpPr>
            <a:xfrm>
              <a:off x="5438681" y="3448733"/>
              <a:ext cx="838200" cy="722531"/>
              <a:chOff x="5410732" y="3472099"/>
              <a:chExt cx="838200" cy="722531"/>
            </a:xfrm>
          </p:grpSpPr>
          <p:sp>
            <p:nvSpPr>
              <p:cNvPr id="11" name="TextBox 10"/>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2" name="TextBox 11"/>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36427039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School Assessment Coordinator</a:t>
            </a:r>
            <a:br>
              <a:rPr lang="en-US" dirty="0"/>
            </a:br>
            <a:r>
              <a:rPr lang="en-US" dirty="0"/>
              <a:t>Responsibilities Before Testing</a:t>
            </a:r>
          </a:p>
        </p:txBody>
      </p:sp>
      <p:sp>
        <p:nvSpPr>
          <p:cNvPr id="3" name="Content Placeholder 2"/>
          <p:cNvSpPr>
            <a:spLocks noGrp="1"/>
          </p:cNvSpPr>
          <p:nvPr>
            <p:ph idx="1"/>
          </p:nvPr>
        </p:nvSpPr>
        <p:spPr>
          <a:xfrm>
            <a:off x="228599" y="1695222"/>
            <a:ext cx="8645210" cy="4343399"/>
          </a:xfrm>
        </p:spPr>
        <p:txBody>
          <a:bodyPr>
            <a:noAutofit/>
          </a:bodyPr>
          <a:lstStyle/>
          <a:p>
            <a:pPr marL="0" indent="0">
              <a:buNone/>
            </a:pPr>
            <a:r>
              <a:rPr lang="en-US" sz="2800" b="1" dirty="0"/>
              <a:t>Student Demographic Information</a:t>
            </a:r>
          </a:p>
          <a:p>
            <a:r>
              <a:rPr lang="en-US" sz="1800" dirty="0"/>
              <a:t>Prior to testing, ensure that all students are listed in TIDE and PearsonAccess and all information is correct, including any accommodations students will use for testing. </a:t>
            </a:r>
          </a:p>
          <a:p>
            <a:r>
              <a:rPr lang="en-US" sz="1800" dirty="0"/>
              <a:t>The following student demographic information must be verified before testing: </a:t>
            </a:r>
          </a:p>
          <a:p>
            <a:pPr marL="914400" lvl="1" indent="-338138">
              <a:spcAft>
                <a:spcPts val="0"/>
              </a:spcAft>
              <a:buSzPct val="75000"/>
              <a:buFont typeface="Wingdings" panose="05000000000000000000" pitchFamily="2" charset="2"/>
              <a:buChar char="§"/>
            </a:pPr>
            <a:r>
              <a:rPr lang="en-US" sz="1800" dirty="0"/>
              <a:t>District/school number</a:t>
            </a:r>
          </a:p>
          <a:p>
            <a:pPr marL="914400" lvl="1" indent="-338138">
              <a:spcAft>
                <a:spcPts val="0"/>
              </a:spcAft>
              <a:buSzPct val="75000"/>
              <a:buFont typeface="Wingdings" panose="05000000000000000000" pitchFamily="2" charset="2"/>
              <a:buChar char="§"/>
            </a:pPr>
            <a:r>
              <a:rPr lang="en-US" sz="1800" dirty="0"/>
              <a:t>Enrolled Grade</a:t>
            </a:r>
          </a:p>
          <a:p>
            <a:pPr marL="914400" lvl="1" indent="-338138">
              <a:spcAft>
                <a:spcPts val="0"/>
              </a:spcAft>
              <a:buSzPct val="75000"/>
              <a:buFont typeface="Wingdings" panose="05000000000000000000" pitchFamily="2" charset="2"/>
              <a:buChar char="§"/>
            </a:pPr>
            <a:r>
              <a:rPr lang="en-US" sz="1800" dirty="0"/>
              <a:t>Student name</a:t>
            </a:r>
          </a:p>
          <a:p>
            <a:pPr marL="914400" lvl="1" indent="-338138">
              <a:spcAft>
                <a:spcPts val="0"/>
              </a:spcAft>
              <a:buSzPct val="75000"/>
              <a:buFont typeface="Wingdings" panose="05000000000000000000" pitchFamily="2" charset="2"/>
              <a:buChar char="§"/>
            </a:pPr>
            <a:r>
              <a:rPr lang="en-US" sz="1800" dirty="0"/>
              <a:t>FLEID</a:t>
            </a:r>
          </a:p>
          <a:p>
            <a:pPr marL="914400" lvl="1" indent="-338138">
              <a:spcAft>
                <a:spcPts val="0"/>
              </a:spcAft>
              <a:buSzPct val="75000"/>
              <a:buFont typeface="Wingdings" panose="05000000000000000000" pitchFamily="2" charset="2"/>
              <a:buChar char="§"/>
            </a:pPr>
            <a:r>
              <a:rPr lang="en-US" sz="1800" dirty="0"/>
              <a:t>Birth Date</a:t>
            </a:r>
          </a:p>
          <a:p>
            <a:pPr marL="914400" lvl="1" indent="-338138">
              <a:spcAft>
                <a:spcPts val="0"/>
              </a:spcAft>
              <a:buSzPct val="75000"/>
              <a:buFont typeface="Wingdings" panose="05000000000000000000" pitchFamily="2" charset="2"/>
              <a:buChar char="§"/>
            </a:pPr>
            <a:r>
              <a:rPr lang="en-US" sz="1800" dirty="0"/>
              <a:t>Gender</a:t>
            </a:r>
          </a:p>
          <a:p>
            <a:pPr marL="914400" lvl="1" indent="-338138">
              <a:spcAft>
                <a:spcPts val="0"/>
              </a:spcAft>
              <a:buSzPct val="75000"/>
              <a:buFont typeface="Wingdings" panose="05000000000000000000" pitchFamily="2" charset="2"/>
              <a:buChar char="§"/>
            </a:pPr>
            <a:r>
              <a:rPr lang="en-US" sz="1800" dirty="0"/>
              <a:t>Ethnicity</a:t>
            </a:r>
          </a:p>
          <a:p>
            <a:pPr marL="914400" lvl="1" indent="-338138">
              <a:spcAft>
                <a:spcPts val="0"/>
              </a:spcAft>
              <a:buSzPct val="75000"/>
              <a:buFont typeface="Wingdings" panose="05000000000000000000" pitchFamily="2" charset="2"/>
              <a:buChar char="§"/>
            </a:pPr>
            <a:r>
              <a:rPr lang="en-US" sz="1800" dirty="0"/>
              <a:t>Race</a:t>
            </a:r>
          </a:p>
          <a:p>
            <a:pPr>
              <a:spcAft>
                <a:spcPts val="0"/>
              </a:spcAft>
            </a:pPr>
            <a:r>
              <a:rPr lang="en-US" sz="1800" b="1" dirty="0"/>
              <a:t>If demographic information needs to be updated in TIDE or PearsonAccess Next, follow the instructions in the </a:t>
            </a:r>
            <a:r>
              <a:rPr lang="en-US" sz="1800" b="1" i="1" dirty="0"/>
              <a:t>TIDE User Guide and PearsonAccess Next User Guide. </a:t>
            </a:r>
            <a:endParaRPr lang="en-US" sz="1800" b="1" dirty="0"/>
          </a:p>
        </p:txBody>
      </p:sp>
      <p:sp>
        <p:nvSpPr>
          <p:cNvPr id="4" name="Slide Number Placeholder 3"/>
          <p:cNvSpPr>
            <a:spLocks noGrp="1"/>
          </p:cNvSpPr>
          <p:nvPr>
            <p:ph type="sldNum" sz="quarter" idx="12"/>
          </p:nvPr>
        </p:nvSpPr>
        <p:spPr/>
        <p:txBody>
          <a:bodyPr/>
          <a:lstStyle/>
          <a:p>
            <a:fld id="{60F88D64-766A-45C3-93FE-3E1D3068B07A}" type="slidenum">
              <a:rPr lang="en-US" smtClean="0"/>
              <a:t>65</a:t>
            </a:fld>
            <a:endParaRPr lang="en-US" dirty="0"/>
          </a:p>
        </p:txBody>
      </p:sp>
      <p:grpSp>
        <p:nvGrpSpPr>
          <p:cNvPr id="8" name="Group 7"/>
          <p:cNvGrpSpPr/>
          <p:nvPr/>
        </p:nvGrpSpPr>
        <p:grpSpPr>
          <a:xfrm>
            <a:off x="7625561" y="586581"/>
            <a:ext cx="1248248" cy="762000"/>
            <a:chOff x="5203223" y="3428999"/>
            <a:chExt cx="1248248" cy="762000"/>
          </a:xfrm>
        </p:grpSpPr>
        <p:pic>
          <p:nvPicPr>
            <p:cNvPr id="9" name="Picture 8"/>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10" name="Group 9"/>
            <p:cNvGrpSpPr/>
            <p:nvPr/>
          </p:nvGrpSpPr>
          <p:grpSpPr>
            <a:xfrm>
              <a:off x="5438681" y="3448733"/>
              <a:ext cx="838200" cy="722531"/>
              <a:chOff x="5410732" y="3472099"/>
              <a:chExt cx="838200" cy="722531"/>
            </a:xfrm>
          </p:grpSpPr>
          <p:sp>
            <p:nvSpPr>
              <p:cNvPr id="11" name="TextBox 10"/>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2" name="TextBox 11"/>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4" name="Picture 13">
            <a:extLst>
              <a:ext uri="{FF2B5EF4-FFF2-40B4-BE49-F238E27FC236}">
                <a16:creationId xmlns:a16="http://schemas.microsoft.com/office/drawing/2014/main" id="{159BC81E-80BB-424C-B1B7-0D66DE9A1216}"/>
              </a:ext>
            </a:extLst>
          </p:cNvPr>
          <p:cNvPicPr>
            <a:picLocks noChangeAspect="1"/>
          </p:cNvPicPr>
          <p:nvPr/>
        </p:nvPicPr>
        <p:blipFill>
          <a:blip r:embed="rId4"/>
          <a:stretch>
            <a:fillRect/>
          </a:stretch>
        </p:blipFill>
        <p:spPr>
          <a:xfrm>
            <a:off x="4863152" y="6172200"/>
            <a:ext cx="2548349" cy="685800"/>
          </a:xfrm>
          <a:prstGeom prst="rect">
            <a:avLst/>
          </a:prstGeom>
        </p:spPr>
      </p:pic>
    </p:spTree>
    <p:extLst>
      <p:ext uri="{BB962C8B-B14F-4D97-AF65-F5344CB8AC3E}">
        <p14:creationId xmlns:p14="http://schemas.microsoft.com/office/powerpoint/2010/main" val="4794149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School Assessment Coordinator</a:t>
            </a:r>
            <a:br>
              <a:rPr lang="en-US" dirty="0"/>
            </a:br>
            <a:r>
              <a:rPr lang="en-US" dirty="0"/>
              <a:t>Responsibilities Before Testing</a:t>
            </a:r>
          </a:p>
        </p:txBody>
      </p:sp>
      <p:sp>
        <p:nvSpPr>
          <p:cNvPr id="3" name="Content Placeholder 2"/>
          <p:cNvSpPr>
            <a:spLocks noGrp="1"/>
          </p:cNvSpPr>
          <p:nvPr>
            <p:ph idx="1"/>
          </p:nvPr>
        </p:nvSpPr>
        <p:spPr>
          <a:xfrm>
            <a:off x="228600" y="1752601"/>
            <a:ext cx="8645210" cy="4343399"/>
          </a:xfrm>
        </p:spPr>
        <p:txBody>
          <a:bodyPr vert="horz" lIns="91440" tIns="45720" rIns="91440" bIns="45720" rtlCol="0" anchor="t">
            <a:noAutofit/>
          </a:bodyPr>
          <a:lstStyle/>
          <a:p>
            <a:pPr marL="0" indent="0">
              <a:buNone/>
            </a:pPr>
            <a:r>
              <a:rPr lang="en-US" sz="2800" b="1" dirty="0"/>
              <a:t>Student Demographic Information</a:t>
            </a:r>
          </a:p>
          <a:p>
            <a:r>
              <a:rPr lang="en-US" sz="2600" dirty="0"/>
              <a:t>The following categories must also be verified, if applicable:</a:t>
            </a:r>
          </a:p>
          <a:p>
            <a:pPr marL="914400" lvl="1" indent="-337820">
              <a:spcAft>
                <a:spcPts val="0"/>
              </a:spcAft>
              <a:buSzPct val="75000"/>
              <a:buFont typeface="Wingdings" panose="05000000000000000000" pitchFamily="2" charset="2"/>
              <a:buChar char="§"/>
            </a:pPr>
            <a:r>
              <a:rPr lang="en-US" sz="2600" dirty="0"/>
              <a:t>Primary Exceptionality</a:t>
            </a:r>
            <a:endParaRPr lang="en-US" sz="2600" i="1" dirty="0"/>
          </a:p>
          <a:p>
            <a:pPr marL="914400" lvl="1" indent="-337820">
              <a:spcAft>
                <a:spcPts val="0"/>
              </a:spcAft>
              <a:buSzPct val="75000"/>
              <a:buFont typeface="Wingdings" panose="05000000000000000000" pitchFamily="2" charset="2"/>
              <a:buChar char="§"/>
            </a:pPr>
            <a:r>
              <a:rPr lang="en-US" sz="2600" dirty="0"/>
              <a:t>Section 504</a:t>
            </a:r>
          </a:p>
          <a:p>
            <a:pPr marL="914400" lvl="1" indent="-337820">
              <a:spcAft>
                <a:spcPts val="0"/>
              </a:spcAft>
              <a:buSzPct val="75000"/>
              <a:buFont typeface="Wingdings" panose="05000000000000000000" pitchFamily="2" charset="2"/>
              <a:buChar char="§"/>
            </a:pPr>
            <a:r>
              <a:rPr lang="en-US" sz="2600" dirty="0"/>
              <a:t>Testing Accommodations Listed in IEP or 504 Plan (Required)</a:t>
            </a:r>
          </a:p>
          <a:p>
            <a:pPr marL="914400" lvl="1" indent="-337820">
              <a:spcAft>
                <a:spcPts val="0"/>
              </a:spcAft>
              <a:buSzPct val="75000"/>
              <a:buFont typeface="Wingdings" panose="05000000000000000000" pitchFamily="2" charset="2"/>
              <a:buChar char="§"/>
            </a:pPr>
            <a:r>
              <a:rPr lang="en-US" sz="2600" dirty="0"/>
              <a:t>ESE/504 and ELL Accommodation Types</a:t>
            </a:r>
          </a:p>
          <a:p>
            <a:pPr marL="914400" lvl="1" indent="-337820">
              <a:spcAft>
                <a:spcPts val="0"/>
              </a:spcAft>
              <a:buSzPct val="75000"/>
              <a:buFont typeface="Wingdings" panose="05000000000000000000" pitchFamily="2" charset="2"/>
              <a:buChar char="§"/>
            </a:pPr>
            <a:r>
              <a:rPr lang="en-US" sz="2600" dirty="0"/>
              <a:t>ELL</a:t>
            </a:r>
          </a:p>
          <a:p>
            <a:pPr marL="914400" lvl="1" indent="-337820">
              <a:spcAft>
                <a:spcPts val="0"/>
              </a:spcAft>
              <a:buSzPct val="75000"/>
              <a:buFont typeface="Wingdings" panose="05000000000000000000" pitchFamily="2" charset="2"/>
              <a:buChar char="§"/>
            </a:pPr>
            <a:r>
              <a:rPr lang="en-US" sz="2600" dirty="0"/>
              <a:t>Test Indicator</a:t>
            </a:r>
          </a:p>
          <a:p>
            <a:pPr marL="914400" lvl="1" indent="-337820">
              <a:spcAft>
                <a:spcPts val="0"/>
              </a:spcAft>
              <a:buSzPct val="75000"/>
              <a:buFont typeface="Wingdings" panose="05000000000000000000" pitchFamily="2" charset="2"/>
              <a:buChar char="§"/>
            </a:pPr>
            <a:r>
              <a:rPr lang="en-US" sz="2600" dirty="0"/>
              <a:t>Student Enrollment Information (EOC)</a:t>
            </a:r>
          </a:p>
          <a:p>
            <a:pPr lvl="1">
              <a:spcAft>
                <a:spcPts val="0"/>
              </a:spcAft>
            </a:pPr>
            <a:endParaRPr lang="en-US" sz="2400" dirty="0"/>
          </a:p>
        </p:txBody>
      </p:sp>
      <p:sp>
        <p:nvSpPr>
          <p:cNvPr id="4" name="Slide Number Placeholder 3"/>
          <p:cNvSpPr>
            <a:spLocks noGrp="1"/>
          </p:cNvSpPr>
          <p:nvPr>
            <p:ph type="sldNum" sz="quarter" idx="12"/>
          </p:nvPr>
        </p:nvSpPr>
        <p:spPr/>
        <p:txBody>
          <a:bodyPr/>
          <a:lstStyle/>
          <a:p>
            <a:fld id="{60F88D64-766A-45C3-93FE-3E1D3068B07A}" type="slidenum">
              <a:rPr lang="en-US" smtClean="0"/>
              <a:t>66</a:t>
            </a:fld>
            <a:endParaRPr lang="en-US" dirty="0"/>
          </a:p>
        </p:txBody>
      </p:sp>
      <p:grpSp>
        <p:nvGrpSpPr>
          <p:cNvPr id="8" name="Group 7"/>
          <p:cNvGrpSpPr/>
          <p:nvPr/>
        </p:nvGrpSpPr>
        <p:grpSpPr>
          <a:xfrm>
            <a:off x="7625561" y="586581"/>
            <a:ext cx="1248248" cy="762000"/>
            <a:chOff x="5203223" y="3428999"/>
            <a:chExt cx="1248248" cy="762000"/>
          </a:xfrm>
        </p:grpSpPr>
        <p:pic>
          <p:nvPicPr>
            <p:cNvPr id="9" name="Picture 8"/>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10" name="Group 9"/>
            <p:cNvGrpSpPr/>
            <p:nvPr/>
          </p:nvGrpSpPr>
          <p:grpSpPr>
            <a:xfrm>
              <a:off x="5438681" y="3448733"/>
              <a:ext cx="838200" cy="722531"/>
              <a:chOff x="5410732" y="3472099"/>
              <a:chExt cx="838200" cy="722531"/>
            </a:xfrm>
          </p:grpSpPr>
          <p:sp>
            <p:nvSpPr>
              <p:cNvPr id="11" name="TextBox 10"/>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2" name="TextBox 11"/>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3" name="Picture 12">
            <a:extLst>
              <a:ext uri="{FF2B5EF4-FFF2-40B4-BE49-F238E27FC236}">
                <a16:creationId xmlns:a16="http://schemas.microsoft.com/office/drawing/2014/main" id="{88E30309-7BA3-4314-ABCE-59437A0C4F98}"/>
              </a:ext>
            </a:extLst>
          </p:cNvPr>
          <p:cNvPicPr>
            <a:picLocks noChangeAspect="1"/>
          </p:cNvPicPr>
          <p:nvPr/>
        </p:nvPicPr>
        <p:blipFill>
          <a:blip r:embed="rId4"/>
          <a:stretch>
            <a:fillRect/>
          </a:stretch>
        </p:blipFill>
        <p:spPr>
          <a:xfrm>
            <a:off x="4863152" y="6172200"/>
            <a:ext cx="2548349" cy="685800"/>
          </a:xfrm>
          <a:prstGeom prst="rect">
            <a:avLst/>
          </a:prstGeom>
        </p:spPr>
      </p:pic>
    </p:spTree>
    <p:extLst>
      <p:ext uri="{BB962C8B-B14F-4D97-AF65-F5344CB8AC3E}">
        <p14:creationId xmlns:p14="http://schemas.microsoft.com/office/powerpoint/2010/main" val="33816556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sz="4200" dirty="0"/>
              <a:t>School Assessment Coordinator</a:t>
            </a:r>
            <a:br>
              <a:rPr lang="en-US" sz="4200" dirty="0"/>
            </a:br>
            <a:r>
              <a:rPr lang="en-US" sz="4200" dirty="0"/>
              <a:t>Responsibilities Before Testing</a:t>
            </a:r>
          </a:p>
        </p:txBody>
      </p:sp>
      <p:sp>
        <p:nvSpPr>
          <p:cNvPr id="3" name="Content Placeholder 2"/>
          <p:cNvSpPr>
            <a:spLocks noGrp="1"/>
          </p:cNvSpPr>
          <p:nvPr>
            <p:ph idx="1"/>
          </p:nvPr>
        </p:nvSpPr>
        <p:spPr>
          <a:xfrm>
            <a:off x="228600" y="1752601"/>
            <a:ext cx="8645209" cy="4343399"/>
          </a:xfrm>
        </p:spPr>
        <p:txBody>
          <a:bodyPr vert="horz" lIns="91440" tIns="45720" rIns="91440" bIns="45720" rtlCol="0" anchor="t">
            <a:noAutofit/>
          </a:bodyPr>
          <a:lstStyle/>
          <a:p>
            <a:pPr marL="0" indent="0">
              <a:buNone/>
            </a:pPr>
            <a:r>
              <a:rPr lang="en-US" sz="2800" b="1" dirty="0"/>
              <a:t>Manage Student Information </a:t>
            </a:r>
          </a:p>
          <a:p>
            <a:pPr marL="0" indent="0">
              <a:buNone/>
            </a:pPr>
            <a:r>
              <a:rPr lang="en-US" sz="2400" dirty="0"/>
              <a:t>For FSA, refer to the </a:t>
            </a:r>
            <a:r>
              <a:rPr lang="en-US" sz="2400" i="1" dirty="0"/>
              <a:t>TIDE User Guide </a:t>
            </a:r>
            <a:r>
              <a:rPr lang="en-US" sz="2400" dirty="0"/>
              <a:t>and for NGSSS, refer to the </a:t>
            </a:r>
            <a:r>
              <a:rPr lang="en-US" sz="2400" i="1" dirty="0"/>
              <a:t>PearsonAccess Next User Guide </a:t>
            </a:r>
            <a:r>
              <a:rPr lang="en-US" sz="2400" dirty="0"/>
              <a:t>for instructions on how to perform the following tasks prior to testing:</a:t>
            </a:r>
          </a:p>
          <a:p>
            <a:pPr marL="914400" lvl="1" indent="-337820">
              <a:buSzPct val="75000"/>
              <a:buFont typeface="Wingdings" panose="05000000000000000000" pitchFamily="2" charset="2"/>
              <a:buChar char="§"/>
            </a:pPr>
            <a:r>
              <a:rPr lang="en-US" sz="2400" dirty="0"/>
              <a:t>Adding Students</a:t>
            </a:r>
          </a:p>
          <a:p>
            <a:pPr marL="914400" lvl="1" indent="-337820">
              <a:buSzPct val="75000"/>
              <a:buFont typeface="Wingdings" panose="05000000000000000000" pitchFamily="2" charset="2"/>
              <a:buChar char="§"/>
            </a:pPr>
            <a:r>
              <a:rPr lang="en-US" sz="2400" i="1" dirty="0">
                <a:solidFill>
                  <a:srgbClr val="000000"/>
                </a:solidFill>
              </a:rPr>
              <a:t>Assigning Accommodations</a:t>
            </a:r>
          </a:p>
          <a:p>
            <a:pPr marL="914400" lvl="1" indent="-337820">
              <a:buSzPct val="75000"/>
              <a:buFont typeface="Wingdings" panose="05000000000000000000" pitchFamily="2" charset="2"/>
              <a:buChar char="§"/>
            </a:pPr>
            <a:r>
              <a:rPr lang="en-US" sz="2400" dirty="0"/>
              <a:t>Editing Student Demographic Information</a:t>
            </a:r>
          </a:p>
          <a:p>
            <a:pPr marL="914400" lvl="1" indent="-337820">
              <a:buSzPct val="75000"/>
              <a:buFont typeface="Wingdings" panose="05000000000000000000" pitchFamily="2" charset="2"/>
              <a:buChar char="§"/>
            </a:pPr>
            <a:r>
              <a:rPr lang="en-US" sz="2400" dirty="0"/>
              <a:t>Printing Test Tickets</a:t>
            </a:r>
          </a:p>
          <a:p>
            <a:pPr marL="914400" lvl="1" indent="-337820">
              <a:buSzPct val="75000"/>
              <a:buFont typeface="Wingdings" panose="05000000000000000000" pitchFamily="2" charset="2"/>
              <a:buChar char="§"/>
            </a:pPr>
            <a:r>
              <a:rPr lang="en-US" sz="2400" dirty="0"/>
              <a:t>Printing PreID Labels (PBT Accommodations)</a:t>
            </a:r>
          </a:p>
        </p:txBody>
      </p:sp>
      <p:sp>
        <p:nvSpPr>
          <p:cNvPr id="4" name="Slide Number Placeholder 3"/>
          <p:cNvSpPr>
            <a:spLocks noGrp="1"/>
          </p:cNvSpPr>
          <p:nvPr>
            <p:ph type="sldNum" sz="quarter" idx="12"/>
          </p:nvPr>
        </p:nvSpPr>
        <p:spPr/>
        <p:txBody>
          <a:bodyPr/>
          <a:lstStyle/>
          <a:p>
            <a:fld id="{60F88D64-766A-45C3-93FE-3E1D3068B07A}" type="slidenum">
              <a:rPr lang="en-US" smtClean="0"/>
              <a:t>67</a:t>
            </a:fld>
            <a:endParaRPr lang="en-US" dirty="0"/>
          </a:p>
        </p:txBody>
      </p:sp>
      <p:grpSp>
        <p:nvGrpSpPr>
          <p:cNvPr id="16" name="Group 15"/>
          <p:cNvGrpSpPr/>
          <p:nvPr/>
        </p:nvGrpSpPr>
        <p:grpSpPr>
          <a:xfrm>
            <a:off x="7625561" y="586581"/>
            <a:ext cx="1248248" cy="762000"/>
            <a:chOff x="5203223" y="3428999"/>
            <a:chExt cx="1248248" cy="762000"/>
          </a:xfrm>
        </p:grpSpPr>
        <p:pic>
          <p:nvPicPr>
            <p:cNvPr id="17" name="Picture 16"/>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18" name="Group 17"/>
            <p:cNvGrpSpPr/>
            <p:nvPr/>
          </p:nvGrpSpPr>
          <p:grpSpPr>
            <a:xfrm>
              <a:off x="5438681" y="3448733"/>
              <a:ext cx="838200" cy="722531"/>
              <a:chOff x="5410732" y="3472099"/>
              <a:chExt cx="838200" cy="722531"/>
            </a:xfrm>
          </p:grpSpPr>
          <p:sp>
            <p:nvSpPr>
              <p:cNvPr id="19" name="TextBox 18"/>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20" name="TextBox 19"/>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0" name="Picture 9">
            <a:extLst>
              <a:ext uri="{FF2B5EF4-FFF2-40B4-BE49-F238E27FC236}">
                <a16:creationId xmlns:a16="http://schemas.microsoft.com/office/drawing/2014/main" id="{28086371-457F-41C9-BE54-7EBDE3C93BE4}"/>
              </a:ext>
            </a:extLst>
          </p:cNvPr>
          <p:cNvPicPr>
            <a:picLocks noChangeAspect="1"/>
          </p:cNvPicPr>
          <p:nvPr/>
        </p:nvPicPr>
        <p:blipFill>
          <a:blip r:embed="rId4"/>
          <a:stretch>
            <a:fillRect/>
          </a:stretch>
        </p:blipFill>
        <p:spPr>
          <a:xfrm>
            <a:off x="4863152" y="6172200"/>
            <a:ext cx="2548349" cy="685800"/>
          </a:xfrm>
          <a:prstGeom prst="rect">
            <a:avLst/>
          </a:prstGeom>
        </p:spPr>
      </p:pic>
    </p:spTree>
    <p:extLst>
      <p:ext uri="{BB962C8B-B14F-4D97-AF65-F5344CB8AC3E}">
        <p14:creationId xmlns:p14="http://schemas.microsoft.com/office/powerpoint/2010/main" val="5258892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458200" cy="1096962"/>
          </a:xfrm>
        </p:spPr>
        <p:txBody>
          <a:bodyPr>
            <a:noAutofit/>
          </a:bodyPr>
          <a:lstStyle/>
          <a:p>
            <a:r>
              <a:rPr lang="en-US" dirty="0"/>
              <a:t>School Assessment Coordinator</a:t>
            </a:r>
            <a:br>
              <a:rPr lang="en-US" dirty="0"/>
            </a:br>
            <a:r>
              <a:rPr lang="en-US" dirty="0"/>
              <a:t>Responsibilities Before Testing</a:t>
            </a:r>
          </a:p>
        </p:txBody>
      </p:sp>
      <p:sp>
        <p:nvSpPr>
          <p:cNvPr id="3" name="Content Placeholder 2"/>
          <p:cNvSpPr>
            <a:spLocks noGrp="1"/>
          </p:cNvSpPr>
          <p:nvPr>
            <p:ph idx="1"/>
          </p:nvPr>
        </p:nvSpPr>
        <p:spPr>
          <a:xfrm>
            <a:off x="381000" y="2133600"/>
            <a:ext cx="8610600" cy="4419600"/>
          </a:xfrm>
        </p:spPr>
        <p:txBody>
          <a:bodyPr vert="horz" lIns="91440" tIns="45720" rIns="91440" bIns="45720" rtlCol="0" anchor="t">
            <a:noAutofit/>
          </a:bodyPr>
          <a:lstStyle/>
          <a:p>
            <a:pPr marL="0" indent="0">
              <a:lnSpc>
                <a:spcPct val="100000"/>
              </a:lnSpc>
              <a:spcBef>
                <a:spcPts val="0"/>
              </a:spcBef>
              <a:spcAft>
                <a:spcPts val="0"/>
              </a:spcAft>
              <a:buNone/>
            </a:pPr>
            <a:r>
              <a:rPr lang="en-US" sz="2200" b="1" dirty="0"/>
              <a:t>Spring 2018 FSA Reading, Writing, and Math</a:t>
            </a:r>
            <a:endParaRPr lang="en-US" sz="2200" dirty="0"/>
          </a:p>
          <a:p>
            <a:pPr lvl="0">
              <a:lnSpc>
                <a:spcPct val="100000"/>
              </a:lnSpc>
              <a:spcBef>
                <a:spcPts val="0"/>
              </a:spcBef>
              <a:spcAft>
                <a:spcPts val="0"/>
              </a:spcAft>
            </a:pPr>
            <a:r>
              <a:rPr lang="en-US" sz="2000" dirty="0"/>
              <a:t>SP18WR-Homeroom</a:t>
            </a:r>
            <a:r>
              <a:rPr lang="en-US" sz="2000" b="1" dirty="0"/>
              <a:t> or</a:t>
            </a:r>
            <a:r>
              <a:rPr lang="en-US" sz="2000" dirty="0"/>
              <a:t> SP18WR</a:t>
            </a:r>
          </a:p>
          <a:p>
            <a:pPr lvl="0">
              <a:lnSpc>
                <a:spcPct val="100000"/>
              </a:lnSpc>
              <a:spcBef>
                <a:spcPts val="0"/>
              </a:spcBef>
              <a:spcAft>
                <a:spcPts val="0"/>
              </a:spcAft>
            </a:pPr>
            <a:r>
              <a:rPr lang="en-US" sz="2000" dirty="0"/>
              <a:t>SP18RD-Homeroom </a:t>
            </a:r>
            <a:r>
              <a:rPr lang="en-US" sz="2000" b="1" dirty="0"/>
              <a:t>or</a:t>
            </a:r>
            <a:r>
              <a:rPr lang="en-US" sz="2000" dirty="0"/>
              <a:t> SP18RD</a:t>
            </a:r>
          </a:p>
          <a:p>
            <a:pPr lvl="0">
              <a:lnSpc>
                <a:spcPct val="100000"/>
              </a:lnSpc>
              <a:spcBef>
                <a:spcPts val="0"/>
              </a:spcBef>
              <a:spcAft>
                <a:spcPts val="0"/>
              </a:spcAft>
            </a:pPr>
            <a:r>
              <a:rPr lang="en-US" sz="2000" dirty="0"/>
              <a:t>SP18MA-Homeroom</a:t>
            </a:r>
            <a:r>
              <a:rPr lang="en-US" sz="2000" b="1" dirty="0"/>
              <a:t> or </a:t>
            </a:r>
            <a:r>
              <a:rPr lang="en-US" sz="2000" dirty="0"/>
              <a:t>SP18MA</a:t>
            </a:r>
          </a:p>
          <a:p>
            <a:pPr marL="0" indent="0">
              <a:lnSpc>
                <a:spcPct val="100000"/>
              </a:lnSpc>
              <a:spcBef>
                <a:spcPts val="0"/>
              </a:spcBef>
              <a:spcAft>
                <a:spcPts val="0"/>
              </a:spcAft>
              <a:buNone/>
            </a:pPr>
            <a:r>
              <a:rPr lang="en-US" sz="2200" b="1" dirty="0"/>
              <a:t>Spring 2018 FSA ELA Retake</a:t>
            </a:r>
            <a:endParaRPr lang="en-US" sz="2200" dirty="0"/>
          </a:p>
          <a:p>
            <a:pPr lvl="0">
              <a:lnSpc>
                <a:spcPct val="100000"/>
              </a:lnSpc>
              <a:spcBef>
                <a:spcPts val="0"/>
              </a:spcBef>
              <a:spcAft>
                <a:spcPts val="0"/>
              </a:spcAft>
            </a:pPr>
            <a:r>
              <a:rPr lang="en-US" sz="2000" dirty="0"/>
              <a:t>SP18WTK</a:t>
            </a:r>
          </a:p>
          <a:p>
            <a:pPr lvl="0">
              <a:lnSpc>
                <a:spcPct val="100000"/>
              </a:lnSpc>
              <a:spcBef>
                <a:spcPts val="0"/>
              </a:spcBef>
              <a:spcAft>
                <a:spcPts val="0"/>
              </a:spcAft>
            </a:pPr>
            <a:r>
              <a:rPr lang="en-US" sz="2000" dirty="0"/>
              <a:t>SP18RTK</a:t>
            </a:r>
          </a:p>
          <a:p>
            <a:pPr marL="0" lvl="0" indent="0">
              <a:lnSpc>
                <a:spcPct val="100000"/>
              </a:lnSpc>
              <a:spcBef>
                <a:spcPts val="0"/>
              </a:spcBef>
              <a:spcAft>
                <a:spcPts val="0"/>
              </a:spcAft>
              <a:buNone/>
            </a:pPr>
            <a:r>
              <a:rPr lang="en-US" sz="2200" b="1" dirty="0"/>
              <a:t>Spring 2018 FSA Algebra 1 Retake EOC</a:t>
            </a:r>
          </a:p>
          <a:p>
            <a:pPr>
              <a:lnSpc>
                <a:spcPct val="100000"/>
              </a:lnSpc>
              <a:spcBef>
                <a:spcPts val="0"/>
              </a:spcBef>
              <a:spcAft>
                <a:spcPts val="0"/>
              </a:spcAft>
            </a:pPr>
            <a:r>
              <a:rPr lang="en-US" sz="2000" dirty="0"/>
              <a:t>SP18ALG1RTK-Homeroom</a:t>
            </a:r>
            <a:r>
              <a:rPr lang="en-US" sz="2000" b="1" dirty="0"/>
              <a:t> or</a:t>
            </a:r>
            <a:r>
              <a:rPr lang="en-US" sz="2000" dirty="0"/>
              <a:t> SP18ALG1RTK</a:t>
            </a:r>
          </a:p>
          <a:p>
            <a:pPr marL="0" indent="0">
              <a:lnSpc>
                <a:spcPct val="100000"/>
              </a:lnSpc>
              <a:spcBef>
                <a:spcPts val="0"/>
              </a:spcBef>
              <a:spcAft>
                <a:spcPts val="0"/>
              </a:spcAft>
              <a:buNone/>
            </a:pPr>
            <a:r>
              <a:rPr lang="en-US" sz="2200" b="1" dirty="0"/>
              <a:t>Spring 2018 FSA EOC </a:t>
            </a:r>
            <a:endParaRPr lang="en-US" sz="2200" dirty="0"/>
          </a:p>
          <a:p>
            <a:pPr>
              <a:lnSpc>
                <a:spcPct val="100000"/>
              </a:lnSpc>
              <a:spcBef>
                <a:spcPts val="0"/>
              </a:spcBef>
              <a:spcAft>
                <a:spcPts val="0"/>
              </a:spcAft>
            </a:pPr>
            <a:r>
              <a:rPr lang="en-US" sz="2000" dirty="0"/>
              <a:t>SP18ALG1- Homeroom</a:t>
            </a:r>
            <a:r>
              <a:rPr lang="en-US" sz="2000" b="1" dirty="0"/>
              <a:t> or</a:t>
            </a:r>
            <a:r>
              <a:rPr lang="en-US" sz="2000" dirty="0"/>
              <a:t> SP18ALG1</a:t>
            </a:r>
          </a:p>
          <a:p>
            <a:pPr>
              <a:lnSpc>
                <a:spcPct val="100000"/>
              </a:lnSpc>
              <a:spcBef>
                <a:spcPts val="0"/>
              </a:spcBef>
              <a:spcAft>
                <a:spcPts val="0"/>
              </a:spcAft>
            </a:pPr>
            <a:r>
              <a:rPr lang="en-US" sz="2000" dirty="0"/>
              <a:t>SP18GEO-Homeroom</a:t>
            </a:r>
            <a:r>
              <a:rPr lang="en-US" sz="2000" b="1" dirty="0"/>
              <a:t> or</a:t>
            </a:r>
            <a:r>
              <a:rPr lang="en-US" sz="2000" dirty="0"/>
              <a:t> SP18GEO</a:t>
            </a:r>
          </a:p>
          <a:p>
            <a:pPr marL="0" lvl="0" indent="0">
              <a:spcBef>
                <a:spcPts val="0"/>
              </a:spcBef>
              <a:spcAft>
                <a:spcPts val="0"/>
              </a:spcAft>
              <a:buNone/>
            </a:pPr>
            <a:endParaRPr lang="en-US" sz="2400" dirty="0"/>
          </a:p>
        </p:txBody>
      </p:sp>
      <p:sp>
        <p:nvSpPr>
          <p:cNvPr id="4" name="Slide Number Placeholder 3"/>
          <p:cNvSpPr>
            <a:spLocks noGrp="1"/>
          </p:cNvSpPr>
          <p:nvPr>
            <p:ph type="sldNum" sz="quarter" idx="12"/>
          </p:nvPr>
        </p:nvSpPr>
        <p:spPr/>
        <p:txBody>
          <a:bodyPr/>
          <a:lstStyle/>
          <a:p>
            <a:fld id="{60F88D64-766A-45C3-93FE-3E1D3068B07A}" type="slidenum">
              <a:rPr lang="en-US" smtClean="0"/>
              <a:t>68</a:t>
            </a:fld>
            <a:endParaRPr lang="en-US" dirty="0"/>
          </a:p>
        </p:txBody>
      </p:sp>
      <p:sp>
        <p:nvSpPr>
          <p:cNvPr id="5" name="Content Placeholder 2"/>
          <p:cNvSpPr txBox="1">
            <a:spLocks/>
          </p:cNvSpPr>
          <p:nvPr/>
        </p:nvSpPr>
        <p:spPr>
          <a:xfrm>
            <a:off x="3962400" y="2362200"/>
            <a:ext cx="4800599" cy="3124201"/>
          </a:xfrm>
          <a:prstGeom prst="rect">
            <a:avLst/>
          </a:prstGeom>
        </p:spPr>
        <p:txBody>
          <a:bodyPr vert="horz" lIns="91440" tIns="45720" rIns="91440" bIns="45720" rtlCol="0">
            <a:noAutofit/>
          </a:bodyPr>
          <a:lstStyle>
            <a:lvl1pPr marL="342900" indent="-342900" algn="l" defTabSz="914400" rtl="0" eaLnBrk="1" latinLnBrk="0" hangingPunct="1">
              <a:lnSpc>
                <a:spcPct val="80000"/>
              </a:lnSpc>
              <a:spcBef>
                <a:spcPts val="600"/>
              </a:spcBef>
              <a:spcAft>
                <a:spcPts val="600"/>
              </a:spcAft>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8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8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8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3600" dirty="0"/>
          </a:p>
        </p:txBody>
      </p:sp>
      <p:sp>
        <p:nvSpPr>
          <p:cNvPr id="7" name="TextBox 6"/>
          <p:cNvSpPr txBox="1"/>
          <p:nvPr/>
        </p:nvSpPr>
        <p:spPr>
          <a:xfrm>
            <a:off x="5941595" y="2585472"/>
            <a:ext cx="2857499" cy="2677656"/>
          </a:xfrm>
          <a:prstGeom prst="rect">
            <a:avLst/>
          </a:prstGeom>
          <a:noFill/>
          <a:ln>
            <a:solidFill>
              <a:srgbClr val="0070C0"/>
            </a:solidFill>
          </a:ln>
        </p:spPr>
        <p:txBody>
          <a:bodyPr wrap="square" rtlCol="0">
            <a:spAutoFit/>
          </a:bodyPr>
          <a:lstStyle/>
          <a:p>
            <a:r>
              <a:rPr lang="en-US" sz="2400" b="1" dirty="0"/>
              <a:t>PreID information in TIDE is sorted by class code and homeroom for elementary, k-8 centers, and middle schools.</a:t>
            </a:r>
          </a:p>
        </p:txBody>
      </p:sp>
      <p:sp>
        <p:nvSpPr>
          <p:cNvPr id="8" name="TextBox 7"/>
          <p:cNvSpPr txBox="1"/>
          <p:nvPr/>
        </p:nvSpPr>
        <p:spPr>
          <a:xfrm>
            <a:off x="79249" y="1656365"/>
            <a:ext cx="8382000" cy="523220"/>
          </a:xfrm>
          <a:prstGeom prst="rect">
            <a:avLst/>
          </a:prstGeom>
          <a:noFill/>
        </p:spPr>
        <p:txBody>
          <a:bodyPr wrap="square" rtlCol="0">
            <a:spAutoFit/>
          </a:bodyPr>
          <a:lstStyle/>
          <a:p>
            <a:r>
              <a:rPr lang="en-US" sz="2800" b="1" dirty="0"/>
              <a:t>FSA:  Manage Class Codes in TIDE</a:t>
            </a:r>
          </a:p>
        </p:txBody>
      </p:sp>
      <p:grpSp>
        <p:nvGrpSpPr>
          <p:cNvPr id="9" name="Group 8"/>
          <p:cNvGrpSpPr/>
          <p:nvPr/>
        </p:nvGrpSpPr>
        <p:grpSpPr>
          <a:xfrm>
            <a:off x="7696200" y="533400"/>
            <a:ext cx="1248248" cy="762000"/>
            <a:chOff x="5203223" y="3428999"/>
            <a:chExt cx="1248248" cy="762000"/>
          </a:xfrm>
        </p:grpSpPr>
        <p:pic>
          <p:nvPicPr>
            <p:cNvPr id="10" name="Picture 9"/>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11" name="Group 10"/>
            <p:cNvGrpSpPr/>
            <p:nvPr/>
          </p:nvGrpSpPr>
          <p:grpSpPr>
            <a:xfrm>
              <a:off x="5438681" y="3448733"/>
              <a:ext cx="838200" cy="722531"/>
              <a:chOff x="5410732" y="3472099"/>
              <a:chExt cx="838200" cy="722531"/>
            </a:xfrm>
          </p:grpSpPr>
          <p:sp>
            <p:nvSpPr>
              <p:cNvPr id="12" name="TextBox 11"/>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3" name="TextBox 12"/>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24360046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dirty="0"/>
              <a:t>School Assessment Coordinator Responsibilities Before Testing</a:t>
            </a:r>
          </a:p>
        </p:txBody>
      </p:sp>
      <p:sp>
        <p:nvSpPr>
          <p:cNvPr id="3" name="Content Placeholder 2"/>
          <p:cNvSpPr>
            <a:spLocks noGrp="1"/>
          </p:cNvSpPr>
          <p:nvPr>
            <p:ph idx="1"/>
          </p:nvPr>
        </p:nvSpPr>
        <p:spPr>
          <a:xfrm>
            <a:off x="228600" y="1743413"/>
            <a:ext cx="8661904" cy="4276388"/>
          </a:xfrm>
        </p:spPr>
        <p:txBody>
          <a:bodyPr/>
          <a:lstStyle/>
          <a:p>
            <a:pPr marL="0" indent="0" eaLnBrk="1" hangingPunct="1">
              <a:spcBef>
                <a:spcPts val="600"/>
              </a:spcBef>
              <a:spcAft>
                <a:spcPts val="600"/>
              </a:spcAft>
              <a:buSzPct val="100000"/>
              <a:buNone/>
              <a:defRPr/>
            </a:pPr>
            <a:r>
              <a:rPr lang="en-US" sz="2400" b="1" dirty="0">
                <a:solidFill>
                  <a:srgbClr val="000000"/>
                </a:solidFill>
                <a:cs typeface="Arial" panose="020B0604020202020204" pitchFamily="34" charset="0"/>
              </a:rPr>
              <a:t>NGSSS:  Manage Test Sessions in PearsonAccess</a:t>
            </a:r>
          </a:p>
          <a:p>
            <a:pPr>
              <a:lnSpc>
                <a:spcPct val="100000"/>
              </a:lnSpc>
              <a:spcAft>
                <a:spcPts val="0"/>
              </a:spcAft>
            </a:pPr>
            <a:r>
              <a:rPr lang="en-US" sz="2200" dirty="0">
                <a:cs typeface="Arial" panose="020B0604020202020204" pitchFamily="34" charset="0"/>
              </a:rPr>
              <a:t>Sessions created through the PreID upload have the following names to identify the tested subject:</a:t>
            </a:r>
            <a:endParaRPr lang="en-US" sz="2200" dirty="0">
              <a:solidFill>
                <a:srgbClr val="000000"/>
              </a:solidFill>
              <a:cs typeface="Arial" panose="020B0604020202020204" pitchFamily="34" charset="0"/>
            </a:endParaRPr>
          </a:p>
          <a:p>
            <a:pPr lvl="1">
              <a:lnSpc>
                <a:spcPct val="100000"/>
              </a:lnSpc>
              <a:spcBef>
                <a:spcPts val="600"/>
              </a:spcBef>
              <a:spcAft>
                <a:spcPts val="0"/>
              </a:spcAft>
              <a:buFont typeface="Wingdings" panose="05000000000000000000" pitchFamily="2" charset="2"/>
              <a:buChar char="§"/>
            </a:pPr>
            <a:r>
              <a:rPr lang="en-US" sz="2200" b="1" dirty="0">
                <a:solidFill>
                  <a:srgbClr val="000000"/>
                </a:solidFill>
                <a:cs typeface="Arial" panose="020B0604020202020204" pitchFamily="34" charset="0"/>
              </a:rPr>
              <a:t>RR2-NGFCATRD (FCAT 2.0 Reading Retake)</a:t>
            </a:r>
            <a:endParaRPr lang="en-US" sz="2200" dirty="0">
              <a:solidFill>
                <a:srgbClr val="000000"/>
              </a:solidFill>
              <a:cs typeface="Arial" panose="020B0604020202020204" pitchFamily="34" charset="0"/>
            </a:endParaRPr>
          </a:p>
          <a:p>
            <a:pPr lvl="1">
              <a:lnSpc>
                <a:spcPct val="100000"/>
              </a:lnSpc>
              <a:spcBef>
                <a:spcPts val="600"/>
              </a:spcBef>
              <a:spcAft>
                <a:spcPts val="0"/>
              </a:spcAft>
              <a:buFont typeface="Wingdings" panose="05000000000000000000" pitchFamily="2" charset="2"/>
              <a:buChar char="§"/>
            </a:pPr>
            <a:r>
              <a:rPr lang="en-US" sz="2200" b="1" dirty="0">
                <a:solidFill>
                  <a:srgbClr val="000000"/>
                </a:solidFill>
                <a:cs typeface="Arial" panose="020B0604020202020204" pitchFamily="34" charset="0"/>
              </a:rPr>
              <a:t>BIO-NGBIOLOGY1</a:t>
            </a:r>
          </a:p>
          <a:p>
            <a:pPr lvl="1">
              <a:lnSpc>
                <a:spcPct val="100000"/>
              </a:lnSpc>
              <a:spcBef>
                <a:spcPts val="600"/>
              </a:spcBef>
              <a:spcAft>
                <a:spcPts val="0"/>
              </a:spcAft>
              <a:buFont typeface="Wingdings" panose="05000000000000000000" pitchFamily="2" charset="2"/>
              <a:buChar char="§"/>
            </a:pPr>
            <a:r>
              <a:rPr lang="en-US" sz="2200" b="1" dirty="0">
                <a:solidFill>
                  <a:srgbClr val="000000"/>
                </a:solidFill>
                <a:cs typeface="Arial" panose="020B0604020202020204" pitchFamily="34" charset="0"/>
              </a:rPr>
              <a:t>CIV-NGCIVICS</a:t>
            </a:r>
          </a:p>
          <a:p>
            <a:pPr lvl="1">
              <a:lnSpc>
                <a:spcPct val="100000"/>
              </a:lnSpc>
              <a:spcBef>
                <a:spcPts val="600"/>
              </a:spcBef>
              <a:spcAft>
                <a:spcPts val="0"/>
              </a:spcAft>
              <a:buFont typeface="Wingdings" panose="05000000000000000000" pitchFamily="2" charset="2"/>
              <a:buChar char="§"/>
            </a:pPr>
            <a:r>
              <a:rPr lang="en-US" sz="2200" b="1" dirty="0">
                <a:solidFill>
                  <a:srgbClr val="000000"/>
                </a:solidFill>
                <a:cs typeface="Arial" panose="020B0604020202020204" pitchFamily="34" charset="0"/>
              </a:rPr>
              <a:t>HIS-NGUSHISTORY </a:t>
            </a:r>
          </a:p>
          <a:p>
            <a:pPr>
              <a:lnSpc>
                <a:spcPct val="100000"/>
              </a:lnSpc>
              <a:spcAft>
                <a:spcPts val="0"/>
              </a:spcAft>
            </a:pPr>
            <a:r>
              <a:rPr lang="en-US" sz="2200" dirty="0">
                <a:ea typeface="Tahoma" panose="020B0604030504040204" pitchFamily="34" charset="0"/>
                <a:cs typeface="Arial" panose="020B0604020202020204" pitchFamily="34" charset="0"/>
              </a:rPr>
              <a:t>Class is a required field in PearsonAccess Next. When students are added to PearsonAccess Next manually using the Create/Edit Student task, they are assigned to a class.  </a:t>
            </a:r>
            <a:r>
              <a:rPr lang="en-US" sz="2200" b="1" dirty="0">
                <a:ea typeface="Tahoma" panose="020B0604030504040204" pitchFamily="34" charset="0"/>
                <a:cs typeface="Arial" panose="020B0604020202020204" pitchFamily="34" charset="0"/>
              </a:rPr>
              <a:t>Use the default class name:  </a:t>
            </a:r>
            <a:r>
              <a:rPr lang="en-US" sz="2200" b="1" i="1" dirty="0">
                <a:ea typeface="Tahoma" panose="020B0604030504040204" pitchFamily="34" charset="0"/>
                <a:cs typeface="Arial" panose="020B0604020202020204" pitchFamily="34" charset="0"/>
              </a:rPr>
              <a:t>FLCLASS</a:t>
            </a:r>
            <a:r>
              <a:rPr lang="en-US" sz="2200" b="1" dirty="0">
                <a:ea typeface="Tahoma" panose="020B0604030504040204" pitchFamily="34" charset="0"/>
                <a:cs typeface="Arial" panose="020B0604020202020204" pitchFamily="34" charset="0"/>
              </a:rPr>
              <a:t> </a:t>
            </a:r>
          </a:p>
          <a:p>
            <a:pPr>
              <a:lnSpc>
                <a:spcPct val="100000"/>
              </a:lnSpc>
              <a:spcAft>
                <a:spcPts val="0"/>
              </a:spcAft>
            </a:pPr>
            <a:r>
              <a:rPr lang="en-US" sz="2200" dirty="0">
                <a:solidFill>
                  <a:srgbClr val="000000"/>
                </a:solidFill>
                <a:cs typeface="Arial" panose="020B0604020202020204" pitchFamily="34" charset="0"/>
              </a:rPr>
              <a:t>Mark a session </a:t>
            </a:r>
            <a:r>
              <a:rPr lang="en-US" sz="2200" b="1" dirty="0">
                <a:solidFill>
                  <a:srgbClr val="000000"/>
                </a:solidFill>
                <a:cs typeface="Arial" panose="020B0604020202020204" pitchFamily="34" charset="0"/>
              </a:rPr>
              <a:t>PREPARED </a:t>
            </a:r>
            <a:r>
              <a:rPr lang="en-US" sz="2200" dirty="0">
                <a:solidFill>
                  <a:srgbClr val="000000"/>
                </a:solidFill>
                <a:cs typeface="Arial" panose="020B0604020202020204" pitchFamily="34" charset="0"/>
              </a:rPr>
              <a:t>before it is proctor cached and started.</a:t>
            </a: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69</a:t>
            </a:fld>
            <a:endParaRPr lang="en-US" dirty="0"/>
          </a:p>
        </p:txBody>
      </p:sp>
      <p:pic>
        <p:nvPicPr>
          <p:cNvPr id="13" name="Picture 12">
            <a:extLst>
              <a:ext uri="{FF2B5EF4-FFF2-40B4-BE49-F238E27FC236}">
                <a16:creationId xmlns:a16="http://schemas.microsoft.com/office/drawing/2014/main" id="{A9FD1AF7-0E4C-4CD8-9F4C-8265BDA33231}"/>
              </a:ext>
            </a:extLst>
          </p:cNvPr>
          <p:cNvPicPr>
            <a:picLocks noChangeAspect="1"/>
          </p:cNvPicPr>
          <p:nvPr/>
        </p:nvPicPr>
        <p:blipFill>
          <a:blip r:embed="rId3"/>
          <a:stretch>
            <a:fillRect/>
          </a:stretch>
        </p:blipFill>
        <p:spPr>
          <a:xfrm>
            <a:off x="6595651" y="6163014"/>
            <a:ext cx="2548349" cy="685800"/>
          </a:xfrm>
          <a:prstGeom prst="rect">
            <a:avLst/>
          </a:prstGeom>
        </p:spPr>
      </p:pic>
      <p:grpSp>
        <p:nvGrpSpPr>
          <p:cNvPr id="11" name="Group 10">
            <a:extLst>
              <a:ext uri="{FF2B5EF4-FFF2-40B4-BE49-F238E27FC236}">
                <a16:creationId xmlns:a16="http://schemas.microsoft.com/office/drawing/2014/main" id="{10EB6B16-E4F0-4C10-A677-ADC3456D1595}"/>
              </a:ext>
            </a:extLst>
          </p:cNvPr>
          <p:cNvGrpSpPr/>
          <p:nvPr/>
        </p:nvGrpSpPr>
        <p:grpSpPr>
          <a:xfrm>
            <a:off x="7772400" y="572429"/>
            <a:ext cx="1248248" cy="762000"/>
            <a:chOff x="1443905" y="3429000"/>
            <a:chExt cx="1248248" cy="762000"/>
          </a:xfrm>
        </p:grpSpPr>
        <p:pic>
          <p:nvPicPr>
            <p:cNvPr id="12" name="Picture 11">
              <a:extLst>
                <a:ext uri="{FF2B5EF4-FFF2-40B4-BE49-F238E27FC236}">
                  <a16:creationId xmlns:a16="http://schemas.microsoft.com/office/drawing/2014/main" id="{F7E56913-3B51-4D85-944C-0B25EE1B8A5A}"/>
                </a:ext>
              </a:extLst>
            </p:cNvPr>
            <p:cNvPicPr>
              <a:picLocks noChangeAspect="1"/>
            </p:cNvPicPr>
            <p:nvPr/>
          </p:nvPicPr>
          <p:blipFill>
            <a:blip r:embed="rId4"/>
            <a:stretch>
              <a:fillRect/>
            </a:stretch>
          </p:blipFill>
          <p:spPr>
            <a:xfrm>
              <a:off x="1443905" y="3429000"/>
              <a:ext cx="1248248" cy="762000"/>
            </a:xfrm>
            <a:prstGeom prst="rect">
              <a:avLst/>
            </a:prstGeom>
            <a:scene3d>
              <a:camera prst="orthographicFront"/>
              <a:lightRig rig="threePt" dir="t"/>
            </a:scene3d>
            <a:sp3d>
              <a:bevelT/>
            </a:sp3d>
          </p:spPr>
        </p:pic>
        <p:sp>
          <p:nvSpPr>
            <p:cNvPr id="14" name="TextBox 13">
              <a:extLst>
                <a:ext uri="{FF2B5EF4-FFF2-40B4-BE49-F238E27FC236}">
                  <a16:creationId xmlns:a16="http://schemas.microsoft.com/office/drawing/2014/main" id="{CBA41891-EF9B-4A47-8E54-1BC5B4303296}"/>
                </a:ext>
              </a:extLst>
            </p:cNvPr>
            <p:cNvSpPr txBox="1"/>
            <p:nvPr/>
          </p:nvSpPr>
          <p:spPr>
            <a:xfrm>
              <a:off x="1648929" y="3594556"/>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588680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sz="4200" dirty="0"/>
              <a:t>Appendices</a:t>
            </a:r>
          </a:p>
        </p:txBody>
      </p:sp>
      <p:sp>
        <p:nvSpPr>
          <p:cNvPr id="3" name="Content Placeholder 2"/>
          <p:cNvSpPr>
            <a:spLocks noGrp="1"/>
          </p:cNvSpPr>
          <p:nvPr>
            <p:ph idx="1"/>
          </p:nvPr>
        </p:nvSpPr>
        <p:spPr>
          <a:xfrm>
            <a:off x="228600" y="1752601"/>
            <a:ext cx="8645209" cy="4343399"/>
          </a:xfrm>
        </p:spPr>
        <p:txBody>
          <a:bodyPr>
            <a:noAutofit/>
          </a:bodyPr>
          <a:lstStyle/>
          <a:p>
            <a:pPr marL="0" indent="0">
              <a:buNone/>
            </a:pPr>
            <a:r>
              <a:rPr lang="en-US" sz="2400" b="1" dirty="0"/>
              <a:t>Spring/Summer 2018 FSA CBT Manual include:</a:t>
            </a:r>
          </a:p>
          <a:p>
            <a:pPr lvl="1">
              <a:buFont typeface="Arial" panose="020B0604020202020204" pitchFamily="34" charset="0"/>
              <a:buChar char="•"/>
            </a:pPr>
            <a:r>
              <a:rPr lang="en-US" sz="2400" dirty="0"/>
              <a:t>Appendix A—Accommodations</a:t>
            </a:r>
          </a:p>
          <a:p>
            <a:pPr lvl="1">
              <a:buFont typeface="Arial" panose="020B0604020202020204" pitchFamily="34" charset="0"/>
              <a:buChar char="•"/>
            </a:pPr>
            <a:r>
              <a:rPr lang="en-US" sz="2400" dirty="0"/>
              <a:t>Appendix B—FSA Help Desk</a:t>
            </a:r>
          </a:p>
          <a:p>
            <a:pPr lvl="1">
              <a:buFont typeface="Arial" panose="020B0604020202020204" pitchFamily="34" charset="0"/>
              <a:buChar char="•"/>
            </a:pPr>
            <a:r>
              <a:rPr lang="en-US" sz="2400" dirty="0"/>
              <a:t>Appendix C—Florida Test Security Statute and Rule</a:t>
            </a:r>
          </a:p>
          <a:p>
            <a:pPr lvl="1">
              <a:buFont typeface="Arial" panose="020B0604020202020204" pitchFamily="34" charset="0"/>
              <a:buChar char="•"/>
            </a:pPr>
            <a:r>
              <a:rPr lang="en-US" sz="2400" dirty="0"/>
              <a:t>Appendix D—Perforated Forms and Signs</a:t>
            </a:r>
          </a:p>
          <a:p>
            <a:pPr marL="0" indent="0">
              <a:buSzPct val="100000"/>
              <a:buNone/>
              <a:defRPr/>
            </a:pPr>
            <a:r>
              <a:rPr lang="en-US" sz="2400" b="1" dirty="0">
                <a:solidFill>
                  <a:srgbClr val="000000"/>
                </a:solidFill>
              </a:rPr>
              <a:t>Spring/Summer 2018 NGSSS EOC &amp;  Retake Manual include:</a:t>
            </a:r>
          </a:p>
          <a:p>
            <a:pPr lvl="1">
              <a:buSzPct val="100000"/>
              <a:buFont typeface="Arial" panose="020B0604020202020204" pitchFamily="34" charset="0"/>
              <a:buChar char="•"/>
              <a:defRPr/>
            </a:pPr>
            <a:r>
              <a:rPr lang="en-US" sz="2400" dirty="0">
                <a:solidFill>
                  <a:srgbClr val="000000"/>
                </a:solidFill>
              </a:rPr>
              <a:t>Appendix A: Accommodations</a:t>
            </a:r>
          </a:p>
          <a:p>
            <a:pPr lvl="1">
              <a:buSzPct val="100000"/>
              <a:buFont typeface="Arial" panose="020B0604020202020204" pitchFamily="34" charset="0"/>
              <a:buChar char="•"/>
              <a:defRPr/>
            </a:pPr>
            <a:r>
              <a:rPr lang="en-US" sz="2400" dirty="0">
                <a:solidFill>
                  <a:srgbClr val="000000"/>
                </a:solidFill>
              </a:rPr>
              <a:t>Appendix B: Pearson Custom Support</a:t>
            </a:r>
          </a:p>
          <a:p>
            <a:pPr lvl="1">
              <a:buSzPct val="100000"/>
              <a:buFont typeface="Arial" panose="020B0604020202020204" pitchFamily="34" charset="0"/>
              <a:buChar char="•"/>
              <a:defRPr/>
            </a:pPr>
            <a:r>
              <a:rPr lang="en-US" sz="2400" dirty="0">
                <a:solidFill>
                  <a:srgbClr val="000000"/>
                </a:solidFill>
              </a:rPr>
              <a:t>Appendix C: Florida Test Security Statute and Rule</a:t>
            </a:r>
          </a:p>
          <a:p>
            <a:pPr lvl="1">
              <a:buSzPct val="100000"/>
              <a:buFont typeface="Arial" panose="020B0604020202020204" pitchFamily="34" charset="0"/>
              <a:buChar char="•"/>
              <a:defRPr/>
            </a:pPr>
            <a:r>
              <a:rPr lang="en-US" sz="2400" dirty="0">
                <a:solidFill>
                  <a:srgbClr val="000000"/>
                </a:solidFill>
              </a:rPr>
              <a:t>Appendix D: Perforated Forms and Signs</a:t>
            </a:r>
          </a:p>
          <a:p>
            <a:endParaRPr lang="en-US" sz="2600" dirty="0"/>
          </a:p>
        </p:txBody>
      </p:sp>
      <p:sp>
        <p:nvSpPr>
          <p:cNvPr id="4" name="Slide Number Placeholder 3"/>
          <p:cNvSpPr>
            <a:spLocks noGrp="1"/>
          </p:cNvSpPr>
          <p:nvPr>
            <p:ph type="sldNum" sz="quarter" idx="12"/>
          </p:nvPr>
        </p:nvSpPr>
        <p:spPr/>
        <p:txBody>
          <a:bodyPr/>
          <a:lstStyle/>
          <a:p>
            <a:fld id="{60F88D64-766A-45C3-93FE-3E1D3068B07A}" type="slidenum">
              <a:rPr lang="en-US" smtClean="0"/>
              <a:t>7</a:t>
            </a:fld>
            <a:endParaRPr lang="en-US" dirty="0"/>
          </a:p>
        </p:txBody>
      </p:sp>
      <p:grpSp>
        <p:nvGrpSpPr>
          <p:cNvPr id="8" name="Group 7"/>
          <p:cNvGrpSpPr/>
          <p:nvPr/>
        </p:nvGrpSpPr>
        <p:grpSpPr>
          <a:xfrm>
            <a:off x="7625561" y="586581"/>
            <a:ext cx="1248248" cy="762000"/>
            <a:chOff x="5203223" y="3428999"/>
            <a:chExt cx="1248248" cy="762000"/>
          </a:xfrm>
        </p:grpSpPr>
        <p:pic>
          <p:nvPicPr>
            <p:cNvPr id="9" name="Picture 8"/>
            <p:cNvPicPr>
              <a:picLocks noChangeAspect="1"/>
            </p:cNvPicPr>
            <p:nvPr/>
          </p:nvPicPr>
          <p:blipFill>
            <a:blip r:embed="rId2"/>
            <a:stretch>
              <a:fillRect/>
            </a:stretch>
          </p:blipFill>
          <p:spPr>
            <a:xfrm>
              <a:off x="5203223" y="3428999"/>
              <a:ext cx="1248248" cy="762000"/>
            </a:xfrm>
            <a:prstGeom prst="rect">
              <a:avLst/>
            </a:prstGeom>
            <a:scene3d>
              <a:camera prst="orthographicFront"/>
              <a:lightRig rig="threePt" dir="t"/>
            </a:scene3d>
            <a:sp3d>
              <a:bevelT/>
            </a:sp3d>
          </p:spPr>
        </p:pic>
        <p:grpSp>
          <p:nvGrpSpPr>
            <p:cNvPr id="13" name="Group 12"/>
            <p:cNvGrpSpPr/>
            <p:nvPr/>
          </p:nvGrpSpPr>
          <p:grpSpPr>
            <a:xfrm>
              <a:off x="5438681" y="3448733"/>
              <a:ext cx="838200" cy="722531"/>
              <a:chOff x="5410732" y="3472099"/>
              <a:chExt cx="838200" cy="722531"/>
            </a:xfrm>
          </p:grpSpPr>
          <p:sp>
            <p:nvSpPr>
              <p:cNvPr id="14" name="TextBox 13"/>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5" name="TextBox 14"/>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0" name="Picture 9">
            <a:extLst>
              <a:ext uri="{FF2B5EF4-FFF2-40B4-BE49-F238E27FC236}">
                <a16:creationId xmlns:a16="http://schemas.microsoft.com/office/drawing/2014/main" id="{31F12757-E7EF-4774-A9EB-C5EFAD360524}"/>
              </a:ext>
            </a:extLst>
          </p:cNvPr>
          <p:cNvPicPr>
            <a:picLocks noChangeAspect="1"/>
          </p:cNvPicPr>
          <p:nvPr/>
        </p:nvPicPr>
        <p:blipFill>
          <a:blip r:embed="rId3"/>
          <a:stretch>
            <a:fillRect/>
          </a:stretch>
        </p:blipFill>
        <p:spPr>
          <a:xfrm>
            <a:off x="4800600" y="6324600"/>
            <a:ext cx="1430215" cy="482670"/>
          </a:xfrm>
          <a:prstGeom prst="rect">
            <a:avLst/>
          </a:prstGeom>
        </p:spPr>
      </p:pic>
      <p:pic>
        <p:nvPicPr>
          <p:cNvPr id="11" name="Picture 10">
            <a:extLst>
              <a:ext uri="{FF2B5EF4-FFF2-40B4-BE49-F238E27FC236}">
                <a16:creationId xmlns:a16="http://schemas.microsoft.com/office/drawing/2014/main" id="{76F09185-E444-48CE-84AD-37E0058E6A09}"/>
              </a:ext>
            </a:extLst>
          </p:cNvPr>
          <p:cNvPicPr>
            <a:picLocks noChangeAspect="1"/>
          </p:cNvPicPr>
          <p:nvPr/>
        </p:nvPicPr>
        <p:blipFill rotWithShape="1">
          <a:blip r:embed="rId4"/>
          <a:srcRect l="1990"/>
          <a:stretch/>
        </p:blipFill>
        <p:spPr>
          <a:xfrm>
            <a:off x="5990491" y="6325343"/>
            <a:ext cx="1359876" cy="517096"/>
          </a:xfrm>
          <a:prstGeom prst="rect">
            <a:avLst/>
          </a:prstGeom>
        </p:spPr>
      </p:pic>
    </p:spTree>
    <p:extLst>
      <p:ext uri="{BB962C8B-B14F-4D97-AF65-F5344CB8AC3E}">
        <p14:creationId xmlns:p14="http://schemas.microsoft.com/office/powerpoint/2010/main" val="31120585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304800" y="152400"/>
            <a:ext cx="8305800" cy="1447800"/>
          </a:xfrm>
        </p:spPr>
        <p:txBody>
          <a:bodyPr>
            <a:noAutofit/>
          </a:bodyPr>
          <a:lstStyle/>
          <a:p>
            <a:r>
              <a:rPr lang="en-US" dirty="0"/>
              <a:t>School Assessment Coordinator</a:t>
            </a:r>
            <a:br>
              <a:rPr lang="en-US" dirty="0"/>
            </a:br>
            <a:r>
              <a:rPr lang="en-US" dirty="0"/>
              <a:t>Responsibilities Before Testing</a:t>
            </a:r>
            <a:endParaRPr lang="en-US" altLang="en-US" dirty="0"/>
          </a:p>
        </p:txBody>
      </p:sp>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E9BDE17E-BEDF-40D4-A43E-0E60C2B49D49}" type="slidenum">
              <a:rPr lang="en-US" altLang="en-US" sz="1400" smtClean="0"/>
              <a:pPr eaLnBrk="1" hangingPunct="1">
                <a:spcBef>
                  <a:spcPct val="0"/>
                </a:spcBef>
                <a:buFontTx/>
                <a:buNone/>
              </a:pPr>
              <a:t>70</a:t>
            </a:fld>
            <a:endParaRPr lang="en-US" altLang="en-US" sz="1400" dirty="0"/>
          </a:p>
        </p:txBody>
      </p:sp>
      <p:graphicFrame>
        <p:nvGraphicFramePr>
          <p:cNvPr id="2" name="Table 1"/>
          <p:cNvGraphicFramePr>
            <a:graphicFrameLocks noGrp="1"/>
          </p:cNvGraphicFramePr>
          <p:nvPr>
            <p:extLst>
              <p:ext uri="{D42A27DB-BD31-4B8C-83A1-F6EECF244321}">
                <p14:modId xmlns:p14="http://schemas.microsoft.com/office/powerpoint/2010/main" val="3273072696"/>
              </p:ext>
            </p:extLst>
          </p:nvPr>
        </p:nvGraphicFramePr>
        <p:xfrm>
          <a:off x="124206" y="2215222"/>
          <a:ext cx="8916923" cy="2987040"/>
        </p:xfrm>
        <a:graphic>
          <a:graphicData uri="http://schemas.openxmlformats.org/drawingml/2006/table">
            <a:tbl>
              <a:tblPr firstRow="1" bandRow="1">
                <a:tableStyleId>{073A0DAA-6AF3-43AB-8588-CEC1D06C72B9}</a:tableStyleId>
              </a:tblPr>
              <a:tblGrid>
                <a:gridCol w="3692957">
                  <a:extLst>
                    <a:ext uri="{9D8B030D-6E8A-4147-A177-3AD203B41FA5}">
                      <a16:colId xmlns:a16="http://schemas.microsoft.com/office/drawing/2014/main" val="20000"/>
                    </a:ext>
                  </a:extLst>
                </a:gridCol>
                <a:gridCol w="1593037">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2183129">
                  <a:extLst>
                    <a:ext uri="{9D8B030D-6E8A-4147-A177-3AD203B41FA5}">
                      <a16:colId xmlns:a16="http://schemas.microsoft.com/office/drawing/2014/main" val="20003"/>
                    </a:ext>
                  </a:extLst>
                </a:gridCol>
              </a:tblGrid>
              <a:tr h="0">
                <a:tc>
                  <a:txBody>
                    <a:bodyPr/>
                    <a:lstStyle/>
                    <a:p>
                      <a:pPr algn="ctr"/>
                      <a:r>
                        <a:rPr lang="en-US" sz="1600" dirty="0">
                          <a:solidFill>
                            <a:schemeClr val="tx1"/>
                          </a:solidFill>
                        </a:rPr>
                        <a:t>TEST  </a:t>
                      </a:r>
                    </a:p>
                  </a:txBody>
                  <a:tcPr anchor="ctr">
                    <a:solidFill>
                      <a:srgbClr val="16A1CC"/>
                    </a:solidFill>
                  </a:tcPr>
                </a:tc>
                <a:tc>
                  <a:txBody>
                    <a:bodyPr/>
                    <a:lstStyle/>
                    <a:p>
                      <a:pPr algn="ctr"/>
                      <a:r>
                        <a:rPr lang="en-US" sz="1600" dirty="0">
                          <a:solidFill>
                            <a:schemeClr val="tx1"/>
                          </a:solidFill>
                        </a:rPr>
                        <a:t>WAVE 1</a:t>
                      </a:r>
                    </a:p>
                    <a:p>
                      <a:pPr algn="ctr"/>
                      <a:r>
                        <a:rPr lang="en-US" sz="1600" dirty="0">
                          <a:solidFill>
                            <a:schemeClr val="tx1"/>
                          </a:solidFill>
                        </a:rPr>
                        <a:t>DATE</a:t>
                      </a:r>
                    </a:p>
                  </a:txBody>
                  <a:tcPr>
                    <a:solidFill>
                      <a:srgbClr val="16A1CC"/>
                    </a:solidFill>
                  </a:tcPr>
                </a:tc>
                <a:tc>
                  <a:txBody>
                    <a:bodyPr/>
                    <a:lstStyle/>
                    <a:p>
                      <a:pPr algn="ctr"/>
                      <a:r>
                        <a:rPr lang="en-US" sz="1600" dirty="0">
                          <a:solidFill>
                            <a:schemeClr val="tx1"/>
                          </a:solidFill>
                        </a:rPr>
                        <a:t>WAVE 2</a:t>
                      </a:r>
                    </a:p>
                    <a:p>
                      <a:pPr algn="ctr"/>
                      <a:r>
                        <a:rPr lang="en-US" sz="1600" dirty="0">
                          <a:solidFill>
                            <a:schemeClr val="tx1"/>
                          </a:solidFill>
                        </a:rPr>
                        <a:t>DATE</a:t>
                      </a:r>
                    </a:p>
                  </a:txBody>
                  <a:tcPr>
                    <a:solidFill>
                      <a:srgbClr val="16A1CC"/>
                    </a:solidFill>
                  </a:tcPr>
                </a:tc>
                <a:tc>
                  <a:txBody>
                    <a:bodyPr/>
                    <a:lstStyle/>
                    <a:p>
                      <a:pPr algn="ctr"/>
                      <a:r>
                        <a:rPr lang="en-US" sz="1600" dirty="0">
                          <a:solidFill>
                            <a:schemeClr val="tx1"/>
                          </a:solidFill>
                        </a:rPr>
                        <a:t>TEST</a:t>
                      </a:r>
                      <a:r>
                        <a:rPr lang="en-US" sz="1600" baseline="0" dirty="0">
                          <a:solidFill>
                            <a:schemeClr val="tx1"/>
                          </a:solidFill>
                        </a:rPr>
                        <a:t> MANAGEMENT </a:t>
                      </a:r>
                    </a:p>
                    <a:p>
                      <a:pPr algn="ctr"/>
                      <a:r>
                        <a:rPr lang="en-US" sz="1600" baseline="0" dirty="0">
                          <a:solidFill>
                            <a:schemeClr val="tx1"/>
                          </a:solidFill>
                        </a:rPr>
                        <a:t>IN TIDE</a:t>
                      </a:r>
                      <a:endParaRPr lang="en-US" sz="1600" dirty="0">
                        <a:solidFill>
                          <a:schemeClr val="tx1"/>
                        </a:solidFill>
                      </a:endParaRPr>
                    </a:p>
                  </a:txBody>
                  <a:tcPr>
                    <a:solidFill>
                      <a:srgbClr val="16A1CC"/>
                    </a:solidFill>
                  </a:tcPr>
                </a:tc>
                <a:extLst>
                  <a:ext uri="{0D108BD9-81ED-4DB2-BD59-A6C34878D82A}">
                    <a16:rowId xmlns:a16="http://schemas.microsoft.com/office/drawing/2014/main" val="10000"/>
                  </a:ext>
                </a:extLst>
              </a:tr>
              <a:tr h="0">
                <a:tc>
                  <a:txBody>
                    <a:bodyPr/>
                    <a:lstStyle/>
                    <a:p>
                      <a:pPr algn="ctr"/>
                      <a:r>
                        <a:rPr lang="en-US" sz="1600" b="1" dirty="0">
                          <a:solidFill>
                            <a:schemeClr val="tx2"/>
                          </a:solidFill>
                        </a:rPr>
                        <a:t>FSA ELA Writing, Reading, and Mathematics</a:t>
                      </a:r>
                    </a:p>
                  </a:txBody>
                  <a:tcPr>
                    <a:solidFill>
                      <a:srgbClr val="D6F1FA"/>
                    </a:solidFill>
                  </a:tcPr>
                </a:tc>
                <a:tc>
                  <a:txBody>
                    <a:bodyPr/>
                    <a:lstStyle/>
                    <a:p>
                      <a:pPr algn="ctr"/>
                      <a:r>
                        <a:rPr lang="en-US" sz="1600" dirty="0">
                          <a:solidFill>
                            <a:schemeClr val="tx2"/>
                          </a:solidFill>
                        </a:rPr>
                        <a:t>December 1</a:t>
                      </a:r>
                    </a:p>
                  </a:txBody>
                  <a:tcPr>
                    <a:solidFill>
                      <a:srgbClr val="D6F1FA"/>
                    </a:solidFill>
                  </a:tcPr>
                </a:tc>
                <a:tc>
                  <a:txBody>
                    <a:bodyPr/>
                    <a:lstStyle/>
                    <a:p>
                      <a:pPr algn="ctr"/>
                      <a:r>
                        <a:rPr lang="en-US" sz="1600" dirty="0">
                          <a:solidFill>
                            <a:schemeClr val="tx2"/>
                          </a:solidFill>
                        </a:rPr>
                        <a:t>January 19</a:t>
                      </a:r>
                    </a:p>
                  </a:txBody>
                  <a:tcPr>
                    <a:solidFill>
                      <a:srgbClr val="D6F1FA"/>
                    </a:solidFill>
                  </a:tcPr>
                </a:tc>
                <a:tc>
                  <a:txBody>
                    <a:bodyPr/>
                    <a:lstStyle/>
                    <a:p>
                      <a:pPr algn="ctr"/>
                      <a:r>
                        <a:rPr lang="en-US" sz="1600" dirty="0">
                          <a:solidFill>
                            <a:schemeClr val="tx2"/>
                          </a:solidFill>
                        </a:rPr>
                        <a:t>February</a:t>
                      </a:r>
                      <a:r>
                        <a:rPr lang="en-US" sz="1600" baseline="0" dirty="0">
                          <a:solidFill>
                            <a:schemeClr val="tx2"/>
                          </a:solidFill>
                        </a:rPr>
                        <a:t> 5</a:t>
                      </a:r>
                      <a:endParaRPr lang="en-US" sz="1600" dirty="0">
                        <a:solidFill>
                          <a:schemeClr val="tx2"/>
                        </a:solidFill>
                      </a:endParaRPr>
                    </a:p>
                  </a:txBody>
                  <a:tcPr>
                    <a:solidFill>
                      <a:srgbClr val="D6F1FA"/>
                    </a:solidFill>
                  </a:tcPr>
                </a:tc>
                <a:extLst>
                  <a:ext uri="{0D108BD9-81ED-4DB2-BD59-A6C34878D82A}">
                    <a16:rowId xmlns:a16="http://schemas.microsoft.com/office/drawing/2014/main" val="10001"/>
                  </a:ext>
                </a:extLst>
              </a:tr>
              <a:tr h="0">
                <a:tc>
                  <a:txBody>
                    <a:bodyPr/>
                    <a:lstStyle/>
                    <a:p>
                      <a:pPr algn="ctr"/>
                      <a:r>
                        <a:rPr lang="en-US" sz="1600" b="1" dirty="0">
                          <a:solidFill>
                            <a:schemeClr val="tx2"/>
                          </a:solidFill>
                        </a:rPr>
                        <a:t>FSA ELA</a:t>
                      </a:r>
                      <a:r>
                        <a:rPr lang="en-US" sz="1600" b="1" baseline="0" dirty="0">
                          <a:solidFill>
                            <a:schemeClr val="tx2"/>
                          </a:solidFill>
                        </a:rPr>
                        <a:t> Retake </a:t>
                      </a:r>
                    </a:p>
                    <a:p>
                      <a:pPr algn="ctr"/>
                      <a:r>
                        <a:rPr lang="en-US" sz="1600" b="1" baseline="0" dirty="0">
                          <a:solidFill>
                            <a:schemeClr val="tx2"/>
                          </a:solidFill>
                        </a:rPr>
                        <a:t>(Writing and Reading)</a:t>
                      </a:r>
                      <a:endParaRPr lang="en-US" sz="1600" b="1" dirty="0">
                        <a:solidFill>
                          <a:schemeClr val="tx2"/>
                        </a:solidFill>
                      </a:endParaRPr>
                    </a:p>
                  </a:txBody>
                  <a:tcPr>
                    <a:solidFill>
                      <a:srgbClr val="D6F1FA"/>
                    </a:solidFill>
                  </a:tcPr>
                </a:tc>
                <a:tc>
                  <a:txBody>
                    <a:bodyPr/>
                    <a:lstStyle/>
                    <a:p>
                      <a:pPr algn="ctr"/>
                      <a:r>
                        <a:rPr lang="en-US" sz="1600" dirty="0">
                          <a:solidFill>
                            <a:schemeClr val="tx2"/>
                          </a:solidFill>
                        </a:rPr>
                        <a:t>January 19</a:t>
                      </a:r>
                    </a:p>
                  </a:txBody>
                  <a:tcPr>
                    <a:solidFill>
                      <a:srgbClr val="D6F1FA"/>
                    </a:solidFill>
                  </a:tcPr>
                </a:tc>
                <a:tc>
                  <a:txBody>
                    <a:bodyPr/>
                    <a:lstStyle/>
                    <a:p>
                      <a:pPr algn="ctr"/>
                      <a:endParaRPr lang="en-US" sz="1600" dirty="0">
                        <a:solidFill>
                          <a:schemeClr val="tx2"/>
                        </a:solidFill>
                      </a:endParaRPr>
                    </a:p>
                  </a:txBody>
                  <a:tcP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rgbClr val="2091AC"/>
                    </a:solidFill>
                  </a:tcPr>
                </a:tc>
                <a:tc>
                  <a:txBody>
                    <a:bodyPr/>
                    <a:lstStyle/>
                    <a:p>
                      <a:pPr algn="ctr"/>
                      <a:r>
                        <a:rPr lang="en-US" sz="1600" dirty="0">
                          <a:solidFill>
                            <a:schemeClr val="tx2"/>
                          </a:solidFill>
                        </a:rPr>
                        <a:t>February 5</a:t>
                      </a:r>
                    </a:p>
                  </a:txBody>
                  <a:tcPr>
                    <a:solidFill>
                      <a:srgbClr val="D6F1FA"/>
                    </a:solidFill>
                  </a:tcPr>
                </a:tc>
                <a:extLst>
                  <a:ext uri="{0D108BD9-81ED-4DB2-BD59-A6C34878D82A}">
                    <a16:rowId xmlns:a16="http://schemas.microsoft.com/office/drawing/2014/main" val="10002"/>
                  </a:ext>
                </a:extLst>
              </a:tr>
              <a:tr h="0">
                <a:tc>
                  <a:txBody>
                    <a:bodyPr/>
                    <a:lstStyle/>
                    <a:p>
                      <a:pPr algn="ctr"/>
                      <a:r>
                        <a:rPr lang="en-US" sz="1600" b="1" dirty="0">
                          <a:solidFill>
                            <a:schemeClr val="tx2"/>
                          </a:solidFill>
                        </a:rPr>
                        <a:t>FSA Algebra</a:t>
                      </a:r>
                      <a:r>
                        <a:rPr lang="en-US" sz="1600" b="1" baseline="0" dirty="0">
                          <a:solidFill>
                            <a:schemeClr val="tx2"/>
                          </a:solidFill>
                        </a:rPr>
                        <a:t> 1 (including Algebra 1 Retake) and Geometry EOC </a:t>
                      </a:r>
                      <a:endParaRPr lang="en-US" sz="1600" b="1" dirty="0">
                        <a:solidFill>
                          <a:schemeClr val="tx2"/>
                        </a:solidFill>
                      </a:endParaRPr>
                    </a:p>
                  </a:txBody>
                  <a:tcPr>
                    <a:solidFill>
                      <a:srgbClr val="D6F1FA"/>
                    </a:solidFill>
                  </a:tcPr>
                </a:tc>
                <a:tc>
                  <a:txBody>
                    <a:bodyPr/>
                    <a:lstStyle/>
                    <a:p>
                      <a:pPr algn="ctr"/>
                      <a:r>
                        <a:rPr lang="en-US" sz="1600" dirty="0">
                          <a:solidFill>
                            <a:schemeClr val="tx2"/>
                          </a:solidFill>
                        </a:rPr>
                        <a:t>January</a:t>
                      </a:r>
                      <a:r>
                        <a:rPr lang="en-US" sz="1600" baseline="0" dirty="0">
                          <a:solidFill>
                            <a:schemeClr val="tx2"/>
                          </a:solidFill>
                        </a:rPr>
                        <a:t> 26</a:t>
                      </a:r>
                      <a:endParaRPr lang="en-US" sz="1600" dirty="0">
                        <a:solidFill>
                          <a:schemeClr val="tx2"/>
                        </a:solidFill>
                      </a:endParaRPr>
                    </a:p>
                  </a:txBody>
                  <a:tcPr>
                    <a:solidFill>
                      <a:srgbClr val="D6F1FA"/>
                    </a:solidFill>
                  </a:tcPr>
                </a:tc>
                <a:tc>
                  <a:txBody>
                    <a:bodyPr/>
                    <a:lstStyle/>
                    <a:p>
                      <a:pPr algn="ctr"/>
                      <a:r>
                        <a:rPr lang="en-US" sz="1600" dirty="0">
                          <a:solidFill>
                            <a:schemeClr val="tx2"/>
                          </a:solidFill>
                        </a:rPr>
                        <a:t> </a:t>
                      </a:r>
                    </a:p>
                  </a:txBody>
                  <a:tcP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rgbClr val="2091AC"/>
                    </a:solidFill>
                  </a:tcPr>
                </a:tc>
                <a:tc>
                  <a:txBody>
                    <a:bodyPr/>
                    <a:lstStyle/>
                    <a:p>
                      <a:pPr algn="ctr"/>
                      <a:r>
                        <a:rPr lang="en-US" sz="1600" dirty="0">
                          <a:solidFill>
                            <a:schemeClr val="tx2"/>
                          </a:solidFill>
                        </a:rPr>
                        <a:t>February 12</a:t>
                      </a:r>
                    </a:p>
                  </a:txBody>
                  <a:tcPr>
                    <a:solidFill>
                      <a:srgbClr val="D6F1FA"/>
                    </a:solidFill>
                  </a:tcPr>
                </a:tc>
                <a:extLst>
                  <a:ext uri="{0D108BD9-81ED-4DB2-BD59-A6C34878D82A}">
                    <a16:rowId xmlns:a16="http://schemas.microsoft.com/office/drawing/2014/main" val="10003"/>
                  </a:ext>
                </a:extLst>
              </a:tr>
              <a:tr h="0">
                <a:tc>
                  <a:txBody>
                    <a:bodyPr/>
                    <a:lstStyle/>
                    <a:p>
                      <a:pPr algn="ctr"/>
                      <a:r>
                        <a:rPr lang="en-US" sz="1600" b="1" dirty="0">
                          <a:solidFill>
                            <a:schemeClr val="tx2"/>
                          </a:solidFill>
                        </a:rPr>
                        <a:t>FCAT 2.0 Reading Retake</a:t>
                      </a:r>
                    </a:p>
                  </a:txBody>
                  <a:tcPr>
                    <a:solidFill>
                      <a:srgbClr val="D6F1FA"/>
                    </a:solidFill>
                  </a:tcPr>
                </a:tc>
                <a:tc>
                  <a:txBody>
                    <a:bodyPr/>
                    <a:lstStyle/>
                    <a:p>
                      <a:pPr algn="ctr"/>
                      <a:r>
                        <a:rPr lang="en-US" sz="1600" dirty="0">
                          <a:solidFill>
                            <a:schemeClr val="tx2"/>
                          </a:solidFill>
                        </a:rPr>
                        <a:t>February 23</a:t>
                      </a:r>
                    </a:p>
                  </a:txBody>
                  <a:tcPr>
                    <a:solidFill>
                      <a:srgbClr val="D6F1FA"/>
                    </a:solidFill>
                  </a:tcPr>
                </a:tc>
                <a:tc>
                  <a:txBody>
                    <a:bodyPr/>
                    <a:lstStyle/>
                    <a:p>
                      <a:pPr algn="ctr"/>
                      <a:endParaRPr lang="en-US" sz="1600" dirty="0">
                        <a:solidFill>
                          <a:schemeClr val="tx2"/>
                        </a:solidFill>
                      </a:endParaRPr>
                    </a:p>
                  </a:txBody>
                  <a:tcP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rgbClr val="2091AC"/>
                    </a:solidFill>
                  </a:tcPr>
                </a:tc>
                <a:tc>
                  <a:txBody>
                    <a:bodyPr/>
                    <a:lstStyle/>
                    <a:p>
                      <a:pPr algn="ctr"/>
                      <a:r>
                        <a:rPr lang="en-US" sz="1600" dirty="0">
                          <a:solidFill>
                            <a:schemeClr val="tx2"/>
                          </a:solidFill>
                        </a:rPr>
                        <a:t>March 5</a:t>
                      </a:r>
                    </a:p>
                  </a:txBody>
                  <a:tcPr>
                    <a:solidFill>
                      <a:srgbClr val="D6F1FA"/>
                    </a:solidFill>
                  </a:tcPr>
                </a:tc>
                <a:extLst>
                  <a:ext uri="{0D108BD9-81ED-4DB2-BD59-A6C34878D82A}">
                    <a16:rowId xmlns:a16="http://schemas.microsoft.com/office/drawing/2014/main" val="1440248720"/>
                  </a:ext>
                </a:extLst>
              </a:tr>
              <a:tr h="0">
                <a:tc>
                  <a:txBody>
                    <a:bodyPr/>
                    <a:lstStyle/>
                    <a:p>
                      <a:pPr algn="ctr"/>
                      <a:r>
                        <a:rPr lang="en-US" sz="1600" b="1" dirty="0">
                          <a:solidFill>
                            <a:schemeClr val="tx2"/>
                          </a:solidFill>
                        </a:rPr>
                        <a:t>NGSSS Biology 1, Civics, US History EOC</a:t>
                      </a:r>
                    </a:p>
                  </a:txBody>
                  <a:tcPr>
                    <a:solidFill>
                      <a:srgbClr val="D6F1FA"/>
                    </a:solidFill>
                  </a:tcPr>
                </a:tc>
                <a:tc>
                  <a:txBody>
                    <a:bodyPr/>
                    <a:lstStyle/>
                    <a:p>
                      <a:pPr algn="ctr"/>
                      <a:r>
                        <a:rPr lang="en-US" sz="1600" dirty="0">
                          <a:solidFill>
                            <a:schemeClr val="tx2"/>
                          </a:solidFill>
                        </a:rPr>
                        <a:t>March 2</a:t>
                      </a:r>
                    </a:p>
                  </a:txBody>
                  <a:tcPr>
                    <a:solidFill>
                      <a:srgbClr val="D6F1FA"/>
                    </a:solidFill>
                  </a:tcPr>
                </a:tc>
                <a:tc>
                  <a:txBody>
                    <a:bodyPr/>
                    <a:lstStyle/>
                    <a:p>
                      <a:pPr algn="ctr"/>
                      <a:endParaRPr lang="en-US" sz="1600" dirty="0">
                        <a:solidFill>
                          <a:schemeClr val="tx2"/>
                        </a:solidFill>
                      </a:endParaRPr>
                    </a:p>
                  </a:txBody>
                  <a:tcPr>
                    <a:lnTlToBr w="12700" cap="flat" cmpd="sng" algn="ctr">
                      <a:solidFill>
                        <a:schemeClr val="tx1"/>
                      </a:solidFill>
                      <a:prstDash val="solid"/>
                      <a:round/>
                      <a:headEnd type="none" w="med" len="med"/>
                      <a:tailEnd type="none" w="med" len="med"/>
                    </a:lnTlToBr>
                    <a:lnBlToTr w="12700" cap="flat" cmpd="sng" algn="ctr">
                      <a:solidFill>
                        <a:schemeClr val="tx1"/>
                      </a:solidFill>
                      <a:prstDash val="solid"/>
                      <a:round/>
                      <a:headEnd type="none" w="med" len="med"/>
                      <a:tailEnd type="none" w="med" len="med"/>
                    </a:lnBlToTr>
                    <a:solidFill>
                      <a:srgbClr val="2091AC"/>
                    </a:solidFill>
                  </a:tcPr>
                </a:tc>
                <a:tc>
                  <a:txBody>
                    <a:bodyPr/>
                    <a:lstStyle/>
                    <a:p>
                      <a:pPr algn="ctr"/>
                      <a:r>
                        <a:rPr lang="en-US" sz="1600" dirty="0">
                          <a:solidFill>
                            <a:schemeClr val="tx2"/>
                          </a:solidFill>
                        </a:rPr>
                        <a:t>March 19</a:t>
                      </a:r>
                    </a:p>
                  </a:txBody>
                  <a:tcPr>
                    <a:solidFill>
                      <a:srgbClr val="D6F1FA"/>
                    </a:solidFill>
                  </a:tcPr>
                </a:tc>
                <a:extLst>
                  <a:ext uri="{0D108BD9-81ED-4DB2-BD59-A6C34878D82A}">
                    <a16:rowId xmlns:a16="http://schemas.microsoft.com/office/drawing/2014/main" val="300768409"/>
                  </a:ext>
                </a:extLst>
              </a:tr>
            </a:tbl>
          </a:graphicData>
        </a:graphic>
      </p:graphicFrame>
      <p:sp>
        <p:nvSpPr>
          <p:cNvPr id="3" name="Rectangle 2"/>
          <p:cNvSpPr/>
          <p:nvPr/>
        </p:nvSpPr>
        <p:spPr>
          <a:xfrm>
            <a:off x="124206" y="5239995"/>
            <a:ext cx="8763000" cy="923330"/>
          </a:xfrm>
          <a:prstGeom prst="rect">
            <a:avLst/>
          </a:prstGeom>
          <a:noFill/>
        </p:spPr>
        <p:txBody>
          <a:bodyPr wrap="square">
            <a:spAutoFit/>
          </a:bodyPr>
          <a:lstStyle/>
          <a:p>
            <a:pPr marL="0" lvl="1" indent="-342900">
              <a:lnSpc>
                <a:spcPct val="100000"/>
              </a:lnSpc>
              <a:spcBef>
                <a:spcPts val="0"/>
              </a:spcBef>
              <a:spcAft>
                <a:spcPts val="0"/>
              </a:spcAft>
              <a:buFont typeface="Arial" panose="020B0604020202020204" pitchFamily="34" charset="0"/>
              <a:buNone/>
            </a:pPr>
            <a:r>
              <a:rPr lang="en-US" altLang="en-US" b="1" u="sng" dirty="0"/>
              <a:t>Important Note</a:t>
            </a:r>
            <a:r>
              <a:rPr lang="en-US" altLang="en-US" b="1" dirty="0"/>
              <a:t>: Eligible students who have PBT accommodations added to their IEP or Section 504 plan after </a:t>
            </a:r>
            <a:r>
              <a:rPr lang="en-US" altLang="en-US" b="1" u="sng" dirty="0"/>
              <a:t>these cut off dates </a:t>
            </a:r>
            <a:r>
              <a:rPr lang="en-US" altLang="en-US" b="1" dirty="0"/>
              <a:t>will NOT have these materials ordered. Order additional PBT accommodations, via the PBT App on your employee portal.</a:t>
            </a:r>
          </a:p>
        </p:txBody>
      </p:sp>
      <p:sp>
        <p:nvSpPr>
          <p:cNvPr id="4" name="TextBox 3"/>
          <p:cNvSpPr txBox="1"/>
          <p:nvPr/>
        </p:nvSpPr>
        <p:spPr>
          <a:xfrm>
            <a:off x="457200" y="1704058"/>
            <a:ext cx="8153400" cy="461665"/>
          </a:xfrm>
          <a:prstGeom prst="rect">
            <a:avLst/>
          </a:prstGeom>
          <a:noFill/>
        </p:spPr>
        <p:txBody>
          <a:bodyPr wrap="square" rtlCol="0">
            <a:spAutoFit/>
          </a:bodyPr>
          <a:lstStyle/>
          <a:p>
            <a:r>
              <a:rPr lang="en-US" sz="2400" b="1" dirty="0"/>
              <a:t>Preidentification Student Information </a:t>
            </a:r>
          </a:p>
        </p:txBody>
      </p:sp>
      <p:grpSp>
        <p:nvGrpSpPr>
          <p:cNvPr id="7" name="Group 6"/>
          <p:cNvGrpSpPr/>
          <p:nvPr/>
        </p:nvGrpSpPr>
        <p:grpSpPr>
          <a:xfrm>
            <a:off x="7776154" y="634547"/>
            <a:ext cx="1248248" cy="762000"/>
            <a:chOff x="5203223" y="3428999"/>
            <a:chExt cx="1248248" cy="762000"/>
          </a:xfrm>
        </p:grpSpPr>
        <p:pic>
          <p:nvPicPr>
            <p:cNvPr id="8" name="Picture 7"/>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9" name="Group 8"/>
            <p:cNvGrpSpPr/>
            <p:nvPr/>
          </p:nvGrpSpPr>
          <p:grpSpPr>
            <a:xfrm>
              <a:off x="5438681" y="3448733"/>
              <a:ext cx="838200" cy="722531"/>
              <a:chOff x="5410732" y="3472099"/>
              <a:chExt cx="838200" cy="722531"/>
            </a:xfrm>
          </p:grpSpPr>
          <p:sp>
            <p:nvSpPr>
              <p:cNvPr id="10" name="TextBox 9"/>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1" name="TextBox 10"/>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2" name="Picture 11">
            <a:extLst>
              <a:ext uri="{FF2B5EF4-FFF2-40B4-BE49-F238E27FC236}">
                <a16:creationId xmlns:a16="http://schemas.microsoft.com/office/drawing/2014/main" id="{AB70A70D-99EE-47C7-A3C9-61DBCAF2BDFF}"/>
              </a:ext>
            </a:extLst>
          </p:cNvPr>
          <p:cNvPicPr>
            <a:picLocks noChangeAspect="1"/>
          </p:cNvPicPr>
          <p:nvPr/>
        </p:nvPicPr>
        <p:blipFill>
          <a:blip r:embed="rId4"/>
          <a:stretch>
            <a:fillRect/>
          </a:stretch>
        </p:blipFill>
        <p:spPr>
          <a:xfrm>
            <a:off x="4863152" y="6172200"/>
            <a:ext cx="2548349" cy="685800"/>
          </a:xfrm>
          <a:prstGeom prst="rect">
            <a:avLst/>
          </a:prstGeom>
        </p:spPr>
      </p:pic>
    </p:spTree>
    <p:extLst>
      <p:ext uri="{BB962C8B-B14F-4D97-AF65-F5344CB8AC3E}">
        <p14:creationId xmlns:p14="http://schemas.microsoft.com/office/powerpoint/2010/main" val="18441973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School Assessment Coordinator Responsibilities Before Testing</a:t>
            </a:r>
          </a:p>
        </p:txBody>
      </p:sp>
      <p:sp>
        <p:nvSpPr>
          <p:cNvPr id="3" name="Content Placeholder 2"/>
          <p:cNvSpPr>
            <a:spLocks noGrp="1"/>
          </p:cNvSpPr>
          <p:nvPr>
            <p:ph idx="1"/>
          </p:nvPr>
        </p:nvSpPr>
        <p:spPr>
          <a:xfrm>
            <a:off x="152400" y="1600200"/>
            <a:ext cx="8839200" cy="4876799"/>
          </a:xfrm>
        </p:spPr>
        <p:txBody>
          <a:bodyPr/>
          <a:lstStyle/>
          <a:p>
            <a:pPr marL="0" indent="0">
              <a:spcBef>
                <a:spcPts val="300"/>
              </a:spcBef>
              <a:spcAft>
                <a:spcPts val="300"/>
              </a:spcAft>
              <a:buNone/>
            </a:pPr>
            <a:r>
              <a:rPr lang="en-US" sz="2400" b="1" dirty="0"/>
              <a:t>Print PreID Student Labels for PBT Accommodations</a:t>
            </a:r>
          </a:p>
          <a:p>
            <a:pPr marL="0" indent="0">
              <a:spcBef>
                <a:spcPts val="300"/>
              </a:spcBef>
              <a:spcAft>
                <a:spcPts val="300"/>
              </a:spcAft>
              <a:buNone/>
            </a:pPr>
            <a:r>
              <a:rPr lang="en-US" sz="1800" b="1" dirty="0"/>
              <a:t>FSA</a:t>
            </a:r>
          </a:p>
          <a:p>
            <a:pPr>
              <a:spcBef>
                <a:spcPts val="300"/>
              </a:spcBef>
              <a:spcAft>
                <a:spcPts val="300"/>
              </a:spcAft>
            </a:pPr>
            <a:r>
              <a:rPr lang="en-US" sz="1800" dirty="0"/>
              <a:t>The FSA front cover of the test and answer books do NOT contain bubbles to grid demographic information. </a:t>
            </a:r>
            <a:r>
              <a:rPr lang="en-US" sz="1800" b="1" dirty="0"/>
              <a:t>FSA PreID labels are REQUIRED and must be used. </a:t>
            </a:r>
          </a:p>
          <a:p>
            <a:pPr>
              <a:spcBef>
                <a:spcPts val="300"/>
              </a:spcBef>
              <a:spcAft>
                <a:spcPts val="300"/>
              </a:spcAft>
            </a:pPr>
            <a:r>
              <a:rPr lang="en-US" sz="1800" dirty="0"/>
              <a:t>If a PreID label is not available, an On-Demand PreID Label </a:t>
            </a:r>
            <a:r>
              <a:rPr lang="en-US" sz="1800" b="1" dirty="0"/>
              <a:t>must </a:t>
            </a:r>
            <a:r>
              <a:rPr lang="en-US" sz="1800" dirty="0"/>
              <a:t>be printed and applied to the test and answer book. </a:t>
            </a:r>
          </a:p>
          <a:p>
            <a:pPr>
              <a:spcBef>
                <a:spcPts val="300"/>
              </a:spcBef>
              <a:spcAft>
                <a:spcPts val="300"/>
              </a:spcAft>
            </a:pPr>
            <a:r>
              <a:rPr lang="en-US" sz="1800" dirty="0"/>
              <a:t>Students must still write in on the book: student name, date of birth, school name, district name, date, and test group code information. </a:t>
            </a:r>
          </a:p>
          <a:p>
            <a:pPr>
              <a:spcBef>
                <a:spcPts val="300"/>
              </a:spcBef>
              <a:spcAft>
                <a:spcPts val="300"/>
              </a:spcAft>
            </a:pPr>
            <a:r>
              <a:rPr lang="en-US" sz="1800" dirty="0"/>
              <a:t>Refer to the </a:t>
            </a:r>
            <a:r>
              <a:rPr lang="en-US" sz="1800" i="1" dirty="0"/>
              <a:t>TIDE User Guide </a:t>
            </a:r>
            <a:r>
              <a:rPr lang="en-US" sz="1800" dirty="0"/>
              <a:t>for instructions on generating and printing PreID labels.</a:t>
            </a:r>
          </a:p>
          <a:p>
            <a:pPr marL="0" indent="0">
              <a:spcBef>
                <a:spcPts val="300"/>
              </a:spcBef>
              <a:spcAft>
                <a:spcPts val="300"/>
              </a:spcAft>
              <a:buNone/>
            </a:pPr>
            <a:r>
              <a:rPr lang="en-US" sz="1800" b="1" dirty="0"/>
              <a:t>NGSSS</a:t>
            </a:r>
          </a:p>
          <a:p>
            <a:pPr>
              <a:spcBef>
                <a:spcPts val="300"/>
              </a:spcBef>
              <a:spcAft>
                <a:spcPts val="300"/>
              </a:spcAft>
            </a:pPr>
            <a:r>
              <a:rPr lang="en-US" sz="1800" dirty="0">
                <a:solidFill>
                  <a:srgbClr val="000000"/>
                </a:solidFill>
              </a:rPr>
              <a:t>Schools will receive PreID labels for students  that were uploaded to PearsonAccess with NGSSS EOC PBT accommodations.  PreID labels will not be provided for the FCAT 2.0 Reading Retake.</a:t>
            </a:r>
          </a:p>
          <a:p>
            <a:pPr>
              <a:spcBef>
                <a:spcPts val="300"/>
              </a:spcBef>
              <a:spcAft>
                <a:spcPts val="300"/>
              </a:spcAft>
            </a:pPr>
            <a:r>
              <a:rPr lang="en-US" sz="1800" b="1" dirty="0"/>
              <a:t>Optional: NGSSS PreID labels can be printed locally via PearsonAccess Next, </a:t>
            </a:r>
            <a:r>
              <a:rPr lang="en-US" sz="1800" dirty="0"/>
              <a:t>refer to the </a:t>
            </a:r>
            <a:r>
              <a:rPr lang="en-US" sz="1800" i="1" dirty="0"/>
              <a:t>PearsonAccess Next User Guide</a:t>
            </a:r>
            <a:r>
              <a:rPr lang="en-US" sz="1800" dirty="0"/>
              <a:t>.</a:t>
            </a:r>
          </a:p>
          <a:p>
            <a:pPr>
              <a:spcBef>
                <a:spcPts val="300"/>
              </a:spcBef>
              <a:spcAft>
                <a:spcPts val="300"/>
              </a:spcAft>
            </a:pPr>
            <a:r>
              <a:rPr lang="en-US" sz="1800" b="1" u="sng" dirty="0">
                <a:solidFill>
                  <a:srgbClr val="FF0000"/>
                </a:solidFill>
              </a:rPr>
              <a:t>Important Note</a:t>
            </a:r>
            <a:r>
              <a:rPr lang="en-US" sz="1800" b="1" dirty="0">
                <a:solidFill>
                  <a:srgbClr val="FF0000"/>
                </a:solidFill>
              </a:rPr>
              <a:t>: If you do not use a NGSSS PreID label, then you </a:t>
            </a:r>
            <a:r>
              <a:rPr lang="en-US" sz="1800" b="1" u="sng" dirty="0">
                <a:solidFill>
                  <a:srgbClr val="FF0000"/>
                </a:solidFill>
              </a:rPr>
              <a:t>MUST </a:t>
            </a:r>
            <a:r>
              <a:rPr lang="en-US" sz="1800" b="1" dirty="0">
                <a:solidFill>
                  <a:srgbClr val="FF0000"/>
                </a:solidFill>
              </a:rPr>
              <a:t>hand-grid the student demographic information on the NGSSS student grid sheet.</a:t>
            </a:r>
          </a:p>
        </p:txBody>
      </p:sp>
      <p:sp>
        <p:nvSpPr>
          <p:cNvPr id="4" name="Slide Number Placeholder 3"/>
          <p:cNvSpPr>
            <a:spLocks noGrp="1"/>
          </p:cNvSpPr>
          <p:nvPr>
            <p:ph type="sldNum" sz="quarter" idx="12"/>
          </p:nvPr>
        </p:nvSpPr>
        <p:spPr/>
        <p:txBody>
          <a:bodyPr/>
          <a:lstStyle/>
          <a:p>
            <a:fld id="{60F88D64-766A-45C3-93FE-3E1D3068B07A}" type="slidenum">
              <a:rPr lang="en-US" smtClean="0"/>
              <a:t>71</a:t>
            </a:fld>
            <a:endParaRPr lang="en-US" dirty="0"/>
          </a:p>
        </p:txBody>
      </p:sp>
      <p:grpSp>
        <p:nvGrpSpPr>
          <p:cNvPr id="8" name="Group 7"/>
          <p:cNvGrpSpPr/>
          <p:nvPr/>
        </p:nvGrpSpPr>
        <p:grpSpPr>
          <a:xfrm>
            <a:off x="7626034" y="586581"/>
            <a:ext cx="1248248" cy="762000"/>
            <a:chOff x="1443905" y="3429000"/>
            <a:chExt cx="1248248" cy="762000"/>
          </a:xfrm>
        </p:grpSpPr>
        <p:pic>
          <p:nvPicPr>
            <p:cNvPr id="9" name="Picture 8"/>
            <p:cNvPicPr>
              <a:picLocks noChangeAspect="1"/>
            </p:cNvPicPr>
            <p:nvPr/>
          </p:nvPicPr>
          <p:blipFill>
            <a:blip r:embed="rId3"/>
            <a:stretch>
              <a:fillRect/>
            </a:stretch>
          </p:blipFill>
          <p:spPr>
            <a:xfrm>
              <a:off x="1443905" y="3429000"/>
              <a:ext cx="1248248" cy="762000"/>
            </a:xfrm>
            <a:prstGeom prst="rect">
              <a:avLst/>
            </a:prstGeom>
            <a:scene3d>
              <a:camera prst="orthographicFront"/>
              <a:lightRig rig="threePt" dir="t"/>
            </a:scene3d>
            <a:sp3d>
              <a:bevelT/>
            </a:sp3d>
          </p:spPr>
        </p:pic>
        <p:sp>
          <p:nvSpPr>
            <p:cNvPr id="10" name="TextBox 9"/>
            <p:cNvSpPr txBox="1"/>
            <p:nvPr/>
          </p:nvSpPr>
          <p:spPr>
            <a:xfrm>
              <a:off x="1648929" y="3594556"/>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grpSp>
      <p:pic>
        <p:nvPicPr>
          <p:cNvPr id="11" name="Picture 10">
            <a:extLst>
              <a:ext uri="{FF2B5EF4-FFF2-40B4-BE49-F238E27FC236}">
                <a16:creationId xmlns:a16="http://schemas.microsoft.com/office/drawing/2014/main" id="{D4870B37-7E15-46D1-A6FD-713CBB2A3ECA}"/>
              </a:ext>
            </a:extLst>
          </p:cNvPr>
          <p:cNvPicPr>
            <a:picLocks noChangeAspect="1"/>
          </p:cNvPicPr>
          <p:nvPr/>
        </p:nvPicPr>
        <p:blipFill>
          <a:blip r:embed="rId4"/>
          <a:stretch>
            <a:fillRect/>
          </a:stretch>
        </p:blipFill>
        <p:spPr>
          <a:xfrm>
            <a:off x="4863152" y="6172200"/>
            <a:ext cx="2548349" cy="685800"/>
          </a:xfrm>
          <a:prstGeom prst="rect">
            <a:avLst/>
          </a:prstGeom>
        </p:spPr>
      </p:pic>
    </p:spTree>
    <p:extLst>
      <p:ext uri="{BB962C8B-B14F-4D97-AF65-F5344CB8AC3E}">
        <p14:creationId xmlns:p14="http://schemas.microsoft.com/office/powerpoint/2010/main" val="17653368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School Assessment Coordinator Responsibilities Before Testing</a:t>
            </a:r>
          </a:p>
        </p:txBody>
      </p:sp>
      <p:sp>
        <p:nvSpPr>
          <p:cNvPr id="3" name="Content Placeholder 2"/>
          <p:cNvSpPr>
            <a:spLocks noGrp="1"/>
          </p:cNvSpPr>
          <p:nvPr>
            <p:ph idx="1"/>
          </p:nvPr>
        </p:nvSpPr>
        <p:spPr>
          <a:xfrm>
            <a:off x="228600" y="1752601"/>
            <a:ext cx="8645210" cy="4343399"/>
          </a:xfrm>
        </p:spPr>
        <p:txBody>
          <a:bodyPr>
            <a:noAutofit/>
          </a:bodyPr>
          <a:lstStyle/>
          <a:p>
            <a:pPr marL="0" indent="0">
              <a:buNone/>
            </a:pPr>
            <a:r>
              <a:rPr lang="en-US" sz="2800" b="1" dirty="0"/>
              <a:t>Print FSA Test Tickets</a:t>
            </a:r>
          </a:p>
          <a:p>
            <a:r>
              <a:rPr lang="en-US" sz="2400" dirty="0"/>
              <a:t>Each student must have a test </a:t>
            </a:r>
            <a:br>
              <a:rPr lang="en-US" sz="2400" dirty="0"/>
            </a:br>
            <a:r>
              <a:rPr lang="en-US" sz="2400" dirty="0"/>
              <a:t>ticket to log in to computer-</a:t>
            </a:r>
            <a:br>
              <a:rPr lang="en-US" sz="2400" dirty="0"/>
            </a:br>
            <a:r>
              <a:rPr lang="en-US" sz="2400" dirty="0"/>
              <a:t>based FSA assessments.</a:t>
            </a:r>
          </a:p>
          <a:p>
            <a:r>
              <a:rPr lang="en-US" sz="2400" dirty="0"/>
              <a:t>Test tickets are generated in TIDE </a:t>
            </a:r>
            <a:br>
              <a:rPr lang="en-US" sz="2400" dirty="0"/>
            </a:br>
            <a:r>
              <a:rPr lang="en-US" sz="2400" dirty="0"/>
              <a:t>and contain a student’s </a:t>
            </a:r>
            <a:br>
              <a:rPr lang="en-US" sz="2400" dirty="0"/>
            </a:br>
            <a:r>
              <a:rPr lang="en-US" sz="2400" dirty="0"/>
              <a:t>username, last name, first </a:t>
            </a:r>
            <a:br>
              <a:rPr lang="en-US" sz="2400" dirty="0"/>
            </a:br>
            <a:r>
              <a:rPr lang="en-US" sz="2400" dirty="0"/>
              <a:t>name, grade, date of birth, FLEID, district, and school. </a:t>
            </a:r>
          </a:p>
          <a:p>
            <a:r>
              <a:rPr lang="en-US" sz="2400" dirty="0"/>
              <a:t>School assessment coordinators print test tickets.</a:t>
            </a:r>
          </a:p>
          <a:p>
            <a:r>
              <a:rPr lang="en-US" sz="2400" dirty="0"/>
              <a:t>Distribute to test administrators on the day of testing. </a:t>
            </a:r>
          </a:p>
          <a:p>
            <a:r>
              <a:rPr lang="en-US" sz="2400" b="1" dirty="0"/>
              <a:t>Test tickets are secure materials and must be stored in a secure location before and after testing.</a:t>
            </a:r>
          </a:p>
        </p:txBody>
      </p:sp>
      <p:sp>
        <p:nvSpPr>
          <p:cNvPr id="4" name="Slide Number Placeholder 3"/>
          <p:cNvSpPr>
            <a:spLocks noGrp="1"/>
          </p:cNvSpPr>
          <p:nvPr>
            <p:ph type="sldNum" sz="quarter" idx="12"/>
          </p:nvPr>
        </p:nvSpPr>
        <p:spPr/>
        <p:txBody>
          <a:bodyPr/>
          <a:lstStyle/>
          <a:p>
            <a:fld id="{60F88D64-766A-45C3-93FE-3E1D3068B07A}" type="slidenum">
              <a:rPr lang="en-US" smtClean="0"/>
              <a:t>72</a:t>
            </a:fld>
            <a:endParaRPr lang="en-US" dirty="0"/>
          </a:p>
        </p:txBody>
      </p:sp>
      <p:pic>
        <p:nvPicPr>
          <p:cNvPr id="5" name="Picture 4"/>
          <p:cNvPicPr>
            <a:picLocks noChangeAspect="1"/>
          </p:cNvPicPr>
          <p:nvPr/>
        </p:nvPicPr>
        <p:blipFill>
          <a:blip r:embed="rId2"/>
          <a:stretch>
            <a:fillRect/>
          </a:stretch>
        </p:blipFill>
        <p:spPr>
          <a:xfrm>
            <a:off x="5257799" y="1828800"/>
            <a:ext cx="3616009" cy="1801048"/>
          </a:xfrm>
          <a:prstGeom prst="rect">
            <a:avLst/>
          </a:prstGeom>
        </p:spPr>
      </p:pic>
      <p:grpSp>
        <p:nvGrpSpPr>
          <p:cNvPr id="9" name="Group 8"/>
          <p:cNvGrpSpPr/>
          <p:nvPr/>
        </p:nvGrpSpPr>
        <p:grpSpPr>
          <a:xfrm>
            <a:off x="7625561" y="586581"/>
            <a:ext cx="1248248" cy="762000"/>
            <a:chOff x="5203223" y="3428999"/>
            <a:chExt cx="1248248" cy="762000"/>
          </a:xfrm>
        </p:grpSpPr>
        <p:pic>
          <p:nvPicPr>
            <p:cNvPr id="10" name="Picture 9"/>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sp>
          <p:nvSpPr>
            <p:cNvPr id="13" name="TextBox 12"/>
            <p:cNvSpPr txBox="1"/>
            <p:nvPr/>
          </p:nvSpPr>
          <p:spPr>
            <a:xfrm>
              <a:off x="5438681" y="3586131"/>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40733966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dirty="0"/>
              <a:t>School Assessment Coordinator Responsibilities Before Testing</a:t>
            </a:r>
          </a:p>
        </p:txBody>
      </p:sp>
      <p:sp>
        <p:nvSpPr>
          <p:cNvPr id="3" name="Content Placeholder 2"/>
          <p:cNvSpPr>
            <a:spLocks noGrp="1"/>
          </p:cNvSpPr>
          <p:nvPr>
            <p:ph idx="1"/>
          </p:nvPr>
        </p:nvSpPr>
        <p:spPr>
          <a:xfrm>
            <a:off x="228598" y="1652403"/>
            <a:ext cx="8756839" cy="4114799"/>
          </a:xfrm>
        </p:spPr>
        <p:txBody>
          <a:bodyPr/>
          <a:lstStyle/>
          <a:p>
            <a:pPr marL="0" lvl="0" indent="0" eaLnBrk="1" hangingPunct="1">
              <a:spcBef>
                <a:spcPts val="600"/>
              </a:spcBef>
              <a:spcAft>
                <a:spcPts val="600"/>
              </a:spcAft>
              <a:buNone/>
              <a:defRPr/>
            </a:pPr>
            <a:r>
              <a:rPr lang="en-US" sz="2800" b="1" dirty="0">
                <a:solidFill>
                  <a:srgbClr val="000000"/>
                </a:solidFill>
              </a:rPr>
              <a:t>Print NGSSS Student Authorization Tickets </a:t>
            </a:r>
          </a:p>
          <a:p>
            <a:pPr>
              <a:spcBef>
                <a:spcPts val="300"/>
              </a:spcBef>
              <a:spcAft>
                <a:spcPts val="300"/>
              </a:spcAft>
              <a:defRPr/>
            </a:pPr>
            <a:r>
              <a:rPr lang="en-US" sz="2000" dirty="0">
                <a:solidFill>
                  <a:srgbClr val="000000"/>
                </a:solidFill>
              </a:rPr>
              <a:t>Student Authorization Tickets </a:t>
            </a:r>
            <a:r>
              <a:rPr lang="en-US" sz="2000" dirty="0"/>
              <a:t>are generated in PearsonAccess Next and contain a student’s last name, first name, date of birth, FLEID, username and password. </a:t>
            </a:r>
          </a:p>
          <a:p>
            <a:pPr>
              <a:spcBef>
                <a:spcPts val="300"/>
              </a:spcBef>
              <a:spcAft>
                <a:spcPts val="300"/>
              </a:spcAft>
              <a:defRPr/>
            </a:pPr>
            <a:r>
              <a:rPr lang="en-US" sz="2000" dirty="0"/>
              <a:t>School assessment coordinators print the </a:t>
            </a:r>
            <a:r>
              <a:rPr lang="en-US" sz="2000" dirty="0">
                <a:solidFill>
                  <a:srgbClr val="000000"/>
                </a:solidFill>
              </a:rPr>
              <a:t>Student Authorization Tickets</a:t>
            </a:r>
            <a:r>
              <a:rPr lang="en-US" sz="2000" dirty="0"/>
              <a:t>.</a:t>
            </a:r>
          </a:p>
          <a:p>
            <a:pPr>
              <a:spcBef>
                <a:spcPts val="300"/>
              </a:spcBef>
              <a:spcAft>
                <a:spcPts val="300"/>
              </a:spcAft>
              <a:defRPr/>
            </a:pPr>
            <a:r>
              <a:rPr lang="en-US" sz="2000" dirty="0">
                <a:solidFill>
                  <a:srgbClr val="000000"/>
                </a:solidFill>
              </a:rPr>
              <a:t>The </a:t>
            </a:r>
            <a:r>
              <a:rPr lang="en-US" sz="2000" dirty="0"/>
              <a:t>test administrator </a:t>
            </a:r>
            <a:r>
              <a:rPr lang="en-US" sz="2000" dirty="0">
                <a:solidFill>
                  <a:srgbClr val="000000"/>
                </a:solidFill>
              </a:rPr>
              <a:t>will give each student a ticket only after all students have entered the testing room, and all tickets must be collected before students leave the testing room.</a:t>
            </a:r>
          </a:p>
          <a:p>
            <a:pPr marL="0" lvl="0" indent="0" eaLnBrk="1" hangingPunct="1">
              <a:spcBef>
                <a:spcPts val="300"/>
              </a:spcBef>
              <a:spcAft>
                <a:spcPts val="300"/>
              </a:spcAft>
              <a:buNone/>
              <a:defRPr/>
            </a:pPr>
            <a:endParaRPr lang="en-US" sz="2000" dirty="0">
              <a:solidFill>
                <a:srgbClr val="000000"/>
              </a:solidFill>
            </a:endParaRPr>
          </a:p>
          <a:p>
            <a:pPr marL="0" lvl="0" indent="0" eaLnBrk="1" hangingPunct="1">
              <a:spcBef>
                <a:spcPts val="300"/>
              </a:spcBef>
              <a:spcAft>
                <a:spcPts val="300"/>
              </a:spcAft>
              <a:buNone/>
              <a:defRPr/>
            </a:pPr>
            <a:endParaRPr lang="en-US" sz="2000" dirty="0">
              <a:solidFill>
                <a:srgbClr val="000000"/>
              </a:solidFill>
            </a:endParaRPr>
          </a:p>
          <a:p>
            <a:pPr marL="0" lvl="0" indent="0" eaLnBrk="1" hangingPunct="1">
              <a:spcBef>
                <a:spcPts val="600"/>
              </a:spcBef>
              <a:spcAft>
                <a:spcPts val="600"/>
              </a:spcAft>
              <a:buNone/>
              <a:defRPr/>
            </a:pPr>
            <a:endParaRPr lang="en-US" sz="2000" dirty="0">
              <a:solidFill>
                <a:srgbClr val="000000"/>
              </a:solidFill>
            </a:endParaRPr>
          </a:p>
          <a:p>
            <a:pPr marL="0" lvl="0" indent="0" eaLnBrk="1" hangingPunct="1">
              <a:spcBef>
                <a:spcPts val="600"/>
              </a:spcBef>
              <a:spcAft>
                <a:spcPts val="600"/>
              </a:spcAft>
              <a:buNone/>
              <a:defRPr/>
            </a:pPr>
            <a:endParaRPr lang="en-US" sz="2000" dirty="0">
              <a:solidFill>
                <a:srgbClr val="000000"/>
              </a:solidFill>
            </a:endParaRPr>
          </a:p>
          <a:p>
            <a:pPr marL="0" lvl="0" indent="0" eaLnBrk="1" hangingPunct="1">
              <a:spcBef>
                <a:spcPts val="600"/>
              </a:spcBef>
              <a:spcAft>
                <a:spcPts val="600"/>
              </a:spcAft>
              <a:buNone/>
              <a:defRPr/>
            </a:pPr>
            <a:endParaRPr lang="en-US" sz="2000" dirty="0">
              <a:solidFill>
                <a:srgbClr val="000000"/>
              </a:solidFill>
            </a:endParaRPr>
          </a:p>
          <a:p>
            <a:pPr marL="0" lvl="0" indent="0" eaLnBrk="1" hangingPunct="1">
              <a:spcBef>
                <a:spcPts val="600"/>
              </a:spcBef>
              <a:spcAft>
                <a:spcPts val="600"/>
              </a:spcAft>
              <a:buNone/>
              <a:defRPr/>
            </a:pPr>
            <a:endParaRPr lang="en-US" sz="2000" dirty="0">
              <a:solidFill>
                <a:srgbClr val="000000"/>
              </a:solidFill>
            </a:endParaRPr>
          </a:p>
          <a:p>
            <a:pPr marL="0" lvl="0" indent="0" eaLnBrk="1" hangingPunct="1">
              <a:spcBef>
                <a:spcPts val="600"/>
              </a:spcBef>
              <a:spcAft>
                <a:spcPts val="600"/>
              </a:spcAft>
              <a:buNone/>
              <a:defRPr/>
            </a:pPr>
            <a:endParaRPr lang="en-US" sz="2000" dirty="0">
              <a:solidFill>
                <a:srgbClr val="000000"/>
              </a:solidFill>
            </a:endParaRP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73</a:t>
            </a:fld>
            <a:endParaRPr lang="en-US" dirty="0"/>
          </a:p>
        </p:txBody>
      </p:sp>
      <p:pic>
        <p:nvPicPr>
          <p:cNvPr id="6" name="Picture 5"/>
          <p:cNvPicPr>
            <a:picLocks noChangeAspect="1"/>
          </p:cNvPicPr>
          <p:nvPr/>
        </p:nvPicPr>
        <p:blipFill>
          <a:blip r:embed="rId3"/>
          <a:stretch>
            <a:fillRect/>
          </a:stretch>
        </p:blipFill>
        <p:spPr>
          <a:xfrm>
            <a:off x="1390198" y="3880210"/>
            <a:ext cx="6363603" cy="2134089"/>
          </a:xfrm>
          <a:prstGeom prst="rect">
            <a:avLst/>
          </a:prstGeom>
        </p:spPr>
      </p:pic>
      <p:pic>
        <p:nvPicPr>
          <p:cNvPr id="12" name="Picture 11">
            <a:extLst>
              <a:ext uri="{FF2B5EF4-FFF2-40B4-BE49-F238E27FC236}">
                <a16:creationId xmlns:a16="http://schemas.microsoft.com/office/drawing/2014/main" id="{351BAEFD-0BFB-4FFD-B726-7BEE7ECC87C4}"/>
              </a:ext>
            </a:extLst>
          </p:cNvPr>
          <p:cNvPicPr>
            <a:picLocks noChangeAspect="1"/>
          </p:cNvPicPr>
          <p:nvPr/>
        </p:nvPicPr>
        <p:blipFill>
          <a:blip r:embed="rId4"/>
          <a:stretch>
            <a:fillRect/>
          </a:stretch>
        </p:blipFill>
        <p:spPr>
          <a:xfrm>
            <a:off x="6435670" y="6111562"/>
            <a:ext cx="1430215" cy="711270"/>
          </a:xfrm>
          <a:prstGeom prst="rect">
            <a:avLst/>
          </a:prstGeom>
        </p:spPr>
      </p:pic>
      <p:pic>
        <p:nvPicPr>
          <p:cNvPr id="13" name="Picture 12">
            <a:extLst>
              <a:ext uri="{FF2B5EF4-FFF2-40B4-BE49-F238E27FC236}">
                <a16:creationId xmlns:a16="http://schemas.microsoft.com/office/drawing/2014/main" id="{3D3949BF-0416-4091-84B1-D87016D3A2FD}"/>
              </a:ext>
            </a:extLst>
          </p:cNvPr>
          <p:cNvPicPr>
            <a:picLocks noChangeAspect="1"/>
          </p:cNvPicPr>
          <p:nvPr/>
        </p:nvPicPr>
        <p:blipFill rotWithShape="1">
          <a:blip r:embed="rId5"/>
          <a:srcRect l="1990"/>
          <a:stretch/>
        </p:blipFill>
        <p:spPr>
          <a:xfrm>
            <a:off x="7625561" y="6096001"/>
            <a:ext cx="1359876" cy="762000"/>
          </a:xfrm>
          <a:prstGeom prst="rect">
            <a:avLst/>
          </a:prstGeom>
        </p:spPr>
      </p:pic>
      <p:grpSp>
        <p:nvGrpSpPr>
          <p:cNvPr id="14" name="Group 13">
            <a:extLst>
              <a:ext uri="{FF2B5EF4-FFF2-40B4-BE49-F238E27FC236}">
                <a16:creationId xmlns:a16="http://schemas.microsoft.com/office/drawing/2014/main" id="{0C97B9DA-39AA-4B46-90EB-0E3382D45BCD}"/>
              </a:ext>
            </a:extLst>
          </p:cNvPr>
          <p:cNvGrpSpPr/>
          <p:nvPr/>
        </p:nvGrpSpPr>
        <p:grpSpPr>
          <a:xfrm>
            <a:off x="7667152" y="621600"/>
            <a:ext cx="1248248" cy="762000"/>
            <a:chOff x="1443905" y="3429000"/>
            <a:chExt cx="1248248" cy="762000"/>
          </a:xfrm>
        </p:grpSpPr>
        <p:pic>
          <p:nvPicPr>
            <p:cNvPr id="15" name="Picture 14">
              <a:extLst>
                <a:ext uri="{FF2B5EF4-FFF2-40B4-BE49-F238E27FC236}">
                  <a16:creationId xmlns:a16="http://schemas.microsoft.com/office/drawing/2014/main" id="{6CD9B561-481B-46E6-B045-228F36F8C415}"/>
                </a:ext>
              </a:extLst>
            </p:cNvPr>
            <p:cNvPicPr>
              <a:picLocks noChangeAspect="1"/>
            </p:cNvPicPr>
            <p:nvPr/>
          </p:nvPicPr>
          <p:blipFill>
            <a:blip r:embed="rId6"/>
            <a:stretch>
              <a:fillRect/>
            </a:stretch>
          </p:blipFill>
          <p:spPr>
            <a:xfrm>
              <a:off x="1443905" y="3429000"/>
              <a:ext cx="1248248" cy="762000"/>
            </a:xfrm>
            <a:prstGeom prst="rect">
              <a:avLst/>
            </a:prstGeom>
            <a:scene3d>
              <a:camera prst="orthographicFront"/>
              <a:lightRig rig="threePt" dir="t"/>
            </a:scene3d>
            <a:sp3d>
              <a:bevelT/>
            </a:sp3d>
          </p:spPr>
        </p:pic>
        <p:sp>
          <p:nvSpPr>
            <p:cNvPr id="16" name="TextBox 15">
              <a:extLst>
                <a:ext uri="{FF2B5EF4-FFF2-40B4-BE49-F238E27FC236}">
                  <a16:creationId xmlns:a16="http://schemas.microsoft.com/office/drawing/2014/main" id="{D8FFDBBB-BD03-419A-876D-8C931104EC3E}"/>
                </a:ext>
              </a:extLst>
            </p:cNvPr>
            <p:cNvSpPr txBox="1"/>
            <p:nvPr/>
          </p:nvSpPr>
          <p:spPr>
            <a:xfrm>
              <a:off x="1648929" y="3594556"/>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9915781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School Assessment Coordinator Responsibilities Before Testing</a:t>
            </a:r>
          </a:p>
        </p:txBody>
      </p:sp>
      <p:sp>
        <p:nvSpPr>
          <p:cNvPr id="3" name="Content Placeholder 2"/>
          <p:cNvSpPr>
            <a:spLocks noGrp="1"/>
          </p:cNvSpPr>
          <p:nvPr>
            <p:ph idx="1"/>
          </p:nvPr>
        </p:nvSpPr>
        <p:spPr>
          <a:xfrm>
            <a:off x="228600" y="1683543"/>
            <a:ext cx="8737092" cy="4876799"/>
          </a:xfrm>
        </p:spPr>
        <p:txBody>
          <a:bodyPr/>
          <a:lstStyle/>
          <a:p>
            <a:pPr marL="0" indent="0">
              <a:buNone/>
            </a:pPr>
            <a:r>
              <a:rPr lang="en-US" sz="2800" b="1" dirty="0"/>
              <a:t>Required Administration Information</a:t>
            </a:r>
          </a:p>
          <a:p>
            <a:pPr>
              <a:spcBef>
                <a:spcPts val="300"/>
              </a:spcBef>
              <a:spcAft>
                <a:spcPts val="300"/>
              </a:spcAft>
            </a:pPr>
            <a:r>
              <a:rPr lang="en-US" sz="2200" dirty="0"/>
              <a:t>Communicate to test administrators the process for collecting the required administration information, which includes the following:</a:t>
            </a:r>
          </a:p>
          <a:p>
            <a:pPr lvl="1">
              <a:spcBef>
                <a:spcPts val="300"/>
              </a:spcBef>
              <a:spcAft>
                <a:spcPts val="300"/>
              </a:spcAft>
              <a:buSzPct val="75000"/>
              <a:buFont typeface="Wingdings" panose="05000000000000000000" pitchFamily="2" charset="2"/>
              <a:buChar char="§"/>
            </a:pPr>
            <a:r>
              <a:rPr lang="en-US" sz="2000" dirty="0"/>
              <a:t>Students assigned to each testing room—provide student names and FLEIDs</a:t>
            </a:r>
          </a:p>
          <a:p>
            <a:pPr lvl="1">
              <a:spcBef>
                <a:spcPts val="300"/>
              </a:spcBef>
              <a:spcAft>
                <a:spcPts val="300"/>
              </a:spcAft>
              <a:buSzPct val="75000"/>
              <a:buFont typeface="Wingdings" panose="05000000000000000000" pitchFamily="2" charset="2"/>
              <a:buChar char="§"/>
            </a:pPr>
            <a:r>
              <a:rPr lang="en-US" sz="2000" dirty="0"/>
              <a:t>Attendance information—P=Present, A=Absent, W=Withdrawn, and P/I=Present but Invalidated</a:t>
            </a:r>
          </a:p>
          <a:p>
            <a:pPr lvl="1">
              <a:spcBef>
                <a:spcPts val="300"/>
              </a:spcBef>
              <a:spcAft>
                <a:spcPts val="300"/>
              </a:spcAft>
              <a:buSzPct val="75000"/>
              <a:buFont typeface="Wingdings" panose="05000000000000000000" pitchFamily="2" charset="2"/>
              <a:buChar char="§"/>
            </a:pPr>
            <a:r>
              <a:rPr lang="en-US" sz="2000" dirty="0"/>
              <a:t>Grade level</a:t>
            </a:r>
          </a:p>
          <a:p>
            <a:pPr lvl="1">
              <a:spcBef>
                <a:spcPts val="300"/>
              </a:spcBef>
              <a:spcAft>
                <a:spcPts val="300"/>
              </a:spcAft>
              <a:buSzPct val="75000"/>
              <a:buFont typeface="Wingdings" panose="05000000000000000000" pitchFamily="2" charset="2"/>
              <a:buChar char="§"/>
            </a:pPr>
            <a:r>
              <a:rPr lang="en-US" sz="2000" dirty="0"/>
              <a:t>Test group code</a:t>
            </a:r>
          </a:p>
          <a:p>
            <a:pPr lvl="1">
              <a:spcBef>
                <a:spcPts val="300"/>
              </a:spcBef>
              <a:spcAft>
                <a:spcPts val="300"/>
              </a:spcAft>
              <a:buSzPct val="75000"/>
              <a:buFont typeface="Wingdings" panose="05000000000000000000" pitchFamily="2" charset="2"/>
              <a:buChar char="§"/>
            </a:pPr>
            <a:r>
              <a:rPr lang="en-US" sz="2000" dirty="0"/>
              <a:t>Accommodations provided to students</a:t>
            </a:r>
          </a:p>
          <a:p>
            <a:pPr lvl="1">
              <a:spcBef>
                <a:spcPts val="300"/>
              </a:spcBef>
              <a:spcAft>
                <a:spcPts val="300"/>
              </a:spcAft>
              <a:buSzPct val="75000"/>
              <a:buFont typeface="Wingdings" panose="05000000000000000000" pitchFamily="2" charset="2"/>
              <a:buChar char="§"/>
            </a:pPr>
            <a:r>
              <a:rPr lang="en-US" sz="2000" dirty="0"/>
              <a:t>Accommodations used by students</a:t>
            </a:r>
          </a:p>
          <a:p>
            <a:pPr lvl="1">
              <a:spcBef>
                <a:spcPts val="300"/>
              </a:spcBef>
              <a:spcAft>
                <a:spcPts val="300"/>
              </a:spcAft>
              <a:buSzPct val="75000"/>
              <a:buFont typeface="Wingdings" panose="05000000000000000000" pitchFamily="2" charset="2"/>
              <a:buChar char="§"/>
            </a:pPr>
            <a:r>
              <a:rPr lang="en-US" sz="2000" dirty="0"/>
              <a:t>Signatures of test administrator and school assessment coordinator</a:t>
            </a:r>
          </a:p>
          <a:p>
            <a:pPr lvl="1">
              <a:spcBef>
                <a:spcPts val="300"/>
              </a:spcBef>
              <a:spcAft>
                <a:spcPts val="300"/>
              </a:spcAft>
              <a:buSzPct val="75000"/>
              <a:buFont typeface="Wingdings" panose="05000000000000000000" pitchFamily="2" charset="2"/>
              <a:buChar char="§"/>
            </a:pPr>
            <a:r>
              <a:rPr lang="en-US" sz="2000" dirty="0"/>
              <a:t>Unique security numbers of secure documents assigned to each student</a:t>
            </a:r>
          </a:p>
          <a:p>
            <a:pPr lvl="1">
              <a:spcBef>
                <a:spcPts val="300"/>
              </a:spcBef>
              <a:spcAft>
                <a:spcPts val="300"/>
              </a:spcAft>
              <a:buSzPct val="75000"/>
              <a:buFont typeface="Wingdings" panose="05000000000000000000" pitchFamily="2" charset="2"/>
              <a:buChar char="§"/>
            </a:pPr>
            <a:r>
              <a:rPr lang="en-US" sz="2000" dirty="0"/>
              <a:t>Dates and times when secure materials (e.g., test and answer books) are received and returned</a:t>
            </a:r>
          </a:p>
          <a:p>
            <a:pPr>
              <a:spcBef>
                <a:spcPts val="300"/>
              </a:spcBef>
              <a:spcAft>
                <a:spcPts val="300"/>
              </a:spcAft>
            </a:pPr>
            <a:endParaRPr lang="en-US" sz="2000" dirty="0"/>
          </a:p>
        </p:txBody>
      </p:sp>
      <p:sp>
        <p:nvSpPr>
          <p:cNvPr id="4" name="Slide Number Placeholder 3"/>
          <p:cNvSpPr>
            <a:spLocks noGrp="1"/>
          </p:cNvSpPr>
          <p:nvPr>
            <p:ph type="sldNum" sz="quarter" idx="12"/>
          </p:nvPr>
        </p:nvSpPr>
        <p:spPr/>
        <p:txBody>
          <a:bodyPr/>
          <a:lstStyle/>
          <a:p>
            <a:fld id="{60F88D64-766A-45C3-93FE-3E1D3068B07A}" type="slidenum">
              <a:rPr lang="en-US" smtClean="0"/>
              <a:t>74</a:t>
            </a:fld>
            <a:endParaRPr lang="en-US" dirty="0"/>
          </a:p>
        </p:txBody>
      </p:sp>
      <p:pic>
        <p:nvPicPr>
          <p:cNvPr id="10" name="Picture 9">
            <a:extLst>
              <a:ext uri="{FF2B5EF4-FFF2-40B4-BE49-F238E27FC236}">
                <a16:creationId xmlns:a16="http://schemas.microsoft.com/office/drawing/2014/main" id="{2472E05B-67E0-4E46-A0E1-A37D893D93E4}"/>
              </a:ext>
            </a:extLst>
          </p:cNvPr>
          <p:cNvPicPr>
            <a:picLocks noChangeAspect="1"/>
          </p:cNvPicPr>
          <p:nvPr/>
        </p:nvPicPr>
        <p:blipFill>
          <a:blip r:embed="rId3"/>
          <a:stretch>
            <a:fillRect/>
          </a:stretch>
        </p:blipFill>
        <p:spPr>
          <a:xfrm>
            <a:off x="4863152" y="6172200"/>
            <a:ext cx="2548349" cy="685800"/>
          </a:xfrm>
          <a:prstGeom prst="rect">
            <a:avLst/>
          </a:prstGeom>
        </p:spPr>
      </p:pic>
      <p:grpSp>
        <p:nvGrpSpPr>
          <p:cNvPr id="12" name="Group 11">
            <a:extLst>
              <a:ext uri="{FF2B5EF4-FFF2-40B4-BE49-F238E27FC236}">
                <a16:creationId xmlns:a16="http://schemas.microsoft.com/office/drawing/2014/main" id="{DDE82DD2-4AC5-4E14-A28A-556DF47A78E8}"/>
              </a:ext>
            </a:extLst>
          </p:cNvPr>
          <p:cNvGrpSpPr/>
          <p:nvPr/>
        </p:nvGrpSpPr>
        <p:grpSpPr>
          <a:xfrm>
            <a:off x="7625561" y="586581"/>
            <a:ext cx="1248248" cy="762000"/>
            <a:chOff x="5203223" y="3428999"/>
            <a:chExt cx="1248248" cy="762000"/>
          </a:xfrm>
        </p:grpSpPr>
        <p:pic>
          <p:nvPicPr>
            <p:cNvPr id="13" name="Picture 12">
              <a:extLst>
                <a:ext uri="{FF2B5EF4-FFF2-40B4-BE49-F238E27FC236}">
                  <a16:creationId xmlns:a16="http://schemas.microsoft.com/office/drawing/2014/main" id="{B0E3B0E1-5A6A-44E8-A482-04E5F5E9A342}"/>
                </a:ext>
              </a:extLst>
            </p:cNvPr>
            <p:cNvPicPr>
              <a:picLocks noChangeAspect="1"/>
            </p:cNvPicPr>
            <p:nvPr/>
          </p:nvPicPr>
          <p:blipFill>
            <a:blip r:embed="rId4"/>
            <a:stretch>
              <a:fillRect/>
            </a:stretch>
          </p:blipFill>
          <p:spPr>
            <a:xfrm>
              <a:off x="5203223" y="3428999"/>
              <a:ext cx="1248248" cy="762000"/>
            </a:xfrm>
            <a:prstGeom prst="rect">
              <a:avLst/>
            </a:prstGeom>
            <a:scene3d>
              <a:camera prst="orthographicFront"/>
              <a:lightRig rig="threePt" dir="t"/>
            </a:scene3d>
            <a:sp3d>
              <a:bevelT/>
            </a:sp3d>
          </p:spPr>
        </p:pic>
        <p:grpSp>
          <p:nvGrpSpPr>
            <p:cNvPr id="14" name="Group 13">
              <a:extLst>
                <a:ext uri="{FF2B5EF4-FFF2-40B4-BE49-F238E27FC236}">
                  <a16:creationId xmlns:a16="http://schemas.microsoft.com/office/drawing/2014/main" id="{6023BF1D-8D5C-4827-ABC0-9C7013AC56D6}"/>
                </a:ext>
              </a:extLst>
            </p:cNvPr>
            <p:cNvGrpSpPr/>
            <p:nvPr/>
          </p:nvGrpSpPr>
          <p:grpSpPr>
            <a:xfrm>
              <a:off x="5438681" y="3448733"/>
              <a:ext cx="838200" cy="722531"/>
              <a:chOff x="5410732" y="3472099"/>
              <a:chExt cx="838200" cy="722531"/>
            </a:xfrm>
          </p:grpSpPr>
          <p:sp>
            <p:nvSpPr>
              <p:cNvPr id="15" name="TextBox 14">
                <a:extLst>
                  <a:ext uri="{FF2B5EF4-FFF2-40B4-BE49-F238E27FC236}">
                    <a16:creationId xmlns:a16="http://schemas.microsoft.com/office/drawing/2014/main" id="{53725A9E-EBF8-4181-BC6B-9EE892DA6710}"/>
                  </a:ext>
                </a:extLst>
              </p:cNvPr>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CE6BF915-0031-456F-9563-93F0326126B2}"/>
                  </a:ext>
                </a:extLst>
              </p:cNvPr>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29467376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School Assessment Coordinator Responsibilities Before Testing</a:t>
            </a:r>
          </a:p>
        </p:txBody>
      </p:sp>
      <p:sp>
        <p:nvSpPr>
          <p:cNvPr id="3" name="Content Placeholder 2"/>
          <p:cNvSpPr>
            <a:spLocks noGrp="1"/>
          </p:cNvSpPr>
          <p:nvPr>
            <p:ph idx="1"/>
          </p:nvPr>
        </p:nvSpPr>
        <p:spPr>
          <a:xfrm>
            <a:off x="228600" y="1683543"/>
            <a:ext cx="8737092" cy="4876799"/>
          </a:xfrm>
        </p:spPr>
        <p:txBody>
          <a:bodyPr/>
          <a:lstStyle/>
          <a:p>
            <a:pPr marL="0" indent="0">
              <a:buNone/>
            </a:pPr>
            <a:r>
              <a:rPr lang="en-US" sz="2800" b="1" dirty="0"/>
              <a:t>Security Checklist/Administration Record (FSA PBT and CBT and NGSSS-PBT)</a:t>
            </a:r>
            <a:endParaRPr lang="en-US" sz="2000" dirty="0"/>
          </a:p>
        </p:txBody>
      </p:sp>
      <p:sp>
        <p:nvSpPr>
          <p:cNvPr id="4" name="Slide Number Placeholder 3"/>
          <p:cNvSpPr>
            <a:spLocks noGrp="1"/>
          </p:cNvSpPr>
          <p:nvPr>
            <p:ph type="sldNum" sz="quarter" idx="12"/>
          </p:nvPr>
        </p:nvSpPr>
        <p:spPr/>
        <p:txBody>
          <a:bodyPr/>
          <a:lstStyle/>
          <a:p>
            <a:fld id="{60F88D64-766A-45C3-93FE-3E1D3068B07A}" type="slidenum">
              <a:rPr lang="en-US" smtClean="0"/>
              <a:t>75</a:t>
            </a:fld>
            <a:endParaRPr lang="en-US" dirty="0"/>
          </a:p>
        </p:txBody>
      </p:sp>
      <p:pic>
        <p:nvPicPr>
          <p:cNvPr id="6" name="Picture 5">
            <a:extLst>
              <a:ext uri="{FF2B5EF4-FFF2-40B4-BE49-F238E27FC236}">
                <a16:creationId xmlns:a16="http://schemas.microsoft.com/office/drawing/2014/main" id="{45B97940-55CA-486F-AFBB-50233A93C459}"/>
              </a:ext>
            </a:extLst>
          </p:cNvPr>
          <p:cNvPicPr>
            <a:picLocks noChangeAspect="1"/>
          </p:cNvPicPr>
          <p:nvPr/>
        </p:nvPicPr>
        <p:blipFill>
          <a:blip r:embed="rId3"/>
          <a:stretch>
            <a:fillRect/>
          </a:stretch>
        </p:blipFill>
        <p:spPr>
          <a:xfrm rot="16200000">
            <a:off x="2448958" y="980042"/>
            <a:ext cx="3718718" cy="6635434"/>
          </a:xfrm>
          <a:prstGeom prst="rect">
            <a:avLst/>
          </a:prstGeom>
          <a:ln>
            <a:solidFill>
              <a:schemeClr val="tx1"/>
            </a:solidFill>
          </a:ln>
        </p:spPr>
      </p:pic>
      <p:pic>
        <p:nvPicPr>
          <p:cNvPr id="10" name="Picture 9">
            <a:extLst>
              <a:ext uri="{FF2B5EF4-FFF2-40B4-BE49-F238E27FC236}">
                <a16:creationId xmlns:a16="http://schemas.microsoft.com/office/drawing/2014/main" id="{91A18587-B8C6-4DB4-9185-58F5C0D33C9E}"/>
              </a:ext>
            </a:extLst>
          </p:cNvPr>
          <p:cNvPicPr>
            <a:picLocks noChangeAspect="1"/>
          </p:cNvPicPr>
          <p:nvPr/>
        </p:nvPicPr>
        <p:blipFill>
          <a:blip r:embed="rId4"/>
          <a:stretch>
            <a:fillRect/>
          </a:stretch>
        </p:blipFill>
        <p:spPr>
          <a:xfrm>
            <a:off x="4863152" y="6172200"/>
            <a:ext cx="2548349" cy="685800"/>
          </a:xfrm>
          <a:prstGeom prst="rect">
            <a:avLst/>
          </a:prstGeom>
        </p:spPr>
      </p:pic>
      <p:grpSp>
        <p:nvGrpSpPr>
          <p:cNvPr id="11" name="Group 10">
            <a:extLst>
              <a:ext uri="{FF2B5EF4-FFF2-40B4-BE49-F238E27FC236}">
                <a16:creationId xmlns:a16="http://schemas.microsoft.com/office/drawing/2014/main" id="{BE2D9616-7321-4291-A65A-FB5AC87E88C7}"/>
              </a:ext>
            </a:extLst>
          </p:cNvPr>
          <p:cNvGrpSpPr/>
          <p:nvPr/>
        </p:nvGrpSpPr>
        <p:grpSpPr>
          <a:xfrm>
            <a:off x="7717444" y="586581"/>
            <a:ext cx="1248248" cy="762000"/>
            <a:chOff x="5203223" y="3428999"/>
            <a:chExt cx="1248248" cy="762000"/>
          </a:xfrm>
        </p:grpSpPr>
        <p:pic>
          <p:nvPicPr>
            <p:cNvPr id="12" name="Picture 11">
              <a:extLst>
                <a:ext uri="{FF2B5EF4-FFF2-40B4-BE49-F238E27FC236}">
                  <a16:creationId xmlns:a16="http://schemas.microsoft.com/office/drawing/2014/main" id="{982C603C-C96A-44CE-8FD7-95B08046E068}"/>
                </a:ext>
              </a:extLst>
            </p:cNvPr>
            <p:cNvPicPr>
              <a:picLocks noChangeAspect="1"/>
            </p:cNvPicPr>
            <p:nvPr/>
          </p:nvPicPr>
          <p:blipFill>
            <a:blip r:embed="rId5"/>
            <a:stretch>
              <a:fillRect/>
            </a:stretch>
          </p:blipFill>
          <p:spPr>
            <a:xfrm>
              <a:off x="5203223" y="3428999"/>
              <a:ext cx="1248248" cy="762000"/>
            </a:xfrm>
            <a:prstGeom prst="rect">
              <a:avLst/>
            </a:prstGeom>
            <a:scene3d>
              <a:camera prst="orthographicFront"/>
              <a:lightRig rig="threePt" dir="t"/>
            </a:scene3d>
            <a:sp3d>
              <a:bevelT/>
            </a:sp3d>
          </p:spPr>
        </p:pic>
        <p:grpSp>
          <p:nvGrpSpPr>
            <p:cNvPr id="13" name="Group 12">
              <a:extLst>
                <a:ext uri="{FF2B5EF4-FFF2-40B4-BE49-F238E27FC236}">
                  <a16:creationId xmlns:a16="http://schemas.microsoft.com/office/drawing/2014/main" id="{89113106-D4BC-46F1-A6C6-7A42E1F345C7}"/>
                </a:ext>
              </a:extLst>
            </p:cNvPr>
            <p:cNvGrpSpPr/>
            <p:nvPr/>
          </p:nvGrpSpPr>
          <p:grpSpPr>
            <a:xfrm>
              <a:off x="5438681" y="3448733"/>
              <a:ext cx="838200" cy="722531"/>
              <a:chOff x="5410732" y="3472099"/>
              <a:chExt cx="838200" cy="722531"/>
            </a:xfrm>
          </p:grpSpPr>
          <p:sp>
            <p:nvSpPr>
              <p:cNvPr id="14" name="TextBox 13">
                <a:extLst>
                  <a:ext uri="{FF2B5EF4-FFF2-40B4-BE49-F238E27FC236}">
                    <a16:creationId xmlns:a16="http://schemas.microsoft.com/office/drawing/2014/main" id="{3DEDEE60-CA3D-49D3-82BD-99F821603020}"/>
                  </a:ext>
                </a:extLst>
              </p:cNvPr>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id="{8F42E66A-3956-4648-A5E8-757D67C4E93D}"/>
                  </a:ext>
                </a:extLst>
              </p:cNvPr>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28544490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dirty="0"/>
              <a:t>School Assessment Coordinator</a:t>
            </a:r>
            <a:br>
              <a:rPr lang="en-US" dirty="0"/>
            </a:br>
            <a:r>
              <a:rPr lang="en-US" dirty="0"/>
              <a:t>Responsibilities Before Testing</a:t>
            </a:r>
            <a:endParaRPr lang="en-US" dirty="0">
              <a:solidFill>
                <a:schemeClr val="bg1"/>
              </a:solidFill>
            </a:endParaRPr>
          </a:p>
        </p:txBody>
      </p:sp>
      <p:sp>
        <p:nvSpPr>
          <p:cNvPr id="3" name="Content Placeholder 2"/>
          <p:cNvSpPr>
            <a:spLocks noGrp="1"/>
          </p:cNvSpPr>
          <p:nvPr>
            <p:ph idx="1"/>
          </p:nvPr>
        </p:nvSpPr>
        <p:spPr>
          <a:xfrm>
            <a:off x="227045" y="1758772"/>
            <a:ext cx="8686800" cy="4114799"/>
          </a:xfrm>
        </p:spPr>
        <p:txBody>
          <a:bodyPr/>
          <a:lstStyle/>
          <a:p>
            <a:pPr marL="0" lvl="0" indent="0" eaLnBrk="1" hangingPunct="1">
              <a:spcBef>
                <a:spcPts val="600"/>
              </a:spcBef>
              <a:spcAft>
                <a:spcPts val="600"/>
              </a:spcAft>
              <a:buNone/>
              <a:defRPr/>
            </a:pPr>
            <a:r>
              <a:rPr lang="en-US" sz="2400" b="1" dirty="0">
                <a:solidFill>
                  <a:srgbClr val="000000"/>
                </a:solidFill>
              </a:rPr>
              <a:t>Advanced Session Roster for NGSSS CBT Tests</a:t>
            </a:r>
          </a:p>
          <a:p>
            <a:r>
              <a:rPr lang="en-US" sz="2200" dirty="0"/>
              <a:t>An Advanced Session Roster is a list of all students scheduled in a NGSSS test session</a:t>
            </a:r>
            <a:r>
              <a:rPr lang="en-US" sz="2200" dirty="0">
                <a:solidFill>
                  <a:srgbClr val="000000"/>
                </a:solidFill>
              </a:rPr>
              <a:t>.</a:t>
            </a:r>
          </a:p>
          <a:p>
            <a:pPr>
              <a:spcBef>
                <a:spcPts val="600"/>
              </a:spcBef>
              <a:spcAft>
                <a:spcPts val="0"/>
              </a:spcAft>
            </a:pPr>
            <a:r>
              <a:rPr lang="en-US" sz="2200" dirty="0">
                <a:solidFill>
                  <a:srgbClr val="000000"/>
                </a:solidFill>
              </a:rPr>
              <a:t>The Session Roster may be used to record required  administration information and should be used to confirm students have been assigned the correct form (Main or specific accommodated form). </a:t>
            </a:r>
          </a:p>
          <a:p>
            <a:r>
              <a:rPr lang="en-US" sz="2200" dirty="0">
                <a:solidFill>
                  <a:srgbClr val="000000"/>
                </a:solidFill>
              </a:rPr>
              <a:t>To view an Advanced Session Roster, log in to PearsonAccess Next at </a:t>
            </a:r>
            <a:r>
              <a:rPr lang="en-US" sz="2200" dirty="0">
                <a:solidFill>
                  <a:srgbClr val="000000"/>
                </a:solidFill>
                <a:hlinkClick r:id="rId3"/>
              </a:rPr>
              <a:t>http://fl.pearsonaccessnext.com</a:t>
            </a:r>
            <a:r>
              <a:rPr lang="en-US" sz="2200" dirty="0">
                <a:solidFill>
                  <a:srgbClr val="000000"/>
                </a:solidFill>
              </a:rPr>
              <a:t>, go to </a:t>
            </a:r>
            <a:r>
              <a:rPr lang="en-US" sz="2200" b="1" dirty="0">
                <a:solidFill>
                  <a:srgbClr val="000000"/>
                </a:solidFill>
              </a:rPr>
              <a:t>Reports</a:t>
            </a:r>
            <a:r>
              <a:rPr lang="en-US" sz="2200" dirty="0">
                <a:solidFill>
                  <a:srgbClr val="000000"/>
                </a:solidFill>
              </a:rPr>
              <a:t> and select </a:t>
            </a:r>
            <a:r>
              <a:rPr lang="en-US" sz="2200" b="1" dirty="0">
                <a:solidFill>
                  <a:srgbClr val="000000"/>
                </a:solidFill>
              </a:rPr>
              <a:t>Operational Reports</a:t>
            </a:r>
            <a:r>
              <a:rPr lang="en-US" sz="2200" dirty="0">
                <a:solidFill>
                  <a:srgbClr val="000000"/>
                </a:solidFill>
              </a:rPr>
              <a:t>, then select </a:t>
            </a:r>
            <a:r>
              <a:rPr lang="en-US" sz="2200" b="1" dirty="0">
                <a:solidFill>
                  <a:srgbClr val="000000"/>
                </a:solidFill>
              </a:rPr>
              <a:t>Online Testing </a:t>
            </a:r>
            <a:r>
              <a:rPr lang="en-US" sz="2200" dirty="0">
                <a:solidFill>
                  <a:srgbClr val="000000"/>
                </a:solidFill>
              </a:rPr>
              <a:t>from the Report Categories and click on </a:t>
            </a:r>
            <a:r>
              <a:rPr lang="en-US" sz="2200" b="1" dirty="0">
                <a:solidFill>
                  <a:srgbClr val="000000"/>
                </a:solidFill>
              </a:rPr>
              <a:t>Advanced Session Roster</a:t>
            </a:r>
            <a:r>
              <a:rPr lang="en-US" sz="2200" dirty="0">
                <a:solidFill>
                  <a:srgbClr val="000000"/>
                </a:solidFill>
              </a:rPr>
              <a:t>.</a:t>
            </a:r>
          </a:p>
          <a:p>
            <a:pPr marL="0" indent="0">
              <a:buNone/>
            </a:pPr>
            <a:r>
              <a:rPr lang="en-US" sz="2200" b="1" dirty="0">
                <a:solidFill>
                  <a:srgbClr val="000000"/>
                </a:solidFill>
              </a:rPr>
              <a:t>Seal Code for FCAT 2.0 Reading Retake</a:t>
            </a:r>
          </a:p>
          <a:p>
            <a:r>
              <a:rPr lang="en-US" sz="2200" dirty="0">
                <a:solidFill>
                  <a:srgbClr val="000000"/>
                </a:solidFill>
              </a:rPr>
              <a:t>Students should not be given seal codes until Session 2/Day 2, when indicated in the Session 2 administration script. </a:t>
            </a:r>
          </a:p>
          <a:p>
            <a:endParaRPr lang="en-US" sz="2800" b="1" dirty="0">
              <a:solidFill>
                <a:srgbClr val="000000"/>
              </a:solidFill>
            </a:endParaRPr>
          </a:p>
          <a:p>
            <a:pPr>
              <a:spcBef>
                <a:spcPts val="600"/>
              </a:spcBef>
              <a:spcAft>
                <a:spcPts val="0"/>
              </a:spcAft>
            </a:pPr>
            <a:endParaRPr lang="en-US" sz="2400" dirty="0">
              <a:solidFill>
                <a:srgbClr val="000000"/>
              </a:solidFill>
            </a:endParaRP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76</a:t>
            </a:fld>
            <a:endParaRPr lang="en-US" dirty="0"/>
          </a:p>
        </p:txBody>
      </p:sp>
      <p:pic>
        <p:nvPicPr>
          <p:cNvPr id="8" name="Picture 7">
            <a:extLst>
              <a:ext uri="{FF2B5EF4-FFF2-40B4-BE49-F238E27FC236}">
                <a16:creationId xmlns:a16="http://schemas.microsoft.com/office/drawing/2014/main" id="{668524A7-5EB9-401F-AD7D-13D51DEA8DE2}"/>
              </a:ext>
            </a:extLst>
          </p:cNvPr>
          <p:cNvPicPr>
            <a:picLocks noChangeAspect="1"/>
          </p:cNvPicPr>
          <p:nvPr/>
        </p:nvPicPr>
        <p:blipFill>
          <a:blip r:embed="rId4"/>
          <a:stretch>
            <a:fillRect/>
          </a:stretch>
        </p:blipFill>
        <p:spPr>
          <a:xfrm>
            <a:off x="6435670" y="6111562"/>
            <a:ext cx="1430215" cy="711270"/>
          </a:xfrm>
          <a:prstGeom prst="rect">
            <a:avLst/>
          </a:prstGeom>
        </p:spPr>
      </p:pic>
      <p:pic>
        <p:nvPicPr>
          <p:cNvPr id="12" name="Picture 11">
            <a:extLst>
              <a:ext uri="{FF2B5EF4-FFF2-40B4-BE49-F238E27FC236}">
                <a16:creationId xmlns:a16="http://schemas.microsoft.com/office/drawing/2014/main" id="{FA2A6D06-CD52-4673-AF60-1F8138FE2423}"/>
              </a:ext>
            </a:extLst>
          </p:cNvPr>
          <p:cNvPicPr>
            <a:picLocks noChangeAspect="1"/>
          </p:cNvPicPr>
          <p:nvPr/>
        </p:nvPicPr>
        <p:blipFill rotWithShape="1">
          <a:blip r:embed="rId5"/>
          <a:srcRect l="1990"/>
          <a:stretch/>
        </p:blipFill>
        <p:spPr>
          <a:xfrm>
            <a:off x="7625561" y="6096001"/>
            <a:ext cx="1359876" cy="762000"/>
          </a:xfrm>
          <a:prstGeom prst="rect">
            <a:avLst/>
          </a:prstGeom>
        </p:spPr>
      </p:pic>
      <p:grpSp>
        <p:nvGrpSpPr>
          <p:cNvPr id="13" name="Group 12">
            <a:extLst>
              <a:ext uri="{FF2B5EF4-FFF2-40B4-BE49-F238E27FC236}">
                <a16:creationId xmlns:a16="http://schemas.microsoft.com/office/drawing/2014/main" id="{7DF62594-F9F7-4F0C-AFE4-9D62033D63A4}"/>
              </a:ext>
            </a:extLst>
          </p:cNvPr>
          <p:cNvGrpSpPr/>
          <p:nvPr/>
        </p:nvGrpSpPr>
        <p:grpSpPr>
          <a:xfrm>
            <a:off x="7766926" y="565798"/>
            <a:ext cx="1248248" cy="790129"/>
            <a:chOff x="1443905" y="3429000"/>
            <a:chExt cx="1248248" cy="762000"/>
          </a:xfrm>
        </p:grpSpPr>
        <p:pic>
          <p:nvPicPr>
            <p:cNvPr id="14" name="Picture 13">
              <a:extLst>
                <a:ext uri="{FF2B5EF4-FFF2-40B4-BE49-F238E27FC236}">
                  <a16:creationId xmlns:a16="http://schemas.microsoft.com/office/drawing/2014/main" id="{66286FF1-6FFE-4512-8B08-E7BB6735B12E}"/>
                </a:ext>
              </a:extLst>
            </p:cNvPr>
            <p:cNvPicPr>
              <a:picLocks noChangeAspect="1"/>
            </p:cNvPicPr>
            <p:nvPr/>
          </p:nvPicPr>
          <p:blipFill>
            <a:blip r:embed="rId6"/>
            <a:stretch>
              <a:fillRect/>
            </a:stretch>
          </p:blipFill>
          <p:spPr>
            <a:xfrm>
              <a:off x="1443905" y="3429000"/>
              <a:ext cx="1248248" cy="762000"/>
            </a:xfrm>
            <a:prstGeom prst="rect">
              <a:avLst/>
            </a:prstGeom>
            <a:scene3d>
              <a:camera prst="orthographicFront"/>
              <a:lightRig rig="threePt" dir="t"/>
            </a:scene3d>
            <a:sp3d>
              <a:bevelT/>
            </a:sp3d>
          </p:spPr>
        </p:pic>
        <p:sp>
          <p:nvSpPr>
            <p:cNvPr id="15" name="TextBox 14">
              <a:extLst>
                <a:ext uri="{FF2B5EF4-FFF2-40B4-BE49-F238E27FC236}">
                  <a16:creationId xmlns:a16="http://schemas.microsoft.com/office/drawing/2014/main" id="{86B7B1EC-1D25-49FD-AA39-3F38938C7FF4}"/>
                </a:ext>
              </a:extLst>
            </p:cNvPr>
            <p:cNvSpPr txBox="1"/>
            <p:nvPr/>
          </p:nvSpPr>
          <p:spPr>
            <a:xfrm>
              <a:off x="1648929" y="3594556"/>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5319724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School Assessment Coordinator</a:t>
            </a:r>
            <a:br>
              <a:rPr lang="en-US" dirty="0"/>
            </a:br>
            <a:r>
              <a:rPr lang="en-US" dirty="0"/>
              <a:t>Responsibilities Before Testing</a:t>
            </a:r>
          </a:p>
        </p:txBody>
      </p:sp>
      <p:sp>
        <p:nvSpPr>
          <p:cNvPr id="3" name="Content Placeholder 2"/>
          <p:cNvSpPr>
            <a:spLocks noGrp="1"/>
          </p:cNvSpPr>
          <p:nvPr>
            <p:ph idx="1"/>
          </p:nvPr>
        </p:nvSpPr>
        <p:spPr>
          <a:xfrm>
            <a:off x="228600" y="1752601"/>
            <a:ext cx="4343399" cy="4502942"/>
          </a:xfrm>
        </p:spPr>
        <p:txBody>
          <a:bodyPr>
            <a:noAutofit/>
          </a:bodyPr>
          <a:lstStyle/>
          <a:p>
            <a:pPr marL="0" indent="0">
              <a:buNone/>
            </a:pPr>
            <a:r>
              <a:rPr lang="en-US" sz="2800" b="1" dirty="0"/>
              <a:t>Seating Charts</a:t>
            </a:r>
          </a:p>
          <a:p>
            <a:pPr>
              <a:spcBef>
                <a:spcPts val="300"/>
              </a:spcBef>
              <a:spcAft>
                <a:spcPts val="300"/>
              </a:spcAft>
            </a:pPr>
            <a:r>
              <a:rPr lang="en-US" sz="2400" dirty="0"/>
              <a:t>Test administrators are required to maintain an accurate seating chart for each group of students in their rooms during testing. </a:t>
            </a:r>
          </a:p>
          <a:p>
            <a:pPr>
              <a:spcBef>
                <a:spcPts val="300"/>
              </a:spcBef>
              <a:spcAft>
                <a:spcPts val="300"/>
              </a:spcAft>
            </a:pPr>
            <a:r>
              <a:rPr lang="en-US" sz="2400" dirty="0"/>
              <a:t>Ensure that test administrators record all information and that they create a new seating chart if the seating configuration changes during a test session. </a:t>
            </a:r>
          </a:p>
          <a:p>
            <a:pPr>
              <a:spcBef>
                <a:spcPts val="300"/>
              </a:spcBef>
              <a:spcAft>
                <a:spcPts val="300"/>
              </a:spcAft>
            </a:pPr>
            <a:r>
              <a:rPr lang="en-US" sz="2400" dirty="0"/>
              <a:t>Create a new seating chart for make up sessions.</a:t>
            </a:r>
          </a:p>
        </p:txBody>
      </p:sp>
      <p:sp>
        <p:nvSpPr>
          <p:cNvPr id="4" name="Slide Number Placeholder 3"/>
          <p:cNvSpPr>
            <a:spLocks noGrp="1"/>
          </p:cNvSpPr>
          <p:nvPr>
            <p:ph type="sldNum" sz="quarter" idx="12"/>
          </p:nvPr>
        </p:nvSpPr>
        <p:spPr/>
        <p:txBody>
          <a:bodyPr/>
          <a:lstStyle/>
          <a:p>
            <a:fld id="{60F88D64-766A-45C3-93FE-3E1D3068B07A}" type="slidenum">
              <a:rPr lang="en-US" smtClean="0"/>
              <a:t>77</a:t>
            </a:fld>
            <a:endParaRPr lang="en-US" dirty="0"/>
          </a:p>
        </p:txBody>
      </p:sp>
      <p:grpSp>
        <p:nvGrpSpPr>
          <p:cNvPr id="8" name="Group 7"/>
          <p:cNvGrpSpPr/>
          <p:nvPr/>
        </p:nvGrpSpPr>
        <p:grpSpPr>
          <a:xfrm>
            <a:off x="7625561" y="586581"/>
            <a:ext cx="1248248" cy="762000"/>
            <a:chOff x="5203223" y="3428999"/>
            <a:chExt cx="1248248" cy="762000"/>
          </a:xfrm>
        </p:grpSpPr>
        <p:pic>
          <p:nvPicPr>
            <p:cNvPr id="9" name="Picture 8"/>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13" name="Group 12"/>
            <p:cNvGrpSpPr/>
            <p:nvPr/>
          </p:nvGrpSpPr>
          <p:grpSpPr>
            <a:xfrm>
              <a:off x="5438681" y="3448733"/>
              <a:ext cx="838200" cy="722531"/>
              <a:chOff x="5410732" y="3472099"/>
              <a:chExt cx="838200" cy="722531"/>
            </a:xfrm>
          </p:grpSpPr>
          <p:sp>
            <p:nvSpPr>
              <p:cNvPr id="14" name="TextBox 13"/>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5" name="TextBox 14"/>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6" name="Picture 5"/>
          <p:cNvPicPr>
            <a:picLocks noChangeAspect="1"/>
          </p:cNvPicPr>
          <p:nvPr/>
        </p:nvPicPr>
        <p:blipFill>
          <a:blip r:embed="rId4"/>
          <a:stretch>
            <a:fillRect/>
          </a:stretch>
        </p:blipFill>
        <p:spPr>
          <a:xfrm>
            <a:off x="4724400" y="1683543"/>
            <a:ext cx="3758914" cy="4572000"/>
          </a:xfrm>
          <a:prstGeom prst="rect">
            <a:avLst/>
          </a:prstGeom>
          <a:ln>
            <a:solidFill>
              <a:schemeClr val="tx1"/>
            </a:solidFill>
          </a:ln>
        </p:spPr>
      </p:pic>
      <p:pic>
        <p:nvPicPr>
          <p:cNvPr id="11" name="Picture 10">
            <a:extLst>
              <a:ext uri="{FF2B5EF4-FFF2-40B4-BE49-F238E27FC236}">
                <a16:creationId xmlns:a16="http://schemas.microsoft.com/office/drawing/2014/main" id="{6B5259B6-7AF4-47E5-A63B-0F692FC5D8BD}"/>
              </a:ext>
            </a:extLst>
          </p:cNvPr>
          <p:cNvPicPr>
            <a:picLocks noChangeAspect="1"/>
          </p:cNvPicPr>
          <p:nvPr/>
        </p:nvPicPr>
        <p:blipFill>
          <a:blip r:embed="rId5"/>
          <a:stretch>
            <a:fillRect/>
          </a:stretch>
        </p:blipFill>
        <p:spPr>
          <a:xfrm>
            <a:off x="4863152" y="6172200"/>
            <a:ext cx="2548349" cy="685800"/>
          </a:xfrm>
          <a:prstGeom prst="rect">
            <a:avLst/>
          </a:prstGeom>
        </p:spPr>
      </p:pic>
    </p:spTree>
    <p:extLst>
      <p:ext uri="{BB962C8B-B14F-4D97-AF65-F5344CB8AC3E}">
        <p14:creationId xmlns:p14="http://schemas.microsoft.com/office/powerpoint/2010/main" val="1764573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447800"/>
          </a:xfrm>
        </p:spPr>
        <p:txBody>
          <a:bodyPr/>
          <a:lstStyle/>
          <a:p>
            <a:r>
              <a:rPr lang="en-US" dirty="0"/>
              <a:t>School Assessment Coordinator</a:t>
            </a:r>
            <a:br>
              <a:rPr lang="en-US" dirty="0"/>
            </a:br>
            <a:r>
              <a:rPr lang="en-US" dirty="0"/>
              <a:t>Responsibilities Before Testing</a:t>
            </a:r>
            <a:endParaRPr lang="en-US" dirty="0">
              <a:solidFill>
                <a:schemeClr val="bg1"/>
              </a:solidFill>
            </a:endParaRPr>
          </a:p>
        </p:txBody>
      </p:sp>
      <p:sp>
        <p:nvSpPr>
          <p:cNvPr id="3" name="Content Placeholder 2"/>
          <p:cNvSpPr>
            <a:spLocks noGrp="1"/>
          </p:cNvSpPr>
          <p:nvPr>
            <p:ph idx="1"/>
          </p:nvPr>
        </p:nvSpPr>
        <p:spPr>
          <a:xfrm>
            <a:off x="228600" y="1797915"/>
            <a:ext cx="8686800" cy="4526685"/>
          </a:xfrm>
        </p:spPr>
        <p:txBody>
          <a:bodyPr/>
          <a:lstStyle/>
          <a:p>
            <a:pPr marL="0" lvl="0" indent="0" eaLnBrk="1" hangingPunct="1">
              <a:spcBef>
                <a:spcPts val="600"/>
              </a:spcBef>
              <a:spcAft>
                <a:spcPts val="600"/>
              </a:spcAft>
              <a:buNone/>
              <a:defRPr/>
            </a:pPr>
            <a:r>
              <a:rPr lang="en-US" sz="2800" b="1" dirty="0">
                <a:solidFill>
                  <a:srgbClr val="000000"/>
                </a:solidFill>
              </a:rPr>
              <a:t>Assign Test Group Code (FSA PBT and NGSSS CBT/PBT)</a:t>
            </a:r>
          </a:p>
          <a:p>
            <a:pPr>
              <a:spcBef>
                <a:spcPts val="300"/>
              </a:spcBef>
              <a:spcAft>
                <a:spcPts val="300"/>
              </a:spcAft>
            </a:pPr>
            <a:r>
              <a:rPr lang="en-US" sz="2600" dirty="0">
                <a:solidFill>
                  <a:srgbClr val="000000"/>
                </a:solidFill>
              </a:rPr>
              <a:t>Test group codes are used to identify groups of students tested together and may be needed during investigations after testing to verify whether students were tested in the same room.</a:t>
            </a:r>
          </a:p>
          <a:p>
            <a:pPr>
              <a:spcBef>
                <a:spcPts val="300"/>
              </a:spcBef>
              <a:spcAft>
                <a:spcPts val="300"/>
              </a:spcAft>
            </a:pPr>
            <a:r>
              <a:rPr lang="en-US" sz="2600" dirty="0">
                <a:solidFill>
                  <a:srgbClr val="000000"/>
                </a:solidFill>
              </a:rPr>
              <a:t>School assessment coordinators create their own unique four-digit codes to provide to the test administrators.</a:t>
            </a:r>
          </a:p>
          <a:p>
            <a:pPr>
              <a:spcBef>
                <a:spcPts val="300"/>
              </a:spcBef>
              <a:spcAft>
                <a:spcPts val="300"/>
              </a:spcAft>
            </a:pPr>
            <a:r>
              <a:rPr lang="en-US" sz="2600" dirty="0">
                <a:solidFill>
                  <a:srgbClr val="000000"/>
                </a:solidFill>
              </a:rPr>
              <a:t>School assessment coordinators must ensure that each </a:t>
            </a:r>
            <a:r>
              <a:rPr lang="en-US" sz="2600" dirty="0"/>
              <a:t>test administrator </a:t>
            </a:r>
            <a:r>
              <a:rPr lang="en-US" sz="2600" dirty="0">
                <a:solidFill>
                  <a:srgbClr val="000000"/>
                </a:solidFill>
              </a:rPr>
              <a:t>uses one unique four-digit test group code in his or her testing room. Each testing room must use a different test group code.</a:t>
            </a:r>
          </a:p>
          <a:p>
            <a:pPr>
              <a:spcBef>
                <a:spcPts val="300"/>
              </a:spcBef>
              <a:spcAft>
                <a:spcPts val="300"/>
              </a:spcAft>
            </a:pPr>
            <a:r>
              <a:rPr lang="en-US" sz="2600" dirty="0">
                <a:solidFill>
                  <a:srgbClr val="000000"/>
                </a:solidFill>
              </a:rPr>
              <a:t>Create new test group codes for make up sessions.</a:t>
            </a:r>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78</a:t>
            </a:fld>
            <a:endParaRPr lang="en-US" dirty="0"/>
          </a:p>
        </p:txBody>
      </p:sp>
      <p:pic>
        <p:nvPicPr>
          <p:cNvPr id="9" name="Picture 8">
            <a:extLst>
              <a:ext uri="{FF2B5EF4-FFF2-40B4-BE49-F238E27FC236}">
                <a16:creationId xmlns:a16="http://schemas.microsoft.com/office/drawing/2014/main" id="{1825C8FA-995F-46FE-9030-D32B322E9B8B}"/>
              </a:ext>
            </a:extLst>
          </p:cNvPr>
          <p:cNvPicPr>
            <a:picLocks noChangeAspect="1"/>
          </p:cNvPicPr>
          <p:nvPr/>
        </p:nvPicPr>
        <p:blipFill>
          <a:blip r:embed="rId3"/>
          <a:stretch>
            <a:fillRect/>
          </a:stretch>
        </p:blipFill>
        <p:spPr>
          <a:xfrm>
            <a:off x="4863152" y="6172200"/>
            <a:ext cx="2548349" cy="685800"/>
          </a:xfrm>
          <a:prstGeom prst="rect">
            <a:avLst/>
          </a:prstGeom>
        </p:spPr>
      </p:pic>
      <p:grpSp>
        <p:nvGrpSpPr>
          <p:cNvPr id="10" name="Group 9">
            <a:extLst>
              <a:ext uri="{FF2B5EF4-FFF2-40B4-BE49-F238E27FC236}">
                <a16:creationId xmlns:a16="http://schemas.microsoft.com/office/drawing/2014/main" id="{0D1D0AEB-76DB-453B-8730-08BB456638C3}"/>
              </a:ext>
            </a:extLst>
          </p:cNvPr>
          <p:cNvGrpSpPr/>
          <p:nvPr/>
        </p:nvGrpSpPr>
        <p:grpSpPr>
          <a:xfrm>
            <a:off x="7667152" y="598449"/>
            <a:ext cx="1248248" cy="762000"/>
            <a:chOff x="5203223" y="3428999"/>
            <a:chExt cx="1248248" cy="762000"/>
          </a:xfrm>
        </p:grpSpPr>
        <p:pic>
          <p:nvPicPr>
            <p:cNvPr id="11" name="Picture 10">
              <a:extLst>
                <a:ext uri="{FF2B5EF4-FFF2-40B4-BE49-F238E27FC236}">
                  <a16:creationId xmlns:a16="http://schemas.microsoft.com/office/drawing/2014/main" id="{AB6AAB2C-749C-4A2E-A51A-EBE9DA81D77A}"/>
                </a:ext>
              </a:extLst>
            </p:cNvPr>
            <p:cNvPicPr>
              <a:picLocks noChangeAspect="1"/>
            </p:cNvPicPr>
            <p:nvPr/>
          </p:nvPicPr>
          <p:blipFill>
            <a:blip r:embed="rId4"/>
            <a:stretch>
              <a:fillRect/>
            </a:stretch>
          </p:blipFill>
          <p:spPr>
            <a:xfrm>
              <a:off x="5203223" y="3428999"/>
              <a:ext cx="1248248" cy="762000"/>
            </a:xfrm>
            <a:prstGeom prst="rect">
              <a:avLst/>
            </a:prstGeom>
            <a:scene3d>
              <a:camera prst="orthographicFront"/>
              <a:lightRig rig="threePt" dir="t"/>
            </a:scene3d>
            <a:sp3d>
              <a:bevelT/>
            </a:sp3d>
          </p:spPr>
        </p:pic>
        <p:grpSp>
          <p:nvGrpSpPr>
            <p:cNvPr id="12" name="Group 11">
              <a:extLst>
                <a:ext uri="{FF2B5EF4-FFF2-40B4-BE49-F238E27FC236}">
                  <a16:creationId xmlns:a16="http://schemas.microsoft.com/office/drawing/2014/main" id="{599C4E11-8DD1-46E3-B162-F0CEC18A6BFE}"/>
                </a:ext>
              </a:extLst>
            </p:cNvPr>
            <p:cNvGrpSpPr/>
            <p:nvPr/>
          </p:nvGrpSpPr>
          <p:grpSpPr>
            <a:xfrm>
              <a:off x="5438681" y="3448733"/>
              <a:ext cx="838200" cy="722531"/>
              <a:chOff x="5410732" y="3472099"/>
              <a:chExt cx="838200" cy="722531"/>
            </a:xfrm>
          </p:grpSpPr>
          <p:sp>
            <p:nvSpPr>
              <p:cNvPr id="13" name="TextBox 12">
                <a:extLst>
                  <a:ext uri="{FF2B5EF4-FFF2-40B4-BE49-F238E27FC236}">
                    <a16:creationId xmlns:a16="http://schemas.microsoft.com/office/drawing/2014/main" id="{861A8A88-2776-429A-8F63-3EC9207746F6}"/>
                  </a:ext>
                </a:extLst>
              </p:cNvPr>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9CC6C175-1465-4504-8F25-11F4CBEA7209}"/>
                  </a:ext>
                </a:extLst>
              </p:cNvPr>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29339823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School Assessment Coordinator</a:t>
            </a:r>
            <a:br>
              <a:rPr lang="en-US" dirty="0"/>
            </a:br>
            <a:r>
              <a:rPr lang="en-US" dirty="0"/>
              <a:t>Responsibilities Before Testing</a:t>
            </a:r>
          </a:p>
        </p:txBody>
      </p:sp>
      <p:sp>
        <p:nvSpPr>
          <p:cNvPr id="3" name="Content Placeholder 2"/>
          <p:cNvSpPr>
            <a:spLocks noGrp="1"/>
          </p:cNvSpPr>
          <p:nvPr>
            <p:ph idx="1"/>
          </p:nvPr>
        </p:nvSpPr>
        <p:spPr>
          <a:xfrm>
            <a:off x="228600" y="1690414"/>
            <a:ext cx="8645209" cy="4724399"/>
          </a:xfrm>
        </p:spPr>
        <p:txBody>
          <a:bodyPr>
            <a:noAutofit/>
          </a:bodyPr>
          <a:lstStyle/>
          <a:p>
            <a:pPr marL="0" indent="0">
              <a:buNone/>
            </a:pPr>
            <a:r>
              <a:rPr lang="en-US" sz="2000" b="1" dirty="0"/>
              <a:t>Assign Proctors</a:t>
            </a:r>
          </a:p>
          <a:p>
            <a:r>
              <a:rPr lang="en-US" sz="2000" dirty="0"/>
              <a:t>Assign proctors to testing rooms according to the guidelines for proctors in the manuals.</a:t>
            </a:r>
          </a:p>
          <a:p>
            <a:r>
              <a:rPr lang="en-US" sz="2000" dirty="0"/>
              <a:t>FDOE strongly recommends that proctors be assigned to rooms with 25 or fewer students whenever possible.</a:t>
            </a:r>
          </a:p>
          <a:p>
            <a:pPr marL="0" indent="0">
              <a:buNone/>
            </a:pPr>
            <a:r>
              <a:rPr lang="en-US" sz="2000" b="1" dirty="0"/>
              <a:t>Arrange Testing of Special Program Students</a:t>
            </a:r>
          </a:p>
          <a:p>
            <a:r>
              <a:rPr lang="en-US" sz="2000" dirty="0"/>
              <a:t>Selected schools will receive an email regarding special programs (e.g., virtual instruction programs, Home Education Programs) to test at your school.</a:t>
            </a:r>
          </a:p>
          <a:p>
            <a:r>
              <a:rPr lang="en-US" sz="2000" b="1" dirty="0">
                <a:solidFill>
                  <a:srgbClr val="FF0000"/>
                </a:solidFill>
              </a:rPr>
              <a:t>DO NOT ENTER SPECIAL PROGRAM STUDENTS IN TIDE OR PEARSONACCESS UNDER YOUR SCHOOL. Their test tickets and PreID labels will be emailed to schools, as applicable.</a:t>
            </a:r>
          </a:p>
          <a:p>
            <a:r>
              <a:rPr lang="en-US" sz="2000" dirty="0"/>
              <a:t>Adhere to the information and instructions found in your training packet. </a:t>
            </a:r>
          </a:p>
          <a:p>
            <a:r>
              <a:rPr lang="en-US" sz="2000" dirty="0"/>
              <a:t>Call SAET at 305-995-7520 if you have questions about testing special program students.</a:t>
            </a:r>
          </a:p>
        </p:txBody>
      </p:sp>
      <p:sp>
        <p:nvSpPr>
          <p:cNvPr id="4" name="Slide Number Placeholder 3"/>
          <p:cNvSpPr>
            <a:spLocks noGrp="1"/>
          </p:cNvSpPr>
          <p:nvPr>
            <p:ph type="sldNum" sz="quarter" idx="12"/>
          </p:nvPr>
        </p:nvSpPr>
        <p:spPr/>
        <p:txBody>
          <a:bodyPr/>
          <a:lstStyle/>
          <a:p>
            <a:fld id="{60F88D64-766A-45C3-93FE-3E1D3068B07A}" type="slidenum">
              <a:rPr lang="en-US" smtClean="0"/>
              <a:t>79</a:t>
            </a:fld>
            <a:endParaRPr lang="en-US" dirty="0"/>
          </a:p>
        </p:txBody>
      </p:sp>
      <p:grpSp>
        <p:nvGrpSpPr>
          <p:cNvPr id="8" name="Group 7"/>
          <p:cNvGrpSpPr/>
          <p:nvPr/>
        </p:nvGrpSpPr>
        <p:grpSpPr>
          <a:xfrm>
            <a:off x="7625561" y="586581"/>
            <a:ext cx="1248248" cy="762000"/>
            <a:chOff x="5203223" y="3428999"/>
            <a:chExt cx="1248248" cy="762000"/>
          </a:xfrm>
        </p:grpSpPr>
        <p:pic>
          <p:nvPicPr>
            <p:cNvPr id="9" name="Picture 8"/>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13" name="Group 12"/>
            <p:cNvGrpSpPr/>
            <p:nvPr/>
          </p:nvGrpSpPr>
          <p:grpSpPr>
            <a:xfrm>
              <a:off x="5438681" y="3448733"/>
              <a:ext cx="838200" cy="722531"/>
              <a:chOff x="5410732" y="3472099"/>
              <a:chExt cx="838200" cy="722531"/>
            </a:xfrm>
          </p:grpSpPr>
          <p:sp>
            <p:nvSpPr>
              <p:cNvPr id="14" name="TextBox 13"/>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5" name="TextBox 14"/>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0" name="Picture 9">
            <a:extLst>
              <a:ext uri="{FF2B5EF4-FFF2-40B4-BE49-F238E27FC236}">
                <a16:creationId xmlns:a16="http://schemas.microsoft.com/office/drawing/2014/main" id="{2C9F831D-CFA9-461B-B195-A73919913D56}"/>
              </a:ext>
            </a:extLst>
          </p:cNvPr>
          <p:cNvPicPr>
            <a:picLocks noChangeAspect="1"/>
          </p:cNvPicPr>
          <p:nvPr/>
        </p:nvPicPr>
        <p:blipFill>
          <a:blip r:embed="rId4"/>
          <a:stretch>
            <a:fillRect/>
          </a:stretch>
        </p:blipFill>
        <p:spPr>
          <a:xfrm>
            <a:off x="4863152" y="6172200"/>
            <a:ext cx="2548349" cy="685800"/>
          </a:xfrm>
          <a:prstGeom prst="rect">
            <a:avLst/>
          </a:prstGeom>
        </p:spPr>
      </p:pic>
    </p:spTree>
    <p:extLst>
      <p:ext uri="{BB962C8B-B14F-4D97-AF65-F5344CB8AC3E}">
        <p14:creationId xmlns:p14="http://schemas.microsoft.com/office/powerpoint/2010/main" val="958525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915400" cy="1096962"/>
          </a:xfrm>
        </p:spPr>
        <p:txBody>
          <a:bodyPr>
            <a:normAutofit fontScale="90000"/>
          </a:bodyPr>
          <a:lstStyle/>
          <a:p>
            <a:r>
              <a:rPr lang="en-US" dirty="0"/>
              <a:t>FSA ELA Writing</a:t>
            </a:r>
            <a:br>
              <a:rPr lang="en-US" dirty="0"/>
            </a:br>
            <a:r>
              <a:rPr lang="en-US" dirty="0"/>
              <a:t>Test Administration Schedule</a:t>
            </a:r>
          </a:p>
        </p:txBody>
      </p:sp>
      <p:sp>
        <p:nvSpPr>
          <p:cNvPr id="4" name="Slide Number Placeholder 3"/>
          <p:cNvSpPr>
            <a:spLocks noGrp="1"/>
          </p:cNvSpPr>
          <p:nvPr>
            <p:ph type="sldNum" sz="quarter" idx="12"/>
          </p:nvPr>
        </p:nvSpPr>
        <p:spPr/>
        <p:txBody>
          <a:bodyPr/>
          <a:lstStyle/>
          <a:p>
            <a:fld id="{60F88D64-766A-45C3-93FE-3E1D3068B07A}" type="slidenum">
              <a:rPr lang="en-US" smtClean="0"/>
              <a:t>8</a:t>
            </a:fld>
            <a:endParaRPr lang="en-US" dirty="0"/>
          </a:p>
        </p:txBody>
      </p:sp>
      <p:sp>
        <p:nvSpPr>
          <p:cNvPr id="7" name="TextBox 6"/>
          <p:cNvSpPr txBox="1"/>
          <p:nvPr/>
        </p:nvSpPr>
        <p:spPr>
          <a:xfrm>
            <a:off x="171531" y="4543425"/>
            <a:ext cx="8534400" cy="1854354"/>
          </a:xfrm>
          <a:prstGeom prst="rect">
            <a:avLst/>
          </a:prstGeom>
          <a:noFill/>
        </p:spPr>
        <p:txBody>
          <a:bodyPr wrap="square" rtlCol="0" anchor="t">
            <a:spAutoFit/>
          </a:bodyPr>
          <a:lstStyle/>
          <a:p>
            <a:pPr>
              <a:spcBef>
                <a:spcPts val="300"/>
              </a:spcBef>
              <a:spcAft>
                <a:spcPts val="300"/>
              </a:spcAft>
            </a:pPr>
            <a:r>
              <a:rPr lang="en-US" dirty="0"/>
              <a:t>*     Results reported late for Writing Retake.</a:t>
            </a:r>
          </a:p>
          <a:p>
            <a:pPr>
              <a:spcBef>
                <a:spcPts val="300"/>
              </a:spcBef>
              <a:spcAft>
                <a:spcPts val="300"/>
              </a:spcAft>
            </a:pPr>
            <a:r>
              <a:rPr lang="en-US" dirty="0"/>
              <a:t>**   Results reported late for Grades 4-10.</a:t>
            </a:r>
          </a:p>
          <a:p>
            <a:pPr>
              <a:spcBef>
                <a:spcPts val="300"/>
              </a:spcBef>
              <a:spcAft>
                <a:spcPts val="300"/>
              </a:spcAft>
            </a:pPr>
            <a:r>
              <a:rPr lang="en-US" dirty="0"/>
              <a:t>*** For the FSA ELA Writing Retake, any student who has not completed the test by the end of the allotted time may continue working; however, each test session may last no longer than half the length of a typical school day.</a:t>
            </a:r>
          </a:p>
          <a:p>
            <a:pPr algn="ctr"/>
            <a:r>
              <a:rPr lang="en-US" sz="1200" b="1" dirty="0">
                <a:solidFill>
                  <a:srgbClr val="FF0000"/>
                </a:solidFill>
              </a:rPr>
              <a:t>Any deviation from this schedule requires written approval from the Florida Department of Education.</a:t>
            </a:r>
          </a:p>
        </p:txBody>
      </p:sp>
      <p:graphicFrame>
        <p:nvGraphicFramePr>
          <p:cNvPr id="3" name="Table 2"/>
          <p:cNvGraphicFramePr>
            <a:graphicFrameLocks noGrp="1"/>
          </p:cNvGraphicFramePr>
          <p:nvPr>
            <p:extLst>
              <p:ext uri="{D42A27DB-BD31-4B8C-83A1-F6EECF244321}">
                <p14:modId xmlns:p14="http://schemas.microsoft.com/office/powerpoint/2010/main" val="1808698761"/>
              </p:ext>
            </p:extLst>
          </p:nvPr>
        </p:nvGraphicFramePr>
        <p:xfrm>
          <a:off x="133413" y="1657350"/>
          <a:ext cx="8803217" cy="2895600"/>
        </p:xfrm>
        <a:graphic>
          <a:graphicData uri="http://schemas.openxmlformats.org/drawingml/2006/table">
            <a:tbl>
              <a:tblPr firstRow="1" bandRow="1">
                <a:tableStyleId>{073A0DAA-6AF3-43AB-8588-CEC1D06C72B9}</a:tableStyleId>
              </a:tblPr>
              <a:tblGrid>
                <a:gridCol w="2822328">
                  <a:extLst>
                    <a:ext uri="{9D8B030D-6E8A-4147-A177-3AD203B41FA5}">
                      <a16:colId xmlns:a16="http://schemas.microsoft.com/office/drawing/2014/main" val="948310543"/>
                    </a:ext>
                  </a:extLst>
                </a:gridCol>
                <a:gridCol w="3542489">
                  <a:extLst>
                    <a:ext uri="{9D8B030D-6E8A-4147-A177-3AD203B41FA5}">
                      <a16:colId xmlns:a16="http://schemas.microsoft.com/office/drawing/2014/main" val="20001"/>
                    </a:ext>
                  </a:extLst>
                </a:gridCol>
                <a:gridCol w="2438400">
                  <a:extLst>
                    <a:ext uri="{9D8B030D-6E8A-4147-A177-3AD203B41FA5}">
                      <a16:colId xmlns:a16="http://schemas.microsoft.com/office/drawing/2014/main" val="3448096912"/>
                    </a:ext>
                  </a:extLst>
                </a:gridCol>
              </a:tblGrid>
              <a:tr h="0">
                <a:tc>
                  <a:txBody>
                    <a:bodyPr/>
                    <a:lstStyle/>
                    <a:p>
                      <a:pPr algn="ctr"/>
                      <a:r>
                        <a:rPr lang="en-US" sz="2000" b="1" dirty="0">
                          <a:solidFill>
                            <a:schemeClr val="tx1"/>
                          </a:solidFill>
                        </a:rPr>
                        <a:t>Grades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16A1CC"/>
                    </a:solidFill>
                  </a:tcPr>
                </a:tc>
                <a:tc>
                  <a:txBody>
                    <a:bodyPr/>
                    <a:lstStyle/>
                    <a:p>
                      <a:pPr algn="ctr"/>
                      <a:r>
                        <a:rPr lang="en-US" sz="2000" dirty="0">
                          <a:solidFill>
                            <a:schemeClr val="tx1"/>
                          </a:solidFill>
                        </a:rPr>
                        <a:t>CBT Window  </a:t>
                      </a:r>
                    </a:p>
                    <a:p>
                      <a:pPr algn="ctr"/>
                      <a:r>
                        <a:rPr lang="en-US" sz="2000" dirty="0">
                          <a:solidFill>
                            <a:schemeClr val="tx1"/>
                          </a:solidFill>
                        </a:rPr>
                        <a:t>(and PBT Accommodations)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16A1CC"/>
                    </a:solidFill>
                  </a:tcPr>
                </a:tc>
                <a:tc>
                  <a:txBody>
                    <a:bodyPr/>
                    <a:lstStyle/>
                    <a:p>
                      <a:pPr algn="ctr"/>
                      <a:r>
                        <a:rPr lang="en-US" sz="2000" dirty="0">
                          <a:solidFill>
                            <a:schemeClr val="tx1"/>
                          </a:solidFill>
                        </a:rPr>
                        <a:t>Session(s) / Length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16A1CC"/>
                    </a:solidFill>
                  </a:tcPr>
                </a:tc>
                <a:extLst>
                  <a:ext uri="{0D108BD9-81ED-4DB2-BD59-A6C34878D82A}">
                    <a16:rowId xmlns:a16="http://schemas.microsoft.com/office/drawing/2014/main" val="1000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Retake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F1FA"/>
                    </a:solidFill>
                  </a:tcPr>
                </a:tc>
                <a:tc>
                  <a:txBody>
                    <a:bodyPr/>
                    <a:lstStyle/>
                    <a:p>
                      <a:pPr algn="ctr"/>
                      <a:r>
                        <a:rPr lang="en-US" sz="2000" b="1" dirty="0"/>
                        <a:t>February 26 – March</a:t>
                      </a:r>
                      <a:r>
                        <a:rPr lang="en-US" sz="2000" b="1" baseline="0" dirty="0"/>
                        <a:t>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F1FA"/>
                    </a:solidFill>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baseline="0" dirty="0"/>
                        <a:t>1 session,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baseline="0" dirty="0"/>
                        <a:t>120 minutes***</a:t>
                      </a:r>
                    </a:p>
                    <a:p>
                      <a:pPr algn="ctr"/>
                      <a:endParaRPr lang="en-US" sz="20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F1FA"/>
                    </a:solidFill>
                  </a:tcPr>
                </a:tc>
                <a:extLst>
                  <a:ext uri="{0D108BD9-81ED-4DB2-BD59-A6C34878D82A}">
                    <a16:rowId xmlns:a16="http://schemas.microsoft.com/office/drawing/2014/main" val="1000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Grades 8-10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F1FA"/>
                    </a:solidFill>
                  </a:tcPr>
                </a:tc>
                <a:tc>
                  <a:txBody>
                    <a:bodyPr/>
                    <a:lstStyle/>
                    <a:p>
                      <a:pPr algn="ctr"/>
                      <a:r>
                        <a:rPr lang="en-US" sz="2000" b="1" dirty="0"/>
                        <a:t>March 1 - 9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F1FA"/>
                    </a:solidFill>
                  </a:tcPr>
                </a:tc>
                <a:tc vMerge="1">
                  <a:txBody>
                    <a:bodyPr/>
                    <a:lstStyle/>
                    <a:p>
                      <a:pPr algn="ctr"/>
                      <a:endParaRPr lang="en-US" sz="20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F1FA"/>
                    </a:solidFill>
                  </a:tcPr>
                </a:tc>
                <a:extLst>
                  <a:ext uri="{0D108BD9-81ED-4DB2-BD59-A6C34878D82A}">
                    <a16:rowId xmlns:a16="http://schemas.microsoft.com/office/drawing/2014/main" val="10002"/>
                  </a:ext>
                </a:extLst>
              </a:tr>
              <a:tr h="0">
                <a:tc>
                  <a:txBody>
                    <a:bodyPr/>
                    <a:lstStyle/>
                    <a:p>
                      <a:pPr algn="ctr"/>
                      <a:r>
                        <a:rPr lang="en-US" sz="2000" b="1" dirty="0">
                          <a:solidFill>
                            <a:srgbClr val="000000"/>
                          </a:solidFill>
                        </a:rPr>
                        <a:t>Grades 4-10 and Retake*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rgbClr val="D6F1FA"/>
                    </a:solidFill>
                  </a:tcPr>
                </a:tc>
                <a:tc>
                  <a:txBody>
                    <a:bodyPr/>
                    <a:lstStyle/>
                    <a:p>
                      <a:pPr algn="ctr"/>
                      <a:r>
                        <a:rPr lang="en-US" sz="2000" b="1" dirty="0">
                          <a:solidFill>
                            <a:srgbClr val="000000"/>
                          </a:solidFill>
                        </a:rPr>
                        <a:t>Make-up Window #1</a:t>
                      </a:r>
                    </a:p>
                    <a:p>
                      <a:pPr algn="ctr"/>
                      <a:r>
                        <a:rPr lang="en-US" sz="2000" b="1" dirty="0">
                          <a:solidFill>
                            <a:srgbClr val="000000"/>
                          </a:solidFill>
                        </a:rPr>
                        <a:t>April 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rgbClr val="D6F1FA"/>
                    </a:solidFill>
                  </a:tcPr>
                </a:tc>
                <a:tc vMerge="1">
                  <a:txBody>
                    <a:bodyPr/>
                    <a:lstStyle/>
                    <a:p>
                      <a:pPr algn="ctr"/>
                      <a:endParaRPr lang="en-US" sz="2000" b="1">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rgbClr val="D6F1FA"/>
                    </a:solidFill>
                  </a:tcPr>
                </a:tc>
                <a:extLst>
                  <a:ext uri="{0D108BD9-81ED-4DB2-BD59-A6C34878D82A}">
                    <a16:rowId xmlns:a16="http://schemas.microsoft.com/office/drawing/2014/main" val="10003"/>
                  </a:ext>
                </a:extLst>
              </a:tr>
              <a:tr h="0">
                <a:tc>
                  <a:txBody>
                    <a:bodyPr/>
                    <a:lstStyle/>
                    <a:p>
                      <a:pPr algn="ctr"/>
                      <a:r>
                        <a:rPr lang="en-US" sz="2000" b="1" dirty="0">
                          <a:solidFill>
                            <a:srgbClr val="000000"/>
                          </a:solidFill>
                        </a:rPr>
                        <a:t>Grades 4-10**</a:t>
                      </a:r>
                    </a:p>
                    <a:p>
                      <a:pPr algn="ctr"/>
                      <a:r>
                        <a:rPr lang="en-US" sz="2000" b="1" dirty="0">
                          <a:solidFill>
                            <a:srgbClr val="000000"/>
                          </a:solidFill>
                        </a:rPr>
                        <a:t>(No Retake)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rgbClr val="D6F1FA"/>
                    </a:solidFill>
                  </a:tcPr>
                </a:tc>
                <a:tc>
                  <a:txBody>
                    <a:bodyPr/>
                    <a:lstStyle/>
                    <a:p>
                      <a:pPr algn="ctr"/>
                      <a:r>
                        <a:rPr lang="en-US" sz="2000" b="1" dirty="0">
                          <a:solidFill>
                            <a:srgbClr val="000000"/>
                          </a:solidFill>
                        </a:rPr>
                        <a:t>Make-up Window #2</a:t>
                      </a:r>
                    </a:p>
                    <a:p>
                      <a:pPr algn="ctr"/>
                      <a:r>
                        <a:rPr lang="en-US" sz="2000" b="1" dirty="0">
                          <a:solidFill>
                            <a:srgbClr val="000000"/>
                          </a:solidFill>
                        </a:rPr>
                        <a:t>May 14-18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rgbClr val="D6F1FA"/>
                    </a:solidFill>
                  </a:tcPr>
                </a:tc>
                <a:tc vMerge="1">
                  <a:txBody>
                    <a:bodyPr/>
                    <a:lstStyle/>
                    <a:p>
                      <a:pPr algn="ctr"/>
                      <a:endParaRPr lang="en-US" sz="2000" b="1">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rgbClr val="D6F1FA"/>
                    </a:solidFill>
                  </a:tcPr>
                </a:tc>
                <a:extLst>
                  <a:ext uri="{0D108BD9-81ED-4DB2-BD59-A6C34878D82A}">
                    <a16:rowId xmlns:a16="http://schemas.microsoft.com/office/drawing/2014/main" val="10004"/>
                  </a:ext>
                </a:extLst>
              </a:tr>
            </a:tbl>
          </a:graphicData>
        </a:graphic>
      </p:graphicFrame>
      <p:grpSp>
        <p:nvGrpSpPr>
          <p:cNvPr id="6" name="Group 5">
            <a:extLst>
              <a:ext uri="{FF2B5EF4-FFF2-40B4-BE49-F238E27FC236}">
                <a16:creationId xmlns:a16="http://schemas.microsoft.com/office/drawing/2014/main" id="{8132C60B-A500-49ED-90A6-8E829C07F849}"/>
              </a:ext>
            </a:extLst>
          </p:cNvPr>
          <p:cNvGrpSpPr/>
          <p:nvPr/>
        </p:nvGrpSpPr>
        <p:grpSpPr>
          <a:xfrm>
            <a:off x="7625561" y="586581"/>
            <a:ext cx="1248248" cy="762000"/>
            <a:chOff x="5203223" y="3428999"/>
            <a:chExt cx="1248248" cy="762000"/>
          </a:xfrm>
        </p:grpSpPr>
        <p:pic>
          <p:nvPicPr>
            <p:cNvPr id="8" name="Picture 7">
              <a:extLst>
                <a:ext uri="{FF2B5EF4-FFF2-40B4-BE49-F238E27FC236}">
                  <a16:creationId xmlns:a16="http://schemas.microsoft.com/office/drawing/2014/main" id="{1C36536E-3FFC-4E3D-B249-DC089DA81C5F}"/>
                </a:ext>
              </a:extLst>
            </p:cNvPr>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9" name="Group 8">
              <a:extLst>
                <a:ext uri="{FF2B5EF4-FFF2-40B4-BE49-F238E27FC236}">
                  <a16:creationId xmlns:a16="http://schemas.microsoft.com/office/drawing/2014/main" id="{ABC1F5A7-BFDF-4AD0-BB8C-B8330EB8191E}"/>
                </a:ext>
              </a:extLst>
            </p:cNvPr>
            <p:cNvGrpSpPr/>
            <p:nvPr/>
          </p:nvGrpSpPr>
          <p:grpSpPr>
            <a:xfrm>
              <a:off x="5438681" y="3448733"/>
              <a:ext cx="838200" cy="722531"/>
              <a:chOff x="5410732" y="3472099"/>
              <a:chExt cx="838200" cy="722531"/>
            </a:xfrm>
          </p:grpSpPr>
          <p:sp>
            <p:nvSpPr>
              <p:cNvPr id="10" name="TextBox 9">
                <a:extLst>
                  <a:ext uri="{FF2B5EF4-FFF2-40B4-BE49-F238E27FC236}">
                    <a16:creationId xmlns:a16="http://schemas.microsoft.com/office/drawing/2014/main" id="{67F0FF8D-C8EA-4D8C-8EF4-0162BF89A792}"/>
                  </a:ext>
                </a:extLst>
              </p:cNvPr>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967A6913-0ABE-4A21-BF9B-C87A5634C611}"/>
                  </a:ext>
                </a:extLst>
              </p:cNvPr>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1060113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School Assessment Coordinator</a:t>
            </a:r>
            <a:br>
              <a:rPr lang="en-US" dirty="0"/>
            </a:br>
            <a:r>
              <a:rPr lang="en-US" dirty="0"/>
              <a:t>Responsibilities Before Testing</a:t>
            </a:r>
          </a:p>
        </p:txBody>
      </p:sp>
      <p:sp>
        <p:nvSpPr>
          <p:cNvPr id="3" name="Content Placeholder 2"/>
          <p:cNvSpPr>
            <a:spLocks noGrp="1"/>
          </p:cNvSpPr>
          <p:nvPr>
            <p:ph idx="1"/>
          </p:nvPr>
        </p:nvSpPr>
        <p:spPr>
          <a:xfrm>
            <a:off x="228600" y="1752601"/>
            <a:ext cx="8645209" cy="4937124"/>
          </a:xfrm>
        </p:spPr>
        <p:txBody>
          <a:bodyPr>
            <a:noAutofit/>
          </a:bodyPr>
          <a:lstStyle/>
          <a:p>
            <a:pPr marL="0" indent="0">
              <a:buNone/>
            </a:pPr>
            <a:r>
              <a:rPr lang="en-US" sz="2400" b="1" dirty="0"/>
              <a:t>Ensure Implementation of Accommodations  </a:t>
            </a:r>
          </a:p>
          <a:p>
            <a:pPr>
              <a:spcBef>
                <a:spcPts val="300"/>
              </a:spcBef>
              <a:spcAft>
                <a:spcPts val="300"/>
              </a:spcAft>
            </a:pPr>
            <a:r>
              <a:rPr lang="en-US" sz="1900" dirty="0"/>
              <a:t>Arrangements for implementing accommodations must be made prior to the administration dates. </a:t>
            </a:r>
          </a:p>
          <a:p>
            <a:pPr>
              <a:spcBef>
                <a:spcPts val="300"/>
              </a:spcBef>
              <a:spcAft>
                <a:spcPts val="300"/>
              </a:spcAft>
            </a:pPr>
            <a:r>
              <a:rPr lang="en-US" sz="1900" dirty="0"/>
              <a:t>Make sure that test administrators have been properly trained regarding accommodations and have made provisions for the exact accommodations needed for individual students. </a:t>
            </a:r>
          </a:p>
          <a:p>
            <a:pPr>
              <a:spcBef>
                <a:spcPts val="300"/>
              </a:spcBef>
              <a:spcAft>
                <a:spcPts val="300"/>
              </a:spcAft>
            </a:pPr>
            <a:r>
              <a:rPr lang="en-US" sz="1900" dirty="0"/>
              <a:t>Verify that all students who will use Passage Booklets for ELA Reading, ELA Writing, or FCAT 2.0 Reading Retake have been correctly assigned that accommodation in TIDE or PearsonAccess Next prior to testing.</a:t>
            </a:r>
          </a:p>
          <a:p>
            <a:pPr>
              <a:spcBef>
                <a:spcPts val="300"/>
              </a:spcBef>
              <a:spcAft>
                <a:spcPts val="300"/>
              </a:spcAft>
            </a:pPr>
            <a:r>
              <a:rPr lang="en-US" sz="1900" dirty="0"/>
              <a:t>Verify that all students needing Text-to-speech and/or Masking have the accommodation turned on in TIDE and PearsonAccess Next.</a:t>
            </a:r>
          </a:p>
          <a:p>
            <a:pPr>
              <a:spcBef>
                <a:spcPts val="300"/>
              </a:spcBef>
              <a:spcAft>
                <a:spcPts val="300"/>
              </a:spcAft>
            </a:pPr>
            <a:r>
              <a:rPr lang="en-US" sz="1900" dirty="0"/>
              <a:t>If students will receive an oral presentation accommodation for FSA ELA Reading and will not use text-to-speech, ensure that test administrators are familiar with the “Instructions for Oral Presentation Accommodations” section in Appendix A of the Spring/Summer 2018 FSA CBT Manual.</a:t>
            </a:r>
          </a:p>
          <a:p>
            <a:pPr>
              <a:spcBef>
                <a:spcPts val="300"/>
              </a:spcBef>
              <a:spcAft>
                <a:spcPts val="300"/>
              </a:spcAft>
            </a:pPr>
            <a:r>
              <a:rPr lang="en-US" sz="1900" b="1" dirty="0">
                <a:ea typeface="Tahoma" panose="020B0604030504040204" pitchFamily="34" charset="0"/>
                <a:cs typeface="Tahoma" panose="020B0604030504040204" pitchFamily="34" charset="0"/>
              </a:rPr>
              <a:t>For detailed instructions on assigning accommodations, refer to the 2017-18 FSA Accommodations Guide and </a:t>
            </a:r>
            <a:r>
              <a:rPr lang="en-US" sz="1900" b="1" i="1" dirty="0">
                <a:ea typeface="Tahoma" panose="020B0604030504040204" pitchFamily="34" charset="0"/>
                <a:cs typeface="Tahoma" panose="020B0604030504040204" pitchFamily="34" charset="0"/>
              </a:rPr>
              <a:t>Florida PearsonAccess Next User Guide.</a:t>
            </a:r>
            <a:endParaRPr lang="en-US" sz="1900" b="1" dirty="0">
              <a:ea typeface="Tahoma" panose="020B0604030504040204" pitchFamily="34" charset="0"/>
              <a:cs typeface="Tahoma" panose="020B0604030504040204" pitchFamily="34" charset="0"/>
            </a:endParaRPr>
          </a:p>
          <a:p>
            <a:endParaRPr lang="en-US" sz="1800" dirty="0"/>
          </a:p>
        </p:txBody>
      </p:sp>
      <p:sp>
        <p:nvSpPr>
          <p:cNvPr id="4" name="Slide Number Placeholder 3"/>
          <p:cNvSpPr>
            <a:spLocks noGrp="1"/>
          </p:cNvSpPr>
          <p:nvPr>
            <p:ph type="sldNum" sz="quarter" idx="12"/>
          </p:nvPr>
        </p:nvSpPr>
        <p:spPr/>
        <p:txBody>
          <a:bodyPr/>
          <a:lstStyle/>
          <a:p>
            <a:fld id="{60F88D64-766A-45C3-93FE-3E1D3068B07A}" type="slidenum">
              <a:rPr lang="en-US" smtClean="0"/>
              <a:t>80</a:t>
            </a:fld>
            <a:endParaRPr lang="en-US" dirty="0"/>
          </a:p>
        </p:txBody>
      </p:sp>
      <p:grpSp>
        <p:nvGrpSpPr>
          <p:cNvPr id="8" name="Group 7"/>
          <p:cNvGrpSpPr/>
          <p:nvPr/>
        </p:nvGrpSpPr>
        <p:grpSpPr>
          <a:xfrm>
            <a:off x="7625561" y="586581"/>
            <a:ext cx="1248248" cy="762000"/>
            <a:chOff x="5203223" y="3428999"/>
            <a:chExt cx="1248248" cy="762000"/>
          </a:xfrm>
        </p:grpSpPr>
        <p:pic>
          <p:nvPicPr>
            <p:cNvPr id="9" name="Picture 8"/>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13" name="Group 12"/>
            <p:cNvGrpSpPr/>
            <p:nvPr/>
          </p:nvGrpSpPr>
          <p:grpSpPr>
            <a:xfrm>
              <a:off x="5438681" y="3448733"/>
              <a:ext cx="838200" cy="722531"/>
              <a:chOff x="5410732" y="3472099"/>
              <a:chExt cx="838200" cy="722531"/>
            </a:xfrm>
          </p:grpSpPr>
          <p:sp>
            <p:nvSpPr>
              <p:cNvPr id="14" name="TextBox 13"/>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5" name="TextBox 14"/>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0" name="Picture 9">
            <a:extLst>
              <a:ext uri="{FF2B5EF4-FFF2-40B4-BE49-F238E27FC236}">
                <a16:creationId xmlns:a16="http://schemas.microsoft.com/office/drawing/2014/main" id="{3EDE7929-261E-4DBC-8BDB-DAC0FFD478D2}"/>
              </a:ext>
            </a:extLst>
          </p:cNvPr>
          <p:cNvPicPr>
            <a:picLocks noChangeAspect="1"/>
          </p:cNvPicPr>
          <p:nvPr/>
        </p:nvPicPr>
        <p:blipFill>
          <a:blip r:embed="rId4"/>
          <a:stretch>
            <a:fillRect/>
          </a:stretch>
        </p:blipFill>
        <p:spPr>
          <a:xfrm>
            <a:off x="4863152" y="6324600"/>
            <a:ext cx="2548349" cy="533400"/>
          </a:xfrm>
          <a:prstGeom prst="rect">
            <a:avLst/>
          </a:prstGeom>
        </p:spPr>
      </p:pic>
    </p:spTree>
    <p:extLst>
      <p:ext uri="{BB962C8B-B14F-4D97-AF65-F5344CB8AC3E}">
        <p14:creationId xmlns:p14="http://schemas.microsoft.com/office/powerpoint/2010/main" val="1838239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School Assessment Coordinator</a:t>
            </a:r>
            <a:br>
              <a:rPr lang="en-US" dirty="0"/>
            </a:br>
            <a:r>
              <a:rPr lang="en-US" dirty="0"/>
              <a:t>Responsibilities Before Testing</a:t>
            </a:r>
          </a:p>
        </p:txBody>
      </p:sp>
      <p:sp>
        <p:nvSpPr>
          <p:cNvPr id="3" name="Content Placeholder 2"/>
          <p:cNvSpPr>
            <a:spLocks noGrp="1"/>
          </p:cNvSpPr>
          <p:nvPr>
            <p:ph idx="1"/>
          </p:nvPr>
        </p:nvSpPr>
        <p:spPr>
          <a:xfrm>
            <a:off x="228600" y="1752601"/>
            <a:ext cx="8645209" cy="4343399"/>
          </a:xfrm>
        </p:spPr>
        <p:txBody>
          <a:bodyPr>
            <a:noAutofit/>
          </a:bodyPr>
          <a:lstStyle/>
          <a:p>
            <a:pPr marL="0" indent="0">
              <a:buNone/>
            </a:pPr>
            <a:r>
              <a:rPr lang="en-US" sz="2800" b="1" dirty="0"/>
              <a:t>Meet with Technology Coordinator</a:t>
            </a:r>
          </a:p>
          <a:p>
            <a:r>
              <a:rPr lang="en-US" sz="2200" dirty="0"/>
              <a:t>It is important that technology coordinators understand their responsibilities before, during, and after an FSA and NGSSS computer-based test administrations. </a:t>
            </a:r>
          </a:p>
          <a:p>
            <a:r>
              <a:rPr lang="en-US" sz="2200" dirty="0"/>
              <a:t>Review the instructions and information for technology coordinators (located on the FSA Portal and PearsonAccess Next), AND test administration and security policies and procedures included in the manuals.</a:t>
            </a:r>
          </a:p>
          <a:p>
            <a:r>
              <a:rPr lang="en-US" sz="2200" dirty="0"/>
              <a:t>Create a plan for handling technical issues during testing. </a:t>
            </a:r>
          </a:p>
          <a:p>
            <a:r>
              <a:rPr lang="en-US" sz="2200" dirty="0"/>
              <a:t>Technology coordinators are required to sign the </a:t>
            </a:r>
            <a:r>
              <a:rPr lang="en-US" sz="2200" i="1" dirty="0"/>
              <a:t>2017–2018 Test Administration and Security Agreement</a:t>
            </a:r>
            <a:r>
              <a:rPr lang="en-US" sz="2200" dirty="0"/>
              <a:t>. </a:t>
            </a:r>
          </a:p>
          <a:p>
            <a:r>
              <a:rPr lang="en-US" sz="2200" dirty="0"/>
              <a:t>The technology coordinator should also be involved in all planning meetings to provide input on logistics and resolve any network issues.</a:t>
            </a:r>
          </a:p>
        </p:txBody>
      </p:sp>
      <p:sp>
        <p:nvSpPr>
          <p:cNvPr id="4" name="Slide Number Placeholder 3"/>
          <p:cNvSpPr>
            <a:spLocks noGrp="1"/>
          </p:cNvSpPr>
          <p:nvPr>
            <p:ph type="sldNum" sz="quarter" idx="12"/>
          </p:nvPr>
        </p:nvSpPr>
        <p:spPr/>
        <p:txBody>
          <a:bodyPr/>
          <a:lstStyle/>
          <a:p>
            <a:fld id="{60F88D64-766A-45C3-93FE-3E1D3068B07A}" type="slidenum">
              <a:rPr lang="en-US" smtClean="0"/>
              <a:t>81</a:t>
            </a:fld>
            <a:endParaRPr lang="en-US" dirty="0"/>
          </a:p>
        </p:txBody>
      </p:sp>
      <p:grpSp>
        <p:nvGrpSpPr>
          <p:cNvPr id="10" name="Group 9"/>
          <p:cNvGrpSpPr/>
          <p:nvPr/>
        </p:nvGrpSpPr>
        <p:grpSpPr>
          <a:xfrm>
            <a:off x="7626034" y="586581"/>
            <a:ext cx="1248248" cy="762000"/>
            <a:chOff x="1443905" y="3429000"/>
            <a:chExt cx="1248248" cy="762000"/>
          </a:xfrm>
        </p:grpSpPr>
        <p:pic>
          <p:nvPicPr>
            <p:cNvPr id="11" name="Picture 10"/>
            <p:cNvPicPr>
              <a:picLocks noChangeAspect="1"/>
            </p:cNvPicPr>
            <p:nvPr/>
          </p:nvPicPr>
          <p:blipFill>
            <a:blip r:embed="rId2"/>
            <a:stretch>
              <a:fillRect/>
            </a:stretch>
          </p:blipFill>
          <p:spPr>
            <a:xfrm>
              <a:off x="1443905" y="3429000"/>
              <a:ext cx="1248248" cy="762000"/>
            </a:xfrm>
            <a:prstGeom prst="rect">
              <a:avLst/>
            </a:prstGeom>
            <a:scene3d>
              <a:camera prst="orthographicFront"/>
              <a:lightRig rig="threePt" dir="t"/>
            </a:scene3d>
            <a:sp3d>
              <a:bevelT/>
            </a:sp3d>
          </p:spPr>
        </p:pic>
        <p:sp>
          <p:nvSpPr>
            <p:cNvPr id="12" name="TextBox 11"/>
            <p:cNvSpPr txBox="1"/>
            <p:nvPr/>
          </p:nvSpPr>
          <p:spPr>
            <a:xfrm>
              <a:off x="1648929" y="3594556"/>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pic>
        <p:nvPicPr>
          <p:cNvPr id="8" name="Picture 7">
            <a:extLst>
              <a:ext uri="{FF2B5EF4-FFF2-40B4-BE49-F238E27FC236}">
                <a16:creationId xmlns:a16="http://schemas.microsoft.com/office/drawing/2014/main" id="{FE868693-8776-474F-921B-9D2CDE313D36}"/>
              </a:ext>
            </a:extLst>
          </p:cNvPr>
          <p:cNvPicPr>
            <a:picLocks noChangeAspect="1"/>
          </p:cNvPicPr>
          <p:nvPr/>
        </p:nvPicPr>
        <p:blipFill>
          <a:blip r:embed="rId3"/>
          <a:stretch>
            <a:fillRect/>
          </a:stretch>
        </p:blipFill>
        <p:spPr>
          <a:xfrm>
            <a:off x="4863152" y="6172200"/>
            <a:ext cx="2548349" cy="685800"/>
          </a:xfrm>
          <a:prstGeom prst="rect">
            <a:avLst/>
          </a:prstGeom>
        </p:spPr>
      </p:pic>
    </p:spTree>
    <p:extLst>
      <p:ext uri="{BB962C8B-B14F-4D97-AF65-F5344CB8AC3E}">
        <p14:creationId xmlns:p14="http://schemas.microsoft.com/office/powerpoint/2010/main" val="42872361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sz="4200" dirty="0"/>
              <a:t>School Assessment Coordinator</a:t>
            </a:r>
            <a:br>
              <a:rPr lang="en-US" sz="4200" dirty="0"/>
            </a:br>
            <a:r>
              <a:rPr lang="en-US" sz="4200" dirty="0"/>
              <a:t>Responsibilities Before Testing</a:t>
            </a:r>
          </a:p>
        </p:txBody>
      </p:sp>
      <p:sp>
        <p:nvSpPr>
          <p:cNvPr id="3" name="Content Placeholder 2"/>
          <p:cNvSpPr>
            <a:spLocks noGrp="1"/>
          </p:cNvSpPr>
          <p:nvPr>
            <p:ph idx="1"/>
          </p:nvPr>
        </p:nvSpPr>
        <p:spPr>
          <a:xfrm>
            <a:off x="228600" y="1623826"/>
            <a:ext cx="8645209" cy="4343399"/>
          </a:xfrm>
        </p:spPr>
        <p:txBody>
          <a:bodyPr>
            <a:noAutofit/>
          </a:bodyPr>
          <a:lstStyle/>
          <a:p>
            <a:pPr marL="0" indent="0">
              <a:buNone/>
            </a:pPr>
            <a:r>
              <a:rPr lang="en-US" sz="2800" b="1" dirty="0"/>
              <a:t>Prepare Test Settings, Computers, and Devices</a:t>
            </a:r>
          </a:p>
          <a:p>
            <a:pPr>
              <a:lnSpc>
                <a:spcPct val="100000"/>
              </a:lnSpc>
              <a:spcBef>
                <a:spcPts val="300"/>
              </a:spcBef>
              <a:spcAft>
                <a:spcPts val="300"/>
              </a:spcAft>
            </a:pPr>
            <a:r>
              <a:rPr lang="en-US" sz="1800" dirty="0"/>
              <a:t>Tests should be administered in a room that has comfortable seating, good lighting, and an appropriate temperature. Make sure that testing rooms are adequately ventilated and free of distractions.</a:t>
            </a:r>
          </a:p>
          <a:p>
            <a:pPr>
              <a:lnSpc>
                <a:spcPct val="100000"/>
              </a:lnSpc>
              <a:spcBef>
                <a:spcPts val="300"/>
              </a:spcBef>
              <a:spcAft>
                <a:spcPts val="300"/>
              </a:spcAft>
            </a:pPr>
            <a:r>
              <a:rPr lang="en-US" sz="1800" dirty="0"/>
              <a:t>Sufficient work space should be provided for students to use worksheets, work folders, planning sheets, reference sheets, and passage booklets, periodic tables, and PBT accommodation materials, as applicable. </a:t>
            </a:r>
          </a:p>
          <a:p>
            <a:pPr>
              <a:lnSpc>
                <a:spcPct val="100000"/>
              </a:lnSpc>
              <a:spcBef>
                <a:spcPts val="300"/>
              </a:spcBef>
              <a:spcAft>
                <a:spcPts val="300"/>
              </a:spcAft>
            </a:pPr>
            <a:r>
              <a:rPr lang="en-US" sz="1800" dirty="0"/>
              <a:t>Check the configuration of the testing rooms to make sure you will be able to provide a secure environment during testing. </a:t>
            </a:r>
          </a:p>
          <a:p>
            <a:pPr>
              <a:lnSpc>
                <a:spcPct val="100000"/>
              </a:lnSpc>
              <a:spcBef>
                <a:spcPts val="300"/>
              </a:spcBef>
              <a:spcAft>
                <a:spcPts val="300"/>
              </a:spcAft>
            </a:pPr>
            <a:r>
              <a:rPr lang="en-US" sz="1800" dirty="0"/>
              <a:t>Students must not be able to easily view other students’ test materials or computer/device screens (install visual blocks; e.g., file folders taped to sides). </a:t>
            </a:r>
          </a:p>
          <a:p>
            <a:pPr>
              <a:lnSpc>
                <a:spcPct val="100000"/>
              </a:lnSpc>
              <a:spcBef>
                <a:spcPts val="300"/>
              </a:spcBef>
              <a:spcAft>
                <a:spcPts val="300"/>
              </a:spcAft>
            </a:pPr>
            <a:r>
              <a:rPr lang="en-US" sz="1800" dirty="0"/>
              <a:t>Also, check for and remove all unauthorized visual aids posted in classrooms or affixed to student desks.</a:t>
            </a:r>
          </a:p>
          <a:p>
            <a:pPr>
              <a:lnSpc>
                <a:spcPct val="100000"/>
              </a:lnSpc>
              <a:spcBef>
                <a:spcPts val="300"/>
              </a:spcBef>
              <a:spcAft>
                <a:spcPts val="300"/>
              </a:spcAft>
            </a:pPr>
            <a:r>
              <a:rPr lang="en-US" sz="1800" dirty="0"/>
              <a:t>Before each FSA test session, test administrators should launch the secure browser on each computer or device.</a:t>
            </a:r>
          </a:p>
          <a:p>
            <a:endParaRPr lang="en-US" sz="2000" dirty="0"/>
          </a:p>
          <a:p>
            <a:endParaRPr lang="en-US" sz="2000" dirty="0"/>
          </a:p>
          <a:p>
            <a:endParaRPr lang="en-US" sz="2600" dirty="0"/>
          </a:p>
        </p:txBody>
      </p:sp>
      <p:sp>
        <p:nvSpPr>
          <p:cNvPr id="4" name="Slide Number Placeholder 3"/>
          <p:cNvSpPr>
            <a:spLocks noGrp="1"/>
          </p:cNvSpPr>
          <p:nvPr>
            <p:ph type="sldNum" sz="quarter" idx="12"/>
          </p:nvPr>
        </p:nvSpPr>
        <p:spPr/>
        <p:txBody>
          <a:bodyPr/>
          <a:lstStyle/>
          <a:p>
            <a:fld id="{60F88D64-766A-45C3-93FE-3E1D3068B07A}" type="slidenum">
              <a:rPr lang="en-US" smtClean="0"/>
              <a:t>82</a:t>
            </a:fld>
            <a:endParaRPr lang="en-US" dirty="0"/>
          </a:p>
        </p:txBody>
      </p:sp>
      <p:grpSp>
        <p:nvGrpSpPr>
          <p:cNvPr id="8" name="Group 7"/>
          <p:cNvGrpSpPr/>
          <p:nvPr/>
        </p:nvGrpSpPr>
        <p:grpSpPr>
          <a:xfrm>
            <a:off x="7625561" y="586581"/>
            <a:ext cx="1248248" cy="762000"/>
            <a:chOff x="5203223" y="3428999"/>
            <a:chExt cx="1248248" cy="762000"/>
          </a:xfrm>
        </p:grpSpPr>
        <p:pic>
          <p:nvPicPr>
            <p:cNvPr id="9" name="Picture 8"/>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13" name="Group 12"/>
            <p:cNvGrpSpPr/>
            <p:nvPr/>
          </p:nvGrpSpPr>
          <p:grpSpPr>
            <a:xfrm>
              <a:off x="5438681" y="3448733"/>
              <a:ext cx="838200" cy="722531"/>
              <a:chOff x="5410732" y="3472099"/>
              <a:chExt cx="838200" cy="722531"/>
            </a:xfrm>
          </p:grpSpPr>
          <p:sp>
            <p:nvSpPr>
              <p:cNvPr id="14" name="TextBox 13"/>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5" name="TextBox 14"/>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0" name="Picture 9">
            <a:extLst>
              <a:ext uri="{FF2B5EF4-FFF2-40B4-BE49-F238E27FC236}">
                <a16:creationId xmlns:a16="http://schemas.microsoft.com/office/drawing/2014/main" id="{803165FE-529E-490E-9ACC-A34C91C1A06D}"/>
              </a:ext>
            </a:extLst>
          </p:cNvPr>
          <p:cNvPicPr>
            <a:picLocks noChangeAspect="1"/>
          </p:cNvPicPr>
          <p:nvPr/>
        </p:nvPicPr>
        <p:blipFill>
          <a:blip r:embed="rId4"/>
          <a:stretch>
            <a:fillRect/>
          </a:stretch>
        </p:blipFill>
        <p:spPr>
          <a:xfrm>
            <a:off x="4863152" y="6172200"/>
            <a:ext cx="2548349" cy="685800"/>
          </a:xfrm>
          <a:prstGeom prst="rect">
            <a:avLst/>
          </a:prstGeom>
        </p:spPr>
      </p:pic>
    </p:spTree>
    <p:extLst>
      <p:ext uri="{BB962C8B-B14F-4D97-AF65-F5344CB8AC3E}">
        <p14:creationId xmlns:p14="http://schemas.microsoft.com/office/powerpoint/2010/main" val="42574995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School Assessment Coordinator</a:t>
            </a:r>
            <a:br>
              <a:rPr lang="en-US" dirty="0"/>
            </a:br>
            <a:r>
              <a:rPr lang="en-US" dirty="0"/>
              <a:t>Responsibilities Before Testing</a:t>
            </a:r>
          </a:p>
        </p:txBody>
      </p:sp>
      <p:sp>
        <p:nvSpPr>
          <p:cNvPr id="3" name="Content Placeholder 2"/>
          <p:cNvSpPr>
            <a:spLocks noGrp="1"/>
          </p:cNvSpPr>
          <p:nvPr>
            <p:ph idx="1"/>
          </p:nvPr>
        </p:nvSpPr>
        <p:spPr>
          <a:xfrm>
            <a:off x="249395" y="1664891"/>
            <a:ext cx="8645210" cy="4871376"/>
          </a:xfrm>
        </p:spPr>
        <p:txBody>
          <a:bodyPr>
            <a:noAutofit/>
          </a:bodyPr>
          <a:lstStyle/>
          <a:p>
            <a:pPr marL="0" indent="0">
              <a:spcBef>
                <a:spcPts val="300"/>
              </a:spcBef>
              <a:spcAft>
                <a:spcPts val="300"/>
              </a:spcAft>
              <a:buNone/>
            </a:pPr>
            <a:r>
              <a:rPr lang="en-US" sz="2200" b="1" dirty="0"/>
              <a:t>FSA Computer and Device Preparations</a:t>
            </a:r>
          </a:p>
          <a:p>
            <a:pPr>
              <a:lnSpc>
                <a:spcPct val="100000"/>
              </a:lnSpc>
              <a:spcBef>
                <a:spcPts val="200"/>
              </a:spcBef>
              <a:spcAft>
                <a:spcPts val="300"/>
              </a:spcAft>
            </a:pPr>
            <a:r>
              <a:rPr lang="en-US" sz="1800" dirty="0"/>
              <a:t>The latest version of the </a:t>
            </a:r>
            <a:r>
              <a:rPr lang="en-US" sz="1800" dirty="0">
                <a:solidFill>
                  <a:srgbClr val="FF0000"/>
                </a:solidFill>
              </a:rPr>
              <a:t>2017-18</a:t>
            </a:r>
            <a:r>
              <a:rPr lang="en-US" sz="1800" dirty="0"/>
              <a:t> </a:t>
            </a:r>
            <a:r>
              <a:rPr lang="en-US" sz="1800" dirty="0">
                <a:solidFill>
                  <a:srgbClr val="FF0000"/>
                </a:solidFill>
              </a:rPr>
              <a:t>AIR FSA Secure Browser </a:t>
            </a:r>
            <a:r>
              <a:rPr lang="en-US" sz="1800" dirty="0"/>
              <a:t>must be installed on all computers or devices that students will use for testing (refer to Weekly Briefing #21564). </a:t>
            </a:r>
          </a:p>
          <a:p>
            <a:pPr lvl="1">
              <a:lnSpc>
                <a:spcPct val="100000"/>
              </a:lnSpc>
              <a:spcBef>
                <a:spcPts val="200"/>
              </a:spcBef>
              <a:spcAft>
                <a:spcPts val="300"/>
              </a:spcAft>
            </a:pPr>
            <a:r>
              <a:rPr lang="en-US" sz="1800" dirty="0"/>
              <a:t>Information on devices supported for testing are found in </a:t>
            </a:r>
            <a:r>
              <a:rPr lang="en-US" sz="1800" i="1" dirty="0"/>
              <a:t>2017-18 System Requirements for Online Testing</a:t>
            </a:r>
            <a:r>
              <a:rPr lang="en-US" sz="1800" dirty="0"/>
              <a:t>, also available on the portal. </a:t>
            </a:r>
          </a:p>
          <a:p>
            <a:pPr>
              <a:lnSpc>
                <a:spcPct val="100000"/>
              </a:lnSpc>
              <a:spcBef>
                <a:spcPts val="200"/>
              </a:spcBef>
              <a:spcAft>
                <a:spcPts val="300"/>
              </a:spcAft>
            </a:pPr>
            <a:r>
              <a:rPr lang="en-US" sz="1800" dirty="0"/>
              <a:t>Schools may use </a:t>
            </a:r>
            <a:r>
              <a:rPr lang="en-US" sz="1800" i="1" dirty="0"/>
              <a:t>secured</a:t>
            </a:r>
            <a:r>
              <a:rPr lang="en-US" sz="1800" dirty="0"/>
              <a:t> tablets for testing in Spring 2018, in accordance with District guidelines (refer to Weekly Briefing # 22404).</a:t>
            </a:r>
          </a:p>
          <a:p>
            <a:pPr lvl="1">
              <a:lnSpc>
                <a:spcPct val="100000"/>
              </a:lnSpc>
              <a:spcBef>
                <a:spcPts val="200"/>
              </a:spcBef>
              <a:spcAft>
                <a:spcPts val="300"/>
              </a:spcAft>
            </a:pPr>
            <a:r>
              <a:rPr lang="en-US" sz="1800" dirty="0"/>
              <a:t>Attachable keyboards are required for test administration, along with headphones for applicable sessions.   </a:t>
            </a:r>
          </a:p>
          <a:p>
            <a:pPr lvl="1">
              <a:lnSpc>
                <a:spcPct val="100000"/>
              </a:lnSpc>
              <a:spcBef>
                <a:spcPts val="200"/>
              </a:spcBef>
              <a:spcAft>
                <a:spcPts val="300"/>
              </a:spcAft>
            </a:pPr>
            <a:r>
              <a:rPr lang="en-US" sz="1800" dirty="0"/>
              <a:t>All students to be tested on the tablets should complete the practice test on the tablet, to ensure comfort with the device. </a:t>
            </a:r>
          </a:p>
          <a:p>
            <a:pPr lvl="0">
              <a:lnSpc>
                <a:spcPct val="100000"/>
              </a:lnSpc>
              <a:spcBef>
                <a:spcPts val="200"/>
              </a:spcBef>
              <a:spcAft>
                <a:spcPts val="300"/>
              </a:spcAft>
            </a:pPr>
            <a:r>
              <a:rPr lang="en-US" sz="1800" b="1" dirty="0"/>
              <a:t>Mobile technologies (laptops and/or tablets) must be fully charged and activated to allow for installation of updates in advance of the testing window.</a:t>
            </a:r>
            <a:r>
              <a:rPr lang="en-US" sz="1800" dirty="0"/>
              <a:t>  In addition, ITS must certify the specific setting, and the appropriate infrastructure trial must be conducted using the devices in place. </a:t>
            </a:r>
          </a:p>
          <a:p>
            <a:endParaRPr lang="en-US" sz="2400" dirty="0"/>
          </a:p>
        </p:txBody>
      </p:sp>
      <p:sp>
        <p:nvSpPr>
          <p:cNvPr id="4" name="Slide Number Placeholder 3"/>
          <p:cNvSpPr>
            <a:spLocks noGrp="1"/>
          </p:cNvSpPr>
          <p:nvPr>
            <p:ph type="sldNum" sz="quarter" idx="12"/>
          </p:nvPr>
        </p:nvSpPr>
        <p:spPr/>
        <p:txBody>
          <a:bodyPr/>
          <a:lstStyle/>
          <a:p>
            <a:fld id="{60F88D64-766A-45C3-93FE-3E1D3068B07A}" type="slidenum">
              <a:rPr lang="en-US" smtClean="0"/>
              <a:t>83</a:t>
            </a:fld>
            <a:endParaRPr lang="en-US" dirty="0"/>
          </a:p>
        </p:txBody>
      </p:sp>
      <p:grpSp>
        <p:nvGrpSpPr>
          <p:cNvPr id="13" name="Group 12"/>
          <p:cNvGrpSpPr/>
          <p:nvPr/>
        </p:nvGrpSpPr>
        <p:grpSpPr>
          <a:xfrm>
            <a:off x="7626034" y="586581"/>
            <a:ext cx="1248248" cy="762000"/>
            <a:chOff x="1443905" y="3429000"/>
            <a:chExt cx="1248248" cy="762000"/>
          </a:xfrm>
        </p:grpSpPr>
        <p:pic>
          <p:nvPicPr>
            <p:cNvPr id="14" name="Picture 13"/>
            <p:cNvPicPr>
              <a:picLocks noChangeAspect="1"/>
            </p:cNvPicPr>
            <p:nvPr/>
          </p:nvPicPr>
          <p:blipFill>
            <a:blip r:embed="rId3"/>
            <a:stretch>
              <a:fillRect/>
            </a:stretch>
          </p:blipFill>
          <p:spPr>
            <a:xfrm>
              <a:off x="1443905" y="3429000"/>
              <a:ext cx="1248248" cy="762000"/>
            </a:xfrm>
            <a:prstGeom prst="rect">
              <a:avLst/>
            </a:prstGeom>
            <a:scene3d>
              <a:camera prst="orthographicFront"/>
              <a:lightRig rig="threePt" dir="t"/>
            </a:scene3d>
            <a:sp3d>
              <a:bevelT/>
            </a:sp3d>
          </p:spPr>
        </p:pic>
        <p:sp>
          <p:nvSpPr>
            <p:cNvPr id="15" name="TextBox 14"/>
            <p:cNvSpPr txBox="1"/>
            <p:nvPr/>
          </p:nvSpPr>
          <p:spPr>
            <a:xfrm>
              <a:off x="1648929" y="3594556"/>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41488186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School Assessment Coordinator</a:t>
            </a:r>
            <a:br>
              <a:rPr lang="en-US" dirty="0"/>
            </a:br>
            <a:r>
              <a:rPr lang="en-US" dirty="0"/>
              <a:t>Responsibilities Before Testing</a:t>
            </a:r>
          </a:p>
        </p:txBody>
      </p:sp>
      <p:sp>
        <p:nvSpPr>
          <p:cNvPr id="3" name="Content Placeholder 2"/>
          <p:cNvSpPr>
            <a:spLocks noGrp="1"/>
          </p:cNvSpPr>
          <p:nvPr>
            <p:ph idx="1"/>
          </p:nvPr>
        </p:nvSpPr>
        <p:spPr>
          <a:xfrm>
            <a:off x="228600" y="1752601"/>
            <a:ext cx="8645210" cy="4783666"/>
          </a:xfrm>
        </p:spPr>
        <p:txBody>
          <a:bodyPr>
            <a:noAutofit/>
          </a:bodyPr>
          <a:lstStyle/>
          <a:p>
            <a:pPr marL="0" indent="0">
              <a:lnSpc>
                <a:spcPct val="100000"/>
              </a:lnSpc>
              <a:spcBef>
                <a:spcPts val="300"/>
              </a:spcBef>
              <a:spcAft>
                <a:spcPts val="300"/>
              </a:spcAft>
              <a:buNone/>
            </a:pPr>
            <a:r>
              <a:rPr lang="en-US" sz="2400" b="1" dirty="0"/>
              <a:t>FSA Computer and Device Preparations</a:t>
            </a:r>
          </a:p>
          <a:p>
            <a:pPr>
              <a:lnSpc>
                <a:spcPct val="100000"/>
              </a:lnSpc>
              <a:spcBef>
                <a:spcPts val="300"/>
              </a:spcBef>
              <a:spcAft>
                <a:spcPts val="300"/>
              </a:spcAft>
            </a:pPr>
            <a:r>
              <a:rPr lang="en-US" sz="2400" dirty="0"/>
              <a:t>Run the </a:t>
            </a:r>
            <a:r>
              <a:rPr lang="en-US" sz="2400" b="1" dirty="0">
                <a:solidFill>
                  <a:srgbClr val="FF0000"/>
                </a:solidFill>
              </a:rPr>
              <a:t>FSA</a:t>
            </a:r>
            <a:r>
              <a:rPr lang="en-US" sz="2400" dirty="0"/>
              <a:t> </a:t>
            </a:r>
            <a:r>
              <a:rPr lang="en-US" sz="2400" b="1" dirty="0"/>
              <a:t>Infrastructure Trial </a:t>
            </a:r>
            <a:r>
              <a:rPr lang="en-US" sz="2400" dirty="0"/>
              <a:t>on computers and devices that will be used for high-stakes testing prior to a computer-based test administration.</a:t>
            </a:r>
          </a:p>
          <a:p>
            <a:pPr marL="685800">
              <a:lnSpc>
                <a:spcPct val="100000"/>
              </a:lnSpc>
              <a:spcBef>
                <a:spcPts val="300"/>
              </a:spcBef>
              <a:spcAft>
                <a:spcPts val="300"/>
              </a:spcAft>
              <a:buFont typeface="Wingdings" panose="05000000000000000000" pitchFamily="2" charset="2"/>
              <a:buChar char="§"/>
            </a:pPr>
            <a:r>
              <a:rPr lang="en-US" sz="2400" dirty="0"/>
              <a:t>The Infrastructure Trial uses mock content that simulates the loading and processing of an operational test administration.</a:t>
            </a:r>
          </a:p>
          <a:p>
            <a:pPr marL="685800">
              <a:lnSpc>
                <a:spcPct val="100000"/>
              </a:lnSpc>
              <a:spcBef>
                <a:spcPts val="300"/>
              </a:spcBef>
              <a:spcAft>
                <a:spcPts val="300"/>
              </a:spcAft>
              <a:buFont typeface="Wingdings" panose="05000000000000000000" pitchFamily="2" charset="2"/>
              <a:buChar char="§"/>
            </a:pPr>
            <a:r>
              <a:rPr lang="en-US" sz="2400" dirty="0"/>
              <a:t>Instructions for running this trial can be found in the </a:t>
            </a:r>
            <a:r>
              <a:rPr lang="en-US" sz="2400" i="1" dirty="0"/>
              <a:t>FSA Infrastructure Trial Guide </a:t>
            </a:r>
            <a:r>
              <a:rPr lang="en-US" sz="2400" dirty="0"/>
              <a:t>available on the FSA Portal.</a:t>
            </a:r>
          </a:p>
          <a:p>
            <a:pPr marL="1143000" lvl="1" indent="-342900">
              <a:lnSpc>
                <a:spcPct val="100000"/>
              </a:lnSpc>
              <a:spcBef>
                <a:spcPts val="300"/>
              </a:spcBef>
              <a:spcAft>
                <a:spcPts val="300"/>
              </a:spcAft>
              <a:buFont typeface="Courier New" panose="02070309020205020404" pitchFamily="49" charset="0"/>
              <a:buChar char="o"/>
            </a:pPr>
            <a:r>
              <a:rPr lang="en-US" sz="2200" b="1" dirty="0">
                <a:solidFill>
                  <a:srgbClr val="FF0000"/>
                </a:solidFill>
              </a:rPr>
              <a:t>School-wide FSA Trial:  any day the week </a:t>
            </a:r>
            <a:r>
              <a:rPr lang="en-US" sz="2200" b="1" u="sng" dirty="0">
                <a:solidFill>
                  <a:srgbClr val="FF0000"/>
                </a:solidFill>
              </a:rPr>
              <a:t>February 12-16, 2018</a:t>
            </a:r>
            <a:r>
              <a:rPr lang="en-US" sz="2200" dirty="0">
                <a:solidFill>
                  <a:srgbClr val="FF0000"/>
                </a:solidFill>
              </a:rPr>
              <a:t> </a:t>
            </a:r>
          </a:p>
          <a:p>
            <a:pPr marL="1143000" lvl="1" indent="-342900">
              <a:lnSpc>
                <a:spcPct val="100000"/>
              </a:lnSpc>
              <a:spcBef>
                <a:spcPts val="0"/>
              </a:spcBef>
              <a:buFont typeface="Courier New" panose="02070309020205020404" pitchFamily="49" charset="0"/>
              <a:buChar char="o"/>
            </a:pPr>
            <a:r>
              <a:rPr lang="en-US" sz="2200" b="1" dirty="0"/>
              <a:t>Complete the FSA Infrastructural Trial survey available at (</a:t>
            </a:r>
            <a:r>
              <a:rPr lang="en-US" sz="2200" u="sng" dirty="0"/>
              <a:t>https://www.surveymonkey.com/r/FSA2018</a:t>
            </a:r>
            <a:r>
              <a:rPr lang="en-US" sz="2200" dirty="0"/>
              <a:t>) </a:t>
            </a:r>
            <a:r>
              <a:rPr lang="en-US" sz="2200" b="1" dirty="0"/>
              <a:t>by February 16</a:t>
            </a:r>
          </a:p>
          <a:p>
            <a:pPr marL="685800">
              <a:lnSpc>
                <a:spcPct val="100000"/>
              </a:lnSpc>
              <a:spcBef>
                <a:spcPts val="0"/>
              </a:spcBef>
              <a:buFont typeface="Wingdings" panose="05000000000000000000" pitchFamily="2" charset="2"/>
              <a:buChar char="§"/>
            </a:pPr>
            <a:r>
              <a:rPr lang="en-US" sz="2400" dirty="0">
                <a:solidFill>
                  <a:srgbClr val="FF0000"/>
                </a:solidFill>
              </a:rPr>
              <a:t>Please refer to Weekly Briefing # 22301</a:t>
            </a:r>
          </a:p>
          <a:p>
            <a:endParaRPr lang="en-US" sz="2400" dirty="0"/>
          </a:p>
        </p:txBody>
      </p:sp>
      <p:sp>
        <p:nvSpPr>
          <p:cNvPr id="4" name="Slide Number Placeholder 3"/>
          <p:cNvSpPr>
            <a:spLocks noGrp="1"/>
          </p:cNvSpPr>
          <p:nvPr>
            <p:ph type="sldNum" sz="quarter" idx="12"/>
          </p:nvPr>
        </p:nvSpPr>
        <p:spPr/>
        <p:txBody>
          <a:bodyPr/>
          <a:lstStyle/>
          <a:p>
            <a:fld id="{60F88D64-766A-45C3-93FE-3E1D3068B07A}" type="slidenum">
              <a:rPr lang="en-US" smtClean="0"/>
              <a:t>84</a:t>
            </a:fld>
            <a:endParaRPr lang="en-US" dirty="0"/>
          </a:p>
        </p:txBody>
      </p:sp>
      <p:grpSp>
        <p:nvGrpSpPr>
          <p:cNvPr id="13" name="Group 12"/>
          <p:cNvGrpSpPr/>
          <p:nvPr/>
        </p:nvGrpSpPr>
        <p:grpSpPr>
          <a:xfrm>
            <a:off x="7626034" y="586581"/>
            <a:ext cx="1248248" cy="762000"/>
            <a:chOff x="1443905" y="3429000"/>
            <a:chExt cx="1248248" cy="762000"/>
          </a:xfrm>
        </p:grpSpPr>
        <p:pic>
          <p:nvPicPr>
            <p:cNvPr id="14" name="Picture 13"/>
            <p:cNvPicPr>
              <a:picLocks noChangeAspect="1"/>
            </p:cNvPicPr>
            <p:nvPr/>
          </p:nvPicPr>
          <p:blipFill>
            <a:blip r:embed="rId3"/>
            <a:stretch>
              <a:fillRect/>
            </a:stretch>
          </p:blipFill>
          <p:spPr>
            <a:xfrm>
              <a:off x="1443905" y="3429000"/>
              <a:ext cx="1248248" cy="762000"/>
            </a:xfrm>
            <a:prstGeom prst="rect">
              <a:avLst/>
            </a:prstGeom>
            <a:scene3d>
              <a:camera prst="orthographicFront"/>
              <a:lightRig rig="threePt" dir="t"/>
            </a:scene3d>
            <a:sp3d>
              <a:bevelT/>
            </a:sp3d>
          </p:spPr>
        </p:pic>
        <p:sp>
          <p:nvSpPr>
            <p:cNvPr id="15" name="TextBox 14"/>
            <p:cNvSpPr txBox="1"/>
            <p:nvPr/>
          </p:nvSpPr>
          <p:spPr>
            <a:xfrm>
              <a:off x="1648929" y="3594556"/>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9667062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228600" y="251619"/>
            <a:ext cx="8610600" cy="1096962"/>
          </a:xfrm>
        </p:spPr>
        <p:txBody>
          <a:bodyPr>
            <a:noAutofit/>
          </a:bodyPr>
          <a:lstStyle/>
          <a:p>
            <a:r>
              <a:rPr lang="en-US" dirty="0"/>
              <a:t>School Assessment Coordinator</a:t>
            </a:r>
            <a:br>
              <a:rPr lang="en-US" dirty="0"/>
            </a:br>
            <a:r>
              <a:rPr lang="en-US" dirty="0"/>
              <a:t>Responsibilities Before Testing</a:t>
            </a:r>
          </a:p>
        </p:txBody>
      </p:sp>
      <p:sp>
        <p:nvSpPr>
          <p:cNvPr id="91139" name="Content Placeholder 2"/>
          <p:cNvSpPr>
            <a:spLocks noGrp="1"/>
          </p:cNvSpPr>
          <p:nvPr>
            <p:ph idx="1"/>
          </p:nvPr>
        </p:nvSpPr>
        <p:spPr>
          <a:xfrm>
            <a:off x="228600" y="1683543"/>
            <a:ext cx="8610600" cy="4876800"/>
          </a:xfrm>
        </p:spPr>
        <p:txBody>
          <a:bodyPr/>
          <a:lstStyle/>
          <a:p>
            <a:pPr>
              <a:spcBef>
                <a:spcPts val="600"/>
              </a:spcBef>
              <a:spcAft>
                <a:spcPts val="600"/>
              </a:spcAft>
              <a:buNone/>
              <a:defRPr/>
            </a:pPr>
            <a:r>
              <a:rPr lang="en-US" sz="2800" b="1" kern="1200" dirty="0">
                <a:solidFill>
                  <a:srgbClr val="000000"/>
                </a:solidFill>
              </a:rPr>
              <a:t>NGSSS Computer and Device Preparations</a:t>
            </a:r>
            <a:endParaRPr lang="en-US" sz="2800" b="1" dirty="0"/>
          </a:p>
          <a:p>
            <a:pPr>
              <a:spcBef>
                <a:spcPts val="300"/>
              </a:spcBef>
              <a:spcAft>
                <a:spcPts val="300"/>
              </a:spcAft>
            </a:pPr>
            <a:r>
              <a:rPr lang="en-US" sz="2400" dirty="0"/>
              <a:t>If your school is using the </a:t>
            </a:r>
            <a:r>
              <a:rPr lang="en-US" sz="2400" b="1" dirty="0">
                <a:solidFill>
                  <a:srgbClr val="FF0000"/>
                </a:solidFill>
              </a:rPr>
              <a:t>TestNav desktop or mobile app</a:t>
            </a:r>
            <a:r>
              <a:rPr lang="en-US" sz="2400" dirty="0">
                <a:solidFill>
                  <a:srgbClr val="FF0000"/>
                </a:solidFill>
              </a:rPr>
              <a:t>,</a:t>
            </a:r>
            <a:r>
              <a:rPr lang="en-US" sz="2400" dirty="0"/>
              <a:t> an updated TestNav app is required for the 2017–2018 school year. </a:t>
            </a:r>
          </a:p>
          <a:p>
            <a:pPr lvl="1">
              <a:spcBef>
                <a:spcPts val="300"/>
              </a:spcBef>
              <a:spcAft>
                <a:spcPts val="300"/>
              </a:spcAft>
              <a:buFont typeface="Wingdings" panose="05000000000000000000" pitchFamily="2" charset="2"/>
              <a:buChar char="§"/>
            </a:pPr>
            <a:r>
              <a:rPr lang="en-US" sz="2400" dirty="0"/>
              <a:t>The app is available at </a:t>
            </a:r>
            <a:r>
              <a:rPr lang="en-US" sz="2400" b="1" dirty="0">
                <a:hlinkClick r:id="rId3"/>
              </a:rPr>
              <a:t>http://download.testnav.com</a:t>
            </a:r>
            <a:r>
              <a:rPr lang="en-US" sz="2400" b="1" dirty="0"/>
              <a:t> (see </a:t>
            </a:r>
            <a:r>
              <a:rPr lang="en-US" sz="2400" dirty="0"/>
              <a:t>Briefing # 21564)</a:t>
            </a:r>
          </a:p>
          <a:p>
            <a:pPr>
              <a:spcBef>
                <a:spcPts val="300"/>
              </a:spcBef>
              <a:spcAft>
                <a:spcPts val="300"/>
              </a:spcAft>
            </a:pPr>
            <a:r>
              <a:rPr lang="en-US" sz="2400" dirty="0"/>
              <a:t>Instructions and information is found in PearsonAccess available at </a:t>
            </a:r>
            <a:r>
              <a:rPr lang="en-US" sz="2400" b="1" dirty="0">
                <a:hlinkClick r:id="rId4"/>
              </a:rPr>
              <a:t>https://support.assessment.pearson.com/display/FL/Florida+Information</a:t>
            </a:r>
            <a:endParaRPr lang="en-US" sz="2400" b="1" dirty="0"/>
          </a:p>
          <a:p>
            <a:pPr>
              <a:spcBef>
                <a:spcPts val="300"/>
              </a:spcBef>
              <a:spcAft>
                <a:spcPts val="300"/>
              </a:spcAft>
            </a:pPr>
            <a:r>
              <a:rPr lang="en-US" sz="2400" dirty="0"/>
              <a:t>The technology coordinator should also be involved in all planning meetings to provide input on logistics and resolve any network issues</a:t>
            </a:r>
          </a:p>
          <a:p>
            <a:pPr lvl="1">
              <a:spcBef>
                <a:spcPts val="300"/>
              </a:spcBef>
              <a:spcAft>
                <a:spcPts val="300"/>
              </a:spcAft>
              <a:buFont typeface="Wingdings" panose="05000000000000000000" pitchFamily="2" charset="2"/>
              <a:buChar char="§"/>
            </a:pPr>
            <a:r>
              <a:rPr lang="en-US" sz="2400" dirty="0"/>
              <a:t>Create a plan for handling issues during testing</a:t>
            </a:r>
          </a:p>
          <a:p>
            <a:endParaRPr lang="en-US" sz="2200" dirty="0"/>
          </a:p>
        </p:txBody>
      </p:sp>
      <p:sp>
        <p:nvSpPr>
          <p:cNvPr id="91140" name="Slide Number Placeholder 3"/>
          <p:cNvSpPr>
            <a:spLocks noGrp="1"/>
          </p:cNvSpPr>
          <p:nvPr>
            <p:ph type="sldNum" sz="quarter" idx="12"/>
          </p:nvPr>
        </p:nvSpPr>
        <p:spPr/>
        <p:txBody>
          <a:bodyPr/>
          <a:lstStyle/>
          <a:p>
            <a:pPr>
              <a:defRPr/>
            </a:pPr>
            <a:fld id="{0163106E-7B88-43A2-AEAD-DEF181336363}" type="slidenum">
              <a:rPr lang="en-US" smtClean="0">
                <a:latin typeface="Arial" pitchFamily="34" charset="0"/>
              </a:rPr>
              <a:pPr>
                <a:defRPr/>
              </a:pPr>
              <a:t>85</a:t>
            </a:fld>
            <a:endParaRPr lang="en-US" dirty="0">
              <a:latin typeface="Arial" pitchFamily="34" charset="0"/>
            </a:endParaRPr>
          </a:p>
        </p:txBody>
      </p:sp>
      <p:grpSp>
        <p:nvGrpSpPr>
          <p:cNvPr id="7" name="Group 6">
            <a:extLst>
              <a:ext uri="{FF2B5EF4-FFF2-40B4-BE49-F238E27FC236}">
                <a16:creationId xmlns:a16="http://schemas.microsoft.com/office/drawing/2014/main" id="{4644F907-45FB-484A-B2E0-7424C61F89A0}"/>
              </a:ext>
            </a:extLst>
          </p:cNvPr>
          <p:cNvGrpSpPr/>
          <p:nvPr/>
        </p:nvGrpSpPr>
        <p:grpSpPr>
          <a:xfrm>
            <a:off x="7625561" y="586581"/>
            <a:ext cx="1248248" cy="762000"/>
            <a:chOff x="5203223" y="3428999"/>
            <a:chExt cx="1248248" cy="762000"/>
          </a:xfrm>
        </p:grpSpPr>
        <p:pic>
          <p:nvPicPr>
            <p:cNvPr id="8" name="Picture 7">
              <a:extLst>
                <a:ext uri="{FF2B5EF4-FFF2-40B4-BE49-F238E27FC236}">
                  <a16:creationId xmlns:a16="http://schemas.microsoft.com/office/drawing/2014/main" id="{E81F3748-2A9C-4996-A6A4-8E7EA1648F60}"/>
                </a:ext>
              </a:extLst>
            </p:cNvPr>
            <p:cNvPicPr>
              <a:picLocks noChangeAspect="1"/>
            </p:cNvPicPr>
            <p:nvPr/>
          </p:nvPicPr>
          <p:blipFill>
            <a:blip r:embed="rId5"/>
            <a:stretch>
              <a:fillRect/>
            </a:stretch>
          </p:blipFill>
          <p:spPr>
            <a:xfrm>
              <a:off x="5203223" y="3428999"/>
              <a:ext cx="1248248" cy="762000"/>
            </a:xfrm>
            <a:prstGeom prst="rect">
              <a:avLst/>
            </a:prstGeom>
            <a:scene3d>
              <a:camera prst="orthographicFront"/>
              <a:lightRig rig="threePt" dir="t"/>
            </a:scene3d>
            <a:sp3d>
              <a:bevelT/>
            </a:sp3d>
          </p:spPr>
        </p:pic>
        <p:grpSp>
          <p:nvGrpSpPr>
            <p:cNvPr id="9" name="Group 8">
              <a:extLst>
                <a:ext uri="{FF2B5EF4-FFF2-40B4-BE49-F238E27FC236}">
                  <a16:creationId xmlns:a16="http://schemas.microsoft.com/office/drawing/2014/main" id="{78864A76-25F9-42F9-98D7-90556C9DB35D}"/>
                </a:ext>
              </a:extLst>
            </p:cNvPr>
            <p:cNvGrpSpPr/>
            <p:nvPr/>
          </p:nvGrpSpPr>
          <p:grpSpPr>
            <a:xfrm>
              <a:off x="5408247" y="3596053"/>
              <a:ext cx="868634" cy="430887"/>
              <a:chOff x="5380298" y="3619419"/>
              <a:chExt cx="868634" cy="430887"/>
            </a:xfrm>
          </p:grpSpPr>
          <p:sp>
            <p:nvSpPr>
              <p:cNvPr id="10" name="TextBox 9">
                <a:extLst>
                  <a:ext uri="{FF2B5EF4-FFF2-40B4-BE49-F238E27FC236}">
                    <a16:creationId xmlns:a16="http://schemas.microsoft.com/office/drawing/2014/main" id="{A8ACC04F-663A-4B75-9AFA-DE8E574FAE52}"/>
                  </a:ext>
                </a:extLst>
              </p:cNvPr>
              <p:cNvSpPr txBox="1"/>
              <p:nvPr/>
            </p:nvSpPr>
            <p:spPr>
              <a:xfrm>
                <a:off x="5410732" y="3763743"/>
                <a:ext cx="838200" cy="276999"/>
              </a:xfrm>
              <a:prstGeom prst="rect">
                <a:avLst/>
              </a:prstGeom>
              <a:noFill/>
            </p:spPr>
            <p:txBody>
              <a:bodyPr wrap="square" lIns="0" tIns="0" rIns="0" bIns="0" rtlCol="0">
                <a:spAutoFit/>
              </a:bodyPr>
              <a:lstStyle/>
              <a:p>
                <a:pPr algn="ctr"/>
                <a:endParaRPr lang="en-US" dirty="0">
                  <a:latin typeface="+mj-lt"/>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B6DF8266-912C-4852-A5F5-63C6DD691930}"/>
                  </a:ext>
                </a:extLst>
              </p:cNvPr>
              <p:cNvSpPr txBox="1"/>
              <p:nvPr/>
            </p:nvSpPr>
            <p:spPr>
              <a:xfrm>
                <a:off x="5380298" y="361941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2" name="Picture 11">
            <a:extLst>
              <a:ext uri="{FF2B5EF4-FFF2-40B4-BE49-F238E27FC236}">
                <a16:creationId xmlns:a16="http://schemas.microsoft.com/office/drawing/2014/main" id="{A62E0095-7108-4D19-8FCF-2CB56B4633B7}"/>
              </a:ext>
            </a:extLst>
          </p:cNvPr>
          <p:cNvPicPr>
            <a:picLocks noChangeAspect="1"/>
          </p:cNvPicPr>
          <p:nvPr/>
        </p:nvPicPr>
        <p:blipFill>
          <a:blip r:embed="rId6"/>
          <a:stretch>
            <a:fillRect/>
          </a:stretch>
        </p:blipFill>
        <p:spPr>
          <a:xfrm>
            <a:off x="6435670" y="6111562"/>
            <a:ext cx="1430215" cy="711270"/>
          </a:xfrm>
          <a:prstGeom prst="rect">
            <a:avLst/>
          </a:prstGeom>
        </p:spPr>
      </p:pic>
      <p:pic>
        <p:nvPicPr>
          <p:cNvPr id="13" name="Picture 12">
            <a:extLst>
              <a:ext uri="{FF2B5EF4-FFF2-40B4-BE49-F238E27FC236}">
                <a16:creationId xmlns:a16="http://schemas.microsoft.com/office/drawing/2014/main" id="{AF9E47C1-6611-4E33-9F5D-E501D728605A}"/>
              </a:ext>
            </a:extLst>
          </p:cNvPr>
          <p:cNvPicPr>
            <a:picLocks noChangeAspect="1"/>
          </p:cNvPicPr>
          <p:nvPr/>
        </p:nvPicPr>
        <p:blipFill rotWithShape="1">
          <a:blip r:embed="rId7"/>
          <a:srcRect l="1990"/>
          <a:stretch/>
        </p:blipFill>
        <p:spPr>
          <a:xfrm>
            <a:off x="7625561" y="6096001"/>
            <a:ext cx="1359876" cy="762000"/>
          </a:xfrm>
          <a:prstGeom prst="rect">
            <a:avLst/>
          </a:prstGeom>
        </p:spPr>
      </p:pic>
    </p:spTree>
    <p:extLst>
      <p:ext uri="{BB962C8B-B14F-4D97-AF65-F5344CB8AC3E}">
        <p14:creationId xmlns:p14="http://schemas.microsoft.com/office/powerpoint/2010/main" val="7243481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School Assessment Coordinator</a:t>
            </a:r>
            <a:br>
              <a:rPr lang="en-US" dirty="0"/>
            </a:br>
            <a:r>
              <a:rPr lang="en-US" dirty="0"/>
              <a:t>Responsibilities Before Testing</a:t>
            </a:r>
          </a:p>
        </p:txBody>
      </p:sp>
      <p:sp>
        <p:nvSpPr>
          <p:cNvPr id="3" name="Content Placeholder 2"/>
          <p:cNvSpPr>
            <a:spLocks noGrp="1"/>
          </p:cNvSpPr>
          <p:nvPr>
            <p:ph idx="1"/>
          </p:nvPr>
        </p:nvSpPr>
        <p:spPr>
          <a:xfrm>
            <a:off x="228600" y="1752601"/>
            <a:ext cx="8645210" cy="4343399"/>
          </a:xfrm>
        </p:spPr>
        <p:txBody>
          <a:bodyPr>
            <a:noAutofit/>
          </a:bodyPr>
          <a:lstStyle/>
          <a:p>
            <a:pPr marL="0" indent="0">
              <a:lnSpc>
                <a:spcPct val="100000"/>
              </a:lnSpc>
              <a:spcBef>
                <a:spcPts val="300"/>
              </a:spcBef>
              <a:spcAft>
                <a:spcPts val="300"/>
              </a:spcAft>
              <a:buNone/>
            </a:pPr>
            <a:r>
              <a:rPr lang="en-US" sz="2400" b="1" dirty="0"/>
              <a:t>NGSSS Computer and Device Preparations</a:t>
            </a:r>
          </a:p>
          <a:p>
            <a:pPr>
              <a:lnSpc>
                <a:spcPct val="100000"/>
              </a:lnSpc>
              <a:spcBef>
                <a:spcPts val="300"/>
              </a:spcBef>
              <a:spcAft>
                <a:spcPts val="300"/>
              </a:spcAft>
            </a:pPr>
            <a:r>
              <a:rPr lang="en-US" sz="2400" dirty="0"/>
              <a:t>Run the  </a:t>
            </a:r>
            <a:r>
              <a:rPr lang="en-US" sz="2400" b="1" dirty="0">
                <a:solidFill>
                  <a:srgbClr val="FF0000"/>
                </a:solidFill>
              </a:rPr>
              <a:t>NGSSS</a:t>
            </a:r>
            <a:r>
              <a:rPr lang="en-US" sz="2400" dirty="0"/>
              <a:t> </a:t>
            </a:r>
            <a:r>
              <a:rPr lang="en-US" sz="2400" b="1" dirty="0"/>
              <a:t>Infrastructure Trial </a:t>
            </a:r>
            <a:r>
              <a:rPr lang="en-US" sz="2400" dirty="0"/>
              <a:t>on computers and devices that will be used for high-stakes testing  prior to a computer-based test administration.</a:t>
            </a:r>
          </a:p>
          <a:p>
            <a:pPr marL="685800">
              <a:lnSpc>
                <a:spcPct val="100000"/>
              </a:lnSpc>
              <a:spcBef>
                <a:spcPts val="300"/>
              </a:spcBef>
              <a:spcAft>
                <a:spcPts val="300"/>
              </a:spcAft>
              <a:buFont typeface="Wingdings" panose="05000000000000000000" pitchFamily="2" charset="2"/>
              <a:buChar char="§"/>
            </a:pPr>
            <a:r>
              <a:rPr lang="en-US" sz="2400" dirty="0"/>
              <a:t>Instructions for running the NGSSS trial can be found in the </a:t>
            </a:r>
            <a:r>
              <a:rPr lang="en-US" sz="2400" i="1" dirty="0"/>
              <a:t>PA Next TestNav 8 Infrastructure Readiness Guide </a:t>
            </a:r>
            <a:r>
              <a:rPr lang="en-US" sz="2400" dirty="0"/>
              <a:t>available at PearsonAccessNext.com. </a:t>
            </a:r>
          </a:p>
          <a:p>
            <a:pPr marL="1143000" lvl="1" indent="-342900">
              <a:lnSpc>
                <a:spcPct val="100000"/>
              </a:lnSpc>
              <a:spcBef>
                <a:spcPts val="300"/>
              </a:spcBef>
              <a:spcAft>
                <a:spcPts val="300"/>
              </a:spcAft>
              <a:buFont typeface="Courier New" panose="02070309020205020404" pitchFamily="49" charset="0"/>
              <a:buChar char="o"/>
            </a:pPr>
            <a:r>
              <a:rPr lang="en-US" sz="2200" b="1" dirty="0">
                <a:solidFill>
                  <a:srgbClr val="FF0000"/>
                </a:solidFill>
              </a:rPr>
              <a:t>School-wide NGSSS Trial:  any day the week </a:t>
            </a:r>
            <a:r>
              <a:rPr lang="en-US" sz="2200" b="1" u="sng" dirty="0">
                <a:solidFill>
                  <a:srgbClr val="FF0000"/>
                </a:solidFill>
              </a:rPr>
              <a:t>March 12-16, 2018</a:t>
            </a:r>
            <a:r>
              <a:rPr lang="en-US" sz="2200" dirty="0">
                <a:solidFill>
                  <a:srgbClr val="FF0000"/>
                </a:solidFill>
              </a:rPr>
              <a:t> </a:t>
            </a:r>
          </a:p>
          <a:p>
            <a:pPr marL="1143000" lvl="1" indent="-342900">
              <a:lnSpc>
                <a:spcPct val="100000"/>
              </a:lnSpc>
              <a:spcBef>
                <a:spcPts val="300"/>
              </a:spcBef>
              <a:spcAft>
                <a:spcPts val="300"/>
              </a:spcAft>
              <a:buFont typeface="Courier New" panose="02070309020205020404" pitchFamily="49" charset="0"/>
              <a:buChar char="o"/>
            </a:pPr>
            <a:r>
              <a:rPr lang="en-US" sz="2200" b="1" dirty="0"/>
              <a:t>Complete the NGSSS Infrastructural Trial survey available at </a:t>
            </a:r>
            <a:r>
              <a:rPr lang="en-US" sz="2400" dirty="0"/>
              <a:t>(https://www.surveymonkey.com/r/FSA2018) </a:t>
            </a:r>
            <a:r>
              <a:rPr lang="en-US" sz="2200" b="1" dirty="0"/>
              <a:t>by March 16</a:t>
            </a:r>
          </a:p>
          <a:p>
            <a:pPr marL="685800">
              <a:lnSpc>
                <a:spcPct val="100000"/>
              </a:lnSpc>
              <a:spcBef>
                <a:spcPts val="300"/>
              </a:spcBef>
              <a:spcAft>
                <a:spcPts val="300"/>
              </a:spcAft>
              <a:buFont typeface="Wingdings" panose="05000000000000000000" pitchFamily="2" charset="2"/>
              <a:buChar char="§"/>
            </a:pPr>
            <a:r>
              <a:rPr lang="en-US" sz="2400" dirty="0">
                <a:solidFill>
                  <a:srgbClr val="FF0000"/>
                </a:solidFill>
              </a:rPr>
              <a:t>Please refer to Weekly Briefing # 22301</a:t>
            </a:r>
          </a:p>
          <a:p>
            <a:endParaRPr lang="en-US" sz="2400" dirty="0"/>
          </a:p>
        </p:txBody>
      </p:sp>
      <p:sp>
        <p:nvSpPr>
          <p:cNvPr id="4" name="Slide Number Placeholder 3"/>
          <p:cNvSpPr>
            <a:spLocks noGrp="1"/>
          </p:cNvSpPr>
          <p:nvPr>
            <p:ph type="sldNum" sz="quarter" idx="12"/>
          </p:nvPr>
        </p:nvSpPr>
        <p:spPr/>
        <p:txBody>
          <a:bodyPr/>
          <a:lstStyle/>
          <a:p>
            <a:fld id="{60F88D64-766A-45C3-93FE-3E1D3068B07A}" type="slidenum">
              <a:rPr lang="en-US" smtClean="0"/>
              <a:t>86</a:t>
            </a:fld>
            <a:endParaRPr lang="en-US" dirty="0"/>
          </a:p>
        </p:txBody>
      </p:sp>
      <p:grpSp>
        <p:nvGrpSpPr>
          <p:cNvPr id="13" name="Group 12"/>
          <p:cNvGrpSpPr/>
          <p:nvPr/>
        </p:nvGrpSpPr>
        <p:grpSpPr>
          <a:xfrm>
            <a:off x="7626034" y="586581"/>
            <a:ext cx="1248248" cy="762000"/>
            <a:chOff x="1443905" y="3429000"/>
            <a:chExt cx="1248248" cy="762000"/>
          </a:xfrm>
        </p:grpSpPr>
        <p:pic>
          <p:nvPicPr>
            <p:cNvPr id="14" name="Picture 13"/>
            <p:cNvPicPr>
              <a:picLocks noChangeAspect="1"/>
            </p:cNvPicPr>
            <p:nvPr/>
          </p:nvPicPr>
          <p:blipFill>
            <a:blip r:embed="rId3"/>
            <a:stretch>
              <a:fillRect/>
            </a:stretch>
          </p:blipFill>
          <p:spPr>
            <a:xfrm>
              <a:off x="1443905" y="3429000"/>
              <a:ext cx="1248248" cy="762000"/>
            </a:xfrm>
            <a:prstGeom prst="rect">
              <a:avLst/>
            </a:prstGeom>
            <a:scene3d>
              <a:camera prst="orthographicFront"/>
              <a:lightRig rig="threePt" dir="t"/>
            </a:scene3d>
            <a:sp3d>
              <a:bevelT/>
            </a:sp3d>
          </p:spPr>
        </p:pic>
        <p:sp>
          <p:nvSpPr>
            <p:cNvPr id="15" name="TextBox 14"/>
            <p:cNvSpPr txBox="1"/>
            <p:nvPr/>
          </p:nvSpPr>
          <p:spPr>
            <a:xfrm>
              <a:off x="1648929" y="3594556"/>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pic>
        <p:nvPicPr>
          <p:cNvPr id="8" name="Picture 7">
            <a:extLst>
              <a:ext uri="{FF2B5EF4-FFF2-40B4-BE49-F238E27FC236}">
                <a16:creationId xmlns:a16="http://schemas.microsoft.com/office/drawing/2014/main" id="{BBC9F649-FD77-4D75-A8FA-978353A0E345}"/>
              </a:ext>
            </a:extLst>
          </p:cNvPr>
          <p:cNvPicPr>
            <a:picLocks noChangeAspect="1"/>
          </p:cNvPicPr>
          <p:nvPr/>
        </p:nvPicPr>
        <p:blipFill>
          <a:blip r:embed="rId4"/>
          <a:stretch>
            <a:fillRect/>
          </a:stretch>
        </p:blipFill>
        <p:spPr>
          <a:xfrm>
            <a:off x="6435670" y="6111562"/>
            <a:ext cx="1430215" cy="711270"/>
          </a:xfrm>
          <a:prstGeom prst="rect">
            <a:avLst/>
          </a:prstGeom>
        </p:spPr>
      </p:pic>
      <p:pic>
        <p:nvPicPr>
          <p:cNvPr id="9" name="Picture 8">
            <a:extLst>
              <a:ext uri="{FF2B5EF4-FFF2-40B4-BE49-F238E27FC236}">
                <a16:creationId xmlns:a16="http://schemas.microsoft.com/office/drawing/2014/main" id="{DAB74B85-3AD2-4017-A0A5-8F9AD4A1857E}"/>
              </a:ext>
            </a:extLst>
          </p:cNvPr>
          <p:cNvPicPr>
            <a:picLocks noChangeAspect="1"/>
          </p:cNvPicPr>
          <p:nvPr/>
        </p:nvPicPr>
        <p:blipFill rotWithShape="1">
          <a:blip r:embed="rId5"/>
          <a:srcRect l="1990"/>
          <a:stretch/>
        </p:blipFill>
        <p:spPr>
          <a:xfrm>
            <a:off x="7625561" y="6096001"/>
            <a:ext cx="1359876" cy="762000"/>
          </a:xfrm>
          <a:prstGeom prst="rect">
            <a:avLst/>
          </a:prstGeom>
        </p:spPr>
      </p:pic>
    </p:spTree>
    <p:extLst>
      <p:ext uri="{BB962C8B-B14F-4D97-AF65-F5344CB8AC3E}">
        <p14:creationId xmlns:p14="http://schemas.microsoft.com/office/powerpoint/2010/main" val="2439302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228600" y="251619"/>
            <a:ext cx="8153400" cy="1096962"/>
          </a:xfrm>
        </p:spPr>
        <p:txBody>
          <a:bodyPr>
            <a:noAutofit/>
          </a:bodyPr>
          <a:lstStyle/>
          <a:p>
            <a:pPr eaLnBrk="1" hangingPunct="1"/>
            <a:r>
              <a:rPr lang="en-US" dirty="0"/>
              <a:t>School Assessment Coordinator Responsibilities Before Testing</a:t>
            </a:r>
          </a:p>
        </p:txBody>
      </p:sp>
      <p:sp>
        <p:nvSpPr>
          <p:cNvPr id="68611" name="Content Placeholder 2"/>
          <p:cNvSpPr>
            <a:spLocks noGrp="1"/>
          </p:cNvSpPr>
          <p:nvPr>
            <p:ph idx="1"/>
          </p:nvPr>
        </p:nvSpPr>
        <p:spPr>
          <a:xfrm>
            <a:off x="152400" y="1752600"/>
            <a:ext cx="8991600" cy="4678363"/>
          </a:xfrm>
        </p:spPr>
        <p:txBody>
          <a:bodyPr/>
          <a:lstStyle/>
          <a:p>
            <a:pPr eaLnBrk="1" hangingPunct="1">
              <a:lnSpc>
                <a:spcPct val="90000"/>
              </a:lnSpc>
              <a:spcBef>
                <a:spcPct val="0"/>
              </a:spcBef>
              <a:spcAft>
                <a:spcPts val="600"/>
              </a:spcAft>
              <a:buNone/>
            </a:pPr>
            <a:r>
              <a:rPr lang="en-US" sz="2800" b="1" kern="1200" dirty="0">
                <a:solidFill>
                  <a:srgbClr val="000000"/>
                </a:solidFill>
              </a:rPr>
              <a:t>Preparation and Training</a:t>
            </a:r>
          </a:p>
          <a:p>
            <a:pPr marL="0" indent="0" eaLnBrk="1" hangingPunct="1">
              <a:spcAft>
                <a:spcPts val="600"/>
              </a:spcAft>
              <a:buFontTx/>
              <a:buNone/>
              <a:defRPr/>
            </a:pPr>
            <a:r>
              <a:rPr lang="en-US" sz="2000" kern="1200" dirty="0">
                <a:solidFill>
                  <a:srgbClr val="000000"/>
                </a:solidFill>
              </a:rPr>
              <a:t>Communicate Testing Policies to Parents/Guardians and Students</a:t>
            </a:r>
          </a:p>
          <a:p>
            <a:pPr>
              <a:spcBef>
                <a:spcPts val="600"/>
              </a:spcBef>
              <a:spcAft>
                <a:spcPts val="600"/>
              </a:spcAft>
              <a:defRPr/>
            </a:pPr>
            <a:r>
              <a:rPr lang="en-US" sz="1600" b="1" dirty="0"/>
              <a:t>Electronic Devices Policy</a:t>
            </a:r>
            <a:r>
              <a:rPr lang="en-US" sz="1600" dirty="0"/>
              <a:t>—If a student is found with an electronic device, his or her test will be invalidated.</a:t>
            </a:r>
          </a:p>
          <a:p>
            <a:pPr>
              <a:spcBef>
                <a:spcPts val="600"/>
              </a:spcBef>
              <a:spcAft>
                <a:spcPts val="600"/>
              </a:spcAft>
              <a:defRPr/>
            </a:pPr>
            <a:r>
              <a:rPr lang="en-US" sz="1600" b="1" dirty="0"/>
              <a:t>Testing Rules Acknowledgment</a:t>
            </a:r>
            <a:r>
              <a:rPr lang="en-US" sz="1600" dirty="0"/>
              <a:t>—All tests include a Testing Rules Acknowledgment that reads: “I understand the testing rules that were just read to me. If I do not follow these rules, my test score may be invalidated.”</a:t>
            </a:r>
          </a:p>
          <a:p>
            <a:pPr>
              <a:spcBef>
                <a:spcPts val="600"/>
              </a:spcBef>
              <a:spcAft>
                <a:spcPts val="600"/>
              </a:spcAft>
              <a:defRPr/>
            </a:pPr>
            <a:r>
              <a:rPr lang="en-US" sz="1600" b="1" dirty="0"/>
              <a:t>Leaving Campus</a:t>
            </a:r>
            <a:r>
              <a:rPr lang="en-US" sz="1600" dirty="0"/>
              <a:t>—If students leave campus before completing the test (for lunch, an appointment, illness, etc.), they </a:t>
            </a:r>
            <a:r>
              <a:rPr lang="en-US" sz="1600" b="1" dirty="0"/>
              <a:t>will not </a:t>
            </a:r>
            <a:r>
              <a:rPr lang="en-US" sz="1600" dirty="0"/>
              <a:t>be allowed to complete the test. </a:t>
            </a:r>
          </a:p>
          <a:p>
            <a:pPr>
              <a:spcBef>
                <a:spcPts val="600"/>
              </a:spcBef>
              <a:spcAft>
                <a:spcPts val="600"/>
              </a:spcAft>
              <a:defRPr/>
            </a:pPr>
            <a:r>
              <a:rPr lang="en-US" sz="1600" b="1" dirty="0"/>
              <a:t>Working Independently</a:t>
            </a:r>
            <a:r>
              <a:rPr lang="en-US" sz="1600" dirty="0"/>
              <a:t>—Students are responsible for doing their own work during the test and for protecting their answers from being seen by others. If students are caught cheating during testing, their tests will be invalidated.</a:t>
            </a:r>
          </a:p>
          <a:p>
            <a:pPr>
              <a:spcBef>
                <a:spcPts val="600"/>
              </a:spcBef>
              <a:spcAft>
                <a:spcPts val="600"/>
              </a:spcAft>
              <a:defRPr/>
            </a:pPr>
            <a:r>
              <a:rPr lang="en-US" sz="1600" b="1" dirty="0"/>
              <a:t>Discussing Test Content after Testing</a:t>
            </a:r>
            <a:r>
              <a:rPr lang="en-US" sz="1600" dirty="0"/>
              <a:t>—Please make sure that students understand this policy prior to testing, and remind them that discussing the items includes any kind of electronic communication, such as texting, emailing, or posting to blogs or social media websites, etc. </a:t>
            </a:r>
            <a:r>
              <a:rPr lang="en-US" sz="1600" b="1" dirty="0"/>
              <a:t>Not intended to prevent students from discussing their testing experiences with their parents/families.</a:t>
            </a:r>
            <a:endParaRPr lang="en-US" sz="1600" dirty="0"/>
          </a:p>
          <a:p>
            <a:pPr lvl="1">
              <a:spcBef>
                <a:spcPts val="600"/>
              </a:spcBef>
              <a:spcAft>
                <a:spcPts val="600"/>
              </a:spcAft>
              <a:defRPr/>
            </a:pPr>
            <a:endParaRPr lang="en-US" sz="1200" dirty="0"/>
          </a:p>
          <a:p>
            <a:pPr>
              <a:spcBef>
                <a:spcPts val="600"/>
              </a:spcBef>
              <a:spcAft>
                <a:spcPts val="600"/>
              </a:spcAft>
              <a:defRPr/>
            </a:pPr>
            <a:endParaRPr lang="en-US" sz="1600" b="1" dirty="0"/>
          </a:p>
        </p:txBody>
      </p:sp>
      <p:sp>
        <p:nvSpPr>
          <p:cNvPr id="81924" name="Slide Number Placeholder 3"/>
          <p:cNvSpPr>
            <a:spLocks noGrp="1"/>
          </p:cNvSpPr>
          <p:nvPr>
            <p:ph type="sldNum" sz="quarter" idx="12"/>
          </p:nvPr>
        </p:nvSpPr>
        <p:spPr>
          <a:xfrm>
            <a:off x="6781800" y="6477000"/>
            <a:ext cx="2133600" cy="476250"/>
          </a:xfrm>
        </p:spPr>
        <p:txBody>
          <a:bodyPr/>
          <a:lstStyle/>
          <a:p>
            <a:pPr>
              <a:defRPr/>
            </a:pPr>
            <a:fld id="{1F41D56E-FA43-40FE-9236-1242FBB0FACD}" type="slidenum">
              <a:rPr lang="en-US" smtClean="0">
                <a:latin typeface="Arial" pitchFamily="34" charset="0"/>
              </a:rPr>
              <a:pPr>
                <a:defRPr/>
              </a:pPr>
              <a:t>87</a:t>
            </a:fld>
            <a:endParaRPr lang="en-US" dirty="0">
              <a:latin typeface="Arial" pitchFamily="34" charset="0"/>
            </a:endParaRPr>
          </a:p>
        </p:txBody>
      </p:sp>
      <p:grpSp>
        <p:nvGrpSpPr>
          <p:cNvPr id="7" name="Group 6">
            <a:extLst>
              <a:ext uri="{FF2B5EF4-FFF2-40B4-BE49-F238E27FC236}">
                <a16:creationId xmlns:a16="http://schemas.microsoft.com/office/drawing/2014/main" id="{C0F88E77-8F36-4114-B208-430B3FC62A42}"/>
              </a:ext>
            </a:extLst>
          </p:cNvPr>
          <p:cNvGrpSpPr/>
          <p:nvPr/>
        </p:nvGrpSpPr>
        <p:grpSpPr>
          <a:xfrm>
            <a:off x="7625561" y="586581"/>
            <a:ext cx="1248248" cy="762000"/>
            <a:chOff x="5203223" y="3428999"/>
            <a:chExt cx="1248248" cy="762000"/>
          </a:xfrm>
        </p:grpSpPr>
        <p:pic>
          <p:nvPicPr>
            <p:cNvPr id="8" name="Picture 7">
              <a:extLst>
                <a:ext uri="{FF2B5EF4-FFF2-40B4-BE49-F238E27FC236}">
                  <a16:creationId xmlns:a16="http://schemas.microsoft.com/office/drawing/2014/main" id="{3EC58867-001F-45DA-9122-47635B8269E1}"/>
                </a:ext>
              </a:extLst>
            </p:cNvPr>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9" name="Group 8">
              <a:extLst>
                <a:ext uri="{FF2B5EF4-FFF2-40B4-BE49-F238E27FC236}">
                  <a16:creationId xmlns:a16="http://schemas.microsoft.com/office/drawing/2014/main" id="{E55FAC9C-4A6B-4ECC-B46E-44C12DF100EB}"/>
                </a:ext>
              </a:extLst>
            </p:cNvPr>
            <p:cNvGrpSpPr/>
            <p:nvPr/>
          </p:nvGrpSpPr>
          <p:grpSpPr>
            <a:xfrm>
              <a:off x="5438681" y="3448733"/>
              <a:ext cx="838200" cy="722531"/>
              <a:chOff x="5410732" y="3472099"/>
              <a:chExt cx="838200" cy="722531"/>
            </a:xfrm>
          </p:grpSpPr>
          <p:sp>
            <p:nvSpPr>
              <p:cNvPr id="10" name="TextBox 9">
                <a:extLst>
                  <a:ext uri="{FF2B5EF4-FFF2-40B4-BE49-F238E27FC236}">
                    <a16:creationId xmlns:a16="http://schemas.microsoft.com/office/drawing/2014/main" id="{580AC64A-7D83-45F1-AFE8-93DB4BEBFDED}"/>
                  </a:ext>
                </a:extLst>
              </p:cNvPr>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9618DF16-E4C7-4D57-A633-D5619C22676D}"/>
                  </a:ext>
                </a:extLst>
              </p:cNvPr>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8948056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School Assessment Coordinator</a:t>
            </a:r>
            <a:br>
              <a:rPr lang="en-US" dirty="0"/>
            </a:br>
            <a:r>
              <a:rPr lang="en-US" dirty="0"/>
              <a:t>Responsibilities Before Testing</a:t>
            </a:r>
          </a:p>
        </p:txBody>
      </p:sp>
      <p:sp>
        <p:nvSpPr>
          <p:cNvPr id="3" name="Content Placeholder 2"/>
          <p:cNvSpPr>
            <a:spLocks noGrp="1"/>
          </p:cNvSpPr>
          <p:nvPr>
            <p:ph idx="1"/>
          </p:nvPr>
        </p:nvSpPr>
        <p:spPr>
          <a:xfrm>
            <a:off x="249395" y="1620490"/>
            <a:ext cx="8645209" cy="4343399"/>
          </a:xfrm>
        </p:spPr>
        <p:txBody>
          <a:bodyPr>
            <a:noAutofit/>
          </a:bodyPr>
          <a:lstStyle/>
          <a:p>
            <a:pPr marL="0" indent="0">
              <a:buNone/>
            </a:pPr>
            <a:r>
              <a:rPr lang="en-US" sz="2800" b="1" dirty="0"/>
              <a:t>Preparation and Training</a:t>
            </a:r>
          </a:p>
          <a:p>
            <a:pPr>
              <a:lnSpc>
                <a:spcPct val="100000"/>
              </a:lnSpc>
              <a:spcBef>
                <a:spcPts val="300"/>
              </a:spcBef>
              <a:spcAft>
                <a:spcPts val="300"/>
              </a:spcAft>
            </a:pPr>
            <a:r>
              <a:rPr lang="en-US" sz="1800" dirty="0"/>
              <a:t>Train all test administrators and proctors, including non-school-based instructors (e.g., itinerant teachers).  </a:t>
            </a:r>
          </a:p>
          <a:p>
            <a:pPr>
              <a:lnSpc>
                <a:spcPct val="100000"/>
              </a:lnSpc>
              <a:spcBef>
                <a:spcPts val="300"/>
              </a:spcBef>
              <a:spcAft>
                <a:spcPts val="300"/>
              </a:spcAft>
            </a:pPr>
            <a:r>
              <a:rPr lang="en-US" sz="1800" dirty="0"/>
              <a:t>Train several additional employees to act as alternates. In the absence of sufficiently trained administrators, postpone testing until trained personnel are available. </a:t>
            </a:r>
          </a:p>
          <a:p>
            <a:pPr>
              <a:lnSpc>
                <a:spcPct val="100000"/>
              </a:lnSpc>
              <a:spcBef>
                <a:spcPts val="300"/>
              </a:spcBef>
              <a:spcAft>
                <a:spcPts val="300"/>
              </a:spcAft>
            </a:pPr>
            <a:r>
              <a:rPr lang="en-US" sz="1800" b="1" dirty="0">
                <a:solidFill>
                  <a:srgbClr val="FF0000"/>
                </a:solidFill>
              </a:rPr>
              <a:t>Ensure that all test administrators have active usernames and passwords to log in to TIDE. </a:t>
            </a:r>
          </a:p>
          <a:p>
            <a:pPr>
              <a:lnSpc>
                <a:spcPct val="100000"/>
              </a:lnSpc>
              <a:spcBef>
                <a:spcPts val="300"/>
              </a:spcBef>
              <a:spcAft>
                <a:spcPts val="300"/>
              </a:spcAft>
            </a:pPr>
            <a:r>
              <a:rPr lang="en-US" sz="1800" dirty="0"/>
              <a:t>Test administrators will need to access the TA Interface to administer FSA computer-based tests and access to the Assessment Viewing Application (AVA) to administer ELA Reading paper-based tests. </a:t>
            </a:r>
          </a:p>
          <a:p>
            <a:pPr>
              <a:lnSpc>
                <a:spcPct val="100000"/>
              </a:lnSpc>
              <a:spcBef>
                <a:spcPts val="300"/>
              </a:spcBef>
              <a:spcAft>
                <a:spcPts val="300"/>
              </a:spcAft>
            </a:pPr>
            <a:r>
              <a:rPr lang="en-US" sz="1800" dirty="0"/>
              <a:t>In addition, test administrators should access and become familiar with the </a:t>
            </a:r>
            <a:r>
              <a:rPr lang="en-US" sz="1800" i="1" dirty="0"/>
              <a:t>Test Administrator User Guide </a:t>
            </a:r>
            <a:r>
              <a:rPr lang="en-US" sz="1800" dirty="0"/>
              <a:t>(available on the FSA Portal) prior to testing and have access to it during testing.</a:t>
            </a:r>
          </a:p>
          <a:p>
            <a:pPr>
              <a:lnSpc>
                <a:spcPct val="100000"/>
              </a:lnSpc>
              <a:spcBef>
                <a:spcPts val="300"/>
              </a:spcBef>
              <a:spcAft>
                <a:spcPts val="300"/>
              </a:spcAft>
            </a:pPr>
            <a:r>
              <a:rPr lang="en-US" sz="1800" b="1" dirty="0">
                <a:solidFill>
                  <a:srgbClr val="FF0000"/>
                </a:solidFill>
              </a:rPr>
              <a:t>NGSSS </a:t>
            </a:r>
            <a:r>
              <a:rPr lang="en-US" sz="1800" b="1" i="1" dirty="0">
                <a:solidFill>
                  <a:srgbClr val="FF0000"/>
                </a:solidFill>
              </a:rPr>
              <a:t>Optional</a:t>
            </a:r>
            <a:r>
              <a:rPr lang="en-US" sz="1800" b="1" dirty="0">
                <a:solidFill>
                  <a:srgbClr val="FF0000"/>
                </a:solidFill>
              </a:rPr>
              <a:t>: If you will create TA accounts to resume students in PearsonAccess, ensure the TA has an active username and password to log into PearsonAccess.</a:t>
            </a:r>
          </a:p>
          <a:p>
            <a:pPr>
              <a:spcBef>
                <a:spcPts val="300"/>
              </a:spcBef>
              <a:spcAft>
                <a:spcPts val="300"/>
              </a:spcAft>
            </a:pPr>
            <a:endParaRPr lang="en-US" sz="2000" dirty="0"/>
          </a:p>
          <a:p>
            <a:endParaRPr lang="en-US" sz="2600" dirty="0"/>
          </a:p>
        </p:txBody>
      </p:sp>
      <p:sp>
        <p:nvSpPr>
          <p:cNvPr id="4" name="Slide Number Placeholder 3"/>
          <p:cNvSpPr>
            <a:spLocks noGrp="1"/>
          </p:cNvSpPr>
          <p:nvPr>
            <p:ph type="sldNum" sz="quarter" idx="12"/>
          </p:nvPr>
        </p:nvSpPr>
        <p:spPr/>
        <p:txBody>
          <a:bodyPr/>
          <a:lstStyle/>
          <a:p>
            <a:fld id="{60F88D64-766A-45C3-93FE-3E1D3068B07A}" type="slidenum">
              <a:rPr lang="en-US" smtClean="0"/>
              <a:t>88</a:t>
            </a:fld>
            <a:endParaRPr lang="en-US" dirty="0"/>
          </a:p>
        </p:txBody>
      </p:sp>
      <p:grpSp>
        <p:nvGrpSpPr>
          <p:cNvPr id="8" name="Group 7"/>
          <p:cNvGrpSpPr/>
          <p:nvPr/>
        </p:nvGrpSpPr>
        <p:grpSpPr>
          <a:xfrm>
            <a:off x="7625561" y="586581"/>
            <a:ext cx="1248248" cy="762000"/>
            <a:chOff x="5203223" y="3428999"/>
            <a:chExt cx="1248248" cy="762000"/>
          </a:xfrm>
        </p:grpSpPr>
        <p:pic>
          <p:nvPicPr>
            <p:cNvPr id="9" name="Picture 8"/>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13" name="Group 12"/>
            <p:cNvGrpSpPr/>
            <p:nvPr/>
          </p:nvGrpSpPr>
          <p:grpSpPr>
            <a:xfrm>
              <a:off x="5438681" y="3448733"/>
              <a:ext cx="838200" cy="722531"/>
              <a:chOff x="5410732" y="3472099"/>
              <a:chExt cx="838200" cy="722531"/>
            </a:xfrm>
          </p:grpSpPr>
          <p:sp>
            <p:nvSpPr>
              <p:cNvPr id="14" name="TextBox 13"/>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5" name="TextBox 14"/>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0" name="Picture 9">
            <a:extLst>
              <a:ext uri="{FF2B5EF4-FFF2-40B4-BE49-F238E27FC236}">
                <a16:creationId xmlns:a16="http://schemas.microsoft.com/office/drawing/2014/main" id="{958F8A7C-22A3-442A-ACCC-F9F1452BCE34}"/>
              </a:ext>
            </a:extLst>
          </p:cNvPr>
          <p:cNvPicPr>
            <a:picLocks noChangeAspect="1"/>
          </p:cNvPicPr>
          <p:nvPr/>
        </p:nvPicPr>
        <p:blipFill>
          <a:blip r:embed="rId4"/>
          <a:stretch>
            <a:fillRect/>
          </a:stretch>
        </p:blipFill>
        <p:spPr>
          <a:xfrm>
            <a:off x="4863152" y="6400800"/>
            <a:ext cx="2548349" cy="457200"/>
          </a:xfrm>
          <a:prstGeom prst="rect">
            <a:avLst/>
          </a:prstGeom>
        </p:spPr>
      </p:pic>
    </p:spTree>
    <p:extLst>
      <p:ext uri="{BB962C8B-B14F-4D97-AF65-F5344CB8AC3E}">
        <p14:creationId xmlns:p14="http://schemas.microsoft.com/office/powerpoint/2010/main" val="38021305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School Assessment Coordinator</a:t>
            </a:r>
            <a:br>
              <a:rPr lang="en-US" dirty="0"/>
            </a:br>
            <a:r>
              <a:rPr lang="en-US" dirty="0"/>
              <a:t>Responsibilities Before Testing</a:t>
            </a:r>
          </a:p>
        </p:txBody>
      </p:sp>
      <p:sp>
        <p:nvSpPr>
          <p:cNvPr id="3" name="Content Placeholder 2"/>
          <p:cNvSpPr>
            <a:spLocks noGrp="1"/>
          </p:cNvSpPr>
          <p:nvPr>
            <p:ph idx="1"/>
          </p:nvPr>
        </p:nvSpPr>
        <p:spPr>
          <a:xfrm>
            <a:off x="228600" y="1618853"/>
            <a:ext cx="8737092" cy="4888309"/>
          </a:xfrm>
        </p:spPr>
        <p:txBody>
          <a:bodyPr>
            <a:noAutofit/>
          </a:bodyPr>
          <a:lstStyle/>
          <a:p>
            <a:pPr marL="0" indent="0">
              <a:spcBef>
                <a:spcPts val="200"/>
              </a:spcBef>
              <a:spcAft>
                <a:spcPts val="200"/>
              </a:spcAft>
              <a:buNone/>
            </a:pPr>
            <a:r>
              <a:rPr lang="en-US" sz="2400" b="1" dirty="0"/>
              <a:t>Preparation and Training </a:t>
            </a:r>
          </a:p>
          <a:p>
            <a:pPr>
              <a:lnSpc>
                <a:spcPct val="100000"/>
              </a:lnSpc>
              <a:spcBef>
                <a:spcPts val="200"/>
              </a:spcBef>
              <a:spcAft>
                <a:spcPts val="200"/>
              </a:spcAft>
            </a:pPr>
            <a:r>
              <a:rPr lang="en-US" sz="1900" dirty="0"/>
              <a:t>Be aware of the following policies, procedures, and instructions, and emphasize this information during training at your school. </a:t>
            </a:r>
          </a:p>
          <a:p>
            <a:pPr>
              <a:lnSpc>
                <a:spcPct val="100000"/>
              </a:lnSpc>
              <a:spcBef>
                <a:spcPts val="200"/>
              </a:spcBef>
              <a:spcAft>
                <a:spcPts val="200"/>
              </a:spcAft>
            </a:pPr>
            <a:r>
              <a:rPr lang="en-US" sz="1900" b="1" dirty="0"/>
              <a:t>Schoolwide decisions:</a:t>
            </a:r>
          </a:p>
          <a:p>
            <a:pPr lvl="1">
              <a:lnSpc>
                <a:spcPct val="100000"/>
              </a:lnSpc>
              <a:spcBef>
                <a:spcPts val="200"/>
              </a:spcBef>
              <a:spcAft>
                <a:spcPts val="200"/>
              </a:spcAft>
              <a:buFont typeface="Wingdings" panose="05000000000000000000" pitchFamily="2" charset="2"/>
              <a:buChar char="§"/>
            </a:pPr>
            <a:r>
              <a:rPr lang="en-US" sz="1900" dirty="0"/>
              <a:t>Provide either a </a:t>
            </a:r>
            <a:r>
              <a:rPr lang="en-US" sz="1900" b="1" dirty="0"/>
              <a:t>short </a:t>
            </a:r>
            <a:r>
              <a:rPr lang="en-US" sz="1900" dirty="0"/>
              <a:t>or an </a:t>
            </a:r>
            <a:r>
              <a:rPr lang="en-US" sz="1900" b="1" dirty="0"/>
              <a:t>extended </a:t>
            </a:r>
            <a:r>
              <a:rPr lang="en-US" sz="1900" dirty="0"/>
              <a:t>break between Session 2 and Session 3 of Grade 6 -8 FSA Mathematics. </a:t>
            </a:r>
          </a:p>
          <a:p>
            <a:pPr lvl="1">
              <a:lnSpc>
                <a:spcPct val="100000"/>
              </a:lnSpc>
              <a:spcBef>
                <a:spcPts val="200"/>
              </a:spcBef>
              <a:spcAft>
                <a:spcPts val="200"/>
              </a:spcAft>
              <a:buFont typeface="Wingdings" panose="05000000000000000000" pitchFamily="2" charset="2"/>
              <a:buChar char="§"/>
            </a:pPr>
            <a:r>
              <a:rPr lang="en-US" sz="1900" dirty="0"/>
              <a:t>Choose Option A, B, or C to advise students what to do when they have finished testing when administering the </a:t>
            </a:r>
            <a:r>
              <a:rPr lang="en-US" sz="1900" dirty="0">
                <a:solidFill>
                  <a:srgbClr val="FF0000"/>
                </a:solidFill>
              </a:rPr>
              <a:t>FSA ELA Reading, Mathematics, or EOC</a:t>
            </a:r>
            <a:r>
              <a:rPr lang="en-US" sz="1900" dirty="0"/>
              <a:t>. (N/A for Writing.) </a:t>
            </a:r>
          </a:p>
          <a:p>
            <a:pPr>
              <a:lnSpc>
                <a:spcPct val="100000"/>
              </a:lnSpc>
              <a:spcBef>
                <a:spcPts val="200"/>
              </a:spcBef>
              <a:spcAft>
                <a:spcPts val="200"/>
              </a:spcAft>
            </a:pPr>
            <a:r>
              <a:rPr lang="en-US" sz="1900" b="1" dirty="0"/>
              <a:t>Test Administrators should: </a:t>
            </a:r>
          </a:p>
          <a:p>
            <a:pPr lvl="1">
              <a:lnSpc>
                <a:spcPct val="100000"/>
              </a:lnSpc>
              <a:spcBef>
                <a:spcPts val="200"/>
              </a:spcBef>
              <a:spcAft>
                <a:spcPts val="200"/>
              </a:spcAft>
              <a:buFont typeface="Wingdings" panose="05000000000000000000" pitchFamily="2" charset="2"/>
              <a:buChar char="§"/>
            </a:pPr>
            <a:r>
              <a:rPr lang="en-US" sz="1900" b="1" dirty="0"/>
              <a:t>Use appropriate scripts, based on your schoolwide decisions above.</a:t>
            </a:r>
          </a:p>
          <a:p>
            <a:pPr lvl="1">
              <a:lnSpc>
                <a:spcPct val="100000"/>
              </a:lnSpc>
              <a:spcBef>
                <a:spcPts val="200"/>
              </a:spcBef>
              <a:spcAft>
                <a:spcPts val="200"/>
              </a:spcAft>
              <a:buFont typeface="Wingdings" panose="05000000000000000000" pitchFamily="2" charset="2"/>
              <a:buChar char="§"/>
            </a:pPr>
            <a:r>
              <a:rPr lang="en-US" sz="1900" dirty="0"/>
              <a:t>Refer to the Test Administrator Checklist before, during, and after testing. </a:t>
            </a:r>
          </a:p>
          <a:p>
            <a:pPr lvl="1">
              <a:lnSpc>
                <a:spcPct val="100000"/>
              </a:lnSpc>
              <a:spcBef>
                <a:spcPts val="200"/>
              </a:spcBef>
              <a:spcAft>
                <a:spcPts val="200"/>
              </a:spcAft>
              <a:buFont typeface="Wingdings" panose="05000000000000000000" pitchFamily="2" charset="2"/>
              <a:buChar char="§"/>
            </a:pPr>
            <a:r>
              <a:rPr lang="en-US" sz="1900" dirty="0"/>
              <a:t>Read and be familiar with all appropriate sections of the manuals. </a:t>
            </a:r>
          </a:p>
          <a:p>
            <a:pPr lvl="1">
              <a:lnSpc>
                <a:spcPct val="100000"/>
              </a:lnSpc>
              <a:spcBef>
                <a:spcPts val="200"/>
              </a:spcBef>
              <a:spcAft>
                <a:spcPts val="200"/>
              </a:spcAft>
              <a:buFont typeface="Wingdings" panose="05000000000000000000" pitchFamily="2" charset="2"/>
              <a:buChar char="§"/>
            </a:pPr>
            <a:r>
              <a:rPr lang="en-US" sz="1900" dirty="0"/>
              <a:t>Know how to create, start, monitor, and close sessions in the TA Interface. </a:t>
            </a:r>
          </a:p>
          <a:p>
            <a:pPr lvl="2"/>
            <a:endParaRPr lang="en-US" sz="1900" dirty="0"/>
          </a:p>
          <a:p>
            <a:endParaRPr lang="en-US" sz="2400" dirty="0"/>
          </a:p>
          <a:p>
            <a:endParaRPr lang="en-US" sz="2600" dirty="0"/>
          </a:p>
        </p:txBody>
      </p:sp>
      <p:sp>
        <p:nvSpPr>
          <p:cNvPr id="4" name="Slide Number Placeholder 3"/>
          <p:cNvSpPr>
            <a:spLocks noGrp="1"/>
          </p:cNvSpPr>
          <p:nvPr>
            <p:ph type="sldNum" sz="quarter" idx="12"/>
          </p:nvPr>
        </p:nvSpPr>
        <p:spPr/>
        <p:txBody>
          <a:bodyPr/>
          <a:lstStyle/>
          <a:p>
            <a:fld id="{60F88D64-766A-45C3-93FE-3E1D3068B07A}" type="slidenum">
              <a:rPr lang="en-US" smtClean="0"/>
              <a:t>89</a:t>
            </a:fld>
            <a:endParaRPr lang="en-US" dirty="0"/>
          </a:p>
        </p:txBody>
      </p:sp>
      <p:grpSp>
        <p:nvGrpSpPr>
          <p:cNvPr id="8" name="Group 7"/>
          <p:cNvGrpSpPr/>
          <p:nvPr/>
        </p:nvGrpSpPr>
        <p:grpSpPr>
          <a:xfrm>
            <a:off x="7625561" y="586581"/>
            <a:ext cx="1248248" cy="762000"/>
            <a:chOff x="5203223" y="3428999"/>
            <a:chExt cx="1248248" cy="762000"/>
          </a:xfrm>
        </p:grpSpPr>
        <p:pic>
          <p:nvPicPr>
            <p:cNvPr id="9" name="Picture 8"/>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13" name="Group 12"/>
            <p:cNvGrpSpPr/>
            <p:nvPr/>
          </p:nvGrpSpPr>
          <p:grpSpPr>
            <a:xfrm>
              <a:off x="5438681" y="3448733"/>
              <a:ext cx="838200" cy="722531"/>
              <a:chOff x="5410732" y="3472099"/>
              <a:chExt cx="838200" cy="722531"/>
            </a:xfrm>
          </p:grpSpPr>
          <p:sp>
            <p:nvSpPr>
              <p:cNvPr id="14" name="TextBox 13"/>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5" name="TextBox 14"/>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0" name="Picture 9">
            <a:extLst>
              <a:ext uri="{FF2B5EF4-FFF2-40B4-BE49-F238E27FC236}">
                <a16:creationId xmlns:a16="http://schemas.microsoft.com/office/drawing/2014/main" id="{3D20183C-DFB6-4F75-8A70-935857269800}"/>
              </a:ext>
            </a:extLst>
          </p:cNvPr>
          <p:cNvPicPr>
            <a:picLocks noChangeAspect="1"/>
          </p:cNvPicPr>
          <p:nvPr/>
        </p:nvPicPr>
        <p:blipFill>
          <a:blip r:embed="rId4"/>
          <a:stretch>
            <a:fillRect/>
          </a:stretch>
        </p:blipFill>
        <p:spPr>
          <a:xfrm>
            <a:off x="4863152" y="6172200"/>
            <a:ext cx="2548349" cy="685800"/>
          </a:xfrm>
          <a:prstGeom prst="rect">
            <a:avLst/>
          </a:prstGeom>
        </p:spPr>
      </p:pic>
    </p:spTree>
    <p:extLst>
      <p:ext uri="{BB962C8B-B14F-4D97-AF65-F5344CB8AC3E}">
        <p14:creationId xmlns:p14="http://schemas.microsoft.com/office/powerpoint/2010/main" val="2185443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915400" cy="1096962"/>
          </a:xfrm>
        </p:spPr>
        <p:txBody>
          <a:bodyPr>
            <a:noAutofit/>
          </a:bodyPr>
          <a:lstStyle/>
          <a:p>
            <a:r>
              <a:rPr lang="en-US" sz="4000" dirty="0"/>
              <a:t>Retakes: FSA and FCAT 2.0 </a:t>
            </a:r>
            <a:br>
              <a:rPr lang="en-US" sz="4000" dirty="0"/>
            </a:br>
            <a:r>
              <a:rPr lang="en-US" sz="4000" dirty="0"/>
              <a:t>Test Administration Schedule</a:t>
            </a:r>
          </a:p>
        </p:txBody>
      </p:sp>
      <p:sp>
        <p:nvSpPr>
          <p:cNvPr id="4" name="Slide Number Placeholder 3"/>
          <p:cNvSpPr>
            <a:spLocks noGrp="1"/>
          </p:cNvSpPr>
          <p:nvPr>
            <p:ph type="sldNum" sz="quarter" idx="12"/>
          </p:nvPr>
        </p:nvSpPr>
        <p:spPr/>
        <p:txBody>
          <a:bodyPr/>
          <a:lstStyle/>
          <a:p>
            <a:fld id="{60F88D64-766A-45C3-93FE-3E1D3068B07A}" type="slidenum">
              <a:rPr lang="en-US" smtClean="0"/>
              <a:t>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644208"/>
              </p:ext>
            </p:extLst>
          </p:nvPr>
        </p:nvGraphicFramePr>
        <p:xfrm>
          <a:off x="304801" y="1664329"/>
          <a:ext cx="8530648" cy="2194560"/>
        </p:xfrm>
        <a:graphic>
          <a:graphicData uri="http://schemas.openxmlformats.org/drawingml/2006/table">
            <a:tbl>
              <a:tblPr firstRow="1" bandRow="1">
                <a:tableStyleId>{073A0DAA-6AF3-43AB-8588-CEC1D06C72B9}</a:tableStyleId>
              </a:tblPr>
              <a:tblGrid>
                <a:gridCol w="1447799">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1900003">
                  <a:extLst>
                    <a:ext uri="{9D8B030D-6E8A-4147-A177-3AD203B41FA5}">
                      <a16:colId xmlns:a16="http://schemas.microsoft.com/office/drawing/2014/main" val="20002"/>
                    </a:ext>
                  </a:extLst>
                </a:gridCol>
                <a:gridCol w="2287246">
                  <a:extLst>
                    <a:ext uri="{9D8B030D-6E8A-4147-A177-3AD203B41FA5}">
                      <a16:colId xmlns:a16="http://schemas.microsoft.com/office/drawing/2014/main" val="20003"/>
                    </a:ext>
                  </a:extLst>
                </a:gridCol>
              </a:tblGrid>
              <a:tr h="311762">
                <a:tc>
                  <a:txBody>
                    <a:bodyPr/>
                    <a:lstStyle/>
                    <a:p>
                      <a:pPr algn="ctr"/>
                      <a:r>
                        <a:rPr lang="en-US" sz="2000" b="1" dirty="0">
                          <a:solidFill>
                            <a:srgbClr val="000000"/>
                          </a:solidFill>
                        </a:rPr>
                        <a:t>Grade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16A1CC"/>
                    </a:solidFill>
                  </a:tcPr>
                </a:tc>
                <a:tc>
                  <a:txBody>
                    <a:bodyPr/>
                    <a:lstStyle/>
                    <a:p>
                      <a:pPr algn="ctr"/>
                      <a:r>
                        <a:rPr lang="en-US" sz="2000" b="1" baseline="0" dirty="0">
                          <a:solidFill>
                            <a:srgbClr val="000000"/>
                          </a:solidFill>
                        </a:rPr>
                        <a:t>Retake Test</a:t>
                      </a:r>
                      <a:endParaRPr lang="en-US" sz="2000" b="1"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16A1CC"/>
                    </a:solidFill>
                  </a:tcPr>
                </a:tc>
                <a:tc>
                  <a:txBody>
                    <a:bodyPr/>
                    <a:lstStyle/>
                    <a:p>
                      <a:pPr algn="ctr"/>
                      <a:r>
                        <a:rPr lang="en-US" sz="2000" b="1" dirty="0">
                          <a:solidFill>
                            <a:srgbClr val="000000"/>
                          </a:solidFill>
                        </a:rPr>
                        <a:t>CBT Window*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16A1CC"/>
                    </a:solidFill>
                  </a:tcPr>
                </a:tc>
                <a:tc>
                  <a:txBody>
                    <a:bodyPr/>
                    <a:lstStyle/>
                    <a:p>
                      <a:pPr algn="ctr"/>
                      <a:r>
                        <a:rPr lang="en-US" sz="2000" b="1" dirty="0">
                          <a:solidFill>
                            <a:srgbClr val="000000"/>
                          </a:solidFill>
                        </a:rPr>
                        <a:t>PBT Accommodations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rgbClr val="16A1CC"/>
                    </a:solidFill>
                  </a:tcPr>
                </a:tc>
                <a:extLst>
                  <a:ext uri="{0D108BD9-81ED-4DB2-BD59-A6C34878D82A}">
                    <a16:rowId xmlns:a16="http://schemas.microsoft.com/office/drawing/2014/main" val="1000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0000"/>
                          </a:solidFill>
                        </a:rPr>
                        <a:t>10+ - Adult </a:t>
                      </a:r>
                      <a:endParaRPr lang="en-US"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F1FA"/>
                    </a:solidFill>
                  </a:tcPr>
                </a:tc>
                <a:tc>
                  <a:txBody>
                    <a:bodyPr/>
                    <a:lstStyle/>
                    <a:p>
                      <a:pPr algn="ctr"/>
                      <a:r>
                        <a:rPr lang="en-US" sz="2000" b="1" dirty="0">
                          <a:solidFill>
                            <a:srgbClr val="000000"/>
                          </a:solidFill>
                        </a:rPr>
                        <a:t>FSA ELA Reading  Retake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F1FA"/>
                    </a:solidFill>
                  </a:tcPr>
                </a:tc>
                <a:tc rowSpan="2" gridSpan="2">
                  <a:txBody>
                    <a:bodyPr/>
                    <a:lstStyle/>
                    <a:p>
                      <a:pPr algn="ctr"/>
                      <a:r>
                        <a:rPr lang="en-US" sz="2000" b="1" dirty="0">
                          <a:solidFill>
                            <a:srgbClr val="000000"/>
                          </a:solidFill>
                        </a:rPr>
                        <a:t>March 19-22 &amp;</a:t>
                      </a:r>
                    </a:p>
                    <a:p>
                      <a:pPr algn="ctr"/>
                      <a:r>
                        <a:rPr lang="en-US" sz="2000" b="1" dirty="0">
                          <a:solidFill>
                            <a:srgbClr val="000000"/>
                          </a:solidFill>
                        </a:rPr>
                        <a:t>April 2-6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F1FA"/>
                    </a:solidFill>
                  </a:tcPr>
                </a:tc>
                <a:tc rowSpan="2" hMerge="1">
                  <a:txBody>
                    <a:bodyPr/>
                    <a:lstStyle/>
                    <a:p>
                      <a:pPr algn="ctr"/>
                      <a:endParaRPr lang="en-US" sz="18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F1FA"/>
                    </a:solidFill>
                  </a:tcPr>
                </a:tc>
                <a:extLst>
                  <a:ext uri="{0D108BD9-81ED-4DB2-BD59-A6C34878D82A}">
                    <a16:rowId xmlns:a16="http://schemas.microsoft.com/office/drawing/2014/main" val="10001"/>
                  </a:ext>
                </a:extLst>
              </a:tr>
              <a:tr h="0">
                <a:tc>
                  <a:txBody>
                    <a:bodyPr/>
                    <a:lstStyle/>
                    <a:p>
                      <a:pPr algn="ctr"/>
                      <a:r>
                        <a:rPr lang="en-US" sz="2000" b="1" dirty="0">
                          <a:solidFill>
                            <a:srgbClr val="000000"/>
                          </a:solidFill>
                        </a:rPr>
                        <a:t>7- Adult </a:t>
                      </a:r>
                      <a:endParaRPr lang="en-US"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F1F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FSA Algebra 1 EOC</a:t>
                      </a:r>
                      <a:r>
                        <a:rPr lang="en-US" sz="2000" b="1" baseline="0" dirty="0"/>
                        <a:t> Retake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F1FA"/>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900911621"/>
                  </a:ext>
                </a:extLst>
              </a:tr>
              <a:tr h="0">
                <a:tc>
                  <a:txBody>
                    <a:bodyPr/>
                    <a:lstStyle/>
                    <a:p>
                      <a:pPr algn="ctr"/>
                      <a:r>
                        <a:rPr lang="en-US" sz="2000" b="1" dirty="0">
                          <a:solidFill>
                            <a:srgbClr val="000000"/>
                          </a:solidFill>
                        </a:rPr>
                        <a:t>10+ - Adult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F1F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baseline="0" dirty="0"/>
                        <a:t>FCAT 2.0 Reading Retake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F1FA"/>
                    </a:solidFill>
                  </a:tcPr>
                </a:tc>
                <a:tc>
                  <a:txBody>
                    <a:bodyPr/>
                    <a:lstStyle/>
                    <a:p>
                      <a:pPr algn="ctr"/>
                      <a:r>
                        <a:rPr lang="en-US" sz="2000" b="1" dirty="0">
                          <a:solidFill>
                            <a:srgbClr val="000000"/>
                          </a:solidFill>
                        </a:rPr>
                        <a:t>March 19-22 &amp;</a:t>
                      </a:r>
                    </a:p>
                    <a:p>
                      <a:pPr algn="ctr"/>
                      <a:r>
                        <a:rPr lang="en-US" sz="2000" b="1" dirty="0">
                          <a:solidFill>
                            <a:srgbClr val="000000"/>
                          </a:solidFill>
                        </a:rPr>
                        <a:t>April 2-6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F1F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0000"/>
                          </a:solidFill>
                        </a:rPr>
                        <a:t>March 19-22 </a:t>
                      </a:r>
                      <a:endParaRPr lang="en-US" sz="2000" b="1"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F1FA"/>
                    </a:solidFill>
                  </a:tcPr>
                </a:tc>
                <a:extLst>
                  <a:ext uri="{0D108BD9-81ED-4DB2-BD59-A6C34878D82A}">
                    <a16:rowId xmlns:a16="http://schemas.microsoft.com/office/drawing/2014/main" val="10003"/>
                  </a:ext>
                </a:extLst>
              </a:tr>
            </a:tbl>
          </a:graphicData>
        </a:graphic>
      </p:graphicFrame>
      <p:sp>
        <p:nvSpPr>
          <p:cNvPr id="6" name="TextBox 5"/>
          <p:cNvSpPr txBox="1"/>
          <p:nvPr/>
        </p:nvSpPr>
        <p:spPr>
          <a:xfrm>
            <a:off x="298976" y="5698607"/>
            <a:ext cx="8651593" cy="276999"/>
          </a:xfrm>
          <a:prstGeom prst="rect">
            <a:avLst/>
          </a:prstGeom>
          <a:noFill/>
        </p:spPr>
        <p:txBody>
          <a:bodyPr wrap="square" rtlCol="0">
            <a:spAutoFit/>
          </a:bodyPr>
          <a:lstStyle/>
          <a:p>
            <a:pPr algn="ctr"/>
            <a:r>
              <a:rPr lang="en-US" sz="1200" b="1" dirty="0">
                <a:solidFill>
                  <a:srgbClr val="FF0000"/>
                </a:solidFill>
              </a:rPr>
              <a:t>Any deviation from this schedule requires written approval from the Florida Department of Education.</a:t>
            </a:r>
          </a:p>
        </p:txBody>
      </p:sp>
      <p:sp>
        <p:nvSpPr>
          <p:cNvPr id="3" name="TextBox 2"/>
          <p:cNvSpPr txBox="1"/>
          <p:nvPr/>
        </p:nvSpPr>
        <p:spPr>
          <a:xfrm>
            <a:off x="321461" y="4421481"/>
            <a:ext cx="8688127" cy="1200329"/>
          </a:xfrm>
          <a:prstGeom prst="rect">
            <a:avLst/>
          </a:prstGeom>
          <a:noFill/>
        </p:spPr>
        <p:txBody>
          <a:bodyPr wrap="square" rtlCol="0">
            <a:spAutoFit/>
          </a:bodyPr>
          <a:lstStyle/>
          <a:p>
            <a:r>
              <a:rPr lang="en-US" u="sng" dirty="0"/>
              <a:t>Note</a:t>
            </a:r>
            <a:r>
              <a:rPr lang="en-US" dirty="0"/>
              <a:t>: Students who need to </a:t>
            </a:r>
            <a:r>
              <a:rPr lang="en-US" b="1" dirty="0">
                <a:solidFill>
                  <a:srgbClr val="FF0000"/>
                </a:solidFill>
              </a:rPr>
              <a:t>retake</a:t>
            </a:r>
            <a:r>
              <a:rPr lang="en-US" dirty="0"/>
              <a:t> the FSA Algebra 1 EOC will participate during the </a:t>
            </a:r>
            <a:r>
              <a:rPr lang="en-US" dirty="0">
                <a:solidFill>
                  <a:srgbClr val="FF0000"/>
                </a:solidFill>
              </a:rPr>
              <a:t>Retake administration,</a:t>
            </a:r>
            <a:r>
              <a:rPr lang="en-US" dirty="0"/>
              <a:t> and students taking the assessment for the first time will participate in the April 16-May 18 EOC administration.  </a:t>
            </a:r>
            <a:r>
              <a:rPr lang="en-US" b="1" dirty="0"/>
              <a:t>Students may </a:t>
            </a:r>
            <a:r>
              <a:rPr lang="en-US" b="1" u="sng" dirty="0"/>
              <a:t>NOT</a:t>
            </a:r>
            <a:r>
              <a:rPr lang="en-US" b="1" dirty="0"/>
              <a:t> participate in both administrations.</a:t>
            </a:r>
            <a:r>
              <a:rPr lang="en-US" dirty="0"/>
              <a:t> </a:t>
            </a:r>
          </a:p>
        </p:txBody>
      </p:sp>
      <p:sp>
        <p:nvSpPr>
          <p:cNvPr id="8" name="TextBox 7"/>
          <p:cNvSpPr txBox="1"/>
          <p:nvPr/>
        </p:nvSpPr>
        <p:spPr>
          <a:xfrm flipV="1">
            <a:off x="3810000" y="6891754"/>
            <a:ext cx="3200400" cy="338554"/>
          </a:xfrm>
          <a:prstGeom prst="rect">
            <a:avLst/>
          </a:prstGeom>
          <a:noFill/>
        </p:spPr>
        <p:txBody>
          <a:bodyPr wrap="square" rtlCol="0">
            <a:spAutoFit/>
          </a:bodyPr>
          <a:lstStyle/>
          <a:p>
            <a:r>
              <a:rPr lang="en-US" sz="1600" dirty="0"/>
              <a:t>  </a:t>
            </a:r>
          </a:p>
        </p:txBody>
      </p:sp>
      <p:sp>
        <p:nvSpPr>
          <p:cNvPr id="9" name="TextBox 8">
            <a:extLst>
              <a:ext uri="{FF2B5EF4-FFF2-40B4-BE49-F238E27FC236}">
                <a16:creationId xmlns:a16="http://schemas.microsoft.com/office/drawing/2014/main" id="{93E82730-90BA-4363-ACD8-D4CDA4277D3C}"/>
              </a:ext>
            </a:extLst>
          </p:cNvPr>
          <p:cNvSpPr txBox="1"/>
          <p:nvPr/>
        </p:nvSpPr>
        <p:spPr>
          <a:xfrm>
            <a:off x="298976" y="3943350"/>
            <a:ext cx="8469785" cy="369332"/>
          </a:xfrm>
          <a:prstGeom prst="rect">
            <a:avLst/>
          </a:prstGeom>
          <a:noFill/>
        </p:spPr>
        <p:txBody>
          <a:bodyPr wrap="square" rtlCol="0">
            <a:spAutoFit/>
          </a:bodyPr>
          <a:lstStyle/>
          <a:p>
            <a:r>
              <a:rPr lang="en-US" dirty="0"/>
              <a:t>*No testing on March 23, Teacher Planning Day and Spring Break is March 26-30.  </a:t>
            </a:r>
          </a:p>
        </p:txBody>
      </p:sp>
      <p:grpSp>
        <p:nvGrpSpPr>
          <p:cNvPr id="10" name="Group 9">
            <a:extLst>
              <a:ext uri="{FF2B5EF4-FFF2-40B4-BE49-F238E27FC236}">
                <a16:creationId xmlns:a16="http://schemas.microsoft.com/office/drawing/2014/main" id="{5417F5EE-7B4E-489E-8681-221D84896BC5}"/>
              </a:ext>
            </a:extLst>
          </p:cNvPr>
          <p:cNvGrpSpPr/>
          <p:nvPr/>
        </p:nvGrpSpPr>
        <p:grpSpPr>
          <a:xfrm>
            <a:off x="7646425" y="681479"/>
            <a:ext cx="1295400" cy="824976"/>
            <a:chOff x="5203223" y="3428999"/>
            <a:chExt cx="1248248" cy="762000"/>
          </a:xfrm>
        </p:grpSpPr>
        <p:pic>
          <p:nvPicPr>
            <p:cNvPr id="11" name="Picture 10">
              <a:extLst>
                <a:ext uri="{FF2B5EF4-FFF2-40B4-BE49-F238E27FC236}">
                  <a16:creationId xmlns:a16="http://schemas.microsoft.com/office/drawing/2014/main" id="{EE0ADD18-B68B-4994-9E00-5A721CB5A78A}"/>
                </a:ext>
              </a:extLst>
            </p:cNvPr>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grpSp>
          <p:nvGrpSpPr>
            <p:cNvPr id="12" name="Group 11">
              <a:extLst>
                <a:ext uri="{FF2B5EF4-FFF2-40B4-BE49-F238E27FC236}">
                  <a16:creationId xmlns:a16="http://schemas.microsoft.com/office/drawing/2014/main" id="{BEABB72A-EEFD-404A-B79F-7975BFC63E71}"/>
                </a:ext>
              </a:extLst>
            </p:cNvPr>
            <p:cNvGrpSpPr/>
            <p:nvPr/>
          </p:nvGrpSpPr>
          <p:grpSpPr>
            <a:xfrm>
              <a:off x="5438681" y="3448732"/>
              <a:ext cx="838200" cy="722532"/>
              <a:chOff x="5410732" y="3472098"/>
              <a:chExt cx="838200" cy="722532"/>
            </a:xfrm>
          </p:grpSpPr>
          <p:sp>
            <p:nvSpPr>
              <p:cNvPr id="13" name="TextBox 12">
                <a:extLst>
                  <a:ext uri="{FF2B5EF4-FFF2-40B4-BE49-F238E27FC236}">
                    <a16:creationId xmlns:a16="http://schemas.microsoft.com/office/drawing/2014/main" id="{8BB23E9D-3433-4C59-92AA-0F19110379D9}"/>
                  </a:ext>
                </a:extLst>
              </p:cNvPr>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31A9D7D1-2306-44B4-8E9F-A65D85BA538B}"/>
                  </a:ext>
                </a:extLst>
              </p:cNvPr>
              <p:cNvSpPr txBox="1"/>
              <p:nvPr/>
            </p:nvSpPr>
            <p:spPr>
              <a:xfrm>
                <a:off x="5410732" y="3472098"/>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5" name="Picture 14">
            <a:extLst>
              <a:ext uri="{FF2B5EF4-FFF2-40B4-BE49-F238E27FC236}">
                <a16:creationId xmlns:a16="http://schemas.microsoft.com/office/drawing/2014/main" id="{A0208D02-600C-43DF-B608-70E27AA0DE1C}"/>
              </a:ext>
            </a:extLst>
          </p:cNvPr>
          <p:cNvPicPr>
            <a:picLocks noChangeAspect="1"/>
          </p:cNvPicPr>
          <p:nvPr/>
        </p:nvPicPr>
        <p:blipFill>
          <a:blip r:embed="rId4"/>
          <a:stretch>
            <a:fillRect/>
          </a:stretch>
        </p:blipFill>
        <p:spPr>
          <a:xfrm>
            <a:off x="4800600" y="6324600"/>
            <a:ext cx="1430215" cy="482670"/>
          </a:xfrm>
          <a:prstGeom prst="rect">
            <a:avLst/>
          </a:prstGeom>
        </p:spPr>
      </p:pic>
      <p:pic>
        <p:nvPicPr>
          <p:cNvPr id="16" name="Picture 15">
            <a:extLst>
              <a:ext uri="{FF2B5EF4-FFF2-40B4-BE49-F238E27FC236}">
                <a16:creationId xmlns:a16="http://schemas.microsoft.com/office/drawing/2014/main" id="{CA4EE072-E876-46F3-8F6B-EB5CC88A9A12}"/>
              </a:ext>
            </a:extLst>
          </p:cNvPr>
          <p:cNvPicPr>
            <a:picLocks noChangeAspect="1"/>
          </p:cNvPicPr>
          <p:nvPr/>
        </p:nvPicPr>
        <p:blipFill rotWithShape="1">
          <a:blip r:embed="rId5"/>
          <a:srcRect l="1990"/>
          <a:stretch/>
        </p:blipFill>
        <p:spPr>
          <a:xfrm>
            <a:off x="5990491" y="6325343"/>
            <a:ext cx="1359876" cy="517096"/>
          </a:xfrm>
          <a:prstGeom prst="rect">
            <a:avLst/>
          </a:prstGeom>
        </p:spPr>
      </p:pic>
    </p:spTree>
    <p:extLst>
      <p:ext uri="{BB962C8B-B14F-4D97-AF65-F5344CB8AC3E}">
        <p14:creationId xmlns:p14="http://schemas.microsoft.com/office/powerpoint/2010/main" val="16634670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C85FD96-6306-4881-A048-A86446D4CEFB}"/>
              </a:ext>
            </a:extLst>
          </p:cNvPr>
          <p:cNvPicPr>
            <a:picLocks noChangeAspect="1"/>
          </p:cNvPicPr>
          <p:nvPr/>
        </p:nvPicPr>
        <p:blipFill>
          <a:blip r:embed="rId3"/>
          <a:stretch>
            <a:fillRect/>
          </a:stretch>
        </p:blipFill>
        <p:spPr>
          <a:xfrm>
            <a:off x="4863152" y="6172200"/>
            <a:ext cx="2548349" cy="685800"/>
          </a:xfrm>
          <a:prstGeom prst="rect">
            <a:avLst/>
          </a:prstGeom>
        </p:spPr>
      </p:pic>
      <p:sp>
        <p:nvSpPr>
          <p:cNvPr id="2" name="Title 1"/>
          <p:cNvSpPr>
            <a:spLocks noGrp="1"/>
          </p:cNvSpPr>
          <p:nvPr>
            <p:ph type="title"/>
          </p:nvPr>
        </p:nvSpPr>
        <p:spPr>
          <a:xfrm>
            <a:off x="228600" y="251619"/>
            <a:ext cx="8737092" cy="1096962"/>
          </a:xfrm>
        </p:spPr>
        <p:txBody>
          <a:bodyPr>
            <a:noAutofit/>
          </a:bodyPr>
          <a:lstStyle/>
          <a:p>
            <a:r>
              <a:rPr lang="en-US" dirty="0"/>
              <a:t>School Assessment Coordinator</a:t>
            </a:r>
            <a:br>
              <a:rPr lang="en-US" dirty="0"/>
            </a:br>
            <a:r>
              <a:rPr lang="en-US" dirty="0"/>
              <a:t>Responsibilities Before Testing</a:t>
            </a:r>
          </a:p>
        </p:txBody>
      </p:sp>
      <p:sp>
        <p:nvSpPr>
          <p:cNvPr id="3" name="Content Placeholder 2"/>
          <p:cNvSpPr>
            <a:spLocks noGrp="1"/>
          </p:cNvSpPr>
          <p:nvPr>
            <p:ph idx="1"/>
          </p:nvPr>
        </p:nvSpPr>
        <p:spPr>
          <a:xfrm>
            <a:off x="203663" y="1588691"/>
            <a:ext cx="8645209" cy="4343399"/>
          </a:xfrm>
        </p:spPr>
        <p:txBody>
          <a:bodyPr>
            <a:noAutofit/>
          </a:bodyPr>
          <a:lstStyle/>
          <a:p>
            <a:pPr marL="0" indent="0">
              <a:spcBef>
                <a:spcPts val="300"/>
              </a:spcBef>
              <a:spcAft>
                <a:spcPts val="300"/>
              </a:spcAft>
              <a:buNone/>
            </a:pPr>
            <a:r>
              <a:rPr lang="en-US" sz="2800" b="1" dirty="0"/>
              <a:t>Preparation and Training</a:t>
            </a:r>
          </a:p>
          <a:p>
            <a:pPr marL="457200" lvl="1" indent="-342900">
              <a:lnSpc>
                <a:spcPct val="100000"/>
              </a:lnSpc>
              <a:spcBef>
                <a:spcPts val="200"/>
              </a:spcBef>
              <a:spcAft>
                <a:spcPts val="200"/>
              </a:spcAft>
              <a:buSzPct val="75000"/>
              <a:buFont typeface="Arial" panose="020B0604020202020204" pitchFamily="34" charset="0"/>
              <a:buChar char="•"/>
            </a:pPr>
            <a:r>
              <a:rPr lang="en-US" sz="2000" dirty="0"/>
              <a:t>Test administrators may be able to assist students with errors when logging in but should not try to resolve technical issues during testing. </a:t>
            </a:r>
          </a:p>
          <a:p>
            <a:pPr marL="457200" lvl="1" indent="-342900">
              <a:lnSpc>
                <a:spcPct val="100000"/>
              </a:lnSpc>
              <a:spcBef>
                <a:spcPts val="200"/>
              </a:spcBef>
              <a:spcAft>
                <a:spcPts val="200"/>
              </a:spcAft>
              <a:buSzPct val="75000"/>
              <a:buFont typeface="Arial" panose="020B0604020202020204" pitchFamily="34" charset="0"/>
              <a:buChar char="•"/>
            </a:pPr>
            <a:r>
              <a:rPr lang="en-US" sz="2000" dirty="0"/>
              <a:t>Determine how test administrators can get assistance during testing, if necessary.</a:t>
            </a:r>
          </a:p>
          <a:p>
            <a:pPr marL="457200" lvl="1" indent="-342900">
              <a:lnSpc>
                <a:spcPct val="100000"/>
              </a:lnSpc>
              <a:spcBef>
                <a:spcPts val="200"/>
              </a:spcBef>
              <a:spcAft>
                <a:spcPts val="200"/>
              </a:spcAft>
              <a:buSzPct val="75000"/>
              <a:buFont typeface="Arial" panose="020B0604020202020204" pitchFamily="34" charset="0"/>
              <a:buChar char="•"/>
            </a:pPr>
            <a:r>
              <a:rPr lang="en-US" sz="2000" dirty="0"/>
              <a:t>Ensure test administrators know they must contact you immediately when a test irregularity occurs. </a:t>
            </a:r>
          </a:p>
          <a:p>
            <a:pPr marL="457200" lvl="1" indent="-342900">
              <a:lnSpc>
                <a:spcPct val="100000"/>
              </a:lnSpc>
              <a:spcBef>
                <a:spcPts val="200"/>
              </a:spcBef>
              <a:spcAft>
                <a:spcPts val="200"/>
              </a:spcAft>
              <a:buSzPct val="75000"/>
              <a:buFont typeface="Arial" panose="020B0604020202020204" pitchFamily="34" charset="0"/>
              <a:buChar char="•"/>
            </a:pPr>
            <a:r>
              <a:rPr lang="en-US" sz="2000" b="1" dirty="0"/>
              <a:t>In the test administration scripts, test administrators are instructed to contact you in the following circumstances. Provide instructions for how to handle these circumstances:</a:t>
            </a:r>
          </a:p>
          <a:p>
            <a:pPr marL="914400" lvl="2" indent="-342900">
              <a:lnSpc>
                <a:spcPct val="100000"/>
              </a:lnSpc>
              <a:spcBef>
                <a:spcPts val="200"/>
              </a:spcBef>
              <a:spcAft>
                <a:spcPts val="200"/>
              </a:spcAft>
              <a:buSzPct val="75000"/>
              <a:buFont typeface="Wingdings" panose="05000000000000000000" pitchFamily="2" charset="2"/>
              <a:buChar char="§"/>
            </a:pPr>
            <a:r>
              <a:rPr lang="en-US" sz="2000" dirty="0"/>
              <a:t>A student has not participated in a practice test session.</a:t>
            </a:r>
          </a:p>
          <a:p>
            <a:pPr marL="914400" lvl="2" indent="-342900">
              <a:lnSpc>
                <a:spcPct val="100000"/>
              </a:lnSpc>
              <a:spcBef>
                <a:spcPts val="200"/>
              </a:spcBef>
              <a:spcAft>
                <a:spcPts val="200"/>
              </a:spcAft>
              <a:buSzPct val="75000"/>
              <a:buFont typeface="Wingdings" panose="05000000000000000000" pitchFamily="2" charset="2"/>
              <a:buChar char="§"/>
            </a:pPr>
            <a:r>
              <a:rPr lang="en-US" sz="2000" dirty="0"/>
              <a:t>A student has trouble logging in the first time or is logged out of his or her test more than once. </a:t>
            </a:r>
          </a:p>
          <a:p>
            <a:pPr marL="914400" lvl="2" indent="-342900">
              <a:lnSpc>
                <a:spcPct val="100000"/>
              </a:lnSpc>
              <a:spcBef>
                <a:spcPts val="200"/>
              </a:spcBef>
              <a:spcAft>
                <a:spcPts val="200"/>
              </a:spcAft>
              <a:buSzPct val="75000"/>
              <a:buFont typeface="Wingdings" panose="05000000000000000000" pitchFamily="2" charset="2"/>
              <a:buChar char="§"/>
            </a:pPr>
            <a:r>
              <a:rPr lang="en-US" sz="2000" dirty="0"/>
              <a:t>A test administrator does not have a test ticket for a student.</a:t>
            </a:r>
          </a:p>
          <a:p>
            <a:pPr marL="914400" lvl="1" indent="-342900">
              <a:spcBef>
                <a:spcPts val="300"/>
              </a:spcBef>
              <a:spcAft>
                <a:spcPts val="300"/>
              </a:spcAft>
              <a:buSzPct val="75000"/>
              <a:buFont typeface="Wingdings" panose="05000000000000000000" pitchFamily="2" charset="2"/>
              <a:buChar char="§"/>
            </a:pPr>
            <a:endParaRPr lang="en-US" sz="2000" dirty="0"/>
          </a:p>
        </p:txBody>
      </p:sp>
      <p:sp>
        <p:nvSpPr>
          <p:cNvPr id="4" name="Slide Number Placeholder 3"/>
          <p:cNvSpPr>
            <a:spLocks noGrp="1"/>
          </p:cNvSpPr>
          <p:nvPr>
            <p:ph type="sldNum" sz="quarter" idx="12"/>
          </p:nvPr>
        </p:nvSpPr>
        <p:spPr/>
        <p:txBody>
          <a:bodyPr/>
          <a:lstStyle/>
          <a:p>
            <a:fld id="{60F88D64-766A-45C3-93FE-3E1D3068B07A}" type="slidenum">
              <a:rPr lang="en-US" smtClean="0"/>
              <a:t>90</a:t>
            </a:fld>
            <a:endParaRPr lang="en-US" dirty="0"/>
          </a:p>
        </p:txBody>
      </p:sp>
      <p:grpSp>
        <p:nvGrpSpPr>
          <p:cNvPr id="10" name="Group 9"/>
          <p:cNvGrpSpPr/>
          <p:nvPr/>
        </p:nvGrpSpPr>
        <p:grpSpPr>
          <a:xfrm>
            <a:off x="7626034" y="586581"/>
            <a:ext cx="1248248" cy="762000"/>
            <a:chOff x="1443905" y="3429000"/>
            <a:chExt cx="1248248" cy="762000"/>
          </a:xfrm>
        </p:grpSpPr>
        <p:pic>
          <p:nvPicPr>
            <p:cNvPr id="11" name="Picture 10"/>
            <p:cNvPicPr>
              <a:picLocks noChangeAspect="1"/>
            </p:cNvPicPr>
            <p:nvPr/>
          </p:nvPicPr>
          <p:blipFill>
            <a:blip r:embed="rId4"/>
            <a:stretch>
              <a:fillRect/>
            </a:stretch>
          </p:blipFill>
          <p:spPr>
            <a:xfrm>
              <a:off x="1443905" y="3429000"/>
              <a:ext cx="1248248" cy="762000"/>
            </a:xfrm>
            <a:prstGeom prst="rect">
              <a:avLst/>
            </a:prstGeom>
            <a:scene3d>
              <a:camera prst="orthographicFront"/>
              <a:lightRig rig="threePt" dir="t"/>
            </a:scene3d>
            <a:sp3d>
              <a:bevelT/>
            </a:sp3d>
          </p:spPr>
        </p:pic>
        <p:sp>
          <p:nvSpPr>
            <p:cNvPr id="12" name="TextBox 11"/>
            <p:cNvSpPr txBox="1"/>
            <p:nvPr/>
          </p:nvSpPr>
          <p:spPr>
            <a:xfrm>
              <a:off x="1648929" y="3594556"/>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0924182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School Assessment Coordinator</a:t>
            </a:r>
            <a:br>
              <a:rPr lang="en-US" dirty="0"/>
            </a:br>
            <a:r>
              <a:rPr lang="en-US" dirty="0"/>
              <a:t>Responsibilities Before Testing</a:t>
            </a:r>
          </a:p>
        </p:txBody>
      </p:sp>
      <p:sp>
        <p:nvSpPr>
          <p:cNvPr id="3" name="Content Placeholder 2"/>
          <p:cNvSpPr>
            <a:spLocks noGrp="1"/>
          </p:cNvSpPr>
          <p:nvPr>
            <p:ph idx="1"/>
          </p:nvPr>
        </p:nvSpPr>
        <p:spPr>
          <a:xfrm>
            <a:off x="228600" y="1752601"/>
            <a:ext cx="8645209" cy="4724399"/>
          </a:xfrm>
        </p:spPr>
        <p:txBody>
          <a:bodyPr>
            <a:noAutofit/>
          </a:bodyPr>
          <a:lstStyle/>
          <a:p>
            <a:pPr marL="0" indent="0">
              <a:buNone/>
            </a:pPr>
            <a:r>
              <a:rPr lang="en-US" sz="2800" b="1" dirty="0"/>
              <a:t>Preparation and Training </a:t>
            </a:r>
          </a:p>
          <a:p>
            <a:pPr marL="457200" lvl="2" indent="-342900">
              <a:spcBef>
                <a:spcPts val="300"/>
              </a:spcBef>
              <a:spcAft>
                <a:spcPts val="300"/>
              </a:spcAft>
              <a:buSzPct val="75000"/>
            </a:pPr>
            <a:r>
              <a:rPr lang="en-US" sz="2200" dirty="0"/>
              <a:t>Also provide instructions for how to handle these circumstances: </a:t>
            </a:r>
          </a:p>
          <a:p>
            <a:pPr marL="914400" lvl="2" indent="-342900">
              <a:spcBef>
                <a:spcPts val="300"/>
              </a:spcBef>
              <a:spcAft>
                <a:spcPts val="300"/>
              </a:spcAft>
              <a:buSzPct val="75000"/>
              <a:buFont typeface="Wingdings" panose="05000000000000000000" pitchFamily="2" charset="2"/>
              <a:buChar char="§"/>
            </a:pPr>
            <a:r>
              <a:rPr lang="en-US" sz="2100" dirty="0"/>
              <a:t>A First Name, Last Name, or FLEID is not correct (e.g., misspelled) on the test ticket.</a:t>
            </a:r>
          </a:p>
          <a:p>
            <a:pPr marL="914400" lvl="2" indent="-342900">
              <a:spcBef>
                <a:spcPts val="300"/>
              </a:spcBef>
              <a:spcAft>
                <a:spcPts val="300"/>
              </a:spcAft>
              <a:buSzPct val="75000"/>
              <a:buFont typeface="Wingdings" panose="05000000000000000000" pitchFamily="2" charset="2"/>
              <a:buChar char="§"/>
            </a:pPr>
            <a:r>
              <a:rPr lang="en-US" sz="2100" dirty="0"/>
              <a:t>A student is in the wrong test or the wrong accommodated form.</a:t>
            </a:r>
          </a:p>
          <a:p>
            <a:pPr marL="914400" lvl="2" indent="-342900">
              <a:spcBef>
                <a:spcPts val="300"/>
              </a:spcBef>
              <a:spcAft>
                <a:spcPts val="300"/>
              </a:spcAft>
              <a:buSzPct val="75000"/>
              <a:buFont typeface="Wingdings" panose="05000000000000000000" pitchFamily="2" charset="2"/>
              <a:buChar char="§"/>
            </a:pPr>
            <a:r>
              <a:rPr lang="en-US" sz="2100" dirty="0"/>
              <a:t>A student refuses to acknowledge the testing rules.</a:t>
            </a:r>
          </a:p>
          <a:p>
            <a:pPr marL="914400" lvl="2" indent="-342900">
              <a:spcBef>
                <a:spcPts val="300"/>
              </a:spcBef>
              <a:spcAft>
                <a:spcPts val="300"/>
              </a:spcAft>
              <a:buSzPct val="75000"/>
              <a:buFont typeface="Wingdings" panose="05000000000000000000" pitchFamily="2" charset="2"/>
              <a:buChar char="§"/>
            </a:pPr>
            <a:r>
              <a:rPr lang="en-US" sz="2100" dirty="0"/>
              <a:t>A defective Writing or Reading Passage Booklet is discovered.</a:t>
            </a:r>
          </a:p>
          <a:p>
            <a:pPr marL="914400" lvl="2" indent="-342900">
              <a:spcBef>
                <a:spcPts val="300"/>
              </a:spcBef>
              <a:spcAft>
                <a:spcPts val="300"/>
              </a:spcAft>
              <a:buSzPct val="75000"/>
              <a:buFont typeface="Wingdings" panose="05000000000000000000" pitchFamily="2" charset="2"/>
              <a:buChar char="§"/>
            </a:pPr>
            <a:r>
              <a:rPr lang="en-US" sz="2100" dirty="0"/>
              <a:t>A test administrator is concerned that a student is unable (e.g,. too ill) to begin or finish the test.</a:t>
            </a:r>
          </a:p>
          <a:p>
            <a:pPr marL="914400" lvl="2" indent="-342900">
              <a:spcBef>
                <a:spcPts val="300"/>
              </a:spcBef>
              <a:spcAft>
                <a:spcPts val="300"/>
              </a:spcAft>
              <a:buSzPct val="75000"/>
              <a:buFont typeface="Wingdings" panose="05000000000000000000" pitchFamily="2" charset="2"/>
              <a:buChar char="§"/>
            </a:pPr>
            <a:r>
              <a:rPr lang="en-US" sz="2100" dirty="0"/>
              <a:t>A disruption occurs (e.g., a technical disruption, power outage, disruptive behavior).</a:t>
            </a:r>
          </a:p>
          <a:p>
            <a:pPr marL="914400" lvl="2" indent="-342900">
              <a:spcBef>
                <a:spcPts val="300"/>
              </a:spcBef>
              <a:spcAft>
                <a:spcPts val="300"/>
              </a:spcAft>
              <a:buSzPct val="75000"/>
              <a:buFont typeface="Wingdings" panose="05000000000000000000" pitchFamily="2" charset="2"/>
              <a:buChar char="§"/>
            </a:pPr>
            <a:r>
              <a:rPr lang="en-US" sz="2100" dirty="0"/>
              <a:t>For EOC and Retake administrations </a:t>
            </a:r>
            <a:r>
              <a:rPr lang="en-US" sz="2100" b="1" dirty="0"/>
              <a:t>only</a:t>
            </a:r>
            <a:r>
              <a:rPr lang="en-US" sz="2100" dirty="0"/>
              <a:t>, a student has not completed the test at the end of the allotted time and will need additional time to continue working.</a:t>
            </a:r>
          </a:p>
          <a:p>
            <a:pPr marL="1490663" lvl="2" indent="-342900">
              <a:spcAft>
                <a:spcPts val="0"/>
              </a:spcAft>
              <a:buSzPct val="75000"/>
              <a:buFont typeface="Courier New" panose="02070309020205020404" pitchFamily="49" charset="0"/>
              <a:buChar char="o"/>
            </a:pPr>
            <a:endParaRPr lang="en-US" sz="2000" dirty="0"/>
          </a:p>
        </p:txBody>
      </p:sp>
      <p:sp>
        <p:nvSpPr>
          <p:cNvPr id="4" name="Slide Number Placeholder 3"/>
          <p:cNvSpPr>
            <a:spLocks noGrp="1"/>
          </p:cNvSpPr>
          <p:nvPr>
            <p:ph type="sldNum" sz="quarter" idx="12"/>
          </p:nvPr>
        </p:nvSpPr>
        <p:spPr/>
        <p:txBody>
          <a:bodyPr/>
          <a:lstStyle/>
          <a:p>
            <a:fld id="{60F88D64-766A-45C3-93FE-3E1D3068B07A}" type="slidenum">
              <a:rPr lang="en-US" smtClean="0"/>
              <a:t>91</a:t>
            </a:fld>
            <a:endParaRPr lang="en-US" dirty="0"/>
          </a:p>
        </p:txBody>
      </p:sp>
      <p:grpSp>
        <p:nvGrpSpPr>
          <p:cNvPr id="5" name="Group 4"/>
          <p:cNvGrpSpPr/>
          <p:nvPr/>
        </p:nvGrpSpPr>
        <p:grpSpPr>
          <a:xfrm>
            <a:off x="7626034" y="586581"/>
            <a:ext cx="1248248" cy="762000"/>
            <a:chOff x="1443905" y="3429000"/>
            <a:chExt cx="1248248" cy="762000"/>
          </a:xfrm>
        </p:grpSpPr>
        <p:pic>
          <p:nvPicPr>
            <p:cNvPr id="6" name="Picture 5"/>
            <p:cNvPicPr>
              <a:picLocks noChangeAspect="1"/>
            </p:cNvPicPr>
            <p:nvPr/>
          </p:nvPicPr>
          <p:blipFill>
            <a:blip r:embed="rId3"/>
            <a:stretch>
              <a:fillRect/>
            </a:stretch>
          </p:blipFill>
          <p:spPr>
            <a:xfrm>
              <a:off x="1443905" y="3429000"/>
              <a:ext cx="1248248" cy="762000"/>
            </a:xfrm>
            <a:prstGeom prst="rect">
              <a:avLst/>
            </a:prstGeom>
            <a:scene3d>
              <a:camera prst="orthographicFront"/>
              <a:lightRig rig="threePt" dir="t"/>
            </a:scene3d>
            <a:sp3d>
              <a:bevelT/>
            </a:sp3d>
          </p:spPr>
        </p:pic>
        <p:sp>
          <p:nvSpPr>
            <p:cNvPr id="7" name="TextBox 6"/>
            <p:cNvSpPr txBox="1"/>
            <p:nvPr/>
          </p:nvSpPr>
          <p:spPr>
            <a:xfrm>
              <a:off x="1648929" y="3594556"/>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pic>
        <p:nvPicPr>
          <p:cNvPr id="8" name="Picture 7">
            <a:extLst>
              <a:ext uri="{FF2B5EF4-FFF2-40B4-BE49-F238E27FC236}">
                <a16:creationId xmlns:a16="http://schemas.microsoft.com/office/drawing/2014/main" id="{21C3FA35-312C-440A-8E5F-1E6C2C910ABE}"/>
              </a:ext>
            </a:extLst>
          </p:cNvPr>
          <p:cNvPicPr>
            <a:picLocks noChangeAspect="1"/>
          </p:cNvPicPr>
          <p:nvPr/>
        </p:nvPicPr>
        <p:blipFill>
          <a:blip r:embed="rId4"/>
          <a:stretch>
            <a:fillRect/>
          </a:stretch>
        </p:blipFill>
        <p:spPr>
          <a:xfrm>
            <a:off x="4863152" y="6172200"/>
            <a:ext cx="2548349" cy="685800"/>
          </a:xfrm>
          <a:prstGeom prst="rect">
            <a:avLst/>
          </a:prstGeom>
        </p:spPr>
      </p:pic>
    </p:spTree>
    <p:extLst>
      <p:ext uri="{BB962C8B-B14F-4D97-AF65-F5344CB8AC3E}">
        <p14:creationId xmlns:p14="http://schemas.microsoft.com/office/powerpoint/2010/main" val="31315934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458200" cy="1096962"/>
          </a:xfrm>
        </p:spPr>
        <p:txBody>
          <a:bodyPr>
            <a:noAutofit/>
          </a:bodyPr>
          <a:lstStyle/>
          <a:p>
            <a:r>
              <a:rPr lang="en-US" dirty="0"/>
              <a:t>School Assessment Coordinator</a:t>
            </a:r>
            <a:br>
              <a:rPr lang="en-US" dirty="0"/>
            </a:br>
            <a:r>
              <a:rPr lang="en-US" dirty="0"/>
              <a:t>Responsibilities Before Testing</a:t>
            </a:r>
          </a:p>
        </p:txBody>
      </p:sp>
      <p:sp>
        <p:nvSpPr>
          <p:cNvPr id="3" name="Content Placeholder 2"/>
          <p:cNvSpPr>
            <a:spLocks noGrp="1"/>
          </p:cNvSpPr>
          <p:nvPr>
            <p:ph idx="1"/>
          </p:nvPr>
        </p:nvSpPr>
        <p:spPr>
          <a:xfrm>
            <a:off x="228600" y="1752601"/>
            <a:ext cx="8737092" cy="4724399"/>
          </a:xfrm>
        </p:spPr>
        <p:txBody>
          <a:bodyPr/>
          <a:lstStyle/>
          <a:p>
            <a:pPr marL="0" indent="0">
              <a:lnSpc>
                <a:spcPct val="100000"/>
              </a:lnSpc>
              <a:buNone/>
            </a:pPr>
            <a:r>
              <a:rPr lang="en-US" sz="2300" b="1" dirty="0"/>
              <a:t>FSA Assessment Viewing Application (AVA) for ELA Reading PBT Accommodations (Grades 4-10/Retake) </a:t>
            </a:r>
          </a:p>
          <a:p>
            <a:pPr>
              <a:spcBef>
                <a:spcPts val="300"/>
              </a:spcBef>
              <a:spcAft>
                <a:spcPts val="300"/>
              </a:spcAft>
            </a:pPr>
            <a:r>
              <a:rPr lang="en-US" sz="2200" dirty="0"/>
              <a:t>Accommodated practice tests are available in AVA so students and test administrators can become familiar with the site.</a:t>
            </a:r>
          </a:p>
          <a:p>
            <a:pPr>
              <a:spcBef>
                <a:spcPts val="300"/>
              </a:spcBef>
              <a:spcAft>
                <a:spcPts val="300"/>
              </a:spcAft>
            </a:pPr>
            <a:r>
              <a:rPr lang="en-US" sz="2200" dirty="0"/>
              <a:t>Operational test content only available during the test administration window.</a:t>
            </a:r>
          </a:p>
          <a:p>
            <a:pPr>
              <a:spcBef>
                <a:spcPts val="300"/>
              </a:spcBef>
              <a:spcAft>
                <a:spcPts val="300"/>
              </a:spcAft>
            </a:pPr>
            <a:r>
              <a:rPr lang="en-US" sz="2200" dirty="0"/>
              <a:t>Available in AVA:</a:t>
            </a:r>
          </a:p>
          <a:p>
            <a:pPr lvl="1">
              <a:spcBef>
                <a:spcPts val="300"/>
              </a:spcBef>
              <a:spcAft>
                <a:spcPts val="300"/>
              </a:spcAft>
            </a:pPr>
            <a:r>
              <a:rPr lang="en-US" sz="2200" dirty="0"/>
              <a:t>Audio Passages/animations</a:t>
            </a:r>
          </a:p>
          <a:p>
            <a:pPr lvl="1">
              <a:spcBef>
                <a:spcPts val="300"/>
              </a:spcBef>
              <a:spcAft>
                <a:spcPts val="300"/>
              </a:spcAft>
            </a:pPr>
            <a:r>
              <a:rPr lang="en-US" sz="2200" dirty="0"/>
              <a:t>ASL for audio passages/animations</a:t>
            </a:r>
          </a:p>
          <a:p>
            <a:pPr lvl="1">
              <a:spcBef>
                <a:spcPts val="300"/>
              </a:spcBef>
              <a:spcAft>
                <a:spcPts val="300"/>
              </a:spcAft>
            </a:pPr>
            <a:r>
              <a:rPr lang="en-US" sz="2200" dirty="0"/>
              <a:t>Closed Captioning for audio passages/animations</a:t>
            </a:r>
          </a:p>
          <a:p>
            <a:pPr>
              <a:spcBef>
                <a:spcPts val="300"/>
              </a:spcBef>
              <a:spcAft>
                <a:spcPts val="300"/>
              </a:spcAft>
            </a:pPr>
            <a:r>
              <a:rPr lang="en-US" sz="2200" dirty="0">
                <a:solidFill>
                  <a:srgbClr val="FF0000"/>
                </a:solidFill>
              </a:rPr>
              <a:t>TAs must have the AVA User Role assigned in TIDE.</a:t>
            </a:r>
          </a:p>
          <a:p>
            <a:pPr>
              <a:spcBef>
                <a:spcPts val="300"/>
              </a:spcBef>
              <a:spcAft>
                <a:spcPts val="300"/>
              </a:spcAft>
            </a:pPr>
            <a:r>
              <a:rPr lang="en-US" sz="2200" dirty="0"/>
              <a:t>An AVA guide is available on the FSA portal to assist test administrators with logging into the site to give students access to audio clips. </a:t>
            </a:r>
          </a:p>
          <a:p>
            <a:pPr>
              <a:spcBef>
                <a:spcPts val="300"/>
              </a:spcBef>
              <a:spcAft>
                <a:spcPts val="300"/>
              </a:spcAft>
            </a:pPr>
            <a:endParaRPr lang="en-US" sz="2400" dirty="0"/>
          </a:p>
        </p:txBody>
      </p:sp>
      <p:sp>
        <p:nvSpPr>
          <p:cNvPr id="4" name="Slide Number Placeholder 3"/>
          <p:cNvSpPr>
            <a:spLocks noGrp="1"/>
          </p:cNvSpPr>
          <p:nvPr>
            <p:ph type="sldNum" sz="quarter" idx="12"/>
          </p:nvPr>
        </p:nvSpPr>
        <p:spPr/>
        <p:txBody>
          <a:bodyPr/>
          <a:lstStyle/>
          <a:p>
            <a:fld id="{60F88D64-766A-45C3-93FE-3E1D3068B07A}" type="slidenum">
              <a:rPr lang="en-US" smtClean="0"/>
              <a:t>92</a:t>
            </a:fld>
            <a:endParaRPr lang="en-US" dirty="0"/>
          </a:p>
        </p:txBody>
      </p:sp>
      <p:sp>
        <p:nvSpPr>
          <p:cNvPr id="5" name="TextBox 4"/>
          <p:cNvSpPr txBox="1"/>
          <p:nvPr/>
        </p:nvSpPr>
        <p:spPr>
          <a:xfrm>
            <a:off x="3505200" y="6542892"/>
            <a:ext cx="3124200" cy="338554"/>
          </a:xfrm>
          <a:prstGeom prst="rect">
            <a:avLst/>
          </a:prstGeom>
          <a:noFill/>
        </p:spPr>
        <p:txBody>
          <a:bodyPr wrap="square" rtlCol="0">
            <a:spAutoFit/>
          </a:bodyPr>
          <a:lstStyle/>
          <a:p>
            <a:r>
              <a:rPr lang="en-US" sz="1600" dirty="0"/>
              <a:t>AVA User Guide</a:t>
            </a:r>
          </a:p>
        </p:txBody>
      </p:sp>
      <p:grpSp>
        <p:nvGrpSpPr>
          <p:cNvPr id="7" name="Group 6"/>
          <p:cNvGrpSpPr/>
          <p:nvPr/>
        </p:nvGrpSpPr>
        <p:grpSpPr>
          <a:xfrm>
            <a:off x="7625561" y="586581"/>
            <a:ext cx="1248248" cy="762000"/>
            <a:chOff x="5203223" y="3428999"/>
            <a:chExt cx="1248248" cy="762000"/>
          </a:xfrm>
        </p:grpSpPr>
        <p:pic>
          <p:nvPicPr>
            <p:cNvPr id="8" name="Picture 7"/>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sp>
          <p:nvSpPr>
            <p:cNvPr id="10" name="TextBox 9"/>
            <p:cNvSpPr txBox="1"/>
            <p:nvPr/>
          </p:nvSpPr>
          <p:spPr>
            <a:xfrm>
              <a:off x="5426262" y="3594555"/>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86778227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251619"/>
            <a:ext cx="8522589" cy="1096962"/>
          </a:xfrm>
        </p:spPr>
        <p:txBody>
          <a:bodyPr>
            <a:noAutofit/>
          </a:bodyPr>
          <a:lstStyle/>
          <a:p>
            <a:r>
              <a:rPr lang="en-US" dirty="0"/>
              <a:t>School Assessment Coordinator</a:t>
            </a:r>
            <a:br>
              <a:rPr lang="en-US" dirty="0"/>
            </a:br>
            <a:r>
              <a:rPr lang="en-US" dirty="0"/>
              <a:t>Responsibilities Before Testing</a:t>
            </a:r>
          </a:p>
        </p:txBody>
      </p:sp>
      <p:sp>
        <p:nvSpPr>
          <p:cNvPr id="3" name="Content Placeholder 2"/>
          <p:cNvSpPr>
            <a:spLocks noGrp="1"/>
          </p:cNvSpPr>
          <p:nvPr>
            <p:ph idx="1"/>
          </p:nvPr>
        </p:nvSpPr>
        <p:spPr>
          <a:xfrm>
            <a:off x="228600" y="1773936"/>
            <a:ext cx="5715000" cy="4724399"/>
          </a:xfrm>
        </p:spPr>
        <p:txBody>
          <a:bodyPr>
            <a:noAutofit/>
          </a:bodyPr>
          <a:lstStyle/>
          <a:p>
            <a:pPr marL="0" indent="0">
              <a:buNone/>
            </a:pPr>
            <a:r>
              <a:rPr lang="en-US" sz="2400" b="1" dirty="0"/>
              <a:t>FSA Test Administrator Certification Course </a:t>
            </a:r>
          </a:p>
          <a:p>
            <a:pPr marL="0" indent="0">
              <a:buNone/>
            </a:pPr>
            <a:r>
              <a:rPr lang="en-US" sz="2200" dirty="0"/>
              <a:t>A recommended online training course and additional information document are available for test administrators who will be administering the computer-based FSA.</a:t>
            </a:r>
          </a:p>
          <a:p>
            <a:r>
              <a:rPr lang="en-US" sz="2200" dirty="0"/>
              <a:t>The course and the document are available on the Test Administration page on the FSA portal (</a:t>
            </a:r>
            <a:r>
              <a:rPr lang="en-US" sz="2200" dirty="0">
                <a:hlinkClick r:id="rId3"/>
              </a:rPr>
              <a:t>https://fsassessments.org/test-administration/ta-certification-course.stml</a:t>
            </a:r>
            <a:r>
              <a:rPr lang="en-US" sz="2200" dirty="0"/>
              <a:t>). </a:t>
            </a:r>
          </a:p>
          <a:p>
            <a:r>
              <a:rPr lang="en-US" sz="2200" dirty="0"/>
              <a:t>Test administrators must use the additional information document which includes specifics for the Florida testing program. </a:t>
            </a:r>
          </a:p>
          <a:p>
            <a:r>
              <a:rPr lang="en-US" sz="2200" dirty="0"/>
              <a:t>School assessment coordinators may track completion via TIDE under Manage Users tab.</a:t>
            </a:r>
          </a:p>
          <a:p>
            <a:pPr marL="0" indent="0">
              <a:buNone/>
            </a:pPr>
            <a:endParaRPr lang="en-US" sz="2000" b="1" i="1" dirty="0">
              <a:solidFill>
                <a:srgbClr val="7030A0"/>
              </a:solidFill>
            </a:endParaRPr>
          </a:p>
        </p:txBody>
      </p:sp>
      <p:sp>
        <p:nvSpPr>
          <p:cNvPr id="4" name="Slide Number Placeholder 3"/>
          <p:cNvSpPr>
            <a:spLocks noGrp="1"/>
          </p:cNvSpPr>
          <p:nvPr>
            <p:ph type="sldNum" sz="quarter" idx="12"/>
          </p:nvPr>
        </p:nvSpPr>
        <p:spPr/>
        <p:txBody>
          <a:bodyPr/>
          <a:lstStyle/>
          <a:p>
            <a:fld id="{60F88D64-766A-45C3-93FE-3E1D3068B07A}" type="slidenum">
              <a:rPr lang="en-US" smtClean="0"/>
              <a:pPr/>
              <a:t>93</a:t>
            </a:fld>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139696"/>
            <a:ext cx="31242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696" y="5687187"/>
            <a:ext cx="2057400" cy="1110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4410837"/>
            <a:ext cx="1969389"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7625561" y="586581"/>
            <a:ext cx="1248248" cy="762000"/>
            <a:chOff x="5203223" y="3428999"/>
            <a:chExt cx="1248248" cy="762000"/>
          </a:xfrm>
        </p:grpSpPr>
        <p:pic>
          <p:nvPicPr>
            <p:cNvPr id="9" name="Picture 8"/>
            <p:cNvPicPr>
              <a:picLocks noChangeAspect="1"/>
            </p:cNvPicPr>
            <p:nvPr/>
          </p:nvPicPr>
          <p:blipFill>
            <a:blip r:embed="rId7"/>
            <a:stretch>
              <a:fillRect/>
            </a:stretch>
          </p:blipFill>
          <p:spPr>
            <a:xfrm>
              <a:off x="5203223" y="3428999"/>
              <a:ext cx="1248248" cy="762000"/>
            </a:xfrm>
            <a:prstGeom prst="rect">
              <a:avLst/>
            </a:prstGeom>
            <a:scene3d>
              <a:camera prst="orthographicFront"/>
              <a:lightRig rig="threePt" dir="t"/>
            </a:scene3d>
            <a:sp3d>
              <a:bevelT/>
            </a:sp3d>
          </p:spPr>
        </p:pic>
        <p:grpSp>
          <p:nvGrpSpPr>
            <p:cNvPr id="10" name="Group 9"/>
            <p:cNvGrpSpPr/>
            <p:nvPr/>
          </p:nvGrpSpPr>
          <p:grpSpPr>
            <a:xfrm>
              <a:off x="5438681" y="3448733"/>
              <a:ext cx="838200" cy="722531"/>
              <a:chOff x="5410732" y="3472099"/>
              <a:chExt cx="838200" cy="722531"/>
            </a:xfrm>
          </p:grpSpPr>
          <p:sp>
            <p:nvSpPr>
              <p:cNvPr id="11" name="TextBox 10"/>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2" name="TextBox 11"/>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24453703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School Assessment Coordinator</a:t>
            </a:r>
            <a:br>
              <a:rPr lang="en-US" dirty="0"/>
            </a:br>
            <a:r>
              <a:rPr lang="en-US" dirty="0"/>
              <a:t>Responsibilities Before Testing</a:t>
            </a:r>
          </a:p>
        </p:txBody>
      </p:sp>
      <p:sp>
        <p:nvSpPr>
          <p:cNvPr id="3" name="Content Placeholder 2"/>
          <p:cNvSpPr>
            <a:spLocks noGrp="1"/>
          </p:cNvSpPr>
          <p:nvPr>
            <p:ph idx="1"/>
          </p:nvPr>
        </p:nvSpPr>
        <p:spPr>
          <a:xfrm>
            <a:off x="274541" y="1630363"/>
            <a:ext cx="8645209" cy="4876799"/>
          </a:xfrm>
        </p:spPr>
        <p:txBody>
          <a:bodyPr>
            <a:noAutofit/>
          </a:bodyPr>
          <a:lstStyle/>
          <a:p>
            <a:pPr marL="0" indent="0">
              <a:buNone/>
            </a:pPr>
            <a:r>
              <a:rPr lang="en-US" sz="2800" b="1" dirty="0"/>
              <a:t>Arrange CBT Practice Tests for FSA and ePATs for NGSSS </a:t>
            </a:r>
          </a:p>
          <a:p>
            <a:pPr marL="0" indent="0">
              <a:buNone/>
            </a:pPr>
            <a:r>
              <a:rPr lang="en-US" sz="1900" dirty="0"/>
              <a:t>All students who will participate in a computer-based administration for the first time </a:t>
            </a:r>
            <a:r>
              <a:rPr lang="en-US" sz="1900" b="1" dirty="0"/>
              <a:t>must</a:t>
            </a:r>
            <a:r>
              <a:rPr lang="en-US" sz="1900" dirty="0"/>
              <a:t> participate in a practice test conducted at their school, with the exception of students who have already taken a practice test for a particular grade and subject (Retake or EOC assessments). </a:t>
            </a:r>
          </a:p>
          <a:p>
            <a:pPr>
              <a:spcBef>
                <a:spcPts val="300"/>
              </a:spcBef>
              <a:spcAft>
                <a:spcPts val="300"/>
              </a:spcAft>
            </a:pPr>
            <a:r>
              <a:rPr lang="en-US" sz="1900" dirty="0"/>
              <a:t>The practice tests contain sample test items to prepare students for the computer-based assessments and will help familiarize you and your students with the CBT tools, as well as the process for responding to items. </a:t>
            </a:r>
          </a:p>
          <a:p>
            <a:pPr>
              <a:spcBef>
                <a:spcPts val="300"/>
              </a:spcBef>
              <a:spcAft>
                <a:spcPts val="300"/>
              </a:spcAft>
            </a:pPr>
            <a:r>
              <a:rPr lang="en-US" sz="1900" dirty="0"/>
              <a:t>Students should practice on the type of computer or device they will use for testing (e.g., PC, tablet, laptop). </a:t>
            </a:r>
          </a:p>
          <a:p>
            <a:pPr>
              <a:spcBef>
                <a:spcPts val="300"/>
              </a:spcBef>
              <a:spcAft>
                <a:spcPts val="300"/>
              </a:spcAft>
            </a:pPr>
            <a:r>
              <a:rPr lang="en-US" sz="1900" dirty="0"/>
              <a:t>Students who will test using CBT accommodations (e.g., text-to-speech, masking) must practice using an accommodated practice test.</a:t>
            </a:r>
          </a:p>
          <a:p>
            <a:pPr>
              <a:spcBef>
                <a:spcPts val="300"/>
              </a:spcBef>
              <a:spcAft>
                <a:spcPts val="300"/>
              </a:spcAft>
            </a:pPr>
            <a:r>
              <a:rPr lang="en-US" sz="1900" dirty="0"/>
              <a:t>The practice scripts for administering the practice tests are available on the FSA Portal and in PearsonAccessNext.com. </a:t>
            </a:r>
          </a:p>
          <a:p>
            <a:pPr>
              <a:spcBef>
                <a:spcPts val="300"/>
              </a:spcBef>
              <a:spcAft>
                <a:spcPts val="300"/>
              </a:spcAft>
            </a:pPr>
            <a:r>
              <a:rPr lang="en-US" sz="1900" b="1" dirty="0"/>
              <a:t>Work folders, worksheets, planning sheets, and passage booklets (if applicable) are not provided for practice tests. Instruct students to bring their own scratch paper and pens/pencils.</a:t>
            </a:r>
          </a:p>
          <a:p>
            <a:pPr>
              <a:spcBef>
                <a:spcPts val="300"/>
              </a:spcBef>
              <a:spcAft>
                <a:spcPts val="300"/>
              </a:spcAft>
            </a:pPr>
            <a:endParaRPr lang="en-US" sz="1900" dirty="0"/>
          </a:p>
          <a:p>
            <a:pPr>
              <a:spcAft>
                <a:spcPts val="0"/>
              </a:spcAft>
            </a:pPr>
            <a:endParaRPr lang="en-US" sz="2000" dirty="0"/>
          </a:p>
        </p:txBody>
      </p:sp>
      <p:sp>
        <p:nvSpPr>
          <p:cNvPr id="4" name="Slide Number Placeholder 3"/>
          <p:cNvSpPr>
            <a:spLocks noGrp="1"/>
          </p:cNvSpPr>
          <p:nvPr>
            <p:ph type="sldNum" sz="quarter" idx="12"/>
          </p:nvPr>
        </p:nvSpPr>
        <p:spPr/>
        <p:txBody>
          <a:bodyPr/>
          <a:lstStyle/>
          <a:p>
            <a:fld id="{60F88D64-766A-45C3-93FE-3E1D3068B07A}" type="slidenum">
              <a:rPr lang="en-US" smtClean="0"/>
              <a:t>94</a:t>
            </a:fld>
            <a:endParaRPr lang="en-US" dirty="0"/>
          </a:p>
        </p:txBody>
      </p:sp>
      <p:grpSp>
        <p:nvGrpSpPr>
          <p:cNvPr id="10" name="Group 9"/>
          <p:cNvGrpSpPr/>
          <p:nvPr/>
        </p:nvGrpSpPr>
        <p:grpSpPr>
          <a:xfrm>
            <a:off x="7626034" y="586581"/>
            <a:ext cx="1248248" cy="762000"/>
            <a:chOff x="1443905" y="3429000"/>
            <a:chExt cx="1248248" cy="762000"/>
          </a:xfrm>
        </p:grpSpPr>
        <p:pic>
          <p:nvPicPr>
            <p:cNvPr id="11" name="Picture 10"/>
            <p:cNvPicPr>
              <a:picLocks noChangeAspect="1"/>
            </p:cNvPicPr>
            <p:nvPr/>
          </p:nvPicPr>
          <p:blipFill>
            <a:blip r:embed="rId3"/>
            <a:stretch>
              <a:fillRect/>
            </a:stretch>
          </p:blipFill>
          <p:spPr>
            <a:xfrm>
              <a:off x="1443905" y="3429000"/>
              <a:ext cx="1248248" cy="762000"/>
            </a:xfrm>
            <a:prstGeom prst="rect">
              <a:avLst/>
            </a:prstGeom>
            <a:scene3d>
              <a:camera prst="orthographicFront"/>
              <a:lightRig rig="threePt" dir="t"/>
            </a:scene3d>
            <a:sp3d>
              <a:bevelT/>
            </a:sp3d>
          </p:spPr>
        </p:pic>
        <p:sp>
          <p:nvSpPr>
            <p:cNvPr id="12" name="TextBox 11"/>
            <p:cNvSpPr txBox="1"/>
            <p:nvPr/>
          </p:nvSpPr>
          <p:spPr>
            <a:xfrm>
              <a:off x="1648929" y="3594556"/>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pic>
        <p:nvPicPr>
          <p:cNvPr id="8" name="Picture 7">
            <a:extLst>
              <a:ext uri="{FF2B5EF4-FFF2-40B4-BE49-F238E27FC236}">
                <a16:creationId xmlns:a16="http://schemas.microsoft.com/office/drawing/2014/main" id="{18EAD9E0-B9A0-4FB9-9C34-E4F2C448B872}"/>
              </a:ext>
            </a:extLst>
          </p:cNvPr>
          <p:cNvPicPr>
            <a:picLocks noChangeAspect="1"/>
          </p:cNvPicPr>
          <p:nvPr/>
        </p:nvPicPr>
        <p:blipFill>
          <a:blip r:embed="rId4"/>
          <a:stretch>
            <a:fillRect/>
          </a:stretch>
        </p:blipFill>
        <p:spPr>
          <a:xfrm>
            <a:off x="4863152" y="6172200"/>
            <a:ext cx="2548349" cy="685800"/>
          </a:xfrm>
          <a:prstGeom prst="rect">
            <a:avLst/>
          </a:prstGeom>
        </p:spPr>
      </p:pic>
    </p:spTree>
    <p:extLst>
      <p:ext uri="{BB962C8B-B14F-4D97-AF65-F5344CB8AC3E}">
        <p14:creationId xmlns:p14="http://schemas.microsoft.com/office/powerpoint/2010/main" val="31816220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153400" cy="1096962"/>
          </a:xfrm>
        </p:spPr>
        <p:txBody>
          <a:bodyPr>
            <a:normAutofit fontScale="90000"/>
          </a:bodyPr>
          <a:lstStyle/>
          <a:p>
            <a:r>
              <a:rPr lang="en-US" dirty="0"/>
              <a:t>School Assessment Coordinator</a:t>
            </a:r>
            <a:br>
              <a:rPr lang="en-US" dirty="0"/>
            </a:br>
            <a:r>
              <a:rPr lang="en-US" dirty="0"/>
              <a:t>Responsibilities Before Testing</a:t>
            </a:r>
          </a:p>
        </p:txBody>
      </p:sp>
      <p:sp>
        <p:nvSpPr>
          <p:cNvPr id="3" name="Content Placeholder 2"/>
          <p:cNvSpPr>
            <a:spLocks noGrp="1"/>
          </p:cNvSpPr>
          <p:nvPr>
            <p:ph idx="1"/>
          </p:nvPr>
        </p:nvSpPr>
        <p:spPr>
          <a:xfrm>
            <a:off x="203454" y="1720122"/>
            <a:ext cx="8737092" cy="5105399"/>
          </a:xfrm>
        </p:spPr>
        <p:txBody>
          <a:bodyPr/>
          <a:lstStyle/>
          <a:p>
            <a:pPr marL="0" indent="0">
              <a:spcBef>
                <a:spcPts val="300"/>
              </a:spcBef>
              <a:spcAft>
                <a:spcPts val="300"/>
              </a:spcAft>
              <a:buNone/>
            </a:pPr>
            <a:r>
              <a:rPr lang="en-US" sz="2800" b="1" dirty="0"/>
              <a:t>Arrange Test Item Practice Test for FSA </a:t>
            </a:r>
          </a:p>
          <a:p>
            <a:pPr marL="0" indent="0">
              <a:spcBef>
                <a:spcPts val="300"/>
              </a:spcBef>
              <a:spcAft>
                <a:spcPts val="300"/>
              </a:spcAft>
              <a:buNone/>
            </a:pPr>
            <a:r>
              <a:rPr lang="en-US" sz="2000" dirty="0"/>
              <a:t>All students who have paper-based accommodation are required to participate in a test item practice session.</a:t>
            </a:r>
            <a:endParaRPr lang="en-US" sz="2000" b="1" dirty="0"/>
          </a:p>
          <a:p>
            <a:pPr marL="342900" lvl="2" indent="-342900">
              <a:spcBef>
                <a:spcPts val="300"/>
              </a:spcBef>
              <a:spcAft>
                <a:spcPts val="300"/>
              </a:spcAft>
            </a:pPr>
            <a:r>
              <a:rPr lang="en-US" sz="1950" dirty="0"/>
              <a:t>During these practice sessions, test administrators will use a script to walk students through the Directions for Completing the Paper-Based Test Item Practice handout that will familiarize students with the test format and various item types. </a:t>
            </a:r>
          </a:p>
          <a:p>
            <a:pPr marL="342900" lvl="2" indent="-342900">
              <a:spcBef>
                <a:spcPts val="300"/>
              </a:spcBef>
              <a:spcAft>
                <a:spcPts val="300"/>
              </a:spcAft>
            </a:pPr>
            <a:r>
              <a:rPr lang="en-US" sz="1950" dirty="0"/>
              <a:t>Directions handouts and scripts for paper-based practice sessions are available on the FSA Portal. </a:t>
            </a:r>
          </a:p>
          <a:p>
            <a:pPr marL="342900" lvl="2" indent="-342900">
              <a:spcBef>
                <a:spcPts val="300"/>
              </a:spcBef>
              <a:spcAft>
                <a:spcPts val="300"/>
              </a:spcAft>
            </a:pPr>
            <a:r>
              <a:rPr lang="en-US" sz="1950" dirty="0"/>
              <a:t>Students with a braille or large print accommodation are required to participate in a paper-based practice test using the appropriate practice materials.  </a:t>
            </a:r>
          </a:p>
          <a:p>
            <a:pPr marL="342900" lvl="2" indent="-342900">
              <a:spcBef>
                <a:spcPts val="300"/>
              </a:spcBef>
              <a:spcAft>
                <a:spcPts val="300"/>
              </a:spcAft>
            </a:pPr>
            <a:r>
              <a:rPr lang="en-US" sz="1950" dirty="0"/>
              <a:t>Please contact Mara Ugando at </a:t>
            </a:r>
            <a:r>
              <a:rPr lang="en-US" sz="1950" dirty="0">
                <a:hlinkClick r:id="rId2"/>
              </a:rPr>
              <a:t>mugando@dadeschools.net</a:t>
            </a:r>
            <a:r>
              <a:rPr lang="en-US" sz="1950" dirty="0"/>
              <a:t> if you need to order braille or large print practice test materials. </a:t>
            </a:r>
          </a:p>
          <a:p>
            <a:pPr marL="342900" lvl="2" indent="-342900">
              <a:spcBef>
                <a:spcPts val="300"/>
              </a:spcBef>
              <a:spcAft>
                <a:spcPts val="300"/>
              </a:spcAft>
            </a:pPr>
            <a:r>
              <a:rPr lang="en-US" sz="1950" dirty="0"/>
              <a:t>Students should be encouraged to access the Directions handouts, as well as the full-length paper-based practice tests and answer keys, on the portal to practice on their own.</a:t>
            </a:r>
          </a:p>
          <a:p>
            <a:pPr>
              <a:spcBef>
                <a:spcPts val="300"/>
              </a:spcBef>
              <a:spcAft>
                <a:spcPts val="300"/>
              </a:spcAft>
            </a:pPr>
            <a:endParaRPr lang="en-US" sz="2000" b="1" dirty="0"/>
          </a:p>
          <a:p>
            <a:endParaRPr lang="en-US" dirty="0"/>
          </a:p>
        </p:txBody>
      </p:sp>
      <p:sp>
        <p:nvSpPr>
          <p:cNvPr id="4" name="Slide Number Placeholder 3"/>
          <p:cNvSpPr>
            <a:spLocks noGrp="1"/>
          </p:cNvSpPr>
          <p:nvPr>
            <p:ph type="sldNum" sz="quarter" idx="12"/>
          </p:nvPr>
        </p:nvSpPr>
        <p:spPr/>
        <p:txBody>
          <a:bodyPr/>
          <a:lstStyle/>
          <a:p>
            <a:fld id="{60F88D64-766A-45C3-93FE-3E1D3068B07A}" type="slidenum">
              <a:rPr lang="en-US" smtClean="0"/>
              <a:t>95</a:t>
            </a:fld>
            <a:endParaRPr lang="en-US" dirty="0"/>
          </a:p>
        </p:txBody>
      </p:sp>
      <p:grpSp>
        <p:nvGrpSpPr>
          <p:cNvPr id="5" name="Group 4"/>
          <p:cNvGrpSpPr/>
          <p:nvPr/>
        </p:nvGrpSpPr>
        <p:grpSpPr>
          <a:xfrm>
            <a:off x="7625561" y="586581"/>
            <a:ext cx="1248248" cy="762000"/>
            <a:chOff x="5203223" y="3428999"/>
            <a:chExt cx="1248248" cy="762000"/>
          </a:xfrm>
        </p:grpSpPr>
        <p:pic>
          <p:nvPicPr>
            <p:cNvPr id="6" name="Picture 5"/>
            <p:cNvPicPr>
              <a:picLocks noChangeAspect="1"/>
            </p:cNvPicPr>
            <p:nvPr/>
          </p:nvPicPr>
          <p:blipFill>
            <a:blip r:embed="rId3"/>
            <a:stretch>
              <a:fillRect/>
            </a:stretch>
          </p:blipFill>
          <p:spPr>
            <a:xfrm>
              <a:off x="5203223" y="3428999"/>
              <a:ext cx="1248248" cy="762000"/>
            </a:xfrm>
            <a:prstGeom prst="rect">
              <a:avLst/>
            </a:prstGeom>
            <a:scene3d>
              <a:camera prst="orthographicFront"/>
              <a:lightRig rig="threePt" dir="t"/>
            </a:scene3d>
            <a:sp3d>
              <a:bevelT/>
            </a:sp3d>
          </p:spPr>
        </p:pic>
        <p:sp>
          <p:nvSpPr>
            <p:cNvPr id="7" name="TextBox 6"/>
            <p:cNvSpPr txBox="1"/>
            <p:nvPr/>
          </p:nvSpPr>
          <p:spPr>
            <a:xfrm>
              <a:off x="5426262" y="3594555"/>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7953033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School Assessment Coordinator</a:t>
            </a:r>
            <a:br>
              <a:rPr lang="en-US" dirty="0"/>
            </a:br>
            <a:r>
              <a:rPr lang="en-US" dirty="0"/>
              <a:t>Responsibilities During Testing</a:t>
            </a:r>
          </a:p>
        </p:txBody>
      </p:sp>
      <p:sp>
        <p:nvSpPr>
          <p:cNvPr id="3" name="Content Placeholder 2"/>
          <p:cNvSpPr>
            <a:spLocks noGrp="1"/>
          </p:cNvSpPr>
          <p:nvPr>
            <p:ph idx="1"/>
          </p:nvPr>
        </p:nvSpPr>
        <p:spPr>
          <a:xfrm>
            <a:off x="193431" y="1661429"/>
            <a:ext cx="8645209" cy="853171"/>
          </a:xfrm>
        </p:spPr>
        <p:txBody>
          <a:bodyPr>
            <a:noAutofit/>
          </a:bodyPr>
          <a:lstStyle/>
          <a:p>
            <a:pPr marL="0" indent="0">
              <a:buNone/>
            </a:pPr>
            <a:r>
              <a:rPr lang="en-US" sz="2200" b="1" dirty="0"/>
              <a:t>Distribute Test Materials: </a:t>
            </a:r>
            <a:r>
              <a:rPr lang="en-US" sz="2200" dirty="0"/>
              <a:t>Each day of testing, you are responsible for providing each test administrator with the following test materials, </a:t>
            </a:r>
            <a:r>
              <a:rPr lang="en-US" sz="2200" u="sng" dirty="0"/>
              <a:t>as applicable</a:t>
            </a:r>
            <a:r>
              <a:rPr lang="en-US" sz="2200" dirty="0"/>
              <a:t>:</a:t>
            </a:r>
          </a:p>
        </p:txBody>
      </p:sp>
      <p:sp>
        <p:nvSpPr>
          <p:cNvPr id="4" name="Slide Number Placeholder 3"/>
          <p:cNvSpPr>
            <a:spLocks noGrp="1"/>
          </p:cNvSpPr>
          <p:nvPr>
            <p:ph type="sldNum" sz="quarter" idx="12"/>
          </p:nvPr>
        </p:nvSpPr>
        <p:spPr/>
        <p:txBody>
          <a:bodyPr/>
          <a:lstStyle/>
          <a:p>
            <a:fld id="{60F88D64-766A-45C3-93FE-3E1D3068B07A}" type="slidenum">
              <a:rPr lang="en-US" smtClean="0"/>
              <a:t>96</a:t>
            </a:fld>
            <a:endParaRPr lang="en-US" dirty="0"/>
          </a:p>
        </p:txBody>
      </p:sp>
      <p:grpSp>
        <p:nvGrpSpPr>
          <p:cNvPr id="8" name="Group 7"/>
          <p:cNvGrpSpPr/>
          <p:nvPr/>
        </p:nvGrpSpPr>
        <p:grpSpPr>
          <a:xfrm>
            <a:off x="7625561" y="586581"/>
            <a:ext cx="1248248" cy="762000"/>
            <a:chOff x="5203223" y="3428999"/>
            <a:chExt cx="1248248" cy="762000"/>
          </a:xfrm>
        </p:grpSpPr>
        <p:pic>
          <p:nvPicPr>
            <p:cNvPr id="9" name="Picture 8"/>
            <p:cNvPicPr>
              <a:picLocks noChangeAspect="1"/>
            </p:cNvPicPr>
            <p:nvPr/>
          </p:nvPicPr>
          <p:blipFill>
            <a:blip r:embed="rId2"/>
            <a:stretch>
              <a:fillRect/>
            </a:stretch>
          </p:blipFill>
          <p:spPr>
            <a:xfrm>
              <a:off x="5203223" y="3428999"/>
              <a:ext cx="1248248" cy="762000"/>
            </a:xfrm>
            <a:prstGeom prst="rect">
              <a:avLst/>
            </a:prstGeom>
            <a:scene3d>
              <a:camera prst="orthographicFront"/>
              <a:lightRig rig="threePt" dir="t"/>
            </a:scene3d>
            <a:sp3d>
              <a:bevelT/>
            </a:sp3d>
          </p:spPr>
        </p:pic>
        <p:grpSp>
          <p:nvGrpSpPr>
            <p:cNvPr id="13" name="Group 12"/>
            <p:cNvGrpSpPr/>
            <p:nvPr/>
          </p:nvGrpSpPr>
          <p:grpSpPr>
            <a:xfrm>
              <a:off x="5438681" y="3448733"/>
              <a:ext cx="838200" cy="722531"/>
              <a:chOff x="5410732" y="3472099"/>
              <a:chExt cx="838200" cy="722531"/>
            </a:xfrm>
          </p:grpSpPr>
          <p:sp>
            <p:nvSpPr>
              <p:cNvPr id="14" name="TextBox 13"/>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5" name="TextBox 14"/>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sp>
        <p:nvSpPr>
          <p:cNvPr id="10" name="TextBox 9">
            <a:extLst>
              <a:ext uri="{FF2B5EF4-FFF2-40B4-BE49-F238E27FC236}">
                <a16:creationId xmlns:a16="http://schemas.microsoft.com/office/drawing/2014/main" id="{2A19F8AA-4D9D-41B4-87C0-C6B81F84402D}"/>
              </a:ext>
            </a:extLst>
          </p:cNvPr>
          <p:cNvSpPr txBox="1"/>
          <p:nvPr/>
        </p:nvSpPr>
        <p:spPr>
          <a:xfrm>
            <a:off x="17629" y="2450703"/>
            <a:ext cx="4465348" cy="4031873"/>
          </a:xfrm>
          <a:prstGeom prst="rect">
            <a:avLst/>
          </a:prstGeom>
          <a:noFill/>
        </p:spPr>
        <p:txBody>
          <a:bodyPr wrap="square" rtlCol="0">
            <a:spAutoFit/>
          </a:bodyPr>
          <a:lstStyle/>
          <a:p>
            <a:pPr marL="566737" lvl="1" algn="ctr">
              <a:spcAft>
                <a:spcPts val="0"/>
              </a:spcAft>
            </a:pPr>
            <a:r>
              <a:rPr lang="en-US" sz="1600" b="1" u="sng" dirty="0"/>
              <a:t>FSA</a:t>
            </a:r>
          </a:p>
          <a:p>
            <a:pPr marL="914400" lvl="1" indent="-347663">
              <a:spcAft>
                <a:spcPts val="0"/>
              </a:spcAft>
              <a:buFont typeface="Wingdings" panose="05000000000000000000" pitchFamily="2" charset="2"/>
              <a:buChar char="§"/>
            </a:pPr>
            <a:r>
              <a:rPr lang="en-US" sz="1600" dirty="0"/>
              <a:t>FSA CBT Test tickets </a:t>
            </a:r>
          </a:p>
          <a:p>
            <a:pPr marL="914400" lvl="1" indent="-347663">
              <a:spcAft>
                <a:spcPts val="0"/>
              </a:spcAft>
              <a:buFont typeface="Wingdings" panose="05000000000000000000" pitchFamily="2" charset="2"/>
              <a:buChar char="§"/>
            </a:pPr>
            <a:r>
              <a:rPr lang="en-US" sz="1600" dirty="0"/>
              <a:t>CBT Work folders or Worksheets</a:t>
            </a:r>
          </a:p>
          <a:p>
            <a:pPr marL="914400" lvl="1" indent="-347663">
              <a:spcAft>
                <a:spcPts val="0"/>
              </a:spcAft>
              <a:buFont typeface="Wingdings" panose="05000000000000000000" pitchFamily="2" charset="2"/>
              <a:buChar char="§"/>
            </a:pPr>
            <a:r>
              <a:rPr lang="en-US" sz="1600" dirty="0"/>
              <a:t>Writing Planning sheets</a:t>
            </a:r>
          </a:p>
          <a:p>
            <a:pPr marL="914400" lvl="1" indent="-347663">
              <a:spcAft>
                <a:spcPts val="0"/>
              </a:spcAft>
              <a:buFont typeface="Wingdings" panose="05000000000000000000" pitchFamily="2" charset="2"/>
              <a:buChar char="§"/>
            </a:pPr>
            <a:r>
              <a:rPr lang="en-US" sz="1600" dirty="0"/>
              <a:t>Reference Sheets (Grades 4–8 Mathematics and EOC only)</a:t>
            </a:r>
          </a:p>
          <a:p>
            <a:pPr marL="914400" lvl="1" indent="-347663">
              <a:spcAft>
                <a:spcPts val="0"/>
              </a:spcAft>
              <a:buFont typeface="Wingdings" panose="05000000000000000000" pitchFamily="2" charset="2"/>
              <a:buChar char="§"/>
            </a:pPr>
            <a:r>
              <a:rPr lang="en-US" sz="1600" dirty="0"/>
              <a:t>Scientific Calculators (Grades 7–8 Sessions 2 and 3 and EOC Session 2 only)</a:t>
            </a:r>
          </a:p>
          <a:p>
            <a:pPr marL="914400" lvl="1" indent="-347663">
              <a:spcAft>
                <a:spcPts val="0"/>
              </a:spcAft>
              <a:buFont typeface="Wingdings" panose="05000000000000000000" pitchFamily="2" charset="2"/>
              <a:buChar char="§"/>
            </a:pPr>
            <a:r>
              <a:rPr lang="en-US" sz="1600" dirty="0"/>
              <a:t>PBT Accommodations (regular print, large print, braille, OIPP)</a:t>
            </a:r>
          </a:p>
          <a:p>
            <a:pPr marL="914400" lvl="1" indent="-347663">
              <a:buFont typeface="Wingdings" panose="05000000000000000000" pitchFamily="2" charset="2"/>
              <a:buChar char="§"/>
            </a:pPr>
            <a:r>
              <a:rPr lang="en-US" sz="1600" dirty="0"/>
              <a:t>Writing or Reading Passage Booklets, as applicable</a:t>
            </a:r>
          </a:p>
          <a:p>
            <a:pPr marL="914400" lvl="1" indent="-347663">
              <a:buFont typeface="Wingdings" panose="05000000000000000000" pitchFamily="2" charset="2"/>
              <a:buChar char="§"/>
            </a:pPr>
            <a:r>
              <a:rPr lang="en-US" sz="1600" dirty="0"/>
              <a:t>Security Checklist/Administration Record</a:t>
            </a:r>
          </a:p>
          <a:p>
            <a:pPr marL="914400" lvl="1" indent="-347663">
              <a:buFont typeface="Wingdings" panose="05000000000000000000" pitchFamily="2" charset="2"/>
              <a:buChar char="§"/>
            </a:pPr>
            <a:r>
              <a:rPr lang="en-US" sz="1600" dirty="0"/>
              <a:t>Security Log and Seating Chart</a:t>
            </a:r>
          </a:p>
          <a:p>
            <a:pPr marL="914400" lvl="1" indent="-347663">
              <a:buFont typeface="Wingdings" panose="05000000000000000000" pitchFamily="2" charset="2"/>
              <a:buChar char="§"/>
            </a:pPr>
            <a:r>
              <a:rPr lang="en-US" sz="1600" dirty="0"/>
              <a:t>Test Group Code (PBT)</a:t>
            </a:r>
          </a:p>
          <a:p>
            <a:pPr marL="914400" lvl="1" indent="-347663">
              <a:spcAft>
                <a:spcPts val="0"/>
              </a:spcAft>
              <a:buFont typeface="Wingdings" panose="05000000000000000000" pitchFamily="2" charset="2"/>
              <a:buChar char="§"/>
            </a:pPr>
            <a:endParaRPr lang="en-US" sz="1600" dirty="0"/>
          </a:p>
        </p:txBody>
      </p:sp>
      <p:sp>
        <p:nvSpPr>
          <p:cNvPr id="16" name="TextBox 15">
            <a:extLst>
              <a:ext uri="{FF2B5EF4-FFF2-40B4-BE49-F238E27FC236}">
                <a16:creationId xmlns:a16="http://schemas.microsoft.com/office/drawing/2014/main" id="{5994DC03-AB14-4463-BC35-F482A205C168}"/>
              </a:ext>
            </a:extLst>
          </p:cNvPr>
          <p:cNvSpPr txBox="1"/>
          <p:nvPr/>
        </p:nvSpPr>
        <p:spPr>
          <a:xfrm>
            <a:off x="4176560" y="2400523"/>
            <a:ext cx="4712117" cy="4031873"/>
          </a:xfrm>
          <a:prstGeom prst="rect">
            <a:avLst/>
          </a:prstGeom>
          <a:noFill/>
        </p:spPr>
        <p:txBody>
          <a:bodyPr wrap="square" rtlCol="0">
            <a:spAutoFit/>
          </a:bodyPr>
          <a:lstStyle/>
          <a:p>
            <a:pPr marL="566737" lvl="1" algn="ctr">
              <a:spcAft>
                <a:spcPts val="0"/>
              </a:spcAft>
            </a:pPr>
            <a:r>
              <a:rPr lang="en-US" sz="1600" b="1" u="sng" dirty="0"/>
              <a:t>NGSSS</a:t>
            </a:r>
          </a:p>
          <a:p>
            <a:pPr marL="914400" lvl="1" indent="-347663">
              <a:spcAft>
                <a:spcPts val="0"/>
              </a:spcAft>
              <a:buFont typeface="Wingdings" panose="05000000000000000000" pitchFamily="2" charset="2"/>
              <a:buChar char="§"/>
            </a:pPr>
            <a:r>
              <a:rPr lang="en-US" sz="1600" dirty="0"/>
              <a:t>Student Authorization Tickets  </a:t>
            </a:r>
          </a:p>
          <a:p>
            <a:pPr marL="914400" lvl="1" indent="-347663">
              <a:spcAft>
                <a:spcPts val="0"/>
              </a:spcAft>
              <a:buFont typeface="Wingdings" panose="05000000000000000000" pitchFamily="2" charset="2"/>
              <a:buChar char="§"/>
            </a:pPr>
            <a:r>
              <a:rPr lang="en-US" sz="1600" dirty="0"/>
              <a:t>CBT Work folders (Biology) </a:t>
            </a:r>
          </a:p>
          <a:p>
            <a:pPr marL="914400" lvl="1" indent="-347663">
              <a:spcAft>
                <a:spcPts val="0"/>
              </a:spcAft>
              <a:buFont typeface="Wingdings" panose="05000000000000000000" pitchFamily="2" charset="2"/>
              <a:buChar char="§"/>
            </a:pPr>
            <a:r>
              <a:rPr lang="en-US" sz="1600" dirty="0"/>
              <a:t>CBT Worksheets (Optional)</a:t>
            </a:r>
          </a:p>
          <a:p>
            <a:pPr marL="914400" lvl="1" indent="-347663">
              <a:spcAft>
                <a:spcPts val="0"/>
              </a:spcAft>
              <a:buFont typeface="Wingdings" panose="05000000000000000000" pitchFamily="2" charset="2"/>
              <a:buChar char="§"/>
            </a:pPr>
            <a:r>
              <a:rPr lang="en-US" sz="1600" dirty="0"/>
              <a:t>Periodic Tables</a:t>
            </a:r>
          </a:p>
          <a:p>
            <a:pPr marL="914400" lvl="1" indent="-347663">
              <a:spcAft>
                <a:spcPts val="0"/>
              </a:spcAft>
              <a:buFont typeface="Wingdings" panose="05000000000000000000" pitchFamily="2" charset="2"/>
              <a:buChar char="§"/>
            </a:pPr>
            <a:r>
              <a:rPr lang="en-US" sz="1600" dirty="0"/>
              <a:t>Four-Function Calculators (Biology EOC)</a:t>
            </a:r>
          </a:p>
          <a:p>
            <a:pPr marL="914400" lvl="1" indent="-347663">
              <a:spcAft>
                <a:spcPts val="0"/>
              </a:spcAft>
              <a:buFont typeface="Wingdings" panose="05000000000000000000" pitchFamily="2" charset="2"/>
              <a:buChar char="§"/>
            </a:pPr>
            <a:r>
              <a:rPr lang="en-US" sz="1600" dirty="0"/>
              <a:t>PBT Accommodations (regular print, large print, braille, OIPP)</a:t>
            </a:r>
          </a:p>
          <a:p>
            <a:pPr marL="914400" lvl="1" indent="-347663">
              <a:buFont typeface="Wingdings" panose="05000000000000000000" pitchFamily="2" charset="2"/>
              <a:buChar char="§"/>
            </a:pPr>
            <a:r>
              <a:rPr lang="en-US" sz="1600" dirty="0"/>
              <a:t>Reading Passage Booklets, as applicable</a:t>
            </a:r>
          </a:p>
          <a:p>
            <a:pPr marL="914400" lvl="1" indent="-347663">
              <a:buFont typeface="Wingdings" panose="05000000000000000000" pitchFamily="2" charset="2"/>
              <a:buChar char="§"/>
            </a:pPr>
            <a:r>
              <a:rPr lang="en-US" sz="1600" dirty="0"/>
              <a:t>Advanced Session Roster (CBT) or Security Checklist/Administration Record (PBT)</a:t>
            </a:r>
          </a:p>
          <a:p>
            <a:pPr marL="914400" lvl="1" indent="-347663">
              <a:buFont typeface="Wingdings" panose="05000000000000000000" pitchFamily="2" charset="2"/>
              <a:buChar char="§"/>
            </a:pPr>
            <a:r>
              <a:rPr lang="en-US" sz="1600" dirty="0"/>
              <a:t>Security Log and Seating Chart</a:t>
            </a:r>
          </a:p>
          <a:p>
            <a:pPr marL="914400" lvl="1" indent="-347663">
              <a:buFont typeface="Wingdings" panose="05000000000000000000" pitchFamily="2" charset="2"/>
              <a:buChar char="§"/>
            </a:pPr>
            <a:r>
              <a:rPr lang="en-US" sz="1600" dirty="0"/>
              <a:t>Test Group Code</a:t>
            </a:r>
          </a:p>
          <a:p>
            <a:pPr marL="914400" lvl="1" indent="-347663">
              <a:buFont typeface="Wingdings" panose="05000000000000000000" pitchFamily="2" charset="2"/>
              <a:buChar char="§"/>
            </a:pPr>
            <a:r>
              <a:rPr lang="en-US" sz="1600" dirty="0"/>
              <a:t>Seal Code (FCAT 2.0 Reading Retake-Session 2 only)</a:t>
            </a:r>
          </a:p>
          <a:p>
            <a:pPr marL="914400" lvl="1" indent="-347663">
              <a:spcAft>
                <a:spcPts val="0"/>
              </a:spcAft>
              <a:buFont typeface="Wingdings" panose="05000000000000000000" pitchFamily="2" charset="2"/>
              <a:buChar char="§"/>
            </a:pPr>
            <a:endParaRPr lang="en-US" sz="1600" dirty="0"/>
          </a:p>
        </p:txBody>
      </p:sp>
      <p:pic>
        <p:nvPicPr>
          <p:cNvPr id="12" name="Picture 11">
            <a:extLst>
              <a:ext uri="{FF2B5EF4-FFF2-40B4-BE49-F238E27FC236}">
                <a16:creationId xmlns:a16="http://schemas.microsoft.com/office/drawing/2014/main" id="{B905FB8C-D776-4D7A-A4A7-6EC4EF813FC1}"/>
              </a:ext>
            </a:extLst>
          </p:cNvPr>
          <p:cNvPicPr>
            <a:picLocks noChangeAspect="1"/>
          </p:cNvPicPr>
          <p:nvPr/>
        </p:nvPicPr>
        <p:blipFill>
          <a:blip r:embed="rId3"/>
          <a:stretch>
            <a:fillRect/>
          </a:stretch>
        </p:blipFill>
        <p:spPr>
          <a:xfrm>
            <a:off x="4863152" y="6172200"/>
            <a:ext cx="2548349" cy="685800"/>
          </a:xfrm>
          <a:prstGeom prst="rect">
            <a:avLst/>
          </a:prstGeom>
        </p:spPr>
      </p:pic>
    </p:spTree>
    <p:extLst>
      <p:ext uri="{BB962C8B-B14F-4D97-AF65-F5344CB8AC3E}">
        <p14:creationId xmlns:p14="http://schemas.microsoft.com/office/powerpoint/2010/main" val="326582856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School Assessment Coordinator</a:t>
            </a:r>
            <a:br>
              <a:rPr lang="en-US" dirty="0"/>
            </a:br>
            <a:r>
              <a:rPr lang="en-US" dirty="0"/>
              <a:t>Responsibilities During Testing</a:t>
            </a:r>
          </a:p>
        </p:txBody>
      </p:sp>
      <p:sp>
        <p:nvSpPr>
          <p:cNvPr id="3" name="Content Placeholder 2"/>
          <p:cNvSpPr>
            <a:spLocks noGrp="1"/>
          </p:cNvSpPr>
          <p:nvPr>
            <p:ph idx="1"/>
          </p:nvPr>
        </p:nvSpPr>
        <p:spPr>
          <a:xfrm>
            <a:off x="228600" y="1752601"/>
            <a:ext cx="8645209" cy="4343399"/>
          </a:xfrm>
        </p:spPr>
        <p:txBody>
          <a:bodyPr>
            <a:noAutofit/>
          </a:bodyPr>
          <a:lstStyle/>
          <a:p>
            <a:pPr marL="0" indent="0">
              <a:buNone/>
            </a:pPr>
            <a:r>
              <a:rPr lang="en-US" sz="2800" b="1" dirty="0"/>
              <a:t>Supervise Test Administration and Maintain Test Security</a:t>
            </a:r>
          </a:p>
          <a:p>
            <a:pPr>
              <a:spcBef>
                <a:spcPts val="300"/>
              </a:spcBef>
              <a:spcAft>
                <a:spcPts val="300"/>
              </a:spcAft>
            </a:pPr>
            <a:r>
              <a:rPr lang="en-US" sz="2600" dirty="0"/>
              <a:t>Provide test administrators with additional materials during testing, as necessary.</a:t>
            </a:r>
          </a:p>
          <a:p>
            <a:pPr>
              <a:spcBef>
                <a:spcPts val="300"/>
              </a:spcBef>
              <a:spcAft>
                <a:spcPts val="300"/>
              </a:spcAft>
            </a:pPr>
            <a:r>
              <a:rPr lang="en-US" sz="2600" dirty="0"/>
              <a:t>Monitor each testing room to ensure that test administration and test security policies and procedures are followed. </a:t>
            </a:r>
          </a:p>
          <a:p>
            <a:pPr>
              <a:spcBef>
                <a:spcPts val="300"/>
              </a:spcBef>
              <a:spcAft>
                <a:spcPts val="300"/>
              </a:spcAft>
            </a:pPr>
            <a:r>
              <a:rPr lang="en-US" sz="2600" dirty="0"/>
              <a:t>You and the technology coordinator must be available during testing to answer questions from test administrators and to assist with technical issues. </a:t>
            </a:r>
          </a:p>
          <a:p>
            <a:pPr>
              <a:spcBef>
                <a:spcPts val="300"/>
              </a:spcBef>
              <a:spcAft>
                <a:spcPts val="300"/>
              </a:spcAft>
            </a:pPr>
            <a:r>
              <a:rPr lang="en-US" sz="2600" dirty="0"/>
              <a:t>Make sure that Security Logs and seating charts are being completed properly and that all required administration information is being maintained in each testing room.</a:t>
            </a:r>
          </a:p>
        </p:txBody>
      </p:sp>
      <p:sp>
        <p:nvSpPr>
          <p:cNvPr id="4" name="Slide Number Placeholder 3"/>
          <p:cNvSpPr>
            <a:spLocks noGrp="1"/>
          </p:cNvSpPr>
          <p:nvPr>
            <p:ph type="sldNum" sz="quarter" idx="12"/>
          </p:nvPr>
        </p:nvSpPr>
        <p:spPr/>
        <p:txBody>
          <a:bodyPr/>
          <a:lstStyle/>
          <a:p>
            <a:fld id="{60F88D64-766A-45C3-93FE-3E1D3068B07A}" type="slidenum">
              <a:rPr lang="en-US" smtClean="0"/>
              <a:t>97</a:t>
            </a:fld>
            <a:endParaRPr lang="en-US" dirty="0"/>
          </a:p>
        </p:txBody>
      </p:sp>
      <p:grpSp>
        <p:nvGrpSpPr>
          <p:cNvPr id="8" name="Group 7"/>
          <p:cNvGrpSpPr/>
          <p:nvPr/>
        </p:nvGrpSpPr>
        <p:grpSpPr>
          <a:xfrm>
            <a:off x="7625561" y="586581"/>
            <a:ext cx="1248248" cy="762000"/>
            <a:chOff x="5203223" y="3428999"/>
            <a:chExt cx="1248248" cy="762000"/>
          </a:xfrm>
        </p:grpSpPr>
        <p:pic>
          <p:nvPicPr>
            <p:cNvPr id="9" name="Picture 8"/>
            <p:cNvPicPr>
              <a:picLocks noChangeAspect="1"/>
            </p:cNvPicPr>
            <p:nvPr/>
          </p:nvPicPr>
          <p:blipFill>
            <a:blip r:embed="rId2"/>
            <a:stretch>
              <a:fillRect/>
            </a:stretch>
          </p:blipFill>
          <p:spPr>
            <a:xfrm>
              <a:off x="5203223" y="3428999"/>
              <a:ext cx="1248248" cy="762000"/>
            </a:xfrm>
            <a:prstGeom prst="rect">
              <a:avLst/>
            </a:prstGeom>
            <a:scene3d>
              <a:camera prst="orthographicFront"/>
              <a:lightRig rig="threePt" dir="t"/>
            </a:scene3d>
            <a:sp3d>
              <a:bevelT/>
            </a:sp3d>
          </p:spPr>
        </p:pic>
        <p:grpSp>
          <p:nvGrpSpPr>
            <p:cNvPr id="13" name="Group 12"/>
            <p:cNvGrpSpPr/>
            <p:nvPr/>
          </p:nvGrpSpPr>
          <p:grpSpPr>
            <a:xfrm>
              <a:off x="5438681" y="3448733"/>
              <a:ext cx="838200" cy="722531"/>
              <a:chOff x="5410732" y="3472099"/>
              <a:chExt cx="838200" cy="722531"/>
            </a:xfrm>
          </p:grpSpPr>
          <p:sp>
            <p:nvSpPr>
              <p:cNvPr id="14" name="TextBox 13"/>
              <p:cNvSpPr txBox="1"/>
              <p:nvPr/>
            </p:nvSpPr>
            <p:spPr>
              <a:xfrm>
                <a:off x="5410732" y="3763743"/>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PBT</a:t>
                </a:r>
                <a:endParaRPr lang="en-US" dirty="0">
                  <a:latin typeface="+mj-lt"/>
                  <a:ea typeface="Tahoma" panose="020B0604030504040204" pitchFamily="34" charset="0"/>
                  <a:cs typeface="Tahoma" panose="020B0604030504040204" pitchFamily="34" charset="0"/>
                </a:endParaRPr>
              </a:p>
            </p:txBody>
          </p:sp>
          <p:sp>
            <p:nvSpPr>
              <p:cNvPr id="15" name="TextBox 14"/>
              <p:cNvSpPr txBox="1"/>
              <p:nvPr/>
            </p:nvSpPr>
            <p:spPr>
              <a:xfrm>
                <a:off x="5410732" y="3472099"/>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grpSp>
      <p:pic>
        <p:nvPicPr>
          <p:cNvPr id="10" name="Picture 9">
            <a:extLst>
              <a:ext uri="{FF2B5EF4-FFF2-40B4-BE49-F238E27FC236}">
                <a16:creationId xmlns:a16="http://schemas.microsoft.com/office/drawing/2014/main" id="{8AF94C33-DF91-493B-87BC-979EF38F9E6E}"/>
              </a:ext>
            </a:extLst>
          </p:cNvPr>
          <p:cNvPicPr>
            <a:picLocks noChangeAspect="1"/>
          </p:cNvPicPr>
          <p:nvPr/>
        </p:nvPicPr>
        <p:blipFill>
          <a:blip r:embed="rId3"/>
          <a:stretch>
            <a:fillRect/>
          </a:stretch>
        </p:blipFill>
        <p:spPr>
          <a:xfrm>
            <a:off x="4863152" y="6172200"/>
            <a:ext cx="2548349" cy="685800"/>
          </a:xfrm>
          <a:prstGeom prst="rect">
            <a:avLst/>
          </a:prstGeom>
        </p:spPr>
      </p:pic>
    </p:spTree>
    <p:extLst>
      <p:ext uri="{BB962C8B-B14F-4D97-AF65-F5344CB8AC3E}">
        <p14:creationId xmlns:p14="http://schemas.microsoft.com/office/powerpoint/2010/main" val="2888159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1619"/>
            <a:ext cx="8737092" cy="1096962"/>
          </a:xfrm>
        </p:spPr>
        <p:txBody>
          <a:bodyPr>
            <a:noAutofit/>
          </a:bodyPr>
          <a:lstStyle/>
          <a:p>
            <a:r>
              <a:rPr lang="en-US" dirty="0"/>
              <a:t>School Assessment Coordinator</a:t>
            </a:r>
            <a:br>
              <a:rPr lang="en-US" dirty="0"/>
            </a:br>
            <a:r>
              <a:rPr lang="en-US" dirty="0"/>
              <a:t>Responsibilities During Testing</a:t>
            </a:r>
          </a:p>
        </p:txBody>
      </p:sp>
      <p:sp>
        <p:nvSpPr>
          <p:cNvPr id="3" name="Content Placeholder 2"/>
          <p:cNvSpPr>
            <a:spLocks noGrp="1"/>
          </p:cNvSpPr>
          <p:nvPr>
            <p:ph idx="1"/>
          </p:nvPr>
        </p:nvSpPr>
        <p:spPr>
          <a:xfrm>
            <a:off x="228600" y="1752601"/>
            <a:ext cx="8645209" cy="4571999"/>
          </a:xfrm>
        </p:spPr>
        <p:txBody>
          <a:bodyPr vert="horz" lIns="91440" tIns="45720" rIns="91440" bIns="45720" rtlCol="0" anchor="t">
            <a:noAutofit/>
          </a:bodyPr>
          <a:lstStyle/>
          <a:p>
            <a:pPr marL="0" indent="0">
              <a:buNone/>
            </a:pPr>
            <a:r>
              <a:rPr lang="en-US" sz="2800" b="1" dirty="0"/>
              <a:t>Supervise Test Administration and Maintain Test Security</a:t>
            </a:r>
          </a:p>
          <a:p>
            <a:pPr>
              <a:lnSpc>
                <a:spcPct val="100000"/>
              </a:lnSpc>
              <a:spcBef>
                <a:spcPts val="300"/>
              </a:spcBef>
              <a:spcAft>
                <a:spcPts val="300"/>
              </a:spcAft>
            </a:pPr>
            <a:r>
              <a:rPr lang="en-US" sz="2000" dirty="0"/>
              <a:t>If</a:t>
            </a:r>
            <a:r>
              <a:rPr lang="en-US" sz="2400" dirty="0"/>
              <a:t> </a:t>
            </a:r>
            <a:r>
              <a:rPr lang="en-US" sz="2000" dirty="0"/>
              <a:t>the Internet connection is interrupted during computer-based testing, students will not be able to continue testing. </a:t>
            </a:r>
          </a:p>
          <a:p>
            <a:pPr>
              <a:lnSpc>
                <a:spcPct val="100000"/>
              </a:lnSpc>
              <a:spcBef>
                <a:spcPts val="300"/>
              </a:spcBef>
              <a:spcAft>
                <a:spcPts val="300"/>
              </a:spcAft>
            </a:pPr>
            <a:r>
              <a:rPr lang="en-US" sz="2000" dirty="0"/>
              <a:t>If the Internet connection is not restored in time for students to complete the test, the test administrator should contact you or the technology coordinator for assistance. </a:t>
            </a:r>
          </a:p>
          <a:p>
            <a:pPr>
              <a:lnSpc>
                <a:spcPct val="100000"/>
              </a:lnSpc>
              <a:spcBef>
                <a:spcPts val="300"/>
              </a:spcBef>
              <a:spcAft>
                <a:spcPts val="300"/>
              </a:spcAft>
            </a:pPr>
            <a:r>
              <a:rPr lang="en-US" sz="2000" dirty="0"/>
              <a:t>Test administrators should contact you or the technology coordinator if an error message appears on a student’s computer screen or device during testing and he or she cannot resolve the issue.</a:t>
            </a:r>
          </a:p>
          <a:p>
            <a:pPr>
              <a:lnSpc>
                <a:spcPct val="100000"/>
              </a:lnSpc>
              <a:spcBef>
                <a:spcPts val="300"/>
              </a:spcBef>
              <a:spcAft>
                <a:spcPts val="300"/>
              </a:spcAft>
            </a:pPr>
            <a:r>
              <a:rPr lang="en-US" sz="2000" dirty="0">
                <a:solidFill>
                  <a:srgbClr val="FF0000"/>
                </a:solidFill>
              </a:rPr>
              <a:t>If a technical issue interrupts testing and is not able to be resolved quickly, you should contact the FSA Help Desk at 866-815-7246 or Pearson Customer Support at 877-847-3043 and notify SAET at 305-995-7520 </a:t>
            </a:r>
            <a:r>
              <a:rPr lang="en-US" sz="2000" b="1" dirty="0">
                <a:solidFill>
                  <a:srgbClr val="FF0000"/>
                </a:solidFill>
              </a:rPr>
              <a:t>immediately</a:t>
            </a:r>
            <a:r>
              <a:rPr lang="en-US" sz="2000" dirty="0">
                <a:solidFill>
                  <a:srgbClr val="FF0000"/>
                </a:solidFill>
              </a:rPr>
              <a:t>.</a:t>
            </a:r>
          </a:p>
        </p:txBody>
      </p:sp>
      <p:sp>
        <p:nvSpPr>
          <p:cNvPr id="4" name="Slide Number Placeholder 3"/>
          <p:cNvSpPr>
            <a:spLocks noGrp="1"/>
          </p:cNvSpPr>
          <p:nvPr>
            <p:ph type="sldNum" sz="quarter" idx="12"/>
          </p:nvPr>
        </p:nvSpPr>
        <p:spPr/>
        <p:txBody>
          <a:bodyPr/>
          <a:lstStyle/>
          <a:p>
            <a:fld id="{60F88D64-766A-45C3-93FE-3E1D3068B07A}" type="slidenum">
              <a:rPr lang="en-US" smtClean="0"/>
              <a:t>98</a:t>
            </a:fld>
            <a:endParaRPr lang="en-US" dirty="0"/>
          </a:p>
        </p:txBody>
      </p:sp>
      <p:grpSp>
        <p:nvGrpSpPr>
          <p:cNvPr id="10" name="Group 9"/>
          <p:cNvGrpSpPr/>
          <p:nvPr/>
        </p:nvGrpSpPr>
        <p:grpSpPr>
          <a:xfrm>
            <a:off x="7626034" y="586581"/>
            <a:ext cx="1248248" cy="762000"/>
            <a:chOff x="1443905" y="3429000"/>
            <a:chExt cx="1248248" cy="762000"/>
          </a:xfrm>
        </p:grpSpPr>
        <p:pic>
          <p:nvPicPr>
            <p:cNvPr id="11" name="Picture 10"/>
            <p:cNvPicPr>
              <a:picLocks noChangeAspect="1"/>
            </p:cNvPicPr>
            <p:nvPr/>
          </p:nvPicPr>
          <p:blipFill>
            <a:blip r:embed="rId3"/>
            <a:stretch>
              <a:fillRect/>
            </a:stretch>
          </p:blipFill>
          <p:spPr>
            <a:xfrm>
              <a:off x="1443905" y="3429000"/>
              <a:ext cx="1248248" cy="762000"/>
            </a:xfrm>
            <a:prstGeom prst="rect">
              <a:avLst/>
            </a:prstGeom>
            <a:scene3d>
              <a:camera prst="orthographicFront"/>
              <a:lightRig rig="threePt" dir="t"/>
            </a:scene3d>
            <a:sp3d>
              <a:bevelT/>
            </a:sp3d>
          </p:spPr>
        </p:pic>
        <p:sp>
          <p:nvSpPr>
            <p:cNvPr id="12" name="TextBox 11"/>
            <p:cNvSpPr txBox="1"/>
            <p:nvPr/>
          </p:nvSpPr>
          <p:spPr>
            <a:xfrm>
              <a:off x="1648929" y="3594556"/>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pic>
        <p:nvPicPr>
          <p:cNvPr id="8" name="Picture 7">
            <a:extLst>
              <a:ext uri="{FF2B5EF4-FFF2-40B4-BE49-F238E27FC236}">
                <a16:creationId xmlns:a16="http://schemas.microsoft.com/office/drawing/2014/main" id="{A60FD3DB-540F-4A9F-8A4E-45BF8E54B4AD}"/>
              </a:ext>
            </a:extLst>
          </p:cNvPr>
          <p:cNvPicPr>
            <a:picLocks noChangeAspect="1"/>
          </p:cNvPicPr>
          <p:nvPr/>
        </p:nvPicPr>
        <p:blipFill>
          <a:blip r:embed="rId4"/>
          <a:stretch>
            <a:fillRect/>
          </a:stretch>
        </p:blipFill>
        <p:spPr>
          <a:xfrm>
            <a:off x="5208588" y="6332117"/>
            <a:ext cx="2238375" cy="525883"/>
          </a:xfrm>
          <a:prstGeom prst="rect">
            <a:avLst/>
          </a:prstGeom>
        </p:spPr>
      </p:pic>
    </p:spTree>
    <p:extLst>
      <p:ext uri="{BB962C8B-B14F-4D97-AF65-F5344CB8AC3E}">
        <p14:creationId xmlns:p14="http://schemas.microsoft.com/office/powerpoint/2010/main" val="14255131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CC20-6B90-465E-BA32-D1F1BC2A64F4}"/>
              </a:ext>
            </a:extLst>
          </p:cNvPr>
          <p:cNvSpPr>
            <a:spLocks noGrp="1"/>
          </p:cNvSpPr>
          <p:nvPr>
            <p:ph type="title"/>
          </p:nvPr>
        </p:nvSpPr>
        <p:spPr>
          <a:xfrm>
            <a:off x="228600" y="251619"/>
            <a:ext cx="8610600" cy="1096962"/>
          </a:xfrm>
        </p:spPr>
        <p:txBody>
          <a:bodyPr>
            <a:normAutofit fontScale="90000"/>
          </a:bodyPr>
          <a:lstStyle/>
          <a:p>
            <a:r>
              <a:rPr lang="en-US" dirty="0"/>
              <a:t>School Assessment Coordinator</a:t>
            </a:r>
            <a:br>
              <a:rPr lang="en-US" dirty="0"/>
            </a:br>
            <a:r>
              <a:rPr lang="en-US" dirty="0"/>
              <a:t>Responsibilities During Testing</a:t>
            </a:r>
          </a:p>
        </p:txBody>
      </p:sp>
      <p:sp>
        <p:nvSpPr>
          <p:cNvPr id="3" name="Content Placeholder 2">
            <a:extLst>
              <a:ext uri="{FF2B5EF4-FFF2-40B4-BE49-F238E27FC236}">
                <a16:creationId xmlns:a16="http://schemas.microsoft.com/office/drawing/2014/main" id="{2154A91A-7CDD-41AF-A56E-5BB6C64DD1A8}"/>
              </a:ext>
            </a:extLst>
          </p:cNvPr>
          <p:cNvSpPr>
            <a:spLocks noGrp="1"/>
          </p:cNvSpPr>
          <p:nvPr>
            <p:ph idx="1"/>
          </p:nvPr>
        </p:nvSpPr>
        <p:spPr>
          <a:xfrm>
            <a:off x="0" y="1683543"/>
            <a:ext cx="9144000" cy="4937124"/>
          </a:xfrm>
        </p:spPr>
        <p:txBody>
          <a:bodyPr/>
          <a:lstStyle/>
          <a:p>
            <a:pPr marL="342900" lvl="1" indent="-342900">
              <a:lnSpc>
                <a:spcPct val="100000"/>
              </a:lnSpc>
              <a:spcBef>
                <a:spcPts val="200"/>
              </a:spcBef>
              <a:spcAft>
                <a:spcPts val="200"/>
              </a:spcAft>
              <a:buFont typeface="Arial" panose="020B0604020202020204" pitchFamily="34" charset="0"/>
              <a:buChar char="•"/>
            </a:pPr>
            <a:r>
              <a:rPr lang="en-US" sz="1900" dirty="0"/>
              <a:t>FSA: Submit </a:t>
            </a:r>
            <a:r>
              <a:rPr lang="en-US" sz="1900" b="1" dirty="0"/>
              <a:t>Re-open a Test Session and Re-open a Test </a:t>
            </a:r>
            <a:r>
              <a:rPr lang="en-US" sz="1900" dirty="0"/>
              <a:t>requests in TIDE for students who need to return to an FSA test session after mistakenly submitting it (same day only).  Contact SAET at 305-995-7520 or via email for assistance with processing these requests.  </a:t>
            </a:r>
          </a:p>
          <a:p>
            <a:pPr>
              <a:lnSpc>
                <a:spcPct val="100000"/>
              </a:lnSpc>
              <a:spcBef>
                <a:spcPts val="200"/>
              </a:spcBef>
              <a:spcAft>
                <a:spcPts val="200"/>
              </a:spcAft>
            </a:pPr>
            <a:r>
              <a:rPr lang="en-US" sz="1900" dirty="0"/>
              <a:t>Which requests to use in different scenarios:</a:t>
            </a:r>
          </a:p>
          <a:p>
            <a:pPr lvl="1">
              <a:lnSpc>
                <a:spcPct val="100000"/>
              </a:lnSpc>
              <a:spcBef>
                <a:spcPts val="200"/>
              </a:spcBef>
              <a:spcAft>
                <a:spcPts val="200"/>
              </a:spcAft>
            </a:pPr>
            <a:r>
              <a:rPr lang="en-US" sz="1900" b="1" dirty="0"/>
              <a:t>Re-Open a Test: </a:t>
            </a:r>
            <a:r>
              <a:rPr lang="en-US" sz="1900" dirty="0"/>
              <a:t>re-opens a test that a student mistakenly submitted early. The student’s test must be in Completed, Submitted, or Reported status.</a:t>
            </a:r>
          </a:p>
          <a:p>
            <a:pPr lvl="1">
              <a:lnSpc>
                <a:spcPct val="100000"/>
              </a:lnSpc>
              <a:spcBef>
                <a:spcPts val="200"/>
              </a:spcBef>
              <a:spcAft>
                <a:spcPts val="200"/>
              </a:spcAft>
            </a:pPr>
            <a:r>
              <a:rPr lang="en-US" sz="1900" b="1" dirty="0"/>
              <a:t>Re-open a Test Session: </a:t>
            </a:r>
            <a:r>
              <a:rPr lang="en-US" sz="1900" dirty="0"/>
              <a:t>re-opens a test session when a student inadvertently starts an incorrect test session. Requester will indicate which session should be opened. </a:t>
            </a:r>
          </a:p>
          <a:p>
            <a:pPr lvl="1">
              <a:lnSpc>
                <a:spcPct val="100000"/>
              </a:lnSpc>
              <a:spcBef>
                <a:spcPts val="200"/>
              </a:spcBef>
              <a:spcAft>
                <a:spcPts val="200"/>
              </a:spcAft>
            </a:pPr>
            <a:r>
              <a:rPr lang="en-US" sz="1900" b="1" dirty="0"/>
              <a:t>Restart a Test: </a:t>
            </a:r>
            <a:r>
              <a:rPr lang="en-US" sz="1900" dirty="0"/>
              <a:t>Allows the student to restart a test from the beginning. This request deletes all student responses. This request can be used if a student begins the incorrect test and that test should not be reported. </a:t>
            </a:r>
            <a:r>
              <a:rPr lang="en-US" sz="1900" b="1" dirty="0">
                <a:solidFill>
                  <a:srgbClr val="FF0000"/>
                </a:solidFill>
              </a:rPr>
              <a:t>Must be approved by FDOE. </a:t>
            </a:r>
          </a:p>
          <a:p>
            <a:pPr lvl="1">
              <a:lnSpc>
                <a:spcPct val="100000"/>
              </a:lnSpc>
              <a:spcBef>
                <a:spcPts val="200"/>
              </a:spcBef>
              <a:spcAft>
                <a:spcPts val="200"/>
              </a:spcAft>
            </a:pPr>
            <a:r>
              <a:rPr lang="en-US" sz="1900" b="1" dirty="0"/>
              <a:t>Restore a test that has been Restarted </a:t>
            </a:r>
            <a:r>
              <a:rPr lang="en-US" sz="1900" dirty="0"/>
              <a:t>– Allows the student to revert to the original test opportunity from before the test was restarted. </a:t>
            </a:r>
            <a:r>
              <a:rPr lang="en-US" sz="1900" b="1" dirty="0">
                <a:solidFill>
                  <a:srgbClr val="FF0000"/>
                </a:solidFill>
              </a:rPr>
              <a:t>Must be approved by FDOE. </a:t>
            </a:r>
            <a:endParaRPr lang="en-US" sz="1900" dirty="0"/>
          </a:p>
          <a:p>
            <a:endParaRPr lang="en-US" dirty="0"/>
          </a:p>
        </p:txBody>
      </p:sp>
      <p:sp>
        <p:nvSpPr>
          <p:cNvPr id="4" name="Slide Number Placeholder 3">
            <a:extLst>
              <a:ext uri="{FF2B5EF4-FFF2-40B4-BE49-F238E27FC236}">
                <a16:creationId xmlns:a16="http://schemas.microsoft.com/office/drawing/2014/main" id="{6AA816FC-658E-4181-A799-F6713D9761B8}"/>
              </a:ext>
            </a:extLst>
          </p:cNvPr>
          <p:cNvSpPr>
            <a:spLocks noGrp="1"/>
          </p:cNvSpPr>
          <p:nvPr>
            <p:ph type="sldNum" sz="quarter" idx="12"/>
          </p:nvPr>
        </p:nvSpPr>
        <p:spPr/>
        <p:txBody>
          <a:bodyPr/>
          <a:lstStyle/>
          <a:p>
            <a:fld id="{60F88D64-766A-45C3-93FE-3E1D3068B07A}" type="slidenum">
              <a:rPr lang="en-US" smtClean="0"/>
              <a:t>99</a:t>
            </a:fld>
            <a:endParaRPr lang="en-US" dirty="0"/>
          </a:p>
        </p:txBody>
      </p:sp>
      <p:grpSp>
        <p:nvGrpSpPr>
          <p:cNvPr id="7" name="Group 6">
            <a:extLst>
              <a:ext uri="{FF2B5EF4-FFF2-40B4-BE49-F238E27FC236}">
                <a16:creationId xmlns:a16="http://schemas.microsoft.com/office/drawing/2014/main" id="{E237A0BF-61DB-43F1-98DA-03DB8939DDA7}"/>
              </a:ext>
            </a:extLst>
          </p:cNvPr>
          <p:cNvGrpSpPr/>
          <p:nvPr/>
        </p:nvGrpSpPr>
        <p:grpSpPr>
          <a:xfrm>
            <a:off x="7626034" y="586581"/>
            <a:ext cx="1248248" cy="762000"/>
            <a:chOff x="1443905" y="3429000"/>
            <a:chExt cx="1248248" cy="762000"/>
          </a:xfrm>
        </p:grpSpPr>
        <p:pic>
          <p:nvPicPr>
            <p:cNvPr id="8" name="Picture 7">
              <a:extLst>
                <a:ext uri="{FF2B5EF4-FFF2-40B4-BE49-F238E27FC236}">
                  <a16:creationId xmlns:a16="http://schemas.microsoft.com/office/drawing/2014/main" id="{192A59D4-2FE3-468F-8BAE-F97145EFEF06}"/>
                </a:ext>
              </a:extLst>
            </p:cNvPr>
            <p:cNvPicPr>
              <a:picLocks noChangeAspect="1"/>
            </p:cNvPicPr>
            <p:nvPr/>
          </p:nvPicPr>
          <p:blipFill>
            <a:blip r:embed="rId3"/>
            <a:stretch>
              <a:fillRect/>
            </a:stretch>
          </p:blipFill>
          <p:spPr>
            <a:xfrm>
              <a:off x="1443905" y="3429000"/>
              <a:ext cx="1248248" cy="762000"/>
            </a:xfrm>
            <a:prstGeom prst="rect">
              <a:avLst/>
            </a:prstGeom>
            <a:scene3d>
              <a:camera prst="orthographicFront"/>
              <a:lightRig rig="threePt" dir="t"/>
            </a:scene3d>
            <a:sp3d>
              <a:bevelT/>
            </a:sp3d>
          </p:spPr>
        </p:pic>
        <p:sp>
          <p:nvSpPr>
            <p:cNvPr id="9" name="TextBox 8">
              <a:extLst>
                <a:ext uri="{FF2B5EF4-FFF2-40B4-BE49-F238E27FC236}">
                  <a16:creationId xmlns:a16="http://schemas.microsoft.com/office/drawing/2014/main" id="{0FDEAC96-8EF6-4B90-81FE-846F2CBA7026}"/>
                </a:ext>
              </a:extLst>
            </p:cNvPr>
            <p:cNvSpPr txBox="1"/>
            <p:nvPr/>
          </p:nvSpPr>
          <p:spPr>
            <a:xfrm>
              <a:off x="1648929" y="3594556"/>
              <a:ext cx="838200" cy="430887"/>
            </a:xfrm>
            <a:prstGeom prst="rect">
              <a:avLst/>
            </a:prstGeom>
            <a:noFill/>
          </p:spPr>
          <p:txBody>
            <a:bodyPr wrap="square" lIns="0" tIns="0" rIns="0" bIns="0" rtlCol="0">
              <a:spAutoFit/>
            </a:bodyPr>
            <a:lstStyle/>
            <a:p>
              <a:pPr algn="ctr"/>
              <a:r>
                <a:rPr lang="en-US" sz="2800" dirty="0">
                  <a:latin typeface="+mj-lt"/>
                  <a:ea typeface="Tahoma" panose="020B0604030504040204" pitchFamily="34" charset="0"/>
                  <a:cs typeface="Tahoma" panose="020B0604030504040204" pitchFamily="34" charset="0"/>
                </a:rPr>
                <a:t>CBT</a:t>
              </a:r>
              <a:endParaRPr lang="en-US" dirty="0">
                <a:latin typeface="+mj-lt"/>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34425508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12221</Words>
  <Application>Microsoft Office PowerPoint</Application>
  <PresentationFormat>On-screen Show (4:3)</PresentationFormat>
  <Paragraphs>1591</Paragraphs>
  <Slides>123</Slides>
  <Notes>97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123</vt:i4>
      </vt:variant>
    </vt:vector>
  </HeadingPairs>
  <TitlesOfParts>
    <vt:vector size="132" baseType="lpstr">
      <vt:lpstr>MS PGothic</vt:lpstr>
      <vt:lpstr>Arial</vt:lpstr>
      <vt:lpstr>Batang</vt:lpstr>
      <vt:lpstr>Calibri</vt:lpstr>
      <vt:lpstr>Courier New</vt:lpstr>
      <vt:lpstr>Tahoma</vt:lpstr>
      <vt:lpstr>Times New Roman</vt:lpstr>
      <vt:lpstr>Wingdings</vt:lpstr>
      <vt:lpstr>Office Theme</vt:lpstr>
      <vt:lpstr> Spring 2018 Computer-Based Testing Training Materials Florida Standards Assessments (FSA) Grades 8–10/Retake ELA Writing Grades 4–10/Retake ELA Reading Grades 3–8 Mathematics Algebra 1 (and Algebra 1 Retake) and Geometry EOC  Next Generation Sunshine State Standards (NGSSS) Reading Retake Biology 1, Civics, and US History EOC   </vt:lpstr>
      <vt:lpstr>PowerPoint Presentation</vt:lpstr>
      <vt:lpstr>FSA CBT  Test Administration Manual</vt:lpstr>
      <vt:lpstr>FSA Resources </vt:lpstr>
      <vt:lpstr>FCAT 2.0 Retake and EOC Test Administration Manual</vt:lpstr>
      <vt:lpstr>NGSSS Resources </vt:lpstr>
      <vt:lpstr>Appendices</vt:lpstr>
      <vt:lpstr>FSA ELA Writing Test Administration Schedule</vt:lpstr>
      <vt:lpstr>Retakes: FSA and FCAT 2.0  Test Administration Schedule</vt:lpstr>
      <vt:lpstr>Retakes: Retakes: FSA and FCAT 2.0  Test Administration Information</vt:lpstr>
      <vt:lpstr>FSA ELA Reading and Mathematics Test Administration Schedule</vt:lpstr>
      <vt:lpstr>FSA ELA Reading and Mathematics Test Administration Information</vt:lpstr>
      <vt:lpstr>EOC Assessments Test Administration Schedule</vt:lpstr>
      <vt:lpstr>EOC Assessments Test Administration Information</vt:lpstr>
      <vt:lpstr>FSA Calibration Schools </vt:lpstr>
      <vt:lpstr>What’s New?</vt:lpstr>
      <vt:lpstr>Glossary</vt:lpstr>
      <vt:lpstr>FSA Glossary</vt:lpstr>
      <vt:lpstr>FSA Glossary</vt:lpstr>
      <vt:lpstr>NGSSS Glossary </vt:lpstr>
      <vt:lpstr>NGSSS Glossary</vt:lpstr>
      <vt:lpstr>Students to Be Tested</vt:lpstr>
      <vt:lpstr>Students to Be Tested</vt:lpstr>
      <vt:lpstr>Students to Be Tested</vt:lpstr>
      <vt:lpstr>Students to Be Tested</vt:lpstr>
      <vt:lpstr>Students to Be Tested</vt:lpstr>
      <vt:lpstr>Additional Students To Be Tested:  Special Programs</vt:lpstr>
      <vt:lpstr>Students to Be Tested: ELL</vt:lpstr>
      <vt:lpstr>Students to Be Tested: ESE</vt:lpstr>
      <vt:lpstr>General Information  about Accommodations</vt:lpstr>
      <vt:lpstr>General Information  about Accommodations</vt:lpstr>
      <vt:lpstr>Accommodation Types</vt:lpstr>
      <vt:lpstr>PBT Accommodations App</vt:lpstr>
      <vt:lpstr>Test Security  Policies and Procedures</vt:lpstr>
      <vt:lpstr>  Test Security  Policies and Procedures   </vt:lpstr>
      <vt:lpstr>Test Security  Policies and Procedures</vt:lpstr>
      <vt:lpstr>Test Security  Policies and Procedures</vt:lpstr>
      <vt:lpstr>Test Security  Policies and Procedures</vt:lpstr>
      <vt:lpstr>Test Security  Policies and Procedures</vt:lpstr>
      <vt:lpstr>Test Security  Policies and Procedures</vt:lpstr>
      <vt:lpstr>Test Security  Policies and Procedures</vt:lpstr>
      <vt:lpstr>Test Security  Policies and Procedures</vt:lpstr>
      <vt:lpstr>Test Security  Policies and Procedures</vt:lpstr>
      <vt:lpstr>Test Security  Policies and Procedures</vt:lpstr>
      <vt:lpstr>Test Security  Policies and Procedures</vt:lpstr>
      <vt:lpstr>Test Security  Policies and Procedures</vt:lpstr>
      <vt:lpstr>Test Security  Policies and Procedures</vt:lpstr>
      <vt:lpstr>Test Security  Policies and Procedures</vt:lpstr>
      <vt:lpstr>Test Security  Policies and Procedures</vt:lpstr>
      <vt:lpstr>Test Security Policies and Procedures</vt:lpstr>
      <vt:lpstr>Test Security Policies and Procedures</vt:lpstr>
      <vt:lpstr>Test Security Policies and Procedures</vt:lpstr>
      <vt:lpstr>School Assessment Coordinator Responsibilities Before Testing</vt:lpstr>
      <vt:lpstr>School Assessment Coordinator Responsibilities Before Testing</vt:lpstr>
      <vt:lpstr>School Assessment Coordinator Responsibilities Before Testing</vt:lpstr>
      <vt:lpstr>School Assessment Coordinator Responsibilities Before Testing</vt:lpstr>
      <vt:lpstr>School Assessment Coordinator Responsibilities Before Testing</vt:lpstr>
      <vt:lpstr>School Assessment Coordinator Responsibilities Before Testing</vt:lpstr>
      <vt:lpstr>School Assessment Coordinator Responsibilities Before Testing</vt:lpstr>
      <vt:lpstr>School Assessment Coordinator Responsibilities Before Testing</vt:lpstr>
      <vt:lpstr>School Assessment Coordinator Responsibilities Before Testing</vt:lpstr>
      <vt:lpstr>School Assessment Coordinator Responsibilities Before Testing</vt:lpstr>
      <vt:lpstr>School Assessment Coordinator Responsibilities Before Testing</vt:lpstr>
      <vt:lpstr>School Assessment Coordinator Responsibilities Before Testing</vt:lpstr>
      <vt:lpstr>School Assessment Coordinator Responsibilities Before Testing</vt:lpstr>
      <vt:lpstr>School Assessment Coordinator Responsibilities Before Testing</vt:lpstr>
      <vt:lpstr>School Assessment Coordinator Responsibilities Before Testing</vt:lpstr>
      <vt:lpstr>School Assessment Coordinator Responsibilities Before Testing</vt:lpstr>
      <vt:lpstr>School Assessment Coordinator Responsibilities Before Testing</vt:lpstr>
      <vt:lpstr>School Assessment Coordinator Responsibilities Before Testing</vt:lpstr>
      <vt:lpstr>School Assessment Coordinator Responsibilities Before Testing</vt:lpstr>
      <vt:lpstr>School Assessment Coordinator Responsibilities Before Testing</vt:lpstr>
      <vt:lpstr>School Assessment Coordinator Responsibilities Before Testing</vt:lpstr>
      <vt:lpstr>School Assessment Coordinator Responsibilities Before Testing</vt:lpstr>
      <vt:lpstr>School Assessment Coordinator Responsibilities Before Testing</vt:lpstr>
      <vt:lpstr>School Assessment Coordinator Responsibilities Before Testing</vt:lpstr>
      <vt:lpstr>School Assessment Coordinator Responsibilities Before Testing</vt:lpstr>
      <vt:lpstr>School Assessment Coordinator Responsibilities Before Testing</vt:lpstr>
      <vt:lpstr>School Assessment Coordinator Responsibilities Before Testing</vt:lpstr>
      <vt:lpstr>School Assessment Coordinator Responsibilities Before Testing</vt:lpstr>
      <vt:lpstr>School Assessment Coordinator Responsibilities Before Testing</vt:lpstr>
      <vt:lpstr>School Assessment Coordinator Responsibilities Before Testing</vt:lpstr>
      <vt:lpstr>School Assessment Coordinator Responsibilities Before Testing</vt:lpstr>
      <vt:lpstr>School Assessment Coordinator Responsibilities Before Testing</vt:lpstr>
      <vt:lpstr>School Assessment Coordinator Responsibilities Before Testing</vt:lpstr>
      <vt:lpstr>School Assessment Coordinator Responsibilities Before Testing</vt:lpstr>
      <vt:lpstr>School Assessment Coordinator Responsibilities Before Testing</vt:lpstr>
      <vt:lpstr>School Assessment Coordinator Responsibilities Before Testing</vt:lpstr>
      <vt:lpstr>School Assessment Coordinator Responsibilities Before Testing</vt:lpstr>
      <vt:lpstr>School Assessment Coordinator Responsibilities Before Testing</vt:lpstr>
      <vt:lpstr>School Assessment Coordinator Responsibilities Before Testing</vt:lpstr>
      <vt:lpstr>School Assessment Coordinator Responsibilities Before Testing</vt:lpstr>
      <vt:lpstr>School Assessment Coordinator Responsibilities Before Testing</vt:lpstr>
      <vt:lpstr>School Assessment Coordinator Responsibilities Before Testing</vt:lpstr>
      <vt:lpstr>School Assessment Coordinator Responsibilities Before Testing</vt:lpstr>
      <vt:lpstr>School Assessment Coordinator Responsibilities During Testing</vt:lpstr>
      <vt:lpstr>School Assessment Coordinator Responsibilities During Testing</vt:lpstr>
      <vt:lpstr>School Assessment Coordinator Responsibilities During Testing</vt:lpstr>
      <vt:lpstr>School Assessment Coordinator Responsibilities During Testing</vt:lpstr>
      <vt:lpstr>School Assessment Coordinator Responsibilities During Testing</vt:lpstr>
      <vt:lpstr>School Assessment Coordinator Responsibilities During Testing</vt:lpstr>
      <vt:lpstr>School Assessment Coordinator Responsibilities After Testing</vt:lpstr>
      <vt:lpstr>School Assessment Coordinator Responsibilities After Testing</vt:lpstr>
      <vt:lpstr>School Assessment Coordinator Responsibilities After Testing</vt:lpstr>
      <vt:lpstr>School Assessment Coordinator Responsibilities After Testing</vt:lpstr>
      <vt:lpstr>School Assessment Coordinator Responsibilities After Testing</vt:lpstr>
      <vt:lpstr>School Assessment Coordinator Responsibilities After Testing</vt:lpstr>
      <vt:lpstr>TBS Return Schedule FSA ELA Writing and Writing Retake</vt:lpstr>
      <vt:lpstr>TBS Return Schedule (Makeup Windows) FSA ELA Writing and Writing Retake</vt:lpstr>
      <vt:lpstr>TBS Return Schedule FSA and NGSSS Retakes</vt:lpstr>
      <vt:lpstr> TBS Return Schedule FSA ELA (4-10) and Mathematics (3-8)</vt:lpstr>
      <vt:lpstr>Return Schedule FSA and NGSSS EOC Assessments</vt:lpstr>
      <vt:lpstr>NTBS MATERIAL PICK UP May 21 - 25</vt:lpstr>
      <vt:lpstr>DAC-AR DOCUMENTS</vt:lpstr>
      <vt:lpstr>DAC-AR Box(es) Return Label</vt:lpstr>
      <vt:lpstr>DAC DOCUMENTS</vt:lpstr>
      <vt:lpstr>DAC Box(es) Return Label</vt:lpstr>
      <vt:lpstr>NTBS and DAC Box(es) Pick-Up Dates</vt:lpstr>
      <vt:lpstr>PowerPoint Presentation</vt:lpstr>
      <vt:lpstr>PowerPoint Presentation</vt:lpstr>
      <vt:lpstr>Technical Support </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2018 Computer-Based Testing Training Materials Florida Standards Assessments (FSA) Grades 8–10/Retake ELA Writing Grades 4–10/Retake ELA Reading Grades 3–8 Mathematics Algebra 1 (and Algebra 1 Retake) and Geometry EOC  Next Generation Sunshine State Standards (NGSSS) Reading Retake Biology 1, Civics, and US History EOC</dc:title>
  <dc:creator>Ugando, Mara D.</dc:creator>
  <cp:lastModifiedBy>Bruguera, Maria C.</cp:lastModifiedBy>
  <cp:revision>21</cp:revision>
  <dcterms:modified xsi:type="dcterms:W3CDTF">2018-02-02T13:32:33Z</dcterms:modified>
</cp:coreProperties>
</file>