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8" r:id="rId11"/>
    <p:sldId id="287" r:id="rId12"/>
    <p:sldId id="289" r:id="rId13"/>
    <p:sldId id="290" r:id="rId14"/>
    <p:sldId id="292" r:id="rId15"/>
    <p:sldId id="271" r:id="rId16"/>
    <p:sldId id="272" r:id="rId17"/>
    <p:sldId id="273" r:id="rId18"/>
    <p:sldId id="275" r:id="rId19"/>
    <p:sldId id="276" r:id="rId20"/>
    <p:sldId id="277" r:id="rId2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77" d="100"/>
          <a:sy n="77" d="100"/>
        </p:scale>
        <p:origin x="-954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1" d="100"/>
          <a:sy n="91" d="100"/>
        </p:scale>
        <p:origin x="-1140" y="-47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A4D7D8-59AE-45F7-BF9B-7D594342979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96942E-ABD5-4308-B05A-23F81684C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5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20700" y="381000"/>
            <a:ext cx="8331200" cy="62484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CC063-F501-4FCF-841B-3FFA1E45A2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66715" y="6658932"/>
            <a:ext cx="4027606" cy="3502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56" tIns="46430" rIns="92856" bIns="46430"/>
          <a:lstStyle/>
          <a:p>
            <a:pPr eaLnBrk="0" hangingPunct="0"/>
            <a:fld id="{57ED9E7F-84B3-4A5E-91D6-FD229027AFBA}" type="slidenum">
              <a:rPr lang="en-US"/>
              <a:pPr eaLnBrk="0" hangingPunct="0"/>
              <a:t>17</a:t>
            </a:fld>
            <a:endParaRPr lang="en-US" dirty="0"/>
          </a:p>
        </p:txBody>
      </p:sp>
      <p:sp>
        <p:nvSpPr>
          <p:cNvPr id="501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94013" y="523875"/>
            <a:ext cx="3508375" cy="2630488"/>
          </a:xfrm>
          <a:ln/>
        </p:spPr>
      </p:sp>
      <p:sp>
        <p:nvSpPr>
          <p:cNvPr id="50180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5986" tIns="47993" rIns="95986" bIns="47993"/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50181" name="Slide Number Placeholder 3"/>
          <p:cNvSpPr txBox="1">
            <a:spLocks noGrp="1"/>
          </p:cNvSpPr>
          <p:nvPr/>
        </p:nvSpPr>
        <p:spPr bwMode="auto">
          <a:xfrm>
            <a:off x="5266715" y="6658932"/>
            <a:ext cx="4027606" cy="3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28" tIns="47913" rIns="95828" bIns="47913" anchor="b"/>
          <a:lstStyle/>
          <a:p>
            <a:pPr algn="r" defTabSz="925346" eaLnBrk="0" hangingPunct="0"/>
            <a:fld id="{C708BF84-B6C9-4DCE-964E-6718DED2880A}" type="slidenum">
              <a:rPr lang="en-US" sz="1200">
                <a:latin typeface="Calibri" pitchFamily="34" charset="0"/>
              </a:rPr>
              <a:pPr algn="r" defTabSz="925346" eaLnBrk="0" hangingPunct="0"/>
              <a:t>17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66715" y="6658932"/>
            <a:ext cx="4027606" cy="3502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56" tIns="46430" rIns="92856" bIns="46430"/>
          <a:lstStyle/>
          <a:p>
            <a:pPr eaLnBrk="0" hangingPunct="0"/>
            <a:fld id="{4141DBD2-77F2-4D11-A38D-22720757CC97}" type="slidenum">
              <a:rPr lang="en-US"/>
              <a:pPr eaLnBrk="0" hangingPunct="0"/>
              <a:t>18</a:t>
            </a:fld>
            <a:endParaRPr lang="en-US" dirty="0"/>
          </a:p>
        </p:txBody>
      </p:sp>
      <p:sp>
        <p:nvSpPr>
          <p:cNvPr id="512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94013" y="523875"/>
            <a:ext cx="3508375" cy="2630488"/>
          </a:xfrm>
          <a:ln/>
        </p:spPr>
      </p:sp>
      <p:sp>
        <p:nvSpPr>
          <p:cNvPr id="51204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5986" tIns="47993" rIns="95986" bIns="47993"/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51205" name="Slide Number Placeholder 3"/>
          <p:cNvSpPr txBox="1">
            <a:spLocks noGrp="1"/>
          </p:cNvSpPr>
          <p:nvPr/>
        </p:nvSpPr>
        <p:spPr bwMode="auto">
          <a:xfrm>
            <a:off x="5266715" y="6658932"/>
            <a:ext cx="4027606" cy="3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28" tIns="47913" rIns="95828" bIns="47913" anchor="b"/>
          <a:lstStyle/>
          <a:p>
            <a:pPr algn="r" defTabSz="925346" eaLnBrk="0" hangingPunct="0"/>
            <a:fld id="{F48BDF38-AE58-4DCD-B497-38CB2D605544}" type="slidenum">
              <a:rPr lang="en-US" sz="1200">
                <a:latin typeface="Calibri" pitchFamily="34" charset="0"/>
              </a:rPr>
              <a:pPr algn="r" defTabSz="925346" eaLnBrk="0" hangingPunct="0"/>
              <a:t>18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381000"/>
            <a:ext cx="8305800" cy="62293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3563" y="457200"/>
            <a:ext cx="8229600" cy="61722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92138" y="419100"/>
            <a:ext cx="8264525" cy="61976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4800" y="457200"/>
            <a:ext cx="8229600" cy="61722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6942E-ABD5-4308-B05A-23F81684C2E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1"/>
            <a:ext cx="2667000" cy="365125"/>
          </a:xfrm>
        </p:spPr>
        <p:txBody>
          <a:bodyPr rtlCol="0"/>
          <a:lstStyle/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1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29188A-F45F-4156-85AB-0A4C6A33672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155A6D-BFCC-4283-88C5-41E15940A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oada.dadeschools.net/TestChairInfo/InfoForTestChair.asp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ada.dadeschools.net/" TargetMode="External"/><Relationship Id="rId4" Type="http://schemas.openxmlformats.org/officeDocument/2006/relationships/hyperlink" Target="http://oada.dadeschools.net/TestChairInfo/StandardsGuidelinesandProceduresMay2013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4267200" cy="2305050"/>
          </a:xfrm>
        </p:spPr>
        <p:txBody>
          <a:bodyPr>
            <a:normAutofit/>
          </a:bodyPr>
          <a:lstStyle/>
          <a:p>
            <a:r>
              <a:rPr lang="en-US" dirty="0" smtClean="0"/>
              <a:t>Test Security </a:t>
            </a:r>
            <a:br>
              <a:rPr lang="en-US" dirty="0" smtClean="0"/>
            </a:br>
            <a:r>
              <a:rPr lang="en-US" dirty="0" smtClean="0"/>
              <a:t>for Test Administrators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495800"/>
            <a:ext cx="4191000" cy="1143000"/>
          </a:xfrm>
        </p:spPr>
        <p:txBody>
          <a:bodyPr>
            <a:normAutofit/>
          </a:bodyPr>
          <a:lstStyle/>
          <a:p>
            <a:r>
              <a:rPr lang="en-US" sz="1800" b="0" cap="none" dirty="0" smtClean="0"/>
              <a:t>Dr. Sally A. Shay, District Director</a:t>
            </a:r>
          </a:p>
          <a:p>
            <a:r>
              <a:rPr lang="en-US" sz="1800" b="0" cap="none" dirty="0" smtClean="0"/>
              <a:t>Assessment, Research and Data Analysis</a:t>
            </a:r>
          </a:p>
          <a:p>
            <a:r>
              <a:rPr lang="en-US" sz="1800" dirty="0" smtClean="0"/>
              <a:t>Miami-Dade County Public Schools</a:t>
            </a:r>
            <a:endParaRPr lang="en-US" sz="1800" b="0" cap="none" dirty="0"/>
          </a:p>
        </p:txBody>
      </p:sp>
      <p:pic>
        <p:nvPicPr>
          <p:cNvPr id="4" name="Picture 3" descr="cover shee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1" y="152401"/>
            <a:ext cx="4407695" cy="613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Supervision and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Students must be closely supervised at all times</a:t>
            </a:r>
          </a:p>
          <a:p>
            <a:pPr lvl="1"/>
            <a:r>
              <a:rPr lang="en-US" dirty="0" smtClean="0"/>
              <a:t>Test administrators/proctors must be </a:t>
            </a:r>
            <a:r>
              <a:rPr lang="en-US" b="1" i="1" dirty="0" smtClean="0"/>
              <a:t>actively engaged </a:t>
            </a:r>
            <a:r>
              <a:rPr lang="en-US" dirty="0" smtClean="0"/>
              <a:t>in monitoring the session.</a:t>
            </a:r>
          </a:p>
          <a:p>
            <a:pPr lvl="1"/>
            <a:r>
              <a:rPr lang="en-US" dirty="0" smtClean="0"/>
              <a:t>Attention must be focused on the students.</a:t>
            </a:r>
          </a:p>
          <a:p>
            <a:pPr lvl="1"/>
            <a:r>
              <a:rPr lang="en-US" dirty="0" smtClean="0"/>
              <a:t>No computer use, reading, grading papers, etc.</a:t>
            </a:r>
          </a:p>
          <a:p>
            <a:r>
              <a:rPr lang="en-US" dirty="0" smtClean="0"/>
              <a:t>The principal and school administrators monitor test sessions to ensure that proper testing conditions are maintained.</a:t>
            </a:r>
          </a:p>
          <a:p>
            <a:r>
              <a:rPr lang="en-US" dirty="0" smtClean="0"/>
              <a:t>District administrators visit randomly selected schools and classrooms to monitor standardized test administration and adherence to procedures.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86601" y="6248400"/>
            <a:ext cx="1479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SGP, page 15</a:t>
            </a:r>
            <a:endParaRPr lang="en-US" dirty="0"/>
          </a:p>
        </p:txBody>
      </p:sp>
    </p:spTree>
  </p:cSld>
  <p:clrMapOvr>
    <a:masterClrMapping/>
  </p:clrMapOvr>
  <p:transition advTm="66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After the Test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Students’ answers may not be reviewed.</a:t>
            </a:r>
          </a:p>
          <a:p>
            <a:r>
              <a:rPr lang="en-US" dirty="0" smtClean="0"/>
              <a:t>Students may never be prompted to review a specific test item or change a specific answer.</a:t>
            </a:r>
          </a:p>
          <a:p>
            <a:r>
              <a:rPr lang="en-US" dirty="0" smtClean="0"/>
              <a:t>Test/answer documents may not be changed in any way.</a:t>
            </a:r>
          </a:p>
          <a:p>
            <a:r>
              <a:rPr lang="en-US" dirty="0" smtClean="0"/>
              <a:t>Test/answer documents may not be copied, photographed, or captured via electronic communication.</a:t>
            </a:r>
          </a:p>
          <a:p>
            <a:r>
              <a:rPr lang="en-US" dirty="0" smtClean="0"/>
              <a:t>Test content may not be discussed with anyone, including students or other school personnel.</a:t>
            </a:r>
          </a:p>
          <a:p>
            <a:endParaRPr lang="en-US" dirty="0"/>
          </a:p>
        </p:txBody>
      </p:sp>
    </p:spTree>
  </p:cSld>
  <p:clrMapOvr>
    <a:masterClrMapping/>
  </p:clrMapOvr>
  <p:transition advTm="4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curity agree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3972" y="512450"/>
            <a:ext cx="2334056" cy="2916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5559552" cy="4419600"/>
          </a:xfrm>
        </p:spPr>
        <p:txBody>
          <a:bodyPr/>
          <a:lstStyle/>
          <a:p>
            <a:r>
              <a:rPr lang="en-US" dirty="0" smtClean="0"/>
              <a:t>Security agreements are included in the Test Administration Manual for state testing programs, and in Program Guides for district testing programs.</a:t>
            </a:r>
          </a:p>
          <a:p>
            <a:endParaRPr lang="en-US" dirty="0" smtClean="0"/>
          </a:p>
          <a:p>
            <a:r>
              <a:rPr lang="en-US" dirty="0" smtClean="0"/>
              <a:t>These must be signed and maintained at the school site for one year.</a:t>
            </a:r>
          </a:p>
          <a:p>
            <a:endParaRPr lang="en-US" dirty="0" smtClean="0"/>
          </a:p>
        </p:txBody>
      </p:sp>
      <p:pic>
        <p:nvPicPr>
          <p:cNvPr id="5" name="Picture 4" descr="Prohibited activiti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7437" y="3581401"/>
            <a:ext cx="2335227" cy="2918012"/>
          </a:xfrm>
          <a:prstGeom prst="rect">
            <a:avLst/>
          </a:prstGeom>
        </p:spPr>
      </p:pic>
    </p:spTree>
  </p:cSld>
  <p:clrMapOvr>
    <a:masterClrMapping/>
  </p:clrMapOvr>
  <p:transition advTm="27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Testing Irregularity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657600"/>
            <a:ext cx="4114800" cy="30480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Damaged materials</a:t>
            </a:r>
          </a:p>
          <a:p>
            <a:r>
              <a:rPr lang="en-US" dirty="0" smtClean="0"/>
              <a:t>Improper  handling of  secure materials</a:t>
            </a:r>
          </a:p>
          <a:p>
            <a:r>
              <a:rPr lang="en-US" dirty="0" smtClean="0"/>
              <a:t>Timing error</a:t>
            </a:r>
          </a:p>
          <a:p>
            <a:r>
              <a:rPr lang="en-US" dirty="0" smtClean="0"/>
              <a:t>Missing test booklet</a:t>
            </a:r>
          </a:p>
          <a:p>
            <a:r>
              <a:rPr lang="en-US" dirty="0" smtClean="0"/>
              <a:t>Possession of cell phone during testing</a:t>
            </a:r>
          </a:p>
          <a:p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343400" y="3657600"/>
            <a:ext cx="4616301" cy="30480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Students talking during administration</a:t>
            </a:r>
          </a:p>
          <a:p>
            <a:r>
              <a:rPr lang="en-US" dirty="0" smtClean="0"/>
              <a:t>Unauthorized access to test content</a:t>
            </a:r>
          </a:p>
          <a:p>
            <a:r>
              <a:rPr lang="en-US" dirty="0" smtClean="0"/>
              <a:t>Improper administration procedures</a:t>
            </a:r>
          </a:p>
          <a:p>
            <a:r>
              <a:rPr lang="en-US" dirty="0" smtClean="0"/>
              <a:t>Coaching of students</a:t>
            </a:r>
          </a:p>
          <a:p>
            <a:r>
              <a:rPr lang="en-US" dirty="0" smtClean="0"/>
              <a:t>Student “cheat sheets”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2648" y="1600200"/>
            <a:ext cx="8153400" cy="1905000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rmAutofit/>
          </a:bodyPr>
          <a:lstStyle/>
          <a:p>
            <a:pPr marL="182880" indent="-274320"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event or circumstance occurring before, during, or after the actual testing session that could impact the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security of the test content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validity of </a:t>
            </a:r>
            <a:r>
              <a:rPr kumimoji="0" 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 results</a:t>
            </a: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5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Reporting Testing Irregularities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the professional responsibility of all school staff to report testing irregularities that could expose test content or invalidate </a:t>
            </a:r>
            <a:r>
              <a:rPr lang="en-US" smtClean="0"/>
              <a:t>student results.</a:t>
            </a:r>
            <a:endParaRPr lang="en-US" dirty="0" smtClean="0"/>
          </a:p>
          <a:p>
            <a:r>
              <a:rPr lang="en-US" dirty="0" smtClean="0"/>
              <a:t>All irregularities must be reported by the school to Assessment, Research and Data Analysis (ARDA:  </a:t>
            </a:r>
            <a:r>
              <a:rPr lang="en-US" smtClean="0"/>
              <a:t>305-995-7520).</a:t>
            </a:r>
            <a:endParaRPr lang="en-US" dirty="0" smtClean="0"/>
          </a:p>
          <a:p>
            <a:pPr lvl="1"/>
            <a:r>
              <a:rPr lang="en-US" dirty="0" smtClean="0"/>
              <a:t>Minor administration irregularities may be addressed quickly and students’ scores salvaged if </a:t>
            </a:r>
            <a:r>
              <a:rPr lang="en-US" smtClean="0"/>
              <a:t>reported immediately.</a:t>
            </a:r>
            <a:endParaRPr lang="en-US" dirty="0" smtClean="0"/>
          </a:p>
          <a:p>
            <a:pPr lvl="1"/>
            <a:r>
              <a:rPr lang="en-US" dirty="0" smtClean="0"/>
              <a:t>ARDA may need to confer with the state in </a:t>
            </a:r>
            <a:r>
              <a:rPr lang="en-US" smtClean="0"/>
              <a:t>the resolution.</a:t>
            </a:r>
            <a:endParaRPr lang="en-US" dirty="0" smtClean="0"/>
          </a:p>
          <a:p>
            <a:pPr lvl="1"/>
            <a:r>
              <a:rPr lang="en-US" dirty="0" smtClean="0"/>
              <a:t>Any criminal and all serious non-criminal incidents must be reported directly to the Miami-Dade School Police, as per the district’s PIM (Personnel Investigative </a:t>
            </a:r>
            <a:r>
              <a:rPr lang="en-US" smtClean="0"/>
              <a:t>Model).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86600" y="6248400"/>
            <a:ext cx="1810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SGP, page 17-18</a:t>
            </a:r>
            <a:endParaRPr lang="en-US" dirty="0"/>
          </a:p>
        </p:txBody>
      </p:sp>
    </p:spTree>
  </p:cSld>
  <p:clrMapOvr>
    <a:masterClrMapping/>
  </p:clrMapOvr>
  <p:transition advTm="5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Auditing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auditing system is in place for state and district assessment programs to improve the validity of the testing process and of the resulting test scores. </a:t>
            </a:r>
            <a:endParaRPr lang="en-US" dirty="0" smtClean="0"/>
          </a:p>
          <a:p>
            <a:pPr lvl="1"/>
            <a:r>
              <a:rPr lang="en-US" dirty="0" smtClean="0"/>
              <a:t>Accuracy </a:t>
            </a:r>
            <a:r>
              <a:rPr lang="en-US" dirty="0"/>
              <a:t>of </a:t>
            </a:r>
            <a:r>
              <a:rPr lang="en-US" dirty="0" smtClean="0"/>
              <a:t>scoring </a:t>
            </a:r>
          </a:p>
          <a:p>
            <a:pPr lvl="2"/>
            <a:r>
              <a:rPr lang="en-US" dirty="0" smtClean="0"/>
              <a:t>Excessive </a:t>
            </a:r>
            <a:r>
              <a:rPr lang="en-US" dirty="0"/>
              <a:t>omits,   blanks, and other irregular patterns on the actual answer </a:t>
            </a:r>
            <a:r>
              <a:rPr lang="en-US" dirty="0" smtClean="0"/>
              <a:t>documents</a:t>
            </a:r>
            <a:endParaRPr lang="en-US" dirty="0"/>
          </a:p>
          <a:p>
            <a:pPr lvl="2"/>
            <a:r>
              <a:rPr lang="en-US" dirty="0" smtClean="0"/>
              <a:t>Review of irregular or invalidated tests or test scores </a:t>
            </a:r>
          </a:p>
          <a:p>
            <a:pPr lvl="2"/>
            <a:r>
              <a:rPr lang="en-US" dirty="0" smtClean="0"/>
              <a:t>Use of special test codes and appropriate determination of exemptions.</a:t>
            </a:r>
          </a:p>
          <a:p>
            <a:pPr lvl="1"/>
            <a:r>
              <a:rPr lang="en-US" dirty="0" smtClean="0"/>
              <a:t>Participation rates </a:t>
            </a:r>
          </a:p>
          <a:p>
            <a:pPr lvl="1"/>
            <a:r>
              <a:rPr lang="en-US" dirty="0" smtClean="0"/>
              <a:t>Longitudinal </a:t>
            </a:r>
            <a:r>
              <a:rPr lang="en-US" dirty="0"/>
              <a:t>patterns of test performance for possible aberrations </a:t>
            </a:r>
            <a:r>
              <a:rPr lang="en-US" dirty="0" smtClean="0"/>
              <a:t>(</a:t>
            </a:r>
            <a:r>
              <a:rPr lang="en-US" dirty="0"/>
              <a:t>i.e., unusual gains or losses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6248401"/>
            <a:ext cx="178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SGP, page 20</a:t>
            </a:r>
            <a:endParaRPr lang="en-US" dirty="0"/>
          </a:p>
        </p:txBody>
      </p:sp>
    </p:spTree>
  </p:cSld>
  <p:clrMapOvr>
    <a:masterClrMapping/>
  </p:clrMapOvr>
  <p:transition advTm="3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Caveon</a:t>
            </a:r>
            <a:r>
              <a:rPr lang="en-US" dirty="0" smtClean="0"/>
              <a:t> Data Forensics</a:t>
            </a:r>
            <a:endParaRPr lang="en-US" dirty="0"/>
          </a:p>
        </p:txBody>
      </p:sp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FLDOE has contracted with </a:t>
            </a:r>
            <a:r>
              <a:rPr lang="en-US" dirty="0" err="1" smtClean="0"/>
              <a:t>Caveon</a:t>
            </a:r>
            <a:r>
              <a:rPr lang="en-US" dirty="0" smtClean="0"/>
              <a:t> Test Security to provide its </a:t>
            </a:r>
            <a:r>
              <a:rPr lang="en-US" dirty="0" err="1" smtClean="0"/>
              <a:t>Caveon</a:t>
            </a:r>
            <a:r>
              <a:rPr lang="en-US" dirty="0" smtClean="0"/>
              <a:t> Data Forensics™ for all statewide assessments.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Caveon</a:t>
            </a:r>
            <a:r>
              <a:rPr lang="en-US" dirty="0" smtClean="0"/>
              <a:t> analyzes data to identify highly unusual test results for two primary groups: </a:t>
            </a:r>
          </a:p>
          <a:p>
            <a:pPr lvl="1"/>
            <a:r>
              <a:rPr lang="en-US" dirty="0" smtClean="0"/>
              <a:t> Students with extremely similar test responses; and </a:t>
            </a:r>
          </a:p>
          <a:p>
            <a:pPr lvl="1"/>
            <a:r>
              <a:rPr lang="en-US" dirty="0" smtClean="0"/>
              <a:t> Schools with improbable levels of similarity, gains and/or erasures.</a:t>
            </a:r>
          </a:p>
          <a:p>
            <a:r>
              <a:rPr lang="en-US" dirty="0" smtClean="0"/>
              <a:t> Flagging only the most extreme results.</a:t>
            </a:r>
          </a:p>
        </p:txBody>
      </p:sp>
    </p:spTree>
    <p:extLst>
      <p:ext uri="{BB962C8B-B14F-4D97-AF65-F5344CB8AC3E}">
        <p14:creationId xmlns:p14="http://schemas.microsoft.com/office/powerpoint/2010/main" val="3817767905"/>
      </p:ext>
    </p:extLst>
  </p:cSld>
  <p:clrMapOvr>
    <a:masterClrMapping/>
  </p:clrMapOvr>
  <p:transition advTm="46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Similarity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Powerful &amp; “Credible” Statistic</a:t>
            </a:r>
          </a:p>
          <a:p>
            <a:pPr lvl="1"/>
            <a:r>
              <a:rPr lang="en-US" dirty="0" smtClean="0"/>
              <a:t>Measures degree of similarity between two or more test instances.</a:t>
            </a:r>
          </a:p>
          <a:p>
            <a:pPr lvl="1"/>
            <a:r>
              <a:rPr lang="en-US" dirty="0" smtClean="0"/>
              <a:t>Analyzes each test instance against all other test instances in the school.</a:t>
            </a:r>
          </a:p>
          <a:p>
            <a:r>
              <a:rPr lang="en-US" dirty="0" smtClean="0"/>
              <a:t>Possible causes of extremely high similarity:</a:t>
            </a:r>
          </a:p>
          <a:p>
            <a:pPr lvl="1"/>
            <a:r>
              <a:rPr lang="en-US" dirty="0" smtClean="0"/>
              <a:t>Answer Copying</a:t>
            </a:r>
          </a:p>
          <a:p>
            <a:pPr lvl="1"/>
            <a:r>
              <a:rPr lang="en-US" dirty="0" smtClean="0"/>
              <a:t>Test Coaching</a:t>
            </a:r>
          </a:p>
          <a:p>
            <a:pPr lvl="1"/>
            <a:r>
              <a:rPr lang="en-US" dirty="0" smtClean="0"/>
              <a:t>Proxy Test Taking</a:t>
            </a:r>
          </a:p>
          <a:p>
            <a:pPr lvl="1"/>
            <a:r>
              <a:rPr lang="en-US" dirty="0" smtClean="0"/>
              <a:t>Collusion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5511118"/>
      </p:ext>
    </p:extLst>
  </p:cSld>
  <p:clrMapOvr>
    <a:masterClrMapping/>
  </p:clrMapOvr>
  <p:transition advTm="3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Erasures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/>
          <a:lstStyle/>
          <a:p>
            <a:r>
              <a:rPr lang="en-US" dirty="0" smtClean="0"/>
              <a:t>Based on estimated answer changing rates</a:t>
            </a:r>
          </a:p>
          <a:p>
            <a:r>
              <a:rPr lang="en-US" dirty="0" smtClean="0"/>
              <a:t>Possible causes of high erasure rates:</a:t>
            </a:r>
          </a:p>
          <a:p>
            <a:pPr lvl="1"/>
            <a:r>
              <a:rPr lang="en-US" dirty="0" smtClean="0"/>
              <a:t> Inappropriate test-taking strategy – “cross out”   implausible item options near the “bubble”, then erase the markings</a:t>
            </a:r>
          </a:p>
          <a:p>
            <a:pPr lvl="1"/>
            <a:r>
              <a:rPr lang="en-US" dirty="0" smtClean="0"/>
              <a:t> Tampering</a:t>
            </a:r>
          </a:p>
          <a:p>
            <a:pPr lvl="1"/>
            <a:r>
              <a:rPr lang="en-US" dirty="0" smtClean="0"/>
              <a:t>“Panic” cheating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304801" y="5334001"/>
            <a:ext cx="86868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i="1" dirty="0">
                <a:solidFill>
                  <a:srgbClr val="FF0000"/>
                </a:solidFill>
              </a:rPr>
              <a:t>Important!  </a:t>
            </a:r>
            <a:r>
              <a:rPr lang="en-US" sz="2200" i="1" dirty="0"/>
              <a:t>No student–level score </a:t>
            </a:r>
            <a:r>
              <a:rPr lang="en-US" sz="2200" i="1" dirty="0" smtClean="0"/>
              <a:t>invalidations are </a:t>
            </a:r>
            <a:r>
              <a:rPr lang="en-US" sz="2200" i="1" dirty="0"/>
              <a:t>based on erasure analysis; erasure analysis limited to school-level flagging for additional review.</a:t>
            </a:r>
          </a:p>
        </p:txBody>
      </p:sp>
    </p:spTree>
    <p:extLst>
      <p:ext uri="{BB962C8B-B14F-4D97-AF65-F5344CB8AC3E}">
        <p14:creationId xmlns:p14="http://schemas.microsoft.com/office/powerpoint/2010/main" val="2790653267"/>
      </p:ext>
    </p:extLst>
  </p:cSld>
  <p:clrMapOvr>
    <a:masterClrMapping/>
  </p:clrMapOvr>
  <p:transition advTm="6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of </a:t>
            </a:r>
            <a:r>
              <a:rPr lang="en-US" dirty="0" err="1" smtClean="0"/>
              <a:t>Caveon</a:t>
            </a:r>
            <a:r>
              <a:rPr lang="en-US" dirty="0" smtClean="0"/>
              <a:t>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Student invalidations</a:t>
            </a:r>
          </a:p>
          <a:p>
            <a:endParaRPr lang="en-US" dirty="0" smtClean="0"/>
          </a:p>
          <a:p>
            <a:r>
              <a:rPr lang="en-US" dirty="0" err="1" smtClean="0"/>
              <a:t>Schoolwide</a:t>
            </a:r>
            <a:r>
              <a:rPr lang="en-US" dirty="0" smtClean="0"/>
              <a:t> investigations</a:t>
            </a:r>
          </a:p>
          <a:p>
            <a:endParaRPr lang="en-US" dirty="0" smtClean="0"/>
          </a:p>
          <a:p>
            <a:r>
              <a:rPr lang="en-US" dirty="0" smtClean="0"/>
              <a:t>Personnel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18459"/>
      </p:ext>
    </p:extLst>
  </p:cSld>
  <p:clrMapOvr>
    <a:masterClrMapping/>
  </p:clrMapOvr>
  <p:transition advTm="6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Test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Standardized administration of tests ensures that all students have an equal opportunity to “show what they know,” resulting in </a:t>
            </a:r>
            <a:r>
              <a:rPr lang="en-US" sz="3600" smtClean="0"/>
              <a:t>valid results.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We aim for </a:t>
            </a:r>
            <a:r>
              <a:rPr lang="en-US" sz="3600" b="1" i="1" dirty="0" smtClean="0"/>
              <a:t>optimal student performance</a:t>
            </a:r>
            <a:r>
              <a:rPr lang="en-US" sz="3600" dirty="0" smtClean="0"/>
              <a:t>, not providing an advantage to some students that others do </a:t>
            </a:r>
            <a:r>
              <a:rPr lang="en-US" sz="3600" smtClean="0"/>
              <a:t>not have.</a:t>
            </a:r>
            <a:endParaRPr lang="en-US" sz="3600" dirty="0"/>
          </a:p>
        </p:txBody>
      </p:sp>
    </p:spTree>
  </p:cSld>
  <p:clrMapOvr>
    <a:masterClrMapping/>
  </p:clrMapOvr>
  <p:transition advTm="6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Test Chairperson’s Web Page accessible at </a:t>
            </a:r>
            <a:r>
              <a:rPr lang="en-US" sz="2800" dirty="0" smtClean="0">
                <a:hlinkClick r:id="rId3"/>
              </a:rPr>
              <a:t>http://oada.dadeschools.net/</a:t>
            </a:r>
            <a:r>
              <a:rPr lang="en-US" sz="2800" dirty="0" smtClean="0"/>
              <a:t> </a:t>
            </a:r>
          </a:p>
          <a:p>
            <a:r>
              <a:rPr lang="en-US" dirty="0" smtClean="0"/>
              <a:t>State Test Administration Manuals (FCAT 2.0, EOC, CELLA)</a:t>
            </a:r>
          </a:p>
          <a:p>
            <a:r>
              <a:rPr lang="en-US" dirty="0" smtClean="0"/>
              <a:t>Standards, Guidelines, and Procedures (SGP) for Test Administration and Test Security available at 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  <a:hlinkClick r:id="rId4"/>
              </a:rPr>
              <a:t>http://oada.dadeschools.net/TestChairInfo/StandardsGuidelinesandProceduresMay2013.pdf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  <a:hlinkClick r:id="rId5"/>
              </a:rPr>
              <a:t>http://oada.dadeschools.net/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r>
              <a:rPr lang="en-US" dirty="0" smtClean="0"/>
              <a:t>Contact Assessment, Research, and Data Analysis at 305-995-7520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80481"/>
      </p:ext>
    </p:extLst>
  </p:cSld>
  <p:clrMapOvr>
    <a:masterClrMapping/>
  </p:clrMapOvr>
  <p:transition advTm="6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Basis for Implementing Test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495800"/>
          </a:xfrm>
        </p:spPr>
        <p:txBody>
          <a:bodyPr/>
          <a:lstStyle/>
          <a:p>
            <a:r>
              <a:rPr lang="en-US" dirty="0" smtClean="0"/>
              <a:t>Florida Test Security Statute and Rule</a:t>
            </a:r>
          </a:p>
          <a:p>
            <a:pPr lvl="1"/>
            <a:r>
              <a:rPr lang="en-US" dirty="0" smtClean="0"/>
              <a:t>Florida Statute 1008.24 – criminal misdemeanor</a:t>
            </a:r>
          </a:p>
          <a:p>
            <a:pPr lvl="1"/>
            <a:r>
              <a:rPr lang="en-US" dirty="0" smtClean="0"/>
              <a:t>Florida State Board Rule 6A-10.042</a:t>
            </a:r>
          </a:p>
          <a:p>
            <a:r>
              <a:rPr lang="en-US" dirty="0" smtClean="0"/>
              <a:t>Standards, Guidelines, and Procedures for Test Administration and Test Security</a:t>
            </a:r>
            <a:endParaRPr lang="en-US" sz="2400" dirty="0" smtClean="0"/>
          </a:p>
          <a:p>
            <a:pPr lvl="1"/>
            <a:r>
              <a:rPr lang="en-US" dirty="0" smtClean="0"/>
              <a:t>Adopted by School Board:  SB </a:t>
            </a:r>
            <a:r>
              <a:rPr lang="en-US" dirty="0" err="1" smtClean="0"/>
              <a:t>Policys</a:t>
            </a:r>
            <a:r>
              <a:rPr lang="en-US" dirty="0" smtClean="0"/>
              <a:t> 2605, 2623</a:t>
            </a:r>
          </a:p>
          <a:p>
            <a:r>
              <a:rPr lang="en-US" dirty="0" smtClean="0"/>
              <a:t>Individual testing programs Test Administration Manuals and Program Guides</a:t>
            </a:r>
          </a:p>
          <a:p>
            <a:endParaRPr lang="en-US" dirty="0"/>
          </a:p>
        </p:txBody>
      </p:sp>
    </p:spTree>
  </p:cSld>
  <p:clrMapOvr>
    <a:masterClrMapping/>
  </p:clrMapOvr>
  <p:transition advTm="4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Roles and Responsibilities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3820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Principal</a:t>
            </a:r>
          </a:p>
          <a:p>
            <a:pPr lvl="1"/>
            <a:r>
              <a:rPr lang="en-US" dirty="0" smtClean="0"/>
              <a:t>Ensure all tests are administered in accordance with established professional standards.</a:t>
            </a:r>
          </a:p>
          <a:p>
            <a:r>
              <a:rPr lang="en-US" dirty="0" smtClean="0"/>
              <a:t>Test Chairperson (certification required)</a:t>
            </a:r>
          </a:p>
          <a:p>
            <a:pPr lvl="1"/>
            <a:r>
              <a:rPr lang="en-US" dirty="0" smtClean="0"/>
              <a:t>Organize and monitor testing programs; train test administrators and proctors.</a:t>
            </a:r>
          </a:p>
          <a:p>
            <a:r>
              <a:rPr lang="en-US" dirty="0" smtClean="0"/>
              <a:t>Test Administrators (certification required)</a:t>
            </a:r>
          </a:p>
          <a:p>
            <a:pPr lvl="1"/>
            <a:r>
              <a:rPr lang="en-US" dirty="0" smtClean="0"/>
              <a:t>Conduct testing sessions in accordance with training and established professional standards.</a:t>
            </a:r>
          </a:p>
          <a:p>
            <a:r>
              <a:rPr lang="en-US" dirty="0" smtClean="0"/>
              <a:t>Proctors </a:t>
            </a:r>
          </a:p>
          <a:p>
            <a:pPr lvl="1"/>
            <a:r>
              <a:rPr lang="en-US" dirty="0" smtClean="0"/>
              <a:t>Assist test administrator and actively monitor test sessions.</a:t>
            </a:r>
          </a:p>
          <a:p>
            <a:r>
              <a:rPr lang="en-US" b="1" dirty="0" smtClean="0"/>
              <a:t>All</a:t>
            </a:r>
            <a:r>
              <a:rPr lang="en-US" dirty="0" smtClean="0"/>
              <a:t> school staff are responsible for reporting any observed violations of test administration and/or security procedures.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1" y="6477000"/>
            <a:ext cx="1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SGP, pages 3 - 4</a:t>
            </a:r>
            <a:endParaRPr lang="en-US" dirty="0"/>
          </a:p>
        </p:txBody>
      </p:sp>
    </p:spTree>
  </p:cSld>
  <p:clrMapOvr>
    <a:masterClrMapping/>
  </p:clrMapOvr>
  <p:transition advTm="11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Test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Materials must be stored in a locked location with strictly limited access.</a:t>
            </a:r>
          </a:p>
          <a:p>
            <a:r>
              <a:rPr lang="en-US" dirty="0" smtClean="0"/>
              <a:t>Under no circumstances shall secure test materials be intentionally examined or reviewed (before, during, or after the testing session).</a:t>
            </a:r>
          </a:p>
          <a:p>
            <a:r>
              <a:rPr lang="en-US" dirty="0" smtClean="0"/>
              <a:t>Parents, volunteers, or other community members shall not have access to secure test materials at any time.</a:t>
            </a:r>
          </a:p>
          <a:p>
            <a:r>
              <a:rPr lang="en-US" dirty="0" smtClean="0"/>
              <a:t>Test documents and/or answer sheets may not be copied, photographed, or reproduced in any way.</a:t>
            </a:r>
          </a:p>
          <a:p>
            <a:r>
              <a:rPr lang="en-US" dirty="0" smtClean="0"/>
              <a:t>Students may only have access to their test materials during the actual testing session.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10402" y="6324600"/>
            <a:ext cx="1353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SGP, page 5</a:t>
            </a:r>
            <a:endParaRPr lang="en-US" dirty="0"/>
          </a:p>
        </p:txBody>
      </p:sp>
    </p:spTree>
  </p:cSld>
  <p:clrMapOvr>
    <a:masterClrMapping/>
  </p:clrMapOvr>
  <p:transition advTm="5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Preparing Students for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Prepare students for the test experience using appropriate materials.</a:t>
            </a:r>
          </a:p>
          <a:p>
            <a:pPr lvl="1"/>
            <a:r>
              <a:rPr lang="en-US" dirty="0" smtClean="0"/>
              <a:t>Test-taking strategies</a:t>
            </a:r>
          </a:p>
          <a:p>
            <a:pPr lvl="1"/>
            <a:r>
              <a:rPr lang="en-US" dirty="0" smtClean="0"/>
              <a:t>Formats</a:t>
            </a:r>
          </a:p>
          <a:p>
            <a:pPr lvl="1"/>
            <a:r>
              <a:rPr lang="en-US" dirty="0" smtClean="0"/>
              <a:t>Procedures</a:t>
            </a:r>
          </a:p>
          <a:p>
            <a:r>
              <a:rPr lang="en-US" dirty="0" smtClean="0"/>
              <a:t>Include ELL and ESE students in test preparation.</a:t>
            </a:r>
          </a:p>
          <a:p>
            <a:r>
              <a:rPr lang="en-US" dirty="0" smtClean="0"/>
              <a:t>Provide appropriate accommodations in instruction and testing.</a:t>
            </a:r>
          </a:p>
          <a:p>
            <a:r>
              <a:rPr lang="en-US" dirty="0" smtClean="0"/>
              <a:t>Provide practice tests for computer-based testing.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2672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Tests/items are copyrighted materials and may not be duplicated.</a:t>
            </a:r>
          </a:p>
          <a:p>
            <a:r>
              <a:rPr lang="en-US" dirty="0" smtClean="0"/>
              <a:t>Actual test items, paraphrased, or modified items based on actual items may never be provided to students.</a:t>
            </a:r>
          </a:p>
          <a:p>
            <a:r>
              <a:rPr lang="en-US" dirty="0" smtClean="0"/>
              <a:t>Never provide correct responses/ answers .</a:t>
            </a:r>
          </a:p>
          <a:p>
            <a:r>
              <a:rPr lang="en-US" dirty="0" smtClean="0"/>
              <a:t>Never divulge test content to your students, children, friends/family.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Appropriate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752600"/>
            <a:ext cx="4267200" cy="6400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Inappropriate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010402" y="6324600"/>
            <a:ext cx="1353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SGP, page 7</a:t>
            </a:r>
            <a:endParaRPr lang="en-US" dirty="0"/>
          </a:p>
        </p:txBody>
      </p:sp>
    </p:spTree>
  </p:cSld>
  <p:clrMapOvr>
    <a:masterClrMapping/>
  </p:clrMapOvr>
  <p:transition advTm="7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Handling and Management of Test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610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Verify counts of materials when you accept them and return them.</a:t>
            </a:r>
          </a:p>
          <a:p>
            <a:pPr lvl="1"/>
            <a:r>
              <a:rPr lang="en-US" dirty="0" smtClean="0"/>
              <a:t>A “chain of custody” record must be maintained for FCAT 2.0 and EOCs.</a:t>
            </a:r>
          </a:p>
          <a:p>
            <a:r>
              <a:rPr lang="en-US" dirty="0" smtClean="0"/>
              <a:t>Test materials may not be left unattended.</a:t>
            </a:r>
          </a:p>
          <a:p>
            <a:r>
              <a:rPr lang="en-US" dirty="0" smtClean="0"/>
              <a:t>Test materials must be handed to and collected from students individually.</a:t>
            </a:r>
          </a:p>
          <a:p>
            <a:pPr lvl="1"/>
            <a:r>
              <a:rPr lang="en-US" dirty="0" smtClean="0"/>
              <a:t>Maintain required information:  security number for assigned materials, absent/present for testing session.</a:t>
            </a:r>
          </a:p>
          <a:p>
            <a:pPr lvl="1"/>
            <a:r>
              <a:rPr lang="en-US" dirty="0" smtClean="0"/>
              <a:t>Ensure correct book (security number) is provided to each student.</a:t>
            </a:r>
          </a:p>
          <a:p>
            <a:r>
              <a:rPr lang="en-US" dirty="0" smtClean="0"/>
              <a:t>Test materials must be collected if a break occurs in the testing session.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86601" y="6248400"/>
            <a:ext cx="1762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SGP, pages 8 - 9</a:t>
            </a:r>
            <a:endParaRPr lang="en-US" dirty="0"/>
          </a:p>
        </p:txBody>
      </p:sp>
    </p:spTree>
  </p:cSld>
  <p:clrMapOvr>
    <a:masterClrMapping/>
  </p:clrMapOvr>
  <p:transition advTm="7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Before the Test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classroom materials that may provide clues must be removed or covered.</a:t>
            </a:r>
          </a:p>
          <a:p>
            <a:r>
              <a:rPr lang="en-US" dirty="0" smtClean="0"/>
              <a:t>Seating must be arranged to discourage cheating.</a:t>
            </a:r>
          </a:p>
          <a:p>
            <a:pPr lvl="1"/>
            <a:r>
              <a:rPr lang="en-US" dirty="0" smtClean="0"/>
              <a:t>Seating charts must be maintained.</a:t>
            </a:r>
          </a:p>
          <a:p>
            <a:r>
              <a:rPr lang="en-US" dirty="0" smtClean="0"/>
              <a:t>Visual barriers for computer-based testing must be set up.</a:t>
            </a:r>
          </a:p>
          <a:p>
            <a:r>
              <a:rPr lang="en-US" dirty="0" smtClean="0"/>
              <a:t>Students’ identification must be verified if they are not known to you.</a:t>
            </a:r>
          </a:p>
          <a:p>
            <a:r>
              <a:rPr lang="en-US" dirty="0" smtClean="0"/>
              <a:t>Electronic devices are prohibited.</a:t>
            </a:r>
          </a:p>
          <a:p>
            <a:r>
              <a:rPr lang="en-US" dirty="0" smtClean="0"/>
              <a:t>Student to adult ratio must be followed.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86600" y="6248400"/>
            <a:ext cx="1887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SGP, pages 12-14</a:t>
            </a:r>
            <a:endParaRPr lang="en-US" dirty="0"/>
          </a:p>
        </p:txBody>
      </p:sp>
    </p:spTree>
  </p:cSld>
  <p:clrMapOvr>
    <a:masterClrMapping/>
  </p:clrMapOvr>
  <p:transition advTm="6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During the Test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Scripts and directions must be read verbatim.</a:t>
            </a:r>
          </a:p>
          <a:p>
            <a:r>
              <a:rPr lang="en-US" dirty="0" smtClean="0"/>
              <a:t>Time limits must be strictly followed.</a:t>
            </a:r>
          </a:p>
          <a:p>
            <a:r>
              <a:rPr lang="en-US" dirty="0" smtClean="0"/>
              <a:t>Students may not be assisted or coached in any way by any person.</a:t>
            </a:r>
          </a:p>
          <a:p>
            <a:r>
              <a:rPr lang="en-US" dirty="0" smtClean="0"/>
              <a:t>Items may not be read, re-read, or translated for a student (unless specified in the directions or as approved, documented accommodations).</a:t>
            </a:r>
          </a:p>
          <a:p>
            <a:r>
              <a:rPr lang="en-US" dirty="0" smtClean="0"/>
              <a:t>If breaks are given, steps must be taken to ensure test content is not discussed, and outside information is not accessed.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6600" y="6248400"/>
            <a:ext cx="1887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SGP, pages 12-14</a:t>
            </a:r>
            <a:endParaRPr lang="en-US" dirty="0"/>
          </a:p>
        </p:txBody>
      </p:sp>
    </p:spTree>
  </p:cSld>
  <p:clrMapOvr>
    <a:masterClrMapping/>
  </p:clrMapOvr>
  <p:transition advTm="82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NonCore gap courses</Template>
  <TotalTime>1420</TotalTime>
  <Words>1389</Words>
  <Application>Microsoft Office PowerPoint</Application>
  <PresentationFormat>On-screen Show (4:3)</PresentationFormat>
  <Paragraphs>178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Test Security  for Test Administrators</vt:lpstr>
      <vt:lpstr>Purpose of Test Security</vt:lpstr>
      <vt:lpstr>Basis for Implementing Test Security</vt:lpstr>
      <vt:lpstr>General Roles and Responsibilities </vt:lpstr>
      <vt:lpstr>Security of Test Content</vt:lpstr>
      <vt:lpstr>Preparing Students for Testing</vt:lpstr>
      <vt:lpstr>Handling and Management of Test Materials</vt:lpstr>
      <vt:lpstr>Security Before the Test Session</vt:lpstr>
      <vt:lpstr>Security During the Test Session</vt:lpstr>
      <vt:lpstr>Supervision and Monitoring</vt:lpstr>
      <vt:lpstr>Security After the Test Session</vt:lpstr>
      <vt:lpstr>Security Agreements</vt:lpstr>
      <vt:lpstr>What is a Testing Irregularity</vt:lpstr>
      <vt:lpstr>Reporting Testing Irregularities</vt:lpstr>
      <vt:lpstr>Test Auditing Procedures</vt:lpstr>
      <vt:lpstr>Caveon Data Forensics</vt:lpstr>
      <vt:lpstr>Similarity</vt:lpstr>
      <vt:lpstr>Erasures</vt:lpstr>
      <vt:lpstr>Implications of Caveon Analyses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Security  for Test Administrators</dc:title>
  <dc:creator>210579</dc:creator>
  <cp:lastModifiedBy>SANTTI, ALEJANDRO</cp:lastModifiedBy>
  <cp:revision>127</cp:revision>
  <dcterms:created xsi:type="dcterms:W3CDTF">2013-12-19T17:05:24Z</dcterms:created>
  <dcterms:modified xsi:type="dcterms:W3CDTF">2014-03-10T14:55:43Z</dcterms:modified>
</cp:coreProperties>
</file>