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21"/>
  </p:notesMasterIdLst>
  <p:handoutMasterIdLst>
    <p:handoutMasterId r:id="rId22"/>
  </p:handoutMasterIdLst>
  <p:sldIdLst>
    <p:sldId id="256" r:id="rId2"/>
    <p:sldId id="310" r:id="rId3"/>
    <p:sldId id="339" r:id="rId4"/>
    <p:sldId id="340" r:id="rId5"/>
    <p:sldId id="354" r:id="rId6"/>
    <p:sldId id="322" r:id="rId7"/>
    <p:sldId id="355" r:id="rId8"/>
    <p:sldId id="345" r:id="rId9"/>
    <p:sldId id="346" r:id="rId10"/>
    <p:sldId id="325" r:id="rId11"/>
    <p:sldId id="347" r:id="rId12"/>
    <p:sldId id="348" r:id="rId13"/>
    <p:sldId id="349" r:id="rId14"/>
    <p:sldId id="329" r:id="rId15"/>
    <p:sldId id="350" r:id="rId16"/>
    <p:sldId id="351" r:id="rId17"/>
    <p:sldId id="352" r:id="rId18"/>
    <p:sldId id="353" r:id="rId19"/>
    <p:sldId id="302"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woodwa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04" autoAdjust="0"/>
  </p:normalViewPr>
  <p:slideViewPr>
    <p:cSldViewPr>
      <p:cViewPr>
        <p:scale>
          <a:sx n="90" d="100"/>
          <a:sy n="90" d="100"/>
        </p:scale>
        <p:origin x="-1404" y="4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9" y="1"/>
            <a:ext cx="3038475" cy="464980"/>
          </a:xfrm>
          <a:prstGeom prst="rect">
            <a:avLst/>
          </a:prstGeom>
        </p:spPr>
        <p:txBody>
          <a:bodyPr vert="horz" lIns="91440" tIns="45720" rIns="91440" bIns="45720" rtlCol="0"/>
          <a:lstStyle>
            <a:lvl1pPr algn="r">
              <a:defRPr sz="1200" smtClean="0"/>
            </a:lvl1pPr>
          </a:lstStyle>
          <a:p>
            <a:pPr>
              <a:defRPr/>
            </a:pPr>
            <a:fld id="{9CA36A26-8CAE-493B-8745-74656048056D}" type="datetimeFigureOut">
              <a:rPr lang="en-US"/>
              <a:pPr>
                <a:defRPr/>
              </a:pPr>
              <a:t>10/17/2014</a:t>
            </a:fld>
            <a:endParaRPr lang="en-US" dirty="0"/>
          </a:p>
        </p:txBody>
      </p:sp>
      <p:sp>
        <p:nvSpPr>
          <p:cNvPr id="4" name="Footer Placeholder 3"/>
          <p:cNvSpPr>
            <a:spLocks noGrp="1"/>
          </p:cNvSpPr>
          <p:nvPr>
            <p:ph type="ftr" sz="quarter" idx="2"/>
          </p:nvPr>
        </p:nvSpPr>
        <p:spPr>
          <a:xfrm>
            <a:off x="1" y="8829823"/>
            <a:ext cx="3038475" cy="46498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440" tIns="45720" rIns="91440" bIns="45720" rtlCol="0" anchor="b"/>
          <a:lstStyle>
            <a:lvl1pPr algn="r">
              <a:defRPr sz="1200" smtClean="0"/>
            </a:lvl1pPr>
          </a:lstStyle>
          <a:p>
            <a:pPr>
              <a:defRPr/>
            </a:pPr>
            <a:fld id="{8404E515-A254-415D-A1D6-315264C74FB0}" type="slidenum">
              <a:rPr lang="en-US"/>
              <a:pPr>
                <a:defRPr/>
              </a:pPr>
              <a:t>‹#›</a:t>
            </a:fld>
            <a:endParaRPr lang="en-US" dirty="0"/>
          </a:p>
        </p:txBody>
      </p:sp>
    </p:spTree>
    <p:extLst>
      <p:ext uri="{BB962C8B-B14F-4D97-AF65-F5344CB8AC3E}">
        <p14:creationId xmlns:p14="http://schemas.microsoft.com/office/powerpoint/2010/main" val="917495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9" y="1"/>
            <a:ext cx="3038475" cy="46498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998642A9-2521-420A-912D-8867AB250B86}" type="datetimeFigureOut">
              <a:rPr lang="en-US"/>
              <a:pPr>
                <a:defRPr/>
              </a:pPr>
              <a:t>10/17/2014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823"/>
            <a:ext cx="3038475" cy="46498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F7C223C3-5B08-429C-82DB-AB69CBBBB28E}" type="slidenum">
              <a:rPr lang="en-US"/>
              <a:pPr>
                <a:defRPr/>
              </a:pPr>
              <a:t>‹#›</a:t>
            </a:fld>
            <a:endParaRPr lang="en-US" dirty="0"/>
          </a:p>
        </p:txBody>
      </p:sp>
    </p:spTree>
    <p:extLst>
      <p:ext uri="{BB962C8B-B14F-4D97-AF65-F5344CB8AC3E}">
        <p14:creationId xmlns:p14="http://schemas.microsoft.com/office/powerpoint/2010/main" val="3804658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dirty="0" smtClean="0"/>
          </a:p>
          <a:p>
            <a:pPr>
              <a:buFontTx/>
              <a:buNone/>
            </a:pPr>
            <a:endParaRPr lang="en-US" dirty="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1</a:t>
            </a:fld>
            <a:endParaRPr lang="en-US" dirty="0"/>
          </a:p>
        </p:txBody>
      </p:sp>
    </p:spTree>
    <p:extLst>
      <p:ext uri="{BB962C8B-B14F-4D97-AF65-F5344CB8AC3E}">
        <p14:creationId xmlns:p14="http://schemas.microsoft.com/office/powerpoint/2010/main" val="1364108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10</a:t>
            </a:fld>
            <a:endParaRPr lang="en-US" dirty="0"/>
          </a:p>
        </p:txBody>
      </p:sp>
    </p:spTree>
    <p:extLst>
      <p:ext uri="{BB962C8B-B14F-4D97-AF65-F5344CB8AC3E}">
        <p14:creationId xmlns:p14="http://schemas.microsoft.com/office/powerpoint/2010/main" val="3180433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11</a:t>
            </a:fld>
            <a:endParaRPr lang="en-US" dirty="0"/>
          </a:p>
        </p:txBody>
      </p:sp>
    </p:spTree>
    <p:extLst>
      <p:ext uri="{BB962C8B-B14F-4D97-AF65-F5344CB8AC3E}">
        <p14:creationId xmlns:p14="http://schemas.microsoft.com/office/powerpoint/2010/main" val="3180433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base" latinLnBrk="0" hangingPunct="1">
              <a:lnSpc>
                <a:spcPct val="8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 </a:t>
            </a:r>
          </a:p>
          <a:p>
            <a:pPr eaLnBrk="1" hangingPunct="1">
              <a:lnSpc>
                <a:spcPct val="80000"/>
              </a:lnSpc>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12</a:t>
            </a:fld>
            <a:endParaRPr lang="en-US" dirty="0"/>
          </a:p>
        </p:txBody>
      </p:sp>
    </p:spTree>
    <p:extLst>
      <p:ext uri="{BB962C8B-B14F-4D97-AF65-F5344CB8AC3E}">
        <p14:creationId xmlns:p14="http://schemas.microsoft.com/office/powerpoint/2010/main" val="318043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lnSpc>
                <a:spcPct val="80000"/>
              </a:lnSpc>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13</a:t>
            </a:fld>
            <a:endParaRPr lang="en-US" dirty="0"/>
          </a:p>
        </p:txBody>
      </p:sp>
    </p:spTree>
    <p:extLst>
      <p:ext uri="{BB962C8B-B14F-4D97-AF65-F5344CB8AC3E}">
        <p14:creationId xmlns:p14="http://schemas.microsoft.com/office/powerpoint/2010/main" val="318043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14</a:t>
            </a:fld>
            <a:endParaRPr lang="en-US" dirty="0"/>
          </a:p>
        </p:txBody>
      </p:sp>
    </p:spTree>
    <p:extLst>
      <p:ext uri="{BB962C8B-B14F-4D97-AF65-F5344CB8AC3E}">
        <p14:creationId xmlns:p14="http://schemas.microsoft.com/office/powerpoint/2010/main" val="298180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15</a:t>
            </a:fld>
            <a:endParaRPr lang="en-US" dirty="0"/>
          </a:p>
        </p:txBody>
      </p:sp>
    </p:spTree>
    <p:extLst>
      <p:ext uri="{BB962C8B-B14F-4D97-AF65-F5344CB8AC3E}">
        <p14:creationId xmlns:p14="http://schemas.microsoft.com/office/powerpoint/2010/main" val="298180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16</a:t>
            </a:fld>
            <a:endParaRPr lang="en-US" dirty="0"/>
          </a:p>
        </p:txBody>
      </p:sp>
    </p:spTree>
    <p:extLst>
      <p:ext uri="{BB962C8B-B14F-4D97-AF65-F5344CB8AC3E}">
        <p14:creationId xmlns:p14="http://schemas.microsoft.com/office/powerpoint/2010/main" val="2981803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17</a:t>
            </a:fld>
            <a:endParaRPr lang="en-US" dirty="0"/>
          </a:p>
        </p:txBody>
      </p:sp>
    </p:spTree>
    <p:extLst>
      <p:ext uri="{BB962C8B-B14F-4D97-AF65-F5344CB8AC3E}">
        <p14:creationId xmlns:p14="http://schemas.microsoft.com/office/powerpoint/2010/main" val="2981803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18</a:t>
            </a:fld>
            <a:endParaRPr lang="en-US" dirty="0"/>
          </a:p>
        </p:txBody>
      </p:sp>
    </p:spTree>
    <p:extLst>
      <p:ext uri="{BB962C8B-B14F-4D97-AF65-F5344CB8AC3E}">
        <p14:creationId xmlns:p14="http://schemas.microsoft.com/office/powerpoint/2010/main" val="2981803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19</a:t>
            </a:fld>
            <a:endParaRPr lang="en-US" dirty="0"/>
          </a:p>
        </p:txBody>
      </p:sp>
    </p:spTree>
    <p:extLst>
      <p:ext uri="{BB962C8B-B14F-4D97-AF65-F5344CB8AC3E}">
        <p14:creationId xmlns:p14="http://schemas.microsoft.com/office/powerpoint/2010/main" val="93246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latin typeface="+mn-lt"/>
              <a:ea typeface="Calibri"/>
              <a:cs typeface="Times New Roman"/>
            </a:endParaRPr>
          </a:p>
          <a:p>
            <a:endParaRPr lang="en-US" baseline="0" dirty="0" smtClean="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2</a:t>
            </a:fld>
            <a:endParaRPr lang="en-US" dirty="0"/>
          </a:p>
        </p:txBody>
      </p:sp>
    </p:spTree>
    <p:extLst>
      <p:ext uri="{BB962C8B-B14F-4D97-AF65-F5344CB8AC3E}">
        <p14:creationId xmlns:p14="http://schemas.microsoft.com/office/powerpoint/2010/main" val="300887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
            </a:pPr>
            <a:endParaRPr lang="en-US" sz="1200" dirty="0" smtClean="0">
              <a:latin typeface="Candara" pitchFamily="34" charset="0"/>
            </a:endParaRPr>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3</a:t>
            </a:fld>
            <a:endParaRPr lang="en-US" dirty="0"/>
          </a:p>
        </p:txBody>
      </p:sp>
    </p:spTree>
    <p:extLst>
      <p:ext uri="{BB962C8B-B14F-4D97-AF65-F5344CB8AC3E}">
        <p14:creationId xmlns:p14="http://schemas.microsoft.com/office/powerpoint/2010/main" val="379826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eaLnBrk="1" hangingPunct="1">
              <a:spcBef>
                <a:spcPts val="0"/>
              </a:spcBef>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4</a:t>
            </a:fld>
            <a:endParaRPr lang="en-US" dirty="0"/>
          </a:p>
        </p:txBody>
      </p:sp>
    </p:spTree>
    <p:extLst>
      <p:ext uri="{BB962C8B-B14F-4D97-AF65-F5344CB8AC3E}">
        <p14:creationId xmlns:p14="http://schemas.microsoft.com/office/powerpoint/2010/main" val="379826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5</a:t>
            </a:fld>
            <a:endParaRPr lang="en-US" dirty="0"/>
          </a:p>
        </p:txBody>
      </p:sp>
    </p:spTree>
    <p:extLst>
      <p:ext uri="{BB962C8B-B14F-4D97-AF65-F5344CB8AC3E}">
        <p14:creationId xmlns:p14="http://schemas.microsoft.com/office/powerpoint/2010/main" val="63171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6</a:t>
            </a:fld>
            <a:endParaRPr lang="en-US" dirty="0"/>
          </a:p>
        </p:txBody>
      </p:sp>
    </p:spTree>
    <p:extLst>
      <p:ext uri="{BB962C8B-B14F-4D97-AF65-F5344CB8AC3E}">
        <p14:creationId xmlns:p14="http://schemas.microsoft.com/office/powerpoint/2010/main" val="191506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7</a:t>
            </a:fld>
            <a:endParaRPr lang="en-US" dirty="0"/>
          </a:p>
        </p:txBody>
      </p:sp>
    </p:spTree>
    <p:extLst>
      <p:ext uri="{BB962C8B-B14F-4D97-AF65-F5344CB8AC3E}">
        <p14:creationId xmlns:p14="http://schemas.microsoft.com/office/powerpoint/2010/main" val="2804943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8</a:t>
            </a:fld>
            <a:endParaRPr lang="en-US" dirty="0"/>
          </a:p>
        </p:txBody>
      </p:sp>
    </p:spTree>
    <p:extLst>
      <p:ext uri="{BB962C8B-B14F-4D97-AF65-F5344CB8AC3E}">
        <p14:creationId xmlns:p14="http://schemas.microsoft.com/office/powerpoint/2010/main" val="280494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7C223C3-5B08-429C-82DB-AB69CBBBB28E}" type="slidenum">
              <a:rPr lang="en-US" smtClean="0"/>
              <a:pPr>
                <a:defRPr/>
              </a:pPr>
              <a:t>9</a:t>
            </a:fld>
            <a:endParaRPr lang="en-US" dirty="0"/>
          </a:p>
        </p:txBody>
      </p:sp>
    </p:spTree>
    <p:extLst>
      <p:ext uri="{BB962C8B-B14F-4D97-AF65-F5344CB8AC3E}">
        <p14:creationId xmlns:p14="http://schemas.microsoft.com/office/powerpoint/2010/main" val="280494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pPr>
              <a:defRPr/>
            </a:pPr>
            <a:fld id="{427976C7-C01E-4E7D-AE88-F3296D341E4A}" type="datetimeFigureOut">
              <a:rPr lang="en-US" smtClean="0"/>
              <a:pPr>
                <a:defRPr/>
              </a:pPr>
              <a:t>10/17/2014</a:t>
            </a:fld>
            <a:endParaRPr lang="en-US" dirty="0"/>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pPr>
              <a:defRPr/>
            </a:pPr>
            <a:endParaRPr lang="en-US" dirty="0"/>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pPr>
              <a:defRPr/>
            </a:pPr>
            <a:fld id="{6B36C0FC-E2CE-4267-BCBA-F7DC28B937FF}"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pPr>
              <a:defRPr/>
            </a:pPr>
            <a:fld id="{8921F589-C4C0-4F58-9123-08677743BA2A}" type="datetimeFigureOut">
              <a:rPr lang="en-US" smtClean="0"/>
              <a:pPr>
                <a:defRPr/>
              </a:pPr>
              <a:t>10/17/2014</a:t>
            </a:fld>
            <a:endParaRPr lang="en-US" dirty="0"/>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pPr>
              <a:defRPr/>
            </a:pPr>
            <a:endParaRPr lang="en-US" dirty="0"/>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pPr>
              <a:defRPr/>
            </a:pPr>
            <a:fld id="{A948EC81-DD9B-438C-8C96-F12D4B7DE15B}"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pPr>
              <a:defRPr/>
            </a:pPr>
            <a:fld id="{3B28DED5-0BB5-4612-B1EC-3E767B946D96}" type="datetimeFigureOut">
              <a:rPr lang="en-US" smtClean="0"/>
              <a:pPr>
                <a:defRPr/>
              </a:pPr>
              <a:t>10/17/2014</a:t>
            </a:fld>
            <a:endParaRPr lang="en-US" dirty="0"/>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pPr>
              <a:defRPr/>
            </a:pPr>
            <a:endParaRPr lang="en-US" dirty="0"/>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pPr>
              <a:defRPr/>
            </a:pPr>
            <a:fld id="{3660FB8C-5D33-4E73-BA0A-5124AE45C4E8}"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pPr>
              <a:defRPr/>
            </a:pPr>
            <a:fld id="{EEE48C50-91C7-49D0-8822-817048E8A83A}" type="datetimeFigureOut">
              <a:rPr lang="en-US" smtClean="0"/>
              <a:pPr>
                <a:defRPr/>
              </a:pPr>
              <a:t>10/17/2014</a:t>
            </a:fld>
            <a:endParaRPr lang="en-US" dirty="0"/>
          </a:p>
        </p:txBody>
      </p:sp>
      <p:sp>
        <p:nvSpPr>
          <p:cNvPr id="5" name="Footer Placeholder 4"/>
          <p:cNvSpPr>
            <a:spLocks noGrp="1"/>
          </p:cNvSpPr>
          <p:nvPr>
            <p:ph type="ftr" sz="quarter" idx="11"/>
          </p:nvPr>
        </p:nvSpPr>
        <p:spPr>
          <a:xfrm rot="900000">
            <a:off x="3103620" y="6177546"/>
            <a:ext cx="2392237" cy="365125"/>
          </a:xfrm>
        </p:spPr>
        <p:txBody>
          <a:bodyPr/>
          <a:lstStyle/>
          <a:p>
            <a:pPr>
              <a:defRPr/>
            </a:pPr>
            <a:endParaRPr lang="en-US" dirty="0"/>
          </a:p>
        </p:txBody>
      </p:sp>
      <p:sp>
        <p:nvSpPr>
          <p:cNvPr id="6" name="Slide Number Placeholder 5"/>
          <p:cNvSpPr>
            <a:spLocks noGrp="1"/>
          </p:cNvSpPr>
          <p:nvPr>
            <p:ph type="sldNum" sz="quarter" idx="12"/>
          </p:nvPr>
        </p:nvSpPr>
        <p:spPr>
          <a:xfrm rot="900000">
            <a:off x="1265370" y="300797"/>
            <a:ext cx="2287319" cy="365125"/>
          </a:xfrm>
        </p:spPr>
        <p:txBody>
          <a:bodyPr/>
          <a:lstStyle/>
          <a:p>
            <a:pPr>
              <a:defRPr/>
            </a:pPr>
            <a:fld id="{0F9BFB4E-9434-4874-A654-155038344AD5}"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pPr>
              <a:defRPr/>
            </a:pPr>
            <a:fld id="{9D95DE86-48E4-430D-A06E-066F20A097F3}" type="datetimeFigureOut">
              <a:rPr lang="en-US" smtClean="0"/>
              <a:pPr>
                <a:defRPr/>
              </a:pPr>
              <a:t>10/17/2014</a:t>
            </a:fld>
            <a:endParaRPr lang="en-US" dirty="0"/>
          </a:p>
        </p:txBody>
      </p:sp>
      <p:sp>
        <p:nvSpPr>
          <p:cNvPr id="5" name="Footer Placeholder 4"/>
          <p:cNvSpPr>
            <a:spLocks noGrp="1"/>
          </p:cNvSpPr>
          <p:nvPr>
            <p:ph type="ftr" sz="quarter" idx="11"/>
          </p:nvPr>
        </p:nvSpPr>
        <p:spPr>
          <a:xfrm rot="900000">
            <a:off x="7056965" y="3170795"/>
            <a:ext cx="1926305" cy="365125"/>
          </a:xfrm>
        </p:spPr>
        <p:txBody>
          <a:bodyPr/>
          <a:lstStyle/>
          <a:p>
            <a:pPr>
              <a:defRPr/>
            </a:pPr>
            <a:endParaRPr lang="en-US" dirty="0"/>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pPr>
              <a:defRPr/>
            </a:pPr>
            <a:fld id="{E9B7CDFF-90A0-46A1-A7CF-50036AF7C7D1}"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pPr>
              <a:defRPr/>
            </a:pPr>
            <a:fld id="{187448F5-9502-43ED-AD13-1272EB653E69}" type="datetimeFigureOut">
              <a:rPr lang="en-US" smtClean="0"/>
              <a:pPr>
                <a:defRPr/>
              </a:pPr>
              <a:t>10/17/2014</a:t>
            </a:fld>
            <a:endParaRPr lang="en-US" dirty="0"/>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pPr>
              <a:defRPr/>
            </a:pPr>
            <a:endParaRPr lang="en-US" dirty="0"/>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pPr>
              <a:defRPr/>
            </a:pPr>
            <a:fld id="{3B71CA45-ACE5-4329-8F68-9D5CABE2294E}"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pPr>
              <a:defRPr/>
            </a:pPr>
            <a:fld id="{8ACEE3B3-F8BF-466B-A525-0B76BB7E4E23}" type="datetimeFigureOut">
              <a:rPr lang="en-US" smtClean="0"/>
              <a:pPr>
                <a:defRPr/>
              </a:pPr>
              <a:t>10/17/2014</a:t>
            </a:fld>
            <a:endParaRPr lang="en-US" dirty="0"/>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pPr>
              <a:defRPr/>
            </a:pPr>
            <a:endParaRPr lang="en-US" dirty="0"/>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pPr>
              <a:defRPr/>
            </a:pPr>
            <a:fld id="{5D4C2986-B9B3-4346-9026-6A16F51F406D}"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pPr>
              <a:defRPr/>
            </a:pPr>
            <a:fld id="{3285904C-CE1F-441E-8114-8D3D76CBE5D7}" type="datetimeFigureOut">
              <a:rPr lang="en-US" smtClean="0"/>
              <a:pPr>
                <a:defRPr/>
              </a:pPr>
              <a:t>10/17/2014</a:t>
            </a:fld>
            <a:endParaRPr lang="en-US" dirty="0"/>
          </a:p>
        </p:txBody>
      </p:sp>
      <p:sp>
        <p:nvSpPr>
          <p:cNvPr id="4" name="Footer Placeholder 3"/>
          <p:cNvSpPr>
            <a:spLocks noGrp="1"/>
          </p:cNvSpPr>
          <p:nvPr>
            <p:ph type="ftr" sz="quarter" idx="11"/>
          </p:nvPr>
        </p:nvSpPr>
        <p:spPr>
          <a:xfrm rot="900000">
            <a:off x="2493721" y="6101033"/>
            <a:ext cx="3052113" cy="365125"/>
          </a:xfrm>
        </p:spPr>
        <p:txBody>
          <a:bodyPr/>
          <a:lstStyle/>
          <a:p>
            <a:pPr>
              <a:defRPr/>
            </a:pPr>
            <a:endParaRPr lang="en-US" dirty="0"/>
          </a:p>
        </p:txBody>
      </p:sp>
      <p:sp>
        <p:nvSpPr>
          <p:cNvPr id="5" name="Slide Number Placeholder 4"/>
          <p:cNvSpPr>
            <a:spLocks noGrp="1"/>
          </p:cNvSpPr>
          <p:nvPr>
            <p:ph type="sldNum" sz="quarter" idx="12"/>
          </p:nvPr>
        </p:nvSpPr>
        <p:spPr>
          <a:xfrm rot="900000">
            <a:off x="1261872" y="301752"/>
            <a:ext cx="2286000" cy="365125"/>
          </a:xfrm>
        </p:spPr>
        <p:txBody>
          <a:bodyPr/>
          <a:lstStyle/>
          <a:p>
            <a:pPr>
              <a:defRPr/>
            </a:pPr>
            <a:fld id="{BAF02092-C654-44A2-9C28-801946B5838A}"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pPr>
              <a:defRPr/>
            </a:pPr>
            <a:fld id="{7540C14C-AAC5-415B-82A4-2D7AB0E293D3}" type="datetimeFigureOut">
              <a:rPr lang="en-US" smtClean="0"/>
              <a:pPr>
                <a:defRPr/>
              </a:pPr>
              <a:t>10/17/2014</a:t>
            </a:fld>
            <a:endParaRPr lang="en-US" dirty="0"/>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pPr>
              <a:defRPr/>
            </a:pPr>
            <a:endParaRPr lang="en-US" dirty="0"/>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pPr>
              <a:defRPr/>
            </a:pPr>
            <a:fld id="{3491ABB2-A08D-47ED-84BF-D3081DE8BBDB}"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pPr>
              <a:defRPr/>
            </a:pPr>
            <a:fld id="{8CB57B3D-9C2C-4625-AF60-849A11F8D0A2}" type="datetimeFigureOut">
              <a:rPr lang="en-US" smtClean="0"/>
              <a:pPr>
                <a:defRPr/>
              </a:pPr>
              <a:t>10/17/2014</a:t>
            </a:fld>
            <a:endParaRPr lang="en-US" dirty="0"/>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pPr>
              <a:defRPr/>
            </a:pPr>
            <a:endParaRPr lang="en-US" dirty="0"/>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pPr>
              <a:defRPr/>
            </a:pPr>
            <a:fld id="{2DDE1B67-01CD-4665-8D50-E565A56D7BD6}"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pPr>
              <a:defRPr/>
            </a:pPr>
            <a:fld id="{08DA3F66-563B-4AA0-BCD2-A9055B569C85}" type="datetimeFigureOut">
              <a:rPr lang="en-US" smtClean="0"/>
              <a:pPr>
                <a:defRPr/>
              </a:pPr>
              <a:t>10/17/2014</a:t>
            </a:fld>
            <a:endParaRPr lang="en-US" dirty="0"/>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pPr>
              <a:defRPr/>
            </a:pPr>
            <a:endParaRPr lang="en-US" dirty="0"/>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pPr>
              <a:defRPr/>
            </a:pPr>
            <a:fld id="{0C8C2CCE-AAD0-472B-B166-1B1519DC49E5}"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pPr>
              <a:defRPr/>
            </a:pPr>
            <a:fld id="{AF362384-0DA5-415B-93B7-AEFB2E78B83C}" type="datetimeFigureOut">
              <a:rPr lang="en-US" smtClean="0"/>
              <a:pPr>
                <a:defRPr/>
              </a:pPr>
              <a:t>10/17/2014</a:t>
            </a:fld>
            <a:endParaRPr lang="en-US" dirty="0"/>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pPr>
              <a:defRPr/>
            </a:pPr>
            <a:fld id="{0D882389-0182-4625-A5C2-747C91AFD890}"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pp1.fldoe.org/CBT/CertificationToo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066800"/>
            <a:ext cx="7406640" cy="1905000"/>
          </a:xfrm>
        </p:spPr>
        <p:txBody>
          <a:bodyPr>
            <a:normAutofit fontScale="90000"/>
          </a:bodyPr>
          <a:lstStyle/>
          <a:p>
            <a:pPr algn="ctr"/>
            <a:r>
              <a:rPr lang="en-US" sz="4800" b="1" dirty="0">
                <a:effectLst>
                  <a:outerShdw blurRad="38100" dist="38100" dir="2700000" algn="tl">
                    <a:srgbClr val="C0C0C0"/>
                  </a:outerShdw>
                </a:effectLst>
                <a:latin typeface="Candara" pitchFamily="34" charset="0"/>
              </a:rPr>
              <a:t/>
            </a:r>
            <a:br>
              <a:rPr lang="en-US" sz="4800" b="1" dirty="0">
                <a:effectLst>
                  <a:outerShdw blurRad="38100" dist="38100" dir="2700000" algn="tl">
                    <a:srgbClr val="C0C0C0"/>
                  </a:outerShdw>
                </a:effectLst>
                <a:latin typeface="Candara" pitchFamily="34" charset="0"/>
              </a:rPr>
            </a:br>
            <a:r>
              <a:rPr lang="en-US" sz="4400" b="1" dirty="0" smtClean="0">
                <a:solidFill>
                  <a:srgbClr val="2A6D7D"/>
                </a:solidFill>
                <a:effectLst>
                  <a:outerShdw blurRad="38100" dist="38100" dir="2700000" algn="tl">
                    <a:srgbClr val="C0C0C0"/>
                  </a:outerShdw>
                </a:effectLst>
                <a:latin typeface="Candara" pitchFamily="34" charset="0"/>
              </a:rPr>
              <a:t>Computer-Based </a:t>
            </a:r>
            <a:r>
              <a:rPr lang="en-US" sz="4400" b="1" dirty="0">
                <a:solidFill>
                  <a:srgbClr val="2A6D7D"/>
                </a:solidFill>
                <a:effectLst>
                  <a:outerShdw blurRad="38100" dist="38100" dir="2700000" algn="tl">
                    <a:srgbClr val="C0C0C0"/>
                  </a:outerShdw>
                </a:effectLst>
                <a:latin typeface="Candara" pitchFamily="34" charset="0"/>
              </a:rPr>
              <a:t>Testing </a:t>
            </a:r>
            <a:r>
              <a:rPr lang="en-US" sz="4400" b="1" dirty="0" smtClean="0">
                <a:solidFill>
                  <a:srgbClr val="2A6D7D"/>
                </a:solidFill>
                <a:effectLst>
                  <a:outerShdw blurRad="38100" dist="38100" dir="2700000" algn="tl">
                    <a:srgbClr val="C0C0C0"/>
                  </a:outerShdw>
                </a:effectLst>
                <a:latin typeface="Candara" pitchFamily="34" charset="0"/>
              </a:rPr>
              <a:t>(CBT) Certification Tool </a:t>
            </a:r>
            <a:r>
              <a:rPr lang="en-US" sz="4400" b="1" dirty="0">
                <a:solidFill>
                  <a:srgbClr val="2A6D7D"/>
                </a:solidFill>
                <a:effectLst>
                  <a:outerShdw blurRad="38100" dist="38100" dir="2700000" algn="tl">
                    <a:srgbClr val="C0C0C0"/>
                  </a:outerShdw>
                </a:effectLst>
                <a:latin typeface="Candara" pitchFamily="34" charset="0"/>
              </a:rPr>
              <a:t/>
            </a:r>
            <a:br>
              <a:rPr lang="en-US" sz="4400" b="1" dirty="0">
                <a:solidFill>
                  <a:srgbClr val="2A6D7D"/>
                </a:solidFill>
                <a:effectLst>
                  <a:outerShdw blurRad="38100" dist="38100" dir="2700000" algn="tl">
                    <a:srgbClr val="C0C0C0"/>
                  </a:outerShdw>
                </a:effectLst>
                <a:latin typeface="Candara" pitchFamily="34" charset="0"/>
              </a:rPr>
            </a:br>
            <a:r>
              <a:rPr lang="en-US" sz="4400" b="1" dirty="0" smtClean="0">
                <a:solidFill>
                  <a:srgbClr val="2A6D7D"/>
                </a:solidFill>
                <a:effectLst>
                  <a:outerShdw blurRad="38100" dist="38100" dir="2700000" algn="tl">
                    <a:srgbClr val="C0C0C0"/>
                  </a:outerShdw>
                </a:effectLst>
                <a:latin typeface="Candara" pitchFamily="34" charset="0"/>
              </a:rPr>
              <a:t>(FSA, FCAT/FCAT 2.0, and EOC)</a:t>
            </a:r>
            <a:endParaRPr lang="en-US" sz="4400" dirty="0"/>
          </a:p>
        </p:txBody>
      </p:sp>
      <p:sp>
        <p:nvSpPr>
          <p:cNvPr id="3" name="Subtitle 2"/>
          <p:cNvSpPr>
            <a:spLocks noGrp="1"/>
          </p:cNvSpPr>
          <p:nvPr>
            <p:ph type="subTitle" idx="1"/>
          </p:nvPr>
        </p:nvSpPr>
        <p:spPr>
          <a:xfrm>
            <a:off x="1524000" y="3962400"/>
            <a:ext cx="6324600" cy="1752600"/>
          </a:xfrm>
        </p:spPr>
        <p:txBody>
          <a:bodyPr>
            <a:normAutofit fontScale="25000" lnSpcReduction="20000"/>
          </a:bodyPr>
          <a:lstStyle/>
          <a:p>
            <a:pPr algn="ctr" eaLnBrk="1" fontAlgn="auto" hangingPunct="1">
              <a:spcAft>
                <a:spcPts val="0"/>
              </a:spcAft>
              <a:buFont typeface="Wingdings 2"/>
              <a:buNone/>
              <a:defRPr/>
            </a:pPr>
            <a:endParaRPr lang="en-US" sz="11200" dirty="0" smtClean="0"/>
          </a:p>
          <a:p>
            <a:pPr algn="ctr">
              <a:spcAft>
                <a:spcPts val="0"/>
              </a:spcAft>
              <a:defRPr/>
            </a:pPr>
            <a:r>
              <a:rPr lang="en-US" sz="11200" dirty="0">
                <a:solidFill>
                  <a:schemeClr val="accent1">
                    <a:lumMod val="75000"/>
                  </a:schemeClr>
                </a:solidFill>
                <a:latin typeface="Candara" pitchFamily="34" charset="0"/>
              </a:rPr>
              <a:t>Maria C. Bruguera, Director 1</a:t>
            </a:r>
          </a:p>
          <a:p>
            <a:pPr algn="ctr">
              <a:spcAft>
                <a:spcPts val="0"/>
              </a:spcAft>
              <a:defRPr/>
            </a:pPr>
            <a:r>
              <a:rPr lang="en-US" sz="11200" dirty="0">
                <a:solidFill>
                  <a:schemeClr val="accent1">
                    <a:lumMod val="75000"/>
                  </a:schemeClr>
                </a:solidFill>
                <a:latin typeface="Candara" pitchFamily="34" charset="0"/>
              </a:rPr>
              <a:t>Mara C. Ugando, Staff Specialist Assessment, Research, and Data Analysis</a:t>
            </a:r>
            <a:endParaRPr lang="en-US" sz="11200" dirty="0" smtClean="0"/>
          </a:p>
          <a:p>
            <a:pPr eaLnBrk="1" fontAlgn="auto" hangingPunct="1">
              <a:spcAft>
                <a:spcPts val="0"/>
              </a:spcAft>
              <a:buFont typeface="Wingdings 2"/>
              <a:buNone/>
              <a:defRPr/>
            </a:pPr>
            <a:endParaRPr lang="en-US" sz="11200" dirty="0" smtClean="0">
              <a:solidFill>
                <a:srgbClr val="FF0000"/>
              </a:solidFill>
              <a:latin typeface="Candara" pitchFamily="34" charset="0"/>
            </a:endParaRPr>
          </a:p>
          <a:p>
            <a:pPr algn="ctr" eaLnBrk="1" fontAlgn="auto" hangingPunct="1">
              <a:spcAft>
                <a:spcPts val="0"/>
              </a:spcAft>
              <a:buFont typeface="Wingdings 2"/>
              <a:buNone/>
              <a:defRPr/>
            </a:pPr>
            <a:endParaRPr lang="en-US" sz="11200" dirty="0" smtClean="0">
              <a:solidFill>
                <a:schemeClr val="bg2">
                  <a:lumMod val="25000"/>
                </a:schemeClr>
              </a:solidFill>
              <a:latin typeface="Candar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5075007"/>
            <a:ext cx="6705600" cy="1274195"/>
          </a:xfrm>
          <a:prstGeom prst="rect">
            <a:avLst/>
          </a:prstGeom>
        </p:spPr>
        <p:txBody>
          <a:bodyPr wrap="square">
            <a:spAutoFit/>
          </a:bodyPr>
          <a:lstStyle/>
          <a:p>
            <a:pPr eaLnBrk="1" hangingPunct="1">
              <a:lnSpc>
                <a:spcPct val="80000"/>
              </a:lnSpc>
            </a:pPr>
            <a:r>
              <a:rPr lang="en-US" sz="2400" dirty="0" smtClean="0">
                <a:latin typeface="+mj-lt"/>
              </a:rPr>
              <a:t>Your </a:t>
            </a:r>
            <a:r>
              <a:rPr lang="en-US" sz="2400" dirty="0">
                <a:latin typeface="+mj-lt"/>
              </a:rPr>
              <a:t>username </a:t>
            </a:r>
            <a:r>
              <a:rPr lang="en-US" sz="2400" dirty="0" smtClean="0">
                <a:latin typeface="+mj-lt"/>
              </a:rPr>
              <a:t>and password will </a:t>
            </a:r>
            <a:r>
              <a:rPr lang="en-US" sz="2400" dirty="0">
                <a:latin typeface="+mj-lt"/>
              </a:rPr>
              <a:t>be your two-digit </a:t>
            </a:r>
            <a:r>
              <a:rPr lang="en-US" sz="2400" u="sng" dirty="0">
                <a:latin typeface="+mj-lt"/>
              </a:rPr>
              <a:t>district number</a:t>
            </a:r>
            <a:r>
              <a:rPr lang="en-US" sz="2400" dirty="0">
                <a:latin typeface="+mj-lt"/>
              </a:rPr>
              <a:t> </a:t>
            </a:r>
            <a:r>
              <a:rPr lang="en-US" sz="2400" dirty="0" smtClean="0">
                <a:latin typeface="+mj-lt"/>
              </a:rPr>
              <a:t>(13) and </a:t>
            </a:r>
            <a:r>
              <a:rPr lang="en-US" sz="2400" dirty="0">
                <a:latin typeface="+mj-lt"/>
              </a:rPr>
              <a:t>your </a:t>
            </a:r>
            <a:r>
              <a:rPr lang="en-US" sz="2400" u="sng" dirty="0">
                <a:latin typeface="+mj-lt"/>
              </a:rPr>
              <a:t>four-digit school number</a:t>
            </a:r>
            <a:r>
              <a:rPr lang="en-US" sz="2400" dirty="0">
                <a:latin typeface="+mj-lt"/>
              </a:rPr>
              <a:t> </a:t>
            </a:r>
            <a:r>
              <a:rPr lang="en-US" sz="2400" dirty="0" smtClean="0">
                <a:latin typeface="+mj-lt"/>
              </a:rPr>
              <a:t>(XXXX) with </a:t>
            </a:r>
            <a:r>
              <a:rPr lang="en-US" sz="2400" dirty="0">
                <a:latin typeface="+mj-lt"/>
              </a:rPr>
              <a:t>no spaces (e.g., </a:t>
            </a:r>
            <a:r>
              <a:rPr lang="en-US" sz="2400" dirty="0" smtClean="0">
                <a:latin typeface="+mj-lt"/>
              </a:rPr>
              <a:t>139732). </a:t>
            </a:r>
            <a:endParaRPr lang="en-US" sz="2400" dirty="0">
              <a:latin typeface="+mj-lt"/>
            </a:endParaRPr>
          </a:p>
        </p:txBody>
      </p:sp>
      <p:sp>
        <p:nvSpPr>
          <p:cNvPr id="6" name="Rectangle 5"/>
          <p:cNvSpPr/>
          <p:nvPr/>
        </p:nvSpPr>
        <p:spPr>
          <a:xfrm>
            <a:off x="1257300" y="304800"/>
            <a:ext cx="7658100" cy="1323439"/>
          </a:xfrm>
          <a:prstGeom prst="rect">
            <a:avLst/>
          </a:prstGeom>
        </p:spPr>
        <p:txBody>
          <a:bodyPr wrap="square">
            <a:spAutoFit/>
          </a:bodyPr>
          <a:lstStyle/>
          <a:p>
            <a:pPr algn="r"/>
            <a:r>
              <a:rPr lang="en-US" sz="4000" b="1" dirty="0">
                <a:solidFill>
                  <a:schemeClr val="accent1">
                    <a:lumMod val="75000"/>
                  </a:schemeClr>
                </a:solidFill>
                <a:effectLst>
                  <a:outerShdw blurRad="38100" dist="38100" dir="2700000" algn="tl">
                    <a:srgbClr val="000000">
                      <a:alpha val="43137"/>
                    </a:srgbClr>
                  </a:outerShdw>
                </a:effectLst>
                <a:latin typeface="Candara" pitchFamily="34" charset="0"/>
              </a:rPr>
              <a:t>Step 1: Log in and </a:t>
            </a:r>
            <a:r>
              <a:rPr lang="en-US" sz="4000" b="1" dirty="0" smtClean="0">
                <a:solidFill>
                  <a:schemeClr val="accent1">
                    <a:lumMod val="75000"/>
                  </a:schemeClr>
                </a:solidFill>
                <a:effectLst>
                  <a:outerShdw blurRad="38100" dist="38100" dir="2700000" algn="tl">
                    <a:srgbClr val="000000">
                      <a:alpha val="43137"/>
                    </a:srgbClr>
                  </a:outerShdw>
                </a:effectLst>
                <a:latin typeface="Candara" pitchFamily="34" charset="0"/>
              </a:rPr>
              <a:t>Create Your Password</a:t>
            </a:r>
            <a:endParaRPr lang="en-US" sz="4000" b="1" dirty="0">
              <a:solidFill>
                <a:schemeClr val="accent1">
                  <a:lumMod val="75000"/>
                </a:schemeClr>
              </a:solidFill>
              <a:effectLst>
                <a:outerShdw blurRad="38100" dist="38100" dir="2700000" algn="tl">
                  <a:srgbClr val="000000">
                    <a:alpha val="43137"/>
                  </a:srgbClr>
                </a:outerShdw>
              </a:effectLst>
              <a:latin typeface="Candara"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752600"/>
            <a:ext cx="6781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6120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5099549"/>
            <a:ext cx="6705600" cy="1569660"/>
          </a:xfrm>
          <a:prstGeom prst="rect">
            <a:avLst/>
          </a:prstGeom>
        </p:spPr>
        <p:txBody>
          <a:bodyPr wrap="square">
            <a:spAutoFit/>
          </a:bodyPr>
          <a:lstStyle/>
          <a:p>
            <a:pPr marL="342900" indent="-342900" eaLnBrk="1" hangingPunct="1">
              <a:lnSpc>
                <a:spcPct val="80000"/>
              </a:lnSpc>
              <a:buFont typeface="Arial" pitchFamily="34" charset="0"/>
              <a:buChar char="•"/>
            </a:pPr>
            <a:r>
              <a:rPr lang="en-US" sz="2000" dirty="0">
                <a:latin typeface="+mj-lt"/>
              </a:rPr>
              <a:t>The first time you log in, you will be required to give contact information for the individual at your school who will be responsible for reviewing and approving school data in the tool. </a:t>
            </a:r>
          </a:p>
          <a:p>
            <a:pPr marL="342900" indent="-342900">
              <a:lnSpc>
                <a:spcPct val="80000"/>
              </a:lnSpc>
              <a:buFont typeface="Arial" pitchFamily="34" charset="0"/>
              <a:buChar char="•"/>
            </a:pPr>
            <a:r>
              <a:rPr lang="en-US" sz="2000" u="sng" dirty="0">
                <a:latin typeface="+mj-lt"/>
              </a:rPr>
              <a:t>Note</a:t>
            </a:r>
            <a:r>
              <a:rPr lang="en-US" sz="2000" dirty="0">
                <a:latin typeface="+mj-lt"/>
              </a:rPr>
              <a:t>:  Once you have entered and saved the contact information, click on the </a:t>
            </a:r>
            <a:r>
              <a:rPr lang="en-US" sz="2000" b="1" dirty="0">
                <a:solidFill>
                  <a:schemeClr val="accent1">
                    <a:lumMod val="75000"/>
                  </a:schemeClr>
                </a:solidFill>
                <a:latin typeface="+mj-lt"/>
              </a:rPr>
              <a:t>Main Menu </a:t>
            </a:r>
            <a:r>
              <a:rPr lang="en-US" sz="2000" dirty="0">
                <a:latin typeface="+mj-lt"/>
              </a:rPr>
              <a:t>to proceed. </a:t>
            </a:r>
          </a:p>
        </p:txBody>
      </p:sp>
      <p:sp>
        <p:nvSpPr>
          <p:cNvPr id="6" name="Rectangle 5"/>
          <p:cNvSpPr/>
          <p:nvPr/>
        </p:nvSpPr>
        <p:spPr>
          <a:xfrm>
            <a:off x="1056167" y="533400"/>
            <a:ext cx="7658100" cy="707886"/>
          </a:xfrm>
          <a:prstGeom prst="rect">
            <a:avLst/>
          </a:prstGeom>
        </p:spPr>
        <p:txBody>
          <a:bodyPr wrap="square">
            <a:spAutoFit/>
          </a:bodyPr>
          <a:lstStyle/>
          <a:p>
            <a:pPr algn="r"/>
            <a:r>
              <a:rPr lang="en-US" sz="4000" b="1" dirty="0">
                <a:solidFill>
                  <a:schemeClr val="accent1">
                    <a:lumMod val="75000"/>
                  </a:schemeClr>
                </a:solidFill>
                <a:latin typeface="Candara" pitchFamily="34" charset="0"/>
              </a:rPr>
              <a:t>Step 2: Enter Contact Information </a:t>
            </a:r>
            <a:endParaRPr lang="en-US" sz="4000" b="1" dirty="0">
              <a:solidFill>
                <a:schemeClr val="accent1">
                  <a:lumMod val="75000"/>
                </a:schemeClr>
              </a:solidFill>
              <a:effectLst>
                <a:outerShdw blurRad="38100" dist="38100" dir="2700000" algn="tl">
                  <a:srgbClr val="000000">
                    <a:alpha val="43137"/>
                  </a:srgbClr>
                </a:outerShdw>
              </a:effectLst>
              <a:latin typeface="Candara" pitchFamily="34"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26" y="1752600"/>
            <a:ext cx="7581229" cy="318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3319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3257" y="228600"/>
            <a:ext cx="7658100" cy="1323439"/>
          </a:xfrm>
          <a:prstGeom prst="rect">
            <a:avLst/>
          </a:prstGeom>
        </p:spPr>
        <p:txBody>
          <a:bodyPr wrap="square">
            <a:spAutoFit/>
          </a:bodyPr>
          <a:lstStyle/>
          <a:p>
            <a:pPr algn="r"/>
            <a:r>
              <a:rPr lang="en-US" sz="4000" b="1" dirty="0">
                <a:solidFill>
                  <a:schemeClr val="accent1">
                    <a:lumMod val="75000"/>
                  </a:schemeClr>
                </a:solidFill>
                <a:latin typeface="Candara" pitchFamily="34" charset="0"/>
              </a:rPr>
              <a:t>Step 3: Complete the Survey</a:t>
            </a:r>
            <a:br>
              <a:rPr lang="en-US" sz="4000" b="1" dirty="0">
                <a:solidFill>
                  <a:schemeClr val="accent1">
                    <a:lumMod val="75000"/>
                  </a:schemeClr>
                </a:solidFill>
                <a:latin typeface="Candara" pitchFamily="34" charset="0"/>
              </a:rPr>
            </a:br>
            <a:r>
              <a:rPr lang="en-US" sz="4000" b="1" dirty="0">
                <a:solidFill>
                  <a:schemeClr val="accent1">
                    <a:lumMod val="75000"/>
                  </a:schemeClr>
                </a:solidFill>
                <a:latin typeface="Candara" pitchFamily="34" charset="0"/>
              </a:rPr>
              <a:t>I. Computer Specifications</a:t>
            </a:r>
            <a:endParaRPr lang="en-US" sz="4000" b="1" dirty="0">
              <a:solidFill>
                <a:schemeClr val="accent1">
                  <a:lumMod val="75000"/>
                </a:schemeClr>
              </a:solidFill>
              <a:effectLst>
                <a:outerShdw blurRad="38100" dist="38100" dir="2700000" algn="tl">
                  <a:srgbClr val="000000">
                    <a:alpha val="43137"/>
                  </a:srgbClr>
                </a:outerShdw>
              </a:effectLst>
              <a:latin typeface="Candara"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48046"/>
            <a:ext cx="5966638" cy="503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867" y="1648046"/>
            <a:ext cx="2715733" cy="4862870"/>
          </a:xfrm>
          <a:prstGeom prst="rect">
            <a:avLst/>
          </a:prstGeom>
        </p:spPr>
        <p:txBody>
          <a:bodyPr wrap="square">
            <a:spAutoFit/>
          </a:bodyPr>
          <a:lstStyle/>
          <a:p>
            <a:pPr marL="171450" indent="-171450">
              <a:buFont typeface="Arial" pitchFamily="34" charset="0"/>
              <a:buChar char="•"/>
            </a:pPr>
            <a:r>
              <a:rPr lang="en-US" sz="2000" dirty="0">
                <a:latin typeface="+mj-lt"/>
              </a:rPr>
              <a:t>Enter the number of computers that are available for high-stakes computer-based assessments, and meet minimum stated specifications.  </a:t>
            </a:r>
          </a:p>
          <a:p>
            <a:pPr marL="171450" indent="-171450">
              <a:buFont typeface="Arial" pitchFamily="34" charset="0"/>
              <a:buChar char="•"/>
            </a:pPr>
            <a:r>
              <a:rPr lang="en-US" sz="2000" u="sng" dirty="0">
                <a:latin typeface="+mj-lt"/>
              </a:rPr>
              <a:t>Note</a:t>
            </a:r>
            <a:r>
              <a:rPr lang="en-US" sz="2000" dirty="0">
                <a:latin typeface="+mj-lt"/>
              </a:rPr>
              <a:t>:  This section must be completed </a:t>
            </a:r>
            <a:r>
              <a:rPr lang="en-US" sz="2000" u="sng" dirty="0">
                <a:latin typeface="+mj-lt"/>
              </a:rPr>
              <a:t>first</a:t>
            </a:r>
            <a:r>
              <a:rPr lang="en-US" sz="2000" dirty="0">
                <a:latin typeface="+mj-lt"/>
              </a:rPr>
              <a:t> because the data you enter will be used to populate fields in the next section. </a:t>
            </a:r>
          </a:p>
          <a:p>
            <a:endParaRPr lang="en-US" sz="1000" dirty="0"/>
          </a:p>
        </p:txBody>
      </p:sp>
    </p:spTree>
    <p:extLst>
      <p:ext uri="{BB962C8B-B14F-4D97-AF65-F5344CB8AC3E}">
        <p14:creationId xmlns:p14="http://schemas.microsoft.com/office/powerpoint/2010/main" val="38006873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3257" y="228600"/>
            <a:ext cx="7658100" cy="1323439"/>
          </a:xfrm>
          <a:prstGeom prst="rect">
            <a:avLst/>
          </a:prstGeom>
        </p:spPr>
        <p:txBody>
          <a:bodyPr wrap="square">
            <a:spAutoFit/>
          </a:bodyPr>
          <a:lstStyle/>
          <a:p>
            <a:pPr algn="r"/>
            <a:r>
              <a:rPr lang="en-US" sz="4000" b="1" dirty="0">
                <a:solidFill>
                  <a:schemeClr val="accent1">
                    <a:lumMod val="75000"/>
                  </a:schemeClr>
                </a:solidFill>
                <a:latin typeface="Candara" pitchFamily="34" charset="0"/>
              </a:rPr>
              <a:t>Step 3: Complete the Survey </a:t>
            </a:r>
            <a:br>
              <a:rPr lang="en-US" sz="4000" b="1" dirty="0">
                <a:solidFill>
                  <a:schemeClr val="accent1">
                    <a:lumMod val="75000"/>
                  </a:schemeClr>
                </a:solidFill>
                <a:latin typeface="Candara" pitchFamily="34" charset="0"/>
              </a:rPr>
            </a:br>
            <a:r>
              <a:rPr lang="en-US" sz="4000" b="1" dirty="0">
                <a:solidFill>
                  <a:schemeClr val="accent1">
                    <a:lumMod val="75000"/>
                  </a:schemeClr>
                </a:solidFill>
                <a:latin typeface="Candara" pitchFamily="34" charset="0"/>
              </a:rPr>
              <a:t>II. Student Scheduling Plan</a:t>
            </a:r>
            <a:endParaRPr lang="en-US" sz="4000" b="1" dirty="0">
              <a:solidFill>
                <a:schemeClr val="accent1">
                  <a:lumMod val="75000"/>
                </a:schemeClr>
              </a:solidFill>
              <a:effectLst>
                <a:outerShdw blurRad="38100" dist="38100" dir="2700000" algn="tl">
                  <a:srgbClr val="000000">
                    <a:alpha val="43137"/>
                  </a:srgbClr>
                </a:outerShdw>
              </a:effectLst>
              <a:latin typeface="Candara"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82165"/>
            <a:ext cx="5529263" cy="516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19800" y="1582165"/>
            <a:ext cx="2971800" cy="3785652"/>
          </a:xfrm>
          <a:prstGeom prst="rect">
            <a:avLst/>
          </a:prstGeom>
        </p:spPr>
        <p:txBody>
          <a:bodyPr wrap="square">
            <a:spAutoFit/>
          </a:bodyPr>
          <a:lstStyle/>
          <a:p>
            <a:pPr marL="285750" indent="-285750">
              <a:buFont typeface="Arial" pitchFamily="34" charset="0"/>
              <a:buChar char="•"/>
            </a:pPr>
            <a:r>
              <a:rPr lang="en-US" sz="2000" dirty="0">
                <a:latin typeface="+mj-lt"/>
              </a:rPr>
              <a:t>Enter the number of students to be tested and the number of sessions the school plans to conduct each day of the assessment window.  </a:t>
            </a:r>
          </a:p>
          <a:p>
            <a:pPr marL="285750" indent="-285750">
              <a:buFont typeface="Arial" pitchFamily="34" charset="0"/>
              <a:buChar char="•"/>
            </a:pPr>
            <a:r>
              <a:rPr lang="en-US" sz="2000" b="1" u="sng" dirty="0">
                <a:latin typeface="+mj-lt"/>
              </a:rPr>
              <a:t>Note</a:t>
            </a:r>
            <a:r>
              <a:rPr lang="en-US" sz="2000" b="1" dirty="0">
                <a:latin typeface="+mj-lt"/>
              </a:rPr>
              <a:t>:  Only enter data for the dates your school has been approved to test. </a:t>
            </a:r>
            <a:endParaRPr lang="en-US" sz="2000" dirty="0">
              <a:latin typeface="+mj-lt"/>
            </a:endParaRPr>
          </a:p>
        </p:txBody>
      </p:sp>
    </p:spTree>
    <p:extLst>
      <p:ext uri="{BB962C8B-B14F-4D97-AF65-F5344CB8AC3E}">
        <p14:creationId xmlns:p14="http://schemas.microsoft.com/office/powerpoint/2010/main" val="42768228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833" y="152400"/>
            <a:ext cx="7499350" cy="1143000"/>
          </a:xfrm>
        </p:spPr>
        <p:txBody>
          <a:bodyPr>
            <a:noAutofit/>
          </a:bodyPr>
          <a:lstStyle/>
          <a:p>
            <a:r>
              <a:rPr lang="en-US" sz="3600" b="1" dirty="0">
                <a:solidFill>
                  <a:schemeClr val="accent1">
                    <a:lumMod val="75000"/>
                  </a:schemeClr>
                </a:solidFill>
                <a:latin typeface="Candara" pitchFamily="34" charset="0"/>
              </a:rPr>
              <a:t>Step 3: Complete the Survey </a:t>
            </a:r>
            <a:r>
              <a:rPr lang="en-US" sz="3600" b="1" dirty="0" smtClean="0">
                <a:solidFill>
                  <a:schemeClr val="accent1">
                    <a:lumMod val="75000"/>
                  </a:schemeClr>
                </a:solidFill>
                <a:latin typeface="Candara" pitchFamily="34" charset="0"/>
              </a:rPr>
              <a:t/>
            </a:r>
            <a:br>
              <a:rPr lang="en-US" sz="3600" b="1" dirty="0" smtClean="0">
                <a:solidFill>
                  <a:schemeClr val="accent1">
                    <a:lumMod val="75000"/>
                  </a:schemeClr>
                </a:solidFill>
                <a:latin typeface="Candara" pitchFamily="34" charset="0"/>
              </a:rPr>
            </a:br>
            <a:r>
              <a:rPr lang="en-US" sz="3600" b="1" dirty="0" smtClean="0">
                <a:solidFill>
                  <a:schemeClr val="accent1">
                    <a:lumMod val="75000"/>
                  </a:schemeClr>
                </a:solidFill>
                <a:latin typeface="Candara" pitchFamily="34" charset="0"/>
              </a:rPr>
              <a:t>III</a:t>
            </a:r>
            <a:r>
              <a:rPr lang="en-US" sz="3600" b="1" dirty="0">
                <a:solidFill>
                  <a:schemeClr val="accent1">
                    <a:lumMod val="75000"/>
                  </a:schemeClr>
                </a:solidFill>
                <a:latin typeface="Candara" pitchFamily="34" charset="0"/>
              </a:rPr>
              <a:t>. Annual/Long-Term </a:t>
            </a:r>
            <a:r>
              <a:rPr lang="en-US" sz="3600" b="1" dirty="0" smtClean="0">
                <a:solidFill>
                  <a:schemeClr val="accent1">
                    <a:lumMod val="75000"/>
                  </a:schemeClr>
                </a:solidFill>
                <a:latin typeface="Candara" pitchFamily="34" charset="0"/>
              </a:rPr>
              <a:t>Checklist</a:t>
            </a:r>
            <a:endParaRPr lang="en-US" sz="3600" b="1" dirty="0">
              <a:solidFill>
                <a:schemeClr val="accent1">
                  <a:lumMod val="75000"/>
                </a:schemeClr>
              </a:solidFill>
              <a:latin typeface="Candara"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763983" cy="491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4461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833" y="152400"/>
            <a:ext cx="7499350" cy="1143000"/>
          </a:xfrm>
        </p:spPr>
        <p:txBody>
          <a:bodyPr>
            <a:noAutofit/>
          </a:bodyPr>
          <a:lstStyle/>
          <a:p>
            <a:r>
              <a:rPr lang="en-US" sz="3600" b="1" dirty="0">
                <a:solidFill>
                  <a:schemeClr val="accent1">
                    <a:lumMod val="75000"/>
                  </a:schemeClr>
                </a:solidFill>
                <a:latin typeface="Candara" pitchFamily="34" charset="0"/>
              </a:rPr>
              <a:t>Step 3: Complete the Survey </a:t>
            </a:r>
            <a:br>
              <a:rPr lang="en-US" sz="3600" b="1" dirty="0">
                <a:solidFill>
                  <a:schemeClr val="accent1">
                    <a:lumMod val="75000"/>
                  </a:schemeClr>
                </a:solidFill>
                <a:latin typeface="Candara" pitchFamily="34" charset="0"/>
              </a:rPr>
            </a:br>
            <a:r>
              <a:rPr lang="en-US" sz="3600" b="1" dirty="0">
                <a:solidFill>
                  <a:schemeClr val="accent1">
                    <a:lumMod val="75000"/>
                  </a:schemeClr>
                </a:solidFill>
                <a:latin typeface="Candara" pitchFamily="34" charset="0"/>
              </a:rPr>
              <a:t>IV. Administration-Specific Checklist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644660" cy="505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7060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13183" cy="1143000"/>
          </a:xfrm>
        </p:spPr>
        <p:txBody>
          <a:bodyPr>
            <a:noAutofit/>
          </a:bodyPr>
          <a:lstStyle/>
          <a:p>
            <a:r>
              <a:rPr lang="en-US" sz="3600" b="1" dirty="0">
                <a:solidFill>
                  <a:schemeClr val="accent1">
                    <a:lumMod val="75000"/>
                  </a:schemeClr>
                </a:solidFill>
                <a:latin typeface="Candara" pitchFamily="34" charset="0"/>
              </a:rPr>
              <a:t>Step 4: Review the Data with Your Principal</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7692486" cy="278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4724400"/>
            <a:ext cx="7692486" cy="1015663"/>
          </a:xfrm>
          <a:prstGeom prst="rect">
            <a:avLst/>
          </a:prstGeom>
        </p:spPr>
        <p:txBody>
          <a:bodyPr wrap="square">
            <a:spAutoFit/>
          </a:bodyPr>
          <a:lstStyle/>
          <a:p>
            <a:pPr marL="285750" indent="-285750">
              <a:buFont typeface="Arial" pitchFamily="34" charset="0"/>
              <a:buChar char="•"/>
            </a:pPr>
            <a:r>
              <a:rPr lang="en-US" sz="2000" dirty="0">
                <a:latin typeface="+mj-lt"/>
              </a:rPr>
              <a:t>Use the “Print Survey” function from the Main Menu to print all data that has been entered in the tool for your school to review with school staff</a:t>
            </a:r>
            <a:r>
              <a:rPr lang="en-US" sz="2000" b="1" dirty="0">
                <a:latin typeface="+mj-lt"/>
              </a:rPr>
              <a:t>.</a:t>
            </a:r>
          </a:p>
        </p:txBody>
      </p:sp>
    </p:spTree>
    <p:extLst>
      <p:ext uri="{BB962C8B-B14F-4D97-AF65-F5344CB8AC3E}">
        <p14:creationId xmlns:p14="http://schemas.microsoft.com/office/powerpoint/2010/main" val="10332348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13183" cy="1143000"/>
          </a:xfrm>
        </p:spPr>
        <p:txBody>
          <a:bodyPr>
            <a:noAutofit/>
          </a:bodyPr>
          <a:lstStyle/>
          <a:p>
            <a:r>
              <a:rPr lang="en-US" sz="3600" b="1" dirty="0">
                <a:solidFill>
                  <a:schemeClr val="accent1">
                    <a:lumMod val="75000"/>
                  </a:schemeClr>
                </a:solidFill>
                <a:latin typeface="Candara" pitchFamily="34" charset="0"/>
              </a:rPr>
              <a:t>Step 5: School Computer-Based Assessment Certification Team</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229833"/>
            <a:ext cx="554553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599" y="5562600"/>
            <a:ext cx="7619999" cy="1323439"/>
          </a:xfrm>
          <a:prstGeom prst="rect">
            <a:avLst/>
          </a:prstGeom>
        </p:spPr>
        <p:txBody>
          <a:bodyPr wrap="square">
            <a:spAutoFit/>
          </a:bodyPr>
          <a:lstStyle/>
          <a:p>
            <a:pPr marL="285750" indent="-285750">
              <a:buFont typeface="Arial" pitchFamily="34" charset="0"/>
              <a:buChar char="•"/>
            </a:pPr>
            <a:r>
              <a:rPr lang="en-US" sz="2000" dirty="0">
                <a:latin typeface="+mj-lt"/>
              </a:rPr>
              <a:t>Identify the principal and a school-level team of contacts for computer-based testing.</a:t>
            </a:r>
          </a:p>
          <a:p>
            <a:pPr marL="285750" indent="-285750">
              <a:buFont typeface="Arial" pitchFamily="34" charset="0"/>
              <a:buChar char="•"/>
            </a:pPr>
            <a:r>
              <a:rPr lang="en-US" sz="2000" u="sng" dirty="0">
                <a:latin typeface="+mj-lt"/>
              </a:rPr>
              <a:t>Note</a:t>
            </a:r>
            <a:r>
              <a:rPr lang="en-US" sz="2000" dirty="0">
                <a:latin typeface="+mj-lt"/>
              </a:rPr>
              <a:t>: One person is also to be identified as the primary point of contact for the school.</a:t>
            </a:r>
          </a:p>
        </p:txBody>
      </p:sp>
    </p:spTree>
    <p:extLst>
      <p:ext uri="{BB962C8B-B14F-4D97-AF65-F5344CB8AC3E}">
        <p14:creationId xmlns:p14="http://schemas.microsoft.com/office/powerpoint/2010/main" val="240762869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13183" cy="1143000"/>
          </a:xfrm>
        </p:spPr>
        <p:txBody>
          <a:bodyPr>
            <a:noAutofit/>
          </a:bodyPr>
          <a:lstStyle/>
          <a:p>
            <a:r>
              <a:rPr lang="en-US" sz="3600" b="1" dirty="0">
                <a:solidFill>
                  <a:schemeClr val="accent1">
                    <a:lumMod val="75000"/>
                  </a:schemeClr>
                </a:solidFill>
                <a:latin typeface="Candara" pitchFamily="34" charset="0"/>
              </a:rPr>
              <a:t>Step 6: Submit to District Office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41721"/>
            <a:ext cx="6943401" cy="322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3800" y="5029200"/>
            <a:ext cx="7239000" cy="1631216"/>
          </a:xfrm>
          <a:prstGeom prst="rect">
            <a:avLst/>
          </a:prstGeom>
        </p:spPr>
        <p:txBody>
          <a:bodyPr wrap="square">
            <a:spAutoFit/>
          </a:bodyPr>
          <a:lstStyle/>
          <a:p>
            <a:pPr marL="342900" indent="-342900">
              <a:buFont typeface="Arial" pitchFamily="34" charset="0"/>
              <a:buChar char="•"/>
            </a:pPr>
            <a:r>
              <a:rPr lang="en-US" sz="2000" dirty="0">
                <a:latin typeface="+mj-lt"/>
              </a:rPr>
              <a:t>Go to the Survey section and select “VI. Submit to District Office.” </a:t>
            </a:r>
          </a:p>
          <a:p>
            <a:pPr marL="342900" indent="-342900">
              <a:buFont typeface="Arial" pitchFamily="34" charset="0"/>
              <a:buChar char="•"/>
            </a:pPr>
            <a:r>
              <a:rPr lang="en-US" sz="2000" u="sng" dirty="0">
                <a:latin typeface="+mj-lt"/>
              </a:rPr>
              <a:t>Note</a:t>
            </a:r>
            <a:r>
              <a:rPr lang="en-US" sz="2000" dirty="0">
                <a:latin typeface="+mj-lt"/>
              </a:rPr>
              <a:t>:  Clicking the Submit button on this page will record the date and notify your district that the survey is complete. </a:t>
            </a:r>
          </a:p>
        </p:txBody>
      </p:sp>
    </p:spTree>
    <p:extLst>
      <p:ext uri="{BB962C8B-B14F-4D97-AF65-F5344CB8AC3E}">
        <p14:creationId xmlns:p14="http://schemas.microsoft.com/office/powerpoint/2010/main" val="91383375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066800" y="533400"/>
            <a:ext cx="7162800" cy="3754874"/>
          </a:xfrm>
          <a:prstGeom prst="rect">
            <a:avLst/>
          </a:prstGeom>
          <a:noFill/>
          <a:ln w="9525">
            <a:noFill/>
            <a:miter lim="800000"/>
            <a:headEnd/>
            <a:tailEnd/>
          </a:ln>
        </p:spPr>
        <p:txBody>
          <a:bodyPr wrap="square">
            <a:spAutoFit/>
          </a:bodyPr>
          <a:lstStyle/>
          <a:p>
            <a:pPr algn="ctr"/>
            <a:r>
              <a:rPr lang="en-US" sz="4300" b="1" dirty="0" smtClean="0">
                <a:solidFill>
                  <a:schemeClr val="accent1">
                    <a:lumMod val="75000"/>
                  </a:schemeClr>
                </a:solidFill>
                <a:effectLst>
                  <a:outerShdw blurRad="38100" dist="38100" dir="2700000" algn="tl">
                    <a:srgbClr val="000000">
                      <a:alpha val="43137"/>
                    </a:srgbClr>
                  </a:outerShdw>
                </a:effectLst>
                <a:latin typeface="Candara" pitchFamily="34" charset="0"/>
              </a:rPr>
              <a:t>Contact Information:</a:t>
            </a:r>
          </a:p>
          <a:p>
            <a:pPr algn="ctr"/>
            <a:r>
              <a:rPr lang="en-US" sz="4300" b="1" dirty="0" smtClean="0">
                <a:solidFill>
                  <a:schemeClr val="accent1">
                    <a:lumMod val="75000"/>
                  </a:schemeClr>
                </a:solidFill>
                <a:effectLst>
                  <a:outerShdw blurRad="38100" dist="38100" dir="2700000" algn="tl">
                    <a:srgbClr val="000000">
                      <a:alpha val="43137"/>
                    </a:srgbClr>
                  </a:outerShdw>
                </a:effectLst>
                <a:latin typeface="Candara" pitchFamily="34" charset="0"/>
              </a:rPr>
              <a:t>Student Assessment and Educational Testing</a:t>
            </a:r>
          </a:p>
          <a:p>
            <a:pPr algn="ctr"/>
            <a:r>
              <a:rPr lang="en-US" sz="4300" b="1" dirty="0" smtClean="0">
                <a:solidFill>
                  <a:schemeClr val="accent1">
                    <a:lumMod val="75000"/>
                  </a:schemeClr>
                </a:solidFill>
                <a:effectLst>
                  <a:outerShdw blurRad="38100" dist="38100" dir="2700000" algn="tl">
                    <a:srgbClr val="000000">
                      <a:alpha val="43137"/>
                    </a:srgbClr>
                  </a:outerShdw>
                </a:effectLst>
                <a:latin typeface="Candara" pitchFamily="34" charset="0"/>
              </a:rPr>
              <a:t>305-995-7520</a:t>
            </a:r>
            <a:r>
              <a:rPr lang="en-US" sz="4300" b="1" dirty="0">
                <a:solidFill>
                  <a:schemeClr val="accent1">
                    <a:lumMod val="75000"/>
                  </a:schemeClr>
                </a:solidFill>
                <a:effectLst>
                  <a:outerShdw blurRad="38100" dist="38100" dir="2700000" algn="tl">
                    <a:srgbClr val="000000">
                      <a:alpha val="43137"/>
                    </a:srgbClr>
                  </a:outerShdw>
                </a:effectLst>
                <a:latin typeface="Candara" pitchFamily="34" charset="0"/>
              </a:rPr>
              <a:t> </a:t>
            </a:r>
          </a:p>
          <a:p>
            <a:endParaRPr lang="en-US" sz="6600" dirty="0">
              <a:latin typeface="Gill Sans MT" pitchFamily="34" charset="0"/>
            </a:endParaRPr>
          </a:p>
        </p:txBody>
      </p:sp>
      <p:sp>
        <p:nvSpPr>
          <p:cNvPr id="3" name="Rectangle 2"/>
          <p:cNvSpPr/>
          <p:nvPr/>
        </p:nvSpPr>
        <p:spPr>
          <a:xfrm>
            <a:off x="1219200" y="533400"/>
            <a:ext cx="6400800" cy="461963"/>
          </a:xfrm>
          <a:prstGeom prst="rect">
            <a:avLst/>
          </a:prstGeom>
        </p:spPr>
        <p:txBody>
          <a:bodyPr>
            <a:spAutoFit/>
          </a:bodyPr>
          <a:lstStyle/>
          <a:p>
            <a:pPr algn="ctr" fontAlgn="auto">
              <a:spcBef>
                <a:spcPts val="0"/>
              </a:spcBef>
              <a:spcAft>
                <a:spcPts val="0"/>
              </a:spcAft>
              <a:defRPr/>
            </a:pPr>
            <a:r>
              <a:rPr lang="en-US" sz="2400" b="1" dirty="0">
                <a:solidFill>
                  <a:schemeClr val="accent1">
                    <a:lumMod val="75000"/>
                  </a:schemeClr>
                </a:solidFill>
                <a:latin typeface="Candara" pitchFamily="34" charset="0"/>
              </a:rPr>
              <a:t>    </a:t>
            </a:r>
            <a:endParaRPr lang="en-US" sz="2400" dirty="0">
              <a:latin typeface="+mn-lt"/>
            </a:endParaRPr>
          </a:p>
        </p:txBody>
      </p:sp>
      <p:pic>
        <p:nvPicPr>
          <p:cNvPr id="37891" name="Picture 2" descr="C:\Documents and Settings\bo.elzie\Local Settings\Temporary Internet Files\Content.IE5\6A5QNLDW\MC900441428[1].png"/>
          <p:cNvPicPr>
            <a:picLocks noChangeAspect="1" noChangeArrowheads="1"/>
          </p:cNvPicPr>
          <p:nvPr/>
        </p:nvPicPr>
        <p:blipFill>
          <a:blip r:embed="rId3" cstate="print"/>
          <a:srcRect/>
          <a:stretch>
            <a:fillRect/>
          </a:stretch>
        </p:blipFill>
        <p:spPr bwMode="auto">
          <a:xfrm>
            <a:off x="3657600" y="4029180"/>
            <a:ext cx="2286000"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088"/>
            <a:ext cx="7499350" cy="1143000"/>
          </a:xfrm>
        </p:spPr>
        <p:txBody>
          <a:bodyPr>
            <a:normAutofit/>
          </a:bodyPr>
          <a:lstStyle/>
          <a:p>
            <a:pPr eaLnBrk="1" fontAlgn="auto" hangingPunct="1">
              <a:spcAft>
                <a:spcPts val="0"/>
              </a:spcAft>
              <a:defRPr/>
            </a:pPr>
            <a:r>
              <a:rPr lang="en-US" b="1" dirty="0" smtClean="0">
                <a:solidFill>
                  <a:schemeClr val="accent1">
                    <a:lumMod val="75000"/>
                  </a:schemeClr>
                </a:solidFill>
                <a:effectLst>
                  <a:outerShdw blurRad="38100" dist="38100" dir="2700000" algn="tl">
                    <a:srgbClr val="000000">
                      <a:alpha val="43137"/>
                    </a:srgbClr>
                  </a:outerShdw>
                </a:effectLst>
                <a:latin typeface="Candara" pitchFamily="34" charset="0"/>
              </a:rPr>
              <a:t>Florida’s Transition to CBT</a:t>
            </a:r>
            <a:endParaRPr lang="en-US" b="1" dirty="0">
              <a:solidFill>
                <a:schemeClr val="accent1">
                  <a:lumMod val="75000"/>
                </a:schemeClr>
              </a:solidFill>
              <a:effectLst>
                <a:outerShdw blurRad="38100" dist="38100" dir="2700000" algn="tl">
                  <a:srgbClr val="000000">
                    <a:alpha val="43137"/>
                  </a:srgbClr>
                </a:outerShdw>
              </a:effectLst>
              <a:latin typeface="Candara"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95401"/>
            <a:ext cx="4648199" cy="524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27011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bwMode="auto">
          <a:xfrm>
            <a:off x="1644650" y="152400"/>
            <a:ext cx="7499350" cy="1143000"/>
          </a:xfrm>
          <a:noFill/>
        </p:spPr>
        <p:txBody>
          <a:bodyPr vert="horz" wrap="square" lIns="91440" tIns="45720" rIns="91440" bIns="45720" numCol="1" anchorCtr="0" compatLnSpc="1">
            <a:prstTxWarp prst="textNoShape">
              <a:avLst/>
            </a:prstTxWarp>
          </a:bodyPr>
          <a:lstStyle/>
          <a:p>
            <a:r>
              <a:rPr lang="en-US" b="1" dirty="0" smtClean="0">
                <a:solidFill>
                  <a:schemeClr val="accent1">
                    <a:lumMod val="75000"/>
                  </a:schemeClr>
                </a:solidFill>
                <a:effectLst>
                  <a:outerShdw blurRad="38100" dist="38100" dir="2700000" algn="tl">
                    <a:srgbClr val="000000">
                      <a:alpha val="43137"/>
                    </a:srgbClr>
                  </a:outerShdw>
                </a:effectLst>
                <a:latin typeface="Candara" pitchFamily="34" charset="0"/>
              </a:rPr>
              <a:t>CBT Assessments in 2014-15</a:t>
            </a:r>
          </a:p>
        </p:txBody>
      </p:sp>
      <p:sp>
        <p:nvSpPr>
          <p:cNvPr id="25602" name="Rectangle 3"/>
          <p:cNvSpPr>
            <a:spLocks noGrp="1"/>
          </p:cNvSpPr>
          <p:nvPr>
            <p:ph type="body" idx="4294967295"/>
          </p:nvPr>
        </p:nvSpPr>
        <p:spPr>
          <a:xfrm>
            <a:off x="381000" y="1600200"/>
            <a:ext cx="8763000" cy="5029200"/>
          </a:xfrm>
        </p:spPr>
        <p:txBody>
          <a:bodyPr>
            <a:normAutofit/>
          </a:bodyPr>
          <a:lstStyle/>
          <a:p>
            <a:pPr>
              <a:buFont typeface="Wingdings" pitchFamily="2" charset="2"/>
              <a:buChar char="§"/>
            </a:pPr>
            <a:r>
              <a:rPr lang="en-US" b="1" dirty="0" smtClean="0"/>
              <a:t>Florida Standards Assessments (FSA)</a:t>
            </a:r>
          </a:p>
          <a:p>
            <a:pPr lvl="1">
              <a:buFont typeface="Arial" pitchFamily="34" charset="0"/>
              <a:buChar char="•"/>
            </a:pPr>
            <a:r>
              <a:rPr lang="en-US" dirty="0" smtClean="0"/>
              <a:t>Grades 5 -11 ELA</a:t>
            </a:r>
          </a:p>
          <a:p>
            <a:pPr lvl="1">
              <a:buFont typeface="Arial" pitchFamily="34" charset="0"/>
              <a:buChar char="•"/>
            </a:pPr>
            <a:r>
              <a:rPr lang="en-US" dirty="0" smtClean="0"/>
              <a:t>Grades </a:t>
            </a:r>
            <a:r>
              <a:rPr lang="en-US" dirty="0" smtClean="0"/>
              <a:t>5-8 </a:t>
            </a:r>
            <a:r>
              <a:rPr lang="en-US" dirty="0" smtClean="0"/>
              <a:t>Mathematics</a:t>
            </a:r>
          </a:p>
          <a:p>
            <a:pPr lvl="1">
              <a:buFont typeface="Arial" pitchFamily="34" charset="0"/>
              <a:buChar char="•"/>
            </a:pPr>
            <a:r>
              <a:rPr lang="en-US" dirty="0" smtClean="0"/>
              <a:t>Algebra 1 EOC</a:t>
            </a:r>
          </a:p>
          <a:p>
            <a:pPr lvl="1">
              <a:buFont typeface="Arial" pitchFamily="34" charset="0"/>
              <a:buChar char="•"/>
            </a:pPr>
            <a:r>
              <a:rPr lang="en-US" dirty="0" smtClean="0"/>
              <a:t>Geometry  EOC</a:t>
            </a:r>
          </a:p>
          <a:p>
            <a:pPr lvl="1">
              <a:buFont typeface="Arial" pitchFamily="34" charset="0"/>
              <a:buChar char="•"/>
            </a:pPr>
            <a:r>
              <a:rPr lang="en-US" dirty="0" smtClean="0"/>
              <a:t>Algebra 2 EOC </a:t>
            </a:r>
          </a:p>
          <a:p>
            <a:pPr marL="365760" lvl="1" indent="0">
              <a:buNone/>
            </a:pPr>
            <a:endParaRPr lang="en-US" sz="2000" dirty="0" smtClean="0"/>
          </a:p>
        </p:txBody>
      </p:sp>
    </p:spTree>
    <p:extLst>
      <p:ext uri="{BB962C8B-B14F-4D97-AF65-F5344CB8AC3E}">
        <p14:creationId xmlns:p14="http://schemas.microsoft.com/office/powerpoint/2010/main" val="33938275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bwMode="auto">
          <a:xfrm>
            <a:off x="1644650" y="274638"/>
            <a:ext cx="7499350" cy="1143000"/>
          </a:xfrm>
          <a:noFill/>
        </p:spPr>
        <p:txBody>
          <a:bodyPr vert="horz" wrap="square" lIns="91440" tIns="45720" rIns="91440" bIns="45720" numCol="1" anchorCtr="0" compatLnSpc="1">
            <a:prstTxWarp prst="textNoShape">
              <a:avLst/>
            </a:prstTxWarp>
          </a:bodyPr>
          <a:lstStyle/>
          <a:p>
            <a:r>
              <a:rPr lang="en-US" b="1" dirty="0" smtClean="0">
                <a:solidFill>
                  <a:schemeClr val="accent1">
                    <a:lumMod val="75000"/>
                  </a:schemeClr>
                </a:solidFill>
                <a:effectLst>
                  <a:outerShdw blurRad="38100" dist="38100" dir="2700000" algn="tl">
                    <a:srgbClr val="000000">
                      <a:alpha val="43137"/>
                    </a:srgbClr>
                  </a:outerShdw>
                </a:effectLst>
                <a:latin typeface="Candara" pitchFamily="34" charset="0"/>
              </a:rPr>
              <a:t>CBT Assessments in 2014-15</a:t>
            </a:r>
          </a:p>
        </p:txBody>
      </p:sp>
      <p:sp>
        <p:nvSpPr>
          <p:cNvPr id="25602" name="Rectangle 3"/>
          <p:cNvSpPr>
            <a:spLocks noGrp="1"/>
          </p:cNvSpPr>
          <p:nvPr>
            <p:ph type="body" idx="4294967295"/>
          </p:nvPr>
        </p:nvSpPr>
        <p:spPr>
          <a:xfrm>
            <a:off x="609600" y="1752600"/>
            <a:ext cx="7727950" cy="4572000"/>
          </a:xfrm>
        </p:spPr>
        <p:txBody>
          <a:bodyPr>
            <a:normAutofit fontScale="92500" lnSpcReduction="10000"/>
          </a:bodyPr>
          <a:lstStyle/>
          <a:p>
            <a:pPr>
              <a:buFont typeface="Wingdings" pitchFamily="2" charset="2"/>
              <a:buChar char="§"/>
            </a:pPr>
            <a:r>
              <a:rPr lang="en-US" b="1" dirty="0" smtClean="0"/>
              <a:t>NGSSS FCAT/FCAT 2.0 and EOC</a:t>
            </a:r>
            <a:r>
              <a:rPr lang="en-US" dirty="0" smtClean="0"/>
              <a:t> </a:t>
            </a:r>
            <a:r>
              <a:rPr lang="en-US" b="1" dirty="0" smtClean="0"/>
              <a:t>  </a:t>
            </a:r>
          </a:p>
          <a:p>
            <a:pPr lvl="1">
              <a:buFont typeface="Arial" pitchFamily="34" charset="0"/>
              <a:buChar char="•"/>
            </a:pPr>
            <a:r>
              <a:rPr lang="en-US" dirty="0"/>
              <a:t>FCAT 2.0 Reading Retake </a:t>
            </a:r>
          </a:p>
          <a:p>
            <a:pPr lvl="1">
              <a:buFont typeface="Arial" pitchFamily="34" charset="0"/>
              <a:buChar char="•"/>
            </a:pPr>
            <a:r>
              <a:rPr lang="en-US" dirty="0"/>
              <a:t>FCAT </a:t>
            </a:r>
            <a:r>
              <a:rPr lang="en-US" dirty="0" smtClean="0"/>
              <a:t>SSS Mathematics </a:t>
            </a:r>
            <a:r>
              <a:rPr lang="en-US" dirty="0"/>
              <a:t>Retake</a:t>
            </a:r>
          </a:p>
          <a:p>
            <a:pPr lvl="1">
              <a:buFont typeface="Arial" pitchFamily="34" charset="0"/>
              <a:buChar char="•"/>
            </a:pPr>
            <a:r>
              <a:rPr lang="en-US" dirty="0" smtClean="0"/>
              <a:t>Algebra 1</a:t>
            </a:r>
          </a:p>
          <a:p>
            <a:pPr lvl="1">
              <a:buFont typeface="Arial" pitchFamily="34" charset="0"/>
              <a:buChar char="•"/>
            </a:pPr>
            <a:r>
              <a:rPr lang="en-US" dirty="0" smtClean="0"/>
              <a:t>Biology 1</a:t>
            </a:r>
          </a:p>
          <a:p>
            <a:pPr lvl="1">
              <a:buFont typeface="Arial" pitchFamily="34" charset="0"/>
              <a:buChar char="•"/>
            </a:pPr>
            <a:r>
              <a:rPr lang="en-US" dirty="0" smtClean="0"/>
              <a:t>Civics</a:t>
            </a:r>
            <a:endParaRPr lang="en-US" dirty="0"/>
          </a:p>
          <a:p>
            <a:pPr lvl="1">
              <a:buFont typeface="Arial" pitchFamily="34" charset="0"/>
              <a:buChar char="•"/>
            </a:pPr>
            <a:r>
              <a:rPr lang="en-US" dirty="0" smtClean="0"/>
              <a:t>Geometry</a:t>
            </a:r>
          </a:p>
          <a:p>
            <a:pPr lvl="1">
              <a:buFont typeface="Arial" pitchFamily="34" charset="0"/>
              <a:buChar char="•"/>
            </a:pPr>
            <a:r>
              <a:rPr lang="en-US" dirty="0" smtClean="0"/>
              <a:t>US History</a:t>
            </a:r>
          </a:p>
          <a:p>
            <a:pPr marL="365760" lvl="1" indent="0">
              <a:buNone/>
            </a:pPr>
            <a:endParaRPr lang="en-US" dirty="0" smtClean="0"/>
          </a:p>
          <a:p>
            <a:pPr marL="365760" lvl="1" indent="0">
              <a:buNone/>
            </a:pPr>
            <a:r>
              <a:rPr lang="en-US" sz="2000" dirty="0" smtClean="0"/>
              <a:t> </a:t>
            </a:r>
            <a:endParaRPr lang="en-US" sz="2000" dirty="0"/>
          </a:p>
          <a:p>
            <a:pPr lvl="1"/>
            <a:endParaRPr lang="en-US" dirty="0" smtClean="0"/>
          </a:p>
        </p:txBody>
      </p:sp>
    </p:spTree>
    <p:extLst>
      <p:ext uri="{BB962C8B-B14F-4D97-AF65-F5344CB8AC3E}">
        <p14:creationId xmlns:p14="http://schemas.microsoft.com/office/powerpoint/2010/main" val="35347134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2286000" y="152400"/>
            <a:ext cx="6400800" cy="1143000"/>
          </a:xfrm>
          <a:prstGeom prst="rect">
            <a:avLst/>
          </a:prstGeom>
        </p:spPr>
        <p:txBody>
          <a:bodyPr>
            <a:noAutofit/>
          </a:bodyPr>
          <a:lstStyle/>
          <a:p>
            <a:pPr algn="ctr" fontAlgn="auto">
              <a:spcAft>
                <a:spcPts val="0"/>
              </a:spcAft>
              <a:defRPr/>
            </a:pPr>
            <a:r>
              <a:rPr lang="en-US" sz="3600" b="1" dirty="0" smtClean="0">
                <a:solidFill>
                  <a:schemeClr val="accent1">
                    <a:lumMod val="75000"/>
                  </a:schemeClr>
                </a:solidFill>
                <a:effectLst>
                  <a:outerShdw blurRad="38100" dist="38100" dir="2700000" algn="tl">
                    <a:srgbClr val="000000">
                      <a:alpha val="43137"/>
                    </a:srgbClr>
                  </a:outerShdw>
                </a:effectLst>
                <a:latin typeface="Candara" pitchFamily="34" charset="0"/>
              </a:rPr>
              <a:t>2014-15 Pearson’s TestNav 8</a:t>
            </a:r>
          </a:p>
          <a:p>
            <a:pPr algn="ctr" fontAlgn="auto">
              <a:spcAft>
                <a:spcPts val="0"/>
              </a:spcAft>
              <a:defRPr/>
            </a:pPr>
            <a:r>
              <a:rPr lang="en-US" sz="3600" b="1" dirty="0" smtClean="0">
                <a:solidFill>
                  <a:schemeClr val="accent1">
                    <a:lumMod val="75000"/>
                  </a:schemeClr>
                </a:solidFill>
                <a:effectLst>
                  <a:outerShdw blurRad="38100" dist="38100" dir="2700000" algn="tl">
                    <a:srgbClr val="000000">
                      <a:alpha val="43137"/>
                    </a:srgbClr>
                  </a:outerShdw>
                </a:effectLst>
                <a:latin typeface="Candara" pitchFamily="34" charset="0"/>
              </a:rPr>
              <a:t>Minimum Specifications</a:t>
            </a:r>
            <a:endParaRPr lang="en-US" sz="3600" dirty="0">
              <a:latin typeface="Candara" pitchFamily="34" charset="0"/>
              <a:ea typeface="+mj-ea"/>
              <a:cs typeface="+mj-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76399"/>
            <a:ext cx="3608648" cy="500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4244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bwMode="auto">
          <a:xfrm>
            <a:off x="1632245" y="0"/>
            <a:ext cx="7499350" cy="1143000"/>
          </a:xfrm>
          <a:noFill/>
        </p:spPr>
        <p:txBody>
          <a:bodyPr vert="horz" wrap="square" lIns="91440" tIns="45720" rIns="91440" bIns="45720" numCol="1" anchorCtr="0" compatLnSpc="1">
            <a:prstTxWarp prst="textNoShape">
              <a:avLst/>
            </a:prstTxWarp>
          </a:bodyPr>
          <a:lstStyle/>
          <a:p>
            <a:r>
              <a:rPr lang="en-US" b="1" dirty="0" smtClean="0">
                <a:solidFill>
                  <a:schemeClr val="accent1">
                    <a:lumMod val="75000"/>
                  </a:schemeClr>
                </a:solidFill>
                <a:effectLst>
                  <a:outerShdw blurRad="38100" dist="38100" dir="2700000" algn="tl">
                    <a:srgbClr val="000000">
                      <a:alpha val="43137"/>
                    </a:srgbClr>
                  </a:outerShdw>
                </a:effectLst>
                <a:latin typeface="Candara" pitchFamily="34" charset="0"/>
              </a:rPr>
              <a:t>TestNav 8</a:t>
            </a:r>
          </a:p>
        </p:txBody>
      </p:sp>
      <p:sp>
        <p:nvSpPr>
          <p:cNvPr id="26626" name="Rectangle 3"/>
          <p:cNvSpPr>
            <a:spLocks noGrp="1"/>
          </p:cNvSpPr>
          <p:nvPr>
            <p:ph type="body" idx="4294967295"/>
          </p:nvPr>
        </p:nvSpPr>
        <p:spPr>
          <a:xfrm>
            <a:off x="0" y="1371600"/>
            <a:ext cx="3730625" cy="4876800"/>
          </a:xfrm>
        </p:spPr>
        <p:txBody>
          <a:bodyPr>
            <a:normAutofit/>
          </a:bodyPr>
          <a:lstStyle/>
          <a:p>
            <a:pPr lvl="1" eaLnBrk="1" hangingPunct="1">
              <a:buFont typeface="Arial" charset="0"/>
              <a:buChar char="•"/>
            </a:pPr>
            <a:r>
              <a:rPr lang="en-US" sz="2000" dirty="0" smtClean="0">
                <a:cs typeface="Tahoma" pitchFamily="34" charset="0"/>
              </a:rPr>
              <a:t>Pearson’s CBT platform </a:t>
            </a:r>
            <a:r>
              <a:rPr lang="en-US" sz="2000" dirty="0">
                <a:cs typeface="Tahoma" pitchFamily="34" charset="0"/>
              </a:rPr>
              <a:t>for Florida’s high-stakes computer-based statewide </a:t>
            </a:r>
            <a:r>
              <a:rPr lang="en-US" sz="2000" dirty="0" smtClean="0">
                <a:cs typeface="Tahoma" pitchFamily="34" charset="0"/>
              </a:rPr>
              <a:t>assessments</a:t>
            </a:r>
            <a:endParaRPr lang="en-US" sz="2000" dirty="0">
              <a:cs typeface="Tahoma" pitchFamily="34" charset="0"/>
            </a:endParaRPr>
          </a:p>
          <a:p>
            <a:pPr lvl="1">
              <a:buFont typeface="Arial" charset="0"/>
              <a:buChar char="•"/>
            </a:pPr>
            <a:r>
              <a:rPr lang="en-US" sz="2000" dirty="0" smtClean="0">
                <a:effectLst/>
              </a:rPr>
              <a:t>Browser-based </a:t>
            </a:r>
            <a:r>
              <a:rPr lang="en-US" sz="2000" dirty="0">
                <a:effectLst/>
              </a:rPr>
              <a:t>platform with integrated test accommodations (</a:t>
            </a:r>
            <a:r>
              <a:rPr lang="en-US" sz="2000" dirty="0">
                <a:effectLst/>
                <a:ea typeface="Calibri"/>
                <a:cs typeface="Times New Roman"/>
              </a:rPr>
              <a:t>only the URL is needed) </a:t>
            </a:r>
            <a:r>
              <a:rPr lang="en-US" sz="2000" dirty="0"/>
              <a:t> </a:t>
            </a:r>
          </a:p>
          <a:p>
            <a:pPr lvl="1">
              <a:buFont typeface="Arial" charset="0"/>
              <a:buChar char="•"/>
            </a:pPr>
            <a:r>
              <a:rPr lang="en-US" sz="2000" dirty="0"/>
              <a:t>Updated Proctor Caching </a:t>
            </a:r>
            <a:r>
              <a:rPr lang="en-US" sz="2000" dirty="0" smtClean="0"/>
              <a:t>interface  will require installation</a:t>
            </a:r>
            <a:endParaRPr lang="en-US" sz="2000" dirty="0" smtClean="0">
              <a:cs typeface="Tahoma" pitchFamily="34" charset="0"/>
            </a:endParaRPr>
          </a:p>
          <a:p>
            <a:pPr lvl="1" eaLnBrk="1" hangingPunct="1">
              <a:buFont typeface="Arial" charset="0"/>
              <a:buChar char="•"/>
            </a:pPr>
            <a:endParaRPr lang="en-US" sz="2000" dirty="0">
              <a:cs typeface="Tahoma" pitchFamily="34" charset="0"/>
            </a:endParaRPr>
          </a:p>
          <a:p>
            <a:pPr marL="403225" lvl="1" indent="0">
              <a:buNone/>
            </a:pPr>
            <a:r>
              <a:rPr lang="en-US" dirty="0" smtClean="0"/>
              <a:t> </a:t>
            </a:r>
          </a:p>
        </p:txBody>
      </p:sp>
      <p:pic>
        <p:nvPicPr>
          <p:cNvPr id="3074"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844" y="1371600"/>
            <a:ext cx="53030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279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219200" y="1371600"/>
            <a:ext cx="7086600" cy="4524315"/>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400" b="1" dirty="0">
                <a:latin typeface="Gill Sans MT" pitchFamily="34" charset="0"/>
              </a:rPr>
              <a:t>Tool </a:t>
            </a:r>
            <a:r>
              <a:rPr lang="en-US" sz="2400" b="1" u="sng" dirty="0" smtClean="0">
                <a:latin typeface="Gill Sans MT" pitchFamily="34" charset="0"/>
              </a:rPr>
              <a:t>opens</a:t>
            </a:r>
            <a:r>
              <a:rPr lang="en-US" sz="2400" b="1" dirty="0" smtClean="0">
                <a:latin typeface="Gill Sans MT" pitchFamily="34" charset="0"/>
              </a:rPr>
              <a:t> </a:t>
            </a:r>
            <a:r>
              <a:rPr lang="en-US" sz="2400" b="1" dirty="0">
                <a:latin typeface="Gill Sans MT" pitchFamily="34" charset="0"/>
              </a:rPr>
              <a:t>for </a:t>
            </a:r>
            <a:r>
              <a:rPr lang="en-US" sz="2400" b="1" dirty="0" smtClean="0">
                <a:latin typeface="Gill Sans MT" pitchFamily="34" charset="0"/>
              </a:rPr>
              <a:t>Winter </a:t>
            </a:r>
            <a:r>
              <a:rPr lang="en-US" sz="2400" b="1" dirty="0">
                <a:latin typeface="Gill Sans MT" pitchFamily="34" charset="0"/>
              </a:rPr>
              <a:t>certification </a:t>
            </a:r>
          </a:p>
          <a:p>
            <a:pPr algn="ctr" eaLnBrk="1" fontAlgn="auto" hangingPunct="1">
              <a:spcBef>
                <a:spcPts val="0"/>
              </a:spcBef>
              <a:spcAft>
                <a:spcPts val="0"/>
              </a:spcAft>
              <a:buFont typeface="Wingdings 2"/>
              <a:buNone/>
              <a:defRPr/>
            </a:pPr>
            <a:r>
              <a:rPr lang="en-US" sz="3600" b="1" dirty="0" smtClean="0">
                <a:solidFill>
                  <a:schemeClr val="accent3"/>
                </a:solidFill>
                <a:latin typeface="Gill Sans MT" pitchFamily="34" charset="0"/>
              </a:rPr>
              <a:t>October 21, 2014</a:t>
            </a:r>
            <a:endParaRPr lang="en-US" sz="3600" b="1" dirty="0">
              <a:solidFill>
                <a:schemeClr val="accent3"/>
              </a:solidFill>
              <a:latin typeface="Gill Sans MT" pitchFamily="34" charset="0"/>
            </a:endParaRPr>
          </a:p>
          <a:p>
            <a:pPr algn="ctr" eaLnBrk="1" fontAlgn="auto" hangingPunct="1">
              <a:spcAft>
                <a:spcPts val="0"/>
              </a:spcAft>
              <a:defRPr/>
            </a:pPr>
            <a:endParaRPr lang="en-US" sz="2400" b="1" dirty="0">
              <a:solidFill>
                <a:schemeClr val="accent3"/>
              </a:solidFill>
              <a:latin typeface="Gill Sans MT" pitchFamily="34" charset="0"/>
            </a:endParaRPr>
          </a:p>
          <a:p>
            <a:pPr algn="ctr" fontAlgn="auto">
              <a:spcAft>
                <a:spcPts val="0"/>
              </a:spcAft>
              <a:defRPr/>
            </a:pPr>
            <a:r>
              <a:rPr lang="en-US" sz="2400" b="1" dirty="0">
                <a:latin typeface="Gill Sans MT" pitchFamily="34" charset="0"/>
              </a:rPr>
              <a:t>Tool </a:t>
            </a:r>
            <a:r>
              <a:rPr lang="en-US" sz="2400" b="1" u="sng" dirty="0" smtClean="0">
                <a:latin typeface="Gill Sans MT" pitchFamily="34" charset="0"/>
              </a:rPr>
              <a:t>closes</a:t>
            </a:r>
            <a:r>
              <a:rPr lang="en-US" sz="2400" b="1" dirty="0" smtClean="0">
                <a:latin typeface="Gill Sans MT" pitchFamily="34" charset="0"/>
              </a:rPr>
              <a:t> </a:t>
            </a:r>
            <a:r>
              <a:rPr lang="en-US" sz="2400" b="1" dirty="0">
                <a:latin typeface="Gill Sans MT" pitchFamily="34" charset="0"/>
              </a:rPr>
              <a:t>for </a:t>
            </a:r>
            <a:r>
              <a:rPr lang="en-US" sz="2400" b="1" dirty="0" smtClean="0">
                <a:latin typeface="Gill Sans MT" pitchFamily="34" charset="0"/>
              </a:rPr>
              <a:t>Winter </a:t>
            </a:r>
            <a:r>
              <a:rPr lang="en-US" sz="2400" b="1" dirty="0">
                <a:latin typeface="Gill Sans MT" pitchFamily="34" charset="0"/>
              </a:rPr>
              <a:t>certification </a:t>
            </a:r>
          </a:p>
          <a:p>
            <a:pPr algn="ctr" fontAlgn="auto">
              <a:spcAft>
                <a:spcPts val="0"/>
              </a:spcAft>
              <a:defRPr/>
            </a:pPr>
            <a:r>
              <a:rPr lang="en-US" sz="3600" b="1" dirty="0" smtClean="0">
                <a:solidFill>
                  <a:schemeClr val="accent3"/>
                </a:solidFill>
                <a:latin typeface="Gill Sans MT" pitchFamily="34" charset="0"/>
              </a:rPr>
              <a:t>November 4, 2014</a:t>
            </a:r>
            <a:endParaRPr lang="en-US" sz="3600" b="1" dirty="0">
              <a:solidFill>
                <a:schemeClr val="accent3"/>
              </a:solidFill>
              <a:latin typeface="Gill Sans MT" pitchFamily="34" charset="0"/>
            </a:endParaRPr>
          </a:p>
          <a:p>
            <a:endParaRPr lang="en-US" sz="2400" b="1" dirty="0" smtClean="0">
              <a:latin typeface="Gill Sans MT" pitchFamily="34" charset="0"/>
            </a:endParaRPr>
          </a:p>
          <a:p>
            <a:endParaRPr lang="en-US" sz="2400" b="1" dirty="0" smtClean="0">
              <a:latin typeface="Gill Sans MT" pitchFamily="34" charset="0"/>
            </a:endParaRPr>
          </a:p>
          <a:p>
            <a:r>
              <a:rPr lang="en-US" sz="2400" u="sng" dirty="0">
                <a:latin typeface="Gill Sans MT" pitchFamily="34" charset="0"/>
              </a:rPr>
              <a:t>Note</a:t>
            </a:r>
            <a:r>
              <a:rPr lang="en-US" sz="2400" dirty="0">
                <a:latin typeface="Gill Sans MT" pitchFamily="34" charset="0"/>
              </a:rPr>
              <a:t>: </a:t>
            </a:r>
            <a:r>
              <a:rPr lang="en-US" sz="2400" dirty="0" smtClean="0">
                <a:latin typeface="Gill Sans MT" pitchFamily="34" charset="0"/>
              </a:rPr>
              <a:t> This </a:t>
            </a:r>
            <a:r>
              <a:rPr lang="en-US" sz="2400" dirty="0">
                <a:latin typeface="Gill Sans MT" pitchFamily="34" charset="0"/>
              </a:rPr>
              <a:t>survey must be completed by </a:t>
            </a:r>
            <a:r>
              <a:rPr lang="en-US" sz="2400" u="sng" dirty="0">
                <a:latin typeface="Gill Sans MT" pitchFamily="34" charset="0"/>
              </a:rPr>
              <a:t>ALL</a:t>
            </a:r>
            <a:r>
              <a:rPr lang="en-US" sz="2400" dirty="0">
                <a:latin typeface="Gill Sans MT" pitchFamily="34" charset="0"/>
              </a:rPr>
              <a:t> </a:t>
            </a:r>
            <a:r>
              <a:rPr lang="en-US" sz="2400" dirty="0" smtClean="0">
                <a:latin typeface="Gill Sans MT" pitchFamily="34" charset="0"/>
              </a:rPr>
              <a:t>schools </a:t>
            </a:r>
            <a:r>
              <a:rPr lang="en-US" sz="2400" dirty="0">
                <a:latin typeface="Gill Sans MT" pitchFamily="34" charset="0"/>
              </a:rPr>
              <a:t>and centers administering the </a:t>
            </a:r>
            <a:r>
              <a:rPr lang="en-US" sz="2400" dirty="0" smtClean="0">
                <a:latin typeface="Gill Sans MT" pitchFamily="34" charset="0"/>
              </a:rPr>
              <a:t>Winter 2014 NGSSS EOC Computer-based </a:t>
            </a:r>
            <a:r>
              <a:rPr lang="en-US" sz="2400" dirty="0">
                <a:latin typeface="Gill Sans MT" pitchFamily="34" charset="0"/>
              </a:rPr>
              <a:t>Assessments. </a:t>
            </a:r>
          </a:p>
          <a:p>
            <a:endParaRPr lang="en-US" sz="2400" dirty="0">
              <a:latin typeface="Gill Sans MT" pitchFamily="34" charset="0"/>
            </a:endParaRPr>
          </a:p>
        </p:txBody>
      </p:sp>
      <p:sp>
        <p:nvSpPr>
          <p:cNvPr id="3" name="Rectangle 2"/>
          <p:cNvSpPr/>
          <p:nvPr/>
        </p:nvSpPr>
        <p:spPr>
          <a:xfrm>
            <a:off x="1371601" y="592523"/>
            <a:ext cx="7480004" cy="646331"/>
          </a:xfrm>
          <a:prstGeom prst="rect">
            <a:avLst/>
          </a:prstGeom>
        </p:spPr>
        <p:txBody>
          <a:bodyPr wrap="square">
            <a:spAutoFit/>
          </a:bodyPr>
          <a:lstStyle/>
          <a:p>
            <a:pPr algn="r" fontAlgn="auto">
              <a:spcBef>
                <a:spcPts val="0"/>
              </a:spcBef>
              <a:spcAft>
                <a:spcPts val="0"/>
              </a:spcAft>
              <a:defRPr/>
            </a:pPr>
            <a:r>
              <a:rPr lang="en-US" sz="3600" b="1" dirty="0" smtClean="0">
                <a:solidFill>
                  <a:schemeClr val="accent1">
                    <a:lumMod val="75000"/>
                  </a:schemeClr>
                </a:solidFill>
                <a:effectLst>
                  <a:outerShdw blurRad="38100" dist="38100" dir="2700000" algn="tl">
                    <a:srgbClr val="000000">
                      <a:alpha val="43137"/>
                    </a:srgbClr>
                  </a:outerShdw>
                </a:effectLst>
                <a:latin typeface="Candara" pitchFamily="34" charset="0"/>
              </a:rPr>
              <a:t>Winter 2014 </a:t>
            </a:r>
            <a:r>
              <a:rPr lang="en-US" sz="3600" b="1" dirty="0">
                <a:solidFill>
                  <a:schemeClr val="accent1">
                    <a:lumMod val="75000"/>
                  </a:schemeClr>
                </a:solidFill>
                <a:effectLst>
                  <a:outerShdw blurRad="38100" dist="38100" dir="2700000" algn="tl">
                    <a:srgbClr val="000000">
                      <a:alpha val="43137"/>
                    </a:srgbClr>
                  </a:outerShdw>
                </a:effectLst>
                <a:latin typeface="Candara" pitchFamily="34" charset="0"/>
              </a:rPr>
              <a:t>Certification Process</a:t>
            </a:r>
            <a:endParaRPr lang="en-US" sz="3600" b="1" dirty="0">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17828370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8940" y="381000"/>
            <a:ext cx="7480004" cy="646331"/>
          </a:xfrm>
          <a:prstGeom prst="rect">
            <a:avLst/>
          </a:prstGeom>
        </p:spPr>
        <p:txBody>
          <a:bodyPr wrap="square">
            <a:spAutoFit/>
          </a:bodyPr>
          <a:lstStyle/>
          <a:p>
            <a:pPr algn="r" fontAlgn="auto">
              <a:spcBef>
                <a:spcPts val="0"/>
              </a:spcBef>
              <a:spcAft>
                <a:spcPts val="0"/>
              </a:spcAft>
              <a:defRPr/>
            </a:pPr>
            <a:r>
              <a:rPr lang="en-US" sz="3600" b="1" dirty="0" smtClean="0">
                <a:solidFill>
                  <a:schemeClr val="accent1">
                    <a:lumMod val="75000"/>
                  </a:schemeClr>
                </a:solidFill>
                <a:effectLst>
                  <a:outerShdw blurRad="38100" dist="38100" dir="2700000" algn="tl">
                    <a:srgbClr val="000000">
                      <a:alpha val="43137"/>
                    </a:srgbClr>
                  </a:outerShdw>
                </a:effectLst>
                <a:latin typeface="Candara" pitchFamily="34" charset="0"/>
              </a:rPr>
              <a:t>Winter 2014 </a:t>
            </a:r>
            <a:r>
              <a:rPr lang="en-US" sz="3600" b="1" dirty="0">
                <a:solidFill>
                  <a:schemeClr val="accent1">
                    <a:lumMod val="75000"/>
                  </a:schemeClr>
                </a:solidFill>
                <a:effectLst>
                  <a:outerShdw blurRad="38100" dist="38100" dir="2700000" algn="tl">
                    <a:srgbClr val="000000">
                      <a:alpha val="43137"/>
                    </a:srgbClr>
                  </a:outerShdw>
                </a:effectLst>
                <a:latin typeface="Candara" pitchFamily="34" charset="0"/>
              </a:rPr>
              <a:t>Certification Process</a:t>
            </a:r>
            <a:endParaRPr lang="en-US" sz="3600" b="1" dirty="0">
              <a:effectLst>
                <a:outerShdw blurRad="38100" dist="38100" dir="2700000" algn="tl">
                  <a:srgbClr val="000000">
                    <a:alpha val="43137"/>
                  </a:srgbClr>
                </a:outerShdw>
              </a:effectLst>
              <a:latin typeface="Candara" pitchFamily="34" charset="0"/>
            </a:endParaRPr>
          </a:p>
        </p:txBody>
      </p:sp>
      <p:sp>
        <p:nvSpPr>
          <p:cNvPr id="4" name="Rectangle 3"/>
          <p:cNvSpPr/>
          <p:nvPr/>
        </p:nvSpPr>
        <p:spPr>
          <a:xfrm>
            <a:off x="876300" y="1048090"/>
            <a:ext cx="7480004" cy="461665"/>
          </a:xfrm>
          <a:prstGeom prst="rect">
            <a:avLst/>
          </a:prstGeom>
        </p:spPr>
        <p:txBody>
          <a:bodyPr wrap="square">
            <a:spAutoFit/>
          </a:bodyPr>
          <a:lstStyle/>
          <a:p>
            <a:pPr algn="ctr"/>
            <a:r>
              <a:rPr lang="en-US" sz="2400" b="1" dirty="0">
                <a:latin typeface="+mj-lt"/>
              </a:rPr>
              <a:t>M-DCPS’ CBT Test Administration </a:t>
            </a:r>
            <a:r>
              <a:rPr lang="en-US" sz="2400" b="1" dirty="0" smtClean="0">
                <a:latin typeface="+mj-lt"/>
              </a:rPr>
              <a:t>Schedules</a:t>
            </a:r>
            <a:endParaRPr lang="en-US" sz="2400" b="1"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5222555"/>
              </p:ext>
            </p:extLst>
          </p:nvPr>
        </p:nvGraphicFramePr>
        <p:xfrm>
          <a:off x="381000" y="1905000"/>
          <a:ext cx="8229600" cy="3474720"/>
        </p:xfrm>
        <a:graphic>
          <a:graphicData uri="http://schemas.openxmlformats.org/drawingml/2006/table">
            <a:tbl>
              <a:tblPr firstRow="1" bandRow="1">
                <a:tableStyleId>{5C22544A-7EE6-4342-B048-85BDC9FD1C3A}</a:tableStyleId>
              </a:tblPr>
              <a:tblGrid>
                <a:gridCol w="2013098"/>
                <a:gridCol w="6216502"/>
              </a:tblGrid>
              <a:tr h="346890">
                <a:tc>
                  <a:txBody>
                    <a:bodyPr/>
                    <a:lstStyle/>
                    <a:p>
                      <a:r>
                        <a:rPr lang="en-US" sz="1800" dirty="0" smtClean="0">
                          <a:latin typeface="+mn-lt"/>
                        </a:rPr>
                        <a:t>Date</a:t>
                      </a:r>
                      <a:endParaRPr lang="en-US" sz="1800" dirty="0">
                        <a:latin typeface="+mn-lt"/>
                      </a:endParaRPr>
                    </a:p>
                  </a:txBody>
                  <a:tcPr/>
                </a:tc>
                <a:tc>
                  <a:txBody>
                    <a:bodyPr/>
                    <a:lstStyle/>
                    <a:p>
                      <a:r>
                        <a:rPr lang="en-US" sz="1800" dirty="0" smtClean="0">
                          <a:latin typeface="+mn-lt"/>
                        </a:rPr>
                        <a:t>Assessment</a:t>
                      </a:r>
                      <a:endParaRPr lang="en-US" sz="1800" dirty="0">
                        <a:latin typeface="+mn-lt"/>
                      </a:endParaRPr>
                    </a:p>
                  </a:txBody>
                  <a:tcPr/>
                </a:tc>
              </a:tr>
              <a:tr h="777240">
                <a:tc>
                  <a:txBody>
                    <a:bodyPr/>
                    <a:lstStyle/>
                    <a:p>
                      <a:pPr marL="0" indent="0" algn="l">
                        <a:buFont typeface="Arial" pitchFamily="34" charset="0"/>
                        <a:buNone/>
                      </a:pPr>
                      <a:r>
                        <a:rPr lang="en-US" sz="1800" b="1" kern="1200" dirty="0" smtClean="0">
                          <a:solidFill>
                            <a:schemeClr val="dk1"/>
                          </a:solidFill>
                          <a:latin typeface="+mn-lt"/>
                          <a:ea typeface="+mn-ea"/>
                          <a:cs typeface="+mn-cs"/>
                        </a:rPr>
                        <a:t>December 1-19</a:t>
                      </a:r>
                      <a:endParaRPr lang="en-US" sz="1800" b="1" kern="1200" dirty="0">
                        <a:solidFill>
                          <a:schemeClr val="dk1"/>
                        </a:solidFill>
                        <a:latin typeface="+mn-lt"/>
                        <a:ea typeface="+mn-ea"/>
                        <a:cs typeface="+mn-cs"/>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1" kern="1200" dirty="0" smtClean="0">
                          <a:solidFill>
                            <a:schemeClr val="dk1"/>
                          </a:solidFill>
                          <a:latin typeface="+mn-lt"/>
                          <a:ea typeface="+mn-ea"/>
                          <a:cs typeface="+mn-cs"/>
                        </a:rPr>
                        <a:t>Winter 2014 NGSSS EOC </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baseline="0" dirty="0" smtClean="0">
                          <a:solidFill>
                            <a:schemeClr val="dk1"/>
                          </a:solidFill>
                          <a:latin typeface="+mn-lt"/>
                          <a:ea typeface="+mn-ea"/>
                          <a:cs typeface="+mn-cs"/>
                        </a:rPr>
                        <a:t>Algebra 1</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baseline="0" dirty="0" smtClean="0">
                          <a:solidFill>
                            <a:schemeClr val="dk1"/>
                          </a:solidFill>
                          <a:latin typeface="+mn-lt"/>
                          <a:ea typeface="+mn-ea"/>
                          <a:cs typeface="+mn-cs"/>
                        </a:rPr>
                        <a:t>Biology 1 </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baseline="0" dirty="0" smtClean="0">
                          <a:solidFill>
                            <a:schemeClr val="dk1"/>
                          </a:solidFill>
                          <a:latin typeface="+mn-lt"/>
                          <a:ea typeface="+mn-ea"/>
                          <a:cs typeface="+mn-cs"/>
                        </a:rPr>
                        <a:t>Civics</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baseline="0" dirty="0" smtClean="0">
                          <a:solidFill>
                            <a:schemeClr val="dk1"/>
                          </a:solidFill>
                          <a:latin typeface="+mn-lt"/>
                          <a:ea typeface="+mn-ea"/>
                          <a:cs typeface="+mn-cs"/>
                        </a:rPr>
                        <a:t>Geometry</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baseline="0" dirty="0" smtClean="0">
                          <a:solidFill>
                            <a:schemeClr val="dk1"/>
                          </a:solidFill>
                          <a:latin typeface="+mn-lt"/>
                          <a:ea typeface="+mn-ea"/>
                          <a:cs typeface="+mn-cs"/>
                        </a:rPr>
                        <a:t>US History </a:t>
                      </a:r>
                    </a:p>
                    <a:p>
                      <a:pPr marL="45720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800" kern="1200" baseline="0" dirty="0" smtClean="0">
                        <a:solidFill>
                          <a:schemeClr val="dk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800" b="1" u="sng" kern="1200" dirty="0" smtClean="0">
                          <a:solidFill>
                            <a:schemeClr val="accent4">
                              <a:lumMod val="60000"/>
                              <a:lumOff val="40000"/>
                            </a:schemeClr>
                          </a:solidFill>
                          <a:latin typeface="+mn-lt"/>
                          <a:ea typeface="+mn-ea"/>
                          <a:cs typeface="+mn-cs"/>
                        </a:rPr>
                        <a:t>Note</a:t>
                      </a:r>
                      <a:r>
                        <a:rPr lang="en-US" sz="1800" b="1" u="none" kern="1200" dirty="0" smtClean="0">
                          <a:solidFill>
                            <a:schemeClr val="accent4">
                              <a:lumMod val="60000"/>
                              <a:lumOff val="40000"/>
                            </a:schemeClr>
                          </a:solidFill>
                          <a:latin typeface="+mn-lt"/>
                          <a:ea typeface="+mn-ea"/>
                          <a:cs typeface="+mn-cs"/>
                        </a:rPr>
                        <a:t>:</a:t>
                      </a:r>
                      <a:r>
                        <a:rPr lang="en-US" sz="1800" b="1" u="none" kern="1200" baseline="0" dirty="0" smtClean="0">
                          <a:solidFill>
                            <a:schemeClr val="accent4">
                              <a:lumMod val="60000"/>
                              <a:lumOff val="40000"/>
                            </a:schemeClr>
                          </a:solidFill>
                          <a:latin typeface="+mn-lt"/>
                          <a:ea typeface="+mn-ea"/>
                          <a:cs typeface="+mn-cs"/>
                        </a:rPr>
                        <a:t> </a:t>
                      </a:r>
                      <a:r>
                        <a:rPr lang="en-US" sz="1800" b="1" kern="1200" dirty="0" smtClean="0">
                          <a:solidFill>
                            <a:schemeClr val="accent4">
                              <a:lumMod val="60000"/>
                              <a:lumOff val="40000"/>
                            </a:schemeClr>
                          </a:solidFill>
                          <a:effectLst/>
                          <a:latin typeface="+mn-lt"/>
                          <a:ea typeface="+mn-ea"/>
                          <a:cs typeface="+mn-cs"/>
                        </a:rPr>
                        <a:t>The tests may be administered in any order, by school.  One subject test does not need to be completed before another begins, and subject tests may be administered concurrently.  </a:t>
                      </a:r>
                      <a:endParaRPr lang="en-US" sz="1800" u="sng" kern="1200" dirty="0" smtClean="0">
                        <a:solidFill>
                          <a:schemeClr val="accent4">
                            <a:lumMod val="60000"/>
                            <a:lumOff val="40000"/>
                          </a:schemeClr>
                        </a:solidFill>
                        <a:latin typeface="+mn-lt"/>
                        <a:ea typeface="+mn-ea"/>
                        <a:cs typeface="+mn-cs"/>
                      </a:endParaRPr>
                    </a:p>
                  </a:txBody>
                  <a:tcPr/>
                </a:tc>
              </a:tr>
            </a:tbl>
          </a:graphicData>
        </a:graphic>
      </p:graphicFrame>
    </p:spTree>
    <p:extLst>
      <p:ext uri="{BB962C8B-B14F-4D97-AF65-F5344CB8AC3E}">
        <p14:creationId xmlns:p14="http://schemas.microsoft.com/office/powerpoint/2010/main" val="126755723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8940" y="381000"/>
            <a:ext cx="7480004" cy="769441"/>
          </a:xfrm>
          <a:prstGeom prst="rect">
            <a:avLst/>
          </a:prstGeom>
        </p:spPr>
        <p:txBody>
          <a:bodyPr wrap="square">
            <a:spAutoFit/>
          </a:bodyPr>
          <a:lstStyle/>
          <a:p>
            <a:pPr algn="r" fontAlgn="auto">
              <a:spcBef>
                <a:spcPts val="0"/>
              </a:spcBef>
              <a:spcAft>
                <a:spcPts val="0"/>
              </a:spcAft>
              <a:defRPr/>
            </a:pPr>
            <a:r>
              <a:rPr lang="en-US" sz="4400" b="1" dirty="0">
                <a:solidFill>
                  <a:schemeClr val="accent1">
                    <a:lumMod val="75000"/>
                  </a:schemeClr>
                </a:solidFill>
                <a:latin typeface="Candara" pitchFamily="34" charset="0"/>
              </a:rPr>
              <a:t>Certification Tool</a:t>
            </a:r>
            <a:endParaRPr lang="en-US" sz="4400" b="1" dirty="0">
              <a:effectLst>
                <a:outerShdw blurRad="38100" dist="38100" dir="2700000" algn="tl">
                  <a:srgbClr val="000000">
                    <a:alpha val="43137"/>
                  </a:srgbClr>
                </a:outerShdw>
              </a:effectLst>
              <a:latin typeface="Candara" pitchFamily="34" charset="0"/>
            </a:endParaRPr>
          </a:p>
        </p:txBody>
      </p:sp>
      <p:sp>
        <p:nvSpPr>
          <p:cNvPr id="6" name="Content Placeholder 2"/>
          <p:cNvSpPr txBox="1">
            <a:spLocks/>
          </p:cNvSpPr>
          <p:nvPr/>
        </p:nvSpPr>
        <p:spPr>
          <a:xfrm>
            <a:off x="1050851" y="1261730"/>
            <a:ext cx="7848600" cy="5410200"/>
          </a:xfrm>
          <a:prstGeom prst="rect">
            <a:avLst/>
          </a:prstGeom>
        </p:spPr>
        <p:txBody>
          <a:bodyPr>
            <a:normAutofit fontScale="92500"/>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fontAlgn="auto">
              <a:spcBef>
                <a:spcPts val="0"/>
              </a:spcBef>
              <a:buFont typeface="Wingdings" pitchFamily="2" charset="2"/>
              <a:buNone/>
            </a:pPr>
            <a:r>
              <a:rPr lang="en-US" sz="2000" b="1" dirty="0" smtClean="0"/>
              <a:t>Access the tool at </a:t>
            </a:r>
            <a:r>
              <a:rPr lang="en-US" sz="2000" b="1" dirty="0" smtClean="0">
                <a:hlinkClick r:id="rId3"/>
              </a:rPr>
              <a:t>https://app1.fldoe.org/CBT/CertificationTool</a:t>
            </a:r>
            <a:r>
              <a:rPr lang="en-US" sz="2000" b="1" dirty="0" smtClean="0"/>
              <a:t>.</a:t>
            </a:r>
          </a:p>
          <a:p>
            <a:pPr fontAlgn="auto">
              <a:lnSpc>
                <a:spcPct val="80000"/>
              </a:lnSpc>
              <a:buFont typeface="Wingdings" pitchFamily="2" charset="2"/>
              <a:buChar char="§"/>
            </a:pPr>
            <a:r>
              <a:rPr lang="en-US" sz="2000" b="1" dirty="0" smtClean="0"/>
              <a:t>Step 1: Log in and Create  Your Password</a:t>
            </a:r>
          </a:p>
          <a:p>
            <a:pPr fontAlgn="auto">
              <a:lnSpc>
                <a:spcPct val="80000"/>
              </a:lnSpc>
              <a:buFont typeface="Wingdings" pitchFamily="2" charset="2"/>
              <a:buChar char="§"/>
            </a:pPr>
            <a:r>
              <a:rPr lang="en-US" sz="2000" b="1" dirty="0" smtClean="0"/>
              <a:t>Step 2: Enter Contact Information</a:t>
            </a:r>
          </a:p>
          <a:p>
            <a:pPr fontAlgn="auto">
              <a:buFont typeface="Wingdings" pitchFamily="2" charset="2"/>
              <a:buChar char="§"/>
            </a:pPr>
            <a:r>
              <a:rPr lang="en-US" sz="2000" b="1" dirty="0" smtClean="0"/>
              <a:t>Step 3: Complete the Survey </a:t>
            </a:r>
            <a:endParaRPr lang="en-US" sz="2000" dirty="0" smtClean="0"/>
          </a:p>
          <a:p>
            <a:pPr lvl="1" fontAlgn="auto">
              <a:buFont typeface="Arial" pitchFamily="34" charset="0"/>
              <a:buChar char="•"/>
            </a:pPr>
            <a:r>
              <a:rPr lang="en-US" sz="1800" b="1" dirty="0" smtClean="0"/>
              <a:t>I. Computer Specifications</a:t>
            </a:r>
          </a:p>
          <a:p>
            <a:pPr lvl="1" fontAlgn="auto">
              <a:buFont typeface="Arial" pitchFamily="34" charset="0"/>
              <a:buChar char="•"/>
            </a:pPr>
            <a:r>
              <a:rPr lang="en-US" sz="1800" b="1" dirty="0" smtClean="0"/>
              <a:t>II. Student Scheduling Plan</a:t>
            </a:r>
            <a:endParaRPr lang="en-US" sz="1800" dirty="0" smtClean="0"/>
          </a:p>
          <a:p>
            <a:pPr lvl="1" fontAlgn="auto">
              <a:buFont typeface="Arial" pitchFamily="34" charset="0"/>
              <a:buChar char="•"/>
            </a:pPr>
            <a:r>
              <a:rPr lang="en-US" sz="1800" b="1" dirty="0" smtClean="0"/>
              <a:t>III. Annual/Long-Term Checklist</a:t>
            </a:r>
          </a:p>
          <a:p>
            <a:pPr lvl="1" fontAlgn="auto">
              <a:buFont typeface="Arial" pitchFamily="34" charset="0"/>
              <a:buChar char="•"/>
            </a:pPr>
            <a:r>
              <a:rPr lang="en-US" sz="1800" b="1" dirty="0" smtClean="0"/>
              <a:t>IV. Administration-Specific Checklist</a:t>
            </a:r>
          </a:p>
          <a:p>
            <a:pPr lvl="2" fontAlgn="auto">
              <a:buFont typeface="Wingdings" pitchFamily="2" charset="2"/>
              <a:buChar char="v"/>
            </a:pPr>
            <a:r>
              <a:rPr lang="en-US" sz="1800" b="1" u="sng" dirty="0" smtClean="0">
                <a:solidFill>
                  <a:schemeClr val="accent1">
                    <a:lumMod val="75000"/>
                  </a:schemeClr>
                </a:solidFill>
              </a:rPr>
              <a:t>Note</a:t>
            </a:r>
            <a:r>
              <a:rPr lang="en-US" sz="1800" b="1" dirty="0" smtClean="0">
                <a:solidFill>
                  <a:schemeClr val="accent1">
                    <a:lumMod val="75000"/>
                  </a:schemeClr>
                </a:solidFill>
              </a:rPr>
              <a:t>:  </a:t>
            </a:r>
            <a:r>
              <a:rPr lang="en-US" sz="1800" dirty="0" smtClean="0"/>
              <a:t>Once you have entered all of the data, click </a:t>
            </a:r>
            <a:r>
              <a:rPr lang="en-US" sz="1800" b="1" dirty="0" smtClean="0"/>
              <a:t>“Save” </a:t>
            </a:r>
            <a:r>
              <a:rPr lang="en-US" sz="1800" dirty="0" smtClean="0"/>
              <a:t>and select the link to continue the survey at the top of the screen. </a:t>
            </a:r>
          </a:p>
          <a:p>
            <a:pPr fontAlgn="auto">
              <a:buFont typeface="Wingdings" pitchFamily="2" charset="2"/>
              <a:buChar char="§"/>
            </a:pPr>
            <a:r>
              <a:rPr lang="en-US" sz="2000" b="1" dirty="0" smtClean="0"/>
              <a:t>Step 4: Review the Data with School Staff</a:t>
            </a:r>
          </a:p>
          <a:p>
            <a:pPr fontAlgn="auto">
              <a:buFont typeface="Wingdings" pitchFamily="2" charset="2"/>
              <a:buChar char="§"/>
            </a:pPr>
            <a:r>
              <a:rPr lang="en-US" sz="2000" b="1" dirty="0" smtClean="0"/>
              <a:t>Step 5: Confirm School Computer-Based Assessment Certification Team</a:t>
            </a:r>
          </a:p>
          <a:p>
            <a:pPr fontAlgn="auto">
              <a:buFont typeface="Wingdings" pitchFamily="2" charset="2"/>
              <a:buChar char="§"/>
            </a:pPr>
            <a:r>
              <a:rPr lang="en-US" sz="2000" b="1" dirty="0" smtClean="0"/>
              <a:t>Step 6: </a:t>
            </a:r>
            <a:r>
              <a:rPr lang="en-US" sz="2000" b="1" u="sng" dirty="0" smtClean="0"/>
              <a:t>Submit</a:t>
            </a:r>
            <a:r>
              <a:rPr lang="en-US" sz="2000" b="1" dirty="0" smtClean="0"/>
              <a:t> to District Office</a:t>
            </a:r>
            <a:endParaRPr lang="en-US" sz="2000" dirty="0" smtClean="0"/>
          </a:p>
          <a:p>
            <a:pPr marL="0" indent="0" fontAlgn="auto">
              <a:lnSpc>
                <a:spcPct val="80000"/>
              </a:lnSpc>
              <a:buFont typeface="Wingdings" pitchFamily="2" charset="2"/>
              <a:buNone/>
            </a:pPr>
            <a:endParaRPr lang="en-US" sz="1700" dirty="0" smtClean="0">
              <a:latin typeface="Candara" pitchFamily="34" charset="0"/>
            </a:endParaRPr>
          </a:p>
          <a:p>
            <a:pPr fontAlgn="auto">
              <a:lnSpc>
                <a:spcPct val="80000"/>
              </a:lnSpc>
            </a:pPr>
            <a:endParaRPr lang="en-US" sz="2200" dirty="0" smtClean="0"/>
          </a:p>
        </p:txBody>
      </p:sp>
    </p:spTree>
    <p:extLst>
      <p:ext uri="{BB962C8B-B14F-4D97-AF65-F5344CB8AC3E}">
        <p14:creationId xmlns:p14="http://schemas.microsoft.com/office/powerpoint/2010/main" val="13360071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Kilter">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TC101859865[[fn=Kilter]]</Template>
  <TotalTime>3698</TotalTime>
  <Words>660</Words>
  <Application>Microsoft Office PowerPoint</Application>
  <PresentationFormat>On-screen Show (4:3)</PresentationFormat>
  <Paragraphs>114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Kilter</vt:lpstr>
      <vt:lpstr> Computer-Based Testing (CBT) Certification Tool  (FSA, FCAT/FCAT 2.0, and EOC)</vt:lpstr>
      <vt:lpstr>Florida’s Transition to CBT</vt:lpstr>
      <vt:lpstr>CBT Assessments in 2014-15</vt:lpstr>
      <vt:lpstr>CBT Assessments in 2014-15</vt:lpstr>
      <vt:lpstr>PowerPoint Presentation</vt:lpstr>
      <vt:lpstr>TestNav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3: Complete the Survey  III. Annual/Long-Term Checklist</vt:lpstr>
      <vt:lpstr>Step 3: Complete the Survey  IV. Administration-Specific Checklist</vt:lpstr>
      <vt:lpstr>Step 4: Review the Data with Your Principal</vt:lpstr>
      <vt:lpstr>Step 5: School Computer-Based Assessment Certification Team</vt:lpstr>
      <vt:lpstr>Step 6: Submit to District Office</vt:lpstr>
      <vt:lpstr>PowerPoint Presentation</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Computer-Based Testing Update</dc:title>
  <dc:creator>bo.elzie</dc:creator>
  <cp:lastModifiedBy>Bruguera, Maria C.</cp:lastModifiedBy>
  <cp:revision>314</cp:revision>
  <cp:lastPrinted>2014-10-17T12:46:48Z</cp:lastPrinted>
  <dcterms:created xsi:type="dcterms:W3CDTF">2010-12-03T14:45:41Z</dcterms:created>
  <dcterms:modified xsi:type="dcterms:W3CDTF">2014-10-17T13:22:29Z</dcterms:modified>
</cp:coreProperties>
</file>